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5.xml" ContentType="application/vnd.openxmlformats-officedocument.themeOverride+xml"/>
  <Override PartName="/ppt/charts/chart2.xml" ContentType="application/vnd.openxmlformats-officedocument.drawingml.chart+xml"/>
  <Override PartName="/ppt/theme/themeOverride6.xml" ContentType="application/vnd.openxmlformats-officedocument.themeOverride+xml"/>
  <Override PartName="/ppt/theme/themeOverride7.xml" ContentType="application/vnd.openxmlformats-officedocument.themeOverride+xml"/>
  <Override PartName="/ppt/charts/chart3.xml" ContentType="application/vnd.openxmlformats-officedocument.drawingml.chart+xml"/>
  <Override PartName="/ppt/theme/themeOverride8.xml" ContentType="application/vnd.openxmlformats-officedocument.themeOverride+xml"/>
  <Override PartName="/ppt/theme/themeOverride9.xml" ContentType="application/vnd.openxmlformats-officedocument.themeOverride+xml"/>
  <Override PartName="/ppt/charts/chart4.xml" ContentType="application/vnd.openxmlformats-officedocument.drawingml.chart+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766" r:id="rId2"/>
    <p:sldMasterId id="2147483797" r:id="rId3"/>
  </p:sldMasterIdLst>
  <p:notesMasterIdLst>
    <p:notesMasterId r:id="rId19"/>
  </p:notesMasterIdLst>
  <p:handoutMasterIdLst>
    <p:handoutMasterId r:id="rId20"/>
  </p:handoutMasterIdLst>
  <p:sldIdLst>
    <p:sldId id="369" r:id="rId4"/>
    <p:sldId id="368" r:id="rId5"/>
    <p:sldId id="401" r:id="rId6"/>
    <p:sldId id="386" r:id="rId7"/>
    <p:sldId id="393" r:id="rId8"/>
    <p:sldId id="399" r:id="rId9"/>
    <p:sldId id="380" r:id="rId10"/>
    <p:sldId id="394" r:id="rId11"/>
    <p:sldId id="395" r:id="rId12"/>
    <p:sldId id="396" r:id="rId13"/>
    <p:sldId id="397" r:id="rId14"/>
    <p:sldId id="400" r:id="rId15"/>
    <p:sldId id="402" r:id="rId16"/>
    <p:sldId id="403" r:id="rId17"/>
    <p:sldId id="376" r:id="rId18"/>
  </p:sldIdLst>
  <p:sldSz cx="9906000" cy="6858000" type="A4"/>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E30F"/>
    <a:srgbClr val="009900"/>
    <a:srgbClr val="6699FF"/>
    <a:srgbClr val="D2A000"/>
    <a:srgbClr val="FF6699"/>
    <a:srgbClr val="00FF99"/>
    <a:srgbClr val="99FF66"/>
    <a:srgbClr val="99FFCC"/>
    <a:srgbClr val="FF66FF"/>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5" autoAdjust="0"/>
    <p:restoredTop sz="94660"/>
  </p:normalViewPr>
  <p:slideViewPr>
    <p:cSldViewPr snapToGrid="0">
      <p:cViewPr varScale="1">
        <p:scale>
          <a:sx n="71" d="100"/>
          <a:sy n="71" d="100"/>
        </p:scale>
        <p:origin x="54" y="7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6.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8.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10.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Pt>
            <c:idx val="0"/>
            <c:bubble3D val="0"/>
            <c:spPr>
              <a:solidFill>
                <a:schemeClr val="accent3">
                  <a:lumMod val="7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2FE-483E-A834-1FC3733CCF7A}"/>
              </c:ext>
            </c:extLst>
          </c:dPt>
          <c:dPt>
            <c:idx val="1"/>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2FE-483E-A834-1FC3733CCF7A}"/>
              </c:ext>
            </c:extLst>
          </c:dPt>
          <c:dPt>
            <c:idx val="2"/>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D2FE-483E-A834-1FC3733CCF7A}"/>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Sheet1!$A$1:$A$3</c:f>
              <c:strCache>
                <c:ptCount val="3"/>
                <c:pt idx="0">
                  <c:v>شهروندان</c:v>
                </c:pt>
                <c:pt idx="1">
                  <c:v>مدیران</c:v>
                </c:pt>
                <c:pt idx="2">
                  <c:v>شرکت های خصوصی</c:v>
                </c:pt>
              </c:strCache>
            </c:strRef>
          </c:cat>
          <c:val>
            <c:numRef>
              <c:f>Sheet1!$B$1:$B$3</c:f>
              <c:numCache>
                <c:formatCode>General</c:formatCode>
                <c:ptCount val="3"/>
                <c:pt idx="0">
                  <c:v>248</c:v>
                </c:pt>
                <c:pt idx="1">
                  <c:v>70</c:v>
                </c:pt>
                <c:pt idx="2">
                  <c:v>66</c:v>
                </c:pt>
              </c:numCache>
            </c:numRef>
          </c:val>
          <c:extLst>
            <c:ext xmlns:c16="http://schemas.microsoft.com/office/drawing/2014/chart" uri="{C3380CC4-5D6E-409C-BE32-E72D297353CC}">
              <c16:uniqueId val="{00000000-E75C-4583-827D-38B74B8DE25C}"/>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6023857796218565E-2"/>
          <c:y val="4.055267702936112E-2"/>
          <c:w val="0.85168472503811365"/>
          <c:h val="0.76248133491085635"/>
        </c:manualLayout>
      </c:layout>
      <c:lineChart>
        <c:grouping val="standard"/>
        <c:varyColors val="0"/>
        <c:ser>
          <c:idx val="0"/>
          <c:order val="0"/>
          <c:tx>
            <c:strRef>
              <c:f>Sheet4!$B$1</c:f>
              <c:strCache>
                <c:ptCount val="1"/>
                <c:pt idx="0">
                  <c:v>اجتماعی</c:v>
                </c:pt>
              </c:strCache>
            </c:strRef>
          </c:tx>
          <c:marker>
            <c:symbol val="none"/>
          </c:marker>
          <c:cat>
            <c:strRef>
              <c:f>Sheet4!$A$2:$A$23</c:f>
              <c:strCache>
                <c:ptCount val="22"/>
                <c:pt idx="0">
                  <c:v>یک</c:v>
                </c:pt>
                <c:pt idx="1">
                  <c:v>دو</c:v>
                </c:pt>
                <c:pt idx="2">
                  <c:v>سه</c:v>
                </c:pt>
                <c:pt idx="3">
                  <c:v>چهار</c:v>
                </c:pt>
                <c:pt idx="4">
                  <c:v>پنج</c:v>
                </c:pt>
                <c:pt idx="5">
                  <c:v>شش</c:v>
                </c:pt>
                <c:pt idx="6">
                  <c:v>هفت</c:v>
                </c:pt>
                <c:pt idx="7">
                  <c:v>هشت</c:v>
                </c:pt>
                <c:pt idx="8">
                  <c:v>نه</c:v>
                </c:pt>
                <c:pt idx="9">
                  <c:v>ده</c:v>
                </c:pt>
                <c:pt idx="10">
                  <c:v>یازده</c:v>
                </c:pt>
                <c:pt idx="11">
                  <c:v>دوازده</c:v>
                </c:pt>
                <c:pt idx="12">
                  <c:v>سیزده</c:v>
                </c:pt>
                <c:pt idx="13">
                  <c:v>چهارده</c:v>
                </c:pt>
                <c:pt idx="14">
                  <c:v>پانزده</c:v>
                </c:pt>
                <c:pt idx="15">
                  <c:v>شانزده</c:v>
                </c:pt>
                <c:pt idx="16">
                  <c:v>هفده</c:v>
                </c:pt>
                <c:pt idx="17">
                  <c:v>هجده</c:v>
                </c:pt>
                <c:pt idx="18">
                  <c:v>نوزده</c:v>
                </c:pt>
                <c:pt idx="19">
                  <c:v>بیست</c:v>
                </c:pt>
                <c:pt idx="20">
                  <c:v>بیست ویک</c:v>
                </c:pt>
                <c:pt idx="21">
                  <c:v>بیست ودو</c:v>
                </c:pt>
              </c:strCache>
            </c:strRef>
          </c:cat>
          <c:val>
            <c:numRef>
              <c:f>Sheet4!$B$2:$B$23</c:f>
              <c:numCache>
                <c:formatCode>General</c:formatCode>
                <c:ptCount val="22"/>
                <c:pt idx="0">
                  <c:v>287.75</c:v>
                </c:pt>
                <c:pt idx="1">
                  <c:v>252.83</c:v>
                </c:pt>
                <c:pt idx="2">
                  <c:v>292.88</c:v>
                </c:pt>
                <c:pt idx="3">
                  <c:v>292.83999999999969</c:v>
                </c:pt>
                <c:pt idx="4">
                  <c:v>274.11</c:v>
                </c:pt>
                <c:pt idx="5">
                  <c:v>188.36</c:v>
                </c:pt>
                <c:pt idx="6">
                  <c:v>186.56</c:v>
                </c:pt>
                <c:pt idx="7">
                  <c:v>223.94</c:v>
                </c:pt>
                <c:pt idx="8">
                  <c:v>219</c:v>
                </c:pt>
                <c:pt idx="9">
                  <c:v>183.91</c:v>
                </c:pt>
                <c:pt idx="10">
                  <c:v>190.18</c:v>
                </c:pt>
                <c:pt idx="11">
                  <c:v>199.09</c:v>
                </c:pt>
                <c:pt idx="12">
                  <c:v>147.18</c:v>
                </c:pt>
                <c:pt idx="13">
                  <c:v>222.52</c:v>
                </c:pt>
                <c:pt idx="14">
                  <c:v>78.440000000000026</c:v>
                </c:pt>
                <c:pt idx="15">
                  <c:v>91.86</c:v>
                </c:pt>
                <c:pt idx="16">
                  <c:v>57.13</c:v>
                </c:pt>
                <c:pt idx="17">
                  <c:v>88.7</c:v>
                </c:pt>
                <c:pt idx="18">
                  <c:v>42.53</c:v>
                </c:pt>
                <c:pt idx="19">
                  <c:v>34.9</c:v>
                </c:pt>
                <c:pt idx="20">
                  <c:v>182.59</c:v>
                </c:pt>
                <c:pt idx="21">
                  <c:v>151.05000000000001</c:v>
                </c:pt>
              </c:numCache>
            </c:numRef>
          </c:val>
          <c:smooth val="0"/>
          <c:extLst>
            <c:ext xmlns:c16="http://schemas.microsoft.com/office/drawing/2014/chart" uri="{C3380CC4-5D6E-409C-BE32-E72D297353CC}">
              <c16:uniqueId val="{00000000-177C-46E2-96B0-127E3DBA3663}"/>
            </c:ext>
          </c:extLst>
        </c:ser>
        <c:dLbls>
          <c:showLegendKey val="0"/>
          <c:showVal val="0"/>
          <c:showCatName val="0"/>
          <c:showSerName val="0"/>
          <c:showPercent val="0"/>
          <c:showBubbleSize val="0"/>
        </c:dLbls>
        <c:smooth val="0"/>
        <c:axId val="286270304"/>
        <c:axId val="286269520"/>
      </c:lineChart>
      <c:catAx>
        <c:axId val="286270304"/>
        <c:scaling>
          <c:orientation val="minMax"/>
        </c:scaling>
        <c:delete val="0"/>
        <c:axPos val="b"/>
        <c:numFmt formatCode="General" sourceLinked="0"/>
        <c:majorTickMark val="out"/>
        <c:minorTickMark val="none"/>
        <c:tickLblPos val="nextTo"/>
        <c:txPr>
          <a:bodyPr/>
          <a:lstStyle/>
          <a:p>
            <a:pPr>
              <a:defRPr sz="900" b="1">
                <a:cs typeface="B Lotus" pitchFamily="2" charset="-78"/>
              </a:defRPr>
            </a:pPr>
            <a:endParaRPr lang="en-US"/>
          </a:p>
        </c:txPr>
        <c:crossAx val="286269520"/>
        <c:crosses val="autoZero"/>
        <c:auto val="1"/>
        <c:lblAlgn val="ctr"/>
        <c:lblOffset val="100"/>
        <c:noMultiLvlLbl val="0"/>
      </c:catAx>
      <c:valAx>
        <c:axId val="286269520"/>
        <c:scaling>
          <c:orientation val="minMax"/>
        </c:scaling>
        <c:delete val="0"/>
        <c:axPos val="l"/>
        <c:numFmt formatCode="General" sourceLinked="1"/>
        <c:majorTickMark val="out"/>
        <c:minorTickMark val="none"/>
        <c:tickLblPos val="nextTo"/>
        <c:txPr>
          <a:bodyPr/>
          <a:lstStyle/>
          <a:p>
            <a:pPr>
              <a:defRPr sz="1100" b="1" baseline="0">
                <a:solidFill>
                  <a:srgbClr val="FF0000"/>
                </a:solidFill>
                <a:latin typeface="+mn-lt"/>
                <a:cs typeface="B Badkonak" pitchFamily="2" charset="-78"/>
              </a:defRPr>
            </a:pPr>
            <a:endParaRPr lang="en-US"/>
          </a:p>
        </c:txPr>
        <c:crossAx val="286270304"/>
        <c:crosses val="autoZero"/>
        <c:crossBetween val="between"/>
      </c:valAx>
      <c:spPr>
        <a:solidFill>
          <a:srgbClr val="4F81BD">
            <a:alpha val="25000"/>
          </a:srgbClr>
        </a:solidFill>
      </c:spPr>
    </c:plotArea>
    <c:legend>
      <c:legendPos val="r"/>
      <c:layout>
        <c:manualLayout>
          <c:xMode val="edge"/>
          <c:yMode val="edge"/>
          <c:x val="0.34692842535787516"/>
          <c:y val="5.3653999771767685E-2"/>
          <c:w val="0.16722777441281381"/>
          <c:h val="8.4987754939983853E-2"/>
        </c:manualLayout>
      </c:layout>
      <c:overlay val="0"/>
      <c:txPr>
        <a:bodyPr/>
        <a:lstStyle/>
        <a:p>
          <a:pPr>
            <a:defRPr sz="1100" b="1">
              <a:cs typeface="B Lotus" pitchFamily="2" charset="-78"/>
            </a:defRPr>
          </a:pPr>
          <a:endParaRPr lang="en-US"/>
        </a:p>
      </c:txPr>
    </c:legend>
    <c:plotVisOnly val="1"/>
    <c:dispBlanksAs val="gap"/>
    <c:showDLblsOverMax val="0"/>
  </c:chart>
  <c:spPr>
    <a:solidFill>
      <a:srgbClr val="EEECE1">
        <a:lumMod val="90000"/>
      </a:srgbClr>
    </a:solidFill>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0078103873379465E-2"/>
          <c:y val="3.9901238760249425E-2"/>
          <c:w val="0.90677852541159665"/>
          <c:h val="0.7601177119394652"/>
        </c:manualLayout>
      </c:layout>
      <c:lineChart>
        <c:grouping val="standard"/>
        <c:varyColors val="0"/>
        <c:ser>
          <c:idx val="0"/>
          <c:order val="0"/>
          <c:tx>
            <c:strRef>
              <c:f>Sheet3!$B$1</c:f>
              <c:strCache>
                <c:ptCount val="1"/>
                <c:pt idx="0">
                  <c:v>اقتصادی</c:v>
                </c:pt>
              </c:strCache>
            </c:strRef>
          </c:tx>
          <c:marker>
            <c:symbol val="none"/>
          </c:marker>
          <c:cat>
            <c:strRef>
              <c:f>Sheet3!$A$2:$A$23</c:f>
              <c:strCache>
                <c:ptCount val="22"/>
                <c:pt idx="0">
                  <c:v>یک</c:v>
                </c:pt>
                <c:pt idx="1">
                  <c:v>دو</c:v>
                </c:pt>
                <c:pt idx="2">
                  <c:v>سه</c:v>
                </c:pt>
                <c:pt idx="3">
                  <c:v>چهار</c:v>
                </c:pt>
                <c:pt idx="4">
                  <c:v>پنج</c:v>
                </c:pt>
                <c:pt idx="5">
                  <c:v>شش</c:v>
                </c:pt>
                <c:pt idx="6">
                  <c:v>هفت</c:v>
                </c:pt>
                <c:pt idx="7">
                  <c:v>هشت</c:v>
                </c:pt>
                <c:pt idx="8">
                  <c:v>نه</c:v>
                </c:pt>
                <c:pt idx="9">
                  <c:v>ده</c:v>
                </c:pt>
                <c:pt idx="10">
                  <c:v>یازده</c:v>
                </c:pt>
                <c:pt idx="11">
                  <c:v>دوازده</c:v>
                </c:pt>
                <c:pt idx="12">
                  <c:v>سیزده</c:v>
                </c:pt>
                <c:pt idx="13">
                  <c:v>چهارده</c:v>
                </c:pt>
                <c:pt idx="14">
                  <c:v>پانزده</c:v>
                </c:pt>
                <c:pt idx="15">
                  <c:v>شانزده</c:v>
                </c:pt>
                <c:pt idx="16">
                  <c:v>هفده</c:v>
                </c:pt>
                <c:pt idx="17">
                  <c:v>هجده</c:v>
                </c:pt>
                <c:pt idx="18">
                  <c:v>نوزده</c:v>
                </c:pt>
                <c:pt idx="19">
                  <c:v>بیست</c:v>
                </c:pt>
                <c:pt idx="20">
                  <c:v>بیست ویک</c:v>
                </c:pt>
                <c:pt idx="21">
                  <c:v>بیست ودو</c:v>
                </c:pt>
              </c:strCache>
            </c:strRef>
          </c:cat>
          <c:val>
            <c:numRef>
              <c:f>Sheet3!$B$2:$B$23</c:f>
              <c:numCache>
                <c:formatCode>General</c:formatCode>
                <c:ptCount val="22"/>
                <c:pt idx="0">
                  <c:v>338.25</c:v>
                </c:pt>
                <c:pt idx="1">
                  <c:v>283.10000000000002</c:v>
                </c:pt>
                <c:pt idx="2">
                  <c:v>264.76</c:v>
                </c:pt>
                <c:pt idx="3">
                  <c:v>271.68</c:v>
                </c:pt>
                <c:pt idx="4">
                  <c:v>213.79</c:v>
                </c:pt>
                <c:pt idx="5">
                  <c:v>160.09</c:v>
                </c:pt>
                <c:pt idx="6">
                  <c:v>188.44</c:v>
                </c:pt>
                <c:pt idx="7">
                  <c:v>226.41</c:v>
                </c:pt>
                <c:pt idx="8">
                  <c:v>205</c:v>
                </c:pt>
                <c:pt idx="9">
                  <c:v>229</c:v>
                </c:pt>
                <c:pt idx="10">
                  <c:v>215.93</c:v>
                </c:pt>
                <c:pt idx="11">
                  <c:v>220.44</c:v>
                </c:pt>
                <c:pt idx="12">
                  <c:v>153.44999999999999</c:v>
                </c:pt>
                <c:pt idx="13">
                  <c:v>212.41</c:v>
                </c:pt>
                <c:pt idx="14">
                  <c:v>73.19</c:v>
                </c:pt>
                <c:pt idx="15">
                  <c:v>73.05</c:v>
                </c:pt>
                <c:pt idx="16">
                  <c:v>71</c:v>
                </c:pt>
                <c:pt idx="17">
                  <c:v>81.88</c:v>
                </c:pt>
                <c:pt idx="18">
                  <c:v>39.620000000000012</c:v>
                </c:pt>
                <c:pt idx="19">
                  <c:v>35</c:v>
                </c:pt>
                <c:pt idx="20">
                  <c:v>207.82000000000025</c:v>
                </c:pt>
                <c:pt idx="21">
                  <c:v>205.35000000000025</c:v>
                </c:pt>
              </c:numCache>
            </c:numRef>
          </c:val>
          <c:smooth val="0"/>
          <c:extLst>
            <c:ext xmlns:c16="http://schemas.microsoft.com/office/drawing/2014/chart" uri="{C3380CC4-5D6E-409C-BE32-E72D297353CC}">
              <c16:uniqueId val="{00000000-40A6-4CC9-A937-32C1C323BF2A}"/>
            </c:ext>
          </c:extLst>
        </c:ser>
        <c:dLbls>
          <c:showLegendKey val="0"/>
          <c:showVal val="0"/>
          <c:showCatName val="0"/>
          <c:showSerName val="0"/>
          <c:showPercent val="0"/>
          <c:showBubbleSize val="0"/>
        </c:dLbls>
        <c:smooth val="0"/>
        <c:axId val="334601856"/>
        <c:axId val="334605384"/>
      </c:lineChart>
      <c:catAx>
        <c:axId val="334601856"/>
        <c:scaling>
          <c:orientation val="minMax"/>
        </c:scaling>
        <c:delete val="0"/>
        <c:axPos val="b"/>
        <c:numFmt formatCode="General" sourceLinked="0"/>
        <c:majorTickMark val="out"/>
        <c:minorTickMark val="none"/>
        <c:tickLblPos val="nextTo"/>
        <c:crossAx val="334605384"/>
        <c:crosses val="autoZero"/>
        <c:auto val="1"/>
        <c:lblAlgn val="ctr"/>
        <c:lblOffset val="100"/>
        <c:noMultiLvlLbl val="0"/>
      </c:catAx>
      <c:valAx>
        <c:axId val="334605384"/>
        <c:scaling>
          <c:orientation val="minMax"/>
        </c:scaling>
        <c:delete val="0"/>
        <c:axPos val="l"/>
        <c:numFmt formatCode="General" sourceLinked="1"/>
        <c:majorTickMark val="out"/>
        <c:minorTickMark val="none"/>
        <c:tickLblPos val="nextTo"/>
        <c:txPr>
          <a:bodyPr/>
          <a:lstStyle/>
          <a:p>
            <a:pPr>
              <a:defRPr baseline="0"/>
            </a:pPr>
            <a:endParaRPr lang="en-US"/>
          </a:p>
        </c:txPr>
        <c:crossAx val="334601856"/>
        <c:crosses val="autoZero"/>
        <c:crossBetween val="between"/>
      </c:valAx>
      <c:spPr>
        <a:solidFill>
          <a:srgbClr val="4F81BD">
            <a:alpha val="25000"/>
          </a:srgbClr>
        </a:solidFill>
      </c:spPr>
    </c:plotArea>
    <c:legend>
      <c:legendPos val="r"/>
      <c:layout>
        <c:manualLayout>
          <c:xMode val="edge"/>
          <c:yMode val="edge"/>
          <c:x val="0.33986445480270627"/>
          <c:y val="6.7923932399510167E-2"/>
          <c:w val="0.27189075584986427"/>
          <c:h val="5.9692697884381321E-2"/>
        </c:manualLayout>
      </c:layout>
      <c:overlay val="0"/>
    </c:legend>
    <c:plotVisOnly val="1"/>
    <c:dispBlanksAs val="gap"/>
    <c:showDLblsOverMax val="0"/>
  </c:chart>
  <c:spPr>
    <a:solidFill>
      <a:srgbClr val="EEECE1">
        <a:lumMod val="90000"/>
      </a:srgbClr>
    </a:solidFill>
  </c:spPr>
  <c:txPr>
    <a:bodyPr/>
    <a:lstStyle/>
    <a:p>
      <a:pPr>
        <a:defRPr sz="1100" baseline="0">
          <a:solidFill>
            <a:srgbClr val="FF0000"/>
          </a:solidFill>
          <a:cs typeface="B Lotus" pitchFamily="2" charset="-78"/>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339523597286188E-2"/>
          <c:y val="4.6039215686274372E-2"/>
          <c:w val="0.85669198897307886"/>
          <c:h val="0.76222911841902352"/>
        </c:manualLayout>
      </c:layout>
      <c:lineChart>
        <c:grouping val="standard"/>
        <c:varyColors val="0"/>
        <c:ser>
          <c:idx val="0"/>
          <c:order val="0"/>
          <c:tx>
            <c:strRef>
              <c:f>Sheet2!$M$3</c:f>
              <c:strCache>
                <c:ptCount val="1"/>
                <c:pt idx="0">
                  <c:v>زیست محیطی</c:v>
                </c:pt>
              </c:strCache>
            </c:strRef>
          </c:tx>
          <c:marker>
            <c:symbol val="none"/>
          </c:marker>
          <c:cat>
            <c:strRef>
              <c:f>Sheet2!$L$4:$L$25</c:f>
              <c:strCache>
                <c:ptCount val="22"/>
                <c:pt idx="0">
                  <c:v>یک</c:v>
                </c:pt>
                <c:pt idx="1">
                  <c:v>دو</c:v>
                </c:pt>
                <c:pt idx="2">
                  <c:v>سه</c:v>
                </c:pt>
                <c:pt idx="3">
                  <c:v>چهار</c:v>
                </c:pt>
                <c:pt idx="4">
                  <c:v>پنج</c:v>
                </c:pt>
                <c:pt idx="5">
                  <c:v>شش</c:v>
                </c:pt>
                <c:pt idx="6">
                  <c:v>هفت</c:v>
                </c:pt>
                <c:pt idx="7">
                  <c:v>هشت</c:v>
                </c:pt>
                <c:pt idx="8">
                  <c:v>نه</c:v>
                </c:pt>
                <c:pt idx="9">
                  <c:v>ده</c:v>
                </c:pt>
                <c:pt idx="10">
                  <c:v>یازده</c:v>
                </c:pt>
                <c:pt idx="11">
                  <c:v>دوازده</c:v>
                </c:pt>
                <c:pt idx="12">
                  <c:v>سیزده</c:v>
                </c:pt>
                <c:pt idx="13">
                  <c:v>چهارده</c:v>
                </c:pt>
                <c:pt idx="14">
                  <c:v>پانزده</c:v>
                </c:pt>
                <c:pt idx="15">
                  <c:v>شانزده</c:v>
                </c:pt>
                <c:pt idx="16">
                  <c:v>هفده</c:v>
                </c:pt>
                <c:pt idx="17">
                  <c:v>هجده</c:v>
                </c:pt>
                <c:pt idx="18">
                  <c:v>نوزده</c:v>
                </c:pt>
                <c:pt idx="19">
                  <c:v>بیست</c:v>
                </c:pt>
                <c:pt idx="20">
                  <c:v>بیست ویک</c:v>
                </c:pt>
                <c:pt idx="21">
                  <c:v>بیست ودو</c:v>
                </c:pt>
              </c:strCache>
            </c:strRef>
          </c:cat>
          <c:val>
            <c:numRef>
              <c:f>Sheet2!$M$4:$M$25</c:f>
              <c:numCache>
                <c:formatCode>General</c:formatCode>
                <c:ptCount val="22"/>
                <c:pt idx="0">
                  <c:v>353.75</c:v>
                </c:pt>
                <c:pt idx="1">
                  <c:v>292.58</c:v>
                </c:pt>
                <c:pt idx="2">
                  <c:v>279.64999999999998</c:v>
                </c:pt>
                <c:pt idx="3">
                  <c:v>271.66000000000008</c:v>
                </c:pt>
                <c:pt idx="4">
                  <c:v>249.10999999999999</c:v>
                </c:pt>
                <c:pt idx="5">
                  <c:v>163.22999999999999</c:v>
                </c:pt>
                <c:pt idx="6">
                  <c:v>197.78</c:v>
                </c:pt>
                <c:pt idx="7">
                  <c:v>226.44</c:v>
                </c:pt>
                <c:pt idx="8">
                  <c:v>213.33</c:v>
                </c:pt>
                <c:pt idx="9">
                  <c:v>175.22</c:v>
                </c:pt>
                <c:pt idx="10">
                  <c:v>187.64</c:v>
                </c:pt>
                <c:pt idx="11">
                  <c:v>205.32000000000025</c:v>
                </c:pt>
                <c:pt idx="12">
                  <c:v>143.05000000000001</c:v>
                </c:pt>
                <c:pt idx="13">
                  <c:v>214.91</c:v>
                </c:pt>
                <c:pt idx="14">
                  <c:v>65.02</c:v>
                </c:pt>
                <c:pt idx="15">
                  <c:v>81</c:v>
                </c:pt>
                <c:pt idx="16">
                  <c:v>62</c:v>
                </c:pt>
                <c:pt idx="17">
                  <c:v>75.2</c:v>
                </c:pt>
                <c:pt idx="18">
                  <c:v>48.94</c:v>
                </c:pt>
                <c:pt idx="19">
                  <c:v>29.9</c:v>
                </c:pt>
                <c:pt idx="20">
                  <c:v>195.59</c:v>
                </c:pt>
                <c:pt idx="21">
                  <c:v>170.65</c:v>
                </c:pt>
              </c:numCache>
            </c:numRef>
          </c:val>
          <c:smooth val="0"/>
          <c:extLst>
            <c:ext xmlns:c16="http://schemas.microsoft.com/office/drawing/2014/chart" uri="{C3380CC4-5D6E-409C-BE32-E72D297353CC}">
              <c16:uniqueId val="{00000000-A57F-44BC-AFDC-C359D9BEC24E}"/>
            </c:ext>
          </c:extLst>
        </c:ser>
        <c:dLbls>
          <c:showLegendKey val="0"/>
          <c:showVal val="0"/>
          <c:showCatName val="0"/>
          <c:showSerName val="0"/>
          <c:showPercent val="0"/>
          <c:showBubbleSize val="0"/>
        </c:dLbls>
        <c:smooth val="0"/>
        <c:axId val="334604600"/>
        <c:axId val="334607344"/>
      </c:lineChart>
      <c:catAx>
        <c:axId val="334604600"/>
        <c:scaling>
          <c:orientation val="minMax"/>
        </c:scaling>
        <c:delete val="0"/>
        <c:axPos val="b"/>
        <c:numFmt formatCode="General" sourceLinked="0"/>
        <c:majorTickMark val="out"/>
        <c:minorTickMark val="none"/>
        <c:tickLblPos val="nextTo"/>
        <c:txPr>
          <a:bodyPr/>
          <a:lstStyle/>
          <a:p>
            <a:pPr>
              <a:defRPr sz="900" b="1">
                <a:cs typeface="B Lotus" pitchFamily="2" charset="-78"/>
              </a:defRPr>
            </a:pPr>
            <a:endParaRPr lang="en-US"/>
          </a:p>
        </c:txPr>
        <c:crossAx val="334607344"/>
        <c:crosses val="autoZero"/>
        <c:auto val="1"/>
        <c:lblAlgn val="ctr"/>
        <c:lblOffset val="100"/>
        <c:noMultiLvlLbl val="0"/>
      </c:catAx>
      <c:valAx>
        <c:axId val="334607344"/>
        <c:scaling>
          <c:orientation val="minMax"/>
        </c:scaling>
        <c:delete val="0"/>
        <c:axPos val="l"/>
        <c:numFmt formatCode="General" sourceLinked="1"/>
        <c:majorTickMark val="out"/>
        <c:minorTickMark val="none"/>
        <c:tickLblPos val="nextTo"/>
        <c:txPr>
          <a:bodyPr/>
          <a:lstStyle/>
          <a:p>
            <a:pPr>
              <a:defRPr sz="1200" b="1" baseline="0">
                <a:solidFill>
                  <a:srgbClr val="C00000"/>
                </a:solidFill>
                <a:latin typeface="+mn-lt"/>
                <a:cs typeface="B Lotus" pitchFamily="2" charset="-78"/>
              </a:defRPr>
            </a:pPr>
            <a:endParaRPr lang="en-US"/>
          </a:p>
        </c:txPr>
        <c:crossAx val="334604600"/>
        <c:crosses val="autoZero"/>
        <c:crossBetween val="between"/>
      </c:valAx>
      <c:spPr>
        <a:solidFill>
          <a:srgbClr val="4F81BD">
            <a:alpha val="25000"/>
          </a:srgbClr>
        </a:solidFill>
      </c:spPr>
    </c:plotArea>
    <c:legend>
      <c:legendPos val="r"/>
      <c:layout>
        <c:manualLayout>
          <c:xMode val="edge"/>
          <c:yMode val="edge"/>
          <c:x val="0.33603366674001844"/>
          <c:y val="6.3954917400030911E-2"/>
          <c:w val="0.28248372794289567"/>
          <c:h val="0.10112357530651164"/>
        </c:manualLayout>
      </c:layout>
      <c:overlay val="0"/>
      <c:txPr>
        <a:bodyPr/>
        <a:lstStyle/>
        <a:p>
          <a:pPr>
            <a:defRPr sz="1100" b="1">
              <a:cs typeface="B Lotus" pitchFamily="2" charset="-78"/>
            </a:defRPr>
          </a:pPr>
          <a:endParaRPr lang="en-US"/>
        </a:p>
      </c:txPr>
    </c:legend>
    <c:plotVisOnly val="1"/>
    <c:dispBlanksAs val="gap"/>
    <c:showDLblsOverMax val="0"/>
  </c:chart>
  <c:spPr>
    <a:solidFill>
      <a:srgbClr val="EEECE1">
        <a:lumMod val="90000"/>
      </a:srgbClr>
    </a:solidFill>
  </c:spPr>
  <c:externalData r:id="rId2">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268060" y="1"/>
            <a:ext cx="4028341" cy="351994"/>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487" y="1"/>
            <a:ext cx="4029827" cy="351994"/>
          </a:xfrm>
          <a:prstGeom prst="rect">
            <a:avLst/>
          </a:prstGeom>
        </p:spPr>
        <p:txBody>
          <a:bodyPr vert="horz" lIns="91440" tIns="45720" rIns="91440" bIns="45720" rtlCol="1"/>
          <a:lstStyle>
            <a:lvl1pPr algn="l">
              <a:defRPr sz="1200"/>
            </a:lvl1pPr>
          </a:lstStyle>
          <a:p>
            <a:fld id="{CCC90ACF-3F4E-440B-8C2A-E425F7F62FD9}" type="datetimeFigureOut">
              <a:rPr lang="fa-IR" smtClean="0"/>
              <a:t>11/15/1441</a:t>
            </a:fld>
            <a:endParaRPr lang="fa-IR"/>
          </a:p>
        </p:txBody>
      </p:sp>
      <p:sp>
        <p:nvSpPr>
          <p:cNvPr id="4" name="Footer Placeholder 3"/>
          <p:cNvSpPr>
            <a:spLocks noGrp="1"/>
          </p:cNvSpPr>
          <p:nvPr>
            <p:ph type="ftr" sz="quarter" idx="2"/>
          </p:nvPr>
        </p:nvSpPr>
        <p:spPr>
          <a:xfrm>
            <a:off x="5268060" y="6658407"/>
            <a:ext cx="4028341" cy="351993"/>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487" y="6658407"/>
            <a:ext cx="4029827" cy="351993"/>
          </a:xfrm>
          <a:prstGeom prst="rect">
            <a:avLst/>
          </a:prstGeom>
        </p:spPr>
        <p:txBody>
          <a:bodyPr vert="horz" lIns="91440" tIns="45720" rIns="91440" bIns="45720" rtlCol="1" anchor="b"/>
          <a:lstStyle>
            <a:lvl1pPr algn="l">
              <a:defRPr sz="1200"/>
            </a:lvl1pPr>
          </a:lstStyle>
          <a:p>
            <a:fld id="{35F91DB6-3DFD-4716-BF5C-C6CA1F36982E}" type="slidenum">
              <a:rPr lang="fa-IR" smtClean="0"/>
              <a:t>‹#›</a:t>
            </a:fld>
            <a:endParaRPr lang="fa-IR"/>
          </a:p>
        </p:txBody>
      </p:sp>
    </p:spTree>
    <p:extLst>
      <p:ext uri="{BB962C8B-B14F-4D97-AF65-F5344CB8AC3E}">
        <p14:creationId xmlns:p14="http://schemas.microsoft.com/office/powerpoint/2010/main" val="2400405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268060" y="1"/>
            <a:ext cx="4028341" cy="351994"/>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487" y="1"/>
            <a:ext cx="4029827" cy="351994"/>
          </a:xfrm>
          <a:prstGeom prst="rect">
            <a:avLst/>
          </a:prstGeom>
        </p:spPr>
        <p:txBody>
          <a:bodyPr vert="horz" lIns="91440" tIns="45720" rIns="91440" bIns="45720" rtlCol="1"/>
          <a:lstStyle>
            <a:lvl1pPr algn="l">
              <a:defRPr sz="1200"/>
            </a:lvl1pPr>
          </a:lstStyle>
          <a:p>
            <a:fld id="{514014B6-63FE-412E-8139-949CE0B59FA1}" type="datetimeFigureOut">
              <a:rPr lang="fa-IR" smtClean="0"/>
              <a:t>11/15/1441</a:t>
            </a:fld>
            <a:endParaRPr lang="fa-IR"/>
          </a:p>
        </p:txBody>
      </p:sp>
      <p:sp>
        <p:nvSpPr>
          <p:cNvPr id="4" name="Slide Image Placeholder 3"/>
          <p:cNvSpPr>
            <a:spLocks noGrp="1" noRot="1" noChangeAspect="1"/>
          </p:cNvSpPr>
          <p:nvPr>
            <p:ph type="sldImg" idx="2"/>
          </p:nvPr>
        </p:nvSpPr>
        <p:spPr>
          <a:xfrm>
            <a:off x="2940050" y="876300"/>
            <a:ext cx="3416300" cy="2365375"/>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929046" y="3374227"/>
            <a:ext cx="7438309" cy="2760284"/>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5268060" y="6658407"/>
            <a:ext cx="4028341" cy="351993"/>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487" y="6658407"/>
            <a:ext cx="4029827" cy="351993"/>
          </a:xfrm>
          <a:prstGeom prst="rect">
            <a:avLst/>
          </a:prstGeom>
        </p:spPr>
        <p:txBody>
          <a:bodyPr vert="horz" lIns="91440" tIns="45720" rIns="91440" bIns="45720" rtlCol="1" anchor="b"/>
          <a:lstStyle>
            <a:lvl1pPr algn="l">
              <a:defRPr sz="1200"/>
            </a:lvl1pPr>
          </a:lstStyle>
          <a:p>
            <a:fld id="{4ED41733-1C63-429B-A750-4DDAF9B6DB8B}" type="slidenum">
              <a:rPr lang="fa-IR" smtClean="0"/>
              <a:t>‹#›</a:t>
            </a:fld>
            <a:endParaRPr lang="fa-IR"/>
          </a:p>
        </p:txBody>
      </p:sp>
    </p:spTree>
    <p:extLst>
      <p:ext uri="{BB962C8B-B14F-4D97-AF65-F5344CB8AC3E}">
        <p14:creationId xmlns:p14="http://schemas.microsoft.com/office/powerpoint/2010/main" val="744801942"/>
      </p:ext>
    </p:extLst>
  </p:cSld>
  <p:clrMap bg1="lt1" tx1="dk1" bg2="lt2" tx2="dk2" accent1="accent1" accent2="accent2" accent3="accent3" accent4="accent4" accent5="accent5" accent6="accent6" hlink="hlink" folHlink="folHlink"/>
  <p:hf hdr="0" ft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4ED41733-1C63-429B-A750-4DDAF9B6DB8B}" type="slidenum">
              <a:rPr lang="fa-IR" smtClean="0">
                <a:solidFill>
                  <a:prstClr val="black"/>
                </a:solidFill>
              </a:rPr>
              <a:pPr/>
              <a:t>2</a:t>
            </a:fld>
            <a:endParaRPr lang="fa-IR">
              <a:solidFill>
                <a:prstClr val="black"/>
              </a:solidFill>
            </a:endParaRPr>
          </a:p>
        </p:txBody>
      </p:sp>
    </p:spTree>
    <p:extLst>
      <p:ext uri="{BB962C8B-B14F-4D97-AF65-F5344CB8AC3E}">
        <p14:creationId xmlns:p14="http://schemas.microsoft.com/office/powerpoint/2010/main" val="3716979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ED41733-1C63-429B-A750-4DDAF9B6DB8B}" type="slidenum">
              <a:rPr kumimoji="0" lang="fa-IR"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fa-IR"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56495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4ED41733-1C63-429B-A750-4DDAF9B6DB8B}" type="slidenum">
              <a:rPr lang="fa-IR" smtClean="0"/>
              <a:t>4</a:t>
            </a:fld>
            <a:endParaRPr lang="fa-IR"/>
          </a:p>
        </p:txBody>
      </p:sp>
    </p:spTree>
    <p:extLst>
      <p:ext uri="{BB962C8B-B14F-4D97-AF65-F5344CB8AC3E}">
        <p14:creationId xmlns:p14="http://schemas.microsoft.com/office/powerpoint/2010/main" val="3143805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3009E35-E509-462A-8A8B-92E012E889A5}"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
        <p:nvSpPr>
          <p:cNvPr id="7" name="Title 1"/>
          <p:cNvSpPr txBox="1">
            <a:spLocks/>
          </p:cNvSpPr>
          <p:nvPr userDrawn="1"/>
        </p:nvSpPr>
        <p:spPr>
          <a:xfrm>
            <a:off x="851268" y="857234"/>
            <a:ext cx="8420100" cy="1470025"/>
          </a:xfrm>
          <a:prstGeom prst="rect">
            <a:avLst/>
          </a:prstGeom>
        </p:spPr>
        <p:txBody>
          <a:bodyPr vert="horz" lIns="74295" tIns="37148" rIns="74295" bIns="37148" rtlCol="1" anchor="ctr">
            <a:normAutofit/>
          </a:bodyPr>
          <a:lstStyle/>
          <a:p>
            <a:pPr algn="ctr" rtl="1">
              <a:spcBef>
                <a:spcPct val="0"/>
              </a:spcBef>
              <a:defRPr/>
            </a:pPr>
            <a:r>
              <a:rPr lang="fa-IR" sz="3575" smtClean="0">
                <a:solidFill>
                  <a:prstClr val="black"/>
                </a:solidFill>
                <a:ea typeface="+mj-ea"/>
                <a:cs typeface="Times New Roman" panose="02020603050405020304" pitchFamily="18" charset="0"/>
              </a:rPr>
              <a:t>برنامه های محله شاد و آرام</a:t>
            </a:r>
            <a:br>
              <a:rPr lang="fa-IR" sz="3575" smtClean="0">
                <a:solidFill>
                  <a:prstClr val="black"/>
                </a:solidFill>
                <a:ea typeface="+mj-ea"/>
                <a:cs typeface="Times New Roman" panose="02020603050405020304" pitchFamily="18" charset="0"/>
              </a:rPr>
            </a:br>
            <a:r>
              <a:rPr lang="fa-IR" sz="3575" smtClean="0">
                <a:solidFill>
                  <a:prstClr val="black"/>
                </a:solidFill>
                <a:ea typeface="+mj-ea"/>
                <a:cs typeface="Times New Roman" panose="02020603050405020304" pitchFamily="18" charset="0"/>
              </a:rPr>
              <a:t>(بلور سازی)</a:t>
            </a:r>
            <a:endParaRPr lang="fa-IR" sz="3575" dirty="0" smtClean="0">
              <a:solidFill>
                <a:prstClr val="black"/>
              </a:solidFill>
              <a:ea typeface="+mj-ea"/>
              <a:cs typeface="Times New Roman" panose="02020603050405020304" pitchFamily="18" charset="0"/>
            </a:endParaRPr>
          </a:p>
        </p:txBody>
      </p:sp>
    </p:spTree>
    <p:extLst>
      <p:ext uri="{BB962C8B-B14F-4D97-AF65-F5344CB8AC3E}">
        <p14:creationId xmlns:p14="http://schemas.microsoft.com/office/powerpoint/2010/main" val="2846316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92DEFD70-247D-4EFC-A99D-DFB67073DD54}" type="datetime8">
              <a:rPr lang="fa-IR" smtClean="0">
                <a:solidFill>
                  <a:prstClr val="black">
                    <a:tint val="75000"/>
                  </a:prstClr>
                </a:solidFill>
              </a:rPr>
              <a:t>ژوئيه 5، 20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52571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59C3C4-6B62-4620-B232-4B41D9B7CA08}" type="datetime8">
              <a:rPr lang="fa-IR" smtClean="0">
                <a:solidFill>
                  <a:prstClr val="black">
                    <a:tint val="75000"/>
                  </a:prstClr>
                </a:solidFill>
              </a:rPr>
              <a:t>ژوئيه 5، 20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0182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1" y="273050"/>
            <a:ext cx="3259006" cy="1162050"/>
          </a:xfrm>
        </p:spPr>
        <p:txBody>
          <a:bodyPr anchor="b"/>
          <a:lstStyle>
            <a:lvl1pPr algn="r">
              <a:defRPr sz="1625" b="1"/>
            </a:lvl1pPr>
          </a:lstStyle>
          <a:p>
            <a:r>
              <a:rPr lang="en-US" smtClean="0"/>
              <a:t>Click to edit Master title style</a:t>
            </a:r>
            <a:endParaRPr lang="fa-IR"/>
          </a:p>
        </p:txBody>
      </p:sp>
      <p:sp>
        <p:nvSpPr>
          <p:cNvPr id="3" name="Content Placeholder 2"/>
          <p:cNvSpPr>
            <a:spLocks noGrp="1"/>
          </p:cNvSpPr>
          <p:nvPr>
            <p:ph idx="1"/>
          </p:nvPr>
        </p:nvSpPr>
        <p:spPr>
          <a:xfrm>
            <a:off x="3872971" y="273052"/>
            <a:ext cx="5537729" cy="5853113"/>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95301" y="1435102"/>
            <a:ext cx="3259006" cy="4691063"/>
          </a:xfrm>
        </p:spPr>
        <p:txBody>
          <a:bodyPr/>
          <a:lstStyle>
            <a:lvl1pPr marL="0" indent="0">
              <a:buNone/>
              <a:defRPr sz="1138"/>
            </a:lvl1pPr>
            <a:lvl2pPr marL="371475" indent="0">
              <a:buNone/>
              <a:defRPr sz="975"/>
            </a:lvl2pPr>
            <a:lvl3pPr marL="742950" indent="0">
              <a:buNone/>
              <a:defRPr sz="813"/>
            </a:lvl3pPr>
            <a:lvl4pPr marL="1114425" indent="0">
              <a:buNone/>
              <a:defRPr sz="731"/>
            </a:lvl4pPr>
            <a:lvl5pPr marL="1485900" indent="0">
              <a:buNone/>
              <a:defRPr sz="731"/>
            </a:lvl5pPr>
            <a:lvl6pPr marL="1857375" indent="0">
              <a:buNone/>
              <a:defRPr sz="731"/>
            </a:lvl6pPr>
            <a:lvl7pPr marL="2228850" indent="0">
              <a:buNone/>
              <a:defRPr sz="731"/>
            </a:lvl7pPr>
            <a:lvl8pPr marL="2600325" indent="0">
              <a:buNone/>
              <a:defRPr sz="731"/>
            </a:lvl8pPr>
            <a:lvl9pPr marL="2971800" indent="0">
              <a:buNone/>
              <a:defRPr sz="73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D974DE-E1D7-4BCE-987B-63E4F80C70EB}" type="datetime8">
              <a:rPr lang="fa-IR" smtClean="0">
                <a:solidFill>
                  <a:prstClr val="black">
                    <a:tint val="75000"/>
                  </a:prstClr>
                </a:solidFill>
              </a:rPr>
              <a:t>ژوئيه 5، 20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156569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r">
              <a:defRPr sz="1625" b="1"/>
            </a:lvl1pPr>
          </a:lstStyle>
          <a:p>
            <a:r>
              <a:rPr lang="en-US" smtClean="0"/>
              <a:t>Click to edit Master title style</a:t>
            </a:r>
            <a:endParaRPr lang="fa-IR"/>
          </a:p>
        </p:txBody>
      </p:sp>
      <p:sp>
        <p:nvSpPr>
          <p:cNvPr id="3" name="Picture Placeholder 2"/>
          <p:cNvSpPr>
            <a:spLocks noGrp="1"/>
          </p:cNvSpPr>
          <p:nvPr>
            <p:ph type="pic" idx="1"/>
          </p:nvPr>
        </p:nvSpPr>
        <p:spPr>
          <a:xfrm>
            <a:off x="1941645" y="612775"/>
            <a:ext cx="5943600" cy="4114800"/>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fa-IR"/>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138"/>
            </a:lvl1pPr>
            <a:lvl2pPr marL="371475" indent="0">
              <a:buNone/>
              <a:defRPr sz="975"/>
            </a:lvl2pPr>
            <a:lvl3pPr marL="742950" indent="0">
              <a:buNone/>
              <a:defRPr sz="813"/>
            </a:lvl3pPr>
            <a:lvl4pPr marL="1114425" indent="0">
              <a:buNone/>
              <a:defRPr sz="731"/>
            </a:lvl4pPr>
            <a:lvl5pPr marL="1485900" indent="0">
              <a:buNone/>
              <a:defRPr sz="731"/>
            </a:lvl5pPr>
            <a:lvl6pPr marL="1857375" indent="0">
              <a:buNone/>
              <a:defRPr sz="731"/>
            </a:lvl6pPr>
            <a:lvl7pPr marL="2228850" indent="0">
              <a:buNone/>
              <a:defRPr sz="731"/>
            </a:lvl7pPr>
            <a:lvl8pPr marL="2600325" indent="0">
              <a:buNone/>
              <a:defRPr sz="731"/>
            </a:lvl8pPr>
            <a:lvl9pPr marL="2971800" indent="0">
              <a:buNone/>
              <a:defRPr sz="73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BF0DC9-E625-45E0-817A-9D02D19CBCDE}" type="datetime8">
              <a:rPr lang="fa-IR" smtClean="0">
                <a:solidFill>
                  <a:prstClr val="black">
                    <a:tint val="75000"/>
                  </a:prstClr>
                </a:solidFill>
              </a:rPr>
              <a:t>ژوئيه 5، 20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49623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8B2DAA21-9896-4BC1-A599-782537B50B4B}"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29951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0"/>
            <a:ext cx="222885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95300" y="274640"/>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F6737BB-B8CB-418B-B99F-D6D6A88BFEC6}"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845620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74BDBD6C-0BE7-41DC-BD30-41C1111DBB19}"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D4D11DC-D371-4649-B175-F30A485359CC}"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4564396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0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AED2E1E-16E2-4773-8504-54C2EEA59E24}" type="datetime8">
              <a:rPr lang="fa-IR" smtClean="0"/>
              <a:t>ژوئيه 5، 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8E0F98-6891-4FD4-911F-E90BC376B01B}" type="slidenum">
              <a:rPr lang="en-US" smtClean="0"/>
              <a:t>‹#›</a:t>
            </a:fld>
            <a:endParaRPr lang="en-US"/>
          </a:p>
        </p:txBody>
      </p:sp>
    </p:spTree>
    <p:extLst>
      <p:ext uri="{BB962C8B-B14F-4D97-AF65-F5344CB8AC3E}">
        <p14:creationId xmlns:p14="http://schemas.microsoft.com/office/powerpoint/2010/main" val="37507927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6E84F4F-7365-4544-BB53-49751F14F946}" type="datetime8">
              <a:rPr lang="fa-IR" smtClean="0">
                <a:solidFill>
                  <a:prstClr val="black">
                    <a:tint val="75000"/>
                  </a:prstClr>
                </a:solidFill>
              </a:rPr>
              <a:t>ژوئيه 5، 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22428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BB5F1B7-8EF4-48E5-8E3E-B2925B32F370}" type="datetime8">
              <a:rPr lang="fa-IR" smtClean="0">
                <a:solidFill>
                  <a:prstClr val="black">
                    <a:tint val="75000"/>
                  </a:prstClr>
                </a:solidFill>
              </a:rPr>
              <a:t>ژوئيه 5، 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3189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برنامه های محله شاد و آرام (بلور سازی)</a:t>
            </a:r>
            <a:endParaRPr lang="fa-IR" dirty="0"/>
          </a:p>
        </p:txBody>
      </p:sp>
      <p:sp>
        <p:nvSpPr>
          <p:cNvPr id="4" name="Date Placeholder 3"/>
          <p:cNvSpPr>
            <a:spLocks noGrp="1"/>
          </p:cNvSpPr>
          <p:nvPr>
            <p:ph type="dt" sz="half" idx="10"/>
          </p:nvPr>
        </p:nvSpPr>
        <p:spPr/>
        <p:txBody>
          <a:bodyPr/>
          <a:lstStyle/>
          <a:p>
            <a:fld id="{6B7A1CB9-CEA7-4A7D-A537-EF780F8F58FF}"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
        <p:nvSpPr>
          <p:cNvPr id="7" name="TextBox 6"/>
          <p:cNvSpPr txBox="1"/>
          <p:nvPr userDrawn="1"/>
        </p:nvSpPr>
        <p:spPr>
          <a:xfrm>
            <a:off x="4526231" y="1214424"/>
            <a:ext cx="1838965" cy="492443"/>
          </a:xfrm>
          <a:prstGeom prst="rect">
            <a:avLst/>
          </a:prstGeom>
          <a:noFill/>
        </p:spPr>
        <p:txBody>
          <a:bodyPr wrap="none" rtlCol="1">
            <a:spAutoFit/>
          </a:bodyPr>
          <a:lstStyle/>
          <a:p>
            <a:pPr algn="r" rtl="1">
              <a:defRPr/>
            </a:pPr>
            <a:r>
              <a:rPr lang="fa-IR" sz="2600" b="1" dirty="0" smtClean="0">
                <a:solidFill>
                  <a:srgbClr val="F79646">
                    <a:lumMod val="50000"/>
                  </a:srgbClr>
                </a:solidFill>
                <a:latin typeface="IranNastaliq" pitchFamily="18" charset="0"/>
                <a:cs typeface="IranNastaliq" pitchFamily="18" charset="0"/>
              </a:rPr>
              <a:t>حمل و نقل و ترافیک</a:t>
            </a:r>
            <a:endParaRPr lang="en-US" sz="2600" b="1" dirty="0" smtClean="0">
              <a:solidFill>
                <a:srgbClr val="F79646">
                  <a:lumMod val="50000"/>
                </a:srgbClr>
              </a:solidFill>
              <a:latin typeface="IranNastaliq" pitchFamily="18" charset="0"/>
              <a:cs typeface="IranNastaliq" pitchFamily="18" charset="0"/>
            </a:endParaRPr>
          </a:p>
        </p:txBody>
      </p:sp>
    </p:spTree>
    <p:extLst>
      <p:ext uri="{BB962C8B-B14F-4D97-AF65-F5344CB8AC3E}">
        <p14:creationId xmlns:p14="http://schemas.microsoft.com/office/powerpoint/2010/main" val="39964926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4194E1-09ED-483F-B61C-998FC862BE38}" type="datetime8">
              <a:rPr lang="fa-IR" smtClean="0">
                <a:solidFill>
                  <a:prstClr val="black">
                    <a:tint val="75000"/>
                  </a:prstClr>
                </a:solidFill>
              </a:rPr>
              <a:t>ژوئيه 5، 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56793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986B6CF-E0AB-4199-8437-E587356989E5}" type="datetime8">
              <a:rPr lang="fa-IR" smtClean="0">
                <a:solidFill>
                  <a:prstClr val="black">
                    <a:tint val="75000"/>
                  </a:prstClr>
                </a:solidFill>
              </a:rPr>
              <a:t>ژوئيه 5، 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18305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CB05D06-A2CE-4FF9-ACCD-EE738B5BA218}" type="datetime8">
              <a:rPr lang="fa-IR" smtClean="0">
                <a:solidFill>
                  <a:prstClr val="black">
                    <a:tint val="75000"/>
                  </a:prstClr>
                </a:solidFill>
              </a:rPr>
              <a:t>ژوئيه 5، 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90317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D1B6423-D557-498A-866A-7F9BCF069FF2}" type="datetime8">
              <a:rPr lang="fa-IR" smtClean="0">
                <a:solidFill>
                  <a:prstClr val="black">
                    <a:tint val="75000"/>
                  </a:prstClr>
                </a:solidFill>
              </a:rPr>
              <a:t>ژوئيه 5، 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5151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BDC64E-436E-41B3-9C50-D2795B7ECE90}" type="datetime8">
              <a:rPr lang="fa-IR" smtClean="0">
                <a:solidFill>
                  <a:prstClr val="black">
                    <a:tint val="75000"/>
                  </a:prstClr>
                </a:solidFill>
              </a:rPr>
              <a:t>ژوئيه 5، 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04922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ADDAE4-9F7C-4185-B445-2C4B77E0F1F2}" type="datetime8">
              <a:rPr lang="fa-IR" smtClean="0">
                <a:solidFill>
                  <a:prstClr val="black">
                    <a:tint val="75000"/>
                  </a:prstClr>
                </a:solidFill>
              </a:rPr>
              <a:t>ژوئيه 5، 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02910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AE7181-F184-49EC-B6AE-354DB374A99B}" type="datetime8">
              <a:rPr lang="fa-IR" smtClean="0">
                <a:solidFill>
                  <a:prstClr val="black">
                    <a:tint val="75000"/>
                  </a:prstClr>
                </a:solidFill>
              </a:rPr>
              <a:t>ژوئيه 5، 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7365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3B61CF4-580F-4CE7-8ABC-9F1AD2809066}" type="datetime8">
              <a:rPr lang="fa-IR" smtClean="0">
                <a:solidFill>
                  <a:prstClr val="black">
                    <a:tint val="75000"/>
                  </a:prstClr>
                </a:solidFill>
              </a:rPr>
              <a:t>ژوئيه 5، 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671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9BEF76-7552-437A-AEE8-C44BD8E8F9C5}" type="datetime8">
              <a:rPr lang="fa-IR" smtClean="0">
                <a:solidFill>
                  <a:prstClr val="black">
                    <a:tint val="75000"/>
                  </a:prstClr>
                </a:solidFill>
              </a:rPr>
              <a:t>ژوئيه 5، 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2056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5112"/>
            </a:lvl1pPr>
          </a:lstStyle>
          <a:p>
            <a:r>
              <a:rPr lang="en-US" smtClean="0"/>
              <a:t>Click to edit Master title style</a:t>
            </a:r>
            <a:endParaRPr lang="en-US" dirty="0"/>
          </a:p>
        </p:txBody>
      </p:sp>
      <p:sp>
        <p:nvSpPr>
          <p:cNvPr id="3" name="Subtitle 2"/>
          <p:cNvSpPr>
            <a:spLocks noGrp="1"/>
          </p:cNvSpPr>
          <p:nvPr>
            <p:ph type="subTitle" idx="1"/>
          </p:nvPr>
        </p:nvSpPr>
        <p:spPr>
          <a:xfrm>
            <a:off x="1238252" y="3602038"/>
            <a:ext cx="7429500" cy="1655762"/>
          </a:xfrm>
        </p:spPr>
        <p:txBody>
          <a:bodyPr/>
          <a:lstStyle>
            <a:lvl1pPr marL="0" indent="0" algn="ctr">
              <a:buNone/>
              <a:defRPr sz="2045"/>
            </a:lvl1pPr>
            <a:lvl2pPr marL="389573" indent="0" algn="ctr">
              <a:buNone/>
              <a:defRPr sz="1704"/>
            </a:lvl2pPr>
            <a:lvl3pPr marL="779146" indent="0" algn="ctr">
              <a:buNone/>
              <a:defRPr sz="1533"/>
            </a:lvl3pPr>
            <a:lvl4pPr marL="1168719" indent="0" algn="ctr">
              <a:buNone/>
              <a:defRPr sz="1363"/>
            </a:lvl4pPr>
            <a:lvl5pPr marL="1558294" indent="0" algn="ctr">
              <a:buNone/>
              <a:defRPr sz="1363"/>
            </a:lvl5pPr>
            <a:lvl6pPr marL="1947867" indent="0" algn="ctr">
              <a:buNone/>
              <a:defRPr sz="1363"/>
            </a:lvl6pPr>
            <a:lvl7pPr marL="2337441" indent="0" algn="ctr">
              <a:buNone/>
              <a:defRPr sz="1363"/>
            </a:lvl7pPr>
            <a:lvl8pPr marL="2727014" indent="0" algn="ctr">
              <a:buNone/>
              <a:defRPr sz="1363"/>
            </a:lvl8pPr>
            <a:lvl9pPr marL="3116587" indent="0" algn="ctr">
              <a:buNone/>
              <a:defRPr sz="1363"/>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7EA4AF3-C565-4E6E-8047-EED57DA072DE}"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74581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برنامه های محله شاد و آرام</a:t>
            </a:r>
            <a:br>
              <a:rPr lang="fa-IR" dirty="0" smtClean="0"/>
            </a:br>
            <a:r>
              <a:rPr lang="fa-IR" dirty="0" smtClean="0"/>
              <a:t>(بلور سازی)</a:t>
            </a:r>
            <a:endParaRPr lang="fa-IR" dirty="0"/>
          </a:p>
        </p:txBody>
      </p:sp>
      <p:sp>
        <p:nvSpPr>
          <p:cNvPr id="4" name="Date Placeholder 3"/>
          <p:cNvSpPr>
            <a:spLocks noGrp="1"/>
          </p:cNvSpPr>
          <p:nvPr>
            <p:ph type="dt" sz="half" idx="10"/>
          </p:nvPr>
        </p:nvSpPr>
        <p:spPr/>
        <p:txBody>
          <a:bodyPr/>
          <a:lstStyle/>
          <a:p>
            <a:fld id="{97E6DCF8-FEEB-4AA4-9E88-22478EFE5978}"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
        <p:nvSpPr>
          <p:cNvPr id="7" name="TextBox 6"/>
          <p:cNvSpPr txBox="1"/>
          <p:nvPr userDrawn="1"/>
        </p:nvSpPr>
        <p:spPr>
          <a:xfrm>
            <a:off x="4508319" y="1500175"/>
            <a:ext cx="670376" cy="317459"/>
          </a:xfrm>
          <a:prstGeom prst="rect">
            <a:avLst/>
          </a:prstGeom>
          <a:noFill/>
        </p:spPr>
        <p:txBody>
          <a:bodyPr wrap="none" rtlCol="1">
            <a:spAutoFit/>
          </a:bodyPr>
          <a:lstStyle/>
          <a:p>
            <a:pPr algn="ctr" rtl="1">
              <a:defRPr/>
            </a:pPr>
            <a:r>
              <a:rPr lang="fa-IR" sz="1463" b="1" dirty="0" smtClean="0">
                <a:solidFill>
                  <a:srgbClr val="F79646">
                    <a:lumMod val="50000"/>
                  </a:srgbClr>
                </a:solidFill>
                <a:latin typeface="IranNastaliq" pitchFamily="18" charset="0"/>
                <a:cs typeface="IranNastaliq" pitchFamily="18" charset="0"/>
              </a:rPr>
              <a:t>فنی و عمرانی</a:t>
            </a:r>
            <a:endParaRPr lang="en-US" sz="1463" b="1" dirty="0">
              <a:solidFill>
                <a:srgbClr val="F79646">
                  <a:lumMod val="50000"/>
                </a:srgbClr>
              </a:solidFill>
              <a:latin typeface="IranNastaliq" pitchFamily="18" charset="0"/>
              <a:cs typeface="IranNastaliq" pitchFamily="18" charset="0"/>
            </a:endParaRPr>
          </a:p>
        </p:txBody>
      </p:sp>
    </p:spTree>
    <p:extLst>
      <p:ext uri="{BB962C8B-B14F-4D97-AF65-F5344CB8AC3E}">
        <p14:creationId xmlns:p14="http://schemas.microsoft.com/office/powerpoint/2010/main" val="31254124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9BE580-D112-462E-9A83-10A59A8782EC}"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9171964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81" y="1709741"/>
            <a:ext cx="8543925" cy="2852737"/>
          </a:xfrm>
        </p:spPr>
        <p:txBody>
          <a:bodyPr anchor="b"/>
          <a:lstStyle>
            <a:lvl1pPr>
              <a:defRPr sz="5112"/>
            </a:lvl1pPr>
          </a:lstStyle>
          <a:p>
            <a:r>
              <a:rPr lang="en-US" smtClean="0"/>
              <a:t>Click to edit Master title style</a:t>
            </a:r>
            <a:endParaRPr lang="en-US" dirty="0"/>
          </a:p>
        </p:txBody>
      </p:sp>
      <p:sp>
        <p:nvSpPr>
          <p:cNvPr id="3" name="Text Placeholder 2"/>
          <p:cNvSpPr>
            <a:spLocks noGrp="1"/>
          </p:cNvSpPr>
          <p:nvPr>
            <p:ph type="body" idx="1"/>
          </p:nvPr>
        </p:nvSpPr>
        <p:spPr>
          <a:xfrm>
            <a:off x="675881" y="4589468"/>
            <a:ext cx="8543925" cy="1500187"/>
          </a:xfrm>
        </p:spPr>
        <p:txBody>
          <a:bodyPr/>
          <a:lstStyle>
            <a:lvl1pPr marL="0" indent="0">
              <a:buNone/>
              <a:defRPr sz="2045">
                <a:solidFill>
                  <a:schemeClr val="tx1"/>
                </a:solidFill>
              </a:defRPr>
            </a:lvl1pPr>
            <a:lvl2pPr marL="389573" indent="0">
              <a:buNone/>
              <a:defRPr sz="1704">
                <a:solidFill>
                  <a:schemeClr val="tx1">
                    <a:tint val="75000"/>
                  </a:schemeClr>
                </a:solidFill>
              </a:defRPr>
            </a:lvl2pPr>
            <a:lvl3pPr marL="779146" indent="0">
              <a:buNone/>
              <a:defRPr sz="1533">
                <a:solidFill>
                  <a:schemeClr val="tx1">
                    <a:tint val="75000"/>
                  </a:schemeClr>
                </a:solidFill>
              </a:defRPr>
            </a:lvl3pPr>
            <a:lvl4pPr marL="1168719" indent="0">
              <a:buNone/>
              <a:defRPr sz="1363">
                <a:solidFill>
                  <a:schemeClr val="tx1">
                    <a:tint val="75000"/>
                  </a:schemeClr>
                </a:solidFill>
              </a:defRPr>
            </a:lvl4pPr>
            <a:lvl5pPr marL="1558294" indent="0">
              <a:buNone/>
              <a:defRPr sz="1363">
                <a:solidFill>
                  <a:schemeClr val="tx1">
                    <a:tint val="75000"/>
                  </a:schemeClr>
                </a:solidFill>
              </a:defRPr>
            </a:lvl5pPr>
            <a:lvl6pPr marL="1947867" indent="0">
              <a:buNone/>
              <a:defRPr sz="1363">
                <a:solidFill>
                  <a:schemeClr val="tx1">
                    <a:tint val="75000"/>
                  </a:schemeClr>
                </a:solidFill>
              </a:defRPr>
            </a:lvl6pPr>
            <a:lvl7pPr marL="2337441" indent="0">
              <a:buNone/>
              <a:defRPr sz="1363">
                <a:solidFill>
                  <a:schemeClr val="tx1">
                    <a:tint val="75000"/>
                  </a:schemeClr>
                </a:solidFill>
              </a:defRPr>
            </a:lvl7pPr>
            <a:lvl8pPr marL="2727014" indent="0">
              <a:buNone/>
              <a:defRPr sz="1363">
                <a:solidFill>
                  <a:schemeClr val="tx1">
                    <a:tint val="75000"/>
                  </a:schemeClr>
                </a:solidFill>
              </a:defRPr>
            </a:lvl8pPr>
            <a:lvl9pPr marL="3116587" indent="0">
              <a:buNone/>
              <a:defRPr sz="1363">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5290A3-0075-4FF9-ABBF-701A09843457}"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82462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4"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4FF2054-61A1-4DBE-9CF7-46B874C7D694}" type="datetime8">
              <a:rPr lang="fa-IR" smtClean="0">
                <a:solidFill>
                  <a:prstClr val="black">
                    <a:tint val="75000"/>
                  </a:prstClr>
                </a:solidFill>
              </a:rPr>
              <a:t>ژوئيه 5، 20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94025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30" y="365129"/>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8" y="1681165"/>
            <a:ext cx="4190702" cy="823912"/>
          </a:xfrm>
        </p:spPr>
        <p:txBody>
          <a:bodyPr anchor="b"/>
          <a:lstStyle>
            <a:lvl1pPr marL="0" indent="0">
              <a:buNone/>
              <a:defRPr sz="2045" b="1"/>
            </a:lvl1pPr>
            <a:lvl2pPr marL="389573" indent="0">
              <a:buNone/>
              <a:defRPr sz="1704" b="1"/>
            </a:lvl2pPr>
            <a:lvl3pPr marL="779146" indent="0">
              <a:buNone/>
              <a:defRPr sz="1533" b="1"/>
            </a:lvl3pPr>
            <a:lvl4pPr marL="1168719" indent="0">
              <a:buNone/>
              <a:defRPr sz="1363" b="1"/>
            </a:lvl4pPr>
            <a:lvl5pPr marL="1558294" indent="0">
              <a:buNone/>
              <a:defRPr sz="1363" b="1"/>
            </a:lvl5pPr>
            <a:lvl6pPr marL="1947867" indent="0">
              <a:buNone/>
              <a:defRPr sz="1363" b="1"/>
            </a:lvl6pPr>
            <a:lvl7pPr marL="2337441" indent="0">
              <a:buNone/>
              <a:defRPr sz="1363" b="1"/>
            </a:lvl7pPr>
            <a:lvl8pPr marL="2727014" indent="0">
              <a:buNone/>
              <a:defRPr sz="1363" b="1"/>
            </a:lvl8pPr>
            <a:lvl9pPr marL="3116587" indent="0">
              <a:buNone/>
              <a:defRPr sz="1363" b="1"/>
            </a:lvl9pPr>
          </a:lstStyle>
          <a:p>
            <a:pPr lvl="0"/>
            <a:r>
              <a:rPr lang="en-US" smtClean="0"/>
              <a:t>Click to edit Master text styles</a:t>
            </a:r>
          </a:p>
        </p:txBody>
      </p:sp>
      <p:sp>
        <p:nvSpPr>
          <p:cNvPr id="4" name="Content Placeholder 3"/>
          <p:cNvSpPr>
            <a:spLocks noGrp="1"/>
          </p:cNvSpPr>
          <p:nvPr>
            <p:ph sz="half" idx="2"/>
          </p:nvPr>
        </p:nvSpPr>
        <p:spPr>
          <a:xfrm>
            <a:off x="682328"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5" y="1681165"/>
            <a:ext cx="4211340" cy="823912"/>
          </a:xfrm>
        </p:spPr>
        <p:txBody>
          <a:bodyPr anchor="b"/>
          <a:lstStyle>
            <a:lvl1pPr marL="0" indent="0">
              <a:buNone/>
              <a:defRPr sz="2045" b="1"/>
            </a:lvl1pPr>
            <a:lvl2pPr marL="389573" indent="0">
              <a:buNone/>
              <a:defRPr sz="1704" b="1"/>
            </a:lvl2pPr>
            <a:lvl3pPr marL="779146" indent="0">
              <a:buNone/>
              <a:defRPr sz="1533" b="1"/>
            </a:lvl3pPr>
            <a:lvl4pPr marL="1168719" indent="0">
              <a:buNone/>
              <a:defRPr sz="1363" b="1"/>
            </a:lvl4pPr>
            <a:lvl5pPr marL="1558294" indent="0">
              <a:buNone/>
              <a:defRPr sz="1363" b="1"/>
            </a:lvl5pPr>
            <a:lvl6pPr marL="1947867" indent="0">
              <a:buNone/>
              <a:defRPr sz="1363" b="1"/>
            </a:lvl6pPr>
            <a:lvl7pPr marL="2337441" indent="0">
              <a:buNone/>
              <a:defRPr sz="1363" b="1"/>
            </a:lvl7pPr>
            <a:lvl8pPr marL="2727014" indent="0">
              <a:buNone/>
              <a:defRPr sz="1363" b="1"/>
            </a:lvl8pPr>
            <a:lvl9pPr marL="3116587" indent="0">
              <a:buNone/>
              <a:defRPr sz="1363" b="1"/>
            </a:lvl9pPr>
          </a:lstStyle>
          <a:p>
            <a:pPr lvl="0"/>
            <a:r>
              <a:rPr lang="en-US" smtClean="0"/>
              <a:t>Click to edit Master text styles</a:t>
            </a:r>
          </a:p>
        </p:txBody>
      </p:sp>
      <p:sp>
        <p:nvSpPr>
          <p:cNvPr id="6" name="Content Placeholder 5"/>
          <p:cNvSpPr>
            <a:spLocks noGrp="1"/>
          </p:cNvSpPr>
          <p:nvPr>
            <p:ph sz="quarter" idx="4"/>
          </p:nvPr>
        </p:nvSpPr>
        <p:spPr>
          <a:xfrm>
            <a:off x="5014915"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3EE986C-E7D3-45C3-B614-22C20BAAF9BD}" type="datetime8">
              <a:rPr lang="fa-IR" smtClean="0">
                <a:solidFill>
                  <a:prstClr val="black">
                    <a:tint val="75000"/>
                  </a:prstClr>
                </a:solidFill>
              </a:rPr>
              <a:t>ژوئيه 5، 20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334187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825F124-9271-4118-8E40-92EC05939F80}" type="datetime8">
              <a:rPr lang="fa-IR" smtClean="0">
                <a:solidFill>
                  <a:prstClr val="black">
                    <a:tint val="75000"/>
                  </a:prstClr>
                </a:solidFill>
              </a:rPr>
              <a:t>ژوئيه 5، 20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80297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479365-501D-4163-B5E6-D72F52FA3767}" type="datetime8">
              <a:rPr lang="fa-IR" smtClean="0">
                <a:solidFill>
                  <a:prstClr val="black">
                    <a:tint val="75000"/>
                  </a:prstClr>
                </a:solidFill>
              </a:rPr>
              <a:t>ژوئيه 5، 20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33412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0" y="457202"/>
            <a:ext cx="3194943" cy="1600200"/>
          </a:xfrm>
        </p:spPr>
        <p:txBody>
          <a:bodyPr anchor="b"/>
          <a:lstStyle>
            <a:lvl1pPr>
              <a:defRPr sz="2727"/>
            </a:lvl1pPr>
          </a:lstStyle>
          <a:p>
            <a:r>
              <a:rPr lang="en-US" smtClean="0"/>
              <a:t>Click to edit Master title style</a:t>
            </a:r>
            <a:endParaRPr lang="en-US" dirty="0"/>
          </a:p>
        </p:txBody>
      </p:sp>
      <p:sp>
        <p:nvSpPr>
          <p:cNvPr id="3" name="Content Placeholder 2"/>
          <p:cNvSpPr>
            <a:spLocks noGrp="1"/>
          </p:cNvSpPr>
          <p:nvPr>
            <p:ph idx="1"/>
          </p:nvPr>
        </p:nvSpPr>
        <p:spPr>
          <a:xfrm>
            <a:off x="4211340" y="987428"/>
            <a:ext cx="5014913" cy="4873625"/>
          </a:xfrm>
        </p:spPr>
        <p:txBody>
          <a:bodyPr/>
          <a:lstStyle>
            <a:lvl1pPr>
              <a:defRPr sz="2727"/>
            </a:lvl1pPr>
            <a:lvl2pPr>
              <a:defRPr sz="2385"/>
            </a:lvl2pPr>
            <a:lvl3pPr>
              <a:defRPr sz="2045"/>
            </a:lvl3pPr>
            <a:lvl4pPr>
              <a:defRPr sz="1704"/>
            </a:lvl4pPr>
            <a:lvl5pPr>
              <a:defRPr sz="1704"/>
            </a:lvl5pPr>
            <a:lvl6pPr>
              <a:defRPr sz="1704"/>
            </a:lvl6pPr>
            <a:lvl7pPr>
              <a:defRPr sz="1704"/>
            </a:lvl7pPr>
            <a:lvl8pPr>
              <a:defRPr sz="1704"/>
            </a:lvl8pPr>
            <a:lvl9pPr>
              <a:defRPr sz="170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30" y="2057400"/>
            <a:ext cx="3194943" cy="3811588"/>
          </a:xfrm>
        </p:spPr>
        <p:txBody>
          <a:bodyPr/>
          <a:lstStyle>
            <a:lvl1pPr marL="0" indent="0">
              <a:buNone/>
              <a:defRPr sz="1363"/>
            </a:lvl1pPr>
            <a:lvl2pPr marL="389573" indent="0">
              <a:buNone/>
              <a:defRPr sz="1193"/>
            </a:lvl2pPr>
            <a:lvl3pPr marL="779146" indent="0">
              <a:buNone/>
              <a:defRPr sz="1022"/>
            </a:lvl3pPr>
            <a:lvl4pPr marL="1168719" indent="0">
              <a:buNone/>
              <a:defRPr sz="852"/>
            </a:lvl4pPr>
            <a:lvl5pPr marL="1558294" indent="0">
              <a:buNone/>
              <a:defRPr sz="852"/>
            </a:lvl5pPr>
            <a:lvl6pPr marL="1947867" indent="0">
              <a:buNone/>
              <a:defRPr sz="852"/>
            </a:lvl6pPr>
            <a:lvl7pPr marL="2337441" indent="0">
              <a:buNone/>
              <a:defRPr sz="852"/>
            </a:lvl7pPr>
            <a:lvl8pPr marL="2727014" indent="0">
              <a:buNone/>
              <a:defRPr sz="852"/>
            </a:lvl8pPr>
            <a:lvl9pPr marL="3116587" indent="0">
              <a:buNone/>
              <a:defRPr sz="852"/>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116131-A8E2-41C0-82C7-CAB9F44DEFB9}" type="datetime8">
              <a:rPr lang="fa-IR" smtClean="0">
                <a:solidFill>
                  <a:prstClr val="black">
                    <a:tint val="75000"/>
                  </a:prstClr>
                </a:solidFill>
              </a:rPr>
              <a:t>ژوئيه 5، 20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31443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30" y="457202"/>
            <a:ext cx="3194943" cy="1600200"/>
          </a:xfrm>
        </p:spPr>
        <p:txBody>
          <a:bodyPr anchor="b"/>
          <a:lstStyle>
            <a:lvl1pPr>
              <a:defRPr sz="2727"/>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8"/>
            <a:ext cx="5014913" cy="4873625"/>
          </a:xfrm>
        </p:spPr>
        <p:txBody>
          <a:bodyPr anchor="t"/>
          <a:lstStyle>
            <a:lvl1pPr marL="0" indent="0">
              <a:buNone/>
              <a:defRPr sz="2727"/>
            </a:lvl1pPr>
            <a:lvl2pPr marL="389573" indent="0">
              <a:buNone/>
              <a:defRPr sz="2385"/>
            </a:lvl2pPr>
            <a:lvl3pPr marL="779146" indent="0">
              <a:buNone/>
              <a:defRPr sz="2045"/>
            </a:lvl3pPr>
            <a:lvl4pPr marL="1168719" indent="0">
              <a:buNone/>
              <a:defRPr sz="1704"/>
            </a:lvl4pPr>
            <a:lvl5pPr marL="1558294" indent="0">
              <a:buNone/>
              <a:defRPr sz="1704"/>
            </a:lvl5pPr>
            <a:lvl6pPr marL="1947867" indent="0">
              <a:buNone/>
              <a:defRPr sz="1704"/>
            </a:lvl6pPr>
            <a:lvl7pPr marL="2337441" indent="0">
              <a:buNone/>
              <a:defRPr sz="1704"/>
            </a:lvl7pPr>
            <a:lvl8pPr marL="2727014" indent="0">
              <a:buNone/>
              <a:defRPr sz="1704"/>
            </a:lvl8pPr>
            <a:lvl9pPr marL="3116587" indent="0">
              <a:buNone/>
              <a:defRPr sz="1704"/>
            </a:lvl9pPr>
          </a:lstStyle>
          <a:p>
            <a:r>
              <a:rPr lang="en-US" smtClean="0"/>
              <a:t>Click icon to add picture</a:t>
            </a:r>
            <a:endParaRPr lang="en-US" dirty="0"/>
          </a:p>
        </p:txBody>
      </p:sp>
      <p:sp>
        <p:nvSpPr>
          <p:cNvPr id="4" name="Text Placeholder 3"/>
          <p:cNvSpPr>
            <a:spLocks noGrp="1"/>
          </p:cNvSpPr>
          <p:nvPr>
            <p:ph type="body" sz="half" idx="2"/>
          </p:nvPr>
        </p:nvSpPr>
        <p:spPr>
          <a:xfrm>
            <a:off x="682330" y="2057400"/>
            <a:ext cx="3194943" cy="3811588"/>
          </a:xfrm>
        </p:spPr>
        <p:txBody>
          <a:bodyPr/>
          <a:lstStyle>
            <a:lvl1pPr marL="0" indent="0">
              <a:buNone/>
              <a:defRPr sz="1363"/>
            </a:lvl1pPr>
            <a:lvl2pPr marL="389573" indent="0">
              <a:buNone/>
              <a:defRPr sz="1193"/>
            </a:lvl2pPr>
            <a:lvl3pPr marL="779146" indent="0">
              <a:buNone/>
              <a:defRPr sz="1022"/>
            </a:lvl3pPr>
            <a:lvl4pPr marL="1168719" indent="0">
              <a:buNone/>
              <a:defRPr sz="852"/>
            </a:lvl4pPr>
            <a:lvl5pPr marL="1558294" indent="0">
              <a:buNone/>
              <a:defRPr sz="852"/>
            </a:lvl5pPr>
            <a:lvl6pPr marL="1947867" indent="0">
              <a:buNone/>
              <a:defRPr sz="852"/>
            </a:lvl6pPr>
            <a:lvl7pPr marL="2337441" indent="0">
              <a:buNone/>
              <a:defRPr sz="852"/>
            </a:lvl7pPr>
            <a:lvl8pPr marL="2727014" indent="0">
              <a:buNone/>
              <a:defRPr sz="852"/>
            </a:lvl8pPr>
            <a:lvl9pPr marL="3116587" indent="0">
              <a:buNone/>
              <a:defRPr sz="852"/>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600A6-7EEA-4070-84EA-DFBB8DF25599}" type="datetime8">
              <a:rPr lang="fa-IR" smtClean="0">
                <a:solidFill>
                  <a:prstClr val="black">
                    <a:tint val="75000"/>
                  </a:prstClr>
                </a:solidFill>
              </a:rPr>
              <a:t>ژوئيه 5، 20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645082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28C74B9-5A64-4C75-BA9B-26120DF6E2EA}"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045029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3"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9"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714DC21-C81D-4D1E-AA92-32F9DD272E42}"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2D2FC0D6-0DB5-4859-8DE7-04F5F6BE637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37971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برنامه های محله شاد و آرام</a:t>
            </a:r>
            <a:br>
              <a:rPr lang="fa-IR" dirty="0" smtClean="0"/>
            </a:br>
            <a:r>
              <a:rPr lang="fa-IR" dirty="0" smtClean="0"/>
              <a:t>(بلور سازی)</a:t>
            </a:r>
            <a:endParaRPr lang="fa-IR" dirty="0"/>
          </a:p>
        </p:txBody>
      </p:sp>
      <p:sp>
        <p:nvSpPr>
          <p:cNvPr id="4" name="Date Placeholder 3"/>
          <p:cNvSpPr>
            <a:spLocks noGrp="1"/>
          </p:cNvSpPr>
          <p:nvPr>
            <p:ph type="dt" sz="half" idx="10"/>
          </p:nvPr>
        </p:nvSpPr>
        <p:spPr/>
        <p:txBody>
          <a:bodyPr/>
          <a:lstStyle/>
          <a:p>
            <a:fld id="{BB240B14-E40D-4A4D-B115-2B92AC2CF4D0}"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
        <p:nvSpPr>
          <p:cNvPr id="7" name="TextBox 6"/>
          <p:cNvSpPr txBox="1"/>
          <p:nvPr userDrawn="1"/>
        </p:nvSpPr>
        <p:spPr>
          <a:xfrm>
            <a:off x="7357507" y="2643183"/>
            <a:ext cx="1194559" cy="317459"/>
          </a:xfrm>
          <a:prstGeom prst="rect">
            <a:avLst/>
          </a:prstGeom>
          <a:noFill/>
        </p:spPr>
        <p:txBody>
          <a:bodyPr wrap="none" rtlCol="1">
            <a:spAutoFit/>
          </a:bodyPr>
          <a:lstStyle/>
          <a:p>
            <a:pPr algn="ctr" rtl="1">
              <a:defRPr/>
            </a:pPr>
            <a:r>
              <a:rPr lang="fa-IR" sz="1463" b="1" dirty="0" smtClean="0">
                <a:solidFill>
                  <a:srgbClr val="F79646">
                    <a:lumMod val="50000"/>
                  </a:srgbClr>
                </a:solidFill>
                <a:latin typeface="IranNastaliq" pitchFamily="18" charset="0"/>
                <a:cs typeface="IranNastaliq" pitchFamily="18" charset="0"/>
              </a:rPr>
              <a:t>امور شهری و فضای سبز</a:t>
            </a:r>
            <a:endParaRPr lang="en-US" sz="1463" b="1" dirty="0">
              <a:solidFill>
                <a:srgbClr val="F79646">
                  <a:lumMod val="50000"/>
                </a:srgbClr>
              </a:solidFill>
              <a:latin typeface="IranNastaliq" pitchFamily="18" charset="0"/>
              <a:cs typeface="IranNastaliq" pitchFamily="18" charset="0"/>
            </a:endParaRPr>
          </a:p>
        </p:txBody>
      </p:sp>
    </p:spTree>
    <p:extLst>
      <p:ext uri="{BB962C8B-B14F-4D97-AF65-F5344CB8AC3E}">
        <p14:creationId xmlns:p14="http://schemas.microsoft.com/office/powerpoint/2010/main" val="60306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برنامه های محله شاد و آرام</a:t>
            </a:r>
            <a:br>
              <a:rPr lang="fa-IR" dirty="0" smtClean="0"/>
            </a:br>
            <a:r>
              <a:rPr lang="fa-IR" dirty="0" smtClean="0"/>
              <a:t>(بلور سازی)</a:t>
            </a:r>
            <a:endParaRPr lang="fa-IR" dirty="0"/>
          </a:p>
        </p:txBody>
      </p:sp>
      <p:sp>
        <p:nvSpPr>
          <p:cNvPr id="4" name="Date Placeholder 3"/>
          <p:cNvSpPr>
            <a:spLocks noGrp="1"/>
          </p:cNvSpPr>
          <p:nvPr>
            <p:ph type="dt" sz="half" idx="10"/>
          </p:nvPr>
        </p:nvSpPr>
        <p:spPr/>
        <p:txBody>
          <a:bodyPr/>
          <a:lstStyle/>
          <a:p>
            <a:fld id="{8728C34A-70C7-4FA2-A609-DB59A2BE00C4}"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
        <p:nvSpPr>
          <p:cNvPr id="7" name="TextBox 6"/>
          <p:cNvSpPr txBox="1"/>
          <p:nvPr userDrawn="1"/>
        </p:nvSpPr>
        <p:spPr>
          <a:xfrm>
            <a:off x="7266872" y="2643183"/>
            <a:ext cx="853119" cy="317459"/>
          </a:xfrm>
          <a:prstGeom prst="rect">
            <a:avLst/>
          </a:prstGeom>
          <a:noFill/>
        </p:spPr>
        <p:txBody>
          <a:bodyPr wrap="none" rtlCol="1">
            <a:spAutoFit/>
          </a:bodyPr>
          <a:lstStyle/>
          <a:p>
            <a:pPr algn="ctr" rtl="1">
              <a:defRPr/>
            </a:pPr>
            <a:r>
              <a:rPr lang="fa-IR" sz="1463" b="1" dirty="0" smtClean="0">
                <a:solidFill>
                  <a:srgbClr val="F79646">
                    <a:lumMod val="50000"/>
                  </a:srgbClr>
                </a:solidFill>
                <a:latin typeface="IranNastaliq" pitchFamily="18" charset="0"/>
                <a:cs typeface="IranNastaliq" pitchFamily="18" charset="0"/>
              </a:rPr>
              <a:t>اجتماعی و فرهنگی</a:t>
            </a:r>
            <a:endParaRPr lang="en-US" sz="1463" b="1" dirty="0">
              <a:solidFill>
                <a:srgbClr val="F79646">
                  <a:lumMod val="50000"/>
                </a:srgbClr>
              </a:solidFill>
              <a:latin typeface="IranNastaliq" pitchFamily="18" charset="0"/>
              <a:cs typeface="IranNastaliq" pitchFamily="18" charset="0"/>
            </a:endParaRPr>
          </a:p>
        </p:txBody>
      </p:sp>
    </p:spTree>
    <p:extLst>
      <p:ext uri="{BB962C8B-B14F-4D97-AF65-F5344CB8AC3E}">
        <p14:creationId xmlns:p14="http://schemas.microsoft.com/office/powerpoint/2010/main" val="835518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a-IR" dirty="0" smtClean="0"/>
              <a:t>برنامه های محله شاد و آرام</a:t>
            </a:r>
            <a:br>
              <a:rPr lang="fa-IR" dirty="0" smtClean="0"/>
            </a:br>
            <a:r>
              <a:rPr lang="fa-IR" dirty="0" smtClean="0"/>
              <a:t>(بلور سازی)</a:t>
            </a:r>
            <a:endParaRPr lang="fa-IR" dirty="0"/>
          </a:p>
        </p:txBody>
      </p:sp>
      <p:sp>
        <p:nvSpPr>
          <p:cNvPr id="4" name="Date Placeholder 3"/>
          <p:cNvSpPr>
            <a:spLocks noGrp="1"/>
          </p:cNvSpPr>
          <p:nvPr>
            <p:ph type="dt" sz="half" idx="10"/>
          </p:nvPr>
        </p:nvSpPr>
        <p:spPr/>
        <p:txBody>
          <a:bodyPr/>
          <a:lstStyle/>
          <a:p>
            <a:fld id="{D2AB5262-E563-4276-B699-8B5BB5F45BAB}"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
        <p:nvSpPr>
          <p:cNvPr id="7" name="TextBox 6"/>
          <p:cNvSpPr txBox="1"/>
          <p:nvPr userDrawn="1"/>
        </p:nvSpPr>
        <p:spPr>
          <a:xfrm>
            <a:off x="7570922" y="2643183"/>
            <a:ext cx="1116011" cy="317459"/>
          </a:xfrm>
          <a:prstGeom prst="rect">
            <a:avLst/>
          </a:prstGeom>
          <a:noFill/>
        </p:spPr>
        <p:txBody>
          <a:bodyPr wrap="none" rtlCol="1">
            <a:spAutoFit/>
          </a:bodyPr>
          <a:lstStyle/>
          <a:p>
            <a:pPr algn="r" rtl="1">
              <a:defRPr/>
            </a:pPr>
            <a:r>
              <a:rPr lang="fa-IR" sz="1463" b="1" dirty="0" smtClean="0">
                <a:solidFill>
                  <a:srgbClr val="F79646">
                    <a:lumMod val="50000"/>
                  </a:srgbClr>
                </a:solidFill>
                <a:latin typeface="IranNastaliq" pitchFamily="18" charset="0"/>
                <a:cs typeface="IranNastaliq" pitchFamily="18" charset="0"/>
              </a:rPr>
              <a:t>حمل و نقل و ترافیک</a:t>
            </a:r>
            <a:endParaRPr lang="en-US" sz="1463" b="1" dirty="0" smtClean="0">
              <a:solidFill>
                <a:srgbClr val="F79646">
                  <a:lumMod val="50000"/>
                </a:srgbClr>
              </a:solidFill>
              <a:latin typeface="IranNastaliq" pitchFamily="18" charset="0"/>
              <a:cs typeface="IranNastaliq" pitchFamily="18" charset="0"/>
            </a:endParaRPr>
          </a:p>
        </p:txBody>
      </p:sp>
    </p:spTree>
    <p:extLst>
      <p:ext uri="{BB962C8B-B14F-4D97-AF65-F5344CB8AC3E}">
        <p14:creationId xmlns:p14="http://schemas.microsoft.com/office/powerpoint/2010/main" val="3389955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5"/>
          </a:xfrm>
        </p:spPr>
        <p:txBody>
          <a:bodyPr anchor="t"/>
          <a:lstStyle>
            <a:lvl1pPr algn="r">
              <a:defRPr sz="3250" b="1" cap="all"/>
            </a:lvl1pPr>
          </a:lstStyle>
          <a:p>
            <a:r>
              <a:rPr lang="en-US" smtClean="0"/>
              <a:t>Click to edit Master title style</a:t>
            </a:r>
            <a:endParaRPr lang="fa-IR"/>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1625">
                <a:solidFill>
                  <a:schemeClr val="tx1">
                    <a:tint val="75000"/>
                  </a:schemeClr>
                </a:solidFill>
              </a:defRPr>
            </a:lvl1pPr>
            <a:lvl2pPr marL="371475" indent="0">
              <a:buNone/>
              <a:defRPr sz="1463">
                <a:solidFill>
                  <a:schemeClr val="tx1">
                    <a:tint val="75000"/>
                  </a:schemeClr>
                </a:solidFill>
              </a:defRPr>
            </a:lvl2pPr>
            <a:lvl3pPr marL="742950" indent="0">
              <a:buNone/>
              <a:defRPr sz="1300">
                <a:solidFill>
                  <a:schemeClr val="tx1">
                    <a:tint val="75000"/>
                  </a:schemeClr>
                </a:solidFill>
              </a:defRPr>
            </a:lvl3pPr>
            <a:lvl4pPr marL="1114425" indent="0">
              <a:buNone/>
              <a:defRPr sz="1138">
                <a:solidFill>
                  <a:schemeClr val="tx1">
                    <a:tint val="75000"/>
                  </a:schemeClr>
                </a:solidFill>
              </a:defRPr>
            </a:lvl4pPr>
            <a:lvl5pPr marL="1485900" indent="0">
              <a:buNone/>
              <a:defRPr sz="1138">
                <a:solidFill>
                  <a:schemeClr val="tx1">
                    <a:tint val="75000"/>
                  </a:schemeClr>
                </a:solidFill>
              </a:defRPr>
            </a:lvl5pPr>
            <a:lvl6pPr marL="1857375" indent="0">
              <a:buNone/>
              <a:defRPr sz="1138">
                <a:solidFill>
                  <a:schemeClr val="tx1">
                    <a:tint val="75000"/>
                  </a:schemeClr>
                </a:solidFill>
              </a:defRPr>
            </a:lvl6pPr>
            <a:lvl7pPr marL="2228850" indent="0">
              <a:buNone/>
              <a:defRPr sz="1138">
                <a:solidFill>
                  <a:schemeClr val="tx1">
                    <a:tint val="75000"/>
                  </a:schemeClr>
                </a:solidFill>
              </a:defRPr>
            </a:lvl7pPr>
            <a:lvl8pPr marL="2600325" indent="0">
              <a:buNone/>
              <a:defRPr sz="1138">
                <a:solidFill>
                  <a:schemeClr val="tx1">
                    <a:tint val="75000"/>
                  </a:schemeClr>
                </a:solidFill>
              </a:defRPr>
            </a:lvl8pPr>
            <a:lvl9pPr marL="2971800" indent="0">
              <a:buNone/>
              <a:defRPr sz="113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467C93-0BB7-486D-A683-E83930843A38}"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02200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95300" y="1600202"/>
            <a:ext cx="4375150" cy="4525963"/>
          </a:xfrm>
        </p:spPr>
        <p:txBody>
          <a:bodyPr/>
          <a:lstStyle>
            <a:lvl1pPr>
              <a:defRPr sz="2275"/>
            </a:lvl1pPr>
            <a:lvl2pPr>
              <a:defRPr sz="1950"/>
            </a:lvl2pPr>
            <a:lvl3pPr>
              <a:defRPr sz="1625"/>
            </a:lvl3pPr>
            <a:lvl4pPr>
              <a:defRPr sz="1463"/>
            </a:lvl4pPr>
            <a:lvl5pPr>
              <a:defRPr sz="1463"/>
            </a:lvl5pPr>
            <a:lvl6pPr>
              <a:defRPr sz="1463"/>
            </a:lvl6pPr>
            <a:lvl7pPr>
              <a:defRPr sz="1463"/>
            </a:lvl7pPr>
            <a:lvl8pPr>
              <a:defRPr sz="1463"/>
            </a:lvl8pPr>
            <a:lvl9pPr>
              <a:defRPr sz="146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5035550" y="1600202"/>
            <a:ext cx="4375150" cy="4525963"/>
          </a:xfrm>
        </p:spPr>
        <p:txBody>
          <a:bodyPr/>
          <a:lstStyle>
            <a:lvl1pPr>
              <a:defRPr sz="2275"/>
            </a:lvl1pPr>
            <a:lvl2pPr>
              <a:defRPr sz="1950"/>
            </a:lvl2pPr>
            <a:lvl3pPr>
              <a:defRPr sz="1625"/>
            </a:lvl3pPr>
            <a:lvl4pPr>
              <a:defRPr sz="1463"/>
            </a:lvl4pPr>
            <a:lvl5pPr>
              <a:defRPr sz="1463"/>
            </a:lvl5pPr>
            <a:lvl6pPr>
              <a:defRPr sz="1463"/>
            </a:lvl6pPr>
            <a:lvl7pPr>
              <a:defRPr sz="1463"/>
            </a:lvl7pPr>
            <a:lvl8pPr>
              <a:defRPr sz="1463"/>
            </a:lvl8pPr>
            <a:lvl9pPr>
              <a:defRPr sz="146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C82B5C62-C2D0-482F-9BCE-0D134DC64BD5}" type="datetime8">
              <a:rPr lang="fa-IR" smtClean="0">
                <a:solidFill>
                  <a:prstClr val="black">
                    <a:tint val="75000"/>
                  </a:prstClr>
                </a:solidFill>
              </a:rPr>
              <a:t>ژوئيه 5، 20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00895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95300" y="1535113"/>
            <a:ext cx="4376870" cy="63976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1950"/>
            </a:lvl1pPr>
            <a:lvl2pPr>
              <a:defRPr sz="1625"/>
            </a:lvl2pPr>
            <a:lvl3pPr>
              <a:defRPr sz="1463"/>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5032112" y="1535113"/>
            <a:ext cx="4378589" cy="63976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5032112" y="2174875"/>
            <a:ext cx="4378589" cy="3951288"/>
          </a:xfrm>
        </p:spPr>
        <p:txBody>
          <a:bodyPr/>
          <a:lstStyle>
            <a:lvl1pPr>
              <a:defRPr sz="1950"/>
            </a:lvl1pPr>
            <a:lvl2pPr>
              <a:defRPr sz="1625"/>
            </a:lvl2pPr>
            <a:lvl3pPr>
              <a:defRPr sz="1463"/>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65D88655-8788-4D17-B915-1975F79FB834}" type="datetime8">
              <a:rPr lang="fa-IR" smtClean="0">
                <a:solidFill>
                  <a:prstClr val="black">
                    <a:tint val="75000"/>
                  </a:prstClr>
                </a:solidFill>
              </a:rPr>
              <a:t>ژوئيه 5، 20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8BB96036-98B9-43CD-A05A-D7B8FCFCCD45}"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34045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95300" y="1600202"/>
            <a:ext cx="89154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7099300" y="6356352"/>
            <a:ext cx="2311400" cy="365125"/>
          </a:xfrm>
          <a:prstGeom prst="rect">
            <a:avLst/>
          </a:prstGeom>
        </p:spPr>
        <p:txBody>
          <a:bodyPr vert="horz" lIns="91440" tIns="45720" rIns="91440" bIns="45720" rtlCol="1" anchor="ctr"/>
          <a:lstStyle>
            <a:lvl1pPr algn="r">
              <a:defRPr sz="975">
                <a:solidFill>
                  <a:schemeClr val="tx1">
                    <a:tint val="75000"/>
                  </a:schemeClr>
                </a:solidFill>
              </a:defRPr>
            </a:lvl1pPr>
          </a:lstStyle>
          <a:p>
            <a:pPr rtl="1"/>
            <a:fld id="{18E95978-6A3D-48CD-8980-38661A5D621F}"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3"/>
          </p:nvPr>
        </p:nvSpPr>
        <p:spPr>
          <a:xfrm>
            <a:off x="3384550" y="6356352"/>
            <a:ext cx="3136900" cy="365125"/>
          </a:xfrm>
          <a:prstGeom prst="rect">
            <a:avLst/>
          </a:prstGeom>
        </p:spPr>
        <p:txBody>
          <a:bodyPr vert="horz" lIns="91440" tIns="45720" rIns="91440" bIns="45720" rtlCol="1" anchor="ctr"/>
          <a:lstStyle>
            <a:lvl1pPr algn="ctr">
              <a:defRPr sz="975">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95300" y="6356352"/>
            <a:ext cx="2311400" cy="365125"/>
          </a:xfrm>
          <a:prstGeom prst="rect">
            <a:avLst/>
          </a:prstGeom>
        </p:spPr>
        <p:txBody>
          <a:bodyPr vert="horz" lIns="91440" tIns="45720" rIns="91440" bIns="45720" rtlCol="1" anchor="ctr"/>
          <a:lstStyle>
            <a:lvl1pPr algn="l">
              <a:defRPr sz="975">
                <a:solidFill>
                  <a:schemeClr val="tx1">
                    <a:tint val="75000"/>
                  </a:schemeClr>
                </a:solidFill>
              </a:defRPr>
            </a:lvl1pPr>
          </a:lstStyle>
          <a:p>
            <a:pPr rtl="1"/>
            <a:fld id="{8BB96036-98B9-43CD-A05A-D7B8FCFCCD45}"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17253622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753" r:id="rId17"/>
  </p:sldLayoutIdLst>
  <p:hf hdr="0" ftr="0" dt="0"/>
  <p:txStyles>
    <p:titleStyle>
      <a:lvl1pPr algn="ctr" defTabSz="742950" rtl="1" eaLnBrk="1" latinLnBrk="0" hangingPunct="1">
        <a:spcBef>
          <a:spcPct val="0"/>
        </a:spcBef>
        <a:buNone/>
        <a:defRPr sz="3575" kern="1200">
          <a:solidFill>
            <a:schemeClr val="tx1"/>
          </a:solidFill>
          <a:latin typeface="+mj-lt"/>
          <a:ea typeface="+mj-ea"/>
          <a:cs typeface="+mj-cs"/>
        </a:defRPr>
      </a:lvl1pPr>
    </p:titleStyle>
    <p:bodyStyle>
      <a:lvl1pPr marL="278606" indent="-278606" algn="r" defTabSz="742950" rtl="1" eaLnBrk="1" latinLnBrk="0" hangingPunct="1">
        <a:spcBef>
          <a:spcPct val="20000"/>
        </a:spcBef>
        <a:buFont typeface="Arial" pitchFamily="34" charset="0"/>
        <a:buChar char="•"/>
        <a:defRPr sz="2600" kern="1200">
          <a:solidFill>
            <a:schemeClr val="tx1"/>
          </a:solidFill>
          <a:latin typeface="+mn-lt"/>
          <a:ea typeface="+mn-ea"/>
          <a:cs typeface="+mn-cs"/>
        </a:defRPr>
      </a:lvl1pPr>
      <a:lvl2pPr marL="603647" indent="-232172" algn="r" defTabSz="742950" rtl="1" eaLnBrk="1" latinLnBrk="0" hangingPunct="1">
        <a:spcBef>
          <a:spcPct val="20000"/>
        </a:spcBef>
        <a:buFont typeface="Arial" pitchFamily="34" charset="0"/>
        <a:buChar char="–"/>
        <a:defRPr sz="2275" kern="1200">
          <a:solidFill>
            <a:schemeClr val="tx1"/>
          </a:solidFill>
          <a:latin typeface="+mn-lt"/>
          <a:ea typeface="+mn-ea"/>
          <a:cs typeface="+mn-cs"/>
        </a:defRPr>
      </a:lvl2pPr>
      <a:lvl3pPr marL="928688" indent="-185738" algn="r" defTabSz="742950" rtl="1" eaLnBrk="1" latinLnBrk="0" hangingPunct="1">
        <a:spcBef>
          <a:spcPct val="20000"/>
        </a:spcBef>
        <a:buFont typeface="Arial" pitchFamily="34" charset="0"/>
        <a:buChar char="•"/>
        <a:defRPr sz="1950" kern="1200">
          <a:solidFill>
            <a:schemeClr val="tx1"/>
          </a:solidFill>
          <a:latin typeface="+mn-lt"/>
          <a:ea typeface="+mn-ea"/>
          <a:cs typeface="+mn-cs"/>
        </a:defRPr>
      </a:lvl3pPr>
      <a:lvl4pPr marL="1300163" indent="-185738" algn="r" defTabSz="742950" rtl="1" eaLnBrk="1" latinLnBrk="0" hangingPunct="1">
        <a:spcBef>
          <a:spcPct val="20000"/>
        </a:spcBef>
        <a:buFont typeface="Arial" pitchFamily="34" charset="0"/>
        <a:buChar char="–"/>
        <a:defRPr sz="1625" kern="1200">
          <a:solidFill>
            <a:schemeClr val="tx1"/>
          </a:solidFill>
          <a:latin typeface="+mn-lt"/>
          <a:ea typeface="+mn-ea"/>
          <a:cs typeface="+mn-cs"/>
        </a:defRPr>
      </a:lvl4pPr>
      <a:lvl5pPr marL="1671638" indent="-185738" algn="r" defTabSz="742950" rtl="1" eaLnBrk="1" latinLnBrk="0" hangingPunct="1">
        <a:spcBef>
          <a:spcPct val="20000"/>
        </a:spcBef>
        <a:buFont typeface="Arial" pitchFamily="34" charset="0"/>
        <a:buChar char="»"/>
        <a:defRPr sz="1625" kern="1200">
          <a:solidFill>
            <a:schemeClr val="tx1"/>
          </a:solidFill>
          <a:latin typeface="+mn-lt"/>
          <a:ea typeface="+mn-ea"/>
          <a:cs typeface="+mn-cs"/>
        </a:defRPr>
      </a:lvl5pPr>
      <a:lvl6pPr marL="2043113" indent="-185738" algn="r" defTabSz="742950" rtl="1" eaLnBrk="1" latinLnBrk="0" hangingPunct="1">
        <a:spcBef>
          <a:spcPct val="20000"/>
        </a:spcBef>
        <a:buFont typeface="Arial" pitchFamily="34" charset="0"/>
        <a:buChar char="•"/>
        <a:defRPr sz="1625" kern="1200">
          <a:solidFill>
            <a:schemeClr val="tx1"/>
          </a:solidFill>
          <a:latin typeface="+mn-lt"/>
          <a:ea typeface="+mn-ea"/>
          <a:cs typeface="+mn-cs"/>
        </a:defRPr>
      </a:lvl6pPr>
      <a:lvl7pPr marL="2414588" indent="-185738" algn="r" defTabSz="742950" rtl="1" eaLnBrk="1" latinLnBrk="0" hangingPunct="1">
        <a:spcBef>
          <a:spcPct val="20000"/>
        </a:spcBef>
        <a:buFont typeface="Arial" pitchFamily="34" charset="0"/>
        <a:buChar char="•"/>
        <a:defRPr sz="1625" kern="1200">
          <a:solidFill>
            <a:schemeClr val="tx1"/>
          </a:solidFill>
          <a:latin typeface="+mn-lt"/>
          <a:ea typeface="+mn-ea"/>
          <a:cs typeface="+mn-cs"/>
        </a:defRPr>
      </a:lvl7pPr>
      <a:lvl8pPr marL="2786063" indent="-185738" algn="r" defTabSz="742950" rtl="1" eaLnBrk="1" latinLnBrk="0" hangingPunct="1">
        <a:spcBef>
          <a:spcPct val="20000"/>
        </a:spcBef>
        <a:buFont typeface="Arial" pitchFamily="34" charset="0"/>
        <a:buChar char="•"/>
        <a:defRPr sz="1625" kern="1200">
          <a:solidFill>
            <a:schemeClr val="tx1"/>
          </a:solidFill>
          <a:latin typeface="+mn-lt"/>
          <a:ea typeface="+mn-ea"/>
          <a:cs typeface="+mn-cs"/>
        </a:defRPr>
      </a:lvl8pPr>
      <a:lvl9pPr marL="3157538" indent="-185738" algn="r" defTabSz="742950" rtl="1" eaLnBrk="1" latinLnBrk="0" hangingPunct="1">
        <a:spcBef>
          <a:spcPct val="20000"/>
        </a:spcBef>
        <a:buFont typeface="Arial" pitchFamily="34" charset="0"/>
        <a:buChar char="•"/>
        <a:defRPr sz="1625" kern="1200">
          <a:solidFill>
            <a:schemeClr val="tx1"/>
          </a:solidFill>
          <a:latin typeface="+mn-lt"/>
          <a:ea typeface="+mn-ea"/>
          <a:cs typeface="+mn-cs"/>
        </a:defRPr>
      </a:lvl9pPr>
    </p:bodyStyle>
    <p:otherStyle>
      <a:defPPr>
        <a:defRPr lang="fa-IR"/>
      </a:defPPr>
      <a:lvl1pPr marL="0" algn="r" defTabSz="742950" rtl="1" eaLnBrk="1" latinLnBrk="0" hangingPunct="1">
        <a:defRPr sz="1463" kern="1200">
          <a:solidFill>
            <a:schemeClr val="tx1"/>
          </a:solidFill>
          <a:latin typeface="+mn-lt"/>
          <a:ea typeface="+mn-ea"/>
          <a:cs typeface="+mn-cs"/>
        </a:defRPr>
      </a:lvl1pPr>
      <a:lvl2pPr marL="371475" algn="r" defTabSz="742950" rtl="1" eaLnBrk="1" latinLnBrk="0" hangingPunct="1">
        <a:defRPr sz="1463" kern="1200">
          <a:solidFill>
            <a:schemeClr val="tx1"/>
          </a:solidFill>
          <a:latin typeface="+mn-lt"/>
          <a:ea typeface="+mn-ea"/>
          <a:cs typeface="+mn-cs"/>
        </a:defRPr>
      </a:lvl2pPr>
      <a:lvl3pPr marL="742950" algn="r" defTabSz="742950" rtl="1" eaLnBrk="1" latinLnBrk="0" hangingPunct="1">
        <a:defRPr sz="1463" kern="1200">
          <a:solidFill>
            <a:schemeClr val="tx1"/>
          </a:solidFill>
          <a:latin typeface="+mn-lt"/>
          <a:ea typeface="+mn-ea"/>
          <a:cs typeface="+mn-cs"/>
        </a:defRPr>
      </a:lvl3pPr>
      <a:lvl4pPr marL="1114425" algn="r" defTabSz="742950" rtl="1" eaLnBrk="1" latinLnBrk="0" hangingPunct="1">
        <a:defRPr sz="1463" kern="1200">
          <a:solidFill>
            <a:schemeClr val="tx1"/>
          </a:solidFill>
          <a:latin typeface="+mn-lt"/>
          <a:ea typeface="+mn-ea"/>
          <a:cs typeface="+mn-cs"/>
        </a:defRPr>
      </a:lvl4pPr>
      <a:lvl5pPr marL="1485900" algn="r" defTabSz="742950" rtl="1" eaLnBrk="1" latinLnBrk="0" hangingPunct="1">
        <a:defRPr sz="1463" kern="1200">
          <a:solidFill>
            <a:schemeClr val="tx1"/>
          </a:solidFill>
          <a:latin typeface="+mn-lt"/>
          <a:ea typeface="+mn-ea"/>
          <a:cs typeface="+mn-cs"/>
        </a:defRPr>
      </a:lvl5pPr>
      <a:lvl6pPr marL="1857375" algn="r" defTabSz="742950" rtl="1" eaLnBrk="1" latinLnBrk="0" hangingPunct="1">
        <a:defRPr sz="1463" kern="1200">
          <a:solidFill>
            <a:schemeClr val="tx1"/>
          </a:solidFill>
          <a:latin typeface="+mn-lt"/>
          <a:ea typeface="+mn-ea"/>
          <a:cs typeface="+mn-cs"/>
        </a:defRPr>
      </a:lvl6pPr>
      <a:lvl7pPr marL="2228850" algn="r" defTabSz="742950" rtl="1" eaLnBrk="1" latinLnBrk="0" hangingPunct="1">
        <a:defRPr sz="1463" kern="1200">
          <a:solidFill>
            <a:schemeClr val="tx1"/>
          </a:solidFill>
          <a:latin typeface="+mn-lt"/>
          <a:ea typeface="+mn-ea"/>
          <a:cs typeface="+mn-cs"/>
        </a:defRPr>
      </a:lvl7pPr>
      <a:lvl8pPr marL="2600325" algn="r" defTabSz="742950" rtl="1" eaLnBrk="1" latinLnBrk="0" hangingPunct="1">
        <a:defRPr sz="1463" kern="1200">
          <a:solidFill>
            <a:schemeClr val="tx1"/>
          </a:solidFill>
          <a:latin typeface="+mn-lt"/>
          <a:ea typeface="+mn-ea"/>
          <a:cs typeface="+mn-cs"/>
        </a:defRPr>
      </a:lvl8pPr>
      <a:lvl9pPr marL="2971800" algn="r" defTabSz="742950" rtl="1" eaLnBrk="1" latinLnBrk="0" hangingPunct="1">
        <a:defRPr sz="146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3DB18A-863A-4E6C-936C-6DA54F7353C2}" type="datetime8">
              <a:rPr lang="fa-IR" smtClean="0">
                <a:solidFill>
                  <a:prstClr val="black">
                    <a:tint val="75000"/>
                  </a:prstClr>
                </a:solidFill>
              </a:rPr>
              <a:t>ژوئيه 5، 20</a:t>
            </a:fld>
            <a:endParaRPr lang="en-US">
              <a:solidFill>
                <a:prstClr val="black">
                  <a:tint val="75000"/>
                </a:prstClr>
              </a:solidFill>
            </a:endParaRP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8E0F98-6891-4FD4-911F-E90BC376B01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1865049"/>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hf hdr="0" ftr="0" dt="0"/>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9" y="365129"/>
            <a:ext cx="8543925"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1039"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038" y="6356353"/>
            <a:ext cx="2228850" cy="365125"/>
          </a:xfrm>
          <a:prstGeom prst="rect">
            <a:avLst/>
          </a:prstGeom>
        </p:spPr>
        <p:txBody>
          <a:bodyPr vert="horz" lIns="91440" tIns="45720" rIns="91440" bIns="45720" rtlCol="0" anchor="ctr"/>
          <a:lstStyle>
            <a:lvl1pPr algn="l">
              <a:defRPr sz="1022">
                <a:solidFill>
                  <a:schemeClr val="tx1">
                    <a:tint val="75000"/>
                  </a:schemeClr>
                </a:solidFill>
              </a:defRPr>
            </a:lvl1pPr>
          </a:lstStyle>
          <a:p>
            <a:pPr rtl="1"/>
            <a:fld id="{3613614F-2137-4B11-8A39-1B583639C14E}" type="datetime8">
              <a:rPr lang="fa-IR" smtClean="0">
                <a:solidFill>
                  <a:prstClr val="black">
                    <a:tint val="75000"/>
                  </a:prstClr>
                </a:solidFill>
              </a:rPr>
              <a:t>ژوئيه 5، 20</a:t>
            </a:fld>
            <a:endParaRPr lang="fa-IR">
              <a:solidFill>
                <a:prstClr val="black">
                  <a:tint val="75000"/>
                </a:prstClr>
              </a:solidFill>
            </a:endParaRPr>
          </a:p>
        </p:txBody>
      </p:sp>
      <p:sp>
        <p:nvSpPr>
          <p:cNvPr id="5" name="Footer Placeholder 4"/>
          <p:cNvSpPr>
            <a:spLocks noGrp="1"/>
          </p:cNvSpPr>
          <p:nvPr>
            <p:ph type="ftr" sz="quarter" idx="3"/>
          </p:nvPr>
        </p:nvSpPr>
        <p:spPr>
          <a:xfrm>
            <a:off x="3281364" y="6356353"/>
            <a:ext cx="3343275" cy="365125"/>
          </a:xfrm>
          <a:prstGeom prst="rect">
            <a:avLst/>
          </a:prstGeom>
        </p:spPr>
        <p:txBody>
          <a:bodyPr vert="horz" lIns="91440" tIns="45720" rIns="91440" bIns="45720" rtlCol="0" anchor="ctr"/>
          <a:lstStyle>
            <a:lvl1pPr algn="ctr">
              <a:defRPr sz="1022">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6996114" y="6356353"/>
            <a:ext cx="2228850" cy="365125"/>
          </a:xfrm>
          <a:prstGeom prst="rect">
            <a:avLst/>
          </a:prstGeom>
        </p:spPr>
        <p:txBody>
          <a:bodyPr vert="horz" lIns="91440" tIns="45720" rIns="91440" bIns="45720" rtlCol="0" anchor="ctr"/>
          <a:lstStyle>
            <a:lvl1pPr algn="r">
              <a:defRPr sz="1022">
                <a:solidFill>
                  <a:schemeClr val="tx1">
                    <a:tint val="75000"/>
                  </a:schemeClr>
                </a:solidFill>
              </a:defRPr>
            </a:lvl1pPr>
          </a:lstStyle>
          <a:p>
            <a:pPr rtl="1"/>
            <a:fld id="{2D2FC0D6-0DB5-4859-8DE7-04F5F6BE6376}"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3918952915"/>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hf hdr="0" ftr="0" dt="0"/>
  <p:txStyles>
    <p:titleStyle>
      <a:lvl1pPr algn="l" defTabSz="779146" rtl="1" eaLnBrk="1" latinLnBrk="0" hangingPunct="1">
        <a:lnSpc>
          <a:spcPct val="90000"/>
        </a:lnSpc>
        <a:spcBef>
          <a:spcPct val="0"/>
        </a:spcBef>
        <a:buNone/>
        <a:defRPr sz="3750" kern="1200">
          <a:solidFill>
            <a:schemeClr val="tx1"/>
          </a:solidFill>
          <a:latin typeface="+mj-lt"/>
          <a:ea typeface="+mj-ea"/>
          <a:cs typeface="+mj-cs"/>
        </a:defRPr>
      </a:lvl1pPr>
    </p:titleStyle>
    <p:bodyStyle>
      <a:lvl1pPr marL="194786" indent="-194786" algn="r" defTabSz="779146" rtl="1" eaLnBrk="1" latinLnBrk="0" hangingPunct="1">
        <a:lnSpc>
          <a:spcPct val="90000"/>
        </a:lnSpc>
        <a:spcBef>
          <a:spcPts val="852"/>
        </a:spcBef>
        <a:buFont typeface="Arial" panose="020B0604020202020204" pitchFamily="34" charset="0"/>
        <a:buChar char="•"/>
        <a:defRPr sz="2385" kern="1200">
          <a:solidFill>
            <a:schemeClr val="tx1"/>
          </a:solidFill>
          <a:latin typeface="+mn-lt"/>
          <a:ea typeface="+mn-ea"/>
          <a:cs typeface="+mn-cs"/>
        </a:defRPr>
      </a:lvl1pPr>
      <a:lvl2pPr marL="584359" indent="-194786" algn="r" defTabSz="779146" rtl="1" eaLnBrk="1" latinLnBrk="0" hangingPunct="1">
        <a:lnSpc>
          <a:spcPct val="90000"/>
        </a:lnSpc>
        <a:spcBef>
          <a:spcPts val="426"/>
        </a:spcBef>
        <a:buFont typeface="Arial" panose="020B0604020202020204" pitchFamily="34" charset="0"/>
        <a:buChar char="•"/>
        <a:defRPr sz="2045" kern="1200">
          <a:solidFill>
            <a:schemeClr val="tx1"/>
          </a:solidFill>
          <a:latin typeface="+mn-lt"/>
          <a:ea typeface="+mn-ea"/>
          <a:cs typeface="+mn-cs"/>
        </a:defRPr>
      </a:lvl2pPr>
      <a:lvl3pPr marL="973933" indent="-194786" algn="r" defTabSz="779146" rtl="1" eaLnBrk="1" latinLnBrk="0" hangingPunct="1">
        <a:lnSpc>
          <a:spcPct val="90000"/>
        </a:lnSpc>
        <a:spcBef>
          <a:spcPts val="426"/>
        </a:spcBef>
        <a:buFont typeface="Arial" panose="020B0604020202020204" pitchFamily="34" charset="0"/>
        <a:buChar char="•"/>
        <a:defRPr sz="1704" kern="1200">
          <a:solidFill>
            <a:schemeClr val="tx1"/>
          </a:solidFill>
          <a:latin typeface="+mn-lt"/>
          <a:ea typeface="+mn-ea"/>
          <a:cs typeface="+mn-cs"/>
        </a:defRPr>
      </a:lvl3pPr>
      <a:lvl4pPr marL="1363507" indent="-194786" algn="r" defTabSz="779146" rtl="1" eaLnBrk="1" latinLnBrk="0" hangingPunct="1">
        <a:lnSpc>
          <a:spcPct val="90000"/>
        </a:lnSpc>
        <a:spcBef>
          <a:spcPts val="426"/>
        </a:spcBef>
        <a:buFont typeface="Arial" panose="020B0604020202020204" pitchFamily="34" charset="0"/>
        <a:buChar char="•"/>
        <a:defRPr sz="1533" kern="1200">
          <a:solidFill>
            <a:schemeClr val="tx1"/>
          </a:solidFill>
          <a:latin typeface="+mn-lt"/>
          <a:ea typeface="+mn-ea"/>
          <a:cs typeface="+mn-cs"/>
        </a:defRPr>
      </a:lvl4pPr>
      <a:lvl5pPr marL="1753081" indent="-194786" algn="r" defTabSz="779146" rtl="1" eaLnBrk="1" latinLnBrk="0" hangingPunct="1">
        <a:lnSpc>
          <a:spcPct val="90000"/>
        </a:lnSpc>
        <a:spcBef>
          <a:spcPts val="426"/>
        </a:spcBef>
        <a:buFont typeface="Arial" panose="020B0604020202020204" pitchFamily="34" charset="0"/>
        <a:buChar char="•"/>
        <a:defRPr sz="1533" kern="1200">
          <a:solidFill>
            <a:schemeClr val="tx1"/>
          </a:solidFill>
          <a:latin typeface="+mn-lt"/>
          <a:ea typeface="+mn-ea"/>
          <a:cs typeface="+mn-cs"/>
        </a:defRPr>
      </a:lvl5pPr>
      <a:lvl6pPr marL="2142654" indent="-194786" algn="r" defTabSz="779146" rtl="1" eaLnBrk="1" latinLnBrk="0" hangingPunct="1">
        <a:lnSpc>
          <a:spcPct val="90000"/>
        </a:lnSpc>
        <a:spcBef>
          <a:spcPts val="426"/>
        </a:spcBef>
        <a:buFont typeface="Arial" panose="020B0604020202020204" pitchFamily="34" charset="0"/>
        <a:buChar char="•"/>
        <a:defRPr sz="1533" kern="1200">
          <a:solidFill>
            <a:schemeClr val="tx1"/>
          </a:solidFill>
          <a:latin typeface="+mn-lt"/>
          <a:ea typeface="+mn-ea"/>
          <a:cs typeface="+mn-cs"/>
        </a:defRPr>
      </a:lvl6pPr>
      <a:lvl7pPr marL="2532227" indent="-194786" algn="r" defTabSz="779146" rtl="1" eaLnBrk="1" latinLnBrk="0" hangingPunct="1">
        <a:lnSpc>
          <a:spcPct val="90000"/>
        </a:lnSpc>
        <a:spcBef>
          <a:spcPts val="426"/>
        </a:spcBef>
        <a:buFont typeface="Arial" panose="020B0604020202020204" pitchFamily="34" charset="0"/>
        <a:buChar char="•"/>
        <a:defRPr sz="1533" kern="1200">
          <a:solidFill>
            <a:schemeClr val="tx1"/>
          </a:solidFill>
          <a:latin typeface="+mn-lt"/>
          <a:ea typeface="+mn-ea"/>
          <a:cs typeface="+mn-cs"/>
        </a:defRPr>
      </a:lvl7pPr>
      <a:lvl8pPr marL="2921800" indent="-194786" algn="r" defTabSz="779146" rtl="1" eaLnBrk="1" latinLnBrk="0" hangingPunct="1">
        <a:lnSpc>
          <a:spcPct val="90000"/>
        </a:lnSpc>
        <a:spcBef>
          <a:spcPts val="426"/>
        </a:spcBef>
        <a:buFont typeface="Arial" panose="020B0604020202020204" pitchFamily="34" charset="0"/>
        <a:buChar char="•"/>
        <a:defRPr sz="1533" kern="1200">
          <a:solidFill>
            <a:schemeClr val="tx1"/>
          </a:solidFill>
          <a:latin typeface="+mn-lt"/>
          <a:ea typeface="+mn-ea"/>
          <a:cs typeface="+mn-cs"/>
        </a:defRPr>
      </a:lvl8pPr>
      <a:lvl9pPr marL="3311374" indent="-194786" algn="r" defTabSz="779146" rtl="1" eaLnBrk="1" latinLnBrk="0" hangingPunct="1">
        <a:lnSpc>
          <a:spcPct val="90000"/>
        </a:lnSpc>
        <a:spcBef>
          <a:spcPts val="426"/>
        </a:spcBef>
        <a:buFont typeface="Arial" panose="020B0604020202020204" pitchFamily="34" charset="0"/>
        <a:buChar char="•"/>
        <a:defRPr sz="1533" kern="1200">
          <a:solidFill>
            <a:schemeClr val="tx1"/>
          </a:solidFill>
          <a:latin typeface="+mn-lt"/>
          <a:ea typeface="+mn-ea"/>
          <a:cs typeface="+mn-cs"/>
        </a:defRPr>
      </a:lvl9pPr>
    </p:bodyStyle>
    <p:otherStyle>
      <a:defPPr>
        <a:defRPr lang="en-US"/>
      </a:defPPr>
      <a:lvl1pPr marL="0" algn="r" defTabSz="779146" rtl="1" eaLnBrk="1" latinLnBrk="0" hangingPunct="1">
        <a:defRPr sz="1533" kern="1200">
          <a:solidFill>
            <a:schemeClr val="tx1"/>
          </a:solidFill>
          <a:latin typeface="+mn-lt"/>
          <a:ea typeface="+mn-ea"/>
          <a:cs typeface="+mn-cs"/>
        </a:defRPr>
      </a:lvl1pPr>
      <a:lvl2pPr marL="389573" algn="r" defTabSz="779146" rtl="1" eaLnBrk="1" latinLnBrk="0" hangingPunct="1">
        <a:defRPr sz="1533" kern="1200">
          <a:solidFill>
            <a:schemeClr val="tx1"/>
          </a:solidFill>
          <a:latin typeface="+mn-lt"/>
          <a:ea typeface="+mn-ea"/>
          <a:cs typeface="+mn-cs"/>
        </a:defRPr>
      </a:lvl2pPr>
      <a:lvl3pPr marL="779146" algn="r" defTabSz="779146" rtl="1" eaLnBrk="1" latinLnBrk="0" hangingPunct="1">
        <a:defRPr sz="1533" kern="1200">
          <a:solidFill>
            <a:schemeClr val="tx1"/>
          </a:solidFill>
          <a:latin typeface="+mn-lt"/>
          <a:ea typeface="+mn-ea"/>
          <a:cs typeface="+mn-cs"/>
        </a:defRPr>
      </a:lvl3pPr>
      <a:lvl4pPr marL="1168719" algn="r" defTabSz="779146" rtl="1" eaLnBrk="1" latinLnBrk="0" hangingPunct="1">
        <a:defRPr sz="1533" kern="1200">
          <a:solidFill>
            <a:schemeClr val="tx1"/>
          </a:solidFill>
          <a:latin typeface="+mn-lt"/>
          <a:ea typeface="+mn-ea"/>
          <a:cs typeface="+mn-cs"/>
        </a:defRPr>
      </a:lvl4pPr>
      <a:lvl5pPr marL="1558294" algn="r" defTabSz="779146" rtl="1" eaLnBrk="1" latinLnBrk="0" hangingPunct="1">
        <a:defRPr sz="1533" kern="1200">
          <a:solidFill>
            <a:schemeClr val="tx1"/>
          </a:solidFill>
          <a:latin typeface="+mn-lt"/>
          <a:ea typeface="+mn-ea"/>
          <a:cs typeface="+mn-cs"/>
        </a:defRPr>
      </a:lvl5pPr>
      <a:lvl6pPr marL="1947867" algn="r" defTabSz="779146" rtl="1" eaLnBrk="1" latinLnBrk="0" hangingPunct="1">
        <a:defRPr sz="1533" kern="1200">
          <a:solidFill>
            <a:schemeClr val="tx1"/>
          </a:solidFill>
          <a:latin typeface="+mn-lt"/>
          <a:ea typeface="+mn-ea"/>
          <a:cs typeface="+mn-cs"/>
        </a:defRPr>
      </a:lvl6pPr>
      <a:lvl7pPr marL="2337441" algn="r" defTabSz="779146" rtl="1" eaLnBrk="1" latinLnBrk="0" hangingPunct="1">
        <a:defRPr sz="1533" kern="1200">
          <a:solidFill>
            <a:schemeClr val="tx1"/>
          </a:solidFill>
          <a:latin typeface="+mn-lt"/>
          <a:ea typeface="+mn-ea"/>
          <a:cs typeface="+mn-cs"/>
        </a:defRPr>
      </a:lvl7pPr>
      <a:lvl8pPr marL="2727014" algn="r" defTabSz="779146" rtl="1" eaLnBrk="1" latinLnBrk="0" hangingPunct="1">
        <a:defRPr sz="1533" kern="1200">
          <a:solidFill>
            <a:schemeClr val="tx1"/>
          </a:solidFill>
          <a:latin typeface="+mn-lt"/>
          <a:ea typeface="+mn-ea"/>
          <a:cs typeface="+mn-cs"/>
        </a:defRPr>
      </a:lvl8pPr>
      <a:lvl9pPr marL="3116587" algn="r" defTabSz="779146" rtl="1" eaLnBrk="1" latinLnBrk="0" hangingPunct="1">
        <a:defRPr sz="15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6.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9.xml"/><Relationship Id="rId5" Type="http://schemas.openxmlformats.org/officeDocument/2006/relationships/chart" Target="../charts/char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7.xml"/><Relationship Id="rId1" Type="http://schemas.openxmlformats.org/officeDocument/2006/relationships/themeOverride" Target="../theme/themeOverride1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12.xml"/><Relationship Id="rId5" Type="http://schemas.microsoft.com/office/2007/relationships/hdphoto" Target="../media/hdphoto2.wdp"/><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hemeOverride" Target="../theme/themeOverr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4.xml"/><Relationship Id="rId5" Type="http://schemas.openxmlformats.org/officeDocument/2006/relationships/chart" Target="../charts/char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5.xml"/><Relationship Id="rId5" Type="http://schemas.openxmlformats.org/officeDocument/2006/relationships/image" Target="../media/image5.png"/><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themeOverride" Target="../theme/themeOverride7.xml"/><Relationship Id="rId5" Type="http://schemas.openxmlformats.org/officeDocument/2006/relationships/image" Target="../media/image6.png"/><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12" name="Oval 4"/>
          <p:cNvSpPr/>
          <p:nvPr/>
        </p:nvSpPr>
        <p:spPr>
          <a:xfrm>
            <a:off x="3467877" y="4694536"/>
            <a:ext cx="1466388" cy="1430125"/>
          </a:xfrm>
          <a:prstGeom prst="rect">
            <a:avLst/>
          </a:prstGeom>
          <a:noFill/>
          <a:ln>
            <a:noFill/>
          </a:ln>
          <a:effectLst/>
          <a:scene3d>
            <a:camera prst="orthographicFront">
              <a:rot lat="0" lon="0" rev="0"/>
            </a:camera>
            <a:lightRig rig="soft" dir="t">
              <a:rot lat="0" lon="0" rev="0"/>
            </a:lightRig>
          </a:scene3d>
          <a:sp3d/>
        </p:spPr>
        <p:txBody>
          <a:bodyPr spcFirstLastPara="0" vert="horz" wrap="square" lIns="60960" tIns="60960" rIns="60960" bIns="60960" numCol="1" spcCol="1270" anchor="ctr" anchorCtr="0">
            <a:noAutofit/>
          </a:bodyPr>
          <a:lstStyle/>
          <a:p>
            <a:pPr algn="ctr" defTabSz="2133653" rtl="1">
              <a:lnSpc>
                <a:spcPct val="90000"/>
              </a:lnSpc>
              <a:spcBef>
                <a:spcPct val="0"/>
              </a:spcBef>
              <a:spcAft>
                <a:spcPct val="35000"/>
              </a:spcAft>
              <a:defRPr/>
            </a:pPr>
            <a:endParaRPr lang="fa-IR" sz="4800" dirty="0">
              <a:solidFill>
                <a:sysClr val="windowText" lastClr="00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5136" y="701238"/>
            <a:ext cx="6518538" cy="5423423"/>
          </a:xfrm>
          <a:prstGeom prst="rect">
            <a:avLst/>
          </a:prstGeom>
        </p:spPr>
      </p:pic>
    </p:spTree>
    <p:extLst>
      <p:ext uri="{BB962C8B-B14F-4D97-AF65-F5344CB8AC3E}">
        <p14:creationId xmlns:p14="http://schemas.microsoft.com/office/powerpoint/2010/main" val="11575774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63" y="183316"/>
            <a:ext cx="9616963" cy="6465195"/>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2" name="Rounded Rectangle 1"/>
          <p:cNvSpPr/>
          <p:nvPr/>
        </p:nvSpPr>
        <p:spPr>
          <a:xfrm>
            <a:off x="541373" y="1239457"/>
            <a:ext cx="8856940" cy="374571"/>
          </a:xfrm>
          <a:prstGeom prst="roundRect">
            <a:avLst/>
          </a:prstGeom>
          <a:ln>
            <a:solidFill>
              <a:srgbClr val="FFC000"/>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rtl="1"/>
            <a:r>
              <a:rPr lang="fa-IR" sz="1600" dirty="0">
                <a:solidFill>
                  <a:prstClr val="black"/>
                </a:solidFill>
                <a:cs typeface="B Nazanin" panose="00000400000000000000" pitchFamily="2" charset="-78"/>
              </a:rPr>
              <a:t>شاخص‌های اصلی زیست پذیری یعنی آلودگی، کیفیت بصری موجود در شهر و فضاهای سبز از نظر شهروندان مورد تحلیل قرار داده شده‌اند</a:t>
            </a:r>
          </a:p>
        </p:txBody>
      </p:sp>
      <p:sp>
        <p:nvSpPr>
          <p:cNvPr id="16" name="TextBox 15"/>
          <p:cNvSpPr txBox="1"/>
          <p:nvPr/>
        </p:nvSpPr>
        <p:spPr>
          <a:xfrm>
            <a:off x="2919178" y="480580"/>
            <a:ext cx="4101331"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ctr" rtl="1" latinLnBrk="1"/>
            <a:r>
              <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تحلیل </a:t>
            </a:r>
            <a:r>
              <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سؤالات بعد زیست محیطی</a:t>
            </a:r>
            <a:endPar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sp>
        <p:nvSpPr>
          <p:cNvPr id="3" name="Rectangle 2"/>
          <p:cNvSpPr/>
          <p:nvPr/>
        </p:nvSpPr>
        <p:spPr>
          <a:xfrm>
            <a:off x="93539" y="6019027"/>
            <a:ext cx="5051706" cy="307777"/>
          </a:xfrm>
          <a:prstGeom prst="rect">
            <a:avLst/>
          </a:prstGeom>
        </p:spPr>
        <p:txBody>
          <a:bodyPr wrap="square">
            <a:spAutoFit/>
          </a:bodyPr>
          <a:lstStyle/>
          <a:p>
            <a:pPr algn="ctr" rtl="1"/>
            <a:r>
              <a:rPr lang="fa-IR" sz="1400" b="1" dirty="0">
                <a:solidFill>
                  <a:prstClr val="black"/>
                </a:solidFill>
                <a:cs typeface="B Nazanin" panose="00000400000000000000" pitchFamily="2" charset="-78"/>
              </a:rPr>
              <a:t>نقشه زیست پذیری کلانشهر تهران (همپوشانی شاخص های </a:t>
            </a:r>
            <a:r>
              <a:rPr lang="fa-IR" sz="1400" b="1" dirty="0" smtClean="0">
                <a:solidFill>
                  <a:prstClr val="black"/>
                </a:solidFill>
                <a:cs typeface="B Nazanin" panose="00000400000000000000" pitchFamily="2" charset="-78"/>
              </a:rPr>
              <a:t>بعد </a:t>
            </a:r>
            <a:r>
              <a:rPr lang="fa-IR" sz="1400" b="1" dirty="0">
                <a:solidFill>
                  <a:prstClr val="black"/>
                </a:solidFill>
                <a:cs typeface="B Nazanin" panose="00000400000000000000" pitchFamily="2" charset="-78"/>
              </a:rPr>
              <a:t>زیست محیطی) </a:t>
            </a:r>
          </a:p>
        </p:txBody>
      </p:sp>
      <p:sp>
        <p:nvSpPr>
          <p:cNvPr id="8" name="Rectangle 7"/>
          <p:cNvSpPr/>
          <p:nvPr/>
        </p:nvSpPr>
        <p:spPr>
          <a:xfrm>
            <a:off x="4969844" y="6016110"/>
            <a:ext cx="4953000" cy="307777"/>
          </a:xfrm>
          <a:prstGeom prst="rect">
            <a:avLst/>
          </a:prstGeom>
        </p:spPr>
        <p:txBody>
          <a:bodyPr>
            <a:spAutoFit/>
          </a:bodyPr>
          <a:lstStyle/>
          <a:p>
            <a:pPr algn="ctr" rtl="1"/>
            <a:r>
              <a:rPr lang="fa-IR" sz="1400" b="1" dirty="0" smtClean="0">
                <a:solidFill>
                  <a:prstClr val="black"/>
                </a:solidFill>
                <a:cs typeface="B Nazanin" panose="00000400000000000000" pitchFamily="2" charset="-78"/>
              </a:rPr>
              <a:t>مقایسه میزان زیست پذیری زیست </a:t>
            </a:r>
            <a:r>
              <a:rPr lang="fa-IR" sz="1400" b="1" dirty="0">
                <a:solidFill>
                  <a:prstClr val="black"/>
                </a:solidFill>
                <a:cs typeface="B Nazanin" panose="00000400000000000000" pitchFamily="2" charset="-78"/>
              </a:rPr>
              <a:t>محیطی در مناطق 22 گانه شهر تهران</a:t>
            </a:r>
          </a:p>
        </p:txBody>
      </p:sp>
      <p:pic>
        <p:nvPicPr>
          <p:cNvPr id="19" name="Picture 18"/>
          <p:cNvPicPr/>
          <p:nvPr/>
        </p:nvPicPr>
        <p:blipFill>
          <a:blip r:embed="rId4">
            <a:extLst>
              <a:ext uri="{28A0092B-C50C-407E-A947-70E740481C1C}">
                <a14:useLocalDpi xmlns:a14="http://schemas.microsoft.com/office/drawing/2010/main" val="0"/>
              </a:ext>
            </a:extLst>
          </a:blip>
          <a:srcRect/>
          <a:stretch>
            <a:fillRect/>
          </a:stretch>
        </p:blipFill>
        <p:spPr bwMode="auto">
          <a:xfrm>
            <a:off x="268942" y="1941996"/>
            <a:ext cx="4585446" cy="3836006"/>
          </a:xfrm>
          <a:prstGeom prst="rect">
            <a:avLst/>
          </a:prstGeom>
          <a:noFill/>
        </p:spPr>
      </p:pic>
      <p:graphicFrame>
        <p:nvGraphicFramePr>
          <p:cNvPr id="20" name="Chart 19"/>
          <p:cNvGraphicFramePr/>
          <p:nvPr>
            <p:extLst>
              <p:ext uri="{D42A27DB-BD31-4B8C-83A1-F6EECF244321}">
                <p14:modId xmlns:p14="http://schemas.microsoft.com/office/powerpoint/2010/main" val="3248471049"/>
              </p:ext>
            </p:extLst>
          </p:nvPr>
        </p:nvGraphicFramePr>
        <p:xfrm>
          <a:off x="4961967" y="1941995"/>
          <a:ext cx="4653376" cy="379275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8249787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17" name="Picture 16"/>
          <p:cNvPicPr/>
          <p:nvPr/>
        </p:nvPicPr>
        <p:blipFill>
          <a:blip r:embed="rId3">
            <a:extLst>
              <a:ext uri="{28A0092B-C50C-407E-A947-70E740481C1C}">
                <a14:useLocalDpi xmlns:a14="http://schemas.microsoft.com/office/drawing/2010/main" val="0"/>
              </a:ext>
            </a:extLst>
          </a:blip>
          <a:srcRect/>
          <a:stretch>
            <a:fillRect/>
          </a:stretch>
        </p:blipFill>
        <p:spPr bwMode="auto">
          <a:xfrm>
            <a:off x="2294820" y="1417741"/>
            <a:ext cx="5350048" cy="4986858"/>
          </a:xfrm>
          <a:prstGeom prst="rect">
            <a:avLst/>
          </a:prstGeom>
          <a:noFill/>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11" y="261242"/>
            <a:ext cx="9616963" cy="6444338"/>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2" name="Rounded Rectangle 1"/>
          <p:cNvSpPr/>
          <p:nvPr/>
        </p:nvSpPr>
        <p:spPr>
          <a:xfrm>
            <a:off x="426027" y="1093128"/>
            <a:ext cx="9154391" cy="1191816"/>
          </a:xfrm>
          <a:prstGeom prst="roundRect">
            <a:avLst/>
          </a:prstGeom>
          <a:ln>
            <a:solidFill>
              <a:srgbClr val="FFC000"/>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rtl="1"/>
            <a:r>
              <a:rPr lang="fa-IR" sz="1600" dirty="0">
                <a:solidFill>
                  <a:prstClr val="black"/>
                </a:solidFill>
                <a:cs typeface="B Nazanin" panose="00000400000000000000" pitchFamily="2" charset="-78"/>
              </a:rPr>
              <a:t>ولی از آنجایی که زیست پذیری بر مبنای سه شاخص کلی سنجیده می‌شود می‌توان ادعا کرد که </a:t>
            </a:r>
            <a:r>
              <a:rPr lang="fa-IR" sz="1600" b="1" u="sng" dirty="0">
                <a:solidFill>
                  <a:srgbClr val="FF0000"/>
                </a:solidFill>
                <a:cs typeface="B Nazanin" panose="00000400000000000000" pitchFamily="2" charset="-78"/>
              </a:rPr>
              <a:t>شهر تهران یک شهر زیست پذیر نمی‌باشد.</a:t>
            </a:r>
            <a:r>
              <a:rPr lang="fa-IR" sz="1600" dirty="0">
                <a:solidFill>
                  <a:prstClr val="black"/>
                </a:solidFill>
                <a:cs typeface="B Nazanin" panose="00000400000000000000" pitchFamily="2" charset="-78"/>
              </a:rPr>
              <a:t> </a:t>
            </a:r>
            <a:endParaRPr lang="fa-IR" sz="1600" dirty="0" smtClean="0">
              <a:solidFill>
                <a:prstClr val="black"/>
              </a:solidFill>
              <a:cs typeface="B Nazanin" panose="00000400000000000000" pitchFamily="2" charset="-78"/>
            </a:endParaRPr>
          </a:p>
          <a:p>
            <a:pPr algn="just" rtl="1"/>
            <a:r>
              <a:rPr lang="fa-IR" sz="1600" dirty="0" smtClean="0">
                <a:solidFill>
                  <a:prstClr val="black"/>
                </a:solidFill>
                <a:cs typeface="B Nazanin" panose="00000400000000000000" pitchFamily="2" charset="-78"/>
              </a:rPr>
              <a:t>گزارش </a:t>
            </a:r>
            <a:r>
              <a:rPr lang="fa-IR" sz="1600" dirty="0">
                <a:solidFill>
                  <a:prstClr val="black"/>
                </a:solidFill>
                <a:cs typeface="B Nazanin" panose="00000400000000000000" pitchFamily="2" charset="-78"/>
              </a:rPr>
              <a:t>واحد اطلاعات اکونومیست  نیز </a:t>
            </a:r>
            <a:r>
              <a:rPr lang="fa-IR" sz="1600" dirty="0" smtClean="0">
                <a:solidFill>
                  <a:prstClr val="black"/>
                </a:solidFill>
                <a:cs typeface="B Nazanin" panose="00000400000000000000" pitchFamily="2" charset="-78"/>
              </a:rPr>
              <a:t>مؤید </a:t>
            </a:r>
            <a:r>
              <a:rPr lang="fa-IR" sz="1600" dirty="0">
                <a:solidFill>
                  <a:prstClr val="black"/>
                </a:solidFill>
                <a:cs typeface="B Nazanin" panose="00000400000000000000" pitchFamily="2" charset="-78"/>
              </a:rPr>
              <a:t>همین امر می‌باشد که </a:t>
            </a:r>
            <a:r>
              <a:rPr lang="fa-IR" sz="1600" dirty="0" smtClean="0">
                <a:solidFill>
                  <a:prstClr val="black"/>
                </a:solidFill>
                <a:cs typeface="B Nazanin" panose="00000400000000000000" pitchFamily="2" charset="-78"/>
              </a:rPr>
              <a:t>شهری زیست پذیر </a:t>
            </a:r>
            <a:r>
              <a:rPr lang="fa-IR" sz="1600" dirty="0">
                <a:solidFill>
                  <a:prstClr val="black"/>
                </a:solidFill>
                <a:cs typeface="B Nazanin" panose="00000400000000000000" pitchFamily="2" charset="-78"/>
              </a:rPr>
              <a:t>است که نمره آن بالاتر از 70 </a:t>
            </a:r>
            <a:r>
              <a:rPr lang="fa-IR" sz="1600" dirty="0" smtClean="0">
                <a:solidFill>
                  <a:prstClr val="black"/>
                </a:solidFill>
                <a:cs typeface="B Nazanin" panose="00000400000000000000" pitchFamily="2" charset="-78"/>
              </a:rPr>
              <a:t>باشد .</a:t>
            </a:r>
            <a:r>
              <a:rPr lang="fa-IR" sz="1600" dirty="0">
                <a:solidFill>
                  <a:prstClr val="black"/>
                </a:solidFill>
                <a:cs typeface="B Nazanin" panose="00000400000000000000" pitchFamily="2" charset="-78"/>
              </a:rPr>
              <a:t>به همین دلیل می‌توان شهر تهران را از لحاظ زیست پذیری با میانگین سه بعد اقتصادی، اجتماعی و زیست محیطی در مرز بحرانی دانست و قرار داشتن در مرز بحرانی به معنای زیست پذیر بودن این شهر </a:t>
            </a:r>
            <a:r>
              <a:rPr lang="fa-IR" sz="1600" dirty="0" smtClean="0">
                <a:solidFill>
                  <a:prstClr val="black"/>
                </a:solidFill>
                <a:cs typeface="B Nazanin" panose="00000400000000000000" pitchFamily="2" charset="-78"/>
              </a:rPr>
              <a:t>نمی‌باشد.</a:t>
            </a:r>
            <a:endParaRPr lang="fa-IR" sz="1600" dirty="0">
              <a:solidFill>
                <a:prstClr val="black"/>
              </a:solidFill>
              <a:cs typeface="B Nazanin" panose="00000400000000000000" pitchFamily="2" charset="-78"/>
            </a:endParaRPr>
          </a:p>
        </p:txBody>
      </p:sp>
      <p:sp>
        <p:nvSpPr>
          <p:cNvPr id="16" name="TextBox 15"/>
          <p:cNvSpPr txBox="1"/>
          <p:nvPr/>
        </p:nvSpPr>
        <p:spPr>
          <a:xfrm>
            <a:off x="2354393" y="472874"/>
            <a:ext cx="5428397"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ctr" rtl="1" latinLnBrk="1"/>
            <a:r>
              <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جمع </a:t>
            </a:r>
            <a:r>
              <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بندی در </a:t>
            </a:r>
            <a:r>
              <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سه بعد اجتماعی، اقتصادی و زیست </a:t>
            </a:r>
            <a:r>
              <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محیطی</a:t>
            </a:r>
            <a:endPar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sp>
        <p:nvSpPr>
          <p:cNvPr id="3" name="Rectangle 2"/>
          <p:cNvSpPr/>
          <p:nvPr/>
        </p:nvSpPr>
        <p:spPr>
          <a:xfrm>
            <a:off x="2273987" y="6370908"/>
            <a:ext cx="5508803" cy="307777"/>
          </a:xfrm>
          <a:prstGeom prst="rect">
            <a:avLst/>
          </a:prstGeom>
        </p:spPr>
        <p:txBody>
          <a:bodyPr wrap="square">
            <a:spAutoFit/>
          </a:bodyPr>
          <a:lstStyle/>
          <a:p>
            <a:pPr algn="ctr" rtl="1"/>
            <a:r>
              <a:rPr lang="fa-IR" sz="1400" b="1" dirty="0">
                <a:solidFill>
                  <a:prstClr val="black"/>
                </a:solidFill>
                <a:cs typeface="B Nazanin" panose="00000400000000000000" pitchFamily="2" charset="-78"/>
              </a:rPr>
              <a:t>نقشه زیست پذیری کلانشهر تهران در سه بعد اجتماعی، اقتصادی و زیست محیطی</a:t>
            </a:r>
          </a:p>
        </p:txBody>
      </p:sp>
    </p:spTree>
    <p:extLst>
      <p:ext uri="{BB962C8B-B14F-4D97-AF65-F5344CB8AC3E}">
        <p14:creationId xmlns:p14="http://schemas.microsoft.com/office/powerpoint/2010/main" val="20633645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038" y="87492"/>
            <a:ext cx="9379398" cy="6676379"/>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16" name="TextBox 15"/>
          <p:cNvSpPr txBox="1"/>
          <p:nvPr/>
        </p:nvSpPr>
        <p:spPr>
          <a:xfrm>
            <a:off x="2070848" y="381699"/>
            <a:ext cx="6239434"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ctr" rtl="1" latinLnBrk="1"/>
            <a:r>
              <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میانگین رتبه ای زیست پذیری در مناطق 22 گانه کلانشهر تهران</a:t>
            </a:r>
            <a:endPar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pic>
        <p:nvPicPr>
          <p:cNvPr id="6" name="Picture 5"/>
          <p:cNvPicPr>
            <a:picLocks noChangeAspect="1"/>
          </p:cNvPicPr>
          <p:nvPr/>
        </p:nvPicPr>
        <p:blipFill>
          <a:blip r:embed="rId4">
            <a:duotone>
              <a:prstClr val="black"/>
              <a:schemeClr val="accent5">
                <a:lumMod val="60000"/>
                <a:lumOff val="40000"/>
                <a:tint val="45000"/>
                <a:satMod val="400000"/>
              </a:schemeClr>
            </a:duotone>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2689412" y="963504"/>
            <a:ext cx="4787153" cy="5542200"/>
          </a:xfrm>
          <a:prstGeom prst="rect">
            <a:avLst/>
          </a:prstGeom>
        </p:spPr>
      </p:pic>
    </p:spTree>
    <p:extLst>
      <p:ext uri="{BB962C8B-B14F-4D97-AF65-F5344CB8AC3E}">
        <p14:creationId xmlns:p14="http://schemas.microsoft.com/office/powerpoint/2010/main" val="12553789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379" y="29796"/>
            <a:ext cx="9379398" cy="6676379"/>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16" name="TextBox 15"/>
          <p:cNvSpPr txBox="1"/>
          <p:nvPr/>
        </p:nvSpPr>
        <p:spPr>
          <a:xfrm>
            <a:off x="2070848" y="381699"/>
            <a:ext cx="6239434"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ctr" rtl="1" latinLnBrk="1"/>
            <a:r>
              <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منابع</a:t>
            </a:r>
            <a:endPar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sp>
        <p:nvSpPr>
          <p:cNvPr id="2" name="TextBox 1"/>
          <p:cNvSpPr txBox="1"/>
          <p:nvPr/>
        </p:nvSpPr>
        <p:spPr>
          <a:xfrm>
            <a:off x="426907" y="1694330"/>
            <a:ext cx="9184341" cy="4801314"/>
          </a:xfrm>
          <a:prstGeom prst="rect">
            <a:avLst/>
          </a:prstGeom>
          <a:noFill/>
        </p:spPr>
        <p:txBody>
          <a:bodyPr wrap="square" rtlCol="0">
            <a:spAutoFit/>
          </a:bodyPr>
          <a:lstStyle/>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آمار و اطلاعات شهرداری تهران</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زيست پذيري شهري : </a:t>
            </a:r>
            <a:r>
              <a:rPr lang="fa-IR" dirty="0">
                <a:cs typeface="B Mitra" panose="00000400000000000000" pitchFamily="2" charset="-78"/>
              </a:rPr>
              <a:t>مفهوم، اصول، ابعاد و شاخص ها؛ محمد سلیمانی </a:t>
            </a:r>
            <a:r>
              <a:rPr lang="fa-IR" dirty="0" smtClean="0">
                <a:cs typeface="B Mitra" panose="00000400000000000000" pitchFamily="2" charset="-78"/>
              </a:rPr>
              <a:t>مهرنجانی</a:t>
            </a:r>
            <a:r>
              <a:rPr lang="fa-IR" dirty="0">
                <a:cs typeface="B Mitra" panose="00000400000000000000" pitchFamily="2" charset="-78"/>
              </a:rPr>
              <a:t>، سیمین تولایی، مجتبی رفیعیان، احمد زنگانه، </a:t>
            </a:r>
            <a:r>
              <a:rPr lang="fa-IR" dirty="0" smtClean="0">
                <a:cs typeface="B Mitra" panose="00000400000000000000" pitchFamily="2" charset="-78"/>
              </a:rPr>
              <a:t>فروغ </a:t>
            </a:r>
            <a:r>
              <a:rPr lang="fa-IR" dirty="0">
                <a:cs typeface="B Mitra" panose="00000400000000000000" pitchFamily="2" charset="-78"/>
              </a:rPr>
              <a:t>خزاعی نژاد، پژوهش هاي جغرافياي </a:t>
            </a:r>
            <a:r>
              <a:rPr lang="fa-IR" dirty="0" smtClean="0">
                <a:cs typeface="B Mitra" panose="00000400000000000000" pitchFamily="2" charset="-78"/>
              </a:rPr>
              <a:t>برنامه ريزي </a:t>
            </a:r>
            <a:r>
              <a:rPr lang="fa-IR" dirty="0">
                <a:cs typeface="B Mitra" panose="00000400000000000000" pitchFamily="2" charset="-78"/>
              </a:rPr>
              <a:t>شهري، دورة 4 ، شمارة 1 ، </a:t>
            </a:r>
            <a:r>
              <a:rPr lang="fa-IR" dirty="0" smtClean="0">
                <a:cs typeface="B Mitra" panose="00000400000000000000" pitchFamily="2" charset="-78"/>
              </a:rPr>
              <a:t>بهار 1395 ، ص 27-50</a:t>
            </a:r>
          </a:p>
          <a:p>
            <a:pPr marL="285750" indent="-285750" algn="just" rtl="1">
              <a:lnSpc>
                <a:spcPct val="150000"/>
              </a:lnSpc>
              <a:buFont typeface="Arial" panose="020B0604020202020204" pitchFamily="34" charset="0"/>
              <a:buChar char="•"/>
            </a:pPr>
            <a:r>
              <a:rPr lang="fa-IR" dirty="0">
                <a:cs typeface="B Mitra" panose="00000400000000000000" pitchFamily="2" charset="-78"/>
              </a:rPr>
              <a:t>روح </a:t>
            </a:r>
            <a:r>
              <a:rPr lang="fa-IR" dirty="0" smtClean="0">
                <a:cs typeface="B Mitra" panose="00000400000000000000" pitchFamily="2" charset="-78"/>
              </a:rPr>
              <a:t>شهر ، باز </a:t>
            </a:r>
            <a:r>
              <a:rPr lang="fa-IR" dirty="0">
                <a:cs typeface="B Mitra" panose="00000400000000000000" pitchFamily="2" charset="-78"/>
              </a:rPr>
              <a:t>تعريفي از شهر، فضا، فضاي شهري و تعيين شاخص هاي </a:t>
            </a:r>
            <a:r>
              <a:rPr lang="fa-IR" dirty="0" smtClean="0">
                <a:cs typeface="B Mitra" panose="00000400000000000000" pitchFamily="2" charset="-78"/>
              </a:rPr>
              <a:t>روحبخش؛ علیرضا رضوانی، فصلنامه معماری سبز، سال دوم، شماره چهار، پاییز 1395، ص 79-55</a:t>
            </a:r>
          </a:p>
          <a:p>
            <a:pPr marL="285750" indent="-285750" algn="just" rtl="1">
              <a:lnSpc>
                <a:spcPct val="150000"/>
              </a:lnSpc>
              <a:buFont typeface="Arial" panose="020B0604020202020204" pitchFamily="34" charset="0"/>
              <a:buChar char="•"/>
            </a:pPr>
            <a:r>
              <a:rPr lang="fa-IR" dirty="0">
                <a:cs typeface="B Mitra" panose="00000400000000000000" pitchFamily="2" charset="-78"/>
              </a:rPr>
              <a:t>مدلسازی ساختاری - تفسیری عوامل مؤثر بر </a:t>
            </a:r>
            <a:r>
              <a:rPr lang="fa-IR" dirty="0" smtClean="0">
                <a:cs typeface="B Mitra" panose="00000400000000000000" pitchFamily="2" charset="-78"/>
              </a:rPr>
              <a:t>زیست پذیری کلانشهر </a:t>
            </a:r>
            <a:r>
              <a:rPr lang="fa-IR" dirty="0" smtClean="0">
                <a:cs typeface="B Mitra" panose="00000400000000000000" pitchFamily="2" charset="-78"/>
              </a:rPr>
              <a:t>تهران؛ اسماعیل علی اکبری، مجید اکبری، نشریه برنامه ریزی و آمایش فضایی، دوره بیست و یکم، شماره 1، بهار 1396</a:t>
            </a:r>
            <a:endParaRPr lang="fa-IR" dirty="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سایت های اینترنتی</a:t>
            </a:r>
          </a:p>
          <a:p>
            <a:pPr marL="285750" indent="-285750" algn="just" rtl="1">
              <a:buFont typeface="Arial" panose="020B0604020202020204" pitchFamily="34" charset="0"/>
              <a:buChar char="•"/>
            </a:pPr>
            <a:endParaRPr lang="fa-IR" dirty="0" smtClean="0">
              <a:cs typeface="B Mitra" panose="00000400000000000000" pitchFamily="2" charset="-78"/>
            </a:endParaRPr>
          </a:p>
          <a:p>
            <a:pPr marL="285750" indent="-285750" algn="just" rtl="1">
              <a:buFont typeface="Arial" panose="020B0604020202020204" pitchFamily="34" charset="0"/>
              <a:buChar char="•"/>
            </a:pPr>
            <a:endParaRPr lang="fa-IR" dirty="0" smtClean="0">
              <a:cs typeface="B Mitra" panose="00000400000000000000" pitchFamily="2" charset="-78"/>
            </a:endParaRPr>
          </a:p>
          <a:p>
            <a:pPr marL="285750" indent="-285750">
              <a:buFont typeface="Arial" panose="020B0604020202020204" pitchFamily="34" charset="0"/>
              <a:buChar char="•"/>
            </a:pPr>
            <a:r>
              <a:rPr lang="fr-FR" dirty="0" smtClean="0"/>
              <a:t>Economist </a:t>
            </a:r>
            <a:r>
              <a:rPr lang="fr-FR" dirty="0"/>
              <a:t>Intelligence Unit, 2012: 3-4</a:t>
            </a:r>
            <a:endParaRPr lang="fa-IR" dirty="0"/>
          </a:p>
          <a:p>
            <a:pPr marL="285750" indent="-285750" algn="just" rtl="1">
              <a:buFont typeface="Arial" panose="020B0604020202020204" pitchFamily="34" charset="0"/>
              <a:buChar char="•"/>
            </a:pPr>
            <a:endParaRPr lang="fa-IR" dirty="0" smtClean="0">
              <a:cs typeface="B Mitra" panose="00000400000000000000" pitchFamily="2" charset="-78"/>
            </a:endParaRPr>
          </a:p>
          <a:p>
            <a:pPr marL="285750" indent="-285750" algn="just" rtl="1">
              <a:buFont typeface="Arial" panose="020B0604020202020204" pitchFamily="34" charset="0"/>
              <a:buChar char="•"/>
            </a:pPr>
            <a:endParaRPr lang="en-US" dirty="0">
              <a:cs typeface="B Mitra" panose="00000400000000000000" pitchFamily="2" charset="-78"/>
            </a:endParaRPr>
          </a:p>
        </p:txBody>
      </p:sp>
    </p:spTree>
    <p:extLst>
      <p:ext uri="{BB962C8B-B14F-4D97-AF65-F5344CB8AC3E}">
        <p14:creationId xmlns:p14="http://schemas.microsoft.com/office/powerpoint/2010/main" val="26890904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379" y="29796"/>
            <a:ext cx="9379398" cy="6676379"/>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16" name="TextBox 15"/>
          <p:cNvSpPr txBox="1"/>
          <p:nvPr/>
        </p:nvSpPr>
        <p:spPr>
          <a:xfrm>
            <a:off x="2070848" y="381699"/>
            <a:ext cx="6239434" cy="578882"/>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ctr" rtl="1" latinLnBrk="1"/>
            <a:r>
              <a:rPr lang="fa-IR" sz="2800"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تهیه کننده</a:t>
            </a:r>
            <a:endParaRPr lang="fa-IR" sz="2800"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sp>
        <p:nvSpPr>
          <p:cNvPr id="2" name="TextBox 1"/>
          <p:cNvSpPr txBox="1"/>
          <p:nvPr/>
        </p:nvSpPr>
        <p:spPr>
          <a:xfrm>
            <a:off x="426907" y="1694330"/>
            <a:ext cx="9184341" cy="3693319"/>
          </a:xfrm>
          <a:prstGeom prst="rect">
            <a:avLst/>
          </a:prstGeom>
          <a:noFill/>
        </p:spPr>
        <p:txBody>
          <a:bodyPr wrap="square" rtlCol="0">
            <a:spAutoFit/>
          </a:bodyPr>
          <a:lstStyle/>
          <a:p>
            <a:pPr algn="ctr" rtl="1">
              <a:lnSpc>
                <a:spcPct val="150000"/>
              </a:lnSpc>
            </a:pPr>
            <a:r>
              <a:rPr lang="fa-IR" sz="2400" b="1" dirty="0" smtClean="0">
                <a:cs typeface="B Mitra" panose="00000400000000000000" pitchFamily="2" charset="-78"/>
              </a:rPr>
              <a:t>حسین رسولی زکریا</a:t>
            </a:r>
          </a:p>
          <a:p>
            <a:pPr algn="just" rtl="1">
              <a:lnSpc>
                <a:spcPct val="150000"/>
              </a:lnSpc>
            </a:pPr>
            <a:endParaRPr lang="fa-IR" sz="2000" b="1" dirty="0">
              <a:cs typeface="B Mitra" panose="00000400000000000000" pitchFamily="2" charset="-78"/>
            </a:endParaRPr>
          </a:p>
          <a:p>
            <a:pPr algn="just" rtl="1">
              <a:lnSpc>
                <a:spcPct val="150000"/>
              </a:lnSpc>
            </a:pPr>
            <a:r>
              <a:rPr lang="fa-IR" sz="2000" b="1" dirty="0">
                <a:cs typeface="B Mitra" panose="00000400000000000000" pitchFamily="2" charset="-78"/>
              </a:rPr>
              <a:t>كارشناس ارشد</a:t>
            </a:r>
            <a:r>
              <a:rPr lang="fa-IR" sz="2000" b="1" dirty="0" smtClean="0">
                <a:cs typeface="B Mitra" panose="00000400000000000000" pitchFamily="2" charset="-78"/>
              </a:rPr>
              <a:t>، مدرس</a:t>
            </a:r>
            <a:r>
              <a:rPr lang="fa-IR" sz="2000" b="1" dirty="0">
                <a:cs typeface="B Mitra" panose="00000400000000000000" pitchFamily="2" charset="-78"/>
              </a:rPr>
              <a:t>، تحليلگر و مشاور سيستمهاي اطلاعات مكاني (</a:t>
            </a:r>
            <a:r>
              <a:rPr lang="en-US" sz="2000" b="1" dirty="0" smtClean="0">
                <a:cs typeface="B Mitra" panose="00000400000000000000" pitchFamily="2" charset="-78"/>
              </a:rPr>
              <a:t>GIS</a:t>
            </a:r>
            <a:r>
              <a:rPr lang="fa-IR" sz="2000" b="1" dirty="0" smtClean="0">
                <a:cs typeface="B Mitra" panose="00000400000000000000" pitchFamily="2" charset="-78"/>
              </a:rPr>
              <a:t>) و </a:t>
            </a:r>
            <a:r>
              <a:rPr lang="fa-IR" sz="2000" b="1" dirty="0">
                <a:cs typeface="B Mitra" panose="00000400000000000000" pitchFamily="2" charset="-78"/>
              </a:rPr>
              <a:t>سنجش از دور (</a:t>
            </a:r>
            <a:r>
              <a:rPr lang="en-US" sz="2000" b="1" dirty="0" smtClean="0">
                <a:cs typeface="B Mitra" panose="00000400000000000000" pitchFamily="2" charset="-78"/>
              </a:rPr>
              <a:t>RS</a:t>
            </a:r>
            <a:r>
              <a:rPr lang="fa-IR" sz="2000" b="1" dirty="0" smtClean="0">
                <a:cs typeface="B Mitra" panose="00000400000000000000" pitchFamily="2" charset="-78"/>
              </a:rPr>
              <a:t>)</a:t>
            </a:r>
          </a:p>
          <a:p>
            <a:pPr algn="just" rtl="1">
              <a:lnSpc>
                <a:spcPct val="150000"/>
              </a:lnSpc>
            </a:pPr>
            <a:endParaRPr lang="en-US" sz="2000" b="1" dirty="0">
              <a:cs typeface="B Mitra" panose="00000400000000000000" pitchFamily="2" charset="-78"/>
            </a:endParaRPr>
          </a:p>
          <a:p>
            <a:pPr algn="just" rtl="1">
              <a:lnSpc>
                <a:spcPct val="150000"/>
              </a:lnSpc>
            </a:pPr>
            <a:endParaRPr lang="en-US" sz="2000" b="1" dirty="0">
              <a:cs typeface="B Mitra" panose="00000400000000000000" pitchFamily="2" charset="-78"/>
            </a:endParaRPr>
          </a:p>
          <a:p>
            <a:pPr rtl="1">
              <a:lnSpc>
                <a:spcPct val="150000"/>
              </a:lnSpc>
            </a:pPr>
            <a:r>
              <a:rPr lang="en-US" sz="2000" b="1" dirty="0">
                <a:cs typeface="B Mitra" panose="00000400000000000000" pitchFamily="2" charset="-78"/>
              </a:rPr>
              <a:t>https://t.me/GIS_MAN</a:t>
            </a:r>
          </a:p>
          <a:p>
            <a:pPr algn="just" rtl="1">
              <a:lnSpc>
                <a:spcPct val="150000"/>
              </a:lnSpc>
            </a:pPr>
            <a:endParaRPr lang="fa-IR" sz="2000" b="1" dirty="0" smtClean="0">
              <a:cs typeface="B Mitra" panose="00000400000000000000" pitchFamily="2" charset="-78"/>
            </a:endParaRPr>
          </a:p>
          <a:p>
            <a:pPr marL="285750" indent="-285750" algn="just" rtl="1">
              <a:buFont typeface="Arial" panose="020B0604020202020204" pitchFamily="34" charset="0"/>
              <a:buChar char="•"/>
            </a:pPr>
            <a:endParaRPr lang="en-US" dirty="0">
              <a:cs typeface="B Mitra" panose="00000400000000000000" pitchFamily="2" charset="-78"/>
            </a:endParaRPr>
          </a:p>
        </p:txBody>
      </p:sp>
    </p:spTree>
    <p:extLst>
      <p:ext uri="{BB962C8B-B14F-4D97-AF65-F5344CB8AC3E}">
        <p14:creationId xmlns:p14="http://schemas.microsoft.com/office/powerpoint/2010/main" val="39890951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906000" cy="6858000"/>
          </a:xfr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911" y="1037552"/>
            <a:ext cx="7108897" cy="4766778"/>
          </a:xfrm>
          <a:prstGeom prst="rect">
            <a:avLst/>
          </a:prstGeom>
        </p:spPr>
      </p:pic>
    </p:spTree>
    <p:extLst>
      <p:ext uri="{BB962C8B-B14F-4D97-AF65-F5344CB8AC3E}">
        <p14:creationId xmlns:p14="http://schemas.microsoft.com/office/powerpoint/2010/main" val="998313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sp>
        <p:nvSpPr>
          <p:cNvPr id="15" name="Frame 14"/>
          <p:cNvSpPr/>
          <p:nvPr/>
        </p:nvSpPr>
        <p:spPr>
          <a:xfrm>
            <a:off x="684236" y="846292"/>
            <a:ext cx="8500056" cy="5058219"/>
          </a:xfrm>
          <a:prstGeom prst="frame">
            <a:avLst/>
          </a:prstGeom>
          <a:ln>
            <a:solidFill>
              <a:schemeClr val="tx1"/>
            </a:solidFill>
          </a:ln>
        </p:spPr>
        <p:style>
          <a:lnRef idx="2">
            <a:schemeClr val="dk1"/>
          </a:lnRef>
          <a:fillRef idx="1">
            <a:schemeClr val="lt1"/>
          </a:fillRef>
          <a:effectRef idx="0">
            <a:schemeClr val="dk1"/>
          </a:effectRef>
          <a:fontRef idx="minor">
            <a:schemeClr val="dk1"/>
          </a:fontRef>
        </p:style>
        <p:txBody>
          <a:bodyPr rtlCol="1" anchor="ctr"/>
          <a:lstStyle/>
          <a:p>
            <a:pPr algn="ctr"/>
            <a:r>
              <a:rPr lang="fa-IR" sz="1662" dirty="0">
                <a:solidFill>
                  <a:prstClr val="black"/>
                </a:solidFill>
              </a:rPr>
              <a:t>ب</a:t>
            </a:r>
          </a:p>
        </p:txBody>
      </p:sp>
      <p:sp>
        <p:nvSpPr>
          <p:cNvPr id="3" name="Bevel 2"/>
          <p:cNvSpPr/>
          <p:nvPr/>
        </p:nvSpPr>
        <p:spPr>
          <a:xfrm>
            <a:off x="1317571" y="1484784"/>
            <a:ext cx="7228021" cy="388843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1">
              <a:spcBef>
                <a:spcPct val="0"/>
              </a:spcBef>
              <a:defRPr/>
            </a:pPr>
            <a:r>
              <a:rPr lang="fa-IR" sz="2585" b="1" spc="38" dirty="0">
                <a:ln w="11430"/>
                <a:solidFill>
                  <a:prstClr val="black"/>
                </a:solidFill>
                <a:effectLst>
                  <a:glow rad="139700">
                    <a:srgbClr val="9BBB59">
                      <a:satMod val="175000"/>
                      <a:alpha val="40000"/>
                    </a:srgbClr>
                  </a:glow>
                  <a:outerShdw blurRad="76200" dist="50800" dir="5400000" algn="tl" rotWithShape="0">
                    <a:srgbClr val="000000">
                      <a:alpha val="65000"/>
                    </a:srgbClr>
                  </a:outerShdw>
                </a:effectLst>
                <a:latin typeface="IranNastaliq" pitchFamily="18" charset="0"/>
                <a:cs typeface="IranNastaliq" pitchFamily="18" charset="0"/>
              </a:rPr>
              <a:t> </a:t>
            </a:r>
          </a:p>
          <a:p>
            <a:pPr algn="ctr" rtl="1">
              <a:spcBef>
                <a:spcPct val="0"/>
              </a:spcBef>
              <a:defRPr/>
            </a:pPr>
            <a:endParaRPr lang="fa-IR" sz="2585" b="1" spc="38" dirty="0">
              <a:ln w="11430"/>
              <a:solidFill>
                <a:prstClr val="black"/>
              </a:solidFill>
              <a:effectLst>
                <a:glow rad="139700">
                  <a:srgbClr val="9BBB59">
                    <a:satMod val="175000"/>
                    <a:alpha val="40000"/>
                  </a:srgbClr>
                </a:glow>
                <a:outerShdw blurRad="76200" dist="50800" dir="5400000" algn="tl" rotWithShape="0">
                  <a:srgbClr val="000000">
                    <a:alpha val="65000"/>
                  </a:srgbClr>
                </a:outerShdw>
              </a:effectLst>
              <a:latin typeface="IranNastaliq" pitchFamily="18" charset="0"/>
              <a:cs typeface="IranNastaliq" pitchFamily="18" charset="0"/>
            </a:endParaRPr>
          </a:p>
          <a:p>
            <a:pPr algn="ctr" rtl="1">
              <a:lnSpc>
                <a:spcPct val="250000"/>
              </a:lnSpc>
              <a:spcBef>
                <a:spcPct val="0"/>
              </a:spcBef>
              <a:defRPr/>
            </a:pPr>
            <a:r>
              <a:rPr lang="fa-IR" sz="3600" b="1" spc="38" dirty="0" smtClean="0">
                <a:ln w="11430"/>
                <a:solidFill>
                  <a:prstClr val="black"/>
                </a:solidFill>
                <a:effectLst>
                  <a:glow rad="139700">
                    <a:srgbClr val="9BBB59">
                      <a:satMod val="175000"/>
                      <a:alpha val="40000"/>
                    </a:srgbClr>
                  </a:glow>
                  <a:outerShdw blurRad="76200" dist="50800" dir="5400000" algn="tl" rotWithShape="0">
                    <a:srgbClr val="000000">
                      <a:alpha val="65000"/>
                    </a:srgbClr>
                  </a:outerShdw>
                </a:effectLst>
                <a:latin typeface="IranNastaliq" pitchFamily="18" charset="0"/>
                <a:cs typeface="IranNastaliq" pitchFamily="18" charset="0"/>
              </a:rPr>
              <a:t>زیست پذیری  کلانشهر  تهران</a:t>
            </a:r>
            <a:endParaRPr lang="fa-IR" sz="3600" b="1" spc="38" dirty="0">
              <a:ln w="11430"/>
              <a:solidFill>
                <a:prstClr val="black"/>
              </a:solidFill>
              <a:effectLst>
                <a:glow rad="139700">
                  <a:srgbClr val="9BBB59">
                    <a:satMod val="175000"/>
                    <a:alpha val="40000"/>
                  </a:srgbClr>
                </a:glow>
                <a:outerShdw blurRad="76200" dist="50800" dir="5400000" algn="tl" rotWithShape="0">
                  <a:srgbClr val="000000">
                    <a:alpha val="65000"/>
                  </a:srgbClr>
                </a:outerShdw>
              </a:effectLst>
              <a:latin typeface="IranNastaliq" pitchFamily="18" charset="0"/>
              <a:cs typeface="IranNastaliq" pitchFamily="18" charset="0"/>
            </a:endParaRPr>
          </a:p>
          <a:p>
            <a:pPr algn="ctr" rtl="1">
              <a:lnSpc>
                <a:spcPct val="200000"/>
              </a:lnSpc>
              <a:spcBef>
                <a:spcPct val="0"/>
              </a:spcBef>
              <a:defRPr/>
            </a:pPr>
            <a:endParaRPr lang="fa-IR" sz="3000" b="1" spc="38" dirty="0">
              <a:ln w="11430">
                <a:solidFill>
                  <a:srgbClr val="FF0000"/>
                </a:solidFill>
              </a:ln>
              <a:solidFill>
                <a:srgbClr val="00B050"/>
              </a:solidFill>
              <a:effectLst>
                <a:glow rad="139700">
                  <a:srgbClr val="9BBB59">
                    <a:satMod val="175000"/>
                    <a:alpha val="40000"/>
                  </a:srgbClr>
                </a:glow>
                <a:outerShdw blurRad="76200" dist="50800" dir="5400000" algn="tl" rotWithShape="0">
                  <a:srgbClr val="000000">
                    <a:alpha val="65000"/>
                  </a:srgbClr>
                </a:outerShdw>
              </a:effectLst>
              <a:latin typeface="IranNastaliq" pitchFamily="18" charset="0"/>
              <a:cs typeface="IranNastaliq" pitchFamily="18" charset="0"/>
            </a:endParaRPr>
          </a:p>
        </p:txBody>
      </p:sp>
      <p:sp>
        <p:nvSpPr>
          <p:cNvPr id="12" name="Oval 4"/>
          <p:cNvSpPr/>
          <p:nvPr/>
        </p:nvSpPr>
        <p:spPr>
          <a:xfrm>
            <a:off x="3467877" y="4694536"/>
            <a:ext cx="1466388" cy="1430125"/>
          </a:xfrm>
          <a:prstGeom prst="rect">
            <a:avLst/>
          </a:prstGeom>
          <a:noFill/>
          <a:ln>
            <a:noFill/>
          </a:ln>
          <a:effectLst/>
          <a:scene3d>
            <a:camera prst="orthographicFront">
              <a:rot lat="0" lon="0" rev="0"/>
            </a:camera>
            <a:lightRig rig="soft" dir="t">
              <a:rot lat="0" lon="0" rev="0"/>
            </a:lightRig>
          </a:scene3d>
          <a:sp3d/>
        </p:spPr>
        <p:txBody>
          <a:bodyPr spcFirstLastPara="0" vert="horz" wrap="square" lIns="60960" tIns="60960" rIns="60960" bIns="60960" numCol="1" spcCol="1270" anchor="ctr" anchorCtr="0">
            <a:noAutofit/>
          </a:bodyPr>
          <a:lstStyle/>
          <a:p>
            <a:pPr algn="ctr" defTabSz="2133653" rtl="1">
              <a:lnSpc>
                <a:spcPct val="90000"/>
              </a:lnSpc>
              <a:spcBef>
                <a:spcPct val="0"/>
              </a:spcBef>
              <a:spcAft>
                <a:spcPct val="35000"/>
              </a:spcAft>
              <a:defRPr/>
            </a:pPr>
            <a:endParaRPr lang="fa-IR" sz="4800" dirty="0">
              <a:solidFill>
                <a:sysClr val="windowText" lastClr="000000"/>
              </a:solidFill>
            </a:endParaRPr>
          </a:p>
        </p:txBody>
      </p:sp>
    </p:spTree>
    <p:extLst>
      <p:ext uri="{BB962C8B-B14F-4D97-AF65-F5344CB8AC3E}">
        <p14:creationId xmlns:p14="http://schemas.microsoft.com/office/powerpoint/2010/main" val="33576334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228600" y="116632"/>
            <a:ext cx="9503229" cy="6624736"/>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913" tIns="38957" rIns="77913" bIns="38957" numCol="1" spcCol="0" rtlCol="1"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a-IR" sz="1533"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31" name="TextBox 30"/>
          <p:cNvSpPr txBox="1"/>
          <p:nvPr/>
        </p:nvSpPr>
        <p:spPr>
          <a:xfrm>
            <a:off x="3070990" y="315264"/>
            <a:ext cx="3818447" cy="479280"/>
          </a:xfrm>
          <a:prstGeom prst="roundRect">
            <a:avLst/>
          </a:prstGeom>
          <a:solidFill>
            <a:schemeClr val="accent6">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1">
            <a:spAutoFit/>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kumimoji="0" lang="fa-IR" sz="2215" b="1" i="0" u="none" strike="noStrike" kern="1200" cap="none" spc="0" normalizeH="0" baseline="0" noProof="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uLnTx/>
                <a:uFillTx/>
                <a:latin typeface="Calibri" panose="020F0502020204030204"/>
                <a:ea typeface="+mn-ea"/>
                <a:cs typeface="B Titr" panose="00000700000000000000" pitchFamily="2" charset="-78"/>
              </a:rPr>
              <a:t>تعاریف </a:t>
            </a:r>
            <a:r>
              <a:rPr kumimoji="0" lang="fa-IR" sz="2215" b="1" i="0" u="none" strike="noStrike" kern="1200" cap="none" spc="0" normalizeH="0" baseline="0" noProof="0" dirty="0">
                <a:ln w="6600">
                  <a:solidFill>
                    <a:srgbClr val="006600"/>
                  </a:solidFill>
                  <a:prstDash val="solid"/>
                </a:ln>
                <a:solidFill>
                  <a:srgbClr val="FFC000">
                    <a:lumMod val="40000"/>
                    <a:lumOff val="60000"/>
                  </a:srgbClr>
                </a:solidFill>
                <a:effectLst>
                  <a:outerShdw dist="38100" dir="2700000" algn="tl" rotWithShape="0">
                    <a:srgbClr val="ED7D31"/>
                  </a:outerShdw>
                </a:effectLst>
                <a:uLnTx/>
                <a:uFillTx/>
                <a:latin typeface="Calibri" panose="020F0502020204030204"/>
                <a:ea typeface="+mn-ea"/>
                <a:cs typeface="B Titr" panose="00000700000000000000" pitchFamily="2" charset="-78"/>
              </a:rPr>
              <a:t>زیست پذیری شهری</a:t>
            </a:r>
          </a:p>
        </p:txBody>
      </p:sp>
      <p:graphicFrame>
        <p:nvGraphicFramePr>
          <p:cNvPr id="2" name="Table 1"/>
          <p:cNvGraphicFramePr>
            <a:graphicFrameLocks noGrp="1"/>
          </p:cNvGraphicFramePr>
          <p:nvPr>
            <p:extLst>
              <p:ext uri="{D42A27DB-BD31-4B8C-83A1-F6EECF244321}">
                <p14:modId xmlns:p14="http://schemas.microsoft.com/office/powerpoint/2010/main" val="3810259585"/>
              </p:ext>
            </p:extLst>
          </p:nvPr>
        </p:nvGraphicFramePr>
        <p:xfrm>
          <a:off x="363071" y="1237129"/>
          <a:ext cx="9251576" cy="4975409"/>
        </p:xfrm>
        <a:graphic>
          <a:graphicData uri="http://schemas.openxmlformats.org/drawingml/2006/table">
            <a:tbl>
              <a:tblPr rtl="1" firstRow="1" firstCol="1" bandRow="1">
                <a:tableStyleId>{10A1B5D5-9B99-4C35-A422-299274C87663}</a:tableStyleId>
              </a:tblPr>
              <a:tblGrid>
                <a:gridCol w="2971784">
                  <a:extLst>
                    <a:ext uri="{9D8B030D-6E8A-4147-A177-3AD203B41FA5}">
                      <a16:colId xmlns:a16="http://schemas.microsoft.com/office/drawing/2014/main" val="3245072540"/>
                    </a:ext>
                  </a:extLst>
                </a:gridCol>
                <a:gridCol w="6279792">
                  <a:extLst>
                    <a:ext uri="{9D8B030D-6E8A-4147-A177-3AD203B41FA5}">
                      <a16:colId xmlns:a16="http://schemas.microsoft.com/office/drawing/2014/main" val="430147711"/>
                    </a:ext>
                  </a:extLst>
                </a:gridCol>
              </a:tblGrid>
              <a:tr h="440413">
                <a:tc gridSpan="2">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تعاریف اندیشمندان حوزه شهرسازی از زیست پذیری شهری</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tc>
                <a:tc hMerge="1">
                  <a:txBody>
                    <a:bodyPr/>
                    <a:lstStyle/>
                    <a:p>
                      <a:pPr rtl="1"/>
                      <a:endParaRPr lang="fa-IR"/>
                    </a:p>
                  </a:txBody>
                  <a:tcPr/>
                </a:tc>
                <a:extLst>
                  <a:ext uri="{0D108BD9-81ED-4DB2-BD59-A6C34878D82A}">
                    <a16:rowId xmlns:a16="http://schemas.microsoft.com/office/drawing/2014/main" val="523534894"/>
                  </a:ext>
                </a:extLst>
              </a:tr>
              <a:tr h="440413">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جان لنگ  </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ميزان سازگاري بين محيط و فعاليت هاي صورت گرفته در آن.</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1956607978"/>
                  </a:ext>
                </a:extLst>
              </a:tr>
              <a:tr h="440413">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رابرت کوآن  </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زيست­پذيري را مناسب براي زندگي و فراهم آوردن کيفيت مطلوب زندگي.</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4291703581"/>
                  </a:ext>
                </a:extLst>
              </a:tr>
              <a:tr h="440413">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فرهنگ لغت ميريام وبستر </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a:solidFill>
                            <a:schemeClr val="dk1"/>
                          </a:solidFill>
                          <a:effectLst/>
                          <a:latin typeface="+mn-lt"/>
                          <a:ea typeface="+mn-ea"/>
                          <a:cs typeface="B Nazanin" panose="00000400000000000000" pitchFamily="2" charset="-78"/>
                        </a:rPr>
                        <a:t>مناسب براي زندگي بشر.</a:t>
                      </a:r>
                      <a:endParaRPr lang="en-US" sz="1800" b="1" kern="120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760210290"/>
                  </a:ext>
                </a:extLst>
              </a:tr>
              <a:tr h="989838">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هنري لنارد  </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فرصت اجتماعي شدن براي کودکان و جوانان در عرصه هاي عمومي، تائيد و ارزش قائل شدن همه شهروندان براي يکديگر و احترام به معرفت و آگاهي تمام ساکنان شهر.</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3552126657"/>
                  </a:ext>
                </a:extLst>
              </a:tr>
              <a:tr h="659892">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ديويد گادشالک  </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شهر زيست پذير يکي از بزرگترين ايده هاي برنامه ريزي شهري در دوران معاصر.</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1252492369"/>
                  </a:ext>
                </a:extLst>
              </a:tr>
              <a:tr h="904135">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رووت وينهوون</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a:solidFill>
                            <a:schemeClr val="dk1"/>
                          </a:solidFill>
                          <a:effectLst/>
                          <a:latin typeface="+mn-lt"/>
                          <a:ea typeface="+mn-ea"/>
                          <a:cs typeface="B Nazanin" panose="00000400000000000000" pitchFamily="2" charset="-78"/>
                        </a:rPr>
                        <a:t>اصطلاح زيست پذيري اشاره به درجه تأمين ملزومات يک جامعه بر مبناي نياز ها و ظرفيت هاي افراد آن جامعه دارد</a:t>
                      </a:r>
                      <a:endParaRPr lang="en-US" sz="1800" b="1" kern="120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4122499897"/>
                  </a:ext>
                </a:extLst>
              </a:tr>
              <a:tr h="659892">
                <a:tc>
                  <a:txBody>
                    <a:bodyPr/>
                    <a:lstStyle/>
                    <a:p>
                      <a:pPr algn="ctr"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هالوگ  </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algn="just" rtl="1">
                        <a:lnSpc>
                          <a:spcPct val="107000"/>
                        </a:lnSpc>
                        <a:spcAft>
                          <a:spcPts val="0"/>
                        </a:spcAft>
                      </a:pPr>
                      <a:r>
                        <a:rPr lang="fa-IR" sz="1800" b="1" kern="1200" dirty="0">
                          <a:solidFill>
                            <a:schemeClr val="dk1"/>
                          </a:solidFill>
                          <a:effectLst/>
                          <a:latin typeface="+mn-lt"/>
                          <a:ea typeface="+mn-ea"/>
                          <a:cs typeface="B Nazanin" panose="00000400000000000000" pitchFamily="2" charset="-78"/>
                        </a:rPr>
                        <a:t>شهر زيست پذير، شهري است که به ساکنانش کمک مي کند تا زندگي سالمي داشته باشند.</a:t>
                      </a:r>
                      <a:endParaRPr lang="en-US" sz="1800" b="1" kern="1200" dirty="0">
                        <a:solidFill>
                          <a:schemeClr val="dk1"/>
                        </a:solidFill>
                        <a:effectLst/>
                        <a:latin typeface="+mn-lt"/>
                        <a:ea typeface="+mn-ea"/>
                        <a:cs typeface="B Nazanin" panose="00000400000000000000" pitchFamily="2" charset="-78"/>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extLst>
                  <a:ext uri="{0D108BD9-81ED-4DB2-BD59-A6C34878D82A}">
                    <a16:rowId xmlns:a16="http://schemas.microsoft.com/office/drawing/2014/main" val="539058896"/>
                  </a:ext>
                </a:extLst>
              </a:tr>
            </a:tbl>
          </a:graphicData>
        </a:graphic>
      </p:graphicFrame>
    </p:spTree>
    <p:extLst>
      <p:ext uri="{BB962C8B-B14F-4D97-AF65-F5344CB8AC3E}">
        <p14:creationId xmlns:p14="http://schemas.microsoft.com/office/powerpoint/2010/main" val="1737615323"/>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228600" y="116632"/>
            <a:ext cx="9503229" cy="6624736"/>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913" tIns="38957" rIns="77913" bIns="38957" numCol="1" spcCol="0" rtlCol="1" fromWordArt="0" anchor="ctr" anchorCtr="0" forceAA="0" compatLnSpc="1">
            <a:prstTxWarp prst="textNoShape">
              <a:avLst/>
            </a:prstTxWarp>
            <a:noAutofit/>
          </a:bodyPr>
          <a:lstStyle/>
          <a:p>
            <a:pPr algn="ctr"/>
            <a:endParaRPr lang="fa-IR" sz="1533">
              <a:solidFill>
                <a:prstClr val="white"/>
              </a:solidFill>
            </a:endParaRPr>
          </a:p>
        </p:txBody>
      </p:sp>
      <p:sp>
        <p:nvSpPr>
          <p:cNvPr id="31" name="TextBox 30"/>
          <p:cNvSpPr txBox="1"/>
          <p:nvPr/>
        </p:nvSpPr>
        <p:spPr>
          <a:xfrm>
            <a:off x="3162404" y="294904"/>
            <a:ext cx="3261697" cy="479280"/>
          </a:xfrm>
          <a:prstGeom prst="roundRect">
            <a:avLst/>
          </a:prstGeom>
          <a:solidFill>
            <a:schemeClr val="accent6">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latinLnBrk="1"/>
            <a:r>
              <a:rPr lang="fa-IR" sz="2215" b="1"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معيارهای </a:t>
            </a:r>
            <a:r>
              <a:rPr lang="fa-IR" sz="2215" b="1"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زيست پذيری</a:t>
            </a:r>
          </a:p>
        </p:txBody>
      </p:sp>
      <p:graphicFrame>
        <p:nvGraphicFramePr>
          <p:cNvPr id="5" name="Table 4"/>
          <p:cNvGraphicFramePr>
            <a:graphicFrameLocks noGrp="1"/>
          </p:cNvGraphicFramePr>
          <p:nvPr>
            <p:extLst>
              <p:ext uri="{D42A27DB-BD31-4B8C-83A1-F6EECF244321}">
                <p14:modId xmlns:p14="http://schemas.microsoft.com/office/powerpoint/2010/main" val="305450312"/>
              </p:ext>
            </p:extLst>
          </p:nvPr>
        </p:nvGraphicFramePr>
        <p:xfrm>
          <a:off x="349624" y="1236514"/>
          <a:ext cx="9265023" cy="5325650"/>
        </p:xfrm>
        <a:graphic>
          <a:graphicData uri="http://schemas.openxmlformats.org/drawingml/2006/table">
            <a:tbl>
              <a:tblPr rtl="1" firstRow="1" firstCol="1" bandRow="1">
                <a:tableStyleId>{93296810-A885-4BE3-A3E7-6D5BEEA58F35}</a:tableStyleId>
              </a:tblPr>
              <a:tblGrid>
                <a:gridCol w="2523599">
                  <a:extLst>
                    <a:ext uri="{9D8B030D-6E8A-4147-A177-3AD203B41FA5}">
                      <a16:colId xmlns:a16="http://schemas.microsoft.com/office/drawing/2014/main" val="20000"/>
                    </a:ext>
                  </a:extLst>
                </a:gridCol>
                <a:gridCol w="6741424">
                  <a:extLst>
                    <a:ext uri="{9D8B030D-6E8A-4147-A177-3AD203B41FA5}">
                      <a16:colId xmlns:a16="http://schemas.microsoft.com/office/drawing/2014/main" val="20001"/>
                    </a:ext>
                  </a:extLst>
                </a:gridCol>
              </a:tblGrid>
              <a:tr h="241337">
                <a:tc gridSpan="2">
                  <a:txBody>
                    <a:bodyPr/>
                    <a:lstStyle/>
                    <a:p>
                      <a:pPr algn="ctr" rtl="1">
                        <a:lnSpc>
                          <a:spcPct val="107000"/>
                        </a:lnSpc>
                        <a:spcAft>
                          <a:spcPts val="0"/>
                        </a:spcAft>
                      </a:pP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hMerge="1">
                  <a:txBody>
                    <a:bodyPr/>
                    <a:lstStyle/>
                    <a:p>
                      <a:pPr rtl="1"/>
                      <a:endParaRPr lang="fa-IR"/>
                    </a:p>
                  </a:txBody>
                  <a:tcPr/>
                </a:tc>
                <a:extLst>
                  <a:ext uri="{0D108BD9-81ED-4DB2-BD59-A6C34878D82A}">
                    <a16:rowId xmlns:a16="http://schemas.microsoft.com/office/drawing/2014/main" val="10000"/>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طراحي در مقياس انساني</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اجتماعات سازگار با پياده روي به ساکنان اجازه پياده رفتن به سمت فروشگاه، خدمات، منابع فرهنگي و کار را مي دهند و موجب کاهش ترافيک و سود بردن سلامتي مردم مي­شوند.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1"/>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ايجاد قدرت انتخاب</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مردم خواهان تنوع در مسکن، فروشگاه ها، تفريح، حمل و نقل و مشاغل هستند. تنوع موجب ايجاد محلات سرزنده و پويا و اقامت شهروندان در مراحل مختلف زندگي شان در اين محلات مي گردد.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2"/>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تشويق توسعه کاربري هاي مختلط</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انجام و تلفيق کاربري هاي متفاوت موجب تنوع وسازگاري اجتماعات با مسيرهاي پياده مي شود.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3"/>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حفاظت از مراکز شهري</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احياي مراکز شهري موجب حفظ خيابان ها، خدمات و ساختمان هاي موجود و پيشگيري از خزش شهري و نيز به توسعه بيشتر خدمات مي­گردد.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4"/>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تنوع در گزينه هاي جا به جايي</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ارائه </a:t>
                      </a:r>
                      <a:r>
                        <a:rPr lang="fa-IR" sz="1600" dirty="0" smtClean="0">
                          <a:solidFill>
                            <a:srgbClr val="002060"/>
                          </a:solidFill>
                          <a:effectLst/>
                          <a:cs typeface="B Nazanin" panose="00000400000000000000" pitchFamily="2" charset="-78"/>
                        </a:rPr>
                        <a:t>گزينه </a:t>
                      </a:r>
                      <a:r>
                        <a:rPr lang="fa-IR" sz="1600" dirty="0">
                          <a:solidFill>
                            <a:srgbClr val="002060"/>
                          </a:solidFill>
                          <a:effectLst/>
                          <a:cs typeface="B Nazanin" panose="00000400000000000000" pitchFamily="2" charset="-78"/>
                        </a:rPr>
                        <a:t>هاي پياده روي، دوچرخه سواري و استفاده از وسائل حمل و نقل عمومي موجب کاهش ترافيک، حفاظت از محيط زيست و افزايش فعاليت بدني مي گردد.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5"/>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ايجاد فضاهاي عمومي شاد و سرزنده</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شهروندان نيازمند فضاهاي عمومي مناسب براي ايجاد تعاملات رو در رد هستند که اين امر موجب افزايش مشارکت مدني، هنرهاي عمومي و گرد هم آمدن مردم براي مراسم هاي عمومي مي گردد.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6"/>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ايجاد هويت محله اي</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ايجاد حس مکان موجب مي شود تا محلات، شخصيت منحصر به فردي بيابند و فضاي پياده روي موجب ايجاد غرور محله اي در اجتماع مي­گردد.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7"/>
                  </a:ext>
                </a:extLst>
              </a:tr>
              <a:tr h="604452">
                <a:tc>
                  <a:txBody>
                    <a:bodyPr/>
                    <a:lstStyle/>
                    <a:p>
                      <a:pPr algn="ctr" rtl="1">
                        <a:lnSpc>
                          <a:spcPct val="107000"/>
                        </a:lnSpc>
                        <a:spcAft>
                          <a:spcPts val="0"/>
                        </a:spcAft>
                      </a:pPr>
                      <a:r>
                        <a:rPr lang="fa-IR" sz="1400" dirty="0">
                          <a:solidFill>
                            <a:srgbClr val="002060"/>
                          </a:solidFill>
                          <a:effectLst/>
                          <a:cs typeface="B Nazanin" panose="00000400000000000000" pitchFamily="2" charset="-78"/>
                        </a:rPr>
                        <a:t>حفاظت از منابع محيطي</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justLow" rtl="1">
                        <a:lnSpc>
                          <a:spcPct val="107000"/>
                        </a:lnSpc>
                        <a:spcAft>
                          <a:spcPts val="0"/>
                        </a:spcAft>
                      </a:pPr>
                      <a:r>
                        <a:rPr lang="fa-IR" sz="1600" dirty="0">
                          <a:solidFill>
                            <a:srgbClr val="002060"/>
                          </a:solidFill>
                          <a:effectLst/>
                          <a:cs typeface="B Nazanin" panose="00000400000000000000" pitchFamily="2" charset="-78"/>
                        </a:rPr>
                        <a:t>توازن مناسب بين طبيعت و توسعه موجب حفاظت از سيستم هاي طبيعي، پيشگيري از آلودگي راه هاي آبي و کاهش آلودگي هوا مي گردد.</a:t>
                      </a:r>
                      <a:endParaRPr lang="en-US" sz="16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8"/>
                  </a:ext>
                </a:extLst>
              </a:tr>
              <a:tr h="248697">
                <a:tc gridSpan="2">
                  <a:txBody>
                    <a:bodyPr/>
                    <a:lstStyle/>
                    <a:p>
                      <a:pPr algn="r" rtl="1">
                        <a:lnSpc>
                          <a:spcPct val="107000"/>
                        </a:lnSpc>
                        <a:spcAft>
                          <a:spcPts val="0"/>
                        </a:spcAft>
                      </a:pP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hMerge="1">
                  <a:txBody>
                    <a:bodyPr/>
                    <a:lstStyle/>
                    <a:p>
                      <a:pPr algn="just" rtl="1">
                        <a:lnSpc>
                          <a:spcPct val="107000"/>
                        </a:lnSpc>
                        <a:spcAft>
                          <a:spcPts val="0"/>
                        </a:spcAft>
                      </a:pP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152031786"/>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16632"/>
            <a:ext cx="9503229" cy="6624736"/>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913" tIns="38957" rIns="77913" bIns="38957" numCol="1" spcCol="0" rtlCol="1" fromWordArt="0" anchor="ctr" anchorCtr="0" forceAA="0" compatLnSpc="1">
            <a:prstTxWarp prst="textNoShape">
              <a:avLst/>
            </a:prstTxWarp>
            <a:noAutofit/>
          </a:bodyPr>
          <a:lstStyle/>
          <a:p>
            <a:pPr algn="ctr"/>
            <a:endParaRPr lang="fa-IR" sz="1533">
              <a:solidFill>
                <a:prstClr val="white"/>
              </a:solidFill>
            </a:endParaRPr>
          </a:p>
        </p:txBody>
      </p:sp>
      <p:sp>
        <p:nvSpPr>
          <p:cNvPr id="31" name="TextBox 30"/>
          <p:cNvSpPr txBox="1"/>
          <p:nvPr/>
        </p:nvSpPr>
        <p:spPr>
          <a:xfrm>
            <a:off x="2772534" y="307244"/>
            <a:ext cx="4415360" cy="408623"/>
          </a:xfrm>
          <a:prstGeom prst="roundRect">
            <a:avLst/>
          </a:prstGeom>
          <a:solidFill>
            <a:schemeClr val="accent6">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rtl="1" latinLnBrk="1"/>
            <a:r>
              <a:rPr lang="fa-IR" b="1"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مدل </a:t>
            </a:r>
            <a:r>
              <a:rPr lang="fa-IR" b="1"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مفهومي ابعاد و شاخص زيست پذيري</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32586" y="906479"/>
            <a:ext cx="6323527" cy="5386746"/>
          </a:xfrm>
          <a:prstGeom prst="rect">
            <a:avLst/>
          </a:prstGeom>
        </p:spPr>
      </p:pic>
    </p:spTree>
    <p:extLst>
      <p:ext uri="{BB962C8B-B14F-4D97-AF65-F5344CB8AC3E}">
        <p14:creationId xmlns:p14="http://schemas.microsoft.com/office/powerpoint/2010/main" val="1364461118"/>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63" y="108885"/>
            <a:ext cx="9616963" cy="6676379"/>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16" name="TextBox 15"/>
          <p:cNvSpPr txBox="1"/>
          <p:nvPr/>
        </p:nvSpPr>
        <p:spPr>
          <a:xfrm>
            <a:off x="2340918" y="308069"/>
            <a:ext cx="5428397"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ctr" rtl="1" latinLnBrk="1"/>
            <a:r>
              <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مقایسه تطبیقی زیست پذیری تهران با کلانشهرهای دنیا</a:t>
            </a:r>
          </a:p>
        </p:txBody>
      </p:sp>
      <p:sp>
        <p:nvSpPr>
          <p:cNvPr id="3" name="Rounded Rectangle 2"/>
          <p:cNvSpPr/>
          <p:nvPr/>
        </p:nvSpPr>
        <p:spPr>
          <a:xfrm>
            <a:off x="455578" y="1516619"/>
            <a:ext cx="4720852" cy="4961870"/>
          </a:xfrm>
          <a:prstGeom prst="round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rtl="1"/>
            <a:r>
              <a:rPr lang="fa-IR" dirty="0">
                <a:cs typeface="B Nazanin" panose="00000400000000000000" pitchFamily="2" charset="-78"/>
              </a:rPr>
              <a:t>تحقیق حاضر در پنج طیف </a:t>
            </a:r>
            <a:r>
              <a:rPr lang="fa-IR" dirty="0" smtClean="0">
                <a:cs typeface="B Nazanin" panose="00000400000000000000" pitchFamily="2" charset="-78"/>
              </a:rPr>
              <a:t>از:</a:t>
            </a:r>
          </a:p>
          <a:p>
            <a:pPr marL="742950" lvl="1" indent="-285750" algn="just" rtl="1">
              <a:buFont typeface="Arial" panose="020B0604020202020204" pitchFamily="34" charset="0"/>
              <a:buChar char="•"/>
            </a:pPr>
            <a:r>
              <a:rPr lang="fa-IR" dirty="0" smtClean="0">
                <a:cs typeface="B Nazanin" panose="00000400000000000000" pitchFamily="2" charset="-78"/>
              </a:rPr>
              <a:t> </a:t>
            </a:r>
            <a:r>
              <a:rPr lang="fa-IR" dirty="0">
                <a:solidFill>
                  <a:schemeClr val="accent3">
                    <a:lumMod val="75000"/>
                  </a:schemeClr>
                </a:solidFill>
                <a:cs typeface="B Nazanin" panose="00000400000000000000" pitchFamily="2" charset="-78"/>
              </a:rPr>
              <a:t>قابل قبول (نمره 80 تا 100</a:t>
            </a:r>
            <a:r>
              <a:rPr lang="fa-IR" dirty="0" smtClean="0">
                <a:solidFill>
                  <a:schemeClr val="accent3">
                    <a:lumMod val="75000"/>
                  </a:schemeClr>
                </a:solidFill>
                <a:cs typeface="B Nazanin" panose="00000400000000000000" pitchFamily="2" charset="-78"/>
              </a:rPr>
              <a:t>)</a:t>
            </a:r>
          </a:p>
          <a:p>
            <a:pPr marL="742950" lvl="1" indent="-285750" algn="just" rtl="1">
              <a:buFont typeface="Arial" panose="020B0604020202020204" pitchFamily="34" charset="0"/>
              <a:buChar char="•"/>
            </a:pPr>
            <a:r>
              <a:rPr lang="fa-IR" dirty="0" smtClean="0">
                <a:cs typeface="B Nazanin" panose="00000400000000000000" pitchFamily="2" charset="-78"/>
              </a:rPr>
              <a:t> </a:t>
            </a:r>
            <a:r>
              <a:rPr lang="fa-IR" dirty="0">
                <a:solidFill>
                  <a:schemeClr val="accent5">
                    <a:lumMod val="75000"/>
                  </a:schemeClr>
                </a:solidFill>
                <a:cs typeface="B Nazanin" panose="00000400000000000000" pitchFamily="2" charset="-78"/>
              </a:rPr>
              <a:t>قابل تحمل (نمره 70 تا 80</a:t>
            </a:r>
            <a:r>
              <a:rPr lang="fa-IR" dirty="0" smtClean="0">
                <a:solidFill>
                  <a:schemeClr val="accent5">
                    <a:lumMod val="75000"/>
                  </a:schemeClr>
                </a:solidFill>
                <a:cs typeface="B Nazanin" panose="00000400000000000000" pitchFamily="2" charset="-78"/>
              </a:rPr>
              <a:t>)</a:t>
            </a:r>
          </a:p>
          <a:p>
            <a:pPr marL="742950" lvl="1" indent="-285750" algn="just" rtl="1">
              <a:buFont typeface="Arial" panose="020B0604020202020204" pitchFamily="34" charset="0"/>
              <a:buChar char="•"/>
            </a:pPr>
            <a:r>
              <a:rPr lang="fa-IR" dirty="0" smtClean="0">
                <a:cs typeface="B Nazanin" panose="00000400000000000000" pitchFamily="2" charset="-78"/>
              </a:rPr>
              <a:t> </a:t>
            </a:r>
            <a:r>
              <a:rPr lang="fa-IR" dirty="0">
                <a:solidFill>
                  <a:schemeClr val="accent6">
                    <a:lumMod val="75000"/>
                  </a:schemeClr>
                </a:solidFill>
                <a:cs typeface="B Nazanin" panose="00000400000000000000" pitchFamily="2" charset="-78"/>
              </a:rPr>
              <a:t>متوسط (نمره 60 تا 70</a:t>
            </a:r>
            <a:r>
              <a:rPr lang="fa-IR" dirty="0" smtClean="0">
                <a:solidFill>
                  <a:schemeClr val="accent6">
                    <a:lumMod val="75000"/>
                  </a:schemeClr>
                </a:solidFill>
                <a:cs typeface="B Nazanin" panose="00000400000000000000" pitchFamily="2" charset="-78"/>
              </a:rPr>
              <a:t>)</a:t>
            </a:r>
          </a:p>
          <a:p>
            <a:pPr marL="742950" lvl="1" indent="-285750" algn="just" rtl="1">
              <a:buFont typeface="Arial" panose="020B0604020202020204" pitchFamily="34" charset="0"/>
              <a:buChar char="•"/>
            </a:pPr>
            <a:r>
              <a:rPr lang="fa-IR" dirty="0" smtClean="0">
                <a:solidFill>
                  <a:srgbClr val="FFC000"/>
                </a:solidFill>
                <a:cs typeface="B Nazanin" panose="00000400000000000000" pitchFamily="2" charset="-78"/>
              </a:rPr>
              <a:t> </a:t>
            </a:r>
            <a:r>
              <a:rPr lang="fa-IR" dirty="0">
                <a:solidFill>
                  <a:srgbClr val="FFC000"/>
                </a:solidFill>
                <a:cs typeface="B Nazanin" panose="00000400000000000000" pitchFamily="2" charset="-78"/>
              </a:rPr>
              <a:t>نامطلوب (نمره 60 تا 50) </a:t>
            </a:r>
            <a:endParaRPr lang="fa-IR" dirty="0" smtClean="0">
              <a:solidFill>
                <a:srgbClr val="FFC000"/>
              </a:solidFill>
              <a:cs typeface="B Nazanin" panose="00000400000000000000" pitchFamily="2" charset="-78"/>
            </a:endParaRPr>
          </a:p>
          <a:p>
            <a:pPr marL="742950" lvl="1" indent="-285750" algn="just" rtl="1">
              <a:buFont typeface="Arial" panose="020B0604020202020204" pitchFamily="34" charset="0"/>
              <a:buChar char="•"/>
            </a:pPr>
            <a:r>
              <a:rPr lang="fa-IR" dirty="0" smtClean="0">
                <a:cs typeface="B Nazanin" panose="00000400000000000000" pitchFamily="2" charset="-78"/>
              </a:rPr>
              <a:t> </a:t>
            </a:r>
            <a:r>
              <a:rPr lang="fa-IR" dirty="0">
                <a:solidFill>
                  <a:srgbClr val="FF0000"/>
                </a:solidFill>
                <a:cs typeface="B Nazanin" panose="00000400000000000000" pitchFamily="2" charset="-78"/>
              </a:rPr>
              <a:t>غیر قابل تحمل (کمتر از 50</a:t>
            </a:r>
            <a:r>
              <a:rPr lang="fa-IR" dirty="0" smtClean="0">
                <a:solidFill>
                  <a:srgbClr val="FF0000"/>
                </a:solidFill>
                <a:cs typeface="B Nazanin" panose="00000400000000000000" pitchFamily="2" charset="-78"/>
              </a:rPr>
              <a:t>)</a:t>
            </a:r>
          </a:p>
          <a:p>
            <a:pPr algn="just" rtl="1"/>
            <a:r>
              <a:rPr lang="fa-IR" dirty="0" smtClean="0">
                <a:cs typeface="B Nazanin" panose="00000400000000000000" pitchFamily="2" charset="-78"/>
              </a:rPr>
              <a:t> </a:t>
            </a:r>
            <a:r>
              <a:rPr lang="fa-IR" dirty="0">
                <a:cs typeface="B Nazanin" panose="00000400000000000000" pitchFamily="2" charset="-78"/>
              </a:rPr>
              <a:t>تهیه شده است که در واقع برابر با طیفی است که در سطح بین‌المللی برای سنجش زیست پذیری کلانشهرهای دنیا مورد استفاده قرار می‌گیرد. </a:t>
            </a:r>
            <a:endParaRPr lang="fa-IR" dirty="0" smtClean="0">
              <a:cs typeface="B Nazanin" panose="00000400000000000000" pitchFamily="2" charset="-78"/>
            </a:endParaRPr>
          </a:p>
          <a:p>
            <a:pPr algn="just" rtl="1"/>
            <a:r>
              <a:rPr lang="fa-IR" dirty="0" smtClean="0">
                <a:cs typeface="B Nazanin" panose="00000400000000000000" pitchFamily="2" charset="-78"/>
              </a:rPr>
              <a:t>بر </a:t>
            </a:r>
            <a:r>
              <a:rPr lang="fa-IR" dirty="0">
                <a:cs typeface="B Nazanin" panose="00000400000000000000" pitchFamily="2" charset="-78"/>
              </a:rPr>
              <a:t>اساس آنچه که در تحقیق حاضر برای زیست پذیری تهران محاسبه شده است زیست پذیری شهر تهران برابر با نمره 60 تا 70 محاسبه شده است که نشان دهنده متوسط بودن زیست پذیری در کلانشهر تهران می‌باشد </a:t>
            </a:r>
            <a:endParaRPr lang="fa-IR" dirty="0" smtClean="0">
              <a:cs typeface="B Nazanin" panose="00000400000000000000" pitchFamily="2" charset="-78"/>
            </a:endParaRPr>
          </a:p>
          <a:p>
            <a:pPr algn="just" rtl="1"/>
            <a:endParaRPr lang="fa-IR" dirty="0">
              <a:cs typeface="B Nazanin" panose="00000400000000000000" pitchFamily="2" charset="-78"/>
            </a:endParaRPr>
          </a:p>
          <a:p>
            <a:pPr algn="just" rtl="1"/>
            <a:r>
              <a:rPr lang="fa-IR" dirty="0" smtClean="0">
                <a:solidFill>
                  <a:srgbClr val="7030A0"/>
                </a:solidFill>
                <a:cs typeface="B Nazanin" panose="00000400000000000000" pitchFamily="2" charset="-78"/>
              </a:rPr>
              <a:t>کلانشهر </a:t>
            </a:r>
            <a:r>
              <a:rPr lang="fa-IR" dirty="0">
                <a:solidFill>
                  <a:srgbClr val="7030A0"/>
                </a:solidFill>
                <a:cs typeface="B Nazanin" panose="00000400000000000000" pitchFamily="2" charset="-78"/>
              </a:rPr>
              <a:t>تهران در میان 140 کلانشهر دنیا با میانگین نمره </a:t>
            </a:r>
            <a:r>
              <a:rPr lang="fa-IR" dirty="0">
                <a:solidFill>
                  <a:srgbClr val="FF0000"/>
                </a:solidFill>
                <a:cs typeface="B Nazanin" panose="00000400000000000000" pitchFamily="2" charset="-78"/>
              </a:rPr>
              <a:t>48.5 از 100 در رتبه 133 </a:t>
            </a:r>
            <a:r>
              <a:rPr lang="fa-IR" dirty="0">
                <a:solidFill>
                  <a:srgbClr val="7030A0"/>
                </a:solidFill>
                <a:cs typeface="B Nazanin" panose="00000400000000000000" pitchFamily="2" charset="-78"/>
              </a:rPr>
              <a:t>قرار گرفته است.</a:t>
            </a:r>
            <a:r>
              <a:rPr lang="fa-IR" dirty="0" smtClean="0">
                <a:solidFill>
                  <a:srgbClr val="7030A0"/>
                </a:solidFill>
                <a:cs typeface="B Nazanin" panose="00000400000000000000" pitchFamily="2" charset="-78"/>
              </a:rPr>
              <a:t> </a:t>
            </a:r>
            <a:endParaRPr lang="fa-IR" b="1" dirty="0">
              <a:solidFill>
                <a:srgbClr val="7030A0"/>
              </a:solidFill>
              <a:cs typeface="B Nazanin" panose="00000400000000000000"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349800187"/>
              </p:ext>
            </p:extLst>
          </p:nvPr>
        </p:nvGraphicFramePr>
        <p:xfrm>
          <a:off x="5442727" y="1537676"/>
          <a:ext cx="3954769" cy="4709522"/>
        </p:xfrm>
        <a:graphic>
          <a:graphicData uri="http://schemas.openxmlformats.org/drawingml/2006/table">
            <a:tbl>
              <a:tblPr rtl="1" firstRow="1" firstCol="1" bandRow="1">
                <a:tableStyleId>{F5AB1C69-6EDB-4FF4-983F-18BD219EF322}</a:tableStyleId>
              </a:tblPr>
              <a:tblGrid>
                <a:gridCol w="842444">
                  <a:extLst>
                    <a:ext uri="{9D8B030D-6E8A-4147-A177-3AD203B41FA5}">
                      <a16:colId xmlns:a16="http://schemas.microsoft.com/office/drawing/2014/main" val="20000"/>
                    </a:ext>
                  </a:extLst>
                </a:gridCol>
                <a:gridCol w="842444">
                  <a:extLst>
                    <a:ext uri="{9D8B030D-6E8A-4147-A177-3AD203B41FA5}">
                      <a16:colId xmlns:a16="http://schemas.microsoft.com/office/drawing/2014/main" val="20001"/>
                    </a:ext>
                  </a:extLst>
                </a:gridCol>
                <a:gridCol w="1242099">
                  <a:extLst>
                    <a:ext uri="{9D8B030D-6E8A-4147-A177-3AD203B41FA5}">
                      <a16:colId xmlns:a16="http://schemas.microsoft.com/office/drawing/2014/main" val="20002"/>
                    </a:ext>
                  </a:extLst>
                </a:gridCol>
                <a:gridCol w="1027782">
                  <a:extLst>
                    <a:ext uri="{9D8B030D-6E8A-4147-A177-3AD203B41FA5}">
                      <a16:colId xmlns:a16="http://schemas.microsoft.com/office/drawing/2014/main" val="20003"/>
                    </a:ext>
                  </a:extLst>
                </a:gridCol>
              </a:tblGrid>
              <a:tr h="334098">
                <a:tc>
                  <a:txBody>
                    <a:bodyPr/>
                    <a:lstStyle/>
                    <a:p>
                      <a:pPr algn="ctr" rtl="1">
                        <a:lnSpc>
                          <a:spcPct val="150000"/>
                        </a:lnSpc>
                        <a:spcAft>
                          <a:spcPts val="0"/>
                        </a:spcAft>
                      </a:pPr>
                      <a:r>
                        <a:rPr lang="fa-IR" sz="1300" dirty="0">
                          <a:solidFill>
                            <a:srgbClr val="002060"/>
                          </a:solidFill>
                          <a:effectLst/>
                          <a:cs typeface="B Nazanin" panose="00000400000000000000" pitchFamily="2" charset="-78"/>
                        </a:rPr>
                        <a:t>رتبه</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300">
                          <a:solidFill>
                            <a:srgbClr val="002060"/>
                          </a:solidFill>
                          <a:effectLst/>
                          <a:cs typeface="B Nazanin" panose="00000400000000000000" pitchFamily="2" charset="-78"/>
                        </a:rPr>
                        <a:t>کشور</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300" dirty="0">
                          <a:solidFill>
                            <a:srgbClr val="002060"/>
                          </a:solidFill>
                          <a:effectLst/>
                          <a:cs typeface="B Nazanin" panose="00000400000000000000" pitchFamily="2" charset="-78"/>
                        </a:rPr>
                        <a:t>شهر</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300" dirty="0">
                          <a:solidFill>
                            <a:srgbClr val="002060"/>
                          </a:solidFill>
                          <a:effectLst/>
                          <a:cs typeface="B Nazanin" panose="00000400000000000000" pitchFamily="2" charset="-78"/>
                        </a:rPr>
                        <a:t>امتیاز</a:t>
                      </a: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0"/>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1</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کانادا</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ونکوور</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98</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1"/>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2</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استرالیا</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ملبورن</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97.5</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2"/>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3</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اتریش</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وین</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97.4</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3"/>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4</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کانادا</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تورنتو</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97.2</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4"/>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5</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کانادا</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کلگری</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96.6</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5"/>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6</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فنلاند</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هیلسینکی</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96.2</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6"/>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7</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استرالیا</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سیدنی</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96.1</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7"/>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8</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استرالیا</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پرث</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95.9</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8"/>
                  </a:ext>
                </a:extLst>
              </a:tr>
              <a:tr h="334098">
                <a:tc>
                  <a:txBody>
                    <a:bodyPr/>
                    <a:lstStyle/>
                    <a:p>
                      <a:pPr algn="ctr" rtl="1">
                        <a:lnSpc>
                          <a:spcPct val="150000"/>
                        </a:lnSpc>
                        <a:spcAft>
                          <a:spcPts val="0"/>
                        </a:spcAft>
                      </a:pPr>
                      <a:r>
                        <a:rPr lang="fa-IR" sz="1300">
                          <a:solidFill>
                            <a:srgbClr val="002060"/>
                          </a:solidFill>
                          <a:effectLst/>
                          <a:cs typeface="B Nazanin" panose="00000400000000000000" pitchFamily="2" charset="-78"/>
                        </a:rPr>
                        <a:t>9</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استرالیا</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آدلاید</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95.9</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09"/>
                  </a:ext>
                </a:extLst>
              </a:tr>
              <a:tr h="333698">
                <a:tc>
                  <a:txBody>
                    <a:bodyPr/>
                    <a:lstStyle/>
                    <a:p>
                      <a:pPr algn="ctr" rtl="1">
                        <a:lnSpc>
                          <a:spcPct val="150000"/>
                        </a:lnSpc>
                        <a:spcAft>
                          <a:spcPts val="0"/>
                        </a:spcAft>
                      </a:pPr>
                      <a:r>
                        <a:rPr lang="fa-IR" sz="1300">
                          <a:solidFill>
                            <a:srgbClr val="002060"/>
                          </a:solidFill>
                          <a:effectLst/>
                          <a:cs typeface="B Nazanin" panose="00000400000000000000" pitchFamily="2" charset="-78"/>
                        </a:rPr>
                        <a:t>10</a:t>
                      </a:r>
                      <a:endParaRPr lang="en-US" sz="14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نیوزلند</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a:solidFill>
                            <a:srgbClr val="002060"/>
                          </a:solidFill>
                          <a:effectLst/>
                          <a:cs typeface="B Nazanin" panose="00000400000000000000" pitchFamily="2" charset="-78"/>
                        </a:rPr>
                        <a:t>آیسکلند</a:t>
                      </a:r>
                      <a:endParaRPr lang="en-US" sz="180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dirty="0">
                          <a:solidFill>
                            <a:srgbClr val="002060"/>
                          </a:solidFill>
                          <a:effectLst/>
                          <a:cs typeface="B Nazanin" panose="00000400000000000000" pitchFamily="2" charset="-78"/>
                        </a:rPr>
                        <a:t>95.7</a:t>
                      </a:r>
                      <a:endParaRPr lang="en-US" sz="18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10"/>
                  </a:ext>
                </a:extLst>
              </a:tr>
              <a:tr h="334098">
                <a:tc>
                  <a:txBody>
                    <a:bodyPr/>
                    <a:lstStyle/>
                    <a:p>
                      <a:pPr algn="ctr" rtl="1">
                        <a:lnSpc>
                          <a:spcPct val="150000"/>
                        </a:lnSpc>
                        <a:spcAft>
                          <a:spcPts val="0"/>
                        </a:spcAft>
                      </a:pPr>
                      <a:r>
                        <a:rPr lang="fa-IR" sz="1400" b="1" dirty="0">
                          <a:solidFill>
                            <a:srgbClr val="FF0000"/>
                          </a:solidFill>
                          <a:effectLst/>
                          <a:cs typeface="B Nazanin" panose="00000400000000000000" pitchFamily="2" charset="-78"/>
                        </a:rPr>
                        <a:t>133</a:t>
                      </a:r>
                      <a:endParaRPr lang="en-US" sz="14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b="1" dirty="0">
                          <a:solidFill>
                            <a:srgbClr val="FF0000"/>
                          </a:solidFill>
                          <a:effectLst/>
                          <a:cs typeface="B Nazanin" panose="00000400000000000000" pitchFamily="2" charset="-78"/>
                        </a:rPr>
                        <a:t>ایران</a:t>
                      </a:r>
                      <a:endParaRPr lang="en-US"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b="1">
                          <a:solidFill>
                            <a:srgbClr val="FF0000"/>
                          </a:solidFill>
                          <a:effectLst/>
                          <a:cs typeface="B Nazanin" panose="00000400000000000000" pitchFamily="2" charset="-78"/>
                        </a:rPr>
                        <a:t>تهران</a:t>
                      </a:r>
                      <a:endParaRPr lang="en-US" sz="1800" b="1">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algn="ctr" rtl="1">
                        <a:lnSpc>
                          <a:spcPct val="150000"/>
                        </a:lnSpc>
                        <a:spcAft>
                          <a:spcPts val="0"/>
                        </a:spcAft>
                      </a:pPr>
                      <a:r>
                        <a:rPr lang="fa-IR" sz="1600" b="1" dirty="0">
                          <a:solidFill>
                            <a:srgbClr val="FF0000"/>
                          </a:solidFill>
                          <a:effectLst/>
                          <a:cs typeface="B Nazanin" panose="00000400000000000000" pitchFamily="2" charset="-78"/>
                        </a:rPr>
                        <a:t>45.8</a:t>
                      </a:r>
                      <a:endParaRPr lang="en-US"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0011"/>
                  </a:ext>
                </a:extLst>
              </a:tr>
              <a:tr h="352064">
                <a:tc gridSpan="4">
                  <a:txBody>
                    <a:bodyPr/>
                    <a:lstStyle/>
                    <a:p>
                      <a:pPr algn="ctr" rtl="1">
                        <a:lnSpc>
                          <a:spcPct val="150000"/>
                        </a:lnSpc>
                        <a:spcAft>
                          <a:spcPts val="0"/>
                        </a:spcAft>
                      </a:pPr>
                      <a:endParaRPr lang="en-US" sz="1400"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12"/>
                  </a:ext>
                </a:extLst>
              </a:tr>
            </a:tbl>
          </a:graphicData>
        </a:graphic>
      </p:graphicFrame>
      <p:sp>
        <p:nvSpPr>
          <p:cNvPr id="2" name="Rectangle 1"/>
          <p:cNvSpPr/>
          <p:nvPr/>
        </p:nvSpPr>
        <p:spPr>
          <a:xfrm>
            <a:off x="5056126" y="6299145"/>
            <a:ext cx="4498411" cy="369332"/>
          </a:xfrm>
          <a:prstGeom prst="rect">
            <a:avLst/>
          </a:prstGeom>
        </p:spPr>
        <p:txBody>
          <a:bodyPr wrap="none">
            <a:spAutoFit/>
          </a:bodyPr>
          <a:lstStyle/>
          <a:p>
            <a:r>
              <a:rPr lang="fr-FR" dirty="0"/>
              <a:t>Source: Economist Intelligence Unit, 2012: 3-4</a:t>
            </a:r>
            <a:endParaRPr lang="fa-IR" dirty="0"/>
          </a:p>
        </p:txBody>
      </p:sp>
    </p:spTree>
    <p:extLst>
      <p:ext uri="{BB962C8B-B14F-4D97-AF65-F5344CB8AC3E}">
        <p14:creationId xmlns:p14="http://schemas.microsoft.com/office/powerpoint/2010/main" val="42049467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118" y="140058"/>
            <a:ext cx="9616963" cy="6558454"/>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2" name="Rectangle 1"/>
          <p:cNvSpPr/>
          <p:nvPr/>
        </p:nvSpPr>
        <p:spPr>
          <a:xfrm>
            <a:off x="461509" y="830993"/>
            <a:ext cx="9081655" cy="1323439"/>
          </a:xfrm>
          <a:prstGeom prst="rect">
            <a:avLst/>
          </a:prstGeom>
        </p:spPr>
        <p:txBody>
          <a:bodyPr wrap="square">
            <a:spAutoFit/>
          </a:bodyPr>
          <a:lstStyle/>
          <a:p>
            <a:pPr algn="just" rtl="1"/>
            <a:r>
              <a:rPr lang="fa-IR" sz="1600" dirty="0">
                <a:latin typeface="Calibri" panose="020F0502020204030204" pitchFamily="34" charset="0"/>
                <a:ea typeface="Calibri" panose="020F0502020204030204" pitchFamily="34" charset="0"/>
                <a:cs typeface="B Nazanin" panose="00000400000000000000" pitchFamily="2" charset="-78"/>
              </a:rPr>
              <a:t>پژوهش حاضر به ارائه نتایج یافته های حاصل از پاسخگویی افراد حجم نمونه مورد تجزیه و سپس تحلیل قرار گرفته و در دو قسمت </a:t>
            </a:r>
            <a:r>
              <a:rPr lang="fa-IR" sz="1600" dirty="0">
                <a:solidFill>
                  <a:srgbClr val="FF0000"/>
                </a:solidFill>
                <a:latin typeface="Calibri" panose="020F0502020204030204" pitchFamily="34" charset="0"/>
                <a:ea typeface="Calibri" panose="020F0502020204030204" pitchFamily="34" charset="0"/>
                <a:cs typeface="B Nazanin" panose="00000400000000000000" pitchFamily="2" charset="-78"/>
              </a:rPr>
              <a:t>سؤالات توصیفی</a:t>
            </a:r>
            <a:r>
              <a:rPr lang="fa-IR" sz="1600" dirty="0">
                <a:latin typeface="Calibri" panose="020F0502020204030204" pitchFamily="34" charset="0"/>
                <a:ea typeface="Calibri" panose="020F0502020204030204" pitchFamily="34" charset="0"/>
                <a:cs typeface="B Nazanin" panose="00000400000000000000" pitchFamily="2" charset="-78"/>
              </a:rPr>
              <a:t> و </a:t>
            </a:r>
            <a:r>
              <a:rPr lang="fa-IR" sz="1600" dirty="0">
                <a:solidFill>
                  <a:srgbClr val="FF0000"/>
                </a:solidFill>
                <a:latin typeface="Calibri" panose="020F0502020204030204" pitchFamily="34" charset="0"/>
                <a:ea typeface="Calibri" panose="020F0502020204030204" pitchFamily="34" charset="0"/>
                <a:cs typeface="B Nazanin" panose="00000400000000000000" pitchFamily="2" charset="-78"/>
              </a:rPr>
              <a:t>سؤالات تحلیلی یا استنباطی </a:t>
            </a:r>
            <a:r>
              <a:rPr lang="fa-IR" sz="1600" dirty="0">
                <a:latin typeface="Calibri" panose="020F0502020204030204" pitchFamily="34" charset="0"/>
                <a:ea typeface="Calibri" panose="020F0502020204030204" pitchFamily="34" charset="0"/>
                <a:cs typeface="B Nazanin" panose="00000400000000000000" pitchFamily="2" charset="-78"/>
              </a:rPr>
              <a:t>گردآوری و تقسیم بندی شده‌اند تا برای پاسخگویی به فرضیات تحقیق آماده شوند. </a:t>
            </a:r>
            <a:endParaRPr lang="fa-IR" sz="1600" dirty="0" smtClean="0">
              <a:latin typeface="Calibri" panose="020F0502020204030204" pitchFamily="34" charset="0"/>
              <a:ea typeface="Calibri" panose="020F0502020204030204" pitchFamily="34" charset="0"/>
              <a:cs typeface="B Nazanin" panose="00000400000000000000" pitchFamily="2" charset="-78"/>
            </a:endParaRPr>
          </a:p>
          <a:p>
            <a:pPr algn="just" rtl="1"/>
            <a:endParaRPr lang="fa-IR" sz="1600" dirty="0" smtClean="0">
              <a:latin typeface="Calibri" panose="020F0502020204030204" pitchFamily="34" charset="0"/>
              <a:ea typeface="Calibri" panose="020F0502020204030204" pitchFamily="34" charset="0"/>
              <a:cs typeface="B Nazanin" panose="00000400000000000000" pitchFamily="2" charset="-78"/>
            </a:endParaRPr>
          </a:p>
          <a:p>
            <a:pPr algn="just" rtl="1"/>
            <a:r>
              <a:rPr lang="fa-IR" sz="1600" dirty="0" smtClean="0">
                <a:cs typeface="B Nazanin" panose="00000400000000000000" pitchFamily="2" charset="-78"/>
              </a:rPr>
              <a:t>قسمت </a:t>
            </a:r>
            <a:r>
              <a:rPr lang="fa-IR" sz="1600" dirty="0">
                <a:cs typeface="B Nazanin" panose="00000400000000000000" pitchFamily="2" charset="-78"/>
              </a:rPr>
              <a:t>اول برای بررسی سؤالات تحقیق به ویژگی‌های توصیفی مربوط به پاسخگویان اشاره دارد که در آن ابتدا به مقایسه بین تعداد پاسخگویان در مناطق 22گانه شهر تهران پرداخته شده و در ادامه ویژگی‌های اختصاصی مربوط به پاسخگویان مورد تحلیل قرار گرفته‌اند. </a:t>
            </a:r>
          </a:p>
        </p:txBody>
      </p:sp>
      <p:pic>
        <p:nvPicPr>
          <p:cNvPr id="13" name="Picture 12"/>
          <p:cNvPicPr/>
          <p:nvPr/>
        </p:nvPicPr>
        <p:blipFill>
          <a:blip r:embed="rId4">
            <a:extLst>
              <a:ext uri="{28A0092B-C50C-407E-A947-70E740481C1C}">
                <a14:useLocalDpi xmlns:a14="http://schemas.microsoft.com/office/drawing/2010/main" val="0"/>
              </a:ext>
            </a:extLst>
          </a:blip>
          <a:srcRect/>
          <a:stretch>
            <a:fillRect/>
          </a:stretch>
        </p:blipFill>
        <p:spPr bwMode="auto">
          <a:xfrm>
            <a:off x="3399737" y="2288902"/>
            <a:ext cx="6191312" cy="4004817"/>
          </a:xfrm>
          <a:prstGeom prst="rect">
            <a:avLst/>
          </a:prstGeom>
          <a:noFill/>
          <a:ln>
            <a:solidFill>
              <a:schemeClr val="tx1"/>
            </a:solidFill>
          </a:ln>
        </p:spPr>
      </p:pic>
      <p:sp>
        <p:nvSpPr>
          <p:cNvPr id="3" name="Rectangle 2"/>
          <p:cNvSpPr/>
          <p:nvPr/>
        </p:nvSpPr>
        <p:spPr>
          <a:xfrm>
            <a:off x="3590365" y="6304767"/>
            <a:ext cx="5163670" cy="355803"/>
          </a:xfrm>
          <a:prstGeom prst="rect">
            <a:avLst/>
          </a:prstGeom>
        </p:spPr>
        <p:txBody>
          <a:bodyPr wrap="square">
            <a:spAutoFit/>
          </a:bodyPr>
          <a:lstStyle/>
          <a:p>
            <a:pPr algn="r" rtl="1">
              <a:lnSpc>
                <a:spcPct val="107000"/>
              </a:lnSpc>
              <a:spcAft>
                <a:spcPts val="800"/>
              </a:spcAft>
            </a:pPr>
            <a:r>
              <a:rPr lang="fa-IR" sz="1600" dirty="0" smtClean="0">
                <a:latin typeface="Calibri" panose="020F0502020204030204" pitchFamily="34" charset="0"/>
                <a:ea typeface="Calibri" panose="020F0502020204030204" pitchFamily="34" charset="0"/>
                <a:cs typeface="B Zar" panose="00000400000000000000" pitchFamily="2" charset="-78"/>
              </a:rPr>
              <a:t>تعداد </a:t>
            </a:r>
            <a:r>
              <a:rPr lang="fa-IR" sz="1600" dirty="0">
                <a:latin typeface="Calibri" panose="020F0502020204030204" pitchFamily="34" charset="0"/>
                <a:ea typeface="Calibri" panose="020F0502020204030204" pitchFamily="34" charset="0"/>
                <a:cs typeface="B Zar" panose="00000400000000000000" pitchFamily="2" charset="-78"/>
              </a:rPr>
              <a:t>پاسخگویان به پرسشنامه به ترتیب مناطق 22 گانه کلانشهر تهران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6" name="TextBox 15"/>
          <p:cNvSpPr txBox="1"/>
          <p:nvPr/>
        </p:nvSpPr>
        <p:spPr>
          <a:xfrm>
            <a:off x="2951672" y="306833"/>
            <a:ext cx="4101331"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lvl="0" algn="ctr" rtl="1" latinLnBrk="1"/>
            <a:r>
              <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مقدمه</a:t>
            </a:r>
            <a:endParaRPr kumimoji="0" lang="fa-IR" sz="1800" b="1" i="0" u="none" strike="noStrike" kern="0" cap="none" spc="0" normalizeH="0" baseline="0" noProof="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uLnTx/>
              <a:uFillTx/>
              <a:latin typeface="Calibri" panose="020F0502020204030204"/>
              <a:cs typeface="B Titr" panose="00000700000000000000" pitchFamily="2" charset="-78"/>
            </a:endParaRPr>
          </a:p>
        </p:txBody>
      </p:sp>
      <p:graphicFrame>
        <p:nvGraphicFramePr>
          <p:cNvPr id="14" name="Chart 13"/>
          <p:cNvGraphicFramePr/>
          <p:nvPr>
            <p:extLst>
              <p:ext uri="{D42A27DB-BD31-4B8C-83A1-F6EECF244321}">
                <p14:modId xmlns:p14="http://schemas.microsoft.com/office/powerpoint/2010/main" val="3072645218"/>
              </p:ext>
            </p:extLst>
          </p:nvPr>
        </p:nvGraphicFramePr>
        <p:xfrm>
          <a:off x="461509" y="3114307"/>
          <a:ext cx="2890342" cy="214837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5384166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63" y="140058"/>
            <a:ext cx="9616963" cy="6465195"/>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2" name="Rounded Rectangle 1"/>
          <p:cNvSpPr/>
          <p:nvPr/>
        </p:nvSpPr>
        <p:spPr>
          <a:xfrm>
            <a:off x="429014" y="1162607"/>
            <a:ext cx="9081655" cy="646986"/>
          </a:xfrm>
          <a:prstGeom prst="roundRect">
            <a:avLst/>
          </a:prstGeom>
          <a:ln>
            <a:solidFill>
              <a:srgbClr val="FFC000"/>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rtl="1"/>
            <a:r>
              <a:rPr lang="fa-IR" sz="1600" dirty="0">
                <a:cs typeface="B Nazanin" panose="00000400000000000000" pitchFamily="2" charset="-78"/>
              </a:rPr>
              <a:t>بر اساس آنچه که در روش تحقیق به آن اشاره شده در بعد اجتماعی زیست پذیری به شاخص‌های آموزش عمومی، تفریحات و اوقات فراغت، ملاحظات و مراقبت‌های پزشکی و بهداشتی، امنیت فردی و اجتماعی، پیوستگی و تعلق مکانی، مشارکت و همبستگی تنظیم و تهیه شده است</a:t>
            </a:r>
            <a:endParaRPr lang="fa-IR" sz="1600" dirty="0">
              <a:solidFill>
                <a:prstClr val="black"/>
              </a:solidFill>
              <a:cs typeface="B Nazanin" panose="00000400000000000000" pitchFamily="2" charset="-78"/>
            </a:endParaRPr>
          </a:p>
        </p:txBody>
      </p:sp>
      <p:sp>
        <p:nvSpPr>
          <p:cNvPr id="16" name="TextBox 15"/>
          <p:cNvSpPr txBox="1"/>
          <p:nvPr/>
        </p:nvSpPr>
        <p:spPr>
          <a:xfrm>
            <a:off x="2919177" y="384834"/>
            <a:ext cx="4101331"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r" rtl="1" latinLnBrk="1"/>
            <a:r>
              <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	تحلیل سؤالات بعد اجتماعی</a:t>
            </a:r>
            <a:endPar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graphicFrame>
        <p:nvGraphicFramePr>
          <p:cNvPr id="15" name="Chart 14"/>
          <p:cNvGraphicFramePr/>
          <p:nvPr>
            <p:extLst>
              <p:ext uri="{D42A27DB-BD31-4B8C-83A1-F6EECF244321}">
                <p14:modId xmlns:p14="http://schemas.microsoft.com/office/powerpoint/2010/main" val="1622507639"/>
              </p:ext>
            </p:extLst>
          </p:nvPr>
        </p:nvGraphicFramePr>
        <p:xfrm>
          <a:off x="5213946" y="2288902"/>
          <a:ext cx="4401935" cy="3675886"/>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5"/>
          <p:cNvSpPr/>
          <p:nvPr/>
        </p:nvSpPr>
        <p:spPr>
          <a:xfrm>
            <a:off x="193711" y="6104238"/>
            <a:ext cx="4953000" cy="307777"/>
          </a:xfrm>
          <a:prstGeom prst="rect">
            <a:avLst/>
          </a:prstGeom>
        </p:spPr>
        <p:txBody>
          <a:bodyPr>
            <a:spAutoFit/>
          </a:bodyPr>
          <a:lstStyle/>
          <a:p>
            <a:pPr algn="ctr"/>
            <a:r>
              <a:rPr lang="fa-IR" sz="1400" b="1" dirty="0">
                <a:latin typeface="Calibri" panose="020F0502020204030204" pitchFamily="34" charset="0"/>
                <a:ea typeface="Calibri" panose="020F0502020204030204" pitchFamily="34" charset="0"/>
                <a:cs typeface="B Zar" panose="00000400000000000000" pitchFamily="2" charset="-78"/>
              </a:rPr>
              <a:t>نقشه زیست پذیری کلانشهر تهران (همپوشانی شاخص های بعد اجتماعی) </a:t>
            </a:r>
            <a:endParaRPr lang="fa-IR" sz="1400" b="1" dirty="0"/>
          </a:p>
        </p:txBody>
      </p:sp>
      <p:sp>
        <p:nvSpPr>
          <p:cNvPr id="7" name="Rectangle 6"/>
          <p:cNvSpPr/>
          <p:nvPr/>
        </p:nvSpPr>
        <p:spPr>
          <a:xfrm>
            <a:off x="4924909" y="6071048"/>
            <a:ext cx="4953000" cy="322845"/>
          </a:xfrm>
          <a:prstGeom prst="rect">
            <a:avLst/>
          </a:prstGeom>
        </p:spPr>
        <p:txBody>
          <a:bodyPr>
            <a:spAutoFit/>
          </a:bodyPr>
          <a:lstStyle/>
          <a:p>
            <a:pPr algn="ctr" rtl="1">
              <a:lnSpc>
                <a:spcPct val="107000"/>
              </a:lnSpc>
              <a:spcBef>
                <a:spcPts val="600"/>
              </a:spcBef>
              <a:spcAft>
                <a:spcPts val="0"/>
              </a:spcAft>
              <a:tabLst>
                <a:tab pos="5114290" algn="l"/>
                <a:tab pos="5469255" algn="r"/>
              </a:tabLst>
            </a:pPr>
            <a:r>
              <a:rPr lang="fa-IR" sz="1400" b="1" dirty="0">
                <a:latin typeface="Calibri" panose="020F0502020204030204" pitchFamily="34" charset="0"/>
                <a:ea typeface="Calibri" panose="020F0502020204030204" pitchFamily="34" charset="0"/>
                <a:cs typeface="B Zar" panose="00000400000000000000" pitchFamily="2" charset="-78"/>
              </a:rPr>
              <a:t>مقایسه میزان زیست پذیری اجتماعی  در مناطق 22 گانه شهرتهران</a:t>
            </a:r>
            <a:endParaRPr lang="en-US" sz="1400" b="1" dirty="0">
              <a:latin typeface="Calibri" panose="020F0502020204030204" pitchFamily="34" charset="0"/>
              <a:ea typeface="Calibri" panose="020F0502020204030204" pitchFamily="34" charset="0"/>
              <a:cs typeface="B Zar" panose="000004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946" y="2228818"/>
            <a:ext cx="4795179" cy="3842230"/>
          </a:xfrm>
          <a:prstGeom prst="rect">
            <a:avLst/>
          </a:prstGeom>
        </p:spPr>
      </p:pic>
    </p:spTree>
    <p:extLst>
      <p:ext uri="{BB962C8B-B14F-4D97-AF65-F5344CB8AC3E}">
        <p14:creationId xmlns:p14="http://schemas.microsoft.com/office/powerpoint/2010/main" val="7436141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gs>
            <a:gs pos="100000">
              <a:srgbClr val="D4DEFF"/>
            </a:gs>
            <a:gs pos="100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363" y="140058"/>
            <a:ext cx="9616963" cy="6465195"/>
          </a:xfrm>
          <a:prstGeom prst="rect">
            <a:avLst/>
          </a:prstGeom>
        </p:spPr>
      </p:pic>
      <p:sp>
        <p:nvSpPr>
          <p:cNvPr id="4" name="Rectangle 2"/>
          <p:cNvSpPr>
            <a:spLocks noChangeArrowheads="1"/>
          </p:cNvSpPr>
          <p:nvPr/>
        </p:nvSpPr>
        <p:spPr bwMode="auto">
          <a:xfrm>
            <a:off x="1282700" y="228890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solidFill>
                <a:prstClr val="black"/>
              </a:solidFill>
            </a:endParaRPr>
          </a:p>
        </p:txBody>
      </p:sp>
      <p:sp>
        <p:nvSpPr>
          <p:cNvPr id="2" name="Rounded Rectangle 1"/>
          <p:cNvSpPr/>
          <p:nvPr/>
        </p:nvSpPr>
        <p:spPr>
          <a:xfrm>
            <a:off x="322729" y="1157997"/>
            <a:ext cx="9291917" cy="646986"/>
          </a:xfrm>
          <a:prstGeom prst="roundRect">
            <a:avLst/>
          </a:prstGeom>
          <a:ln>
            <a:solidFill>
              <a:srgbClr val="FFC000"/>
            </a:solidFill>
          </a:ln>
        </p:spPr>
        <p:style>
          <a:lnRef idx="2">
            <a:schemeClr val="accent3"/>
          </a:lnRef>
          <a:fillRef idx="1">
            <a:schemeClr val="lt1"/>
          </a:fillRef>
          <a:effectRef idx="0">
            <a:schemeClr val="accent3"/>
          </a:effectRef>
          <a:fontRef idx="minor">
            <a:schemeClr val="dk1"/>
          </a:fontRef>
        </p:style>
        <p:txBody>
          <a:bodyPr wrap="square">
            <a:spAutoFit/>
          </a:bodyPr>
          <a:lstStyle/>
          <a:p>
            <a:pPr algn="just" rtl="1"/>
            <a:r>
              <a:rPr lang="fa-IR" sz="1600" dirty="0">
                <a:solidFill>
                  <a:prstClr val="black"/>
                </a:solidFill>
                <a:cs typeface="B Nazanin" panose="00000400000000000000" pitchFamily="2" charset="-78"/>
              </a:rPr>
              <a:t>در بعد اقتصادی شاخص‌های کالاهای مصرفی، اشتغال و درآمد، مسکن، امکانات و خدمات زیربنایی و حمل و نقل عمومی مورد بررسی و تحلیل قرار داده شده است</a:t>
            </a:r>
          </a:p>
        </p:txBody>
      </p:sp>
      <p:sp>
        <p:nvSpPr>
          <p:cNvPr id="16" name="TextBox 15"/>
          <p:cNvSpPr txBox="1"/>
          <p:nvPr/>
        </p:nvSpPr>
        <p:spPr>
          <a:xfrm>
            <a:off x="2954530" y="407586"/>
            <a:ext cx="4101331" cy="408623"/>
          </a:xfrm>
          <a:prstGeom prst="roundRect">
            <a:avLst/>
          </a:prstGeom>
          <a:solidFill>
            <a:srgbClr val="70AD47">
              <a:lumMod val="20000"/>
              <a:lumOff val="80000"/>
            </a:srgbClr>
          </a:solidFill>
          <a:ln w="12700" cap="flat" cmpd="sng" algn="ctr">
            <a:solidFill>
              <a:srgbClr val="ED7D31"/>
            </a:solidFill>
            <a:prstDash val="solid"/>
            <a:miter lim="800000"/>
          </a:ln>
          <a:effectLst/>
        </p:spPr>
        <p:txBody>
          <a:bodyPr wrap="square" rtlCol="1">
            <a:spAutoFit/>
          </a:bodyPr>
          <a:lstStyle/>
          <a:p>
            <a:pPr algn="r" rtl="1" latinLnBrk="1"/>
            <a:r>
              <a:rPr lang="fa-IR" b="1" kern="0" dirty="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rPr>
              <a:t>	تحلیل سؤالات بعد اقتصادی</a:t>
            </a:r>
            <a:endParaRPr lang="fa-IR" b="1" kern="0" dirty="0" smtClean="0">
              <a:ln w="6600">
                <a:solidFill>
                  <a:srgbClr val="006600"/>
                </a:solidFill>
                <a:prstDash val="solid"/>
              </a:ln>
              <a:solidFill>
                <a:srgbClr val="FFC000">
                  <a:lumMod val="40000"/>
                  <a:lumOff val="60000"/>
                </a:srgbClr>
              </a:solidFill>
              <a:effectLst>
                <a:outerShdw dist="38100" dir="2700000" algn="tl" rotWithShape="0">
                  <a:srgbClr val="ED7D31"/>
                </a:outerShdw>
              </a:effectLst>
              <a:cs typeface="B Titr" panose="00000700000000000000" pitchFamily="2" charset="-78"/>
            </a:endParaRPr>
          </a:p>
        </p:txBody>
      </p:sp>
      <p:sp>
        <p:nvSpPr>
          <p:cNvPr id="3" name="Rectangle 2"/>
          <p:cNvSpPr/>
          <p:nvPr/>
        </p:nvSpPr>
        <p:spPr>
          <a:xfrm>
            <a:off x="275710" y="5704935"/>
            <a:ext cx="4729486" cy="338554"/>
          </a:xfrm>
          <a:prstGeom prst="rect">
            <a:avLst/>
          </a:prstGeom>
        </p:spPr>
        <p:txBody>
          <a:bodyPr wrap="square">
            <a:spAutoFit/>
          </a:bodyPr>
          <a:lstStyle/>
          <a:p>
            <a:pPr algn="ctr" rtl="1"/>
            <a:r>
              <a:rPr lang="fa-IR" sz="1600" dirty="0">
                <a:cs typeface="B Nazanin" panose="00000400000000000000" pitchFamily="2" charset="-78"/>
              </a:rPr>
              <a:t>نقشه زیست پذیری کلانشهر تهران (همپوشانی شاخص های بعد اقتصادی) </a:t>
            </a:r>
          </a:p>
        </p:txBody>
      </p:sp>
      <p:graphicFrame>
        <p:nvGraphicFramePr>
          <p:cNvPr id="18" name="Chart 17"/>
          <p:cNvGraphicFramePr/>
          <p:nvPr>
            <p:extLst>
              <p:ext uri="{D42A27DB-BD31-4B8C-83A1-F6EECF244321}">
                <p14:modId xmlns:p14="http://schemas.microsoft.com/office/powerpoint/2010/main" val="3587246559"/>
              </p:ext>
            </p:extLst>
          </p:nvPr>
        </p:nvGraphicFramePr>
        <p:xfrm>
          <a:off x="5185065" y="2214410"/>
          <a:ext cx="4455488" cy="3410277"/>
        </p:xfrm>
        <a:graphic>
          <a:graphicData uri="http://schemas.openxmlformats.org/drawingml/2006/chart">
            <c:chart xmlns:c="http://schemas.openxmlformats.org/drawingml/2006/chart" xmlns:r="http://schemas.openxmlformats.org/officeDocument/2006/relationships" r:id="rId4"/>
          </a:graphicData>
        </a:graphic>
      </p:graphicFrame>
      <p:sp>
        <p:nvSpPr>
          <p:cNvPr id="8" name="Rectangle 7"/>
          <p:cNvSpPr/>
          <p:nvPr/>
        </p:nvSpPr>
        <p:spPr>
          <a:xfrm>
            <a:off x="5005196" y="5691488"/>
            <a:ext cx="4953000" cy="338554"/>
          </a:xfrm>
          <a:prstGeom prst="rect">
            <a:avLst/>
          </a:prstGeom>
        </p:spPr>
        <p:txBody>
          <a:bodyPr>
            <a:spAutoFit/>
          </a:bodyPr>
          <a:lstStyle/>
          <a:p>
            <a:pPr algn="ctr" rtl="1"/>
            <a:r>
              <a:rPr lang="fa-IR" sz="1600" dirty="0" smtClean="0">
                <a:cs typeface="B Nazanin" panose="00000400000000000000" pitchFamily="2" charset="-78"/>
              </a:rPr>
              <a:t>مقایسه میزان زیست پذیری اقتصادی در مناطق 22 گانه شهر </a:t>
            </a:r>
            <a:r>
              <a:rPr lang="fa-IR" sz="1600" dirty="0">
                <a:cs typeface="B Nazanin" panose="00000400000000000000" pitchFamily="2" charset="-78"/>
              </a:rPr>
              <a:t>تهران</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729" y="2161876"/>
            <a:ext cx="4687153" cy="3462811"/>
          </a:xfrm>
          <a:prstGeom prst="rect">
            <a:avLst/>
          </a:prstGeom>
        </p:spPr>
      </p:pic>
    </p:spTree>
    <p:extLst>
      <p:ext uri="{BB962C8B-B14F-4D97-AF65-F5344CB8AC3E}">
        <p14:creationId xmlns:p14="http://schemas.microsoft.com/office/powerpoint/2010/main" val="11888864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olidFill>
            <a:schemeClr val="accent2">
              <a:lumMod val="75000"/>
            </a:schemeClr>
          </a:solidFill>
        </a:ln>
      </a:spPr>
      <a:bodyPr rtlCol="1" anchor="ctr"/>
      <a:lstStyle>
        <a:defPPr algn="ctr">
          <a:defRPr>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3548</TotalTime>
  <Words>1196</Words>
  <Application>Microsoft Office PowerPoint</Application>
  <PresentationFormat>A4 Paper (210x297 mm)</PresentationFormat>
  <Paragraphs>139</Paragraphs>
  <Slides>15</Slides>
  <Notes>3</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15</vt:i4>
      </vt:variant>
    </vt:vector>
  </HeadingPairs>
  <TitlesOfParts>
    <vt:vector size="27" baseType="lpstr">
      <vt:lpstr>Arial</vt:lpstr>
      <vt:lpstr>B Mitra</vt:lpstr>
      <vt:lpstr>B Nazanin</vt:lpstr>
      <vt:lpstr>B Titr</vt:lpstr>
      <vt:lpstr>B Zar</vt:lpstr>
      <vt:lpstr>Calibri</vt:lpstr>
      <vt:lpstr>Calibri Light</vt:lpstr>
      <vt:lpstr>IranNastaliq</vt:lpstr>
      <vt:lpstr>Times New Roman</vt:lpstr>
      <vt:lpstr>2_Office Theme</vt:lpstr>
      <vt:lpstr>1_Office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مرادی - کبری</dc:creator>
  <cp:lastModifiedBy>rasoli</cp:lastModifiedBy>
  <cp:revision>458</cp:revision>
  <cp:lastPrinted>2018-03-06T14:04:38Z</cp:lastPrinted>
  <dcterms:created xsi:type="dcterms:W3CDTF">2018-01-10T06:20:48Z</dcterms:created>
  <dcterms:modified xsi:type="dcterms:W3CDTF">2020-07-05T13:09:30Z</dcterms:modified>
</cp:coreProperties>
</file>