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63" r:id="rId3"/>
    <p:sldId id="266" r:id="rId4"/>
    <p:sldId id="267" r:id="rId5"/>
    <p:sldId id="268" r:id="rId6"/>
    <p:sldId id="269" r:id="rId7"/>
    <p:sldId id="270" r:id="rId8"/>
    <p:sldId id="272" r:id="rId9"/>
    <p:sldId id="271" r:id="rId10"/>
    <p:sldId id="273" r:id="rId11"/>
    <p:sldId id="274" r:id="rId12"/>
    <p:sldId id="275" r:id="rId13"/>
    <p:sldId id="276" r:id="rId14"/>
    <p:sldId id="278" r:id="rId15"/>
    <p:sldId id="277" r:id="rId16"/>
    <p:sldId id="279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6008"/>
    <a:srgbClr val="800000"/>
    <a:srgbClr val="CC0000"/>
    <a:srgbClr val="002200"/>
    <a:srgbClr val="DDDDDD"/>
    <a:srgbClr val="FF9900"/>
    <a:srgbClr val="660033"/>
    <a:srgbClr val="FF3300"/>
    <a:srgbClr val="00003A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6" autoAdjust="0"/>
    <p:restoredTop sz="94660"/>
  </p:normalViewPr>
  <p:slideViewPr>
    <p:cSldViewPr snapToGrid="0">
      <p:cViewPr varScale="1">
        <p:scale>
          <a:sx n="80" d="100"/>
          <a:sy n="80" d="100"/>
        </p:scale>
        <p:origin x="9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96E57297-65AE-4542-8114-DEF3BF9D6E73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F269CFB5-CBA4-41CA-AB57-8227140D7C15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83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40FC4-9C93-4F2F-B1A2-7B0201931EE1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28155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7BB3-F715-4DDD-9CB1-192209A04091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0367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E133-2515-4C6D-A3F7-25E8E9CDDB6B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950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041E-1F5E-4830-B2BB-72958DB2EF09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72650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E8225-07C5-488E-A160-239CAFB0E3D9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4924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F6F83-8BA4-44B2-9688-06B029A043E9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061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4CD0B-6259-4E5E-B11B-5737C2DCA724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501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D5AAD-06F0-4DDD-B12B-65C2449C6D2B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2880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1670B-A585-49A2-8E90-72DB09763B1A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5792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10AF-FDBF-4ACE-A08A-06CD1FDBE3B6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159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2974D-673A-4EEA-9502-2CCECDD296EB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054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048F2-B287-4337-8351-03ADC394DC97}" type="datetime8">
              <a:rPr lang="fa-IR" smtClean="0"/>
              <a:t>26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CB3E4-048A-48C4-A78D-72C03B103DB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935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 rot="5400000">
            <a:off x="4221649" y="-1628102"/>
            <a:ext cx="700949" cy="9144244"/>
            <a:chOff x="338047" y="-2"/>
            <a:chExt cx="700949" cy="5371880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963911" y="2421307"/>
              <a:ext cx="5365838" cy="52322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8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8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158977" y="4204656"/>
            <a:ext cx="2825800" cy="6848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panose="02020502060506020403" pitchFamily="18" charset="0"/>
                <a:cs typeface="+mj-cs"/>
              </a:rPr>
              <a:t>“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Garamond Pro" panose="02020502060506020403" pitchFamily="18" charset="0"/>
                <a:cs typeface="+mj-cs"/>
              </a:rPr>
              <a:t>Advanced GIS”</a:t>
            </a:r>
            <a:endParaRPr lang="fa-I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Garamond Pro" panose="02020502060506020403" pitchFamily="18" charset="0"/>
              <a:cs typeface="+mj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8849" y="6008834"/>
            <a:ext cx="275213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solidFill>
                  <a:schemeClr val="bg1"/>
                </a:solidFill>
                <a:cs typeface="B Homa" panose="00000400000000000000" pitchFamily="2" charset="-78"/>
              </a:rPr>
              <a:t>تاریخ ارائه:   24   اردیبهشت 1397</a:t>
            </a:r>
            <a:endParaRPr lang="fa-IR" b="1" dirty="0">
              <a:solidFill>
                <a:schemeClr val="bg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689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4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565813" y="1415730"/>
            <a:ext cx="1111483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565814" y="2552941"/>
            <a:ext cx="1111482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583236" y="3690153"/>
            <a:ext cx="1111482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869014"/>
              </p:ext>
            </p:extLst>
          </p:nvPr>
        </p:nvGraphicFramePr>
        <p:xfrm>
          <a:off x="1009330" y="1363754"/>
          <a:ext cx="6531746" cy="4328079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531746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5630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حسین یغفوری- سجاد قاسمی- نرگس قاسمی (1396)</a:t>
                      </a:r>
                      <a:endParaRPr lang="en-US" sz="12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908725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بررسی عدالت فضایی در توزیع خدمات در محدوده موردمطالعه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تعیین وضعیت نابرابری محلات ازلحاظ بهره مندی از امکانات و خدمات شهری 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رتبه بندی محلات موردمطالعه از نظر میزان دستیابی جمعیت به امکانات و خدمات 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آگاه ساختن مسئولان و مدیران شهری برای جلوگیری از ناپایداری و نابرابری های فضایی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701825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ایران، تهران، محلات منطقه 19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  <a:tr h="701825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آموزشی    - درمانی       - اداری-انتظامی     - تجاری- خدماتی      - فرهنگی و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هنری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مذهبی      - پارکینگ    - تفریحی-ورزشی   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- تاسیسات شهری     - پارک وفضای سبز</a:t>
                      </a:r>
                      <a:endParaRPr lang="fa-IR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Char char="-"/>
                        <a:tabLst/>
                        <a:defRPr/>
                      </a:pPr>
                      <a:endParaRPr lang="fa-IR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6869228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21095" y="336339"/>
            <a:ext cx="5833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بررسی عدالت فضایی در توزیع خدمات، با تأکید بر مدیریت شهری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8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606530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4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473272" y="1471507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مواد و روش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490694" y="3450941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نتایـــج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973111"/>
              </p:ext>
            </p:extLst>
          </p:nvPr>
        </p:nvGraphicFramePr>
        <p:xfrm>
          <a:off x="1191986" y="1396416"/>
          <a:ext cx="6185800" cy="4128134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185800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695399">
                <a:tc>
                  <a:txBody>
                    <a:bodyPr/>
                    <a:lstStyle/>
                    <a:p>
                      <a:pPr marL="285750" indent="-285750" algn="r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نرم افزار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GIS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indent="-285750" algn="r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مدل تحلیل ویکور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VIKOR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برای تعیین میزان نابرابری از طریق سرانه ها خدماتی موجود</a:t>
                      </a:r>
                      <a:endParaRPr lang="en-US" sz="1200" b="0" i="1" dirty="0" smtClean="0">
                        <a:latin typeface="Adobe Garamond Pro Bold" panose="02020702060506020403" pitchFamily="18" charset="0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3432735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بیشترین امتیاز : 0.042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---»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محله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شریعتی شمالی ---» بیشترین سطح برخورداری از امکانات و خدمات به دلیل سرمایه گذاری های انجام شده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کمترین امتیاز : 1 ---» محله شهید کاظمی ---» کمترین سطح برخورداری از امکانات و خدمات ---» وابسته شدن این محله به محلات برخوردار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مدیریت شهری ---» عامل اصلی توزیع خدمات در سطح محلات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    ایفای نقش بهتر در توزیع خدمات با آگاهی از نحوه توزیع خدمات در سطح محلات و رضایت شهروندان از نحوه توزیع خدمات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21095" y="336339"/>
            <a:ext cx="58330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بررسی عدالت فضایی در توزیع خدمات، با تأکید بر مدیریت شهری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4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22309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565813" y="1363754"/>
            <a:ext cx="1111483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583236" y="2301695"/>
            <a:ext cx="1111482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565814" y="3252465"/>
            <a:ext cx="1111482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675393"/>
              </p:ext>
            </p:extLst>
          </p:nvPr>
        </p:nvGraphicFramePr>
        <p:xfrm>
          <a:off x="1009330" y="1331096"/>
          <a:ext cx="6531746" cy="4328079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531746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56301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اکبر کیانی – علی اکبر کاظمی (1394)</a:t>
                      </a:r>
                      <a:endParaRPr lang="en-US" sz="12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908725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تحلیل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پراکنش فضایی خدمات عمومی شهری در شهر شیراز و شناسایی نواحی تمرکز و تفرق تسهیلات شهری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شناخت رابطه میان توزیع فضایی جمعیت و خدمات عمومی شهری در نواحی شیراز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701825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ایران، شیراز، 9منطقه شهرداری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  <a:tr h="701825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آموزشی(دبستان-راهنمایی-دبیرستان)         - کتابخانه ها     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دفاتر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خدمات جامع پستی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                        - کلانتری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اماکن ورزشی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                                      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آتش نشانی     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 پارک وفضای سبز</a:t>
                      </a:r>
                      <a:endParaRPr lang="fa-IR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6869228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08067" y="224073"/>
            <a:ext cx="5833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تحلیل توزیع خدمات عمومی شهر شیراز با مدل های خودهمبستگی در نرم افزار </a:t>
            </a:r>
            <a:r>
              <a:rPr lang="en-US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Arc GIS</a:t>
            </a:r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 و </a:t>
            </a:r>
            <a:r>
              <a:rPr lang="en-US" sz="2000" b="1" dirty="0" err="1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Geoda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94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1027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490693" y="2424059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مواد و روش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490693" y="4392367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نتایـــج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87973"/>
              </p:ext>
            </p:extLst>
          </p:nvPr>
        </p:nvGraphicFramePr>
        <p:xfrm>
          <a:off x="1191986" y="1396418"/>
          <a:ext cx="6185800" cy="4394956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185800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1556484">
                <a:tc>
                  <a:txBody>
                    <a:bodyPr/>
                    <a:lstStyle/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نرم افزار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GIS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(ترکیب نقشه ها، تعیین حریم و تحلیل های مرتبط)</a:t>
                      </a: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تکنیک های خودهمبستگی فضایی</a:t>
                      </a:r>
                      <a:endParaRPr lang="en-US" sz="16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نرم افزار </a:t>
                      </a:r>
                      <a:r>
                        <a:rPr lang="en-US" sz="1600" b="0" i="0" u="none" strike="noStrike" kern="1200" baseline="0" dirty="0" err="1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Geoda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شاخص موران</a:t>
                      </a: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آماره عمومی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</a:t>
                      </a: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شاخص خودهمبستگی دو متغیره موران(روابط بین تراکم جمعیت و توزیع فضایی)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880356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خدمات متناسب با تراکم جمعیتی در مناطق شهری شیراز توزیع شده اند.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تبعیت از مدل مرکز- پیرامون در تمرکز خدمات عمومی شهری ---» با حرکت از مرکز شهر به سمت پیرامون، از توزیع خدمات کاسته می شود. ---» </a:t>
                      </a:r>
                      <a:r>
                        <a:rPr lang="fa-IR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عدم توزیع عادلانه خدمات در شهر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708067" y="224073"/>
            <a:ext cx="5833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تحلیل توزیع خدمات عمومی شهر شیراز با مدل های خودهمبستگی در نرم افزار </a:t>
            </a:r>
            <a:r>
              <a:rPr lang="en-US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Arc GIS</a:t>
            </a:r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 و </a:t>
            </a:r>
            <a:r>
              <a:rPr lang="en-US" sz="2000" b="1" dirty="0" err="1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Geoda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3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5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517920" y="3096959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پیشنــهادها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152469"/>
              </p:ext>
            </p:extLst>
          </p:nvPr>
        </p:nvGraphicFramePr>
        <p:xfrm>
          <a:off x="1289960" y="1664764"/>
          <a:ext cx="6185800" cy="338328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185800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1556484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استفاده از کاربری های ترکیبی در سطح نواحی و محلات شهر که سبب کاهش نیاز به جابجایی ساکنین در شهر شود.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هدایت سیستم خمل و نقل عمومی به نواحی با تمرکز بالای خدمات در راستای سهولت جابجایی شهروندان (نباید با اهداف عدالت شهری در تضاد قرار گیرد.)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تامین خدمات برای مناطق حاشیه ای و سرعت بخشیدن به فرآیند خدمات رسانی در برابر سرعت رشد شهری.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گسترش استفاده از تکنیک های زمین آماری و تحلیل فضایی به جای استفاده از روش های آماری صرف در مطالعات.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708067" y="224073"/>
            <a:ext cx="5833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تحلیل توزیع خدمات عمومی شهر شیراز با مدل های خودهمبستگی در نرم افزار </a:t>
            </a:r>
            <a:r>
              <a:rPr lang="en-US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Arc GIS</a:t>
            </a:r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 و </a:t>
            </a:r>
            <a:r>
              <a:rPr lang="en-US" sz="2000" b="1" dirty="0" err="1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Geoda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8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6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565813" y="1363754"/>
            <a:ext cx="1111483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565814" y="2214096"/>
            <a:ext cx="1111482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565814" y="3069536"/>
            <a:ext cx="1111482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054659"/>
              </p:ext>
            </p:extLst>
          </p:nvPr>
        </p:nvGraphicFramePr>
        <p:xfrm>
          <a:off x="1289956" y="1331095"/>
          <a:ext cx="6251119" cy="3845061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251119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62474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ابراهیم دلایی میلان – رضا خیرالدین (1396)</a:t>
                      </a:r>
                      <a:endParaRPr lang="en-US" sz="12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008354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بررسی میزان عدالت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در سیستم حمل و نقل همگانی با تکیه بر پراکندگی فضایی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7787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ایران، تهران، مناطق 2، 3، 4 و 5 شهرداری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  <a:tr h="1433195">
                <a:tc>
                  <a:txBody>
                    <a:bodyPr/>
                    <a:lstStyle/>
                    <a:p>
                      <a:pPr marL="285750" marR="0" indent="-28575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نرم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افزار </a:t>
                      </a:r>
                      <a:r>
                        <a:rPr lang="en-US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GIS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و تکنیک 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network analysis</a:t>
                      </a:r>
                      <a:endParaRPr lang="fa-IR" sz="1800" kern="1200" baseline="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مشاهده میدانی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مشاهده اسنادی (نقشه خطوط حمل و نقل عمومی مناطق، نقشه شبکه دسترسی)</a:t>
                      </a:r>
                      <a:endParaRPr lang="en-US" sz="1800" kern="1200" baseline="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06869228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708067" y="224073"/>
            <a:ext cx="5833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سنجش عدالت فضایی در بستر نظام حمل و نقل عمومی</a:t>
            </a:r>
          </a:p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 با مدل تحلیل شبکه ای</a:t>
            </a:r>
            <a:endParaRPr lang="fa-IR" sz="2000" dirty="0">
              <a:solidFill>
                <a:schemeClr val="bg1"/>
              </a:solidFill>
            </a:endParaRPr>
          </a:p>
        </p:txBody>
      </p:sp>
      <p:sp>
        <p:nvSpPr>
          <p:cNvPr id="29" name="Pentagon 28"/>
          <p:cNvSpPr/>
          <p:nvPr/>
        </p:nvSpPr>
        <p:spPr>
          <a:xfrm flipH="1">
            <a:off x="7565813" y="4086347"/>
            <a:ext cx="12682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مواد و روش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6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6" name="Pentagon 25"/>
          <p:cNvSpPr/>
          <p:nvPr/>
        </p:nvSpPr>
        <p:spPr>
          <a:xfrm flipH="1">
            <a:off x="7395583" y="3023361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نتایـــج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544613"/>
              </p:ext>
            </p:extLst>
          </p:nvPr>
        </p:nvGraphicFramePr>
        <p:xfrm>
          <a:off x="1167623" y="2000574"/>
          <a:ext cx="6185800" cy="256032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185800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1880356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پوشش خدمات رسانی حمل و نقل عمومی در مناطق: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2:  14.5%                3:  48%                   4:   36%                 5:   22.5%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به طور متوسط فقط 29% از کل سطح 4 منطقه تحت پوشش خدمات حمل و نقل عمومی است.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عدم تحقق پذیری عدالت فضایی </a:t>
                      </a:r>
                      <a:r>
                        <a:rPr lang="fa-IR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در مکانیابی و توزیع شبکه حمل و نقل عمومی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    -----»  </a:t>
                      </a:r>
                      <a:r>
                        <a:rPr lang="fa-IR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بی توجهی به عدالت اجتماعی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</a:tbl>
          </a:graphicData>
        </a:graphic>
      </p:graphicFrame>
      <p:sp>
        <p:nvSpPr>
          <p:cNvPr id="29" name="Rectangle 28"/>
          <p:cNvSpPr/>
          <p:nvPr/>
        </p:nvSpPr>
        <p:spPr>
          <a:xfrm>
            <a:off x="1708067" y="224073"/>
            <a:ext cx="58330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سنجش عدالت فضایی در بستر نظام حمل و نقل عمومی</a:t>
            </a:r>
          </a:p>
          <a:p>
            <a:pPr algn="ctr" rtl="1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 با مدل تحلیل شبکه ای</a:t>
            </a:r>
            <a:endParaRPr lang="fa-IR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11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58404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9" name="Rectangle 28"/>
          <p:cNvSpPr/>
          <p:nvPr/>
        </p:nvSpPr>
        <p:spPr>
          <a:xfrm>
            <a:off x="1432817" y="326654"/>
            <a:ext cx="5833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جمع بنـــــــــدی</a:t>
            </a:r>
            <a:endParaRPr lang="fa-IR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2817" y="1702269"/>
            <a:ext cx="6829440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در نظر گرفتن تک کاربری هایی چون درمانی یا فضای سبز و یا تعدادی کاربری خاص و عدم شمول تمامی کاربری های شهری در یک پژوهش</a:t>
            </a:r>
          </a:p>
          <a:p>
            <a:pPr marL="342900" indent="-342900" algn="just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استفاده توامان از </a:t>
            </a:r>
            <a:r>
              <a:rPr lang="en-US" dirty="0" smtClean="0">
                <a:latin typeface="Adobe Caslon Pro Bold" panose="0205070206050A020403" pitchFamily="18" charset="0"/>
                <a:cs typeface="B Nazanin" panose="00000400000000000000" pitchFamily="2" charset="-78"/>
              </a:rPr>
              <a:t>GIS</a:t>
            </a:r>
            <a:r>
              <a:rPr lang="en-US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و مدل های آماری در تمامی پژوهش ها</a:t>
            </a:r>
          </a:p>
          <a:p>
            <a:pPr marL="342900" indent="-342900" algn="just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استفاده از تحلیل شبکه در اکثر مقالات برای بررسی میزان دسترسی(به جای شعاع عملکرد) که نتایجی واقع گرایانه تر ارائه می دهد.</a:t>
            </a:r>
          </a:p>
          <a:p>
            <a:pPr marL="342900" indent="-342900" algn="just" rtl="1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تحلیل توامان میزان دسترسی و ارتباط میان تراکم جمعیتی و تراکم تسهیلات در برخی مقالات</a:t>
            </a:r>
          </a:p>
        </p:txBody>
      </p:sp>
    </p:spTree>
    <p:extLst>
      <p:ext uri="{BB962C8B-B14F-4D97-AF65-F5344CB8AC3E}">
        <p14:creationId xmlns:p14="http://schemas.microsoft.com/office/powerpoint/2010/main" val="198895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46372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9" name="Rectangle 28"/>
          <p:cNvSpPr/>
          <p:nvPr/>
        </p:nvSpPr>
        <p:spPr>
          <a:xfrm>
            <a:off x="1432817" y="326654"/>
            <a:ext cx="5833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روش کار در پـــروژه</a:t>
            </a:r>
            <a:endParaRPr lang="fa-IR" sz="2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12275" y="1120981"/>
            <a:ext cx="3575957" cy="50618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جمع آوری شاخص های کیفیت زندگی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12274" y="2040823"/>
            <a:ext cx="3575957" cy="50618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تهیه یک شاخص جامع برای کیفیت زندگی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19674" y="2960665"/>
            <a:ext cx="3186362" cy="50618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بررسی پراکنش و توزیع شاخص ها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48468" y="2704578"/>
            <a:ext cx="1763806" cy="41118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تک تک شاخص ها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348468" y="3239097"/>
            <a:ext cx="1763806" cy="41118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همه شاخص ها باهم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41281" y="3880507"/>
            <a:ext cx="4153553" cy="50618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تحلیل پراکش شاخص ها از منظر عدالت فضائی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112273" y="4795335"/>
            <a:ext cx="3575957" cy="92485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lnSpc>
                <a:spcPct val="150000"/>
              </a:lnSpc>
            </a:pPr>
            <a:r>
              <a:rPr lang="fa-IR" b="1" dirty="0" smtClean="0">
                <a:solidFill>
                  <a:schemeClr val="tx1"/>
                </a:solidFill>
                <a:cs typeface="B Nazanin" panose="00000400000000000000" pitchFamily="2" charset="-78"/>
              </a:rPr>
              <a:t>بررسی و تحلیل ارتباط بین تراکم جمعیتی و تراکم تسهیلات شهری معرف کیفیت زندگی</a:t>
            </a:r>
            <a:endParaRPr lang="fa-IR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1" name="Chevron 10"/>
          <p:cNvSpPr/>
          <p:nvPr/>
        </p:nvSpPr>
        <p:spPr>
          <a:xfrm rot="5400000">
            <a:off x="4817649" y="1560106"/>
            <a:ext cx="235181" cy="576628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 rot="5400000">
            <a:off x="4799843" y="2447779"/>
            <a:ext cx="235182" cy="576628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 rot="5400000">
            <a:off x="4799843" y="3383707"/>
            <a:ext cx="235182" cy="576628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 rot="5400000">
            <a:off x="4799843" y="4301042"/>
            <a:ext cx="235182" cy="576628"/>
          </a:xfrm>
          <a:prstGeom prst="chevr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cxnSp>
        <p:nvCxnSpPr>
          <p:cNvPr id="14" name="Elbow Connector 13"/>
          <p:cNvCxnSpPr>
            <a:stCxn id="25" idx="1"/>
            <a:endCxn id="26" idx="3"/>
          </p:cNvCxnSpPr>
          <p:nvPr/>
        </p:nvCxnSpPr>
        <p:spPr>
          <a:xfrm rot="10800000">
            <a:off x="3112274" y="2910172"/>
            <a:ext cx="407400" cy="303587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endCxn id="27" idx="3"/>
          </p:cNvCxnSpPr>
          <p:nvPr/>
        </p:nvCxnSpPr>
        <p:spPr>
          <a:xfrm rot="10800000" flipV="1">
            <a:off x="3112274" y="3213756"/>
            <a:ext cx="403848" cy="230933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1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606530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887370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9" name="Rectangle 28"/>
          <p:cNvSpPr/>
          <p:nvPr/>
        </p:nvSpPr>
        <p:spPr>
          <a:xfrm>
            <a:off x="1432817" y="326654"/>
            <a:ext cx="58330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منابـــــــــع</a:t>
            </a:r>
            <a:endParaRPr lang="fa-IR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3547" y="969540"/>
            <a:ext cx="7933962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 algn="just" rtl="1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fa-IR" sz="1600" dirty="0" smtClean="0">
                <a:cs typeface="B Nazanin" panose="00000400000000000000" pitchFamily="2" charset="-78"/>
              </a:rPr>
              <a:t>کیانی، اکبر و علی اکبر کاظمی، 1394: تحلیل توزیع خدمات عمومی شهر شیراز با مدل های خودهمبستگی فضایی در نرم افزار </a:t>
            </a:r>
            <a:r>
              <a:rPr lang="en-US" sz="1600" dirty="0" smtClean="0">
                <a:cs typeface="B Nazanin" panose="00000400000000000000" pitchFamily="2" charset="-78"/>
              </a:rPr>
              <a:t>ArcGIS</a:t>
            </a:r>
            <a:r>
              <a:rPr lang="fa-IR" sz="1600" dirty="0" smtClean="0">
                <a:cs typeface="B Nazanin" panose="00000400000000000000" pitchFamily="2" charset="-78"/>
              </a:rPr>
              <a:t> و </a:t>
            </a:r>
            <a:r>
              <a:rPr lang="en-US" sz="1600" dirty="0" err="1" smtClean="0">
                <a:cs typeface="B Nazanin" panose="00000400000000000000" pitchFamily="2" charset="-78"/>
              </a:rPr>
              <a:t>Geoda</a:t>
            </a:r>
            <a:r>
              <a:rPr lang="fa-IR" sz="1600" dirty="0" smtClean="0">
                <a:cs typeface="B Nazanin" panose="00000400000000000000" pitchFamily="2" charset="-78"/>
              </a:rPr>
              <a:t>، نشریه پژوهش و برنامه ریزی شهری، سال ششم، شماره 22، پاییز 1394، صص 1- 14.</a:t>
            </a:r>
          </a:p>
          <a:p>
            <a:pPr marL="285750" indent="-285750" algn="just" rtl="1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fa-IR" sz="1600" dirty="0">
                <a:cs typeface="B Nazanin" panose="00000400000000000000" pitchFamily="2" charset="-78"/>
              </a:rPr>
              <a:t>یغفوری، حسین، قاسمی، سجاد، قاسمی، نرگس، </a:t>
            </a:r>
            <a:r>
              <a:rPr lang="fa-IR" sz="1600" dirty="0" smtClean="0">
                <a:cs typeface="B Nazanin" panose="00000400000000000000" pitchFamily="2" charset="-78"/>
              </a:rPr>
              <a:t>1396: بررسی </a:t>
            </a:r>
            <a:r>
              <a:rPr lang="fa-IR" sz="1600" dirty="0">
                <a:cs typeface="B Nazanin" panose="00000400000000000000" pitchFamily="2" charset="-78"/>
              </a:rPr>
              <a:t>عدالت فضایی در توزیع خدمات، با تأکید بر مدیریت </a:t>
            </a:r>
            <a:r>
              <a:rPr lang="fa-IR" sz="1600" dirty="0" smtClean="0">
                <a:cs typeface="B Nazanin" panose="00000400000000000000" pitchFamily="2" charset="-78"/>
              </a:rPr>
              <a:t>شهری، مطالعه </a:t>
            </a:r>
            <a:r>
              <a:rPr lang="fa-IR" sz="1600" dirty="0">
                <a:cs typeface="B Nazanin" panose="00000400000000000000" pitchFamily="2" charset="-78"/>
              </a:rPr>
              <a:t>موردی: محلات منطقه 19 تهران، فصلنامه تحقیقات جغرافیایی، سال </a:t>
            </a:r>
            <a:r>
              <a:rPr lang="fa-IR" sz="1600" dirty="0" smtClean="0">
                <a:cs typeface="B Nazanin" panose="00000400000000000000" pitchFamily="2" charset="-78"/>
              </a:rPr>
              <a:t>سی و دوم، شماره سوم، پاییز 1396، صص 114-128.</a:t>
            </a:r>
          </a:p>
          <a:p>
            <a:pPr marL="285750" indent="-285750" algn="just" rtl="1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fa-IR" sz="1600" dirty="0" smtClean="0">
                <a:cs typeface="B Nazanin" panose="00000400000000000000" pitchFamily="2" charset="-78"/>
              </a:rPr>
              <a:t>دلایی میلان، ابراهیم و رضا خیرالدین، 1396، سنجش عدالت فضایی در بستر نظام حمل و نقل عمومی با مدل تحلیل شبکه ای (مورد پژوهشی: مناطق 2، 3، 4 و 5 شهرتهران)، فصلنامه علمی-پژوهشی نگرش های نو در جغرافیای انسانی، سال نهم، شماره سوم، تابستان 1396، صص 19- 39.</a:t>
            </a:r>
          </a:p>
          <a:p>
            <a:pPr marL="285750" indent="-285750" algn="just" rtl="1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fa-IR" sz="1600" dirty="0" smtClean="0">
                <a:cs typeface="B Nazanin" panose="00000400000000000000" pitchFamily="2" charset="-78"/>
              </a:rPr>
              <a:t>رهنما، محمدرحیم و جواد ذبیحی، 1390، تحلیل توزیع تسهیلات عمومی شهری در راستای عدالت فضایی با مدل یکپارچه دسترسی در مشهد، جغرافیا و توسعه، شماره 23، تابستان 1390، صص 5-26.</a:t>
            </a:r>
          </a:p>
          <a:p>
            <a:pPr marL="285750" indent="-285750" algn="just" rtl="1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fa-IR" sz="1600" dirty="0" smtClean="0">
                <a:cs typeface="B Nazanin" panose="00000400000000000000" pitchFamily="2" charset="-78"/>
              </a:rPr>
              <a:t>حیدری چیانه،رحیم، محمدی ترکمانی، حجت، واعظی، موسی، 1396، تحلیلی </a:t>
            </a:r>
            <a:r>
              <a:rPr lang="fa-IR" sz="1600" dirty="0">
                <a:cs typeface="B Nazanin" panose="00000400000000000000" pitchFamily="2" charset="-78"/>
              </a:rPr>
              <a:t>بر عدالت فضایی ي کاربری </a:t>
            </a:r>
            <a:r>
              <a:rPr lang="fa-IR" sz="1600" dirty="0" smtClean="0">
                <a:cs typeface="B Nazanin" panose="00000400000000000000" pitchFamily="2" charset="-78"/>
              </a:rPr>
              <a:t>های درمانی مبتنی بر </a:t>
            </a:r>
            <a:r>
              <a:rPr lang="en-US" sz="1600" dirty="0" smtClean="0">
                <a:cs typeface="B Nazanin" panose="00000400000000000000" pitchFamily="2" charset="-78"/>
              </a:rPr>
              <a:t>GIS</a:t>
            </a:r>
            <a:r>
              <a:rPr lang="fa-IR" sz="1600" dirty="0" smtClean="0">
                <a:cs typeface="B Nazanin" panose="00000400000000000000" pitchFamily="2" charset="-78"/>
              </a:rPr>
              <a:t>، مطالعه موردی: کلانشهر تبریز، </a:t>
            </a:r>
            <a:r>
              <a:rPr lang="fa-IR" sz="1600" dirty="0">
                <a:cs typeface="B Nazanin" panose="00000400000000000000" pitchFamily="2" charset="-78"/>
              </a:rPr>
              <a:t>فصلنامه بیمارستان، جلد </a:t>
            </a:r>
            <a:r>
              <a:rPr lang="fa-IR" sz="1600" dirty="0" smtClean="0">
                <a:cs typeface="B Nazanin" panose="00000400000000000000" pitchFamily="2" charset="-78"/>
              </a:rPr>
              <a:t>۱۶، شماره </a:t>
            </a:r>
            <a:r>
              <a:rPr lang="fa-IR" sz="1600" dirty="0">
                <a:cs typeface="B Nazanin" panose="00000400000000000000" pitchFamily="2" charset="-78"/>
              </a:rPr>
              <a:t>۳ </a:t>
            </a:r>
            <a:r>
              <a:rPr lang="fa-IR" sz="1600" dirty="0" smtClean="0">
                <a:cs typeface="B Nazanin" panose="00000400000000000000" pitchFamily="2" charset="-78"/>
              </a:rPr>
              <a:t>، صص ۱۹-۲۹.</a:t>
            </a:r>
          </a:p>
          <a:p>
            <a:pPr marL="285750" indent="-285750" algn="just">
              <a:lnSpc>
                <a:spcPct val="150000"/>
              </a:lnSpc>
              <a:buClr>
                <a:srgbClr val="800000"/>
              </a:buClr>
              <a:buFont typeface="Arial" panose="020B0604020202020204" pitchFamily="34" charset="0"/>
              <a:buChar char="•"/>
            </a:pPr>
            <a:r>
              <a:rPr lang="en-US" sz="1400" b="1" dirty="0">
                <a:latin typeface="Adobe Garamond Pro" panose="02020502060506020403" pitchFamily="18" charset="0"/>
                <a:cs typeface="B Nazanin" panose="00000400000000000000" pitchFamily="2" charset="-78"/>
              </a:rPr>
              <a:t>Nicholls , Sarah, 2001, Measuring the accessibility and equity </a:t>
            </a:r>
            <a:r>
              <a:rPr lang="en-US" sz="1400" b="1" dirty="0" smtClean="0">
                <a:latin typeface="Adobe Garamond Pro" panose="02020502060506020403" pitchFamily="18" charset="0"/>
                <a:cs typeface="B Nazanin" panose="00000400000000000000" pitchFamily="2" charset="-78"/>
              </a:rPr>
              <a:t>of public </a:t>
            </a:r>
            <a:r>
              <a:rPr lang="en-US" sz="1400" b="1" dirty="0">
                <a:latin typeface="Adobe Garamond Pro" panose="02020502060506020403" pitchFamily="18" charset="0"/>
                <a:cs typeface="B Nazanin" panose="00000400000000000000" pitchFamily="2" charset="-78"/>
              </a:rPr>
              <a:t>parks: a case study using GIS, Managing Leisure, 6:4, </a:t>
            </a:r>
            <a:r>
              <a:rPr lang="en-US" sz="1400" b="1" dirty="0" smtClean="0">
                <a:latin typeface="Adobe Garamond Pro" panose="02020502060506020403" pitchFamily="18" charset="0"/>
                <a:cs typeface="B Nazanin" panose="00000400000000000000" pitchFamily="2" charset="-78"/>
              </a:rPr>
              <a:t>201-219.</a:t>
            </a:r>
            <a:endParaRPr lang="fa-IR" sz="1400" b="1" dirty="0" smtClean="0">
              <a:latin typeface="Adobe Garamond Pro" panose="02020502060506020403" pitchFamily="18" charset="0"/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215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46372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834475" y="2379275"/>
              <a:ext cx="5114480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</a:t>
              </a:r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Measuring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accessibility and equity of public parks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 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 case study using GIS</a:t>
            </a:r>
            <a:endParaRPr lang="fa-IR" b="1" dirty="0">
              <a:cs typeface="2 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1</a:t>
            </a:r>
            <a:endParaRPr lang="fa-IR" sz="24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Pentagon 10"/>
          <p:cNvSpPr/>
          <p:nvPr/>
        </p:nvSpPr>
        <p:spPr>
          <a:xfrm flipH="1">
            <a:off x="7473272" y="1510715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9" name="Pentagon 68"/>
          <p:cNvSpPr/>
          <p:nvPr/>
        </p:nvSpPr>
        <p:spPr>
          <a:xfrm flipH="1">
            <a:off x="7473272" y="2803251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74" name="Pentagon 73"/>
          <p:cNvSpPr/>
          <p:nvPr/>
        </p:nvSpPr>
        <p:spPr>
          <a:xfrm flipH="1">
            <a:off x="7473272" y="4073253"/>
            <a:ext cx="12040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594393"/>
              </p:ext>
            </p:extLst>
          </p:nvPr>
        </p:nvGraphicFramePr>
        <p:xfrm>
          <a:off x="1071305" y="1382363"/>
          <a:ext cx="6345513" cy="3638447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345513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10324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800" dirty="0" smtClean="0">
                          <a:latin typeface="Adobe Garamond Pro Bold" panose="02020702060506020403" pitchFamily="18" charset="0"/>
                        </a:rPr>
                        <a:t>Sarah Nicholls (2001)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300" b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</a:rPr>
                        <a:t>Department of Recreation, Park and Tourism Sciences Texas A&amp;M University, USA</a:t>
                      </a:r>
                      <a:endParaRPr lang="en-US" sz="13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+mj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122727">
                <a:tc>
                  <a:txBody>
                    <a:bodyPr/>
                    <a:lstStyle/>
                    <a:p>
                      <a:pPr marL="342900" marR="0" indent="-34290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اندازه گیری سطوح دسترسی و عدالت توزیعی برای پارک های عمومی.</a:t>
                      </a:r>
                    </a:p>
                    <a:p>
                      <a:pPr marL="342900" marR="0" indent="-34290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تسهیل کردن شناسایی مناطق و مردم نیازمند(فقیر) و پیشنهاد بهترین جاهایی که تسهیلات جدید ممکن است بیشترین میزان عدالت و دسترسی را تامین کنند.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1174203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پارک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های شهری در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+mn-cs"/>
                        </a:rPr>
                        <a:t>Bryan</a:t>
                      </a:r>
                      <a:r>
                        <a:rPr lang="en-US" sz="1600" b="0" i="1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latin typeface="Adobe Garamond Pro Bold" panose="02020702060506020403" pitchFamily="18" charset="0"/>
                          <a:ea typeface="+mn-ea"/>
                          <a:cs typeface="+mn-cs"/>
                        </a:rPr>
                        <a:t>Texas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latin typeface="Adobe Garamond Pro Bold" panose="02020702060506020403" pitchFamily="18" charset="0"/>
                        <a:ea typeface="+mn-ea"/>
                        <a:cs typeface="+mn-cs"/>
                      </a:endParaRP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پارک های واحد همسایگی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پارک های واحد همسایگی، پارک ها کوچک، پارک های اجتماع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12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336339"/>
            <a:ext cx="700949" cy="6521661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845520" y="2368230"/>
              <a:ext cx="5136571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Measuring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accessibility and equity of public parks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 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 case study using GIS</a:t>
            </a:r>
            <a:endParaRPr lang="fa-IR" b="1" dirty="0">
              <a:cs typeface="2 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1</a:t>
            </a:r>
            <a:endParaRPr lang="fa-IR" sz="24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Pentagon 10"/>
          <p:cNvSpPr/>
          <p:nvPr/>
        </p:nvSpPr>
        <p:spPr>
          <a:xfrm flipH="1">
            <a:off x="7473272" y="1850720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مواد و روش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69" name="Pentagon 68"/>
          <p:cNvSpPr/>
          <p:nvPr/>
        </p:nvSpPr>
        <p:spPr>
          <a:xfrm flipH="1">
            <a:off x="7473273" y="2893929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smtClean="0">
                <a:solidFill>
                  <a:schemeClr val="tx1"/>
                </a:solidFill>
                <a:cs typeface="B Mitra" panose="00000400000000000000" pitchFamily="2" charset="-78"/>
              </a:rPr>
              <a:t>نتایج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809318"/>
              </p:ext>
            </p:extLst>
          </p:nvPr>
        </p:nvGraphicFramePr>
        <p:xfrm>
          <a:off x="1127758" y="1305250"/>
          <a:ext cx="6345514" cy="4622165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4091443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  <a:gridCol w="2254071">
                  <a:extLst>
                    <a:ext uri="{9D8B030D-6E8A-4147-A177-3AD203B41FA5}">
                      <a16:colId xmlns:a16="http://schemas.microsoft.com/office/drawing/2014/main" xmlns="" val="1672223590"/>
                    </a:ext>
                  </a:extLst>
                </a:gridCol>
              </a:tblGrid>
              <a:tr h="1032407">
                <a:tc gridSpan="2">
                  <a:txBody>
                    <a:bodyPr/>
                    <a:lstStyle/>
                    <a:p>
                      <a:pPr marL="285750" indent="-285750" algn="just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نرم افزار </a:t>
                      </a:r>
                      <a:r>
                        <a:rPr lang="en-US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GIS</a:t>
                      </a:r>
                    </a:p>
                    <a:p>
                      <a:pPr marL="285750" indent="-285750" algn="just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جمع آوری داده ها</a:t>
                      </a:r>
                    </a:p>
                    <a:p>
                      <a:pPr marL="285750" indent="-285750" algn="just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آماده سازی داده ها</a:t>
                      </a:r>
                    </a:p>
                    <a:p>
                      <a:pPr marL="285750" indent="-285750" algn="just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اجرای تکنیک های </a:t>
                      </a:r>
                      <a:r>
                        <a:rPr lang="en-US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GIS</a:t>
                      </a:r>
                    </a:p>
                    <a:p>
                      <a:pPr marL="285750" indent="-285750" algn="just">
                        <a:lnSpc>
                          <a:spcPct val="107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تجزیه و تحلیل عدالت.</a:t>
                      </a:r>
                      <a:endParaRPr lang="en-US" sz="1800" b="0" i="0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دسترسی</a:t>
                      </a:r>
                      <a:endParaRPr lang="en-US" sz="180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عدالت</a:t>
                      </a:r>
                      <a:endParaRPr lang="en-US" sz="180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1148465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تحلیل در دو گروه پارک های واحد همسایگی و همه پارک ها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وجود ریل قطار و کاهش</a:t>
                      </a:r>
                      <a:r>
                        <a:rPr lang="fa-IR" sz="180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دسترسی در شمال غرب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نبود پوشش کامل دسترسی در شرق و غرب شهر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محدوده های دسترسی در روش تحلیل شبکه؛ کوچکتر و با شکلی نامنظم تر از روش شعاع بودند.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just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تجزیه و تحلیل عدالت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B Nazanin" panose="00000400000000000000" pitchFamily="2" charset="-78"/>
                        </a:rPr>
                        <a:t>Mann–Whitney</a:t>
                      </a:r>
                      <a:endParaRPr lang="en-US" sz="160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1928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37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1600" y="167249"/>
            <a:ext cx="700949" cy="6594498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Measuring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the accessibility and equity of public parks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:  </a:t>
            </a:r>
          </a:p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   </a:t>
            </a: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a case study using GIS</a:t>
            </a:r>
            <a:endParaRPr lang="fa-IR" b="1" dirty="0">
              <a:cs typeface="2 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1</a:t>
            </a:r>
            <a:endParaRPr lang="fa-IR" sz="2400" b="1" dirty="0">
              <a:solidFill>
                <a:schemeClr val="bg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Pentagon 10"/>
          <p:cNvSpPr/>
          <p:nvPr/>
        </p:nvSpPr>
        <p:spPr>
          <a:xfrm flipH="1">
            <a:off x="7495344" y="3039344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نتیجه گیری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3718062"/>
              </p:ext>
            </p:extLst>
          </p:nvPr>
        </p:nvGraphicFramePr>
        <p:xfrm>
          <a:off x="1149830" y="2021383"/>
          <a:ext cx="6345514" cy="256032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345514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1032407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اختلاف</a:t>
                      </a: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واضح در دسترسی بین دو روش "شعاع دسترسی" و "تحلیل شبکه"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ارائه واقع گرایانه تر از جمعیت و دسترسی به خدمات در روش "تحلیل شبکه"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کمبود فضاهای باز و پارک ها به نسبت جمعیت 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توزیع متناسب این فضاها در بین گروه های مختلف جمعیتی و نبود بی عدالتی در محدوده شهر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endParaRPr lang="en-US" sz="1800" b="0" i="0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9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8871" y="294192"/>
            <a:ext cx="700949" cy="6563808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7" name="Rectangle 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2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473272" y="1510715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473272" y="2422342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473272" y="3266740"/>
            <a:ext cx="12040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69383"/>
              </p:ext>
            </p:extLst>
          </p:nvPr>
        </p:nvGraphicFramePr>
        <p:xfrm>
          <a:off x="1071305" y="1382363"/>
          <a:ext cx="6345513" cy="406054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345513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716518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رحیم حیدری چیانه - حجت محمدی ترکمانی - موسی واعظی (1396)</a:t>
                      </a:r>
                      <a:endParaRPr lang="en-US" sz="12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1635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شناسایی مناطق برخوردار و غیربرخوردار از کاربری های درمانی و بهداشتی و ارزیابی توزیع آنها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80885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20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ایران،</a:t>
                      </a:r>
                      <a:r>
                        <a:rPr lang="fa-IR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شهر تبریز، کاربری های درمانی</a:t>
                      </a:r>
                      <a:endParaRPr lang="en-US" sz="20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  <a:tr h="1342526">
                <a:tc>
                  <a:txBody>
                    <a:bodyPr/>
                    <a:lstStyle/>
                    <a:p>
                      <a:pPr marL="342900" marR="0" indent="-34290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تحلیل های دسترسی---»  نرم</a:t>
                      </a:r>
                      <a:r>
                        <a:rPr lang="fa-IR" sz="20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افزار</a:t>
                      </a:r>
                      <a:r>
                        <a:rPr lang="fa-IR" sz="20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ARC GIS</a:t>
                      </a:r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----»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ابزار</a:t>
                      </a:r>
                      <a:r>
                        <a:rPr lang="fa-IR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en-US" sz="1600" b="0" i="0" u="none" strike="noStrike" baseline="0" dirty="0" smtClean="0">
                          <a:latin typeface="Adobe Garamond Pro Bold" panose="02020702060506020403" pitchFamily="18" charset="0"/>
                        </a:rPr>
                        <a:t>Network Analysis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       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               </a:t>
                      </a:r>
                      <a:r>
                        <a:rPr lang="fa-IR" sz="16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            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---»  شاخص ویلیامسون و آنتروپی</a:t>
                      </a:r>
                    </a:p>
                    <a:p>
                      <a:pPr marL="342900" marR="0" indent="-34290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مشخص کردن کمبودها با توجه به سرانه های نیاز جمعیتی</a:t>
                      </a:r>
                      <a:endParaRPr lang="en-US" sz="1800" b="0" i="0" u="none" strike="noStrike" kern="1200" baseline="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41297626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93723" y="336339"/>
            <a:ext cx="54534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GIS</a:t>
            </a:r>
            <a:r>
              <a:rPr lang="en-US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تحلیلی بر عدالت فضایي کاربری های درمانی </a:t>
            </a:r>
            <a:r>
              <a:rPr lang="fa-IR" sz="20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مبتنی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بر</a:t>
            </a:r>
            <a:endParaRPr lang="fa-IR" sz="2000" dirty="0">
              <a:solidFill>
                <a:schemeClr val="bg1"/>
              </a:solidFill>
            </a:endParaRPr>
          </a:p>
        </p:txBody>
      </p:sp>
      <p:sp>
        <p:nvSpPr>
          <p:cNvPr id="29" name="Pentagon 28"/>
          <p:cNvSpPr/>
          <p:nvPr/>
        </p:nvSpPr>
        <p:spPr>
          <a:xfrm flipH="1">
            <a:off x="7473272" y="4249477"/>
            <a:ext cx="12040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مواد و روش</a:t>
            </a:r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11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2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474773" y="2233386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نتایــــج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473272" y="4022542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نتیجه گیری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159147"/>
              </p:ext>
            </p:extLst>
          </p:nvPr>
        </p:nvGraphicFramePr>
        <p:xfrm>
          <a:off x="1071305" y="1382363"/>
          <a:ext cx="6345513" cy="3666431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345513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2340551">
                <a:tc>
                  <a:txBody>
                    <a:bodyPr/>
                    <a:lstStyle/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دسترسی مطلوب 76% جمعیت</a:t>
                      </a: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تبریز به کاربری های درمانی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دسترسی مطلوب 36% جمعیت</a:t>
                      </a: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تبریز به بیمارستان ها و همچنین دسترسی نامطلوب 64% جمعیت</a:t>
                      </a:r>
                    </a:p>
                    <a:p>
                      <a:pPr marL="285750" marR="0" indent="-28575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شاخص ویلیامسون در تحلیل ناطق شهری: 0/67 ---» عدم تعادل در توزیع کاربری بهداشتی درمانی در شهر تبریز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176807">
                <a:tc>
                  <a:txBody>
                    <a:bodyPr/>
                    <a:lstStyle/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اختلاف فاحش در توزیع کاربری های درمانی بین مناطق شهر تبریز</a:t>
                      </a: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منطقه 2:  متعادل ترین توزیع امکانات بهداشتی-</a:t>
                      </a: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درمانی</a:t>
                      </a:r>
                    </a:p>
                    <a:p>
                      <a:pPr marL="285750" indent="-285750" algn="r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منطقه 9:  نامتعادل ترین </a:t>
                      </a: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توزیع امکانات بهداشتی-</a:t>
                      </a: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 درمانی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67770106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93723" y="336339"/>
            <a:ext cx="54534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GIS</a:t>
            </a:r>
            <a:r>
              <a:rPr lang="en-US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تحلیلی بر عدالت فضایي کاربری های درمانی </a:t>
            </a:r>
            <a:r>
              <a:rPr lang="fa-IR" sz="20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مبتنی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بر</a:t>
            </a:r>
            <a:endParaRPr lang="fa-IR" sz="20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29" name="Rectangle 28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48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2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396540" y="3182781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پیشنهادات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647400"/>
              </p:ext>
            </p:extLst>
          </p:nvPr>
        </p:nvGraphicFramePr>
        <p:xfrm>
          <a:off x="1773330" y="1731369"/>
          <a:ext cx="5581050" cy="338328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5581050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2340551">
                <a:tc>
                  <a:txBody>
                    <a:bodyPr/>
                    <a:lstStyle/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بهره گیری از مبانی و اصول جانمایی منطقی و عادلانه در مکانیابی کاربری های بهداشتی- درمانی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تدوین طرح جامع سلامت برای شهرها و برنامه ریزی بلندمدت کاربری های درمانی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توسعه بخش توریسم درمانی جهت افزایش درآمدهای لازم جهت تجهیز و توسعه مراکز درمانی کنونی</a:t>
                      </a:r>
                    </a:p>
                    <a:p>
                      <a:pPr marL="285750" indent="-285750" algn="just">
                        <a:lnSpc>
                          <a:spcPct val="150000"/>
                        </a:lnSpc>
                        <a:buClr>
                          <a:srgbClr val="C00000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fa-IR" sz="1800" b="0" i="0" baseline="0" dirty="0" smtClean="0">
                          <a:latin typeface="Adobe Kaiti Std R" panose="02020400000000000000" pitchFamily="18" charset="-128"/>
                          <a:ea typeface="Adobe Kaiti Std R" panose="02020400000000000000" pitchFamily="18" charset="-128"/>
                          <a:cs typeface="B Nazanin" panose="00000400000000000000" pitchFamily="2" charset="-78"/>
                        </a:rPr>
                        <a:t>توجه دانشگاه علوم پزشکی تبریز به استانداردها و سرانه ها برنامه رسزی شهری در احداث فضاهای درمانی دولتی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93723" y="336339"/>
            <a:ext cx="54534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GIS</a:t>
            </a:r>
            <a:r>
              <a:rPr lang="en-US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تحلیلی بر عدالت فضایي کاربری های درمانی </a:t>
            </a:r>
            <a:r>
              <a:rPr lang="fa-IR" sz="20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مبتنی </a:t>
            </a:r>
            <a:r>
              <a:rPr lang="fa-IR" sz="2000" b="1" dirty="0">
                <a:solidFill>
                  <a:schemeClr val="bg1"/>
                </a:solidFill>
                <a:cs typeface="B Nazanin" panose="00000400000000000000" pitchFamily="2" charset="-78"/>
              </a:rPr>
              <a:t>بر</a:t>
            </a:r>
            <a:endParaRPr lang="fa-IR" sz="20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27" name="Rectangle 26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4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473272" y="1510715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نویسندگان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6" name="Pentagon 25"/>
          <p:cNvSpPr/>
          <p:nvPr/>
        </p:nvSpPr>
        <p:spPr>
          <a:xfrm flipH="1">
            <a:off x="7473272" y="2249387"/>
            <a:ext cx="1204024" cy="480455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هدف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473272" y="3037342"/>
            <a:ext cx="12040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محدوده مطالعاتی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534347"/>
              </p:ext>
            </p:extLst>
          </p:nvPr>
        </p:nvGraphicFramePr>
        <p:xfrm>
          <a:off x="1032273" y="1510715"/>
          <a:ext cx="6345513" cy="4256323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2152643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  <a:gridCol w="1926772">
                  <a:extLst>
                    <a:ext uri="{9D8B030D-6E8A-4147-A177-3AD203B41FA5}">
                      <a16:colId xmlns:a16="http://schemas.microsoft.com/office/drawing/2014/main" xmlns="" val="835988926"/>
                    </a:ext>
                  </a:extLst>
                </a:gridCol>
                <a:gridCol w="2266098">
                  <a:extLst>
                    <a:ext uri="{9D8B030D-6E8A-4147-A177-3AD203B41FA5}">
                      <a16:colId xmlns:a16="http://schemas.microsoft.com/office/drawing/2014/main" xmlns="" val="2708885894"/>
                    </a:ext>
                  </a:extLst>
                </a:gridCol>
              </a:tblGrid>
              <a:tr h="563014">
                <a:tc grid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محمدرحیم رهنما- جواد ذبیحی (1390)</a:t>
                      </a:r>
                      <a:endParaRPr lang="en-US" sz="1200" b="0" i="1" dirty="0" smtClean="0">
                        <a:latin typeface="Adobe Kaiti Std R" panose="02020400000000000000" pitchFamily="18" charset="-128"/>
                        <a:ea typeface="Adobe Kaiti Std R" panose="02020400000000000000" pitchFamily="18" charset="-128"/>
                        <a:cs typeface="B Nazanin" panose="00000400000000000000" pitchFamily="2" charset="-7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908725">
                <a:tc gridSpan="3"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تحلیل تمرکز فضایی تسهیلات شهری و چگونگی دسترسی به آن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تحلیل چگونگی دسترسی شهروندان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 به تسهیلات بر مبنای شاخصه های دسترسی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fa-I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  <a:tr h="701825">
                <a:tc gridSpan="3"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ایران، مشهد، 12 منطقه شهرداری و 51 ناحیه شهری</a:t>
                      </a: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56185658"/>
                  </a:ext>
                </a:extLst>
              </a:tr>
              <a:tr h="5192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1- مراکز آموزشی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5- جایگاه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عرضه بنزین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9- مراکز خرید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88267100"/>
                  </a:ext>
                </a:extLst>
              </a:tr>
              <a:tr h="5192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2- ایستگاه های آتش نشانی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6- جایگاه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عرضه گاز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10- پارک ها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7536768"/>
                  </a:ext>
                </a:extLst>
              </a:tr>
              <a:tr h="5192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3-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کتابخانه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7- بیمارستان ها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11- مجموعه های ورزشی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015225881"/>
                  </a:ext>
                </a:extLst>
              </a:tr>
              <a:tr h="519271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4- کلانتری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8- پایانه های مسافربری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12- دفاترخدمات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جامع پستی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7251971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893723" y="205709"/>
            <a:ext cx="54534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تحلیل توزیع تسهیلات عمومی شهری در راستای عدالت فضایی با مدل یکپارچه دسترسی در مشهد</a:t>
            </a:r>
            <a:endParaRPr lang="fa-IR" sz="2000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33" name="Rectangle 32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393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15457" y="190289"/>
            <a:ext cx="8005202" cy="5757104"/>
          </a:xfrm>
          <a:prstGeom prst="rect">
            <a:avLst/>
          </a:prstGeom>
          <a:noFill/>
          <a:ln w="285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1" name="Rectangle 20"/>
          <p:cNvSpPr/>
          <p:nvPr/>
        </p:nvSpPr>
        <p:spPr>
          <a:xfrm>
            <a:off x="915457" y="190290"/>
            <a:ext cx="8005202" cy="734396"/>
          </a:xfrm>
          <a:prstGeom prst="rect">
            <a:avLst/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B Nazanin" panose="00000400000000000000" pitchFamily="2" charset="-78"/>
              </a:rPr>
              <a:t>                 </a:t>
            </a:r>
            <a:endParaRPr lang="fa-IR" b="1" dirty="0">
              <a:cs typeface="B Nazani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19790" y="16724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" name="TextBox 2"/>
          <p:cNvSpPr txBox="1"/>
          <p:nvPr/>
        </p:nvSpPr>
        <p:spPr>
          <a:xfrm>
            <a:off x="915457" y="336339"/>
            <a:ext cx="50433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2400" b="1" dirty="0" smtClean="0">
                <a:solidFill>
                  <a:schemeClr val="bg1"/>
                </a:solidFill>
                <a:cs typeface="B Nazanin" panose="00000400000000000000" pitchFamily="2" charset="-78"/>
              </a:rPr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7886700" y="242273"/>
            <a:ext cx="1033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b="1" dirty="0" smtClean="0">
                <a:solidFill>
                  <a:schemeClr val="bg1"/>
                </a:solidFill>
                <a:cs typeface="2  Nazanin" panose="00000400000000000000" pitchFamily="2" charset="-78"/>
              </a:rPr>
              <a:t>پیشــینه </a:t>
            </a:r>
            <a:endParaRPr lang="fa-IR" b="1" dirty="0">
              <a:solidFill>
                <a:schemeClr val="bg1"/>
              </a:solidFill>
              <a:cs typeface="2  Nazanin" panose="00000400000000000000" pitchFamily="2" charset="-78"/>
            </a:endParaRPr>
          </a:p>
          <a:p>
            <a:pPr algn="ctr"/>
            <a:r>
              <a:rPr lang="fa-IR" b="1" dirty="0">
                <a:solidFill>
                  <a:schemeClr val="bg1"/>
                </a:solidFill>
                <a:cs typeface="2  Nazanin" panose="00000400000000000000" pitchFamily="2" charset="-78"/>
              </a:rPr>
              <a:t>تحقیق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783186" y="178769"/>
            <a:ext cx="47060" cy="757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5" name="Pentagon 24"/>
          <p:cNvSpPr/>
          <p:nvPr/>
        </p:nvSpPr>
        <p:spPr>
          <a:xfrm flipH="1">
            <a:off x="7537503" y="1629955"/>
            <a:ext cx="1204025" cy="480455"/>
          </a:xfrm>
          <a:prstGeom prst="homePlate">
            <a:avLst>
              <a:gd name="adj" fmla="val 15840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solidFill>
                  <a:schemeClr val="tx1"/>
                </a:solidFill>
                <a:cs typeface="B Mitra" panose="00000400000000000000" pitchFamily="2" charset="-78"/>
              </a:rPr>
              <a:t>مواد و </a:t>
            </a:r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روش</a:t>
            </a:r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27" name="Pentagon 26"/>
          <p:cNvSpPr/>
          <p:nvPr/>
        </p:nvSpPr>
        <p:spPr>
          <a:xfrm flipH="1">
            <a:off x="7551797" y="3061921"/>
            <a:ext cx="1204024" cy="618794"/>
          </a:xfrm>
          <a:prstGeom prst="homePlate">
            <a:avLst>
              <a:gd name="adj" fmla="val 15515"/>
            </a:avLst>
          </a:prstGeom>
          <a:noFill/>
          <a:ln w="1905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 smtClean="0">
                <a:solidFill>
                  <a:schemeClr val="tx1"/>
                </a:solidFill>
                <a:cs typeface="B Mitra" panose="00000400000000000000" pitchFamily="2" charset="-78"/>
              </a:rPr>
              <a:t>نتایــــج</a:t>
            </a:r>
            <a:endParaRPr lang="fa-IR" dirty="0">
              <a:solidFill>
                <a:schemeClr val="tx1"/>
              </a:solidFill>
            </a:endParaRPr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242280"/>
              </p:ext>
            </p:extLst>
          </p:nvPr>
        </p:nvGraphicFramePr>
        <p:xfrm>
          <a:off x="906098" y="1082255"/>
          <a:ext cx="6589245" cy="4709160"/>
        </p:xfrm>
        <a:graphic>
          <a:graphicData uri="http://schemas.openxmlformats.org/drawingml/2006/table">
            <a:tbl>
              <a:tblPr rtl="1" firstRow="1" bandRow="1">
                <a:tableStyleId>{8799B23B-EC83-4686-B30A-512413B5E67A}</a:tableStyleId>
              </a:tblPr>
              <a:tblGrid>
                <a:gridCol w="6589245">
                  <a:extLst>
                    <a:ext uri="{9D8B030D-6E8A-4147-A177-3AD203B41FA5}">
                      <a16:colId xmlns:a16="http://schemas.microsoft.com/office/drawing/2014/main" xmlns="" val="807247412"/>
                    </a:ext>
                  </a:extLst>
                </a:gridCol>
              </a:tblGrid>
              <a:tr h="716518">
                <a:tc>
                  <a:txBody>
                    <a:bodyPr/>
                    <a:lstStyle/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استفاده از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GIS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( تحلیل شبکه، تعیین حریم، ترکیب نقشه و .. )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تکنیک خودهمبستگی فضایی- شاخص موران – آماره عمومی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</a:t>
                      </a:r>
                    </a:p>
                    <a:p>
                      <a:pPr marL="0" marR="0" indent="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تحلیل همبستگی دو متغیره موران در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Geo Data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بین تراکم جمعیت و تعداد تسهیلات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953548305"/>
                  </a:ext>
                </a:extLst>
              </a:tr>
              <a:tr h="1163571">
                <a:tc>
                  <a:txBody>
                    <a:bodyPr/>
                    <a:lstStyle/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توزیع فضایی تسهیلات عمومی در شهر مشهد: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شاخص موران:  به صورت خوشه ای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آماره عمومی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G</a:t>
                      </a: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 : خوشه ای با نقاط تمرکز پایین ( تمرکز فضاها با ضریب دسترسی پایین مجاور یکدیگر)</a:t>
                      </a: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fa-IR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خودهمبستگی فضایی نسبی---» نواحی با دسترسی به تمرکز تسهیلات در مجاورت یکدیگر و جدای از نواحی با دسترسی پایین ---» </a:t>
                      </a:r>
                      <a:r>
                        <a:rPr lang="fa-IR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dobe Garamond Pro Bold" panose="02020702060506020403" pitchFamily="18" charset="0"/>
                          <a:ea typeface="+mn-ea"/>
                          <a:cs typeface="B Nazanin" panose="00000400000000000000" pitchFamily="2" charset="-78"/>
                        </a:rPr>
                        <a:t>عدم تعادل فضایی</a:t>
                      </a:r>
                      <a:endParaRPr lang="fa-IR" sz="1800" b="0" i="0" u="none" strike="noStrike" kern="1200" baseline="0" dirty="0" smtClean="0">
                        <a:solidFill>
                          <a:schemeClr val="tx1"/>
                        </a:solidFill>
                        <a:effectLst/>
                        <a:latin typeface="Adobe Garamond Pro Bold" panose="02020702060506020403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marL="285750" marR="0" indent="-285750" algn="just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fa-IR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ضریب موران2</a:t>
                      </a:r>
                      <a:r>
                        <a:rPr lang="fa-IR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متغیره--» انطباق نواحی با تعداد تسهیلات بالا بر نواحی متراکم جمعیتی</a:t>
                      </a:r>
                    </a:p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fa-IR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Nazanin" panose="00000400000000000000" pitchFamily="2" charset="-78"/>
                        </a:rPr>
                        <a:t>توزیع فضایی تسهیلات بر اساس مدل دسترسی یکپارچه عادلانه نیست.</a:t>
                      </a:r>
                      <a:endParaRPr lang="en-US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088416"/>
                  </a:ext>
                </a:extLst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1893723" y="205709"/>
            <a:ext cx="54534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2000" b="1" dirty="0" smtClean="0">
                <a:solidFill>
                  <a:schemeClr val="bg1"/>
                </a:solidFill>
                <a:latin typeface="Adobe Garamond Pro Bold" panose="02020702060506020403" pitchFamily="18" charset="0"/>
                <a:cs typeface="B Nazanin" panose="00000400000000000000" pitchFamily="2" charset="-78"/>
              </a:rPr>
              <a:t>تحلیل توزیع تسهیلات عمومی شهری در راستای عدالت فضایی با مدل یکپارچه دسترسی در مشهد</a:t>
            </a:r>
            <a:endParaRPr lang="fa-IR" sz="20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1600" y="167249"/>
            <a:ext cx="700949" cy="6582467"/>
            <a:chOff x="338047" y="-1"/>
            <a:chExt cx="700949" cy="5371879"/>
          </a:xfrm>
          <a:solidFill>
            <a:srgbClr val="002200"/>
          </a:solidFill>
        </p:grpSpPr>
        <p:sp>
          <p:nvSpPr>
            <p:cNvPr id="29" name="Rectangle 28"/>
            <p:cNvSpPr/>
            <p:nvPr/>
          </p:nvSpPr>
          <p:spPr>
            <a:xfrm>
              <a:off x="338047" y="-1"/>
              <a:ext cx="700949" cy="5371879"/>
            </a:xfrm>
            <a:prstGeom prst="rect">
              <a:avLst/>
            </a:prstGeom>
            <a:grpFill/>
            <a:ln>
              <a:solidFill>
                <a:srgbClr val="101C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fa-IR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-1727866" y="2485883"/>
              <a:ext cx="4901263" cy="400110"/>
            </a:xfrm>
            <a:prstGeom prst="rect">
              <a:avLst/>
            </a:prstGeom>
            <a:grpFill/>
          </p:spPr>
          <p:txBody>
            <a:bodyPr wrap="square" rtlCol="1">
              <a:spAutoFit/>
            </a:bodyPr>
            <a:lstStyle/>
            <a:p>
              <a:pPr algn="ctr"/>
              <a:r>
                <a:rPr lang="fa-IR" sz="2000" b="1" dirty="0" smtClean="0">
                  <a:solidFill>
                    <a:schemeClr val="bg1"/>
                  </a:solidFill>
                  <a:cs typeface="B Homa" panose="00000400000000000000" pitchFamily="2" charset="-78"/>
                </a:rPr>
                <a:t>بررسی عدالت فضایی با تاکید بر شاخصه های کیفیت زندگی</a:t>
              </a:r>
              <a:endParaRPr lang="fa-IR" sz="2000" b="1" dirty="0">
                <a:solidFill>
                  <a:schemeClr val="bg1"/>
                </a:solidFill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907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784</TotalTime>
  <Words>2113</Words>
  <Application>Microsoft Office PowerPoint</Application>
  <PresentationFormat>On-screen Show (4:3)</PresentationFormat>
  <Paragraphs>270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Adobe Kaiti Std R</vt:lpstr>
      <vt:lpstr>2  Nazanin</vt:lpstr>
      <vt:lpstr>Adobe Caslon Pro Bold</vt:lpstr>
      <vt:lpstr>Adobe Garamond Pro</vt:lpstr>
      <vt:lpstr>Adobe Garamond Pro Bold</vt:lpstr>
      <vt:lpstr>Arial</vt:lpstr>
      <vt:lpstr>B Homa</vt:lpstr>
      <vt:lpstr>B Mitra</vt:lpstr>
      <vt:lpstr>B Nazanin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Mohammad</cp:lastModifiedBy>
  <cp:revision>58</cp:revision>
  <dcterms:created xsi:type="dcterms:W3CDTF">2018-05-13T06:31:20Z</dcterms:created>
  <dcterms:modified xsi:type="dcterms:W3CDTF">2019-10-26T12:01:57Z</dcterms:modified>
</cp:coreProperties>
</file>