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7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40CCB0A-BF3B-4A6E-8B12-8B4FF88180A1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3A34553-95BA-43B5-96E2-6BFB2811C28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9348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4EC37-87CB-4D67-B3D9-4E8483C2D9A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85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4401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92008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92379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933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7392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14190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582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00902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4482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53300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832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22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5001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1276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23091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5907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2786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C0A26-3895-4028-ACE3-A1C38D4A03A9}" type="datetimeFigureOut">
              <a:rPr lang="fa-IR" smtClean="0"/>
              <a:t>18/04/1441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6DEF8-B936-425A-93CE-413E47103D6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75238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577593" y="730599"/>
            <a:ext cx="2684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  <a:t/>
            </a:r>
            <a:b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</a:br>
            <a: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  <a:t/>
            </a:r>
            <a:b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</a:br>
            <a:endParaRPr lang="en-US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0315" y="2830566"/>
            <a:ext cx="10514435" cy="1277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تمرکز سرمایه در شهرها و برنامه ریزی شهری در جهت کنترل آن(دیدگاه دیوید هاروی)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139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9705" y="1697980"/>
            <a:ext cx="110142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cs typeface="B Homa" panose="00000400000000000000" pitchFamily="2" charset="-78"/>
              </a:rPr>
              <a:t>برپایه ی نظریات </a:t>
            </a:r>
            <a:r>
              <a:rPr lang="fa-IR" sz="2400" dirty="0" smtClean="0">
                <a:cs typeface="B Homa" panose="00000400000000000000" pitchFamily="2" charset="-78"/>
              </a:rPr>
              <a:t>مارکسیستی،دولت </a:t>
            </a:r>
            <a:r>
              <a:rPr lang="fa-IR" sz="2400" dirty="0">
                <a:cs typeface="B Homa" panose="00000400000000000000" pitchFamily="2" charset="-78"/>
              </a:rPr>
              <a:t>به عنوان مرکز انسجام اجتماعی و تنظیم کننده کل نظام برای کاهش دادن شکاف موجود در فرایند بازتولید نیروی کار دخالت می کند</a:t>
            </a:r>
            <a:r>
              <a:rPr lang="fa-IR" sz="2400" dirty="0" smtClean="0">
                <a:cs typeface="B Homa" panose="00000400000000000000" pitchFamily="2" charset="-78"/>
              </a:rPr>
              <a:t>.</a:t>
            </a:r>
            <a:endParaRPr lang="fa-IR" sz="2400" dirty="0" smtClean="0">
              <a:cs typeface="B Homa" panose="00000400000000000000" pitchFamily="2" charset="-78"/>
            </a:endParaRPr>
          </a:p>
          <a:p>
            <a:pPr marL="342900" indent="-342900" algn="r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Homa" panose="00000400000000000000" pitchFamily="2" charset="-78"/>
              </a:rPr>
              <a:t>باید به این نکته نیز توجه داشت که </a:t>
            </a:r>
            <a:r>
              <a:rPr lang="fa-IR" sz="2400" dirty="0">
                <a:cs typeface="B Homa" panose="00000400000000000000" pitchFamily="2" charset="-78"/>
              </a:rPr>
              <a:t>دولت می تواند به سمتی حرکت کند که </a:t>
            </a:r>
            <a:r>
              <a:rPr lang="fa-IR" sz="2400" dirty="0" smtClean="0">
                <a:cs typeface="B Homa" panose="00000400000000000000" pitchFamily="2" charset="-78"/>
              </a:rPr>
              <a:t>خواسته </a:t>
            </a:r>
            <a:r>
              <a:rPr lang="fa-IR" sz="2400" dirty="0">
                <a:cs typeface="B Homa" panose="00000400000000000000" pitchFamily="2" charset="-78"/>
              </a:rPr>
              <a:t>های سرمایه داری را مشروعیت ببخشد.</a:t>
            </a:r>
            <a:endParaRPr lang="fa-IR" sz="2400" dirty="0" smtClean="0">
              <a:cs typeface="B Homa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78874" y="317710"/>
            <a:ext cx="7704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 smtClean="0">
                <a:latin typeface="Calibri" panose="020F0502020204030204" pitchFamily="34" charset="0"/>
                <a:cs typeface="B Homa" panose="00000400000000000000" pitchFamily="2" charset="-78"/>
              </a:rPr>
              <a:t>ارتباط دولت و سرمایه دار</a:t>
            </a:r>
            <a:endParaRPr lang="en-US" sz="48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475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69492" y="135167"/>
            <a:ext cx="7704849" cy="88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48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تحلیل سرمایه داری</a:t>
            </a:r>
            <a:endParaRPr lang="en-US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291313" y="1345721"/>
            <a:ext cx="1613140" cy="51758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0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انباشت مازاد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291313" y="2738338"/>
            <a:ext cx="1613140" cy="51758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0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ارزش اضافی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540151" y="4300908"/>
            <a:ext cx="3364302" cy="51758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000" dirty="0">
                <a:cs typeface="B Homa" panose="00000400000000000000" pitchFamily="2" charset="-78"/>
              </a:rPr>
              <a:t>نسبت شهرسازی و انباشت سرمایه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9687464" y="1419476"/>
            <a:ext cx="776377" cy="384561"/>
          </a:xfrm>
          <a:prstGeom prst="lef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Arrow 16"/>
          <p:cNvSpPr/>
          <p:nvPr/>
        </p:nvSpPr>
        <p:spPr>
          <a:xfrm>
            <a:off x="9683375" y="2782523"/>
            <a:ext cx="780465" cy="384561"/>
          </a:xfrm>
          <a:prstGeom prst="lef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Arrow 17"/>
          <p:cNvSpPr/>
          <p:nvPr/>
        </p:nvSpPr>
        <p:spPr>
          <a:xfrm>
            <a:off x="7849588" y="4367419"/>
            <a:ext cx="776377" cy="384561"/>
          </a:xfrm>
          <a:prstGeom prst="lef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1419476"/>
            <a:ext cx="9152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هنگامی که سرمایه بعد از گردش در چرخه های اول تا سوم؛همچنان از میزان کشش بازار بیشتر است.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2738338"/>
            <a:ext cx="9152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Homa" panose="00000400000000000000" pitchFamily="2" charset="-78"/>
              </a:rPr>
              <a:t>معمولا تولید از میزان دستمزدها فراتر است و تولید اضافی به عنوان دارایی کارفرما باقی می </a:t>
            </a:r>
            <a:r>
              <a:rPr lang="fa-IR" sz="2400" dirty="0" smtClean="0">
                <a:cs typeface="B Homa" panose="00000400000000000000" pitchFamily="2" charset="-78"/>
              </a:rPr>
              <a:t>ماند.</a:t>
            </a:r>
            <a:endParaRPr lang="en-US" sz="2400" dirty="0">
              <a:cs typeface="B Homa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3918" y="4033663"/>
            <a:ext cx="7312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Homa" panose="00000400000000000000" pitchFamily="2" charset="-78"/>
              </a:rPr>
              <a:t>شهرسازی می تواند یکی از گزینه ها برای خروج از بحران ها باشد.(شهرسازی چین بعد از رکود)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cs typeface="B Homa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Homa" panose="00000400000000000000" pitchFamily="2" charset="-78"/>
              </a:rPr>
              <a:t>انقلاب های شهری </a:t>
            </a:r>
            <a:endParaRPr lang="en-US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105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17734" y="140762"/>
            <a:ext cx="7704849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5000"/>
              </a:lnSpc>
              <a:spcAft>
                <a:spcPts val="800"/>
              </a:spcAft>
            </a:pPr>
            <a:r>
              <a:rPr lang="fa-IR" sz="48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شهری شدن </a:t>
            </a:r>
            <a:r>
              <a:rPr lang="fa-IR" sz="48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سرمایه</a:t>
            </a:r>
            <a:endParaRPr lang="en-US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520" y="1530648"/>
            <a:ext cx="111728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dirty="0" smtClean="0">
                <a:cs typeface="B Homa" panose="00000400000000000000" pitchFamily="2" charset="-78"/>
              </a:rPr>
              <a:t>سرمایه </a:t>
            </a:r>
            <a:r>
              <a:rPr lang="fa-IR" sz="2400" dirty="0">
                <a:cs typeface="B Homa" panose="00000400000000000000" pitchFamily="2" charset="-78"/>
              </a:rPr>
              <a:t>داری برای بازتولید خود هیچ راهی جز شهری شدن ندارد</a:t>
            </a:r>
            <a:r>
              <a:rPr lang="fa-IR" sz="2400" dirty="0" smtClean="0">
                <a:cs typeface="B Homa" panose="00000400000000000000" pitchFamily="2" charset="-78"/>
              </a:rPr>
              <a:t>.</a:t>
            </a:r>
          </a:p>
          <a:p>
            <a:pPr algn="just" rtl="1">
              <a:lnSpc>
                <a:spcPct val="200000"/>
              </a:lnSpc>
            </a:pPr>
            <a:r>
              <a:rPr lang="fa-IR" sz="2400" dirty="0" smtClean="0">
                <a:cs typeface="B Homa" panose="00000400000000000000" pitchFamily="2" charset="-78"/>
              </a:rPr>
              <a:t>با </a:t>
            </a:r>
            <a:r>
              <a:rPr lang="fa-IR" sz="2400" dirty="0">
                <a:cs typeface="B Homa" panose="00000400000000000000" pitchFamily="2" charset="-78"/>
              </a:rPr>
              <a:t>این حال شهری شدن سرمایه داری متضمن این معناست که فرایند شهری را می توان تا حدودی در اشکالی سازماندهی کرد که به تداوم سرمایه داری کمک کند.</a:t>
            </a:r>
            <a:endParaRPr lang="en-US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626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69492" y="47816"/>
            <a:ext cx="77048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dirty="0" smtClean="0">
                <a:cs typeface="B Homa" panose="00000400000000000000" pitchFamily="2" charset="-78"/>
              </a:rPr>
              <a:t>  ارتباط برنامه ریز و شهرسرمایه ای</a:t>
            </a:r>
            <a:endParaRPr lang="en-US" sz="4400" dirty="0">
              <a:cs typeface="B Homa" panose="00000400000000000000" pitchFamily="2" charset="-78"/>
            </a:endParaRPr>
          </a:p>
          <a:p>
            <a:pPr algn="r" rtl="1"/>
            <a:endParaRPr lang="en-US" sz="6000" dirty="0">
              <a:cs typeface="B Homa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724900" y="1327074"/>
            <a:ext cx="3049441" cy="77419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000" b="1" dirty="0">
                <a:cs typeface="B Homa" panose="00000400000000000000" pitchFamily="2" charset="-78"/>
              </a:rPr>
              <a:t>دغدغه ی برنامه ریز در غایت امر</a:t>
            </a:r>
            <a:endParaRPr lang="en-US" sz="20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4410500" y="1358777"/>
            <a:ext cx="3289961" cy="77419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000" b="1" dirty="0">
                <a:cs typeface="B Homa" panose="00000400000000000000" pitchFamily="2" charset="-78"/>
              </a:rPr>
              <a:t>آمیزه ی متناسب فعالیت ها در فضا</a:t>
            </a:r>
            <a:endParaRPr lang="en-US" sz="20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417658" y="1358777"/>
            <a:ext cx="3228409" cy="77419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Homa" panose="00000400000000000000" pitchFamily="2" charset="-78"/>
              </a:rPr>
              <a:t>که محیط مصنوع را خلق می کنند.</a:t>
            </a:r>
            <a:endParaRPr lang="en-US" sz="2000" b="1" dirty="0">
              <a:cs typeface="B Homa" panose="000004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58226" y="2926707"/>
            <a:ext cx="3116116" cy="77419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Homa" panose="00000400000000000000" pitchFamily="2" charset="-78"/>
              </a:rPr>
              <a:t>تامین نیازها و منافع عمومی مردم</a:t>
            </a:r>
            <a:endParaRPr lang="en-US" sz="2000" b="1" dirty="0">
              <a:cs typeface="B Homa" panose="00000400000000000000" pitchFamily="2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410500" y="2923804"/>
            <a:ext cx="3289961" cy="77419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Homa" panose="00000400000000000000" pitchFamily="2" charset="-78"/>
              </a:rPr>
              <a:t>تعدیل و سوق دادن مسیرشهر به نفع مردم</a:t>
            </a:r>
            <a:endParaRPr lang="en-US" sz="2000" b="1" dirty="0">
              <a:cs typeface="B Homa" panose="00000400000000000000" pitchFamily="2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658225" y="4328589"/>
            <a:ext cx="3116116" cy="77419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Homa" panose="00000400000000000000" pitchFamily="2" charset="-78"/>
              </a:rPr>
              <a:t>به عنوان مدیر بحران</a:t>
            </a:r>
            <a:endParaRPr lang="en-US" sz="2000" b="1" dirty="0">
              <a:cs typeface="B Homa" panose="00000400000000000000" pitchFamily="2" charset="-7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410500" y="4342719"/>
            <a:ext cx="3289961" cy="77419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Homa" panose="00000400000000000000" pitchFamily="2" charset="-78"/>
              </a:rPr>
              <a:t>کمک به تثبیت نظام اجتماعی و اقتصادی آشفته</a:t>
            </a:r>
            <a:endParaRPr lang="en-US" sz="2000" b="1" dirty="0">
              <a:cs typeface="B Homa" panose="00000400000000000000" pitchFamily="2" charset="-78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7496175" y="4705350"/>
            <a:ext cx="1390650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7562850" y="1802142"/>
            <a:ext cx="12763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491775" y="1728045"/>
            <a:ext cx="990600" cy="266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7496175" y="3274718"/>
            <a:ext cx="12763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8658225" y="5682767"/>
            <a:ext cx="3116116" cy="77419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Homa" panose="00000400000000000000" pitchFamily="2" charset="-78"/>
              </a:rPr>
              <a:t>با توجه به نقش شهر در چرخه دوم</a:t>
            </a:r>
            <a:endParaRPr lang="en-US" sz="2000" b="1" dirty="0">
              <a:cs typeface="B Homa" panose="00000400000000000000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446734" y="5700065"/>
            <a:ext cx="3116116" cy="77419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Homa" panose="00000400000000000000" pitchFamily="2" charset="-78"/>
              </a:rPr>
              <a:t>حفظ ارزش های اجتماعی در مقابل سرمایه ای بودن</a:t>
            </a:r>
            <a:endParaRPr lang="en-US" sz="2000" b="1" dirty="0">
              <a:cs typeface="B Homa" panose="00000400000000000000" pitchFamily="2" charset="-78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7415213" y="6047060"/>
            <a:ext cx="1390650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3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35031" y="1265978"/>
            <a:ext cx="11230232" cy="5057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برنامه ریز نیازمند حقانیت و مشروعیت،مجموعه ای از دلایل قوی است که به وسیله ی آنها با منافع جناحی مواجهه کند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.</a:t>
            </a:r>
          </a:p>
          <a:p>
            <a:pPr marL="342900" indent="-342900" algn="r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برنامه ریز با دخالت خود در پی احیای توازن است که این توازن برای تقلیل کشمکش داخلی و حفظ شرایط انباشت ثابت سرمایه ضروری است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.</a:t>
            </a:r>
          </a:p>
          <a:p>
            <a:pPr marL="342900" indent="-342900" algn="just" rtl="1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بخشی از وظیفه ی برنامه ریز،تشخیص خطرات موجود و آتی و در صورت امکان ممانعت از بحران های تازه در محیط مصنوع است.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  <a:p>
            <a:pPr algn="r" rtl="1"/>
            <a:endParaRPr lang="fa-IR" sz="28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978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75590" y="205453"/>
            <a:ext cx="7704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 smtClean="0">
                <a:cs typeface="B Homa" panose="00000400000000000000" pitchFamily="2" charset="-78"/>
              </a:rPr>
              <a:t>  </a:t>
            </a:r>
            <a:r>
              <a:rPr lang="fa-IR" sz="4800" dirty="0" smtClean="0">
                <a:cs typeface="B Homa" panose="00000400000000000000" pitchFamily="2" charset="-78"/>
              </a:rPr>
              <a:t>منابع</a:t>
            </a:r>
            <a:endParaRPr lang="en-US" sz="4800" dirty="0"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866" y="1482604"/>
            <a:ext cx="112302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Homa" panose="00000400000000000000" pitchFamily="2" charset="-78"/>
              </a:rPr>
              <a:t>هاروی، دیوید، شهری شدن سرمایه، ترجمه اقوامی </a:t>
            </a:r>
            <a:r>
              <a:rPr lang="fa-IR" sz="2400" dirty="0" smtClean="0">
                <a:cs typeface="B Homa" panose="00000400000000000000" pitchFamily="2" charset="-78"/>
              </a:rPr>
              <a:t>مقدم-عارف</a:t>
            </a:r>
            <a:r>
              <a:rPr lang="en-US" sz="2400" dirty="0" smtClean="0">
                <a:cs typeface="B Homa" panose="00000400000000000000" pitchFamily="2" charset="-78"/>
              </a:rPr>
              <a:t>.</a:t>
            </a:r>
            <a:endParaRPr lang="fa-IR" sz="2400" dirty="0">
              <a:cs typeface="B Homa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endParaRPr lang="fa-IR" sz="2400" dirty="0" smtClean="0">
              <a:cs typeface="B Homa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Homa" panose="00000400000000000000" pitchFamily="2" charset="-78"/>
              </a:rPr>
              <a:t>ادل، ماتیو، اقتصاد سیاسی شهری و منطقه ای، ترجمه رییس دانا </a:t>
            </a:r>
            <a:r>
              <a:rPr lang="fa-IR" sz="2400" dirty="0">
                <a:cs typeface="B Homa" panose="00000400000000000000" pitchFamily="2" charset="-78"/>
              </a:rPr>
              <a:t>– </a:t>
            </a:r>
            <a:r>
              <a:rPr lang="fa-IR" sz="2400" dirty="0" smtClean="0">
                <a:cs typeface="B Homa" panose="00000400000000000000" pitchFamily="2" charset="-78"/>
              </a:rPr>
              <a:t>فریبرز</a:t>
            </a:r>
            <a:r>
              <a:rPr lang="en-US" sz="2400" dirty="0">
                <a:cs typeface="B Homa" panose="00000400000000000000" pitchFamily="2" charset="-78"/>
              </a:rPr>
              <a:t>.</a:t>
            </a:r>
            <a:endParaRPr lang="fa-IR" sz="2400" dirty="0" smtClean="0">
              <a:cs typeface="B Homa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endParaRPr lang="fa-IR" sz="2400" dirty="0">
              <a:cs typeface="B Homa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Homa" panose="00000400000000000000" pitchFamily="2" charset="-78"/>
              </a:rPr>
              <a:t>هاروی</a:t>
            </a:r>
            <a:r>
              <a:rPr lang="fa-IR" sz="2400" dirty="0" smtClean="0">
                <a:cs typeface="B Homa" panose="00000400000000000000" pitchFamily="2" charset="-78"/>
              </a:rPr>
              <a:t>، دیوید، عدالت </a:t>
            </a:r>
            <a:r>
              <a:rPr lang="fa-IR" sz="2400" dirty="0">
                <a:cs typeface="B Homa" panose="00000400000000000000" pitchFamily="2" charset="-78"/>
              </a:rPr>
              <a:t>اجتماعی و شهر</a:t>
            </a:r>
            <a:r>
              <a:rPr lang="fa-IR" sz="2400" dirty="0" smtClean="0">
                <a:cs typeface="B Homa" panose="00000400000000000000" pitchFamily="2" charset="-78"/>
              </a:rPr>
              <a:t>، ترجمه حائری- محمدرضا</a:t>
            </a:r>
            <a:r>
              <a:rPr lang="en-US" sz="2400" dirty="0">
                <a:cs typeface="B Homa" panose="00000400000000000000" pitchFamily="2" charset="-78"/>
              </a:rPr>
              <a:t>.</a:t>
            </a:r>
            <a:endParaRPr lang="fa-IR" sz="2400" dirty="0" smtClean="0">
              <a:cs typeface="B Homa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endParaRPr lang="fa-IR" sz="2400" dirty="0">
              <a:cs typeface="B Homa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Homa" panose="00000400000000000000" pitchFamily="2" charset="-78"/>
              </a:rPr>
              <a:t>هاروی، دیوید، </a:t>
            </a:r>
            <a:r>
              <a:rPr lang="fa-IR" sz="2400" dirty="0" smtClean="0">
                <a:cs typeface="B Homa" panose="00000400000000000000" pitchFamily="2" charset="-78"/>
              </a:rPr>
              <a:t>معمای سرمایه و بحان های سرمایه داری، </a:t>
            </a:r>
            <a:r>
              <a:rPr lang="fa-IR" sz="2400" dirty="0">
                <a:cs typeface="B Homa" panose="00000400000000000000" pitchFamily="2" charset="-78"/>
              </a:rPr>
              <a:t>ترجمه </a:t>
            </a:r>
            <a:r>
              <a:rPr lang="fa-IR" sz="2400" dirty="0" smtClean="0">
                <a:cs typeface="B Homa" panose="00000400000000000000" pitchFamily="2" charset="-78"/>
              </a:rPr>
              <a:t>امینی-مجید</a:t>
            </a:r>
            <a:r>
              <a:rPr lang="en-US" sz="2400" dirty="0" smtClean="0">
                <a:cs typeface="B Homa" panose="00000400000000000000" pitchFamily="2" charset="-78"/>
              </a:rPr>
              <a:t>.</a:t>
            </a: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64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72897" y="278717"/>
            <a:ext cx="6112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 smtClean="0">
                <a:cs typeface="B Homa" panose="00000400000000000000" pitchFamily="2" charset="-78"/>
              </a:rPr>
              <a:t>معرفی دیوید هاروی</a:t>
            </a:r>
            <a:endParaRPr lang="en-US" sz="3600" dirty="0">
              <a:cs typeface="B Homa" panose="000004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11808940" y="547816"/>
            <a:ext cx="205946" cy="20594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5481" y="1089805"/>
            <a:ext cx="7393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92" y="1274471"/>
            <a:ext cx="4570022" cy="33418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67632" y="1551350"/>
            <a:ext cx="59724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  <a:buClr>
                <a:srgbClr val="00FFCC"/>
              </a:buClr>
            </a:pPr>
            <a:r>
              <a:rPr lang="fa-IR" sz="2000" dirty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متولد ۳۱ اکتبر ۱۹۳۵، گیلینگام، کِنت، </a:t>
            </a:r>
            <a:r>
              <a:rPr lang="fa-IR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انگلستان</a:t>
            </a:r>
            <a:r>
              <a:rPr lang="en-US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  <a:buClr>
                <a:srgbClr val="00FFCC"/>
              </a:buClr>
            </a:pPr>
            <a:r>
              <a:rPr lang="fa-IR" sz="2000" dirty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دکترای رشته جغرافیا در سال ۱۹۶۱ از دانشگاه کمبریج</a:t>
            </a:r>
            <a:r>
              <a:rPr lang="en-US" sz="2000" dirty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.</a:t>
            </a:r>
            <a:endParaRPr lang="fa-IR" sz="2000" dirty="0">
              <a:latin typeface="Tahoma" panose="020B0604030504040204" pitchFamily="34" charset="0"/>
              <a:ea typeface="Times New Roman" panose="02020603050405020304" pitchFamily="18" charset="0"/>
              <a:cs typeface="B Homa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00FFCC"/>
              </a:buClr>
            </a:pPr>
            <a:r>
              <a:rPr lang="fa-IR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 </a:t>
            </a:r>
            <a:r>
              <a:rPr lang="fa-IR" sz="2000" dirty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استاد ممتاز جغرافیا و انسان شناسی در دانشگاه شهری </a:t>
            </a:r>
            <a:r>
              <a:rPr lang="fa-IR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نیویورک</a:t>
            </a:r>
            <a:r>
              <a:rPr lang="en-US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.</a:t>
            </a:r>
            <a:endParaRPr lang="fa-IR" sz="2000" dirty="0">
              <a:latin typeface="Tahoma" panose="020B0604030504040204" pitchFamily="34" charset="0"/>
              <a:ea typeface="Times New Roman" panose="02020603050405020304" pitchFamily="18" charset="0"/>
              <a:cs typeface="B Homa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00FFCC"/>
              </a:buClr>
            </a:pPr>
            <a:r>
              <a:rPr lang="fa-IR" sz="2000" dirty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از مهم‌ترین نظریه‌پردازان در عرصه مسائل </a:t>
            </a:r>
            <a:r>
              <a:rPr lang="fa-IR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اجتماعی</a:t>
            </a:r>
            <a:r>
              <a:rPr lang="en-US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.</a:t>
            </a:r>
            <a:endParaRPr lang="fa-IR" sz="2000" dirty="0">
              <a:latin typeface="Tahoma" panose="020B0604030504040204" pitchFamily="34" charset="0"/>
              <a:ea typeface="Times New Roman" panose="02020603050405020304" pitchFamily="18" charset="0"/>
              <a:cs typeface="B Homa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00FFCC"/>
              </a:buClr>
            </a:pPr>
            <a:r>
              <a:rPr lang="fa-IR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جزو 20 نویسنده مرجع در عرصه علوم انسانی</a:t>
            </a:r>
            <a:r>
              <a:rPr lang="en-US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.</a:t>
            </a:r>
            <a:endParaRPr lang="fa-IR" sz="2000" dirty="0" smtClean="0">
              <a:latin typeface="Tahoma" panose="020B0604030504040204" pitchFamily="34" charset="0"/>
              <a:ea typeface="Times New Roman" panose="02020603050405020304" pitchFamily="18" charset="0"/>
              <a:cs typeface="B Homa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00FFCC"/>
              </a:buClr>
            </a:pPr>
            <a:r>
              <a:rPr lang="fa-IR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از </a:t>
            </a:r>
            <a:r>
              <a:rPr lang="fa-IR" sz="2000" dirty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مرجع‌ترین جغرافی‌دانان آکادمیک در سطح </a:t>
            </a:r>
            <a:r>
              <a:rPr lang="fa-IR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جهان</a:t>
            </a:r>
            <a:r>
              <a:rPr lang="en-US" sz="2000" dirty="0" smtClean="0">
                <a:latin typeface="Tahoma" panose="020B0604030504040204" pitchFamily="34" charset="0"/>
                <a:ea typeface="Times New Roman" panose="02020603050405020304" pitchFamily="18" charset="0"/>
                <a:cs typeface="B Homa" panose="00000400000000000000" pitchFamily="2" charset="-78"/>
              </a:rPr>
              <a:t>.</a:t>
            </a:r>
            <a:endParaRPr lang="fa-IR" sz="2000" dirty="0">
              <a:latin typeface="Tahoma" panose="020B0604030504040204" pitchFamily="34" charset="0"/>
              <a:ea typeface="Times New Roman" panose="02020603050405020304" pitchFamily="18" charset="0"/>
              <a:cs typeface="B Homa" panose="000004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1685372" y="1826299"/>
            <a:ext cx="131804" cy="13180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11685373" y="2259156"/>
            <a:ext cx="131804" cy="13180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3" name="Oval 12"/>
          <p:cNvSpPr/>
          <p:nvPr/>
        </p:nvSpPr>
        <p:spPr>
          <a:xfrm>
            <a:off x="11677136" y="2709663"/>
            <a:ext cx="131804" cy="13180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4" name="Oval 13"/>
          <p:cNvSpPr/>
          <p:nvPr/>
        </p:nvSpPr>
        <p:spPr>
          <a:xfrm>
            <a:off x="11677136" y="3186810"/>
            <a:ext cx="131804" cy="13180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11677136" y="3647229"/>
            <a:ext cx="131804" cy="13180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6" name="Oval 15"/>
          <p:cNvSpPr/>
          <p:nvPr/>
        </p:nvSpPr>
        <p:spPr>
          <a:xfrm>
            <a:off x="11677136" y="4108547"/>
            <a:ext cx="131804" cy="13180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787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5667632" y="74142"/>
            <a:ext cx="61124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dirty="0" smtClean="0">
                <a:cs typeface="B Homa" panose="00000400000000000000" pitchFamily="2" charset="-78"/>
              </a:rPr>
              <a:t>  زندگی نامه و </a:t>
            </a:r>
            <a:r>
              <a:rPr lang="fa-IR" sz="4400" dirty="0" smtClean="0">
                <a:cs typeface="B Homa" panose="00000400000000000000" pitchFamily="2" charset="-78"/>
              </a:rPr>
              <a:t>آثار</a:t>
            </a:r>
            <a:endParaRPr lang="en-US" sz="4400" dirty="0">
              <a:cs typeface="B Homa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06154" y="1345021"/>
            <a:ext cx="4910575" cy="512448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تبیین در علم جغرافیا (</a:t>
            </a:r>
            <a:r>
              <a:rPr lang="fa-IR" sz="2000" dirty="0" smtClean="0">
                <a:cs typeface="B Homa" panose="00000400000000000000" pitchFamily="2" charset="-78"/>
              </a:rPr>
              <a:t>۱۹۶۹)</a:t>
            </a:r>
            <a:endParaRPr lang="en-US" sz="2000" dirty="0" smtClean="0">
              <a:cs typeface="B Homa" panose="00000400000000000000" pitchFamily="2" charset="-78"/>
            </a:endParaRP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عدالت اجتماعی و شهر (۱۹۷۳) 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محدودیت‌های سرمایه (۱۹۸۲)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شهری‌شدن سرمایه (۱۹۸۵) 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آگاهی و تجربه شهرنشینی (۱۹۸۵)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شرایط پسامدرنیته (۱۹۸۹)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 smtClean="0">
                <a:cs typeface="B Homa" panose="00000400000000000000" pitchFamily="2" charset="-78"/>
              </a:rPr>
              <a:t>تجربه شهرنشینی (۱۹۸۹) 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 smtClean="0">
                <a:cs typeface="B Homa" panose="00000400000000000000" pitchFamily="2" charset="-78"/>
              </a:rPr>
              <a:t>عدالت، طبیعت و جغرافیای تفاوت‌ها (۱۹۹۶)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چشم اندازهای امیدواری(2000)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000" dirty="0" smtClean="0">
              <a:cs typeface="B Homa" panose="00000400000000000000" pitchFamily="2" charset="-78"/>
            </a:endParaRP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000" dirty="0" smtClean="0">
              <a:cs typeface="B Homa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1520" y="1345021"/>
            <a:ext cx="55489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 smtClean="0">
                <a:cs typeface="B Homa" panose="00000400000000000000" pitchFamily="2" charset="-78"/>
              </a:rPr>
              <a:t>مختصات </a:t>
            </a:r>
            <a:r>
              <a:rPr lang="fa-IR" sz="2000" dirty="0">
                <a:cs typeface="B Homa" panose="00000400000000000000" pitchFamily="2" charset="-78"/>
              </a:rPr>
              <a:t>نظام سرمایه: به سوی یک علم جغرافیای انتقادی (۲۰۰۱)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امپریالیسم نو(۲۰۰۳)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پاریس، پایتخت مدرنیته (۲۰۰۳) 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تاریخ مختصر نئولیبرالیسم (۲۰۰۵) </a:t>
            </a:r>
            <a:endParaRPr lang="fa-IR" sz="2000" dirty="0" smtClean="0">
              <a:cs typeface="B Homa" panose="00000400000000000000" pitchFamily="2" charset="-78"/>
            </a:endParaRP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محدودیت‌های اصلاح نظام کنونی سرمایه (۲۰۰۶</a:t>
            </a:r>
            <a:r>
              <a:rPr lang="fa-IR" sz="2000" dirty="0" smtClean="0">
                <a:cs typeface="B Homa" panose="00000400000000000000" pitchFamily="2" charset="-78"/>
              </a:rPr>
              <a:t>)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 smtClean="0">
                <a:cs typeface="B Homa" panose="00000400000000000000" pitchFamily="2" charset="-78"/>
              </a:rPr>
              <a:t>حق به شهر؛ ریشه های شهری بحران های مالی(2008)</a:t>
            </a:r>
            <a:endParaRPr lang="fa-IR" sz="2000" dirty="0">
              <a:cs typeface="B Homa" panose="00000400000000000000" pitchFamily="2" charset="-78"/>
            </a:endParaRP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مقدمه ای بر سرمایه مارکس (۲۰۱۰)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معمای سرمایه و بحران‌های نظام سرمایه‌داری (۲۰۱۰)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17 تضاد و پایان سرمایه داری (2014)</a:t>
            </a:r>
          </a:p>
        </p:txBody>
      </p:sp>
    </p:spTree>
    <p:extLst>
      <p:ext uri="{BB962C8B-B14F-4D97-AF65-F5344CB8AC3E}">
        <p14:creationId xmlns:p14="http://schemas.microsoft.com/office/powerpoint/2010/main" val="20794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61866" y="47816"/>
            <a:ext cx="6112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 smtClean="0">
                <a:cs typeface="B Homa" panose="00000400000000000000" pitchFamily="2" charset="-78"/>
              </a:rPr>
              <a:t>مقدمه</a:t>
            </a:r>
            <a:endParaRPr lang="en-US" sz="4800" dirty="0">
              <a:cs typeface="B Homa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474229" y="1058013"/>
            <a:ext cx="2444063" cy="5693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200" dirty="0" smtClean="0">
                <a:solidFill>
                  <a:schemeClr val="tx1"/>
                </a:solidFill>
                <a:cs typeface="B Homa" panose="00000400000000000000" pitchFamily="2" charset="-78"/>
              </a:rPr>
              <a:t>مفاهیم اولیه مارکس</a:t>
            </a:r>
            <a:endParaRPr lang="en-US" sz="22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749829" y="1058013"/>
            <a:ext cx="4088953" cy="5693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200" dirty="0" smtClean="0">
                <a:solidFill>
                  <a:schemeClr val="tx1"/>
                </a:solidFill>
                <a:cs typeface="B Homa" panose="00000400000000000000" pitchFamily="2" charset="-78"/>
              </a:rPr>
              <a:t>شهری شدن مفاهیم مارکس توسط لوفور</a:t>
            </a:r>
            <a:endParaRPr lang="en-US" sz="22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749828" y="2048101"/>
            <a:ext cx="4088953" cy="5693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Homa" panose="00000400000000000000" pitchFamily="2" charset="-78"/>
              </a:rPr>
              <a:t>از شاگردان وی؛کاستلز و هاروی</a:t>
            </a:r>
            <a:endParaRPr lang="en-US" sz="24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760105" y="1866299"/>
            <a:ext cx="1158187" cy="56934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سرمایه</a:t>
            </a:r>
            <a:endParaRPr lang="en-US" sz="20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760105" y="2691119"/>
            <a:ext cx="1158187" cy="56934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پرولتاریا</a:t>
            </a:r>
            <a:endParaRPr lang="en-US" sz="20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760106" y="3475411"/>
            <a:ext cx="1158188" cy="56934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مازاد تولید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0760106" y="4339715"/>
            <a:ext cx="1158188" cy="56934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ارزش اضافی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9474231" y="2260713"/>
            <a:ext cx="1158187" cy="56934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انقلاب کارگری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9474231" y="3085533"/>
            <a:ext cx="1158187" cy="56934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700" dirty="0" smtClean="0">
                <a:solidFill>
                  <a:schemeClr val="tx1"/>
                </a:solidFill>
                <a:cs typeface="B Homa" panose="00000400000000000000" pitchFamily="2" charset="-78"/>
              </a:rPr>
              <a:t>لغو مالکیت خصوصی</a:t>
            </a:r>
            <a:endParaRPr lang="en-US" sz="17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9474232" y="3869825"/>
            <a:ext cx="1158188" cy="56934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جامعه بی طبقه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486125" y="2929808"/>
            <a:ext cx="2967935" cy="56934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انباشت اولیه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486125" y="3754628"/>
            <a:ext cx="2967936" cy="56934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افزایش انباشت از طریق استعمار و تکنولوژی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1486125" y="4538920"/>
            <a:ext cx="2967937" cy="56934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چرخه های سرمایه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486125" y="5382344"/>
            <a:ext cx="2967937" cy="56934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ارزش اضافی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745605" y="3063471"/>
            <a:ext cx="4088953" cy="5693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Homa" panose="00000400000000000000" pitchFamily="2" charset="-78"/>
              </a:rPr>
              <a:t>مفاهیم مورد بررسی از دید هاروی</a:t>
            </a:r>
            <a:endParaRPr lang="en-US" sz="24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8708831" y="1190203"/>
            <a:ext cx="895350" cy="363085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Left Arrow 41"/>
          <p:cNvSpPr/>
          <p:nvPr/>
        </p:nvSpPr>
        <p:spPr>
          <a:xfrm rot="16200000">
            <a:off x="6695151" y="1608989"/>
            <a:ext cx="528079" cy="34336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eft Arrow 42"/>
          <p:cNvSpPr/>
          <p:nvPr/>
        </p:nvSpPr>
        <p:spPr>
          <a:xfrm rot="16200000">
            <a:off x="6695151" y="2713353"/>
            <a:ext cx="528079" cy="34336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/>
          <p:cNvSpPr/>
          <p:nvPr/>
        </p:nvSpPr>
        <p:spPr>
          <a:xfrm>
            <a:off x="4218014" y="2801261"/>
            <a:ext cx="402754" cy="3932914"/>
          </a:xfrm>
          <a:prstGeom prst="rightBracket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/>
          <p:cNvSpPr/>
          <p:nvPr/>
        </p:nvSpPr>
        <p:spPr>
          <a:xfrm>
            <a:off x="1486125" y="6070124"/>
            <a:ext cx="2967935" cy="56934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شهری شدن سرمایه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469195" y="4372803"/>
            <a:ext cx="850222" cy="30041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solidFill>
                  <a:schemeClr val="tx1"/>
                </a:solidFill>
                <a:cs typeface="B Homa" panose="00000400000000000000" pitchFamily="2" charset="-78"/>
              </a:rPr>
              <a:t>چرخه اول</a:t>
            </a:r>
            <a:endParaRPr lang="en-US" sz="14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460883" y="4812449"/>
            <a:ext cx="850222" cy="30041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solidFill>
                  <a:schemeClr val="tx1"/>
                </a:solidFill>
                <a:cs typeface="B Homa" panose="00000400000000000000" pitchFamily="2" charset="-78"/>
              </a:rPr>
              <a:t>چرخه دوم</a:t>
            </a:r>
            <a:endParaRPr lang="en-US" sz="14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470408" y="5209354"/>
            <a:ext cx="850222" cy="30041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solidFill>
                  <a:schemeClr val="tx1"/>
                </a:solidFill>
                <a:cs typeface="B Homa" panose="00000400000000000000" pitchFamily="2" charset="-78"/>
              </a:rPr>
              <a:t>چرخه سوم</a:t>
            </a:r>
            <a:endParaRPr lang="en-US" sz="14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48" name="Right Bracket 47"/>
          <p:cNvSpPr/>
          <p:nvPr/>
        </p:nvSpPr>
        <p:spPr>
          <a:xfrm>
            <a:off x="1206325" y="4261185"/>
            <a:ext cx="209560" cy="1317333"/>
          </a:xfrm>
          <a:prstGeom prst="rightBracket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1415885" y="4909057"/>
            <a:ext cx="5490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66894" y="6070124"/>
            <a:ext cx="1274407" cy="56934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B Homa" panose="00000400000000000000" pitchFamily="2" charset="-78"/>
              </a:rPr>
              <a:t>بحران</a:t>
            </a:r>
            <a:endParaRPr lang="en-US" sz="20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1341301" y="6354795"/>
            <a:ext cx="5490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4620768" y="3391788"/>
            <a:ext cx="4465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3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32913" y="1318637"/>
            <a:ext cx="11781973" cy="1446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800" u="sng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خط مشی کلی: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واژگونی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نظام سرمایه داری از طریق انقلاب کارگری و لغو مالکیت خصوصی بر ابزار تولید و ایجاد جامعه ای بی طبقه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با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مردمی آزاد و برابر.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67631" y="132317"/>
            <a:ext cx="6112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>
                <a:cs typeface="B Homa" panose="00000400000000000000" pitchFamily="2" charset="-78"/>
              </a:rPr>
              <a:t>ادبیات مارکسیستی</a:t>
            </a:r>
            <a:endParaRPr lang="en-US" sz="4800" dirty="0">
              <a:cs typeface="B Hom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840" y="3499354"/>
            <a:ext cx="11781973" cy="2317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800" u="sng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جایگاه شهر و دولت:</a:t>
            </a:r>
            <a:endParaRPr lang="en-US" sz="2800" u="sng" dirty="0"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فضای شهر حوزه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ای است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که فرایند درهم تنیده انباشت سرمایه و ستیز طبقاتی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درآن تمرکز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یابد و سبب می شود که تضاد رو به رشد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کارگر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و سرمایه دار به گونه ای روزافزون نمایان گردد.در شهرهای بزرگ،بازرگانی،تمرکز مالکیت و جمعیت به بالاترین حد خود می رسد و یک طبقه دارا و یک طبقه تهیدست پدید می اید.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727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69492" y="135167"/>
            <a:ext cx="7704849" cy="88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48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تحلیل سرمایه داری</a:t>
            </a:r>
            <a:endParaRPr lang="en-US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Homa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291313" y="1345721"/>
            <a:ext cx="1613140" cy="51758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Homa" panose="00000400000000000000" pitchFamily="2" charset="-78"/>
              </a:rPr>
              <a:t>سرمایه</a:t>
            </a:r>
            <a:endParaRPr lang="en-US" sz="2400" dirty="0"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291313" y="2738338"/>
            <a:ext cx="1613140" cy="51758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Homa" panose="00000400000000000000" pitchFamily="2" charset="-78"/>
              </a:rPr>
              <a:t>پرولتاریا</a:t>
            </a:r>
            <a:endParaRPr lang="en-US" sz="2400" dirty="0"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291313" y="4300908"/>
            <a:ext cx="1613140" cy="51758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Homa" panose="00000400000000000000" pitchFamily="2" charset="-78"/>
              </a:rPr>
              <a:t>انباشت</a:t>
            </a:r>
            <a:endParaRPr lang="en-US" sz="2400" dirty="0">
              <a:cs typeface="B Homa" panose="00000400000000000000" pitchFamily="2" charset="-78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9687464" y="1419476"/>
            <a:ext cx="776377" cy="384561"/>
          </a:xfrm>
          <a:prstGeom prst="lef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Arrow 16"/>
          <p:cNvSpPr/>
          <p:nvPr/>
        </p:nvSpPr>
        <p:spPr>
          <a:xfrm>
            <a:off x="9687463" y="2782523"/>
            <a:ext cx="776377" cy="384561"/>
          </a:xfrm>
          <a:prstGeom prst="lef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Arrow 17"/>
          <p:cNvSpPr/>
          <p:nvPr/>
        </p:nvSpPr>
        <p:spPr>
          <a:xfrm>
            <a:off x="9683375" y="4353852"/>
            <a:ext cx="776377" cy="384561"/>
          </a:xfrm>
          <a:prstGeom prst="lef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" y="1419476"/>
            <a:ext cx="915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Homa" panose="00000400000000000000" pitchFamily="2" charset="-78"/>
              </a:rPr>
              <a:t>پول یا ذخیره ی مالی سرمایه گذاری شده به منظور کسب پول بیشتر تعریف می شود.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530749" y="2690177"/>
            <a:ext cx="9152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latin typeface="Calibri" panose="020F0502020204030204" pitchFamily="34" charset="0"/>
                <a:cs typeface="B Homa" panose="00000400000000000000" pitchFamily="2" charset="-78"/>
              </a:rPr>
              <a:t>طبقه کارگر(</a:t>
            </a:r>
            <a:r>
              <a:rPr lang="fa-IR" sz="2000" dirty="0">
                <a:cs typeface="B Homa" panose="00000400000000000000" pitchFamily="2" charset="-78"/>
              </a:rPr>
              <a:t>پرولتاریاها کسانی هستند که در تولید و بازتولید زندگی شهری سهمی </a:t>
            </a:r>
            <a:r>
              <a:rPr lang="fa-IR" sz="2000" dirty="0" smtClean="0">
                <a:cs typeface="B Homa" panose="00000400000000000000" pitchFamily="2" charset="-78"/>
              </a:rPr>
              <a:t>اند</a:t>
            </a:r>
            <a:r>
              <a:rPr lang="en-US" sz="2000" dirty="0" smtClean="0">
                <a:cs typeface="B Homa" panose="00000400000000000000" pitchFamily="2" charset="-78"/>
              </a:rPr>
              <a:t>.</a:t>
            </a:r>
            <a:r>
              <a:rPr lang="fa-IR" sz="2400" dirty="0"/>
              <a:t> </a:t>
            </a:r>
            <a:r>
              <a:rPr lang="fa-IR" sz="2000" dirty="0">
                <a:cs typeface="B Homa" panose="00000400000000000000" pitchFamily="2" charset="-78"/>
              </a:rPr>
              <a:t>آن دسته از کارگرانی هستند که برای گذران زندگی خود به مزد یا به حقوق متکی است</a:t>
            </a:r>
            <a:r>
              <a:rPr lang="fa-IR" sz="2400" dirty="0" smtClean="0"/>
              <a:t>.)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457200" y="4283746"/>
            <a:ext cx="915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باز تبدیل ارزش اضافی به سرمایه</a:t>
            </a:r>
            <a:endParaRPr lang="en-US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214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/>
          <p:cNvSpPr/>
          <p:nvPr/>
        </p:nvSpPr>
        <p:spPr>
          <a:xfrm>
            <a:off x="2764445" y="3283800"/>
            <a:ext cx="715992" cy="607439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15759" y="100060"/>
            <a:ext cx="77048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>
                <a:cs typeface="B Homa" panose="00000400000000000000" pitchFamily="2" charset="-78"/>
              </a:rPr>
              <a:t>فرایند شهری تحت نظام سرمایه داری</a:t>
            </a:r>
            <a:endParaRPr lang="en-US" sz="4000" dirty="0">
              <a:cs typeface="B Homa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529455" y="3769949"/>
            <a:ext cx="1337094" cy="621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تولید ارزش اضافی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471493" y="3758469"/>
            <a:ext cx="1579238" cy="621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ساخت محیط مصنوع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198002" y="3040958"/>
            <a:ext cx="1337094" cy="621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سرمایه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471492" y="3040198"/>
            <a:ext cx="1579239" cy="621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گسترش سرمایه های ثابت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647774" y="3040958"/>
            <a:ext cx="1337094" cy="621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نیروی کار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529455" y="4716881"/>
            <a:ext cx="1337094" cy="621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انباشت مازاد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559690" y="3040198"/>
            <a:ext cx="1751163" cy="621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سرمایه گذاری در تکنولوژی و علم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7559690" y="3849325"/>
            <a:ext cx="1730146" cy="621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بالا رفتن بهره وری نیرو کار</a:t>
            </a:r>
            <a:endParaRPr lang="en-US" dirty="0">
              <a:cs typeface="B Homa" panose="00000400000000000000" pitchFamily="2" charset="-78"/>
            </a:endParaRPr>
          </a:p>
        </p:txBody>
      </p:sp>
      <p:cxnSp>
        <p:nvCxnSpPr>
          <p:cNvPr id="29" name="Straight Arrow Connector 28"/>
          <p:cNvCxnSpPr>
            <a:stCxn id="18" idx="2"/>
          </p:cNvCxnSpPr>
          <p:nvPr/>
        </p:nvCxnSpPr>
        <p:spPr>
          <a:xfrm>
            <a:off x="3198002" y="4391051"/>
            <a:ext cx="0" cy="5023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989233" y="1561271"/>
            <a:ext cx="2417538" cy="9504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TextBox 2"/>
          <p:cNvSpPr txBox="1"/>
          <p:nvPr/>
        </p:nvSpPr>
        <p:spPr>
          <a:xfrm>
            <a:off x="1817805" y="1706207"/>
            <a:ext cx="23341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dirty="0" smtClean="0">
                <a:cs typeface="B Homa" panose="00000400000000000000" pitchFamily="2" charset="-78"/>
              </a:rPr>
              <a:t>چرخه اول</a:t>
            </a:r>
            <a:endParaRPr lang="fa-IR" sz="4000" dirty="0">
              <a:cs typeface="B Hom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860175" y="1577513"/>
            <a:ext cx="2417538" cy="9504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TextBox 30"/>
          <p:cNvSpPr txBox="1"/>
          <p:nvPr/>
        </p:nvSpPr>
        <p:spPr>
          <a:xfrm>
            <a:off x="4688747" y="1722449"/>
            <a:ext cx="23341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dirty="0" smtClean="0">
                <a:cs typeface="B Homa" panose="00000400000000000000" pitchFamily="2" charset="-78"/>
              </a:rPr>
              <a:t>چرخه دوم</a:t>
            </a:r>
            <a:endParaRPr lang="fa-IR" sz="4000" dirty="0">
              <a:cs typeface="B Homa" panose="000004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731118" y="1589000"/>
            <a:ext cx="2417538" cy="9504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TextBox 32"/>
          <p:cNvSpPr txBox="1"/>
          <p:nvPr/>
        </p:nvSpPr>
        <p:spPr>
          <a:xfrm>
            <a:off x="7559690" y="1733936"/>
            <a:ext cx="23341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dirty="0" smtClean="0">
                <a:cs typeface="B Homa" panose="00000400000000000000" pitchFamily="2" charset="-78"/>
              </a:rPr>
              <a:t>چرخه سوم</a:t>
            </a:r>
            <a:endParaRPr lang="fa-IR" sz="4000" dirty="0">
              <a:cs typeface="B Homa" panose="00000400000000000000" pitchFamily="2" charset="-78"/>
            </a:endParaRPr>
          </a:p>
        </p:txBody>
      </p:sp>
      <p:sp>
        <p:nvSpPr>
          <p:cNvPr id="4" name="Curved Up Arrow 3"/>
          <p:cNvSpPr/>
          <p:nvPr/>
        </p:nvSpPr>
        <p:spPr>
          <a:xfrm>
            <a:off x="3428709" y="5422755"/>
            <a:ext cx="2212774" cy="1399149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34" name="Curved Up Arrow 33"/>
          <p:cNvSpPr/>
          <p:nvPr/>
        </p:nvSpPr>
        <p:spPr>
          <a:xfrm>
            <a:off x="6624731" y="5422755"/>
            <a:ext cx="2212774" cy="1399149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806117" y="789237"/>
            <a:ext cx="10833146" cy="87926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568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10037" y="99879"/>
            <a:ext cx="7704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 smtClean="0">
                <a:cs typeface="B Homa" panose="00000400000000000000" pitchFamily="2" charset="-78"/>
              </a:rPr>
              <a:t>  چرخه دوم انباشت در محیط مصنوع</a:t>
            </a:r>
            <a:endParaRPr lang="en-US" sz="4800" dirty="0"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7379" y="1157062"/>
            <a:ext cx="106418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Homa" panose="00000400000000000000" pitchFamily="2" charset="-78"/>
              </a:rPr>
              <a:t>در چرخه های سرمایه،جایگاه شهر و شهری شدن سرمایه در چرخه دوم سرمایه است.</a:t>
            </a:r>
          </a:p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Homa" panose="00000400000000000000" pitchFamily="2" charset="-78"/>
              </a:rPr>
              <a:t>چرا که تبدیل مازاد انباشت به سرمایه ثابت، خاصیت ملکی شدن دارد و این موضوعی است که آن را به شهر مرتبط می سازد.</a:t>
            </a:r>
          </a:p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Homa" panose="00000400000000000000" pitchFamily="2" charset="-78"/>
              </a:rPr>
              <a:t>ایجاد محیط های مصنوع برای تولید و مصرف در شهر اتفاق میفتد و آن را تحت تاثیر قرار میدهد.</a:t>
            </a:r>
          </a:p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Homa" panose="00000400000000000000" pitchFamily="2" charset="-78"/>
              </a:rPr>
              <a:t>شهر در جهت تبدیل مازاد انباشت به عنوان کالا برای سرمایه داران تلقی می شود.</a:t>
            </a:r>
          </a:p>
          <a:p>
            <a:pPr marL="342900" indent="-34290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Homa" panose="00000400000000000000" pitchFamily="2" charset="-78"/>
              </a:rPr>
              <a:t>شهرها زاده تولید مازاد هستند.</a:t>
            </a: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934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98092" y="168132"/>
            <a:ext cx="7704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 smtClean="0">
                <a:cs typeface="B Homa" panose="00000400000000000000" pitchFamily="2" charset="-78"/>
              </a:rPr>
              <a:t>  نقش دولت در چرخه های سرمایه</a:t>
            </a:r>
            <a:endParaRPr lang="en-US" sz="4800" dirty="0">
              <a:cs typeface="B Homa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516" y="1090864"/>
            <a:ext cx="111728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dirty="0">
                <a:cs typeface="B Homa" panose="00000400000000000000" pitchFamily="2" charset="-78"/>
              </a:rPr>
              <a:t>تغییر جهت جریان ها از چرخه ی اول به دوم به هنگام بروز انباشت مازاد تنها زمانی تکمیل خواهد شد که مازاد بتواند به سرمایه ی پولی تبدیل شود تا آزادانه و بدون مانع به اشکال ثانوی سرمایه گذاری مبدل گردد.از آنجا که تولید پول و اعتبار فرایندی بالنسبه مستقل است،می بایست نهادهای مالی و دولتی کنترل </a:t>
            </a:r>
            <a:r>
              <a:rPr lang="fa-IR" sz="2400" dirty="0" smtClean="0">
                <a:cs typeface="B Homa" panose="00000400000000000000" pitchFamily="2" charset="-78"/>
              </a:rPr>
              <a:t>کننده ی </a:t>
            </a:r>
            <a:r>
              <a:rPr lang="fa-IR" sz="2400" dirty="0">
                <a:cs typeface="B Homa" panose="00000400000000000000" pitchFamily="2" charset="-78"/>
              </a:rPr>
              <a:t>این فرایند را نظارت کننده ی روابط چرخه ی اول و دوم تصور کنیم</a:t>
            </a:r>
            <a:r>
              <a:rPr lang="fa-IR" sz="2400" dirty="0" smtClean="0">
                <a:cs typeface="B Homa" panose="00000400000000000000" pitchFamily="2" charset="-78"/>
              </a:rPr>
              <a:t>.</a:t>
            </a:r>
          </a:p>
          <a:p>
            <a:pPr algn="just" rtl="1">
              <a:lnSpc>
                <a:spcPct val="200000"/>
              </a:lnSpc>
            </a:pPr>
            <a:r>
              <a:rPr lang="fa-IR" sz="2400" dirty="0" smtClean="0">
                <a:cs typeface="B Homa" panose="00000400000000000000" pitchFamily="2" charset="-78"/>
              </a:rPr>
              <a:t>شکل </a:t>
            </a:r>
            <a:r>
              <a:rPr lang="fa-IR" sz="2400" dirty="0">
                <a:cs typeface="B Homa" panose="00000400000000000000" pitchFamily="2" charset="-78"/>
              </a:rPr>
              <a:t>و ماهیت نهادهای مالی و دولتی مذکور و سیاست های آنها می تواند نقش بسیار مهمی را در بازبینی یا افزایش جریان سرمایه به چرخه ی دوم سرمایه یا جنبه های معینی از آن(حمل و نقل،مسکن،تسهیلات عمومی و ...)داشته باشد.</a:t>
            </a:r>
            <a:endParaRPr lang="en-US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12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29</TotalTime>
  <Words>1057</Words>
  <Application>Microsoft Office PowerPoint</Application>
  <PresentationFormat>Widescreen</PresentationFormat>
  <Paragraphs>119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B Homa</vt:lpstr>
      <vt:lpstr>Calibri</vt:lpstr>
      <vt:lpstr>Tahoma</vt:lpstr>
      <vt:lpstr>Times New Roman</vt:lpstr>
      <vt:lpstr>Trebuchet MS</vt:lpstr>
      <vt:lpstr>Tw Cen MT</vt:lpstr>
      <vt:lpstr>Wingdings</vt:lpstr>
      <vt:lpstr>Circuit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5</cp:revision>
  <dcterms:created xsi:type="dcterms:W3CDTF">2019-12-15T08:20:03Z</dcterms:created>
  <dcterms:modified xsi:type="dcterms:W3CDTF">2019-12-15T08:49:11Z</dcterms:modified>
</cp:coreProperties>
</file>