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405" r:id="rId2"/>
    <p:sldId id="387" r:id="rId3"/>
    <p:sldId id="303" r:id="rId4"/>
    <p:sldId id="440" r:id="rId5"/>
    <p:sldId id="379" r:id="rId6"/>
    <p:sldId id="388" r:id="rId7"/>
    <p:sldId id="324" r:id="rId8"/>
    <p:sldId id="389" r:id="rId9"/>
    <p:sldId id="406" r:id="rId10"/>
    <p:sldId id="407" r:id="rId11"/>
    <p:sldId id="361" r:id="rId12"/>
    <p:sldId id="339" r:id="rId13"/>
    <p:sldId id="417" r:id="rId14"/>
    <p:sldId id="418" r:id="rId15"/>
    <p:sldId id="419" r:id="rId16"/>
    <p:sldId id="381" r:id="rId17"/>
    <p:sldId id="354" r:id="rId18"/>
    <p:sldId id="392" r:id="rId19"/>
    <p:sldId id="320" r:id="rId20"/>
    <p:sldId id="344" r:id="rId21"/>
    <p:sldId id="394" r:id="rId22"/>
    <p:sldId id="382" r:id="rId23"/>
    <p:sldId id="368" r:id="rId24"/>
    <p:sldId id="420" r:id="rId25"/>
    <p:sldId id="307" r:id="rId26"/>
    <p:sldId id="408" r:id="rId27"/>
    <p:sldId id="409" r:id="rId28"/>
    <p:sldId id="410" r:id="rId29"/>
    <p:sldId id="396" r:id="rId30"/>
    <p:sldId id="334" r:id="rId31"/>
    <p:sldId id="411" r:id="rId32"/>
    <p:sldId id="412" r:id="rId33"/>
    <p:sldId id="413" r:id="rId34"/>
    <p:sldId id="414" r:id="rId35"/>
    <p:sldId id="363" r:id="rId36"/>
    <p:sldId id="415" r:id="rId37"/>
    <p:sldId id="416" r:id="rId38"/>
    <p:sldId id="383" r:id="rId39"/>
    <p:sldId id="327" r:id="rId40"/>
    <p:sldId id="436" r:id="rId41"/>
    <p:sldId id="430" r:id="rId42"/>
    <p:sldId id="432" r:id="rId43"/>
    <p:sldId id="437" r:id="rId44"/>
    <p:sldId id="435" r:id="rId45"/>
    <p:sldId id="438" r:id="rId46"/>
    <p:sldId id="439" r:id="rId47"/>
    <p:sldId id="384" r:id="rId48"/>
  </p:sldIdLst>
  <p:sldSz cx="12195175" cy="6859588"/>
  <p:notesSz cx="6858000" cy="9144000"/>
  <p:defaultTextStyle>
    <a:defPPr>
      <a:defRPr lang="ms-MY"/>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0F0F0"/>
    <a:srgbClr val="E6E6E6"/>
    <a:srgbClr val="E9484B"/>
    <a:srgbClr val="2CB299"/>
    <a:srgbClr val="E98E08"/>
    <a:srgbClr val="F7980D"/>
    <a:srgbClr val="3AB09F"/>
    <a:srgbClr val="5AC4EE"/>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62" autoAdjust="0"/>
  </p:normalViewPr>
  <p:slideViewPr>
    <p:cSldViewPr showGuides="1">
      <p:cViewPr varScale="1">
        <p:scale>
          <a:sx n="75" d="100"/>
          <a:sy n="75" d="100"/>
        </p:scale>
        <p:origin x="354" y="78"/>
      </p:cViewPr>
      <p:guideLst>
        <p:guide orient="horz" pos="2160"/>
        <p:guide pos="3841"/>
      </p:guideLst>
    </p:cSldViewPr>
  </p:slideViewPr>
  <p:notesTextViewPr>
    <p:cViewPr>
      <p:scale>
        <a:sx n="1" d="1"/>
        <a:sy n="1" d="1"/>
      </p:scale>
      <p:origin x="0" y="0"/>
    </p:cViewPr>
  </p:notesTextViewPr>
  <p:notesViewPr>
    <p:cSldViewPr showGuide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_rels/data10.xml.rels><?xml version="1.0" encoding="UTF-8" standalone="yes"?>
<Relationships xmlns="http://schemas.openxmlformats.org/package/2006/relationships"><Relationship Id="rId1" Type="http://schemas.openxmlformats.org/officeDocument/2006/relationships/image" Target="../media/image9.jpg"/></Relationships>
</file>

<file path=ppt/diagrams/_rels/data11.xml.rels><?xml version="1.0" encoding="UTF-8" standalone="yes"?>
<Relationships xmlns="http://schemas.openxmlformats.org/package/2006/relationships"><Relationship Id="rId1" Type="http://schemas.openxmlformats.org/officeDocument/2006/relationships/image" Target="../media/image2.jpg"/></Relationships>
</file>

<file path=ppt/diagrams/_rels/data12.xml.rels><?xml version="1.0" encoding="UTF-8" standalone="yes"?>
<Relationships xmlns="http://schemas.openxmlformats.org/package/2006/relationships"><Relationship Id="rId1" Type="http://schemas.openxmlformats.org/officeDocument/2006/relationships/image" Target="../media/image6.jpg"/></Relationships>
</file>

<file path=ppt/diagrams/_rels/data13.xml.rels><?xml version="1.0" encoding="UTF-8" standalone="yes"?>
<Relationships xmlns="http://schemas.openxmlformats.org/package/2006/relationships"><Relationship Id="rId1" Type="http://schemas.openxmlformats.org/officeDocument/2006/relationships/image" Target="../media/image10.jpeg"/></Relationships>
</file>

<file path=ppt/diagrams/_rels/data14.xml.rels><?xml version="1.0" encoding="UTF-8" standalone="yes"?>
<Relationships xmlns="http://schemas.openxmlformats.org/package/2006/relationships"><Relationship Id="rId1" Type="http://schemas.openxmlformats.org/officeDocument/2006/relationships/image" Target="../media/image11.jpg"/></Relationships>
</file>

<file path=ppt/diagrams/_rels/data15.xml.rels><?xml version="1.0" encoding="UTF-8" standalone="yes"?>
<Relationships xmlns="http://schemas.openxmlformats.org/package/2006/relationships"><Relationship Id="rId1" Type="http://schemas.openxmlformats.org/officeDocument/2006/relationships/image" Target="../media/image12.jpg"/></Relationships>
</file>

<file path=ppt/diagrams/_rels/data16.xml.rels><?xml version="1.0" encoding="UTF-8" standalone="yes"?>
<Relationships xmlns="http://schemas.openxmlformats.org/package/2006/relationships"><Relationship Id="rId1" Type="http://schemas.openxmlformats.org/officeDocument/2006/relationships/image" Target="../media/image13.jpeg"/></Relationships>
</file>

<file path=ppt/diagrams/_rels/data17.xml.rels><?xml version="1.0" encoding="UTF-8" standalone="yes"?>
<Relationships xmlns="http://schemas.openxmlformats.org/package/2006/relationships"><Relationship Id="rId1" Type="http://schemas.openxmlformats.org/officeDocument/2006/relationships/image" Target="../media/image14.jpeg"/></Relationships>
</file>

<file path=ppt/diagrams/_rels/data18.xml.rels><?xml version="1.0" encoding="UTF-8" standalone="yes"?>
<Relationships xmlns="http://schemas.openxmlformats.org/package/2006/relationships"><Relationship Id="rId1" Type="http://schemas.openxmlformats.org/officeDocument/2006/relationships/image" Target="../media/image15.jpeg"/></Relationships>
</file>

<file path=ppt/diagrams/_rels/data19.xml.rels><?xml version="1.0" encoding="UTF-8" standalone="yes"?>
<Relationships xmlns="http://schemas.openxmlformats.org/package/2006/relationships"><Relationship Id="rId1" Type="http://schemas.openxmlformats.org/officeDocument/2006/relationships/image" Target="../media/image16.jpg"/></Relationships>
</file>

<file path=ppt/diagrams/_rels/data2.xml.rels><?xml version="1.0" encoding="UTF-8" standalone="yes"?>
<Relationships xmlns="http://schemas.openxmlformats.org/package/2006/relationships"><Relationship Id="rId1" Type="http://schemas.openxmlformats.org/officeDocument/2006/relationships/image" Target="../media/image2.jpg"/></Relationships>
</file>

<file path=ppt/diagrams/_rels/data20.xml.rels><?xml version="1.0" encoding="UTF-8" standalone="yes"?>
<Relationships xmlns="http://schemas.openxmlformats.org/package/2006/relationships"><Relationship Id="rId1" Type="http://schemas.openxmlformats.org/officeDocument/2006/relationships/image" Target="../media/image6.jpg"/></Relationships>
</file>

<file path=ppt/diagrams/_rels/data21.xml.rels><?xml version="1.0" encoding="UTF-8" standalone="yes"?>
<Relationships xmlns="http://schemas.openxmlformats.org/package/2006/relationships"><Relationship Id="rId1" Type="http://schemas.openxmlformats.org/officeDocument/2006/relationships/image" Target="../media/image17.png"/></Relationships>
</file>

<file path=ppt/diagrams/_rels/data24.xml.rels><?xml version="1.0" encoding="UTF-8" standalone="yes"?>
<Relationships xmlns="http://schemas.openxmlformats.org/package/2006/relationships"><Relationship Id="rId1" Type="http://schemas.openxmlformats.org/officeDocument/2006/relationships/image" Target="../media/image19.png"/></Relationships>
</file>

<file path=ppt/diagrams/_rels/data25.xml.rels><?xml version="1.0" encoding="UTF-8" standalone="yes"?>
<Relationships xmlns="http://schemas.openxmlformats.org/package/2006/relationships"><Relationship Id="rId1" Type="http://schemas.openxmlformats.org/officeDocument/2006/relationships/image" Target="../media/image20.jpeg"/></Relationships>
</file>

<file path=ppt/diagrams/_rels/data26.xml.rels><?xml version="1.0" encoding="UTF-8" standalone="yes"?>
<Relationships xmlns="http://schemas.openxmlformats.org/package/2006/relationships"><Relationship Id="rId1" Type="http://schemas.openxmlformats.org/officeDocument/2006/relationships/image" Target="../media/image21.jpg"/></Relationships>
</file>

<file path=ppt/diagrams/_rels/data27.xml.rels><?xml version="1.0" encoding="UTF-8" standalone="yes"?>
<Relationships xmlns="http://schemas.openxmlformats.org/package/2006/relationships"><Relationship Id="rId1" Type="http://schemas.openxmlformats.org/officeDocument/2006/relationships/image" Target="../media/image22.jpeg"/></Relationships>
</file>

<file path=ppt/diagrams/_rels/data29.xml.rels><?xml version="1.0" encoding="UTF-8" standalone="yes"?>
<Relationships xmlns="http://schemas.openxmlformats.org/package/2006/relationships"><Relationship Id="rId1" Type="http://schemas.openxmlformats.org/officeDocument/2006/relationships/image" Target="../media/image23.jpeg"/></Relationships>
</file>

<file path=ppt/diagrams/_rels/data3.xml.rels><?xml version="1.0" encoding="UTF-8" standalone="yes"?>
<Relationships xmlns="http://schemas.openxmlformats.org/package/2006/relationships"><Relationship Id="rId1" Type="http://schemas.openxmlformats.org/officeDocument/2006/relationships/image" Target="../media/image3.jpeg"/></Relationships>
</file>

<file path=ppt/diagrams/_rels/data30.xml.rels><?xml version="1.0" encoding="UTF-8" standalone="yes"?>
<Relationships xmlns="http://schemas.openxmlformats.org/package/2006/relationships"><Relationship Id="rId1" Type="http://schemas.openxmlformats.org/officeDocument/2006/relationships/image" Target="../media/image24.jpeg"/></Relationships>
</file>

<file path=ppt/diagrams/_rels/data31.xml.rels><?xml version="1.0" encoding="UTF-8" standalone="yes"?>
<Relationships xmlns="http://schemas.openxmlformats.org/package/2006/relationships"><Relationship Id="rId1" Type="http://schemas.openxmlformats.org/officeDocument/2006/relationships/image" Target="../media/image25.jpeg"/></Relationships>
</file>

<file path=ppt/diagrams/_rels/data32.xml.rels><?xml version="1.0" encoding="UTF-8" standalone="yes"?>
<Relationships xmlns="http://schemas.openxmlformats.org/package/2006/relationships"><Relationship Id="rId1" Type="http://schemas.openxmlformats.org/officeDocument/2006/relationships/image" Target="../media/image26.jpg"/></Relationships>
</file>

<file path=ppt/diagrams/_rels/data33.xml.rels><?xml version="1.0" encoding="UTF-8" standalone="yes"?>
<Relationships xmlns="http://schemas.openxmlformats.org/package/2006/relationships"><Relationship Id="rId1" Type="http://schemas.openxmlformats.org/officeDocument/2006/relationships/image" Target="../media/image27.jpg"/></Relationships>
</file>

<file path=ppt/diagrams/_rels/data34.xml.rels><?xml version="1.0" encoding="UTF-8" standalone="yes"?>
<Relationships xmlns="http://schemas.openxmlformats.org/package/2006/relationships"><Relationship Id="rId1" Type="http://schemas.openxmlformats.org/officeDocument/2006/relationships/image" Target="../media/image28.jpeg"/></Relationships>
</file>

<file path=ppt/diagrams/_rels/data35.xml.rels><?xml version="1.0" encoding="UTF-8" standalone="yes"?>
<Relationships xmlns="http://schemas.openxmlformats.org/package/2006/relationships"><Relationship Id="rId1" Type="http://schemas.openxmlformats.org/officeDocument/2006/relationships/image" Target="../media/image29.jpg"/></Relationships>
</file>

<file path=ppt/diagrams/_rels/data36.xml.rels><?xml version="1.0" encoding="UTF-8" standalone="yes"?>
<Relationships xmlns="http://schemas.openxmlformats.org/package/2006/relationships"><Relationship Id="rId1" Type="http://schemas.openxmlformats.org/officeDocument/2006/relationships/image" Target="../media/image21.jpg"/></Relationships>
</file>

<file path=ppt/diagrams/_rels/data37.xml.rels><?xml version="1.0" encoding="UTF-8" standalone="yes"?>
<Relationships xmlns="http://schemas.openxmlformats.org/package/2006/relationships"><Relationship Id="rId1" Type="http://schemas.openxmlformats.org/officeDocument/2006/relationships/image" Target="../media/image30.jpeg"/></Relationships>
</file>

<file path=ppt/diagrams/_rels/data38.xml.rels><?xml version="1.0" encoding="UTF-8" standalone="yes"?>
<Relationships xmlns="http://schemas.openxmlformats.org/package/2006/relationships"><Relationship Id="rId1" Type="http://schemas.openxmlformats.org/officeDocument/2006/relationships/image" Target="../media/image31.jpeg"/></Relationships>
</file>

<file path=ppt/diagrams/_rels/data39.xml.rels><?xml version="1.0" encoding="UTF-8" standalone="yes"?>
<Relationships xmlns="http://schemas.openxmlformats.org/package/2006/relationships"><Relationship Id="rId1" Type="http://schemas.openxmlformats.org/officeDocument/2006/relationships/image" Target="../media/image6.jpg"/></Relationships>
</file>

<file path=ppt/diagrams/_rels/data4.xml.rels><?xml version="1.0" encoding="UTF-8" standalone="yes"?>
<Relationships xmlns="http://schemas.openxmlformats.org/package/2006/relationships"><Relationship Id="rId1" Type="http://schemas.openxmlformats.org/officeDocument/2006/relationships/image" Target="../media/image4.jpeg"/></Relationships>
</file>

<file path=ppt/diagrams/_rels/data40.xml.rels><?xml version="1.0" encoding="UTF-8" standalone="yes"?>
<Relationships xmlns="http://schemas.openxmlformats.org/package/2006/relationships"><Relationship Id="rId1" Type="http://schemas.openxmlformats.org/officeDocument/2006/relationships/image" Target="../media/image32.jpg"/></Relationships>
</file>

<file path=ppt/diagrams/_rels/data41.xml.rels><?xml version="1.0" encoding="UTF-8" standalone="yes"?>
<Relationships xmlns="http://schemas.openxmlformats.org/package/2006/relationships"><Relationship Id="rId1" Type="http://schemas.openxmlformats.org/officeDocument/2006/relationships/image" Target="../media/image33.jpeg"/></Relationships>
</file>

<file path=ppt/diagrams/_rels/data42.xml.rels><?xml version="1.0" encoding="UTF-8" standalone="yes"?>
<Relationships xmlns="http://schemas.openxmlformats.org/package/2006/relationships"><Relationship Id="rId1" Type="http://schemas.openxmlformats.org/officeDocument/2006/relationships/image" Target="../media/image34.jpg"/></Relationships>
</file>

<file path=ppt/diagrams/_rels/data43.xml.rels><?xml version="1.0" encoding="UTF-8" standalone="yes"?>
<Relationships xmlns="http://schemas.openxmlformats.org/package/2006/relationships"><Relationship Id="rId1" Type="http://schemas.openxmlformats.org/officeDocument/2006/relationships/image" Target="../media/image35.jpg"/></Relationships>
</file>

<file path=ppt/diagrams/_rels/data44.xml.rels><?xml version="1.0" encoding="UTF-8" standalone="yes"?>
<Relationships xmlns="http://schemas.openxmlformats.org/package/2006/relationships"><Relationship Id="rId1" Type="http://schemas.openxmlformats.org/officeDocument/2006/relationships/image" Target="../media/image21.jpg"/></Relationships>
</file>

<file path=ppt/diagrams/_rels/data45.xml.rels><?xml version="1.0" encoding="UTF-8" standalone="yes"?>
<Relationships xmlns="http://schemas.openxmlformats.org/package/2006/relationships"><Relationship Id="rId1" Type="http://schemas.openxmlformats.org/officeDocument/2006/relationships/image" Target="../media/image36.jpg"/></Relationships>
</file>

<file path=ppt/diagrams/_rels/data46.xml.rels><?xml version="1.0" encoding="UTF-8" standalone="yes"?>
<Relationships xmlns="http://schemas.openxmlformats.org/package/2006/relationships"><Relationship Id="rId1" Type="http://schemas.openxmlformats.org/officeDocument/2006/relationships/image" Target="../media/image37.jpg"/></Relationships>
</file>

<file path=ppt/diagrams/_rels/data47.xml.rels><?xml version="1.0" encoding="UTF-8" standalone="yes"?>
<Relationships xmlns="http://schemas.openxmlformats.org/package/2006/relationships"><Relationship Id="rId1" Type="http://schemas.openxmlformats.org/officeDocument/2006/relationships/image" Target="../media/image38.jpg"/></Relationships>
</file>

<file path=ppt/diagrams/_rels/data48.xml.rels><?xml version="1.0" encoding="UTF-8" standalone="yes"?>
<Relationships xmlns="http://schemas.openxmlformats.org/package/2006/relationships"><Relationship Id="rId1" Type="http://schemas.openxmlformats.org/officeDocument/2006/relationships/image" Target="../media/image6.jpg"/></Relationships>
</file>

<file path=ppt/diagrams/_rels/data49.xml.rels><?xml version="1.0" encoding="UTF-8" standalone="yes"?>
<Relationships xmlns="http://schemas.openxmlformats.org/package/2006/relationships"><Relationship Id="rId1" Type="http://schemas.openxmlformats.org/officeDocument/2006/relationships/image" Target="../media/image39.jpg"/></Relationships>
</file>

<file path=ppt/diagrams/_rels/data5.xml.rels><?xml version="1.0" encoding="UTF-8" standalone="yes"?>
<Relationships xmlns="http://schemas.openxmlformats.org/package/2006/relationships"><Relationship Id="rId1" Type="http://schemas.openxmlformats.org/officeDocument/2006/relationships/image" Target="../media/image5.jpeg"/></Relationships>
</file>

<file path=ppt/diagrams/_rels/data52.xml.rels><?xml version="1.0" encoding="UTF-8" standalone="yes"?>
<Relationships xmlns="http://schemas.openxmlformats.org/package/2006/relationships"><Relationship Id="rId1" Type="http://schemas.openxmlformats.org/officeDocument/2006/relationships/image" Target="../media/image8.jpg"/></Relationships>
</file>

<file path=ppt/diagrams/_rels/data6.xml.rels><?xml version="1.0" encoding="UTF-8" standalone="yes"?>
<Relationships xmlns="http://schemas.openxmlformats.org/package/2006/relationships"><Relationship Id="rId1" Type="http://schemas.openxmlformats.org/officeDocument/2006/relationships/image" Target="../media/image6.jpg"/></Relationships>
</file>

<file path=ppt/diagrams/_rels/data7.xml.rels><?xml version="1.0" encoding="UTF-8" standalone="yes"?>
<Relationships xmlns="http://schemas.openxmlformats.org/package/2006/relationships"><Relationship Id="rId1" Type="http://schemas.openxmlformats.org/officeDocument/2006/relationships/image" Target="../media/image7.jpeg"/></Relationships>
</file>

<file path=ppt/diagrams/_rels/data8.xml.rels><?xml version="1.0" encoding="UTF-8" standalone="yes"?>
<Relationships xmlns="http://schemas.openxmlformats.org/package/2006/relationships"><Relationship Id="rId1" Type="http://schemas.openxmlformats.org/officeDocument/2006/relationships/image" Target="../media/image8.jpg"/></Relationships>
</file>

<file path=ppt/diagrams/_rels/data9.xml.rels><?xml version="1.0" encoding="UTF-8" standalone="yes"?>
<Relationships xmlns="http://schemas.openxmlformats.org/package/2006/relationships"><Relationship Id="rId1" Type="http://schemas.openxmlformats.org/officeDocument/2006/relationships/image" Target="../media/image9.jpg"/></Relationships>
</file>

<file path=ppt/diagrams/_rels/drawing10.xml.rels><?xml version="1.0" encoding="UTF-8" standalone="yes"?>
<Relationships xmlns="http://schemas.openxmlformats.org/package/2006/relationships"><Relationship Id="rId1" Type="http://schemas.openxmlformats.org/officeDocument/2006/relationships/image" Target="../media/image9.jpg"/></Relationships>
</file>

<file path=ppt/diagrams/_rels/drawing11.xml.rels><?xml version="1.0" encoding="UTF-8" standalone="yes"?>
<Relationships xmlns="http://schemas.openxmlformats.org/package/2006/relationships"><Relationship Id="rId1" Type="http://schemas.openxmlformats.org/officeDocument/2006/relationships/image" Target="../media/image2.jpg"/></Relationships>
</file>

<file path=ppt/diagrams/_rels/drawing12.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3.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11.jpg"/></Relationships>
</file>

<file path=ppt/diagrams/_rels/drawing15.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6.xml.rels><?xml version="1.0" encoding="UTF-8" standalone="yes"?>
<Relationships xmlns="http://schemas.openxmlformats.org/package/2006/relationships"><Relationship Id="rId1" Type="http://schemas.openxmlformats.org/officeDocument/2006/relationships/image" Target="../media/image13.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14.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15.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16.jpg"/></Relationships>
</file>

<file path=ppt/diagrams/_rels/drawing2.xml.rels><?xml version="1.0" encoding="UTF-8" standalone="yes"?>
<Relationships xmlns="http://schemas.openxmlformats.org/package/2006/relationships"><Relationship Id="rId1" Type="http://schemas.openxmlformats.org/officeDocument/2006/relationships/image" Target="../media/image2.jpg"/></Relationships>
</file>

<file path=ppt/diagrams/_rels/drawing20.xml.rels><?xml version="1.0" encoding="UTF-8" standalone="yes"?>
<Relationships xmlns="http://schemas.openxmlformats.org/package/2006/relationships"><Relationship Id="rId1" Type="http://schemas.openxmlformats.org/officeDocument/2006/relationships/image" Target="../media/image6.jpg"/></Relationships>
</file>

<file path=ppt/diagrams/_rels/drawing21.xml.rels><?xml version="1.0" encoding="UTF-8" standalone="yes"?>
<Relationships xmlns="http://schemas.openxmlformats.org/package/2006/relationships"><Relationship Id="rId1" Type="http://schemas.openxmlformats.org/officeDocument/2006/relationships/image" Target="../media/image1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40.xml.rels><?xml version="1.0" encoding="UTF-8" standalone="yes"?>
<Relationships xmlns="http://schemas.openxmlformats.org/package/2006/relationships"><Relationship Id="rId1" Type="http://schemas.openxmlformats.org/officeDocument/2006/relationships/image" Target="../media/image32.jpg"/></Relationships>
</file>

<file path=ppt/diagrams/_rels/drawing41.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42.xml.rels><?xml version="1.0" encoding="UTF-8" standalone="yes"?>
<Relationships xmlns="http://schemas.openxmlformats.org/package/2006/relationships"><Relationship Id="rId1" Type="http://schemas.openxmlformats.org/officeDocument/2006/relationships/image" Target="../media/image34.jpg"/></Relationships>
</file>

<file path=ppt/diagrams/_rels/drawing43.xml.rels><?xml version="1.0" encoding="UTF-8" standalone="yes"?>
<Relationships xmlns="http://schemas.openxmlformats.org/package/2006/relationships"><Relationship Id="rId1" Type="http://schemas.openxmlformats.org/officeDocument/2006/relationships/image" Target="../media/image35.jpg"/></Relationships>
</file>

<file path=ppt/diagrams/_rels/drawing5.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6.jpg"/></Relationships>
</file>

<file path=ppt/diagrams/_rels/drawing7.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8.jpg"/></Relationships>
</file>

<file path=ppt/diagrams/_rels/drawing9.xml.rels><?xml version="1.0" encoding="UTF-8" standalone="yes"?>
<Relationships xmlns="http://schemas.openxmlformats.org/package/2006/relationships"><Relationship Id="rId1" Type="http://schemas.openxmlformats.org/officeDocument/2006/relationships/image" Target="../media/image9.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539308" custScaleY="2978909" custLinFactNeighborX="41103" custLinFactNeighborY="-344"/>
      <dgm:spPr>
        <a:prstGeom prst="rect">
          <a:avLst/>
        </a:prstGeom>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7EFA73C-40C1-4C45-9716-9A5AABCFA3B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EEA5397-A4F9-4678-82DA-42A14D57AB63}" type="presOf" srcId="{B3E39A80-D6B7-4E26-B22E-327D37299CB1}" destId="{BDA71D6A-C3D1-411E-9EAC-6386FFEE52C2}" srcOrd="0" destOrd="0" presId="urn:microsoft.com/office/officeart/2008/layout/BendingPictureSemiTransparentText"/>
    <dgm:cxn modelId="{E09B5DD1-D0ED-4A3C-A1CD-83AEA1ADEABB}" type="presParOf" srcId="{BDA71D6A-C3D1-411E-9EAC-6386FFEE52C2}" destId="{0B2273E3-B9E3-4A02-93CF-275511BE0699}" srcOrd="0" destOrd="0" presId="urn:microsoft.com/office/officeart/2008/layout/BendingPictureSemiTransparentText"/>
    <dgm:cxn modelId="{B63E97F6-47E0-4EE5-BE84-D24EEC75F7C6}" type="presParOf" srcId="{0B2273E3-B9E3-4A02-93CF-275511BE0699}" destId="{367DAC4B-08E7-4BA7-A970-D0115453FB5A}" srcOrd="0" destOrd="0" presId="urn:microsoft.com/office/officeart/2008/layout/BendingPictureSemiTransparentText"/>
    <dgm:cxn modelId="{53CE4E56-9DE3-40F9-9F19-D7611A2E927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40000" r="-4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D64A462-EABD-4426-9972-AAB7C334DBA8}" type="presOf" srcId="{F4DCAFF9-3CD8-4192-92EC-2050EBC96D81}" destId="{7AC81859-B11C-4EE9-8379-B9AF70890D88}" srcOrd="0" destOrd="0" presId="urn:microsoft.com/office/officeart/2008/layout/BendingPictureSemiTransparentText"/>
    <dgm:cxn modelId="{2C2A8B35-BC41-47BA-A725-1ED4D0943D4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7FE974C-EC0A-4B64-B402-F205B1C6A455}" type="presParOf" srcId="{BDA71D6A-C3D1-411E-9EAC-6386FFEE52C2}" destId="{0B2273E3-B9E3-4A02-93CF-275511BE0699}" srcOrd="0" destOrd="0" presId="urn:microsoft.com/office/officeart/2008/layout/BendingPictureSemiTransparentText"/>
    <dgm:cxn modelId="{FD2A181D-E348-4709-AC9D-12A554A789CA}" type="presParOf" srcId="{0B2273E3-B9E3-4A02-93CF-275511BE0699}" destId="{367DAC4B-08E7-4BA7-A970-D0115453FB5A}" srcOrd="0" destOrd="0" presId="urn:microsoft.com/office/officeart/2008/layout/BendingPictureSemiTransparentText"/>
    <dgm:cxn modelId="{661FE2A1-D4EC-460B-A697-BFE5068AD1F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4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0D80B7-6643-4BA3-9A29-4851E2658B4E}" type="presOf" srcId="{B3E39A80-D6B7-4E26-B22E-327D37299CB1}" destId="{BDA71D6A-C3D1-411E-9EAC-6386FFEE52C2}" srcOrd="0" destOrd="0" presId="urn:microsoft.com/office/officeart/2008/layout/BendingPictureSemiTransparentText"/>
    <dgm:cxn modelId="{350A4DF5-65F4-4D6F-A0EE-EDB32F6E508F}"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6BC238A-EA4B-4F2B-9618-4CAC567EDCEC}" type="presParOf" srcId="{BDA71D6A-C3D1-411E-9EAC-6386FFEE52C2}" destId="{0B2273E3-B9E3-4A02-93CF-275511BE0699}" srcOrd="0" destOrd="0" presId="urn:microsoft.com/office/officeart/2008/layout/BendingPictureSemiTransparentText"/>
    <dgm:cxn modelId="{258722DC-750D-4311-8774-FE09266B86F8}" type="presParOf" srcId="{0B2273E3-B9E3-4A02-93CF-275511BE0699}" destId="{367DAC4B-08E7-4BA7-A970-D0115453FB5A}" srcOrd="0" destOrd="0" presId="urn:microsoft.com/office/officeart/2008/layout/BendingPictureSemiTransparentText"/>
    <dgm:cxn modelId="{DC86B593-359A-443A-BC28-35E8EA5266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5044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34000" r="-3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66AEB07-F5FB-483E-BFD3-B1E8B0CBF56D}" type="presOf" srcId="{F4DCAFF9-3CD8-4192-92EC-2050EBC96D81}" destId="{7AC81859-B11C-4EE9-8379-B9AF70890D88}" srcOrd="0" destOrd="0" presId="urn:microsoft.com/office/officeart/2008/layout/BendingPictureSemiTransparentText"/>
    <dgm:cxn modelId="{62BC42F5-2968-493A-ABBD-FCAB1E1B57F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B15F6DC-921A-4DDB-8EC9-86397E289B8D}" type="presParOf" srcId="{BDA71D6A-C3D1-411E-9EAC-6386FFEE52C2}" destId="{0B2273E3-B9E3-4A02-93CF-275511BE0699}" srcOrd="0" destOrd="0" presId="urn:microsoft.com/office/officeart/2008/layout/BendingPictureSemiTransparentText"/>
    <dgm:cxn modelId="{98FE8769-C5D9-4CCD-90DA-DDBA12E7ACCA}" type="presParOf" srcId="{0B2273E3-B9E3-4A02-93CF-275511BE0699}" destId="{367DAC4B-08E7-4BA7-A970-D0115453FB5A}" srcOrd="0" destOrd="0" presId="urn:microsoft.com/office/officeart/2008/layout/BendingPictureSemiTransparentText"/>
    <dgm:cxn modelId="{F6301A42-983A-48AC-94C6-4D7665BD3F4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879A17C-5CF8-4E5B-BCE7-1E16992DC5D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A1A9E99-4B0F-4FDE-AD6D-82EFE71F1782}" type="presOf" srcId="{F4DCAFF9-3CD8-4192-92EC-2050EBC96D81}" destId="{7AC81859-B11C-4EE9-8379-B9AF70890D88}" srcOrd="0" destOrd="0" presId="urn:microsoft.com/office/officeart/2008/layout/BendingPictureSemiTransparentText"/>
    <dgm:cxn modelId="{53773F78-B035-4068-BDB6-A7A375290E15}" type="presParOf" srcId="{BDA71D6A-C3D1-411E-9EAC-6386FFEE52C2}" destId="{0B2273E3-B9E3-4A02-93CF-275511BE0699}" srcOrd="0" destOrd="0" presId="urn:microsoft.com/office/officeart/2008/layout/BendingPictureSemiTransparentText"/>
    <dgm:cxn modelId="{5035BDAA-6C44-47B5-91F1-0E1E65137AE8}" type="presParOf" srcId="{0B2273E3-B9E3-4A02-93CF-275511BE0699}" destId="{367DAC4B-08E7-4BA7-A970-D0115453FB5A}" srcOrd="0" destOrd="0" presId="urn:microsoft.com/office/officeart/2008/layout/BendingPictureSemiTransparentText"/>
    <dgm:cxn modelId="{8C266FA0-8F4D-4F33-85A8-4A8C39BDF97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AB7D51-8429-46B4-A61C-9CDECF714EC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E1C8134-5227-49AF-9AD6-55743B5D2B3F}" type="presOf" srcId="{F4DCAFF9-3CD8-4192-92EC-2050EBC96D81}" destId="{7AC81859-B11C-4EE9-8379-B9AF70890D88}" srcOrd="0" destOrd="0" presId="urn:microsoft.com/office/officeart/2008/layout/BendingPictureSemiTransparentText"/>
    <dgm:cxn modelId="{095D4F3C-0F99-439F-B120-94A305F1ED31}" type="presParOf" srcId="{BDA71D6A-C3D1-411E-9EAC-6386FFEE52C2}" destId="{0B2273E3-B9E3-4A02-93CF-275511BE0699}" srcOrd="0" destOrd="0" presId="urn:microsoft.com/office/officeart/2008/layout/BendingPictureSemiTransparentText"/>
    <dgm:cxn modelId="{B6E13D73-3676-406F-A01F-4C982CCC7E92}" type="presParOf" srcId="{0B2273E3-B9E3-4A02-93CF-275511BE0699}" destId="{367DAC4B-08E7-4BA7-A970-D0115453FB5A}" srcOrd="0" destOrd="0" presId="urn:microsoft.com/office/officeart/2008/layout/BendingPictureSemiTransparentText"/>
    <dgm:cxn modelId="{A836644D-FADD-42B8-82A0-DF718E2BA1B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C8B8730-BDF9-45BC-9C4B-4F9176A7352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F205748-8F21-4796-B563-9FAF1F4158E1}" type="presOf" srcId="{F4DCAFF9-3CD8-4192-92EC-2050EBC96D81}" destId="{7AC81859-B11C-4EE9-8379-B9AF70890D88}" srcOrd="0" destOrd="0" presId="urn:microsoft.com/office/officeart/2008/layout/BendingPictureSemiTransparentText"/>
    <dgm:cxn modelId="{8263264D-48CA-41FA-B954-61D9D674044C}" type="presParOf" srcId="{BDA71D6A-C3D1-411E-9EAC-6386FFEE52C2}" destId="{0B2273E3-B9E3-4A02-93CF-275511BE0699}" srcOrd="0" destOrd="0" presId="urn:microsoft.com/office/officeart/2008/layout/BendingPictureSemiTransparentText"/>
    <dgm:cxn modelId="{1DF2DB89-2406-4B88-8D00-BA1F44EA67EF}" type="presParOf" srcId="{0B2273E3-B9E3-4A02-93CF-275511BE0699}" destId="{367DAC4B-08E7-4BA7-A970-D0115453FB5A}" srcOrd="0" destOrd="0" presId="urn:microsoft.com/office/officeart/2008/layout/BendingPictureSemiTransparentText"/>
    <dgm:cxn modelId="{9F37ACE2-ADB2-4659-8F93-BCFC3AE7F36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869415" custScaleY="1443277" custLinFactNeighborX="-385" custLinFactNeighborY="-33"/>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F7B347D-A548-4450-BB8F-59AEBFC49A8F}" type="presOf" srcId="{F4DCAFF9-3CD8-4192-92EC-2050EBC96D81}" destId="{7AC81859-B11C-4EE9-8379-B9AF70890D88}" srcOrd="0" destOrd="0" presId="urn:microsoft.com/office/officeart/2008/layout/BendingPictureSemiTransparentText"/>
    <dgm:cxn modelId="{75180CB2-E3E2-439C-B87F-F54B73104541}" type="presOf" srcId="{B3E39A80-D6B7-4E26-B22E-327D37299CB1}" destId="{BDA71D6A-C3D1-411E-9EAC-6386FFEE52C2}" srcOrd="0" destOrd="0" presId="urn:microsoft.com/office/officeart/2008/layout/BendingPictureSemiTransparentText"/>
    <dgm:cxn modelId="{19D62A9B-003B-4CC9-991B-356F7922AF63}" type="presParOf" srcId="{BDA71D6A-C3D1-411E-9EAC-6386FFEE52C2}" destId="{0B2273E3-B9E3-4A02-93CF-275511BE0699}" srcOrd="0" destOrd="0" presId="urn:microsoft.com/office/officeart/2008/layout/BendingPictureSemiTransparentText"/>
    <dgm:cxn modelId="{01798CC9-52C1-434F-B68B-69E60E45303B}" type="presParOf" srcId="{0B2273E3-B9E3-4A02-93CF-275511BE0699}" destId="{367DAC4B-08E7-4BA7-A970-D0115453FB5A}" srcOrd="0" destOrd="0" presId="urn:microsoft.com/office/officeart/2008/layout/BendingPictureSemiTransparentText"/>
    <dgm:cxn modelId="{873E009C-C24D-4125-B149-8F27C39BE6B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866112" custScaleY="1443277" custLinFactNeighborX="-385" custLinFactNeighborY="-33"/>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 b="-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9611EA5-F181-46D0-B970-D336F109D236}" type="presOf" srcId="{F4DCAFF9-3CD8-4192-92EC-2050EBC96D81}" destId="{7AC81859-B11C-4EE9-8379-B9AF70890D88}" srcOrd="0" destOrd="0" presId="urn:microsoft.com/office/officeart/2008/layout/BendingPictureSemiTransparentText"/>
    <dgm:cxn modelId="{FF22F2E6-552D-4A62-BE9B-99D186346D3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B9BC5DD-57A0-4B0A-88B2-D1B95721315E}" type="presParOf" srcId="{BDA71D6A-C3D1-411E-9EAC-6386FFEE52C2}" destId="{0B2273E3-B9E3-4A02-93CF-275511BE0699}" srcOrd="0" destOrd="0" presId="urn:microsoft.com/office/officeart/2008/layout/BendingPictureSemiTransparentText"/>
    <dgm:cxn modelId="{82264DF5-43B6-4BF7-8845-12CF9415D62D}" type="presParOf" srcId="{0B2273E3-B9E3-4A02-93CF-275511BE0699}" destId="{367DAC4B-08E7-4BA7-A970-D0115453FB5A}" srcOrd="0" destOrd="0" presId="urn:microsoft.com/office/officeart/2008/layout/BendingPictureSemiTransparentText"/>
    <dgm:cxn modelId="{2D583869-4042-4634-89A3-25BE8891E24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866112" custScaleY="1443277" custLinFactNeighborX="-385" custLinFactNeighborY="-33"/>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C0DAC77-8912-4CD4-8E0F-04B5768B18E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CBE48E3-2CFD-4B58-85B6-3683C8A33857}" type="presOf" srcId="{F4DCAFF9-3CD8-4192-92EC-2050EBC96D81}" destId="{7AC81859-B11C-4EE9-8379-B9AF70890D88}" srcOrd="0" destOrd="0" presId="urn:microsoft.com/office/officeart/2008/layout/BendingPictureSemiTransparentText"/>
    <dgm:cxn modelId="{A662EE73-0747-4228-BE1C-02D57CE235C5}" type="presParOf" srcId="{BDA71D6A-C3D1-411E-9EAC-6386FFEE52C2}" destId="{0B2273E3-B9E3-4A02-93CF-275511BE0699}" srcOrd="0" destOrd="0" presId="urn:microsoft.com/office/officeart/2008/layout/BendingPictureSemiTransparentText"/>
    <dgm:cxn modelId="{AD5A8D77-9ED3-4DC2-8BF4-11344608E68D}" type="presParOf" srcId="{0B2273E3-B9E3-4A02-93CF-275511BE0699}" destId="{367DAC4B-08E7-4BA7-A970-D0115453FB5A}" srcOrd="0" destOrd="0" presId="urn:microsoft.com/office/officeart/2008/layout/BendingPictureSemiTransparentText"/>
    <dgm:cxn modelId="{8AA8E39E-E81E-4176-91A3-87721A5A3A4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866112" custScaleY="1443277" custLinFactNeighborX="-385" custLinFactNeighborY="-33"/>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E3D8C12-FE8A-4F2E-B720-50D9A3BBE20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EFDE124-C486-4442-880E-9E611FEDE071}" type="presOf" srcId="{B3E39A80-D6B7-4E26-B22E-327D37299CB1}" destId="{BDA71D6A-C3D1-411E-9EAC-6386FFEE52C2}" srcOrd="0" destOrd="0" presId="urn:microsoft.com/office/officeart/2008/layout/BendingPictureSemiTransparentText"/>
    <dgm:cxn modelId="{99DDAC03-0E9E-4D7F-8A60-2F20C2A7AD29}" type="presParOf" srcId="{BDA71D6A-C3D1-411E-9EAC-6386FFEE52C2}" destId="{0B2273E3-B9E3-4A02-93CF-275511BE0699}" srcOrd="0" destOrd="0" presId="urn:microsoft.com/office/officeart/2008/layout/BendingPictureSemiTransparentText"/>
    <dgm:cxn modelId="{E1A56CED-A666-4EC4-BF7A-06F5326A50EE}" type="presParOf" srcId="{0B2273E3-B9E3-4A02-93CF-275511BE0699}" destId="{367DAC4B-08E7-4BA7-A970-D0115453FB5A}" srcOrd="0" destOrd="0" presId="urn:microsoft.com/office/officeart/2008/layout/BendingPictureSemiTransparentText"/>
    <dgm:cxn modelId="{68D93154-A7E8-465E-B960-691F815A6D8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865620" custScaleY="11126655"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B84457C0-9CD9-454D-A740-A0CF3C3A15FA}" type="presOf" srcId="{F4DCAFF9-3CD8-4192-92EC-2050EBC96D81}" destId="{7AC81859-B11C-4EE9-8379-B9AF70890D88}" srcOrd="0" destOrd="0" presId="urn:microsoft.com/office/officeart/2008/layout/BendingPictureSemiTransparentText"/>
    <dgm:cxn modelId="{C8AD7FF0-2D3C-46D4-9B49-BC17020C17A4}" type="presOf" srcId="{B3E39A80-D6B7-4E26-B22E-327D37299CB1}" destId="{BDA71D6A-C3D1-411E-9EAC-6386FFEE52C2}" srcOrd="0" destOrd="0" presId="urn:microsoft.com/office/officeart/2008/layout/BendingPictureSemiTransparentText"/>
    <dgm:cxn modelId="{3FBB9B90-A261-4C5A-B1F7-9EC7988719B5}" type="presParOf" srcId="{BDA71D6A-C3D1-411E-9EAC-6386FFEE52C2}" destId="{0B2273E3-B9E3-4A02-93CF-275511BE0699}" srcOrd="0" destOrd="0" presId="urn:microsoft.com/office/officeart/2008/layout/BendingPictureSemiTransparentText"/>
    <dgm:cxn modelId="{2572F1A8-CD9D-4621-BD8A-CFC9ECA4463F}" type="presParOf" srcId="{0B2273E3-B9E3-4A02-93CF-275511BE0699}" destId="{367DAC4B-08E7-4BA7-A970-D0115453FB5A}" srcOrd="0" destOrd="0" presId="urn:microsoft.com/office/officeart/2008/layout/BendingPictureSemiTransparentText"/>
    <dgm:cxn modelId="{4BB9528E-A395-4C34-867E-18CC86A85CA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866112" custScaleY="1443277" custLinFactNeighborX="-385" custLinFactNeighborY="-33"/>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B70EFFC-AFCB-4D5C-B11A-44FF0CEE1375}" type="presOf" srcId="{F4DCAFF9-3CD8-4192-92EC-2050EBC96D81}" destId="{7AC81859-B11C-4EE9-8379-B9AF70890D88}" srcOrd="0" destOrd="0" presId="urn:microsoft.com/office/officeart/2008/layout/BendingPictureSemiTransparentText"/>
    <dgm:cxn modelId="{0AC68D21-31EB-4110-9D0D-E4D860DDFA6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9ACD043-0808-46DD-B89F-479A7AEF11A4}" type="presParOf" srcId="{BDA71D6A-C3D1-411E-9EAC-6386FFEE52C2}" destId="{0B2273E3-B9E3-4A02-93CF-275511BE0699}" srcOrd="0" destOrd="0" presId="urn:microsoft.com/office/officeart/2008/layout/BendingPictureSemiTransparentText"/>
    <dgm:cxn modelId="{96BFA1D2-3102-4571-B93D-58A1A5D5E5F4}" type="presParOf" srcId="{0B2273E3-B9E3-4A02-93CF-275511BE0699}" destId="{367DAC4B-08E7-4BA7-A970-D0115453FB5A}" srcOrd="0" destOrd="0" presId="urn:microsoft.com/office/officeart/2008/layout/BendingPictureSemiTransparentText"/>
    <dgm:cxn modelId="{C6B259E0-9571-419A-97FD-4E133805521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21416" custScaleY="6001465" custLinFactX="-1537" custLinFactNeighborX="-100000" custLinFactNeighborY="1"/>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1E72771-0895-4DFD-890D-8F41C8B006C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92FA254-4F05-4EE0-BD83-96FDC5DFABBE}" type="presOf" srcId="{F4DCAFF9-3CD8-4192-92EC-2050EBC96D81}" destId="{7AC81859-B11C-4EE9-8379-B9AF70890D88}" srcOrd="0" destOrd="0" presId="urn:microsoft.com/office/officeart/2008/layout/BendingPictureSemiTransparentText"/>
    <dgm:cxn modelId="{BEE01728-CDD5-4C85-9B84-D6B62AB8CB87}" type="presParOf" srcId="{BDA71D6A-C3D1-411E-9EAC-6386FFEE52C2}" destId="{0B2273E3-B9E3-4A02-93CF-275511BE0699}" srcOrd="0" destOrd="0" presId="urn:microsoft.com/office/officeart/2008/layout/BendingPictureSemiTransparentText"/>
    <dgm:cxn modelId="{BE0CB0BD-EC0B-4B56-9178-0B141DED684C}" type="presParOf" srcId="{0B2273E3-B9E3-4A02-93CF-275511BE0699}" destId="{367DAC4B-08E7-4BA7-A970-D0115453FB5A}" srcOrd="0" destOrd="0" presId="urn:microsoft.com/office/officeart/2008/layout/BendingPictureSemiTransparentText"/>
    <dgm:cxn modelId="{748A0C89-E16E-4A45-BA8A-AAD1A5CE745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614196" custScaleY="6001465" custLinFactX="2322216" custLinFactY="1326100" custLinFactNeighborX="2400000" custLinFactNeighborY="1400000"/>
      <dgm:spPr>
        <a:prstGeom prst="rect">
          <a:avLst/>
        </a:prstGeom>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518B1A1-2CEB-4B39-B982-5F213080865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32367F2-1F72-4EF4-90F8-A13070667FD3}" type="presOf" srcId="{F4DCAFF9-3CD8-4192-92EC-2050EBC96D81}" destId="{7AC81859-B11C-4EE9-8379-B9AF70890D88}" srcOrd="0" destOrd="0" presId="urn:microsoft.com/office/officeart/2008/layout/BendingPictureSemiTransparentText"/>
    <dgm:cxn modelId="{B66AB3AE-3A0F-4426-9877-D85A9C7DFF8B}" type="presParOf" srcId="{BDA71D6A-C3D1-411E-9EAC-6386FFEE52C2}" destId="{0B2273E3-B9E3-4A02-93CF-275511BE0699}" srcOrd="0" destOrd="0" presId="urn:microsoft.com/office/officeart/2008/layout/BendingPictureSemiTransparentText"/>
    <dgm:cxn modelId="{9DC804D8-BDA8-4288-8CD8-5FC2B58818F9}" type="presParOf" srcId="{0B2273E3-B9E3-4A02-93CF-275511BE0699}" destId="{367DAC4B-08E7-4BA7-A970-D0115453FB5A}" srcOrd="0" destOrd="0" presId="urn:microsoft.com/office/officeart/2008/layout/BendingPictureSemiTransparentText"/>
    <dgm:cxn modelId="{F4A48AE6-133B-479B-8B37-30AEFBDFF77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885628" custScaleY="44810940" custLinFactY="-900000" custLinFactNeighborX="-1856" custLinFactNeighborY="-962918"/>
      <dgm:spPr>
        <a:ln w="28575">
          <a:noFill/>
        </a:ln>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96F0625-72BC-4219-BA58-CF90767B09D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62A957A-BCAD-44E9-B0B1-3B2BE300B4C5}" type="presOf" srcId="{F4DCAFF9-3CD8-4192-92EC-2050EBC96D81}" destId="{7AC81859-B11C-4EE9-8379-B9AF70890D88}" srcOrd="0" destOrd="0" presId="urn:microsoft.com/office/officeart/2008/layout/BendingPictureSemiTransparentText"/>
    <dgm:cxn modelId="{D2E8E6F8-98D3-447C-A1BF-3E2DF6E83A79}" type="presParOf" srcId="{BDA71D6A-C3D1-411E-9EAC-6386FFEE52C2}" destId="{0B2273E3-B9E3-4A02-93CF-275511BE0699}" srcOrd="0" destOrd="0" presId="urn:microsoft.com/office/officeart/2008/layout/BendingPictureSemiTransparentText"/>
    <dgm:cxn modelId="{5CF7D700-676B-420A-9C1E-5674B16AAF2A}" type="presParOf" srcId="{0B2273E3-B9E3-4A02-93CF-275511BE0699}" destId="{367DAC4B-08E7-4BA7-A970-D0115453FB5A}" srcOrd="0" destOrd="0" presId="urn:microsoft.com/office/officeart/2008/layout/BendingPictureSemiTransparentText"/>
    <dgm:cxn modelId="{3B23FFB3-A4CF-44F6-884A-54D98732F58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12802" custScaleY="1443277" custLinFactNeighborX="-385" custLinFactNeighborY="-33"/>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3000" r="-33000"/>
          </a:stretch>
        </a:blipFill>
        <a:ln w="57150">
          <a:solidFill>
            <a:schemeClr val="tx1">
              <a:lumMod val="85000"/>
              <a:lumOff val="1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AFE984F-F43B-4FE9-BB42-E7C6F3FB1A45}" type="presOf" srcId="{F4DCAFF9-3CD8-4192-92EC-2050EBC96D81}" destId="{7AC81859-B11C-4EE9-8379-B9AF70890D88}" srcOrd="0" destOrd="0" presId="urn:microsoft.com/office/officeart/2008/layout/BendingPictureSemiTransparentText"/>
    <dgm:cxn modelId="{5DF005DE-EA17-4226-83CE-3877B567BCC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32D6F3C-EABF-4D35-9C10-504B17D21346}" type="presParOf" srcId="{BDA71D6A-C3D1-411E-9EAC-6386FFEE52C2}" destId="{0B2273E3-B9E3-4A02-93CF-275511BE0699}" srcOrd="0" destOrd="0" presId="urn:microsoft.com/office/officeart/2008/layout/BendingPictureSemiTransparentText"/>
    <dgm:cxn modelId="{4CD5153D-4F12-4679-807E-F54898F67B93}" type="presParOf" srcId="{0B2273E3-B9E3-4A02-93CF-275511BE0699}" destId="{367DAC4B-08E7-4BA7-A970-D0115453FB5A}" srcOrd="0" destOrd="0" presId="urn:microsoft.com/office/officeart/2008/layout/BendingPictureSemiTransparentText"/>
    <dgm:cxn modelId="{33F95F81-6673-4814-937B-2D0424F43C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12802" custScaleY="1443277" custLinFactNeighborX="-385" custLinFactNeighborY="-33"/>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6000" r="-26000"/>
          </a:stretch>
        </a:blipFill>
        <a:ln w="57150">
          <a:solidFill>
            <a:schemeClr val="tx1">
              <a:lumMod val="85000"/>
              <a:lumOff val="1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BD5038-DA5F-4FB8-9305-905643443712}" type="presOf" srcId="{B3E39A80-D6B7-4E26-B22E-327D37299CB1}" destId="{BDA71D6A-C3D1-411E-9EAC-6386FFEE52C2}" srcOrd="0" destOrd="0" presId="urn:microsoft.com/office/officeart/2008/layout/BendingPictureSemiTransparentText"/>
    <dgm:cxn modelId="{06BDDD40-6B8C-42AB-843C-B82C3E805B0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3BDB60F-9C50-4C6A-8AFE-8851B8CD0F37}" type="presParOf" srcId="{BDA71D6A-C3D1-411E-9EAC-6386FFEE52C2}" destId="{0B2273E3-B9E3-4A02-93CF-275511BE0699}" srcOrd="0" destOrd="0" presId="urn:microsoft.com/office/officeart/2008/layout/BendingPictureSemiTransparentText"/>
    <dgm:cxn modelId="{FB495EF6-1085-4901-8BDA-D70D9CBFC676}" type="presParOf" srcId="{0B2273E3-B9E3-4A02-93CF-275511BE0699}" destId="{367DAC4B-08E7-4BA7-A970-D0115453FB5A}" srcOrd="0" destOrd="0" presId="urn:microsoft.com/office/officeart/2008/layout/BendingPictureSemiTransparentText"/>
    <dgm:cxn modelId="{38F76554-A1F2-4D07-B9B5-64F958E751D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12802" custScaleY="1443277" custLinFactNeighborX="-385" custLinFactNeighborY="-33"/>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w="57150">
          <a:solidFill>
            <a:schemeClr val="tx1">
              <a:lumMod val="85000"/>
              <a:lumOff val="1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C1ED7A4-E4D9-4C2A-BD61-C5C8A3CC99D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81F4932-F4EA-43A9-AE6A-6FA3EE699855}" type="presOf" srcId="{B3E39A80-D6B7-4E26-B22E-327D37299CB1}" destId="{BDA71D6A-C3D1-411E-9EAC-6386FFEE52C2}" srcOrd="0" destOrd="0" presId="urn:microsoft.com/office/officeart/2008/layout/BendingPictureSemiTransparentText"/>
    <dgm:cxn modelId="{19C1C288-767F-4EBD-B8C7-03CC6A38382E}" type="presParOf" srcId="{BDA71D6A-C3D1-411E-9EAC-6386FFEE52C2}" destId="{0B2273E3-B9E3-4A02-93CF-275511BE0699}" srcOrd="0" destOrd="0" presId="urn:microsoft.com/office/officeart/2008/layout/BendingPictureSemiTransparentText"/>
    <dgm:cxn modelId="{596F927E-FDCF-4D1C-9910-360C724E306E}" type="presParOf" srcId="{0B2273E3-B9E3-4A02-93CF-275511BE0699}" destId="{367DAC4B-08E7-4BA7-A970-D0115453FB5A}" srcOrd="0" destOrd="0" presId="urn:microsoft.com/office/officeart/2008/layout/BendingPictureSemiTransparentText"/>
    <dgm:cxn modelId="{924EE269-9892-443C-91FB-448B7037C0D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12802" custScaleY="1443277" custLinFactNeighborX="-385" custLinFactNeighborY="-33"/>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7000" r="-27000"/>
          </a:stretch>
        </a:blipFill>
        <a:ln w="57150">
          <a:solidFill>
            <a:schemeClr val="tx1">
              <a:lumMod val="85000"/>
              <a:lumOff val="1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EA988EC-7F4F-4E4F-B9C6-C55FA44556F1}" type="presOf" srcId="{F4DCAFF9-3CD8-4192-92EC-2050EBC96D81}" destId="{7AC81859-B11C-4EE9-8379-B9AF70890D88}" srcOrd="0" destOrd="0" presId="urn:microsoft.com/office/officeart/2008/layout/BendingPictureSemiTransparentText"/>
    <dgm:cxn modelId="{373C79B0-660D-4219-BDD2-B13AD220E7F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09FCD42-3A54-4356-8B74-7B689C8B8714}" type="presParOf" srcId="{BDA71D6A-C3D1-411E-9EAC-6386FFEE52C2}" destId="{0B2273E3-B9E3-4A02-93CF-275511BE0699}" srcOrd="0" destOrd="0" presId="urn:microsoft.com/office/officeart/2008/layout/BendingPictureSemiTransparentText"/>
    <dgm:cxn modelId="{EBAC0179-361A-412F-97CB-97BE2EDAF263}" type="presParOf" srcId="{0B2273E3-B9E3-4A02-93CF-275511BE0699}" destId="{367DAC4B-08E7-4BA7-A970-D0115453FB5A}" srcOrd="0" destOrd="0" presId="urn:microsoft.com/office/officeart/2008/layout/BendingPictureSemiTransparentText"/>
    <dgm:cxn modelId="{678120F1-6ABD-4654-8384-40E7B968D77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539308" custScaleY="2978909" custLinFactNeighborX="25561" custLinFactNeighborY="760"/>
      <dgm:spPr>
        <a:prstGeom prst="rect">
          <a:avLst/>
        </a:prstGeom>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3743F74-CBEC-4459-AE99-913BADC3DBD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EB2C231-7406-4E44-9160-BBED8531A060}" type="presOf" srcId="{B3E39A80-D6B7-4E26-B22E-327D37299CB1}" destId="{BDA71D6A-C3D1-411E-9EAC-6386FFEE52C2}" srcOrd="0" destOrd="0" presId="urn:microsoft.com/office/officeart/2008/layout/BendingPictureSemiTransparentText"/>
    <dgm:cxn modelId="{B0417B35-C549-4BA8-8549-2A3EFCE45840}" type="presParOf" srcId="{BDA71D6A-C3D1-411E-9EAC-6386FFEE52C2}" destId="{0B2273E3-B9E3-4A02-93CF-275511BE0699}" srcOrd="0" destOrd="0" presId="urn:microsoft.com/office/officeart/2008/layout/BendingPictureSemiTransparentText"/>
    <dgm:cxn modelId="{AF9171DA-C2C6-4DAF-875A-50C84A349961}" type="presParOf" srcId="{0B2273E3-B9E3-4A02-93CF-275511BE0699}" destId="{367DAC4B-08E7-4BA7-A970-D0115453FB5A}" srcOrd="0" destOrd="0" presId="urn:microsoft.com/office/officeart/2008/layout/BendingPictureSemiTransparentText"/>
    <dgm:cxn modelId="{84E9CAC4-6ED4-4AA3-880B-4499D5ECB6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704927B-FEEA-4381-938F-DE824A653AD1}" type="presOf" srcId="{B3E39A80-D6B7-4E26-B22E-327D37299CB1}" destId="{BDA71D6A-C3D1-411E-9EAC-6386FFEE52C2}" srcOrd="0" destOrd="0" presId="urn:microsoft.com/office/officeart/2008/layout/BendingPictureSemiTransparentText"/>
    <dgm:cxn modelId="{E40DFEBC-BEF6-4EFE-97D8-6DF62A23C9A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C0EEFAF-8B46-48E2-A949-6EEA937C0C2D}" type="presParOf" srcId="{BDA71D6A-C3D1-411E-9EAC-6386FFEE52C2}" destId="{0B2273E3-B9E3-4A02-93CF-275511BE0699}" srcOrd="0" destOrd="0" presId="urn:microsoft.com/office/officeart/2008/layout/BendingPictureSemiTransparentText"/>
    <dgm:cxn modelId="{16E6A00B-EDEE-4821-A6CB-CAC53E6FAD9B}" type="presParOf" srcId="{0B2273E3-B9E3-4A02-93CF-275511BE0699}" destId="{367DAC4B-08E7-4BA7-A970-D0115453FB5A}" srcOrd="0" destOrd="0" presId="urn:microsoft.com/office/officeart/2008/layout/BendingPictureSemiTransparentText"/>
    <dgm:cxn modelId="{9FA2AF7E-0914-4045-A7DF-BC0646DBB93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A8EAC52-D0BB-4B44-A558-6D1749D318C5}" type="presOf" srcId="{F4DCAFF9-3CD8-4192-92EC-2050EBC96D81}" destId="{7AC81859-B11C-4EE9-8379-B9AF70890D88}" srcOrd="0" destOrd="0" presId="urn:microsoft.com/office/officeart/2008/layout/BendingPictureSemiTransparentText"/>
    <dgm:cxn modelId="{32D93281-3B30-48ED-8568-389618CC203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F246221-2015-4BCB-9529-1E4E22A80DFE}" type="presParOf" srcId="{BDA71D6A-C3D1-411E-9EAC-6386FFEE52C2}" destId="{0B2273E3-B9E3-4A02-93CF-275511BE0699}" srcOrd="0" destOrd="0" presId="urn:microsoft.com/office/officeart/2008/layout/BendingPictureSemiTransparentText"/>
    <dgm:cxn modelId="{0D407203-4ECD-43A6-B338-BDA941DB9AB9}" type="presParOf" srcId="{0B2273E3-B9E3-4A02-93CF-275511BE0699}" destId="{367DAC4B-08E7-4BA7-A970-D0115453FB5A}" srcOrd="0" destOrd="0" presId="urn:microsoft.com/office/officeart/2008/layout/BendingPictureSemiTransparentText"/>
    <dgm:cxn modelId="{593E8D1E-B3CF-46B5-B86E-AE94F6EC2EE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95CB2D8-86B7-4F36-82D4-BDA28291D6E0}" type="presOf" srcId="{F4DCAFF9-3CD8-4192-92EC-2050EBC96D81}" destId="{7AC81859-B11C-4EE9-8379-B9AF70890D88}" srcOrd="0" destOrd="0" presId="urn:microsoft.com/office/officeart/2008/layout/BendingPictureSemiTransparentText"/>
    <dgm:cxn modelId="{CE626347-CFA4-440E-B8AA-CEE96EF3F0A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80CB84F-6EB2-44D6-B90F-2C2DC404479B}" type="presParOf" srcId="{BDA71D6A-C3D1-411E-9EAC-6386FFEE52C2}" destId="{0B2273E3-B9E3-4A02-93CF-275511BE0699}" srcOrd="0" destOrd="0" presId="urn:microsoft.com/office/officeart/2008/layout/BendingPictureSemiTransparentText"/>
    <dgm:cxn modelId="{25E347DD-3682-4381-B38E-B5F6D98BD710}" type="presParOf" srcId="{0B2273E3-B9E3-4A02-93CF-275511BE0699}" destId="{367DAC4B-08E7-4BA7-A970-D0115453FB5A}" srcOrd="0" destOrd="0" presId="urn:microsoft.com/office/officeart/2008/layout/BendingPictureSemiTransparentText"/>
    <dgm:cxn modelId="{3C9D0146-4631-4809-BA55-3684A9E650C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AA11DF-22E7-46A5-83E3-AE045D27511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F468C24-6D15-492C-BACF-5930D104BE2A}" type="presOf" srcId="{B3E39A80-D6B7-4E26-B22E-327D37299CB1}" destId="{BDA71D6A-C3D1-411E-9EAC-6386FFEE52C2}" srcOrd="0" destOrd="0" presId="urn:microsoft.com/office/officeart/2008/layout/BendingPictureSemiTransparentText"/>
    <dgm:cxn modelId="{B0D0E42D-5F8C-4A2B-85E8-D7ECA84FA7E3}" type="presParOf" srcId="{BDA71D6A-C3D1-411E-9EAC-6386FFEE52C2}" destId="{0B2273E3-B9E3-4A02-93CF-275511BE0699}" srcOrd="0" destOrd="0" presId="urn:microsoft.com/office/officeart/2008/layout/BendingPictureSemiTransparentText"/>
    <dgm:cxn modelId="{80C4C918-10DC-4424-8835-9A687210E9CC}" type="presParOf" srcId="{0B2273E3-B9E3-4A02-93CF-275511BE0699}" destId="{367DAC4B-08E7-4BA7-A970-D0115453FB5A}" srcOrd="0" destOrd="0" presId="urn:microsoft.com/office/officeart/2008/layout/BendingPictureSemiTransparentText"/>
    <dgm:cxn modelId="{55AE901B-FD22-412F-AF55-AEC925D51E0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46E47E8-083E-482A-AABB-9D47E3F692A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9857ED4-F59B-4DD6-A851-B8FB4F99E64C}" type="presOf" srcId="{B3E39A80-D6B7-4E26-B22E-327D37299CB1}" destId="{BDA71D6A-C3D1-411E-9EAC-6386FFEE52C2}" srcOrd="0" destOrd="0" presId="urn:microsoft.com/office/officeart/2008/layout/BendingPictureSemiTransparentText"/>
    <dgm:cxn modelId="{B592BD8B-FCD1-40B1-B75C-F5CAB3B02CCC}" type="presParOf" srcId="{BDA71D6A-C3D1-411E-9EAC-6386FFEE52C2}" destId="{0B2273E3-B9E3-4A02-93CF-275511BE0699}" srcOrd="0" destOrd="0" presId="urn:microsoft.com/office/officeart/2008/layout/BendingPictureSemiTransparentText"/>
    <dgm:cxn modelId="{F82B03F6-9765-441B-A94D-E1CFE0C88676}" type="presParOf" srcId="{0B2273E3-B9E3-4A02-93CF-275511BE0699}" destId="{367DAC4B-08E7-4BA7-A970-D0115453FB5A}" srcOrd="0" destOrd="0" presId="urn:microsoft.com/office/officeart/2008/layout/BendingPictureSemiTransparentText"/>
    <dgm:cxn modelId="{05DE32C9-E448-4683-8278-A9DFB49253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27528B-43B2-4B4F-B6E2-D5E0AB1E35AF}" type="presOf" srcId="{B3E39A80-D6B7-4E26-B22E-327D37299CB1}" destId="{BDA71D6A-C3D1-411E-9EAC-6386FFEE52C2}" srcOrd="0" destOrd="0" presId="urn:microsoft.com/office/officeart/2008/layout/BendingPictureSemiTransparentText"/>
    <dgm:cxn modelId="{ED224A20-14BF-4DBB-B522-23845ADD06C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BB546D9-85D0-4BC0-B65D-2F9EF1EA3C28}" type="presParOf" srcId="{BDA71D6A-C3D1-411E-9EAC-6386FFEE52C2}" destId="{0B2273E3-B9E3-4A02-93CF-275511BE0699}" srcOrd="0" destOrd="0" presId="urn:microsoft.com/office/officeart/2008/layout/BendingPictureSemiTransparentText"/>
    <dgm:cxn modelId="{B1D2FB96-C8DE-4FE2-BFFA-53E452F350B1}" type="presParOf" srcId="{0B2273E3-B9E3-4A02-93CF-275511BE0699}" destId="{367DAC4B-08E7-4BA7-A970-D0115453FB5A}" srcOrd="0" destOrd="0" presId="urn:microsoft.com/office/officeart/2008/layout/BendingPictureSemiTransparentText"/>
    <dgm:cxn modelId="{68F06792-2803-4256-8F7F-CA124DC6AB9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B882F57-2439-4486-A4F9-6428CB274C1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915E57D-9A63-4B5A-A809-5A8E3761E40C}" type="presOf" srcId="{F4DCAFF9-3CD8-4192-92EC-2050EBC96D81}" destId="{7AC81859-B11C-4EE9-8379-B9AF70890D88}" srcOrd="0" destOrd="0" presId="urn:microsoft.com/office/officeart/2008/layout/BendingPictureSemiTransparentText"/>
    <dgm:cxn modelId="{34CBBA1F-0AA3-4B64-9B96-BA03F03B14DF}" type="presParOf" srcId="{BDA71D6A-C3D1-411E-9EAC-6386FFEE52C2}" destId="{0B2273E3-B9E3-4A02-93CF-275511BE0699}" srcOrd="0" destOrd="0" presId="urn:microsoft.com/office/officeart/2008/layout/BendingPictureSemiTransparentText"/>
    <dgm:cxn modelId="{6F0ABD94-2CF3-4EF8-AE3A-F91C8FB2BD49}" type="presParOf" srcId="{0B2273E3-B9E3-4A02-93CF-275511BE0699}" destId="{367DAC4B-08E7-4BA7-A970-D0115453FB5A}" srcOrd="0" destOrd="0" presId="urn:microsoft.com/office/officeart/2008/layout/BendingPictureSemiTransparentText"/>
    <dgm:cxn modelId="{61998667-B81B-42E1-BDB2-2F97AB4FA7F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129115"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085A975-E1AF-4874-B025-7FBF5D41E3AA}" type="presOf" srcId="{B3E39A80-D6B7-4E26-B22E-327D37299CB1}" destId="{BDA71D6A-C3D1-411E-9EAC-6386FFEE52C2}" srcOrd="0" destOrd="0" presId="urn:microsoft.com/office/officeart/2008/layout/BendingPictureSemiTransparentText"/>
    <dgm:cxn modelId="{0891BDDC-5D77-4982-813D-B779CBF3963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88BE46E-0DB0-4B70-B0E4-EEFCA51011E3}" type="presParOf" srcId="{BDA71D6A-C3D1-411E-9EAC-6386FFEE52C2}" destId="{0B2273E3-B9E3-4A02-93CF-275511BE0699}" srcOrd="0" destOrd="0" presId="urn:microsoft.com/office/officeart/2008/layout/BendingPictureSemiTransparentText"/>
    <dgm:cxn modelId="{81BDFFD1-E25E-4806-93D1-0B770FA3B2E6}" type="presParOf" srcId="{0B2273E3-B9E3-4A02-93CF-275511BE0699}" destId="{367DAC4B-08E7-4BA7-A970-D0115453FB5A}" srcOrd="0" destOrd="0" presId="urn:microsoft.com/office/officeart/2008/layout/BendingPictureSemiTransparentText"/>
    <dgm:cxn modelId="{16573B9D-65FF-4F69-86DE-E95F5D5EBEA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B93E46B-F9E3-4BD3-A989-5860BCF2BF6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F4A30AF-BC94-4D24-B6CD-2D0B86C6868C}" type="presOf" srcId="{B3E39A80-D6B7-4E26-B22E-327D37299CB1}" destId="{BDA71D6A-C3D1-411E-9EAC-6386FFEE52C2}" srcOrd="0" destOrd="0" presId="urn:microsoft.com/office/officeart/2008/layout/BendingPictureSemiTransparentText"/>
    <dgm:cxn modelId="{DDE029BA-7FEF-4FEA-8875-45E58990A8BB}" type="presParOf" srcId="{BDA71D6A-C3D1-411E-9EAC-6386FFEE52C2}" destId="{0B2273E3-B9E3-4A02-93CF-275511BE0699}" srcOrd="0" destOrd="0" presId="urn:microsoft.com/office/officeart/2008/layout/BendingPictureSemiTransparentText"/>
    <dgm:cxn modelId="{BCE37EE4-FAD7-464F-BF06-912BBD23FD15}" type="presParOf" srcId="{0B2273E3-B9E3-4A02-93CF-275511BE0699}" destId="{367DAC4B-08E7-4BA7-A970-D0115453FB5A}" srcOrd="0" destOrd="0" presId="urn:microsoft.com/office/officeart/2008/layout/BendingPictureSemiTransparentText"/>
    <dgm:cxn modelId="{40713D27-9657-4E23-8C49-EA0978728B5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E480AA1-44F3-43F4-AC01-090FA8B745D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5471801-D3C3-42C4-823F-E9BDB8B87B55}" type="presOf" srcId="{F4DCAFF9-3CD8-4192-92EC-2050EBC96D81}" destId="{7AC81859-B11C-4EE9-8379-B9AF70890D88}" srcOrd="0" destOrd="0" presId="urn:microsoft.com/office/officeart/2008/layout/BendingPictureSemiTransparentText"/>
    <dgm:cxn modelId="{106B6FAD-4D1A-4847-80F6-CEAB1137B836}" type="presParOf" srcId="{BDA71D6A-C3D1-411E-9EAC-6386FFEE52C2}" destId="{0B2273E3-B9E3-4A02-93CF-275511BE0699}" srcOrd="0" destOrd="0" presId="urn:microsoft.com/office/officeart/2008/layout/BendingPictureSemiTransparentText"/>
    <dgm:cxn modelId="{738C88FF-94BD-4C10-AF37-36982F4921F6}" type="presParOf" srcId="{0B2273E3-B9E3-4A02-93CF-275511BE0699}" destId="{367DAC4B-08E7-4BA7-A970-D0115453FB5A}" srcOrd="0" destOrd="0" presId="urn:microsoft.com/office/officeart/2008/layout/BendingPictureSemiTransparentText"/>
    <dgm:cxn modelId="{C120B7CD-84BE-45C2-89D4-28E3DE91DA5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8600119" custScaleY="6714754" custLinFactX="4239460" custLinFactY="-6586958" custLinFactNeighborX="4300000" custLinFactNeighborY="-660000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51F5E182-CDF0-4E5E-BFA2-F39CE13D0AB5}" type="presOf" srcId="{F4DCAFF9-3CD8-4192-92EC-2050EBC96D81}" destId="{7AC81859-B11C-4EE9-8379-B9AF70890D88}" srcOrd="0" destOrd="0" presId="urn:microsoft.com/office/officeart/2008/layout/BendingPictureSemiTransparentText"/>
    <dgm:cxn modelId="{F2A92AF5-D1BB-49FB-A420-007DF44350FB}" type="presOf" srcId="{B3E39A80-D6B7-4E26-B22E-327D37299CB1}" destId="{BDA71D6A-C3D1-411E-9EAC-6386FFEE52C2}" srcOrd="0" destOrd="0" presId="urn:microsoft.com/office/officeart/2008/layout/BendingPictureSemiTransparentText"/>
    <dgm:cxn modelId="{24815649-798D-4245-B57A-17AE762C95CF}" type="presParOf" srcId="{BDA71D6A-C3D1-411E-9EAC-6386FFEE52C2}" destId="{0B2273E3-B9E3-4A02-93CF-275511BE0699}" srcOrd="0" destOrd="0" presId="urn:microsoft.com/office/officeart/2008/layout/BendingPictureSemiTransparentText"/>
    <dgm:cxn modelId="{1B83DE32-9333-45CB-AF0E-55EE748AEDE2}" type="presParOf" srcId="{0B2273E3-B9E3-4A02-93CF-275511BE0699}" destId="{367DAC4B-08E7-4BA7-A970-D0115453FB5A}" srcOrd="0" destOrd="0" presId="urn:microsoft.com/office/officeart/2008/layout/BendingPictureSemiTransparentText"/>
    <dgm:cxn modelId="{91CECF2F-7787-4A8B-87A0-8365DDE0C33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548248"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F57F88A-14D5-4CA1-99BB-C952848A4295}" type="presOf" srcId="{B3E39A80-D6B7-4E26-B22E-327D37299CB1}" destId="{BDA71D6A-C3D1-411E-9EAC-6386FFEE52C2}" srcOrd="0" destOrd="0" presId="urn:microsoft.com/office/officeart/2008/layout/BendingPictureSemiTransparentText"/>
    <dgm:cxn modelId="{4C3DC83E-AF18-45DA-A82F-2678EFEC13BF}"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3B6966F-3B87-483B-B7D4-98BEAED10C11}" type="presParOf" srcId="{BDA71D6A-C3D1-411E-9EAC-6386FFEE52C2}" destId="{0B2273E3-B9E3-4A02-93CF-275511BE0699}" srcOrd="0" destOrd="0" presId="urn:microsoft.com/office/officeart/2008/layout/BendingPictureSemiTransparentText"/>
    <dgm:cxn modelId="{9CE6BFE9-B707-4D29-9FC3-ADAD66D95E13}" type="presParOf" srcId="{0B2273E3-B9E3-4A02-93CF-275511BE0699}" destId="{367DAC4B-08E7-4BA7-A970-D0115453FB5A}" srcOrd="0" destOrd="0" presId="urn:microsoft.com/office/officeart/2008/layout/BendingPictureSemiTransparentText"/>
    <dgm:cxn modelId="{E1B916CC-8B1B-4036-94DF-FA58B134E7E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19BBD9-8EE4-4488-AA9C-CCC8EFB237CC}" type="presOf" srcId="{F4DCAFF9-3CD8-4192-92EC-2050EBC96D81}" destId="{7AC81859-B11C-4EE9-8379-B9AF70890D88}" srcOrd="0" destOrd="0" presId="urn:microsoft.com/office/officeart/2008/layout/BendingPictureSemiTransparentText"/>
    <dgm:cxn modelId="{268DD434-0952-4160-97CC-1C35A000D38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6E9E8F5-5302-4DA7-8FB7-46BF01D738D2}" type="presParOf" srcId="{BDA71D6A-C3D1-411E-9EAC-6386FFEE52C2}" destId="{0B2273E3-B9E3-4A02-93CF-275511BE0699}" srcOrd="0" destOrd="0" presId="urn:microsoft.com/office/officeart/2008/layout/BendingPictureSemiTransparentText"/>
    <dgm:cxn modelId="{2906A38B-2E9D-433B-9D5B-7B9618213178}" type="presParOf" srcId="{0B2273E3-B9E3-4A02-93CF-275511BE0699}" destId="{367DAC4B-08E7-4BA7-A970-D0115453FB5A}" srcOrd="0" destOrd="0" presId="urn:microsoft.com/office/officeart/2008/layout/BendingPictureSemiTransparentText"/>
    <dgm:cxn modelId="{4570FE07-EE85-46B2-8273-99848B60D1C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129115"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8F180F6-B67D-4C6E-B8B0-105417840B6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7E70E57-4360-42A0-9DF3-39D2E3697A7F}" type="presOf" srcId="{B3E39A80-D6B7-4E26-B22E-327D37299CB1}" destId="{BDA71D6A-C3D1-411E-9EAC-6386FFEE52C2}" srcOrd="0" destOrd="0" presId="urn:microsoft.com/office/officeart/2008/layout/BendingPictureSemiTransparentText"/>
    <dgm:cxn modelId="{01193E4D-840B-462A-9900-2177F3D0B4BA}" type="presParOf" srcId="{BDA71D6A-C3D1-411E-9EAC-6386FFEE52C2}" destId="{0B2273E3-B9E3-4A02-93CF-275511BE0699}" srcOrd="0" destOrd="0" presId="urn:microsoft.com/office/officeart/2008/layout/BendingPictureSemiTransparentText"/>
    <dgm:cxn modelId="{C180649D-640A-4C50-A0D7-6E56DB4B5A72}" type="presParOf" srcId="{0B2273E3-B9E3-4A02-93CF-275511BE0699}" destId="{367DAC4B-08E7-4BA7-A970-D0115453FB5A}" srcOrd="0" destOrd="0" presId="urn:microsoft.com/office/officeart/2008/layout/BendingPictureSemiTransparentText"/>
    <dgm:cxn modelId="{D5F5C24C-6081-42D7-BB9E-44864E3417A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E94D82C-9D73-46AD-A095-FA65E00D307C}" type="presOf" srcId="{F4DCAFF9-3CD8-4192-92EC-2050EBC96D81}" destId="{7AC81859-B11C-4EE9-8379-B9AF70890D88}" srcOrd="0" destOrd="0" presId="urn:microsoft.com/office/officeart/2008/layout/BendingPictureSemiTransparentText"/>
    <dgm:cxn modelId="{8FF05227-FAA2-417A-88F1-2AA51DD4197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D4E6DDB-73DB-458E-A232-1E60F64D3BEE}" type="presParOf" srcId="{BDA71D6A-C3D1-411E-9EAC-6386FFEE52C2}" destId="{0B2273E3-B9E3-4A02-93CF-275511BE0699}" srcOrd="0" destOrd="0" presId="urn:microsoft.com/office/officeart/2008/layout/BendingPictureSemiTransparentText"/>
    <dgm:cxn modelId="{0980F942-50D4-4AE1-B327-D7960B4BAA05}" type="presParOf" srcId="{0B2273E3-B9E3-4A02-93CF-275511BE0699}" destId="{367DAC4B-08E7-4BA7-A970-D0115453FB5A}" srcOrd="0" destOrd="0" presId="urn:microsoft.com/office/officeart/2008/layout/BendingPictureSemiTransparentText"/>
    <dgm:cxn modelId="{550FFB1D-B1B1-44AC-B2ED-AA3AEAAB3FA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165314-E186-4313-80F7-73FD9BE93758}" type="presOf" srcId="{F4DCAFF9-3CD8-4192-92EC-2050EBC96D81}" destId="{7AC81859-B11C-4EE9-8379-B9AF70890D88}" srcOrd="0" destOrd="0" presId="urn:microsoft.com/office/officeart/2008/layout/BendingPictureSemiTransparentText"/>
    <dgm:cxn modelId="{97112E8E-4934-4435-A8E8-0CCA3D7D067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8CDE82C-F567-419A-9A1C-778515856B05}" type="presParOf" srcId="{BDA71D6A-C3D1-411E-9EAC-6386FFEE52C2}" destId="{0B2273E3-B9E3-4A02-93CF-275511BE0699}" srcOrd="0" destOrd="0" presId="urn:microsoft.com/office/officeart/2008/layout/BendingPictureSemiTransparentText"/>
    <dgm:cxn modelId="{A0B19884-F7CF-47FC-8F81-DE32475B3C2E}" type="presParOf" srcId="{0B2273E3-B9E3-4A02-93CF-275511BE0699}" destId="{367DAC4B-08E7-4BA7-A970-D0115453FB5A}" srcOrd="0" destOrd="0" presId="urn:microsoft.com/office/officeart/2008/layout/BendingPictureSemiTransparentText"/>
    <dgm:cxn modelId="{27D53F29-6FD5-4DFE-8D7D-49CFED9C428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001110" custScaleY="6714754" custLinFactNeighborX="25561" custLinFactNeighborY="760"/>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w="3810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F5F4872-B8D8-404D-8286-6E8BBB6D945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291F4B9-3688-449B-9F8A-E30CC140E018}" type="presOf" srcId="{F4DCAFF9-3CD8-4192-92EC-2050EBC96D81}" destId="{7AC81859-B11C-4EE9-8379-B9AF70890D88}" srcOrd="0" destOrd="0" presId="urn:microsoft.com/office/officeart/2008/layout/BendingPictureSemiTransparentText"/>
    <dgm:cxn modelId="{927E62E6-56F7-464A-BBDB-2CB7C4989B70}" type="presParOf" srcId="{BDA71D6A-C3D1-411E-9EAC-6386FFEE52C2}" destId="{0B2273E3-B9E3-4A02-93CF-275511BE0699}" srcOrd="0" destOrd="0" presId="urn:microsoft.com/office/officeart/2008/layout/BendingPictureSemiTransparentText"/>
    <dgm:cxn modelId="{E39C2D90-AC5F-47F9-BA3F-C579BD0BE690}" type="presParOf" srcId="{0B2273E3-B9E3-4A02-93CF-275511BE0699}" destId="{367DAC4B-08E7-4BA7-A970-D0115453FB5A}" srcOrd="0" destOrd="0" presId="urn:microsoft.com/office/officeart/2008/layout/BendingPictureSemiTransparentText"/>
    <dgm:cxn modelId="{0F77E575-3BCD-4EB0-BE03-A98D91CF49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729697" custScaleY="5416198"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49D82CC-6416-4162-957D-9D96F5C4C4C5}" type="presOf" srcId="{B3E39A80-D6B7-4E26-B22E-327D37299CB1}" destId="{BDA71D6A-C3D1-411E-9EAC-6386FFEE52C2}" srcOrd="0" destOrd="0" presId="urn:microsoft.com/office/officeart/2008/layout/BendingPictureSemiTransparentText"/>
    <dgm:cxn modelId="{5E9B84E4-5BEC-4F3E-B701-ED9CB944678B}" type="presOf" srcId="{F4DCAFF9-3CD8-4192-92EC-2050EBC96D81}" destId="{7AC81859-B11C-4EE9-8379-B9AF70890D88}" srcOrd="0" destOrd="0" presId="urn:microsoft.com/office/officeart/2008/layout/BendingPictureSemiTransparentText"/>
    <dgm:cxn modelId="{13A7D4A2-F01F-42A9-B7CA-F0CFBE14CC4E}" type="presParOf" srcId="{BDA71D6A-C3D1-411E-9EAC-6386FFEE52C2}" destId="{0B2273E3-B9E3-4A02-93CF-275511BE0699}" srcOrd="0" destOrd="0" presId="urn:microsoft.com/office/officeart/2008/layout/BendingPictureSemiTransparentText"/>
    <dgm:cxn modelId="{D35E083B-F517-4A9C-877E-512B0D200A3E}" type="presParOf" srcId="{0B2273E3-B9E3-4A02-93CF-275511BE0699}" destId="{367DAC4B-08E7-4BA7-A970-D0115453FB5A}" srcOrd="0" destOrd="0" presId="urn:microsoft.com/office/officeart/2008/layout/BendingPictureSemiTransparentText"/>
    <dgm:cxn modelId="{22C88D73-B3D6-4872-B29A-AEE2CFC6BB6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853682" custScaleY="5217834"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9000" r="-19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09DBF80-A20A-4420-BBBC-C272549F5437}" type="presOf" srcId="{F4DCAFF9-3CD8-4192-92EC-2050EBC96D81}" destId="{7AC81859-B11C-4EE9-8379-B9AF70890D88}" srcOrd="0" destOrd="0" presId="urn:microsoft.com/office/officeart/2008/layout/BendingPictureSemiTransparentText"/>
    <dgm:cxn modelId="{55640E90-0E30-45C3-8EB1-CD6236A6EDC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62A1FE9-7400-4A2B-9EA0-BD77FA1C8F6E}" type="presParOf" srcId="{BDA71D6A-C3D1-411E-9EAC-6386FFEE52C2}" destId="{0B2273E3-B9E3-4A02-93CF-275511BE0699}" srcOrd="0" destOrd="0" presId="urn:microsoft.com/office/officeart/2008/layout/BendingPictureSemiTransparentText"/>
    <dgm:cxn modelId="{CF2C7E7E-E325-4C97-A814-D3A47E9410D8}" type="presParOf" srcId="{0B2273E3-B9E3-4A02-93CF-275511BE0699}" destId="{367DAC4B-08E7-4BA7-A970-D0115453FB5A}" srcOrd="0" destOrd="0" presId="urn:microsoft.com/office/officeart/2008/layout/BendingPictureSemiTransparentText"/>
    <dgm:cxn modelId="{B9DE1EC6-BB90-4340-8D4E-751D778DB7D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7354896" custScaleY="9051934"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3CE3C9D-DE84-445B-A919-0C42702EF15A}" type="presOf" srcId="{B3E39A80-D6B7-4E26-B22E-327D37299CB1}" destId="{BDA71D6A-C3D1-411E-9EAC-6386FFEE52C2}" srcOrd="0" destOrd="0" presId="urn:microsoft.com/office/officeart/2008/layout/BendingPictureSemiTransparentText"/>
    <dgm:cxn modelId="{682B1D89-FBE5-49B1-A92B-0B32917309C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429D32B-34CD-40B9-AD9F-20C7854BFD91}" type="presParOf" srcId="{BDA71D6A-C3D1-411E-9EAC-6386FFEE52C2}" destId="{0B2273E3-B9E3-4A02-93CF-275511BE0699}" srcOrd="0" destOrd="0" presId="urn:microsoft.com/office/officeart/2008/layout/BendingPictureSemiTransparentText"/>
    <dgm:cxn modelId="{8CAF1C6C-5EAC-4965-9294-63C76F554BF3}" type="presParOf" srcId="{0B2273E3-B9E3-4A02-93CF-275511BE0699}" destId="{367DAC4B-08E7-4BA7-A970-D0115453FB5A}" srcOrd="0" destOrd="0" presId="urn:microsoft.com/office/officeart/2008/layout/BendingPictureSemiTransparentText"/>
    <dgm:cxn modelId="{D84D62E3-094A-4570-A7F6-F17D3486968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924180" custScaleY="6855230"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0000" r="-40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A065A33-11E9-4D3D-9F8D-6230CFFA04CB}" type="presOf" srcId="{B3E39A80-D6B7-4E26-B22E-327D37299CB1}" destId="{BDA71D6A-C3D1-411E-9EAC-6386FFEE52C2}" srcOrd="0" destOrd="0" presId="urn:microsoft.com/office/officeart/2008/layout/BendingPictureSemiTransparentText"/>
    <dgm:cxn modelId="{604D8160-977E-4CB5-BAF2-49B32A71192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9F965F1-23EE-453E-BB84-C7BDC42F49CD}" type="presParOf" srcId="{BDA71D6A-C3D1-411E-9EAC-6386FFEE52C2}" destId="{0B2273E3-B9E3-4A02-93CF-275511BE0699}" srcOrd="0" destOrd="0" presId="urn:microsoft.com/office/officeart/2008/layout/BendingPictureSemiTransparentText"/>
    <dgm:cxn modelId="{D1A66511-D063-4D99-9B90-6B17EA32BB9E}" type="presParOf" srcId="{0B2273E3-B9E3-4A02-93CF-275511BE0699}" destId="{367DAC4B-08E7-4BA7-A970-D0115453FB5A}" srcOrd="0" destOrd="0" presId="urn:microsoft.com/office/officeart/2008/layout/BendingPictureSemiTransparentText"/>
    <dgm:cxn modelId="{01EEEA5F-13DA-4007-980E-CCE2727AAD2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6045753" custScaleY="5217834"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102FC3F-4CE9-4345-AAA0-2FA1B6EBA84A}" type="presOf" srcId="{B3E39A80-D6B7-4E26-B22E-327D37299CB1}" destId="{BDA71D6A-C3D1-411E-9EAC-6386FFEE52C2}" srcOrd="0" destOrd="0" presId="urn:microsoft.com/office/officeart/2008/layout/BendingPictureSemiTransparentText"/>
    <dgm:cxn modelId="{05D16007-B0CE-4AE4-BD9C-1F273CA0242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230123F-D795-4CE5-BDA1-22020F78EC15}" type="presParOf" srcId="{BDA71D6A-C3D1-411E-9EAC-6386FFEE52C2}" destId="{0B2273E3-B9E3-4A02-93CF-275511BE0699}" srcOrd="0" destOrd="0" presId="urn:microsoft.com/office/officeart/2008/layout/BendingPictureSemiTransparentText"/>
    <dgm:cxn modelId="{4C357CFA-1BBA-44B6-B188-B95016DA5E24}" type="presParOf" srcId="{0B2273E3-B9E3-4A02-93CF-275511BE0699}" destId="{367DAC4B-08E7-4BA7-A970-D0115453FB5A}" srcOrd="0" destOrd="0" presId="urn:microsoft.com/office/officeart/2008/layout/BendingPictureSemiTransparentText"/>
    <dgm:cxn modelId="{A742A70A-C63B-411F-9125-249A3617245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687180" custScaleY="9637647" custLinFactNeighborX="25561" custLinFactNeighborY="760"/>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9000" r="-59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478D363-6EDC-48E0-995B-D62C04C59590}" type="presOf" srcId="{B3E39A80-D6B7-4E26-B22E-327D37299CB1}" destId="{BDA71D6A-C3D1-411E-9EAC-6386FFEE52C2}" srcOrd="0" destOrd="0" presId="urn:microsoft.com/office/officeart/2008/layout/BendingPictureSemiTransparentText"/>
    <dgm:cxn modelId="{9C71469F-C709-4405-AFC9-AFF0106CF34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0F95E06-991B-4157-9F81-D23E670916AF}" type="presParOf" srcId="{BDA71D6A-C3D1-411E-9EAC-6386FFEE52C2}" destId="{0B2273E3-B9E3-4A02-93CF-275511BE0699}" srcOrd="0" destOrd="0" presId="urn:microsoft.com/office/officeart/2008/layout/BendingPictureSemiTransparentText"/>
    <dgm:cxn modelId="{3377DB75-55B5-4D29-AB14-CAF0A6B4F79A}" type="presParOf" srcId="{0B2273E3-B9E3-4A02-93CF-275511BE0699}" destId="{367DAC4B-08E7-4BA7-A970-D0115453FB5A}" srcOrd="0" destOrd="0" presId="urn:microsoft.com/office/officeart/2008/layout/BendingPictureSemiTransparentText"/>
    <dgm:cxn modelId="{3161983B-9E10-46BE-9C4B-614380218D6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50449" custScaleY="11089002" custLinFactX="300000" custLinFactY="20753" custLinFactNeighborX="380760" custLinFactNeighborY="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C5A7CDE-A0B0-44A9-A003-34215BDB4F1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81A3BFE-132F-45F8-BA07-752EAB2D4BB3}" type="presOf" srcId="{B3E39A80-D6B7-4E26-B22E-327D37299CB1}" destId="{BDA71D6A-C3D1-411E-9EAC-6386FFEE52C2}" srcOrd="0" destOrd="0" presId="urn:microsoft.com/office/officeart/2008/layout/BendingPictureSemiTransparentText"/>
    <dgm:cxn modelId="{8EF858A0-F584-48BD-8509-28B0821ACF0D}" type="presParOf" srcId="{BDA71D6A-C3D1-411E-9EAC-6386FFEE52C2}" destId="{0B2273E3-B9E3-4A02-93CF-275511BE0699}" srcOrd="0" destOrd="0" presId="urn:microsoft.com/office/officeart/2008/layout/BendingPictureSemiTransparentText"/>
    <dgm:cxn modelId="{BC50B99F-F75F-431D-ACF4-CE428C4A481F}" type="presParOf" srcId="{0B2273E3-B9E3-4A02-93CF-275511BE0699}" destId="{367DAC4B-08E7-4BA7-A970-D0115453FB5A}" srcOrd="0" destOrd="0" presId="urn:microsoft.com/office/officeart/2008/layout/BendingPictureSemiTransparentText"/>
    <dgm:cxn modelId="{D6A17A40-0CFB-44D1-BD04-F824A8AD9E9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4539308" custScaleY="2978909" custLinFactNeighborX="41103" custLinFactNeighborY="-344"/>
      <dgm:spPr>
        <a:prstGeom prst="rect">
          <a:avLst/>
        </a:prstGeom>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5426EF2-210E-4CD4-ADF6-C56353C6D923}" type="presOf" srcId="{F4DCAFF9-3CD8-4192-92EC-2050EBC96D81}" destId="{7AC81859-B11C-4EE9-8379-B9AF70890D88}" srcOrd="0" destOrd="0" presId="urn:microsoft.com/office/officeart/2008/layout/BendingPictureSemiTransparentText"/>
    <dgm:cxn modelId="{ABAE79E8-78AA-4DFF-8ED6-27F39B08551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39D8817-1100-42E5-942B-6159DA41690E}" type="presParOf" srcId="{BDA71D6A-C3D1-411E-9EAC-6386FFEE52C2}" destId="{0B2273E3-B9E3-4A02-93CF-275511BE0699}" srcOrd="0" destOrd="0" presId="urn:microsoft.com/office/officeart/2008/layout/BendingPictureSemiTransparentText"/>
    <dgm:cxn modelId="{9AA8B815-A584-4B4E-8E3E-3AD465E2BC62}" type="presParOf" srcId="{0B2273E3-B9E3-4A02-93CF-275511BE0699}" destId="{367DAC4B-08E7-4BA7-A970-D0115453FB5A}" srcOrd="0" destOrd="0" presId="urn:microsoft.com/office/officeart/2008/layout/BendingPictureSemiTransparentText"/>
    <dgm:cxn modelId="{E88C1FDF-9C24-404B-8CE1-8BD6AE5ACB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46551" custScaleY="12627360" custLinFactX="-1333320" custLinFactY="1400000" custLinFactNeighborX="-1400000" custLinFactNeighborY="1484025"/>
      <dgm:spPr>
        <a:prstGeom prst="parallelogram">
          <a:avLst/>
        </a:prstGeom>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7DB40B7-26B6-46A1-BD2C-57889BB5799F}" type="presOf" srcId="{B3E39A80-D6B7-4E26-B22E-327D37299CB1}" destId="{BDA71D6A-C3D1-411E-9EAC-6386FFEE52C2}" srcOrd="0" destOrd="0" presId="urn:microsoft.com/office/officeart/2008/layout/BendingPictureSemiTransparentText"/>
    <dgm:cxn modelId="{2F2EDF93-C670-4EE9-B997-7E6CBF2B41AF}"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0A4B645-4C1D-4BE3-AE80-CF9B8B58BF2E}" type="presParOf" srcId="{BDA71D6A-C3D1-411E-9EAC-6386FFEE52C2}" destId="{0B2273E3-B9E3-4A02-93CF-275511BE0699}" srcOrd="0" destOrd="0" presId="urn:microsoft.com/office/officeart/2008/layout/BendingPictureSemiTransparentText"/>
    <dgm:cxn modelId="{42FB00F8-D7E4-453E-9B99-D2D198B2B8E8}" type="presParOf" srcId="{0B2273E3-B9E3-4A02-93CF-275511BE0699}" destId="{367DAC4B-08E7-4BA7-A970-D0115453FB5A}" srcOrd="0" destOrd="0" presId="urn:microsoft.com/office/officeart/2008/layout/BendingPictureSemiTransparentText"/>
    <dgm:cxn modelId="{E13DFB55-9FFF-4BA2-846F-9DEB67FD47A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46551" custScaleY="12627360" custLinFactX="-1333320" custLinFactY="1400000" custLinFactNeighborX="-1400000" custLinFactNeighborY="1484025"/>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2000" b="-22000"/>
          </a:stretch>
        </a:blipFill>
        <a:ln w="28575">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560AAB7-14F8-45C5-A5E1-965CC3E8017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2706D80-A2FC-416F-9BB6-D2B103E67DEB}" type="presOf" srcId="{B3E39A80-D6B7-4E26-B22E-327D37299CB1}" destId="{BDA71D6A-C3D1-411E-9EAC-6386FFEE52C2}" srcOrd="0" destOrd="0" presId="urn:microsoft.com/office/officeart/2008/layout/BendingPictureSemiTransparentText"/>
    <dgm:cxn modelId="{B43274D4-EACB-4113-9175-75C624535441}" type="presParOf" srcId="{BDA71D6A-C3D1-411E-9EAC-6386FFEE52C2}" destId="{0B2273E3-B9E3-4A02-93CF-275511BE0699}" srcOrd="0" destOrd="0" presId="urn:microsoft.com/office/officeart/2008/layout/BendingPictureSemiTransparentText"/>
    <dgm:cxn modelId="{4FC1204C-3EC9-457B-8F21-DE961E30C078}" type="presParOf" srcId="{0B2273E3-B9E3-4A02-93CF-275511BE0699}" destId="{367DAC4B-08E7-4BA7-A970-D0115453FB5A}" srcOrd="0" destOrd="0" presId="urn:microsoft.com/office/officeart/2008/layout/BendingPictureSemiTransparentText"/>
    <dgm:cxn modelId="{FD0FCA5B-1EBD-4C09-A323-C0ADB7D0FD7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34000" r="-3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744A5DF-B183-46DA-8C9F-AD5CE3C245F7}" type="presOf" srcId="{B3E39A80-D6B7-4E26-B22E-327D37299CB1}" destId="{BDA71D6A-C3D1-411E-9EAC-6386FFEE52C2}" srcOrd="0" destOrd="0" presId="urn:microsoft.com/office/officeart/2008/layout/BendingPictureSemiTransparentText"/>
    <dgm:cxn modelId="{41F3BD2B-B7F2-452B-A021-A8924B9147EF}" type="presOf" srcId="{F4DCAFF9-3CD8-4192-92EC-2050EBC96D81}" destId="{7AC81859-B11C-4EE9-8379-B9AF70890D88}" srcOrd="0" destOrd="0" presId="urn:microsoft.com/office/officeart/2008/layout/BendingPictureSemiTransparentText"/>
    <dgm:cxn modelId="{1B26BEF3-672F-4C91-ABD8-6CA08FDC0DF6}" type="presParOf" srcId="{BDA71D6A-C3D1-411E-9EAC-6386FFEE52C2}" destId="{0B2273E3-B9E3-4A02-93CF-275511BE0699}" srcOrd="0" destOrd="0" presId="urn:microsoft.com/office/officeart/2008/layout/BendingPictureSemiTransparentText"/>
    <dgm:cxn modelId="{52B7B04E-C0AF-4D36-B852-0CF3108A84BF}" type="presParOf" srcId="{0B2273E3-B9E3-4A02-93CF-275511BE0699}" destId="{367DAC4B-08E7-4BA7-A970-D0115453FB5A}" srcOrd="0" destOrd="0" presId="urn:microsoft.com/office/officeart/2008/layout/BendingPictureSemiTransparentText"/>
    <dgm:cxn modelId="{8013EF63-CBA9-48CA-A94B-916E4823D3F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40000" r="-4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6201821-4ABC-42C9-9D83-28BDAE868A73}" type="presOf" srcId="{F4DCAFF9-3CD8-4192-92EC-2050EBC96D81}" destId="{7AC81859-B11C-4EE9-8379-B9AF70890D88}" srcOrd="0" destOrd="0" presId="urn:microsoft.com/office/officeart/2008/layout/BendingPictureSemiTransparentText"/>
    <dgm:cxn modelId="{08945BF5-EC48-4D4E-A641-4A526ED60B9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F32CB09-FF92-499E-9E63-F6E6C5A44E14}" type="presParOf" srcId="{BDA71D6A-C3D1-411E-9EAC-6386FFEE52C2}" destId="{0B2273E3-B9E3-4A02-93CF-275511BE0699}" srcOrd="0" destOrd="0" presId="urn:microsoft.com/office/officeart/2008/layout/BendingPictureSemiTransparentText"/>
    <dgm:cxn modelId="{58954BD8-2413-4181-80C8-35DE0AD79191}" type="presParOf" srcId="{0B2273E3-B9E3-4A02-93CF-275511BE0699}" destId="{367DAC4B-08E7-4BA7-A970-D0115453FB5A}" srcOrd="0" destOrd="0" presId="urn:microsoft.com/office/officeart/2008/layout/BendingPictureSemiTransparentText"/>
    <dgm:cxn modelId="{A45A5BDB-E512-4797-806D-60A0B17B5B6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434459" custScaleY="11089002"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DAA5240-5B3C-4C2A-A046-97D2BA3E0E6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BADAF12-A814-4E6C-BD30-5FBB9E4D5074}" type="presOf" srcId="{B3E39A80-D6B7-4E26-B22E-327D37299CB1}" destId="{BDA71D6A-C3D1-411E-9EAC-6386FFEE52C2}" srcOrd="0" destOrd="0" presId="urn:microsoft.com/office/officeart/2008/layout/BendingPictureSemiTransparentText"/>
    <dgm:cxn modelId="{0F8B37D4-A128-437A-9120-9813F8D42A9C}" type="presParOf" srcId="{BDA71D6A-C3D1-411E-9EAC-6386FFEE52C2}" destId="{0B2273E3-B9E3-4A02-93CF-275511BE0699}" srcOrd="0" destOrd="0" presId="urn:microsoft.com/office/officeart/2008/layout/BendingPictureSemiTransparentText"/>
    <dgm:cxn modelId="{22D27F96-898B-47EF-ABCF-EB202C1C18B7}" type="presParOf" srcId="{0B2273E3-B9E3-4A02-93CF-275511BE0699}" destId="{367DAC4B-08E7-4BA7-A970-D0115453FB5A}" srcOrd="0" destOrd="0" presId="urn:microsoft.com/office/officeart/2008/layout/BendingPictureSemiTransparentText"/>
    <dgm:cxn modelId="{99DFD9CF-139F-48F8-8BAB-469258646F9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9865620" custScaleY="11126655" custLinFactX="300000" custLinFactY="20753" custLinFactNeighborX="380760"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36000" r="-3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CD37A30-F710-404F-A484-7DBCC9F6D03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A4BF156-37F0-4B20-BF4A-EF658DE395C5}" type="presOf" srcId="{F4DCAFF9-3CD8-4192-92EC-2050EBC96D81}" destId="{7AC81859-B11C-4EE9-8379-B9AF70890D88}" srcOrd="0" destOrd="0" presId="urn:microsoft.com/office/officeart/2008/layout/BendingPictureSemiTransparentText"/>
    <dgm:cxn modelId="{C4E23615-CAD7-4BF0-92FB-263D14801DBE}" type="presParOf" srcId="{BDA71D6A-C3D1-411E-9EAC-6386FFEE52C2}" destId="{0B2273E3-B9E3-4A02-93CF-275511BE0699}" srcOrd="0" destOrd="0" presId="urn:microsoft.com/office/officeart/2008/layout/BendingPictureSemiTransparentText"/>
    <dgm:cxn modelId="{45DEEE05-57E0-49C1-94BF-F59E21EC92D3}" type="presParOf" srcId="{0B2273E3-B9E3-4A02-93CF-275511BE0699}" destId="{367DAC4B-08E7-4BA7-A970-D0115453FB5A}" srcOrd="0" destOrd="0" presId="urn:microsoft.com/office/officeart/2008/layout/BendingPictureSemiTransparentText"/>
    <dgm:cxn modelId="{D93AF1BA-66F8-40E7-A4A7-43E7374BB74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4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 y="0"/>
          <a:ext cx="12195219" cy="6859587"/>
        </a:xfrm>
        <a:prstGeom prst="rect">
          <a:avLst/>
        </a:prstGeom>
        <a:solidFill>
          <a:schemeClr val="accent1">
            <a:tint val="40000"/>
            <a:hueOff val="0"/>
            <a:satOff val="0"/>
            <a:lumOff val="0"/>
            <a:alphaOff val="0"/>
          </a:schemeClr>
        </a:solidFill>
        <a:ln w="28575">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963281" y="3475848"/>
          <a:ext cx="268658" cy="5526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5963281" y="3475848"/>
        <a:ext cx="268658" cy="5526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7" y="2989"/>
          <a:ext cx="1750554" cy="176356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0000" r="-4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 y="2989"/>
          <a:ext cx="1753520"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4000" r="-3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586" y="4883"/>
          <a:ext cx="2330848" cy="1542406"/>
        </a:xfrm>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05148" y="797495"/>
          <a:ext cx="124683" cy="2564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05148" y="797495"/>
        <a:ext cx="124683" cy="2564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581" y="3516"/>
          <a:ext cx="2330855" cy="1545141"/>
        </a:xfrm>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 b="-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05038" y="797533"/>
          <a:ext cx="124904" cy="2569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05038" y="797533"/>
        <a:ext cx="124904" cy="2569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581" y="3516"/>
          <a:ext cx="2330855" cy="1545141"/>
        </a:xfrm>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05038" y="797533"/>
          <a:ext cx="124904" cy="2569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05038" y="797533"/>
        <a:ext cx="124904" cy="2569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581" y="3516"/>
          <a:ext cx="2330855" cy="1545141"/>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05038" y="797533"/>
          <a:ext cx="124904" cy="2569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05038" y="797533"/>
        <a:ext cx="124904" cy="25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103" y="0"/>
          <a:ext cx="1827452" cy="17665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06016" y="886452"/>
          <a:ext cx="18523" cy="381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906016" y="886452"/>
        <a:ext cx="18523" cy="381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581" y="3516"/>
          <a:ext cx="2330855" cy="1545141"/>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05038" y="797533"/>
          <a:ext cx="124904" cy="2569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05038" y="797533"/>
        <a:ext cx="124904" cy="2569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4859" y="0"/>
          <a:ext cx="7568295" cy="554461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28575">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014558" y="2790785"/>
          <a:ext cx="107788" cy="2217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4014558" y="2790785"/>
        <a:ext cx="107788" cy="2217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075851" cy="3428999"/>
        </a:xfrm>
        <a:prstGeom prst="rect">
          <a:avLst/>
        </a:prstGeom>
        <a:solidFill>
          <a:schemeClr val="accent1">
            <a:tint val="40000"/>
            <a:hueOff val="0"/>
            <a:satOff val="0"/>
            <a:lumOff val="0"/>
            <a:alphaOff val="0"/>
          </a:schemeClr>
        </a:solidFill>
        <a:ln w="28575">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04595" y="1725927"/>
          <a:ext cx="66660" cy="1371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04595" y="1725927"/>
        <a:ext cx="66660" cy="1371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1624050" cy="6298311"/>
        </a:xfrm>
        <a:prstGeom prst="rect">
          <a:avLst/>
        </a:prstGeom>
        <a:solidFill>
          <a:schemeClr val="accent1">
            <a:tint val="40000"/>
            <a:hueOff val="0"/>
            <a:satOff val="0"/>
            <a:lumOff val="0"/>
            <a:alphaOff val="0"/>
          </a:schemeClr>
        </a:solidFill>
        <a:ln w="28575">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03826" y="3151967"/>
          <a:ext cx="16398" cy="337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5803826" y="3151967"/>
        <a:ext cx="16398" cy="337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7" y="2989"/>
          <a:ext cx="1750554" cy="1763566"/>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dirty="0"/>
        </a:p>
      </dsp:txBody>
      <dsp:txXfrm>
        <a:off x="867483" y="886458"/>
        <a:ext cx="18554" cy="3816"/>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8496943" cy="6859587"/>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28575">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188878" y="3450225"/>
          <a:ext cx="119186" cy="245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4188878" y="3450225"/>
        <a:ext cx="119186" cy="24517"/>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03" y="0"/>
          <a:ext cx="2540239" cy="2088231"/>
        </a:xfrm>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2000" r="-12000"/>
          </a:stretch>
        </a:blipFill>
        <a:ln w="3810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53279" y="1050335"/>
          <a:ext cx="36283" cy="746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253279" y="1050335"/>
        <a:ext cx="36283" cy="7463"/>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84" y="0"/>
          <a:ext cx="1839484" cy="1512167"/>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w="3810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07547" y="760588"/>
          <a:ext cx="26274" cy="540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907547" y="760588"/>
        <a:ext cx="26274" cy="5404"/>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05" y="0"/>
          <a:ext cx="1664295" cy="1368151"/>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w="3810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21114" y="688151"/>
          <a:ext cx="23771" cy="48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21114" y="688151"/>
        <a:ext cx="23771" cy="4890"/>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 y="2989"/>
          <a:ext cx="1753520" cy="1763565"/>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4000" r="-3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0000" r="-4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968" y="2989"/>
          <a:ext cx="1750553" cy="176356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67483" y="886458"/>
          <a:ext cx="18554" cy="38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67483" y="886458"/>
        <a:ext cx="18554" cy="38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103" y="0"/>
          <a:ext cx="1827452" cy="17665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6000" r="-3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06016" y="886452"/>
          <a:ext cx="18523" cy="381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906016" y="886452"/>
        <a:ext cx="18523" cy="381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7C8002-C0C5-4EE2-BE13-7BCE1F3CD4BA}" type="datetimeFigureOut">
              <a:rPr lang="en-US" smtClean="0"/>
              <a:t>12/15/2019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33A9FA-AD9B-44C8-A87F-A5B12FF2125E}" type="slidenum">
              <a:rPr lang="en-US" smtClean="0"/>
              <a:t>‹#›</a:t>
            </a:fld>
            <a:endParaRPr lang="en-US"/>
          </a:p>
        </p:txBody>
      </p:sp>
    </p:spTree>
    <p:extLst>
      <p:ext uri="{BB962C8B-B14F-4D97-AF65-F5344CB8AC3E}">
        <p14:creationId xmlns:p14="http://schemas.microsoft.com/office/powerpoint/2010/main" val="1754345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s-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CD2380-E258-4037-BFCA-402EA7EBC9DE}" type="datetimeFigureOut">
              <a:rPr lang="ms-MY" smtClean="0"/>
              <a:t>15/12/2019</a:t>
            </a:fld>
            <a:endParaRPr lang="ms-MY"/>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ms-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s-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69EF49-5B54-4C78-AD5B-7FF2C2B876DD}" type="slidenum">
              <a:rPr lang="ms-MY" smtClean="0"/>
              <a:t>‹#›</a:t>
            </a:fld>
            <a:endParaRPr lang="ms-MY"/>
          </a:p>
        </p:txBody>
      </p:sp>
    </p:spTree>
    <p:extLst>
      <p:ext uri="{BB962C8B-B14F-4D97-AF65-F5344CB8AC3E}">
        <p14:creationId xmlns:p14="http://schemas.microsoft.com/office/powerpoint/2010/main" val="2956021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69EF49-5B54-4C78-AD5B-7FF2C2B876DD}" type="slidenum">
              <a:rPr lang="ms-MY" smtClean="0"/>
              <a:t>10</a:t>
            </a:fld>
            <a:endParaRPr lang="ms-MY"/>
          </a:p>
        </p:txBody>
      </p:sp>
    </p:spTree>
    <p:extLst>
      <p:ext uri="{BB962C8B-B14F-4D97-AF65-F5344CB8AC3E}">
        <p14:creationId xmlns:p14="http://schemas.microsoft.com/office/powerpoint/2010/main" val="3810445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7081C-DB79-4741-808E-6A24EA47AE67}" type="slidenum">
              <a:rPr lang="en-US" smtClean="0"/>
              <a:t>14</a:t>
            </a:fld>
            <a:endParaRPr lang="en-US"/>
          </a:p>
        </p:txBody>
      </p:sp>
    </p:spTree>
    <p:extLst>
      <p:ext uri="{BB962C8B-B14F-4D97-AF65-F5344CB8AC3E}">
        <p14:creationId xmlns:p14="http://schemas.microsoft.com/office/powerpoint/2010/main" val="3698181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587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 Placeholder 2"/>
          <p:cNvSpPr>
            <a:spLocks noGrp="1"/>
          </p:cNvSpPr>
          <p:nvPr>
            <p:ph type="body" sz="quarter" idx="10" hasCustomPrompt="1"/>
          </p:nvPr>
        </p:nvSpPr>
        <p:spPr>
          <a:xfrm>
            <a:off x="2276732" y="549275"/>
            <a:ext cx="7641713" cy="864295"/>
          </a:xfrm>
        </p:spPr>
        <p:txBody>
          <a:bodyPr>
            <a:normAutofit/>
          </a:bodyPr>
          <a:lstStyle>
            <a:lvl1pPr marL="0" indent="0" algn="ctr">
              <a:lnSpc>
                <a:spcPct val="60000"/>
              </a:lnSpc>
              <a:buFontTx/>
              <a:buNone/>
              <a:defRPr sz="3600" b="1" spc="-150" baseline="0">
                <a:solidFill>
                  <a:schemeClr val="tx1">
                    <a:lumMod val="85000"/>
                    <a:lumOff val="15000"/>
                  </a:schemeClr>
                </a:solidFill>
                <a:latin typeface="Liberation Sans" pitchFamily="34" charset="0"/>
              </a:defRPr>
            </a:lvl1pPr>
          </a:lstStyle>
          <a:p>
            <a:pPr lvl="0"/>
            <a:r>
              <a:rPr lang="en-US" dirty="0" smtClean="0"/>
              <a:t>Your Deserved The Best.</a:t>
            </a:r>
          </a:p>
          <a:p>
            <a:pPr lvl="0"/>
            <a:r>
              <a:rPr lang="en-US" dirty="0" smtClean="0"/>
              <a:t>Welcome to a new level of Loyalty</a:t>
            </a:r>
          </a:p>
        </p:txBody>
      </p:sp>
    </p:spTree>
    <p:extLst>
      <p:ext uri="{BB962C8B-B14F-4D97-AF65-F5344CB8AC3E}">
        <p14:creationId xmlns:p14="http://schemas.microsoft.com/office/powerpoint/2010/main" val="142641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75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1" decel="100000" fill="hold" nodeType="withEffect">
                  <p:stCondLst>
                    <p:cond delay="0"/>
                  </p:stCondLst>
                  <p:childTnLst>
                    <p:set>
                      <p:cBhvr>
                        <p:cTn dur="1" fill="hold">
                          <p:stCondLst>
                            <p:cond delay="0"/>
                          </p:stCondLst>
                        </p:cTn>
                        <p:tgtEl>
                          <p:spTgt spid="2"/>
                        </p:tgtEl>
                        <p:attrNameLst>
                          <p:attrName>style.visibility</p:attrName>
                        </p:attrNameLst>
                      </p:cBhvr>
                      <p:to>
                        <p:strVal val="visible"/>
                      </p:to>
                    </p:set>
                    <p:anim calcmode="lin" valueType="num">
                      <p:cBhvr additive="base">
                        <p:cTn dur="750" fill="hold"/>
                        <p:tgtEl>
                          <p:spTgt spid="2"/>
                        </p:tgtEl>
                        <p:attrNameLst>
                          <p:attrName>ppt_x</p:attrName>
                        </p:attrNameLst>
                      </p:cBhvr>
                      <p:tavLst>
                        <p:tav tm="0">
                          <p:val>
                            <p:strVal val="#ppt_x"/>
                          </p:val>
                        </p:tav>
                        <p:tav tm="100000">
                          <p:val>
                            <p:strVal val="#ppt_x"/>
                          </p:val>
                        </p:tav>
                      </p:tavLst>
                    </p:anim>
                    <p:anim calcmode="lin" valueType="num">
                      <p:cBhvr additive="base">
                        <p:cTn dur="750" fill="hold"/>
                        <p:tgtEl>
                          <p:spTgt spid="2"/>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3" name="Parallelogram 2"/>
          <p:cNvSpPr/>
          <p:nvPr userDrawn="1"/>
        </p:nvSpPr>
        <p:spPr>
          <a:xfrm>
            <a:off x="3325291" y="2357807"/>
            <a:ext cx="4996046" cy="2142386"/>
          </a:xfrm>
          <a:prstGeom prst="parallelogram">
            <a:avLst/>
          </a:prstGeom>
          <a:solidFill>
            <a:srgbClr val="FFC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rallelogram 3"/>
          <p:cNvSpPr/>
          <p:nvPr userDrawn="1"/>
        </p:nvSpPr>
        <p:spPr>
          <a:xfrm>
            <a:off x="3624844" y="2214585"/>
            <a:ext cx="4996046" cy="2142386"/>
          </a:xfrm>
          <a:prstGeom prst="parallelogram">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Data 4"/>
          <p:cNvSpPr/>
          <p:nvPr userDrawn="1"/>
        </p:nvSpPr>
        <p:spPr>
          <a:xfrm>
            <a:off x="2924764" y="3924923"/>
            <a:ext cx="1481784" cy="864096"/>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Data 5"/>
          <p:cNvSpPr/>
          <p:nvPr userDrawn="1"/>
        </p:nvSpPr>
        <p:spPr>
          <a:xfrm>
            <a:off x="2569195" y="4531102"/>
            <a:ext cx="821938" cy="39781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ata 6"/>
          <p:cNvSpPr/>
          <p:nvPr userDrawn="1"/>
        </p:nvSpPr>
        <p:spPr>
          <a:xfrm>
            <a:off x="8185819" y="2032018"/>
            <a:ext cx="792088" cy="524698"/>
          </a:xfrm>
          <a:prstGeom prst="flowChartInputOutput">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userDrawn="1"/>
        </p:nvCxnSpPr>
        <p:spPr>
          <a:xfrm>
            <a:off x="4441403" y="3573810"/>
            <a:ext cx="3312368"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0" hasCustomPrompt="1"/>
          </p:nvPr>
        </p:nvSpPr>
        <p:spPr>
          <a:xfrm>
            <a:off x="4264655" y="2647262"/>
            <a:ext cx="3665862" cy="891028"/>
          </a:xfrm>
        </p:spPr>
        <p:txBody>
          <a:bodyPr>
            <a:noAutofit/>
          </a:bodyPr>
          <a:lstStyle>
            <a:lvl1pPr marL="0" indent="0" algn="ctr">
              <a:buFontTx/>
              <a:buNone/>
              <a:defRPr sz="6000" b="1" spc="-150" baseline="0">
                <a:solidFill>
                  <a:schemeClr val="tx1">
                    <a:lumMod val="85000"/>
                    <a:lumOff val="15000"/>
                  </a:schemeClr>
                </a:solidFill>
                <a:latin typeface="Liberation Sans" pitchFamily="34" charset="0"/>
              </a:defRPr>
            </a:lvl1pPr>
          </a:lstStyle>
          <a:p>
            <a:pPr lvl="0"/>
            <a:r>
              <a:rPr lang="en-US" dirty="0" smtClean="0"/>
              <a:t>About Us</a:t>
            </a:r>
            <a:endParaRPr lang="en-US" dirty="0"/>
          </a:p>
        </p:txBody>
      </p:sp>
      <p:sp>
        <p:nvSpPr>
          <p:cNvPr id="13" name="Text Placeholder 11"/>
          <p:cNvSpPr>
            <a:spLocks noGrp="1"/>
          </p:cNvSpPr>
          <p:nvPr>
            <p:ph type="body" sz="quarter" idx="11" hasCustomPrompt="1"/>
          </p:nvPr>
        </p:nvSpPr>
        <p:spPr>
          <a:xfrm>
            <a:off x="4264655" y="3573810"/>
            <a:ext cx="3665862" cy="377883"/>
          </a:xfrm>
        </p:spPr>
        <p:txBody>
          <a:bodyPr>
            <a:noAutofit/>
          </a:bodyPr>
          <a:lstStyle>
            <a:lvl1pPr marL="0" indent="0" algn="ctr">
              <a:buFontTx/>
              <a:buNone/>
              <a:defRPr sz="1600" b="1" spc="0" baseline="0">
                <a:solidFill>
                  <a:schemeClr val="tx1">
                    <a:lumMod val="85000"/>
                    <a:lumOff val="15000"/>
                  </a:schemeClr>
                </a:solidFill>
                <a:latin typeface="Raleway" pitchFamily="34" charset="0"/>
              </a:defRPr>
            </a:lvl1pPr>
          </a:lstStyle>
          <a:p>
            <a:pPr>
              <a:lnSpc>
                <a:spcPct val="80000"/>
              </a:lnSpc>
            </a:pPr>
            <a:r>
              <a:rPr lang="en-US" sz="1600" kern="3000" dirty="0" smtClean="0">
                <a:solidFill>
                  <a:schemeClr val="tx1">
                    <a:lumMod val="85000"/>
                    <a:lumOff val="15000"/>
                  </a:schemeClr>
                </a:solidFill>
                <a:latin typeface="Raleway" pitchFamily="34" charset="0"/>
                <a:ea typeface="Segoe UI" pitchFamily="34" charset="0"/>
                <a:cs typeface="Segoe UI" pitchFamily="34" charset="0"/>
              </a:rPr>
              <a:t>DETAIL ABOUT OUR COMPANY.</a:t>
            </a:r>
            <a:endParaRPr lang="en-US" sz="1600" kern="3000" dirty="0">
              <a:solidFill>
                <a:schemeClr val="tx1">
                  <a:lumMod val="85000"/>
                  <a:lumOff val="15000"/>
                </a:schemeClr>
              </a:solidFill>
              <a:latin typeface="Raleway" pitchFamily="34" charset="0"/>
              <a:ea typeface="Segoe UI" pitchFamily="34" charset="0"/>
              <a:cs typeface="Segoe UI" pitchFamily="34" charset="0"/>
            </a:endParaRPr>
          </a:p>
        </p:txBody>
      </p:sp>
      <p:sp>
        <p:nvSpPr>
          <p:cNvPr id="11" name="Flowchart: Data 10"/>
          <p:cNvSpPr/>
          <p:nvPr userDrawn="1"/>
        </p:nvSpPr>
        <p:spPr>
          <a:xfrm>
            <a:off x="8779885" y="2095457"/>
            <a:ext cx="396044" cy="262349"/>
          </a:xfrm>
          <a:prstGeom prst="flowChartInputOutput">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391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0-#ppt_w/2"/>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3" decel="100000" fill="hold" grpId="0"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1+#ppt_w/2"/>
                                          </p:val>
                                        </p:tav>
                                        <p:tav tm="100000">
                                          <p:val>
                                            <p:strVal val="#ppt_x"/>
                                          </p:val>
                                        </p:tav>
                                      </p:tavLst>
                                    </p:anim>
                                    <p:anim calcmode="lin" valueType="num">
                                      <p:cBhvr additive="base">
                                        <p:cTn id="24" dur="75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3" decel="100000" fill="hold" grpId="0"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1+#ppt_w/2"/>
                                          </p:val>
                                        </p:tav>
                                        <p:tav tm="100000">
                                          <p:val>
                                            <p:strVal val="#ppt_x"/>
                                          </p:val>
                                        </p:tav>
                                      </p:tavLst>
                                    </p:anim>
                                    <p:anim calcmode="lin" valueType="num">
                                      <p:cBhvr additive="base">
                                        <p:cTn id="28" dur="750" fill="hold"/>
                                        <p:tgtEl>
                                          <p:spTgt spid="11"/>
                                        </p:tgtEl>
                                        <p:attrNameLst>
                                          <p:attrName>ppt_y</p:attrName>
                                        </p:attrNameLst>
                                      </p:cBhvr>
                                      <p:tavLst>
                                        <p:tav tm="0">
                                          <p:val>
                                            <p:strVal val="0-#ppt_h/2"/>
                                          </p:val>
                                        </p:tav>
                                        <p:tav tm="100000">
                                          <p:val>
                                            <p:strVal val="#ppt_y"/>
                                          </p:val>
                                        </p:tav>
                                      </p:tavLst>
                                    </p:anim>
                                  </p:childTnLst>
                                </p:cTn>
                              </p:par>
                              <p:par>
                                <p:cTn id="29" presetID="10" presetClass="entr" presetSubtype="0" fill="hold" grpId="0" nodeType="withEffect">
                                  <p:stCondLst>
                                    <p:cond delay="125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fade">
                                      <p:cBhvr>
                                        <p:cTn id="31" dur="750"/>
                                        <p:tgtEl>
                                          <p:spTgt spid="12">
                                            <p:txEl>
                                              <p:pRg st="0" end="0"/>
                                            </p:txEl>
                                          </p:spTgt>
                                        </p:tgtEl>
                                      </p:cBhvr>
                                    </p:animEffect>
                                  </p:childTnLst>
                                </p:cTn>
                              </p:par>
                              <p:par>
                                <p:cTn id="32" presetID="10" presetClass="entr" presetSubtype="0" fill="hold" nodeType="withEffect">
                                  <p:stCondLst>
                                    <p:cond delay="1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750"/>
                                        <p:tgtEl>
                                          <p:spTgt spid="10"/>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fade">
                                      <p:cBhvr>
                                        <p:cTn id="37" dur="75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2" grpId="0" build="p">
        <p:tmplLst>
          <p:tmpl lvl="1">
            <p:tnLst>
              <p:par>
                <p:cTn presetID="10" presetClass="entr" presetSubtype="0" fill="hold" nodeType="withEffect">
                  <p:stCondLst>
                    <p:cond delay="1250"/>
                  </p:stCondLst>
                  <p:childTnLst>
                    <p:set>
                      <p:cBhvr>
                        <p:cTn dur="1" fill="hold">
                          <p:stCondLst>
                            <p:cond delay="0"/>
                          </p:stCondLst>
                        </p:cTn>
                        <p:tgtEl>
                          <p:spTgt spid="12"/>
                        </p:tgtEl>
                        <p:attrNameLst>
                          <p:attrName>style.visibility</p:attrName>
                        </p:attrNameLst>
                      </p:cBhvr>
                      <p:to>
                        <p:strVal val="visible"/>
                      </p:to>
                    </p:set>
                    <p:animEffect transition="in" filter="fade">
                      <p:cBhvr>
                        <p:cTn dur="750"/>
                        <p:tgtEl>
                          <p:spTgt spid="12"/>
                        </p:tgtEl>
                      </p:cBhvr>
                    </p:animEffect>
                  </p:childTnLst>
                </p:cTn>
              </p:par>
            </p:tnLst>
          </p:tmpl>
        </p:tmplLst>
      </p:bldP>
      <p:bldP spid="13" grpId="0" build="p">
        <p:tmplLst>
          <p:tmpl lvl="1">
            <p:tnLst>
              <p:par>
                <p:cTn presetID="10" presetClass="entr" presetSubtype="0" fill="hold" nodeType="withEffect">
                  <p:stCondLst>
                    <p:cond delay="1750"/>
                  </p:stCondLst>
                  <p:childTnLst>
                    <p:set>
                      <p:cBhvr>
                        <p:cTn dur="1" fill="hold">
                          <p:stCondLst>
                            <p:cond delay="0"/>
                          </p:stCondLst>
                        </p:cTn>
                        <p:tgtEl>
                          <p:spTgt spid="13"/>
                        </p:tgtEl>
                        <p:attrNameLst>
                          <p:attrName>style.visibility</p:attrName>
                        </p:attrNameLst>
                      </p:cBhvr>
                      <p:to>
                        <p:strVal val="visible"/>
                      </p:to>
                    </p:set>
                    <p:animEffect transition="in" filter="fade">
                      <p:cBhvr>
                        <p:cTn dur="750"/>
                        <p:tgtEl>
                          <p:spTgt spid="13"/>
                        </p:tgtEl>
                      </p:cBhvr>
                    </p:animEffect>
                  </p:childTnLst>
                </p:cTn>
              </p:par>
            </p:tnLst>
          </p:tmpl>
        </p:tmplLst>
      </p:bldP>
      <p:bldP spid="11"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OWREEL">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Media Placeholder 1"/>
          <p:cNvSpPr>
            <a:spLocks noGrp="1"/>
          </p:cNvSpPr>
          <p:nvPr>
            <p:ph type="media" sz="quarter" idx="13"/>
          </p:nvPr>
        </p:nvSpPr>
        <p:spPr>
          <a:xfrm>
            <a:off x="1303916" y="1053530"/>
            <a:ext cx="9587344" cy="5427662"/>
          </a:xfrm>
        </p:spPr>
      </p:sp>
      <p:sp>
        <p:nvSpPr>
          <p:cNvPr id="3" name="Text Placeholder 2"/>
          <p:cNvSpPr>
            <a:spLocks noGrp="1"/>
          </p:cNvSpPr>
          <p:nvPr>
            <p:ph type="body" sz="quarter" idx="10" hasCustomPrompt="1"/>
          </p:nvPr>
        </p:nvSpPr>
        <p:spPr>
          <a:xfrm>
            <a:off x="2276732" y="549275"/>
            <a:ext cx="7641713" cy="864295"/>
          </a:xfrm>
        </p:spPr>
        <p:txBody>
          <a:bodyPr>
            <a:normAutofit/>
          </a:bodyPr>
          <a:lstStyle>
            <a:lvl1pPr marL="0" indent="0" algn="ctr">
              <a:lnSpc>
                <a:spcPct val="60000"/>
              </a:lnSpc>
              <a:buFontTx/>
              <a:buNone/>
              <a:defRPr sz="3600" b="1" spc="-150" baseline="0">
                <a:solidFill>
                  <a:schemeClr val="bg1"/>
                </a:solidFill>
                <a:latin typeface="Liberation Sans" pitchFamily="34" charset="0"/>
              </a:defRPr>
            </a:lvl1pPr>
          </a:lstStyle>
          <a:p>
            <a:pPr lvl="0"/>
            <a:r>
              <a:rPr lang="en-US" dirty="0" smtClean="0"/>
              <a:t>Show Reel</a:t>
            </a:r>
          </a:p>
        </p:txBody>
      </p:sp>
    </p:spTree>
    <p:extLst>
      <p:ext uri="{BB962C8B-B14F-4D97-AF65-F5344CB8AC3E}">
        <p14:creationId xmlns:p14="http://schemas.microsoft.com/office/powerpoint/2010/main" val="45326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1"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ppt_x"/>
                          </p:val>
                        </p:tav>
                        <p:tav tm="100000">
                          <p:val>
                            <p:strVal val="#ppt_x"/>
                          </p:val>
                        </p:tav>
                      </p:tavLst>
                    </p:anim>
                    <p:anim calcmode="lin" valueType="num">
                      <p:cBhvr additive="base">
                        <p:cTn dur="750" fill="hold"/>
                        <p:tgtEl>
                          <p:spTgt spid="3"/>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623"/>
            <a:ext cx="9146381" cy="2388153"/>
          </a:xfrm>
        </p:spPr>
        <p:txBody>
          <a:bodyPr anchor="b"/>
          <a:lstStyle>
            <a:lvl1pPr algn="ctr">
              <a:defRPr sz="6001"/>
            </a:lvl1pPr>
          </a:lstStyle>
          <a:p>
            <a:r>
              <a:rPr lang="en-US" smtClean="0"/>
              <a:t>Click to edit Master title style</a:t>
            </a:r>
            <a:endParaRPr lang="en-US" dirty="0"/>
          </a:p>
        </p:txBody>
      </p:sp>
      <p:sp>
        <p:nvSpPr>
          <p:cNvPr id="3" name="Subtitle 2"/>
          <p:cNvSpPr>
            <a:spLocks noGrp="1"/>
          </p:cNvSpPr>
          <p:nvPr>
            <p:ph type="subTitle" idx="1"/>
          </p:nvPr>
        </p:nvSpPr>
        <p:spPr>
          <a:xfrm>
            <a:off x="1524397" y="3602872"/>
            <a:ext cx="9146381"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78525766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979" y="2063874"/>
            <a:ext cx="10397414" cy="33119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FD3CD3-2543-46AA-A504-E4958289D9E0}"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800286-A3E1-4AC6-B88F-1FB0DE73C3F9}" type="slidenum">
              <a:rPr lang="en-US" smtClean="0"/>
              <a:t>‹#›</a:t>
            </a:fld>
            <a:endParaRPr lang="en-US"/>
          </a:p>
        </p:txBody>
      </p:sp>
    </p:spTree>
    <p:extLst>
      <p:ext uri="{BB962C8B-B14F-4D97-AF65-F5344CB8AC3E}">
        <p14:creationId xmlns:p14="http://schemas.microsoft.com/office/powerpoint/2010/main" val="476618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759" y="274701"/>
            <a:ext cx="10975658" cy="1143265"/>
          </a:xfrm>
          <a:prstGeom prst="rect">
            <a:avLst/>
          </a:prstGeom>
        </p:spPr>
        <p:txBody>
          <a:bodyPr vert="horz" lIns="121944" tIns="60972" rIns="121944" bIns="60972" rtlCol="0" anchor="ctr">
            <a:normAutofit/>
          </a:bodyPr>
          <a:lstStyle/>
          <a:p>
            <a:r>
              <a:rPr lang="en-US" smtClean="0"/>
              <a:t>Click to edit Master title style</a:t>
            </a:r>
            <a:endParaRPr lang="ms-MY"/>
          </a:p>
        </p:txBody>
      </p:sp>
      <p:sp>
        <p:nvSpPr>
          <p:cNvPr id="3" name="Text Placeholder 2"/>
          <p:cNvSpPr>
            <a:spLocks noGrp="1"/>
          </p:cNvSpPr>
          <p:nvPr>
            <p:ph type="body" idx="1"/>
          </p:nvPr>
        </p:nvSpPr>
        <p:spPr>
          <a:xfrm>
            <a:off x="609759" y="1600572"/>
            <a:ext cx="10975658" cy="4527011"/>
          </a:xfrm>
          <a:prstGeom prst="rect">
            <a:avLst/>
          </a:prstGeom>
        </p:spPr>
        <p:txBody>
          <a:bodyPr vert="horz" lIns="121944" tIns="60972" rIns="121944" bIns="6097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2"/>
          </p:nvPr>
        </p:nvSpPr>
        <p:spPr>
          <a:xfrm>
            <a:off x="609759" y="6357822"/>
            <a:ext cx="2845541" cy="365210"/>
          </a:xfrm>
          <a:prstGeom prst="rect">
            <a:avLst/>
          </a:prstGeom>
        </p:spPr>
        <p:txBody>
          <a:bodyPr vert="horz" lIns="121944" tIns="60972" rIns="121944" bIns="60972" rtlCol="0" anchor="ctr"/>
          <a:lstStyle>
            <a:lvl1pPr algn="l">
              <a:defRPr sz="1600">
                <a:solidFill>
                  <a:schemeClr val="tx1">
                    <a:tint val="75000"/>
                  </a:schemeClr>
                </a:solidFill>
              </a:defRPr>
            </a:lvl1pPr>
          </a:lstStyle>
          <a:p>
            <a:fld id="{20337AEA-25B3-4408-B093-6DDA4600CD91}" type="datetimeFigureOut">
              <a:rPr lang="ms-MY" smtClean="0"/>
              <a:t>15/12/2019</a:t>
            </a:fld>
            <a:endParaRPr lang="ms-MY"/>
          </a:p>
        </p:txBody>
      </p:sp>
      <p:sp>
        <p:nvSpPr>
          <p:cNvPr id="5" name="Footer Placeholder 4"/>
          <p:cNvSpPr>
            <a:spLocks noGrp="1"/>
          </p:cNvSpPr>
          <p:nvPr>
            <p:ph type="ftr" sz="quarter" idx="3"/>
          </p:nvPr>
        </p:nvSpPr>
        <p:spPr>
          <a:xfrm>
            <a:off x="4166685" y="6357822"/>
            <a:ext cx="3861805" cy="365210"/>
          </a:xfrm>
          <a:prstGeom prst="rect">
            <a:avLst/>
          </a:prstGeom>
        </p:spPr>
        <p:txBody>
          <a:bodyPr vert="horz" lIns="121944" tIns="60972" rIns="121944" bIns="60972" rtlCol="0" anchor="ctr"/>
          <a:lstStyle>
            <a:lvl1pPr algn="ctr">
              <a:defRPr sz="1600">
                <a:solidFill>
                  <a:schemeClr val="tx1">
                    <a:tint val="75000"/>
                  </a:schemeClr>
                </a:solidFill>
              </a:defRPr>
            </a:lvl1pPr>
          </a:lstStyle>
          <a:p>
            <a:endParaRPr lang="ms-MY"/>
          </a:p>
        </p:txBody>
      </p:sp>
      <p:sp>
        <p:nvSpPr>
          <p:cNvPr id="6" name="Slide Number Placeholder 5"/>
          <p:cNvSpPr>
            <a:spLocks noGrp="1"/>
          </p:cNvSpPr>
          <p:nvPr>
            <p:ph type="sldNum" sz="quarter" idx="4"/>
          </p:nvPr>
        </p:nvSpPr>
        <p:spPr>
          <a:xfrm>
            <a:off x="8739875" y="6357822"/>
            <a:ext cx="2845541" cy="365210"/>
          </a:xfrm>
          <a:prstGeom prst="rect">
            <a:avLst/>
          </a:prstGeom>
        </p:spPr>
        <p:txBody>
          <a:bodyPr vert="horz" lIns="121944" tIns="60972" rIns="121944" bIns="60972" rtlCol="0" anchor="ctr"/>
          <a:lstStyle>
            <a:lvl1pPr algn="r">
              <a:defRPr sz="1600">
                <a:solidFill>
                  <a:schemeClr val="tx1">
                    <a:tint val="75000"/>
                  </a:schemeClr>
                </a:solidFill>
              </a:defRPr>
            </a:lvl1pPr>
          </a:lstStyle>
          <a:p>
            <a:fld id="{563D9F6E-FF3A-42BE-A0D3-BF3E5ED04CA3}" type="slidenum">
              <a:rPr lang="ms-MY" smtClean="0"/>
              <a:t>‹#›</a:t>
            </a:fld>
            <a:endParaRPr lang="ms-MY"/>
          </a:p>
        </p:txBody>
      </p:sp>
    </p:spTree>
    <p:extLst>
      <p:ext uri="{BB962C8B-B14F-4D97-AF65-F5344CB8AC3E}">
        <p14:creationId xmlns:p14="http://schemas.microsoft.com/office/powerpoint/2010/main" val="1501993602"/>
      </p:ext>
    </p:extLst>
  </p:cSld>
  <p:clrMap bg1="lt1" tx1="dk1" bg2="lt2" tx2="dk2" accent1="accent1" accent2="accent2" accent3="accent3" accent4="accent4" accent5="accent5" accent6="accent6" hlink="hlink" folHlink="folHlink"/>
  <p:sldLayoutIdLst>
    <p:sldLayoutId id="2147483651" r:id="rId1"/>
    <p:sldLayoutId id="2147483659" r:id="rId2"/>
    <p:sldLayoutId id="2147483658" r:id="rId3"/>
    <p:sldLayoutId id="2147483657" r:id="rId4"/>
    <p:sldLayoutId id="2147483660" r:id="rId5"/>
    <p:sldLayoutId id="2147483661" r:id="rId6"/>
  </p:sldLayoutIdLst>
  <p:timing>
    <p:tnLst>
      <p:par>
        <p:cTn id="1" dur="indefinite" restart="never" nodeType="tmRoot"/>
      </p:par>
    </p:tnLst>
  </p:timing>
  <p:txStyles>
    <p:titleStyle>
      <a:lvl1pPr algn="ctr" defTabSz="1219444" rtl="0" eaLnBrk="1" latinLnBrk="0" hangingPunct="1">
        <a:spcBef>
          <a:spcPct val="0"/>
        </a:spcBef>
        <a:buNone/>
        <a:defRPr sz="5900" kern="1200">
          <a:solidFill>
            <a:schemeClr val="tx1"/>
          </a:solidFill>
          <a:latin typeface="+mj-lt"/>
          <a:ea typeface="+mj-ea"/>
          <a:cs typeface="+mj-cs"/>
        </a:defRPr>
      </a:lvl1pPr>
    </p:titleStyle>
    <p:bodyStyle>
      <a:lvl1pPr marL="457291" indent="-457291" algn="l" defTabSz="1219444"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ms-MY"/>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Layout" Target="../diagrams/layout21.xml"/><Relationship Id="rId7" Type="http://schemas.openxmlformats.org/officeDocument/2006/relationships/diagramData" Target="../diagrams/data22.xml"/><Relationship Id="rId2" Type="http://schemas.openxmlformats.org/officeDocument/2006/relationships/diagramData" Target="../diagrams/data21.xml"/><Relationship Id="rId1" Type="http://schemas.openxmlformats.org/officeDocument/2006/relationships/slideLayout" Target="../slideLayouts/slideLayout1.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1.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25.xml"/><Relationship Id="rId13" Type="http://schemas.openxmlformats.org/officeDocument/2006/relationships/diagramLayout" Target="../diagrams/layout26.xml"/><Relationship Id="rId18" Type="http://schemas.openxmlformats.org/officeDocument/2006/relationships/diagramLayout" Target="../diagrams/layout27.xml"/><Relationship Id="rId3" Type="http://schemas.openxmlformats.org/officeDocument/2006/relationships/diagramLayout" Target="../diagrams/layout24.xml"/><Relationship Id="rId21" Type="http://schemas.microsoft.com/office/2007/relationships/diagramDrawing" Target="../diagrams/drawing27.xml"/><Relationship Id="rId7" Type="http://schemas.openxmlformats.org/officeDocument/2006/relationships/diagramData" Target="../diagrams/data25.xml"/><Relationship Id="rId12" Type="http://schemas.openxmlformats.org/officeDocument/2006/relationships/diagramData" Target="../diagrams/data26.xml"/><Relationship Id="rId17" Type="http://schemas.openxmlformats.org/officeDocument/2006/relationships/diagramData" Target="../diagrams/data27.xml"/><Relationship Id="rId2" Type="http://schemas.openxmlformats.org/officeDocument/2006/relationships/diagramData" Target="../diagrams/data24.xml"/><Relationship Id="rId16" Type="http://schemas.microsoft.com/office/2007/relationships/diagramDrawing" Target="../diagrams/drawing26.xml"/><Relationship Id="rId20" Type="http://schemas.openxmlformats.org/officeDocument/2006/relationships/diagramColors" Target="../diagrams/colors27.xml"/><Relationship Id="rId1" Type="http://schemas.openxmlformats.org/officeDocument/2006/relationships/slideLayout" Target="../slideLayouts/slideLayout2.xml"/><Relationship Id="rId6" Type="http://schemas.microsoft.com/office/2007/relationships/diagramDrawing" Target="../diagrams/drawing24.xml"/><Relationship Id="rId11" Type="http://schemas.microsoft.com/office/2007/relationships/diagramDrawing" Target="../diagrams/drawing25.xml"/><Relationship Id="rId5" Type="http://schemas.openxmlformats.org/officeDocument/2006/relationships/diagramColors" Target="../diagrams/colors24.xml"/><Relationship Id="rId15" Type="http://schemas.openxmlformats.org/officeDocument/2006/relationships/diagramColors" Target="../diagrams/colors26.xml"/><Relationship Id="rId10" Type="http://schemas.openxmlformats.org/officeDocument/2006/relationships/diagramColors" Target="../diagrams/colors25.xml"/><Relationship Id="rId19" Type="http://schemas.openxmlformats.org/officeDocument/2006/relationships/diagramQuickStyle" Target="../diagrams/quickStyle27.xml"/><Relationship Id="rId4" Type="http://schemas.openxmlformats.org/officeDocument/2006/relationships/diagramQuickStyle" Target="../diagrams/quickStyle24.xml"/><Relationship Id="rId9" Type="http://schemas.openxmlformats.org/officeDocument/2006/relationships/diagramQuickStyle" Target="../diagrams/quickStyle25.xml"/><Relationship Id="rId14" Type="http://schemas.openxmlformats.org/officeDocument/2006/relationships/diagramQuickStyle" Target="../diagrams/quickStyle2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1.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30.xml"/><Relationship Id="rId13" Type="http://schemas.openxmlformats.org/officeDocument/2006/relationships/diagramLayout" Target="../diagrams/layout31.xml"/><Relationship Id="rId18" Type="http://schemas.openxmlformats.org/officeDocument/2006/relationships/diagramLayout" Target="../diagrams/layout32.xml"/><Relationship Id="rId26" Type="http://schemas.microsoft.com/office/2007/relationships/diagramDrawing" Target="../diagrams/drawing33.xml"/><Relationship Id="rId3" Type="http://schemas.openxmlformats.org/officeDocument/2006/relationships/diagramLayout" Target="../diagrams/layout29.xml"/><Relationship Id="rId21" Type="http://schemas.microsoft.com/office/2007/relationships/diagramDrawing" Target="../diagrams/drawing32.xml"/><Relationship Id="rId7" Type="http://schemas.openxmlformats.org/officeDocument/2006/relationships/diagramData" Target="../diagrams/data30.xml"/><Relationship Id="rId12" Type="http://schemas.openxmlformats.org/officeDocument/2006/relationships/diagramData" Target="../diagrams/data31.xml"/><Relationship Id="rId17" Type="http://schemas.openxmlformats.org/officeDocument/2006/relationships/diagramData" Target="../diagrams/data32.xml"/><Relationship Id="rId25" Type="http://schemas.openxmlformats.org/officeDocument/2006/relationships/diagramColors" Target="../diagrams/colors33.xml"/><Relationship Id="rId2" Type="http://schemas.openxmlformats.org/officeDocument/2006/relationships/diagramData" Target="../diagrams/data29.xml"/><Relationship Id="rId16" Type="http://schemas.microsoft.com/office/2007/relationships/diagramDrawing" Target="../diagrams/drawing31.xml"/><Relationship Id="rId20" Type="http://schemas.openxmlformats.org/officeDocument/2006/relationships/diagramColors" Target="../diagrams/colors32.xml"/><Relationship Id="rId29" Type="http://schemas.openxmlformats.org/officeDocument/2006/relationships/diagramQuickStyle" Target="../diagrams/quickStyle34.xml"/><Relationship Id="rId1" Type="http://schemas.openxmlformats.org/officeDocument/2006/relationships/slideLayout" Target="../slideLayouts/slideLayout2.xml"/><Relationship Id="rId6" Type="http://schemas.microsoft.com/office/2007/relationships/diagramDrawing" Target="../diagrams/drawing29.xml"/><Relationship Id="rId11" Type="http://schemas.microsoft.com/office/2007/relationships/diagramDrawing" Target="../diagrams/drawing30.xml"/><Relationship Id="rId24" Type="http://schemas.openxmlformats.org/officeDocument/2006/relationships/diagramQuickStyle" Target="../diagrams/quickStyle33.xml"/><Relationship Id="rId5" Type="http://schemas.openxmlformats.org/officeDocument/2006/relationships/diagramColors" Target="../diagrams/colors29.xml"/><Relationship Id="rId15" Type="http://schemas.openxmlformats.org/officeDocument/2006/relationships/diagramColors" Target="../diagrams/colors31.xml"/><Relationship Id="rId23" Type="http://schemas.openxmlformats.org/officeDocument/2006/relationships/diagramLayout" Target="../diagrams/layout33.xml"/><Relationship Id="rId28" Type="http://schemas.openxmlformats.org/officeDocument/2006/relationships/diagramLayout" Target="../diagrams/layout34.xml"/><Relationship Id="rId10" Type="http://schemas.openxmlformats.org/officeDocument/2006/relationships/diagramColors" Target="../diagrams/colors30.xml"/><Relationship Id="rId19" Type="http://schemas.openxmlformats.org/officeDocument/2006/relationships/diagramQuickStyle" Target="../diagrams/quickStyle32.xml"/><Relationship Id="rId31" Type="http://schemas.microsoft.com/office/2007/relationships/diagramDrawing" Target="../diagrams/drawing34.xml"/><Relationship Id="rId4" Type="http://schemas.openxmlformats.org/officeDocument/2006/relationships/diagramQuickStyle" Target="../diagrams/quickStyle29.xml"/><Relationship Id="rId9" Type="http://schemas.openxmlformats.org/officeDocument/2006/relationships/diagramQuickStyle" Target="../diagrams/quickStyle30.xml"/><Relationship Id="rId14" Type="http://schemas.openxmlformats.org/officeDocument/2006/relationships/diagramQuickStyle" Target="../diagrams/quickStyle31.xml"/><Relationship Id="rId22" Type="http://schemas.openxmlformats.org/officeDocument/2006/relationships/diagramData" Target="../diagrams/data33.xml"/><Relationship Id="rId27" Type="http://schemas.openxmlformats.org/officeDocument/2006/relationships/diagramData" Target="../diagrams/data34.xml"/><Relationship Id="rId30" Type="http://schemas.openxmlformats.org/officeDocument/2006/relationships/diagramColors" Target="../diagrams/colors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36.xml"/><Relationship Id="rId13" Type="http://schemas.openxmlformats.org/officeDocument/2006/relationships/diagramLayout" Target="../diagrams/layout37.xml"/><Relationship Id="rId18" Type="http://schemas.openxmlformats.org/officeDocument/2006/relationships/diagramLayout" Target="../diagrams/layout38.xml"/><Relationship Id="rId26" Type="http://schemas.microsoft.com/office/2007/relationships/diagramDrawing" Target="../diagrams/drawing39.xml"/><Relationship Id="rId3" Type="http://schemas.openxmlformats.org/officeDocument/2006/relationships/diagramLayout" Target="../diagrams/layout35.xml"/><Relationship Id="rId21" Type="http://schemas.microsoft.com/office/2007/relationships/diagramDrawing" Target="../diagrams/drawing38.xml"/><Relationship Id="rId7" Type="http://schemas.openxmlformats.org/officeDocument/2006/relationships/diagramData" Target="../diagrams/data36.xml"/><Relationship Id="rId12" Type="http://schemas.openxmlformats.org/officeDocument/2006/relationships/diagramData" Target="../diagrams/data37.xml"/><Relationship Id="rId17" Type="http://schemas.openxmlformats.org/officeDocument/2006/relationships/diagramData" Target="../diagrams/data38.xml"/><Relationship Id="rId25" Type="http://schemas.openxmlformats.org/officeDocument/2006/relationships/diagramColors" Target="../diagrams/colors39.xml"/><Relationship Id="rId2" Type="http://schemas.openxmlformats.org/officeDocument/2006/relationships/diagramData" Target="../diagrams/data35.xml"/><Relationship Id="rId16" Type="http://schemas.microsoft.com/office/2007/relationships/diagramDrawing" Target="../diagrams/drawing37.xml"/><Relationship Id="rId20" Type="http://schemas.openxmlformats.org/officeDocument/2006/relationships/diagramColors" Target="../diagrams/colors38.xml"/><Relationship Id="rId1" Type="http://schemas.openxmlformats.org/officeDocument/2006/relationships/slideLayout" Target="../slideLayouts/slideLayout1.xml"/><Relationship Id="rId6" Type="http://schemas.microsoft.com/office/2007/relationships/diagramDrawing" Target="../diagrams/drawing35.xml"/><Relationship Id="rId11" Type="http://schemas.microsoft.com/office/2007/relationships/diagramDrawing" Target="../diagrams/drawing36.xml"/><Relationship Id="rId24" Type="http://schemas.openxmlformats.org/officeDocument/2006/relationships/diagramQuickStyle" Target="../diagrams/quickStyle39.xml"/><Relationship Id="rId5" Type="http://schemas.openxmlformats.org/officeDocument/2006/relationships/diagramColors" Target="../diagrams/colors35.xml"/><Relationship Id="rId15" Type="http://schemas.openxmlformats.org/officeDocument/2006/relationships/diagramColors" Target="../diagrams/colors37.xml"/><Relationship Id="rId23" Type="http://schemas.openxmlformats.org/officeDocument/2006/relationships/diagramLayout" Target="../diagrams/layout39.xml"/><Relationship Id="rId10" Type="http://schemas.openxmlformats.org/officeDocument/2006/relationships/diagramColors" Target="../diagrams/colors36.xml"/><Relationship Id="rId19" Type="http://schemas.openxmlformats.org/officeDocument/2006/relationships/diagramQuickStyle" Target="../diagrams/quickStyle38.xml"/><Relationship Id="rId4" Type="http://schemas.openxmlformats.org/officeDocument/2006/relationships/diagramQuickStyle" Target="../diagrams/quickStyle35.xml"/><Relationship Id="rId9" Type="http://schemas.openxmlformats.org/officeDocument/2006/relationships/diagramQuickStyle" Target="../diagrams/quickStyle36.xml"/><Relationship Id="rId14" Type="http://schemas.openxmlformats.org/officeDocument/2006/relationships/diagramQuickStyle" Target="../diagrams/quickStyle37.xml"/><Relationship Id="rId22" Type="http://schemas.openxmlformats.org/officeDocument/2006/relationships/diagramData" Target="../diagrams/data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41.xml"/><Relationship Id="rId13" Type="http://schemas.openxmlformats.org/officeDocument/2006/relationships/diagramLayout" Target="../diagrams/layout42.xml"/><Relationship Id="rId18" Type="http://schemas.openxmlformats.org/officeDocument/2006/relationships/diagramLayout" Target="../diagrams/layout43.xml"/><Relationship Id="rId3" Type="http://schemas.openxmlformats.org/officeDocument/2006/relationships/diagramLayout" Target="../diagrams/layout40.xml"/><Relationship Id="rId21" Type="http://schemas.microsoft.com/office/2007/relationships/diagramDrawing" Target="../diagrams/drawing43.xml"/><Relationship Id="rId7" Type="http://schemas.openxmlformats.org/officeDocument/2006/relationships/diagramData" Target="../diagrams/data41.xml"/><Relationship Id="rId12" Type="http://schemas.openxmlformats.org/officeDocument/2006/relationships/diagramData" Target="../diagrams/data42.xml"/><Relationship Id="rId17" Type="http://schemas.openxmlformats.org/officeDocument/2006/relationships/diagramData" Target="../diagrams/data43.xml"/><Relationship Id="rId2" Type="http://schemas.openxmlformats.org/officeDocument/2006/relationships/diagramData" Target="../diagrams/data40.xml"/><Relationship Id="rId16" Type="http://schemas.microsoft.com/office/2007/relationships/diagramDrawing" Target="../diagrams/drawing42.xml"/><Relationship Id="rId20" Type="http://schemas.openxmlformats.org/officeDocument/2006/relationships/diagramColors" Target="../diagrams/colors43.xml"/><Relationship Id="rId1" Type="http://schemas.openxmlformats.org/officeDocument/2006/relationships/slideLayout" Target="../slideLayouts/slideLayout1.xml"/><Relationship Id="rId6" Type="http://schemas.microsoft.com/office/2007/relationships/diagramDrawing" Target="../diagrams/drawing40.xml"/><Relationship Id="rId11" Type="http://schemas.microsoft.com/office/2007/relationships/diagramDrawing" Target="../diagrams/drawing41.xml"/><Relationship Id="rId5" Type="http://schemas.openxmlformats.org/officeDocument/2006/relationships/diagramColors" Target="../diagrams/colors40.xml"/><Relationship Id="rId15" Type="http://schemas.openxmlformats.org/officeDocument/2006/relationships/diagramColors" Target="../diagrams/colors42.xml"/><Relationship Id="rId10" Type="http://schemas.openxmlformats.org/officeDocument/2006/relationships/diagramColors" Target="../diagrams/colors41.xml"/><Relationship Id="rId19" Type="http://schemas.openxmlformats.org/officeDocument/2006/relationships/diagramQuickStyle" Target="../diagrams/quickStyle43.xml"/><Relationship Id="rId4" Type="http://schemas.openxmlformats.org/officeDocument/2006/relationships/diagramQuickStyle" Target="../diagrams/quickStyle40.xml"/><Relationship Id="rId9" Type="http://schemas.openxmlformats.org/officeDocument/2006/relationships/diagramQuickStyle" Target="../diagrams/quickStyle41.xml"/><Relationship Id="rId14" Type="http://schemas.openxmlformats.org/officeDocument/2006/relationships/diagramQuickStyle" Target="../diagrams/quickStyle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45.xml"/><Relationship Id="rId13" Type="http://schemas.openxmlformats.org/officeDocument/2006/relationships/diagramLayout" Target="../diagrams/layout46.xml"/><Relationship Id="rId18" Type="http://schemas.openxmlformats.org/officeDocument/2006/relationships/diagramLayout" Target="../diagrams/layout47.xml"/><Relationship Id="rId26" Type="http://schemas.microsoft.com/office/2007/relationships/diagramDrawing" Target="../diagrams/drawing48.xml"/><Relationship Id="rId3" Type="http://schemas.openxmlformats.org/officeDocument/2006/relationships/diagramLayout" Target="../diagrams/layout44.xml"/><Relationship Id="rId21" Type="http://schemas.microsoft.com/office/2007/relationships/diagramDrawing" Target="../diagrams/drawing47.xml"/><Relationship Id="rId7" Type="http://schemas.openxmlformats.org/officeDocument/2006/relationships/diagramData" Target="../diagrams/data45.xml"/><Relationship Id="rId12" Type="http://schemas.openxmlformats.org/officeDocument/2006/relationships/diagramData" Target="../diagrams/data46.xml"/><Relationship Id="rId17" Type="http://schemas.openxmlformats.org/officeDocument/2006/relationships/diagramData" Target="../diagrams/data47.xml"/><Relationship Id="rId25" Type="http://schemas.openxmlformats.org/officeDocument/2006/relationships/diagramColors" Target="../diagrams/colors48.xml"/><Relationship Id="rId2" Type="http://schemas.openxmlformats.org/officeDocument/2006/relationships/diagramData" Target="../diagrams/data44.xml"/><Relationship Id="rId16" Type="http://schemas.microsoft.com/office/2007/relationships/diagramDrawing" Target="../diagrams/drawing46.xml"/><Relationship Id="rId20" Type="http://schemas.openxmlformats.org/officeDocument/2006/relationships/diagramColors" Target="../diagrams/colors47.xml"/><Relationship Id="rId29" Type="http://schemas.openxmlformats.org/officeDocument/2006/relationships/diagramQuickStyle" Target="../diagrams/quickStyle49.xml"/><Relationship Id="rId1" Type="http://schemas.openxmlformats.org/officeDocument/2006/relationships/slideLayout" Target="../slideLayouts/slideLayout1.xml"/><Relationship Id="rId6" Type="http://schemas.microsoft.com/office/2007/relationships/diagramDrawing" Target="../diagrams/drawing44.xml"/><Relationship Id="rId11" Type="http://schemas.microsoft.com/office/2007/relationships/diagramDrawing" Target="../diagrams/drawing45.xml"/><Relationship Id="rId24" Type="http://schemas.openxmlformats.org/officeDocument/2006/relationships/diagramQuickStyle" Target="../diagrams/quickStyle48.xml"/><Relationship Id="rId5" Type="http://schemas.openxmlformats.org/officeDocument/2006/relationships/diagramColors" Target="../diagrams/colors44.xml"/><Relationship Id="rId15" Type="http://schemas.openxmlformats.org/officeDocument/2006/relationships/diagramColors" Target="../diagrams/colors46.xml"/><Relationship Id="rId23" Type="http://schemas.openxmlformats.org/officeDocument/2006/relationships/diagramLayout" Target="../diagrams/layout48.xml"/><Relationship Id="rId28" Type="http://schemas.openxmlformats.org/officeDocument/2006/relationships/diagramLayout" Target="../diagrams/layout49.xml"/><Relationship Id="rId10" Type="http://schemas.openxmlformats.org/officeDocument/2006/relationships/diagramColors" Target="../diagrams/colors45.xml"/><Relationship Id="rId19" Type="http://schemas.openxmlformats.org/officeDocument/2006/relationships/diagramQuickStyle" Target="../diagrams/quickStyle47.xml"/><Relationship Id="rId31" Type="http://schemas.microsoft.com/office/2007/relationships/diagramDrawing" Target="../diagrams/drawing49.xml"/><Relationship Id="rId4" Type="http://schemas.openxmlformats.org/officeDocument/2006/relationships/diagramQuickStyle" Target="../diagrams/quickStyle44.xml"/><Relationship Id="rId9" Type="http://schemas.openxmlformats.org/officeDocument/2006/relationships/diagramQuickStyle" Target="../diagrams/quickStyle45.xml"/><Relationship Id="rId14" Type="http://schemas.openxmlformats.org/officeDocument/2006/relationships/diagramQuickStyle" Target="../diagrams/quickStyle46.xml"/><Relationship Id="rId22" Type="http://schemas.openxmlformats.org/officeDocument/2006/relationships/diagramData" Target="../diagrams/data48.xml"/><Relationship Id="rId27" Type="http://schemas.openxmlformats.org/officeDocument/2006/relationships/diagramData" Target="../diagrams/data49.xml"/><Relationship Id="rId30" Type="http://schemas.openxmlformats.org/officeDocument/2006/relationships/diagramColors" Target="../diagrams/colors4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1.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6.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52.xml"/><Relationship Id="rId7" Type="http://schemas.openxmlformats.org/officeDocument/2006/relationships/image" Target="../media/image42.png"/><Relationship Id="rId2" Type="http://schemas.openxmlformats.org/officeDocument/2006/relationships/diagramData" Target="../diagrams/data52.xml"/><Relationship Id="rId1" Type="http://schemas.openxmlformats.org/officeDocument/2006/relationships/slideLayout" Target="../slideLayouts/slideLayout1.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6" Type="http://schemas.microsoft.com/office/2007/relationships/diagramDrawing" Target="../diagrams/drawing6.xml"/><Relationship Id="rId21" Type="http://schemas.microsoft.com/office/2007/relationships/diagramDrawing" Target="../diagrams/drawing5.xml"/><Relationship Id="rId42" Type="http://schemas.openxmlformats.org/officeDocument/2006/relationships/diagramData" Target="../diagrams/data10.xml"/><Relationship Id="rId47" Type="http://schemas.openxmlformats.org/officeDocument/2006/relationships/diagramData" Target="../diagrams/data11.xml"/><Relationship Id="rId63" Type="http://schemas.openxmlformats.org/officeDocument/2006/relationships/diagramLayout" Target="../diagrams/layout14.xml"/><Relationship Id="rId68" Type="http://schemas.openxmlformats.org/officeDocument/2006/relationships/diagramLayout" Target="../diagrams/layout15.xml"/><Relationship Id="rId7" Type="http://schemas.openxmlformats.org/officeDocument/2006/relationships/diagramData" Target="../diagrams/data3.xml"/><Relationship Id="rId71" Type="http://schemas.microsoft.com/office/2007/relationships/diagramDrawing" Target="../diagrams/drawing15.xml"/><Relationship Id="rId2" Type="http://schemas.openxmlformats.org/officeDocument/2006/relationships/diagramData" Target="../diagrams/data2.xml"/><Relationship Id="rId16" Type="http://schemas.microsoft.com/office/2007/relationships/diagramDrawing" Target="../diagrams/drawing4.xml"/><Relationship Id="rId29" Type="http://schemas.openxmlformats.org/officeDocument/2006/relationships/diagramQuickStyle" Target="../diagrams/quickStyle7.xml"/><Relationship Id="rId11" Type="http://schemas.microsoft.com/office/2007/relationships/diagramDrawing" Target="../diagrams/drawing3.xml"/><Relationship Id="rId24" Type="http://schemas.openxmlformats.org/officeDocument/2006/relationships/diagramQuickStyle" Target="../diagrams/quickStyle6.xml"/><Relationship Id="rId32" Type="http://schemas.openxmlformats.org/officeDocument/2006/relationships/diagramData" Target="../diagrams/data8.xml"/><Relationship Id="rId37" Type="http://schemas.openxmlformats.org/officeDocument/2006/relationships/diagramData" Target="../diagrams/data9.xml"/><Relationship Id="rId40" Type="http://schemas.openxmlformats.org/officeDocument/2006/relationships/diagramColors" Target="../diagrams/colors9.xml"/><Relationship Id="rId45" Type="http://schemas.openxmlformats.org/officeDocument/2006/relationships/diagramColors" Target="../diagrams/colors10.xml"/><Relationship Id="rId53" Type="http://schemas.openxmlformats.org/officeDocument/2006/relationships/diagramLayout" Target="../diagrams/layout12.xml"/><Relationship Id="rId58" Type="http://schemas.openxmlformats.org/officeDocument/2006/relationships/diagramLayout" Target="../diagrams/layout13.xml"/><Relationship Id="rId66" Type="http://schemas.microsoft.com/office/2007/relationships/diagramDrawing" Target="../diagrams/drawing14.xml"/><Relationship Id="rId5" Type="http://schemas.openxmlformats.org/officeDocument/2006/relationships/diagramColors" Target="../diagrams/colors2.xml"/><Relationship Id="rId61" Type="http://schemas.microsoft.com/office/2007/relationships/diagramDrawing" Target="../diagrams/drawing13.xml"/><Relationship Id="rId19" Type="http://schemas.openxmlformats.org/officeDocument/2006/relationships/diagramQuickStyle" Target="../diagrams/quickStyle5.xml"/><Relationship Id="rId14" Type="http://schemas.openxmlformats.org/officeDocument/2006/relationships/diagramQuickStyle" Target="../diagrams/quickStyle4.xml"/><Relationship Id="rId22" Type="http://schemas.openxmlformats.org/officeDocument/2006/relationships/diagramData" Target="../diagrams/data6.xml"/><Relationship Id="rId27" Type="http://schemas.openxmlformats.org/officeDocument/2006/relationships/diagramData" Target="../diagrams/data7.xml"/><Relationship Id="rId30" Type="http://schemas.openxmlformats.org/officeDocument/2006/relationships/diagramColors" Target="../diagrams/colors7.xml"/><Relationship Id="rId35" Type="http://schemas.openxmlformats.org/officeDocument/2006/relationships/diagramColors" Target="../diagrams/colors8.xml"/><Relationship Id="rId43" Type="http://schemas.openxmlformats.org/officeDocument/2006/relationships/diagramLayout" Target="../diagrams/layout10.xml"/><Relationship Id="rId48" Type="http://schemas.openxmlformats.org/officeDocument/2006/relationships/diagramLayout" Target="../diagrams/layout11.xml"/><Relationship Id="rId56" Type="http://schemas.microsoft.com/office/2007/relationships/diagramDrawing" Target="../diagrams/drawing12.xml"/><Relationship Id="rId64" Type="http://schemas.openxmlformats.org/officeDocument/2006/relationships/diagramQuickStyle" Target="../diagrams/quickStyle14.xml"/><Relationship Id="rId69" Type="http://schemas.openxmlformats.org/officeDocument/2006/relationships/diagramQuickStyle" Target="../diagrams/quickStyle15.xml"/><Relationship Id="rId8" Type="http://schemas.openxmlformats.org/officeDocument/2006/relationships/diagramLayout" Target="../diagrams/layout3.xml"/><Relationship Id="rId51" Type="http://schemas.microsoft.com/office/2007/relationships/diagramDrawing" Target="../diagrams/drawing11.xml"/><Relationship Id="rId3" Type="http://schemas.openxmlformats.org/officeDocument/2006/relationships/diagramLayout" Target="../diagrams/layout2.xml"/><Relationship Id="rId12" Type="http://schemas.openxmlformats.org/officeDocument/2006/relationships/diagramData" Target="../diagrams/data4.xml"/><Relationship Id="rId17" Type="http://schemas.openxmlformats.org/officeDocument/2006/relationships/diagramData" Target="../diagrams/data5.xml"/><Relationship Id="rId25" Type="http://schemas.openxmlformats.org/officeDocument/2006/relationships/diagramColors" Target="../diagrams/colors6.xml"/><Relationship Id="rId33" Type="http://schemas.openxmlformats.org/officeDocument/2006/relationships/diagramLayout" Target="../diagrams/layout8.xml"/><Relationship Id="rId38" Type="http://schemas.openxmlformats.org/officeDocument/2006/relationships/diagramLayout" Target="../diagrams/layout9.xml"/><Relationship Id="rId46" Type="http://schemas.microsoft.com/office/2007/relationships/diagramDrawing" Target="../diagrams/drawing10.xml"/><Relationship Id="rId59" Type="http://schemas.openxmlformats.org/officeDocument/2006/relationships/diagramQuickStyle" Target="../diagrams/quickStyle13.xml"/><Relationship Id="rId67" Type="http://schemas.openxmlformats.org/officeDocument/2006/relationships/diagramData" Target="../diagrams/data15.xml"/><Relationship Id="rId20" Type="http://schemas.openxmlformats.org/officeDocument/2006/relationships/diagramColors" Target="../diagrams/colors5.xml"/><Relationship Id="rId41" Type="http://schemas.microsoft.com/office/2007/relationships/diagramDrawing" Target="../diagrams/drawing9.xml"/><Relationship Id="rId54" Type="http://schemas.openxmlformats.org/officeDocument/2006/relationships/diagramQuickStyle" Target="../diagrams/quickStyle12.xml"/><Relationship Id="rId62" Type="http://schemas.openxmlformats.org/officeDocument/2006/relationships/diagramData" Target="../diagrams/data14.xml"/><Relationship Id="rId70" Type="http://schemas.openxmlformats.org/officeDocument/2006/relationships/diagramColors" Target="../diagrams/colors15.xml"/><Relationship Id="rId1" Type="http://schemas.openxmlformats.org/officeDocument/2006/relationships/slideLayout" Target="../slideLayouts/slideLayout1.xml"/><Relationship Id="rId6" Type="http://schemas.microsoft.com/office/2007/relationships/diagramDrawing" Target="../diagrams/drawing2.xml"/><Relationship Id="rId15" Type="http://schemas.openxmlformats.org/officeDocument/2006/relationships/diagramColors" Target="../diagrams/colors4.xml"/><Relationship Id="rId23" Type="http://schemas.openxmlformats.org/officeDocument/2006/relationships/diagramLayout" Target="../diagrams/layout6.xml"/><Relationship Id="rId28" Type="http://schemas.openxmlformats.org/officeDocument/2006/relationships/diagramLayout" Target="../diagrams/layout7.xml"/><Relationship Id="rId36" Type="http://schemas.microsoft.com/office/2007/relationships/diagramDrawing" Target="../diagrams/drawing8.xml"/><Relationship Id="rId49" Type="http://schemas.openxmlformats.org/officeDocument/2006/relationships/diagramQuickStyle" Target="../diagrams/quickStyle11.xml"/><Relationship Id="rId57" Type="http://schemas.openxmlformats.org/officeDocument/2006/relationships/diagramData" Target="../diagrams/data13.xml"/><Relationship Id="rId10" Type="http://schemas.openxmlformats.org/officeDocument/2006/relationships/diagramColors" Target="../diagrams/colors3.xml"/><Relationship Id="rId31" Type="http://schemas.microsoft.com/office/2007/relationships/diagramDrawing" Target="../diagrams/drawing7.xml"/><Relationship Id="rId44" Type="http://schemas.openxmlformats.org/officeDocument/2006/relationships/diagramQuickStyle" Target="../diagrams/quickStyle10.xml"/><Relationship Id="rId52" Type="http://schemas.openxmlformats.org/officeDocument/2006/relationships/diagramData" Target="../diagrams/data12.xml"/><Relationship Id="rId60" Type="http://schemas.openxmlformats.org/officeDocument/2006/relationships/diagramColors" Target="../diagrams/colors13.xml"/><Relationship Id="rId65" Type="http://schemas.openxmlformats.org/officeDocument/2006/relationships/diagramColors" Target="../diagrams/colors14.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3" Type="http://schemas.openxmlformats.org/officeDocument/2006/relationships/diagramLayout" Target="../diagrams/layout4.xml"/><Relationship Id="rId18" Type="http://schemas.openxmlformats.org/officeDocument/2006/relationships/diagramLayout" Target="../diagrams/layout5.xml"/><Relationship Id="rId39" Type="http://schemas.openxmlformats.org/officeDocument/2006/relationships/diagramQuickStyle" Target="../diagrams/quickStyle9.xml"/><Relationship Id="rId34" Type="http://schemas.openxmlformats.org/officeDocument/2006/relationships/diagramQuickStyle" Target="../diagrams/quickStyle8.xml"/><Relationship Id="rId50" Type="http://schemas.openxmlformats.org/officeDocument/2006/relationships/diagramColors" Target="../diagrams/colors11.xml"/><Relationship Id="rId55" Type="http://schemas.openxmlformats.org/officeDocument/2006/relationships/diagramColors" Target="../diagrams/colors1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7.xml"/><Relationship Id="rId13" Type="http://schemas.openxmlformats.org/officeDocument/2006/relationships/diagramLayout" Target="../diagrams/layout18.xml"/><Relationship Id="rId18" Type="http://schemas.openxmlformats.org/officeDocument/2006/relationships/diagramLayout" Target="../diagrams/layout19.xml"/><Relationship Id="rId26" Type="http://schemas.microsoft.com/office/2007/relationships/diagramDrawing" Target="../diagrams/drawing20.xml"/><Relationship Id="rId3" Type="http://schemas.openxmlformats.org/officeDocument/2006/relationships/diagramLayout" Target="../diagrams/layout16.xml"/><Relationship Id="rId21" Type="http://schemas.microsoft.com/office/2007/relationships/diagramDrawing" Target="../diagrams/drawing19.xml"/><Relationship Id="rId7" Type="http://schemas.openxmlformats.org/officeDocument/2006/relationships/diagramData" Target="../diagrams/data17.xml"/><Relationship Id="rId12" Type="http://schemas.openxmlformats.org/officeDocument/2006/relationships/diagramData" Target="../diagrams/data18.xml"/><Relationship Id="rId17" Type="http://schemas.openxmlformats.org/officeDocument/2006/relationships/diagramData" Target="../diagrams/data19.xml"/><Relationship Id="rId25" Type="http://schemas.openxmlformats.org/officeDocument/2006/relationships/diagramColors" Target="../diagrams/colors20.xml"/><Relationship Id="rId2" Type="http://schemas.openxmlformats.org/officeDocument/2006/relationships/diagramData" Target="../diagrams/data16.xml"/><Relationship Id="rId16" Type="http://schemas.microsoft.com/office/2007/relationships/diagramDrawing" Target="../diagrams/drawing18.xml"/><Relationship Id="rId20" Type="http://schemas.openxmlformats.org/officeDocument/2006/relationships/diagramColors" Target="../diagrams/colors19.xml"/><Relationship Id="rId1" Type="http://schemas.openxmlformats.org/officeDocument/2006/relationships/slideLayout" Target="../slideLayouts/slideLayout2.xml"/><Relationship Id="rId6" Type="http://schemas.microsoft.com/office/2007/relationships/diagramDrawing" Target="../diagrams/drawing16.xml"/><Relationship Id="rId11" Type="http://schemas.microsoft.com/office/2007/relationships/diagramDrawing" Target="../diagrams/drawing17.xml"/><Relationship Id="rId24" Type="http://schemas.openxmlformats.org/officeDocument/2006/relationships/diagramQuickStyle" Target="../diagrams/quickStyle20.xml"/><Relationship Id="rId5" Type="http://schemas.openxmlformats.org/officeDocument/2006/relationships/diagramColors" Target="../diagrams/colors16.xml"/><Relationship Id="rId15" Type="http://schemas.openxmlformats.org/officeDocument/2006/relationships/diagramColors" Target="../diagrams/colors18.xml"/><Relationship Id="rId23" Type="http://schemas.openxmlformats.org/officeDocument/2006/relationships/diagramLayout" Target="../diagrams/layout20.xml"/><Relationship Id="rId10" Type="http://schemas.openxmlformats.org/officeDocument/2006/relationships/diagramColors" Target="../diagrams/colors17.xml"/><Relationship Id="rId19" Type="http://schemas.openxmlformats.org/officeDocument/2006/relationships/diagramQuickStyle" Target="../diagrams/quickStyle19.xml"/><Relationship Id="rId4" Type="http://schemas.openxmlformats.org/officeDocument/2006/relationships/diagramQuickStyle" Target="../diagrams/quickStyle16.xml"/><Relationship Id="rId9" Type="http://schemas.openxmlformats.org/officeDocument/2006/relationships/diagramQuickStyle" Target="../diagrams/quickStyle17.xml"/><Relationship Id="rId14" Type="http://schemas.openxmlformats.org/officeDocument/2006/relationships/diagramQuickStyle" Target="../diagrams/quickStyle18.xml"/><Relationship Id="rId22" Type="http://schemas.openxmlformats.org/officeDocument/2006/relationships/diagramData" Target="../diagrams/data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p:cNvSpPr/>
          <p:nvPr/>
        </p:nvSpPr>
        <p:spPr>
          <a:xfrm rot="10800000">
            <a:off x="10697617" y="-12323"/>
            <a:ext cx="1497381" cy="1363748"/>
          </a:xfrm>
          <a:prstGeom prst="rtTriangle">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 name="Title 1"/>
          <p:cNvSpPr>
            <a:spLocks noGrp="1"/>
          </p:cNvSpPr>
          <p:nvPr>
            <p:ph type="ctrTitle"/>
          </p:nvPr>
        </p:nvSpPr>
        <p:spPr>
          <a:xfrm>
            <a:off x="-204564" y="3213770"/>
            <a:ext cx="10873208" cy="745388"/>
          </a:xfrm>
          <a:effectLst>
            <a:glow rad="139700">
              <a:schemeClr val="accent1">
                <a:lumMod val="40000"/>
                <a:lumOff val="60000"/>
                <a:alpha val="17000"/>
              </a:schemeClr>
            </a:glow>
            <a:outerShdw blurRad="469900" dist="50800" algn="ctr" rotWithShape="0">
              <a:schemeClr val="accent3">
                <a:lumMod val="40000"/>
                <a:lumOff val="60000"/>
                <a:alpha val="99000"/>
              </a:schemeClr>
            </a:outerShdw>
            <a:reflection blurRad="6350" stA="50000" endA="300" endPos="55500" dist="50800" dir="5400000" sy="-100000" algn="bl" rotWithShape="0"/>
            <a:softEdge rad="723900"/>
          </a:effectLst>
          <a:scene3d>
            <a:camera prst="perspectiveLeft"/>
            <a:lightRig rig="threePt" dir="t"/>
          </a:scene3d>
        </p:spPr>
        <p:txBody>
          <a:bodyPr>
            <a:noAutofit/>
          </a:bodyPr>
          <a:lstStyle/>
          <a:p>
            <a:r>
              <a:rPr lang="fa-IR" sz="7200" dirty="0" smtClean="0">
                <a:solidFill>
                  <a:schemeClr val="tx1"/>
                </a:solidFill>
                <a:cs typeface="B Kourosh" panose="00000400000000000000" pitchFamily="2" charset="-78"/>
              </a:rPr>
              <a:t>جایگاه زمین در </a:t>
            </a:r>
            <a:r>
              <a:rPr lang="fa-IR" sz="7200" dirty="0" smtClean="0">
                <a:solidFill>
                  <a:schemeClr val="tx1"/>
                </a:solidFill>
                <a:cs typeface="B Kourosh" panose="00000400000000000000" pitchFamily="2" charset="-78"/>
              </a:rPr>
              <a:t>مسکن و برنامه ریزی شهری</a:t>
            </a:r>
            <a:endParaRPr lang="en-US" sz="7200" dirty="0">
              <a:solidFill>
                <a:schemeClr val="tx1"/>
              </a:solidFill>
            </a:endParaRPr>
          </a:p>
        </p:txBody>
      </p:sp>
    </p:spTree>
    <p:extLst>
      <p:ext uri="{BB962C8B-B14F-4D97-AF65-F5344CB8AC3E}">
        <p14:creationId xmlns:p14="http://schemas.microsoft.com/office/powerpoint/2010/main" val="3280238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67"/>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2822706" y="1006496"/>
            <a:ext cx="6445797" cy="3119253"/>
          </a:xfrm>
          <a:prstGeom prst="rect">
            <a:avLst/>
          </a:prstGeom>
          <a:noFill/>
          <a:effectLst>
            <a:innerShdw blurRad="431800" dist="317500" dir="18060000">
              <a:prstClr val="black">
                <a:alpha val="49000"/>
              </a:prstClr>
            </a:innerShdw>
          </a:effectLst>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a:xfrm>
            <a:off x="1954576" y="297015"/>
            <a:ext cx="7641713" cy="864295"/>
          </a:xfrm>
        </p:spPr>
        <p:txBody>
          <a:bodyPr>
            <a:normAutofit/>
          </a:bodyPr>
          <a:lstStyle/>
          <a:p>
            <a:r>
              <a:rPr lang="fa-IR" sz="4400" dirty="0" smtClean="0">
                <a:cs typeface="B Kourosh" panose="00000400000000000000" pitchFamily="2" charset="-78"/>
              </a:rPr>
              <a:t>زمین موضوعی جهانی</a:t>
            </a:r>
            <a:endParaRPr lang="en-US" sz="4400" dirty="0">
              <a:cs typeface="B Kourosh" panose="00000400000000000000" pitchFamily="2" charset="-78"/>
            </a:endParaRPr>
          </a:p>
        </p:txBody>
      </p:sp>
      <p:sp>
        <p:nvSpPr>
          <p:cNvPr id="54" name="Content Placeholder 10"/>
          <p:cNvSpPr txBox="1">
            <a:spLocks/>
          </p:cNvSpPr>
          <p:nvPr/>
        </p:nvSpPr>
        <p:spPr>
          <a:xfrm>
            <a:off x="696987" y="4149874"/>
            <a:ext cx="2034177" cy="44449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80000"/>
              </a:lnSpc>
            </a:pPr>
            <a:r>
              <a:rPr lang="ar-SA" sz="2000" dirty="0">
                <a:solidFill>
                  <a:schemeClr val="tx1"/>
                </a:solidFill>
                <a:cs typeface="B Koodak" panose="00000700000000000000" pitchFamily="2" charset="-78"/>
              </a:rPr>
              <a:t>بانک جهانی</a:t>
            </a:r>
            <a:endParaRPr lang="en-US" sz="2400" b="1" kern="3000" dirty="0">
              <a:solidFill>
                <a:schemeClr val="tx1"/>
              </a:solidFill>
              <a:latin typeface="Liberation Sans" pitchFamily="34" charset="0"/>
              <a:ea typeface="Segoe UI" pitchFamily="34" charset="0"/>
              <a:cs typeface="Segoe UI" pitchFamily="34" charset="0"/>
            </a:endParaRPr>
          </a:p>
        </p:txBody>
      </p:sp>
      <p:cxnSp>
        <p:nvCxnSpPr>
          <p:cNvPr id="55" name="Straight Connector 54"/>
          <p:cNvCxnSpPr/>
          <p:nvPr/>
        </p:nvCxnSpPr>
        <p:spPr>
          <a:xfrm>
            <a:off x="2831260" y="4221882"/>
            <a:ext cx="0" cy="1751969"/>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610558" y="5255254"/>
            <a:ext cx="2034176" cy="461665"/>
          </a:xfrm>
          <a:prstGeom prst="rect">
            <a:avLst/>
          </a:prstGeom>
        </p:spPr>
        <p:txBody>
          <a:bodyPr wrap="square">
            <a:spAutoFit/>
          </a:bodyPr>
          <a:lstStyle/>
          <a:p>
            <a:pPr algn="just" rtl="1"/>
            <a:r>
              <a:rPr lang="fa-IR" sz="1200" dirty="0" smtClean="0">
                <a:latin typeface="Calibri Light" pitchFamily="34" charset="0"/>
                <a:ea typeface="Segoe UI" pitchFamily="34" charset="0"/>
                <a:cs typeface="B Koodak" panose="00000700000000000000" pitchFamily="2" charset="-78"/>
              </a:rPr>
              <a:t>تامین نیازهای مالی زمین و ایجاد خدمات مناسب در بستر زمین</a:t>
            </a:r>
            <a:endParaRPr lang="en-US" sz="1200" dirty="0">
              <a:latin typeface="Calibri Light" pitchFamily="34" charset="0"/>
              <a:cs typeface="B Koodak" panose="00000700000000000000" pitchFamily="2" charset="-78"/>
            </a:endParaRPr>
          </a:p>
        </p:txBody>
      </p:sp>
      <p:sp>
        <p:nvSpPr>
          <p:cNvPr id="57" name="Content Placeholder 10"/>
          <p:cNvSpPr txBox="1">
            <a:spLocks/>
          </p:cNvSpPr>
          <p:nvPr/>
        </p:nvSpPr>
        <p:spPr>
          <a:xfrm>
            <a:off x="2912661" y="4149874"/>
            <a:ext cx="2034177" cy="44449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80000"/>
              </a:lnSpc>
            </a:pPr>
            <a:r>
              <a:rPr lang="ar-SA" sz="2400" dirty="0">
                <a:solidFill>
                  <a:schemeClr val="tx1"/>
                </a:solidFill>
                <a:cs typeface="B Koodak" panose="00000700000000000000" pitchFamily="2" charset="-78"/>
              </a:rPr>
              <a:t>شبکه ی جهانی ابزار زمین</a:t>
            </a:r>
            <a:endParaRPr lang="en-US" sz="2800" b="1" kern="3000" dirty="0">
              <a:solidFill>
                <a:schemeClr val="tx1"/>
              </a:solidFill>
              <a:latin typeface="Liberation Sans" pitchFamily="34" charset="0"/>
              <a:ea typeface="Segoe UI" pitchFamily="34" charset="0"/>
              <a:cs typeface="Segoe UI" pitchFamily="34" charset="0"/>
            </a:endParaRPr>
          </a:p>
        </p:txBody>
      </p:sp>
      <p:cxnSp>
        <p:nvCxnSpPr>
          <p:cNvPr id="58" name="Straight Connector 57"/>
          <p:cNvCxnSpPr/>
          <p:nvPr/>
        </p:nvCxnSpPr>
        <p:spPr>
          <a:xfrm>
            <a:off x="5046934" y="4221882"/>
            <a:ext cx="0" cy="1751969"/>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2912661" y="4999023"/>
            <a:ext cx="2034176" cy="1384995"/>
          </a:xfrm>
          <a:prstGeom prst="rect">
            <a:avLst/>
          </a:prstGeom>
        </p:spPr>
        <p:txBody>
          <a:bodyPr wrap="square">
            <a:spAutoFit/>
          </a:bodyPr>
          <a:lstStyle/>
          <a:p>
            <a:pPr algn="just" rtl="1"/>
            <a:r>
              <a:rPr lang="ar-SA" sz="1200" dirty="0" smtClean="0">
                <a:cs typeface="B Koodak" panose="00000700000000000000" pitchFamily="2" charset="-78"/>
              </a:rPr>
              <a:t>متاسفانه </a:t>
            </a:r>
            <a:r>
              <a:rPr lang="ar-SA" sz="1200" dirty="0">
                <a:cs typeface="B Koodak" panose="00000700000000000000" pitchFamily="2" charset="-78"/>
              </a:rPr>
              <a:t>بسیاری از کشورها سیاست زمین و رویکردهای مدیریتی متناسب با قرن بیست و یکم را ندارند این کشورها در سطوح بالای فساد  و عدم شفافیت و پاسخگویی نهادها و رویه های ادارای دست و پاگیر معاملات زمین </a:t>
            </a:r>
            <a:r>
              <a:rPr lang="ar-SA" sz="1200" dirty="0" smtClean="0">
                <a:cs typeface="B Koodak" panose="00000700000000000000" pitchFamily="2" charset="-78"/>
              </a:rPr>
              <a:t>است</a:t>
            </a:r>
            <a:endParaRPr lang="en-US" sz="1200" dirty="0"/>
          </a:p>
        </p:txBody>
      </p:sp>
      <p:sp>
        <p:nvSpPr>
          <p:cNvPr id="60" name="Content Placeholder 10"/>
          <p:cNvSpPr txBox="1">
            <a:spLocks/>
          </p:cNvSpPr>
          <p:nvPr/>
        </p:nvSpPr>
        <p:spPr>
          <a:xfrm>
            <a:off x="5133364" y="4149874"/>
            <a:ext cx="2034177" cy="44449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80000"/>
              </a:lnSpc>
            </a:pPr>
            <a:r>
              <a:rPr lang="ar-SA" sz="2400" dirty="0">
                <a:solidFill>
                  <a:schemeClr val="tx1"/>
                </a:solidFill>
                <a:cs typeface="B Koodak" panose="00000700000000000000" pitchFamily="2" charset="-78"/>
              </a:rPr>
              <a:t>سازمان ملل (فائو</a:t>
            </a:r>
            <a:r>
              <a:rPr lang="ar-SA" sz="2400" dirty="0" smtClean="0">
                <a:solidFill>
                  <a:schemeClr val="tx1"/>
                </a:solidFill>
                <a:cs typeface="B Koodak" panose="00000700000000000000" pitchFamily="2" charset="-78"/>
              </a:rPr>
              <a:t>)</a:t>
            </a:r>
            <a:endParaRPr lang="en-US" sz="2800" b="1" kern="3000" dirty="0">
              <a:solidFill>
                <a:schemeClr val="tx1"/>
              </a:solidFill>
              <a:latin typeface="Liberation Sans" pitchFamily="34" charset="0"/>
              <a:ea typeface="Segoe UI" pitchFamily="34" charset="0"/>
              <a:cs typeface="Segoe UI" pitchFamily="34" charset="0"/>
            </a:endParaRPr>
          </a:p>
        </p:txBody>
      </p:sp>
      <p:cxnSp>
        <p:nvCxnSpPr>
          <p:cNvPr id="61" name="Straight Connector 60"/>
          <p:cNvCxnSpPr/>
          <p:nvPr/>
        </p:nvCxnSpPr>
        <p:spPr>
          <a:xfrm>
            <a:off x="7267637" y="4221882"/>
            <a:ext cx="0" cy="1751969"/>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5201838" y="5175995"/>
            <a:ext cx="2034176" cy="461665"/>
          </a:xfrm>
          <a:prstGeom prst="rect">
            <a:avLst/>
          </a:prstGeom>
        </p:spPr>
        <p:txBody>
          <a:bodyPr wrap="square">
            <a:spAutoFit/>
          </a:bodyPr>
          <a:lstStyle/>
          <a:p>
            <a:pPr algn="just" rtl="1"/>
            <a:r>
              <a:rPr lang="ar-SA" sz="1200" dirty="0">
                <a:cs typeface="B Koodak" panose="00000700000000000000" pitchFamily="2" charset="-78"/>
              </a:rPr>
              <a:t>تصدی زمین در امنیت غذایی و توسعه شهری و روستایی</a:t>
            </a:r>
            <a:endParaRPr lang="en-US" sz="1200" dirty="0">
              <a:latin typeface="Calibri Light" pitchFamily="34" charset="0"/>
            </a:endParaRPr>
          </a:p>
        </p:txBody>
      </p:sp>
      <p:sp>
        <p:nvSpPr>
          <p:cNvPr id="63" name="Content Placeholder 10"/>
          <p:cNvSpPr txBox="1">
            <a:spLocks/>
          </p:cNvSpPr>
          <p:nvPr/>
        </p:nvSpPr>
        <p:spPr>
          <a:xfrm>
            <a:off x="7349038" y="4149874"/>
            <a:ext cx="2034177" cy="44449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80000"/>
              </a:lnSpc>
            </a:pPr>
            <a:r>
              <a:rPr lang="ar-SA" sz="2400" dirty="0">
                <a:solidFill>
                  <a:schemeClr val="tx1"/>
                </a:solidFill>
                <a:cs typeface="B Koodak" panose="00000700000000000000" pitchFamily="2" charset="-78"/>
              </a:rPr>
              <a:t>ابتکار عمل سیاست زمین</a:t>
            </a:r>
            <a:endParaRPr lang="en-US" sz="2800" b="1" kern="3000" dirty="0">
              <a:solidFill>
                <a:schemeClr val="tx1"/>
              </a:solidFill>
              <a:latin typeface="Liberation Sans" pitchFamily="34" charset="0"/>
              <a:ea typeface="Segoe UI" pitchFamily="34" charset="0"/>
              <a:cs typeface="Segoe UI" pitchFamily="34" charset="0"/>
            </a:endParaRPr>
          </a:p>
        </p:txBody>
      </p:sp>
      <p:cxnSp>
        <p:nvCxnSpPr>
          <p:cNvPr id="64" name="Straight Connector 63"/>
          <p:cNvCxnSpPr/>
          <p:nvPr/>
        </p:nvCxnSpPr>
        <p:spPr>
          <a:xfrm>
            <a:off x="9483311" y="4221882"/>
            <a:ext cx="0" cy="1751969"/>
          </a:xfrm>
          <a:prstGeom prst="line">
            <a:avLst/>
          </a:prstGeom>
          <a:ln w="63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7349038" y="5068274"/>
            <a:ext cx="2034176" cy="646331"/>
          </a:xfrm>
          <a:prstGeom prst="rect">
            <a:avLst/>
          </a:prstGeom>
        </p:spPr>
        <p:txBody>
          <a:bodyPr wrap="square">
            <a:spAutoFit/>
          </a:bodyPr>
          <a:lstStyle/>
          <a:p>
            <a:pPr algn="just" rtl="1"/>
            <a:r>
              <a:rPr lang="ar-SA" sz="1200" dirty="0" smtClean="0">
                <a:cs typeface="B Koodak" panose="00000700000000000000" pitchFamily="2" charset="-78"/>
              </a:rPr>
              <a:t>چهارچوب </a:t>
            </a:r>
            <a:r>
              <a:rPr lang="ar-SA" sz="1200" dirty="0">
                <a:cs typeface="B Koodak" panose="00000700000000000000" pitchFamily="2" charset="-78"/>
              </a:rPr>
              <a:t>اصول و راهنمای سیاست زمین در آفریقا زمین را یک منبع ارزشمند طبیعی نام برده است</a:t>
            </a:r>
            <a:endParaRPr lang="en-US" sz="1200" dirty="0">
              <a:latin typeface="Calibri Light" pitchFamily="34" charset="0"/>
            </a:endParaRPr>
          </a:p>
        </p:txBody>
      </p:sp>
      <p:sp>
        <p:nvSpPr>
          <p:cNvPr id="66" name="Content Placeholder 10"/>
          <p:cNvSpPr txBox="1">
            <a:spLocks/>
          </p:cNvSpPr>
          <p:nvPr/>
        </p:nvSpPr>
        <p:spPr>
          <a:xfrm>
            <a:off x="9574181" y="4149874"/>
            <a:ext cx="2034177" cy="44449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nSpc>
                <a:spcPct val="80000"/>
              </a:lnSpc>
            </a:pPr>
            <a:r>
              <a:rPr lang="ar-SA" sz="2400" dirty="0">
                <a:solidFill>
                  <a:schemeClr val="tx1"/>
                </a:solidFill>
                <a:cs typeface="B Koodak" panose="00000700000000000000" pitchFamily="2" charset="-78"/>
              </a:rPr>
              <a:t>ائتلاف بین المللی زمین</a:t>
            </a:r>
            <a:endParaRPr lang="en-US" sz="2800" kern="3000" dirty="0">
              <a:solidFill>
                <a:schemeClr val="tx1"/>
              </a:solidFill>
              <a:latin typeface="Liberation Sans" pitchFamily="34" charset="0"/>
              <a:ea typeface="Segoe UI" pitchFamily="34" charset="0"/>
              <a:cs typeface="Segoe UI" pitchFamily="34" charset="0"/>
            </a:endParaRPr>
          </a:p>
        </p:txBody>
      </p:sp>
      <p:sp>
        <p:nvSpPr>
          <p:cNvPr id="67" name="Rectangle 66"/>
          <p:cNvSpPr/>
          <p:nvPr/>
        </p:nvSpPr>
        <p:spPr>
          <a:xfrm>
            <a:off x="9596289" y="5068274"/>
            <a:ext cx="2034176" cy="646331"/>
          </a:xfrm>
          <a:prstGeom prst="rect">
            <a:avLst/>
          </a:prstGeom>
        </p:spPr>
        <p:txBody>
          <a:bodyPr wrap="square">
            <a:spAutoFit/>
          </a:bodyPr>
          <a:lstStyle/>
          <a:p>
            <a:pPr algn="just" rtl="1"/>
            <a:r>
              <a:rPr lang="ar-SA" sz="1200" dirty="0">
                <a:cs typeface="B Koodak" panose="00000700000000000000" pitchFamily="2" charset="-78"/>
              </a:rPr>
              <a:t>شناسایی عوامل ساختاری تضعیف کننده ی توسعه پایدار مبادرت می ورزد</a:t>
            </a:r>
            <a:endParaRPr lang="en-US" sz="1200" dirty="0">
              <a:latin typeface="Calibri Light" pitchFamily="34" charset="0"/>
            </a:endParaRPr>
          </a:p>
        </p:txBody>
      </p:sp>
    </p:spTree>
    <p:extLst>
      <p:ext uri="{BB962C8B-B14F-4D97-AF65-F5344CB8AC3E}">
        <p14:creationId xmlns:p14="http://schemas.microsoft.com/office/powerpoint/2010/main" val="16821197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750" fill="hold"/>
                                        <p:tgtEl>
                                          <p:spTgt spid="54"/>
                                        </p:tgtEl>
                                        <p:attrNameLst>
                                          <p:attrName>ppt_x</p:attrName>
                                        </p:attrNameLst>
                                      </p:cBhvr>
                                      <p:tavLst>
                                        <p:tav tm="0">
                                          <p:val>
                                            <p:strVal val="#ppt_x"/>
                                          </p:val>
                                        </p:tav>
                                        <p:tav tm="100000">
                                          <p:val>
                                            <p:strVal val="#ppt_x"/>
                                          </p:val>
                                        </p:tav>
                                      </p:tavLst>
                                    </p:anim>
                                    <p:anim calcmode="lin" valueType="num">
                                      <p:cBhvr additive="base">
                                        <p:cTn id="8" dur="75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ppt_x"/>
                                          </p:val>
                                        </p:tav>
                                        <p:tav tm="100000">
                                          <p:val>
                                            <p:strVal val="#ppt_x"/>
                                          </p:val>
                                        </p:tav>
                                      </p:tavLst>
                                    </p:anim>
                                    <p:anim calcmode="lin" valueType="num">
                                      <p:cBhvr additive="base">
                                        <p:cTn id="12" dur="75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750" fill="hold"/>
                                        <p:tgtEl>
                                          <p:spTgt spid="55"/>
                                        </p:tgtEl>
                                        <p:attrNameLst>
                                          <p:attrName>ppt_x</p:attrName>
                                        </p:attrNameLst>
                                      </p:cBhvr>
                                      <p:tavLst>
                                        <p:tav tm="0">
                                          <p:val>
                                            <p:strVal val="#ppt_x"/>
                                          </p:val>
                                        </p:tav>
                                        <p:tav tm="100000">
                                          <p:val>
                                            <p:strVal val="#ppt_x"/>
                                          </p:val>
                                        </p:tav>
                                      </p:tavLst>
                                    </p:anim>
                                    <p:anim calcmode="lin" valueType="num">
                                      <p:cBhvr additive="base">
                                        <p:cTn id="16" dur="750" fill="hold"/>
                                        <p:tgtEl>
                                          <p:spTgt spid="55"/>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decel="10000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750" fill="hold"/>
                                        <p:tgtEl>
                                          <p:spTgt spid="57"/>
                                        </p:tgtEl>
                                        <p:attrNameLst>
                                          <p:attrName>ppt_x</p:attrName>
                                        </p:attrNameLst>
                                      </p:cBhvr>
                                      <p:tavLst>
                                        <p:tav tm="0">
                                          <p:val>
                                            <p:strVal val="#ppt_x"/>
                                          </p:val>
                                        </p:tav>
                                        <p:tav tm="100000">
                                          <p:val>
                                            <p:strVal val="#ppt_x"/>
                                          </p:val>
                                        </p:tav>
                                      </p:tavLst>
                                    </p:anim>
                                    <p:anim calcmode="lin" valueType="num">
                                      <p:cBhvr additive="base">
                                        <p:cTn id="21" dur="750" fill="hold"/>
                                        <p:tgtEl>
                                          <p:spTgt spid="57"/>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750" fill="hold"/>
                                        <p:tgtEl>
                                          <p:spTgt spid="59"/>
                                        </p:tgtEl>
                                        <p:attrNameLst>
                                          <p:attrName>ppt_x</p:attrName>
                                        </p:attrNameLst>
                                      </p:cBhvr>
                                      <p:tavLst>
                                        <p:tav tm="0">
                                          <p:val>
                                            <p:strVal val="#ppt_x"/>
                                          </p:val>
                                        </p:tav>
                                        <p:tav tm="100000">
                                          <p:val>
                                            <p:strVal val="#ppt_x"/>
                                          </p:val>
                                        </p:tav>
                                      </p:tavLst>
                                    </p:anim>
                                    <p:anim calcmode="lin" valueType="num">
                                      <p:cBhvr additive="base">
                                        <p:cTn id="25" dur="750" fill="hold"/>
                                        <p:tgtEl>
                                          <p:spTgt spid="59"/>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50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750" fill="hold"/>
                                        <p:tgtEl>
                                          <p:spTgt spid="58"/>
                                        </p:tgtEl>
                                        <p:attrNameLst>
                                          <p:attrName>ppt_x</p:attrName>
                                        </p:attrNameLst>
                                      </p:cBhvr>
                                      <p:tavLst>
                                        <p:tav tm="0">
                                          <p:val>
                                            <p:strVal val="#ppt_x"/>
                                          </p:val>
                                        </p:tav>
                                        <p:tav tm="100000">
                                          <p:val>
                                            <p:strVal val="#ppt_x"/>
                                          </p:val>
                                        </p:tav>
                                      </p:tavLst>
                                    </p:anim>
                                    <p:anim calcmode="lin" valueType="num">
                                      <p:cBhvr additive="base">
                                        <p:cTn id="29" dur="750" fill="hold"/>
                                        <p:tgtEl>
                                          <p:spTgt spid="5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decel="10000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750" fill="hold"/>
                                        <p:tgtEl>
                                          <p:spTgt spid="60"/>
                                        </p:tgtEl>
                                        <p:attrNameLst>
                                          <p:attrName>ppt_x</p:attrName>
                                        </p:attrNameLst>
                                      </p:cBhvr>
                                      <p:tavLst>
                                        <p:tav tm="0">
                                          <p:val>
                                            <p:strVal val="#ppt_x"/>
                                          </p:val>
                                        </p:tav>
                                        <p:tav tm="100000">
                                          <p:val>
                                            <p:strVal val="#ppt_x"/>
                                          </p:val>
                                        </p:tav>
                                      </p:tavLst>
                                    </p:anim>
                                    <p:anim calcmode="lin" valueType="num">
                                      <p:cBhvr additive="base">
                                        <p:cTn id="34" dur="750" fill="hold"/>
                                        <p:tgtEl>
                                          <p:spTgt spid="60"/>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750" fill="hold"/>
                                        <p:tgtEl>
                                          <p:spTgt spid="62"/>
                                        </p:tgtEl>
                                        <p:attrNameLst>
                                          <p:attrName>ppt_x</p:attrName>
                                        </p:attrNameLst>
                                      </p:cBhvr>
                                      <p:tavLst>
                                        <p:tav tm="0">
                                          <p:val>
                                            <p:strVal val="#ppt_x"/>
                                          </p:val>
                                        </p:tav>
                                        <p:tav tm="100000">
                                          <p:val>
                                            <p:strVal val="#ppt_x"/>
                                          </p:val>
                                        </p:tav>
                                      </p:tavLst>
                                    </p:anim>
                                    <p:anim calcmode="lin" valueType="num">
                                      <p:cBhvr additive="base">
                                        <p:cTn id="38" dur="750" fill="hold"/>
                                        <p:tgtEl>
                                          <p:spTgt spid="6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50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750" fill="hold"/>
                                        <p:tgtEl>
                                          <p:spTgt spid="61"/>
                                        </p:tgtEl>
                                        <p:attrNameLst>
                                          <p:attrName>ppt_x</p:attrName>
                                        </p:attrNameLst>
                                      </p:cBhvr>
                                      <p:tavLst>
                                        <p:tav tm="0">
                                          <p:val>
                                            <p:strVal val="#ppt_x"/>
                                          </p:val>
                                        </p:tav>
                                        <p:tav tm="100000">
                                          <p:val>
                                            <p:strVal val="#ppt_x"/>
                                          </p:val>
                                        </p:tav>
                                      </p:tavLst>
                                    </p:anim>
                                    <p:anim calcmode="lin" valueType="num">
                                      <p:cBhvr additive="base">
                                        <p:cTn id="42" dur="750" fill="hold"/>
                                        <p:tgtEl>
                                          <p:spTgt spid="61"/>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2" presetClass="entr" presetSubtype="4" decel="100000"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750" fill="hold"/>
                                        <p:tgtEl>
                                          <p:spTgt spid="63"/>
                                        </p:tgtEl>
                                        <p:attrNameLst>
                                          <p:attrName>ppt_x</p:attrName>
                                        </p:attrNameLst>
                                      </p:cBhvr>
                                      <p:tavLst>
                                        <p:tav tm="0">
                                          <p:val>
                                            <p:strVal val="#ppt_x"/>
                                          </p:val>
                                        </p:tav>
                                        <p:tav tm="100000">
                                          <p:val>
                                            <p:strVal val="#ppt_x"/>
                                          </p:val>
                                        </p:tav>
                                      </p:tavLst>
                                    </p:anim>
                                    <p:anim calcmode="lin" valueType="num">
                                      <p:cBhvr additive="base">
                                        <p:cTn id="47" dur="750" fill="hold"/>
                                        <p:tgtEl>
                                          <p:spTgt spid="6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750" fill="hold"/>
                                        <p:tgtEl>
                                          <p:spTgt spid="65"/>
                                        </p:tgtEl>
                                        <p:attrNameLst>
                                          <p:attrName>ppt_x</p:attrName>
                                        </p:attrNameLst>
                                      </p:cBhvr>
                                      <p:tavLst>
                                        <p:tav tm="0">
                                          <p:val>
                                            <p:strVal val="#ppt_x"/>
                                          </p:val>
                                        </p:tav>
                                        <p:tav tm="100000">
                                          <p:val>
                                            <p:strVal val="#ppt_x"/>
                                          </p:val>
                                        </p:tav>
                                      </p:tavLst>
                                    </p:anim>
                                    <p:anim calcmode="lin" valueType="num">
                                      <p:cBhvr additive="base">
                                        <p:cTn id="51" dur="750" fill="hold"/>
                                        <p:tgtEl>
                                          <p:spTgt spid="65"/>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50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750" fill="hold"/>
                                        <p:tgtEl>
                                          <p:spTgt spid="64"/>
                                        </p:tgtEl>
                                        <p:attrNameLst>
                                          <p:attrName>ppt_x</p:attrName>
                                        </p:attrNameLst>
                                      </p:cBhvr>
                                      <p:tavLst>
                                        <p:tav tm="0">
                                          <p:val>
                                            <p:strVal val="#ppt_x"/>
                                          </p:val>
                                        </p:tav>
                                        <p:tav tm="100000">
                                          <p:val>
                                            <p:strVal val="#ppt_x"/>
                                          </p:val>
                                        </p:tav>
                                      </p:tavLst>
                                    </p:anim>
                                    <p:anim calcmode="lin" valueType="num">
                                      <p:cBhvr additive="base">
                                        <p:cTn id="55" dur="750" fill="hold"/>
                                        <p:tgtEl>
                                          <p:spTgt spid="64"/>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 presetClass="entr" presetSubtype="4" decel="10000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750" fill="hold"/>
                                        <p:tgtEl>
                                          <p:spTgt spid="66"/>
                                        </p:tgtEl>
                                        <p:attrNameLst>
                                          <p:attrName>ppt_x</p:attrName>
                                        </p:attrNameLst>
                                      </p:cBhvr>
                                      <p:tavLst>
                                        <p:tav tm="0">
                                          <p:val>
                                            <p:strVal val="#ppt_x"/>
                                          </p:val>
                                        </p:tav>
                                        <p:tav tm="100000">
                                          <p:val>
                                            <p:strVal val="#ppt_x"/>
                                          </p:val>
                                        </p:tav>
                                      </p:tavLst>
                                    </p:anim>
                                    <p:anim calcmode="lin" valueType="num">
                                      <p:cBhvr additive="base">
                                        <p:cTn id="60" dur="750" fill="hold"/>
                                        <p:tgtEl>
                                          <p:spTgt spid="66"/>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750" fill="hold"/>
                                        <p:tgtEl>
                                          <p:spTgt spid="67"/>
                                        </p:tgtEl>
                                        <p:attrNameLst>
                                          <p:attrName>ppt_x</p:attrName>
                                        </p:attrNameLst>
                                      </p:cBhvr>
                                      <p:tavLst>
                                        <p:tav tm="0">
                                          <p:val>
                                            <p:strVal val="#ppt_x"/>
                                          </p:val>
                                        </p:tav>
                                        <p:tav tm="100000">
                                          <p:val>
                                            <p:strVal val="#ppt_x"/>
                                          </p:val>
                                        </p:tav>
                                      </p:tavLst>
                                    </p:anim>
                                    <p:anim calcmode="lin" valueType="num">
                                      <p:cBhvr additive="base">
                                        <p:cTn id="64" dur="750" fill="hold"/>
                                        <p:tgtEl>
                                          <p:spTgt spid="67"/>
                                        </p:tgtEl>
                                        <p:attrNameLst>
                                          <p:attrName>ppt_y</p:attrName>
                                        </p:attrNameLst>
                                      </p:cBhvr>
                                      <p:tavLst>
                                        <p:tav tm="0">
                                          <p:val>
                                            <p:strVal val="1+#ppt_h/2"/>
                                          </p:val>
                                        </p:tav>
                                        <p:tav tm="100000">
                                          <p:val>
                                            <p:strVal val="#ppt_y"/>
                                          </p:val>
                                        </p:tav>
                                      </p:tavLst>
                                    </p:anim>
                                  </p:childTnLst>
                                </p:cTn>
                              </p:par>
                              <p:par>
                                <p:cTn id="65" presetID="10" presetClass="entr" presetSubtype="0" fill="hold"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7" grpId="0"/>
      <p:bldP spid="59" grpId="0"/>
      <p:bldP spid="60" grpId="0"/>
      <p:bldP spid="62" grpId="0"/>
      <p:bldP spid="63"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251579285"/>
              </p:ext>
            </p:extLst>
          </p:nvPr>
        </p:nvGraphicFramePr>
        <p:xfrm>
          <a:off x="3073249" y="477466"/>
          <a:ext cx="8136906"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Rectangle 29"/>
          <p:cNvSpPr/>
          <p:nvPr/>
        </p:nvSpPr>
        <p:spPr>
          <a:xfrm>
            <a:off x="3073251" y="261442"/>
            <a:ext cx="1625865" cy="25962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tabLst>
                <a:tab pos="1485900" algn="l"/>
              </a:tabLst>
            </a:pPr>
            <a:r>
              <a:rPr lang="fa-IR" sz="1200" b="1" dirty="0" smtClean="0">
                <a:solidFill>
                  <a:schemeClr val="tx1">
                    <a:lumMod val="85000"/>
                    <a:lumOff val="15000"/>
                  </a:schemeClr>
                </a:solidFill>
                <a:latin typeface="Liberation Sans" pitchFamily="34" charset="0"/>
                <a:ea typeface="Adobe Gothic Std B" pitchFamily="34" charset="-128"/>
              </a:rPr>
              <a:t>نمودار عملکرد بازار</a:t>
            </a:r>
            <a:endParaRPr lang="en-US" sz="1400" b="1" i="1" dirty="0">
              <a:solidFill>
                <a:schemeClr val="tx1">
                  <a:lumMod val="85000"/>
                  <a:lumOff val="15000"/>
                </a:schemeClr>
              </a:solidFill>
              <a:latin typeface="Liberation Sans" pitchFamily="34" charset="0"/>
              <a:ea typeface="Adobe Gothic Std B" pitchFamily="34" charset="-128"/>
            </a:endParaRPr>
          </a:p>
        </p:txBody>
      </p:sp>
      <p:graphicFrame>
        <p:nvGraphicFramePr>
          <p:cNvPr id="2" name="Diagram 1"/>
          <p:cNvGraphicFramePr/>
          <p:nvPr>
            <p:extLst>
              <p:ext uri="{D42A27DB-BD31-4B8C-83A1-F6EECF244321}">
                <p14:modId xmlns:p14="http://schemas.microsoft.com/office/powerpoint/2010/main" val="2203026093"/>
              </p:ext>
            </p:extLst>
          </p:nvPr>
        </p:nvGraphicFramePr>
        <p:xfrm>
          <a:off x="-2600" y="0"/>
          <a:ext cx="3075852" cy="3429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Rectangle 5"/>
          <p:cNvSpPr/>
          <p:nvPr/>
        </p:nvSpPr>
        <p:spPr>
          <a:xfrm>
            <a:off x="99928" y="3620800"/>
            <a:ext cx="2890953" cy="3046988"/>
          </a:xfrm>
          <a:prstGeom prst="rect">
            <a:avLst/>
          </a:prstGeom>
        </p:spPr>
        <p:txBody>
          <a:bodyPr wrap="square">
            <a:spAutoFit/>
          </a:bodyPr>
          <a:lstStyle/>
          <a:p>
            <a:pPr algn="just" rtl="1"/>
            <a:r>
              <a:rPr lang="fa-IR" sz="1600" dirty="0">
                <a:cs typeface="B Koodak" panose="00000700000000000000" pitchFamily="2" charset="-78"/>
              </a:rPr>
              <a:t>بر اساس تعریف برنز و میچل (1946) ادوار تجاری نوعی از نوسانات است که در فعالیت های اقتصادی کشورهایی که اقتصاد خود را عمدتا بر اساس اقتصاد بازار یا فعالیت های بنگاههای تجاری استوار نموده اند به وجود می آیند.یک دوره رونق که تقریبا همزمان در بیشتر فعالیت های اقتصادی شروع میشود و به دنبال خود رکود و انقباض را به همراه دارد.این تغییرات بارها تکرار میشوند ولی حالت منظم دوره ای ندارند و زمان آن میتواند از 1 تا 12 سال متغییر باشد.</a:t>
            </a:r>
            <a:endParaRPr lang="en-US" sz="1600" dirty="0"/>
          </a:p>
        </p:txBody>
      </p:sp>
      <p:cxnSp>
        <p:nvCxnSpPr>
          <p:cNvPr id="17" name="Straight Connector 16"/>
          <p:cNvCxnSpPr/>
          <p:nvPr/>
        </p:nvCxnSpPr>
        <p:spPr>
          <a:xfrm>
            <a:off x="-17466" y="3429000"/>
            <a:ext cx="3090717"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073251" y="9414"/>
            <a:ext cx="0" cy="68501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1138147" y="-170606"/>
            <a:ext cx="0" cy="6912768"/>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073251" y="521062"/>
            <a:ext cx="9289032"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513412" y="5157957"/>
            <a:ext cx="7693916" cy="712586"/>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tabLst>
                <a:tab pos="1485900" algn="l"/>
              </a:tabLst>
            </a:pPr>
            <a:endParaRPr lang="en-US" sz="3200" b="1" i="1" dirty="0">
              <a:solidFill>
                <a:schemeClr val="tx1">
                  <a:lumMod val="85000"/>
                  <a:lumOff val="15000"/>
                </a:schemeClr>
              </a:solidFill>
              <a:latin typeface="Liberation Sans" pitchFamily="34" charset="0"/>
              <a:ea typeface="Adobe Gothic Std B" pitchFamily="34" charset="-128"/>
            </a:endParaRPr>
          </a:p>
        </p:txBody>
      </p:sp>
      <p:sp>
        <p:nvSpPr>
          <p:cNvPr id="31" name="Rectangle 30"/>
          <p:cNvSpPr/>
          <p:nvPr/>
        </p:nvSpPr>
        <p:spPr>
          <a:xfrm>
            <a:off x="8854544" y="4445401"/>
            <a:ext cx="3352783" cy="712585"/>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tabLst>
                <a:tab pos="1485900" algn="l"/>
              </a:tabLst>
            </a:pPr>
            <a:endParaRPr lang="en-US" sz="3200" b="1" i="1" dirty="0">
              <a:solidFill>
                <a:schemeClr val="tx1">
                  <a:lumMod val="85000"/>
                  <a:lumOff val="15000"/>
                </a:schemeClr>
              </a:solidFill>
              <a:latin typeface="Liberation Sans" pitchFamily="34" charset="0"/>
              <a:ea typeface="Adobe Gothic Std B" pitchFamily="34" charset="-128"/>
            </a:endParaRPr>
          </a:p>
        </p:txBody>
      </p:sp>
      <p:sp>
        <p:nvSpPr>
          <p:cNvPr id="36" name="Rectangle 35"/>
          <p:cNvSpPr/>
          <p:nvPr/>
        </p:nvSpPr>
        <p:spPr>
          <a:xfrm>
            <a:off x="9054771" y="4496237"/>
            <a:ext cx="2952328" cy="1323439"/>
          </a:xfrm>
          <a:prstGeom prst="rect">
            <a:avLst/>
          </a:prstGeom>
        </p:spPr>
        <p:txBody>
          <a:bodyPr wrap="square">
            <a:spAutoFit/>
          </a:bodyPr>
          <a:lstStyle/>
          <a:p>
            <a:pPr algn="r" rtl="1"/>
            <a:r>
              <a:rPr lang="fa-IR" sz="4000" dirty="0">
                <a:cs typeface="B Kourosh" panose="00000400000000000000" pitchFamily="2" charset="-78"/>
              </a:rPr>
              <a:t>ادوار تجاری در بحث زمین و مسکن</a:t>
            </a:r>
            <a:endParaRPr lang="en-US" sz="4000" dirty="0"/>
          </a:p>
        </p:txBody>
      </p:sp>
      <p:cxnSp>
        <p:nvCxnSpPr>
          <p:cNvPr id="23" name="Straight Connector 22"/>
          <p:cNvCxnSpPr/>
          <p:nvPr/>
        </p:nvCxnSpPr>
        <p:spPr>
          <a:xfrm>
            <a:off x="3090995" y="4077866"/>
            <a:ext cx="927128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909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1+#ppt_w/2"/>
                                          </p:val>
                                        </p:tav>
                                        <p:tav tm="100000">
                                          <p:val>
                                            <p:strVal val="#ppt_x"/>
                                          </p:val>
                                        </p:tav>
                                      </p:tavLst>
                                    </p:anim>
                                    <p:anim calcmode="lin" valueType="num">
                                      <p:cBhvr additive="base">
                                        <p:cTn id="8" dur="75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ppt_x"/>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0-#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1" decel="100000" fill="hold" nodeType="withEffect">
                                  <p:stCondLst>
                                    <p:cond delay="12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10" presetClass="entr" presetSubtype="0" repeatCount="2000"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repeatCount="2000" fill="hold" grpId="0" nodeType="withEffect">
                                  <p:stCondLst>
                                    <p:cond delay="10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2" presetClass="entr" presetSubtype="8" decel="100000" fill="hold" grpId="0" nodeType="withEffect">
                                  <p:stCondLst>
                                    <p:cond delay="175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1250" fill="hold"/>
                                        <p:tgtEl>
                                          <p:spTgt spid="30"/>
                                        </p:tgtEl>
                                        <p:attrNameLst>
                                          <p:attrName>ppt_x</p:attrName>
                                        </p:attrNameLst>
                                      </p:cBhvr>
                                      <p:tavLst>
                                        <p:tav tm="0">
                                          <p:val>
                                            <p:strVal val="0-#ppt_w/2"/>
                                          </p:val>
                                        </p:tav>
                                        <p:tav tm="100000">
                                          <p:val>
                                            <p:strVal val="#ppt_x"/>
                                          </p:val>
                                        </p:tav>
                                      </p:tavLst>
                                    </p:anim>
                                    <p:anim calcmode="lin" valueType="num">
                                      <p:cBhvr additive="base">
                                        <p:cTn id="30" dur="1250" fill="hold"/>
                                        <p:tgtEl>
                                          <p:spTgt spid="30"/>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175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1250" fill="hold"/>
                                        <p:tgtEl>
                                          <p:spTgt spid="32"/>
                                        </p:tgtEl>
                                        <p:attrNameLst>
                                          <p:attrName>ppt_x</p:attrName>
                                        </p:attrNameLst>
                                      </p:cBhvr>
                                      <p:tavLst>
                                        <p:tav tm="0">
                                          <p:val>
                                            <p:strVal val="1+#ppt_w/2"/>
                                          </p:val>
                                        </p:tav>
                                        <p:tav tm="100000">
                                          <p:val>
                                            <p:strVal val="#ppt_x"/>
                                          </p:val>
                                        </p:tav>
                                      </p:tavLst>
                                    </p:anim>
                                    <p:anim calcmode="lin" valueType="num">
                                      <p:cBhvr additive="base">
                                        <p:cTn id="34" dur="125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1250" fill="hold"/>
                                        <p:tgtEl>
                                          <p:spTgt spid="31"/>
                                        </p:tgtEl>
                                        <p:attrNameLst>
                                          <p:attrName>ppt_x</p:attrName>
                                        </p:attrNameLst>
                                      </p:cBhvr>
                                      <p:tavLst>
                                        <p:tav tm="0">
                                          <p:val>
                                            <p:strVal val="1+#ppt_w/2"/>
                                          </p:val>
                                        </p:tav>
                                        <p:tav tm="100000">
                                          <p:val>
                                            <p:strVal val="#ppt_x"/>
                                          </p:val>
                                        </p:tav>
                                      </p:tavLst>
                                    </p:anim>
                                    <p:anim calcmode="lin" valueType="num">
                                      <p:cBhvr additive="base">
                                        <p:cTn id="38" dur="125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300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750" fill="hold"/>
                                        <p:tgtEl>
                                          <p:spTgt spid="36"/>
                                        </p:tgtEl>
                                        <p:attrNameLst>
                                          <p:attrName>ppt_x</p:attrName>
                                        </p:attrNameLst>
                                      </p:cBhvr>
                                      <p:tavLst>
                                        <p:tav tm="0">
                                          <p:val>
                                            <p:strVal val="1+#ppt_w/2"/>
                                          </p:val>
                                        </p:tav>
                                        <p:tav tm="100000">
                                          <p:val>
                                            <p:strVal val="#ppt_x"/>
                                          </p:val>
                                        </p:tav>
                                      </p:tavLst>
                                    </p:anim>
                                    <p:anim calcmode="lin" valueType="num">
                                      <p:cBhvr additive="base">
                                        <p:cTn id="42" dur="75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35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750" fill="hold"/>
                                        <p:tgtEl>
                                          <p:spTgt spid="6"/>
                                        </p:tgtEl>
                                        <p:attrNameLst>
                                          <p:attrName>ppt_x</p:attrName>
                                        </p:attrNameLst>
                                      </p:cBhvr>
                                      <p:tavLst>
                                        <p:tav tm="0">
                                          <p:val>
                                            <p:strVal val="#ppt_x"/>
                                          </p:val>
                                        </p:tav>
                                        <p:tav tm="100000">
                                          <p:val>
                                            <p:strVal val="#ppt_x"/>
                                          </p:val>
                                        </p:tav>
                                      </p:tavLst>
                                    </p:anim>
                                    <p:anim calcmode="lin" valueType="num">
                                      <p:cBhvr additive="base">
                                        <p:cTn id="46" dur="750" fill="hold"/>
                                        <p:tgtEl>
                                          <p:spTgt spid="6"/>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ppt_x"/>
                                          </p:val>
                                        </p:tav>
                                        <p:tav tm="100000">
                                          <p:val>
                                            <p:strVal val="#ppt_x"/>
                                          </p:val>
                                        </p:tav>
                                      </p:tavLst>
                                    </p:anim>
                                    <p:anim calcmode="lin" valueType="num">
                                      <p:cBhvr additive="base">
                                        <p:cTn id="50" dur="7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30" grpId="0" animBg="1"/>
      <p:bldGraphic spid="2" grpId="0">
        <p:bldAsOne/>
      </p:bldGraphic>
      <p:bldP spid="6" grpId="0"/>
      <p:bldP spid="32" grpId="0" animBg="1"/>
      <p:bldP spid="31" grpId="0" animBg="1"/>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Rectangle 2"/>
          <p:cNvSpPr/>
          <p:nvPr/>
        </p:nvSpPr>
        <p:spPr>
          <a:xfrm>
            <a:off x="409834"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5" name="Rectangle 4"/>
          <p:cNvSpPr/>
          <p:nvPr/>
        </p:nvSpPr>
        <p:spPr>
          <a:xfrm>
            <a:off x="1549049"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6" name="TextBox 5"/>
          <p:cNvSpPr txBox="1"/>
          <p:nvPr/>
        </p:nvSpPr>
        <p:spPr>
          <a:xfrm>
            <a:off x="1634849" y="1588358"/>
            <a:ext cx="9313872" cy="3785652"/>
          </a:xfrm>
          <a:prstGeom prst="rect">
            <a:avLst/>
          </a:prstGeom>
          <a:noFill/>
        </p:spPr>
        <p:txBody>
          <a:bodyPr wrap="square" rtlCol="0">
            <a:spAutoFit/>
          </a:bodyPr>
          <a:lstStyle/>
          <a:p>
            <a:pPr algn="just" rtl="1"/>
            <a:r>
              <a:rPr lang="fa-IR" sz="2000" dirty="0">
                <a:cs typeface="B Koodak" panose="00000700000000000000" pitchFamily="2" charset="-78"/>
              </a:rPr>
              <a:t>شاید اولین نظریه ای که پدیده ادوار تجاری را به طور درون زا و در ارتباط با مستغلات بیان نمود، نظریه هنری جورج ۱۸۷۹ باشد. در این نظریه سوداگری زمین نقش کلیدی در ادوار تجاری </a:t>
            </a:r>
            <a:r>
              <a:rPr lang="fa-IR" sz="2000" dirty="0" smtClean="0">
                <a:cs typeface="B Koodak" panose="00000700000000000000" pitchFamily="2" charset="-78"/>
              </a:rPr>
              <a:t>بخش مسکن بازی </a:t>
            </a:r>
            <a:r>
              <a:rPr lang="fa-IR" sz="2000" dirty="0">
                <a:cs typeface="B Koodak" panose="00000700000000000000" pitchFamily="2" charset="-78"/>
              </a:rPr>
              <a:t>می کند. جورج تأیید کرد که عوامل دیگری به جز زمین مانند "سیکل های بزرگی که از اعتبار تجاری ایجاد می شوند" بر سیکل های تجاری اثر می گذارند اما زمین نقش اول را ایفا می کند. اجزای نظریه جورج عبارتند از</a:t>
            </a:r>
            <a:r>
              <a:rPr lang="en-US" sz="2000" dirty="0"/>
              <a:t>:</a:t>
            </a:r>
          </a:p>
          <a:p>
            <a:pPr algn="just" rtl="1"/>
            <a:r>
              <a:rPr lang="fa-IR" sz="2000" dirty="0">
                <a:cs typeface="B Koodak" panose="00000700000000000000" pitchFamily="2" charset="-78"/>
              </a:rPr>
              <a:t>١</a:t>
            </a:r>
            <a:r>
              <a:rPr lang="en-US" sz="2000" dirty="0"/>
              <a:t>. </a:t>
            </a:r>
            <a:r>
              <a:rPr lang="fa-IR" sz="2000" dirty="0">
                <a:cs typeface="B Koodak" panose="00000700000000000000" pitchFamily="2" charset="-78"/>
              </a:rPr>
              <a:t>زمین برای همه تولید ضروری است</a:t>
            </a:r>
            <a:r>
              <a:rPr lang="en-US" sz="2000" dirty="0"/>
              <a:t>.</a:t>
            </a:r>
          </a:p>
          <a:p>
            <a:pPr algn="just" rtl="1"/>
            <a:r>
              <a:rPr lang="fa-IR" sz="2000" dirty="0">
                <a:cs typeface="B Koodak" panose="00000700000000000000" pitchFamily="2" charset="-78"/>
              </a:rPr>
              <a:t>٢</a:t>
            </a:r>
            <a:r>
              <a:rPr lang="en-US" sz="2000" dirty="0"/>
              <a:t>. </a:t>
            </a:r>
            <a:r>
              <a:rPr lang="fa-IR" sz="2000" dirty="0">
                <a:cs typeface="B Koodak" panose="00000700000000000000" pitchFamily="2" charset="-78"/>
              </a:rPr>
              <a:t>در هر منطقه خاص اقتصادی، عرضه زمین بی کشش است، به عبارت دیگر عرضه ثابت می باشد</a:t>
            </a:r>
            <a:r>
              <a:rPr lang="en-US" sz="2000" dirty="0"/>
              <a:t>.</a:t>
            </a:r>
          </a:p>
          <a:p>
            <a:pPr algn="just" rtl="1"/>
            <a:r>
              <a:rPr lang="fa-IR" sz="2000" dirty="0">
                <a:cs typeface="B Koodak" panose="00000700000000000000" pitchFamily="2" charset="-78"/>
              </a:rPr>
              <a:t>٣</a:t>
            </a:r>
            <a:r>
              <a:rPr lang="en-US" sz="2000" dirty="0"/>
              <a:t>. </a:t>
            </a:r>
            <a:r>
              <a:rPr lang="fa-IR" sz="2000" dirty="0">
                <a:cs typeface="B Koodak" panose="00000700000000000000" pitchFamily="2" charset="-78"/>
              </a:rPr>
              <a:t>هنگام رونق، افزایش پیش بینی شده در ارزش زمین، سفته بازان را به خرید زمین بدلیل ترقی قیمت آن به جای استفاده جاری تحریک می کند که این امر باعث افزایش قیمت آن به بالای قیمتی که استفاده جاری را تضمین می کند، خواهد شد. </a:t>
            </a:r>
            <a:endParaRPr lang="en-US" sz="2000" dirty="0"/>
          </a:p>
          <a:p>
            <a:pPr algn="just" rtl="1"/>
            <a:r>
              <a:rPr lang="fa-IR" sz="2000" dirty="0">
                <a:cs typeface="B Koodak" panose="00000700000000000000" pitchFamily="2" charset="-78"/>
              </a:rPr>
              <a:t>۴. هنگامی که سفته بازی به طور گسترده ای انجام شد، ارزش زمین به نقطه ای می رسد که شرکت ها پس از پرداخت اجاره یا رهن، سود می برند. تولید با کاهش تقاضای کل شروع به کاهش می کند. موج نزول در کل اقتصاد به راه می افتد، بیکاری افزایش و رکود ایجاد میشود</a:t>
            </a:r>
            <a:endParaRPr lang="en-US" sz="2000" dirty="0"/>
          </a:p>
        </p:txBody>
      </p:sp>
      <p:sp>
        <p:nvSpPr>
          <p:cNvPr id="7" name="Rectangle 6"/>
          <p:cNvSpPr/>
          <p:nvPr/>
        </p:nvSpPr>
        <p:spPr>
          <a:xfrm>
            <a:off x="2688264"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8" name="Rectangle 7"/>
          <p:cNvSpPr/>
          <p:nvPr/>
        </p:nvSpPr>
        <p:spPr>
          <a:xfrm>
            <a:off x="3828377"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14" name="TextBox 13"/>
          <p:cNvSpPr txBox="1"/>
          <p:nvPr/>
        </p:nvSpPr>
        <p:spPr>
          <a:xfrm>
            <a:off x="3635201" y="621482"/>
            <a:ext cx="5288075" cy="683264"/>
          </a:xfrm>
          <a:prstGeom prst="rect">
            <a:avLst/>
          </a:prstGeom>
          <a:noFill/>
        </p:spPr>
        <p:txBody>
          <a:bodyPr wrap="square" rtlCol="0">
            <a:spAutoFit/>
          </a:bodyPr>
          <a:lstStyle/>
          <a:p>
            <a:pPr algn="ctr">
              <a:lnSpc>
                <a:spcPct val="80000"/>
              </a:lnSpc>
            </a:pPr>
            <a:r>
              <a:rPr lang="fa-IR" sz="4800" b="1" spc="-15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ادوار تجاری زمین در بخش مسکن</a:t>
            </a:r>
            <a:endParaRPr lang="en-US" sz="4800" b="1" spc="-15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17" name="Rectangle 16"/>
          <p:cNvSpPr/>
          <p:nvPr/>
        </p:nvSpPr>
        <p:spPr>
          <a:xfrm>
            <a:off x="4945460"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18" name="Rectangle 17"/>
          <p:cNvSpPr/>
          <p:nvPr/>
        </p:nvSpPr>
        <p:spPr>
          <a:xfrm>
            <a:off x="6084675" y="5374010"/>
            <a:ext cx="1225015" cy="2215991"/>
          </a:xfrm>
          <a:prstGeom prst="rect">
            <a:avLst/>
          </a:prstGeom>
        </p:spPr>
        <p:txBody>
          <a:bodyPr wrap="none">
            <a:spAutoFit/>
          </a:bodyPr>
          <a:lstStyle/>
          <a:p>
            <a:pPr algn="ctr"/>
            <a:r>
              <a:rPr lang="en-US" sz="13800" dirty="0">
                <a:solidFill>
                  <a:srgbClr val="FFC000"/>
                </a:solidFill>
                <a:latin typeface="Iconic" pitchFamily="2" charset="0"/>
              </a:rPr>
              <a:t></a:t>
            </a:r>
            <a:endParaRPr lang="ru-RU" sz="13800" dirty="0">
              <a:solidFill>
                <a:srgbClr val="FFC000"/>
              </a:solidFill>
            </a:endParaRPr>
          </a:p>
        </p:txBody>
      </p:sp>
      <p:sp>
        <p:nvSpPr>
          <p:cNvPr id="19" name="Rectangle 18"/>
          <p:cNvSpPr/>
          <p:nvPr/>
        </p:nvSpPr>
        <p:spPr>
          <a:xfrm>
            <a:off x="7223890" y="5374010"/>
            <a:ext cx="1225015" cy="2215991"/>
          </a:xfrm>
          <a:prstGeom prst="rect">
            <a:avLst/>
          </a:prstGeom>
        </p:spPr>
        <p:txBody>
          <a:bodyPr wrap="none">
            <a:spAutoFit/>
          </a:bodyPr>
          <a:lstStyle/>
          <a:p>
            <a:pPr algn="ctr"/>
            <a:r>
              <a:rPr lang="en-US" sz="13800" dirty="0">
                <a:solidFill>
                  <a:schemeClr val="tx1">
                    <a:lumMod val="85000"/>
                    <a:lumOff val="15000"/>
                  </a:schemeClr>
                </a:solidFill>
                <a:latin typeface="Iconic" pitchFamily="2" charset="0"/>
              </a:rPr>
              <a:t></a:t>
            </a:r>
            <a:endParaRPr lang="ru-RU" sz="13800" dirty="0">
              <a:solidFill>
                <a:schemeClr val="tx1">
                  <a:lumMod val="85000"/>
                  <a:lumOff val="15000"/>
                </a:schemeClr>
              </a:solidFill>
            </a:endParaRPr>
          </a:p>
        </p:txBody>
      </p:sp>
      <p:sp>
        <p:nvSpPr>
          <p:cNvPr id="20" name="Rectangle 19"/>
          <p:cNvSpPr/>
          <p:nvPr/>
        </p:nvSpPr>
        <p:spPr>
          <a:xfrm>
            <a:off x="8364003" y="5374010"/>
            <a:ext cx="1225015" cy="2215991"/>
          </a:xfrm>
          <a:prstGeom prst="rect">
            <a:avLst/>
          </a:prstGeom>
        </p:spPr>
        <p:txBody>
          <a:bodyPr wrap="none">
            <a:spAutoFit/>
          </a:bodyPr>
          <a:lstStyle/>
          <a:p>
            <a:pPr algn="ctr"/>
            <a:r>
              <a:rPr lang="en-US" sz="13800" dirty="0">
                <a:solidFill>
                  <a:schemeClr val="tx1">
                    <a:lumMod val="85000"/>
                    <a:lumOff val="15000"/>
                  </a:schemeClr>
                </a:solidFill>
                <a:latin typeface="Iconic" pitchFamily="2" charset="0"/>
              </a:rPr>
              <a:t></a:t>
            </a:r>
            <a:endParaRPr lang="ru-RU" sz="13800" dirty="0">
              <a:solidFill>
                <a:schemeClr val="tx1">
                  <a:lumMod val="85000"/>
                  <a:lumOff val="15000"/>
                </a:schemeClr>
              </a:solidFill>
            </a:endParaRPr>
          </a:p>
        </p:txBody>
      </p:sp>
      <p:sp>
        <p:nvSpPr>
          <p:cNvPr id="21" name="Rectangle 20"/>
          <p:cNvSpPr/>
          <p:nvPr/>
        </p:nvSpPr>
        <p:spPr>
          <a:xfrm>
            <a:off x="9493978" y="5374010"/>
            <a:ext cx="1225015" cy="2215991"/>
          </a:xfrm>
          <a:prstGeom prst="rect">
            <a:avLst/>
          </a:prstGeom>
        </p:spPr>
        <p:txBody>
          <a:bodyPr wrap="none">
            <a:spAutoFit/>
          </a:bodyPr>
          <a:lstStyle/>
          <a:p>
            <a:pPr algn="ctr"/>
            <a:r>
              <a:rPr lang="en-US" sz="13800" dirty="0">
                <a:solidFill>
                  <a:schemeClr val="tx1">
                    <a:lumMod val="85000"/>
                    <a:lumOff val="15000"/>
                  </a:schemeClr>
                </a:solidFill>
                <a:latin typeface="Iconic" pitchFamily="2" charset="0"/>
              </a:rPr>
              <a:t></a:t>
            </a:r>
            <a:endParaRPr lang="ru-RU" sz="13800" dirty="0">
              <a:solidFill>
                <a:schemeClr val="tx1">
                  <a:lumMod val="85000"/>
                  <a:lumOff val="15000"/>
                </a:schemeClr>
              </a:solidFill>
            </a:endParaRPr>
          </a:p>
        </p:txBody>
      </p:sp>
      <p:sp>
        <p:nvSpPr>
          <p:cNvPr id="22" name="Rectangle 21"/>
          <p:cNvSpPr/>
          <p:nvPr/>
        </p:nvSpPr>
        <p:spPr>
          <a:xfrm>
            <a:off x="10634091" y="5374010"/>
            <a:ext cx="1225015" cy="2215991"/>
          </a:xfrm>
          <a:prstGeom prst="rect">
            <a:avLst/>
          </a:prstGeom>
        </p:spPr>
        <p:txBody>
          <a:bodyPr wrap="none">
            <a:spAutoFit/>
          </a:bodyPr>
          <a:lstStyle/>
          <a:p>
            <a:pPr algn="ctr"/>
            <a:r>
              <a:rPr lang="en-US" sz="13800" dirty="0">
                <a:solidFill>
                  <a:schemeClr val="tx1">
                    <a:lumMod val="85000"/>
                    <a:lumOff val="15000"/>
                  </a:schemeClr>
                </a:solidFill>
                <a:latin typeface="Iconic" pitchFamily="2" charset="0"/>
              </a:rPr>
              <a:t></a:t>
            </a:r>
            <a:endParaRPr lang="ru-RU" sz="13800" dirty="0">
              <a:solidFill>
                <a:schemeClr val="tx1">
                  <a:lumMod val="85000"/>
                  <a:lumOff val="15000"/>
                </a:schemeClr>
              </a:solidFill>
            </a:endParaRPr>
          </a:p>
        </p:txBody>
      </p:sp>
    </p:spTree>
    <p:extLst>
      <p:ext uri="{BB962C8B-B14F-4D97-AF65-F5344CB8AC3E}">
        <p14:creationId xmlns:p14="http://schemas.microsoft.com/office/powerpoint/2010/main" val="13227268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ppt_x"/>
                                          </p:val>
                                        </p:tav>
                                        <p:tav tm="100000">
                                          <p:val>
                                            <p:strVal val="#ppt_x"/>
                                          </p:val>
                                        </p:tav>
                                      </p:tavLst>
                                    </p:anim>
                                    <p:anim calcmode="lin" valueType="num">
                                      <p:cBhvr additive="base">
                                        <p:cTn id="13" dur="75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ppt_x"/>
                                          </p:val>
                                        </p:tav>
                                        <p:tav tm="100000">
                                          <p:val>
                                            <p:strVal val="#ppt_x"/>
                                          </p:val>
                                        </p:tav>
                                      </p:tavLst>
                                    </p:anim>
                                    <p:anim calcmode="lin" valueType="num">
                                      <p:cBhvr additive="base">
                                        <p:cTn id="17" dur="75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ppt_x"/>
                                          </p:val>
                                        </p:tav>
                                        <p:tav tm="100000">
                                          <p:val>
                                            <p:strVal val="#ppt_x"/>
                                          </p:val>
                                        </p:tav>
                                      </p:tavLst>
                                    </p:anim>
                                    <p:anim calcmode="lin" valueType="num">
                                      <p:cBhvr additive="base">
                                        <p:cTn id="21" dur="75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7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750" fill="hold"/>
                                        <p:tgtEl>
                                          <p:spTgt spid="7"/>
                                        </p:tgtEl>
                                        <p:attrNameLst>
                                          <p:attrName>ppt_x</p:attrName>
                                        </p:attrNameLst>
                                      </p:cBhvr>
                                      <p:tavLst>
                                        <p:tav tm="0">
                                          <p:val>
                                            <p:strVal val="#ppt_x"/>
                                          </p:val>
                                        </p:tav>
                                        <p:tav tm="100000">
                                          <p:val>
                                            <p:strVal val="#ppt_x"/>
                                          </p:val>
                                        </p:tav>
                                      </p:tavLst>
                                    </p:anim>
                                    <p:anim calcmode="lin" valueType="num">
                                      <p:cBhvr additive="base">
                                        <p:cTn id="25" dur="75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750" fill="hold"/>
                                        <p:tgtEl>
                                          <p:spTgt spid="8"/>
                                        </p:tgtEl>
                                        <p:attrNameLst>
                                          <p:attrName>ppt_x</p:attrName>
                                        </p:attrNameLst>
                                      </p:cBhvr>
                                      <p:tavLst>
                                        <p:tav tm="0">
                                          <p:val>
                                            <p:strVal val="#ppt_x"/>
                                          </p:val>
                                        </p:tav>
                                        <p:tav tm="100000">
                                          <p:val>
                                            <p:strVal val="#ppt_x"/>
                                          </p:val>
                                        </p:tav>
                                      </p:tavLst>
                                    </p:anim>
                                    <p:anim calcmode="lin" valueType="num">
                                      <p:cBhvr additive="base">
                                        <p:cTn id="29" dur="75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12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750" fill="hold"/>
                                        <p:tgtEl>
                                          <p:spTgt spid="17"/>
                                        </p:tgtEl>
                                        <p:attrNameLst>
                                          <p:attrName>ppt_x</p:attrName>
                                        </p:attrNameLst>
                                      </p:cBhvr>
                                      <p:tavLst>
                                        <p:tav tm="0">
                                          <p:val>
                                            <p:strVal val="#ppt_x"/>
                                          </p:val>
                                        </p:tav>
                                        <p:tav tm="100000">
                                          <p:val>
                                            <p:strVal val="#ppt_x"/>
                                          </p:val>
                                        </p:tav>
                                      </p:tavLst>
                                    </p:anim>
                                    <p:anim calcmode="lin" valueType="num">
                                      <p:cBhvr additive="base">
                                        <p:cTn id="33" dur="75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15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fill="hold"/>
                                        <p:tgtEl>
                                          <p:spTgt spid="18"/>
                                        </p:tgtEl>
                                        <p:attrNameLst>
                                          <p:attrName>ppt_x</p:attrName>
                                        </p:attrNameLst>
                                      </p:cBhvr>
                                      <p:tavLst>
                                        <p:tav tm="0">
                                          <p:val>
                                            <p:strVal val="#ppt_x"/>
                                          </p:val>
                                        </p:tav>
                                        <p:tav tm="100000">
                                          <p:val>
                                            <p:strVal val="#ppt_x"/>
                                          </p:val>
                                        </p:tav>
                                      </p:tavLst>
                                    </p:anim>
                                    <p:anim calcmode="lin" valueType="num">
                                      <p:cBhvr additive="base">
                                        <p:cTn id="37" dur="75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175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0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750" fill="hold"/>
                                        <p:tgtEl>
                                          <p:spTgt spid="20"/>
                                        </p:tgtEl>
                                        <p:attrNameLst>
                                          <p:attrName>ppt_x</p:attrName>
                                        </p:attrNameLst>
                                      </p:cBhvr>
                                      <p:tavLst>
                                        <p:tav tm="0">
                                          <p:val>
                                            <p:strVal val="#ppt_x"/>
                                          </p:val>
                                        </p:tav>
                                        <p:tav tm="100000">
                                          <p:val>
                                            <p:strVal val="#ppt_x"/>
                                          </p:val>
                                        </p:tav>
                                      </p:tavLst>
                                    </p:anim>
                                    <p:anim calcmode="lin" valueType="num">
                                      <p:cBhvr additive="base">
                                        <p:cTn id="45" dur="75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225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750" fill="hold"/>
                                        <p:tgtEl>
                                          <p:spTgt spid="21"/>
                                        </p:tgtEl>
                                        <p:attrNameLst>
                                          <p:attrName>ppt_x</p:attrName>
                                        </p:attrNameLst>
                                      </p:cBhvr>
                                      <p:tavLst>
                                        <p:tav tm="0">
                                          <p:val>
                                            <p:strVal val="#ppt_x"/>
                                          </p:val>
                                        </p:tav>
                                        <p:tav tm="100000">
                                          <p:val>
                                            <p:strVal val="#ppt_x"/>
                                          </p:val>
                                        </p:tav>
                                      </p:tavLst>
                                    </p:anim>
                                    <p:anim calcmode="lin" valueType="num">
                                      <p:cBhvr additive="base">
                                        <p:cTn id="49" dur="75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750" fill="hold"/>
                                        <p:tgtEl>
                                          <p:spTgt spid="22"/>
                                        </p:tgtEl>
                                        <p:attrNameLst>
                                          <p:attrName>ppt_x</p:attrName>
                                        </p:attrNameLst>
                                      </p:cBhvr>
                                      <p:tavLst>
                                        <p:tav tm="0">
                                          <p:val>
                                            <p:strVal val="#ppt_x"/>
                                          </p:val>
                                        </p:tav>
                                        <p:tav tm="100000">
                                          <p:val>
                                            <p:strVal val="#ppt_x"/>
                                          </p:val>
                                        </p:tav>
                                      </p:tavLst>
                                    </p:anim>
                                    <p:anim calcmode="lin" valueType="num">
                                      <p:cBhvr additive="base">
                                        <p:cTn id="53" dur="7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14"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939" y="549474"/>
            <a:ext cx="10975658" cy="1143265"/>
          </a:xfrm>
        </p:spPr>
        <p:txBody>
          <a:bodyPr>
            <a:normAutofit/>
          </a:bodyPr>
          <a:lstStyle/>
          <a:p>
            <a:pPr algn="r" rtl="1"/>
            <a:r>
              <a:rPr lang="fa-IR" sz="6600" dirty="0">
                <a:cs typeface="B Kourosh" panose="00000400000000000000" pitchFamily="2" charset="-78"/>
              </a:rPr>
              <a:t> </a:t>
            </a:r>
            <a:r>
              <a:rPr lang="fa-IR" sz="4800" dirty="0">
                <a:cs typeface="B Kourosh" panose="00000400000000000000" pitchFamily="2" charset="-78"/>
              </a:rPr>
              <a:t>ﺑﺎﺯﺍﺭ ﺯﻣﻴﻦ ﻭ ﺳﺎﺧﺘﺎﺭ ﻏﻴﺮﺭﻗﺎﺑﺘﻲ</a:t>
            </a:r>
            <a:endParaRPr lang="en-US" sz="6600" dirty="0"/>
          </a:p>
        </p:txBody>
      </p:sp>
      <p:sp>
        <p:nvSpPr>
          <p:cNvPr id="3" name="Content Placeholder 2"/>
          <p:cNvSpPr>
            <a:spLocks noGrp="1"/>
          </p:cNvSpPr>
          <p:nvPr>
            <p:ph sz="quarter" idx="13"/>
          </p:nvPr>
        </p:nvSpPr>
        <p:spPr>
          <a:xfrm>
            <a:off x="685979" y="2063874"/>
            <a:ext cx="11028232" cy="3311956"/>
          </a:xfrm>
        </p:spPr>
        <p:txBody>
          <a:bodyPr>
            <a:noAutofit/>
          </a:bodyPr>
          <a:lstStyle/>
          <a:p>
            <a:pPr algn="just" rtl="1"/>
            <a:r>
              <a:rPr lang="fa-IR" sz="2400" dirty="0" smtClean="0">
                <a:cs typeface="B Koodak" panose="00000700000000000000" pitchFamily="2" charset="-78"/>
              </a:rPr>
              <a:t>بازار رقابتی (امکان ساوزکار ورود عرضه کنندگان جدید به به  بازار و افزایش عرضه وجود داشته باشد )</a:t>
            </a:r>
          </a:p>
          <a:p>
            <a:pPr algn="just" rtl="1"/>
            <a:r>
              <a:rPr lang="fa-IR" sz="2400" dirty="0" smtClean="0">
                <a:cs typeface="B Koodak" panose="00000700000000000000" pitchFamily="2" charset="-78"/>
              </a:rPr>
              <a:t>افزایش قیمت زمین به علت قوانین به شدت محدود کننده و در غیاب سیسات های لازم در بسیاری از شهرهای بزرگ عرضه زمین وجود ندارد یا عرضه جدید با سرعتی بسیار کمتر از گسترش تقاضا صورت میگیرد که در نتیجه نوعی مضیقه مصنوعی زمین به وجود میاید</a:t>
            </a:r>
          </a:p>
          <a:p>
            <a:pPr algn="just" rtl="1"/>
            <a:r>
              <a:rPr lang="fa-IR" sz="2400" dirty="0" smtClean="0">
                <a:cs typeface="B Koodak" panose="00000700000000000000" pitchFamily="2" charset="-78"/>
              </a:rPr>
              <a:t>این ویژگی بازار زمین را به یک بازار غیر رقابتی با قیمت های افزایش یابنده تبدیل کرده است.</a:t>
            </a:r>
            <a:endParaRPr lang="en-US" sz="2400" dirty="0"/>
          </a:p>
        </p:txBody>
      </p:sp>
    </p:spTree>
    <p:extLst>
      <p:ext uri="{BB962C8B-B14F-4D97-AF65-F5344CB8AC3E}">
        <p14:creationId xmlns:p14="http://schemas.microsoft.com/office/powerpoint/2010/main" val="42639494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dirty="0">
                <a:cs typeface="B Kourosh" panose="00000400000000000000" pitchFamily="2" charset="-78"/>
              </a:rPr>
              <a:t>ﺳﺮﺍﻧه ﺯﻣﻴﻦ ﺷﻬﺮﻱ، ﻳﻚ ﺑﺮﺭﺳﻲ ﻣﻘﺎﻳﺴﻪﺍﻱ</a:t>
            </a:r>
            <a:r>
              <a:rPr lang="fa-IR" sz="6600" dirty="0">
                <a:cs typeface="B Kourosh" panose="00000400000000000000" pitchFamily="2" charset="-78"/>
              </a:rPr>
              <a:t> </a:t>
            </a:r>
            <a:endParaRPr lang="en-US" sz="6600" dirty="0"/>
          </a:p>
        </p:txBody>
      </p:sp>
      <p:pic>
        <p:nvPicPr>
          <p:cNvPr id="4" name="Content Placeholder 3"/>
          <p:cNvPicPr>
            <a:picLocks noGrp="1" noChangeAspect="1"/>
          </p:cNvPicPr>
          <p:nvPr>
            <p:ph sz="quarter" idx="13"/>
          </p:nvPr>
        </p:nvPicPr>
        <p:blipFill>
          <a:blip r:embed="rId3"/>
          <a:stretch>
            <a:fillRect/>
          </a:stretch>
        </p:blipFill>
        <p:spPr>
          <a:xfrm>
            <a:off x="334894" y="133144"/>
            <a:ext cx="4361198" cy="6675614"/>
          </a:xfrm>
          <a:prstGeom prst="rect">
            <a:avLst/>
          </a:prstGeom>
        </p:spPr>
      </p:pic>
      <p:sp>
        <p:nvSpPr>
          <p:cNvPr id="5" name="TextBox 4"/>
          <p:cNvSpPr txBox="1"/>
          <p:nvPr/>
        </p:nvSpPr>
        <p:spPr>
          <a:xfrm>
            <a:off x="5201177" y="1691080"/>
            <a:ext cx="6155428" cy="3416320"/>
          </a:xfrm>
          <a:prstGeom prst="rect">
            <a:avLst/>
          </a:prstGeom>
          <a:noFill/>
        </p:spPr>
        <p:txBody>
          <a:bodyPr wrap="square" rtlCol="0">
            <a:spAutoFit/>
          </a:bodyPr>
          <a:lstStyle/>
          <a:p>
            <a:pPr algn="just" rtl="1"/>
            <a:r>
              <a:rPr lang="fa-IR" sz="1800" dirty="0">
                <a:cs typeface="B Koodak" panose="00000700000000000000" pitchFamily="2" charset="-78"/>
              </a:rPr>
              <a:t>ﺁﻳﺎ ﺳﺮﺍﻧﺔ ﺯﻣﻴﻦ ﺷﻬﺮﻱ ﺩﺭ ﺍﻳﺮﺍﻥ ﻛﻤﺘﺮ ﺍﺯ ﺳﺎﻳﺮ ﻧﻘﺎﻁ ﺩﻧﻴﺎ ﺍﺳﺖ؟ </a:t>
            </a:r>
          </a:p>
          <a:p>
            <a:pPr algn="just" rtl="1"/>
            <a:r>
              <a:rPr lang="fa-IR" sz="1800" dirty="0">
                <a:cs typeface="B Koodak" panose="00000700000000000000" pitchFamily="2" charset="-78"/>
              </a:rPr>
              <a:t>ﺗﺮﺍﻛﻢ ﺍﻏﻠﺐ ﺷﻬﺮﻫﺎﻱ ﺑﺰﺭﮒ ﺁﻣﺮﻳﻜﺎ ﺑﻴﻦ۱۰۰۰ ﺗﺎ ٢۰۰۰ ﻧﻔﺮ ﺑﺮ ﻛﻴﻠﻮﻣﺘﺮ ﻣﺮﺑﻊ ﺍﺳﺖ. ﺷﻬﺮﻫﺎﻱ ﺍﺭﻭﭘﺎﻳﻲ ﻭ ﮊﺍﭘﻨﻲ ﺗﺮﺍﻛﻢ ﺑﺎﻻﺗﺮﻱ, ﺍﻣﺎ ﺑﺎﺯ ﻫﻢﺑﺴﻴﺎﺭ ﻛﻤﺘﺮ ﺍﺯ ﺗﻬﺮﺍﻥ ﺩﺍﺭﻧﺪ. ﺗﺮﺍﻛﻢ ﺷﻬﺮﻫﺎﻱ ﻫﻨﺪ ﺍﺯ ﺗﻬﺮﺍﻥ ﺑﻴﺸﺘﺮ ﺍﺳﺖ, ﺍﻣﺎ ﺳﻪ ﺳﺘﻮﻥ ﺁﺧﺮﺟﺪﻭﻝ ﻣﺸﺨﺺ ﻣﻲﮐﻨﺪ ﻛﻪ ﺍﻳﻦ ﺍﻣﺮ ﭼﻨﺪﺍﻥ ﺑﻲﻋﻠﺖ ﻧﻴﺴﺖ. ﺯﻳﺮﺍ ﻫﻨﺪ ﺑﻪ ﻋﻠﺖ ﺟﻤﻌﻴﺖ ﺑﺎﻻ ﻭﻣﺴﺎﺣﺖ ﻛﻢ ﺑﺎ ﻛﻤﺒﻮﺩ ﻭﺍﻗﻌﻲ ﺯﻣﻴﻦ ﻣﻮﺍﺟﻪ ﺍﺳﺖ, ﺑﻪﻃﻮﺭﻱ ﻛﻪ ﺑﺎ ﺟﻤﻌﻴﺖ ﺣﺪﻭﺩ ۱۵ ﺑﺮﺍﺑﺮ، ﺗﻨﻬﺎﺩﻭ ﺑﺮﺍﺑﺮ ﺍﻳﺮﺍﻥ ﻣﺴﺎﺣﺖ ﺩﺍﺭﺩ. ﺩﺭﺣﺎﻟﻲ ﻛﻪ ﺗﻬﺮﺍﻥ ٦۸٦ ﮐﻴﻠﻮﻣﺘﺮﻣﺮﺑﻊ ﻣﺴﺎﺣﺖ ﺩﺍﺭﺩ, ﺷﻬﺮﻫﺎﻱﻣﺸﺎﺑﻪ ﻭ ﺣﺘﻲ ﺑﺮﺧﻲ ﺷﻬﺮﻫﺎﻱ ﮐﻢﺟﻤﻌﻴﺖﺗﺮ, ﺑﻴﺶ ﺍﺯ ۱۰۰۰ ﮐﻴﻠﻮﺗﺮﻣﺮﺑﻊ ﻣﺴﺎﺣﺖ ﺩﺍﺭﻧﺪ.</a:t>
            </a:r>
          </a:p>
          <a:p>
            <a:pPr algn="just" rtl="1"/>
            <a:r>
              <a:rPr lang="fa-IR" sz="1800" dirty="0">
                <a:cs typeface="B Koodak" panose="00000700000000000000" pitchFamily="2" charset="-78"/>
              </a:rPr>
              <a:t>ﺍﺳﺘﺎﻧﺒﻮﻝ، ﭘﺎﺭﻳﺲ، ﻧﺎﮔﻮﻳﺎ، ﺷﻴﻜﺎﮔﻮ، ﻟﻨﺪﻥ، ﺑﺎﻧﻜﻮﻙ، ﻛﻮﺁﻻﻻﻣﭙﻮﺭ ﻭ ﺑﻮﺳﺘﻮﻥ ﺍﺯ ﺁﻥ ﺟﻤﻠﻪﺍﻧﺪ. ﻧﺴﺒﺖﺟﻤﻌﻴﺖ ﺑﻪ ﻣﺴﺎﺣﺖ ﮐﻞ ﮐﺸﻮﺭ ﺩﺭ ﺍﻳﺮﺍﻥ ﺑﺴﻴﺎﺭ ﻧﺰﺩﻳﻚ ﺑﻪ ﺁﻣﺮﻳﻜﺎ ﺍﺳﺖ, ﺍﻣﺎ ﺗﺮﺍﻛﻢ ﺩﺭ ﺷﻬﺮﻫﺎﻱﺍﻳﺮﺍﻥ ﺑﺴﻴﺎﺭ ﺑﻴﺸﺘﺮ ﺍﺯ ﺁﻣﺮﻳﻜﺎ ﺍﺳﺖ. </a:t>
            </a:r>
            <a:endParaRPr lang="en-US" sz="1800" dirty="0"/>
          </a:p>
        </p:txBody>
      </p:sp>
    </p:spTree>
    <p:extLst>
      <p:ext uri="{BB962C8B-B14F-4D97-AF65-F5344CB8AC3E}">
        <p14:creationId xmlns:p14="http://schemas.microsoft.com/office/powerpoint/2010/main" val="6177286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69195" y="1773610"/>
            <a:ext cx="9516480" cy="2308324"/>
          </a:xfrm>
          <a:prstGeom prst="rect">
            <a:avLst/>
          </a:prstGeom>
          <a:noFill/>
        </p:spPr>
        <p:txBody>
          <a:bodyPr wrap="square" rtlCol="0">
            <a:spAutoFit/>
          </a:bodyPr>
          <a:lstStyle/>
          <a:p>
            <a:pPr algn="r" rtl="1"/>
            <a:r>
              <a:rPr lang="fa-IR" dirty="0">
                <a:cs typeface="B Koodak" panose="00000700000000000000" pitchFamily="2" charset="-78"/>
              </a:rPr>
              <a:t>بطور کلی فاصله ی هر منطقه تا مرکز فعالیت های عمده شهر رابطه ی غیر مستقیم با قیمت زمین </a:t>
            </a:r>
            <a:r>
              <a:rPr lang="fa-IR" dirty="0" smtClean="0">
                <a:cs typeface="B Koodak" panose="00000700000000000000" pitchFamily="2" charset="-78"/>
              </a:rPr>
              <a:t>دارد .این </a:t>
            </a:r>
            <a:r>
              <a:rPr lang="fa-IR" dirty="0">
                <a:cs typeface="B Koodak" panose="00000700000000000000" pitchFamily="2" charset="-78"/>
              </a:rPr>
              <a:t>بدان معناست که هر چه فاصله از مرکز فعالیت بیشتر باشد هزینه های حمل و نقل و زمان تلف شده بیشتر </a:t>
            </a:r>
            <a:r>
              <a:rPr lang="fa-IR" dirty="0" smtClean="0">
                <a:cs typeface="B Koodak" panose="00000700000000000000" pitchFamily="2" charset="-78"/>
              </a:rPr>
              <a:t> و </a:t>
            </a:r>
            <a:r>
              <a:rPr lang="fa-IR" dirty="0">
                <a:cs typeface="B Koodak" panose="00000700000000000000" pitchFamily="2" charset="-78"/>
              </a:rPr>
              <a:t>درنتیجه قیمت زمین کمتر خواهد </a:t>
            </a:r>
            <a:r>
              <a:rPr lang="fa-IR" dirty="0" smtClean="0">
                <a:cs typeface="B Koodak" panose="00000700000000000000" pitchFamily="2" charset="-78"/>
              </a:rPr>
              <a:t>بود</a:t>
            </a:r>
          </a:p>
          <a:p>
            <a:pPr algn="r" rtl="1"/>
            <a:r>
              <a:rPr lang="fa-IR" dirty="0" smtClean="0">
                <a:cs typeface="B Koodak" panose="00000700000000000000" pitchFamily="2" charset="-78"/>
              </a:rPr>
              <a:t>(</a:t>
            </a:r>
            <a:r>
              <a:rPr lang="fa-IR" dirty="0">
                <a:cs typeface="B Koodak" panose="00000700000000000000" pitchFamily="2" charset="-78"/>
              </a:rPr>
              <a:t>شناخت عوامل موثر بر قیمت زمین رفیعی ص 47)</a:t>
            </a:r>
          </a:p>
          <a:p>
            <a:pPr algn="r" rtl="1"/>
            <a:r>
              <a:rPr lang="fa-IR" dirty="0">
                <a:cs typeface="B Koodak" panose="00000700000000000000" pitchFamily="2" charset="-78"/>
              </a:rPr>
              <a:t>بیان ریاضی این روابط را میتوان اینگونه بیان کرد</a:t>
            </a:r>
          </a:p>
          <a:p>
            <a:pPr algn="r" rtl="1"/>
            <a:r>
              <a:rPr lang="en-US" dirty="0" err="1"/>
              <a:t>Prcl</a:t>
            </a:r>
            <a:r>
              <a:rPr lang="en-US" dirty="0"/>
              <a:t>=f( den , </a:t>
            </a:r>
            <a:r>
              <a:rPr lang="en-US" dirty="0" err="1"/>
              <a:t>dcom</a:t>
            </a:r>
            <a:r>
              <a:rPr lang="en-US" dirty="0"/>
              <a:t> , </a:t>
            </a:r>
            <a:r>
              <a:rPr lang="en-US" dirty="0" err="1"/>
              <a:t>sres</a:t>
            </a:r>
            <a:r>
              <a:rPr lang="en-US" dirty="0"/>
              <a:t> , </a:t>
            </a:r>
            <a:r>
              <a:rPr lang="en-US" dirty="0" err="1"/>
              <a:t>sind</a:t>
            </a:r>
            <a:r>
              <a:rPr lang="en-US" dirty="0"/>
              <a:t> , </a:t>
            </a:r>
            <a:r>
              <a:rPr lang="en-US" dirty="0" err="1"/>
              <a:t>sadm</a:t>
            </a:r>
            <a:r>
              <a:rPr lang="en-US" dirty="0"/>
              <a:t> , </a:t>
            </a:r>
            <a:r>
              <a:rPr lang="en-US" dirty="0" err="1"/>
              <a:t>sunblt</a:t>
            </a:r>
            <a:r>
              <a:rPr lang="en-US" dirty="0"/>
              <a:t> , </a:t>
            </a:r>
            <a:r>
              <a:rPr lang="en-US" dirty="0" err="1"/>
              <a:t>ldist</a:t>
            </a:r>
            <a:r>
              <a:rPr lang="en-US" dirty="0"/>
              <a:t> )</a:t>
            </a: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7" name="Title 1"/>
          <p:cNvSpPr txBox="1">
            <a:spLocks/>
          </p:cNvSpPr>
          <p:nvPr/>
        </p:nvSpPr>
        <p:spPr>
          <a:xfrm>
            <a:off x="776052" y="663544"/>
            <a:ext cx="10975658" cy="1143265"/>
          </a:xfrm>
          <a:prstGeom prst="rect">
            <a:avLst/>
          </a:prstGeom>
        </p:spPr>
        <p:txBody>
          <a:bodyPr>
            <a:normAutofit/>
          </a:bodyPr>
          <a:lstStyle>
            <a:lvl1pPr algn="ctr" defTabSz="1219444" rtl="0" eaLnBrk="1" latinLnBrk="0" hangingPunct="1">
              <a:spcBef>
                <a:spcPct val="0"/>
              </a:spcBef>
              <a:buNone/>
              <a:defRPr sz="5900" kern="1200">
                <a:solidFill>
                  <a:schemeClr val="tx1"/>
                </a:solidFill>
                <a:latin typeface="+mj-lt"/>
                <a:ea typeface="+mj-ea"/>
                <a:cs typeface="+mj-cs"/>
              </a:defRPr>
            </a:lvl1pPr>
          </a:lstStyle>
          <a:p>
            <a:pPr algn="r" rtl="1"/>
            <a:r>
              <a:rPr lang="fa-IR" sz="4800" b="1" dirty="0" smtClean="0">
                <a:cs typeface="B Kourosh" panose="00000400000000000000" pitchFamily="2" charset="-78"/>
              </a:rPr>
              <a:t>قیمت زمین</a:t>
            </a:r>
            <a:endParaRPr lang="en-US" sz="8800" dirty="0"/>
          </a:p>
        </p:txBody>
      </p:sp>
    </p:spTree>
    <p:extLst>
      <p:ext uri="{BB962C8B-B14F-4D97-AF65-F5344CB8AC3E}">
        <p14:creationId xmlns:p14="http://schemas.microsoft.com/office/powerpoint/2010/main" val="3323474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ar-SA" dirty="0">
                <a:cs typeface="B Kourosh" panose="00000400000000000000" pitchFamily="2" charset="-78"/>
              </a:rPr>
              <a:t>زمین و حکمروایی</a:t>
            </a:r>
            <a:endParaRPr lang="en-US" dirty="0"/>
          </a:p>
        </p:txBody>
      </p:sp>
    </p:spTree>
    <p:extLst>
      <p:ext uri="{BB962C8B-B14F-4D97-AF65-F5344CB8AC3E}">
        <p14:creationId xmlns:p14="http://schemas.microsoft.com/office/powerpoint/2010/main" val="3508611137"/>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graphicFrame>
        <p:nvGraphicFramePr>
          <p:cNvPr id="14" name="Diagram 13"/>
          <p:cNvGraphicFramePr/>
          <p:nvPr>
            <p:extLst>
              <p:ext uri="{D42A27DB-BD31-4B8C-83A1-F6EECF244321}">
                <p14:modId xmlns:p14="http://schemas.microsoft.com/office/powerpoint/2010/main" val="563342989"/>
              </p:ext>
            </p:extLst>
          </p:nvPr>
        </p:nvGraphicFramePr>
        <p:xfrm>
          <a:off x="290486" y="280639"/>
          <a:ext cx="11624051" cy="629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Parallelogram 15"/>
          <p:cNvSpPr/>
          <p:nvPr/>
        </p:nvSpPr>
        <p:spPr>
          <a:xfrm>
            <a:off x="7241008" y="1269554"/>
            <a:ext cx="605652" cy="484521"/>
          </a:xfrm>
          <a:prstGeom prst="parallelogram">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7335205" y="1382321"/>
            <a:ext cx="729765" cy="583812"/>
          </a:xfrm>
          <a:prstGeom prst="parallelogram">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3279628" y="3289475"/>
            <a:ext cx="6859588" cy="280638"/>
          </a:xfrm>
          <a:prstGeom prst="rect">
            <a:avLst/>
          </a:prstGeom>
          <a:pattFill prst="dkUpDiag">
            <a:fgClr>
              <a:schemeClr val="bg1">
                <a:lumMod val="85000"/>
              </a:schemeClr>
            </a:fgClr>
            <a:bgClr>
              <a:schemeClr val="bg1"/>
            </a:bgClr>
          </a:patt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 y="6578950"/>
            <a:ext cx="12195175" cy="280638"/>
          </a:xfrm>
          <a:prstGeom prst="rect">
            <a:avLst/>
          </a:prstGeom>
          <a:pattFill prst="dkUpDiag">
            <a:fgClr>
              <a:schemeClr val="bg1">
                <a:lumMod val="85000"/>
              </a:schemeClr>
            </a:fgClr>
            <a:bgClr>
              <a:schemeClr val="bg1"/>
            </a:bgClr>
          </a:patt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12195176" cy="280638"/>
          </a:xfrm>
          <a:prstGeom prst="rect">
            <a:avLst/>
          </a:prstGeom>
          <a:pattFill prst="dkUpDiag">
            <a:fgClr>
              <a:schemeClr val="bg1">
                <a:lumMod val="85000"/>
              </a:schemeClr>
            </a:fgClr>
            <a:bgClr>
              <a:schemeClr val="bg1"/>
            </a:bgClr>
          </a:patt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5400000">
            <a:off x="8625062" y="3289475"/>
            <a:ext cx="6859588" cy="280638"/>
          </a:xfrm>
          <a:prstGeom prst="rect">
            <a:avLst/>
          </a:prstGeom>
          <a:pattFill prst="dkUpDiag">
            <a:fgClr>
              <a:schemeClr val="bg1">
                <a:lumMod val="85000"/>
              </a:schemeClr>
            </a:fgClr>
            <a:bgClr>
              <a:schemeClr val="bg1"/>
            </a:bgClr>
          </a:patt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215461" y="1546316"/>
            <a:ext cx="6526906" cy="615553"/>
          </a:xfrm>
          <a:prstGeom prst="rect">
            <a:avLst/>
          </a:prstGeom>
          <a:noFill/>
        </p:spPr>
        <p:txBody>
          <a:bodyPr wrap="square" rtlCol="0">
            <a:spAutoFit/>
          </a:bodyPr>
          <a:lstStyle/>
          <a:p>
            <a:pPr>
              <a:lnSpc>
                <a:spcPct val="80000"/>
              </a:lnSpc>
            </a:pPr>
            <a:r>
              <a:rPr lang="ar-SA" sz="4000" dirty="0">
                <a:cs typeface="B Kourosh" panose="00000400000000000000" pitchFamily="2" charset="-78"/>
              </a:rPr>
              <a:t>مسائل و موضوعات مربوط به حکمروایی شهری </a:t>
            </a:r>
            <a:endParaRPr lang="en-US" sz="4000" b="1" spc="-150" dirty="0">
              <a:solidFill>
                <a:schemeClr val="bg1"/>
              </a:solidFill>
              <a:latin typeface="Liberation Sans" pitchFamily="34" charset="0"/>
              <a:ea typeface="Adobe Gothic Std B" pitchFamily="34" charset="-128"/>
            </a:endParaRPr>
          </a:p>
        </p:txBody>
      </p:sp>
      <p:sp>
        <p:nvSpPr>
          <p:cNvPr id="15" name="Rectangle 14"/>
          <p:cNvSpPr/>
          <p:nvPr/>
        </p:nvSpPr>
        <p:spPr>
          <a:xfrm>
            <a:off x="3649315" y="3003684"/>
            <a:ext cx="5616625" cy="1323439"/>
          </a:xfrm>
          <a:prstGeom prst="rect">
            <a:avLst/>
          </a:prstGeom>
        </p:spPr>
        <p:txBody>
          <a:bodyPr wrap="square">
            <a:spAutoFit/>
          </a:bodyPr>
          <a:lstStyle/>
          <a:p>
            <a:pPr algn="just" rtl="1"/>
            <a:r>
              <a:rPr lang="ar-SA" sz="2000" dirty="0">
                <a:cs typeface="B Koodak" panose="00000700000000000000" pitchFamily="2" charset="-78"/>
              </a:rPr>
              <a:t>تدوین سیاست زمین-اصلاح زمین-امنیت و تصدی زمین-حقوق مالکیت زمین و حقوق زنان – سکونتگاهای غیر رسمی – منازعات و مناقشات زمین و همکاری بین المللی (</a:t>
            </a:r>
            <a:r>
              <a:rPr lang="en-US" sz="2000" dirty="0"/>
              <a:t>Palmer et al,</a:t>
            </a:r>
            <a:r>
              <a:rPr lang="ar-SA" sz="2000" dirty="0">
                <a:cs typeface="B Koodak" panose="00000700000000000000" pitchFamily="2" charset="-78"/>
              </a:rPr>
              <a:t>2009:9)</a:t>
            </a:r>
            <a:br>
              <a:rPr lang="ar-SA" sz="2000" dirty="0">
                <a:cs typeface="B Koodak" panose="00000700000000000000" pitchFamily="2" charset="-78"/>
              </a:rPr>
            </a:br>
            <a:endParaRPr lang="en-US" sz="2000" dirty="0"/>
          </a:p>
        </p:txBody>
      </p:sp>
    </p:spTree>
    <p:extLst>
      <p:ext uri="{BB962C8B-B14F-4D97-AF65-F5344CB8AC3E}">
        <p14:creationId xmlns:p14="http://schemas.microsoft.com/office/powerpoint/2010/main" val="14252507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2" presetClass="entr" presetSubtype="4" decel="10000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ppt_x"/>
                                          </p:val>
                                        </p:tav>
                                        <p:tav tm="100000">
                                          <p:val>
                                            <p:strVal val="#ppt_x"/>
                                          </p:val>
                                        </p:tav>
                                      </p:tavLst>
                                    </p:anim>
                                    <p:anim calcmode="lin" valueType="num">
                                      <p:cBhvr additive="base">
                                        <p:cTn id="11" dur="75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decel="100000" fill="hold" grpId="0"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750" fill="hold"/>
                                        <p:tgtEl>
                                          <p:spTgt spid="15"/>
                                        </p:tgtEl>
                                        <p:attrNameLst>
                                          <p:attrName>ppt_x</p:attrName>
                                        </p:attrNameLst>
                                      </p:cBhvr>
                                      <p:tavLst>
                                        <p:tav tm="0">
                                          <p:val>
                                            <p:strVal val="#ppt_x"/>
                                          </p:val>
                                        </p:tav>
                                        <p:tav tm="100000">
                                          <p:val>
                                            <p:strVal val="#ppt_x"/>
                                          </p:val>
                                        </p:tav>
                                      </p:tavLst>
                                    </p:anim>
                                    <p:anim calcmode="lin" valueType="num">
                                      <p:cBhvr additive="base">
                                        <p:cTn id="15" dur="75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1" decel="100000"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750" fill="hold"/>
                                        <p:tgtEl>
                                          <p:spTgt spid="18"/>
                                        </p:tgtEl>
                                        <p:attrNameLst>
                                          <p:attrName>ppt_x</p:attrName>
                                        </p:attrNameLst>
                                      </p:cBhvr>
                                      <p:tavLst>
                                        <p:tav tm="0">
                                          <p:val>
                                            <p:strVal val="#ppt_x"/>
                                          </p:val>
                                        </p:tav>
                                        <p:tav tm="100000">
                                          <p:val>
                                            <p:strVal val="#ppt_x"/>
                                          </p:val>
                                        </p:tav>
                                      </p:tavLst>
                                    </p:anim>
                                    <p:anim calcmode="lin" valueType="num">
                                      <p:cBhvr additive="base">
                                        <p:cTn id="19" dur="750" fill="hold"/>
                                        <p:tgtEl>
                                          <p:spTgt spid="18"/>
                                        </p:tgtEl>
                                        <p:attrNameLst>
                                          <p:attrName>ppt_y</p:attrName>
                                        </p:attrNameLst>
                                      </p:cBhvr>
                                      <p:tavLst>
                                        <p:tav tm="0">
                                          <p:val>
                                            <p:strVal val="0-#ppt_h/2"/>
                                          </p:val>
                                        </p:tav>
                                        <p:tav tm="100000">
                                          <p:val>
                                            <p:strVal val="#ppt_y"/>
                                          </p:val>
                                        </p:tav>
                                      </p:tavLst>
                                    </p:anim>
                                  </p:childTnLst>
                                </p:cTn>
                              </p:par>
                              <p:par>
                                <p:cTn id="20" presetID="2" presetClass="entr" presetSubtype="9" decel="100000" fill="hold" grpId="0" nodeType="withEffect">
                                  <p:stCondLst>
                                    <p:cond delay="10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50" fill="hold"/>
                                        <p:tgtEl>
                                          <p:spTgt spid="16"/>
                                        </p:tgtEl>
                                        <p:attrNameLst>
                                          <p:attrName>ppt_x</p:attrName>
                                        </p:attrNameLst>
                                      </p:cBhvr>
                                      <p:tavLst>
                                        <p:tav tm="0">
                                          <p:val>
                                            <p:strVal val="0-#ppt_w/2"/>
                                          </p:val>
                                        </p:tav>
                                        <p:tav tm="100000">
                                          <p:val>
                                            <p:strVal val="#ppt_x"/>
                                          </p:val>
                                        </p:tav>
                                      </p:tavLst>
                                    </p:anim>
                                    <p:anim calcmode="lin" valueType="num">
                                      <p:cBhvr additive="base">
                                        <p:cTn id="23"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6" grpId="0" animBg="1"/>
      <p:bldP spid="18" grpId="0" animBg="1"/>
      <p:bldP spid="9"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ar-SA" dirty="0">
                <a:cs typeface="B Kourosh" panose="00000400000000000000" pitchFamily="2" charset="-78"/>
              </a:rPr>
              <a:t>معیارهای حکمروایی خوب در حکمروایی زمین</a:t>
            </a:r>
            <a:endParaRPr lang="en-US" dirty="0"/>
          </a:p>
        </p:txBody>
      </p:sp>
      <p:sp>
        <p:nvSpPr>
          <p:cNvPr id="3" name="Chevron 2"/>
          <p:cNvSpPr/>
          <p:nvPr/>
        </p:nvSpPr>
        <p:spPr>
          <a:xfrm>
            <a:off x="2351962" y="4034302"/>
            <a:ext cx="288033" cy="28803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hevron 3"/>
          <p:cNvSpPr/>
          <p:nvPr/>
        </p:nvSpPr>
        <p:spPr>
          <a:xfrm>
            <a:off x="3766333" y="4029492"/>
            <a:ext cx="288033" cy="28803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hevron 4"/>
          <p:cNvSpPr/>
          <p:nvPr/>
        </p:nvSpPr>
        <p:spPr>
          <a:xfrm>
            <a:off x="5713895" y="4029492"/>
            <a:ext cx="288033" cy="28803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0"/>
          <p:cNvSpPr txBox="1">
            <a:spLocks/>
          </p:cNvSpPr>
          <p:nvPr/>
        </p:nvSpPr>
        <p:spPr>
          <a:xfrm>
            <a:off x="278368" y="3976962"/>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مسئولیت پذیری</a:t>
            </a:r>
            <a:endParaRPr lang="fa-IR" sz="2000" dirty="0">
              <a:solidFill>
                <a:schemeClr val="tx1"/>
              </a:solidFill>
              <a:cs typeface="B Koodak" panose="00000700000000000000" pitchFamily="2" charset="-78"/>
            </a:endParaRPr>
          </a:p>
        </p:txBody>
      </p:sp>
      <p:sp>
        <p:nvSpPr>
          <p:cNvPr id="10" name="Content Placeholder 10"/>
          <p:cNvSpPr txBox="1">
            <a:spLocks/>
          </p:cNvSpPr>
          <p:nvPr/>
        </p:nvSpPr>
        <p:spPr>
          <a:xfrm>
            <a:off x="2047668" y="3976962"/>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شفافیت</a:t>
            </a:r>
            <a:endParaRPr lang="fa-IR" sz="2000" dirty="0">
              <a:solidFill>
                <a:schemeClr val="tx1"/>
              </a:solidFill>
              <a:cs typeface="B Koodak" panose="00000700000000000000" pitchFamily="2" charset="-78"/>
            </a:endParaRPr>
          </a:p>
        </p:txBody>
      </p:sp>
      <p:sp>
        <p:nvSpPr>
          <p:cNvPr id="13" name="Content Placeholder 10"/>
          <p:cNvSpPr txBox="1">
            <a:spLocks/>
          </p:cNvSpPr>
          <p:nvPr/>
        </p:nvSpPr>
        <p:spPr>
          <a:xfrm>
            <a:off x="3746090" y="3976961"/>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حاکمیت قانون</a:t>
            </a:r>
            <a:endParaRPr lang="fa-IR" sz="2000" dirty="0">
              <a:solidFill>
                <a:schemeClr val="tx1"/>
              </a:solidFill>
              <a:cs typeface="B Koodak" panose="00000700000000000000" pitchFamily="2" charset="-78"/>
            </a:endParaRPr>
          </a:p>
        </p:txBody>
      </p:sp>
      <p:sp>
        <p:nvSpPr>
          <p:cNvPr id="16" name="Content Placeholder 10"/>
          <p:cNvSpPr txBox="1">
            <a:spLocks/>
          </p:cNvSpPr>
          <p:nvPr/>
        </p:nvSpPr>
        <p:spPr>
          <a:xfrm>
            <a:off x="5570960" y="3933847"/>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پاسخگویی</a:t>
            </a:r>
            <a:endParaRPr lang="fa-IR" sz="2000" dirty="0">
              <a:solidFill>
                <a:schemeClr val="tx1"/>
              </a:solidFill>
              <a:cs typeface="B Koodak" panose="00000700000000000000" pitchFamily="2" charset="-78"/>
            </a:endParaRPr>
          </a:p>
        </p:txBody>
      </p:sp>
      <p:graphicFrame>
        <p:nvGraphicFramePr>
          <p:cNvPr id="18" name="Diagram 17"/>
          <p:cNvGraphicFramePr/>
          <p:nvPr>
            <p:extLst>
              <p:ext uri="{D42A27DB-BD31-4B8C-83A1-F6EECF244321}">
                <p14:modId xmlns:p14="http://schemas.microsoft.com/office/powerpoint/2010/main" val="2621000024"/>
              </p:ext>
            </p:extLst>
          </p:nvPr>
        </p:nvGraphicFramePr>
        <p:xfrm>
          <a:off x="1410169" y="1975709"/>
          <a:ext cx="1706159" cy="17421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extLst>
              <p:ext uri="{D42A27DB-BD31-4B8C-83A1-F6EECF244321}">
                <p14:modId xmlns:p14="http://schemas.microsoft.com/office/powerpoint/2010/main" val="924047881"/>
              </p:ext>
            </p:extLst>
          </p:nvPr>
        </p:nvGraphicFramePr>
        <p:xfrm>
          <a:off x="3967249" y="1975709"/>
          <a:ext cx="1706159" cy="174211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extLst>
              <p:ext uri="{D42A27DB-BD31-4B8C-83A1-F6EECF244321}">
                <p14:modId xmlns:p14="http://schemas.microsoft.com/office/powerpoint/2010/main" val="1473287330"/>
              </p:ext>
            </p:extLst>
          </p:nvPr>
        </p:nvGraphicFramePr>
        <p:xfrm>
          <a:off x="6523629" y="1975709"/>
          <a:ext cx="1706159" cy="174211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1" name="Diagram 20"/>
          <p:cNvGraphicFramePr/>
          <p:nvPr>
            <p:extLst>
              <p:ext uri="{D42A27DB-BD31-4B8C-83A1-F6EECF244321}">
                <p14:modId xmlns:p14="http://schemas.microsoft.com/office/powerpoint/2010/main" val="4033124091"/>
              </p:ext>
            </p:extLst>
          </p:nvPr>
        </p:nvGraphicFramePr>
        <p:xfrm>
          <a:off x="9080709" y="1975709"/>
          <a:ext cx="1706159" cy="174211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23" name="Content Placeholder 10"/>
          <p:cNvSpPr txBox="1">
            <a:spLocks/>
          </p:cNvSpPr>
          <p:nvPr/>
        </p:nvSpPr>
        <p:spPr>
          <a:xfrm>
            <a:off x="7373792" y="3933847"/>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توافق گرا بودن</a:t>
            </a:r>
            <a:endParaRPr lang="fa-IR" sz="2000" dirty="0">
              <a:solidFill>
                <a:schemeClr val="tx1"/>
              </a:solidFill>
              <a:cs typeface="B Koodak" panose="00000700000000000000" pitchFamily="2" charset="-78"/>
            </a:endParaRPr>
          </a:p>
          <a:p>
            <a:endParaRPr lang="fa-IR" sz="2000" dirty="0">
              <a:solidFill>
                <a:schemeClr val="tx1"/>
              </a:solidFill>
              <a:cs typeface="B Koodak" panose="00000700000000000000" pitchFamily="2" charset="-78"/>
            </a:endParaRPr>
          </a:p>
        </p:txBody>
      </p:sp>
      <p:sp>
        <p:nvSpPr>
          <p:cNvPr id="24" name="Content Placeholder 10"/>
          <p:cNvSpPr txBox="1">
            <a:spLocks/>
          </p:cNvSpPr>
          <p:nvPr/>
        </p:nvSpPr>
        <p:spPr>
          <a:xfrm>
            <a:off x="9553971" y="3905399"/>
            <a:ext cx="2255838" cy="48894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ar-SA" sz="2000" dirty="0">
                <a:solidFill>
                  <a:schemeClr val="tx1"/>
                </a:solidFill>
                <a:cs typeface="B Koodak" panose="00000700000000000000" pitchFamily="2" charset="-78"/>
              </a:rPr>
              <a:t>اثربخشی و کارایی</a:t>
            </a:r>
            <a:endParaRPr lang="en-US" sz="2000" dirty="0">
              <a:solidFill>
                <a:schemeClr val="tx1"/>
              </a:solidFill>
            </a:endParaRPr>
          </a:p>
        </p:txBody>
      </p:sp>
      <p:sp>
        <p:nvSpPr>
          <p:cNvPr id="25" name="Chevron 24"/>
          <p:cNvSpPr/>
          <p:nvPr/>
        </p:nvSpPr>
        <p:spPr>
          <a:xfrm>
            <a:off x="7351753" y="3988407"/>
            <a:ext cx="288033" cy="28803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p:cNvSpPr/>
          <p:nvPr/>
        </p:nvSpPr>
        <p:spPr>
          <a:xfrm>
            <a:off x="9368636" y="3976961"/>
            <a:ext cx="288033" cy="288033"/>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67626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0-#ppt_w/2"/>
                                          </p:val>
                                        </p:tav>
                                        <p:tav tm="100000">
                                          <p:val>
                                            <p:strVal val="#ppt_x"/>
                                          </p:val>
                                        </p:tav>
                                      </p:tavLst>
                                    </p:anim>
                                    <p:anim calcmode="lin" valueType="num">
                                      <p:cBhvr additive="base">
                                        <p:cTn id="16" dur="7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p:tgtEl>
                                          <p:spTgt spid="19"/>
                                        </p:tgtEl>
                                        <p:attrNameLst>
                                          <p:attrName>ppt_y</p:attrName>
                                        </p:attrNameLst>
                                      </p:cBhvr>
                                      <p:tavLst>
                                        <p:tav tm="0">
                                          <p:val>
                                            <p:strVal val="#ppt_y+#ppt_h*1.125000"/>
                                          </p:val>
                                        </p:tav>
                                        <p:tav tm="100000">
                                          <p:val>
                                            <p:strVal val="#ppt_y"/>
                                          </p:val>
                                        </p:tav>
                                      </p:tavLst>
                                    </p:anim>
                                    <p:animEffect transition="in" filter="wipe(up)">
                                      <p:cBhvr>
                                        <p:cTn id="21" dur="500"/>
                                        <p:tgtEl>
                                          <p:spTgt spid="19"/>
                                        </p:tgtEl>
                                      </p:cBhvr>
                                    </p:animEffect>
                                  </p:childTnLst>
                                </p:cTn>
                              </p:par>
                              <p:par>
                                <p:cTn id="22" presetID="2" presetClass="entr" presetSubtype="4"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750" fill="hold"/>
                                        <p:tgtEl>
                                          <p:spTgt spid="10"/>
                                        </p:tgtEl>
                                        <p:attrNameLst>
                                          <p:attrName>ppt_x</p:attrName>
                                        </p:attrNameLst>
                                      </p:cBhvr>
                                      <p:tavLst>
                                        <p:tav tm="0">
                                          <p:val>
                                            <p:strVal val="#ppt_x"/>
                                          </p:val>
                                        </p:tav>
                                        <p:tav tm="100000">
                                          <p:val>
                                            <p:strVal val="#ppt_x"/>
                                          </p:val>
                                        </p:tav>
                                      </p:tavLst>
                                    </p:anim>
                                    <p:anim calcmode="lin" valueType="num">
                                      <p:cBhvr additive="base">
                                        <p:cTn id="25" dur="75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decel="100000" fill="hold" grpId="0" nodeType="withEffect">
                                  <p:stCondLst>
                                    <p:cond delay="10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750" fill="hold"/>
                                        <p:tgtEl>
                                          <p:spTgt spid="4"/>
                                        </p:tgtEl>
                                        <p:attrNameLst>
                                          <p:attrName>ppt_x</p:attrName>
                                        </p:attrNameLst>
                                      </p:cBhvr>
                                      <p:tavLst>
                                        <p:tav tm="0">
                                          <p:val>
                                            <p:strVal val="0-#ppt_w/2"/>
                                          </p:val>
                                        </p:tav>
                                        <p:tav tm="100000">
                                          <p:val>
                                            <p:strVal val="#ppt_x"/>
                                          </p:val>
                                        </p:tav>
                                      </p:tavLst>
                                    </p:anim>
                                    <p:anim calcmode="lin" valueType="num">
                                      <p:cBhvr additive="base">
                                        <p:cTn id="29" dur="75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ppt_y</p:attrName>
                                        </p:attrNameLst>
                                      </p:cBhvr>
                                      <p:tavLst>
                                        <p:tav tm="0">
                                          <p:val>
                                            <p:strVal val="#ppt_y+#ppt_h*1.125000"/>
                                          </p:val>
                                        </p:tav>
                                        <p:tav tm="100000">
                                          <p:val>
                                            <p:strVal val="#ppt_y"/>
                                          </p:val>
                                        </p:tav>
                                      </p:tavLst>
                                    </p:anim>
                                    <p:animEffect transition="in" filter="wipe(up)">
                                      <p:cBhvr>
                                        <p:cTn id="34" dur="500"/>
                                        <p:tgtEl>
                                          <p:spTgt spid="20"/>
                                        </p:tgtEl>
                                      </p:cBhvr>
                                    </p:animEffect>
                                  </p:childTnLst>
                                </p:cTn>
                              </p:par>
                              <p:par>
                                <p:cTn id="35" presetID="2" presetClass="entr" presetSubtype="4" decel="100000" fill="hold" grpId="0" nodeType="withEffect">
                                  <p:stCondLst>
                                    <p:cond delay="25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750" fill="hold"/>
                                        <p:tgtEl>
                                          <p:spTgt spid="13"/>
                                        </p:tgtEl>
                                        <p:attrNameLst>
                                          <p:attrName>ppt_x</p:attrName>
                                        </p:attrNameLst>
                                      </p:cBhvr>
                                      <p:tavLst>
                                        <p:tav tm="0">
                                          <p:val>
                                            <p:strVal val="#ppt_x"/>
                                          </p:val>
                                        </p:tav>
                                        <p:tav tm="100000">
                                          <p:val>
                                            <p:strVal val="#ppt_x"/>
                                          </p:val>
                                        </p:tav>
                                      </p:tavLst>
                                    </p:anim>
                                    <p:anim calcmode="lin" valueType="num">
                                      <p:cBhvr additive="base">
                                        <p:cTn id="38" dur="75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8" decel="100000" fill="hold" grpId="0" nodeType="withEffect">
                                  <p:stCondLst>
                                    <p:cond delay="10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750" fill="hold"/>
                                        <p:tgtEl>
                                          <p:spTgt spid="5"/>
                                        </p:tgtEl>
                                        <p:attrNameLst>
                                          <p:attrName>ppt_x</p:attrName>
                                        </p:attrNameLst>
                                      </p:cBhvr>
                                      <p:tavLst>
                                        <p:tav tm="0">
                                          <p:val>
                                            <p:strVal val="0-#ppt_w/2"/>
                                          </p:val>
                                        </p:tav>
                                        <p:tav tm="100000">
                                          <p:val>
                                            <p:strVal val="#ppt_x"/>
                                          </p:val>
                                        </p:tav>
                                      </p:tavLst>
                                    </p:anim>
                                    <p:anim calcmode="lin" valueType="num">
                                      <p:cBhvr additive="base">
                                        <p:cTn id="42" dur="75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5250"/>
                            </p:stCondLst>
                            <p:childTnLst>
                              <p:par>
                                <p:cTn id="44" presetID="1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p:tgtEl>
                                          <p:spTgt spid="21"/>
                                        </p:tgtEl>
                                        <p:attrNameLst>
                                          <p:attrName>ppt_y</p:attrName>
                                        </p:attrNameLst>
                                      </p:cBhvr>
                                      <p:tavLst>
                                        <p:tav tm="0">
                                          <p:val>
                                            <p:strVal val="#ppt_y+#ppt_h*1.125000"/>
                                          </p:val>
                                        </p:tav>
                                        <p:tav tm="100000">
                                          <p:val>
                                            <p:strVal val="#ppt_y"/>
                                          </p:val>
                                        </p:tav>
                                      </p:tavLst>
                                    </p:anim>
                                    <p:animEffect transition="in" filter="wipe(up)">
                                      <p:cBhvr>
                                        <p:cTn id="47" dur="500"/>
                                        <p:tgtEl>
                                          <p:spTgt spid="21"/>
                                        </p:tgtEl>
                                      </p:cBhvr>
                                    </p:animEffect>
                                  </p:childTnLst>
                                </p:cTn>
                              </p:par>
                              <p:par>
                                <p:cTn id="48" presetID="2" presetClass="entr" presetSubtype="4" decel="100000" fill="hold" grpId="0" nodeType="withEffect">
                                  <p:stCondLst>
                                    <p:cond delay="25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750" fill="hold"/>
                                        <p:tgtEl>
                                          <p:spTgt spid="16"/>
                                        </p:tgtEl>
                                        <p:attrNameLst>
                                          <p:attrName>ppt_x</p:attrName>
                                        </p:attrNameLst>
                                      </p:cBhvr>
                                      <p:tavLst>
                                        <p:tav tm="0">
                                          <p:val>
                                            <p:strVal val="#ppt_x"/>
                                          </p:val>
                                        </p:tav>
                                        <p:tav tm="100000">
                                          <p:val>
                                            <p:strVal val="#ppt_x"/>
                                          </p:val>
                                        </p:tav>
                                      </p:tavLst>
                                    </p:anim>
                                    <p:anim calcmode="lin" valueType="num">
                                      <p:cBhvr additive="base">
                                        <p:cTn id="51" dur="75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25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750" fill="hold"/>
                                        <p:tgtEl>
                                          <p:spTgt spid="23"/>
                                        </p:tgtEl>
                                        <p:attrNameLst>
                                          <p:attrName>ppt_x</p:attrName>
                                        </p:attrNameLst>
                                      </p:cBhvr>
                                      <p:tavLst>
                                        <p:tav tm="0">
                                          <p:val>
                                            <p:strVal val="#ppt_x"/>
                                          </p:val>
                                        </p:tav>
                                        <p:tav tm="100000">
                                          <p:val>
                                            <p:strVal val="#ppt_x"/>
                                          </p:val>
                                        </p:tav>
                                      </p:tavLst>
                                    </p:anim>
                                    <p:anim calcmode="lin" valueType="num">
                                      <p:cBhvr additive="base">
                                        <p:cTn id="55" dur="750" fill="hold"/>
                                        <p:tgtEl>
                                          <p:spTgt spid="23"/>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25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750" fill="hold"/>
                                        <p:tgtEl>
                                          <p:spTgt spid="24"/>
                                        </p:tgtEl>
                                        <p:attrNameLst>
                                          <p:attrName>ppt_x</p:attrName>
                                        </p:attrNameLst>
                                      </p:cBhvr>
                                      <p:tavLst>
                                        <p:tav tm="0">
                                          <p:val>
                                            <p:strVal val="#ppt_x"/>
                                          </p:val>
                                        </p:tav>
                                        <p:tav tm="100000">
                                          <p:val>
                                            <p:strVal val="#ppt_x"/>
                                          </p:val>
                                        </p:tav>
                                      </p:tavLst>
                                    </p:anim>
                                    <p:anim calcmode="lin" valueType="num">
                                      <p:cBhvr additive="base">
                                        <p:cTn id="59" dur="750" fill="hold"/>
                                        <p:tgtEl>
                                          <p:spTgt spid="24"/>
                                        </p:tgtEl>
                                        <p:attrNameLst>
                                          <p:attrName>ppt_y</p:attrName>
                                        </p:attrNameLst>
                                      </p:cBhvr>
                                      <p:tavLst>
                                        <p:tav tm="0">
                                          <p:val>
                                            <p:strVal val="1+#ppt_h/2"/>
                                          </p:val>
                                        </p:tav>
                                        <p:tav tm="100000">
                                          <p:val>
                                            <p:strVal val="#ppt_y"/>
                                          </p:val>
                                        </p:tav>
                                      </p:tavLst>
                                    </p:anim>
                                  </p:childTnLst>
                                </p:cTn>
                              </p:par>
                              <p:par>
                                <p:cTn id="60" presetID="2" presetClass="entr" presetSubtype="8" decel="100000" fill="hold" grpId="0" nodeType="withEffect">
                                  <p:stCondLst>
                                    <p:cond delay="100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750" fill="hold"/>
                                        <p:tgtEl>
                                          <p:spTgt spid="25"/>
                                        </p:tgtEl>
                                        <p:attrNameLst>
                                          <p:attrName>ppt_x</p:attrName>
                                        </p:attrNameLst>
                                      </p:cBhvr>
                                      <p:tavLst>
                                        <p:tav tm="0">
                                          <p:val>
                                            <p:strVal val="0-#ppt_w/2"/>
                                          </p:val>
                                        </p:tav>
                                        <p:tav tm="100000">
                                          <p:val>
                                            <p:strVal val="#ppt_x"/>
                                          </p:val>
                                        </p:tav>
                                      </p:tavLst>
                                    </p:anim>
                                    <p:anim calcmode="lin" valueType="num">
                                      <p:cBhvr additive="base">
                                        <p:cTn id="63" dur="750" fill="hold"/>
                                        <p:tgtEl>
                                          <p:spTgt spid="25"/>
                                        </p:tgtEl>
                                        <p:attrNameLst>
                                          <p:attrName>ppt_y</p:attrName>
                                        </p:attrNameLst>
                                      </p:cBhvr>
                                      <p:tavLst>
                                        <p:tav tm="0">
                                          <p:val>
                                            <p:strVal val="#ppt_y"/>
                                          </p:val>
                                        </p:tav>
                                        <p:tav tm="100000">
                                          <p:val>
                                            <p:strVal val="#ppt_y"/>
                                          </p:val>
                                        </p:tav>
                                      </p:tavLst>
                                    </p:anim>
                                  </p:childTnLst>
                                </p:cTn>
                              </p:par>
                              <p:par>
                                <p:cTn id="64" presetID="2" presetClass="entr" presetSubtype="8" decel="100000" fill="hold" grpId="0" nodeType="withEffect">
                                  <p:stCondLst>
                                    <p:cond delay="100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750" fill="hold"/>
                                        <p:tgtEl>
                                          <p:spTgt spid="26"/>
                                        </p:tgtEl>
                                        <p:attrNameLst>
                                          <p:attrName>ppt_x</p:attrName>
                                        </p:attrNameLst>
                                      </p:cBhvr>
                                      <p:tavLst>
                                        <p:tav tm="0">
                                          <p:val>
                                            <p:strVal val="0-#ppt_w/2"/>
                                          </p:val>
                                        </p:tav>
                                        <p:tav tm="100000">
                                          <p:val>
                                            <p:strVal val="#ppt_x"/>
                                          </p:val>
                                        </p:tav>
                                      </p:tavLst>
                                    </p:anim>
                                    <p:anim calcmode="lin" valueType="num">
                                      <p:cBhvr additive="base">
                                        <p:cTn id="67"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p:bldP spid="10" grpId="0"/>
      <p:bldP spid="13" grpId="0"/>
      <p:bldP spid="16" grpId="0"/>
      <p:bldGraphic spid="18" grpId="0">
        <p:bldAsOne/>
      </p:bldGraphic>
      <p:bldGraphic spid="19" grpId="0">
        <p:bldAsOne/>
      </p:bldGraphic>
      <p:bldGraphic spid="20" grpId="0">
        <p:bldAsOne/>
      </p:bldGraphic>
      <p:bldGraphic spid="21" grpId="0">
        <p:bldAsOne/>
      </p:bldGraphic>
      <p:bldP spid="23" grpId="0"/>
      <p:bldP spid="24" grpId="0"/>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493895268"/>
              </p:ext>
            </p:extLst>
          </p:nvPr>
        </p:nvGraphicFramePr>
        <p:xfrm>
          <a:off x="-2601" y="0"/>
          <a:ext cx="12195221"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Parallelogram 9"/>
          <p:cNvSpPr/>
          <p:nvPr/>
        </p:nvSpPr>
        <p:spPr>
          <a:xfrm>
            <a:off x="6601643" y="486863"/>
            <a:ext cx="6552728" cy="1721927"/>
          </a:xfrm>
          <a:prstGeom prst="parallelogram">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rallelogram 3"/>
          <p:cNvSpPr/>
          <p:nvPr/>
        </p:nvSpPr>
        <p:spPr>
          <a:xfrm>
            <a:off x="6395438" y="630879"/>
            <a:ext cx="6552728" cy="1721927"/>
          </a:xfrm>
          <a:prstGeom prst="parallelogram">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217267" y="3357786"/>
            <a:ext cx="7776865" cy="1569660"/>
          </a:xfrm>
          <a:prstGeom prst="rect">
            <a:avLst/>
          </a:prstGeom>
          <a:noFill/>
        </p:spPr>
        <p:txBody>
          <a:bodyPr wrap="square" rtlCol="0">
            <a:spAutoFit/>
          </a:bodyPr>
          <a:lstStyle/>
          <a:p>
            <a:pPr marL="685800" indent="-685800" algn="r" rtl="1">
              <a:buFont typeface="Wingdings" panose="05000000000000000000" pitchFamily="2" charset="2"/>
              <a:buChar char="q"/>
            </a:pPr>
            <a:r>
              <a:rPr lang="ar-SA" sz="3200" dirty="0">
                <a:cs typeface="B Koodak" panose="00000700000000000000" pitchFamily="2" charset="-78"/>
              </a:rPr>
              <a:t>کاهش فقر </a:t>
            </a:r>
            <a:endParaRPr lang="fa-IR" sz="3200" dirty="0">
              <a:cs typeface="B Koodak" panose="00000700000000000000" pitchFamily="2" charset="-78"/>
            </a:endParaRPr>
          </a:p>
          <a:p>
            <a:pPr marL="685800" indent="-685800" algn="r" rtl="1">
              <a:buFont typeface="Wingdings" panose="05000000000000000000" pitchFamily="2" charset="2"/>
              <a:buChar char="q"/>
            </a:pPr>
            <a:r>
              <a:rPr lang="ar-SA" sz="3200" dirty="0">
                <a:cs typeface="B Koodak" panose="00000700000000000000" pitchFamily="2" charset="-78"/>
              </a:rPr>
              <a:t> مدیری عرضه و تقاضای مسکن</a:t>
            </a:r>
            <a:endParaRPr lang="fa-IR" sz="3200" dirty="0">
              <a:cs typeface="B Koodak" panose="00000700000000000000" pitchFamily="2" charset="-78"/>
            </a:endParaRPr>
          </a:p>
          <a:p>
            <a:pPr marL="685800" indent="-685800" algn="r" rtl="1">
              <a:buFont typeface="Wingdings" panose="05000000000000000000" pitchFamily="2" charset="2"/>
              <a:buChar char="q"/>
            </a:pPr>
            <a:r>
              <a:rPr lang="ar-SA" sz="3200" dirty="0">
                <a:cs typeface="B Koodak" panose="00000700000000000000" pitchFamily="2" charset="-78"/>
              </a:rPr>
              <a:t>پایداری و ... </a:t>
            </a:r>
            <a:endParaRPr lang="en-US" sz="3200" dirty="0"/>
          </a:p>
        </p:txBody>
      </p:sp>
      <p:sp>
        <p:nvSpPr>
          <p:cNvPr id="8" name="TextBox 7"/>
          <p:cNvSpPr txBox="1"/>
          <p:nvPr/>
        </p:nvSpPr>
        <p:spPr>
          <a:xfrm>
            <a:off x="6961683" y="1082441"/>
            <a:ext cx="5112568" cy="535531"/>
          </a:xfrm>
          <a:prstGeom prst="rect">
            <a:avLst/>
          </a:prstGeom>
          <a:noFill/>
        </p:spPr>
        <p:txBody>
          <a:bodyPr wrap="square" rtlCol="0">
            <a:spAutoFit/>
          </a:bodyPr>
          <a:lstStyle/>
          <a:p>
            <a:pPr>
              <a:lnSpc>
                <a:spcPct val="80000"/>
              </a:lnSpc>
            </a:pPr>
            <a:r>
              <a:rPr lang="ar-SA" sz="3600" dirty="0">
                <a:cs typeface="B Kourosh" panose="00000400000000000000" pitchFamily="2" charset="-78"/>
              </a:rPr>
              <a:t>مزایای حکمروایی خوب در اداره ی زمین </a:t>
            </a:r>
            <a:endParaRPr lang="en-US" sz="3600" b="1" dirty="0">
              <a:solidFill>
                <a:schemeClr val="tx1">
                  <a:lumMod val="85000"/>
                  <a:lumOff val="15000"/>
                </a:schemeClr>
              </a:solidFill>
              <a:latin typeface="Liberation Sans" pitchFamily="34" charset="0"/>
              <a:ea typeface="Adobe Gothic Std B" pitchFamily="34" charset="-128"/>
            </a:endParaRPr>
          </a:p>
        </p:txBody>
      </p:sp>
    </p:spTree>
    <p:extLst>
      <p:ext uri="{BB962C8B-B14F-4D97-AF65-F5344CB8AC3E}">
        <p14:creationId xmlns:p14="http://schemas.microsoft.com/office/powerpoint/2010/main" val="3914979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2" presetClass="entr" presetSubtype="4" decel="10000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750" fill="hold"/>
                                        <p:tgtEl>
                                          <p:spTgt spid="6"/>
                                        </p:tgtEl>
                                        <p:attrNameLst>
                                          <p:attrName>ppt_x</p:attrName>
                                        </p:attrNameLst>
                                      </p:cBhvr>
                                      <p:tavLst>
                                        <p:tav tm="0">
                                          <p:val>
                                            <p:strVal val="#ppt_x"/>
                                          </p:val>
                                        </p:tav>
                                        <p:tav tm="100000">
                                          <p:val>
                                            <p:strVal val="#ppt_x"/>
                                          </p:val>
                                        </p:tav>
                                      </p:tavLst>
                                    </p:anim>
                                    <p:anim calcmode="lin" valueType="num">
                                      <p:cBhvr additive="base">
                                        <p:cTn id="11" dur="75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2" decel="10000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750" fill="hold"/>
                                        <p:tgtEl>
                                          <p:spTgt spid="4"/>
                                        </p:tgtEl>
                                        <p:attrNameLst>
                                          <p:attrName>ppt_x</p:attrName>
                                        </p:attrNameLst>
                                      </p:cBhvr>
                                      <p:tavLst>
                                        <p:tav tm="0">
                                          <p:val>
                                            <p:strVal val="1+#ppt_w/2"/>
                                          </p:val>
                                        </p:tav>
                                        <p:tav tm="100000">
                                          <p:val>
                                            <p:strVal val="#ppt_x"/>
                                          </p:val>
                                        </p:tav>
                                      </p:tavLst>
                                    </p:anim>
                                    <p:anim calcmode="lin" valueType="num">
                                      <p:cBhvr additive="base">
                                        <p:cTn id="15" dur="75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1+#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125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1+#ppt_w/2"/>
                                          </p:val>
                                        </p:tav>
                                        <p:tav tm="100000">
                                          <p:val>
                                            <p:strVal val="#ppt_x"/>
                                          </p:val>
                                        </p:tav>
                                      </p:tavLst>
                                    </p:anim>
                                    <p:anim calcmode="lin" valueType="num">
                                      <p:cBhvr additive="base">
                                        <p:cTn id="23"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0" grpId="0" animBg="1"/>
      <p:bldP spid="4" grpId="0" animBg="1"/>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9" name="Content Placeholder 10"/>
          <p:cNvSpPr txBox="1">
            <a:spLocks/>
          </p:cNvSpPr>
          <p:nvPr/>
        </p:nvSpPr>
        <p:spPr>
          <a:xfrm>
            <a:off x="3438800" y="348891"/>
            <a:ext cx="5317573" cy="48861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1">
              <a:lnSpc>
                <a:spcPct val="80000"/>
              </a:lnSpc>
            </a:pPr>
            <a:r>
              <a:rPr lang="fa-IR" sz="8800" kern="3000" spc="-300" dirty="0" smtClean="0">
                <a:solidFill>
                  <a:schemeClr val="tx1">
                    <a:lumMod val="85000"/>
                    <a:lumOff val="15000"/>
                  </a:schemeClr>
                </a:solidFill>
                <a:latin typeface="Raleway" pitchFamily="34" charset="0"/>
                <a:ea typeface="Segoe UI" pitchFamily="34" charset="0"/>
                <a:cs typeface="B Kourosh" panose="00000400000000000000" pitchFamily="2" charset="-78"/>
              </a:rPr>
              <a:t>فهرست</a:t>
            </a:r>
            <a:endParaRPr lang="en-US" sz="8800" kern="3000" spc="-300" dirty="0">
              <a:solidFill>
                <a:schemeClr val="tx1">
                  <a:lumMod val="85000"/>
                  <a:lumOff val="15000"/>
                </a:schemeClr>
              </a:solidFill>
              <a:latin typeface="Raleway" pitchFamily="34" charset="0"/>
              <a:ea typeface="Segoe UI" pitchFamily="34" charset="0"/>
              <a:cs typeface="B Kourosh" panose="00000400000000000000" pitchFamily="2" charset="-78"/>
            </a:endParaRPr>
          </a:p>
        </p:txBody>
      </p:sp>
      <p:sp>
        <p:nvSpPr>
          <p:cNvPr id="2" name="TextBox 1"/>
          <p:cNvSpPr txBox="1"/>
          <p:nvPr/>
        </p:nvSpPr>
        <p:spPr>
          <a:xfrm>
            <a:off x="7833211" y="2329788"/>
            <a:ext cx="2509642"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مقدمه</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6" name="TextBox 5"/>
          <p:cNvSpPr txBox="1"/>
          <p:nvPr/>
        </p:nvSpPr>
        <p:spPr>
          <a:xfrm>
            <a:off x="10592768" y="2299455"/>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01</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8" name="TextBox 7"/>
          <p:cNvSpPr txBox="1"/>
          <p:nvPr/>
        </p:nvSpPr>
        <p:spPr>
          <a:xfrm>
            <a:off x="7862020" y="3123221"/>
            <a:ext cx="2509642"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زمین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10" name="TextBox 9"/>
          <p:cNvSpPr txBox="1"/>
          <p:nvPr/>
        </p:nvSpPr>
        <p:spPr>
          <a:xfrm>
            <a:off x="10592768" y="3217116"/>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02</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11" name="TextBox 10"/>
          <p:cNvSpPr txBox="1"/>
          <p:nvPr/>
        </p:nvSpPr>
        <p:spPr>
          <a:xfrm>
            <a:off x="7383640" y="4038510"/>
            <a:ext cx="3085706"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ویژگی های زمین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13" name="TextBox 12"/>
          <p:cNvSpPr txBox="1"/>
          <p:nvPr/>
        </p:nvSpPr>
        <p:spPr>
          <a:xfrm>
            <a:off x="10592768" y="4134524"/>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03</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14" name="TextBox 13"/>
          <p:cNvSpPr txBox="1"/>
          <p:nvPr/>
        </p:nvSpPr>
        <p:spPr>
          <a:xfrm>
            <a:off x="6262957" y="4969942"/>
            <a:ext cx="4329811" cy="667875"/>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ادوار تجاری زمین در بخش مسکن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16" name="TextBox 15"/>
          <p:cNvSpPr txBox="1"/>
          <p:nvPr/>
        </p:nvSpPr>
        <p:spPr>
          <a:xfrm>
            <a:off x="10592768" y="4980177"/>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04</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21" name="TextBox 20"/>
          <p:cNvSpPr txBox="1"/>
          <p:nvPr/>
        </p:nvSpPr>
        <p:spPr>
          <a:xfrm>
            <a:off x="8083126" y="5901374"/>
            <a:ext cx="2509642"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زمین و حکمروایی</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23" name="TextBox 22"/>
          <p:cNvSpPr txBox="1"/>
          <p:nvPr/>
        </p:nvSpPr>
        <p:spPr>
          <a:xfrm>
            <a:off x="10592768" y="5895448"/>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05</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24" name="TextBox 23"/>
          <p:cNvSpPr txBox="1"/>
          <p:nvPr/>
        </p:nvSpPr>
        <p:spPr>
          <a:xfrm>
            <a:off x="1546474" y="2646798"/>
            <a:ext cx="3806212"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روش های برنامه ریزی زمین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26" name="TextBox 25"/>
          <p:cNvSpPr txBox="1"/>
          <p:nvPr/>
        </p:nvSpPr>
        <p:spPr>
          <a:xfrm>
            <a:off x="5456197" y="2725104"/>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06</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27" name="TextBox 26"/>
          <p:cNvSpPr txBox="1"/>
          <p:nvPr/>
        </p:nvSpPr>
        <p:spPr>
          <a:xfrm>
            <a:off x="1208741" y="3585721"/>
            <a:ext cx="4094244"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دخالت دولت در بازار زمین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29" name="TextBox 28"/>
          <p:cNvSpPr txBox="1"/>
          <p:nvPr/>
        </p:nvSpPr>
        <p:spPr>
          <a:xfrm>
            <a:off x="5456197" y="3642765"/>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07</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30" name="TextBox 29"/>
          <p:cNvSpPr txBox="1"/>
          <p:nvPr/>
        </p:nvSpPr>
        <p:spPr>
          <a:xfrm>
            <a:off x="1654922" y="4495623"/>
            <a:ext cx="3721189" cy="634020"/>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سیا ست </a:t>
            </a: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های زمین در مسکن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32" name="TextBox 31"/>
          <p:cNvSpPr txBox="1"/>
          <p:nvPr/>
        </p:nvSpPr>
        <p:spPr>
          <a:xfrm>
            <a:off x="5456197" y="4560173"/>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08</a:t>
            </a:r>
            <a:endParaRPr lang="en-US" sz="4400" b="1" spc="-300" dirty="0">
              <a:solidFill>
                <a:schemeClr val="tx1">
                  <a:lumMod val="85000"/>
                  <a:lumOff val="15000"/>
                </a:schemeClr>
              </a:solidFill>
              <a:latin typeface="Liberation Sans" pitchFamily="34" charset="0"/>
              <a:ea typeface="Adobe Gothic Std B" pitchFamily="34" charset="-128"/>
            </a:endParaRPr>
          </a:p>
        </p:txBody>
      </p:sp>
      <p:sp>
        <p:nvSpPr>
          <p:cNvPr id="33" name="TextBox 32"/>
          <p:cNvSpPr txBox="1"/>
          <p:nvPr/>
        </p:nvSpPr>
        <p:spPr>
          <a:xfrm>
            <a:off x="2502720" y="5394975"/>
            <a:ext cx="2819562" cy="1175706"/>
          </a:xfrm>
          <a:prstGeom prst="rect">
            <a:avLst/>
          </a:prstGeom>
          <a:noFill/>
        </p:spPr>
        <p:txBody>
          <a:bodyPr wrap="square" rtlCol="0">
            <a:spAutoFit/>
          </a:bodyPr>
          <a:lstStyle/>
          <a:p>
            <a:pPr algn="r" rtl="1">
              <a:lnSpc>
                <a:spcPct val="80000"/>
              </a:lnSpc>
            </a:pPr>
            <a:r>
              <a:rPr lang="fa-IR" sz="4400" b="1" spc="-300" dirty="0" smtClean="0">
                <a:solidFill>
                  <a:schemeClr val="tx1">
                    <a:lumMod val="85000"/>
                    <a:lumOff val="15000"/>
                  </a:schemeClr>
                </a:solidFill>
                <a:latin typeface="Liberation Sans" pitchFamily="34" charset="0"/>
                <a:ea typeface="Adobe Gothic Std B" pitchFamily="34" charset="-128"/>
                <a:cs typeface="B Kourosh" panose="00000400000000000000" pitchFamily="2" charset="-78"/>
              </a:rPr>
              <a:t>جایگاه زمین در طرح جامع مسکن</a:t>
            </a:r>
            <a:endParaRPr lang="en-US" sz="4400" b="1" spc="-300" dirty="0">
              <a:solidFill>
                <a:schemeClr val="tx1">
                  <a:lumMod val="85000"/>
                  <a:lumOff val="15000"/>
                </a:schemeClr>
              </a:solidFill>
              <a:latin typeface="Liberation Sans" pitchFamily="34" charset="0"/>
              <a:ea typeface="Adobe Gothic Std B" pitchFamily="34" charset="-128"/>
              <a:cs typeface="B Kourosh" panose="00000400000000000000" pitchFamily="2" charset="-78"/>
            </a:endParaRPr>
          </a:p>
        </p:txBody>
      </p:sp>
      <p:sp>
        <p:nvSpPr>
          <p:cNvPr id="35" name="TextBox 34"/>
          <p:cNvSpPr txBox="1"/>
          <p:nvPr/>
        </p:nvSpPr>
        <p:spPr>
          <a:xfrm>
            <a:off x="5456197" y="5477834"/>
            <a:ext cx="764478" cy="634020"/>
          </a:xfrm>
          <a:prstGeom prst="rect">
            <a:avLst/>
          </a:prstGeom>
          <a:noFill/>
        </p:spPr>
        <p:txBody>
          <a:bodyPr wrap="square" rtlCol="0">
            <a:spAutoFit/>
          </a:bodyPr>
          <a:lstStyle/>
          <a:p>
            <a:pPr algn="r" rtl="1">
              <a:lnSpc>
                <a:spcPct val="80000"/>
              </a:lnSpc>
            </a:pPr>
            <a:r>
              <a:rPr lang="en-US" sz="4400" b="1" spc="-300" dirty="0" smtClean="0">
                <a:solidFill>
                  <a:schemeClr val="tx1">
                    <a:lumMod val="85000"/>
                    <a:lumOff val="15000"/>
                  </a:schemeClr>
                </a:solidFill>
                <a:latin typeface="Liberation Sans" pitchFamily="34" charset="0"/>
                <a:ea typeface="Adobe Gothic Std B" pitchFamily="34" charset="-128"/>
              </a:rPr>
              <a:t>09</a:t>
            </a:r>
            <a:endParaRPr lang="en-US" sz="4400" b="1" spc="-300" dirty="0">
              <a:solidFill>
                <a:schemeClr val="tx1">
                  <a:lumMod val="85000"/>
                  <a:lumOff val="15000"/>
                </a:schemeClr>
              </a:solidFill>
              <a:latin typeface="Liberation Sans" pitchFamily="34" charset="0"/>
              <a:ea typeface="Adobe Gothic Std B" pitchFamily="34" charset="-128"/>
            </a:endParaRPr>
          </a:p>
        </p:txBody>
      </p:sp>
      <p:cxnSp>
        <p:nvCxnSpPr>
          <p:cNvPr id="121" name="Straight Connector 120"/>
          <p:cNvCxnSpPr/>
          <p:nvPr/>
        </p:nvCxnSpPr>
        <p:spPr>
          <a:xfrm>
            <a:off x="8318590" y="3009007"/>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8318590" y="3928946"/>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318590" y="4848199"/>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8318590" y="5768138"/>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225355" y="3445219"/>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225355" y="4365158"/>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3225355" y="5268246"/>
            <a:ext cx="215075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8" name="Flowchart: Data 137"/>
          <p:cNvSpPr/>
          <p:nvPr/>
        </p:nvSpPr>
        <p:spPr>
          <a:xfrm>
            <a:off x="10140855" y="681191"/>
            <a:ext cx="1792958" cy="864096"/>
          </a:xfrm>
          <a:prstGeom prst="flowChartInputOutput">
            <a:avLst/>
          </a:prstGeom>
          <a:solidFill>
            <a:srgbClr val="FFC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139" name="Flowchart: Data 138"/>
          <p:cNvSpPr/>
          <p:nvPr/>
        </p:nvSpPr>
        <p:spPr>
          <a:xfrm>
            <a:off x="9845581" y="1219477"/>
            <a:ext cx="994545" cy="397818"/>
          </a:xfrm>
          <a:prstGeom prst="flowChartInputOutpu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140" name="Flowchart: Data 139"/>
          <p:cNvSpPr/>
          <p:nvPr/>
        </p:nvSpPr>
        <p:spPr>
          <a:xfrm>
            <a:off x="10127906" y="-220683"/>
            <a:ext cx="2670003" cy="1152128"/>
          </a:xfrm>
          <a:prstGeom prst="flowChartInputOutput">
            <a:avLst/>
          </a:prstGeom>
          <a:solidFill>
            <a:srgbClr val="FFC00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145" name="Flowchart: Data 144"/>
          <p:cNvSpPr/>
          <p:nvPr/>
        </p:nvSpPr>
        <p:spPr>
          <a:xfrm>
            <a:off x="-310699" y="5775668"/>
            <a:ext cx="2304256" cy="1110510"/>
          </a:xfrm>
          <a:prstGeom prst="flowChartInputOutpu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146" name="Flowchart: Data 145"/>
          <p:cNvSpPr/>
          <p:nvPr/>
        </p:nvSpPr>
        <p:spPr>
          <a:xfrm>
            <a:off x="-129757" y="5579814"/>
            <a:ext cx="971186" cy="468052"/>
          </a:xfrm>
          <a:prstGeom prst="flowChartInputOutput">
            <a:avLst/>
          </a:prstGeom>
          <a:solidFill>
            <a:srgbClr val="FFC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
        <p:nvSpPr>
          <p:cNvPr id="147" name="Flowchart: Data 146"/>
          <p:cNvSpPr/>
          <p:nvPr/>
        </p:nvSpPr>
        <p:spPr>
          <a:xfrm>
            <a:off x="531509" y="6116389"/>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p>
        </p:txBody>
      </p:sp>
    </p:spTree>
    <p:extLst>
      <p:ext uri="{BB962C8B-B14F-4D97-AF65-F5344CB8AC3E}">
        <p14:creationId xmlns:p14="http://schemas.microsoft.com/office/powerpoint/2010/main" val="17264852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ppt_x"/>
                                          </p:val>
                                        </p:tav>
                                        <p:tav tm="100000">
                                          <p:val>
                                            <p:strVal val="#ppt_x"/>
                                          </p:val>
                                        </p:tav>
                                      </p:tavLst>
                                    </p:anim>
                                    <p:anim calcmode="lin" valueType="num">
                                      <p:cBhvr additive="base">
                                        <p:cTn id="8" dur="75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147"/>
                                        </p:tgtEl>
                                        <p:attrNameLst>
                                          <p:attrName>style.visibility</p:attrName>
                                        </p:attrNameLst>
                                      </p:cBhvr>
                                      <p:to>
                                        <p:strVal val="visible"/>
                                      </p:to>
                                    </p:set>
                                    <p:anim calcmode="lin" valueType="num">
                                      <p:cBhvr additive="base">
                                        <p:cTn id="11" dur="750" fill="hold"/>
                                        <p:tgtEl>
                                          <p:spTgt spid="147"/>
                                        </p:tgtEl>
                                        <p:attrNameLst>
                                          <p:attrName>ppt_x</p:attrName>
                                        </p:attrNameLst>
                                      </p:cBhvr>
                                      <p:tavLst>
                                        <p:tav tm="0">
                                          <p:val>
                                            <p:strVal val="0-#ppt_w/2"/>
                                          </p:val>
                                        </p:tav>
                                        <p:tav tm="100000">
                                          <p:val>
                                            <p:strVal val="#ppt_x"/>
                                          </p:val>
                                        </p:tav>
                                      </p:tavLst>
                                    </p:anim>
                                    <p:anim calcmode="lin" valueType="num">
                                      <p:cBhvr additive="base">
                                        <p:cTn id="12" dur="750" fill="hold"/>
                                        <p:tgtEl>
                                          <p:spTgt spid="147"/>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500"/>
                                  </p:stCondLst>
                                  <p:childTnLst>
                                    <p:set>
                                      <p:cBhvr>
                                        <p:cTn id="14" dur="1" fill="hold">
                                          <p:stCondLst>
                                            <p:cond delay="0"/>
                                          </p:stCondLst>
                                        </p:cTn>
                                        <p:tgtEl>
                                          <p:spTgt spid="145"/>
                                        </p:tgtEl>
                                        <p:attrNameLst>
                                          <p:attrName>style.visibility</p:attrName>
                                        </p:attrNameLst>
                                      </p:cBhvr>
                                      <p:to>
                                        <p:strVal val="visible"/>
                                      </p:to>
                                    </p:set>
                                    <p:anim calcmode="lin" valueType="num">
                                      <p:cBhvr additive="base">
                                        <p:cTn id="15" dur="750" fill="hold"/>
                                        <p:tgtEl>
                                          <p:spTgt spid="145"/>
                                        </p:tgtEl>
                                        <p:attrNameLst>
                                          <p:attrName>ppt_x</p:attrName>
                                        </p:attrNameLst>
                                      </p:cBhvr>
                                      <p:tavLst>
                                        <p:tav tm="0">
                                          <p:val>
                                            <p:strVal val="0-#ppt_w/2"/>
                                          </p:val>
                                        </p:tav>
                                        <p:tav tm="100000">
                                          <p:val>
                                            <p:strVal val="#ppt_x"/>
                                          </p:val>
                                        </p:tav>
                                      </p:tavLst>
                                    </p:anim>
                                    <p:anim calcmode="lin" valueType="num">
                                      <p:cBhvr additive="base">
                                        <p:cTn id="16" dur="750" fill="hold"/>
                                        <p:tgtEl>
                                          <p:spTgt spid="145"/>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750"/>
                                  </p:stCondLst>
                                  <p:childTnLst>
                                    <p:set>
                                      <p:cBhvr>
                                        <p:cTn id="18" dur="1" fill="hold">
                                          <p:stCondLst>
                                            <p:cond delay="0"/>
                                          </p:stCondLst>
                                        </p:cTn>
                                        <p:tgtEl>
                                          <p:spTgt spid="146"/>
                                        </p:tgtEl>
                                        <p:attrNameLst>
                                          <p:attrName>style.visibility</p:attrName>
                                        </p:attrNameLst>
                                      </p:cBhvr>
                                      <p:to>
                                        <p:strVal val="visible"/>
                                      </p:to>
                                    </p:set>
                                    <p:anim calcmode="lin" valueType="num">
                                      <p:cBhvr additive="base">
                                        <p:cTn id="19" dur="750" fill="hold"/>
                                        <p:tgtEl>
                                          <p:spTgt spid="146"/>
                                        </p:tgtEl>
                                        <p:attrNameLst>
                                          <p:attrName>ppt_x</p:attrName>
                                        </p:attrNameLst>
                                      </p:cBhvr>
                                      <p:tavLst>
                                        <p:tav tm="0">
                                          <p:val>
                                            <p:strVal val="0-#ppt_w/2"/>
                                          </p:val>
                                        </p:tav>
                                        <p:tav tm="100000">
                                          <p:val>
                                            <p:strVal val="#ppt_x"/>
                                          </p:val>
                                        </p:tav>
                                      </p:tavLst>
                                    </p:anim>
                                    <p:anim calcmode="lin" valueType="num">
                                      <p:cBhvr additive="base">
                                        <p:cTn id="20" dur="750" fill="hold"/>
                                        <p:tgtEl>
                                          <p:spTgt spid="146"/>
                                        </p:tgtEl>
                                        <p:attrNameLst>
                                          <p:attrName>ppt_y</p:attrName>
                                        </p:attrNameLst>
                                      </p:cBhvr>
                                      <p:tavLst>
                                        <p:tav tm="0">
                                          <p:val>
                                            <p:strVal val="1+#ppt_h/2"/>
                                          </p:val>
                                        </p:tav>
                                        <p:tav tm="100000">
                                          <p:val>
                                            <p:strVal val="#ppt_y"/>
                                          </p:val>
                                        </p:tav>
                                      </p:tavLst>
                                    </p:anim>
                                  </p:childTnLst>
                                </p:cTn>
                              </p:par>
                              <p:par>
                                <p:cTn id="21" presetID="2" presetClass="entr" presetSubtype="3" decel="100000" fill="hold" grpId="0" nodeType="withEffect">
                                  <p:stCondLst>
                                    <p:cond delay="0"/>
                                  </p:stCondLst>
                                  <p:childTnLst>
                                    <p:set>
                                      <p:cBhvr>
                                        <p:cTn id="22" dur="1" fill="hold">
                                          <p:stCondLst>
                                            <p:cond delay="0"/>
                                          </p:stCondLst>
                                        </p:cTn>
                                        <p:tgtEl>
                                          <p:spTgt spid="139"/>
                                        </p:tgtEl>
                                        <p:attrNameLst>
                                          <p:attrName>style.visibility</p:attrName>
                                        </p:attrNameLst>
                                      </p:cBhvr>
                                      <p:to>
                                        <p:strVal val="visible"/>
                                      </p:to>
                                    </p:set>
                                    <p:anim calcmode="lin" valueType="num">
                                      <p:cBhvr additive="base">
                                        <p:cTn id="23" dur="750" fill="hold"/>
                                        <p:tgtEl>
                                          <p:spTgt spid="139"/>
                                        </p:tgtEl>
                                        <p:attrNameLst>
                                          <p:attrName>ppt_x</p:attrName>
                                        </p:attrNameLst>
                                      </p:cBhvr>
                                      <p:tavLst>
                                        <p:tav tm="0">
                                          <p:val>
                                            <p:strVal val="1+#ppt_w/2"/>
                                          </p:val>
                                        </p:tav>
                                        <p:tav tm="100000">
                                          <p:val>
                                            <p:strVal val="#ppt_x"/>
                                          </p:val>
                                        </p:tav>
                                      </p:tavLst>
                                    </p:anim>
                                    <p:anim calcmode="lin" valueType="num">
                                      <p:cBhvr additive="base">
                                        <p:cTn id="24" dur="750" fill="hold"/>
                                        <p:tgtEl>
                                          <p:spTgt spid="139"/>
                                        </p:tgtEl>
                                        <p:attrNameLst>
                                          <p:attrName>ppt_y</p:attrName>
                                        </p:attrNameLst>
                                      </p:cBhvr>
                                      <p:tavLst>
                                        <p:tav tm="0">
                                          <p:val>
                                            <p:strVal val="0-#ppt_h/2"/>
                                          </p:val>
                                        </p:tav>
                                        <p:tav tm="100000">
                                          <p:val>
                                            <p:strVal val="#ppt_y"/>
                                          </p:val>
                                        </p:tav>
                                      </p:tavLst>
                                    </p:anim>
                                  </p:childTnLst>
                                </p:cTn>
                              </p:par>
                              <p:par>
                                <p:cTn id="25" presetID="2" presetClass="entr" presetSubtype="3" decel="100000" fill="hold" grpId="0" nodeType="withEffect">
                                  <p:stCondLst>
                                    <p:cond delay="25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750" fill="hold"/>
                                        <p:tgtEl>
                                          <p:spTgt spid="138"/>
                                        </p:tgtEl>
                                        <p:attrNameLst>
                                          <p:attrName>ppt_x</p:attrName>
                                        </p:attrNameLst>
                                      </p:cBhvr>
                                      <p:tavLst>
                                        <p:tav tm="0">
                                          <p:val>
                                            <p:strVal val="1+#ppt_w/2"/>
                                          </p:val>
                                        </p:tav>
                                        <p:tav tm="100000">
                                          <p:val>
                                            <p:strVal val="#ppt_x"/>
                                          </p:val>
                                        </p:tav>
                                      </p:tavLst>
                                    </p:anim>
                                    <p:anim calcmode="lin" valueType="num">
                                      <p:cBhvr additive="base">
                                        <p:cTn id="28" dur="750" fill="hold"/>
                                        <p:tgtEl>
                                          <p:spTgt spid="138"/>
                                        </p:tgtEl>
                                        <p:attrNameLst>
                                          <p:attrName>ppt_y</p:attrName>
                                        </p:attrNameLst>
                                      </p:cBhvr>
                                      <p:tavLst>
                                        <p:tav tm="0">
                                          <p:val>
                                            <p:strVal val="0-#ppt_h/2"/>
                                          </p:val>
                                        </p:tav>
                                        <p:tav tm="100000">
                                          <p:val>
                                            <p:strVal val="#ppt_y"/>
                                          </p:val>
                                        </p:tav>
                                      </p:tavLst>
                                    </p:anim>
                                  </p:childTnLst>
                                </p:cTn>
                              </p:par>
                              <p:par>
                                <p:cTn id="29" presetID="2" presetClass="entr" presetSubtype="3" decel="100000" fill="hold" grpId="0" nodeType="withEffect">
                                  <p:stCondLst>
                                    <p:cond delay="500"/>
                                  </p:stCondLst>
                                  <p:childTnLst>
                                    <p:set>
                                      <p:cBhvr>
                                        <p:cTn id="30" dur="1" fill="hold">
                                          <p:stCondLst>
                                            <p:cond delay="0"/>
                                          </p:stCondLst>
                                        </p:cTn>
                                        <p:tgtEl>
                                          <p:spTgt spid="140"/>
                                        </p:tgtEl>
                                        <p:attrNameLst>
                                          <p:attrName>style.visibility</p:attrName>
                                        </p:attrNameLst>
                                      </p:cBhvr>
                                      <p:to>
                                        <p:strVal val="visible"/>
                                      </p:to>
                                    </p:set>
                                    <p:anim calcmode="lin" valueType="num">
                                      <p:cBhvr additive="base">
                                        <p:cTn id="31" dur="750" fill="hold"/>
                                        <p:tgtEl>
                                          <p:spTgt spid="140"/>
                                        </p:tgtEl>
                                        <p:attrNameLst>
                                          <p:attrName>ppt_x</p:attrName>
                                        </p:attrNameLst>
                                      </p:cBhvr>
                                      <p:tavLst>
                                        <p:tav tm="0">
                                          <p:val>
                                            <p:strVal val="1+#ppt_w/2"/>
                                          </p:val>
                                        </p:tav>
                                        <p:tav tm="100000">
                                          <p:val>
                                            <p:strVal val="#ppt_x"/>
                                          </p:val>
                                        </p:tav>
                                      </p:tavLst>
                                    </p:anim>
                                    <p:anim calcmode="lin" valueType="num">
                                      <p:cBhvr additive="base">
                                        <p:cTn id="32" dur="750" fill="hold"/>
                                        <p:tgtEl>
                                          <p:spTgt spid="140"/>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4" decel="10000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750" fill="hold"/>
                                        <p:tgtEl>
                                          <p:spTgt spid="6"/>
                                        </p:tgtEl>
                                        <p:attrNameLst>
                                          <p:attrName>ppt_x</p:attrName>
                                        </p:attrNameLst>
                                      </p:cBhvr>
                                      <p:tavLst>
                                        <p:tav tm="0">
                                          <p:val>
                                            <p:strVal val="#ppt_x"/>
                                          </p:val>
                                        </p:tav>
                                        <p:tav tm="100000">
                                          <p:val>
                                            <p:strVal val="#ppt_x"/>
                                          </p:val>
                                        </p:tav>
                                      </p:tavLst>
                                    </p:anim>
                                    <p:anim calcmode="lin" valueType="num">
                                      <p:cBhvr additive="base">
                                        <p:cTn id="37" dur="75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25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750" fill="hold"/>
                                        <p:tgtEl>
                                          <p:spTgt spid="2"/>
                                        </p:tgtEl>
                                        <p:attrNameLst>
                                          <p:attrName>ppt_x</p:attrName>
                                        </p:attrNameLst>
                                      </p:cBhvr>
                                      <p:tavLst>
                                        <p:tav tm="0">
                                          <p:val>
                                            <p:strVal val="#ppt_x"/>
                                          </p:val>
                                        </p:tav>
                                        <p:tav tm="100000">
                                          <p:val>
                                            <p:strVal val="#ppt_x"/>
                                          </p:val>
                                        </p:tav>
                                      </p:tavLst>
                                    </p:anim>
                                    <p:anim calcmode="lin" valueType="num">
                                      <p:cBhvr additive="base">
                                        <p:cTn id="41" dur="750" fill="hold"/>
                                        <p:tgtEl>
                                          <p:spTgt spid="2"/>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750"/>
                                  </p:stCondLst>
                                  <p:childTnLst>
                                    <p:set>
                                      <p:cBhvr>
                                        <p:cTn id="43" dur="1" fill="hold">
                                          <p:stCondLst>
                                            <p:cond delay="0"/>
                                          </p:stCondLst>
                                        </p:cTn>
                                        <p:tgtEl>
                                          <p:spTgt spid="121"/>
                                        </p:tgtEl>
                                        <p:attrNameLst>
                                          <p:attrName>style.visibility</p:attrName>
                                        </p:attrNameLst>
                                      </p:cBhvr>
                                      <p:to>
                                        <p:strVal val="visible"/>
                                      </p:to>
                                    </p:set>
                                    <p:anim calcmode="lin" valueType="num">
                                      <p:cBhvr additive="base">
                                        <p:cTn id="44" dur="750" fill="hold"/>
                                        <p:tgtEl>
                                          <p:spTgt spid="121"/>
                                        </p:tgtEl>
                                        <p:attrNameLst>
                                          <p:attrName>ppt_x</p:attrName>
                                        </p:attrNameLst>
                                      </p:cBhvr>
                                      <p:tavLst>
                                        <p:tav tm="0">
                                          <p:val>
                                            <p:strVal val="#ppt_x"/>
                                          </p:val>
                                        </p:tav>
                                        <p:tav tm="100000">
                                          <p:val>
                                            <p:strVal val="#ppt_x"/>
                                          </p:val>
                                        </p:tav>
                                      </p:tavLst>
                                    </p:anim>
                                    <p:anim calcmode="lin" valueType="num">
                                      <p:cBhvr additive="base">
                                        <p:cTn id="45" dur="750" fill="hold"/>
                                        <p:tgtEl>
                                          <p:spTgt spid="121"/>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decel="10000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750" fill="hold"/>
                                        <p:tgtEl>
                                          <p:spTgt spid="10"/>
                                        </p:tgtEl>
                                        <p:attrNameLst>
                                          <p:attrName>ppt_x</p:attrName>
                                        </p:attrNameLst>
                                      </p:cBhvr>
                                      <p:tavLst>
                                        <p:tav tm="0">
                                          <p:val>
                                            <p:strVal val="#ppt_x"/>
                                          </p:val>
                                        </p:tav>
                                        <p:tav tm="100000">
                                          <p:val>
                                            <p:strVal val="#ppt_x"/>
                                          </p:val>
                                        </p:tav>
                                      </p:tavLst>
                                    </p:anim>
                                    <p:anim calcmode="lin" valueType="num">
                                      <p:cBhvr additive="base">
                                        <p:cTn id="50" dur="75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ppt_x"/>
                                          </p:val>
                                        </p:tav>
                                        <p:tav tm="100000">
                                          <p:val>
                                            <p:strVal val="#ppt_x"/>
                                          </p:val>
                                        </p:tav>
                                      </p:tavLst>
                                    </p:anim>
                                    <p:anim calcmode="lin" valueType="num">
                                      <p:cBhvr additive="base">
                                        <p:cTn id="54" dur="750" fill="hold"/>
                                        <p:tgtEl>
                                          <p:spTgt spid="8"/>
                                        </p:tgtEl>
                                        <p:attrNameLst>
                                          <p:attrName>ppt_y</p:attrName>
                                        </p:attrNameLst>
                                      </p:cBhvr>
                                      <p:tavLst>
                                        <p:tav tm="0">
                                          <p:val>
                                            <p:strVal val="1+#ppt_h/2"/>
                                          </p:val>
                                        </p:tav>
                                        <p:tav tm="100000">
                                          <p:val>
                                            <p:strVal val="#ppt_y"/>
                                          </p:val>
                                        </p:tav>
                                      </p:tavLst>
                                    </p:anim>
                                  </p:childTnLst>
                                </p:cTn>
                              </p:par>
                              <p:par>
                                <p:cTn id="55" presetID="2" presetClass="entr" presetSubtype="4" decel="100000" fill="hold" nodeType="withEffect">
                                  <p:stCondLst>
                                    <p:cond delay="750"/>
                                  </p:stCondLst>
                                  <p:childTnLst>
                                    <p:set>
                                      <p:cBhvr>
                                        <p:cTn id="56" dur="1" fill="hold">
                                          <p:stCondLst>
                                            <p:cond delay="0"/>
                                          </p:stCondLst>
                                        </p:cTn>
                                        <p:tgtEl>
                                          <p:spTgt spid="124"/>
                                        </p:tgtEl>
                                        <p:attrNameLst>
                                          <p:attrName>style.visibility</p:attrName>
                                        </p:attrNameLst>
                                      </p:cBhvr>
                                      <p:to>
                                        <p:strVal val="visible"/>
                                      </p:to>
                                    </p:set>
                                    <p:anim calcmode="lin" valueType="num">
                                      <p:cBhvr additive="base">
                                        <p:cTn id="57" dur="750" fill="hold"/>
                                        <p:tgtEl>
                                          <p:spTgt spid="124"/>
                                        </p:tgtEl>
                                        <p:attrNameLst>
                                          <p:attrName>ppt_x</p:attrName>
                                        </p:attrNameLst>
                                      </p:cBhvr>
                                      <p:tavLst>
                                        <p:tav tm="0">
                                          <p:val>
                                            <p:strVal val="#ppt_x"/>
                                          </p:val>
                                        </p:tav>
                                        <p:tav tm="100000">
                                          <p:val>
                                            <p:strVal val="#ppt_x"/>
                                          </p:val>
                                        </p:tav>
                                      </p:tavLst>
                                    </p:anim>
                                    <p:anim calcmode="lin" valueType="num">
                                      <p:cBhvr additive="base">
                                        <p:cTn id="58" dur="750" fill="hold"/>
                                        <p:tgtEl>
                                          <p:spTgt spid="124"/>
                                        </p:tgtEl>
                                        <p:attrNameLst>
                                          <p:attrName>ppt_y</p:attrName>
                                        </p:attrNameLst>
                                      </p:cBhvr>
                                      <p:tavLst>
                                        <p:tav tm="0">
                                          <p:val>
                                            <p:strVal val="1+#ppt_h/2"/>
                                          </p:val>
                                        </p:tav>
                                        <p:tav tm="100000">
                                          <p:val>
                                            <p:strVal val="#ppt_y"/>
                                          </p:val>
                                        </p:tav>
                                      </p:tavLst>
                                    </p:anim>
                                  </p:childTnLst>
                                </p:cTn>
                              </p:par>
                            </p:childTnLst>
                          </p:cTn>
                        </p:par>
                        <p:par>
                          <p:cTn id="59" fill="hold">
                            <p:stCondLst>
                              <p:cond delay="4500"/>
                            </p:stCondLst>
                            <p:childTnLst>
                              <p:par>
                                <p:cTn id="60" presetID="2" presetClass="entr" presetSubtype="4" decel="10000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25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750" fill="hold"/>
                                        <p:tgtEl>
                                          <p:spTgt spid="11"/>
                                        </p:tgtEl>
                                        <p:attrNameLst>
                                          <p:attrName>ppt_x</p:attrName>
                                        </p:attrNameLst>
                                      </p:cBhvr>
                                      <p:tavLst>
                                        <p:tav tm="0">
                                          <p:val>
                                            <p:strVal val="#ppt_x"/>
                                          </p:val>
                                        </p:tav>
                                        <p:tav tm="100000">
                                          <p:val>
                                            <p:strVal val="#ppt_x"/>
                                          </p:val>
                                        </p:tav>
                                      </p:tavLst>
                                    </p:anim>
                                    <p:anim calcmode="lin" valueType="num">
                                      <p:cBhvr additive="base">
                                        <p:cTn id="67" dur="750" fill="hold"/>
                                        <p:tgtEl>
                                          <p:spTgt spid="11"/>
                                        </p:tgtEl>
                                        <p:attrNameLst>
                                          <p:attrName>ppt_y</p:attrName>
                                        </p:attrNameLst>
                                      </p:cBhvr>
                                      <p:tavLst>
                                        <p:tav tm="0">
                                          <p:val>
                                            <p:strVal val="1+#ppt_h/2"/>
                                          </p:val>
                                        </p:tav>
                                        <p:tav tm="100000">
                                          <p:val>
                                            <p:strVal val="#ppt_y"/>
                                          </p:val>
                                        </p:tav>
                                      </p:tavLst>
                                    </p:anim>
                                  </p:childTnLst>
                                </p:cTn>
                              </p:par>
                              <p:par>
                                <p:cTn id="68" presetID="2" presetClass="entr" presetSubtype="4" decel="100000" fill="hold" nodeType="withEffect">
                                  <p:stCondLst>
                                    <p:cond delay="750"/>
                                  </p:stCondLst>
                                  <p:childTnLst>
                                    <p:set>
                                      <p:cBhvr>
                                        <p:cTn id="69" dur="1" fill="hold">
                                          <p:stCondLst>
                                            <p:cond delay="0"/>
                                          </p:stCondLst>
                                        </p:cTn>
                                        <p:tgtEl>
                                          <p:spTgt spid="125"/>
                                        </p:tgtEl>
                                        <p:attrNameLst>
                                          <p:attrName>style.visibility</p:attrName>
                                        </p:attrNameLst>
                                      </p:cBhvr>
                                      <p:to>
                                        <p:strVal val="visible"/>
                                      </p:to>
                                    </p:set>
                                    <p:anim calcmode="lin" valueType="num">
                                      <p:cBhvr additive="base">
                                        <p:cTn id="70" dur="750" fill="hold"/>
                                        <p:tgtEl>
                                          <p:spTgt spid="125"/>
                                        </p:tgtEl>
                                        <p:attrNameLst>
                                          <p:attrName>ppt_x</p:attrName>
                                        </p:attrNameLst>
                                      </p:cBhvr>
                                      <p:tavLst>
                                        <p:tav tm="0">
                                          <p:val>
                                            <p:strVal val="#ppt_x"/>
                                          </p:val>
                                        </p:tav>
                                        <p:tav tm="100000">
                                          <p:val>
                                            <p:strVal val="#ppt_x"/>
                                          </p:val>
                                        </p:tav>
                                      </p:tavLst>
                                    </p:anim>
                                    <p:anim calcmode="lin" valueType="num">
                                      <p:cBhvr additive="base">
                                        <p:cTn id="71" dur="750" fill="hold"/>
                                        <p:tgtEl>
                                          <p:spTgt spid="125"/>
                                        </p:tgtEl>
                                        <p:attrNameLst>
                                          <p:attrName>ppt_y</p:attrName>
                                        </p:attrNameLst>
                                      </p:cBhvr>
                                      <p:tavLst>
                                        <p:tav tm="0">
                                          <p:val>
                                            <p:strVal val="1+#ppt_h/2"/>
                                          </p:val>
                                        </p:tav>
                                        <p:tav tm="100000">
                                          <p:val>
                                            <p:strVal val="#ppt_y"/>
                                          </p:val>
                                        </p:tav>
                                      </p:tavLst>
                                    </p:anim>
                                  </p:childTnLst>
                                </p:cTn>
                              </p:par>
                            </p:childTnLst>
                          </p:cTn>
                        </p:par>
                        <p:par>
                          <p:cTn id="72" fill="hold">
                            <p:stCondLst>
                              <p:cond delay="6000"/>
                            </p:stCondLst>
                            <p:childTnLst>
                              <p:par>
                                <p:cTn id="73" presetID="2" presetClass="entr" presetSubtype="4" decel="10000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750" fill="hold"/>
                                        <p:tgtEl>
                                          <p:spTgt spid="16"/>
                                        </p:tgtEl>
                                        <p:attrNameLst>
                                          <p:attrName>ppt_x</p:attrName>
                                        </p:attrNameLst>
                                      </p:cBhvr>
                                      <p:tavLst>
                                        <p:tav tm="0">
                                          <p:val>
                                            <p:strVal val="#ppt_x"/>
                                          </p:val>
                                        </p:tav>
                                        <p:tav tm="100000">
                                          <p:val>
                                            <p:strVal val="#ppt_x"/>
                                          </p:val>
                                        </p:tav>
                                      </p:tavLst>
                                    </p:anim>
                                    <p:anim calcmode="lin" valueType="num">
                                      <p:cBhvr additive="base">
                                        <p:cTn id="76" dur="750" fill="hold"/>
                                        <p:tgtEl>
                                          <p:spTgt spid="16"/>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25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ppt_x"/>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2" presetClass="entr" presetSubtype="4" decel="100000" fill="hold" nodeType="withEffect">
                                  <p:stCondLst>
                                    <p:cond delay="750"/>
                                  </p:stCondLst>
                                  <p:childTnLst>
                                    <p:set>
                                      <p:cBhvr>
                                        <p:cTn id="82" dur="1" fill="hold">
                                          <p:stCondLst>
                                            <p:cond delay="0"/>
                                          </p:stCondLst>
                                        </p:cTn>
                                        <p:tgtEl>
                                          <p:spTgt spid="126"/>
                                        </p:tgtEl>
                                        <p:attrNameLst>
                                          <p:attrName>style.visibility</p:attrName>
                                        </p:attrNameLst>
                                      </p:cBhvr>
                                      <p:to>
                                        <p:strVal val="visible"/>
                                      </p:to>
                                    </p:set>
                                    <p:anim calcmode="lin" valueType="num">
                                      <p:cBhvr additive="base">
                                        <p:cTn id="83" dur="750" fill="hold"/>
                                        <p:tgtEl>
                                          <p:spTgt spid="126"/>
                                        </p:tgtEl>
                                        <p:attrNameLst>
                                          <p:attrName>ppt_x</p:attrName>
                                        </p:attrNameLst>
                                      </p:cBhvr>
                                      <p:tavLst>
                                        <p:tav tm="0">
                                          <p:val>
                                            <p:strVal val="#ppt_x"/>
                                          </p:val>
                                        </p:tav>
                                        <p:tav tm="100000">
                                          <p:val>
                                            <p:strVal val="#ppt_x"/>
                                          </p:val>
                                        </p:tav>
                                      </p:tavLst>
                                    </p:anim>
                                    <p:anim calcmode="lin" valueType="num">
                                      <p:cBhvr additive="base">
                                        <p:cTn id="84" dur="750" fill="hold"/>
                                        <p:tgtEl>
                                          <p:spTgt spid="126"/>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 presetClass="entr" presetSubtype="4" decel="10000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750" fill="hold"/>
                                        <p:tgtEl>
                                          <p:spTgt spid="23"/>
                                        </p:tgtEl>
                                        <p:attrNameLst>
                                          <p:attrName>ppt_x</p:attrName>
                                        </p:attrNameLst>
                                      </p:cBhvr>
                                      <p:tavLst>
                                        <p:tav tm="0">
                                          <p:val>
                                            <p:strVal val="#ppt_x"/>
                                          </p:val>
                                        </p:tav>
                                        <p:tav tm="100000">
                                          <p:val>
                                            <p:strVal val="#ppt_x"/>
                                          </p:val>
                                        </p:tav>
                                      </p:tavLst>
                                    </p:anim>
                                    <p:anim calcmode="lin" valueType="num">
                                      <p:cBhvr additive="base">
                                        <p:cTn id="89" dur="750" fill="hold"/>
                                        <p:tgtEl>
                                          <p:spTgt spid="23"/>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750" fill="hold"/>
                                        <p:tgtEl>
                                          <p:spTgt spid="21"/>
                                        </p:tgtEl>
                                        <p:attrNameLst>
                                          <p:attrName>ppt_x</p:attrName>
                                        </p:attrNameLst>
                                      </p:cBhvr>
                                      <p:tavLst>
                                        <p:tav tm="0">
                                          <p:val>
                                            <p:strVal val="#ppt_x"/>
                                          </p:val>
                                        </p:tav>
                                        <p:tav tm="100000">
                                          <p:val>
                                            <p:strVal val="#ppt_x"/>
                                          </p:val>
                                        </p:tav>
                                      </p:tavLst>
                                    </p:anim>
                                    <p:anim calcmode="lin" valueType="num">
                                      <p:cBhvr additive="base">
                                        <p:cTn id="93" dur="750" fill="hold"/>
                                        <p:tgtEl>
                                          <p:spTgt spid="21"/>
                                        </p:tgtEl>
                                        <p:attrNameLst>
                                          <p:attrName>ppt_y</p:attrName>
                                        </p:attrNameLst>
                                      </p:cBhvr>
                                      <p:tavLst>
                                        <p:tav tm="0">
                                          <p:val>
                                            <p:strVal val="1+#ppt_h/2"/>
                                          </p:val>
                                        </p:tav>
                                        <p:tav tm="100000">
                                          <p:val>
                                            <p:strVal val="#ppt_y"/>
                                          </p:val>
                                        </p:tav>
                                      </p:tavLst>
                                    </p:anim>
                                  </p:childTnLst>
                                </p:cTn>
                              </p:par>
                            </p:childTnLst>
                          </p:cTn>
                        </p:par>
                        <p:par>
                          <p:cTn id="94" fill="hold">
                            <p:stCondLst>
                              <p:cond delay="8500"/>
                            </p:stCondLst>
                            <p:childTnLst>
                              <p:par>
                                <p:cTn id="95" presetID="2" presetClass="entr" presetSubtype="4" decel="10000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additive="base">
                                        <p:cTn id="97" dur="750" fill="hold"/>
                                        <p:tgtEl>
                                          <p:spTgt spid="26"/>
                                        </p:tgtEl>
                                        <p:attrNameLst>
                                          <p:attrName>ppt_x</p:attrName>
                                        </p:attrNameLst>
                                      </p:cBhvr>
                                      <p:tavLst>
                                        <p:tav tm="0">
                                          <p:val>
                                            <p:strVal val="#ppt_x"/>
                                          </p:val>
                                        </p:tav>
                                        <p:tav tm="100000">
                                          <p:val>
                                            <p:strVal val="#ppt_x"/>
                                          </p:val>
                                        </p:tav>
                                      </p:tavLst>
                                    </p:anim>
                                    <p:anim calcmode="lin" valueType="num">
                                      <p:cBhvr additive="base">
                                        <p:cTn id="98" dur="750" fill="hold"/>
                                        <p:tgtEl>
                                          <p:spTgt spid="26"/>
                                        </p:tgtEl>
                                        <p:attrNameLst>
                                          <p:attrName>ppt_y</p:attrName>
                                        </p:attrNameLst>
                                      </p:cBhvr>
                                      <p:tavLst>
                                        <p:tav tm="0">
                                          <p:val>
                                            <p:strVal val="1+#ppt_h/2"/>
                                          </p:val>
                                        </p:tav>
                                        <p:tav tm="100000">
                                          <p:val>
                                            <p:strVal val="#ppt_y"/>
                                          </p:val>
                                        </p:tav>
                                      </p:tavLst>
                                    </p:anim>
                                  </p:childTnLst>
                                </p:cTn>
                              </p:par>
                              <p:par>
                                <p:cTn id="99" presetID="2" presetClass="entr" presetSubtype="4" decel="100000" fill="hold" grpId="0" nodeType="withEffect">
                                  <p:stCondLst>
                                    <p:cond delay="25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750" fill="hold"/>
                                        <p:tgtEl>
                                          <p:spTgt spid="24"/>
                                        </p:tgtEl>
                                        <p:attrNameLst>
                                          <p:attrName>ppt_x</p:attrName>
                                        </p:attrNameLst>
                                      </p:cBhvr>
                                      <p:tavLst>
                                        <p:tav tm="0">
                                          <p:val>
                                            <p:strVal val="#ppt_x"/>
                                          </p:val>
                                        </p:tav>
                                        <p:tav tm="100000">
                                          <p:val>
                                            <p:strVal val="#ppt_x"/>
                                          </p:val>
                                        </p:tav>
                                      </p:tavLst>
                                    </p:anim>
                                    <p:anim calcmode="lin" valueType="num">
                                      <p:cBhvr additive="base">
                                        <p:cTn id="102" dur="750" fill="hold"/>
                                        <p:tgtEl>
                                          <p:spTgt spid="24"/>
                                        </p:tgtEl>
                                        <p:attrNameLst>
                                          <p:attrName>ppt_y</p:attrName>
                                        </p:attrNameLst>
                                      </p:cBhvr>
                                      <p:tavLst>
                                        <p:tav tm="0">
                                          <p:val>
                                            <p:strVal val="1+#ppt_h/2"/>
                                          </p:val>
                                        </p:tav>
                                        <p:tav tm="100000">
                                          <p:val>
                                            <p:strVal val="#ppt_y"/>
                                          </p:val>
                                        </p:tav>
                                      </p:tavLst>
                                    </p:anim>
                                  </p:childTnLst>
                                </p:cTn>
                              </p:par>
                              <p:par>
                                <p:cTn id="103" presetID="2" presetClass="entr" presetSubtype="4" decel="100000" fill="hold" nodeType="withEffect">
                                  <p:stCondLst>
                                    <p:cond delay="750"/>
                                  </p:stCondLst>
                                  <p:childTnLst>
                                    <p:set>
                                      <p:cBhvr>
                                        <p:cTn id="104" dur="1" fill="hold">
                                          <p:stCondLst>
                                            <p:cond delay="0"/>
                                          </p:stCondLst>
                                        </p:cTn>
                                        <p:tgtEl>
                                          <p:spTgt spid="127"/>
                                        </p:tgtEl>
                                        <p:attrNameLst>
                                          <p:attrName>style.visibility</p:attrName>
                                        </p:attrNameLst>
                                      </p:cBhvr>
                                      <p:to>
                                        <p:strVal val="visible"/>
                                      </p:to>
                                    </p:set>
                                    <p:anim calcmode="lin" valueType="num">
                                      <p:cBhvr additive="base">
                                        <p:cTn id="105" dur="750" fill="hold"/>
                                        <p:tgtEl>
                                          <p:spTgt spid="127"/>
                                        </p:tgtEl>
                                        <p:attrNameLst>
                                          <p:attrName>ppt_x</p:attrName>
                                        </p:attrNameLst>
                                      </p:cBhvr>
                                      <p:tavLst>
                                        <p:tav tm="0">
                                          <p:val>
                                            <p:strVal val="#ppt_x"/>
                                          </p:val>
                                        </p:tav>
                                        <p:tav tm="100000">
                                          <p:val>
                                            <p:strVal val="#ppt_x"/>
                                          </p:val>
                                        </p:tav>
                                      </p:tavLst>
                                    </p:anim>
                                    <p:anim calcmode="lin" valueType="num">
                                      <p:cBhvr additive="base">
                                        <p:cTn id="106" dur="750" fill="hold"/>
                                        <p:tgtEl>
                                          <p:spTgt spid="127"/>
                                        </p:tgtEl>
                                        <p:attrNameLst>
                                          <p:attrName>ppt_y</p:attrName>
                                        </p:attrNameLst>
                                      </p:cBhvr>
                                      <p:tavLst>
                                        <p:tav tm="0">
                                          <p:val>
                                            <p:strVal val="1+#ppt_h/2"/>
                                          </p:val>
                                        </p:tav>
                                        <p:tav tm="100000">
                                          <p:val>
                                            <p:strVal val="#ppt_y"/>
                                          </p:val>
                                        </p:tav>
                                      </p:tavLst>
                                    </p:anim>
                                  </p:childTnLst>
                                </p:cTn>
                              </p:par>
                            </p:childTnLst>
                          </p:cTn>
                        </p:par>
                        <p:par>
                          <p:cTn id="107" fill="hold">
                            <p:stCondLst>
                              <p:cond delay="10000"/>
                            </p:stCondLst>
                            <p:childTnLst>
                              <p:par>
                                <p:cTn id="108" presetID="2" presetClass="entr" presetSubtype="4" decel="100000" fill="hold" grpId="0" nodeType="after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additive="base">
                                        <p:cTn id="110" dur="750" fill="hold"/>
                                        <p:tgtEl>
                                          <p:spTgt spid="29"/>
                                        </p:tgtEl>
                                        <p:attrNameLst>
                                          <p:attrName>ppt_x</p:attrName>
                                        </p:attrNameLst>
                                      </p:cBhvr>
                                      <p:tavLst>
                                        <p:tav tm="0">
                                          <p:val>
                                            <p:strVal val="#ppt_x"/>
                                          </p:val>
                                        </p:tav>
                                        <p:tav tm="100000">
                                          <p:val>
                                            <p:strVal val="#ppt_x"/>
                                          </p:val>
                                        </p:tav>
                                      </p:tavLst>
                                    </p:anim>
                                    <p:anim calcmode="lin" valueType="num">
                                      <p:cBhvr additive="base">
                                        <p:cTn id="111" dur="750" fill="hold"/>
                                        <p:tgtEl>
                                          <p:spTgt spid="29"/>
                                        </p:tgtEl>
                                        <p:attrNameLst>
                                          <p:attrName>ppt_y</p:attrName>
                                        </p:attrNameLst>
                                      </p:cBhvr>
                                      <p:tavLst>
                                        <p:tav tm="0">
                                          <p:val>
                                            <p:strVal val="1+#ppt_h/2"/>
                                          </p:val>
                                        </p:tav>
                                        <p:tav tm="100000">
                                          <p:val>
                                            <p:strVal val="#ppt_y"/>
                                          </p:val>
                                        </p:tav>
                                      </p:tavLst>
                                    </p:anim>
                                  </p:childTnLst>
                                </p:cTn>
                              </p:par>
                              <p:par>
                                <p:cTn id="112" presetID="2" presetClass="entr" presetSubtype="4" decel="100000" fill="hold" grpId="0" nodeType="withEffect">
                                  <p:stCondLst>
                                    <p:cond delay="25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750" fill="hold"/>
                                        <p:tgtEl>
                                          <p:spTgt spid="27"/>
                                        </p:tgtEl>
                                        <p:attrNameLst>
                                          <p:attrName>ppt_x</p:attrName>
                                        </p:attrNameLst>
                                      </p:cBhvr>
                                      <p:tavLst>
                                        <p:tav tm="0">
                                          <p:val>
                                            <p:strVal val="#ppt_x"/>
                                          </p:val>
                                        </p:tav>
                                        <p:tav tm="100000">
                                          <p:val>
                                            <p:strVal val="#ppt_x"/>
                                          </p:val>
                                        </p:tav>
                                      </p:tavLst>
                                    </p:anim>
                                    <p:anim calcmode="lin" valueType="num">
                                      <p:cBhvr additive="base">
                                        <p:cTn id="115" dur="750" fill="hold"/>
                                        <p:tgtEl>
                                          <p:spTgt spid="27"/>
                                        </p:tgtEl>
                                        <p:attrNameLst>
                                          <p:attrName>ppt_y</p:attrName>
                                        </p:attrNameLst>
                                      </p:cBhvr>
                                      <p:tavLst>
                                        <p:tav tm="0">
                                          <p:val>
                                            <p:strVal val="1+#ppt_h/2"/>
                                          </p:val>
                                        </p:tav>
                                        <p:tav tm="100000">
                                          <p:val>
                                            <p:strVal val="#ppt_y"/>
                                          </p:val>
                                        </p:tav>
                                      </p:tavLst>
                                    </p:anim>
                                  </p:childTnLst>
                                </p:cTn>
                              </p:par>
                              <p:par>
                                <p:cTn id="116" presetID="2" presetClass="entr" presetSubtype="4" decel="100000" fill="hold" nodeType="withEffect">
                                  <p:stCondLst>
                                    <p:cond delay="750"/>
                                  </p:stCondLst>
                                  <p:childTnLst>
                                    <p:set>
                                      <p:cBhvr>
                                        <p:cTn id="117" dur="1" fill="hold">
                                          <p:stCondLst>
                                            <p:cond delay="0"/>
                                          </p:stCondLst>
                                        </p:cTn>
                                        <p:tgtEl>
                                          <p:spTgt spid="128"/>
                                        </p:tgtEl>
                                        <p:attrNameLst>
                                          <p:attrName>style.visibility</p:attrName>
                                        </p:attrNameLst>
                                      </p:cBhvr>
                                      <p:to>
                                        <p:strVal val="visible"/>
                                      </p:to>
                                    </p:set>
                                    <p:anim calcmode="lin" valueType="num">
                                      <p:cBhvr additive="base">
                                        <p:cTn id="118" dur="750" fill="hold"/>
                                        <p:tgtEl>
                                          <p:spTgt spid="128"/>
                                        </p:tgtEl>
                                        <p:attrNameLst>
                                          <p:attrName>ppt_x</p:attrName>
                                        </p:attrNameLst>
                                      </p:cBhvr>
                                      <p:tavLst>
                                        <p:tav tm="0">
                                          <p:val>
                                            <p:strVal val="#ppt_x"/>
                                          </p:val>
                                        </p:tav>
                                        <p:tav tm="100000">
                                          <p:val>
                                            <p:strVal val="#ppt_x"/>
                                          </p:val>
                                        </p:tav>
                                      </p:tavLst>
                                    </p:anim>
                                    <p:anim calcmode="lin" valueType="num">
                                      <p:cBhvr additive="base">
                                        <p:cTn id="119" dur="750" fill="hold"/>
                                        <p:tgtEl>
                                          <p:spTgt spid="128"/>
                                        </p:tgtEl>
                                        <p:attrNameLst>
                                          <p:attrName>ppt_y</p:attrName>
                                        </p:attrNameLst>
                                      </p:cBhvr>
                                      <p:tavLst>
                                        <p:tav tm="0">
                                          <p:val>
                                            <p:strVal val="1+#ppt_h/2"/>
                                          </p:val>
                                        </p:tav>
                                        <p:tav tm="100000">
                                          <p:val>
                                            <p:strVal val="#ppt_y"/>
                                          </p:val>
                                        </p:tav>
                                      </p:tavLst>
                                    </p:anim>
                                  </p:childTnLst>
                                </p:cTn>
                              </p:par>
                            </p:childTnLst>
                          </p:cTn>
                        </p:par>
                        <p:par>
                          <p:cTn id="120" fill="hold">
                            <p:stCondLst>
                              <p:cond delay="11500"/>
                            </p:stCondLst>
                            <p:childTnLst>
                              <p:par>
                                <p:cTn id="121" presetID="2" presetClass="entr" presetSubtype="4" decel="100000" fill="hold" grpId="0" nodeType="after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750" fill="hold"/>
                                        <p:tgtEl>
                                          <p:spTgt spid="32"/>
                                        </p:tgtEl>
                                        <p:attrNameLst>
                                          <p:attrName>ppt_x</p:attrName>
                                        </p:attrNameLst>
                                      </p:cBhvr>
                                      <p:tavLst>
                                        <p:tav tm="0">
                                          <p:val>
                                            <p:strVal val="#ppt_x"/>
                                          </p:val>
                                        </p:tav>
                                        <p:tav tm="100000">
                                          <p:val>
                                            <p:strVal val="#ppt_x"/>
                                          </p:val>
                                        </p:tav>
                                      </p:tavLst>
                                    </p:anim>
                                    <p:anim calcmode="lin" valueType="num">
                                      <p:cBhvr additive="base">
                                        <p:cTn id="124" dur="750" fill="hold"/>
                                        <p:tgtEl>
                                          <p:spTgt spid="3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250"/>
                                  </p:stCondLst>
                                  <p:childTnLst>
                                    <p:set>
                                      <p:cBhvr>
                                        <p:cTn id="126" dur="1" fill="hold">
                                          <p:stCondLst>
                                            <p:cond delay="0"/>
                                          </p:stCondLst>
                                        </p:cTn>
                                        <p:tgtEl>
                                          <p:spTgt spid="30"/>
                                        </p:tgtEl>
                                        <p:attrNameLst>
                                          <p:attrName>style.visibility</p:attrName>
                                        </p:attrNameLst>
                                      </p:cBhvr>
                                      <p:to>
                                        <p:strVal val="visible"/>
                                      </p:to>
                                    </p:set>
                                    <p:anim calcmode="lin" valueType="num">
                                      <p:cBhvr additive="base">
                                        <p:cTn id="127" dur="750" fill="hold"/>
                                        <p:tgtEl>
                                          <p:spTgt spid="30"/>
                                        </p:tgtEl>
                                        <p:attrNameLst>
                                          <p:attrName>ppt_x</p:attrName>
                                        </p:attrNameLst>
                                      </p:cBhvr>
                                      <p:tavLst>
                                        <p:tav tm="0">
                                          <p:val>
                                            <p:strVal val="#ppt_x"/>
                                          </p:val>
                                        </p:tav>
                                        <p:tav tm="100000">
                                          <p:val>
                                            <p:strVal val="#ppt_x"/>
                                          </p:val>
                                        </p:tav>
                                      </p:tavLst>
                                    </p:anim>
                                    <p:anim calcmode="lin" valueType="num">
                                      <p:cBhvr additive="base">
                                        <p:cTn id="128" dur="750" fill="hold"/>
                                        <p:tgtEl>
                                          <p:spTgt spid="30"/>
                                        </p:tgtEl>
                                        <p:attrNameLst>
                                          <p:attrName>ppt_y</p:attrName>
                                        </p:attrNameLst>
                                      </p:cBhvr>
                                      <p:tavLst>
                                        <p:tav tm="0">
                                          <p:val>
                                            <p:strVal val="1+#ppt_h/2"/>
                                          </p:val>
                                        </p:tav>
                                        <p:tav tm="100000">
                                          <p:val>
                                            <p:strVal val="#ppt_y"/>
                                          </p:val>
                                        </p:tav>
                                      </p:tavLst>
                                    </p:anim>
                                  </p:childTnLst>
                                </p:cTn>
                              </p:par>
                              <p:par>
                                <p:cTn id="129" presetID="2" presetClass="entr" presetSubtype="4" decel="100000" fill="hold" nodeType="withEffect">
                                  <p:stCondLst>
                                    <p:cond delay="750"/>
                                  </p:stCondLst>
                                  <p:childTnLst>
                                    <p:set>
                                      <p:cBhvr>
                                        <p:cTn id="130" dur="1" fill="hold">
                                          <p:stCondLst>
                                            <p:cond delay="0"/>
                                          </p:stCondLst>
                                        </p:cTn>
                                        <p:tgtEl>
                                          <p:spTgt spid="129"/>
                                        </p:tgtEl>
                                        <p:attrNameLst>
                                          <p:attrName>style.visibility</p:attrName>
                                        </p:attrNameLst>
                                      </p:cBhvr>
                                      <p:to>
                                        <p:strVal val="visible"/>
                                      </p:to>
                                    </p:set>
                                    <p:anim calcmode="lin" valueType="num">
                                      <p:cBhvr additive="base">
                                        <p:cTn id="131" dur="750" fill="hold"/>
                                        <p:tgtEl>
                                          <p:spTgt spid="129"/>
                                        </p:tgtEl>
                                        <p:attrNameLst>
                                          <p:attrName>ppt_x</p:attrName>
                                        </p:attrNameLst>
                                      </p:cBhvr>
                                      <p:tavLst>
                                        <p:tav tm="0">
                                          <p:val>
                                            <p:strVal val="#ppt_x"/>
                                          </p:val>
                                        </p:tav>
                                        <p:tav tm="100000">
                                          <p:val>
                                            <p:strVal val="#ppt_x"/>
                                          </p:val>
                                        </p:tav>
                                      </p:tavLst>
                                    </p:anim>
                                    <p:anim calcmode="lin" valueType="num">
                                      <p:cBhvr additive="base">
                                        <p:cTn id="132" dur="750" fill="hold"/>
                                        <p:tgtEl>
                                          <p:spTgt spid="129"/>
                                        </p:tgtEl>
                                        <p:attrNameLst>
                                          <p:attrName>ppt_y</p:attrName>
                                        </p:attrNameLst>
                                      </p:cBhvr>
                                      <p:tavLst>
                                        <p:tav tm="0">
                                          <p:val>
                                            <p:strVal val="1+#ppt_h/2"/>
                                          </p:val>
                                        </p:tav>
                                        <p:tav tm="100000">
                                          <p:val>
                                            <p:strVal val="#ppt_y"/>
                                          </p:val>
                                        </p:tav>
                                      </p:tavLst>
                                    </p:anim>
                                  </p:childTnLst>
                                </p:cTn>
                              </p:par>
                            </p:childTnLst>
                          </p:cTn>
                        </p:par>
                        <p:par>
                          <p:cTn id="133" fill="hold">
                            <p:stCondLst>
                              <p:cond delay="13000"/>
                            </p:stCondLst>
                            <p:childTnLst>
                              <p:par>
                                <p:cTn id="134" presetID="2" presetClass="entr" presetSubtype="4" decel="100000" fill="hold" grpId="0" nodeType="afterEffect">
                                  <p:stCondLst>
                                    <p:cond delay="0"/>
                                  </p:stCondLst>
                                  <p:childTnLst>
                                    <p:set>
                                      <p:cBhvr>
                                        <p:cTn id="135" dur="1" fill="hold">
                                          <p:stCondLst>
                                            <p:cond delay="0"/>
                                          </p:stCondLst>
                                        </p:cTn>
                                        <p:tgtEl>
                                          <p:spTgt spid="35"/>
                                        </p:tgtEl>
                                        <p:attrNameLst>
                                          <p:attrName>style.visibility</p:attrName>
                                        </p:attrNameLst>
                                      </p:cBhvr>
                                      <p:to>
                                        <p:strVal val="visible"/>
                                      </p:to>
                                    </p:set>
                                    <p:anim calcmode="lin" valueType="num">
                                      <p:cBhvr additive="base">
                                        <p:cTn id="136" dur="750" fill="hold"/>
                                        <p:tgtEl>
                                          <p:spTgt spid="35"/>
                                        </p:tgtEl>
                                        <p:attrNameLst>
                                          <p:attrName>ppt_x</p:attrName>
                                        </p:attrNameLst>
                                      </p:cBhvr>
                                      <p:tavLst>
                                        <p:tav tm="0">
                                          <p:val>
                                            <p:strVal val="#ppt_x"/>
                                          </p:val>
                                        </p:tav>
                                        <p:tav tm="100000">
                                          <p:val>
                                            <p:strVal val="#ppt_x"/>
                                          </p:val>
                                        </p:tav>
                                      </p:tavLst>
                                    </p:anim>
                                    <p:anim calcmode="lin" valueType="num">
                                      <p:cBhvr additive="base">
                                        <p:cTn id="137" dur="750" fill="hold"/>
                                        <p:tgtEl>
                                          <p:spTgt spid="35"/>
                                        </p:tgtEl>
                                        <p:attrNameLst>
                                          <p:attrName>ppt_y</p:attrName>
                                        </p:attrNameLst>
                                      </p:cBhvr>
                                      <p:tavLst>
                                        <p:tav tm="0">
                                          <p:val>
                                            <p:strVal val="1+#ppt_h/2"/>
                                          </p:val>
                                        </p:tav>
                                        <p:tav tm="100000">
                                          <p:val>
                                            <p:strVal val="#ppt_y"/>
                                          </p:val>
                                        </p:tav>
                                      </p:tavLst>
                                    </p:anim>
                                  </p:childTnLst>
                                </p:cTn>
                              </p:par>
                              <p:par>
                                <p:cTn id="138" presetID="2" presetClass="entr" presetSubtype="4" decel="100000"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 calcmode="lin" valueType="num">
                                      <p:cBhvr additive="base">
                                        <p:cTn id="140" dur="750" fill="hold"/>
                                        <p:tgtEl>
                                          <p:spTgt spid="33"/>
                                        </p:tgtEl>
                                        <p:attrNameLst>
                                          <p:attrName>ppt_x</p:attrName>
                                        </p:attrNameLst>
                                      </p:cBhvr>
                                      <p:tavLst>
                                        <p:tav tm="0">
                                          <p:val>
                                            <p:strVal val="#ppt_x"/>
                                          </p:val>
                                        </p:tav>
                                        <p:tav tm="100000">
                                          <p:val>
                                            <p:strVal val="#ppt_x"/>
                                          </p:val>
                                        </p:tav>
                                      </p:tavLst>
                                    </p:anim>
                                    <p:anim calcmode="lin" valueType="num">
                                      <p:cBhvr additive="base">
                                        <p:cTn id="141" dur="75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 grpId="0"/>
      <p:bldP spid="6" grpId="0"/>
      <p:bldP spid="8" grpId="0"/>
      <p:bldP spid="10" grpId="0"/>
      <p:bldP spid="11" grpId="0"/>
      <p:bldP spid="13" grpId="0"/>
      <p:bldP spid="14" grpId="0"/>
      <p:bldP spid="16" grpId="0"/>
      <p:bldP spid="21" grpId="0"/>
      <p:bldP spid="23" grpId="0"/>
      <p:bldP spid="24" grpId="0"/>
      <p:bldP spid="26" grpId="0"/>
      <p:bldP spid="27" grpId="0"/>
      <p:bldP spid="29" grpId="0"/>
      <p:bldP spid="30" grpId="0"/>
      <p:bldP spid="32" grpId="0"/>
      <p:bldP spid="33" grpId="0"/>
      <p:bldP spid="35" grpId="0"/>
      <p:bldP spid="138" grpId="0" animBg="1"/>
      <p:bldP spid="139" grpId="0" animBg="1"/>
      <p:bldP spid="140" grpId="0" animBg="1"/>
      <p:bldP spid="145" grpId="0" animBg="1"/>
      <p:bldP spid="146" grpId="0" animBg="1"/>
      <p:bldP spid="1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9" name="Isosceles Triangle 8"/>
          <p:cNvSpPr/>
          <p:nvPr/>
        </p:nvSpPr>
        <p:spPr>
          <a:xfrm rot="19073044">
            <a:off x="11837803" y="2328401"/>
            <a:ext cx="366029" cy="265697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2" name="TextBox 1"/>
          <p:cNvSpPr txBox="1"/>
          <p:nvPr/>
        </p:nvSpPr>
        <p:spPr>
          <a:xfrm>
            <a:off x="1742995" y="1991341"/>
            <a:ext cx="8642199" cy="4893647"/>
          </a:xfrm>
          <a:prstGeom prst="rect">
            <a:avLst/>
          </a:prstGeom>
          <a:noFill/>
        </p:spPr>
        <p:txBody>
          <a:bodyPr wrap="square" rtlCol="0">
            <a:spAutoFit/>
          </a:bodyPr>
          <a:lstStyle/>
          <a:p>
            <a:pPr algn="just" rtl="1"/>
            <a:r>
              <a:rPr lang="ar-SA" dirty="0">
                <a:cs typeface="B Koodak" panose="00000700000000000000" pitchFamily="2" charset="-78"/>
              </a:rPr>
              <a:t>برنامه ریزی کاربری زمین در تعدادی از کشورهای جهان به صورتهای متفاوتی انجام می شود. بعضی از کشورها آن را همچون خط مشی های برنامه ریزی ملی انجام می دهند، اما تعدادی دیگر مانند آمریکا روش حفظ ارزش زمین برای شهر و نقاط حومه ای در جهت جلوگیری از توسعه های نامطلوب را برگزیده اند. سیاستهای بسیار مهمی که اخیرا در مدیریت کاربری زمین به وسیله کشورهای متفاوت به کار گرفته شده است عبارتند از</a:t>
            </a:r>
            <a:r>
              <a:rPr lang="en-US" dirty="0"/>
              <a:t> :</a:t>
            </a:r>
          </a:p>
          <a:p>
            <a:pPr algn="just" rtl="1"/>
            <a:r>
              <a:rPr lang="fa-IR" dirty="0" smtClean="0">
                <a:cs typeface="B Koodak" panose="00000700000000000000" pitchFamily="2" charset="-78"/>
              </a:rPr>
              <a:t>1-</a:t>
            </a:r>
            <a:r>
              <a:rPr lang="ar-SA" dirty="0" smtClean="0">
                <a:cs typeface="B Koodak" panose="00000700000000000000" pitchFamily="2" charset="-78"/>
              </a:rPr>
              <a:t>برنامه </a:t>
            </a:r>
            <a:r>
              <a:rPr lang="ar-SA" dirty="0">
                <a:cs typeface="B Koodak" panose="00000700000000000000" pitchFamily="2" charset="-78"/>
              </a:rPr>
              <a:t>ریزی دراز مدت ملی و ناحیه ای کاربری </a:t>
            </a:r>
            <a:r>
              <a:rPr lang="ar-SA" dirty="0" smtClean="0">
                <a:cs typeface="B Koodak" panose="00000700000000000000" pitchFamily="2" charset="-78"/>
              </a:rPr>
              <a:t>زمین</a:t>
            </a:r>
            <a:endParaRPr lang="en-US" dirty="0" smtClean="0">
              <a:cs typeface="B Koodak" panose="00000700000000000000" pitchFamily="2" charset="-78"/>
            </a:endParaRPr>
          </a:p>
          <a:p>
            <a:pPr algn="just" rtl="1"/>
            <a:r>
              <a:rPr lang="ar-SA" dirty="0" smtClean="0">
                <a:cs typeface="B Koodak" panose="00000700000000000000" pitchFamily="2" charset="-78"/>
              </a:rPr>
              <a:t> </a:t>
            </a:r>
            <a:r>
              <a:rPr lang="fa-IR" dirty="0">
                <a:cs typeface="B Koodak" panose="00000700000000000000" pitchFamily="2" charset="-78"/>
              </a:rPr>
              <a:t>۲ - </a:t>
            </a:r>
            <a:r>
              <a:rPr lang="ar-SA" dirty="0">
                <a:cs typeface="B Koodak" panose="00000700000000000000" pitchFamily="2" charset="-78"/>
              </a:rPr>
              <a:t>طرحهای توازن ( پرداخت اجباری زمین تا سقف معين در ناحیه </a:t>
            </a:r>
            <a:r>
              <a:rPr lang="ar-SA" dirty="0" smtClean="0">
                <a:cs typeface="B Koodak" panose="00000700000000000000" pitchFamily="2" charset="-78"/>
              </a:rPr>
              <a:t>)</a:t>
            </a:r>
            <a:endParaRPr lang="en-US" dirty="0" smtClean="0">
              <a:cs typeface="B Koodak" panose="00000700000000000000" pitchFamily="2" charset="-78"/>
            </a:endParaRPr>
          </a:p>
          <a:p>
            <a:pPr algn="just" rtl="1"/>
            <a:r>
              <a:rPr lang="ar-SA" dirty="0" smtClean="0">
                <a:cs typeface="B Koodak" panose="00000700000000000000" pitchFamily="2" charset="-78"/>
              </a:rPr>
              <a:t> </a:t>
            </a:r>
            <a:r>
              <a:rPr lang="ar-SA" dirty="0">
                <a:cs typeface="B Koodak" panose="00000700000000000000" pitchFamily="2" charset="-78"/>
              </a:rPr>
              <a:t>٣- کنترل ویژه کاربری زمین در نواحی توسعه </a:t>
            </a:r>
            <a:r>
              <a:rPr lang="ar-SA" dirty="0" smtClean="0">
                <a:cs typeface="B Koodak" panose="00000700000000000000" pitchFamily="2" charset="-78"/>
              </a:rPr>
              <a:t>یافته</a:t>
            </a:r>
            <a:endParaRPr lang="en-US" dirty="0" smtClean="0">
              <a:cs typeface="B Koodak" panose="00000700000000000000" pitchFamily="2" charset="-78"/>
            </a:endParaRPr>
          </a:p>
          <a:p>
            <a:pPr algn="just" rtl="1"/>
            <a:r>
              <a:rPr lang="ar-SA" dirty="0" smtClean="0">
                <a:cs typeface="B Koodak" panose="00000700000000000000" pitchFamily="2" charset="-78"/>
              </a:rPr>
              <a:t> </a:t>
            </a:r>
            <a:r>
              <a:rPr lang="fa-IR" dirty="0">
                <a:cs typeface="B Koodak" panose="00000700000000000000" pitchFamily="2" charset="-78"/>
              </a:rPr>
              <a:t>۴- </a:t>
            </a:r>
            <a:r>
              <a:rPr lang="ar-SA" dirty="0">
                <a:cs typeface="B Koodak" panose="00000700000000000000" pitchFamily="2" charset="-78"/>
              </a:rPr>
              <a:t>کنترل عملی کاربری </a:t>
            </a:r>
            <a:r>
              <a:rPr lang="ar-SA" dirty="0" smtClean="0">
                <a:cs typeface="B Koodak" panose="00000700000000000000" pitchFamily="2" charset="-78"/>
              </a:rPr>
              <a:t>زمین</a:t>
            </a:r>
            <a:endParaRPr lang="en-US" dirty="0" smtClean="0">
              <a:cs typeface="B Koodak" panose="00000700000000000000" pitchFamily="2" charset="-78"/>
            </a:endParaRPr>
          </a:p>
          <a:p>
            <a:pPr algn="just" rtl="1"/>
            <a:r>
              <a:rPr lang="ar-SA" dirty="0" smtClean="0">
                <a:cs typeface="B Koodak" panose="00000700000000000000" pitchFamily="2" charset="-78"/>
              </a:rPr>
              <a:t> </a:t>
            </a:r>
            <a:r>
              <a:rPr lang="fa-IR" dirty="0">
                <a:cs typeface="B Koodak" panose="00000700000000000000" pitchFamily="2" charset="-78"/>
              </a:rPr>
              <a:t>۵ - </a:t>
            </a:r>
            <a:r>
              <a:rPr lang="ar-SA" dirty="0">
                <a:cs typeface="B Koodak" panose="00000700000000000000" pitchFamily="2" charset="-78"/>
              </a:rPr>
              <a:t>روشهای قبل از </a:t>
            </a:r>
            <a:r>
              <a:rPr lang="ar-SA" dirty="0" smtClean="0">
                <a:cs typeface="B Koodak" panose="00000700000000000000" pitchFamily="2" charset="-78"/>
              </a:rPr>
              <a:t>اشغال</a:t>
            </a:r>
            <a:endParaRPr lang="en-US" dirty="0" smtClean="0">
              <a:cs typeface="B Koodak" panose="00000700000000000000" pitchFamily="2" charset="-78"/>
            </a:endParaRPr>
          </a:p>
          <a:p>
            <a:pPr algn="just" rtl="1"/>
            <a:r>
              <a:rPr lang="ar-SA" dirty="0" smtClean="0">
                <a:cs typeface="B Koodak" panose="00000700000000000000" pitchFamily="2" charset="-78"/>
              </a:rPr>
              <a:t> </a:t>
            </a:r>
            <a:r>
              <a:rPr lang="fa-IR" dirty="0">
                <a:cs typeface="B Koodak" panose="00000700000000000000" pitchFamily="2" charset="-78"/>
              </a:rPr>
              <a:t>۶- </a:t>
            </a:r>
            <a:r>
              <a:rPr lang="ar-SA" dirty="0">
                <a:cs typeface="B Koodak" panose="00000700000000000000" pitchFamily="2" charset="-78"/>
              </a:rPr>
              <a:t>روشهای تصاحب و غرامت.</a:t>
            </a:r>
            <a:endParaRPr lang="en-US" dirty="0"/>
          </a:p>
          <a:p>
            <a:pPr algn="just"/>
            <a:endParaRPr lang="en-US" dirty="0"/>
          </a:p>
        </p:txBody>
      </p:sp>
      <p:sp>
        <p:nvSpPr>
          <p:cNvPr id="15" name="Rectangle 14"/>
          <p:cNvSpPr/>
          <p:nvPr/>
        </p:nvSpPr>
        <p:spPr>
          <a:xfrm rot="13808800">
            <a:off x="10790163" y="2275994"/>
            <a:ext cx="692818" cy="1107996"/>
          </a:xfrm>
          <a:prstGeom prst="rect">
            <a:avLst/>
          </a:prstGeom>
        </p:spPr>
        <p:txBody>
          <a:bodyPr wrap="none">
            <a:spAutoFit/>
          </a:bodyPr>
          <a:lstStyle/>
          <a:p>
            <a:pPr algn="ctr"/>
            <a:r>
              <a:rPr lang="en-US" sz="6600" dirty="0">
                <a:solidFill>
                  <a:schemeClr val="tx1">
                    <a:lumMod val="85000"/>
                    <a:lumOff val="15000"/>
                  </a:schemeClr>
                </a:solidFill>
                <a:latin typeface="Entypo" pitchFamily="2" charset="0"/>
                <a:ea typeface="Entypo" pitchFamily="2" charset="0"/>
              </a:rPr>
              <a:t>J</a:t>
            </a:r>
            <a:endParaRPr lang="ru-RU" sz="8800" dirty="0">
              <a:solidFill>
                <a:schemeClr val="tx1">
                  <a:lumMod val="85000"/>
                  <a:lumOff val="15000"/>
                </a:schemeClr>
              </a:solidFill>
              <a:ea typeface="Entypo" pitchFamily="2" charset="0"/>
            </a:endParaRPr>
          </a:p>
        </p:txBody>
      </p:sp>
      <p:sp>
        <p:nvSpPr>
          <p:cNvPr id="8" name="TextBox 7"/>
          <p:cNvSpPr txBox="1"/>
          <p:nvPr/>
        </p:nvSpPr>
        <p:spPr>
          <a:xfrm>
            <a:off x="1993131" y="1103058"/>
            <a:ext cx="8642199" cy="707886"/>
          </a:xfrm>
          <a:prstGeom prst="rect">
            <a:avLst/>
          </a:prstGeom>
          <a:noFill/>
        </p:spPr>
        <p:txBody>
          <a:bodyPr wrap="square" rtlCol="0">
            <a:spAutoFit/>
          </a:bodyPr>
          <a:lstStyle/>
          <a:p>
            <a:pPr algn="just" rtl="1"/>
            <a:r>
              <a:rPr lang="fa-IR" sz="4000" dirty="0" smtClean="0">
                <a:cs typeface="B Kourosh" panose="00000400000000000000" pitchFamily="2" charset="-78"/>
              </a:rPr>
              <a:t>روش های برنامه ریزی زمین</a:t>
            </a:r>
            <a:endParaRPr lang="en-US" sz="4000" dirty="0">
              <a:cs typeface="B Kourosh" panose="00000400000000000000" pitchFamily="2" charset="-78"/>
            </a:endParaRPr>
          </a:p>
        </p:txBody>
      </p:sp>
    </p:spTree>
    <p:extLst>
      <p:ext uri="{BB962C8B-B14F-4D97-AF65-F5344CB8AC3E}">
        <p14:creationId xmlns:p14="http://schemas.microsoft.com/office/powerpoint/2010/main" val="21670305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750"/>
                                        <p:tgtEl>
                                          <p:spTgt spid="15"/>
                                        </p:tgtEl>
                                      </p:cBhvr>
                                    </p:animEffect>
                                  </p:childTnLst>
                                </p:cTn>
                              </p:par>
                              <p:par>
                                <p:cTn id="11" presetID="42" presetClass="path" presetSubtype="0" accel="50000" decel="50000" fill="hold" grpId="0" nodeType="withEffect">
                                  <p:stCondLst>
                                    <p:cond delay="0"/>
                                  </p:stCondLst>
                                  <p:childTnLst>
                                    <p:animMotion origin="layout" path="M 0.3496 -0.37211 L -2.03487E-6 1.9704E-6 " pathEditMode="relative" rAng="0" ptsTypes="AA">
                                      <p:cBhvr>
                                        <p:cTn id="12" dur="2000" fill="hold"/>
                                        <p:tgtEl>
                                          <p:spTgt spid="4"/>
                                        </p:tgtEl>
                                        <p:attrNameLst>
                                          <p:attrName>ppt_x</p:attrName>
                                          <p:attrName>ppt_y</p:attrName>
                                        </p:attrNameLst>
                                      </p:cBhvr>
                                      <p:rCtr x="-17486" y="18594"/>
                                    </p:animMotion>
                                  </p:childTnLst>
                                </p:cTn>
                              </p:par>
                              <p:par>
                                <p:cTn id="13" presetID="22" presetClass="entr" presetSubtype="2"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750"/>
                                        <p:tgtEl>
                                          <p:spTgt spid="5"/>
                                        </p:tgtEl>
                                      </p:cBhvr>
                                    </p:animEffect>
                                  </p:childTnLst>
                                </p:cTn>
                              </p:par>
                              <p:par>
                                <p:cTn id="16" presetID="2" presetClass="entr" presetSubtype="4" decel="100000" fill="hold" grpId="0" nodeType="withEffect">
                                  <p:stCondLst>
                                    <p:cond delay="250"/>
                                  </p:stCondLst>
                                  <p:iterate type="wd">
                                    <p:tmPct val="10000"/>
                                  </p:iterate>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42" presetClass="path" presetSubtype="0" accel="50000" decel="50000" fill="hold" grpId="0" nodeType="withEffect">
                                  <p:stCondLst>
                                    <p:cond delay="0"/>
                                  </p:stCondLst>
                                  <p:childTnLst>
                                    <p:animMotion origin="layout" path="M 0.11205 0.21829 L 3.8886E-6 1.11111E-6 " pathEditMode="relative" rAng="0" ptsTypes="AA">
                                      <p:cBhvr>
                                        <p:cTn id="21" dur="2000" fill="hold"/>
                                        <p:tgtEl>
                                          <p:spTgt spid="15"/>
                                        </p:tgtEl>
                                        <p:attrNameLst>
                                          <p:attrName>ppt_x</p:attrName>
                                          <p:attrName>ppt_y</p:attrName>
                                        </p:attrNameLst>
                                      </p:cBhvr>
                                      <p:rCtr x="-5609" y="-10926"/>
                                    </p:animMotion>
                                  </p:childTnLst>
                                </p:cTn>
                              </p:par>
                              <p:par>
                                <p:cTn id="22" presetID="22" presetClass="entr" presetSubtype="4"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1750"/>
                                        <p:tgtEl>
                                          <p:spTgt spid="9"/>
                                        </p:tgtEl>
                                      </p:cBhvr>
                                    </p:animEffect>
                                  </p:childTnLst>
                                </p:cTn>
                              </p:par>
                              <p:par>
                                <p:cTn id="25" presetID="2" presetClass="entr" presetSubtype="4" decel="100000" fill="hold" grpId="0" nodeType="withEffect">
                                  <p:stCondLst>
                                    <p:cond delay="250"/>
                                  </p:stCondLst>
                                  <p:iterate type="wd">
                                    <p:tmPct val="10000"/>
                                  </p:iterate>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4" grpId="0"/>
      <p:bldP spid="4" grpId="1"/>
      <p:bldP spid="2" grpId="0"/>
      <p:bldP spid="15" grpId="0"/>
      <p:bldP spid="15" grpId="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ar-SA" dirty="0">
                <a:cs typeface="B Kourosh" panose="00000400000000000000" pitchFamily="2" charset="-78"/>
              </a:rPr>
              <a:t>ضرورت دخالت دولت در بازار زمین شهری</a:t>
            </a:r>
            <a:endParaRPr lang="en-US" dirty="0"/>
          </a:p>
        </p:txBody>
      </p:sp>
      <p:graphicFrame>
        <p:nvGraphicFramePr>
          <p:cNvPr id="3" name="Diagram 2"/>
          <p:cNvGraphicFramePr/>
          <p:nvPr>
            <p:extLst>
              <p:ext uri="{D42A27DB-BD31-4B8C-83A1-F6EECF244321}">
                <p14:modId xmlns:p14="http://schemas.microsoft.com/office/powerpoint/2010/main" val="3163636638"/>
              </p:ext>
            </p:extLst>
          </p:nvPr>
        </p:nvGraphicFramePr>
        <p:xfrm>
          <a:off x="696987" y="3359733"/>
          <a:ext cx="1635660" cy="1343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2177044183"/>
              </p:ext>
            </p:extLst>
          </p:nvPr>
        </p:nvGraphicFramePr>
        <p:xfrm>
          <a:off x="2610243" y="2927685"/>
          <a:ext cx="1635660" cy="13432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Parallelogram 4"/>
          <p:cNvSpPr/>
          <p:nvPr/>
        </p:nvSpPr>
        <p:spPr>
          <a:xfrm>
            <a:off x="624979" y="4695366"/>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6" name="Rectangle 5"/>
          <p:cNvSpPr/>
          <p:nvPr/>
        </p:nvSpPr>
        <p:spPr>
          <a:xfrm>
            <a:off x="552971" y="5032841"/>
            <a:ext cx="1577880" cy="461665"/>
          </a:xfrm>
          <a:prstGeom prst="rect">
            <a:avLst/>
          </a:prstGeom>
        </p:spPr>
        <p:txBody>
          <a:bodyPr wrap="square">
            <a:spAutoFit/>
          </a:bodyPr>
          <a:lstStyle/>
          <a:p>
            <a:pPr algn="just" rtl="1"/>
            <a:r>
              <a:rPr lang="ar-SA" sz="1200" dirty="0">
                <a:cs typeface="B Koodak" panose="00000700000000000000" pitchFamily="2" charset="-78"/>
              </a:rPr>
              <a:t>تعدیل کار تخصیص زمین برای کاربردهای مختلف</a:t>
            </a:r>
            <a:endParaRPr lang="en-US" sz="1200" dirty="0">
              <a:latin typeface="Calibri Light" pitchFamily="34" charset="0"/>
            </a:endParaRPr>
          </a:p>
        </p:txBody>
      </p:sp>
      <p:sp>
        <p:nvSpPr>
          <p:cNvPr id="7" name="Parallelogram 6"/>
          <p:cNvSpPr/>
          <p:nvPr/>
        </p:nvSpPr>
        <p:spPr>
          <a:xfrm>
            <a:off x="2540582" y="4269227"/>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8" name="Rectangle 7"/>
          <p:cNvSpPr/>
          <p:nvPr/>
        </p:nvSpPr>
        <p:spPr>
          <a:xfrm>
            <a:off x="2445704" y="4619664"/>
            <a:ext cx="1577880" cy="1015663"/>
          </a:xfrm>
          <a:prstGeom prst="rect">
            <a:avLst/>
          </a:prstGeom>
        </p:spPr>
        <p:txBody>
          <a:bodyPr wrap="square">
            <a:spAutoFit/>
          </a:bodyPr>
          <a:lstStyle/>
          <a:p>
            <a:pPr algn="just" rtl="1"/>
            <a:r>
              <a:rPr lang="ar-SA" sz="1200" dirty="0">
                <a:cs typeface="B Koodak" panose="00000700000000000000" pitchFamily="2" charset="-78"/>
              </a:rPr>
              <a:t>تأمین کالاهای عمومی کالاهایی که بخش خصوصی آن را به مقدار مطلوب عرضه نمی کند مانند خدمات شهری</a:t>
            </a:r>
            <a:endParaRPr lang="en-US" sz="1200" dirty="0">
              <a:latin typeface="Calibri Light" pitchFamily="34" charset="0"/>
            </a:endParaRPr>
          </a:p>
        </p:txBody>
      </p:sp>
      <p:graphicFrame>
        <p:nvGraphicFramePr>
          <p:cNvPr id="9" name="Diagram 8"/>
          <p:cNvGraphicFramePr/>
          <p:nvPr>
            <p:extLst>
              <p:ext uri="{D42A27DB-BD31-4B8C-83A1-F6EECF244321}">
                <p14:modId xmlns:p14="http://schemas.microsoft.com/office/powerpoint/2010/main" val="2552776302"/>
              </p:ext>
            </p:extLst>
          </p:nvPr>
        </p:nvGraphicFramePr>
        <p:xfrm>
          <a:off x="4328349" y="3359733"/>
          <a:ext cx="1635660" cy="13432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0" name="Diagram 9"/>
          <p:cNvGraphicFramePr/>
          <p:nvPr>
            <p:extLst>
              <p:ext uri="{D42A27DB-BD31-4B8C-83A1-F6EECF244321}">
                <p14:modId xmlns:p14="http://schemas.microsoft.com/office/powerpoint/2010/main" val="1478672263"/>
              </p:ext>
            </p:extLst>
          </p:nvPr>
        </p:nvGraphicFramePr>
        <p:xfrm>
          <a:off x="6241604" y="2927685"/>
          <a:ext cx="1635660" cy="1343236"/>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1" name="Parallelogram 10"/>
          <p:cNvSpPr/>
          <p:nvPr/>
        </p:nvSpPr>
        <p:spPr>
          <a:xfrm>
            <a:off x="4256341" y="4695366"/>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12" name="Rectangle 11"/>
          <p:cNvSpPr/>
          <p:nvPr/>
        </p:nvSpPr>
        <p:spPr>
          <a:xfrm>
            <a:off x="4184333" y="5032841"/>
            <a:ext cx="1577880" cy="461665"/>
          </a:xfrm>
          <a:prstGeom prst="rect">
            <a:avLst/>
          </a:prstGeom>
        </p:spPr>
        <p:txBody>
          <a:bodyPr wrap="square">
            <a:spAutoFit/>
          </a:bodyPr>
          <a:lstStyle/>
          <a:p>
            <a:pPr algn="just" rtl="1"/>
            <a:r>
              <a:rPr lang="ar-SA" sz="1200" dirty="0">
                <a:cs typeface="B Koodak" panose="00000700000000000000" pitchFamily="2" charset="-78"/>
              </a:rPr>
              <a:t>فراهم کردن اطلاعات برای بخشهای گوناگون؛ </a:t>
            </a:r>
            <a:endParaRPr lang="en-US" sz="1200" dirty="0"/>
          </a:p>
        </p:txBody>
      </p:sp>
      <p:sp>
        <p:nvSpPr>
          <p:cNvPr id="13" name="Parallelogram 12"/>
          <p:cNvSpPr/>
          <p:nvPr/>
        </p:nvSpPr>
        <p:spPr>
          <a:xfrm>
            <a:off x="6171943" y="4269227"/>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14" name="Rectangle 13"/>
          <p:cNvSpPr/>
          <p:nvPr/>
        </p:nvSpPr>
        <p:spPr>
          <a:xfrm>
            <a:off x="6077065" y="4619664"/>
            <a:ext cx="1577880" cy="1938992"/>
          </a:xfrm>
          <a:prstGeom prst="rect">
            <a:avLst/>
          </a:prstGeom>
        </p:spPr>
        <p:txBody>
          <a:bodyPr wrap="square">
            <a:spAutoFit/>
          </a:bodyPr>
          <a:lstStyle/>
          <a:p>
            <a:pPr algn="just" rtl="1"/>
            <a:r>
              <a:rPr lang="ar-SA" sz="1200" dirty="0">
                <a:cs typeface="B Koodak" panose="00000700000000000000" pitchFamily="2" charset="-78"/>
              </a:rPr>
              <a:t>در زمینه هایی از سرمایه گذاری که احتمال خطرات بزرگ مقیاس وجود دارد، سرمایه گذاری کمتر صورت می گیرد. اما دولت می تواند خطرات را به گونه ای مؤثر میان افراد جامعه سرشکن کند تا اثرات ناشی از خطرات به حد پایین تنزل یابد</a:t>
            </a:r>
            <a:endParaRPr lang="en-US" sz="1200" dirty="0">
              <a:latin typeface="Calibri Light" pitchFamily="34" charset="0"/>
            </a:endParaRPr>
          </a:p>
        </p:txBody>
      </p:sp>
      <p:graphicFrame>
        <p:nvGraphicFramePr>
          <p:cNvPr id="15" name="Diagram 14"/>
          <p:cNvGraphicFramePr/>
          <p:nvPr>
            <p:extLst>
              <p:ext uri="{D42A27DB-BD31-4B8C-83A1-F6EECF244321}">
                <p14:modId xmlns:p14="http://schemas.microsoft.com/office/powerpoint/2010/main" val="2579549102"/>
              </p:ext>
            </p:extLst>
          </p:nvPr>
        </p:nvGraphicFramePr>
        <p:xfrm>
          <a:off x="7949272" y="3359733"/>
          <a:ext cx="1635660" cy="1343236"/>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6" name="Diagram 15"/>
          <p:cNvGraphicFramePr/>
          <p:nvPr>
            <p:extLst>
              <p:ext uri="{D42A27DB-BD31-4B8C-83A1-F6EECF244321}">
                <p14:modId xmlns:p14="http://schemas.microsoft.com/office/powerpoint/2010/main" val="1306105768"/>
              </p:ext>
            </p:extLst>
          </p:nvPr>
        </p:nvGraphicFramePr>
        <p:xfrm>
          <a:off x="9862527" y="2927685"/>
          <a:ext cx="1635660" cy="1343236"/>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17" name="Parallelogram 16"/>
          <p:cNvSpPr/>
          <p:nvPr/>
        </p:nvSpPr>
        <p:spPr>
          <a:xfrm>
            <a:off x="7877264" y="4695366"/>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18" name="Rectangle 17"/>
          <p:cNvSpPr/>
          <p:nvPr/>
        </p:nvSpPr>
        <p:spPr>
          <a:xfrm>
            <a:off x="7805256" y="5032841"/>
            <a:ext cx="1577880" cy="1015663"/>
          </a:xfrm>
          <a:prstGeom prst="rect">
            <a:avLst/>
          </a:prstGeom>
        </p:spPr>
        <p:txBody>
          <a:bodyPr wrap="square">
            <a:spAutoFit/>
          </a:bodyPr>
          <a:lstStyle/>
          <a:p>
            <a:pPr algn="just" rtl="1"/>
            <a:r>
              <a:rPr lang="ar-SA" sz="1200" dirty="0">
                <a:cs typeface="B Koodak" panose="00000700000000000000" pitchFamily="2" charset="-78"/>
              </a:rPr>
              <a:t>توزیع عادلانه منابع موجود هم به شکل افقی میان آن عده از افراد که در جامعه وضعیت مادی یکسانی دارند و هم به شکل عمودی</a:t>
            </a:r>
            <a:endParaRPr lang="en-US" sz="1200" dirty="0">
              <a:latin typeface="Calibri Light" pitchFamily="34" charset="0"/>
            </a:endParaRPr>
          </a:p>
        </p:txBody>
      </p:sp>
      <p:sp>
        <p:nvSpPr>
          <p:cNvPr id="19" name="Parallelogram 18"/>
          <p:cNvSpPr/>
          <p:nvPr/>
        </p:nvSpPr>
        <p:spPr>
          <a:xfrm>
            <a:off x="9792866" y="4269227"/>
            <a:ext cx="1368152" cy="265467"/>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85000"/>
                  <a:lumOff val="15000"/>
                </a:schemeClr>
              </a:solidFill>
              <a:latin typeface="Liberation Sans" pitchFamily="34" charset="0"/>
            </a:endParaRPr>
          </a:p>
        </p:txBody>
      </p:sp>
      <p:sp>
        <p:nvSpPr>
          <p:cNvPr id="20" name="Rectangle 19"/>
          <p:cNvSpPr/>
          <p:nvPr/>
        </p:nvSpPr>
        <p:spPr>
          <a:xfrm>
            <a:off x="9697988" y="4619664"/>
            <a:ext cx="1577880" cy="461665"/>
          </a:xfrm>
          <a:prstGeom prst="rect">
            <a:avLst/>
          </a:prstGeom>
        </p:spPr>
        <p:txBody>
          <a:bodyPr wrap="square">
            <a:spAutoFit/>
          </a:bodyPr>
          <a:lstStyle/>
          <a:p>
            <a:pPr algn="just" rtl="1"/>
            <a:r>
              <a:rPr lang="fa-IR" sz="1200" dirty="0" smtClean="0">
                <a:latin typeface="Calibri Light" pitchFamily="34" charset="0"/>
                <a:ea typeface="Segoe UI" pitchFamily="34" charset="0"/>
                <a:cs typeface="B Koodak" panose="00000700000000000000" pitchFamily="2" charset="-78"/>
              </a:rPr>
              <a:t>جلوگیری از سوداگری زمین </a:t>
            </a:r>
            <a:endParaRPr lang="en-US" sz="1200" dirty="0">
              <a:latin typeface="Calibri Light" pitchFamily="34" charset="0"/>
              <a:cs typeface="B Koodak" panose="00000700000000000000" pitchFamily="2" charset="-78"/>
            </a:endParaRPr>
          </a:p>
        </p:txBody>
      </p:sp>
      <p:sp>
        <p:nvSpPr>
          <p:cNvPr id="21" name="Oval 20"/>
          <p:cNvSpPr/>
          <p:nvPr/>
        </p:nvSpPr>
        <p:spPr>
          <a:xfrm>
            <a:off x="913010" y="3242767"/>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1</a:t>
            </a:r>
            <a:endParaRPr lang="en-US" sz="1600" b="1" dirty="0">
              <a:solidFill>
                <a:schemeClr val="tx1">
                  <a:lumMod val="75000"/>
                  <a:lumOff val="25000"/>
                </a:schemeClr>
              </a:solidFill>
              <a:latin typeface="Liberation Sans" pitchFamily="34" charset="0"/>
            </a:endParaRPr>
          </a:p>
        </p:txBody>
      </p:sp>
      <p:sp>
        <p:nvSpPr>
          <p:cNvPr id="22" name="Oval 21"/>
          <p:cNvSpPr/>
          <p:nvPr/>
        </p:nvSpPr>
        <p:spPr>
          <a:xfrm>
            <a:off x="2857227" y="2781722"/>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2</a:t>
            </a:r>
            <a:endParaRPr lang="en-US" sz="1600" b="1" dirty="0">
              <a:solidFill>
                <a:schemeClr val="tx1">
                  <a:lumMod val="75000"/>
                  <a:lumOff val="25000"/>
                </a:schemeClr>
              </a:solidFill>
              <a:latin typeface="Liberation Sans" pitchFamily="34" charset="0"/>
            </a:endParaRPr>
          </a:p>
        </p:txBody>
      </p:sp>
      <p:sp>
        <p:nvSpPr>
          <p:cNvPr id="23" name="Oval 22"/>
          <p:cNvSpPr/>
          <p:nvPr/>
        </p:nvSpPr>
        <p:spPr>
          <a:xfrm>
            <a:off x="4513411" y="3242767"/>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3</a:t>
            </a:r>
            <a:endParaRPr lang="en-US" sz="1600" b="1" dirty="0">
              <a:solidFill>
                <a:schemeClr val="tx1">
                  <a:lumMod val="75000"/>
                  <a:lumOff val="25000"/>
                </a:schemeClr>
              </a:solidFill>
              <a:latin typeface="Liberation Sans" pitchFamily="34" charset="0"/>
            </a:endParaRPr>
          </a:p>
        </p:txBody>
      </p:sp>
      <p:sp>
        <p:nvSpPr>
          <p:cNvPr id="24" name="Oval 23"/>
          <p:cNvSpPr/>
          <p:nvPr/>
        </p:nvSpPr>
        <p:spPr>
          <a:xfrm>
            <a:off x="6457627" y="2781722"/>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4</a:t>
            </a:r>
            <a:endParaRPr lang="en-US" sz="1600" b="1" dirty="0">
              <a:solidFill>
                <a:schemeClr val="tx1">
                  <a:lumMod val="75000"/>
                  <a:lumOff val="25000"/>
                </a:schemeClr>
              </a:solidFill>
              <a:latin typeface="Liberation Sans" pitchFamily="34" charset="0"/>
            </a:endParaRPr>
          </a:p>
        </p:txBody>
      </p:sp>
      <p:sp>
        <p:nvSpPr>
          <p:cNvPr id="25" name="Oval 24"/>
          <p:cNvSpPr/>
          <p:nvPr/>
        </p:nvSpPr>
        <p:spPr>
          <a:xfrm>
            <a:off x="8113811" y="3242767"/>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5</a:t>
            </a:r>
            <a:endParaRPr lang="en-US" sz="1600" b="1" dirty="0">
              <a:solidFill>
                <a:schemeClr val="tx1">
                  <a:lumMod val="75000"/>
                  <a:lumOff val="25000"/>
                </a:schemeClr>
              </a:solidFill>
              <a:latin typeface="Liberation Sans" pitchFamily="34" charset="0"/>
            </a:endParaRPr>
          </a:p>
        </p:txBody>
      </p:sp>
      <p:sp>
        <p:nvSpPr>
          <p:cNvPr id="26" name="Oval 25"/>
          <p:cNvSpPr/>
          <p:nvPr/>
        </p:nvSpPr>
        <p:spPr>
          <a:xfrm>
            <a:off x="10058027" y="2781722"/>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lumMod val="75000"/>
                    <a:lumOff val="25000"/>
                  </a:schemeClr>
                </a:solidFill>
                <a:latin typeface="Liberation Sans" pitchFamily="34" charset="0"/>
              </a:rPr>
              <a:t>6</a:t>
            </a:r>
            <a:endParaRPr lang="en-US" sz="1600" b="1" dirty="0">
              <a:solidFill>
                <a:schemeClr val="tx1">
                  <a:lumMod val="75000"/>
                  <a:lumOff val="25000"/>
                </a:schemeClr>
              </a:solidFill>
              <a:latin typeface="Liberation Sans" pitchFamily="34" charset="0"/>
            </a:endParaRPr>
          </a:p>
        </p:txBody>
      </p:sp>
      <p:sp>
        <p:nvSpPr>
          <p:cNvPr id="27" name="Rectangle 26"/>
          <p:cNvSpPr/>
          <p:nvPr/>
        </p:nvSpPr>
        <p:spPr>
          <a:xfrm>
            <a:off x="2066263" y="1413570"/>
            <a:ext cx="7991764" cy="1077218"/>
          </a:xfrm>
          <a:prstGeom prst="rect">
            <a:avLst/>
          </a:prstGeom>
        </p:spPr>
        <p:txBody>
          <a:bodyPr wrap="square">
            <a:spAutoFit/>
          </a:bodyPr>
          <a:lstStyle/>
          <a:p>
            <a:pPr algn="ctr"/>
            <a:r>
              <a:rPr lang="ar-SA" sz="1600" dirty="0">
                <a:cs typeface="B Koodak" panose="00000700000000000000" pitchFamily="2" charset="-78"/>
              </a:rPr>
              <a:t>یکی از مشکلات اساسی شهرها خصوصا شهرهای بزرگ گرانی و کمبود زمین است . گرانی و کمبود زمین منشا و سرچشمه بسیاری دیگر از مشکلات شهری می باشد . در صورتی که بازار زمین به حال خود رها شود مشکلات مربوط به زمین شهری نه تنها رفع نشده بلکه روز به روز تشدید خواهد شد. بدین دلیل مداخله دولتها در بازار زمین شهری امری لازم و ضروری به نظر می رسد </a:t>
            </a:r>
            <a:endParaRPr lang="en-US" sz="1600" dirty="0"/>
          </a:p>
        </p:txBody>
      </p:sp>
    </p:spTree>
    <p:extLst>
      <p:ext uri="{BB962C8B-B14F-4D97-AF65-F5344CB8AC3E}">
        <p14:creationId xmlns:p14="http://schemas.microsoft.com/office/powerpoint/2010/main" val="1338793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25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par>
                                <p:cTn id="17" presetID="2" presetClass="entr" presetSubtype="4" decel="10000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750" fill="hold"/>
                                        <p:tgtEl>
                                          <p:spTgt spid="22"/>
                                        </p:tgtEl>
                                        <p:attrNameLst>
                                          <p:attrName>ppt_x</p:attrName>
                                        </p:attrNameLst>
                                      </p:cBhvr>
                                      <p:tavLst>
                                        <p:tav tm="0">
                                          <p:val>
                                            <p:strVal val="#ppt_x"/>
                                          </p:val>
                                        </p:tav>
                                        <p:tav tm="100000">
                                          <p:val>
                                            <p:strVal val="#ppt_x"/>
                                          </p:val>
                                        </p:tav>
                                      </p:tavLst>
                                    </p:anim>
                                    <p:anim calcmode="lin" valueType="num">
                                      <p:cBhvr additive="base">
                                        <p:cTn id="29" dur="750" fill="hold"/>
                                        <p:tgtEl>
                                          <p:spTgt spid="22"/>
                                        </p:tgtEl>
                                        <p:attrNameLst>
                                          <p:attrName>ppt_y</p:attrName>
                                        </p:attrNameLst>
                                      </p:cBhvr>
                                      <p:tavLst>
                                        <p:tav tm="0">
                                          <p:val>
                                            <p:strVal val="1+#ppt_h/2"/>
                                          </p:val>
                                        </p:tav>
                                        <p:tav tm="100000">
                                          <p:val>
                                            <p:strVal val="#ppt_y"/>
                                          </p:val>
                                        </p:tav>
                                      </p:tavLst>
                                    </p:anim>
                                  </p:childTnLst>
                                </p:cTn>
                              </p:par>
                              <p:par>
                                <p:cTn id="30" presetID="10" presetClass="entr" presetSubtype="0" fill="hold" grpId="0" nodeType="withEffect">
                                  <p:stCondLst>
                                    <p:cond delay="25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750"/>
                                        <p:tgtEl>
                                          <p:spTgt spid="4"/>
                                        </p:tgtEl>
                                      </p:cBhvr>
                                    </p:animEffect>
                                  </p:childTnLst>
                                </p:cTn>
                              </p:par>
                              <p:par>
                                <p:cTn id="33" presetID="2" presetClass="entr" presetSubtype="4" decel="100000"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ppt_x"/>
                                          </p:val>
                                        </p:tav>
                                        <p:tav tm="100000">
                                          <p:val>
                                            <p:strVal val="#ppt_x"/>
                                          </p:val>
                                        </p:tav>
                                      </p:tavLst>
                                    </p:anim>
                                    <p:anim calcmode="lin" valueType="num">
                                      <p:cBhvr additive="base">
                                        <p:cTn id="36" dur="75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ppt_x"/>
                                          </p:val>
                                        </p:tav>
                                        <p:tav tm="100000">
                                          <p:val>
                                            <p:strVal val="#ppt_x"/>
                                          </p:val>
                                        </p:tav>
                                      </p:tavLst>
                                    </p:anim>
                                    <p:anim calcmode="lin" valueType="num">
                                      <p:cBhvr additive="base">
                                        <p:cTn id="40" dur="75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3750"/>
                            </p:stCondLst>
                            <p:childTnLst>
                              <p:par>
                                <p:cTn id="42" presetID="2" presetClass="entr" presetSubtype="4" decel="10000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750" fill="hold"/>
                                        <p:tgtEl>
                                          <p:spTgt spid="23"/>
                                        </p:tgtEl>
                                        <p:attrNameLst>
                                          <p:attrName>ppt_x</p:attrName>
                                        </p:attrNameLst>
                                      </p:cBhvr>
                                      <p:tavLst>
                                        <p:tav tm="0">
                                          <p:val>
                                            <p:strVal val="#ppt_x"/>
                                          </p:val>
                                        </p:tav>
                                        <p:tav tm="100000">
                                          <p:val>
                                            <p:strVal val="#ppt_x"/>
                                          </p:val>
                                        </p:tav>
                                      </p:tavLst>
                                    </p:anim>
                                    <p:anim calcmode="lin" valueType="num">
                                      <p:cBhvr additive="base">
                                        <p:cTn id="45" dur="750" fill="hold"/>
                                        <p:tgtEl>
                                          <p:spTgt spid="23"/>
                                        </p:tgtEl>
                                        <p:attrNameLst>
                                          <p:attrName>ppt_y</p:attrName>
                                        </p:attrNameLst>
                                      </p:cBhvr>
                                      <p:tavLst>
                                        <p:tav tm="0">
                                          <p:val>
                                            <p:strVal val="1+#ppt_h/2"/>
                                          </p:val>
                                        </p:tav>
                                        <p:tav tm="100000">
                                          <p:val>
                                            <p:strVal val="#ppt_y"/>
                                          </p:val>
                                        </p:tav>
                                      </p:tavLst>
                                    </p:anim>
                                  </p:childTnLst>
                                </p:cTn>
                              </p:par>
                              <p:par>
                                <p:cTn id="46" presetID="10" presetClass="entr" presetSubtype="0" fill="hold" grpId="0" nodeType="withEffect">
                                  <p:stCondLst>
                                    <p:cond delay="25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750"/>
                                        <p:tgtEl>
                                          <p:spTgt spid="9"/>
                                        </p:tgtEl>
                                      </p:cBhvr>
                                    </p:animEffect>
                                  </p:childTnLst>
                                </p:cTn>
                              </p:par>
                              <p:par>
                                <p:cTn id="49" presetID="2" presetClass="entr" presetSubtype="4" decel="100000" fill="hold" grpId="0" nodeType="withEffect">
                                  <p:stCondLst>
                                    <p:cond delay="5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ppt_x"/>
                                          </p:val>
                                        </p:tav>
                                        <p:tav tm="100000">
                                          <p:val>
                                            <p:strVal val="#ppt_x"/>
                                          </p:val>
                                        </p:tav>
                                      </p:tavLst>
                                    </p:anim>
                                    <p:anim calcmode="lin" valueType="num">
                                      <p:cBhvr additive="base">
                                        <p:cTn id="52" dur="75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75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750" fill="hold"/>
                                        <p:tgtEl>
                                          <p:spTgt spid="12"/>
                                        </p:tgtEl>
                                        <p:attrNameLst>
                                          <p:attrName>ppt_x</p:attrName>
                                        </p:attrNameLst>
                                      </p:cBhvr>
                                      <p:tavLst>
                                        <p:tav tm="0">
                                          <p:val>
                                            <p:strVal val="#ppt_x"/>
                                          </p:val>
                                        </p:tav>
                                        <p:tav tm="100000">
                                          <p:val>
                                            <p:strVal val="#ppt_x"/>
                                          </p:val>
                                        </p:tav>
                                      </p:tavLst>
                                    </p:anim>
                                    <p:anim calcmode="lin" valueType="num">
                                      <p:cBhvr additive="base">
                                        <p:cTn id="56" dur="75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5250"/>
                            </p:stCondLst>
                            <p:childTnLst>
                              <p:par>
                                <p:cTn id="58" presetID="2" presetClass="entr" presetSubtype="4" decel="10000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750" fill="hold"/>
                                        <p:tgtEl>
                                          <p:spTgt spid="24"/>
                                        </p:tgtEl>
                                        <p:attrNameLst>
                                          <p:attrName>ppt_x</p:attrName>
                                        </p:attrNameLst>
                                      </p:cBhvr>
                                      <p:tavLst>
                                        <p:tav tm="0">
                                          <p:val>
                                            <p:strVal val="#ppt_x"/>
                                          </p:val>
                                        </p:tav>
                                        <p:tav tm="100000">
                                          <p:val>
                                            <p:strVal val="#ppt_x"/>
                                          </p:val>
                                        </p:tav>
                                      </p:tavLst>
                                    </p:anim>
                                    <p:anim calcmode="lin" valueType="num">
                                      <p:cBhvr additive="base">
                                        <p:cTn id="61" dur="750" fill="hold"/>
                                        <p:tgtEl>
                                          <p:spTgt spid="24"/>
                                        </p:tgtEl>
                                        <p:attrNameLst>
                                          <p:attrName>ppt_y</p:attrName>
                                        </p:attrNameLst>
                                      </p:cBhvr>
                                      <p:tavLst>
                                        <p:tav tm="0">
                                          <p:val>
                                            <p:strVal val="1+#ppt_h/2"/>
                                          </p:val>
                                        </p:tav>
                                        <p:tav tm="100000">
                                          <p:val>
                                            <p:strVal val="#ppt_y"/>
                                          </p:val>
                                        </p:tav>
                                      </p:tavLst>
                                    </p:anim>
                                  </p:childTnLst>
                                </p:cTn>
                              </p:par>
                              <p:par>
                                <p:cTn id="62" presetID="10" presetClass="entr" presetSubtype="0" fill="hold" grpId="0" nodeType="withEffect">
                                  <p:stCondLst>
                                    <p:cond delay="25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750"/>
                                        <p:tgtEl>
                                          <p:spTgt spid="10"/>
                                        </p:tgtEl>
                                      </p:cBhvr>
                                    </p:animEffect>
                                  </p:childTnLst>
                                </p:cTn>
                              </p:par>
                              <p:par>
                                <p:cTn id="65" presetID="2" presetClass="entr" presetSubtype="4" decel="100000" fill="hold" grpId="0" nodeType="withEffect">
                                  <p:stCondLst>
                                    <p:cond delay="50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750" fill="hold"/>
                                        <p:tgtEl>
                                          <p:spTgt spid="13"/>
                                        </p:tgtEl>
                                        <p:attrNameLst>
                                          <p:attrName>ppt_x</p:attrName>
                                        </p:attrNameLst>
                                      </p:cBhvr>
                                      <p:tavLst>
                                        <p:tav tm="0">
                                          <p:val>
                                            <p:strVal val="#ppt_x"/>
                                          </p:val>
                                        </p:tav>
                                        <p:tav tm="100000">
                                          <p:val>
                                            <p:strVal val="#ppt_x"/>
                                          </p:val>
                                        </p:tav>
                                      </p:tavLst>
                                    </p:anim>
                                    <p:anim calcmode="lin" valueType="num">
                                      <p:cBhvr additive="base">
                                        <p:cTn id="68" dur="750" fill="hold"/>
                                        <p:tgtEl>
                                          <p:spTgt spid="13"/>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75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750" fill="hold"/>
                                        <p:tgtEl>
                                          <p:spTgt spid="14"/>
                                        </p:tgtEl>
                                        <p:attrNameLst>
                                          <p:attrName>ppt_x</p:attrName>
                                        </p:attrNameLst>
                                      </p:cBhvr>
                                      <p:tavLst>
                                        <p:tav tm="0">
                                          <p:val>
                                            <p:strVal val="#ppt_x"/>
                                          </p:val>
                                        </p:tav>
                                        <p:tav tm="100000">
                                          <p:val>
                                            <p:strVal val="#ppt_x"/>
                                          </p:val>
                                        </p:tav>
                                      </p:tavLst>
                                    </p:anim>
                                    <p:anim calcmode="lin" valueType="num">
                                      <p:cBhvr additive="base">
                                        <p:cTn id="72" dur="750" fill="hold"/>
                                        <p:tgtEl>
                                          <p:spTgt spid="14"/>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2" presetClass="entr" presetSubtype="4" decel="100000"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750" fill="hold"/>
                                        <p:tgtEl>
                                          <p:spTgt spid="25"/>
                                        </p:tgtEl>
                                        <p:attrNameLst>
                                          <p:attrName>ppt_x</p:attrName>
                                        </p:attrNameLst>
                                      </p:cBhvr>
                                      <p:tavLst>
                                        <p:tav tm="0">
                                          <p:val>
                                            <p:strVal val="#ppt_x"/>
                                          </p:val>
                                        </p:tav>
                                        <p:tav tm="100000">
                                          <p:val>
                                            <p:strVal val="#ppt_x"/>
                                          </p:val>
                                        </p:tav>
                                      </p:tavLst>
                                    </p:anim>
                                    <p:anim calcmode="lin" valueType="num">
                                      <p:cBhvr additive="base">
                                        <p:cTn id="77" dur="750" fill="hold"/>
                                        <p:tgtEl>
                                          <p:spTgt spid="25"/>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25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750"/>
                                        <p:tgtEl>
                                          <p:spTgt spid="15"/>
                                        </p:tgtEl>
                                      </p:cBhvr>
                                    </p:animEffect>
                                  </p:childTnLst>
                                </p:cTn>
                              </p:par>
                              <p:par>
                                <p:cTn id="81" presetID="2" presetClass="entr" presetSubtype="4" decel="100000" fill="hold" grpId="0" nodeType="withEffect">
                                  <p:stCondLst>
                                    <p:cond delay="50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750" fill="hold"/>
                                        <p:tgtEl>
                                          <p:spTgt spid="17"/>
                                        </p:tgtEl>
                                        <p:attrNameLst>
                                          <p:attrName>ppt_x</p:attrName>
                                        </p:attrNameLst>
                                      </p:cBhvr>
                                      <p:tavLst>
                                        <p:tav tm="0">
                                          <p:val>
                                            <p:strVal val="#ppt_x"/>
                                          </p:val>
                                        </p:tav>
                                        <p:tav tm="100000">
                                          <p:val>
                                            <p:strVal val="#ppt_x"/>
                                          </p:val>
                                        </p:tav>
                                      </p:tavLst>
                                    </p:anim>
                                    <p:anim calcmode="lin" valueType="num">
                                      <p:cBhvr additive="base">
                                        <p:cTn id="84" dur="750" fill="hold"/>
                                        <p:tgtEl>
                                          <p:spTgt spid="17"/>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7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750" fill="hold"/>
                                        <p:tgtEl>
                                          <p:spTgt spid="18"/>
                                        </p:tgtEl>
                                        <p:attrNameLst>
                                          <p:attrName>ppt_x</p:attrName>
                                        </p:attrNameLst>
                                      </p:cBhvr>
                                      <p:tavLst>
                                        <p:tav tm="0">
                                          <p:val>
                                            <p:strVal val="#ppt_x"/>
                                          </p:val>
                                        </p:tav>
                                        <p:tav tm="100000">
                                          <p:val>
                                            <p:strVal val="#ppt_x"/>
                                          </p:val>
                                        </p:tav>
                                      </p:tavLst>
                                    </p:anim>
                                    <p:anim calcmode="lin" valueType="num">
                                      <p:cBhvr additive="base">
                                        <p:cTn id="88" dur="750" fill="hold"/>
                                        <p:tgtEl>
                                          <p:spTgt spid="18"/>
                                        </p:tgtEl>
                                        <p:attrNameLst>
                                          <p:attrName>ppt_y</p:attrName>
                                        </p:attrNameLst>
                                      </p:cBhvr>
                                      <p:tavLst>
                                        <p:tav tm="0">
                                          <p:val>
                                            <p:strVal val="1+#ppt_h/2"/>
                                          </p:val>
                                        </p:tav>
                                        <p:tav tm="100000">
                                          <p:val>
                                            <p:strVal val="#ppt_y"/>
                                          </p:val>
                                        </p:tav>
                                      </p:tavLst>
                                    </p:anim>
                                  </p:childTnLst>
                                </p:cTn>
                              </p:par>
                            </p:childTnLst>
                          </p:cTn>
                        </p:par>
                        <p:par>
                          <p:cTn id="89" fill="hold">
                            <p:stCondLst>
                              <p:cond delay="8250"/>
                            </p:stCondLst>
                            <p:childTnLst>
                              <p:par>
                                <p:cTn id="90" presetID="2" presetClass="entr" presetSubtype="4" decel="10000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750" fill="hold"/>
                                        <p:tgtEl>
                                          <p:spTgt spid="26"/>
                                        </p:tgtEl>
                                        <p:attrNameLst>
                                          <p:attrName>ppt_x</p:attrName>
                                        </p:attrNameLst>
                                      </p:cBhvr>
                                      <p:tavLst>
                                        <p:tav tm="0">
                                          <p:val>
                                            <p:strVal val="#ppt_x"/>
                                          </p:val>
                                        </p:tav>
                                        <p:tav tm="100000">
                                          <p:val>
                                            <p:strVal val="#ppt_x"/>
                                          </p:val>
                                        </p:tav>
                                      </p:tavLst>
                                    </p:anim>
                                    <p:anim calcmode="lin" valueType="num">
                                      <p:cBhvr additive="base">
                                        <p:cTn id="93" dur="750" fill="hold"/>
                                        <p:tgtEl>
                                          <p:spTgt spid="26"/>
                                        </p:tgtEl>
                                        <p:attrNameLst>
                                          <p:attrName>ppt_y</p:attrName>
                                        </p:attrNameLst>
                                      </p:cBhvr>
                                      <p:tavLst>
                                        <p:tav tm="0">
                                          <p:val>
                                            <p:strVal val="1+#ppt_h/2"/>
                                          </p:val>
                                        </p:tav>
                                        <p:tav tm="100000">
                                          <p:val>
                                            <p:strVal val="#ppt_y"/>
                                          </p:val>
                                        </p:tav>
                                      </p:tavLst>
                                    </p:anim>
                                  </p:childTnLst>
                                </p:cTn>
                              </p:par>
                              <p:par>
                                <p:cTn id="94" presetID="10" presetClass="entr" presetSubtype="0" fill="hold" grpId="0" nodeType="withEffect">
                                  <p:stCondLst>
                                    <p:cond delay="25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750"/>
                                        <p:tgtEl>
                                          <p:spTgt spid="16"/>
                                        </p:tgtEl>
                                      </p:cBhvr>
                                    </p:animEffect>
                                  </p:childTnLst>
                                </p:cTn>
                              </p:par>
                              <p:par>
                                <p:cTn id="97" presetID="2" presetClass="entr" presetSubtype="4" decel="100000" fill="hold" grpId="0" nodeType="withEffect">
                                  <p:stCondLst>
                                    <p:cond delay="50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750" fill="hold"/>
                                        <p:tgtEl>
                                          <p:spTgt spid="19"/>
                                        </p:tgtEl>
                                        <p:attrNameLst>
                                          <p:attrName>ppt_x</p:attrName>
                                        </p:attrNameLst>
                                      </p:cBhvr>
                                      <p:tavLst>
                                        <p:tav tm="0">
                                          <p:val>
                                            <p:strVal val="#ppt_x"/>
                                          </p:val>
                                        </p:tav>
                                        <p:tav tm="100000">
                                          <p:val>
                                            <p:strVal val="#ppt_x"/>
                                          </p:val>
                                        </p:tav>
                                      </p:tavLst>
                                    </p:anim>
                                    <p:anim calcmode="lin" valueType="num">
                                      <p:cBhvr additive="base">
                                        <p:cTn id="100" dur="750" fill="hold"/>
                                        <p:tgtEl>
                                          <p:spTgt spid="19"/>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7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750" fill="hold"/>
                                        <p:tgtEl>
                                          <p:spTgt spid="20"/>
                                        </p:tgtEl>
                                        <p:attrNameLst>
                                          <p:attrName>ppt_x</p:attrName>
                                        </p:attrNameLst>
                                      </p:cBhvr>
                                      <p:tavLst>
                                        <p:tav tm="0">
                                          <p:val>
                                            <p:strVal val="#ppt_x"/>
                                          </p:val>
                                        </p:tav>
                                        <p:tav tm="100000">
                                          <p:val>
                                            <p:strVal val="#ppt_x"/>
                                          </p:val>
                                        </p:tav>
                                      </p:tavLst>
                                    </p:anim>
                                    <p:anim calcmode="lin" valueType="num">
                                      <p:cBhvr additive="base">
                                        <p:cTn id="104"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P spid="5" grpId="0" animBg="1"/>
      <p:bldP spid="6" grpId="0"/>
      <p:bldP spid="7" grpId="0" animBg="1"/>
      <p:bldP spid="8" grpId="0"/>
      <p:bldGraphic spid="9" grpId="0">
        <p:bldAsOne/>
      </p:bldGraphic>
      <p:bldGraphic spid="10" grpId="0">
        <p:bldAsOne/>
      </p:bldGraphic>
      <p:bldP spid="11" grpId="0" animBg="1"/>
      <p:bldP spid="12" grpId="0"/>
      <p:bldP spid="13" grpId="0" animBg="1"/>
      <p:bldP spid="14" grpId="0"/>
      <p:bldGraphic spid="15" grpId="0">
        <p:bldAsOne/>
      </p:bldGraphic>
      <p:bldGraphic spid="16" grpId="0">
        <p:bldAsOne/>
      </p:bldGraphic>
      <p:bldP spid="17" grpId="0" animBg="1"/>
      <p:bldP spid="18" grpId="0"/>
      <p:bldP spid="19" grpId="0" animBg="1"/>
      <p:bldP spid="20" grpId="0"/>
      <p:bldP spid="21" grpId="0" animBg="1"/>
      <p:bldP spid="22" grpId="0" animBg="1"/>
      <p:bldP spid="23" grpId="0" animBg="1"/>
      <p:bldP spid="24" grpId="0" animBg="1"/>
      <p:bldP spid="25" grpId="0" animBg="1"/>
      <p:bldP spid="26" grpId="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25379" y="2853730"/>
            <a:ext cx="3665862" cy="891028"/>
          </a:xfrm>
        </p:spPr>
        <p:txBody>
          <a:bodyPr/>
          <a:lstStyle/>
          <a:p>
            <a:r>
              <a:rPr lang="fa-IR" sz="4400" dirty="0" smtClean="0">
                <a:cs typeface="B Kourosh" panose="00000400000000000000" pitchFamily="2" charset="-78"/>
              </a:rPr>
              <a:t>شیوه های دخالت دولت در زمین</a:t>
            </a:r>
            <a:endParaRPr lang="en-US" sz="4400" dirty="0">
              <a:cs typeface="B Kourosh" panose="00000400000000000000" pitchFamily="2" charset="-78"/>
            </a:endParaRPr>
          </a:p>
        </p:txBody>
      </p:sp>
    </p:spTree>
    <p:extLst>
      <p:ext uri="{BB962C8B-B14F-4D97-AF65-F5344CB8AC3E}">
        <p14:creationId xmlns:p14="http://schemas.microsoft.com/office/powerpoint/2010/main" val="136138375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6869626"/>
              </p:ext>
            </p:extLst>
          </p:nvPr>
        </p:nvGraphicFramePr>
        <p:xfrm>
          <a:off x="-2471365" y="0"/>
          <a:ext cx="8496944"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p:cNvGraphicFramePr/>
          <p:nvPr>
            <p:extLst>
              <p:ext uri="{D42A27DB-BD31-4B8C-83A1-F6EECF244321}">
                <p14:modId xmlns:p14="http://schemas.microsoft.com/office/powerpoint/2010/main" val="4064376712"/>
              </p:ext>
            </p:extLst>
          </p:nvPr>
        </p:nvGraphicFramePr>
        <p:xfrm>
          <a:off x="5665539" y="189434"/>
          <a:ext cx="3384376" cy="277931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p:cNvGraphicFramePr/>
          <p:nvPr>
            <p:extLst>
              <p:ext uri="{D42A27DB-BD31-4B8C-83A1-F6EECF244321}">
                <p14:modId xmlns:p14="http://schemas.microsoft.com/office/powerpoint/2010/main" val="2646847003"/>
              </p:ext>
            </p:extLst>
          </p:nvPr>
        </p:nvGraphicFramePr>
        <p:xfrm>
          <a:off x="7856618" y="477466"/>
          <a:ext cx="1841369"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Diagram 8"/>
          <p:cNvGraphicFramePr/>
          <p:nvPr>
            <p:extLst>
              <p:ext uri="{D42A27DB-BD31-4B8C-83A1-F6EECF244321}">
                <p14:modId xmlns:p14="http://schemas.microsoft.com/office/powerpoint/2010/main" val="3121120193"/>
              </p:ext>
            </p:extLst>
          </p:nvPr>
        </p:nvGraphicFramePr>
        <p:xfrm>
          <a:off x="9515691" y="-13667"/>
          <a:ext cx="2670702" cy="178727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4" name="Rectangle 13"/>
          <p:cNvSpPr/>
          <p:nvPr/>
        </p:nvSpPr>
        <p:spPr>
          <a:xfrm>
            <a:off x="5561284" y="4509914"/>
            <a:ext cx="5952519" cy="1146767"/>
          </a:xfrm>
          <a:prstGeom prst="rect">
            <a:avLst/>
          </a:prstGeom>
        </p:spPr>
        <p:txBody>
          <a:bodyPr wrap="square" lIns="38396" tIns="19198" rIns="38396" bIns="19198">
            <a:spAutoFit/>
          </a:bodyPr>
          <a:lstStyle/>
          <a:p>
            <a:pPr algn="r" rtl="1"/>
            <a:r>
              <a:rPr lang="fa-IR" sz="1800" dirty="0">
                <a:cs typeface="B Koodak" panose="00000700000000000000" pitchFamily="2" charset="-78"/>
              </a:rPr>
              <a:t>در بیشتر کشورها ، دولت ها به طور مستقیم و غیر مستقیم در سیاست زمین و تعیین کاربری آن دخالت کند.زیرا در بیشتر موارد، اگر بازار زمین به حال خود رها شود نمیتواند به تخصیص موثر کاربری زمین برسد.افزون بر این مالکیت زمین به شکلی ناموزون میان افراد اجتماع توزیع شده است.</a:t>
            </a:r>
            <a:endParaRPr lang="en-US" sz="1800" dirty="0"/>
          </a:p>
        </p:txBody>
      </p:sp>
      <p:sp>
        <p:nvSpPr>
          <p:cNvPr id="18" name="Rectangle 17"/>
          <p:cNvSpPr/>
          <p:nvPr/>
        </p:nvSpPr>
        <p:spPr>
          <a:xfrm>
            <a:off x="7753772" y="3357786"/>
            <a:ext cx="3744416" cy="592769"/>
          </a:xfrm>
          <a:prstGeom prst="rect">
            <a:avLst/>
          </a:prstGeom>
        </p:spPr>
        <p:txBody>
          <a:bodyPr wrap="square" lIns="38396" tIns="19198" rIns="38396" bIns="19198">
            <a:spAutoFit/>
          </a:bodyPr>
          <a:lstStyle/>
          <a:p>
            <a:r>
              <a:rPr lang="fa-IR" sz="3600" dirty="0">
                <a:cs typeface="B Kourosh" panose="00000400000000000000" pitchFamily="2" charset="-78"/>
              </a:rPr>
              <a:t>دخالت دولت در زمین مسکن</a:t>
            </a:r>
            <a:endParaRPr lang="en-US" sz="3600" b="1" dirty="0">
              <a:solidFill>
                <a:schemeClr val="tx1">
                  <a:lumMod val="85000"/>
                  <a:lumOff val="15000"/>
                </a:schemeClr>
              </a:solidFill>
              <a:latin typeface="Liberation Sans" pitchFamily="34" charset="0"/>
            </a:endParaRPr>
          </a:p>
        </p:txBody>
      </p:sp>
      <p:graphicFrame>
        <p:nvGraphicFramePr>
          <p:cNvPr id="23" name="Diagram 22"/>
          <p:cNvGraphicFramePr/>
          <p:nvPr>
            <p:extLst>
              <p:ext uri="{D42A27DB-BD31-4B8C-83A1-F6EECF244321}">
                <p14:modId xmlns:p14="http://schemas.microsoft.com/office/powerpoint/2010/main" val="3170276228"/>
              </p:ext>
            </p:extLst>
          </p:nvPr>
        </p:nvGraphicFramePr>
        <p:xfrm>
          <a:off x="8705294" y="1557586"/>
          <a:ext cx="3296949" cy="1512168"/>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Tree>
    <p:extLst>
      <p:ext uri="{BB962C8B-B14F-4D97-AF65-F5344CB8AC3E}">
        <p14:creationId xmlns:p14="http://schemas.microsoft.com/office/powerpoint/2010/main" val="2885127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childTnLst>
                                </p:cTn>
                              </p:par>
                              <p:par>
                                <p:cTn id="8" presetID="10" presetClass="entr" presetSubtype="0" repeatCount="200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50"/>
                                        <p:tgtEl>
                                          <p:spTgt spid="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50"/>
                                        <p:tgtEl>
                                          <p:spTgt spid="23"/>
                                        </p:tgtEl>
                                      </p:cBhvr>
                                    </p:animEffect>
                                  </p:childTnLst>
                                </p:cTn>
                              </p:par>
                              <p:par>
                                <p:cTn id="14" presetID="10" presetClass="entr" presetSubtype="0" repeatCount="2000" fill="hold" grpId="0" nodeType="withEffect">
                                  <p:stCondLst>
                                    <p:cond delay="7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50"/>
                                        <p:tgtEl>
                                          <p:spTgt spid="7"/>
                                        </p:tgtEl>
                                      </p:cBhvr>
                                    </p:animEffect>
                                  </p:childTnLst>
                                </p:cTn>
                              </p:par>
                              <p:par>
                                <p:cTn id="17" presetID="10" presetClass="entr" presetSubtype="0" repeatCount="2000" fill="hold" grpId="0"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50"/>
                                        <p:tgtEl>
                                          <p:spTgt spid="15"/>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ppt_x"/>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300"/>
                            </p:stCondLst>
                            <p:childTnLst>
                              <p:par>
                                <p:cTn id="25" presetID="2" presetClass="entr" presetSubtype="4" decel="10000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ppt_x"/>
                                          </p:val>
                                        </p:tav>
                                        <p:tav tm="100000">
                                          <p:val>
                                            <p:strVal val="#ppt_x"/>
                                          </p:val>
                                        </p:tav>
                                      </p:tavLst>
                                    </p:anim>
                                    <p:anim calcmode="lin" valueType="num">
                                      <p:cBhvr additive="base">
                                        <p:cTn id="2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5" grpId="0">
        <p:bldAsOne/>
      </p:bldGraphic>
      <p:bldGraphic spid="7" grpId="0">
        <p:bldAsOne/>
      </p:bldGraphic>
      <p:bldGraphic spid="9" grpId="0">
        <p:bldAsOne/>
      </p:bldGraphic>
      <p:bldP spid="14" grpId="0"/>
      <p:bldP spid="18" grpId="0"/>
      <p:bldGraphic spid="23"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57" y="693490"/>
            <a:ext cx="10975658" cy="1143265"/>
          </a:xfrm>
        </p:spPr>
        <p:txBody>
          <a:bodyPr>
            <a:noAutofit/>
          </a:bodyPr>
          <a:lstStyle/>
          <a:p>
            <a:pPr algn="r" rtl="1"/>
            <a:r>
              <a:rPr lang="fa-IR" sz="4400" dirty="0" smtClean="0">
                <a:cs typeface="B Kourosh" panose="00000400000000000000" pitchFamily="2" charset="-78"/>
              </a:rPr>
              <a:t>اهداف دولت ها از دخالت در سیاست های زمین شهری</a:t>
            </a:r>
            <a:endParaRPr lang="en-US" sz="4400" dirty="0"/>
          </a:p>
        </p:txBody>
      </p:sp>
      <p:sp>
        <p:nvSpPr>
          <p:cNvPr id="3" name="Content Placeholder 2"/>
          <p:cNvSpPr>
            <a:spLocks noGrp="1"/>
          </p:cNvSpPr>
          <p:nvPr>
            <p:ph sz="quarter" idx="13"/>
          </p:nvPr>
        </p:nvSpPr>
        <p:spPr/>
        <p:txBody>
          <a:bodyPr>
            <a:normAutofit fontScale="70000" lnSpcReduction="20000"/>
          </a:bodyPr>
          <a:lstStyle/>
          <a:p>
            <a:pPr algn="r" rtl="1"/>
            <a:r>
              <a:rPr lang="fa-IR" dirty="0" smtClean="0">
                <a:cs typeface="B Koodak" panose="00000700000000000000" pitchFamily="2" charset="-78"/>
              </a:rPr>
              <a:t>افزایش کارایی و بهره وری</a:t>
            </a:r>
          </a:p>
          <a:p>
            <a:pPr algn="r" rtl="1"/>
            <a:r>
              <a:rPr lang="fa-IR" dirty="0" smtClean="0">
                <a:cs typeface="B Koodak" panose="00000700000000000000" pitchFamily="2" charset="-78"/>
              </a:rPr>
              <a:t>تخصیص بهینه زمین به کاربری های مختلف</a:t>
            </a:r>
          </a:p>
          <a:p>
            <a:pPr algn="r" rtl="1"/>
            <a:r>
              <a:rPr lang="fa-IR" dirty="0" smtClean="0">
                <a:cs typeface="B Koodak" panose="00000700000000000000" pitchFamily="2" charset="-78"/>
              </a:rPr>
              <a:t>تامین نیازمندی های عمومی به زمین</a:t>
            </a:r>
          </a:p>
          <a:p>
            <a:pPr algn="r" rtl="1"/>
            <a:r>
              <a:rPr lang="fa-IR" dirty="0" smtClean="0">
                <a:cs typeface="B Koodak" panose="00000700000000000000" pitchFamily="2" charset="-78"/>
              </a:rPr>
              <a:t>تنظیم و کنترل ثبات بازار </a:t>
            </a:r>
          </a:p>
          <a:p>
            <a:pPr algn="r" rtl="1"/>
            <a:r>
              <a:rPr lang="fa-IR" dirty="0" smtClean="0">
                <a:cs typeface="B Koodak" panose="00000700000000000000" pitchFamily="2" charset="-78"/>
              </a:rPr>
              <a:t>تامین زمین مسکونی</a:t>
            </a:r>
          </a:p>
          <a:p>
            <a:pPr algn="r" rtl="1"/>
            <a:r>
              <a:rPr lang="fa-IR" dirty="0" smtClean="0">
                <a:cs typeface="B Koodak" panose="00000700000000000000" pitchFamily="2" charset="-78"/>
              </a:rPr>
              <a:t>عدالت اجتماعی</a:t>
            </a:r>
          </a:p>
          <a:p>
            <a:pPr algn="r" rtl="1"/>
            <a:r>
              <a:rPr lang="fa-IR" dirty="0" smtClean="0">
                <a:cs typeface="B Koodak" panose="00000700000000000000" pitchFamily="2" charset="-78"/>
              </a:rPr>
              <a:t>هدایت و توسعه شهری</a:t>
            </a:r>
            <a:endParaRPr lang="en-US" dirty="0"/>
          </a:p>
        </p:txBody>
      </p:sp>
    </p:spTree>
    <p:extLst>
      <p:ext uri="{BB962C8B-B14F-4D97-AF65-F5344CB8AC3E}">
        <p14:creationId xmlns:p14="http://schemas.microsoft.com/office/powerpoint/2010/main" val="17127713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0" name="TextBox 9"/>
          <p:cNvSpPr txBox="1"/>
          <p:nvPr/>
        </p:nvSpPr>
        <p:spPr>
          <a:xfrm>
            <a:off x="913011" y="1730753"/>
            <a:ext cx="5472608" cy="510909"/>
          </a:xfrm>
          <a:prstGeom prst="rect">
            <a:avLst/>
          </a:prstGeom>
          <a:noFill/>
        </p:spPr>
        <p:txBody>
          <a:bodyPr wrap="square" rtlCol="0">
            <a:spAutoFit/>
          </a:bodyPr>
          <a:lstStyle/>
          <a:p>
            <a:pPr>
              <a:lnSpc>
                <a:spcPct val="80000"/>
              </a:lnSpc>
            </a:pPr>
            <a:r>
              <a:rPr lang="ar-SA" sz="3200" dirty="0">
                <a:cs typeface="B Kourosh" panose="00000400000000000000" pitchFamily="2" charset="-78"/>
              </a:rPr>
              <a:t>شیوه های دخالت دولت در بازار زمین شهری</a:t>
            </a:r>
            <a:endParaRPr lang="en-US" sz="3200" b="1" spc="-150" dirty="0">
              <a:latin typeface="Liberation Sans" pitchFamily="34" charset="0"/>
              <a:ea typeface="Adobe Gothic Std B" pitchFamily="34" charset="-128"/>
            </a:endParaRPr>
          </a:p>
        </p:txBody>
      </p:sp>
      <p:graphicFrame>
        <p:nvGraphicFramePr>
          <p:cNvPr id="11" name="Diagram 10"/>
          <p:cNvGraphicFramePr/>
          <p:nvPr>
            <p:extLst>
              <p:ext uri="{D42A27DB-BD31-4B8C-83A1-F6EECF244321}">
                <p14:modId xmlns:p14="http://schemas.microsoft.com/office/powerpoint/2010/main" val="2195768364"/>
              </p:ext>
            </p:extLst>
          </p:nvPr>
        </p:nvGraphicFramePr>
        <p:xfrm>
          <a:off x="5521523" y="0"/>
          <a:ext cx="8496944"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743173" y="2781722"/>
            <a:ext cx="6984776" cy="1200329"/>
          </a:xfrm>
          <a:prstGeom prst="rect">
            <a:avLst/>
          </a:prstGeom>
        </p:spPr>
        <p:txBody>
          <a:bodyPr wrap="square">
            <a:spAutoFit/>
          </a:bodyPr>
          <a:lstStyle/>
          <a:p>
            <a:pPr algn="r" rtl="1"/>
            <a:r>
              <a:rPr lang="ar-SA" sz="1800" dirty="0">
                <a:cs typeface="B Koodak" panose="00000700000000000000" pitchFamily="2" charset="-78"/>
              </a:rPr>
              <a:t>دخالت دولتها در بازار شهری معمولا به اشکال زیر صورت می گیرد : </a:t>
            </a:r>
            <a:endParaRPr lang="fa-IR" sz="1800" dirty="0">
              <a:cs typeface="B Koodak" panose="00000700000000000000" pitchFamily="2" charset="-78"/>
            </a:endParaRPr>
          </a:p>
          <a:p>
            <a:pPr algn="r" rtl="1"/>
            <a:r>
              <a:rPr lang="ar-SA" sz="1800" dirty="0">
                <a:cs typeface="B Koodak" panose="00000700000000000000" pitchFamily="2" charset="-78"/>
              </a:rPr>
              <a:t>١- تصویب مقررات مربوط به کاربری اراضی شهری</a:t>
            </a:r>
            <a:r>
              <a:rPr lang="en-US" sz="1800" dirty="0"/>
              <a:t> (Land Use Regulations)</a:t>
            </a:r>
            <a:endParaRPr lang="fa-IR" sz="1800" dirty="0">
              <a:cs typeface="B Koodak" panose="00000700000000000000" pitchFamily="2" charset="-78"/>
            </a:endParaRPr>
          </a:p>
          <a:p>
            <a:pPr algn="r" rtl="1"/>
            <a:r>
              <a:rPr lang="en-US" sz="1800" dirty="0"/>
              <a:t> </a:t>
            </a:r>
            <a:r>
              <a:rPr lang="ar-SA" sz="1800" dirty="0">
                <a:cs typeface="B Koodak" panose="00000700000000000000" pitchFamily="2" charset="-78"/>
              </a:rPr>
              <a:t>٢</a:t>
            </a:r>
            <a:r>
              <a:rPr lang="en-US" sz="1800" dirty="0"/>
              <a:t>- </a:t>
            </a:r>
            <a:r>
              <a:rPr lang="ar-SA" sz="1800" dirty="0">
                <a:cs typeface="B Koodak" panose="00000700000000000000" pitchFamily="2" charset="-78"/>
              </a:rPr>
              <a:t>مالیات بندی</a:t>
            </a:r>
            <a:r>
              <a:rPr lang="en-US" sz="1800" dirty="0"/>
              <a:t> (Taxation) </a:t>
            </a:r>
            <a:endParaRPr lang="fa-IR" sz="1800" dirty="0">
              <a:cs typeface="B Koodak" panose="00000700000000000000" pitchFamily="2" charset="-78"/>
            </a:endParaRPr>
          </a:p>
          <a:p>
            <a:pPr algn="r" rtl="1"/>
            <a:r>
              <a:rPr lang="ar-SA" sz="1800" dirty="0">
                <a:cs typeface="B Koodak" panose="00000700000000000000" pitchFamily="2" charset="-78"/>
              </a:rPr>
              <a:t>٣</a:t>
            </a:r>
            <a:r>
              <a:rPr lang="en-US" sz="1800" dirty="0"/>
              <a:t>- </a:t>
            </a:r>
            <a:r>
              <a:rPr lang="ar-SA" sz="1800" dirty="0" smtClean="0">
                <a:cs typeface="B Koodak" panose="00000700000000000000" pitchFamily="2" charset="-78"/>
              </a:rPr>
              <a:t>دخالت مستقیم</a:t>
            </a:r>
            <a:r>
              <a:rPr lang="en-US" sz="1800" dirty="0" smtClean="0"/>
              <a:t> (</a:t>
            </a:r>
            <a:r>
              <a:rPr lang="en-US" sz="1800" dirty="0"/>
              <a:t>Direct Action) .</a:t>
            </a:r>
          </a:p>
        </p:txBody>
      </p:sp>
      <p:cxnSp>
        <p:nvCxnSpPr>
          <p:cNvPr id="8" name="Straight Connector 7"/>
          <p:cNvCxnSpPr/>
          <p:nvPr/>
        </p:nvCxnSpPr>
        <p:spPr>
          <a:xfrm>
            <a:off x="688279" y="2421682"/>
            <a:ext cx="5121276"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Diagram 14"/>
          <p:cNvGraphicFramePr/>
          <p:nvPr>
            <p:extLst>
              <p:ext uri="{D42A27DB-BD31-4B8C-83A1-F6EECF244321}">
                <p14:modId xmlns:p14="http://schemas.microsoft.com/office/powerpoint/2010/main" val="2275192484"/>
              </p:ext>
            </p:extLst>
          </p:nvPr>
        </p:nvGraphicFramePr>
        <p:xfrm>
          <a:off x="5881563" y="621482"/>
          <a:ext cx="2542843" cy="20882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p:cNvGraphicFramePr/>
          <p:nvPr>
            <p:extLst>
              <p:ext uri="{D42A27DB-BD31-4B8C-83A1-F6EECF244321}">
                <p14:modId xmlns:p14="http://schemas.microsoft.com/office/powerpoint/2010/main" val="239109450"/>
              </p:ext>
            </p:extLst>
          </p:nvPr>
        </p:nvGraphicFramePr>
        <p:xfrm>
          <a:off x="7560310" y="333450"/>
          <a:ext cx="1841369"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Diagram 8"/>
          <p:cNvGraphicFramePr/>
          <p:nvPr>
            <p:extLst>
              <p:ext uri="{D42A27DB-BD31-4B8C-83A1-F6EECF244321}">
                <p14:modId xmlns:p14="http://schemas.microsoft.com/office/powerpoint/2010/main" val="1793755193"/>
              </p:ext>
            </p:extLst>
          </p:nvPr>
        </p:nvGraphicFramePr>
        <p:xfrm>
          <a:off x="6150474" y="2421682"/>
          <a:ext cx="1666001" cy="136815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37420620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childTnLst>
                                </p:cTn>
                              </p:par>
                              <p:par>
                                <p:cTn id="8" presetID="10" presetClass="entr" presetSubtype="0" repeatCount="200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50"/>
                                        <p:tgtEl>
                                          <p:spTgt spid="7"/>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50"/>
                                        <p:tgtEl>
                                          <p:spTgt spid="15"/>
                                        </p:tgtEl>
                                      </p:cBhvr>
                                    </p:animEffect>
                                  </p:childTnLst>
                                </p:cTn>
                              </p:par>
                              <p:par>
                                <p:cTn id="14" presetID="10" presetClass="entr" presetSubtype="0" repeatCount="200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50"/>
                                        <p:tgtEl>
                                          <p:spTgt spid="9"/>
                                        </p:tgtEl>
                                      </p:cBhvr>
                                    </p:animEffect>
                                  </p:childTnLst>
                                </p:cTn>
                              </p:par>
                            </p:childTnLst>
                          </p:cTn>
                        </p:par>
                        <p:par>
                          <p:cTn id="17" fill="hold">
                            <p:stCondLst>
                              <p:cond delay="1050"/>
                            </p:stCondLst>
                            <p:childTnLst>
                              <p:par>
                                <p:cTn id="18" presetID="2" presetClass="entr" presetSubtype="8"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0-#ppt_w/2"/>
                                          </p:val>
                                        </p:tav>
                                        <p:tav tm="100000">
                                          <p:val>
                                            <p:strVal val="#ppt_x"/>
                                          </p:val>
                                        </p:tav>
                                      </p:tavLst>
                                    </p:anim>
                                    <p:anim calcmode="lin" valueType="num">
                                      <p:cBhvr additive="base">
                                        <p:cTn id="21" dur="75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2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0-#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50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750" fill="hold"/>
                                        <p:tgtEl>
                                          <p:spTgt spid="3"/>
                                        </p:tgtEl>
                                        <p:attrNameLst>
                                          <p:attrName>ppt_x</p:attrName>
                                        </p:attrNameLst>
                                      </p:cBhvr>
                                      <p:tavLst>
                                        <p:tav tm="0">
                                          <p:val>
                                            <p:strVal val="0-#ppt_w/2"/>
                                          </p:val>
                                        </p:tav>
                                        <p:tav tm="100000">
                                          <p:val>
                                            <p:strVal val="#ppt_x"/>
                                          </p:val>
                                        </p:tav>
                                      </p:tavLst>
                                    </p:anim>
                                    <p:anim calcmode="lin" valueType="num">
                                      <p:cBhvr additive="base">
                                        <p:cTn id="29"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1" grpId="0">
        <p:bldAsOne/>
      </p:bldGraphic>
      <p:bldP spid="3" grpId="0"/>
      <p:bldGraphic spid="15" grpId="0">
        <p:bldAsOne/>
      </p:bldGraphic>
      <p:bldGraphic spid="7" grpId="0">
        <p:bldAsOne/>
      </p:bldGraphic>
      <p:bldGraphic spid="9"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Kourosh" panose="00000400000000000000" pitchFamily="2" charset="-78"/>
              </a:rPr>
              <a:t>مقرارت کاربری اراضی</a:t>
            </a:r>
            <a:endParaRPr lang="en-US" dirty="0">
              <a:cs typeface="B Kourosh" panose="00000400000000000000" pitchFamily="2" charset="-78"/>
            </a:endParaRPr>
          </a:p>
        </p:txBody>
      </p:sp>
      <p:sp>
        <p:nvSpPr>
          <p:cNvPr id="3" name="Content Placeholder 2"/>
          <p:cNvSpPr>
            <a:spLocks noGrp="1"/>
          </p:cNvSpPr>
          <p:nvPr>
            <p:ph sz="quarter" idx="13"/>
          </p:nvPr>
        </p:nvSpPr>
        <p:spPr>
          <a:xfrm>
            <a:off x="898881" y="1989634"/>
            <a:ext cx="10397414" cy="3311956"/>
          </a:xfrm>
        </p:spPr>
        <p:txBody>
          <a:bodyPr>
            <a:normAutofit fontScale="40000" lnSpcReduction="20000"/>
          </a:bodyPr>
          <a:lstStyle/>
          <a:p>
            <a:pPr algn="r" rtl="1">
              <a:lnSpc>
                <a:spcPct val="120000"/>
              </a:lnSpc>
            </a:pPr>
            <a:r>
              <a:rPr lang="ar-SA" dirty="0">
                <a:cs typeface="B Koodak" panose="00000700000000000000" pitchFamily="2" charset="-78"/>
              </a:rPr>
              <a:t>در مورد مداخله به شکل اول، توجیه دولتها این است که می باید برای تأمین منافع عمومی جامعه نحوه استفاده از زمین شهری را تحت کنترل در آورد . این استفاده ممکن است در جهت استفاده از زمین برای احداث خیابانها و گذرگاهها، تأمین تسهیلات، امکانات شهری، خدمات عمومی و یا جلوگیری از بلااستفاده رها شدن زمین در شهرها باشد . کنترل کاربری زمین می تواند در برگیرنده اهداف دیگری نیز باشد. کنترل کاربری زمین معمولا به در صورت عملی می شود: کنترل منفی و کنترل مثبت . در کنترل منفی محدودیتهایی برای مالک در استفاده از زمین ایجاد می شود و در کنترل مثبت مالک را به انجام یک سلسله اقدامات معين وادار می کنند، معمول ترین روشهای دخالت با وضع قوانین و مقررات عبارتند از </a:t>
            </a:r>
            <a:r>
              <a:rPr lang="ar-SA" dirty="0" smtClean="0">
                <a:cs typeface="B Koodak" panose="00000700000000000000" pitchFamily="2" charset="-78"/>
              </a:rPr>
              <a:t>:</a:t>
            </a:r>
            <a:endParaRPr lang="fa-IR" dirty="0" smtClean="0">
              <a:cs typeface="B Koodak" panose="00000700000000000000" pitchFamily="2" charset="-78"/>
            </a:endParaRPr>
          </a:p>
          <a:p>
            <a:pPr algn="r" rtl="1">
              <a:lnSpc>
                <a:spcPct val="120000"/>
              </a:lnSpc>
            </a:pPr>
            <a:r>
              <a:rPr lang="ar-SA" dirty="0" smtClean="0">
                <a:cs typeface="B Koodak" panose="00000700000000000000" pitchFamily="2" charset="-78"/>
              </a:rPr>
              <a:t> </a:t>
            </a:r>
            <a:r>
              <a:rPr lang="ar-SA" dirty="0">
                <a:cs typeface="B Koodak" panose="00000700000000000000" pitchFamily="2" charset="-78"/>
              </a:rPr>
              <a:t>الف) تهیه طرحهای کاربری اراضی </a:t>
            </a:r>
            <a:endParaRPr lang="fa-IR" dirty="0" smtClean="0">
              <a:cs typeface="B Koodak" panose="00000700000000000000" pitchFamily="2" charset="-78"/>
            </a:endParaRPr>
          </a:p>
          <a:p>
            <a:pPr algn="r" rtl="1">
              <a:lnSpc>
                <a:spcPct val="120000"/>
              </a:lnSpc>
            </a:pPr>
            <a:r>
              <a:rPr lang="ar-SA" dirty="0" smtClean="0">
                <a:cs typeface="B Koodak" panose="00000700000000000000" pitchFamily="2" charset="-78"/>
              </a:rPr>
              <a:t>ب</a:t>
            </a:r>
            <a:r>
              <a:rPr lang="ar-SA" dirty="0">
                <a:cs typeface="B Koodak" panose="00000700000000000000" pitchFamily="2" charset="-78"/>
              </a:rPr>
              <a:t>) مقررات منطقه </a:t>
            </a:r>
            <a:r>
              <a:rPr lang="ar-SA" dirty="0" smtClean="0">
                <a:cs typeface="B Koodak" panose="00000700000000000000" pitchFamily="2" charset="-78"/>
              </a:rPr>
              <a:t>بندی</a:t>
            </a:r>
            <a:endParaRPr lang="fa-IR" dirty="0" smtClean="0">
              <a:cs typeface="B Koodak" panose="00000700000000000000" pitchFamily="2" charset="-78"/>
            </a:endParaRPr>
          </a:p>
          <a:p>
            <a:pPr algn="r" rtl="1">
              <a:lnSpc>
                <a:spcPct val="120000"/>
              </a:lnSpc>
            </a:pPr>
            <a:r>
              <a:rPr lang="ar-SA" dirty="0" smtClean="0">
                <a:cs typeface="B Koodak" panose="00000700000000000000" pitchFamily="2" charset="-78"/>
              </a:rPr>
              <a:t> </a:t>
            </a:r>
            <a:r>
              <a:rPr lang="ar-SA" dirty="0">
                <a:cs typeface="B Koodak" panose="00000700000000000000" pitchFamily="2" charset="-78"/>
              </a:rPr>
              <a:t>ج) مقررات مربوط به تفکیک </a:t>
            </a:r>
            <a:r>
              <a:rPr lang="ar-SA" dirty="0" smtClean="0">
                <a:cs typeface="B Koodak" panose="00000700000000000000" pitchFamily="2" charset="-78"/>
              </a:rPr>
              <a:t>اراضی</a:t>
            </a:r>
            <a:endParaRPr lang="fa-IR" dirty="0" smtClean="0">
              <a:cs typeface="B Koodak" panose="00000700000000000000" pitchFamily="2" charset="-78"/>
            </a:endParaRPr>
          </a:p>
          <a:p>
            <a:pPr algn="r" rtl="1">
              <a:lnSpc>
                <a:spcPct val="120000"/>
              </a:lnSpc>
            </a:pPr>
            <a:r>
              <a:rPr lang="ar-SA" dirty="0" smtClean="0">
                <a:cs typeface="B Koodak" panose="00000700000000000000" pitchFamily="2" charset="-78"/>
              </a:rPr>
              <a:t> </a:t>
            </a:r>
            <a:r>
              <a:rPr lang="ar-SA" dirty="0">
                <a:cs typeface="B Koodak" panose="00000700000000000000" pitchFamily="2" charset="-78"/>
              </a:rPr>
              <a:t>د) مقررات مربوط به گذربندیهای شهری </a:t>
            </a:r>
            <a:endParaRPr lang="fa-IR" dirty="0" smtClean="0">
              <a:cs typeface="B Koodak" panose="00000700000000000000" pitchFamily="2" charset="-78"/>
            </a:endParaRPr>
          </a:p>
          <a:p>
            <a:pPr algn="r" rtl="1">
              <a:lnSpc>
                <a:spcPct val="120000"/>
              </a:lnSpc>
            </a:pPr>
            <a:r>
              <a:rPr lang="ar-SA" dirty="0" smtClean="0">
                <a:cs typeface="B Koodak" panose="00000700000000000000" pitchFamily="2" charset="-78"/>
              </a:rPr>
              <a:t>ه</a:t>
            </a:r>
            <a:r>
              <a:rPr lang="ar-SA" dirty="0">
                <a:cs typeface="B Koodak" panose="00000700000000000000" pitchFamily="2" charset="-78"/>
              </a:rPr>
              <a:t>) مقررات ساختمانها و مقررات مربوط به نوسازی و بهسازی محلات قدیم</a:t>
            </a:r>
            <a:r>
              <a:rPr lang="en-US" dirty="0">
                <a:cs typeface="B Koodak" panose="00000700000000000000" pitchFamily="2" charset="-78"/>
              </a:rPr>
              <a:t> .</a:t>
            </a:r>
          </a:p>
          <a:p>
            <a:pPr algn="r" rtl="1">
              <a:lnSpc>
                <a:spcPct val="120000"/>
              </a:lnSpc>
            </a:pPr>
            <a:endParaRPr lang="en-US" dirty="0">
              <a:cs typeface="B Koodak" panose="00000700000000000000" pitchFamily="2" charset="-78"/>
            </a:endParaRPr>
          </a:p>
        </p:txBody>
      </p:sp>
    </p:spTree>
    <p:extLst>
      <p:ext uri="{BB962C8B-B14F-4D97-AF65-F5344CB8AC3E}">
        <p14:creationId xmlns:p14="http://schemas.microsoft.com/office/powerpoint/2010/main" val="23193181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Kourosh" panose="00000400000000000000" pitchFamily="2" charset="-78"/>
              </a:rPr>
              <a:t>مالیات بندی</a:t>
            </a:r>
            <a:endParaRPr lang="en-US" dirty="0">
              <a:cs typeface="B Kourosh" panose="00000400000000000000" pitchFamily="2" charset="-78"/>
            </a:endParaRPr>
          </a:p>
        </p:txBody>
      </p:sp>
      <p:sp>
        <p:nvSpPr>
          <p:cNvPr id="3" name="Content Placeholder 2"/>
          <p:cNvSpPr>
            <a:spLocks noGrp="1"/>
          </p:cNvSpPr>
          <p:nvPr>
            <p:ph sz="quarter" idx="13"/>
          </p:nvPr>
        </p:nvSpPr>
        <p:spPr/>
        <p:txBody>
          <a:bodyPr>
            <a:normAutofit/>
          </a:bodyPr>
          <a:lstStyle/>
          <a:p>
            <a:pPr algn="r" rtl="1"/>
            <a:r>
              <a:rPr lang="ar-SA" sz="1800" dirty="0">
                <a:cs typeface="B Koodak" panose="00000700000000000000" pitchFamily="2" charset="-78"/>
              </a:rPr>
              <a:t>در شیوه مالیات بندی در خصوص ارزش زمین و مستغلات، مالیاتهای متفاوتی وضع میشود که دو نوع عمده آنها عبارتند از</a:t>
            </a:r>
            <a:r>
              <a:rPr lang="en-US" sz="1800" dirty="0"/>
              <a:t> :</a:t>
            </a:r>
          </a:p>
          <a:p>
            <a:pPr algn="r" rtl="1"/>
            <a:r>
              <a:rPr lang="ar-SA" sz="1800" dirty="0">
                <a:cs typeface="B Koodak" panose="00000700000000000000" pitchFamily="2" charset="-78"/>
              </a:rPr>
              <a:t>١- مالیات بر </a:t>
            </a:r>
            <a:r>
              <a:rPr lang="ar-SA" sz="1800" dirty="0" smtClean="0">
                <a:cs typeface="B Koodak" panose="00000700000000000000" pitchFamily="2" charset="-78"/>
              </a:rPr>
              <a:t>دارایی</a:t>
            </a:r>
            <a:endParaRPr lang="fa-IR" sz="1800" dirty="0" smtClean="0">
              <a:cs typeface="B Koodak" panose="00000700000000000000" pitchFamily="2" charset="-78"/>
            </a:endParaRPr>
          </a:p>
          <a:p>
            <a:pPr algn="r" rtl="1"/>
            <a:r>
              <a:rPr lang="ar-SA" sz="1800" dirty="0" smtClean="0">
                <a:cs typeface="B Koodak" panose="00000700000000000000" pitchFamily="2" charset="-78"/>
              </a:rPr>
              <a:t> </a:t>
            </a:r>
            <a:r>
              <a:rPr lang="fa-IR" sz="1800" dirty="0">
                <a:cs typeface="B Koodak" panose="00000700000000000000" pitchFamily="2" charset="-78"/>
              </a:rPr>
              <a:t>۲- </a:t>
            </a:r>
            <a:r>
              <a:rPr lang="ar-SA" sz="1800" dirty="0">
                <a:cs typeface="B Koodak" panose="00000700000000000000" pitchFamily="2" charset="-78"/>
              </a:rPr>
              <a:t>مالیات بر درآمد املاک </a:t>
            </a:r>
            <a:r>
              <a:rPr lang="ar-SA" sz="1800" dirty="0" smtClean="0">
                <a:cs typeface="B Koodak" panose="00000700000000000000" pitchFamily="2" charset="-78"/>
              </a:rPr>
              <a:t>.</a:t>
            </a:r>
            <a:endParaRPr lang="fa-IR" sz="1800" dirty="0" smtClean="0">
              <a:cs typeface="B Koodak" panose="00000700000000000000" pitchFamily="2" charset="-78"/>
            </a:endParaRPr>
          </a:p>
          <a:p>
            <a:pPr algn="r" rtl="1"/>
            <a:endParaRPr lang="en-US" sz="1800" dirty="0"/>
          </a:p>
          <a:p>
            <a:pPr algn="r" rtl="1"/>
            <a:r>
              <a:rPr lang="ar-SA" sz="1800" dirty="0">
                <a:cs typeface="B Koodak" panose="00000700000000000000" pitchFamily="2" charset="-78"/>
              </a:rPr>
              <a:t>در گذشته ارزش زمین ملاک و معیار تعیین مالیات بر کل دارایی بود، اما اگر برای هر نوع کاربری زمین مالیات بخصوصی وضع شود، در رسیدن به برخی از اهداف برنامه ریزی مفید خواهد بود</a:t>
            </a:r>
            <a:r>
              <a:rPr lang="en-US" sz="1800" dirty="0"/>
              <a:t> .</a:t>
            </a:r>
          </a:p>
          <a:p>
            <a:pPr algn="r" rtl="1"/>
            <a:r>
              <a:rPr lang="ar-SA" sz="1800" dirty="0">
                <a:cs typeface="B Koodak" panose="00000700000000000000" pitchFamily="2" charset="-78"/>
              </a:rPr>
              <a:t>مالیات بر درآمد املاک، مالیاتی است که بر درآمد زمین وضع می شود و حق مرغوبیت نام دارد. دلیل این نوع مالیات افزایش قیمت زمین به واسطه رشد شهر و تصمیمات برنامه ریزی و سرمایه گذاری دولت می باشد</a:t>
            </a:r>
            <a:r>
              <a:rPr lang="en-US" sz="1800" dirty="0"/>
              <a:t> .</a:t>
            </a:r>
          </a:p>
          <a:p>
            <a:pPr algn="r"/>
            <a:endParaRPr lang="en-US" sz="1800" dirty="0"/>
          </a:p>
        </p:txBody>
      </p:sp>
    </p:spTree>
    <p:extLst>
      <p:ext uri="{BB962C8B-B14F-4D97-AF65-F5344CB8AC3E}">
        <p14:creationId xmlns:p14="http://schemas.microsoft.com/office/powerpoint/2010/main" val="3361608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6000" dirty="0">
                <a:cs typeface="B Kourosh" panose="00000400000000000000" pitchFamily="2" charset="-78"/>
              </a:rPr>
              <a:t>دخالت مستقیم</a:t>
            </a:r>
            <a:endParaRPr lang="en-US" dirty="0">
              <a:cs typeface="B Kourosh" panose="00000400000000000000" pitchFamily="2" charset="-78"/>
            </a:endParaRPr>
          </a:p>
        </p:txBody>
      </p:sp>
      <p:sp>
        <p:nvSpPr>
          <p:cNvPr id="3" name="Content Placeholder 2"/>
          <p:cNvSpPr>
            <a:spLocks noGrp="1"/>
          </p:cNvSpPr>
          <p:nvPr>
            <p:ph sz="quarter" idx="13"/>
          </p:nvPr>
        </p:nvSpPr>
        <p:spPr/>
        <p:txBody>
          <a:bodyPr>
            <a:noAutofit/>
          </a:bodyPr>
          <a:lstStyle/>
          <a:p>
            <a:pPr algn="r" rtl="1"/>
            <a:r>
              <a:rPr lang="ar-SA" sz="1800" dirty="0">
                <a:cs typeface="B Koodak" panose="00000700000000000000" pitchFamily="2" charset="-78"/>
              </a:rPr>
              <a:t>هدف دولتها ار اعمال مداخله به شیوه مستقیم، ایفای نقش فعال در فراهم کردن زمینهای لازم برای توسعه شهری است . روشهایی که دولتها در این شیوه برای تهیه و تملک زمین به کار می برند عبارتند از</a:t>
            </a:r>
            <a:r>
              <a:rPr lang="en-US" sz="1800" dirty="0"/>
              <a:t> :</a:t>
            </a:r>
          </a:p>
          <a:p>
            <a:pPr algn="r" rtl="1"/>
            <a:r>
              <a:rPr lang="ar-SA" sz="1800" dirty="0">
                <a:cs typeface="B Koodak" panose="00000700000000000000" pitchFamily="2" charset="-78"/>
              </a:rPr>
              <a:t>1</a:t>
            </a:r>
            <a:r>
              <a:rPr lang="en-US" sz="1800" dirty="0"/>
              <a:t>- </a:t>
            </a:r>
            <a:r>
              <a:rPr lang="ar-SA" sz="1800" dirty="0">
                <a:cs typeface="B Koodak" panose="00000700000000000000" pitchFamily="2" charset="-78"/>
              </a:rPr>
              <a:t>ذخیره کردن زمین</a:t>
            </a:r>
            <a:r>
              <a:rPr lang="en-US" sz="1800" dirty="0"/>
              <a:t> (Land Banking) </a:t>
            </a:r>
            <a:endParaRPr lang="fa-IR" sz="1800" dirty="0" smtClean="0">
              <a:cs typeface="B Koodak" panose="00000700000000000000" pitchFamily="2" charset="-78"/>
            </a:endParaRPr>
          </a:p>
          <a:p>
            <a:pPr algn="r" rtl="1"/>
            <a:r>
              <a:rPr lang="fa-IR" sz="1800" dirty="0" smtClean="0">
                <a:cs typeface="B Koodak" panose="00000700000000000000" pitchFamily="2" charset="-78"/>
              </a:rPr>
              <a:t>۲</a:t>
            </a:r>
            <a:r>
              <a:rPr lang="en-US" sz="1800" dirty="0"/>
              <a:t>- </a:t>
            </a:r>
            <a:r>
              <a:rPr lang="ar-SA" sz="1800" dirty="0">
                <a:cs typeface="B Koodak" panose="00000700000000000000" pitchFamily="2" charset="-78"/>
              </a:rPr>
              <a:t>حوزه بندی زمین</a:t>
            </a:r>
            <a:r>
              <a:rPr lang="en-US" sz="1800" dirty="0"/>
              <a:t> (Land Pooling) </a:t>
            </a:r>
            <a:endParaRPr lang="fa-IR" sz="1800" dirty="0" smtClean="0">
              <a:cs typeface="B Koodak" panose="00000700000000000000" pitchFamily="2" charset="-78"/>
            </a:endParaRPr>
          </a:p>
          <a:p>
            <a:pPr algn="r" rtl="1"/>
            <a:r>
              <a:rPr lang="ar-SA" sz="1800" dirty="0" smtClean="0">
                <a:cs typeface="B Koodak" panose="00000700000000000000" pitchFamily="2" charset="-78"/>
              </a:rPr>
              <a:t>٣</a:t>
            </a:r>
            <a:r>
              <a:rPr lang="en-US" sz="1800" dirty="0"/>
              <a:t>- </a:t>
            </a:r>
            <a:r>
              <a:rPr lang="ar-SA" sz="1800" dirty="0">
                <a:cs typeface="B Koodak" panose="00000700000000000000" pitchFamily="2" charset="-78"/>
              </a:rPr>
              <a:t>تصرف اجباری</a:t>
            </a:r>
            <a:r>
              <a:rPr lang="en-US" sz="1800" dirty="0"/>
              <a:t> (Compulsory Acquisition) </a:t>
            </a:r>
            <a:endParaRPr lang="fa-IR" sz="1800" dirty="0" smtClean="0">
              <a:cs typeface="B Koodak" panose="00000700000000000000" pitchFamily="2" charset="-78"/>
            </a:endParaRPr>
          </a:p>
          <a:p>
            <a:pPr algn="r" rtl="1"/>
            <a:r>
              <a:rPr lang="fa-IR" sz="1800" dirty="0" smtClean="0">
                <a:cs typeface="B Koodak" panose="00000700000000000000" pitchFamily="2" charset="-78"/>
              </a:rPr>
              <a:t>۴</a:t>
            </a:r>
            <a:r>
              <a:rPr lang="en-US" sz="1800" dirty="0"/>
              <a:t>- </a:t>
            </a:r>
            <a:r>
              <a:rPr lang="ar-SA" sz="1800" dirty="0">
                <a:cs typeface="B Koodak" panose="00000700000000000000" pitchFamily="2" charset="-78"/>
              </a:rPr>
              <a:t>ملی کردن اراضى</a:t>
            </a:r>
            <a:r>
              <a:rPr lang="en-US" sz="1800" dirty="0"/>
              <a:t> (</a:t>
            </a:r>
            <a:r>
              <a:rPr lang="en-US" sz="1800" dirty="0" err="1"/>
              <a:t>Nationalisation</a:t>
            </a:r>
            <a:r>
              <a:rPr lang="en-US" sz="1800" dirty="0"/>
              <a:t> of Urban Land) .</a:t>
            </a:r>
          </a:p>
          <a:p>
            <a:pPr algn="r"/>
            <a:endParaRPr lang="en-US" sz="1800" dirty="0"/>
          </a:p>
        </p:txBody>
      </p:sp>
    </p:spTree>
    <p:extLst>
      <p:ext uri="{BB962C8B-B14F-4D97-AF65-F5344CB8AC3E}">
        <p14:creationId xmlns:p14="http://schemas.microsoft.com/office/powerpoint/2010/main" val="2757786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fa-IR" sz="6600" dirty="0" smtClean="0">
                <a:cs typeface="B Kourosh" panose="00000400000000000000" pitchFamily="2" charset="-78"/>
              </a:rPr>
              <a:t>مدیریت زمین و مسکن</a:t>
            </a:r>
            <a:endParaRPr lang="en-US" sz="6600" dirty="0">
              <a:cs typeface="B Kourosh" panose="00000400000000000000" pitchFamily="2" charset="-78"/>
            </a:endParaRPr>
          </a:p>
        </p:txBody>
      </p:sp>
      <p:sp>
        <p:nvSpPr>
          <p:cNvPr id="3" name="Oval 2"/>
          <p:cNvSpPr/>
          <p:nvPr/>
        </p:nvSpPr>
        <p:spPr>
          <a:xfrm>
            <a:off x="480963" y="3135083"/>
            <a:ext cx="2526959" cy="2526959"/>
          </a:xfrm>
          <a:prstGeom prst="ellipse">
            <a:avLst/>
          </a:prstGeom>
          <a:solidFill>
            <a:schemeClr val="tx1">
              <a:lumMod val="85000"/>
              <a:lumOff val="15000"/>
            </a:schemeClr>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3361283" y="3135083"/>
            <a:ext cx="2526959" cy="2526959"/>
          </a:xfrm>
          <a:prstGeom prst="ellipse">
            <a:avLst/>
          </a:prstGeom>
          <a:solidFill>
            <a:schemeClr val="tx1">
              <a:lumMod val="85000"/>
              <a:lumOff val="15000"/>
            </a:schemeClr>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2785219" y="4038523"/>
            <a:ext cx="720080" cy="720080"/>
            <a:chOff x="2785219" y="4038523"/>
            <a:chExt cx="720080" cy="720080"/>
          </a:xfrm>
        </p:grpSpPr>
        <p:sp>
          <p:nvSpPr>
            <p:cNvPr id="6" name="Oval 5"/>
            <p:cNvSpPr/>
            <p:nvPr/>
          </p:nvSpPr>
          <p:spPr>
            <a:xfrm>
              <a:off x="2785219" y="4038523"/>
              <a:ext cx="720080" cy="7200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6"/>
            <p:cNvSpPr/>
            <p:nvPr/>
          </p:nvSpPr>
          <p:spPr>
            <a:xfrm>
              <a:off x="3020914" y="4293890"/>
              <a:ext cx="248689" cy="248689"/>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8" name="Oval 7"/>
          <p:cNvSpPr/>
          <p:nvPr/>
        </p:nvSpPr>
        <p:spPr>
          <a:xfrm>
            <a:off x="6241603" y="3135083"/>
            <a:ext cx="2526959" cy="2526959"/>
          </a:xfrm>
          <a:prstGeom prst="ellipse">
            <a:avLst/>
          </a:prstGeom>
          <a:solidFill>
            <a:schemeClr val="tx1">
              <a:lumMod val="85000"/>
              <a:lumOff val="15000"/>
            </a:schemeClr>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115244" y="3135083"/>
            <a:ext cx="2526959" cy="2526959"/>
          </a:xfrm>
          <a:prstGeom prst="ellipse">
            <a:avLst/>
          </a:prstGeom>
          <a:solidFill>
            <a:schemeClr val="tx1">
              <a:lumMod val="85000"/>
              <a:lumOff val="15000"/>
            </a:schemeClr>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01635" y="4029230"/>
            <a:ext cx="1930384" cy="738664"/>
          </a:xfrm>
          <a:prstGeom prst="rect">
            <a:avLst/>
          </a:prstGeom>
        </p:spPr>
        <p:txBody>
          <a:bodyPr wrap="square">
            <a:spAutoFit/>
          </a:bodyPr>
          <a:lstStyle/>
          <a:p>
            <a:pPr algn="ctr" rtl="1"/>
            <a:r>
              <a:rPr lang="fa-IR" sz="1400" dirty="0">
                <a:solidFill>
                  <a:schemeClr val="bg1"/>
                </a:solidFill>
                <a:cs typeface="B Koodak" panose="00000700000000000000" pitchFamily="2" charset="-78"/>
              </a:rPr>
              <a:t>عدم جلوگیری از احداث ساختمانهای بدون مجوز در اراضی شخصی</a:t>
            </a:r>
          </a:p>
        </p:txBody>
      </p:sp>
      <p:sp>
        <p:nvSpPr>
          <p:cNvPr id="12" name="Rectangle 11"/>
          <p:cNvSpPr/>
          <p:nvPr/>
        </p:nvSpPr>
        <p:spPr>
          <a:xfrm>
            <a:off x="3656061" y="3725736"/>
            <a:ext cx="1930384" cy="1384995"/>
          </a:xfrm>
          <a:prstGeom prst="rect">
            <a:avLst/>
          </a:prstGeom>
        </p:spPr>
        <p:txBody>
          <a:bodyPr wrap="square">
            <a:spAutoFit/>
          </a:bodyPr>
          <a:lstStyle/>
          <a:p>
            <a:pPr algn="ctr" rtl="1"/>
            <a:r>
              <a:rPr lang="fa-IR" sz="1400" dirty="0">
                <a:solidFill>
                  <a:schemeClr val="bg1"/>
                </a:solidFill>
                <a:cs typeface="B Koodak" panose="00000700000000000000" pitchFamily="2" charset="-78"/>
              </a:rPr>
              <a:t>عدم برخورداری بسیاری از صاحبان زمین ها از امکانات مالی و مشکلات سیستم بانکی در پرداخت وام که در نتیجه قادر به ساختن زمین خود نمیباشند</a:t>
            </a:r>
          </a:p>
        </p:txBody>
      </p:sp>
      <p:sp>
        <p:nvSpPr>
          <p:cNvPr id="14" name="Rectangle 13"/>
          <p:cNvSpPr/>
          <p:nvPr/>
        </p:nvSpPr>
        <p:spPr>
          <a:xfrm>
            <a:off x="6546203" y="4135510"/>
            <a:ext cx="1930384" cy="738664"/>
          </a:xfrm>
          <a:prstGeom prst="rect">
            <a:avLst/>
          </a:prstGeom>
        </p:spPr>
        <p:txBody>
          <a:bodyPr wrap="square">
            <a:spAutoFit/>
          </a:bodyPr>
          <a:lstStyle/>
          <a:p>
            <a:pPr algn="ctr" rtl="1"/>
            <a:r>
              <a:rPr lang="fa-IR" sz="1400" dirty="0">
                <a:solidFill>
                  <a:schemeClr val="bg1"/>
                </a:solidFill>
                <a:cs typeface="B Koodak" panose="00000700000000000000" pitchFamily="2" charset="-78"/>
              </a:rPr>
              <a:t>عدم جلوگیری از احداث ساختمانهای بدون مجوز  اراضی شهری</a:t>
            </a:r>
          </a:p>
        </p:txBody>
      </p:sp>
      <p:sp>
        <p:nvSpPr>
          <p:cNvPr id="16" name="Rectangle 15"/>
          <p:cNvSpPr/>
          <p:nvPr/>
        </p:nvSpPr>
        <p:spPr>
          <a:xfrm>
            <a:off x="9482437" y="4048902"/>
            <a:ext cx="1930384" cy="738664"/>
          </a:xfrm>
          <a:prstGeom prst="rect">
            <a:avLst/>
          </a:prstGeom>
        </p:spPr>
        <p:txBody>
          <a:bodyPr wrap="square">
            <a:spAutoFit/>
          </a:bodyPr>
          <a:lstStyle/>
          <a:p>
            <a:pPr algn="ctr" rtl="1"/>
            <a:r>
              <a:rPr lang="fa-IR" sz="1400" dirty="0">
                <a:solidFill>
                  <a:schemeClr val="bg1"/>
                </a:solidFill>
                <a:cs typeface="B Koodak" panose="00000700000000000000" pitchFamily="2" charset="-78"/>
              </a:rPr>
              <a:t>محدود بودن کمی زمین های شهری جهت گسترش آتی شهر</a:t>
            </a:r>
          </a:p>
        </p:txBody>
      </p:sp>
      <p:sp>
        <p:nvSpPr>
          <p:cNvPr id="18" name="Rectangle 17"/>
          <p:cNvSpPr/>
          <p:nvPr/>
        </p:nvSpPr>
        <p:spPr>
          <a:xfrm>
            <a:off x="2101704" y="1629594"/>
            <a:ext cx="7991764" cy="830997"/>
          </a:xfrm>
          <a:prstGeom prst="rect">
            <a:avLst/>
          </a:prstGeom>
        </p:spPr>
        <p:txBody>
          <a:bodyPr wrap="square">
            <a:spAutoFit/>
          </a:bodyPr>
          <a:lstStyle/>
          <a:p>
            <a:pPr algn="ctr" rtl="1"/>
            <a:r>
              <a:rPr lang="fa-IR" dirty="0">
                <a:cs typeface="B Koodak" panose="00000700000000000000" pitchFamily="2" charset="-78"/>
              </a:rPr>
              <a:t>تهیه زمین در گذشته و حال موضوع اصلی مشکل مسکن بوده است که میتوان آن را به شرح زیر بیان نمود</a:t>
            </a:r>
          </a:p>
        </p:txBody>
      </p:sp>
      <p:grpSp>
        <p:nvGrpSpPr>
          <p:cNvPr id="19" name="Group 18"/>
          <p:cNvGrpSpPr/>
          <p:nvPr/>
        </p:nvGrpSpPr>
        <p:grpSpPr>
          <a:xfrm>
            <a:off x="5665539" y="4038523"/>
            <a:ext cx="720080" cy="720080"/>
            <a:chOff x="5665539" y="4038523"/>
            <a:chExt cx="720080" cy="720080"/>
          </a:xfrm>
        </p:grpSpPr>
        <p:sp>
          <p:nvSpPr>
            <p:cNvPr id="20" name="Oval 19"/>
            <p:cNvSpPr/>
            <p:nvPr/>
          </p:nvSpPr>
          <p:spPr>
            <a:xfrm>
              <a:off x="5665539" y="4038523"/>
              <a:ext cx="720080" cy="7200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p:cNvSpPr/>
            <p:nvPr/>
          </p:nvSpPr>
          <p:spPr>
            <a:xfrm>
              <a:off x="5901234" y="4293890"/>
              <a:ext cx="248689" cy="248689"/>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grpSp>
        <p:nvGrpSpPr>
          <p:cNvPr id="22" name="Group 21"/>
          <p:cNvGrpSpPr/>
          <p:nvPr/>
        </p:nvGrpSpPr>
        <p:grpSpPr>
          <a:xfrm>
            <a:off x="8539180" y="4038523"/>
            <a:ext cx="720080" cy="720080"/>
            <a:chOff x="8539180" y="4038523"/>
            <a:chExt cx="720080" cy="720080"/>
          </a:xfrm>
        </p:grpSpPr>
        <p:sp>
          <p:nvSpPr>
            <p:cNvPr id="23" name="Oval 22"/>
            <p:cNvSpPr/>
            <p:nvPr/>
          </p:nvSpPr>
          <p:spPr>
            <a:xfrm>
              <a:off x="8539180" y="4038523"/>
              <a:ext cx="720080" cy="7200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p:cNvSpPr/>
            <p:nvPr/>
          </p:nvSpPr>
          <p:spPr>
            <a:xfrm>
              <a:off x="8774875" y="4293890"/>
              <a:ext cx="248689" cy="248689"/>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Tree>
    <p:extLst>
      <p:ext uri="{BB962C8B-B14F-4D97-AF65-F5344CB8AC3E}">
        <p14:creationId xmlns:p14="http://schemas.microsoft.com/office/powerpoint/2010/main" val="19879826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0-#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ppt_x"/>
                                          </p:val>
                                        </p:tav>
                                        <p:tav tm="100000">
                                          <p:val>
                                            <p:strVal val="#ppt_x"/>
                                          </p:val>
                                        </p:tav>
                                      </p:tavLst>
                                    </p:anim>
                                    <p:anim calcmode="lin" valueType="num">
                                      <p:cBhvr additive="base">
                                        <p:cTn id="17" dur="75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ppt_x"/>
                                          </p:val>
                                        </p:tav>
                                        <p:tav tm="100000">
                                          <p:val>
                                            <p:strVal val="#ppt_x"/>
                                          </p:val>
                                        </p:tav>
                                      </p:tavLst>
                                    </p:anim>
                                    <p:anim calcmode="lin" valueType="num">
                                      <p:cBhvr additive="base">
                                        <p:cTn id="21" dur="75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decel="10000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ppt_x"/>
                                          </p:val>
                                        </p:tav>
                                        <p:tav tm="100000">
                                          <p:val>
                                            <p:strVal val="#ppt_x"/>
                                          </p:val>
                                        </p:tav>
                                      </p:tavLst>
                                    </p:anim>
                                    <p:anim calcmode="lin" valueType="num">
                                      <p:cBhvr additive="base">
                                        <p:cTn id="26" dur="7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ppt_x"/>
                                          </p:val>
                                        </p:tav>
                                        <p:tav tm="100000">
                                          <p:val>
                                            <p:strVal val="#ppt_x"/>
                                          </p:val>
                                        </p:tav>
                                      </p:tavLst>
                                    </p:anim>
                                    <p:anim calcmode="lin" valueType="num">
                                      <p:cBhvr additive="base">
                                        <p:cTn id="30" dur="75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75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750" fill="hold"/>
                                        <p:tgtEl>
                                          <p:spTgt spid="19"/>
                                        </p:tgtEl>
                                        <p:attrNameLst>
                                          <p:attrName>ppt_x</p:attrName>
                                        </p:attrNameLst>
                                      </p:cBhvr>
                                      <p:tavLst>
                                        <p:tav tm="0">
                                          <p:val>
                                            <p:strVal val="#ppt_x"/>
                                          </p:val>
                                        </p:tav>
                                        <p:tav tm="100000">
                                          <p:val>
                                            <p:strVal val="#ppt_x"/>
                                          </p:val>
                                        </p:tav>
                                      </p:tavLst>
                                    </p:anim>
                                    <p:anim calcmode="lin" valueType="num">
                                      <p:cBhvr additive="base">
                                        <p:cTn id="34" dur="75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2" presetClass="entr" presetSubtype="4" decel="10000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ppt_x"/>
                                          </p:val>
                                        </p:tav>
                                        <p:tav tm="100000">
                                          <p:val>
                                            <p:strVal val="#ppt_x"/>
                                          </p:val>
                                        </p:tav>
                                      </p:tavLst>
                                    </p:anim>
                                    <p:anim calcmode="lin" valueType="num">
                                      <p:cBhvr additive="base">
                                        <p:cTn id="39" dur="75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750" fill="hold"/>
                                        <p:tgtEl>
                                          <p:spTgt spid="14"/>
                                        </p:tgtEl>
                                        <p:attrNameLst>
                                          <p:attrName>ppt_x</p:attrName>
                                        </p:attrNameLst>
                                      </p:cBhvr>
                                      <p:tavLst>
                                        <p:tav tm="0">
                                          <p:val>
                                            <p:strVal val="#ppt_x"/>
                                          </p:val>
                                        </p:tav>
                                        <p:tav tm="100000">
                                          <p:val>
                                            <p:strVal val="#ppt_x"/>
                                          </p:val>
                                        </p:tav>
                                      </p:tavLst>
                                    </p:anim>
                                    <p:anim calcmode="lin" valueType="num">
                                      <p:cBhvr additive="base">
                                        <p:cTn id="43" dur="75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75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fill="hold"/>
                                        <p:tgtEl>
                                          <p:spTgt spid="22"/>
                                        </p:tgtEl>
                                        <p:attrNameLst>
                                          <p:attrName>ppt_x</p:attrName>
                                        </p:attrNameLst>
                                      </p:cBhvr>
                                      <p:tavLst>
                                        <p:tav tm="0">
                                          <p:val>
                                            <p:strVal val="#ppt_x"/>
                                          </p:val>
                                        </p:tav>
                                        <p:tav tm="100000">
                                          <p:val>
                                            <p:strVal val="#ppt_x"/>
                                          </p:val>
                                        </p:tav>
                                      </p:tavLst>
                                    </p:anim>
                                    <p:anim calcmode="lin" valueType="num">
                                      <p:cBhvr additive="base">
                                        <p:cTn id="47" dur="750" fill="hold"/>
                                        <p:tgtEl>
                                          <p:spTgt spid="22"/>
                                        </p:tgtEl>
                                        <p:attrNameLst>
                                          <p:attrName>ppt_y</p:attrName>
                                        </p:attrNameLst>
                                      </p:cBhvr>
                                      <p:tavLst>
                                        <p:tav tm="0">
                                          <p:val>
                                            <p:strVal val="1+#ppt_h/2"/>
                                          </p:val>
                                        </p:tav>
                                        <p:tav tm="100000">
                                          <p:val>
                                            <p:strVal val="#ppt_y"/>
                                          </p:val>
                                        </p:tav>
                                      </p:tavLst>
                                    </p:anim>
                                  </p:childTnLst>
                                </p:cTn>
                              </p:par>
                            </p:childTnLst>
                          </p:cTn>
                        </p:par>
                        <p:par>
                          <p:cTn id="48" fill="hold">
                            <p:stCondLst>
                              <p:cond delay="5250"/>
                            </p:stCondLst>
                            <p:childTnLst>
                              <p:par>
                                <p:cTn id="49" presetID="2" presetClass="entr" presetSubtype="4" decel="10000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750" fill="hold"/>
                                        <p:tgtEl>
                                          <p:spTgt spid="9"/>
                                        </p:tgtEl>
                                        <p:attrNameLst>
                                          <p:attrName>ppt_x</p:attrName>
                                        </p:attrNameLst>
                                      </p:cBhvr>
                                      <p:tavLst>
                                        <p:tav tm="0">
                                          <p:val>
                                            <p:strVal val="#ppt_x"/>
                                          </p:val>
                                        </p:tav>
                                        <p:tav tm="100000">
                                          <p:val>
                                            <p:strVal val="#ppt_x"/>
                                          </p:val>
                                        </p:tav>
                                      </p:tavLst>
                                    </p:anim>
                                    <p:anim calcmode="lin" valueType="num">
                                      <p:cBhvr additive="base">
                                        <p:cTn id="52" dur="75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ppt_x"/>
                                          </p:val>
                                        </p:tav>
                                        <p:tav tm="100000">
                                          <p:val>
                                            <p:strVal val="#ppt_x"/>
                                          </p:val>
                                        </p:tav>
                                      </p:tavLst>
                                    </p:anim>
                                    <p:anim calcmode="lin" valueType="num">
                                      <p:cBhvr additive="base">
                                        <p:cTn id="56"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p:bldP spid="12" grpId="0"/>
      <p:bldP spid="14"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92813146"/>
              </p:ext>
            </p:extLst>
          </p:nvPr>
        </p:nvGraphicFramePr>
        <p:xfrm>
          <a:off x="-47" y="0"/>
          <a:ext cx="12195221"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3" name="Rectangle 52"/>
          <p:cNvSpPr/>
          <p:nvPr/>
        </p:nvSpPr>
        <p:spPr>
          <a:xfrm rot="1524663">
            <a:off x="4514867" y="-1292392"/>
            <a:ext cx="3675819" cy="9532087"/>
          </a:xfrm>
          <a:prstGeom prst="rect">
            <a:avLst/>
          </a:prstGeom>
          <a:solidFill>
            <a:srgbClr val="FFC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4924028" y="2292182"/>
            <a:ext cx="2347117" cy="1569660"/>
          </a:xfrm>
          <a:prstGeom prst="rect">
            <a:avLst/>
          </a:prstGeom>
          <a:noFill/>
        </p:spPr>
        <p:txBody>
          <a:bodyPr wrap="none" rtlCol="0">
            <a:spAutoFit/>
          </a:bodyPr>
          <a:lstStyle/>
          <a:p>
            <a:pPr algn="ctr"/>
            <a:r>
              <a:rPr lang="fa-IR" sz="9600" b="1" spc="-300" dirty="0" smtClean="0">
                <a:solidFill>
                  <a:schemeClr val="bg1"/>
                </a:solidFill>
                <a:latin typeface="Novecento wide Book" pitchFamily="50" charset="0"/>
              </a:rPr>
              <a:t>مقدمه</a:t>
            </a:r>
            <a:endParaRPr lang="en-US" sz="7200" b="1" spc="-300" dirty="0">
              <a:solidFill>
                <a:schemeClr val="bg1"/>
              </a:solidFill>
              <a:latin typeface="Novecento wide Book" pitchFamily="50" charset="0"/>
            </a:endParaRPr>
          </a:p>
        </p:txBody>
      </p:sp>
      <p:cxnSp>
        <p:nvCxnSpPr>
          <p:cNvPr id="56" name="Straight Connector 55"/>
          <p:cNvCxnSpPr/>
          <p:nvPr/>
        </p:nvCxnSpPr>
        <p:spPr>
          <a:xfrm>
            <a:off x="3865339" y="3789834"/>
            <a:ext cx="453650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Flowchart: Data 56"/>
          <p:cNvSpPr/>
          <p:nvPr/>
        </p:nvSpPr>
        <p:spPr>
          <a:xfrm>
            <a:off x="8481093" y="659260"/>
            <a:ext cx="1792958" cy="864096"/>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lowchart: Data 57"/>
          <p:cNvSpPr/>
          <p:nvPr/>
        </p:nvSpPr>
        <p:spPr>
          <a:xfrm>
            <a:off x="8185819" y="1197546"/>
            <a:ext cx="994545" cy="39781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lowchart: Data 58"/>
          <p:cNvSpPr/>
          <p:nvPr/>
        </p:nvSpPr>
        <p:spPr>
          <a:xfrm>
            <a:off x="8468144" y="-242614"/>
            <a:ext cx="2670003" cy="115212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Data 59"/>
          <p:cNvSpPr/>
          <p:nvPr/>
        </p:nvSpPr>
        <p:spPr>
          <a:xfrm>
            <a:off x="2137147" y="6022082"/>
            <a:ext cx="2304256" cy="1110510"/>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Data 60"/>
          <p:cNvSpPr/>
          <p:nvPr/>
        </p:nvSpPr>
        <p:spPr>
          <a:xfrm>
            <a:off x="2318089" y="5878066"/>
            <a:ext cx="971186" cy="46805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Data 61"/>
          <p:cNvSpPr/>
          <p:nvPr/>
        </p:nvSpPr>
        <p:spPr>
          <a:xfrm>
            <a:off x="3001243" y="6454130"/>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37148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childTnLst>
                                </p:cTn>
                              </p:par>
                            </p:childTnLst>
                          </p:cTn>
                        </p:par>
                        <p:par>
                          <p:cTn id="8" fill="hold">
                            <p:stCondLst>
                              <p:cond delay="300"/>
                            </p:stCondLst>
                            <p:childTnLst>
                              <p:par>
                                <p:cTn id="9" presetID="2" presetClass="entr" presetSubtype="2" decel="10000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childTnLst>
                          </p:cTn>
                        </p:par>
                        <p:par>
                          <p:cTn id="13" fill="hold">
                            <p:stCondLst>
                              <p:cond delay="1050"/>
                            </p:stCondLst>
                            <p:childTnLst>
                              <p:par>
                                <p:cTn id="14" presetID="2" presetClass="entr" presetSubtype="4" decel="100000"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750" fill="hold"/>
                                        <p:tgtEl>
                                          <p:spTgt spid="54"/>
                                        </p:tgtEl>
                                        <p:attrNameLst>
                                          <p:attrName>ppt_x</p:attrName>
                                        </p:attrNameLst>
                                      </p:cBhvr>
                                      <p:tavLst>
                                        <p:tav tm="0">
                                          <p:val>
                                            <p:strVal val="#ppt_x"/>
                                          </p:val>
                                        </p:tav>
                                        <p:tav tm="100000">
                                          <p:val>
                                            <p:strVal val="#ppt_x"/>
                                          </p:val>
                                        </p:tav>
                                      </p:tavLst>
                                    </p:anim>
                                    <p:anim calcmode="lin" valueType="num">
                                      <p:cBhvr additive="base">
                                        <p:cTn id="17" dur="750" fill="hold"/>
                                        <p:tgtEl>
                                          <p:spTgt spid="5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750" fill="hold"/>
                                        <p:tgtEl>
                                          <p:spTgt spid="56"/>
                                        </p:tgtEl>
                                        <p:attrNameLst>
                                          <p:attrName>ppt_x</p:attrName>
                                        </p:attrNameLst>
                                      </p:cBhvr>
                                      <p:tavLst>
                                        <p:tav tm="0">
                                          <p:val>
                                            <p:strVal val="#ppt_x"/>
                                          </p:val>
                                        </p:tav>
                                        <p:tav tm="100000">
                                          <p:val>
                                            <p:strVal val="#ppt_x"/>
                                          </p:val>
                                        </p:tav>
                                      </p:tavLst>
                                    </p:anim>
                                    <p:anim calcmode="lin" valueType="num">
                                      <p:cBhvr additive="base">
                                        <p:cTn id="21" dur="750" fill="hold"/>
                                        <p:tgtEl>
                                          <p:spTgt spid="56"/>
                                        </p:tgtEl>
                                        <p:attrNameLst>
                                          <p:attrName>ppt_y</p:attrName>
                                        </p:attrNameLst>
                                      </p:cBhvr>
                                      <p:tavLst>
                                        <p:tav tm="0">
                                          <p:val>
                                            <p:strVal val="1+#ppt_h/2"/>
                                          </p:val>
                                        </p:tav>
                                        <p:tav tm="100000">
                                          <p:val>
                                            <p:strVal val="#ppt_y"/>
                                          </p:val>
                                        </p:tav>
                                      </p:tavLst>
                                    </p:anim>
                                  </p:childTnLst>
                                </p:cTn>
                              </p:par>
                            </p:childTnLst>
                          </p:cTn>
                        </p:par>
                        <p:par>
                          <p:cTn id="22" fill="hold">
                            <p:stCondLst>
                              <p:cond delay="2050"/>
                            </p:stCondLst>
                            <p:childTnLst>
                              <p:par>
                                <p:cTn id="23" presetID="2" presetClass="entr" presetSubtype="3" decel="10000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750" fill="hold"/>
                                        <p:tgtEl>
                                          <p:spTgt spid="58"/>
                                        </p:tgtEl>
                                        <p:attrNameLst>
                                          <p:attrName>ppt_x</p:attrName>
                                        </p:attrNameLst>
                                      </p:cBhvr>
                                      <p:tavLst>
                                        <p:tav tm="0">
                                          <p:val>
                                            <p:strVal val="1+#ppt_w/2"/>
                                          </p:val>
                                        </p:tav>
                                        <p:tav tm="100000">
                                          <p:val>
                                            <p:strVal val="#ppt_x"/>
                                          </p:val>
                                        </p:tav>
                                      </p:tavLst>
                                    </p:anim>
                                    <p:anim calcmode="lin" valueType="num">
                                      <p:cBhvr additive="base">
                                        <p:cTn id="26" dur="750" fill="hold"/>
                                        <p:tgtEl>
                                          <p:spTgt spid="58"/>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25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750" fill="hold"/>
                                        <p:tgtEl>
                                          <p:spTgt spid="57"/>
                                        </p:tgtEl>
                                        <p:attrNameLst>
                                          <p:attrName>ppt_x</p:attrName>
                                        </p:attrNameLst>
                                      </p:cBhvr>
                                      <p:tavLst>
                                        <p:tav tm="0">
                                          <p:val>
                                            <p:strVal val="1+#ppt_w/2"/>
                                          </p:val>
                                        </p:tav>
                                        <p:tav tm="100000">
                                          <p:val>
                                            <p:strVal val="#ppt_x"/>
                                          </p:val>
                                        </p:tav>
                                      </p:tavLst>
                                    </p:anim>
                                    <p:anim calcmode="lin" valueType="num">
                                      <p:cBhvr additive="base">
                                        <p:cTn id="30" dur="750" fill="hold"/>
                                        <p:tgtEl>
                                          <p:spTgt spid="57"/>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50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750" fill="hold"/>
                                        <p:tgtEl>
                                          <p:spTgt spid="59"/>
                                        </p:tgtEl>
                                        <p:attrNameLst>
                                          <p:attrName>ppt_x</p:attrName>
                                        </p:attrNameLst>
                                      </p:cBhvr>
                                      <p:tavLst>
                                        <p:tav tm="0">
                                          <p:val>
                                            <p:strVal val="1+#ppt_w/2"/>
                                          </p:val>
                                        </p:tav>
                                        <p:tav tm="100000">
                                          <p:val>
                                            <p:strVal val="#ppt_x"/>
                                          </p:val>
                                        </p:tav>
                                      </p:tavLst>
                                    </p:anim>
                                    <p:anim calcmode="lin" valueType="num">
                                      <p:cBhvr additive="base">
                                        <p:cTn id="34" dur="750" fill="hold"/>
                                        <p:tgtEl>
                                          <p:spTgt spid="59"/>
                                        </p:tgtEl>
                                        <p:attrNameLst>
                                          <p:attrName>ppt_y</p:attrName>
                                        </p:attrNameLst>
                                      </p:cBhvr>
                                      <p:tavLst>
                                        <p:tav tm="0">
                                          <p:val>
                                            <p:strVal val="0-#ppt_h/2"/>
                                          </p:val>
                                        </p:tav>
                                        <p:tav tm="100000">
                                          <p:val>
                                            <p:strVal val="#ppt_y"/>
                                          </p:val>
                                        </p:tav>
                                      </p:tavLst>
                                    </p:anim>
                                  </p:childTnLst>
                                </p:cTn>
                              </p:par>
                              <p:par>
                                <p:cTn id="35" presetID="2" presetClass="entr" presetSubtype="12" decel="10000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750" fill="hold"/>
                                        <p:tgtEl>
                                          <p:spTgt spid="62"/>
                                        </p:tgtEl>
                                        <p:attrNameLst>
                                          <p:attrName>ppt_x</p:attrName>
                                        </p:attrNameLst>
                                      </p:cBhvr>
                                      <p:tavLst>
                                        <p:tav tm="0">
                                          <p:val>
                                            <p:strVal val="0-#ppt_w/2"/>
                                          </p:val>
                                        </p:tav>
                                        <p:tav tm="100000">
                                          <p:val>
                                            <p:strVal val="#ppt_x"/>
                                          </p:val>
                                        </p:tav>
                                      </p:tavLst>
                                    </p:anim>
                                    <p:anim calcmode="lin" valueType="num">
                                      <p:cBhvr additive="base">
                                        <p:cTn id="38" dur="750" fill="hold"/>
                                        <p:tgtEl>
                                          <p:spTgt spid="62"/>
                                        </p:tgtEl>
                                        <p:attrNameLst>
                                          <p:attrName>ppt_y</p:attrName>
                                        </p:attrNameLst>
                                      </p:cBhvr>
                                      <p:tavLst>
                                        <p:tav tm="0">
                                          <p:val>
                                            <p:strVal val="1+#ppt_h/2"/>
                                          </p:val>
                                        </p:tav>
                                        <p:tav tm="100000">
                                          <p:val>
                                            <p:strVal val="#ppt_y"/>
                                          </p:val>
                                        </p:tav>
                                      </p:tavLst>
                                    </p:anim>
                                  </p:childTnLst>
                                </p:cTn>
                              </p:par>
                              <p:par>
                                <p:cTn id="39" presetID="2" presetClass="entr" presetSubtype="12" decel="100000" fill="hold" grpId="0" nodeType="withEffect">
                                  <p:stCondLst>
                                    <p:cond delay="25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750" fill="hold"/>
                                        <p:tgtEl>
                                          <p:spTgt spid="60"/>
                                        </p:tgtEl>
                                        <p:attrNameLst>
                                          <p:attrName>ppt_x</p:attrName>
                                        </p:attrNameLst>
                                      </p:cBhvr>
                                      <p:tavLst>
                                        <p:tav tm="0">
                                          <p:val>
                                            <p:strVal val="0-#ppt_w/2"/>
                                          </p:val>
                                        </p:tav>
                                        <p:tav tm="100000">
                                          <p:val>
                                            <p:strVal val="#ppt_x"/>
                                          </p:val>
                                        </p:tav>
                                      </p:tavLst>
                                    </p:anim>
                                    <p:anim calcmode="lin" valueType="num">
                                      <p:cBhvr additive="base">
                                        <p:cTn id="42" dur="75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12" decel="100000" fill="hold" grpId="0" nodeType="withEffect">
                                  <p:stCondLst>
                                    <p:cond delay="50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750" fill="hold"/>
                                        <p:tgtEl>
                                          <p:spTgt spid="61"/>
                                        </p:tgtEl>
                                        <p:attrNameLst>
                                          <p:attrName>ppt_x</p:attrName>
                                        </p:attrNameLst>
                                      </p:cBhvr>
                                      <p:tavLst>
                                        <p:tav tm="0">
                                          <p:val>
                                            <p:strVal val="0-#ppt_w/2"/>
                                          </p:val>
                                        </p:tav>
                                        <p:tav tm="100000">
                                          <p:val>
                                            <p:strVal val="#ppt_x"/>
                                          </p:val>
                                        </p:tav>
                                      </p:tavLst>
                                    </p:anim>
                                    <p:anim calcmode="lin" valueType="num">
                                      <p:cBhvr additive="base">
                                        <p:cTn id="46" dur="75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3" grpId="0" animBg="1"/>
      <p:bldP spid="54" grpId="0"/>
      <p:bldP spid="57" grpId="0" animBg="1"/>
      <p:bldP spid="58" grpId="0" animBg="1"/>
      <p:bldP spid="59" grpId="0" animBg="1"/>
      <p:bldP spid="60" grpId="0" animBg="1"/>
      <p:bldP spid="61" grpId="0" animBg="1"/>
      <p:bldP spid="6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1886578359"/>
              </p:ext>
            </p:extLst>
          </p:nvPr>
        </p:nvGraphicFramePr>
        <p:xfrm>
          <a:off x="6529635" y="0"/>
          <a:ext cx="2474029" cy="2428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5" name="Diagram 54"/>
          <p:cNvGraphicFramePr/>
          <p:nvPr>
            <p:extLst>
              <p:ext uri="{D42A27DB-BD31-4B8C-83A1-F6EECF244321}">
                <p14:modId xmlns:p14="http://schemas.microsoft.com/office/powerpoint/2010/main" val="4155858480"/>
              </p:ext>
            </p:extLst>
          </p:nvPr>
        </p:nvGraphicFramePr>
        <p:xfrm>
          <a:off x="6529635" y="2421682"/>
          <a:ext cx="2474029" cy="227963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Diagram 5"/>
          <p:cNvGraphicFramePr/>
          <p:nvPr>
            <p:extLst>
              <p:ext uri="{D42A27DB-BD31-4B8C-83A1-F6EECF244321}">
                <p14:modId xmlns:p14="http://schemas.microsoft.com/office/powerpoint/2010/main" val="445506102"/>
              </p:ext>
            </p:extLst>
          </p:nvPr>
        </p:nvGraphicFramePr>
        <p:xfrm>
          <a:off x="3887139" y="1917626"/>
          <a:ext cx="2642496" cy="278368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 name="Diagram 4"/>
          <p:cNvGraphicFramePr/>
          <p:nvPr>
            <p:extLst>
              <p:ext uri="{D42A27DB-BD31-4B8C-83A1-F6EECF244321}">
                <p14:modId xmlns:p14="http://schemas.microsoft.com/office/powerpoint/2010/main" val="281376965"/>
              </p:ext>
            </p:extLst>
          </p:nvPr>
        </p:nvGraphicFramePr>
        <p:xfrm>
          <a:off x="-2601" y="-1"/>
          <a:ext cx="3939947" cy="470131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7" name="Diagram 6"/>
          <p:cNvGraphicFramePr/>
          <p:nvPr>
            <p:extLst>
              <p:ext uri="{D42A27DB-BD31-4B8C-83A1-F6EECF244321}">
                <p14:modId xmlns:p14="http://schemas.microsoft.com/office/powerpoint/2010/main" val="1305183907"/>
              </p:ext>
            </p:extLst>
          </p:nvPr>
        </p:nvGraphicFramePr>
        <p:xfrm>
          <a:off x="3937347" y="1"/>
          <a:ext cx="2592288" cy="1917626"/>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1" name="Diagram 10"/>
          <p:cNvGraphicFramePr/>
          <p:nvPr>
            <p:extLst>
              <p:ext uri="{D42A27DB-BD31-4B8C-83A1-F6EECF244321}">
                <p14:modId xmlns:p14="http://schemas.microsoft.com/office/powerpoint/2010/main" val="3194400069"/>
              </p:ext>
            </p:extLst>
          </p:nvPr>
        </p:nvGraphicFramePr>
        <p:xfrm>
          <a:off x="8977908" y="0"/>
          <a:ext cx="3236714" cy="4701313"/>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31" name="TextBox 30"/>
          <p:cNvSpPr txBox="1"/>
          <p:nvPr/>
        </p:nvSpPr>
        <p:spPr>
          <a:xfrm>
            <a:off x="1616940" y="2471881"/>
            <a:ext cx="8961292" cy="955646"/>
          </a:xfrm>
          <a:prstGeom prst="rect">
            <a:avLst/>
          </a:prstGeom>
          <a:noFill/>
        </p:spPr>
        <p:txBody>
          <a:bodyPr wrap="square" rtlCol="0">
            <a:spAutoFit/>
          </a:bodyPr>
          <a:lstStyle/>
          <a:p>
            <a:pPr algn="ctr">
              <a:lnSpc>
                <a:spcPct val="80000"/>
              </a:lnSpc>
            </a:pPr>
            <a:r>
              <a:rPr lang="fa-IR" sz="6600" b="1" spc="-300" dirty="0" smtClean="0">
                <a:solidFill>
                  <a:schemeClr val="bg1"/>
                </a:solidFill>
                <a:latin typeface="Liberation Sans" pitchFamily="34" charset="0"/>
                <a:ea typeface="Adobe Gothic Std B" pitchFamily="34" charset="-128"/>
                <a:cs typeface="B Kourosh" panose="00000400000000000000" pitchFamily="2" charset="-78"/>
              </a:rPr>
              <a:t>سیا ست های تامین مسکن برای اسکان خودرو</a:t>
            </a:r>
            <a:endParaRPr lang="en-US" sz="6600" b="1" i="1" spc="-300" dirty="0">
              <a:solidFill>
                <a:schemeClr val="bg1"/>
              </a:solidFill>
              <a:latin typeface="Liberation Sans" pitchFamily="34" charset="0"/>
              <a:ea typeface="Adobe Gothic Std B" pitchFamily="34" charset="-128"/>
              <a:cs typeface="B Kourosh" panose="00000400000000000000" pitchFamily="2" charset="-78"/>
            </a:endParaRPr>
          </a:p>
        </p:txBody>
      </p:sp>
      <p:sp>
        <p:nvSpPr>
          <p:cNvPr id="42" name="Rectangle 41"/>
          <p:cNvSpPr/>
          <p:nvPr/>
        </p:nvSpPr>
        <p:spPr>
          <a:xfrm>
            <a:off x="4878070" y="5098138"/>
            <a:ext cx="2439034" cy="17880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124154" y="5188749"/>
            <a:ext cx="1946866" cy="830997"/>
          </a:xfrm>
          <a:prstGeom prst="rect">
            <a:avLst/>
          </a:prstGeom>
        </p:spPr>
        <p:txBody>
          <a:bodyPr wrap="square">
            <a:spAutoFit/>
          </a:bodyPr>
          <a:lstStyle/>
          <a:p>
            <a:pPr algn="r"/>
            <a:r>
              <a:rPr lang="fa-IR" dirty="0">
                <a:solidFill>
                  <a:schemeClr val="bg1"/>
                </a:solidFill>
                <a:cs typeface="B Koodak" panose="00000700000000000000" pitchFamily="2" charset="-78"/>
              </a:rPr>
              <a:t>سیاست ساخت مسکن</a:t>
            </a:r>
          </a:p>
        </p:txBody>
      </p:sp>
      <p:sp>
        <p:nvSpPr>
          <p:cNvPr id="39" name="Rectangle 38"/>
          <p:cNvSpPr/>
          <p:nvPr/>
        </p:nvSpPr>
        <p:spPr>
          <a:xfrm>
            <a:off x="2439035" y="5098138"/>
            <a:ext cx="2439034" cy="17880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 y="5098138"/>
            <a:ext cx="2439034" cy="17880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246085" y="5188749"/>
            <a:ext cx="1946866" cy="830997"/>
          </a:xfrm>
          <a:prstGeom prst="rect">
            <a:avLst/>
          </a:prstGeom>
        </p:spPr>
        <p:txBody>
          <a:bodyPr wrap="square">
            <a:spAutoFit/>
          </a:bodyPr>
          <a:lstStyle/>
          <a:p>
            <a:pPr algn="r" rtl="1"/>
            <a:r>
              <a:rPr lang="fa-IR" dirty="0">
                <a:solidFill>
                  <a:schemeClr val="bg1"/>
                </a:solidFill>
                <a:cs typeface="B Koodak" panose="00000700000000000000" pitchFamily="2" charset="-78"/>
              </a:rPr>
              <a:t>سیاست زمین وخدمات</a:t>
            </a:r>
            <a:endParaRPr lang="en-US" dirty="0">
              <a:solidFill>
                <a:schemeClr val="bg1"/>
              </a:solidFill>
            </a:endParaRPr>
          </a:p>
        </p:txBody>
      </p:sp>
      <p:sp>
        <p:nvSpPr>
          <p:cNvPr id="17" name="Rectangle 16"/>
          <p:cNvSpPr/>
          <p:nvPr/>
        </p:nvSpPr>
        <p:spPr>
          <a:xfrm>
            <a:off x="2685119" y="5188749"/>
            <a:ext cx="1946866" cy="830997"/>
          </a:xfrm>
          <a:prstGeom prst="rect">
            <a:avLst/>
          </a:prstGeom>
        </p:spPr>
        <p:txBody>
          <a:bodyPr wrap="square">
            <a:spAutoFit/>
          </a:bodyPr>
          <a:lstStyle/>
          <a:p>
            <a:pPr algn="r" rtl="1"/>
            <a:r>
              <a:rPr lang="fa-IR" dirty="0">
                <a:solidFill>
                  <a:schemeClr val="bg1"/>
                </a:solidFill>
                <a:cs typeface="B Koodak" panose="00000700000000000000" pitchFamily="2" charset="-78"/>
              </a:rPr>
              <a:t>سیاست تامین مالی مسکن</a:t>
            </a:r>
          </a:p>
        </p:txBody>
      </p:sp>
      <p:cxnSp>
        <p:nvCxnSpPr>
          <p:cNvPr id="8" name="Straight Connector 7"/>
          <p:cNvCxnSpPr/>
          <p:nvPr/>
        </p:nvCxnSpPr>
        <p:spPr>
          <a:xfrm>
            <a:off x="2439035" y="4701313"/>
            <a:ext cx="0" cy="218382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878069" y="5076384"/>
            <a:ext cx="0" cy="1808757"/>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7563189" y="5188749"/>
            <a:ext cx="1946866" cy="1277273"/>
          </a:xfrm>
          <a:prstGeom prst="rect">
            <a:avLst/>
          </a:prstGeom>
        </p:spPr>
        <p:txBody>
          <a:bodyPr wrap="square">
            <a:spAutoFit/>
          </a:bodyPr>
          <a:lstStyle/>
          <a:p>
            <a:r>
              <a:rPr lang="en-US" sz="1100" dirty="0">
                <a:solidFill>
                  <a:schemeClr val="bg1"/>
                </a:solidFill>
                <a:latin typeface="Calibri Light" pitchFamily="34" charset="0"/>
                <a:ea typeface="Segoe UI" pitchFamily="34" charset="0"/>
                <a:cs typeface="Segoe UI" pitchFamily="34" charset="0"/>
              </a:rPr>
              <a:t>There’s something about traveling, don’t you think? It has this way of changing you. Maybe it’s that it takes you out of your comfort zone, or that everything you see and experience is new and exciting.</a:t>
            </a:r>
            <a:endParaRPr lang="en-US" sz="1100" dirty="0">
              <a:solidFill>
                <a:schemeClr val="bg1"/>
              </a:solidFill>
              <a:latin typeface="Calibri Light" pitchFamily="34" charset="0"/>
            </a:endParaRPr>
          </a:p>
        </p:txBody>
      </p:sp>
      <p:cxnSp>
        <p:nvCxnSpPr>
          <p:cNvPr id="49" name="Straight Connector 48"/>
          <p:cNvCxnSpPr/>
          <p:nvPr/>
        </p:nvCxnSpPr>
        <p:spPr>
          <a:xfrm>
            <a:off x="7317105" y="4701313"/>
            <a:ext cx="0" cy="218382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7317102" y="4701313"/>
            <a:ext cx="4878073" cy="218486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8257827" y="5188749"/>
            <a:ext cx="3691263" cy="1323439"/>
          </a:xfrm>
          <a:prstGeom prst="rect">
            <a:avLst/>
          </a:prstGeom>
        </p:spPr>
        <p:txBody>
          <a:bodyPr wrap="square">
            <a:spAutoFit/>
          </a:bodyPr>
          <a:lstStyle/>
          <a:p>
            <a:pPr algn="r" rtl="1"/>
            <a:r>
              <a:rPr lang="fa-IR" sz="2000" dirty="0">
                <a:solidFill>
                  <a:schemeClr val="bg1"/>
                </a:solidFill>
                <a:cs typeface="B Koodak" panose="00000700000000000000" pitchFamily="2" charset="-78"/>
              </a:rPr>
              <a:t>دیدگاه خنثی</a:t>
            </a:r>
          </a:p>
          <a:p>
            <a:pPr algn="r" rtl="1"/>
            <a:r>
              <a:rPr lang="fa-IR" sz="2000" dirty="0">
                <a:solidFill>
                  <a:schemeClr val="bg1"/>
                </a:solidFill>
                <a:cs typeface="B Koodak" panose="00000700000000000000" pitchFamily="2" charset="-78"/>
              </a:rPr>
              <a:t>دیدگاه تخریب و برخورد قهرآمیز</a:t>
            </a:r>
          </a:p>
          <a:p>
            <a:pPr algn="r" rtl="1"/>
            <a:r>
              <a:rPr lang="fa-IR" sz="2000" dirty="0">
                <a:solidFill>
                  <a:schemeClr val="bg1"/>
                </a:solidFill>
                <a:cs typeface="B Koodak" panose="00000700000000000000" pitchFamily="2" charset="-78"/>
              </a:rPr>
              <a:t>دیدگاه بنیادگرا</a:t>
            </a:r>
          </a:p>
          <a:p>
            <a:pPr algn="r" rtl="1"/>
            <a:r>
              <a:rPr lang="fa-IR" sz="2000" dirty="0">
                <a:solidFill>
                  <a:schemeClr val="bg1"/>
                </a:solidFill>
                <a:cs typeface="B Koodak" panose="00000700000000000000" pitchFamily="2" charset="-78"/>
              </a:rPr>
              <a:t>دیدگاه اصلاح طلب</a:t>
            </a:r>
          </a:p>
        </p:txBody>
      </p:sp>
      <p:sp>
        <p:nvSpPr>
          <p:cNvPr id="41" name="Rectangle 40"/>
          <p:cNvSpPr/>
          <p:nvPr/>
        </p:nvSpPr>
        <p:spPr>
          <a:xfrm>
            <a:off x="4878069" y="4701313"/>
            <a:ext cx="2439035" cy="407865"/>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fa-IR" sz="1800" b="1" kern="3000" dirty="0" smtClean="0">
                <a:solidFill>
                  <a:schemeClr val="tx1">
                    <a:lumMod val="85000"/>
                    <a:lumOff val="15000"/>
                  </a:schemeClr>
                </a:solidFill>
                <a:latin typeface="Liberation Sans" pitchFamily="34" charset="0"/>
                <a:ea typeface="Segoe UI" pitchFamily="34" charset="0"/>
                <a:cs typeface="B Koodak" panose="00000700000000000000" pitchFamily="2" charset="-78"/>
              </a:rPr>
              <a:t>سیاست 1</a:t>
            </a:r>
            <a:endParaRPr lang="en-US" sz="1800" b="1" kern="3000" dirty="0">
              <a:solidFill>
                <a:schemeClr val="tx1">
                  <a:lumMod val="85000"/>
                  <a:lumOff val="15000"/>
                </a:schemeClr>
              </a:solidFill>
              <a:latin typeface="Liberation Sans" pitchFamily="34" charset="0"/>
              <a:ea typeface="Segoe UI" pitchFamily="34" charset="0"/>
              <a:cs typeface="B Koodak" panose="00000700000000000000" pitchFamily="2" charset="-78"/>
            </a:endParaRPr>
          </a:p>
        </p:txBody>
      </p:sp>
      <p:sp>
        <p:nvSpPr>
          <p:cNvPr id="40" name="Rectangle 39"/>
          <p:cNvSpPr/>
          <p:nvPr/>
        </p:nvSpPr>
        <p:spPr>
          <a:xfrm>
            <a:off x="2439034" y="4701313"/>
            <a:ext cx="2439035" cy="407865"/>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fa-IR" sz="1800" b="1" kern="3000" dirty="0" smtClean="0">
                <a:solidFill>
                  <a:schemeClr val="tx1">
                    <a:lumMod val="85000"/>
                    <a:lumOff val="15000"/>
                  </a:schemeClr>
                </a:solidFill>
                <a:latin typeface="Liberation Sans" pitchFamily="34" charset="0"/>
                <a:ea typeface="Segoe UI" pitchFamily="34" charset="0"/>
                <a:cs typeface="B Koodak" panose="00000700000000000000" pitchFamily="2" charset="-78"/>
              </a:rPr>
              <a:t>سیاست 2</a:t>
            </a:r>
            <a:endParaRPr lang="en-US" sz="1800" b="1" kern="3000" dirty="0">
              <a:solidFill>
                <a:schemeClr val="tx1">
                  <a:lumMod val="85000"/>
                  <a:lumOff val="15000"/>
                </a:schemeClr>
              </a:solidFill>
              <a:latin typeface="Liberation Sans" pitchFamily="34" charset="0"/>
              <a:ea typeface="Segoe UI" pitchFamily="34" charset="0"/>
              <a:cs typeface="B Koodak" panose="00000700000000000000" pitchFamily="2" charset="-78"/>
            </a:endParaRPr>
          </a:p>
        </p:txBody>
      </p:sp>
      <p:sp>
        <p:nvSpPr>
          <p:cNvPr id="29" name="Rectangle 28"/>
          <p:cNvSpPr/>
          <p:nvPr/>
        </p:nvSpPr>
        <p:spPr>
          <a:xfrm>
            <a:off x="1" y="4701313"/>
            <a:ext cx="2439035" cy="407865"/>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fa-IR" sz="1800" b="1" kern="3000" dirty="0" smtClean="0">
                <a:solidFill>
                  <a:schemeClr val="tx1">
                    <a:lumMod val="85000"/>
                    <a:lumOff val="15000"/>
                  </a:schemeClr>
                </a:solidFill>
                <a:latin typeface="Liberation Sans" pitchFamily="34" charset="0"/>
                <a:ea typeface="Segoe UI" pitchFamily="34" charset="0"/>
                <a:cs typeface="B Koodak" panose="00000700000000000000" pitchFamily="2" charset="-78"/>
              </a:rPr>
              <a:t>سیاست 3</a:t>
            </a:r>
            <a:endParaRPr lang="en-US" sz="1800" b="1" kern="3000" dirty="0">
              <a:solidFill>
                <a:schemeClr val="tx1">
                  <a:lumMod val="85000"/>
                  <a:lumOff val="15000"/>
                </a:schemeClr>
              </a:solidFill>
              <a:latin typeface="Liberation Sans" pitchFamily="34" charset="0"/>
              <a:ea typeface="Segoe UI" pitchFamily="34" charset="0"/>
              <a:cs typeface="B Koodak" panose="00000700000000000000" pitchFamily="2" charset="-78"/>
            </a:endParaRPr>
          </a:p>
        </p:txBody>
      </p:sp>
      <p:sp>
        <p:nvSpPr>
          <p:cNvPr id="50" name="Rectangle 49"/>
          <p:cNvSpPr/>
          <p:nvPr/>
        </p:nvSpPr>
        <p:spPr>
          <a:xfrm>
            <a:off x="7317102" y="4281157"/>
            <a:ext cx="4878073" cy="407865"/>
          </a:xfrm>
          <a:prstGeom prst="rect">
            <a:avLst/>
          </a:prstGeom>
          <a:solidFill>
            <a:srgbClr val="FFC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fa-IR" sz="1800" b="1" kern="3000" dirty="0" smtClean="0">
                <a:solidFill>
                  <a:schemeClr val="tx1">
                    <a:lumMod val="85000"/>
                    <a:lumOff val="15000"/>
                  </a:schemeClr>
                </a:solidFill>
                <a:latin typeface="Liberation Sans" pitchFamily="34" charset="0"/>
                <a:ea typeface="Segoe UI" pitchFamily="34" charset="0"/>
                <a:cs typeface="Segoe UI" pitchFamily="34" charset="0"/>
              </a:rPr>
              <a:t>دیدگاهها</a:t>
            </a:r>
            <a:endParaRPr lang="en-US" sz="1800" b="1" kern="3000" dirty="0">
              <a:solidFill>
                <a:schemeClr val="tx1">
                  <a:lumMod val="85000"/>
                  <a:lumOff val="15000"/>
                </a:schemeClr>
              </a:solidFill>
              <a:latin typeface="Liberation Sans" pitchFamily="34" charset="0"/>
              <a:ea typeface="Segoe UI" pitchFamily="34" charset="0"/>
              <a:cs typeface="Segoe UI" pitchFamily="34" charset="0"/>
            </a:endParaRPr>
          </a:p>
        </p:txBody>
      </p:sp>
    </p:spTree>
    <p:extLst>
      <p:ext uri="{BB962C8B-B14F-4D97-AF65-F5344CB8AC3E}">
        <p14:creationId xmlns:p14="http://schemas.microsoft.com/office/powerpoint/2010/main" val="3929917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
                                        <p:tgtEl>
                                          <p:spTgt spid="5"/>
                                        </p:tgtEl>
                                      </p:cBhvr>
                                    </p:animEffect>
                                  </p:childTnLst>
                                </p:cTn>
                              </p:par>
                              <p:par>
                                <p:cTn id="8" presetID="10" presetClass="entr" presetSubtype="0" repeatCount="200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50"/>
                                        <p:tgtEl>
                                          <p:spTgt spid="7"/>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50"/>
                                        <p:tgtEl>
                                          <p:spTgt spid="10"/>
                                        </p:tgtEl>
                                      </p:cBhvr>
                                    </p:animEffect>
                                  </p:childTnLst>
                                </p:cTn>
                              </p:par>
                              <p:par>
                                <p:cTn id="14" presetID="10" presetClass="entr" presetSubtype="0" repeatCount="2000"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50"/>
                                        <p:tgtEl>
                                          <p:spTgt spid="11"/>
                                        </p:tgtEl>
                                      </p:cBhvr>
                                    </p:animEffect>
                                  </p:childTnLst>
                                </p:cTn>
                              </p:par>
                              <p:par>
                                <p:cTn id="17" presetID="10" presetClass="entr" presetSubtype="0" repeatCount="2000" fill="hold" grpId="0" nodeType="withEffect">
                                  <p:stCondLst>
                                    <p:cond delay="10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50"/>
                                        <p:tgtEl>
                                          <p:spTgt spid="55"/>
                                        </p:tgtEl>
                                      </p:cBhvr>
                                    </p:animEffect>
                                  </p:childTnLst>
                                </p:cTn>
                              </p:par>
                              <p:par>
                                <p:cTn id="20" presetID="10" presetClass="entr" presetSubtype="0" repeatCount="2000" fill="hold" grpId="0" nodeType="withEffect">
                                  <p:stCondLst>
                                    <p:cond delay="1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
                                        <p:tgtEl>
                                          <p:spTgt spid="6"/>
                                        </p:tgtEl>
                                      </p:cBhvr>
                                    </p:animEffect>
                                  </p:childTnLst>
                                </p:cTn>
                              </p:par>
                              <p:par>
                                <p:cTn id="23" presetID="2" presetClass="entr" presetSubtype="8" decel="100000" fill="hold" grpId="0" nodeType="withEffect">
                                  <p:stCondLst>
                                    <p:cond delay="150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750" fill="hold"/>
                                        <p:tgtEl>
                                          <p:spTgt spid="31"/>
                                        </p:tgtEl>
                                        <p:attrNameLst>
                                          <p:attrName>ppt_x</p:attrName>
                                        </p:attrNameLst>
                                      </p:cBhvr>
                                      <p:tavLst>
                                        <p:tav tm="0">
                                          <p:val>
                                            <p:strVal val="0-#ppt_w/2"/>
                                          </p:val>
                                        </p:tav>
                                        <p:tav tm="100000">
                                          <p:val>
                                            <p:strVal val="#ppt_x"/>
                                          </p:val>
                                        </p:tav>
                                      </p:tavLst>
                                    </p:anim>
                                    <p:anim calcmode="lin" valueType="num">
                                      <p:cBhvr additive="base">
                                        <p:cTn id="26" dur="75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 presetClass="entr" presetSubtype="4" decel="10000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ppt_x"/>
                                          </p:val>
                                        </p:tav>
                                        <p:tav tm="100000">
                                          <p:val>
                                            <p:strVal val="#ppt_x"/>
                                          </p:val>
                                        </p:tav>
                                      </p:tavLst>
                                    </p:anim>
                                    <p:anim calcmode="lin" valueType="num">
                                      <p:cBhvr additive="base">
                                        <p:cTn id="31" dur="75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ppt_x"/>
                                          </p:val>
                                        </p:tav>
                                        <p:tav tm="100000">
                                          <p:val>
                                            <p:strVal val="#ppt_x"/>
                                          </p:val>
                                        </p:tav>
                                      </p:tavLst>
                                    </p:anim>
                                    <p:anim calcmode="lin" valueType="num">
                                      <p:cBhvr additive="base">
                                        <p:cTn id="35" dur="75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ppt_x"/>
                                          </p:val>
                                        </p:tav>
                                        <p:tav tm="100000">
                                          <p:val>
                                            <p:strVal val="#ppt_x"/>
                                          </p:val>
                                        </p:tav>
                                      </p:tavLst>
                                    </p:anim>
                                    <p:anim calcmode="lin" valueType="num">
                                      <p:cBhvr additive="base">
                                        <p:cTn id="39" dur="75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750" fill="hold"/>
                                        <p:tgtEl>
                                          <p:spTgt spid="40"/>
                                        </p:tgtEl>
                                        <p:attrNameLst>
                                          <p:attrName>ppt_x</p:attrName>
                                        </p:attrNameLst>
                                      </p:cBhvr>
                                      <p:tavLst>
                                        <p:tav tm="0">
                                          <p:val>
                                            <p:strVal val="#ppt_x"/>
                                          </p:val>
                                        </p:tav>
                                        <p:tav tm="100000">
                                          <p:val>
                                            <p:strVal val="#ppt_x"/>
                                          </p:val>
                                        </p:tav>
                                      </p:tavLst>
                                    </p:anim>
                                    <p:anim calcmode="lin" valueType="num">
                                      <p:cBhvr additive="base">
                                        <p:cTn id="47" dur="750" fill="hold"/>
                                        <p:tgtEl>
                                          <p:spTgt spid="40"/>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750" fill="hold"/>
                                        <p:tgtEl>
                                          <p:spTgt spid="39"/>
                                        </p:tgtEl>
                                        <p:attrNameLst>
                                          <p:attrName>ppt_x</p:attrName>
                                        </p:attrNameLst>
                                      </p:cBhvr>
                                      <p:tavLst>
                                        <p:tav tm="0">
                                          <p:val>
                                            <p:strVal val="#ppt_x"/>
                                          </p:val>
                                        </p:tav>
                                        <p:tav tm="100000">
                                          <p:val>
                                            <p:strVal val="#ppt_x"/>
                                          </p:val>
                                        </p:tav>
                                      </p:tavLst>
                                    </p:anim>
                                    <p:anim calcmode="lin" valueType="num">
                                      <p:cBhvr additive="base">
                                        <p:cTn id="51" dur="750" fill="hold"/>
                                        <p:tgtEl>
                                          <p:spTgt spid="39"/>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25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750" fill="hold"/>
                                        <p:tgtEl>
                                          <p:spTgt spid="17"/>
                                        </p:tgtEl>
                                        <p:attrNameLst>
                                          <p:attrName>ppt_x</p:attrName>
                                        </p:attrNameLst>
                                      </p:cBhvr>
                                      <p:tavLst>
                                        <p:tav tm="0">
                                          <p:val>
                                            <p:strVal val="#ppt_x"/>
                                          </p:val>
                                        </p:tav>
                                        <p:tav tm="100000">
                                          <p:val>
                                            <p:strVal val="#ppt_x"/>
                                          </p:val>
                                        </p:tav>
                                      </p:tavLst>
                                    </p:anim>
                                    <p:anim calcmode="lin" valueType="num">
                                      <p:cBhvr additive="base">
                                        <p:cTn id="55" dur="750" fill="hold"/>
                                        <p:tgtEl>
                                          <p:spTgt spid="17"/>
                                        </p:tgtEl>
                                        <p:attrNameLst>
                                          <p:attrName>ppt_y</p:attrName>
                                        </p:attrNameLst>
                                      </p:cBhvr>
                                      <p:tavLst>
                                        <p:tav tm="0">
                                          <p:val>
                                            <p:strVal val="1+#ppt_h/2"/>
                                          </p:val>
                                        </p:tav>
                                        <p:tav tm="100000">
                                          <p:val>
                                            <p:strVal val="#ppt_y"/>
                                          </p:val>
                                        </p:tav>
                                      </p:tavLst>
                                    </p:anim>
                                  </p:childTnLst>
                                </p:cTn>
                              </p:par>
                              <p:par>
                                <p:cTn id="56" presetID="2" presetClass="entr" presetSubtype="4" decel="100000" fill="hold" nodeType="withEffect">
                                  <p:stCondLst>
                                    <p:cond delay="25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750" fill="hold"/>
                                        <p:tgtEl>
                                          <p:spTgt spid="44"/>
                                        </p:tgtEl>
                                        <p:attrNameLst>
                                          <p:attrName>ppt_x</p:attrName>
                                        </p:attrNameLst>
                                      </p:cBhvr>
                                      <p:tavLst>
                                        <p:tav tm="0">
                                          <p:val>
                                            <p:strVal val="#ppt_x"/>
                                          </p:val>
                                        </p:tav>
                                        <p:tav tm="100000">
                                          <p:val>
                                            <p:strVal val="#ppt_x"/>
                                          </p:val>
                                        </p:tav>
                                      </p:tavLst>
                                    </p:anim>
                                    <p:anim calcmode="lin" valueType="num">
                                      <p:cBhvr additive="base">
                                        <p:cTn id="59" dur="750" fill="hold"/>
                                        <p:tgtEl>
                                          <p:spTgt spid="44"/>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750" fill="hold"/>
                                        <p:tgtEl>
                                          <p:spTgt spid="41"/>
                                        </p:tgtEl>
                                        <p:attrNameLst>
                                          <p:attrName>ppt_x</p:attrName>
                                        </p:attrNameLst>
                                      </p:cBhvr>
                                      <p:tavLst>
                                        <p:tav tm="0">
                                          <p:val>
                                            <p:strVal val="#ppt_x"/>
                                          </p:val>
                                        </p:tav>
                                        <p:tav tm="100000">
                                          <p:val>
                                            <p:strVal val="#ppt_x"/>
                                          </p:val>
                                        </p:tav>
                                      </p:tavLst>
                                    </p:anim>
                                    <p:anim calcmode="lin" valueType="num">
                                      <p:cBhvr additive="base">
                                        <p:cTn id="63" dur="750" fill="hold"/>
                                        <p:tgtEl>
                                          <p:spTgt spid="41"/>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50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750" fill="hold"/>
                                        <p:tgtEl>
                                          <p:spTgt spid="42"/>
                                        </p:tgtEl>
                                        <p:attrNameLst>
                                          <p:attrName>ppt_x</p:attrName>
                                        </p:attrNameLst>
                                      </p:cBhvr>
                                      <p:tavLst>
                                        <p:tav tm="0">
                                          <p:val>
                                            <p:strVal val="#ppt_x"/>
                                          </p:val>
                                        </p:tav>
                                        <p:tav tm="100000">
                                          <p:val>
                                            <p:strVal val="#ppt_x"/>
                                          </p:val>
                                        </p:tav>
                                      </p:tavLst>
                                    </p:anim>
                                    <p:anim calcmode="lin" valueType="num">
                                      <p:cBhvr additive="base">
                                        <p:cTn id="67" dur="750" fill="hold"/>
                                        <p:tgtEl>
                                          <p:spTgt spid="42"/>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750" fill="hold"/>
                                        <p:tgtEl>
                                          <p:spTgt spid="23"/>
                                        </p:tgtEl>
                                        <p:attrNameLst>
                                          <p:attrName>ppt_x</p:attrName>
                                        </p:attrNameLst>
                                      </p:cBhvr>
                                      <p:tavLst>
                                        <p:tav tm="0">
                                          <p:val>
                                            <p:strVal val="#ppt_x"/>
                                          </p:val>
                                        </p:tav>
                                        <p:tav tm="100000">
                                          <p:val>
                                            <p:strVal val="#ppt_x"/>
                                          </p:val>
                                        </p:tav>
                                      </p:tavLst>
                                    </p:anim>
                                    <p:anim calcmode="lin" valueType="num">
                                      <p:cBhvr additive="base">
                                        <p:cTn id="71" dur="750" fill="hold"/>
                                        <p:tgtEl>
                                          <p:spTgt spid="23"/>
                                        </p:tgtEl>
                                        <p:attrNameLst>
                                          <p:attrName>ppt_y</p:attrName>
                                        </p:attrNameLst>
                                      </p:cBhvr>
                                      <p:tavLst>
                                        <p:tav tm="0">
                                          <p:val>
                                            <p:strVal val="1+#ppt_h/2"/>
                                          </p:val>
                                        </p:tav>
                                        <p:tav tm="100000">
                                          <p:val>
                                            <p:strVal val="#ppt_y"/>
                                          </p:val>
                                        </p:tav>
                                      </p:tavLst>
                                    </p:anim>
                                  </p:childTnLst>
                                </p:cTn>
                              </p:par>
                              <p:par>
                                <p:cTn id="72" presetID="2" presetClass="entr" presetSubtype="4" decel="100000" fill="hold" nodeType="withEffect">
                                  <p:stCondLst>
                                    <p:cond delay="50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750" fill="hold"/>
                                        <p:tgtEl>
                                          <p:spTgt spid="49"/>
                                        </p:tgtEl>
                                        <p:attrNameLst>
                                          <p:attrName>ppt_x</p:attrName>
                                        </p:attrNameLst>
                                      </p:cBhvr>
                                      <p:tavLst>
                                        <p:tav tm="0">
                                          <p:val>
                                            <p:strVal val="#ppt_x"/>
                                          </p:val>
                                        </p:tav>
                                        <p:tav tm="100000">
                                          <p:val>
                                            <p:strVal val="#ppt_x"/>
                                          </p:val>
                                        </p:tav>
                                      </p:tavLst>
                                    </p:anim>
                                    <p:anim calcmode="lin" valueType="num">
                                      <p:cBhvr additive="base">
                                        <p:cTn id="75" dur="750" fill="hold"/>
                                        <p:tgtEl>
                                          <p:spTgt spid="49"/>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750" fill="hold"/>
                                        <p:tgtEl>
                                          <p:spTgt spid="48"/>
                                        </p:tgtEl>
                                        <p:attrNameLst>
                                          <p:attrName>ppt_x</p:attrName>
                                        </p:attrNameLst>
                                      </p:cBhvr>
                                      <p:tavLst>
                                        <p:tav tm="0">
                                          <p:val>
                                            <p:strVal val="#ppt_x"/>
                                          </p:val>
                                        </p:tav>
                                        <p:tav tm="100000">
                                          <p:val>
                                            <p:strVal val="#ppt_x"/>
                                          </p:val>
                                        </p:tav>
                                      </p:tavLst>
                                    </p:anim>
                                    <p:anim calcmode="lin" valueType="num">
                                      <p:cBhvr additive="base">
                                        <p:cTn id="79" dur="75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1000"/>
                                  </p:stCondLst>
                                  <p:childTnLst>
                                    <p:set>
                                      <p:cBhvr>
                                        <p:cTn id="81" dur="1" fill="hold">
                                          <p:stCondLst>
                                            <p:cond delay="0"/>
                                          </p:stCondLst>
                                        </p:cTn>
                                        <p:tgtEl>
                                          <p:spTgt spid="50"/>
                                        </p:tgtEl>
                                        <p:attrNameLst>
                                          <p:attrName>style.visibility</p:attrName>
                                        </p:attrNameLst>
                                      </p:cBhvr>
                                      <p:to>
                                        <p:strVal val="visible"/>
                                      </p:to>
                                    </p:set>
                                    <p:anim calcmode="lin" valueType="num">
                                      <p:cBhvr additive="base">
                                        <p:cTn id="82" dur="750" fill="hold"/>
                                        <p:tgtEl>
                                          <p:spTgt spid="50"/>
                                        </p:tgtEl>
                                        <p:attrNameLst>
                                          <p:attrName>ppt_x</p:attrName>
                                        </p:attrNameLst>
                                      </p:cBhvr>
                                      <p:tavLst>
                                        <p:tav tm="0">
                                          <p:val>
                                            <p:strVal val="#ppt_x"/>
                                          </p:val>
                                        </p:tav>
                                        <p:tav tm="100000">
                                          <p:val>
                                            <p:strVal val="#ppt_x"/>
                                          </p:val>
                                        </p:tav>
                                      </p:tavLst>
                                    </p:anim>
                                    <p:anim calcmode="lin" valueType="num">
                                      <p:cBhvr additive="base">
                                        <p:cTn id="83" dur="750" fill="hold"/>
                                        <p:tgtEl>
                                          <p:spTgt spid="50"/>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100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750" fill="hold"/>
                                        <p:tgtEl>
                                          <p:spTgt spid="51"/>
                                        </p:tgtEl>
                                        <p:attrNameLst>
                                          <p:attrName>ppt_x</p:attrName>
                                        </p:attrNameLst>
                                      </p:cBhvr>
                                      <p:tavLst>
                                        <p:tav tm="0">
                                          <p:val>
                                            <p:strVal val="#ppt_x"/>
                                          </p:val>
                                        </p:tav>
                                        <p:tav tm="100000">
                                          <p:val>
                                            <p:strVal val="#ppt_x"/>
                                          </p:val>
                                        </p:tav>
                                      </p:tavLst>
                                    </p:anim>
                                    <p:anim calcmode="lin" valueType="num">
                                      <p:cBhvr additive="base">
                                        <p:cTn id="87" dur="750" fill="hold"/>
                                        <p:tgtEl>
                                          <p:spTgt spid="51"/>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100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750" fill="hold"/>
                                        <p:tgtEl>
                                          <p:spTgt spid="53"/>
                                        </p:tgtEl>
                                        <p:attrNameLst>
                                          <p:attrName>ppt_x</p:attrName>
                                        </p:attrNameLst>
                                      </p:cBhvr>
                                      <p:tavLst>
                                        <p:tav tm="0">
                                          <p:val>
                                            <p:strVal val="#ppt_x"/>
                                          </p:val>
                                        </p:tav>
                                        <p:tav tm="100000">
                                          <p:val>
                                            <p:strVal val="#ppt_x"/>
                                          </p:val>
                                        </p:tav>
                                      </p:tavLst>
                                    </p:anim>
                                    <p:anim calcmode="lin" valueType="num">
                                      <p:cBhvr additive="base">
                                        <p:cTn id="91"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55" grpId="0">
        <p:bldAsOne/>
      </p:bldGraphic>
      <p:bldGraphic spid="6" grpId="0">
        <p:bldAsOne/>
      </p:bldGraphic>
      <p:bldGraphic spid="5" grpId="0">
        <p:bldAsOne/>
      </p:bldGraphic>
      <p:bldGraphic spid="7" grpId="0">
        <p:bldAsOne/>
      </p:bldGraphic>
      <p:bldGraphic spid="11" grpId="0">
        <p:bldAsOne/>
      </p:bldGraphic>
      <p:bldP spid="31" grpId="0"/>
      <p:bldP spid="42" grpId="0" animBg="1"/>
      <p:bldP spid="23" grpId="0"/>
      <p:bldP spid="39" grpId="0" animBg="1"/>
      <p:bldP spid="3" grpId="0" animBg="1"/>
      <p:bldP spid="14" grpId="0"/>
      <p:bldP spid="17" grpId="0"/>
      <p:bldP spid="48" grpId="0"/>
      <p:bldP spid="51" grpId="0" animBg="1"/>
      <p:bldP spid="53" grpId="0"/>
      <p:bldP spid="41" grpId="0" animBg="1"/>
      <p:bldP spid="40" grpId="0" animBg="1"/>
      <p:bldP spid="29" grpId="0" animBg="1"/>
      <p:bldP spid="5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802" y="621482"/>
            <a:ext cx="10975658" cy="1143265"/>
          </a:xfrm>
        </p:spPr>
        <p:txBody>
          <a:bodyPr/>
          <a:lstStyle/>
          <a:p>
            <a:pPr algn="r" rtl="1"/>
            <a:r>
              <a:rPr lang="fa-IR" dirty="0" smtClean="0">
                <a:cs typeface="B Kourosh" panose="00000400000000000000" pitchFamily="2" charset="-78"/>
              </a:rPr>
              <a:t>سیاست زمین و مسکن</a:t>
            </a:r>
            <a:endParaRPr lang="en-US" dirty="0"/>
          </a:p>
        </p:txBody>
      </p:sp>
      <p:sp>
        <p:nvSpPr>
          <p:cNvPr id="3" name="Content Placeholder 2"/>
          <p:cNvSpPr>
            <a:spLocks noGrp="1"/>
          </p:cNvSpPr>
          <p:nvPr>
            <p:ph sz="quarter" idx="13"/>
          </p:nvPr>
        </p:nvSpPr>
        <p:spPr>
          <a:xfrm>
            <a:off x="898881" y="2493690"/>
            <a:ext cx="10397414" cy="3311956"/>
          </a:xfrm>
        </p:spPr>
        <p:txBody>
          <a:bodyPr>
            <a:normAutofit/>
          </a:bodyPr>
          <a:lstStyle/>
          <a:p>
            <a:pPr algn="r" rtl="1"/>
            <a:r>
              <a:rPr lang="ar-SA" sz="2000" dirty="0">
                <a:cs typeface="B Koodak" panose="00000700000000000000" pitchFamily="2" charset="-78"/>
              </a:rPr>
              <a:t>در این روش تأمین مسکن دولت به جای سرمایه گذاری در ساخت و ساز، زیرساخت های لازم برای مجموعه های زیستی، یعنی زمین و تأسیسات شهری را فراهم می نماید و افراد خانوار به تدریج اقدام به ساخت و تکمیل واحد مسکونی می نمایند. در این روش بر خلاف دو روش گذشته مسکن به یکباره ساخته نمی شود بلکه به تدریج مسکن و محیط شکل می گیرد. دولت سازنده و تأمین کننده مسکن نیست، بنابراین از گروه های بیشتری می تواند، حمایت نماید(صرافی، </a:t>
            </a:r>
            <a:r>
              <a:rPr lang="fa-IR" sz="2000" dirty="0">
                <a:cs typeface="B Koodak" panose="00000700000000000000" pitchFamily="2" charset="-78"/>
              </a:rPr>
              <a:t>۱۳۸۱).</a:t>
            </a:r>
            <a:r>
              <a:rPr lang="ar-SA" sz="2000" dirty="0">
                <a:cs typeface="B Koodak" panose="00000700000000000000" pitchFamily="2" charset="-78"/>
              </a:rPr>
              <a:t>در کشور های در حال توسعه مردم به روش تکاملی خانه ی خود را می سازند ؛ سیاست زمین و خدمات این راه حل را به صورت عملی ارائه می دهد و از طریق اجرای استانداردهای خانه سازی ارزان قیمت و تدارک زیرساخت ها </a:t>
            </a:r>
            <a:r>
              <a:rPr lang="ar-SA" sz="2000" dirty="0" smtClean="0">
                <a:cs typeface="B Koodak" panose="00000700000000000000" pitchFamily="2" charset="-78"/>
              </a:rPr>
              <a:t>عمل</a:t>
            </a:r>
            <a:r>
              <a:rPr lang="fa-IR" sz="2000" dirty="0" smtClean="0">
                <a:cs typeface="B Koodak" panose="00000700000000000000" pitchFamily="2" charset="-78"/>
              </a:rPr>
              <a:t> می</a:t>
            </a:r>
            <a:r>
              <a:rPr lang="ar-SA" sz="2000" dirty="0" smtClean="0">
                <a:cs typeface="B Koodak" panose="00000700000000000000" pitchFamily="2" charset="-78"/>
              </a:rPr>
              <a:t> </a:t>
            </a:r>
            <a:r>
              <a:rPr lang="ar-SA" sz="2000" dirty="0">
                <a:cs typeface="B Koodak" panose="00000700000000000000" pitchFamily="2" charset="-78"/>
              </a:rPr>
              <a:t>نماید(مولازاده، </a:t>
            </a:r>
            <a:r>
              <a:rPr lang="fa-IR" sz="2000" dirty="0">
                <a:cs typeface="B Koodak" panose="00000700000000000000" pitchFamily="2" charset="-78"/>
              </a:rPr>
              <a:t>۱۳۷۵)</a:t>
            </a:r>
            <a:r>
              <a:rPr lang="en-US" sz="2000" dirty="0"/>
              <a:t>.</a:t>
            </a:r>
          </a:p>
          <a:p>
            <a:pPr algn="r" rtl="1"/>
            <a:endParaRPr lang="en-US" sz="2000" dirty="0"/>
          </a:p>
        </p:txBody>
      </p:sp>
    </p:spTree>
    <p:extLst>
      <p:ext uri="{BB962C8B-B14F-4D97-AF65-F5344CB8AC3E}">
        <p14:creationId xmlns:p14="http://schemas.microsoft.com/office/powerpoint/2010/main" val="12810888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7" y="0"/>
          <a:ext cx="12195221"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3" name="Rectangle 52"/>
          <p:cNvSpPr/>
          <p:nvPr/>
        </p:nvSpPr>
        <p:spPr>
          <a:xfrm rot="1524663">
            <a:off x="4514867" y="-1292392"/>
            <a:ext cx="3675819" cy="9532087"/>
          </a:xfrm>
          <a:prstGeom prst="rect">
            <a:avLst/>
          </a:prstGeom>
          <a:solidFill>
            <a:srgbClr val="FFC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3543924" y="2289665"/>
            <a:ext cx="5833648" cy="1200329"/>
          </a:xfrm>
          <a:prstGeom prst="rect">
            <a:avLst/>
          </a:prstGeom>
          <a:noFill/>
        </p:spPr>
        <p:txBody>
          <a:bodyPr wrap="none" rtlCol="0">
            <a:spAutoFit/>
          </a:bodyPr>
          <a:lstStyle/>
          <a:p>
            <a:pPr algn="ctr"/>
            <a:r>
              <a:rPr lang="fa-IR" sz="7200" b="1" spc="-300" dirty="0" smtClean="0">
                <a:latin typeface="Novecento wide Book" pitchFamily="50" charset="0"/>
                <a:cs typeface="B Kourosh" panose="00000400000000000000" pitchFamily="2" charset="-78"/>
              </a:rPr>
              <a:t>سیاست های زمین در ایران</a:t>
            </a:r>
            <a:endParaRPr lang="en-US" sz="5400" b="1" spc="-300" dirty="0">
              <a:latin typeface="Novecento wide Book" pitchFamily="50" charset="0"/>
              <a:cs typeface="B Kourosh" panose="00000400000000000000" pitchFamily="2" charset="-78"/>
            </a:endParaRPr>
          </a:p>
        </p:txBody>
      </p:sp>
      <p:cxnSp>
        <p:nvCxnSpPr>
          <p:cNvPr id="56" name="Straight Connector 55"/>
          <p:cNvCxnSpPr/>
          <p:nvPr/>
        </p:nvCxnSpPr>
        <p:spPr>
          <a:xfrm>
            <a:off x="3865339" y="3789834"/>
            <a:ext cx="453650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Flowchart: Data 56"/>
          <p:cNvSpPr/>
          <p:nvPr/>
        </p:nvSpPr>
        <p:spPr>
          <a:xfrm>
            <a:off x="8481093" y="659260"/>
            <a:ext cx="1792958" cy="864096"/>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lowchart: Data 57"/>
          <p:cNvSpPr/>
          <p:nvPr/>
        </p:nvSpPr>
        <p:spPr>
          <a:xfrm>
            <a:off x="8185819" y="1197546"/>
            <a:ext cx="994545" cy="39781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lowchart: Data 58"/>
          <p:cNvSpPr/>
          <p:nvPr/>
        </p:nvSpPr>
        <p:spPr>
          <a:xfrm>
            <a:off x="8468144" y="-242614"/>
            <a:ext cx="2670003" cy="115212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Data 59"/>
          <p:cNvSpPr/>
          <p:nvPr/>
        </p:nvSpPr>
        <p:spPr>
          <a:xfrm>
            <a:off x="2137147" y="6022082"/>
            <a:ext cx="2304256" cy="1110510"/>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Data 60"/>
          <p:cNvSpPr/>
          <p:nvPr/>
        </p:nvSpPr>
        <p:spPr>
          <a:xfrm>
            <a:off x="2318089" y="5878066"/>
            <a:ext cx="971186" cy="46805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Data 61"/>
          <p:cNvSpPr/>
          <p:nvPr/>
        </p:nvSpPr>
        <p:spPr>
          <a:xfrm>
            <a:off x="3001243" y="6454130"/>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47729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childTnLst>
                                </p:cTn>
                              </p:par>
                            </p:childTnLst>
                          </p:cTn>
                        </p:par>
                        <p:par>
                          <p:cTn id="8" fill="hold">
                            <p:stCondLst>
                              <p:cond delay="300"/>
                            </p:stCondLst>
                            <p:childTnLst>
                              <p:par>
                                <p:cTn id="9" presetID="2" presetClass="entr" presetSubtype="2" decel="10000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childTnLst>
                          </p:cTn>
                        </p:par>
                        <p:par>
                          <p:cTn id="13" fill="hold">
                            <p:stCondLst>
                              <p:cond delay="1050"/>
                            </p:stCondLst>
                            <p:childTnLst>
                              <p:par>
                                <p:cTn id="14" presetID="2" presetClass="entr" presetSubtype="4" decel="100000"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750" fill="hold"/>
                                        <p:tgtEl>
                                          <p:spTgt spid="54"/>
                                        </p:tgtEl>
                                        <p:attrNameLst>
                                          <p:attrName>ppt_x</p:attrName>
                                        </p:attrNameLst>
                                      </p:cBhvr>
                                      <p:tavLst>
                                        <p:tav tm="0">
                                          <p:val>
                                            <p:strVal val="#ppt_x"/>
                                          </p:val>
                                        </p:tav>
                                        <p:tav tm="100000">
                                          <p:val>
                                            <p:strVal val="#ppt_x"/>
                                          </p:val>
                                        </p:tav>
                                      </p:tavLst>
                                    </p:anim>
                                    <p:anim calcmode="lin" valueType="num">
                                      <p:cBhvr additive="base">
                                        <p:cTn id="17" dur="750" fill="hold"/>
                                        <p:tgtEl>
                                          <p:spTgt spid="5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750" fill="hold"/>
                                        <p:tgtEl>
                                          <p:spTgt spid="56"/>
                                        </p:tgtEl>
                                        <p:attrNameLst>
                                          <p:attrName>ppt_x</p:attrName>
                                        </p:attrNameLst>
                                      </p:cBhvr>
                                      <p:tavLst>
                                        <p:tav tm="0">
                                          <p:val>
                                            <p:strVal val="#ppt_x"/>
                                          </p:val>
                                        </p:tav>
                                        <p:tav tm="100000">
                                          <p:val>
                                            <p:strVal val="#ppt_x"/>
                                          </p:val>
                                        </p:tav>
                                      </p:tavLst>
                                    </p:anim>
                                    <p:anim calcmode="lin" valueType="num">
                                      <p:cBhvr additive="base">
                                        <p:cTn id="21" dur="750" fill="hold"/>
                                        <p:tgtEl>
                                          <p:spTgt spid="56"/>
                                        </p:tgtEl>
                                        <p:attrNameLst>
                                          <p:attrName>ppt_y</p:attrName>
                                        </p:attrNameLst>
                                      </p:cBhvr>
                                      <p:tavLst>
                                        <p:tav tm="0">
                                          <p:val>
                                            <p:strVal val="1+#ppt_h/2"/>
                                          </p:val>
                                        </p:tav>
                                        <p:tav tm="100000">
                                          <p:val>
                                            <p:strVal val="#ppt_y"/>
                                          </p:val>
                                        </p:tav>
                                      </p:tavLst>
                                    </p:anim>
                                  </p:childTnLst>
                                </p:cTn>
                              </p:par>
                            </p:childTnLst>
                          </p:cTn>
                        </p:par>
                        <p:par>
                          <p:cTn id="22" fill="hold">
                            <p:stCondLst>
                              <p:cond delay="2050"/>
                            </p:stCondLst>
                            <p:childTnLst>
                              <p:par>
                                <p:cTn id="23" presetID="2" presetClass="entr" presetSubtype="3" decel="10000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750" fill="hold"/>
                                        <p:tgtEl>
                                          <p:spTgt spid="58"/>
                                        </p:tgtEl>
                                        <p:attrNameLst>
                                          <p:attrName>ppt_x</p:attrName>
                                        </p:attrNameLst>
                                      </p:cBhvr>
                                      <p:tavLst>
                                        <p:tav tm="0">
                                          <p:val>
                                            <p:strVal val="1+#ppt_w/2"/>
                                          </p:val>
                                        </p:tav>
                                        <p:tav tm="100000">
                                          <p:val>
                                            <p:strVal val="#ppt_x"/>
                                          </p:val>
                                        </p:tav>
                                      </p:tavLst>
                                    </p:anim>
                                    <p:anim calcmode="lin" valueType="num">
                                      <p:cBhvr additive="base">
                                        <p:cTn id="26" dur="750" fill="hold"/>
                                        <p:tgtEl>
                                          <p:spTgt spid="58"/>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25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750" fill="hold"/>
                                        <p:tgtEl>
                                          <p:spTgt spid="57"/>
                                        </p:tgtEl>
                                        <p:attrNameLst>
                                          <p:attrName>ppt_x</p:attrName>
                                        </p:attrNameLst>
                                      </p:cBhvr>
                                      <p:tavLst>
                                        <p:tav tm="0">
                                          <p:val>
                                            <p:strVal val="1+#ppt_w/2"/>
                                          </p:val>
                                        </p:tav>
                                        <p:tav tm="100000">
                                          <p:val>
                                            <p:strVal val="#ppt_x"/>
                                          </p:val>
                                        </p:tav>
                                      </p:tavLst>
                                    </p:anim>
                                    <p:anim calcmode="lin" valueType="num">
                                      <p:cBhvr additive="base">
                                        <p:cTn id="30" dur="750" fill="hold"/>
                                        <p:tgtEl>
                                          <p:spTgt spid="57"/>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50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750" fill="hold"/>
                                        <p:tgtEl>
                                          <p:spTgt spid="59"/>
                                        </p:tgtEl>
                                        <p:attrNameLst>
                                          <p:attrName>ppt_x</p:attrName>
                                        </p:attrNameLst>
                                      </p:cBhvr>
                                      <p:tavLst>
                                        <p:tav tm="0">
                                          <p:val>
                                            <p:strVal val="1+#ppt_w/2"/>
                                          </p:val>
                                        </p:tav>
                                        <p:tav tm="100000">
                                          <p:val>
                                            <p:strVal val="#ppt_x"/>
                                          </p:val>
                                        </p:tav>
                                      </p:tavLst>
                                    </p:anim>
                                    <p:anim calcmode="lin" valueType="num">
                                      <p:cBhvr additive="base">
                                        <p:cTn id="34" dur="750" fill="hold"/>
                                        <p:tgtEl>
                                          <p:spTgt spid="59"/>
                                        </p:tgtEl>
                                        <p:attrNameLst>
                                          <p:attrName>ppt_y</p:attrName>
                                        </p:attrNameLst>
                                      </p:cBhvr>
                                      <p:tavLst>
                                        <p:tav tm="0">
                                          <p:val>
                                            <p:strVal val="0-#ppt_h/2"/>
                                          </p:val>
                                        </p:tav>
                                        <p:tav tm="100000">
                                          <p:val>
                                            <p:strVal val="#ppt_y"/>
                                          </p:val>
                                        </p:tav>
                                      </p:tavLst>
                                    </p:anim>
                                  </p:childTnLst>
                                </p:cTn>
                              </p:par>
                              <p:par>
                                <p:cTn id="35" presetID="2" presetClass="entr" presetSubtype="12" decel="10000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750" fill="hold"/>
                                        <p:tgtEl>
                                          <p:spTgt spid="62"/>
                                        </p:tgtEl>
                                        <p:attrNameLst>
                                          <p:attrName>ppt_x</p:attrName>
                                        </p:attrNameLst>
                                      </p:cBhvr>
                                      <p:tavLst>
                                        <p:tav tm="0">
                                          <p:val>
                                            <p:strVal val="0-#ppt_w/2"/>
                                          </p:val>
                                        </p:tav>
                                        <p:tav tm="100000">
                                          <p:val>
                                            <p:strVal val="#ppt_x"/>
                                          </p:val>
                                        </p:tav>
                                      </p:tavLst>
                                    </p:anim>
                                    <p:anim calcmode="lin" valueType="num">
                                      <p:cBhvr additive="base">
                                        <p:cTn id="38" dur="750" fill="hold"/>
                                        <p:tgtEl>
                                          <p:spTgt spid="62"/>
                                        </p:tgtEl>
                                        <p:attrNameLst>
                                          <p:attrName>ppt_y</p:attrName>
                                        </p:attrNameLst>
                                      </p:cBhvr>
                                      <p:tavLst>
                                        <p:tav tm="0">
                                          <p:val>
                                            <p:strVal val="1+#ppt_h/2"/>
                                          </p:val>
                                        </p:tav>
                                        <p:tav tm="100000">
                                          <p:val>
                                            <p:strVal val="#ppt_y"/>
                                          </p:val>
                                        </p:tav>
                                      </p:tavLst>
                                    </p:anim>
                                  </p:childTnLst>
                                </p:cTn>
                              </p:par>
                              <p:par>
                                <p:cTn id="39" presetID="2" presetClass="entr" presetSubtype="12" decel="100000" fill="hold" grpId="0" nodeType="withEffect">
                                  <p:stCondLst>
                                    <p:cond delay="25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750" fill="hold"/>
                                        <p:tgtEl>
                                          <p:spTgt spid="60"/>
                                        </p:tgtEl>
                                        <p:attrNameLst>
                                          <p:attrName>ppt_x</p:attrName>
                                        </p:attrNameLst>
                                      </p:cBhvr>
                                      <p:tavLst>
                                        <p:tav tm="0">
                                          <p:val>
                                            <p:strVal val="0-#ppt_w/2"/>
                                          </p:val>
                                        </p:tav>
                                        <p:tav tm="100000">
                                          <p:val>
                                            <p:strVal val="#ppt_x"/>
                                          </p:val>
                                        </p:tav>
                                      </p:tavLst>
                                    </p:anim>
                                    <p:anim calcmode="lin" valueType="num">
                                      <p:cBhvr additive="base">
                                        <p:cTn id="42" dur="75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12" decel="100000" fill="hold" grpId="0" nodeType="withEffect">
                                  <p:stCondLst>
                                    <p:cond delay="50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750" fill="hold"/>
                                        <p:tgtEl>
                                          <p:spTgt spid="61"/>
                                        </p:tgtEl>
                                        <p:attrNameLst>
                                          <p:attrName>ppt_x</p:attrName>
                                        </p:attrNameLst>
                                      </p:cBhvr>
                                      <p:tavLst>
                                        <p:tav tm="0">
                                          <p:val>
                                            <p:strVal val="0-#ppt_w/2"/>
                                          </p:val>
                                        </p:tav>
                                        <p:tav tm="100000">
                                          <p:val>
                                            <p:strVal val="#ppt_x"/>
                                          </p:val>
                                        </p:tav>
                                      </p:tavLst>
                                    </p:anim>
                                    <p:anim calcmode="lin" valueType="num">
                                      <p:cBhvr additive="base">
                                        <p:cTn id="46" dur="75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3" grpId="0" animBg="1"/>
      <p:bldP spid="54" grpId="0"/>
      <p:bldP spid="57" grpId="0" animBg="1"/>
      <p:bldP spid="58" grpId="0" animBg="1"/>
      <p:bldP spid="59" grpId="0" animBg="1"/>
      <p:bldP spid="60" grpId="0" animBg="1"/>
      <p:bldP spid="61" grpId="0" animBg="1"/>
      <p:bldP spid="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720763023"/>
              </p:ext>
            </p:extLst>
          </p:nvPr>
        </p:nvGraphicFramePr>
        <p:xfrm>
          <a:off x="-2090832" y="0"/>
          <a:ext cx="9916611"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lowchart: Data 5"/>
          <p:cNvSpPr/>
          <p:nvPr/>
        </p:nvSpPr>
        <p:spPr>
          <a:xfrm>
            <a:off x="-310699" y="5775668"/>
            <a:ext cx="2304256" cy="1110510"/>
          </a:xfrm>
          <a:prstGeom prst="flowChartInputOutpu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ata 6"/>
          <p:cNvSpPr/>
          <p:nvPr/>
        </p:nvSpPr>
        <p:spPr>
          <a:xfrm>
            <a:off x="-129757" y="5579814"/>
            <a:ext cx="971186" cy="468052"/>
          </a:xfrm>
          <a:prstGeom prst="flowChartInputOutput">
            <a:avLst/>
          </a:prstGeom>
          <a:solidFill>
            <a:srgbClr val="FFC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Data 7"/>
          <p:cNvSpPr/>
          <p:nvPr/>
        </p:nvSpPr>
        <p:spPr>
          <a:xfrm>
            <a:off x="531509" y="6116389"/>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47815"/>
            <a:ext cx="10975658" cy="1143265"/>
          </a:xfrm>
        </p:spPr>
        <p:txBody>
          <a:bodyPr>
            <a:noAutofit/>
          </a:bodyPr>
          <a:lstStyle/>
          <a:p>
            <a:pPr algn="r" rtl="1">
              <a:lnSpc>
                <a:spcPct val="107000"/>
              </a:lnSpc>
              <a:spcBef>
                <a:spcPts val="0"/>
              </a:spcBef>
              <a:spcAft>
                <a:spcPts val="800"/>
              </a:spcAft>
            </a:pPr>
            <a:r>
              <a:rPr lang="fa-IR" sz="4800" dirty="0">
                <a:latin typeface="Calibri" panose="020F0502020204030204" pitchFamily="34" charset="0"/>
                <a:ea typeface="Calibri" panose="020F0502020204030204" pitchFamily="34" charset="0"/>
                <a:cs typeface="B Kourosh" panose="00000400000000000000" pitchFamily="2" charset="-78"/>
              </a:rPr>
              <a:t>سیاست های زمین تا قبل از 1345</a:t>
            </a:r>
            <a:r>
              <a:rPr lang="en-US" sz="4800" dirty="0">
                <a:latin typeface="Calibri" panose="020F0502020204030204" pitchFamily="34" charset="0"/>
                <a:ea typeface="Calibri" panose="020F0502020204030204" pitchFamily="34" charset="0"/>
                <a:cs typeface="B Kourosh" panose="00000400000000000000" pitchFamily="2" charset="-78"/>
              </a:rPr>
              <a:t/>
            </a:r>
            <a:br>
              <a:rPr lang="en-US" sz="4800" dirty="0">
                <a:latin typeface="Calibri" panose="020F0502020204030204" pitchFamily="34" charset="0"/>
                <a:ea typeface="Calibri" panose="020F0502020204030204" pitchFamily="34" charset="0"/>
                <a:cs typeface="B Kourosh" panose="00000400000000000000" pitchFamily="2" charset="-78"/>
              </a:rPr>
            </a:br>
            <a:endParaRPr lang="en-US" sz="4800" dirty="0">
              <a:cs typeface="B Kourosh" panose="00000400000000000000" pitchFamily="2" charset="-78"/>
            </a:endParaRPr>
          </a:p>
        </p:txBody>
      </p:sp>
      <p:sp>
        <p:nvSpPr>
          <p:cNvPr id="3" name="Content Placeholder 2"/>
          <p:cNvSpPr>
            <a:spLocks noGrp="1"/>
          </p:cNvSpPr>
          <p:nvPr>
            <p:ph sz="quarter" idx="13"/>
          </p:nvPr>
        </p:nvSpPr>
        <p:spPr>
          <a:xfrm>
            <a:off x="7393731" y="2493690"/>
            <a:ext cx="3891220" cy="2395834"/>
          </a:xfrm>
        </p:spPr>
        <p:style>
          <a:lnRef idx="1">
            <a:schemeClr val="dk1"/>
          </a:lnRef>
          <a:fillRef idx="2">
            <a:schemeClr val="dk1"/>
          </a:fillRef>
          <a:effectRef idx="1">
            <a:schemeClr val="dk1"/>
          </a:effectRef>
          <a:fontRef idx="minor">
            <a:schemeClr val="dk1"/>
          </a:fontRef>
        </p:style>
        <p:txBody>
          <a:bodyPr>
            <a:noAutofit/>
          </a:bodyPr>
          <a:lstStyle/>
          <a:p>
            <a:pPr algn="r" rtl="1"/>
            <a:r>
              <a:rPr lang="fa-IR" sz="2000" dirty="0">
                <a:cs typeface="B Koodak" panose="00000700000000000000" pitchFamily="2" charset="-78"/>
              </a:rPr>
              <a:t>تصویب قانون اصلاح پاره ای از مواد و الحاق چند ماده به قانون شهرداری تحول تازه ای پایه گذار گردید.</a:t>
            </a:r>
            <a:endParaRPr lang="en-US" sz="2000" dirty="0"/>
          </a:p>
          <a:p>
            <a:pPr algn="r" rtl="1"/>
            <a:r>
              <a:rPr lang="fa-IR" sz="2000" dirty="0">
                <a:cs typeface="B Koodak" panose="00000700000000000000" pitchFamily="2" charset="-78"/>
              </a:rPr>
              <a:t>عمده ترین آنها مسئله مالکیت زمین و دوم حدود اختیارات و تسلط مالک در اعمال حقوق مالکیت میباشد.</a:t>
            </a:r>
            <a:endParaRPr lang="en-US" sz="2000" dirty="0"/>
          </a:p>
          <a:p>
            <a:pPr algn="r" rtl="1"/>
            <a:endParaRPr lang="en-US" sz="2000" dirty="0"/>
          </a:p>
        </p:txBody>
      </p:sp>
      <p:sp>
        <p:nvSpPr>
          <p:cNvPr id="4" name="TextBox 3"/>
          <p:cNvSpPr txBox="1"/>
          <p:nvPr/>
        </p:nvSpPr>
        <p:spPr>
          <a:xfrm>
            <a:off x="841429" y="1890727"/>
            <a:ext cx="6350969" cy="3952621"/>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r" rtl="1">
              <a:lnSpc>
                <a:spcPct val="107000"/>
              </a:lnSpc>
              <a:spcAft>
                <a:spcPts val="800"/>
              </a:spcAft>
            </a:pPr>
            <a:r>
              <a:rPr lang="fa-IR" sz="3200" dirty="0">
                <a:solidFill>
                  <a:schemeClr val="tx1"/>
                </a:solidFill>
                <a:latin typeface="Calibri" panose="020F0502020204030204" pitchFamily="34" charset="0"/>
                <a:ea typeface="Calibri" panose="020F0502020204030204" pitchFamily="34" charset="0"/>
                <a:cs typeface="B Kourosh" panose="00000400000000000000" pitchFamily="2" charset="-78"/>
              </a:rPr>
              <a:t>مالکیت :</a:t>
            </a:r>
            <a:endParaRPr lang="en-US" sz="3200" dirty="0">
              <a:solidFill>
                <a:schemeClr val="tx1"/>
              </a:solidFill>
              <a:latin typeface="Calibri" panose="020F0502020204030204" pitchFamily="34" charset="0"/>
              <a:ea typeface="Calibri" panose="020F0502020204030204" pitchFamily="34" charset="0"/>
              <a:cs typeface="B Kourosh" panose="00000400000000000000" pitchFamily="2" charset="-78"/>
            </a:endParaRPr>
          </a:p>
          <a:p>
            <a:pPr algn="r" rtl="1">
              <a:lnSpc>
                <a:spcPct val="107000"/>
              </a:lnSpc>
              <a:spcAft>
                <a:spcPts val="800"/>
              </a:spcAft>
            </a:pPr>
            <a:r>
              <a:rPr lang="fa-IR" sz="1800" dirty="0">
                <a:latin typeface="Calibri" panose="020F0502020204030204" pitchFamily="34" charset="0"/>
                <a:ea typeface="Calibri" panose="020F0502020204030204" pitchFamily="34" charset="0"/>
                <a:cs typeface="B Koodak" panose="00000700000000000000" pitchFamily="2" charset="-78"/>
              </a:rPr>
              <a:t>از دیرباز تحت تاثیر فقه اسلام و قانون مدنی که ماخوذ از فقه اسلامی میباشد با دومشخصه روبرو بوده است : </a:t>
            </a:r>
            <a:endParaRPr lang="en-US" sz="1800" dirty="0">
              <a:latin typeface="Calibri" panose="020F0502020204030204" pitchFamily="34" charset="0"/>
              <a:ea typeface="Calibri" panose="020F0502020204030204" pitchFamily="34" charset="0"/>
              <a:cs typeface="B Koodak" panose="00000700000000000000" pitchFamily="2" charset="-78"/>
            </a:endParaRPr>
          </a:p>
          <a:p>
            <a:pPr algn="r" rtl="1">
              <a:lnSpc>
                <a:spcPct val="107000"/>
              </a:lnSpc>
              <a:spcAft>
                <a:spcPts val="800"/>
              </a:spcAft>
            </a:pPr>
            <a:r>
              <a:rPr lang="fa-IR" sz="1800" dirty="0">
                <a:latin typeface="Calibri" panose="020F0502020204030204" pitchFamily="34" charset="0"/>
                <a:ea typeface="Calibri" panose="020F0502020204030204" pitchFamily="34" charset="0"/>
                <a:cs typeface="B Koodak" panose="00000700000000000000" pitchFamily="2" charset="-78"/>
              </a:rPr>
              <a:t>یکی احترام بسیار شدید به مالکیت و تسلط مطلق مالک در اعمال حقوق مربوط</a:t>
            </a:r>
            <a:endParaRPr lang="en-US" sz="1800" dirty="0">
              <a:latin typeface="Calibri" panose="020F0502020204030204" pitchFamily="34" charset="0"/>
              <a:ea typeface="Calibri" panose="020F0502020204030204" pitchFamily="34" charset="0"/>
              <a:cs typeface="B Koodak" panose="00000700000000000000" pitchFamily="2" charset="-78"/>
            </a:endParaRPr>
          </a:p>
          <a:p>
            <a:pPr algn="r" rtl="1">
              <a:lnSpc>
                <a:spcPct val="107000"/>
              </a:lnSpc>
              <a:spcAft>
                <a:spcPts val="800"/>
              </a:spcAft>
            </a:pPr>
            <a:r>
              <a:rPr lang="fa-IR" sz="1800" dirty="0">
                <a:latin typeface="Calibri" panose="020F0502020204030204" pitchFamily="34" charset="0"/>
                <a:ea typeface="Calibri" panose="020F0502020204030204" pitchFamily="34" charset="0"/>
                <a:cs typeface="B Koodak" panose="00000700000000000000" pitchFamily="2" charset="-78"/>
              </a:rPr>
              <a:t>عدم اطلاق ملک به اراضی موات به موجب 140 قانون مدنی </a:t>
            </a:r>
            <a:endParaRPr lang="en-US" sz="1800" dirty="0">
              <a:latin typeface="Calibri" panose="020F0502020204030204" pitchFamily="34" charset="0"/>
              <a:ea typeface="Calibri" panose="020F0502020204030204" pitchFamily="34" charset="0"/>
              <a:cs typeface="B Koodak" panose="00000700000000000000" pitchFamily="2" charset="-78"/>
            </a:endParaRPr>
          </a:p>
          <a:p>
            <a:pPr algn="r" rtl="1">
              <a:lnSpc>
                <a:spcPct val="107000"/>
              </a:lnSpc>
              <a:spcAft>
                <a:spcPts val="800"/>
              </a:spcAft>
            </a:pPr>
            <a:r>
              <a:rPr lang="fa-IR" sz="3200" dirty="0">
                <a:solidFill>
                  <a:schemeClr val="tx1"/>
                </a:solidFill>
                <a:latin typeface="Calibri" panose="020F0502020204030204" pitchFamily="34" charset="0"/>
                <a:ea typeface="Calibri" panose="020F0502020204030204" pitchFamily="34" charset="0"/>
                <a:cs typeface="B Kourosh" panose="00000400000000000000" pitchFamily="2" charset="-78"/>
              </a:rPr>
              <a:t>حدود اختیارات و تسلط مالک در اعمال حقوق مالکیت :</a:t>
            </a:r>
            <a:endParaRPr lang="en-US" sz="3200" dirty="0">
              <a:solidFill>
                <a:schemeClr val="tx1"/>
              </a:solidFill>
              <a:latin typeface="Calibri" panose="020F0502020204030204" pitchFamily="34" charset="0"/>
              <a:ea typeface="Calibri" panose="020F0502020204030204" pitchFamily="34" charset="0"/>
              <a:cs typeface="B Kourosh" panose="00000400000000000000" pitchFamily="2" charset="-78"/>
            </a:endParaRPr>
          </a:p>
          <a:p>
            <a:pPr algn="r" rtl="1"/>
            <a:r>
              <a:rPr lang="fa-IR" sz="1800" dirty="0">
                <a:latin typeface="Calibri" panose="020F0502020204030204" pitchFamily="34" charset="0"/>
                <a:ea typeface="Calibri" panose="020F0502020204030204" pitchFamily="34" charset="0"/>
                <a:cs typeface="B Koodak" panose="00000700000000000000" pitchFamily="2" charset="-78"/>
              </a:rPr>
              <a:t>مالک اختیار مطلق داشت که زمین خود را که برای آن سند مالکیت دریافت کرده بود هروقت و به هر شکل و اندازه که مایل است تفکیک و قطعه بندی کند و به هر شکل و به هر چند طبقه و با هر نوع مصالحی که مایل است بسازد و برای هر منطور که مایل است مورد استفاده قرار دهد </a:t>
            </a:r>
            <a:endParaRPr lang="en-US" sz="1800" dirty="0"/>
          </a:p>
        </p:txBody>
      </p:sp>
    </p:spTree>
    <p:extLst>
      <p:ext uri="{BB962C8B-B14F-4D97-AF65-F5344CB8AC3E}">
        <p14:creationId xmlns:p14="http://schemas.microsoft.com/office/powerpoint/2010/main" val="276909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0-#ppt_w/2"/>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3">
                                            <p:bg/>
                                          </p:spTgt>
                                        </p:tgtEl>
                                        <p:attrNameLst>
                                          <p:attrName>style.visibility</p:attrName>
                                        </p:attrNameLst>
                                      </p:cBhvr>
                                      <p:to>
                                        <p:strVal val="visible"/>
                                      </p:to>
                                    </p:set>
                                    <p:anim calcmode="lin" valueType="num">
                                      <p:cBhvr additive="base">
                                        <p:cTn id="20" dur="500" fill="hold"/>
                                        <p:tgtEl>
                                          <p:spTgt spid="3">
                                            <p:bg/>
                                          </p:spTgt>
                                        </p:tgtEl>
                                        <p:attrNameLst>
                                          <p:attrName>ppt_x</p:attrName>
                                        </p:attrNameLst>
                                      </p:cBhvr>
                                      <p:tavLst>
                                        <p:tav tm="0">
                                          <p:val>
                                            <p:strVal val="#ppt_x"/>
                                          </p:val>
                                        </p:tav>
                                        <p:tav tm="100000">
                                          <p:val>
                                            <p:strVal val="#ppt_x"/>
                                          </p:val>
                                        </p:tav>
                                      </p:tavLst>
                                    </p:anim>
                                    <p:anim calcmode="lin" valueType="num">
                                      <p:cBhvr additive="base">
                                        <p:cTn id="21" dur="500" fill="hold"/>
                                        <p:tgtEl>
                                          <p:spTgt spid="3">
                                            <p:bg/>
                                          </p:spTgt>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 presetClass="entr" presetSubtype="4" fill="hold" grpId="0" nodeType="after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 calcmode="lin" valueType="num">
                                      <p:cBhvr additive="base">
                                        <p:cTn id="3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1" end="1"/>
                                            </p:txEl>
                                          </p:spTgt>
                                        </p:tgtEl>
                                        <p:attrNameLst>
                                          <p:attrName>ppt_y</p:attrName>
                                        </p:attrNameLst>
                                      </p:cBhvr>
                                      <p:tavLst>
                                        <p:tav tm="0">
                                          <p:val>
                                            <p:strVal val="1+#ppt_h/2"/>
                                          </p:val>
                                        </p:tav>
                                        <p:tav tm="100000">
                                          <p:val>
                                            <p:strVal val="#ppt_y"/>
                                          </p:val>
                                        </p:tav>
                                      </p:tavLst>
                                    </p:anim>
                                  </p:childTnLst>
                                </p:cTn>
                              </p:par>
                              <p:par>
                                <p:cTn id="32" presetID="2" presetClass="entr" presetSubtype="12" decel="100000" fill="hold" grpId="0" nodeType="withEffect">
                                  <p:stCondLst>
                                    <p:cond delay="75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750" fill="hold"/>
                                        <p:tgtEl>
                                          <p:spTgt spid="7"/>
                                        </p:tgtEl>
                                        <p:attrNameLst>
                                          <p:attrName>ppt_x</p:attrName>
                                        </p:attrNameLst>
                                      </p:cBhvr>
                                      <p:tavLst>
                                        <p:tav tm="0">
                                          <p:val>
                                            <p:strVal val="0-#ppt_w/2"/>
                                          </p:val>
                                        </p:tav>
                                        <p:tav tm="100000">
                                          <p:val>
                                            <p:strVal val="#ppt_x"/>
                                          </p:val>
                                        </p:tav>
                                      </p:tavLst>
                                    </p:anim>
                                    <p:anim calcmode="lin" valueType="num">
                                      <p:cBhvr additive="base">
                                        <p:cTn id="35" dur="75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animBg="1"/>
      <p:bldP spid="8" grpId="0" animBg="1"/>
      <p:bldP spid="3" grpId="0" build="p"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987" y="1062393"/>
            <a:ext cx="10975658" cy="1143265"/>
          </a:xfrm>
        </p:spPr>
        <p:txBody>
          <a:bodyPr>
            <a:normAutofit fontScale="90000"/>
          </a:bodyPr>
          <a:lstStyle/>
          <a:p>
            <a:pPr algn="r" rtl="1"/>
            <a:r>
              <a:rPr lang="fa-IR" dirty="0">
                <a:cs typeface="B Kourosh" panose="00000400000000000000" pitchFamily="2" charset="-78"/>
              </a:rPr>
              <a:t>تحولات سیاسی زمین از سال 1345 تا 1357 :</a:t>
            </a:r>
            <a:r>
              <a:rPr lang="en-US" dirty="0"/>
              <a:t/>
            </a:r>
            <a:br>
              <a:rPr lang="en-US" dirty="0"/>
            </a:br>
            <a:endParaRPr lang="en-US" dirty="0"/>
          </a:p>
        </p:txBody>
      </p:sp>
      <p:sp>
        <p:nvSpPr>
          <p:cNvPr id="3" name="Content Placeholder 2"/>
          <p:cNvSpPr>
            <a:spLocks noGrp="1"/>
          </p:cNvSpPr>
          <p:nvPr>
            <p:ph sz="quarter" idx="13"/>
          </p:nvPr>
        </p:nvSpPr>
        <p:spPr>
          <a:xfrm>
            <a:off x="1125644" y="2205658"/>
            <a:ext cx="10397414" cy="3311956"/>
          </a:xfrm>
        </p:spPr>
        <p:txBody>
          <a:bodyPr>
            <a:normAutofit/>
          </a:bodyPr>
          <a:lstStyle/>
          <a:p>
            <a:pPr algn="r" rtl="1"/>
            <a:r>
              <a:rPr lang="fa-IR" sz="2400" dirty="0">
                <a:cs typeface="B Koodak" panose="00000700000000000000" pitchFamily="2" charset="-78"/>
              </a:rPr>
              <a:t>وجود نارسایی هایی در سیاست زمین که موجب گرانی شد و یکی از دلایل اصلی انقلاب مردم بود.</a:t>
            </a:r>
            <a:endParaRPr lang="en-US" sz="2400" dirty="0"/>
          </a:p>
          <a:p>
            <a:pPr algn="r" rtl="1"/>
            <a:r>
              <a:rPr lang="fa-IR" sz="2400" dirty="0">
                <a:cs typeface="B Koodak" panose="00000700000000000000" pitchFamily="2" charset="-78"/>
              </a:rPr>
              <a:t>طرح های جامع و تفضیلی که با در نظر گرفتن احترام مالکیت برای آن قید و شرطهایی در نظر گرفته شده است.</a:t>
            </a:r>
            <a:endParaRPr lang="en-US" sz="2400" dirty="0"/>
          </a:p>
          <a:p>
            <a:pPr algn="r" rtl="1"/>
            <a:r>
              <a:rPr lang="fa-IR" sz="2400" dirty="0">
                <a:cs typeface="B Koodak" panose="00000700000000000000" pitchFamily="2" charset="-78"/>
              </a:rPr>
              <a:t>با تصویب قانون ملی شدن جنگلها و مراتع کشور در سال 1341 و قانون مربوط به اراضی ساحلی در 1346 از زمین خواری بیشتر جلوگیری شد.</a:t>
            </a:r>
            <a:endParaRPr lang="en-US" sz="2400" dirty="0"/>
          </a:p>
          <a:p>
            <a:endParaRPr lang="en-US" sz="2400" dirty="0"/>
          </a:p>
        </p:txBody>
      </p:sp>
    </p:spTree>
    <p:extLst>
      <p:ext uri="{BB962C8B-B14F-4D97-AF65-F5344CB8AC3E}">
        <p14:creationId xmlns:p14="http://schemas.microsoft.com/office/powerpoint/2010/main" val="2241631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8" name="Rectangle 7"/>
          <p:cNvSpPr/>
          <p:nvPr/>
        </p:nvSpPr>
        <p:spPr>
          <a:xfrm>
            <a:off x="0" y="2370151"/>
            <a:ext cx="12362283" cy="2370151"/>
          </a:xfrm>
          <a:prstGeom prst="rect">
            <a:avLst/>
          </a:prstGeom>
          <a:pattFill prst="lg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Liberation Sans" pitchFamily="34" charset="0"/>
            </a:endParaRPr>
          </a:p>
        </p:txBody>
      </p:sp>
      <p:sp>
        <p:nvSpPr>
          <p:cNvPr id="10" name="TextBox 9"/>
          <p:cNvSpPr txBox="1"/>
          <p:nvPr/>
        </p:nvSpPr>
        <p:spPr>
          <a:xfrm>
            <a:off x="2180973" y="3797300"/>
            <a:ext cx="3510833" cy="36256977"/>
          </a:xfrm>
          <a:prstGeom prst="rect">
            <a:avLst/>
          </a:prstGeom>
          <a:noFill/>
        </p:spPr>
        <p:txBody>
          <a:bodyPr vert="wordArtVert" wrap="none" rtlCol="0">
            <a:spAutoFit/>
          </a:bodyPr>
          <a:lstStyle/>
          <a:p>
            <a:r>
              <a:rPr lang="en-US" sz="19900" b="1" spc="-300" dirty="0" smtClean="0">
                <a:solidFill>
                  <a:srgbClr val="FFC000"/>
                </a:solidFill>
                <a:latin typeface="Liberation Sans" pitchFamily="34" charset="0"/>
              </a:rPr>
              <a:t>12345678902</a:t>
            </a:r>
            <a:endParaRPr lang="en-US" sz="19900" b="1" spc="-300" dirty="0">
              <a:solidFill>
                <a:srgbClr val="FFC000"/>
              </a:solidFill>
              <a:latin typeface="Liberation Sans" pitchFamily="34" charset="0"/>
            </a:endParaRPr>
          </a:p>
        </p:txBody>
      </p:sp>
      <p:sp>
        <p:nvSpPr>
          <p:cNvPr id="11" name="TextBox 10"/>
          <p:cNvSpPr txBox="1"/>
          <p:nvPr/>
        </p:nvSpPr>
        <p:spPr>
          <a:xfrm>
            <a:off x="3621092" y="-38678882"/>
            <a:ext cx="3510833" cy="36256977"/>
          </a:xfrm>
          <a:prstGeom prst="rect">
            <a:avLst/>
          </a:prstGeom>
          <a:noFill/>
        </p:spPr>
        <p:txBody>
          <a:bodyPr vert="wordArtVert" wrap="none" rtlCol="0">
            <a:spAutoFit/>
          </a:bodyPr>
          <a:lstStyle/>
          <a:p>
            <a:r>
              <a:rPr lang="en-US" sz="19900" b="1" spc="-300" dirty="0" smtClean="0">
                <a:solidFill>
                  <a:srgbClr val="FFC000"/>
                </a:solidFill>
                <a:latin typeface="Liberation Sans" pitchFamily="34" charset="0"/>
              </a:rPr>
              <a:t>00234567890</a:t>
            </a:r>
            <a:endParaRPr lang="en-US" sz="19900" b="1" spc="-300" dirty="0">
              <a:solidFill>
                <a:srgbClr val="FFC000"/>
              </a:solidFill>
              <a:latin typeface="Liberation Sans" pitchFamily="34" charset="0"/>
            </a:endParaRPr>
          </a:p>
        </p:txBody>
      </p:sp>
      <p:sp>
        <p:nvSpPr>
          <p:cNvPr id="12" name="TextBox 11"/>
          <p:cNvSpPr txBox="1"/>
          <p:nvPr/>
        </p:nvSpPr>
        <p:spPr>
          <a:xfrm>
            <a:off x="5043734" y="3941791"/>
            <a:ext cx="3510833" cy="36256977"/>
          </a:xfrm>
          <a:prstGeom prst="rect">
            <a:avLst/>
          </a:prstGeom>
          <a:noFill/>
        </p:spPr>
        <p:txBody>
          <a:bodyPr vert="wordArtVert" wrap="none" rtlCol="0">
            <a:spAutoFit/>
          </a:bodyPr>
          <a:lstStyle/>
          <a:p>
            <a:r>
              <a:rPr lang="en-US" sz="19900" b="1" spc="-300" dirty="0" smtClean="0">
                <a:solidFill>
                  <a:srgbClr val="FFC000"/>
                </a:solidFill>
                <a:latin typeface="Liberation Sans" pitchFamily="34" charset="0"/>
              </a:rPr>
              <a:t>12345678901</a:t>
            </a:r>
            <a:endParaRPr lang="en-US" sz="19900" b="1" spc="-300" dirty="0">
              <a:solidFill>
                <a:srgbClr val="FFC000"/>
              </a:solidFill>
              <a:latin typeface="Liberation Sans" pitchFamily="34" charset="0"/>
            </a:endParaRPr>
          </a:p>
        </p:txBody>
      </p:sp>
      <p:sp>
        <p:nvSpPr>
          <p:cNvPr id="13" name="TextBox 12"/>
          <p:cNvSpPr txBox="1"/>
          <p:nvPr/>
        </p:nvSpPr>
        <p:spPr>
          <a:xfrm>
            <a:off x="6411886" y="-38912230"/>
            <a:ext cx="3510833" cy="36256977"/>
          </a:xfrm>
          <a:prstGeom prst="rect">
            <a:avLst/>
          </a:prstGeom>
          <a:noFill/>
        </p:spPr>
        <p:txBody>
          <a:bodyPr vert="wordArtVert" wrap="none" rtlCol="0">
            <a:spAutoFit/>
          </a:bodyPr>
          <a:lstStyle/>
          <a:p>
            <a:r>
              <a:rPr lang="en-US" sz="19900" b="1" spc="-300" dirty="0" smtClean="0">
                <a:solidFill>
                  <a:srgbClr val="FFC000"/>
                </a:solidFill>
                <a:latin typeface="Liberation Sans" pitchFamily="34" charset="0"/>
              </a:rPr>
              <a:t>31234567890</a:t>
            </a:r>
            <a:endParaRPr lang="en-US" sz="19900" b="1" spc="-300" dirty="0">
              <a:solidFill>
                <a:srgbClr val="FFC000"/>
              </a:solidFill>
              <a:latin typeface="Liberation Sans" pitchFamily="34" charset="0"/>
            </a:endParaRPr>
          </a:p>
        </p:txBody>
      </p:sp>
      <p:sp>
        <p:nvSpPr>
          <p:cNvPr id="14" name="Rectangle 13"/>
          <p:cNvSpPr/>
          <p:nvPr/>
        </p:nvSpPr>
        <p:spPr>
          <a:xfrm>
            <a:off x="3193798" y="1957993"/>
            <a:ext cx="1564852" cy="3154710"/>
          </a:xfrm>
          <a:prstGeom prst="rect">
            <a:avLst/>
          </a:prstGeom>
        </p:spPr>
        <p:txBody>
          <a:bodyPr wrap="none">
            <a:spAutoFit/>
          </a:bodyPr>
          <a:lstStyle/>
          <a:p>
            <a:r>
              <a:rPr lang="fa-IR" sz="19900" b="1" spc="-300" dirty="0">
                <a:solidFill>
                  <a:schemeClr val="tx1">
                    <a:lumMod val="85000"/>
                    <a:lumOff val="15000"/>
                  </a:schemeClr>
                </a:solidFill>
                <a:latin typeface="Liberation Sans" pitchFamily="34" charset="0"/>
                <a:cs typeface="B Koodak" panose="00000700000000000000" pitchFamily="2" charset="-78"/>
              </a:rPr>
              <a:t>1</a:t>
            </a:r>
            <a:endParaRPr lang="en-US" sz="19900" b="1" dirty="0">
              <a:latin typeface="Liberation Sans" pitchFamily="34" charset="0"/>
              <a:cs typeface="B Koodak" panose="00000700000000000000" pitchFamily="2" charset="-78"/>
            </a:endParaRPr>
          </a:p>
        </p:txBody>
      </p:sp>
      <p:sp>
        <p:nvSpPr>
          <p:cNvPr id="16" name="Rectangle 15"/>
          <p:cNvSpPr/>
          <p:nvPr/>
        </p:nvSpPr>
        <p:spPr>
          <a:xfrm>
            <a:off x="4598991" y="1957993"/>
            <a:ext cx="1295547" cy="3154710"/>
          </a:xfrm>
          <a:prstGeom prst="rect">
            <a:avLst/>
          </a:prstGeom>
        </p:spPr>
        <p:txBody>
          <a:bodyPr wrap="none">
            <a:spAutoFit/>
          </a:bodyPr>
          <a:lstStyle/>
          <a:p>
            <a:r>
              <a:rPr lang="fa-IR" sz="19900" b="1" spc="-300" dirty="0" smtClean="0">
                <a:solidFill>
                  <a:schemeClr val="tx1">
                    <a:lumMod val="85000"/>
                    <a:lumOff val="15000"/>
                  </a:schemeClr>
                </a:solidFill>
                <a:latin typeface="Liberation Sans" pitchFamily="34" charset="0"/>
                <a:cs typeface="B Kourosh" panose="00000400000000000000" pitchFamily="2" charset="-78"/>
              </a:rPr>
              <a:t>3</a:t>
            </a:r>
            <a:endParaRPr lang="en-US" sz="19900" b="1" dirty="0">
              <a:latin typeface="Liberation Sans" pitchFamily="34" charset="0"/>
              <a:cs typeface="B Kourosh" panose="00000400000000000000" pitchFamily="2" charset="-78"/>
            </a:endParaRPr>
          </a:p>
        </p:txBody>
      </p:sp>
      <p:sp>
        <p:nvSpPr>
          <p:cNvPr id="17" name="Rectangle 16"/>
          <p:cNvSpPr/>
          <p:nvPr/>
        </p:nvSpPr>
        <p:spPr>
          <a:xfrm>
            <a:off x="6016725" y="1957993"/>
            <a:ext cx="1005403" cy="3154710"/>
          </a:xfrm>
          <a:prstGeom prst="rect">
            <a:avLst/>
          </a:prstGeom>
        </p:spPr>
        <p:txBody>
          <a:bodyPr wrap="none">
            <a:spAutoFit/>
          </a:bodyPr>
          <a:lstStyle/>
          <a:p>
            <a:r>
              <a:rPr lang="fa-IR" sz="19900" b="1" spc="-300" dirty="0" smtClean="0">
                <a:solidFill>
                  <a:schemeClr val="tx1">
                    <a:lumMod val="85000"/>
                    <a:lumOff val="15000"/>
                  </a:schemeClr>
                </a:solidFill>
                <a:latin typeface="Liberation Sans" pitchFamily="34" charset="0"/>
                <a:cs typeface="B Kourosh" panose="00000400000000000000" pitchFamily="2" charset="-78"/>
              </a:rPr>
              <a:t>5</a:t>
            </a:r>
            <a:endParaRPr lang="en-US" sz="19900" b="1" dirty="0">
              <a:latin typeface="Liberation Sans" pitchFamily="34" charset="0"/>
              <a:cs typeface="B Kourosh" panose="00000400000000000000" pitchFamily="2" charset="-78"/>
            </a:endParaRPr>
          </a:p>
        </p:txBody>
      </p:sp>
      <p:sp>
        <p:nvSpPr>
          <p:cNvPr id="18" name="Rectangle 17"/>
          <p:cNvSpPr/>
          <p:nvPr/>
        </p:nvSpPr>
        <p:spPr>
          <a:xfrm>
            <a:off x="7384877" y="1957993"/>
            <a:ext cx="1564852" cy="3154710"/>
          </a:xfrm>
          <a:prstGeom prst="rect">
            <a:avLst/>
          </a:prstGeom>
        </p:spPr>
        <p:txBody>
          <a:bodyPr wrap="none">
            <a:spAutoFit/>
          </a:bodyPr>
          <a:lstStyle/>
          <a:p>
            <a:r>
              <a:rPr lang="fa-IR" sz="19900" b="1" spc="-300" dirty="0">
                <a:solidFill>
                  <a:schemeClr val="tx1">
                    <a:lumMod val="85000"/>
                    <a:lumOff val="15000"/>
                  </a:schemeClr>
                </a:solidFill>
                <a:latin typeface="Liberation Sans" pitchFamily="34" charset="0"/>
                <a:cs typeface="B Koodak" panose="00000700000000000000" pitchFamily="2" charset="-78"/>
              </a:rPr>
              <a:t>7</a:t>
            </a:r>
            <a:endParaRPr lang="en-US" sz="19900" b="1" dirty="0">
              <a:latin typeface="Liberation Sans" pitchFamily="34" charset="0"/>
              <a:cs typeface="B Koodak" panose="00000700000000000000" pitchFamily="2" charset="-78"/>
            </a:endParaRPr>
          </a:p>
        </p:txBody>
      </p:sp>
      <p:sp>
        <p:nvSpPr>
          <p:cNvPr id="19" name="Rectangle 18"/>
          <p:cNvSpPr/>
          <p:nvPr/>
        </p:nvSpPr>
        <p:spPr>
          <a:xfrm>
            <a:off x="0" y="0"/>
            <a:ext cx="12362283" cy="2370151"/>
          </a:xfrm>
          <a:prstGeom prst="rect">
            <a:avLst/>
          </a:prstGeom>
          <a:pattFill prst="lg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Liberation Sans" pitchFamily="34" charset="0"/>
            </a:endParaRPr>
          </a:p>
        </p:txBody>
      </p:sp>
      <p:sp>
        <p:nvSpPr>
          <p:cNvPr id="20" name="Rectangle 19"/>
          <p:cNvSpPr/>
          <p:nvPr/>
        </p:nvSpPr>
        <p:spPr>
          <a:xfrm>
            <a:off x="0" y="4740302"/>
            <a:ext cx="12362283" cy="2117698"/>
          </a:xfrm>
          <a:prstGeom prst="rect">
            <a:avLst/>
          </a:prstGeom>
          <a:pattFill prst="lg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Liberation Sans" pitchFamily="34" charset="0"/>
            </a:endParaRPr>
          </a:p>
        </p:txBody>
      </p:sp>
      <p:sp>
        <p:nvSpPr>
          <p:cNvPr id="21" name="Rectangle 20"/>
          <p:cNvSpPr/>
          <p:nvPr/>
        </p:nvSpPr>
        <p:spPr>
          <a:xfrm>
            <a:off x="1646289" y="5260708"/>
            <a:ext cx="8940269" cy="523220"/>
          </a:xfrm>
          <a:prstGeom prst="rect">
            <a:avLst/>
          </a:prstGeom>
        </p:spPr>
        <p:txBody>
          <a:bodyPr wrap="none">
            <a:spAutoFit/>
          </a:bodyPr>
          <a:lstStyle/>
          <a:p>
            <a:pPr algn="ctr"/>
            <a:r>
              <a:rPr lang="fa-IR" sz="2800" b="1" kern="3000" dirty="0" smtClean="0">
                <a:solidFill>
                  <a:schemeClr val="tx1">
                    <a:lumMod val="85000"/>
                    <a:lumOff val="15000"/>
                  </a:schemeClr>
                </a:solidFill>
                <a:latin typeface="Liberation Sans" pitchFamily="34" charset="0"/>
                <a:cs typeface="B Kourosh" panose="00000400000000000000" pitchFamily="2" charset="-78"/>
              </a:rPr>
              <a:t>بی قانونی و از دست رفتن جایگاه زمین در طرح های مسکن در کلانشهرها مخصوصا شهر تهران </a:t>
            </a:r>
            <a:endParaRPr lang="en-US" sz="2800" b="1" kern="3000" dirty="0">
              <a:solidFill>
                <a:schemeClr val="tx1">
                  <a:lumMod val="85000"/>
                  <a:lumOff val="15000"/>
                </a:schemeClr>
              </a:solidFill>
              <a:latin typeface="Liberation Sans" pitchFamily="34" charset="0"/>
              <a:cs typeface="B Kourosh" panose="00000400000000000000" pitchFamily="2" charset="-78"/>
            </a:endParaRPr>
          </a:p>
        </p:txBody>
      </p:sp>
      <p:cxnSp>
        <p:nvCxnSpPr>
          <p:cNvPr id="22" name="Straight Connector 21"/>
          <p:cNvCxnSpPr/>
          <p:nvPr/>
        </p:nvCxnSpPr>
        <p:spPr>
          <a:xfrm>
            <a:off x="3315542" y="2357451"/>
            <a:ext cx="5678265"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315542" y="4875253"/>
            <a:ext cx="5678265"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562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ppt_x"/>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16" presetClass="entr" presetSubtype="37"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outVertical)">
                                      <p:cBhvr>
                                        <p:cTn id="12" dur="500"/>
                                        <p:tgtEl>
                                          <p:spTgt spid="22"/>
                                        </p:tgtEl>
                                      </p:cBhvr>
                                    </p:animEffect>
                                  </p:childTnLst>
                                </p:cTn>
                              </p:par>
                            </p:childTnLst>
                          </p:cTn>
                        </p:par>
                        <p:par>
                          <p:cTn id="13" fill="hold">
                            <p:stCondLst>
                              <p:cond delay="1250"/>
                            </p:stCondLst>
                            <p:childTnLst>
                              <p:par>
                                <p:cTn id="14" presetID="2" presetClass="exit" presetSubtype="1" accel="100000" fill="hold" grpId="0" nodeType="afterEffect">
                                  <p:stCondLst>
                                    <p:cond delay="0"/>
                                  </p:stCondLst>
                                  <p:childTnLst>
                                    <p:anim calcmode="lin" valueType="num">
                                      <p:cBhvr additive="base">
                                        <p:cTn id="15" dur="750"/>
                                        <p:tgtEl>
                                          <p:spTgt spid="8"/>
                                        </p:tgtEl>
                                        <p:attrNameLst>
                                          <p:attrName>ppt_x</p:attrName>
                                        </p:attrNameLst>
                                      </p:cBhvr>
                                      <p:tavLst>
                                        <p:tav tm="0">
                                          <p:val>
                                            <p:strVal val="ppt_x"/>
                                          </p:val>
                                        </p:tav>
                                        <p:tav tm="100000">
                                          <p:val>
                                            <p:strVal val="ppt_x"/>
                                          </p:val>
                                        </p:tav>
                                      </p:tavLst>
                                    </p:anim>
                                    <p:anim calcmode="lin" valueType="num">
                                      <p:cBhvr additive="base">
                                        <p:cTn id="16" dur="750"/>
                                        <p:tgtEl>
                                          <p:spTgt spid="8"/>
                                        </p:tgtEl>
                                        <p:attrNameLst>
                                          <p:attrName>ppt_y</p:attrName>
                                        </p:attrNameLst>
                                      </p:cBhvr>
                                      <p:tavLst>
                                        <p:tav tm="0">
                                          <p:val>
                                            <p:strVal val="ppt_y"/>
                                          </p:val>
                                        </p:tav>
                                        <p:tav tm="100000">
                                          <p:val>
                                            <p:strVal val="0-ppt_h/2"/>
                                          </p:val>
                                        </p:tav>
                                      </p:tavLst>
                                    </p:anim>
                                    <p:set>
                                      <p:cBhvr>
                                        <p:cTn id="17" dur="1" fill="hold">
                                          <p:stCondLst>
                                            <p:cond delay="749"/>
                                          </p:stCondLst>
                                        </p:cTn>
                                        <p:tgtEl>
                                          <p:spTgt spid="8"/>
                                        </p:tgtEl>
                                        <p:attrNameLst>
                                          <p:attrName>style.visibility</p:attrName>
                                        </p:attrNameLst>
                                      </p:cBhvr>
                                      <p:to>
                                        <p:strVal val="hidden"/>
                                      </p:to>
                                    </p:set>
                                  </p:childTnLst>
                                </p:cTn>
                              </p:par>
                              <p:par>
                                <p:cTn id="18" presetID="64" presetClass="path" presetSubtype="0" accel="50000" decel="50000" fill="hold" grpId="0" nodeType="withEffect">
                                  <p:stCondLst>
                                    <p:cond delay="0"/>
                                  </p:stCondLst>
                                  <p:childTnLst>
                                    <p:animMotion origin="layout" path="M -1.45833E-6 1.85185E-6 L -1.45833E-6 -6.80741 " pathEditMode="relative" rAng="0" ptsTypes="AA">
                                      <p:cBhvr>
                                        <p:cTn id="19" dur="2000" fill="hold"/>
                                        <p:tgtEl>
                                          <p:spTgt spid="10"/>
                                        </p:tgtEl>
                                        <p:attrNameLst>
                                          <p:attrName>ppt_x</p:attrName>
                                          <p:attrName>ppt_y</p:attrName>
                                        </p:attrNameLst>
                                      </p:cBhvr>
                                      <p:rCtr x="0" y="-340370"/>
                                    </p:animMotion>
                                  </p:childTnLst>
                                </p:cTn>
                              </p:par>
                              <p:par>
                                <p:cTn id="20" presetID="2" presetClass="entr" presetSubtype="4" decel="100000" fill="hold" grpId="0"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ppt_x"/>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par>
                                <p:cTn id="24" presetID="42" presetClass="path" presetSubtype="0" accel="50000" decel="50000" fill="hold" grpId="0" nodeType="withEffect">
                                  <p:stCondLst>
                                    <p:cond delay="250"/>
                                  </p:stCondLst>
                                  <p:childTnLst>
                                    <p:animMotion origin="layout" path="M 3.125E-6 3.7037E-7 L 3.125E-6 6.82639 " pathEditMode="relative" rAng="0" ptsTypes="AA">
                                      <p:cBhvr>
                                        <p:cTn id="25" dur="2000" fill="hold"/>
                                        <p:tgtEl>
                                          <p:spTgt spid="11"/>
                                        </p:tgtEl>
                                        <p:attrNameLst>
                                          <p:attrName>ppt_x</p:attrName>
                                          <p:attrName>ppt_y</p:attrName>
                                        </p:attrNameLst>
                                      </p:cBhvr>
                                      <p:rCtr x="0" y="341319"/>
                                    </p:animMotion>
                                  </p:childTnLst>
                                </p:cTn>
                              </p:par>
                              <p:par>
                                <p:cTn id="26" presetID="2" presetClass="entr" presetSubtype="1" decel="100000" fill="hold" grpId="0" nodeType="withEffect">
                                  <p:stCondLst>
                                    <p:cond delay="15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750" fill="hold"/>
                                        <p:tgtEl>
                                          <p:spTgt spid="16"/>
                                        </p:tgtEl>
                                        <p:attrNameLst>
                                          <p:attrName>ppt_x</p:attrName>
                                        </p:attrNameLst>
                                      </p:cBhvr>
                                      <p:tavLst>
                                        <p:tav tm="0">
                                          <p:val>
                                            <p:strVal val="#ppt_x"/>
                                          </p:val>
                                        </p:tav>
                                        <p:tav tm="100000">
                                          <p:val>
                                            <p:strVal val="#ppt_x"/>
                                          </p:val>
                                        </p:tav>
                                      </p:tavLst>
                                    </p:anim>
                                    <p:anim calcmode="lin" valueType="num">
                                      <p:cBhvr additive="base">
                                        <p:cTn id="29" dur="750" fill="hold"/>
                                        <p:tgtEl>
                                          <p:spTgt spid="16"/>
                                        </p:tgtEl>
                                        <p:attrNameLst>
                                          <p:attrName>ppt_y</p:attrName>
                                        </p:attrNameLst>
                                      </p:cBhvr>
                                      <p:tavLst>
                                        <p:tav tm="0">
                                          <p:val>
                                            <p:strVal val="0-#ppt_h/2"/>
                                          </p:val>
                                        </p:tav>
                                        <p:tav tm="100000">
                                          <p:val>
                                            <p:strVal val="#ppt_y"/>
                                          </p:val>
                                        </p:tav>
                                      </p:tavLst>
                                    </p:anim>
                                  </p:childTnLst>
                                </p:cTn>
                              </p:par>
                              <p:par>
                                <p:cTn id="30" presetID="64" presetClass="path" presetSubtype="0" accel="50000" decel="50000" fill="hold" grpId="0" nodeType="withEffect">
                                  <p:stCondLst>
                                    <p:cond delay="500"/>
                                  </p:stCondLst>
                                  <p:childTnLst>
                                    <p:animMotion origin="layout" path="M 4.79167E-6 -2.96296E-6 L 4.79167E-6 -6.80185 " pathEditMode="relative" rAng="0" ptsTypes="AA">
                                      <p:cBhvr>
                                        <p:cTn id="31" dur="2000" fill="hold"/>
                                        <p:tgtEl>
                                          <p:spTgt spid="12"/>
                                        </p:tgtEl>
                                        <p:attrNameLst>
                                          <p:attrName>ppt_x</p:attrName>
                                          <p:attrName>ppt_y</p:attrName>
                                        </p:attrNameLst>
                                      </p:cBhvr>
                                      <p:rCtr x="0" y="-340093"/>
                                    </p:animMotion>
                                  </p:childTnLst>
                                </p:cTn>
                              </p:par>
                              <p:par>
                                <p:cTn id="32" presetID="2" presetClass="entr" presetSubtype="4" decel="100000" fill="hold" grpId="0" nodeType="withEffect">
                                  <p:stCondLst>
                                    <p:cond delay="175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42" presetClass="path" presetSubtype="0" accel="50000" decel="50000" fill="hold" grpId="0" nodeType="withEffect">
                                  <p:stCondLst>
                                    <p:cond delay="750"/>
                                  </p:stCondLst>
                                  <p:childTnLst>
                                    <p:animMotion origin="layout" path="M -1.04167E-6 -1.85185E-6 L -1.04167E-6 6.80695 " pathEditMode="relative" rAng="0" ptsTypes="AA">
                                      <p:cBhvr>
                                        <p:cTn id="37" dur="2000" fill="hold"/>
                                        <p:tgtEl>
                                          <p:spTgt spid="13"/>
                                        </p:tgtEl>
                                        <p:attrNameLst>
                                          <p:attrName>ppt_x</p:attrName>
                                          <p:attrName>ppt_y</p:attrName>
                                        </p:attrNameLst>
                                      </p:cBhvr>
                                      <p:rCtr x="0" y="340347"/>
                                    </p:animMotion>
                                  </p:childTnLst>
                                </p:cTn>
                              </p:par>
                              <p:par>
                                <p:cTn id="38" presetID="2" presetClass="entr" presetSubtype="1" decel="100000" fill="hold" grpId="0" nodeType="withEffect">
                                  <p:stCondLst>
                                    <p:cond delay="20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750" fill="hold"/>
                                        <p:tgtEl>
                                          <p:spTgt spid="18"/>
                                        </p:tgtEl>
                                        <p:attrNameLst>
                                          <p:attrName>ppt_x</p:attrName>
                                        </p:attrNameLst>
                                      </p:cBhvr>
                                      <p:tavLst>
                                        <p:tav tm="0">
                                          <p:val>
                                            <p:strVal val="#ppt_x"/>
                                          </p:val>
                                        </p:tav>
                                        <p:tav tm="100000">
                                          <p:val>
                                            <p:strVal val="#ppt_x"/>
                                          </p:val>
                                        </p:tav>
                                      </p:tavLst>
                                    </p:anim>
                                    <p:anim calcmode="lin" valueType="num">
                                      <p:cBhvr additive="base">
                                        <p:cTn id="41" dur="75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outVertical)">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p:bldP spid="13" grpId="0"/>
      <p:bldP spid="14" grpId="0"/>
      <p:bldP spid="16" grpId="0"/>
      <p:bldP spid="17" grpId="0"/>
      <p:bldP spid="18"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524663">
            <a:off x="404088" y="-1571236"/>
            <a:ext cx="3675819" cy="9532087"/>
          </a:xfrm>
          <a:prstGeom prst="rect">
            <a:avLst/>
          </a:prstGeom>
          <a:solidFill>
            <a:srgbClr val="FFC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Data 4"/>
          <p:cNvSpPr/>
          <p:nvPr/>
        </p:nvSpPr>
        <p:spPr>
          <a:xfrm>
            <a:off x="4370314" y="380416"/>
            <a:ext cx="1792958" cy="864096"/>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Data 5"/>
          <p:cNvSpPr/>
          <p:nvPr/>
        </p:nvSpPr>
        <p:spPr>
          <a:xfrm>
            <a:off x="4357365" y="-521458"/>
            <a:ext cx="2670003" cy="115212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ata 6"/>
          <p:cNvSpPr/>
          <p:nvPr/>
        </p:nvSpPr>
        <p:spPr>
          <a:xfrm>
            <a:off x="-1973632" y="5743238"/>
            <a:ext cx="2304256" cy="1110510"/>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Data 7"/>
          <p:cNvSpPr/>
          <p:nvPr/>
        </p:nvSpPr>
        <p:spPr>
          <a:xfrm>
            <a:off x="-1792690" y="5599222"/>
            <a:ext cx="971186" cy="46805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Data 8"/>
          <p:cNvSpPr/>
          <p:nvPr/>
        </p:nvSpPr>
        <p:spPr>
          <a:xfrm>
            <a:off x="-1109536" y="6175286"/>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r" rtl="1"/>
            <a:r>
              <a:rPr lang="fa-IR" dirty="0">
                <a:cs typeface="B Kourosh" panose="00000400000000000000" pitchFamily="2" charset="-78"/>
              </a:rPr>
              <a:t>جایگاه زمین در برنامه های </a:t>
            </a:r>
            <a:r>
              <a:rPr lang="fa-IR" dirty="0" smtClean="0">
                <a:cs typeface="B Kourosh" panose="00000400000000000000" pitchFamily="2" charset="-78"/>
              </a:rPr>
              <a:t>کشوربعد از انقلاب </a:t>
            </a:r>
            <a:endParaRPr lang="en-US" dirty="0"/>
          </a:p>
        </p:txBody>
      </p:sp>
      <p:sp>
        <p:nvSpPr>
          <p:cNvPr id="3" name="Content Placeholder 2"/>
          <p:cNvSpPr>
            <a:spLocks noGrp="1"/>
          </p:cNvSpPr>
          <p:nvPr>
            <p:ph sz="quarter" idx="13"/>
          </p:nvPr>
        </p:nvSpPr>
        <p:spPr/>
        <p:txBody>
          <a:bodyPr>
            <a:normAutofit fontScale="55000" lnSpcReduction="20000"/>
          </a:bodyPr>
          <a:lstStyle/>
          <a:p>
            <a:pPr algn="r" rtl="1"/>
            <a:r>
              <a:rPr lang="fa-IR" dirty="0">
                <a:cs typeface="B Koodak" panose="00000700000000000000" pitchFamily="2" charset="-78"/>
              </a:rPr>
              <a:t>در برنامه ی نخست بعداز انقلاب : برنامه ی زمین حمایتی بود در این راستا اقداماتی از جمله تملک زمین توسط دولت ، آماده سازی و واگذاری به متقاضیان ، دخالت دولت بصورت مستقیم در بازار زمین و به کار گیری اراضی موات شهری و ...</a:t>
            </a:r>
            <a:endParaRPr lang="en-US" dirty="0"/>
          </a:p>
          <a:p>
            <a:pPr algn="r" rtl="1"/>
            <a:r>
              <a:rPr lang="fa-IR" dirty="0">
                <a:cs typeface="B Koodak" panose="00000700000000000000" pitchFamily="2" charset="-78"/>
              </a:rPr>
              <a:t>برنامه ی دوم:  تولید مسکن حمایتی – استفاده بهینه از اراضی شهری</a:t>
            </a:r>
            <a:endParaRPr lang="en-US" dirty="0"/>
          </a:p>
          <a:p>
            <a:pPr algn="r" rtl="1"/>
            <a:r>
              <a:rPr lang="fa-IR" dirty="0">
                <a:cs typeface="B Koodak" panose="00000700000000000000" pitchFamily="2" charset="-78"/>
              </a:rPr>
              <a:t>برنامه سوم : سازمان ملی زمین و مسکن – تسهیلات بانکی و کمک سازمان و در اختیار گذاشتن اراضی ( استیجار دولتی)</a:t>
            </a:r>
            <a:endParaRPr lang="en-US" dirty="0"/>
          </a:p>
          <a:p>
            <a:pPr algn="r" rtl="1"/>
            <a:r>
              <a:rPr lang="fa-IR" dirty="0">
                <a:cs typeface="B Koodak" panose="00000700000000000000" pitchFamily="2" charset="-78"/>
              </a:rPr>
              <a:t>برنامه ی چهارم تا کنون : تلفیق زمین و مسکن حمایتی ( واگذاری زمین به صورت اجاره بلند مدت 99 ساله )</a:t>
            </a:r>
            <a:endParaRPr lang="en-US" dirty="0"/>
          </a:p>
          <a:p>
            <a:pPr algn="r" rtl="1"/>
            <a:r>
              <a:rPr lang="fa-IR" dirty="0">
                <a:cs typeface="B Koodak" panose="00000700000000000000" pitchFamily="2" charset="-78"/>
              </a:rPr>
              <a:t>بصورت مساکن مهر ( ایده ی این طرح حدف قیمت مسکن از هزینه های ساخت وساز بود)</a:t>
            </a:r>
            <a:endParaRPr lang="en-US" dirty="0"/>
          </a:p>
          <a:p>
            <a:pPr algn="r"/>
            <a:endParaRPr lang="en-US" dirty="0"/>
          </a:p>
        </p:txBody>
      </p:sp>
    </p:spTree>
    <p:extLst>
      <p:ext uri="{BB962C8B-B14F-4D97-AF65-F5344CB8AC3E}">
        <p14:creationId xmlns:p14="http://schemas.microsoft.com/office/powerpoint/2010/main" val="224193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0-#ppt_w/2"/>
                                          </p:val>
                                        </p:tav>
                                        <p:tav tm="100000">
                                          <p:val>
                                            <p:strVal val="#ppt_x"/>
                                          </p:val>
                                        </p:tav>
                                      </p:tavLst>
                                    </p:anim>
                                    <p:anim calcmode="lin" valueType="num">
                                      <p:cBhvr additive="base">
                                        <p:cTn id="20" dur="7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0-#ppt_w/2"/>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0-#ppt_w/2"/>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250"/>
                            </p:stCondLst>
                            <p:childTnLst>
                              <p:par>
                                <p:cTn id="40" presetID="2" presetClass="entr" presetSubtype="4" fill="hold" grpId="0" nodeType="after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 calcmode="lin" valueType="num">
                                      <p:cBhvr additive="base">
                                        <p:cTn id="4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750"/>
                            </p:stCondLst>
                            <p:childTnLst>
                              <p:par>
                                <p:cTn id="45" presetID="2" presetClass="entr" presetSubtype="4" fill="hold" grpId="0" nodeType="after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 calcmode="lin" valueType="num">
                                      <p:cBhvr additive="base">
                                        <p:cTn id="4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49" fill="hold">
                            <p:stCondLst>
                              <p:cond delay="3250"/>
                            </p:stCondLst>
                            <p:childTnLst>
                              <p:par>
                                <p:cTn id="50" presetID="2" presetClass="entr" presetSubtype="4" fill="hold" grpId="0" nodeType="after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 calcmode="lin" valueType="num">
                                      <p:cBhvr additive="base">
                                        <p:cTn id="5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54" fill="hold">
                            <p:stCondLst>
                              <p:cond delay="3750"/>
                            </p:stCondLst>
                            <p:childTnLst>
                              <p:par>
                                <p:cTn id="55" presetID="2" presetClass="entr" presetSubtype="4" fill="hold" grpId="0" nodeType="after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 calcmode="lin" valueType="num">
                                      <p:cBhvr additive="base">
                                        <p:cTn id="5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524663">
            <a:off x="6652014" y="-1427221"/>
            <a:ext cx="3675819" cy="9532087"/>
          </a:xfrm>
          <a:prstGeom prst="rect">
            <a:avLst/>
          </a:prstGeom>
          <a:solidFill>
            <a:srgbClr val="FFC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Data 4"/>
          <p:cNvSpPr/>
          <p:nvPr/>
        </p:nvSpPr>
        <p:spPr>
          <a:xfrm>
            <a:off x="10618240" y="524431"/>
            <a:ext cx="1792958" cy="864096"/>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Data 5"/>
          <p:cNvSpPr/>
          <p:nvPr/>
        </p:nvSpPr>
        <p:spPr>
          <a:xfrm>
            <a:off x="10605291" y="-377443"/>
            <a:ext cx="2670003" cy="1152128"/>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Data 6"/>
          <p:cNvSpPr/>
          <p:nvPr/>
        </p:nvSpPr>
        <p:spPr>
          <a:xfrm>
            <a:off x="4274294" y="5887253"/>
            <a:ext cx="2304256" cy="1110510"/>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Data 7"/>
          <p:cNvSpPr/>
          <p:nvPr/>
        </p:nvSpPr>
        <p:spPr>
          <a:xfrm>
            <a:off x="4455236" y="5743237"/>
            <a:ext cx="971186" cy="46805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Data 8"/>
          <p:cNvSpPr/>
          <p:nvPr/>
        </p:nvSpPr>
        <p:spPr>
          <a:xfrm>
            <a:off x="5138390" y="6319301"/>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7735" y="549474"/>
            <a:ext cx="10975658" cy="1143265"/>
          </a:xfrm>
        </p:spPr>
        <p:txBody>
          <a:bodyPr/>
          <a:lstStyle/>
          <a:p>
            <a:pPr algn="r" rtl="1"/>
            <a:r>
              <a:rPr lang="fa-IR" dirty="0" smtClean="0">
                <a:cs typeface="B Kourosh" panose="00000400000000000000" pitchFamily="2" charset="-78"/>
              </a:rPr>
              <a:t>مسکن مهر</a:t>
            </a:r>
            <a:endParaRPr lang="en-US" dirty="0"/>
          </a:p>
        </p:txBody>
      </p:sp>
      <p:sp>
        <p:nvSpPr>
          <p:cNvPr id="3" name="Content Placeholder 2"/>
          <p:cNvSpPr>
            <a:spLocks noGrp="1"/>
          </p:cNvSpPr>
          <p:nvPr>
            <p:ph sz="quarter" idx="13"/>
          </p:nvPr>
        </p:nvSpPr>
        <p:spPr/>
        <p:txBody>
          <a:bodyPr>
            <a:normAutofit fontScale="92500" lnSpcReduction="20000"/>
          </a:bodyPr>
          <a:lstStyle/>
          <a:p>
            <a:pPr algn="just" rtl="1"/>
            <a:r>
              <a:rPr lang="ar-SA" sz="2600" dirty="0">
                <a:cs typeface="B Koodak" panose="00000700000000000000" pitchFamily="2" charset="-78"/>
              </a:rPr>
              <a:t>يكي از اين عوامل ـ همانطور كه ذكر شد ـ بازار زمين است كه با داشتن سهم 50 تا 60 درصدي از قيمت نهايي مسكن، مهمترين معضل اين بخش در تامين مسكن مناسب آحاد جامعه شناخته مي‌‌شود. بنابراين بايد با کنترل و اتخاذ سياست‌هايي مبني بر کاهش اين سهم، رونق را در اين بخش پايدار كرد. </a:t>
            </a:r>
            <a:r>
              <a:rPr lang="fa-IR" sz="2600" dirty="0" smtClean="0">
                <a:cs typeface="B Koodak" panose="00000700000000000000" pitchFamily="2" charset="-78"/>
              </a:rPr>
              <a:t>مسکن مهر در پی حذف قیمت زمین از قیمت تمام شده ی مسکن میباشد.</a:t>
            </a:r>
          </a:p>
          <a:p>
            <a:pPr algn="just" rtl="1"/>
            <a:r>
              <a:rPr lang="fa-IR" sz="2600" smtClean="0">
                <a:cs typeface="B Koodak" panose="00000700000000000000" pitchFamily="2" charset="-78"/>
              </a:rPr>
              <a:t>برنامه هایی برای بهبود:</a:t>
            </a:r>
            <a:endParaRPr lang="fa-IR" sz="2600" dirty="0" smtClean="0">
              <a:cs typeface="B Koodak" panose="00000700000000000000" pitchFamily="2" charset="-78"/>
            </a:endParaRPr>
          </a:p>
          <a:p>
            <a:pPr algn="just" rtl="1"/>
            <a:r>
              <a:rPr lang="ar-SA" sz="2600" dirty="0">
                <a:cs typeface="B Koodak" panose="00000700000000000000" pitchFamily="2" charset="-78"/>
              </a:rPr>
              <a:t>1ـ اتخاذ سياست طرف عرضه:</a:t>
            </a:r>
            <a:endParaRPr lang="en-US" sz="2600" dirty="0"/>
          </a:p>
          <a:p>
            <a:pPr algn="just" rtl="1"/>
            <a:r>
              <a:rPr lang="ar-SA" sz="2600" dirty="0">
                <a:cs typeface="B Koodak" panose="00000700000000000000" pitchFamily="2" charset="-78"/>
              </a:rPr>
              <a:t>2ـ اجراي سياست تاخير فاز زماني بين هزينه ساخت و هزينه زمين:</a:t>
            </a:r>
            <a:endParaRPr lang="en-US" sz="2600" dirty="0"/>
          </a:p>
          <a:p>
            <a:pPr algn="just" rtl="1"/>
            <a:r>
              <a:rPr lang="ar-SA" sz="2600" dirty="0">
                <a:cs typeface="B Koodak" panose="00000700000000000000" pitchFamily="2" charset="-78"/>
              </a:rPr>
              <a:t>3ـ حذف مالکيت واسط:</a:t>
            </a:r>
            <a:endParaRPr lang="en-US" sz="2600" dirty="0"/>
          </a:p>
          <a:p>
            <a:pPr algn="just" rtl="1"/>
            <a:r>
              <a:rPr lang="ar-SA" sz="2600" dirty="0">
                <a:cs typeface="B Koodak" panose="00000700000000000000" pitchFamily="2" charset="-78"/>
              </a:rPr>
              <a:t>4‌ـ اختصاص اعتبارات بانکي اشتغال براي هزينه ساخت:</a:t>
            </a:r>
            <a:endParaRPr lang="en-US" sz="2600" dirty="0"/>
          </a:p>
          <a:p>
            <a:pPr algn="r" rtl="1"/>
            <a:endParaRPr lang="en-US" dirty="0"/>
          </a:p>
        </p:txBody>
      </p:sp>
    </p:spTree>
    <p:extLst>
      <p:ext uri="{BB962C8B-B14F-4D97-AF65-F5344CB8AC3E}">
        <p14:creationId xmlns:p14="http://schemas.microsoft.com/office/powerpoint/2010/main" val="3449566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0-#ppt_w/2"/>
                                          </p:val>
                                        </p:tav>
                                        <p:tav tm="100000">
                                          <p:val>
                                            <p:strVal val="#ppt_x"/>
                                          </p:val>
                                        </p:tav>
                                      </p:tavLst>
                                    </p:anim>
                                    <p:anim calcmode="lin" valueType="num">
                                      <p:cBhvr additive="base">
                                        <p:cTn id="20" dur="7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0-#ppt_w/2"/>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0-#ppt_w/2"/>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42"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2" presetClass="entr" presetSubtype="4"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 calcmode="lin" valueType="num">
                                      <p:cBhvr additive="base">
                                        <p:cTn id="3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1" end="1"/>
                                            </p:txEl>
                                          </p:spTgt>
                                        </p:tgtEl>
                                        <p:attrNameLst>
                                          <p:attrName>style.visibility</p:attrName>
                                        </p:attrNameLst>
                                      </p:cBhvr>
                                      <p:to>
                                        <p:strVal val="visible"/>
                                      </p:to>
                                    </p:set>
                                    <p:anim calcmode="lin" valueType="num">
                                      <p:cBhvr additive="base">
                                        <p:cTn id="4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46" fill="hold">
                            <p:stCondLst>
                              <p:cond delay="500"/>
                            </p:stCondLst>
                            <p:childTnLst>
                              <p:par>
                                <p:cTn id="47" presetID="2" presetClass="entr" presetSubtype="4" fill="hold" grpId="0" nodeType="after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 calcmode="lin" valueType="num">
                                      <p:cBhvr additive="base">
                                        <p:cTn id="4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51" fill="hold">
                            <p:stCondLst>
                              <p:cond delay="1000"/>
                            </p:stCondLst>
                            <p:childTnLst>
                              <p:par>
                                <p:cTn id="52" presetID="2" presetClass="entr" presetSubtype="4" fill="hold" grpId="0" nodeType="afterEffect">
                                  <p:stCondLst>
                                    <p:cond delay="0"/>
                                  </p:stCondLst>
                                  <p:childTnLst>
                                    <p:set>
                                      <p:cBhvr>
                                        <p:cTn id="53" dur="1" fill="hold">
                                          <p:stCondLst>
                                            <p:cond delay="0"/>
                                          </p:stCondLst>
                                        </p:cTn>
                                        <p:tgtEl>
                                          <p:spTgt spid="3">
                                            <p:txEl>
                                              <p:pRg st="3" end="3"/>
                                            </p:txEl>
                                          </p:spTgt>
                                        </p:tgtEl>
                                        <p:attrNameLst>
                                          <p:attrName>style.visibility</p:attrName>
                                        </p:attrNameLst>
                                      </p:cBhvr>
                                      <p:to>
                                        <p:strVal val="visible"/>
                                      </p:to>
                                    </p:set>
                                    <p:anim calcmode="lin" valueType="num">
                                      <p:cBhvr additive="base">
                                        <p:cTn id="5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56" fill="hold">
                            <p:stCondLst>
                              <p:cond delay="1500"/>
                            </p:stCondLst>
                            <p:childTnLst>
                              <p:par>
                                <p:cTn id="57" presetID="2" presetClass="entr" presetSubtype="4" fill="hold" grpId="0" nodeType="afterEffect">
                                  <p:stCondLst>
                                    <p:cond delay="0"/>
                                  </p:stCondLst>
                                  <p:childTnLst>
                                    <p:set>
                                      <p:cBhvr>
                                        <p:cTn id="58" dur="1" fill="hold">
                                          <p:stCondLst>
                                            <p:cond delay="0"/>
                                          </p:stCondLst>
                                        </p:cTn>
                                        <p:tgtEl>
                                          <p:spTgt spid="3">
                                            <p:txEl>
                                              <p:pRg st="4" end="4"/>
                                            </p:txEl>
                                          </p:spTgt>
                                        </p:tgtEl>
                                        <p:attrNameLst>
                                          <p:attrName>style.visibility</p:attrName>
                                        </p:attrNameLst>
                                      </p:cBhvr>
                                      <p:to>
                                        <p:strVal val="visible"/>
                                      </p:to>
                                    </p:set>
                                    <p:anim calcmode="lin" valueType="num">
                                      <p:cBhvr additive="base">
                                        <p:cTn id="5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61" fill="hold">
                            <p:stCondLst>
                              <p:cond delay="2000"/>
                            </p:stCondLst>
                            <p:childTnLst>
                              <p:par>
                                <p:cTn id="62" presetID="2" presetClass="entr" presetSubtype="4" fill="hold" grpId="0" nodeType="afterEffect">
                                  <p:stCondLst>
                                    <p:cond delay="0"/>
                                  </p:stCondLst>
                                  <p:childTnLst>
                                    <p:set>
                                      <p:cBhvr>
                                        <p:cTn id="63" dur="1" fill="hold">
                                          <p:stCondLst>
                                            <p:cond delay="0"/>
                                          </p:stCondLst>
                                        </p:cTn>
                                        <p:tgtEl>
                                          <p:spTgt spid="3">
                                            <p:txEl>
                                              <p:pRg st="5" end="5"/>
                                            </p:txEl>
                                          </p:spTgt>
                                        </p:tgtEl>
                                        <p:attrNameLst>
                                          <p:attrName>style.visibility</p:attrName>
                                        </p:attrNameLst>
                                      </p:cBhvr>
                                      <p:to>
                                        <p:strVal val="visible"/>
                                      </p:to>
                                    </p:set>
                                    <p:anim calcmode="lin" valueType="num">
                                      <p:cBhvr additive="base">
                                        <p:cTn id="6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25379" y="2781722"/>
            <a:ext cx="3665862" cy="891028"/>
          </a:xfrm>
        </p:spPr>
        <p:txBody>
          <a:bodyPr/>
          <a:lstStyle/>
          <a:p>
            <a:r>
              <a:rPr lang="fa-IR" sz="4400" dirty="0">
                <a:cs typeface="B Kourosh" panose="00000400000000000000" pitchFamily="2" charset="-78"/>
              </a:rPr>
              <a:t>جایگاه زمین در طرح های جامع مسکن</a:t>
            </a:r>
            <a:endParaRPr lang="en-US" sz="4400" dirty="0"/>
          </a:p>
        </p:txBody>
      </p:sp>
    </p:spTree>
    <p:extLst>
      <p:ext uri="{BB962C8B-B14F-4D97-AF65-F5344CB8AC3E}">
        <p14:creationId xmlns:p14="http://schemas.microsoft.com/office/powerpoint/2010/main" val="4173768559"/>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9" name="TextBox 8"/>
          <p:cNvSpPr txBox="1"/>
          <p:nvPr/>
        </p:nvSpPr>
        <p:spPr>
          <a:xfrm rot="5400000">
            <a:off x="8590942" y="3044281"/>
            <a:ext cx="5719835" cy="769441"/>
          </a:xfrm>
          <a:prstGeom prst="rect">
            <a:avLst/>
          </a:prstGeom>
          <a:noFill/>
        </p:spPr>
        <p:txBody>
          <a:bodyPr wrap="none" rtlCol="0">
            <a:spAutoFit/>
          </a:bodyPr>
          <a:lstStyle/>
          <a:p>
            <a:pPr algn="ctr"/>
            <a:r>
              <a:rPr lang="fa-IR" sz="4400" dirty="0">
                <a:cs typeface="B Kourosh" panose="00000400000000000000" pitchFamily="2" charset="-78"/>
              </a:rPr>
              <a:t>جایگاه زمین در طرح های جامع مسکن</a:t>
            </a:r>
            <a:endParaRPr lang="en-US" sz="4000" b="1" spc="-150" dirty="0">
              <a:latin typeface="Liberation Sans" pitchFamily="34" charset="0"/>
              <a:ea typeface="Adobe Gothic Std B" pitchFamily="34" charset="-12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Content Placeholder 3"/>
          <p:cNvPicPr>
            <a:picLocks noChangeAspect="1"/>
          </p:cNvPicPr>
          <p:nvPr/>
        </p:nvPicPr>
        <p:blipFill>
          <a:blip r:embed="rId2"/>
          <a:stretch>
            <a:fillRect/>
          </a:stretch>
        </p:blipFill>
        <p:spPr>
          <a:xfrm>
            <a:off x="6745659" y="150795"/>
            <a:ext cx="4108720" cy="6593228"/>
          </a:xfrm>
          <a:prstGeom prst="rect">
            <a:avLst/>
          </a:prstGeom>
        </p:spPr>
      </p:pic>
      <p:pic>
        <p:nvPicPr>
          <p:cNvPr id="8" name="Picture 7"/>
          <p:cNvPicPr>
            <a:picLocks noChangeAspect="1"/>
          </p:cNvPicPr>
          <p:nvPr/>
        </p:nvPicPr>
        <p:blipFill>
          <a:blip r:embed="rId3"/>
          <a:stretch>
            <a:fillRect/>
          </a:stretch>
        </p:blipFill>
        <p:spPr>
          <a:xfrm>
            <a:off x="1806426" y="147930"/>
            <a:ext cx="4507185" cy="6642166"/>
          </a:xfrm>
          <a:prstGeom prst="rect">
            <a:avLst/>
          </a:prstGeom>
        </p:spPr>
      </p:pic>
    </p:spTree>
    <p:extLst>
      <p:ext uri="{BB962C8B-B14F-4D97-AF65-F5344CB8AC3E}">
        <p14:creationId xmlns:p14="http://schemas.microsoft.com/office/powerpoint/2010/main" val="37077994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rot="19073044">
            <a:off x="11837803" y="2328401"/>
            <a:ext cx="366029" cy="265697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2" name="TextBox 1"/>
          <p:cNvSpPr txBox="1"/>
          <p:nvPr/>
        </p:nvSpPr>
        <p:spPr>
          <a:xfrm>
            <a:off x="1621857" y="2656614"/>
            <a:ext cx="8642199" cy="2000548"/>
          </a:xfrm>
          <a:prstGeom prst="rect">
            <a:avLst/>
          </a:prstGeom>
          <a:noFill/>
        </p:spPr>
        <p:txBody>
          <a:bodyPr wrap="square" rtlCol="0">
            <a:spAutoFit/>
          </a:bodyPr>
          <a:lstStyle/>
          <a:p>
            <a:pPr algn="r" rtl="1"/>
            <a:r>
              <a:rPr lang="fa-IR" sz="2000" dirty="0">
                <a:cs typeface="B Koodak" panose="00000700000000000000" pitchFamily="2" charset="-78"/>
              </a:rPr>
              <a:t>ﺩﺭ ﻫﻤﻪ ﻛﺸﻮﺭﻫﺎ ﻣﺴﻜﻦ ﻳﻜﻲ ﺍﺯ ﻣﻬﻤﺘﺮﻳﻦ ﺑﺨﺶﻫﺎﻱ ﺍﻗﺘﺼﺎﺩ ﺍﺳﺖ. ﺍﺯ ﺍﻳﻦﺭﻭ ﺩﺭ ﻣﻄﺎﻟﻌﺎﺕ ﺍﻗﺘﺼﺎﺩﻱ ﺗﻮﺟﻪ ﺭﻭﺯﺍﻓﺰﻭﻧﻲ ﺭﺍ </a:t>
            </a:r>
            <a:r>
              <a:rPr lang="fa-IR" sz="2000" dirty="0" smtClean="0">
                <a:cs typeface="B Koodak" panose="00000700000000000000" pitchFamily="2" charset="-78"/>
              </a:rPr>
              <a:t>(</a:t>
            </a:r>
            <a:r>
              <a:rPr lang="fa-IR" sz="2000" dirty="0">
                <a:cs typeface="B Koodak" panose="00000700000000000000" pitchFamily="2" charset="-78"/>
              </a:rPr>
              <a:t>ﻫﻢ ﺍﺯ ﺳﻮﻱ ﭘﮋﻭﻫﺸﮕﺮﺍﻥ ﻭ ﻫﻢ ﺍﺯ ﺳﻮﻱ ﻧﻬﺎﺩﻫﺎ ﻭ ﺳﻴﺎﺳﺖﺳﺎﺯﺍﻥ ﺩﻭﻟﺘﻲ) ﺑﻪ ﺧﻮﺩ ﺟﻠﺐ ﻛﺮﺩﻩ ﺍﺳﺖ. ﻫﻤﭽﻨﻴﻦ ﺍﻏﻠﺐ، ﻣﺴﻜﻦ ﮔﺮﺍﻥﻗﻴﻤﺖﺗﺮﻳﻦ ﻛﺎﻻﻳﻲ ﺍﺳﺖ ﻛﻪ ﻳﻚ ﺧﺎﻧﻮﺍﺭ ﺩﺭ ﻃﻮﻝ ﻋﻤﺮﺵ ﻧﺎﭼﺎﺭ ﺑﻪ ﺗﻬﻴﻪ ﺁﻥ ﺍﺳﺖ ﻭ ﺩﺭ ﻛﺸﻮﺭﻫﺎﻳﻲ ﻛﻪ ﺩﻭﻟﺖﻫﺎ ﻧﺘﻮﺍﻧﻨﺪ ﺩﺭ ﺍﻳﻦ ﺯﻣﻴﻨﻪ ﺳﻴﺎﺳﺖ ﭘﻴﺶﮔﻴﺮﺍﻧﻪ ﻣﻨﺎﺳﺒﻲ ﺍﺟﺮﺍ ﮐﻨﻨﺪ, ﺑﺤﺮﺍﻥ ﺍﺳﺘﻄﺎﻋﺖ ﺍﺳﻜﺎﻥ ﺍﻳﺠﺎﺩ ﺧﻮﺍﻫﺪ ﺷﺪ. </a:t>
            </a:r>
            <a:endParaRPr lang="en-US" sz="2000" dirty="0"/>
          </a:p>
          <a:p>
            <a:pPr algn="r"/>
            <a:endParaRPr lang="en-US" sz="2000" dirty="0"/>
          </a:p>
        </p:txBody>
      </p:sp>
      <p:sp>
        <p:nvSpPr>
          <p:cNvPr id="15" name="Rectangle 14"/>
          <p:cNvSpPr/>
          <p:nvPr/>
        </p:nvSpPr>
        <p:spPr>
          <a:xfrm rot="13808800">
            <a:off x="10790163" y="2275994"/>
            <a:ext cx="692818" cy="1107996"/>
          </a:xfrm>
          <a:prstGeom prst="rect">
            <a:avLst/>
          </a:prstGeom>
        </p:spPr>
        <p:txBody>
          <a:bodyPr wrap="none">
            <a:spAutoFit/>
          </a:bodyPr>
          <a:lstStyle/>
          <a:p>
            <a:pPr algn="ctr"/>
            <a:r>
              <a:rPr lang="en-US" sz="6600" dirty="0">
                <a:solidFill>
                  <a:schemeClr val="tx1">
                    <a:lumMod val="85000"/>
                    <a:lumOff val="15000"/>
                  </a:schemeClr>
                </a:solidFill>
                <a:latin typeface="Entypo" pitchFamily="2" charset="0"/>
                <a:ea typeface="Entypo" pitchFamily="2" charset="0"/>
              </a:rPr>
              <a:t>J</a:t>
            </a:r>
            <a:endParaRPr lang="ru-RU" sz="8800" dirty="0">
              <a:solidFill>
                <a:schemeClr val="tx1">
                  <a:lumMod val="85000"/>
                  <a:lumOff val="15000"/>
                </a:schemeClr>
              </a:solidFill>
              <a:ea typeface="Entypo" pitchFamily="2" charset="0"/>
            </a:endParaRPr>
          </a:p>
        </p:txBody>
      </p:sp>
    </p:spTree>
    <p:extLst>
      <p:ext uri="{BB962C8B-B14F-4D97-AF65-F5344CB8AC3E}">
        <p14:creationId xmlns:p14="http://schemas.microsoft.com/office/powerpoint/2010/main" val="28338721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750"/>
                                        <p:tgtEl>
                                          <p:spTgt spid="15"/>
                                        </p:tgtEl>
                                      </p:cBhvr>
                                    </p:animEffect>
                                  </p:childTnLst>
                                </p:cTn>
                              </p:par>
                              <p:par>
                                <p:cTn id="11" presetID="42" presetClass="path" presetSubtype="0" accel="50000" decel="50000" fill="hold" grpId="0" nodeType="withEffect">
                                  <p:stCondLst>
                                    <p:cond delay="0"/>
                                  </p:stCondLst>
                                  <p:childTnLst>
                                    <p:animMotion origin="layout" path="M 0.3496 -0.37211 L -2.03487E-6 1.9704E-6 " pathEditMode="relative" rAng="0" ptsTypes="AA">
                                      <p:cBhvr>
                                        <p:cTn id="12" dur="2000" fill="hold"/>
                                        <p:tgtEl>
                                          <p:spTgt spid="4"/>
                                        </p:tgtEl>
                                        <p:attrNameLst>
                                          <p:attrName>ppt_x</p:attrName>
                                          <p:attrName>ppt_y</p:attrName>
                                        </p:attrNameLst>
                                      </p:cBhvr>
                                      <p:rCtr x="-17486" y="18594"/>
                                    </p:animMotion>
                                  </p:childTnLst>
                                </p:cTn>
                              </p:par>
                              <p:par>
                                <p:cTn id="13" presetID="22" presetClass="entr" presetSubtype="2"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750"/>
                                        <p:tgtEl>
                                          <p:spTgt spid="5"/>
                                        </p:tgtEl>
                                      </p:cBhvr>
                                    </p:animEffect>
                                  </p:childTnLst>
                                </p:cTn>
                              </p:par>
                              <p:par>
                                <p:cTn id="16" presetID="2" presetClass="entr" presetSubtype="4" decel="100000" fill="hold" grpId="0" nodeType="withEffect">
                                  <p:stCondLst>
                                    <p:cond delay="250"/>
                                  </p:stCondLst>
                                  <p:iterate type="wd">
                                    <p:tmPct val="10000"/>
                                  </p:iterate>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1+#ppt_h/2"/>
                                          </p:val>
                                        </p:tav>
                                        <p:tav tm="100000">
                                          <p:val>
                                            <p:strVal val="#ppt_y"/>
                                          </p:val>
                                        </p:tav>
                                      </p:tavLst>
                                    </p:anim>
                                  </p:childTnLst>
                                </p:cTn>
                              </p:par>
                              <p:par>
                                <p:cTn id="20" presetID="42" presetClass="path" presetSubtype="0" accel="50000" decel="50000" fill="hold" grpId="0" nodeType="withEffect">
                                  <p:stCondLst>
                                    <p:cond delay="0"/>
                                  </p:stCondLst>
                                  <p:childTnLst>
                                    <p:animMotion origin="layout" path="M 0.11205 0.21829 L 3.8886E-6 1.11111E-6 " pathEditMode="relative" rAng="0" ptsTypes="AA">
                                      <p:cBhvr>
                                        <p:cTn id="21" dur="2000" fill="hold"/>
                                        <p:tgtEl>
                                          <p:spTgt spid="15"/>
                                        </p:tgtEl>
                                        <p:attrNameLst>
                                          <p:attrName>ppt_x</p:attrName>
                                          <p:attrName>ppt_y</p:attrName>
                                        </p:attrNameLst>
                                      </p:cBhvr>
                                      <p:rCtr x="-5609" y="-10926"/>
                                    </p:animMotion>
                                  </p:childTnLst>
                                </p:cTn>
                              </p:par>
                              <p:par>
                                <p:cTn id="22" presetID="22" presetClass="entr" presetSubtype="4"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4" grpId="0"/>
      <p:bldP spid="4" grpId="1"/>
      <p:bldP spid="2" grpId="0"/>
      <p:bldP spid="15" grpId="0"/>
      <p:bldP spid="1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632601528"/>
              </p:ext>
            </p:extLst>
          </p:nvPr>
        </p:nvGraphicFramePr>
        <p:xfrm>
          <a:off x="-2090832" y="0"/>
          <a:ext cx="9916611" cy="685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Flowchart: Data 14"/>
          <p:cNvSpPr/>
          <p:nvPr/>
        </p:nvSpPr>
        <p:spPr>
          <a:xfrm>
            <a:off x="-310699" y="5775668"/>
            <a:ext cx="2304256" cy="1110510"/>
          </a:xfrm>
          <a:prstGeom prst="flowChartInputOutpu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Data 15"/>
          <p:cNvSpPr/>
          <p:nvPr/>
        </p:nvSpPr>
        <p:spPr>
          <a:xfrm>
            <a:off x="-129757" y="5579814"/>
            <a:ext cx="971186" cy="468052"/>
          </a:xfrm>
          <a:prstGeom prst="flowChartInputOutput">
            <a:avLst/>
          </a:prstGeom>
          <a:solidFill>
            <a:srgbClr val="FFC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Data 16"/>
          <p:cNvSpPr/>
          <p:nvPr/>
        </p:nvSpPr>
        <p:spPr>
          <a:xfrm>
            <a:off x="531509" y="6116389"/>
            <a:ext cx="2029930" cy="978302"/>
          </a:xfrm>
          <a:prstGeom prst="flowChartInputOutpu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Content Placeholder 4"/>
          <p:cNvPicPr>
            <a:picLocks noChangeAspect="1"/>
          </p:cNvPicPr>
          <p:nvPr/>
        </p:nvPicPr>
        <p:blipFill>
          <a:blip r:embed="rId7"/>
          <a:stretch>
            <a:fillRect/>
          </a:stretch>
        </p:blipFill>
        <p:spPr>
          <a:xfrm>
            <a:off x="7486996" y="261442"/>
            <a:ext cx="4715862" cy="6357297"/>
          </a:xfrm>
          <a:prstGeom prst="rect">
            <a:avLst/>
          </a:prstGeom>
        </p:spPr>
      </p:pic>
    </p:spTree>
    <p:extLst>
      <p:ext uri="{BB962C8B-B14F-4D97-AF65-F5344CB8AC3E}">
        <p14:creationId xmlns:p14="http://schemas.microsoft.com/office/powerpoint/2010/main" val="2588988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0-#ppt_w/2"/>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0-#ppt_w/2"/>
                                          </p:val>
                                        </p:tav>
                                        <p:tav tm="100000">
                                          <p:val>
                                            <p:strVal val="#ppt_x"/>
                                          </p:val>
                                        </p:tav>
                                      </p:tavLst>
                                    </p:anim>
                                    <p:anim calcmode="lin" valueType="num">
                                      <p:cBhvr additive="base">
                                        <p:cTn id="20"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5" grpId="0" animBg="1"/>
      <p:bldP spid="16"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Picture 6"/>
          <p:cNvPicPr>
            <a:picLocks noChangeAspect="1"/>
          </p:cNvPicPr>
          <p:nvPr/>
        </p:nvPicPr>
        <p:blipFill>
          <a:blip r:embed="rId2"/>
          <a:stretch>
            <a:fillRect/>
          </a:stretch>
        </p:blipFill>
        <p:spPr>
          <a:xfrm>
            <a:off x="6241603" y="1117988"/>
            <a:ext cx="5659451" cy="5329157"/>
          </a:xfrm>
          <a:prstGeom prst="rect">
            <a:avLst/>
          </a:prstGeom>
        </p:spPr>
      </p:pic>
      <p:pic>
        <p:nvPicPr>
          <p:cNvPr id="8" name="Picture 7"/>
          <p:cNvPicPr>
            <a:picLocks noChangeAspect="1"/>
          </p:cNvPicPr>
          <p:nvPr/>
        </p:nvPicPr>
        <p:blipFill>
          <a:blip r:embed="rId3"/>
          <a:stretch>
            <a:fillRect/>
          </a:stretch>
        </p:blipFill>
        <p:spPr>
          <a:xfrm>
            <a:off x="552971" y="2877436"/>
            <a:ext cx="5576878" cy="3569709"/>
          </a:xfrm>
          <a:prstGeom prst="rect">
            <a:avLst/>
          </a:prstGeom>
        </p:spPr>
      </p:pic>
    </p:spTree>
    <p:extLst>
      <p:ext uri="{BB962C8B-B14F-4D97-AF65-F5344CB8AC3E}">
        <p14:creationId xmlns:p14="http://schemas.microsoft.com/office/powerpoint/2010/main" val="941144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625979" y="0"/>
            <a:ext cx="2404824" cy="1107996"/>
          </a:xfrm>
          <a:prstGeom prst="rect">
            <a:avLst/>
          </a:prstGeom>
          <a:noFill/>
        </p:spPr>
        <p:txBody>
          <a:bodyPr wrap="none" rtlCol="0">
            <a:spAutoFit/>
          </a:bodyPr>
          <a:lstStyle/>
          <a:p>
            <a:pPr algn="ctr"/>
            <a:r>
              <a:rPr lang="fa-IR" sz="6600" b="1" spc="-150" dirty="0" smtClean="0">
                <a:latin typeface="Liberation Sans" pitchFamily="34" charset="0"/>
                <a:ea typeface="Adobe Gothic Std B" pitchFamily="34" charset="-128"/>
                <a:cs typeface="B Kourosh" panose="00000400000000000000" pitchFamily="2" charset="-78"/>
              </a:rPr>
              <a:t>سیاست ها</a:t>
            </a:r>
            <a:endParaRPr lang="en-US" sz="6600" b="1" spc="-150" dirty="0">
              <a:latin typeface="Liberation Sans" pitchFamily="34" charset="0"/>
              <a:ea typeface="Adobe Gothic Std B" pitchFamily="34" charset="-128"/>
              <a:cs typeface="B Kourosh" panose="00000400000000000000" pitchFamily="2" charset="-7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Content Placeholder 3"/>
          <p:cNvPicPr>
            <a:picLocks noChangeAspect="1"/>
          </p:cNvPicPr>
          <p:nvPr/>
        </p:nvPicPr>
        <p:blipFill>
          <a:blip r:embed="rId2"/>
          <a:stretch>
            <a:fillRect/>
          </a:stretch>
        </p:blipFill>
        <p:spPr>
          <a:xfrm>
            <a:off x="6489537" y="1393000"/>
            <a:ext cx="5395428" cy="2956816"/>
          </a:xfrm>
          <a:prstGeom prst="rect">
            <a:avLst/>
          </a:prstGeom>
        </p:spPr>
      </p:pic>
      <p:pic>
        <p:nvPicPr>
          <p:cNvPr id="8" name="Picture 7"/>
          <p:cNvPicPr>
            <a:picLocks noChangeAspect="1"/>
          </p:cNvPicPr>
          <p:nvPr/>
        </p:nvPicPr>
        <p:blipFill>
          <a:blip r:embed="rId3"/>
          <a:stretch>
            <a:fillRect/>
          </a:stretch>
        </p:blipFill>
        <p:spPr>
          <a:xfrm>
            <a:off x="808172" y="2871408"/>
            <a:ext cx="5380186" cy="3619814"/>
          </a:xfrm>
          <a:prstGeom prst="rect">
            <a:avLst/>
          </a:prstGeom>
        </p:spPr>
      </p:pic>
    </p:spTree>
    <p:extLst>
      <p:ext uri="{BB962C8B-B14F-4D97-AF65-F5344CB8AC3E}">
        <p14:creationId xmlns:p14="http://schemas.microsoft.com/office/powerpoint/2010/main" val="1180630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625979" y="0"/>
            <a:ext cx="2404824" cy="1107996"/>
          </a:xfrm>
          <a:prstGeom prst="rect">
            <a:avLst/>
          </a:prstGeom>
          <a:noFill/>
        </p:spPr>
        <p:txBody>
          <a:bodyPr wrap="none" rtlCol="0">
            <a:spAutoFit/>
          </a:bodyPr>
          <a:lstStyle/>
          <a:p>
            <a:pPr algn="ctr"/>
            <a:r>
              <a:rPr lang="fa-IR" sz="6600" b="1" spc="-150" dirty="0" smtClean="0">
                <a:latin typeface="Liberation Sans" pitchFamily="34" charset="0"/>
                <a:ea typeface="Adobe Gothic Std B" pitchFamily="34" charset="-128"/>
                <a:cs typeface="B Kourosh" panose="00000400000000000000" pitchFamily="2" charset="-78"/>
              </a:rPr>
              <a:t>سیاست ها</a:t>
            </a:r>
            <a:endParaRPr lang="en-US" sz="6600" b="1" spc="-150" dirty="0">
              <a:latin typeface="Liberation Sans" pitchFamily="34" charset="0"/>
              <a:ea typeface="Adobe Gothic Std B" pitchFamily="34" charset="-128"/>
              <a:cs typeface="B Kourosh" panose="00000400000000000000" pitchFamily="2" charset="-7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Picture 6"/>
          <p:cNvPicPr>
            <a:picLocks noChangeAspect="1"/>
          </p:cNvPicPr>
          <p:nvPr/>
        </p:nvPicPr>
        <p:blipFill>
          <a:blip r:embed="rId2"/>
          <a:stretch>
            <a:fillRect/>
          </a:stretch>
        </p:blipFill>
        <p:spPr>
          <a:xfrm>
            <a:off x="6385619" y="1557586"/>
            <a:ext cx="5387807" cy="4930567"/>
          </a:xfrm>
          <a:prstGeom prst="rect">
            <a:avLst/>
          </a:prstGeom>
        </p:spPr>
      </p:pic>
      <p:pic>
        <p:nvPicPr>
          <p:cNvPr id="8" name="Picture 7"/>
          <p:cNvPicPr>
            <a:picLocks noChangeAspect="1"/>
          </p:cNvPicPr>
          <p:nvPr/>
        </p:nvPicPr>
        <p:blipFill>
          <a:blip r:embed="rId3"/>
          <a:stretch>
            <a:fillRect/>
          </a:stretch>
        </p:blipFill>
        <p:spPr>
          <a:xfrm>
            <a:off x="685979" y="2969295"/>
            <a:ext cx="5372376" cy="1962251"/>
          </a:xfrm>
          <a:prstGeom prst="rect">
            <a:avLst/>
          </a:prstGeom>
        </p:spPr>
      </p:pic>
    </p:spTree>
    <p:extLst>
      <p:ext uri="{BB962C8B-B14F-4D97-AF65-F5344CB8AC3E}">
        <p14:creationId xmlns:p14="http://schemas.microsoft.com/office/powerpoint/2010/main" val="9999034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85786" y="2002870"/>
            <a:ext cx="5515015" cy="4667284"/>
          </a:xfrm>
          <a:prstGeom prst="rect">
            <a:avLst/>
          </a:prstGeom>
        </p:spPr>
      </p:pic>
      <p:sp>
        <p:nvSpPr>
          <p:cNvPr id="9" name="TextBox 8"/>
          <p:cNvSpPr txBox="1"/>
          <p:nvPr/>
        </p:nvSpPr>
        <p:spPr>
          <a:xfrm>
            <a:off x="9553971" y="189434"/>
            <a:ext cx="2007281" cy="1107996"/>
          </a:xfrm>
          <a:prstGeom prst="rect">
            <a:avLst/>
          </a:prstGeom>
          <a:noFill/>
        </p:spPr>
        <p:txBody>
          <a:bodyPr wrap="none" rtlCol="0">
            <a:spAutoFit/>
          </a:bodyPr>
          <a:lstStyle/>
          <a:p>
            <a:pPr algn="ctr"/>
            <a:r>
              <a:rPr lang="fa-IR" sz="6600" b="1" spc="-150" dirty="0" smtClean="0">
                <a:latin typeface="Liberation Sans" pitchFamily="34" charset="0"/>
                <a:ea typeface="Adobe Gothic Std B" pitchFamily="34" charset="-128"/>
                <a:cs typeface="B Kourosh" panose="00000400000000000000" pitchFamily="2" charset="-78"/>
              </a:rPr>
              <a:t>برنامه ها</a:t>
            </a:r>
            <a:endParaRPr lang="en-US" sz="6600" b="1" spc="-150" dirty="0">
              <a:latin typeface="Liberation Sans" pitchFamily="34" charset="0"/>
              <a:ea typeface="Adobe Gothic Std B" pitchFamily="34" charset="-128"/>
              <a:cs typeface="B Kourosh" panose="00000400000000000000" pitchFamily="2" charset="-78"/>
            </a:endParaRPr>
          </a:p>
        </p:txBody>
      </p:sp>
      <p:sp>
        <p:nvSpPr>
          <p:cNvPr id="5" name="Isosceles Triangle 4"/>
          <p:cNvSpPr/>
          <p:nvPr/>
        </p:nvSpPr>
        <p:spPr>
          <a:xfrm rot="14328745">
            <a:off x="2222375" y="-1783405"/>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8" name="Picture 7"/>
          <p:cNvPicPr>
            <a:picLocks noChangeAspect="1"/>
          </p:cNvPicPr>
          <p:nvPr/>
        </p:nvPicPr>
        <p:blipFill>
          <a:blip r:embed="rId3"/>
          <a:stretch>
            <a:fillRect/>
          </a:stretch>
        </p:blipFill>
        <p:spPr>
          <a:xfrm>
            <a:off x="6457627" y="1413570"/>
            <a:ext cx="5486440" cy="4314857"/>
          </a:xfrm>
          <a:prstGeom prst="rect">
            <a:avLst/>
          </a:prstGeom>
        </p:spPr>
      </p:pic>
    </p:spTree>
    <p:extLst>
      <p:ext uri="{BB962C8B-B14F-4D97-AF65-F5344CB8AC3E}">
        <p14:creationId xmlns:p14="http://schemas.microsoft.com/office/powerpoint/2010/main" val="4078978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553971" y="189434"/>
            <a:ext cx="2007281" cy="1107996"/>
          </a:xfrm>
          <a:prstGeom prst="rect">
            <a:avLst/>
          </a:prstGeom>
          <a:noFill/>
        </p:spPr>
        <p:txBody>
          <a:bodyPr wrap="none" rtlCol="0">
            <a:spAutoFit/>
          </a:bodyPr>
          <a:lstStyle/>
          <a:p>
            <a:pPr algn="ctr"/>
            <a:r>
              <a:rPr lang="fa-IR" sz="6600" b="1" spc="-150" dirty="0" smtClean="0">
                <a:latin typeface="Liberation Sans" pitchFamily="34" charset="0"/>
                <a:ea typeface="Adobe Gothic Std B" pitchFamily="34" charset="-128"/>
                <a:cs typeface="B Kourosh" panose="00000400000000000000" pitchFamily="2" charset="-78"/>
              </a:rPr>
              <a:t>برنامه ها</a:t>
            </a:r>
            <a:endParaRPr lang="en-US" sz="6600" b="1" spc="-150" dirty="0">
              <a:latin typeface="Liberation Sans" pitchFamily="34" charset="0"/>
              <a:ea typeface="Adobe Gothic Std B" pitchFamily="34" charset="-128"/>
              <a:cs typeface="B Kourosh" panose="00000400000000000000" pitchFamily="2" charset="-7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Picture 6"/>
          <p:cNvPicPr>
            <a:picLocks noChangeAspect="1"/>
          </p:cNvPicPr>
          <p:nvPr/>
        </p:nvPicPr>
        <p:blipFill>
          <a:blip r:embed="rId2"/>
          <a:stretch>
            <a:fillRect/>
          </a:stretch>
        </p:blipFill>
        <p:spPr>
          <a:xfrm>
            <a:off x="6241603" y="1593916"/>
            <a:ext cx="5510253" cy="4791110"/>
          </a:xfrm>
          <a:prstGeom prst="rect">
            <a:avLst/>
          </a:prstGeom>
        </p:spPr>
      </p:pic>
      <p:pic>
        <p:nvPicPr>
          <p:cNvPr id="8" name="Picture 7"/>
          <p:cNvPicPr>
            <a:picLocks noChangeAspect="1"/>
          </p:cNvPicPr>
          <p:nvPr/>
        </p:nvPicPr>
        <p:blipFill>
          <a:blip r:embed="rId3"/>
          <a:stretch>
            <a:fillRect/>
          </a:stretch>
        </p:blipFill>
        <p:spPr>
          <a:xfrm>
            <a:off x="480963" y="3160790"/>
            <a:ext cx="5562641" cy="3224236"/>
          </a:xfrm>
          <a:prstGeom prst="rect">
            <a:avLst/>
          </a:prstGeom>
        </p:spPr>
      </p:pic>
    </p:spTree>
    <p:extLst>
      <p:ext uri="{BB962C8B-B14F-4D97-AF65-F5344CB8AC3E}">
        <p14:creationId xmlns:p14="http://schemas.microsoft.com/office/powerpoint/2010/main" val="24905219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9553971" y="189434"/>
            <a:ext cx="2007281" cy="1107996"/>
          </a:xfrm>
          <a:prstGeom prst="rect">
            <a:avLst/>
          </a:prstGeom>
          <a:noFill/>
        </p:spPr>
        <p:txBody>
          <a:bodyPr wrap="none" rtlCol="0">
            <a:spAutoFit/>
          </a:bodyPr>
          <a:lstStyle/>
          <a:p>
            <a:pPr algn="ctr"/>
            <a:r>
              <a:rPr lang="fa-IR" sz="6600" b="1" spc="-150" dirty="0" smtClean="0">
                <a:latin typeface="Liberation Sans" pitchFamily="34" charset="0"/>
                <a:ea typeface="Adobe Gothic Std B" pitchFamily="34" charset="-128"/>
                <a:cs typeface="B Kourosh" panose="00000400000000000000" pitchFamily="2" charset="-78"/>
              </a:rPr>
              <a:t>برنامه ها</a:t>
            </a:r>
            <a:endParaRPr lang="en-US" sz="6600" b="1" spc="-150" dirty="0">
              <a:latin typeface="Liberation Sans" pitchFamily="34" charset="0"/>
              <a:ea typeface="Adobe Gothic Std B" pitchFamily="34" charset="-128"/>
              <a:cs typeface="B Kourosh" panose="00000400000000000000" pitchFamily="2" charset="-7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pic>
        <p:nvPicPr>
          <p:cNvPr id="7" name="Picture 6"/>
          <p:cNvPicPr>
            <a:picLocks noChangeAspect="1"/>
          </p:cNvPicPr>
          <p:nvPr/>
        </p:nvPicPr>
        <p:blipFill>
          <a:blip r:embed="rId2"/>
          <a:stretch>
            <a:fillRect/>
          </a:stretch>
        </p:blipFill>
        <p:spPr>
          <a:xfrm>
            <a:off x="2905151" y="1773610"/>
            <a:ext cx="6648820" cy="3850209"/>
          </a:xfrm>
          <a:prstGeom prst="rect">
            <a:avLst/>
          </a:prstGeom>
        </p:spPr>
      </p:pic>
    </p:spTree>
    <p:extLst>
      <p:ext uri="{BB962C8B-B14F-4D97-AF65-F5344CB8AC3E}">
        <p14:creationId xmlns:p14="http://schemas.microsoft.com/office/powerpoint/2010/main" val="1632990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25379" y="2565698"/>
            <a:ext cx="3665862" cy="891028"/>
          </a:xfrm>
        </p:spPr>
        <p:txBody>
          <a:bodyPr/>
          <a:lstStyle/>
          <a:p>
            <a:r>
              <a:rPr lang="fa-IR" dirty="0" smtClean="0">
                <a:cs typeface="B Kourosh" panose="00000400000000000000" pitchFamily="2" charset="-78"/>
              </a:rPr>
              <a:t>ممنون از توجهتون</a:t>
            </a:r>
            <a:endParaRPr lang="en-US" dirty="0">
              <a:cs typeface="B Kourosh" panose="00000400000000000000" pitchFamily="2" charset="-78"/>
            </a:endParaRPr>
          </a:p>
        </p:txBody>
      </p:sp>
    </p:spTree>
    <p:extLst>
      <p:ext uri="{BB962C8B-B14F-4D97-AF65-F5344CB8AC3E}">
        <p14:creationId xmlns:p14="http://schemas.microsoft.com/office/powerpoint/2010/main" val="3568701135"/>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25379" y="2493690"/>
            <a:ext cx="3665862" cy="891028"/>
          </a:xfrm>
        </p:spPr>
        <p:txBody>
          <a:bodyPr/>
          <a:lstStyle/>
          <a:p>
            <a:r>
              <a:rPr lang="fa-IR" dirty="0" smtClean="0">
                <a:solidFill>
                  <a:schemeClr val="bg1"/>
                </a:solidFill>
              </a:rPr>
              <a:t>زمین</a:t>
            </a:r>
            <a:endParaRPr lang="en-US" dirty="0">
              <a:solidFill>
                <a:schemeClr val="bg1"/>
              </a:solidFill>
            </a:endParaRPr>
          </a:p>
        </p:txBody>
      </p:sp>
    </p:spTree>
    <p:extLst>
      <p:ext uri="{BB962C8B-B14F-4D97-AF65-F5344CB8AC3E}">
        <p14:creationId xmlns:p14="http://schemas.microsoft.com/office/powerpoint/2010/main" val="941521542"/>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700"/>
                    </a14:imgEffect>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2874688" y="621482"/>
            <a:ext cx="6445797" cy="3119253"/>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1273051" y="4293890"/>
            <a:ext cx="9484175" cy="2068259"/>
          </a:xfrm>
          <a:prstGeom prst="rect">
            <a:avLst/>
          </a:prstGeom>
        </p:spPr>
        <p:txBody>
          <a:bodyPr wrap="square">
            <a:spAutoFit/>
          </a:bodyPr>
          <a:lstStyle/>
          <a:p>
            <a:pPr algn="just" rtl="1">
              <a:lnSpc>
                <a:spcPct val="107000"/>
              </a:lnSpc>
              <a:spcAft>
                <a:spcPts val="800"/>
              </a:spcAft>
            </a:pPr>
            <a:r>
              <a:rPr lang="ar-SA" sz="2000" dirty="0">
                <a:latin typeface="Calibri" panose="020F0502020204030204" pitchFamily="34" charset="0"/>
                <a:ea typeface="Calibri" panose="020F0502020204030204" pitchFamily="34" charset="0"/>
                <a:cs typeface="B Koodak" panose="00000700000000000000" pitchFamily="2" charset="-78"/>
              </a:rPr>
              <a:t>زمین عنصر اصلی برای توسعه شهری به شمار می رود . بیشتر کشورهای با اقتصاد پیشرفته، برنامه ریزی برای نحوه استفاده از زمین را در رأس برنامه های خود قرار داده اند . با توجه به این نکته که در هر شهر بیش از </a:t>
            </a:r>
            <a:r>
              <a:rPr lang="fa-IR" sz="2000" dirty="0">
                <a:latin typeface="Calibri" panose="020F0502020204030204" pitchFamily="34" charset="0"/>
                <a:ea typeface="Calibri" panose="020F0502020204030204" pitchFamily="34" charset="0"/>
                <a:cs typeface="B Koodak" panose="00000700000000000000" pitchFamily="2" charset="-78"/>
              </a:rPr>
              <a:t>۵۰ </a:t>
            </a:r>
            <a:r>
              <a:rPr lang="ar-SA" sz="2000" dirty="0">
                <a:latin typeface="Calibri" panose="020F0502020204030204" pitchFamily="34" charset="0"/>
                <a:ea typeface="Calibri" panose="020F0502020204030204" pitchFamily="34" charset="0"/>
                <a:cs typeface="B Koodak" panose="00000700000000000000" pitchFamily="2" charset="-78"/>
              </a:rPr>
              <a:t>درصد مساحت آن به مسکن و ساختمانهای مسکونی اختصاص می یابد و فضاهای مسکونی از نظر وسعت و اهمیت، بیشتر از دیگر کاربریها مانند کاربریهای تجاری، فضای سبز و فضای ارتباطی در حیات شهری ایفای نقش می کنند، کنترل کاربری مسکونی می تواند نقش مهمی در استفاده بهینه از زمین و ایجاد محیط مطبوع شهری ایفاء کند</a:t>
            </a:r>
            <a:r>
              <a:rPr lang="en-US" sz="2000" dirty="0">
                <a:latin typeface="Calibri" panose="020F0502020204030204" pitchFamily="34" charset="0"/>
                <a:ea typeface="Calibri" panose="020F0502020204030204" pitchFamily="34" charset="0"/>
                <a:cs typeface="B Koodak" panose="00000700000000000000" pitchFamily="2" charset="-78"/>
              </a:rPr>
              <a:t>.</a:t>
            </a:r>
          </a:p>
        </p:txBody>
      </p:sp>
    </p:spTree>
    <p:extLst>
      <p:ext uri="{BB962C8B-B14F-4D97-AF65-F5344CB8AC3E}">
        <p14:creationId xmlns:p14="http://schemas.microsoft.com/office/powerpoint/2010/main" val="3652220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750" fill="hold"/>
                                        <p:tgtEl>
                                          <p:spTgt spid="6"/>
                                        </p:tgtEl>
                                        <p:attrNameLst>
                                          <p:attrName>ppt_x</p:attrName>
                                        </p:attrNameLst>
                                      </p:cBhvr>
                                      <p:tavLst>
                                        <p:tav tm="0">
                                          <p:val>
                                            <p:strVal val="#ppt_x"/>
                                          </p:val>
                                        </p:tav>
                                        <p:tav tm="100000">
                                          <p:val>
                                            <p:strVal val="#ppt_x"/>
                                          </p:val>
                                        </p:tav>
                                      </p:tavLst>
                                    </p:anim>
                                    <p:anim calcmode="lin" valueType="num">
                                      <p:cBhvr additive="base">
                                        <p:cTn id="11"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127" name="Straight Connector 126"/>
          <p:cNvCxnSpPr/>
          <p:nvPr/>
        </p:nvCxnSpPr>
        <p:spPr>
          <a:xfrm flipV="1">
            <a:off x="526306" y="3513080"/>
            <a:ext cx="551014" cy="514042"/>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350839" y="3368012"/>
            <a:ext cx="175467" cy="658109"/>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flipV="1">
            <a:off x="-98371" y="3817327"/>
            <a:ext cx="605680" cy="226065"/>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flipV="1">
            <a:off x="510826" y="4026121"/>
            <a:ext cx="303314" cy="679354"/>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H="1" flipV="1">
            <a:off x="146003" y="4418734"/>
            <a:ext cx="662432" cy="275179"/>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H="1" flipV="1">
            <a:off x="153322" y="4442510"/>
            <a:ext cx="92989" cy="64346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H="1" flipV="1">
            <a:off x="255590" y="5077429"/>
            <a:ext cx="1026809" cy="63387"/>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1043135" y="5160693"/>
            <a:ext cx="239264" cy="629323"/>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flipV="1">
            <a:off x="234033" y="5085978"/>
            <a:ext cx="510402" cy="52403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V="1">
            <a:off x="521545" y="5612353"/>
            <a:ext cx="222890" cy="363160"/>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flipV="1">
            <a:off x="526306" y="5950074"/>
            <a:ext cx="307737" cy="268795"/>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a:off x="533552" y="5802117"/>
            <a:ext cx="513404" cy="149684"/>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V="1">
            <a:off x="834043" y="5817244"/>
            <a:ext cx="197492" cy="400086"/>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flipH="1" flipV="1">
            <a:off x="744435" y="5610016"/>
            <a:ext cx="298700" cy="192101"/>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flipV="1">
            <a:off x="318756" y="6207871"/>
            <a:ext cx="505904" cy="426211"/>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flipH="1">
            <a:off x="332771" y="6591850"/>
            <a:ext cx="1152128" cy="4223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flipH="1" flipV="1">
            <a:off x="834043" y="6217330"/>
            <a:ext cx="650856" cy="374520"/>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flipH="1" flipV="1">
            <a:off x="-20788" y="5862545"/>
            <a:ext cx="561906" cy="94966"/>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44217" y="6382840"/>
            <a:ext cx="362973" cy="236225"/>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flipV="1">
            <a:off x="-44217" y="6634082"/>
            <a:ext cx="383029" cy="11255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11020795" y="3285778"/>
            <a:ext cx="360040" cy="100811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0240245" y="3393962"/>
            <a:ext cx="780550" cy="899928"/>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0130035" y="3391151"/>
            <a:ext cx="144016" cy="439153"/>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10126465" y="3833116"/>
            <a:ext cx="1155698" cy="105335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11300791" y="4389112"/>
            <a:ext cx="413420" cy="49736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11020795" y="4001619"/>
            <a:ext cx="427750" cy="292271"/>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11453107" y="3697067"/>
            <a:ext cx="441387" cy="30455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1772427" y="3512774"/>
            <a:ext cx="145979" cy="18429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11736487" y="4077866"/>
            <a:ext cx="496918" cy="304552"/>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1455314" y="4001619"/>
            <a:ext cx="258897" cy="380799"/>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1462985" y="3996308"/>
            <a:ext cx="770420" cy="102308"/>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10808319" y="4869954"/>
            <a:ext cx="492472" cy="700626"/>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0793581" y="5570580"/>
            <a:ext cx="791181" cy="43204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flipV="1">
            <a:off x="11523404" y="5430713"/>
            <a:ext cx="69502" cy="586574"/>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flipV="1">
            <a:off x="11280096" y="4888482"/>
            <a:ext cx="245378" cy="540986"/>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11523404" y="5118227"/>
            <a:ext cx="546423" cy="330858"/>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H="1" flipV="1">
            <a:off x="11282163" y="4886475"/>
            <a:ext cx="787664" cy="231752"/>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flipV="1">
            <a:off x="11300791" y="4886474"/>
            <a:ext cx="917478" cy="18326"/>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V="1">
            <a:off x="11603407" y="5599071"/>
            <a:ext cx="629998" cy="403557"/>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flipV="1">
            <a:off x="11583851" y="6002628"/>
            <a:ext cx="625361" cy="631453"/>
          </a:xfrm>
          <a:prstGeom prst="line">
            <a:avLst/>
          </a:prstGeom>
          <a:ln>
            <a:solidFill>
              <a:schemeClr val="tx1">
                <a:lumMod val="85000"/>
                <a:lumOff val="1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11603407" y="6023761"/>
            <a:ext cx="70393" cy="835827"/>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0" name="Diagram 9"/>
          <p:cNvGraphicFramePr/>
          <p:nvPr>
            <p:extLst>
              <p:ext uri="{D42A27DB-BD31-4B8C-83A1-F6EECF244321}">
                <p14:modId xmlns:p14="http://schemas.microsoft.com/office/powerpoint/2010/main" val="1815460769"/>
              </p:ext>
            </p:extLst>
          </p:nvPr>
        </p:nvGraphicFramePr>
        <p:xfrm>
          <a:off x="10387711" y="0"/>
          <a:ext cx="1830556" cy="17665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ext uri="{D42A27DB-BD31-4B8C-83A1-F6EECF244321}">
                <p14:modId xmlns:p14="http://schemas.microsoft.com/office/powerpoint/2010/main" val="1218628106"/>
              </p:ext>
            </p:extLst>
          </p:nvPr>
        </p:nvGraphicFramePr>
        <p:xfrm>
          <a:off x="-23093" y="-1"/>
          <a:ext cx="1753522" cy="17665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 11"/>
          <p:cNvGraphicFramePr/>
          <p:nvPr>
            <p:extLst>
              <p:ext uri="{D42A27DB-BD31-4B8C-83A1-F6EECF244321}">
                <p14:modId xmlns:p14="http://schemas.microsoft.com/office/powerpoint/2010/main" val="2663847920"/>
              </p:ext>
            </p:extLst>
          </p:nvPr>
        </p:nvGraphicFramePr>
        <p:xfrm>
          <a:off x="1711370" y="0"/>
          <a:ext cx="1753522" cy="176655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3" name="Diagram 12"/>
          <p:cNvGraphicFramePr/>
          <p:nvPr>
            <p:extLst>
              <p:ext uri="{D42A27DB-BD31-4B8C-83A1-F6EECF244321}">
                <p14:modId xmlns:p14="http://schemas.microsoft.com/office/powerpoint/2010/main" val="3307487677"/>
              </p:ext>
            </p:extLst>
          </p:nvPr>
        </p:nvGraphicFramePr>
        <p:xfrm>
          <a:off x="3464892" y="0"/>
          <a:ext cx="1753522" cy="176655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4" name="Diagram 13"/>
          <p:cNvGraphicFramePr/>
          <p:nvPr>
            <p:extLst>
              <p:ext uri="{D42A27DB-BD31-4B8C-83A1-F6EECF244321}">
                <p14:modId xmlns:p14="http://schemas.microsoft.com/office/powerpoint/2010/main" val="282118761"/>
              </p:ext>
            </p:extLst>
          </p:nvPr>
        </p:nvGraphicFramePr>
        <p:xfrm>
          <a:off x="5199354" y="0"/>
          <a:ext cx="1753522" cy="1766555"/>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5" name="Diagram 14"/>
          <p:cNvGraphicFramePr/>
          <p:nvPr>
            <p:extLst>
              <p:ext uri="{D42A27DB-BD31-4B8C-83A1-F6EECF244321}">
                <p14:modId xmlns:p14="http://schemas.microsoft.com/office/powerpoint/2010/main" val="364436401"/>
              </p:ext>
            </p:extLst>
          </p:nvPr>
        </p:nvGraphicFramePr>
        <p:xfrm>
          <a:off x="6933815" y="0"/>
          <a:ext cx="1753522" cy="1766555"/>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16" name="Diagram 15"/>
          <p:cNvGraphicFramePr/>
          <p:nvPr>
            <p:extLst>
              <p:ext uri="{D42A27DB-BD31-4B8C-83A1-F6EECF244321}">
                <p14:modId xmlns:p14="http://schemas.microsoft.com/office/powerpoint/2010/main" val="3747999435"/>
              </p:ext>
            </p:extLst>
          </p:nvPr>
        </p:nvGraphicFramePr>
        <p:xfrm>
          <a:off x="8668276" y="0"/>
          <a:ext cx="1753522" cy="1766555"/>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17" name="Diagram 16"/>
          <p:cNvGraphicFramePr/>
          <p:nvPr>
            <p:extLst>
              <p:ext uri="{D42A27DB-BD31-4B8C-83A1-F6EECF244321}">
                <p14:modId xmlns:p14="http://schemas.microsoft.com/office/powerpoint/2010/main" val="2192001026"/>
              </p:ext>
            </p:extLst>
          </p:nvPr>
        </p:nvGraphicFramePr>
        <p:xfrm>
          <a:off x="10387711" y="1753521"/>
          <a:ext cx="1830556" cy="1766555"/>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graphicFrame>
        <p:nvGraphicFramePr>
          <p:cNvPr id="18" name="Diagram 17"/>
          <p:cNvGraphicFramePr/>
          <p:nvPr>
            <p:extLst>
              <p:ext uri="{D42A27DB-BD31-4B8C-83A1-F6EECF244321}">
                <p14:modId xmlns:p14="http://schemas.microsoft.com/office/powerpoint/2010/main" val="1108758653"/>
              </p:ext>
            </p:extLst>
          </p:nvPr>
        </p:nvGraphicFramePr>
        <p:xfrm>
          <a:off x="-23093" y="1753520"/>
          <a:ext cx="1753522" cy="1766556"/>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graphicFrame>
        <p:nvGraphicFramePr>
          <p:cNvPr id="19" name="Diagram 18"/>
          <p:cNvGraphicFramePr/>
          <p:nvPr>
            <p:extLst>
              <p:ext uri="{D42A27DB-BD31-4B8C-83A1-F6EECF244321}">
                <p14:modId xmlns:p14="http://schemas.microsoft.com/office/powerpoint/2010/main" val="4273204802"/>
              </p:ext>
            </p:extLst>
          </p:nvPr>
        </p:nvGraphicFramePr>
        <p:xfrm>
          <a:off x="1711370" y="1753521"/>
          <a:ext cx="1753522" cy="1766555"/>
        </p:xfrm>
        <a:graphic>
          <a:graphicData uri="http://schemas.openxmlformats.org/drawingml/2006/diagram">
            <dgm:relIds xmlns:dgm="http://schemas.openxmlformats.org/drawingml/2006/diagram" xmlns:r="http://schemas.openxmlformats.org/officeDocument/2006/relationships" r:dm="rId47" r:lo="rId48" r:qs="rId49" r:cs="rId50"/>
          </a:graphicData>
        </a:graphic>
      </p:graphicFrame>
      <p:graphicFrame>
        <p:nvGraphicFramePr>
          <p:cNvPr id="20" name="Diagram 19"/>
          <p:cNvGraphicFramePr/>
          <p:nvPr>
            <p:extLst>
              <p:ext uri="{D42A27DB-BD31-4B8C-83A1-F6EECF244321}">
                <p14:modId xmlns:p14="http://schemas.microsoft.com/office/powerpoint/2010/main" val="2432372452"/>
              </p:ext>
            </p:extLst>
          </p:nvPr>
        </p:nvGraphicFramePr>
        <p:xfrm>
          <a:off x="3464892" y="1753521"/>
          <a:ext cx="1753522" cy="1766555"/>
        </p:xfrm>
        <a:graphic>
          <a:graphicData uri="http://schemas.openxmlformats.org/drawingml/2006/diagram">
            <dgm:relIds xmlns:dgm="http://schemas.openxmlformats.org/drawingml/2006/diagram" xmlns:r="http://schemas.openxmlformats.org/officeDocument/2006/relationships" r:dm="rId52" r:lo="rId53" r:qs="rId54" r:cs="rId55"/>
          </a:graphicData>
        </a:graphic>
      </p:graphicFrame>
      <p:graphicFrame>
        <p:nvGraphicFramePr>
          <p:cNvPr id="21" name="Diagram 20"/>
          <p:cNvGraphicFramePr/>
          <p:nvPr>
            <p:extLst>
              <p:ext uri="{D42A27DB-BD31-4B8C-83A1-F6EECF244321}">
                <p14:modId xmlns:p14="http://schemas.microsoft.com/office/powerpoint/2010/main" val="3434020973"/>
              </p:ext>
            </p:extLst>
          </p:nvPr>
        </p:nvGraphicFramePr>
        <p:xfrm>
          <a:off x="5199354" y="1753521"/>
          <a:ext cx="1753522" cy="1766555"/>
        </p:xfrm>
        <a:graphic>
          <a:graphicData uri="http://schemas.openxmlformats.org/drawingml/2006/diagram">
            <dgm:relIds xmlns:dgm="http://schemas.openxmlformats.org/drawingml/2006/diagram" xmlns:r="http://schemas.openxmlformats.org/officeDocument/2006/relationships" r:dm="rId57" r:lo="rId58" r:qs="rId59" r:cs="rId60"/>
          </a:graphicData>
        </a:graphic>
      </p:graphicFrame>
      <p:graphicFrame>
        <p:nvGraphicFramePr>
          <p:cNvPr id="22" name="Diagram 21"/>
          <p:cNvGraphicFramePr/>
          <p:nvPr>
            <p:extLst>
              <p:ext uri="{D42A27DB-BD31-4B8C-83A1-F6EECF244321}">
                <p14:modId xmlns:p14="http://schemas.microsoft.com/office/powerpoint/2010/main" val="1980246920"/>
              </p:ext>
            </p:extLst>
          </p:nvPr>
        </p:nvGraphicFramePr>
        <p:xfrm>
          <a:off x="6933815" y="1753521"/>
          <a:ext cx="1753522" cy="1766555"/>
        </p:xfrm>
        <a:graphic>
          <a:graphicData uri="http://schemas.openxmlformats.org/drawingml/2006/diagram">
            <dgm:relIds xmlns:dgm="http://schemas.openxmlformats.org/drawingml/2006/diagram" xmlns:r="http://schemas.openxmlformats.org/officeDocument/2006/relationships" r:dm="rId62" r:lo="rId63" r:qs="rId64" r:cs="rId65"/>
          </a:graphicData>
        </a:graphic>
      </p:graphicFrame>
      <p:graphicFrame>
        <p:nvGraphicFramePr>
          <p:cNvPr id="23" name="Diagram 22"/>
          <p:cNvGraphicFramePr/>
          <p:nvPr>
            <p:extLst>
              <p:ext uri="{D42A27DB-BD31-4B8C-83A1-F6EECF244321}">
                <p14:modId xmlns:p14="http://schemas.microsoft.com/office/powerpoint/2010/main" val="813707816"/>
              </p:ext>
            </p:extLst>
          </p:nvPr>
        </p:nvGraphicFramePr>
        <p:xfrm>
          <a:off x="8668276" y="1753521"/>
          <a:ext cx="1753522" cy="1766555"/>
        </p:xfrm>
        <a:graphic>
          <a:graphicData uri="http://schemas.openxmlformats.org/drawingml/2006/diagram">
            <dgm:relIds xmlns:dgm="http://schemas.openxmlformats.org/drawingml/2006/diagram" xmlns:r="http://schemas.openxmlformats.org/officeDocument/2006/relationships" r:dm="rId67" r:lo="rId68" r:qs="rId69" r:cs="rId70"/>
          </a:graphicData>
        </a:graphic>
      </p:graphicFrame>
      <p:sp>
        <p:nvSpPr>
          <p:cNvPr id="28" name="Rectangle 27"/>
          <p:cNvSpPr/>
          <p:nvPr/>
        </p:nvSpPr>
        <p:spPr>
          <a:xfrm>
            <a:off x="1539959" y="4236453"/>
            <a:ext cx="8731803" cy="1409617"/>
          </a:xfrm>
          <a:prstGeom prst="rect">
            <a:avLst/>
          </a:prstGeom>
        </p:spPr>
        <p:txBody>
          <a:bodyPr wrap="square">
            <a:spAutoFit/>
          </a:bodyPr>
          <a:lstStyle/>
          <a:p>
            <a:pPr algn="just" rtl="1">
              <a:lnSpc>
                <a:spcPct val="107000"/>
              </a:lnSpc>
              <a:spcAft>
                <a:spcPts val="800"/>
              </a:spcAft>
            </a:pPr>
            <a:r>
              <a:rPr lang="ar-SA" sz="2000" dirty="0">
                <a:latin typeface="Calibri" panose="020F0502020204030204" pitchFamily="34" charset="0"/>
                <a:ea typeface="Calibri" panose="020F0502020204030204" pitchFamily="34" charset="0"/>
                <a:cs typeface="B Koodak" panose="00000700000000000000" pitchFamily="2" charset="-78"/>
              </a:rPr>
              <a:t>امروزه بیشتر دولتها به این باور رسیده اند که اگر بازار زمین شهری به حال خود رها شود، نمی تواند به تخصیص مؤثر کاربرد زمین منجر شود. مضافة، مالکیت زمین به شکل موزون میان افراد اجتماع توزیع نشده و از شکل استفاده واقعی آن خارج گردیده و تنها جنبه های سودآوری آن مورد توجه قرار میگیرد.(کوثری 1376)</a:t>
            </a:r>
            <a:endParaRPr lang="en-US" sz="2000" dirty="0">
              <a:latin typeface="Calibri" panose="020F0502020204030204" pitchFamily="34" charset="0"/>
              <a:ea typeface="Calibri" panose="020F0502020204030204" pitchFamily="34" charset="0"/>
              <a:cs typeface="B Koodak" panose="00000700000000000000" pitchFamily="2" charset="-78"/>
            </a:endParaRPr>
          </a:p>
        </p:txBody>
      </p:sp>
      <p:sp>
        <p:nvSpPr>
          <p:cNvPr id="2" name="Oval 1"/>
          <p:cNvSpPr/>
          <p:nvPr/>
        </p:nvSpPr>
        <p:spPr>
          <a:xfrm>
            <a:off x="482616" y="3982135"/>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96361" y="4388449"/>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750877" y="4654539"/>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1231463" y="5105516"/>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204469" y="5023986"/>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699941" y="5570580"/>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501603" y="5900756"/>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975448" y="5749569"/>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779514" y="6156935"/>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1433963" y="6532209"/>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260165" y="6583145"/>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10100939" y="3773528"/>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10969859" y="4242954"/>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11404378" y="3953230"/>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11867470" y="3646130"/>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11663275" y="4331482"/>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11249855" y="4844701"/>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10757383" y="5519793"/>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11481979" y="5379777"/>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12018891" y="5067291"/>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11541970" y="5950074"/>
            <a:ext cx="101872" cy="1018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79648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
                                        <p:tgtEl>
                                          <p:spTgt spid="12"/>
                                        </p:tgtEl>
                                      </p:cBhvr>
                                    </p:animEffect>
                                  </p:childTnLst>
                                </p:cTn>
                              </p:par>
                              <p:par>
                                <p:cTn id="8" presetID="10" presetClass="entr" presetSubtype="0" repeatCount="2000"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50"/>
                                        <p:tgtEl>
                                          <p:spTgt spid="20"/>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50"/>
                                        <p:tgtEl>
                                          <p:spTgt spid="14"/>
                                        </p:tgtEl>
                                      </p:cBhvr>
                                    </p:animEffect>
                                  </p:childTnLst>
                                </p:cTn>
                              </p:par>
                              <p:par>
                                <p:cTn id="14" presetID="10" presetClass="entr" presetSubtype="0" repeatCount="2000" fill="hold" grpId="0"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50"/>
                                        <p:tgtEl>
                                          <p:spTgt spid="23"/>
                                        </p:tgtEl>
                                      </p:cBhvr>
                                    </p:animEffect>
                                  </p:childTnLst>
                                </p:cTn>
                              </p:par>
                              <p:par>
                                <p:cTn id="17" presetID="10" presetClass="entr" presetSubtype="0" repeatCount="200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50"/>
                                        <p:tgtEl>
                                          <p:spTgt spid="10"/>
                                        </p:tgtEl>
                                      </p:cBhvr>
                                    </p:animEffect>
                                  </p:childTnLst>
                                </p:cTn>
                              </p:par>
                              <p:par>
                                <p:cTn id="20" presetID="10" presetClass="entr" presetSubtype="0" repeatCount="2000"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50"/>
                                        <p:tgtEl>
                                          <p:spTgt spid="17"/>
                                        </p:tgtEl>
                                      </p:cBhvr>
                                    </p:animEffect>
                                  </p:childTnLst>
                                </p:cTn>
                              </p:par>
                              <p:par>
                                <p:cTn id="23" presetID="10" presetClass="entr" presetSubtype="0" repeatCount="2000" fill="hold" grpId="0" nodeType="withEffect">
                                  <p:stCondLst>
                                    <p:cond delay="15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50"/>
                                        <p:tgtEl>
                                          <p:spTgt spid="16"/>
                                        </p:tgtEl>
                                      </p:cBhvr>
                                    </p:animEffect>
                                  </p:childTnLst>
                                </p:cTn>
                              </p:par>
                              <p:par>
                                <p:cTn id="26" presetID="10" presetClass="entr" presetSubtype="0" repeatCount="2000" fill="hold" grpId="0" nodeType="withEffect">
                                  <p:stCondLst>
                                    <p:cond delay="17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50"/>
                                        <p:tgtEl>
                                          <p:spTgt spid="15"/>
                                        </p:tgtEl>
                                      </p:cBhvr>
                                    </p:animEffect>
                                  </p:childTnLst>
                                </p:cTn>
                              </p:par>
                              <p:par>
                                <p:cTn id="29" presetID="10" presetClass="entr" presetSubtype="0" repeatCount="2000"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
                                        <p:tgtEl>
                                          <p:spTgt spid="22"/>
                                        </p:tgtEl>
                                      </p:cBhvr>
                                    </p:animEffect>
                                  </p:childTnLst>
                                </p:cTn>
                              </p:par>
                              <p:par>
                                <p:cTn id="32" presetID="10" presetClass="entr" presetSubtype="0" repeatCount="2000" fill="hold" grpId="0" nodeType="withEffect">
                                  <p:stCondLst>
                                    <p:cond delay="225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50"/>
                                        <p:tgtEl>
                                          <p:spTgt spid="21"/>
                                        </p:tgtEl>
                                      </p:cBhvr>
                                    </p:animEffect>
                                  </p:childTnLst>
                                </p:cTn>
                              </p:par>
                              <p:par>
                                <p:cTn id="35" presetID="10" presetClass="entr" presetSubtype="0" repeatCount="2000" fill="hold" grpId="0" nodeType="withEffect">
                                  <p:stCondLst>
                                    <p:cond delay="2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50"/>
                                        <p:tgtEl>
                                          <p:spTgt spid="13"/>
                                        </p:tgtEl>
                                      </p:cBhvr>
                                    </p:animEffect>
                                  </p:childTnLst>
                                </p:cTn>
                              </p:par>
                              <p:par>
                                <p:cTn id="38" presetID="10" presetClass="entr" presetSubtype="0" repeatCount="2000" fill="hold" grpId="0" nodeType="withEffect">
                                  <p:stCondLst>
                                    <p:cond delay="27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50"/>
                                        <p:tgtEl>
                                          <p:spTgt spid="19"/>
                                        </p:tgtEl>
                                      </p:cBhvr>
                                    </p:animEffect>
                                  </p:childTnLst>
                                </p:cTn>
                              </p:par>
                              <p:par>
                                <p:cTn id="41" presetID="10" presetClass="entr" presetSubtype="0" repeatCount="2000" fill="hold" grpId="0" nodeType="withEffect">
                                  <p:stCondLst>
                                    <p:cond delay="30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50"/>
                                        <p:tgtEl>
                                          <p:spTgt spid="18"/>
                                        </p:tgtEl>
                                      </p:cBhvr>
                                    </p:animEffect>
                                  </p:childTnLst>
                                </p:cTn>
                              </p:par>
                              <p:par>
                                <p:cTn id="44" presetID="2" presetClass="entr" presetSubtype="4" decel="10000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ppt_x"/>
                                          </p:val>
                                        </p:tav>
                                        <p:tav tm="100000">
                                          <p:val>
                                            <p:strVal val="#ppt_x"/>
                                          </p:val>
                                        </p:tav>
                                      </p:tavLst>
                                    </p:anim>
                                    <p:anim calcmode="lin" valueType="num">
                                      <p:cBhvr additive="base">
                                        <p:cTn id="47" dur="750" fill="hold"/>
                                        <p:tgtEl>
                                          <p:spTgt spid="28"/>
                                        </p:tgtEl>
                                        <p:attrNameLst>
                                          <p:attrName>ppt_y</p:attrName>
                                        </p:attrNameLst>
                                      </p:cBhvr>
                                      <p:tavLst>
                                        <p:tav tm="0">
                                          <p:val>
                                            <p:strVal val="1+#ppt_h/2"/>
                                          </p:val>
                                        </p:tav>
                                        <p:tav tm="100000">
                                          <p:val>
                                            <p:strVal val="#ppt_y"/>
                                          </p:val>
                                        </p:tav>
                                      </p:tavLst>
                                    </p:anim>
                                  </p:childTnLst>
                                </p:cTn>
                              </p:par>
                              <p:par>
                                <p:cTn id="48" presetID="22" presetClass="entr" presetSubtype="1" fill="hold" nodeType="withEffect">
                                  <p:stCondLst>
                                    <p:cond delay="0"/>
                                  </p:stCondLst>
                                  <p:childTnLst>
                                    <p:set>
                                      <p:cBhvr>
                                        <p:cTn id="49" dur="1" fill="hold">
                                          <p:stCondLst>
                                            <p:cond delay="0"/>
                                          </p:stCondLst>
                                        </p:cTn>
                                        <p:tgtEl>
                                          <p:spTgt spid="141"/>
                                        </p:tgtEl>
                                        <p:attrNameLst>
                                          <p:attrName>style.visibility</p:attrName>
                                        </p:attrNameLst>
                                      </p:cBhvr>
                                      <p:to>
                                        <p:strVal val="visible"/>
                                      </p:to>
                                    </p:set>
                                    <p:animEffect transition="in" filter="wipe(up)">
                                      <p:cBhvr>
                                        <p:cTn id="50" dur="500"/>
                                        <p:tgtEl>
                                          <p:spTgt spid="141"/>
                                        </p:tgtEl>
                                      </p:cBhvr>
                                    </p:animEffect>
                                  </p:childTnLst>
                                </p:cTn>
                              </p:par>
                              <p:par>
                                <p:cTn id="51" presetID="22" presetClass="entr" presetSubtype="1" fill="hold" nodeType="with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wipe(up)">
                                      <p:cBhvr>
                                        <p:cTn id="53" dur="500"/>
                                        <p:tgtEl>
                                          <p:spTgt spid="143"/>
                                        </p:tgtEl>
                                      </p:cBhvr>
                                    </p:animEffect>
                                  </p:childTnLst>
                                </p:cTn>
                              </p:par>
                              <p:par>
                                <p:cTn id="54" presetID="22" presetClass="entr" presetSubtype="1" fill="hold"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wipe(up)">
                                      <p:cBhvr>
                                        <p:cTn id="56" dur="500"/>
                                        <p:tgtEl>
                                          <p:spTgt spid="127"/>
                                        </p:tgtEl>
                                      </p:cBhvr>
                                    </p:animEffect>
                                  </p:childTnLst>
                                </p:cTn>
                              </p:par>
                              <p:par>
                                <p:cTn id="57" presetID="2" presetClass="entr" presetSubtype="4" decel="100000" fill="hold" grpId="0" nodeType="withEffect">
                                  <p:stCondLst>
                                    <p:cond delay="25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par>
                                <p:cTn id="61" presetID="22" presetClass="entr" presetSubtype="1" fill="hold" nodeType="withEffect">
                                  <p:stCondLst>
                                    <p:cond delay="250"/>
                                  </p:stCondLst>
                                  <p:childTnLst>
                                    <p:set>
                                      <p:cBhvr>
                                        <p:cTn id="62" dur="1" fill="hold">
                                          <p:stCondLst>
                                            <p:cond delay="0"/>
                                          </p:stCondLst>
                                        </p:cTn>
                                        <p:tgtEl>
                                          <p:spTgt spid="147"/>
                                        </p:tgtEl>
                                        <p:attrNameLst>
                                          <p:attrName>style.visibility</p:attrName>
                                        </p:attrNameLst>
                                      </p:cBhvr>
                                      <p:to>
                                        <p:strVal val="visible"/>
                                      </p:to>
                                    </p:set>
                                    <p:animEffect transition="in" filter="wipe(up)">
                                      <p:cBhvr>
                                        <p:cTn id="63" dur="500"/>
                                        <p:tgtEl>
                                          <p:spTgt spid="147"/>
                                        </p:tgtEl>
                                      </p:cBhvr>
                                    </p:animEffect>
                                  </p:childTnLst>
                                </p:cTn>
                              </p:par>
                              <p:par>
                                <p:cTn id="64" presetID="2" presetClass="entr" presetSubtype="4" decel="100000" fill="hold" grpId="0" nodeType="withEffect">
                                  <p:stCondLst>
                                    <p:cond delay="25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750" fill="hold"/>
                                        <p:tgtEl>
                                          <p:spTgt spid="61"/>
                                        </p:tgtEl>
                                        <p:attrNameLst>
                                          <p:attrName>ppt_x</p:attrName>
                                        </p:attrNameLst>
                                      </p:cBhvr>
                                      <p:tavLst>
                                        <p:tav tm="0">
                                          <p:val>
                                            <p:strVal val="#ppt_x"/>
                                          </p:val>
                                        </p:tav>
                                        <p:tav tm="100000">
                                          <p:val>
                                            <p:strVal val="#ppt_x"/>
                                          </p:val>
                                        </p:tav>
                                      </p:tavLst>
                                    </p:anim>
                                    <p:anim calcmode="lin" valueType="num">
                                      <p:cBhvr additive="base">
                                        <p:cTn id="67" dur="750" fill="hold"/>
                                        <p:tgtEl>
                                          <p:spTgt spid="61"/>
                                        </p:tgtEl>
                                        <p:attrNameLst>
                                          <p:attrName>ppt_y</p:attrName>
                                        </p:attrNameLst>
                                      </p:cBhvr>
                                      <p:tavLst>
                                        <p:tav tm="0">
                                          <p:val>
                                            <p:strVal val="1+#ppt_h/2"/>
                                          </p:val>
                                        </p:tav>
                                        <p:tav tm="100000">
                                          <p:val>
                                            <p:strVal val="#ppt_y"/>
                                          </p:val>
                                        </p:tav>
                                      </p:tavLst>
                                    </p:anim>
                                  </p:childTnLst>
                                </p:cTn>
                              </p:par>
                              <p:par>
                                <p:cTn id="68" presetID="22" presetClass="entr" presetSubtype="2" fill="hold" nodeType="withEffect">
                                  <p:stCondLst>
                                    <p:cond delay="250"/>
                                  </p:stCondLst>
                                  <p:childTnLst>
                                    <p:set>
                                      <p:cBhvr>
                                        <p:cTn id="69" dur="1" fill="hold">
                                          <p:stCondLst>
                                            <p:cond delay="0"/>
                                          </p:stCondLst>
                                        </p:cTn>
                                        <p:tgtEl>
                                          <p:spTgt spid="150"/>
                                        </p:tgtEl>
                                        <p:attrNameLst>
                                          <p:attrName>style.visibility</p:attrName>
                                        </p:attrNameLst>
                                      </p:cBhvr>
                                      <p:to>
                                        <p:strVal val="visible"/>
                                      </p:to>
                                    </p:set>
                                    <p:animEffect transition="in" filter="wipe(right)">
                                      <p:cBhvr>
                                        <p:cTn id="70" dur="500"/>
                                        <p:tgtEl>
                                          <p:spTgt spid="150"/>
                                        </p:tgtEl>
                                      </p:cBhvr>
                                    </p:animEffect>
                                  </p:childTnLst>
                                </p:cTn>
                              </p:par>
                              <p:par>
                                <p:cTn id="71" presetID="2" presetClass="entr" presetSubtype="4" decel="100000" fill="hold" grpId="0" nodeType="withEffect">
                                  <p:stCondLst>
                                    <p:cond delay="25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fill="hold"/>
                                        <p:tgtEl>
                                          <p:spTgt spid="60"/>
                                        </p:tgtEl>
                                        <p:attrNameLst>
                                          <p:attrName>ppt_x</p:attrName>
                                        </p:attrNameLst>
                                      </p:cBhvr>
                                      <p:tavLst>
                                        <p:tav tm="0">
                                          <p:val>
                                            <p:strVal val="#ppt_x"/>
                                          </p:val>
                                        </p:tav>
                                        <p:tav tm="100000">
                                          <p:val>
                                            <p:strVal val="#ppt_x"/>
                                          </p:val>
                                        </p:tav>
                                      </p:tavLst>
                                    </p:anim>
                                    <p:anim calcmode="lin" valueType="num">
                                      <p:cBhvr additive="base">
                                        <p:cTn id="74" dur="500" fill="hold"/>
                                        <p:tgtEl>
                                          <p:spTgt spid="60"/>
                                        </p:tgtEl>
                                        <p:attrNameLst>
                                          <p:attrName>ppt_y</p:attrName>
                                        </p:attrNameLst>
                                      </p:cBhvr>
                                      <p:tavLst>
                                        <p:tav tm="0">
                                          <p:val>
                                            <p:strVal val="1+#ppt_h/2"/>
                                          </p:val>
                                        </p:tav>
                                        <p:tav tm="100000">
                                          <p:val>
                                            <p:strVal val="#ppt_y"/>
                                          </p:val>
                                        </p:tav>
                                      </p:tavLst>
                                    </p:anim>
                                  </p:childTnLst>
                                </p:cTn>
                              </p:par>
                              <p:par>
                                <p:cTn id="75" presetID="22" presetClass="entr" presetSubtype="1" fill="hold" nodeType="withEffect">
                                  <p:stCondLst>
                                    <p:cond delay="500"/>
                                  </p:stCondLst>
                                  <p:childTnLst>
                                    <p:set>
                                      <p:cBhvr>
                                        <p:cTn id="76" dur="1" fill="hold">
                                          <p:stCondLst>
                                            <p:cond delay="0"/>
                                          </p:stCondLst>
                                        </p:cTn>
                                        <p:tgtEl>
                                          <p:spTgt spid="154"/>
                                        </p:tgtEl>
                                        <p:attrNameLst>
                                          <p:attrName>style.visibility</p:attrName>
                                        </p:attrNameLst>
                                      </p:cBhvr>
                                      <p:to>
                                        <p:strVal val="visible"/>
                                      </p:to>
                                    </p:set>
                                    <p:animEffect transition="in" filter="wipe(up)">
                                      <p:cBhvr>
                                        <p:cTn id="77" dur="500"/>
                                        <p:tgtEl>
                                          <p:spTgt spid="154"/>
                                        </p:tgtEl>
                                      </p:cBhvr>
                                    </p:animEffect>
                                  </p:childTnLst>
                                </p:cTn>
                              </p:par>
                              <p:par>
                                <p:cTn id="78" presetID="2" presetClass="entr" presetSubtype="4" decel="100000" fill="hold" grpId="0" nodeType="withEffect">
                                  <p:stCondLst>
                                    <p:cond delay="50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750" fill="hold"/>
                                        <p:tgtEl>
                                          <p:spTgt spid="64"/>
                                        </p:tgtEl>
                                        <p:attrNameLst>
                                          <p:attrName>ppt_x</p:attrName>
                                        </p:attrNameLst>
                                      </p:cBhvr>
                                      <p:tavLst>
                                        <p:tav tm="0">
                                          <p:val>
                                            <p:strVal val="#ppt_x"/>
                                          </p:val>
                                        </p:tav>
                                        <p:tav tm="100000">
                                          <p:val>
                                            <p:strVal val="#ppt_x"/>
                                          </p:val>
                                        </p:tav>
                                      </p:tavLst>
                                    </p:anim>
                                    <p:anim calcmode="lin" valueType="num">
                                      <p:cBhvr additive="base">
                                        <p:cTn id="81" dur="750" fill="hold"/>
                                        <p:tgtEl>
                                          <p:spTgt spid="64"/>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500"/>
                                  </p:stCondLst>
                                  <p:childTnLst>
                                    <p:set>
                                      <p:cBhvr>
                                        <p:cTn id="83" dur="1" fill="hold">
                                          <p:stCondLst>
                                            <p:cond delay="0"/>
                                          </p:stCondLst>
                                        </p:cTn>
                                        <p:tgtEl>
                                          <p:spTgt spid="160"/>
                                        </p:tgtEl>
                                        <p:attrNameLst>
                                          <p:attrName>style.visibility</p:attrName>
                                        </p:attrNameLst>
                                      </p:cBhvr>
                                      <p:to>
                                        <p:strVal val="visible"/>
                                      </p:to>
                                    </p:set>
                                    <p:animEffect transition="in" filter="wipe(up)">
                                      <p:cBhvr>
                                        <p:cTn id="84" dur="500"/>
                                        <p:tgtEl>
                                          <p:spTgt spid="160"/>
                                        </p:tgtEl>
                                      </p:cBhvr>
                                    </p:animEffect>
                                  </p:childTnLst>
                                </p:cTn>
                              </p:par>
                              <p:par>
                                <p:cTn id="85" presetID="2" presetClass="entr" presetSubtype="4" decel="100000" fill="hold" grpId="0" nodeType="withEffect">
                                  <p:stCondLst>
                                    <p:cond delay="50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75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750" fill="hold"/>
                                        <p:tgtEl>
                                          <p:spTgt spid="65"/>
                                        </p:tgtEl>
                                        <p:attrNameLst>
                                          <p:attrName>ppt_x</p:attrName>
                                        </p:attrNameLst>
                                      </p:cBhvr>
                                      <p:tavLst>
                                        <p:tav tm="0">
                                          <p:val>
                                            <p:strVal val="#ppt_x"/>
                                          </p:val>
                                        </p:tav>
                                        <p:tav tm="100000">
                                          <p:val>
                                            <p:strVal val="#ppt_x"/>
                                          </p:val>
                                        </p:tav>
                                      </p:tavLst>
                                    </p:anim>
                                    <p:anim calcmode="lin" valueType="num">
                                      <p:cBhvr additive="base">
                                        <p:cTn id="92" dur="750" fill="hold"/>
                                        <p:tgtEl>
                                          <p:spTgt spid="65"/>
                                        </p:tgtEl>
                                        <p:attrNameLst>
                                          <p:attrName>ppt_y</p:attrName>
                                        </p:attrNameLst>
                                      </p:cBhvr>
                                      <p:tavLst>
                                        <p:tav tm="0">
                                          <p:val>
                                            <p:strVal val="1+#ppt_h/2"/>
                                          </p:val>
                                        </p:tav>
                                        <p:tav tm="100000">
                                          <p:val>
                                            <p:strVal val="#ppt_y"/>
                                          </p:val>
                                        </p:tav>
                                      </p:tavLst>
                                    </p:anim>
                                  </p:childTnLst>
                                </p:cTn>
                              </p:par>
                              <p:par>
                                <p:cTn id="93" presetID="22" presetClass="entr" presetSubtype="1" fill="hold" nodeType="withEffect">
                                  <p:stCondLst>
                                    <p:cond delay="750"/>
                                  </p:stCondLst>
                                  <p:childTnLst>
                                    <p:set>
                                      <p:cBhvr>
                                        <p:cTn id="94" dur="1" fill="hold">
                                          <p:stCondLst>
                                            <p:cond delay="0"/>
                                          </p:stCondLst>
                                        </p:cTn>
                                        <p:tgtEl>
                                          <p:spTgt spid="164"/>
                                        </p:tgtEl>
                                        <p:attrNameLst>
                                          <p:attrName>style.visibility</p:attrName>
                                        </p:attrNameLst>
                                      </p:cBhvr>
                                      <p:to>
                                        <p:strVal val="visible"/>
                                      </p:to>
                                    </p:set>
                                    <p:animEffect transition="in" filter="wipe(up)">
                                      <p:cBhvr>
                                        <p:cTn id="95" dur="500"/>
                                        <p:tgtEl>
                                          <p:spTgt spid="164"/>
                                        </p:tgtEl>
                                      </p:cBhvr>
                                    </p:animEffect>
                                  </p:childTnLst>
                                </p:cTn>
                              </p:par>
                              <p:par>
                                <p:cTn id="96" presetID="2" presetClass="entr" presetSubtype="4" decel="100000" fill="hold" grpId="0" nodeType="withEffect">
                                  <p:stCondLst>
                                    <p:cond delay="750"/>
                                  </p:stCondLst>
                                  <p:childTnLst>
                                    <p:set>
                                      <p:cBhvr>
                                        <p:cTn id="97" dur="1" fill="hold">
                                          <p:stCondLst>
                                            <p:cond delay="0"/>
                                          </p:stCondLst>
                                        </p:cTn>
                                        <p:tgtEl>
                                          <p:spTgt spid="68"/>
                                        </p:tgtEl>
                                        <p:attrNameLst>
                                          <p:attrName>style.visibility</p:attrName>
                                        </p:attrNameLst>
                                      </p:cBhvr>
                                      <p:to>
                                        <p:strVal val="visible"/>
                                      </p:to>
                                    </p:set>
                                    <p:anim calcmode="lin" valueType="num">
                                      <p:cBhvr additive="base">
                                        <p:cTn id="98" dur="500" fill="hold"/>
                                        <p:tgtEl>
                                          <p:spTgt spid="68"/>
                                        </p:tgtEl>
                                        <p:attrNameLst>
                                          <p:attrName>ppt_x</p:attrName>
                                        </p:attrNameLst>
                                      </p:cBhvr>
                                      <p:tavLst>
                                        <p:tav tm="0">
                                          <p:val>
                                            <p:strVal val="#ppt_x"/>
                                          </p:val>
                                        </p:tav>
                                        <p:tav tm="100000">
                                          <p:val>
                                            <p:strVal val="#ppt_x"/>
                                          </p:val>
                                        </p:tav>
                                      </p:tavLst>
                                    </p:anim>
                                    <p:anim calcmode="lin" valueType="num">
                                      <p:cBhvr additive="base">
                                        <p:cTn id="99" dur="500" fill="hold"/>
                                        <p:tgtEl>
                                          <p:spTgt spid="68"/>
                                        </p:tgtEl>
                                        <p:attrNameLst>
                                          <p:attrName>ppt_y</p:attrName>
                                        </p:attrNameLst>
                                      </p:cBhvr>
                                      <p:tavLst>
                                        <p:tav tm="0">
                                          <p:val>
                                            <p:strVal val="1+#ppt_h/2"/>
                                          </p:val>
                                        </p:tav>
                                        <p:tav tm="100000">
                                          <p:val>
                                            <p:strVal val="#ppt_y"/>
                                          </p:val>
                                        </p:tav>
                                      </p:tavLst>
                                    </p:anim>
                                  </p:childTnLst>
                                </p:cTn>
                              </p:par>
                              <p:par>
                                <p:cTn id="100" presetID="22" presetClass="entr" presetSubtype="1" fill="hold" nodeType="withEffect">
                                  <p:stCondLst>
                                    <p:cond delay="750"/>
                                  </p:stCondLst>
                                  <p:childTnLst>
                                    <p:set>
                                      <p:cBhvr>
                                        <p:cTn id="101" dur="1" fill="hold">
                                          <p:stCondLst>
                                            <p:cond delay="0"/>
                                          </p:stCondLst>
                                        </p:cTn>
                                        <p:tgtEl>
                                          <p:spTgt spid="172"/>
                                        </p:tgtEl>
                                        <p:attrNameLst>
                                          <p:attrName>style.visibility</p:attrName>
                                        </p:attrNameLst>
                                      </p:cBhvr>
                                      <p:to>
                                        <p:strVal val="visible"/>
                                      </p:to>
                                    </p:set>
                                    <p:animEffect transition="in" filter="wipe(up)">
                                      <p:cBhvr>
                                        <p:cTn id="102" dur="500"/>
                                        <p:tgtEl>
                                          <p:spTgt spid="172"/>
                                        </p:tgtEl>
                                      </p:cBhvr>
                                    </p:animEffect>
                                  </p:childTnLst>
                                </p:cTn>
                              </p:par>
                              <p:par>
                                <p:cTn id="103" presetID="22" presetClass="entr" presetSubtype="1" fill="hold" nodeType="withEffect">
                                  <p:stCondLst>
                                    <p:cond delay="750"/>
                                  </p:stCondLst>
                                  <p:childTnLst>
                                    <p:set>
                                      <p:cBhvr>
                                        <p:cTn id="104" dur="1" fill="hold">
                                          <p:stCondLst>
                                            <p:cond delay="0"/>
                                          </p:stCondLst>
                                        </p:cTn>
                                        <p:tgtEl>
                                          <p:spTgt spid="192"/>
                                        </p:tgtEl>
                                        <p:attrNameLst>
                                          <p:attrName>style.visibility</p:attrName>
                                        </p:attrNameLst>
                                      </p:cBhvr>
                                      <p:to>
                                        <p:strVal val="visible"/>
                                      </p:to>
                                    </p:set>
                                    <p:animEffect transition="in" filter="wipe(up)">
                                      <p:cBhvr>
                                        <p:cTn id="105" dur="500"/>
                                        <p:tgtEl>
                                          <p:spTgt spid="192"/>
                                        </p:tgtEl>
                                      </p:cBhvr>
                                    </p:animEffect>
                                  </p:childTnLst>
                                </p:cTn>
                              </p:par>
                              <p:par>
                                <p:cTn id="106" presetID="22" presetClass="entr" presetSubtype="8" fill="hold" nodeType="withEffect">
                                  <p:stCondLst>
                                    <p:cond delay="1000"/>
                                  </p:stCondLst>
                                  <p:childTnLst>
                                    <p:set>
                                      <p:cBhvr>
                                        <p:cTn id="107" dur="1" fill="hold">
                                          <p:stCondLst>
                                            <p:cond delay="0"/>
                                          </p:stCondLst>
                                        </p:cTn>
                                        <p:tgtEl>
                                          <p:spTgt spid="185"/>
                                        </p:tgtEl>
                                        <p:attrNameLst>
                                          <p:attrName>style.visibility</p:attrName>
                                        </p:attrNameLst>
                                      </p:cBhvr>
                                      <p:to>
                                        <p:strVal val="visible"/>
                                      </p:to>
                                    </p:set>
                                    <p:animEffect transition="in" filter="wipe(left)">
                                      <p:cBhvr>
                                        <p:cTn id="108" dur="500"/>
                                        <p:tgtEl>
                                          <p:spTgt spid="185"/>
                                        </p:tgtEl>
                                      </p:cBhvr>
                                    </p:animEffect>
                                  </p:childTnLst>
                                </p:cTn>
                              </p:par>
                              <p:par>
                                <p:cTn id="109" presetID="22" presetClass="entr" presetSubtype="2" fill="hold" nodeType="withEffect">
                                  <p:stCondLst>
                                    <p:cond delay="1000"/>
                                  </p:stCondLst>
                                  <p:childTnLst>
                                    <p:set>
                                      <p:cBhvr>
                                        <p:cTn id="110" dur="1" fill="hold">
                                          <p:stCondLst>
                                            <p:cond delay="0"/>
                                          </p:stCondLst>
                                        </p:cTn>
                                        <p:tgtEl>
                                          <p:spTgt spid="211"/>
                                        </p:tgtEl>
                                        <p:attrNameLst>
                                          <p:attrName>style.visibility</p:attrName>
                                        </p:attrNameLst>
                                      </p:cBhvr>
                                      <p:to>
                                        <p:strVal val="visible"/>
                                      </p:to>
                                    </p:set>
                                    <p:animEffect transition="in" filter="wipe(right)">
                                      <p:cBhvr>
                                        <p:cTn id="111" dur="500"/>
                                        <p:tgtEl>
                                          <p:spTgt spid="211"/>
                                        </p:tgtEl>
                                      </p:cBhvr>
                                    </p:animEffect>
                                  </p:childTnLst>
                                </p:cTn>
                              </p:par>
                              <p:par>
                                <p:cTn id="112" presetID="22" presetClass="entr" presetSubtype="1" fill="hold" nodeType="withEffect">
                                  <p:stCondLst>
                                    <p:cond delay="1000"/>
                                  </p:stCondLst>
                                  <p:childTnLst>
                                    <p:set>
                                      <p:cBhvr>
                                        <p:cTn id="113" dur="1" fill="hold">
                                          <p:stCondLst>
                                            <p:cond delay="0"/>
                                          </p:stCondLst>
                                        </p:cTn>
                                        <p:tgtEl>
                                          <p:spTgt spid="176"/>
                                        </p:tgtEl>
                                        <p:attrNameLst>
                                          <p:attrName>style.visibility</p:attrName>
                                        </p:attrNameLst>
                                      </p:cBhvr>
                                      <p:to>
                                        <p:strVal val="visible"/>
                                      </p:to>
                                    </p:set>
                                    <p:animEffect transition="in" filter="wipe(up)">
                                      <p:cBhvr>
                                        <p:cTn id="114" dur="500"/>
                                        <p:tgtEl>
                                          <p:spTgt spid="176"/>
                                        </p:tgtEl>
                                      </p:cBhvr>
                                    </p:animEffect>
                                  </p:childTnLst>
                                </p:cTn>
                              </p:par>
                              <p:par>
                                <p:cTn id="115" presetID="22" presetClass="entr" presetSubtype="1" fill="hold" nodeType="withEffect">
                                  <p:stCondLst>
                                    <p:cond delay="1000"/>
                                  </p:stCondLst>
                                  <p:childTnLst>
                                    <p:set>
                                      <p:cBhvr>
                                        <p:cTn id="116" dur="1" fill="hold">
                                          <p:stCondLst>
                                            <p:cond delay="0"/>
                                          </p:stCondLst>
                                        </p:cTn>
                                        <p:tgtEl>
                                          <p:spTgt spid="189"/>
                                        </p:tgtEl>
                                        <p:attrNameLst>
                                          <p:attrName>style.visibility</p:attrName>
                                        </p:attrNameLst>
                                      </p:cBhvr>
                                      <p:to>
                                        <p:strVal val="visible"/>
                                      </p:to>
                                    </p:set>
                                    <p:animEffect transition="in" filter="wipe(up)">
                                      <p:cBhvr>
                                        <p:cTn id="117" dur="500"/>
                                        <p:tgtEl>
                                          <p:spTgt spid="189"/>
                                        </p:tgtEl>
                                      </p:cBhvr>
                                    </p:animEffect>
                                  </p:childTnLst>
                                </p:cTn>
                              </p:par>
                              <p:par>
                                <p:cTn id="118" presetID="2" presetClass="entr" presetSubtype="4" decel="100000" fill="hold" grpId="0" nodeType="withEffect">
                                  <p:stCondLst>
                                    <p:cond delay="1000"/>
                                  </p:stCondLst>
                                  <p:childTnLst>
                                    <p:set>
                                      <p:cBhvr>
                                        <p:cTn id="119" dur="1" fill="hold">
                                          <p:stCondLst>
                                            <p:cond delay="0"/>
                                          </p:stCondLst>
                                        </p:cTn>
                                        <p:tgtEl>
                                          <p:spTgt spid="70"/>
                                        </p:tgtEl>
                                        <p:attrNameLst>
                                          <p:attrName>style.visibility</p:attrName>
                                        </p:attrNameLst>
                                      </p:cBhvr>
                                      <p:to>
                                        <p:strVal val="visible"/>
                                      </p:to>
                                    </p:set>
                                    <p:anim calcmode="lin" valueType="num">
                                      <p:cBhvr additive="base">
                                        <p:cTn id="120" dur="500" fill="hold"/>
                                        <p:tgtEl>
                                          <p:spTgt spid="70"/>
                                        </p:tgtEl>
                                        <p:attrNameLst>
                                          <p:attrName>ppt_x</p:attrName>
                                        </p:attrNameLst>
                                      </p:cBhvr>
                                      <p:tavLst>
                                        <p:tav tm="0">
                                          <p:val>
                                            <p:strVal val="#ppt_x"/>
                                          </p:val>
                                        </p:tav>
                                        <p:tav tm="100000">
                                          <p:val>
                                            <p:strVal val="#ppt_x"/>
                                          </p:val>
                                        </p:tav>
                                      </p:tavLst>
                                    </p:anim>
                                    <p:anim calcmode="lin" valueType="num">
                                      <p:cBhvr additive="base">
                                        <p:cTn id="121" dur="500" fill="hold"/>
                                        <p:tgtEl>
                                          <p:spTgt spid="70"/>
                                        </p:tgtEl>
                                        <p:attrNameLst>
                                          <p:attrName>ppt_y</p:attrName>
                                        </p:attrNameLst>
                                      </p:cBhvr>
                                      <p:tavLst>
                                        <p:tav tm="0">
                                          <p:val>
                                            <p:strVal val="1+#ppt_h/2"/>
                                          </p:val>
                                        </p:tav>
                                        <p:tav tm="100000">
                                          <p:val>
                                            <p:strVal val="#ppt_y"/>
                                          </p:val>
                                        </p:tav>
                                      </p:tavLst>
                                    </p:anim>
                                  </p:childTnLst>
                                </p:cTn>
                              </p:par>
                              <p:par>
                                <p:cTn id="122" presetID="22" presetClass="entr" presetSubtype="1" fill="hold" nodeType="withEffect">
                                  <p:stCondLst>
                                    <p:cond delay="1250"/>
                                  </p:stCondLst>
                                  <p:childTnLst>
                                    <p:set>
                                      <p:cBhvr>
                                        <p:cTn id="123" dur="1" fill="hold">
                                          <p:stCondLst>
                                            <p:cond delay="0"/>
                                          </p:stCondLst>
                                        </p:cTn>
                                        <p:tgtEl>
                                          <p:spTgt spid="195"/>
                                        </p:tgtEl>
                                        <p:attrNameLst>
                                          <p:attrName>style.visibility</p:attrName>
                                        </p:attrNameLst>
                                      </p:cBhvr>
                                      <p:to>
                                        <p:strVal val="visible"/>
                                      </p:to>
                                    </p:set>
                                    <p:animEffect transition="in" filter="wipe(up)">
                                      <p:cBhvr>
                                        <p:cTn id="124" dur="500"/>
                                        <p:tgtEl>
                                          <p:spTgt spid="195"/>
                                        </p:tgtEl>
                                      </p:cBhvr>
                                    </p:animEffect>
                                  </p:childTnLst>
                                </p:cTn>
                              </p:par>
                              <p:par>
                                <p:cTn id="125" presetID="2" presetClass="entr" presetSubtype="4" decel="100000" fill="hold" grpId="0" nodeType="withEffect">
                                  <p:stCondLst>
                                    <p:cond delay="1250"/>
                                  </p:stCondLst>
                                  <p:childTnLst>
                                    <p:set>
                                      <p:cBhvr>
                                        <p:cTn id="126" dur="1" fill="hold">
                                          <p:stCondLst>
                                            <p:cond delay="0"/>
                                          </p:stCondLst>
                                        </p:cTn>
                                        <p:tgtEl>
                                          <p:spTgt spid="72"/>
                                        </p:tgtEl>
                                        <p:attrNameLst>
                                          <p:attrName>style.visibility</p:attrName>
                                        </p:attrNameLst>
                                      </p:cBhvr>
                                      <p:to>
                                        <p:strVal val="visible"/>
                                      </p:to>
                                    </p:set>
                                    <p:anim calcmode="lin" valueType="num">
                                      <p:cBhvr additive="base">
                                        <p:cTn id="127" dur="500" fill="hold"/>
                                        <p:tgtEl>
                                          <p:spTgt spid="72"/>
                                        </p:tgtEl>
                                        <p:attrNameLst>
                                          <p:attrName>ppt_x</p:attrName>
                                        </p:attrNameLst>
                                      </p:cBhvr>
                                      <p:tavLst>
                                        <p:tav tm="0">
                                          <p:val>
                                            <p:strVal val="#ppt_x"/>
                                          </p:val>
                                        </p:tav>
                                        <p:tav tm="100000">
                                          <p:val>
                                            <p:strVal val="#ppt_x"/>
                                          </p:val>
                                        </p:tav>
                                      </p:tavLst>
                                    </p:anim>
                                    <p:anim calcmode="lin" valueType="num">
                                      <p:cBhvr additive="base">
                                        <p:cTn id="128" dur="500" fill="hold"/>
                                        <p:tgtEl>
                                          <p:spTgt spid="72"/>
                                        </p:tgtEl>
                                        <p:attrNameLst>
                                          <p:attrName>ppt_y</p:attrName>
                                        </p:attrNameLst>
                                      </p:cBhvr>
                                      <p:tavLst>
                                        <p:tav tm="0">
                                          <p:val>
                                            <p:strVal val="1+#ppt_h/2"/>
                                          </p:val>
                                        </p:tav>
                                        <p:tav tm="100000">
                                          <p:val>
                                            <p:strVal val="#ppt_y"/>
                                          </p:val>
                                        </p:tav>
                                      </p:tavLst>
                                    </p:anim>
                                  </p:childTnLst>
                                </p:cTn>
                              </p:par>
                              <p:par>
                                <p:cTn id="129" presetID="22" presetClass="entr" presetSubtype="1" fill="hold" nodeType="withEffect">
                                  <p:stCondLst>
                                    <p:cond delay="1250"/>
                                  </p:stCondLst>
                                  <p:childTnLst>
                                    <p:set>
                                      <p:cBhvr>
                                        <p:cTn id="130" dur="1" fill="hold">
                                          <p:stCondLst>
                                            <p:cond delay="0"/>
                                          </p:stCondLst>
                                        </p:cTn>
                                        <p:tgtEl>
                                          <p:spTgt spid="197"/>
                                        </p:tgtEl>
                                        <p:attrNameLst>
                                          <p:attrName>style.visibility</p:attrName>
                                        </p:attrNameLst>
                                      </p:cBhvr>
                                      <p:to>
                                        <p:strVal val="visible"/>
                                      </p:to>
                                    </p:set>
                                    <p:animEffect transition="in" filter="wipe(up)">
                                      <p:cBhvr>
                                        <p:cTn id="131" dur="500"/>
                                        <p:tgtEl>
                                          <p:spTgt spid="197"/>
                                        </p:tgtEl>
                                      </p:cBhvr>
                                    </p:animEffect>
                                  </p:childTnLst>
                                </p:cTn>
                              </p:par>
                              <p:par>
                                <p:cTn id="132" presetID="2" presetClass="entr" presetSubtype="4" decel="100000" fill="hold" grpId="0" nodeType="withEffect">
                                  <p:stCondLst>
                                    <p:cond delay="1250"/>
                                  </p:stCondLst>
                                  <p:childTnLst>
                                    <p:set>
                                      <p:cBhvr>
                                        <p:cTn id="133" dur="1" fill="hold">
                                          <p:stCondLst>
                                            <p:cond delay="0"/>
                                          </p:stCondLst>
                                        </p:cTn>
                                        <p:tgtEl>
                                          <p:spTgt spid="74"/>
                                        </p:tgtEl>
                                        <p:attrNameLst>
                                          <p:attrName>style.visibility</p:attrName>
                                        </p:attrNameLst>
                                      </p:cBhvr>
                                      <p:to>
                                        <p:strVal val="visible"/>
                                      </p:to>
                                    </p:set>
                                    <p:anim calcmode="lin" valueType="num">
                                      <p:cBhvr additive="base">
                                        <p:cTn id="134" dur="500" fill="hold"/>
                                        <p:tgtEl>
                                          <p:spTgt spid="74"/>
                                        </p:tgtEl>
                                        <p:attrNameLst>
                                          <p:attrName>ppt_x</p:attrName>
                                        </p:attrNameLst>
                                      </p:cBhvr>
                                      <p:tavLst>
                                        <p:tav tm="0">
                                          <p:val>
                                            <p:strVal val="#ppt_x"/>
                                          </p:val>
                                        </p:tav>
                                        <p:tav tm="100000">
                                          <p:val>
                                            <p:strVal val="#ppt_x"/>
                                          </p:val>
                                        </p:tav>
                                      </p:tavLst>
                                    </p:anim>
                                    <p:anim calcmode="lin" valueType="num">
                                      <p:cBhvr additive="base">
                                        <p:cTn id="135" dur="500" fill="hold"/>
                                        <p:tgtEl>
                                          <p:spTgt spid="74"/>
                                        </p:tgtEl>
                                        <p:attrNameLst>
                                          <p:attrName>ppt_y</p:attrName>
                                        </p:attrNameLst>
                                      </p:cBhvr>
                                      <p:tavLst>
                                        <p:tav tm="0">
                                          <p:val>
                                            <p:strVal val="1+#ppt_h/2"/>
                                          </p:val>
                                        </p:tav>
                                        <p:tav tm="100000">
                                          <p:val>
                                            <p:strVal val="#ppt_y"/>
                                          </p:val>
                                        </p:tav>
                                      </p:tavLst>
                                    </p:anim>
                                  </p:childTnLst>
                                </p:cTn>
                              </p:par>
                              <p:par>
                                <p:cTn id="136" presetID="22" presetClass="entr" presetSubtype="2" fill="hold" nodeType="withEffect">
                                  <p:stCondLst>
                                    <p:cond delay="1500"/>
                                  </p:stCondLst>
                                  <p:childTnLst>
                                    <p:set>
                                      <p:cBhvr>
                                        <p:cTn id="137" dur="1" fill="hold">
                                          <p:stCondLst>
                                            <p:cond delay="0"/>
                                          </p:stCondLst>
                                        </p:cTn>
                                        <p:tgtEl>
                                          <p:spTgt spid="196"/>
                                        </p:tgtEl>
                                        <p:attrNameLst>
                                          <p:attrName>style.visibility</p:attrName>
                                        </p:attrNameLst>
                                      </p:cBhvr>
                                      <p:to>
                                        <p:strVal val="visible"/>
                                      </p:to>
                                    </p:set>
                                    <p:animEffect transition="in" filter="wipe(right)">
                                      <p:cBhvr>
                                        <p:cTn id="138" dur="500"/>
                                        <p:tgtEl>
                                          <p:spTgt spid="196"/>
                                        </p:tgtEl>
                                      </p:cBhvr>
                                    </p:animEffect>
                                  </p:childTnLst>
                                </p:cTn>
                              </p:par>
                              <p:par>
                                <p:cTn id="139" presetID="22" presetClass="entr" presetSubtype="2" fill="hold" nodeType="withEffect">
                                  <p:stCondLst>
                                    <p:cond delay="1500"/>
                                  </p:stCondLst>
                                  <p:childTnLst>
                                    <p:set>
                                      <p:cBhvr>
                                        <p:cTn id="140" dur="1" fill="hold">
                                          <p:stCondLst>
                                            <p:cond delay="0"/>
                                          </p:stCondLst>
                                        </p:cTn>
                                        <p:tgtEl>
                                          <p:spTgt spid="214"/>
                                        </p:tgtEl>
                                        <p:attrNameLst>
                                          <p:attrName>style.visibility</p:attrName>
                                        </p:attrNameLst>
                                      </p:cBhvr>
                                      <p:to>
                                        <p:strVal val="visible"/>
                                      </p:to>
                                    </p:set>
                                    <p:animEffect transition="in" filter="wipe(right)">
                                      <p:cBhvr>
                                        <p:cTn id="141" dur="500"/>
                                        <p:tgtEl>
                                          <p:spTgt spid="214"/>
                                        </p:tgtEl>
                                      </p:cBhvr>
                                    </p:animEffect>
                                  </p:childTnLst>
                                </p:cTn>
                              </p:par>
                              <p:par>
                                <p:cTn id="142" presetID="22" presetClass="entr" presetSubtype="2" fill="hold" nodeType="withEffect">
                                  <p:stCondLst>
                                    <p:cond delay="1500"/>
                                  </p:stCondLst>
                                  <p:childTnLst>
                                    <p:set>
                                      <p:cBhvr>
                                        <p:cTn id="143" dur="1" fill="hold">
                                          <p:stCondLst>
                                            <p:cond delay="0"/>
                                          </p:stCondLst>
                                        </p:cTn>
                                        <p:tgtEl>
                                          <p:spTgt spid="217"/>
                                        </p:tgtEl>
                                        <p:attrNameLst>
                                          <p:attrName>style.visibility</p:attrName>
                                        </p:attrNameLst>
                                      </p:cBhvr>
                                      <p:to>
                                        <p:strVal val="visible"/>
                                      </p:to>
                                    </p:set>
                                    <p:animEffect transition="in" filter="wipe(right)">
                                      <p:cBhvr>
                                        <p:cTn id="144" dur="500"/>
                                        <p:tgtEl>
                                          <p:spTgt spid="217"/>
                                        </p:tgtEl>
                                      </p:cBhvr>
                                    </p:animEffect>
                                  </p:childTnLst>
                                </p:cTn>
                              </p:par>
                              <p:par>
                                <p:cTn id="145" presetID="22" presetClass="entr" presetSubtype="1" fill="hold" nodeType="withEffect">
                                  <p:stCondLst>
                                    <p:cond delay="1500"/>
                                  </p:stCondLst>
                                  <p:childTnLst>
                                    <p:set>
                                      <p:cBhvr>
                                        <p:cTn id="146" dur="1" fill="hold">
                                          <p:stCondLst>
                                            <p:cond delay="0"/>
                                          </p:stCondLst>
                                        </p:cTn>
                                        <p:tgtEl>
                                          <p:spTgt spid="169"/>
                                        </p:tgtEl>
                                        <p:attrNameLst>
                                          <p:attrName>style.visibility</p:attrName>
                                        </p:attrNameLst>
                                      </p:cBhvr>
                                      <p:to>
                                        <p:strVal val="visible"/>
                                      </p:to>
                                    </p:set>
                                    <p:animEffect transition="in" filter="wipe(up)">
                                      <p:cBhvr>
                                        <p:cTn id="147" dur="500"/>
                                        <p:tgtEl>
                                          <p:spTgt spid="169"/>
                                        </p:tgtEl>
                                      </p:cBhvr>
                                    </p:animEffect>
                                  </p:childTnLst>
                                </p:cTn>
                              </p:par>
                              <p:par>
                                <p:cTn id="148" presetID="2" presetClass="entr" presetSubtype="4" decel="100000" fill="hold" grpId="0" nodeType="withEffect">
                                  <p:stCondLst>
                                    <p:cond delay="1500"/>
                                  </p:stCondLst>
                                  <p:childTnLst>
                                    <p:set>
                                      <p:cBhvr>
                                        <p:cTn id="149" dur="1" fill="hold">
                                          <p:stCondLst>
                                            <p:cond delay="0"/>
                                          </p:stCondLst>
                                        </p:cTn>
                                        <p:tgtEl>
                                          <p:spTgt spid="67"/>
                                        </p:tgtEl>
                                        <p:attrNameLst>
                                          <p:attrName>style.visibility</p:attrName>
                                        </p:attrNameLst>
                                      </p:cBhvr>
                                      <p:to>
                                        <p:strVal val="visible"/>
                                      </p:to>
                                    </p:set>
                                    <p:anim calcmode="lin" valueType="num">
                                      <p:cBhvr additive="base">
                                        <p:cTn id="150" dur="500" fill="hold"/>
                                        <p:tgtEl>
                                          <p:spTgt spid="67"/>
                                        </p:tgtEl>
                                        <p:attrNameLst>
                                          <p:attrName>ppt_x</p:attrName>
                                        </p:attrNameLst>
                                      </p:cBhvr>
                                      <p:tavLst>
                                        <p:tav tm="0">
                                          <p:val>
                                            <p:strVal val="#ppt_x"/>
                                          </p:val>
                                        </p:tav>
                                        <p:tav tm="100000">
                                          <p:val>
                                            <p:strVal val="#ppt_x"/>
                                          </p:val>
                                        </p:tav>
                                      </p:tavLst>
                                    </p:anim>
                                    <p:anim calcmode="lin" valueType="num">
                                      <p:cBhvr additive="base">
                                        <p:cTn id="151" dur="500" fill="hold"/>
                                        <p:tgtEl>
                                          <p:spTgt spid="67"/>
                                        </p:tgtEl>
                                        <p:attrNameLst>
                                          <p:attrName>ppt_y</p:attrName>
                                        </p:attrNameLst>
                                      </p:cBhvr>
                                      <p:tavLst>
                                        <p:tav tm="0">
                                          <p:val>
                                            <p:strVal val="1+#ppt_h/2"/>
                                          </p:val>
                                        </p:tav>
                                        <p:tav tm="100000">
                                          <p:val>
                                            <p:strVal val="#ppt_y"/>
                                          </p:val>
                                        </p:tav>
                                      </p:tavLst>
                                    </p:anim>
                                  </p:childTnLst>
                                </p:cTn>
                              </p:par>
                              <p:par>
                                <p:cTn id="152" presetID="22" presetClass="entr" presetSubtype="1" fill="hold" nodeType="withEffect">
                                  <p:stCondLst>
                                    <p:cond delay="1500"/>
                                  </p:stCondLst>
                                  <p:childTnLst>
                                    <p:set>
                                      <p:cBhvr>
                                        <p:cTn id="153" dur="1" fill="hold">
                                          <p:stCondLst>
                                            <p:cond delay="0"/>
                                          </p:stCondLst>
                                        </p:cTn>
                                        <p:tgtEl>
                                          <p:spTgt spid="43"/>
                                        </p:tgtEl>
                                        <p:attrNameLst>
                                          <p:attrName>style.visibility</p:attrName>
                                        </p:attrNameLst>
                                      </p:cBhvr>
                                      <p:to>
                                        <p:strVal val="visible"/>
                                      </p:to>
                                    </p:set>
                                    <p:animEffect transition="in" filter="wipe(up)">
                                      <p:cBhvr>
                                        <p:cTn id="154" dur="500"/>
                                        <p:tgtEl>
                                          <p:spTgt spid="43"/>
                                        </p:tgtEl>
                                      </p:cBhvr>
                                    </p:animEffect>
                                  </p:childTnLst>
                                </p:cTn>
                              </p:par>
                              <p:par>
                                <p:cTn id="155" presetID="22" presetClass="entr" presetSubtype="1" fill="hold" nodeType="withEffect">
                                  <p:stCondLst>
                                    <p:cond delay="1500"/>
                                  </p:stCondLst>
                                  <p:childTnLst>
                                    <p:set>
                                      <p:cBhvr>
                                        <p:cTn id="156" dur="1" fill="hold">
                                          <p:stCondLst>
                                            <p:cond delay="0"/>
                                          </p:stCondLst>
                                        </p:cTn>
                                        <p:tgtEl>
                                          <p:spTgt spid="69"/>
                                        </p:tgtEl>
                                        <p:attrNameLst>
                                          <p:attrName>style.visibility</p:attrName>
                                        </p:attrNameLst>
                                      </p:cBhvr>
                                      <p:to>
                                        <p:strVal val="visible"/>
                                      </p:to>
                                    </p:set>
                                    <p:animEffect transition="in" filter="wipe(up)">
                                      <p:cBhvr>
                                        <p:cTn id="157" dur="500"/>
                                        <p:tgtEl>
                                          <p:spTgt spid="69"/>
                                        </p:tgtEl>
                                      </p:cBhvr>
                                    </p:animEffect>
                                  </p:childTnLst>
                                </p:cTn>
                              </p:par>
                              <p:par>
                                <p:cTn id="158" presetID="2" presetClass="entr" presetSubtype="4" decel="100000" fill="hold" grpId="0" nodeType="withEffect">
                                  <p:stCondLst>
                                    <p:cond delay="0"/>
                                  </p:stCondLst>
                                  <p:childTnLst>
                                    <p:set>
                                      <p:cBhvr>
                                        <p:cTn id="159" dur="1" fill="hold">
                                          <p:stCondLst>
                                            <p:cond delay="0"/>
                                          </p:stCondLst>
                                        </p:cTn>
                                        <p:tgtEl>
                                          <p:spTgt spid="79"/>
                                        </p:tgtEl>
                                        <p:attrNameLst>
                                          <p:attrName>style.visibility</p:attrName>
                                        </p:attrNameLst>
                                      </p:cBhvr>
                                      <p:to>
                                        <p:strVal val="visible"/>
                                      </p:to>
                                    </p:set>
                                    <p:anim calcmode="lin" valueType="num">
                                      <p:cBhvr additive="base">
                                        <p:cTn id="160" dur="750" fill="hold"/>
                                        <p:tgtEl>
                                          <p:spTgt spid="79"/>
                                        </p:tgtEl>
                                        <p:attrNameLst>
                                          <p:attrName>ppt_x</p:attrName>
                                        </p:attrNameLst>
                                      </p:cBhvr>
                                      <p:tavLst>
                                        <p:tav tm="0">
                                          <p:val>
                                            <p:strVal val="#ppt_x"/>
                                          </p:val>
                                        </p:tav>
                                        <p:tav tm="100000">
                                          <p:val>
                                            <p:strVal val="#ppt_x"/>
                                          </p:val>
                                        </p:tav>
                                      </p:tavLst>
                                    </p:anim>
                                    <p:anim calcmode="lin" valueType="num">
                                      <p:cBhvr additive="base">
                                        <p:cTn id="161" dur="750" fill="hold"/>
                                        <p:tgtEl>
                                          <p:spTgt spid="79"/>
                                        </p:tgtEl>
                                        <p:attrNameLst>
                                          <p:attrName>ppt_y</p:attrName>
                                        </p:attrNameLst>
                                      </p:cBhvr>
                                      <p:tavLst>
                                        <p:tav tm="0">
                                          <p:val>
                                            <p:strVal val="1+#ppt_h/2"/>
                                          </p:val>
                                        </p:tav>
                                        <p:tav tm="100000">
                                          <p:val>
                                            <p:strVal val="#ppt_y"/>
                                          </p:val>
                                        </p:tav>
                                      </p:tavLst>
                                    </p:anim>
                                  </p:childTnLst>
                                </p:cTn>
                              </p:par>
                              <p:par>
                                <p:cTn id="162" presetID="22" presetClass="entr" presetSubtype="8" fill="hold" nodeType="withEffect">
                                  <p:stCondLst>
                                    <p:cond delay="0"/>
                                  </p:stCondLst>
                                  <p:childTnLst>
                                    <p:set>
                                      <p:cBhvr>
                                        <p:cTn id="163" dur="1" fill="hold">
                                          <p:stCondLst>
                                            <p:cond delay="0"/>
                                          </p:stCondLst>
                                        </p:cTn>
                                        <p:tgtEl>
                                          <p:spTgt spid="66"/>
                                        </p:tgtEl>
                                        <p:attrNameLst>
                                          <p:attrName>style.visibility</p:attrName>
                                        </p:attrNameLst>
                                      </p:cBhvr>
                                      <p:to>
                                        <p:strVal val="visible"/>
                                      </p:to>
                                    </p:set>
                                    <p:animEffect transition="in" filter="wipe(left)">
                                      <p:cBhvr>
                                        <p:cTn id="164" dur="500"/>
                                        <p:tgtEl>
                                          <p:spTgt spid="66"/>
                                        </p:tgtEl>
                                      </p:cBhvr>
                                    </p:animEffect>
                                  </p:childTnLst>
                                </p:cTn>
                              </p:par>
                              <p:par>
                                <p:cTn id="165" presetID="2" presetClass="entr" presetSubtype="4" decel="100000" fill="hold" grpId="0" nodeType="withEffect">
                                  <p:stCondLst>
                                    <p:cond delay="0"/>
                                  </p:stCondLst>
                                  <p:childTnLst>
                                    <p:set>
                                      <p:cBhvr>
                                        <p:cTn id="166" dur="1" fill="hold">
                                          <p:stCondLst>
                                            <p:cond delay="0"/>
                                          </p:stCondLst>
                                        </p:cTn>
                                        <p:tgtEl>
                                          <p:spTgt spid="77"/>
                                        </p:tgtEl>
                                        <p:attrNameLst>
                                          <p:attrName>style.visibility</p:attrName>
                                        </p:attrNameLst>
                                      </p:cBhvr>
                                      <p:to>
                                        <p:strVal val="visible"/>
                                      </p:to>
                                    </p:set>
                                    <p:anim calcmode="lin" valueType="num">
                                      <p:cBhvr additive="base">
                                        <p:cTn id="167" dur="750" fill="hold"/>
                                        <p:tgtEl>
                                          <p:spTgt spid="77"/>
                                        </p:tgtEl>
                                        <p:attrNameLst>
                                          <p:attrName>ppt_x</p:attrName>
                                        </p:attrNameLst>
                                      </p:cBhvr>
                                      <p:tavLst>
                                        <p:tav tm="0">
                                          <p:val>
                                            <p:strVal val="#ppt_x"/>
                                          </p:val>
                                        </p:tav>
                                        <p:tav tm="100000">
                                          <p:val>
                                            <p:strVal val="#ppt_x"/>
                                          </p:val>
                                        </p:tav>
                                      </p:tavLst>
                                    </p:anim>
                                    <p:anim calcmode="lin" valueType="num">
                                      <p:cBhvr additive="base">
                                        <p:cTn id="168" dur="750" fill="hold"/>
                                        <p:tgtEl>
                                          <p:spTgt spid="77"/>
                                        </p:tgtEl>
                                        <p:attrNameLst>
                                          <p:attrName>ppt_y</p:attrName>
                                        </p:attrNameLst>
                                      </p:cBhvr>
                                      <p:tavLst>
                                        <p:tav tm="0">
                                          <p:val>
                                            <p:strVal val="1+#ppt_h/2"/>
                                          </p:val>
                                        </p:tav>
                                        <p:tav tm="100000">
                                          <p:val>
                                            <p:strVal val="#ppt_y"/>
                                          </p:val>
                                        </p:tav>
                                      </p:tavLst>
                                    </p:anim>
                                  </p:childTnLst>
                                </p:cTn>
                              </p:par>
                              <p:par>
                                <p:cTn id="169" presetID="22" presetClass="entr" presetSubtype="8" fill="hold"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wipe(left)">
                                      <p:cBhvr>
                                        <p:cTn id="171" dur="500"/>
                                        <p:tgtEl>
                                          <p:spTgt spid="62"/>
                                        </p:tgtEl>
                                      </p:cBhvr>
                                    </p:animEffect>
                                  </p:childTnLst>
                                </p:cTn>
                              </p:par>
                              <p:par>
                                <p:cTn id="172" presetID="2" presetClass="entr" presetSubtype="4" decel="100000" fill="hold" grpId="0" nodeType="withEffect">
                                  <p:stCondLst>
                                    <p:cond delay="250"/>
                                  </p:stCondLst>
                                  <p:childTnLst>
                                    <p:set>
                                      <p:cBhvr>
                                        <p:cTn id="173" dur="1" fill="hold">
                                          <p:stCondLst>
                                            <p:cond delay="0"/>
                                          </p:stCondLst>
                                        </p:cTn>
                                        <p:tgtEl>
                                          <p:spTgt spid="76"/>
                                        </p:tgtEl>
                                        <p:attrNameLst>
                                          <p:attrName>style.visibility</p:attrName>
                                        </p:attrNameLst>
                                      </p:cBhvr>
                                      <p:to>
                                        <p:strVal val="visible"/>
                                      </p:to>
                                    </p:set>
                                    <p:anim calcmode="lin" valueType="num">
                                      <p:cBhvr additive="base">
                                        <p:cTn id="174" dur="750" fill="hold"/>
                                        <p:tgtEl>
                                          <p:spTgt spid="76"/>
                                        </p:tgtEl>
                                        <p:attrNameLst>
                                          <p:attrName>ppt_x</p:attrName>
                                        </p:attrNameLst>
                                      </p:cBhvr>
                                      <p:tavLst>
                                        <p:tav tm="0">
                                          <p:val>
                                            <p:strVal val="#ppt_x"/>
                                          </p:val>
                                        </p:tav>
                                        <p:tav tm="100000">
                                          <p:val>
                                            <p:strVal val="#ppt_x"/>
                                          </p:val>
                                        </p:tav>
                                      </p:tavLst>
                                    </p:anim>
                                    <p:anim calcmode="lin" valueType="num">
                                      <p:cBhvr additive="base">
                                        <p:cTn id="175" dur="750" fill="hold"/>
                                        <p:tgtEl>
                                          <p:spTgt spid="76"/>
                                        </p:tgtEl>
                                        <p:attrNameLst>
                                          <p:attrName>ppt_y</p:attrName>
                                        </p:attrNameLst>
                                      </p:cBhvr>
                                      <p:tavLst>
                                        <p:tav tm="0">
                                          <p:val>
                                            <p:strVal val="1+#ppt_h/2"/>
                                          </p:val>
                                        </p:tav>
                                        <p:tav tm="100000">
                                          <p:val>
                                            <p:strVal val="#ppt_y"/>
                                          </p:val>
                                        </p:tav>
                                      </p:tavLst>
                                    </p:anim>
                                  </p:childTnLst>
                                </p:cTn>
                              </p:par>
                              <p:par>
                                <p:cTn id="176" presetID="22" presetClass="entr" presetSubtype="1" fill="hold" nodeType="withEffect">
                                  <p:stCondLst>
                                    <p:cond delay="250"/>
                                  </p:stCondLst>
                                  <p:childTnLst>
                                    <p:set>
                                      <p:cBhvr>
                                        <p:cTn id="177" dur="1" fill="hold">
                                          <p:stCondLst>
                                            <p:cond delay="0"/>
                                          </p:stCondLst>
                                        </p:cTn>
                                        <p:tgtEl>
                                          <p:spTgt spid="29"/>
                                        </p:tgtEl>
                                        <p:attrNameLst>
                                          <p:attrName>style.visibility</p:attrName>
                                        </p:attrNameLst>
                                      </p:cBhvr>
                                      <p:to>
                                        <p:strVal val="visible"/>
                                      </p:to>
                                    </p:set>
                                    <p:animEffect transition="in" filter="wipe(up)">
                                      <p:cBhvr>
                                        <p:cTn id="178" dur="500"/>
                                        <p:tgtEl>
                                          <p:spTgt spid="29"/>
                                        </p:tgtEl>
                                      </p:cBhvr>
                                    </p:animEffect>
                                  </p:childTnLst>
                                </p:cTn>
                              </p:par>
                              <p:par>
                                <p:cTn id="179" presetID="22" presetClass="entr" presetSubtype="1" fill="hold" nodeType="withEffect">
                                  <p:stCondLst>
                                    <p:cond delay="250"/>
                                  </p:stCondLst>
                                  <p:childTnLst>
                                    <p:set>
                                      <p:cBhvr>
                                        <p:cTn id="180" dur="1" fill="hold">
                                          <p:stCondLst>
                                            <p:cond delay="0"/>
                                          </p:stCondLst>
                                        </p:cTn>
                                        <p:tgtEl>
                                          <p:spTgt spid="32"/>
                                        </p:tgtEl>
                                        <p:attrNameLst>
                                          <p:attrName>style.visibility</p:attrName>
                                        </p:attrNameLst>
                                      </p:cBhvr>
                                      <p:to>
                                        <p:strVal val="visible"/>
                                      </p:to>
                                    </p:set>
                                    <p:animEffect transition="in" filter="wipe(up)">
                                      <p:cBhvr>
                                        <p:cTn id="181" dur="500"/>
                                        <p:tgtEl>
                                          <p:spTgt spid="32"/>
                                        </p:tgtEl>
                                      </p:cBhvr>
                                    </p:animEffect>
                                  </p:childTnLst>
                                </p:cTn>
                              </p:par>
                              <p:par>
                                <p:cTn id="182" presetID="2" presetClass="entr" presetSubtype="4" decel="100000" fill="hold" grpId="0" nodeType="withEffect">
                                  <p:stCondLst>
                                    <p:cond delay="250"/>
                                  </p:stCondLst>
                                  <p:childTnLst>
                                    <p:set>
                                      <p:cBhvr>
                                        <p:cTn id="183" dur="1" fill="hold">
                                          <p:stCondLst>
                                            <p:cond delay="0"/>
                                          </p:stCondLst>
                                        </p:cTn>
                                        <p:tgtEl>
                                          <p:spTgt spid="75"/>
                                        </p:tgtEl>
                                        <p:attrNameLst>
                                          <p:attrName>style.visibility</p:attrName>
                                        </p:attrNameLst>
                                      </p:cBhvr>
                                      <p:to>
                                        <p:strVal val="visible"/>
                                      </p:to>
                                    </p:set>
                                    <p:anim calcmode="lin" valueType="num">
                                      <p:cBhvr additive="base">
                                        <p:cTn id="184" dur="750" fill="hold"/>
                                        <p:tgtEl>
                                          <p:spTgt spid="75"/>
                                        </p:tgtEl>
                                        <p:attrNameLst>
                                          <p:attrName>ppt_x</p:attrName>
                                        </p:attrNameLst>
                                      </p:cBhvr>
                                      <p:tavLst>
                                        <p:tav tm="0">
                                          <p:val>
                                            <p:strVal val="#ppt_x"/>
                                          </p:val>
                                        </p:tav>
                                        <p:tav tm="100000">
                                          <p:val>
                                            <p:strVal val="#ppt_x"/>
                                          </p:val>
                                        </p:tav>
                                      </p:tavLst>
                                    </p:anim>
                                    <p:anim calcmode="lin" valueType="num">
                                      <p:cBhvr additive="base">
                                        <p:cTn id="185" dur="750" fill="hold"/>
                                        <p:tgtEl>
                                          <p:spTgt spid="75"/>
                                        </p:tgtEl>
                                        <p:attrNameLst>
                                          <p:attrName>ppt_y</p:attrName>
                                        </p:attrNameLst>
                                      </p:cBhvr>
                                      <p:tavLst>
                                        <p:tav tm="0">
                                          <p:val>
                                            <p:strVal val="1+#ppt_h/2"/>
                                          </p:val>
                                        </p:tav>
                                        <p:tav tm="100000">
                                          <p:val>
                                            <p:strVal val="#ppt_y"/>
                                          </p:val>
                                        </p:tav>
                                      </p:tavLst>
                                    </p:anim>
                                  </p:childTnLst>
                                </p:cTn>
                              </p:par>
                              <p:par>
                                <p:cTn id="186" presetID="22" presetClass="entr" presetSubtype="1" fill="hold" nodeType="withEffect">
                                  <p:stCondLst>
                                    <p:cond delay="250"/>
                                  </p:stCondLst>
                                  <p:childTnLst>
                                    <p:set>
                                      <p:cBhvr>
                                        <p:cTn id="187" dur="1" fill="hold">
                                          <p:stCondLst>
                                            <p:cond delay="0"/>
                                          </p:stCondLst>
                                        </p:cTn>
                                        <p:tgtEl>
                                          <p:spTgt spid="73"/>
                                        </p:tgtEl>
                                        <p:attrNameLst>
                                          <p:attrName>style.visibility</p:attrName>
                                        </p:attrNameLst>
                                      </p:cBhvr>
                                      <p:to>
                                        <p:strVal val="visible"/>
                                      </p:to>
                                    </p:set>
                                    <p:animEffect transition="in" filter="wipe(up)">
                                      <p:cBhvr>
                                        <p:cTn id="188" dur="500"/>
                                        <p:tgtEl>
                                          <p:spTgt spid="73"/>
                                        </p:tgtEl>
                                      </p:cBhvr>
                                    </p:animEffect>
                                  </p:childTnLst>
                                </p:cTn>
                              </p:par>
                              <p:par>
                                <p:cTn id="189" presetID="22" presetClass="entr" presetSubtype="1" fill="hold" nodeType="withEffect">
                                  <p:stCondLst>
                                    <p:cond delay="500"/>
                                  </p:stCondLst>
                                  <p:childTnLst>
                                    <p:set>
                                      <p:cBhvr>
                                        <p:cTn id="190" dur="1" fill="hold">
                                          <p:stCondLst>
                                            <p:cond delay="0"/>
                                          </p:stCondLst>
                                        </p:cTn>
                                        <p:tgtEl>
                                          <p:spTgt spid="78"/>
                                        </p:tgtEl>
                                        <p:attrNameLst>
                                          <p:attrName>style.visibility</p:attrName>
                                        </p:attrNameLst>
                                      </p:cBhvr>
                                      <p:to>
                                        <p:strVal val="visible"/>
                                      </p:to>
                                    </p:set>
                                    <p:animEffect transition="in" filter="wipe(up)">
                                      <p:cBhvr>
                                        <p:cTn id="191" dur="500"/>
                                        <p:tgtEl>
                                          <p:spTgt spid="78"/>
                                        </p:tgtEl>
                                      </p:cBhvr>
                                    </p:animEffect>
                                  </p:childTnLst>
                                </p:cTn>
                              </p:par>
                              <p:par>
                                <p:cTn id="192" presetID="22" presetClass="entr" presetSubtype="4" fill="hold" nodeType="withEffect">
                                  <p:stCondLst>
                                    <p:cond delay="500"/>
                                  </p:stCondLst>
                                  <p:childTnLst>
                                    <p:set>
                                      <p:cBhvr>
                                        <p:cTn id="193" dur="1" fill="hold">
                                          <p:stCondLst>
                                            <p:cond delay="0"/>
                                          </p:stCondLst>
                                        </p:cTn>
                                        <p:tgtEl>
                                          <p:spTgt spid="71"/>
                                        </p:tgtEl>
                                        <p:attrNameLst>
                                          <p:attrName>style.visibility</p:attrName>
                                        </p:attrNameLst>
                                      </p:cBhvr>
                                      <p:to>
                                        <p:strVal val="visible"/>
                                      </p:to>
                                    </p:set>
                                    <p:animEffect transition="in" filter="wipe(down)">
                                      <p:cBhvr>
                                        <p:cTn id="194" dur="500"/>
                                        <p:tgtEl>
                                          <p:spTgt spid="71"/>
                                        </p:tgtEl>
                                      </p:cBhvr>
                                    </p:animEffect>
                                  </p:childTnLst>
                                </p:cTn>
                              </p:par>
                              <p:par>
                                <p:cTn id="195" presetID="2" presetClass="entr" presetSubtype="4" decel="100000" fill="hold" grpId="0" nodeType="withEffect">
                                  <p:stCondLst>
                                    <p:cond delay="500"/>
                                  </p:stCondLst>
                                  <p:childTnLst>
                                    <p:set>
                                      <p:cBhvr>
                                        <p:cTn id="196" dur="1" fill="hold">
                                          <p:stCondLst>
                                            <p:cond delay="0"/>
                                          </p:stCondLst>
                                        </p:cTn>
                                        <p:tgtEl>
                                          <p:spTgt spid="80"/>
                                        </p:tgtEl>
                                        <p:attrNameLst>
                                          <p:attrName>style.visibility</p:attrName>
                                        </p:attrNameLst>
                                      </p:cBhvr>
                                      <p:to>
                                        <p:strVal val="visible"/>
                                      </p:to>
                                    </p:set>
                                    <p:anim calcmode="lin" valueType="num">
                                      <p:cBhvr additive="base">
                                        <p:cTn id="197" dur="750" fill="hold"/>
                                        <p:tgtEl>
                                          <p:spTgt spid="80"/>
                                        </p:tgtEl>
                                        <p:attrNameLst>
                                          <p:attrName>ppt_x</p:attrName>
                                        </p:attrNameLst>
                                      </p:cBhvr>
                                      <p:tavLst>
                                        <p:tav tm="0">
                                          <p:val>
                                            <p:strVal val="#ppt_x"/>
                                          </p:val>
                                        </p:tav>
                                        <p:tav tm="100000">
                                          <p:val>
                                            <p:strVal val="#ppt_x"/>
                                          </p:val>
                                        </p:tav>
                                      </p:tavLst>
                                    </p:anim>
                                    <p:anim calcmode="lin" valueType="num">
                                      <p:cBhvr additive="base">
                                        <p:cTn id="198" dur="750" fill="hold"/>
                                        <p:tgtEl>
                                          <p:spTgt spid="80"/>
                                        </p:tgtEl>
                                        <p:attrNameLst>
                                          <p:attrName>ppt_y</p:attrName>
                                        </p:attrNameLst>
                                      </p:cBhvr>
                                      <p:tavLst>
                                        <p:tav tm="0">
                                          <p:val>
                                            <p:strVal val="1+#ppt_h/2"/>
                                          </p:val>
                                        </p:tav>
                                        <p:tav tm="100000">
                                          <p:val>
                                            <p:strVal val="#ppt_y"/>
                                          </p:val>
                                        </p:tav>
                                      </p:tavLst>
                                    </p:anim>
                                  </p:childTnLst>
                                </p:cTn>
                              </p:par>
                              <p:par>
                                <p:cTn id="199" presetID="22" presetClass="entr" presetSubtype="1" fill="hold" nodeType="withEffect">
                                  <p:stCondLst>
                                    <p:cond delay="500"/>
                                  </p:stCondLst>
                                  <p:childTnLst>
                                    <p:set>
                                      <p:cBhvr>
                                        <p:cTn id="200" dur="1" fill="hold">
                                          <p:stCondLst>
                                            <p:cond delay="0"/>
                                          </p:stCondLst>
                                        </p:cTn>
                                        <p:tgtEl>
                                          <p:spTgt spid="55"/>
                                        </p:tgtEl>
                                        <p:attrNameLst>
                                          <p:attrName>style.visibility</p:attrName>
                                        </p:attrNameLst>
                                      </p:cBhvr>
                                      <p:to>
                                        <p:strVal val="visible"/>
                                      </p:to>
                                    </p:set>
                                    <p:animEffect transition="in" filter="wipe(up)">
                                      <p:cBhvr>
                                        <p:cTn id="201" dur="500"/>
                                        <p:tgtEl>
                                          <p:spTgt spid="55"/>
                                        </p:tgtEl>
                                      </p:cBhvr>
                                    </p:animEffect>
                                  </p:childTnLst>
                                </p:cTn>
                              </p:par>
                              <p:par>
                                <p:cTn id="202" presetID="22" presetClass="entr" presetSubtype="1" fill="hold" nodeType="withEffect">
                                  <p:stCondLst>
                                    <p:cond delay="500"/>
                                  </p:stCondLst>
                                  <p:childTnLst>
                                    <p:set>
                                      <p:cBhvr>
                                        <p:cTn id="203" dur="1" fill="hold">
                                          <p:stCondLst>
                                            <p:cond delay="0"/>
                                          </p:stCondLst>
                                        </p:cTn>
                                        <p:tgtEl>
                                          <p:spTgt spid="48"/>
                                        </p:tgtEl>
                                        <p:attrNameLst>
                                          <p:attrName>style.visibility</p:attrName>
                                        </p:attrNameLst>
                                      </p:cBhvr>
                                      <p:to>
                                        <p:strVal val="visible"/>
                                      </p:to>
                                    </p:set>
                                    <p:animEffect transition="in" filter="wipe(up)">
                                      <p:cBhvr>
                                        <p:cTn id="204" dur="500"/>
                                        <p:tgtEl>
                                          <p:spTgt spid="48"/>
                                        </p:tgtEl>
                                      </p:cBhvr>
                                    </p:animEffect>
                                  </p:childTnLst>
                                </p:cTn>
                              </p:par>
                              <p:par>
                                <p:cTn id="205" presetID="2" presetClass="entr" presetSubtype="4" decel="100000" fill="hold" grpId="0" nodeType="withEffect">
                                  <p:stCondLst>
                                    <p:cond delay="750"/>
                                  </p:stCondLst>
                                  <p:childTnLst>
                                    <p:set>
                                      <p:cBhvr>
                                        <p:cTn id="206" dur="1" fill="hold">
                                          <p:stCondLst>
                                            <p:cond delay="0"/>
                                          </p:stCondLst>
                                        </p:cTn>
                                        <p:tgtEl>
                                          <p:spTgt spid="81"/>
                                        </p:tgtEl>
                                        <p:attrNameLst>
                                          <p:attrName>style.visibility</p:attrName>
                                        </p:attrNameLst>
                                      </p:cBhvr>
                                      <p:to>
                                        <p:strVal val="visible"/>
                                      </p:to>
                                    </p:set>
                                    <p:anim calcmode="lin" valueType="num">
                                      <p:cBhvr additive="base">
                                        <p:cTn id="207" dur="750" fill="hold"/>
                                        <p:tgtEl>
                                          <p:spTgt spid="81"/>
                                        </p:tgtEl>
                                        <p:attrNameLst>
                                          <p:attrName>ppt_x</p:attrName>
                                        </p:attrNameLst>
                                      </p:cBhvr>
                                      <p:tavLst>
                                        <p:tav tm="0">
                                          <p:val>
                                            <p:strVal val="#ppt_x"/>
                                          </p:val>
                                        </p:tav>
                                        <p:tav tm="100000">
                                          <p:val>
                                            <p:strVal val="#ppt_x"/>
                                          </p:val>
                                        </p:tav>
                                      </p:tavLst>
                                    </p:anim>
                                    <p:anim calcmode="lin" valueType="num">
                                      <p:cBhvr additive="base">
                                        <p:cTn id="208" dur="750" fill="hold"/>
                                        <p:tgtEl>
                                          <p:spTgt spid="81"/>
                                        </p:tgtEl>
                                        <p:attrNameLst>
                                          <p:attrName>ppt_y</p:attrName>
                                        </p:attrNameLst>
                                      </p:cBhvr>
                                      <p:tavLst>
                                        <p:tav tm="0">
                                          <p:val>
                                            <p:strVal val="1+#ppt_h/2"/>
                                          </p:val>
                                        </p:tav>
                                        <p:tav tm="100000">
                                          <p:val>
                                            <p:strVal val="#ppt_y"/>
                                          </p:val>
                                        </p:tav>
                                      </p:tavLst>
                                    </p:anim>
                                  </p:childTnLst>
                                </p:cTn>
                              </p:par>
                              <p:par>
                                <p:cTn id="209" presetID="22" presetClass="entr" presetSubtype="8" fill="hold" nodeType="withEffect">
                                  <p:stCondLst>
                                    <p:cond delay="750"/>
                                  </p:stCondLst>
                                  <p:childTnLst>
                                    <p:set>
                                      <p:cBhvr>
                                        <p:cTn id="210" dur="1" fill="hold">
                                          <p:stCondLst>
                                            <p:cond delay="0"/>
                                          </p:stCondLst>
                                        </p:cTn>
                                        <p:tgtEl>
                                          <p:spTgt spid="113"/>
                                        </p:tgtEl>
                                        <p:attrNameLst>
                                          <p:attrName>style.visibility</p:attrName>
                                        </p:attrNameLst>
                                      </p:cBhvr>
                                      <p:to>
                                        <p:strVal val="visible"/>
                                      </p:to>
                                    </p:set>
                                    <p:animEffect transition="in" filter="wipe(left)">
                                      <p:cBhvr>
                                        <p:cTn id="211" dur="500"/>
                                        <p:tgtEl>
                                          <p:spTgt spid="113"/>
                                        </p:tgtEl>
                                      </p:cBhvr>
                                    </p:animEffect>
                                  </p:childTnLst>
                                </p:cTn>
                              </p:par>
                              <p:par>
                                <p:cTn id="212" presetID="22" presetClass="entr" presetSubtype="1" fill="hold" nodeType="withEffect">
                                  <p:stCondLst>
                                    <p:cond delay="750"/>
                                  </p:stCondLst>
                                  <p:childTnLst>
                                    <p:set>
                                      <p:cBhvr>
                                        <p:cTn id="213" dur="1" fill="hold">
                                          <p:stCondLst>
                                            <p:cond delay="0"/>
                                          </p:stCondLst>
                                        </p:cTn>
                                        <p:tgtEl>
                                          <p:spTgt spid="109"/>
                                        </p:tgtEl>
                                        <p:attrNameLst>
                                          <p:attrName>style.visibility</p:attrName>
                                        </p:attrNameLst>
                                      </p:cBhvr>
                                      <p:to>
                                        <p:strVal val="visible"/>
                                      </p:to>
                                    </p:set>
                                    <p:animEffect transition="in" filter="wipe(up)">
                                      <p:cBhvr>
                                        <p:cTn id="214" dur="500"/>
                                        <p:tgtEl>
                                          <p:spTgt spid="109"/>
                                        </p:tgtEl>
                                      </p:cBhvr>
                                    </p:animEffect>
                                  </p:childTnLst>
                                </p:cTn>
                              </p:par>
                              <p:par>
                                <p:cTn id="215" presetID="22" presetClass="entr" presetSubtype="1" fill="hold" nodeType="withEffect">
                                  <p:stCondLst>
                                    <p:cond delay="750"/>
                                  </p:stCondLst>
                                  <p:childTnLst>
                                    <p:set>
                                      <p:cBhvr>
                                        <p:cTn id="216" dur="1" fill="hold">
                                          <p:stCondLst>
                                            <p:cond delay="0"/>
                                          </p:stCondLst>
                                        </p:cTn>
                                        <p:tgtEl>
                                          <p:spTgt spid="82"/>
                                        </p:tgtEl>
                                        <p:attrNameLst>
                                          <p:attrName>style.visibility</p:attrName>
                                        </p:attrNameLst>
                                      </p:cBhvr>
                                      <p:to>
                                        <p:strVal val="visible"/>
                                      </p:to>
                                    </p:set>
                                    <p:animEffect transition="in" filter="wipe(up)">
                                      <p:cBhvr>
                                        <p:cTn id="217" dur="500"/>
                                        <p:tgtEl>
                                          <p:spTgt spid="82"/>
                                        </p:tgtEl>
                                      </p:cBhvr>
                                    </p:animEffect>
                                  </p:childTnLst>
                                </p:cTn>
                              </p:par>
                              <p:par>
                                <p:cTn id="218" presetID="22" presetClass="entr" presetSubtype="1" fill="hold" nodeType="withEffect">
                                  <p:stCondLst>
                                    <p:cond delay="1000"/>
                                  </p:stCondLst>
                                  <p:childTnLst>
                                    <p:set>
                                      <p:cBhvr>
                                        <p:cTn id="219" dur="1" fill="hold">
                                          <p:stCondLst>
                                            <p:cond delay="0"/>
                                          </p:stCondLst>
                                        </p:cTn>
                                        <p:tgtEl>
                                          <p:spTgt spid="103"/>
                                        </p:tgtEl>
                                        <p:attrNameLst>
                                          <p:attrName>style.visibility</p:attrName>
                                        </p:attrNameLst>
                                      </p:cBhvr>
                                      <p:to>
                                        <p:strVal val="visible"/>
                                      </p:to>
                                    </p:set>
                                    <p:animEffect transition="in" filter="wipe(up)">
                                      <p:cBhvr>
                                        <p:cTn id="220" dur="500"/>
                                        <p:tgtEl>
                                          <p:spTgt spid="103"/>
                                        </p:tgtEl>
                                      </p:cBhvr>
                                    </p:animEffect>
                                  </p:childTnLst>
                                </p:cTn>
                              </p:par>
                              <p:par>
                                <p:cTn id="221" presetID="2" presetClass="entr" presetSubtype="4" decel="100000" fill="hold" grpId="0" nodeType="withEffect">
                                  <p:stCondLst>
                                    <p:cond delay="1000"/>
                                  </p:stCondLst>
                                  <p:childTnLst>
                                    <p:set>
                                      <p:cBhvr>
                                        <p:cTn id="222" dur="1" fill="hold">
                                          <p:stCondLst>
                                            <p:cond delay="0"/>
                                          </p:stCondLst>
                                        </p:cTn>
                                        <p:tgtEl>
                                          <p:spTgt spid="85"/>
                                        </p:tgtEl>
                                        <p:attrNameLst>
                                          <p:attrName>style.visibility</p:attrName>
                                        </p:attrNameLst>
                                      </p:cBhvr>
                                      <p:to>
                                        <p:strVal val="visible"/>
                                      </p:to>
                                    </p:set>
                                    <p:anim calcmode="lin" valueType="num">
                                      <p:cBhvr additive="base">
                                        <p:cTn id="223" dur="750" fill="hold"/>
                                        <p:tgtEl>
                                          <p:spTgt spid="85"/>
                                        </p:tgtEl>
                                        <p:attrNameLst>
                                          <p:attrName>ppt_x</p:attrName>
                                        </p:attrNameLst>
                                      </p:cBhvr>
                                      <p:tavLst>
                                        <p:tav tm="0">
                                          <p:val>
                                            <p:strVal val="#ppt_x"/>
                                          </p:val>
                                        </p:tav>
                                        <p:tav tm="100000">
                                          <p:val>
                                            <p:strVal val="#ppt_x"/>
                                          </p:val>
                                        </p:tav>
                                      </p:tavLst>
                                    </p:anim>
                                    <p:anim calcmode="lin" valueType="num">
                                      <p:cBhvr additive="base">
                                        <p:cTn id="224" dur="750" fill="hold"/>
                                        <p:tgtEl>
                                          <p:spTgt spid="85"/>
                                        </p:tgtEl>
                                        <p:attrNameLst>
                                          <p:attrName>ppt_y</p:attrName>
                                        </p:attrNameLst>
                                      </p:cBhvr>
                                      <p:tavLst>
                                        <p:tav tm="0">
                                          <p:val>
                                            <p:strVal val="1+#ppt_h/2"/>
                                          </p:val>
                                        </p:tav>
                                        <p:tav tm="100000">
                                          <p:val>
                                            <p:strVal val="#ppt_y"/>
                                          </p:val>
                                        </p:tav>
                                      </p:tavLst>
                                    </p:anim>
                                  </p:childTnLst>
                                </p:cTn>
                              </p:par>
                              <p:par>
                                <p:cTn id="225" presetID="22" presetClass="entr" presetSubtype="4" fill="hold" nodeType="withEffect">
                                  <p:stCondLst>
                                    <p:cond delay="1000"/>
                                  </p:stCondLst>
                                  <p:childTnLst>
                                    <p:set>
                                      <p:cBhvr>
                                        <p:cTn id="226" dur="1" fill="hold">
                                          <p:stCondLst>
                                            <p:cond delay="0"/>
                                          </p:stCondLst>
                                        </p:cTn>
                                        <p:tgtEl>
                                          <p:spTgt spid="106"/>
                                        </p:tgtEl>
                                        <p:attrNameLst>
                                          <p:attrName>style.visibility</p:attrName>
                                        </p:attrNameLst>
                                      </p:cBhvr>
                                      <p:to>
                                        <p:strVal val="visible"/>
                                      </p:to>
                                    </p:set>
                                    <p:animEffect transition="in" filter="wipe(down)">
                                      <p:cBhvr>
                                        <p:cTn id="227" dur="500"/>
                                        <p:tgtEl>
                                          <p:spTgt spid="106"/>
                                        </p:tgtEl>
                                      </p:cBhvr>
                                    </p:animEffect>
                                  </p:childTnLst>
                                </p:cTn>
                              </p:par>
                              <p:par>
                                <p:cTn id="228" presetID="10" presetClass="entr" presetSubtype="0" fill="hold" grpId="0" nodeType="withEffect">
                                  <p:stCondLst>
                                    <p:cond delay="1000"/>
                                  </p:stCondLst>
                                  <p:childTnLst>
                                    <p:set>
                                      <p:cBhvr>
                                        <p:cTn id="229" dur="1" fill="hold">
                                          <p:stCondLst>
                                            <p:cond delay="0"/>
                                          </p:stCondLst>
                                        </p:cTn>
                                        <p:tgtEl>
                                          <p:spTgt spid="83"/>
                                        </p:tgtEl>
                                        <p:attrNameLst>
                                          <p:attrName>style.visibility</p:attrName>
                                        </p:attrNameLst>
                                      </p:cBhvr>
                                      <p:to>
                                        <p:strVal val="visible"/>
                                      </p:to>
                                    </p:set>
                                    <p:animEffect transition="in" filter="fade">
                                      <p:cBhvr>
                                        <p:cTn id="230" dur="500"/>
                                        <p:tgtEl>
                                          <p:spTgt spid="83"/>
                                        </p:tgtEl>
                                      </p:cBhvr>
                                    </p:animEffect>
                                  </p:childTnLst>
                                </p:cTn>
                              </p:par>
                              <p:par>
                                <p:cTn id="231" presetID="10" presetClass="entr" presetSubtype="0" fill="hold" grpId="0" nodeType="withEffect">
                                  <p:stCondLst>
                                    <p:cond delay="1250"/>
                                  </p:stCondLst>
                                  <p:childTnLst>
                                    <p:set>
                                      <p:cBhvr>
                                        <p:cTn id="232" dur="1" fill="hold">
                                          <p:stCondLst>
                                            <p:cond delay="0"/>
                                          </p:stCondLst>
                                        </p:cTn>
                                        <p:tgtEl>
                                          <p:spTgt spid="84"/>
                                        </p:tgtEl>
                                        <p:attrNameLst>
                                          <p:attrName>style.visibility</p:attrName>
                                        </p:attrNameLst>
                                      </p:cBhvr>
                                      <p:to>
                                        <p:strVal val="visible"/>
                                      </p:to>
                                    </p:set>
                                    <p:animEffect transition="in" filter="fade">
                                      <p:cBhvr>
                                        <p:cTn id="233" dur="500"/>
                                        <p:tgtEl>
                                          <p:spTgt spid="84"/>
                                        </p:tgtEl>
                                      </p:cBhvr>
                                    </p:animEffect>
                                  </p:childTnLst>
                                </p:cTn>
                              </p:par>
                              <p:par>
                                <p:cTn id="234" presetID="22" presetClass="entr" presetSubtype="1" fill="hold" nodeType="withEffect">
                                  <p:stCondLst>
                                    <p:cond delay="1250"/>
                                  </p:stCondLst>
                                  <p:childTnLst>
                                    <p:set>
                                      <p:cBhvr>
                                        <p:cTn id="235" dur="1" fill="hold">
                                          <p:stCondLst>
                                            <p:cond delay="0"/>
                                          </p:stCondLst>
                                        </p:cTn>
                                        <p:tgtEl>
                                          <p:spTgt spid="101"/>
                                        </p:tgtEl>
                                        <p:attrNameLst>
                                          <p:attrName>style.visibility</p:attrName>
                                        </p:attrNameLst>
                                      </p:cBhvr>
                                      <p:to>
                                        <p:strVal val="visible"/>
                                      </p:to>
                                    </p:set>
                                    <p:animEffect transition="in" filter="wipe(up)">
                                      <p:cBhvr>
                                        <p:cTn id="236" dur="500"/>
                                        <p:tgtEl>
                                          <p:spTgt spid="101"/>
                                        </p:tgtEl>
                                      </p:cBhvr>
                                    </p:animEffect>
                                  </p:childTnLst>
                                </p:cTn>
                              </p:par>
                              <p:par>
                                <p:cTn id="237" presetID="22" presetClass="entr" presetSubtype="1" fill="hold" nodeType="withEffect">
                                  <p:stCondLst>
                                    <p:cond delay="1250"/>
                                  </p:stCondLst>
                                  <p:childTnLst>
                                    <p:set>
                                      <p:cBhvr>
                                        <p:cTn id="238" dur="1" fill="hold">
                                          <p:stCondLst>
                                            <p:cond delay="0"/>
                                          </p:stCondLst>
                                        </p:cTn>
                                        <p:tgtEl>
                                          <p:spTgt spid="92"/>
                                        </p:tgtEl>
                                        <p:attrNameLst>
                                          <p:attrName>style.visibility</p:attrName>
                                        </p:attrNameLst>
                                      </p:cBhvr>
                                      <p:to>
                                        <p:strVal val="visible"/>
                                      </p:to>
                                    </p:set>
                                    <p:animEffect transition="in" filter="wipe(up)">
                                      <p:cBhvr>
                                        <p:cTn id="239" dur="500"/>
                                        <p:tgtEl>
                                          <p:spTgt spid="92"/>
                                        </p:tgtEl>
                                      </p:cBhvr>
                                    </p:animEffect>
                                  </p:childTnLst>
                                </p:cTn>
                              </p:par>
                              <p:par>
                                <p:cTn id="240" presetID="22" presetClass="entr" presetSubtype="8" fill="hold" nodeType="withEffect">
                                  <p:stCondLst>
                                    <p:cond delay="1250"/>
                                  </p:stCondLst>
                                  <p:childTnLst>
                                    <p:set>
                                      <p:cBhvr>
                                        <p:cTn id="241" dur="1" fill="hold">
                                          <p:stCondLst>
                                            <p:cond delay="0"/>
                                          </p:stCondLst>
                                        </p:cTn>
                                        <p:tgtEl>
                                          <p:spTgt spid="116"/>
                                        </p:tgtEl>
                                        <p:attrNameLst>
                                          <p:attrName>style.visibility</p:attrName>
                                        </p:attrNameLst>
                                      </p:cBhvr>
                                      <p:to>
                                        <p:strVal val="visible"/>
                                      </p:to>
                                    </p:set>
                                    <p:animEffect transition="in" filter="wipe(left)">
                                      <p:cBhvr>
                                        <p:cTn id="242" dur="500"/>
                                        <p:tgtEl>
                                          <p:spTgt spid="116"/>
                                        </p:tgtEl>
                                      </p:cBhvr>
                                    </p:animEffect>
                                  </p:childTnLst>
                                </p:cTn>
                              </p:par>
                              <p:par>
                                <p:cTn id="243" presetID="10" presetClass="entr" presetSubtype="0" fill="hold" grpId="0" nodeType="withEffect">
                                  <p:stCondLst>
                                    <p:cond delay="1500"/>
                                  </p:stCondLst>
                                  <p:childTnLst>
                                    <p:set>
                                      <p:cBhvr>
                                        <p:cTn id="244" dur="1" fill="hold">
                                          <p:stCondLst>
                                            <p:cond delay="0"/>
                                          </p:stCondLst>
                                        </p:cTn>
                                        <p:tgtEl>
                                          <p:spTgt spid="86"/>
                                        </p:tgtEl>
                                        <p:attrNameLst>
                                          <p:attrName>style.visibility</p:attrName>
                                        </p:attrNameLst>
                                      </p:cBhvr>
                                      <p:to>
                                        <p:strVal val="visible"/>
                                      </p:to>
                                    </p:set>
                                    <p:animEffect transition="in" filter="fade">
                                      <p:cBhvr>
                                        <p:cTn id="245" dur="500"/>
                                        <p:tgtEl>
                                          <p:spTgt spid="86"/>
                                        </p:tgtEl>
                                      </p:cBhvr>
                                    </p:animEffect>
                                  </p:childTnLst>
                                </p:cTn>
                              </p:par>
                              <p:par>
                                <p:cTn id="246" presetID="22" presetClass="entr" presetSubtype="1" fill="hold" nodeType="withEffect">
                                  <p:stCondLst>
                                    <p:cond delay="1500"/>
                                  </p:stCondLst>
                                  <p:childTnLst>
                                    <p:set>
                                      <p:cBhvr>
                                        <p:cTn id="247" dur="1" fill="hold">
                                          <p:stCondLst>
                                            <p:cond delay="0"/>
                                          </p:stCondLst>
                                        </p:cTn>
                                        <p:tgtEl>
                                          <p:spTgt spid="122"/>
                                        </p:tgtEl>
                                        <p:attrNameLst>
                                          <p:attrName>style.visibility</p:attrName>
                                        </p:attrNameLst>
                                      </p:cBhvr>
                                      <p:to>
                                        <p:strVal val="visible"/>
                                      </p:to>
                                    </p:set>
                                    <p:animEffect transition="in" filter="wipe(up)">
                                      <p:cBhvr>
                                        <p:cTn id="248" dur="500"/>
                                        <p:tgtEl>
                                          <p:spTgt spid="122"/>
                                        </p:tgtEl>
                                      </p:cBhvr>
                                    </p:animEffect>
                                  </p:childTnLst>
                                </p:cTn>
                              </p:par>
                              <p:par>
                                <p:cTn id="249" presetID="22" presetClass="entr" presetSubtype="1" fill="hold" nodeType="withEffect">
                                  <p:stCondLst>
                                    <p:cond delay="1500"/>
                                  </p:stCondLst>
                                  <p:childTnLst>
                                    <p:set>
                                      <p:cBhvr>
                                        <p:cTn id="250" dur="1" fill="hold">
                                          <p:stCondLst>
                                            <p:cond delay="0"/>
                                          </p:stCondLst>
                                        </p:cTn>
                                        <p:tgtEl>
                                          <p:spTgt spid="119"/>
                                        </p:tgtEl>
                                        <p:attrNameLst>
                                          <p:attrName>style.visibility</p:attrName>
                                        </p:attrNameLst>
                                      </p:cBhvr>
                                      <p:to>
                                        <p:strVal val="visible"/>
                                      </p:to>
                                    </p:set>
                                    <p:animEffect transition="in" filter="wipe(up)">
                                      <p:cBhvr>
                                        <p:cTn id="251"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Graphic spid="13" grpId="0">
        <p:bldAsOne/>
      </p:bldGraphic>
      <p:bldGraphic spid="14" grpId="0">
        <p:bldAsOne/>
      </p:bldGraphic>
      <p:bldGraphic spid="15" grpId="0">
        <p:bldAsOne/>
      </p:bldGraphic>
      <p:bldGraphic spid="16" grpId="0">
        <p:bldAsOne/>
      </p:bldGraphic>
      <p:bldGraphic spid="17" grpId="0">
        <p:bldAsOne/>
      </p:bldGraphic>
      <p:bldGraphic spid="18" grpId="0">
        <p:bldAsOne/>
      </p:bldGraphic>
      <p:bldGraphic spid="19" grpId="0">
        <p:bldAsOne/>
      </p:bldGraphic>
      <p:bldGraphic spid="20" grpId="0">
        <p:bldAsOne/>
      </p:bldGraphic>
      <p:bldGraphic spid="21" grpId="0">
        <p:bldAsOne/>
      </p:bldGraphic>
      <p:bldGraphic spid="22" grpId="0">
        <p:bldAsOne/>
      </p:bldGraphic>
      <p:bldGraphic spid="23" grpId="0">
        <p:bldAsOne/>
      </p:bldGraphic>
      <p:bldP spid="28" grpId="0"/>
      <p:bldP spid="2" grpId="0" animBg="1"/>
      <p:bldP spid="60" grpId="0" animBg="1"/>
      <p:bldP spid="61" grpId="0" animBg="1"/>
      <p:bldP spid="63" grpId="0" animBg="1"/>
      <p:bldP spid="64" grpId="0" animBg="1"/>
      <p:bldP spid="65" grpId="0" animBg="1"/>
      <p:bldP spid="67" grpId="0" animBg="1"/>
      <p:bldP spid="68" grpId="0" animBg="1"/>
      <p:bldP spid="70" grpId="0" animBg="1"/>
      <p:bldP spid="72" grpId="0" animBg="1"/>
      <p:bldP spid="74" grpId="0" animBg="1"/>
      <p:bldP spid="75" grpId="0" animBg="1"/>
      <p:bldP spid="76" grpId="0" animBg="1"/>
      <p:bldP spid="77" grpId="0" animBg="1"/>
      <p:bldP spid="79" grpId="0" animBg="1"/>
      <p:bldP spid="80" grpId="0" animBg="1"/>
      <p:bldP spid="81" grpId="0" animBg="1"/>
      <p:bldP spid="83" grpId="0" animBg="1"/>
      <p:bldP spid="84" grpId="0" animBg="1"/>
      <p:bldP spid="85" grpId="0" animBg="1"/>
      <p:bldP spid="8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fa-IR" dirty="0" smtClean="0"/>
              <a:t>ویژگی های زمین</a:t>
            </a:r>
            <a:endParaRPr lang="en-US" dirty="0"/>
          </a:p>
        </p:txBody>
      </p:sp>
      <p:sp>
        <p:nvSpPr>
          <p:cNvPr id="3" name="Parallelogram 2"/>
          <p:cNvSpPr/>
          <p:nvPr/>
        </p:nvSpPr>
        <p:spPr>
          <a:xfrm>
            <a:off x="-455141" y="1763511"/>
            <a:ext cx="13082733" cy="1806338"/>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8995" y="4489459"/>
            <a:ext cx="7344816" cy="1754326"/>
          </a:xfrm>
          <a:prstGeom prst="rect">
            <a:avLst/>
          </a:prstGeom>
        </p:spPr>
        <p:txBody>
          <a:bodyPr wrap="square">
            <a:spAutoFit/>
          </a:bodyPr>
          <a:lstStyle/>
          <a:p>
            <a:pPr algn="r" rtl="1"/>
            <a:r>
              <a:rPr lang="ar-SA" sz="1800" dirty="0">
                <a:cs typeface="B Koodak" panose="00000700000000000000" pitchFamily="2" charset="-78"/>
              </a:rPr>
              <a:t>1= از نظر مقدار محدود است</a:t>
            </a:r>
            <a:endParaRPr lang="en-US" sz="1800" dirty="0"/>
          </a:p>
          <a:p>
            <a:pPr algn="r" rtl="1"/>
            <a:r>
              <a:rPr lang="ar-SA" sz="1800" dirty="0">
                <a:cs typeface="B Koodak" panose="00000700000000000000" pitchFamily="2" charset="-78"/>
              </a:rPr>
              <a:t>2= از نظر فیزیکی از بین نمیرود هرچند شکل ظاهری آن تغییر میکند</a:t>
            </a:r>
            <a:endParaRPr lang="en-US" sz="1800" dirty="0"/>
          </a:p>
          <a:p>
            <a:pPr algn="r" rtl="1"/>
            <a:r>
              <a:rPr lang="ar-SA" sz="1800" dirty="0">
                <a:cs typeface="B Koodak" panose="00000700000000000000" pitchFamily="2" charset="-78"/>
              </a:rPr>
              <a:t>3 = قابل جابجایی نیست</a:t>
            </a:r>
            <a:endParaRPr lang="en-US" sz="1800" dirty="0"/>
          </a:p>
          <a:p>
            <a:pPr algn="r" rtl="1"/>
            <a:r>
              <a:rPr lang="ar-SA" sz="1800" dirty="0">
                <a:cs typeface="B Koodak" panose="00000700000000000000" pitchFamily="2" charset="-78"/>
              </a:rPr>
              <a:t>4= در بیشتر کشورها برای سرمایه گذاری مورد استفاده قرار میگیرد</a:t>
            </a:r>
            <a:endParaRPr lang="en-US" sz="1800" dirty="0"/>
          </a:p>
          <a:p>
            <a:pPr algn="r" rtl="1"/>
            <a:r>
              <a:rPr lang="ar-SA" sz="1800" dirty="0">
                <a:cs typeface="B Koodak" panose="00000700000000000000" pitchFamily="2" charset="-78"/>
              </a:rPr>
              <a:t>5 = کالایی است که هیچکس بدون آن نمیتواند زندگی کند</a:t>
            </a:r>
            <a:endParaRPr lang="en-US" sz="1800" dirty="0"/>
          </a:p>
          <a:p>
            <a:pPr algn="r" rtl="1"/>
            <a:r>
              <a:rPr lang="ar-SA" sz="1800" dirty="0">
                <a:cs typeface="B Koodak" panose="00000700000000000000" pitchFamily="2" charset="-78"/>
              </a:rPr>
              <a:t>6 =فنا ناپذیر است و امکان ذخیره کردن آن برای فرد و هم برای جمع وجود دارد.</a:t>
            </a:r>
            <a:endParaRPr lang="en-US" sz="1800" dirty="0"/>
          </a:p>
        </p:txBody>
      </p:sp>
      <p:graphicFrame>
        <p:nvGraphicFramePr>
          <p:cNvPr id="5" name="Diagram 4"/>
          <p:cNvGraphicFramePr/>
          <p:nvPr>
            <p:extLst>
              <p:ext uri="{D42A27DB-BD31-4B8C-83A1-F6EECF244321}">
                <p14:modId xmlns:p14="http://schemas.microsoft.com/office/powerpoint/2010/main" val="2128326137"/>
              </p:ext>
            </p:extLst>
          </p:nvPr>
        </p:nvGraphicFramePr>
        <p:xfrm>
          <a:off x="1098310" y="1884504"/>
          <a:ext cx="2334981" cy="15522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3096866554"/>
              </p:ext>
            </p:extLst>
          </p:nvPr>
        </p:nvGraphicFramePr>
        <p:xfrm>
          <a:off x="3011801" y="1884504"/>
          <a:ext cx="2334981" cy="15522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p:cNvGraphicFramePr/>
          <p:nvPr>
            <p:extLst>
              <p:ext uri="{D42A27DB-BD31-4B8C-83A1-F6EECF244321}">
                <p14:modId xmlns:p14="http://schemas.microsoft.com/office/powerpoint/2010/main" val="2693923352"/>
              </p:ext>
            </p:extLst>
          </p:nvPr>
        </p:nvGraphicFramePr>
        <p:xfrm>
          <a:off x="4914734" y="1884504"/>
          <a:ext cx="2334981" cy="155224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Diagram 7"/>
          <p:cNvGraphicFramePr/>
          <p:nvPr>
            <p:extLst>
              <p:ext uri="{D42A27DB-BD31-4B8C-83A1-F6EECF244321}">
                <p14:modId xmlns:p14="http://schemas.microsoft.com/office/powerpoint/2010/main" val="1727186814"/>
              </p:ext>
            </p:extLst>
          </p:nvPr>
        </p:nvGraphicFramePr>
        <p:xfrm>
          <a:off x="6828225" y="1884504"/>
          <a:ext cx="2334981" cy="155224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9" name="Diagram 8"/>
          <p:cNvGraphicFramePr/>
          <p:nvPr>
            <p:extLst>
              <p:ext uri="{D42A27DB-BD31-4B8C-83A1-F6EECF244321}">
                <p14:modId xmlns:p14="http://schemas.microsoft.com/office/powerpoint/2010/main" val="2738438006"/>
              </p:ext>
            </p:extLst>
          </p:nvPr>
        </p:nvGraphicFramePr>
        <p:xfrm>
          <a:off x="8731158" y="1884504"/>
          <a:ext cx="2334981" cy="155224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
        <p:nvSpPr>
          <p:cNvPr id="10" name="Rectangle 9"/>
          <p:cNvSpPr/>
          <p:nvPr/>
        </p:nvSpPr>
        <p:spPr>
          <a:xfrm>
            <a:off x="336948" y="3765901"/>
            <a:ext cx="11161240" cy="830997"/>
          </a:xfrm>
          <a:prstGeom prst="rect">
            <a:avLst/>
          </a:prstGeom>
        </p:spPr>
        <p:txBody>
          <a:bodyPr wrap="square">
            <a:spAutoFit/>
          </a:bodyPr>
          <a:lstStyle/>
          <a:p>
            <a:pPr algn="r" rtl="1"/>
            <a:r>
              <a:rPr lang="ar-SA" dirty="0">
                <a:cs typeface="B Koodak" panose="00000700000000000000" pitchFamily="2" charset="-78"/>
              </a:rPr>
              <a:t>زمین ، اساس منابع طبیعی محسوب میشود و انسان بیشتر نیازمندی های خود را از زمین تامین کرده </a:t>
            </a:r>
            <a:r>
              <a:rPr lang="ar-SA" dirty="0" smtClean="0">
                <a:cs typeface="B Koodak" panose="00000700000000000000" pitchFamily="2" charset="-78"/>
              </a:rPr>
              <a:t>است</a:t>
            </a:r>
            <a:endParaRPr lang="fa-IR" dirty="0" smtClean="0">
              <a:cs typeface="B Koodak" panose="00000700000000000000" pitchFamily="2" charset="-78"/>
            </a:endParaRPr>
          </a:p>
          <a:p>
            <a:pPr algn="r" rtl="1"/>
            <a:r>
              <a:rPr lang="ar-SA" dirty="0" smtClean="0">
                <a:cs typeface="B Koodak" panose="00000700000000000000" pitchFamily="2" charset="-78"/>
              </a:rPr>
              <a:t> </a:t>
            </a:r>
            <a:r>
              <a:rPr lang="ar-SA" dirty="0">
                <a:cs typeface="B Koodak" panose="00000700000000000000" pitchFamily="2" charset="-78"/>
              </a:rPr>
              <a:t>( شکوویی 1383:352)</a:t>
            </a:r>
            <a:endParaRPr lang="en-US" dirty="0"/>
          </a:p>
        </p:txBody>
      </p:sp>
    </p:spTree>
    <p:extLst>
      <p:ext uri="{BB962C8B-B14F-4D97-AF65-F5344CB8AC3E}">
        <p14:creationId xmlns:p14="http://schemas.microsoft.com/office/powerpoint/2010/main" val="41422052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1000"/>
                            </p:stCondLst>
                            <p:childTnLst>
                              <p:par>
                                <p:cTn id="9" presetID="2" presetClass="entr" presetSubtype="2"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7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1+#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4" decel="10000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750" fill="hold"/>
                                        <p:tgtEl>
                                          <p:spTgt spid="4"/>
                                        </p:tgtEl>
                                        <p:attrNameLst>
                                          <p:attrName>ppt_x</p:attrName>
                                        </p:attrNameLst>
                                      </p:cBhvr>
                                      <p:tavLst>
                                        <p:tav tm="0">
                                          <p:val>
                                            <p:strVal val="#ppt_x"/>
                                          </p:val>
                                        </p:tav>
                                        <p:tav tm="100000">
                                          <p:val>
                                            <p:strVal val="#ppt_x"/>
                                          </p:val>
                                        </p:tav>
                                      </p:tavLst>
                                    </p:anim>
                                    <p:anim calcmode="lin" valueType="num">
                                      <p:cBhvr additive="base">
                                        <p:cTn id="37"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Graphic spid="5" grpId="0">
        <p:bldAsOne/>
      </p:bldGraphic>
      <p:bldGraphic spid="6" grpId="0">
        <p:bldAsOne/>
      </p:bldGraphic>
      <p:bldGraphic spid="7" grpId="0">
        <p:bldAsOne/>
      </p:bldGraphic>
      <p:bldGraphic spid="8" grpId="0">
        <p:bldAsOne/>
      </p:bldGraphic>
      <p:bldGraphic spid="9" grpId="0">
        <p:bldAsOne/>
      </p:bldGraphic>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217267" y="1485578"/>
            <a:ext cx="7906395" cy="2246769"/>
          </a:xfrm>
          <a:prstGeom prst="rect">
            <a:avLst/>
          </a:prstGeom>
          <a:noFill/>
        </p:spPr>
        <p:txBody>
          <a:bodyPr wrap="none" rtlCol="0">
            <a:spAutoFit/>
          </a:bodyPr>
          <a:lstStyle/>
          <a:p>
            <a:pPr algn="r" rtl="1"/>
            <a:r>
              <a:rPr lang="fa-IR" sz="4000" b="1" spc="-150" dirty="0" smtClean="0">
                <a:latin typeface="Liberation Sans" pitchFamily="34" charset="0"/>
                <a:ea typeface="Adobe Gothic Std B" pitchFamily="34" charset="-128"/>
                <a:cs typeface="B Kourosh" panose="00000400000000000000" pitchFamily="2" charset="-78"/>
              </a:rPr>
              <a:t>زمین به دنبال :</a:t>
            </a:r>
            <a:endParaRPr lang="en-US" sz="4000" b="1" spc="-150" dirty="0" smtClean="0">
              <a:latin typeface="Liberation Sans" pitchFamily="34" charset="0"/>
              <a:ea typeface="Adobe Gothic Std B" pitchFamily="34" charset="-128"/>
              <a:cs typeface="B Kourosh" panose="00000400000000000000" pitchFamily="2" charset="-78"/>
            </a:endParaRPr>
          </a:p>
          <a:p>
            <a:pPr algn="r" rtl="1"/>
            <a:endParaRPr lang="fa-IR" sz="4000" b="1" spc="-150" dirty="0" smtClean="0">
              <a:latin typeface="Liberation Sans" pitchFamily="34" charset="0"/>
              <a:ea typeface="Adobe Gothic Std B" pitchFamily="34" charset="-128"/>
              <a:cs typeface="B Kourosh" panose="00000400000000000000" pitchFamily="2" charset="-78"/>
            </a:endParaRPr>
          </a:p>
          <a:p>
            <a:pPr algn="r" rtl="1"/>
            <a:r>
              <a:rPr lang="ar-SA" sz="2000" dirty="0">
                <a:cs typeface="B Koodak" panose="00000700000000000000" pitchFamily="2" charset="-78"/>
              </a:rPr>
              <a:t>الف)گسترش مالکیت عمومی از نظر حفاطت محیط و توسعه پایدار</a:t>
            </a:r>
            <a:endParaRPr lang="en-US" sz="2000" dirty="0"/>
          </a:p>
          <a:p>
            <a:pPr algn="r" rtl="1"/>
            <a:r>
              <a:rPr lang="ar-SA" sz="2000" dirty="0">
                <a:cs typeface="B Koodak" panose="00000700000000000000" pitchFamily="2" charset="-78"/>
              </a:rPr>
              <a:t>ب) گسترش حق (نظارت عمومی) بر عملکرد اراضی خصوصی شهری (مهدیزاده 76:1379)</a:t>
            </a:r>
            <a:endParaRPr lang="en-US" sz="2000" dirty="0"/>
          </a:p>
          <a:p>
            <a:pPr algn="ctr"/>
            <a:endParaRPr lang="en-US" sz="2000" b="1" spc="-150" dirty="0">
              <a:latin typeface="Liberation Sans" pitchFamily="34" charset="0"/>
              <a:ea typeface="Adobe Gothic Std B" pitchFamily="34" charset="-128"/>
            </a:endParaRPr>
          </a:p>
        </p:txBody>
      </p:sp>
      <p:sp>
        <p:nvSpPr>
          <p:cNvPr id="5" name="Isosceles Triangle 4"/>
          <p:cNvSpPr/>
          <p:nvPr/>
        </p:nvSpPr>
        <p:spPr>
          <a:xfrm rot="14328745">
            <a:off x="2510406" y="-1783403"/>
            <a:ext cx="784076" cy="569154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8869087">
            <a:off x="323961" y="1733949"/>
            <a:ext cx="923651"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Tree>
    <p:extLst>
      <p:ext uri="{BB962C8B-B14F-4D97-AF65-F5344CB8AC3E}">
        <p14:creationId xmlns:p14="http://schemas.microsoft.com/office/powerpoint/2010/main" val="29689783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42" presetClass="path" presetSubtype="0" accel="50000" decel="50000" fill="hold" grpId="0" nodeType="withEffect">
                                  <p:stCondLst>
                                    <p:cond delay="0"/>
                                  </p:stCondLst>
                                  <p:childTnLst>
                                    <p:animMotion origin="layout" path="M 0.3496 -0.37211 L -2.03487E-6 1.9704E-6 " pathEditMode="relative" rAng="0" ptsTypes="AA">
                                      <p:cBhvr>
                                        <p:cTn id="9" dur="2000" fill="hold"/>
                                        <p:tgtEl>
                                          <p:spTgt spid="6"/>
                                        </p:tgtEl>
                                        <p:attrNameLst>
                                          <p:attrName>ppt_x</p:attrName>
                                          <p:attrName>ppt_y</p:attrName>
                                        </p:attrNameLst>
                                      </p:cBhvr>
                                      <p:rCtr x="-17486" y="18594"/>
                                    </p:animMotion>
                                  </p:childTnLst>
                                </p:cTn>
                              </p:par>
                              <p:par>
                                <p:cTn id="10" presetID="22" presetClass="entr" presetSubtype="2"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75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6" grpId="0"/>
      <p:bldP spid="6"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15662</TotalTime>
  <Words>3035</Words>
  <Application>Microsoft Office PowerPoint</Application>
  <PresentationFormat>Custom</PresentationFormat>
  <Paragraphs>233</Paragraphs>
  <Slides>47</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47</vt:i4>
      </vt:variant>
    </vt:vector>
  </HeadingPairs>
  <TitlesOfParts>
    <vt:vector size="61" baseType="lpstr">
      <vt:lpstr>Adobe Gothic Std B</vt:lpstr>
      <vt:lpstr>Arial</vt:lpstr>
      <vt:lpstr>B Koodak</vt:lpstr>
      <vt:lpstr>B Kourosh</vt:lpstr>
      <vt:lpstr>Calibri</vt:lpstr>
      <vt:lpstr>Calibri Light</vt:lpstr>
      <vt:lpstr>Entypo</vt:lpstr>
      <vt:lpstr>Iconic</vt:lpstr>
      <vt:lpstr>Liberation Sans</vt:lpstr>
      <vt:lpstr>Novecento wide Book</vt:lpstr>
      <vt:lpstr>Raleway</vt:lpstr>
      <vt:lpstr>Segoe UI</vt:lpstr>
      <vt:lpstr>Wingdings</vt:lpstr>
      <vt:lpstr>Office Theme</vt:lpstr>
      <vt:lpstr>جایگاه زمین در مسکن و برنامه ریزی شهری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ﺑﺎﺯﺍﺭ ﺯﻣﻴﻦ ﻭ ﺳﺎﺧﺘﺎﺭ ﻏﻴﺮﺭﻗﺎﺑﺘﻲ</vt:lpstr>
      <vt:lpstr>ﺳﺮﺍﻧه ﺯﻣﻴﻦ ﺷﻬﺮﻱ، ﻳﻚ ﺑﺮﺭﺳﻲ ﻣﻘﺎﻳﺴﻪﺍﻱ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اهداف دولت ها از دخالت در سیاست های زمین شهری</vt:lpstr>
      <vt:lpstr>PowerPoint Presentation</vt:lpstr>
      <vt:lpstr>مقرارت کاربری اراضی</vt:lpstr>
      <vt:lpstr>مالیات بندی</vt:lpstr>
      <vt:lpstr>دخالت مستقیم</vt:lpstr>
      <vt:lpstr>PowerPoint Presentation</vt:lpstr>
      <vt:lpstr>PowerPoint Presentation</vt:lpstr>
      <vt:lpstr>سیاست زمین و مسکن</vt:lpstr>
      <vt:lpstr>PowerPoint Presentation</vt:lpstr>
      <vt:lpstr>سیاست های زمین تا قبل از 1345 </vt:lpstr>
      <vt:lpstr>تحولات سیاسی زمین از سال 1345 تا 1357 : </vt:lpstr>
      <vt:lpstr>PowerPoint Presentation</vt:lpstr>
      <vt:lpstr>جایگاه زمین در برنامه های کشوربعد از انقلاب </vt:lpstr>
      <vt:lpstr>مسکن مهر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zameer maliq</dc:creator>
  <cp:lastModifiedBy>Mohammad</cp:lastModifiedBy>
  <cp:revision>2732</cp:revision>
  <dcterms:created xsi:type="dcterms:W3CDTF">2013-05-29T17:11:56Z</dcterms:created>
  <dcterms:modified xsi:type="dcterms:W3CDTF">2019-12-15T08:59:23Z</dcterms:modified>
</cp:coreProperties>
</file>