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9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9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22385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269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17065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5917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06849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26237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86538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76871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85494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69091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4865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1098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16150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28410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65956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66641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42746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5AF8949-1148-4676-99DC-5E51FAC04E53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E0C13-EFBE-4B84-9B4C-08F1994AD24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285178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7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6" indent="-342906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5663" y="1483896"/>
            <a:ext cx="6620968" cy="3329581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TOPSIS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819947" y="1734636"/>
            <a:ext cx="7772400" cy="1200150"/>
          </a:xfrm>
        </p:spPr>
        <p:txBody>
          <a:bodyPr>
            <a:normAutofit/>
          </a:bodyPr>
          <a:lstStyle/>
          <a:p>
            <a:r>
              <a:rPr lang="fa-IR" altLang="fa-IR" sz="3600" b="1" dirty="0" smtClean="0">
                <a:cs typeface="B Homa" panose="00000400000000000000" pitchFamily="2" charset="-78"/>
              </a:rPr>
              <a:t>(یکی از روشهای تصمیم گیری چند شاخصه)</a:t>
            </a:r>
            <a:endParaRPr lang="en-US" altLang="fa-IR" sz="3600" b="1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7763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97305" y="264533"/>
            <a:ext cx="8341895" cy="534361"/>
          </a:xfrm>
          <a:prstGeom prst="rect">
            <a:avLst/>
          </a:prstGeom>
        </p:spPr>
        <p:txBody>
          <a:bodyPr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B Homa" panose="00000400000000000000" pitchFamily="2" charset="-78"/>
              </a:rPr>
              <a:t>روش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B Homa" panose="00000400000000000000" pitchFamily="2" charset="-78"/>
              </a:rPr>
              <a:t>TOPSIS </a:t>
            </a:r>
            <a:r>
              <a:rPr lang="fa-I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B Homa" panose="00000400000000000000" pitchFamily="2" charset="-78"/>
              </a:rPr>
              <a:t> در سال 1981 توسط هوانگ و یون ارایه گردید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B Homa" panose="00000400000000000000" pitchFamily="2" charset="-78"/>
              </a:rPr>
              <a:t>.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5327636"/>
            <a:ext cx="792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rtl="1" eaLnBrk="1" hangingPunct="1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در این روش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B Homa" panose="00000400000000000000" pitchFamily="2" charset="-78"/>
              </a:rPr>
              <a:t>m  </a:t>
            </a:r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گزینه به وسیله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B Homa" panose="00000400000000000000" pitchFamily="2" charset="-78"/>
              </a:rPr>
              <a:t>n </a:t>
            </a:r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شاخص مورد ارزیابی قرار میگیرند و هر مساله را می توان به عنوان  یک  سیستم هندسی شامل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B Homa" panose="00000400000000000000" pitchFamily="2" charset="-78"/>
              </a:rPr>
              <a:t>m </a:t>
            </a:r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نقطه در یک فضای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B Homa" panose="00000400000000000000" pitchFamily="2" charset="-78"/>
              </a:rPr>
              <a:t>n</a:t>
            </a:r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بعدی در نظر گرفت.</a:t>
            </a:r>
            <a:endParaRPr lang="fa-I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anose="00000400000000000000" pitchFamily="2" charset="-78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81527" y="1119518"/>
            <a:ext cx="8001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 rtl="1" eaLnBrk="1" hangingPunct="1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B Homa" panose="00000400000000000000" pitchFamily="2" charset="-78"/>
              </a:rPr>
              <a:t>TOPSIS </a:t>
            </a:r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بر این مفهوم استوار است که  گزینه انتخابی باید کمترین فاصله را با راه حل ایده آل مثبت و کمترین فاصله را با راه حل ایده آل منفی داشته باشد.</a:t>
            </a:r>
            <a:endParaRPr lang="fa-I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anose="00000400000000000000" pitchFamily="2" charset="-7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2142489"/>
            <a:ext cx="739140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95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37175" y="232123"/>
            <a:ext cx="41328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a-IR" sz="3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anose="00000400000000000000" pitchFamily="2" charset="-78"/>
              </a:rPr>
              <a:t>این روش دارای 6 گام است:</a:t>
            </a:r>
            <a:endParaRPr lang="en-US" sz="3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anose="00000400000000000000" pitchFamily="2" charset="-78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810000" y="1143002"/>
            <a:ext cx="495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 rtl="1" eaLnBrk="1" hangingPunct="1">
              <a:buClr>
                <a:schemeClr val="accent1">
                  <a:lumMod val="75000"/>
                </a:schemeClr>
              </a:buClr>
              <a:defRPr/>
            </a:pPr>
            <a:r>
              <a:rPr lang="fa-IR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گام صفر: </a:t>
            </a:r>
            <a:r>
              <a:rPr lang="fa-I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به دست آوردن ماتریس تصمیم </a:t>
            </a:r>
            <a:endParaRPr lang="fa-IR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20765" y="1726407"/>
            <a:ext cx="78486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000" b="1" dirty="0">
                <a:cs typeface="B Homa" panose="00000400000000000000" pitchFamily="2" charset="-78"/>
              </a:rPr>
              <a:t>در این روش ماتریس تصمیمی ارزیابی میشود که شامل </a:t>
            </a:r>
            <a:r>
              <a:rPr lang="en-US" sz="2000" b="1" dirty="0">
                <a:cs typeface="B Homa" panose="00000400000000000000" pitchFamily="2" charset="-78"/>
              </a:rPr>
              <a:t>m</a:t>
            </a:r>
            <a:r>
              <a:rPr lang="fa-IR" sz="2000" b="1" dirty="0">
                <a:cs typeface="B Homa" panose="00000400000000000000" pitchFamily="2" charset="-78"/>
              </a:rPr>
              <a:t> گزینه و </a:t>
            </a:r>
            <a:r>
              <a:rPr lang="en-US" sz="2000" b="1" dirty="0">
                <a:cs typeface="B Homa" panose="00000400000000000000" pitchFamily="2" charset="-78"/>
              </a:rPr>
              <a:t>n</a:t>
            </a:r>
            <a:r>
              <a:rPr lang="fa-IR" sz="2000" b="1" dirty="0">
                <a:cs typeface="B Homa" panose="00000400000000000000" pitchFamily="2" charset="-78"/>
              </a:rPr>
              <a:t> شاخص است.</a:t>
            </a:r>
            <a:endParaRPr lang="en-US" sz="2000" b="1" dirty="0">
              <a:cs typeface="B Homa" panose="00000400000000000000" pitchFamily="2" charset="-78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7794"/>
            <a:ext cx="5334000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2" y="3048000"/>
            <a:ext cx="21637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038600"/>
            <a:ext cx="31369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648200"/>
            <a:ext cx="2654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143000" y="5486402"/>
            <a:ext cx="7620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 rtl="1" eaLnBrk="1" hangingPunct="1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در این ماتریس شاخصی که دارا ی مطلوبیت مثبت است،شاخص سود و شاخصی که دارای مطلوبیت منفی ست ،شاخصه هزینه می باشد</a:t>
            </a:r>
            <a:r>
              <a:rPr lang="en-US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.</a:t>
            </a:r>
            <a:endParaRPr lang="fa-IR" sz="3600" b="1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088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16385" grpId="0"/>
      <p:bldP spid="6" grpId="0"/>
      <p:bldP spid="163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42609" y="347678"/>
            <a:ext cx="43910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a-IR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anose="00000400000000000000" pitchFamily="2" charset="-78"/>
              </a:rPr>
              <a:t>گام اول:</a:t>
            </a: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anose="00000400000000000000" pitchFamily="2" charset="-78"/>
              </a:rPr>
              <a:t> </a:t>
            </a:r>
            <a:r>
              <a:rPr lang="fa-I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anose="00000400000000000000" pitchFamily="2" charset="-78"/>
              </a:rPr>
              <a:t>نرمالایز کردن ماتریس تصمیم</a:t>
            </a:r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anose="00000400000000000000" pitchFamily="2" charset="-78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3400" y="1219202"/>
            <a:ext cx="8077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 rtl="1" eaLnBrk="1" hangingPunct="1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در این گام مقیاسهای موجود در ماتریس تصمیم را بدون مقیاس می کنیم.به این ترتیب که هر کدام از مقادیر بر اندازه بردار مربوط  به همان شاخص تقسیم می شود.</a:t>
            </a:r>
            <a:endParaRPr lang="fa-IR" sz="3600" b="1" dirty="0">
              <a:cs typeface="B Homa" panose="00000400000000000000" pitchFamily="2" charset="-78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929482" y="2209770"/>
            <a:ext cx="468429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 rtl="1" eaLnBrk="1" hangingPunct="1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در نتیجه هر درایه </a:t>
            </a:r>
            <a:r>
              <a:rPr lang="en-US" sz="2000" b="1" dirty="0" err="1">
                <a:ea typeface="Calibri" pitchFamily="34" charset="0"/>
                <a:cs typeface="B Homa" panose="00000400000000000000" pitchFamily="2" charset="-78"/>
              </a:rPr>
              <a:t>r</a:t>
            </a:r>
            <a:r>
              <a:rPr lang="en-US" sz="2000" b="1" baseline="-30000" dirty="0" err="1">
                <a:ea typeface="Calibri" pitchFamily="34" charset="0"/>
                <a:cs typeface="B Homa" panose="00000400000000000000" pitchFamily="2" charset="-78"/>
              </a:rPr>
              <a:t>ij</a:t>
            </a:r>
            <a:r>
              <a:rPr lang="fa-IR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از رابطه زیر به دست می</a:t>
            </a:r>
            <a:r>
              <a:rPr lang="en-US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</a:t>
            </a:r>
            <a:r>
              <a:rPr lang="fa-IR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آید:</a:t>
            </a:r>
            <a:endParaRPr lang="fa-IR" sz="3600" b="1" dirty="0">
              <a:cs typeface="B Homa" panose="00000400000000000000" pitchFamily="2" charset="-78"/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429002"/>
            <a:ext cx="3176588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034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30721" grpId="0"/>
      <p:bldP spid="307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743202" y="342902"/>
            <a:ext cx="49196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 rtl="1" eaLnBrk="1" hangingPunct="1">
              <a:defRPr/>
            </a:pPr>
            <a:r>
              <a:rPr lang="fa-IR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گام دوم:</a:t>
            </a: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</a:t>
            </a:r>
            <a:r>
              <a:rPr lang="fa-I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وزن دهی به ماتریس نرمالایز شده</a:t>
            </a:r>
            <a:r>
              <a:rPr lang="fa-IR" sz="2400" b="1" i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:</a:t>
            </a:r>
            <a:endParaRPr lang="en-US" sz="2400" b="1" i="1" dirty="0">
              <a:cs typeface="B Homa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219202"/>
            <a:ext cx="85344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rtl="1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ماتریس تصمیم در واقع پارامتری است و لازم است کمی شود ،به این منظور تصمیم گیرنده برای هر شاخص وزنی را معین میکند</a:t>
            </a:r>
            <a:r>
              <a:rPr lang="en-US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.</a:t>
            </a:r>
          </a:p>
          <a:p>
            <a:pPr algn="just" rtl="1">
              <a:buClr>
                <a:schemeClr val="accent1">
                  <a:lumMod val="75000"/>
                </a:schemeClr>
              </a:buClr>
              <a:defRPr/>
            </a:pPr>
            <a:endParaRPr lang="en-US" sz="2000" b="1" dirty="0">
              <a:cs typeface="B Homa" panose="00000400000000000000" pitchFamily="2" charset="-78"/>
            </a:endParaRPr>
          </a:p>
          <a:p>
            <a:pPr algn="just" rtl="1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مجموعه وزنها(</a:t>
            </a:r>
            <a:r>
              <a:rPr lang="en-US" sz="2000" b="1" dirty="0">
                <a:ea typeface="Calibri" pitchFamily="34" charset="0"/>
                <a:cs typeface="B Homa" panose="00000400000000000000" pitchFamily="2" charset="-78"/>
              </a:rPr>
              <a:t>(w</a:t>
            </a:r>
            <a:r>
              <a:rPr lang="en-US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</a:t>
            </a:r>
            <a:r>
              <a:rPr lang="en-US" sz="2000" b="1" dirty="0">
                <a:ea typeface="Calibri" pitchFamily="34" charset="0"/>
                <a:cs typeface="B Homa" panose="00000400000000000000" pitchFamily="2" charset="-78"/>
              </a:rPr>
              <a:t> </a:t>
            </a:r>
            <a:r>
              <a:rPr lang="fa-IR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در ماتریس نرمالایز شده(</a:t>
            </a:r>
            <a:r>
              <a:rPr lang="en-US" sz="2000" b="1" dirty="0">
                <a:ea typeface="Calibri" pitchFamily="34" charset="0"/>
                <a:cs typeface="B Homa" panose="00000400000000000000" pitchFamily="2" charset="-78"/>
              </a:rPr>
              <a:t>R</a:t>
            </a:r>
            <a:r>
              <a:rPr lang="fa-IR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) ضرب میشود.</a:t>
            </a:r>
            <a:endParaRPr lang="fa-IR" sz="3600" b="1" dirty="0">
              <a:cs typeface="B Homa" panose="00000400000000000000" pitchFamily="2" charset="-78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67000"/>
            <a:ext cx="274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2" y="3352800"/>
            <a:ext cx="1223963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28600" y="4419602"/>
            <a:ext cx="8610600" cy="12620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rtl="1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000" b="1" dirty="0">
                <a:latin typeface="Calibri" pitchFamily="34" charset="0"/>
                <a:cs typeface="B Homa" panose="00000400000000000000" pitchFamily="2" charset="-78"/>
              </a:rPr>
              <a:t>با توجه به اینکه ماتریس</a:t>
            </a:r>
            <a:r>
              <a:rPr lang="en-US" sz="2000" b="1" dirty="0" err="1">
                <a:solidFill>
                  <a:srgbClr val="00B050"/>
                </a:solidFill>
                <a:latin typeface="Arial" charset="0"/>
                <a:cs typeface="Arial" charset="0"/>
              </a:rPr>
              <a:t>W</a:t>
            </a:r>
            <a:r>
              <a:rPr lang="en-US" sz="2000" b="1" baseline="-25000" dirty="0" err="1">
                <a:solidFill>
                  <a:srgbClr val="00B050"/>
                </a:solidFill>
                <a:latin typeface="Arial" charset="0"/>
                <a:cs typeface="Arial" charset="0"/>
              </a:rPr>
              <a:t>n</a:t>
            </a:r>
            <a:r>
              <a:rPr lang="en-US" sz="2000" b="1" baseline="-25000" dirty="0">
                <a:solidFill>
                  <a:srgbClr val="00B050"/>
                </a:solidFill>
                <a:latin typeface="Arial" charset="0"/>
                <a:cs typeface="Arial" charset="0"/>
              </a:rPr>
              <a:t>*1</a:t>
            </a:r>
            <a:r>
              <a:rPr lang="fa-IR" sz="2000" b="1" dirty="0">
                <a:latin typeface="Calibri" pitchFamily="34" charset="0"/>
                <a:cs typeface="B Homa" panose="00000400000000000000" pitchFamily="2" charset="-78"/>
              </a:rPr>
              <a:t> قابل ضرب در ماتریس تصمیم نرمالایز شده(</a:t>
            </a:r>
            <a:r>
              <a:rPr lang="en-US" sz="2000" b="1" dirty="0">
                <a:latin typeface="Calibri" pitchFamily="34" charset="0"/>
                <a:cs typeface="B Homa" panose="00000400000000000000" pitchFamily="2" charset="-78"/>
              </a:rPr>
              <a:t>n*n</a:t>
            </a:r>
            <a:r>
              <a:rPr lang="fa-IR" sz="2000" b="1" dirty="0">
                <a:latin typeface="Calibri" pitchFamily="34" charset="0"/>
                <a:cs typeface="B Homa" panose="00000400000000000000" pitchFamily="2" charset="-78"/>
              </a:rPr>
              <a:t>) نیست، قبل از ضرب باید ماتریس وزن را به یک ماتریس قطری </a:t>
            </a:r>
            <a:r>
              <a:rPr lang="en-US" sz="2000" b="1" dirty="0" err="1">
                <a:solidFill>
                  <a:srgbClr val="00B050"/>
                </a:solidFill>
                <a:latin typeface="Arial" charset="0"/>
                <a:cs typeface="Arial" charset="0"/>
              </a:rPr>
              <a:t>W</a:t>
            </a:r>
            <a:r>
              <a:rPr lang="en-US" sz="2000" b="1" baseline="-25000" dirty="0" err="1">
                <a:solidFill>
                  <a:srgbClr val="00B050"/>
                </a:solidFill>
                <a:latin typeface="Arial" charset="0"/>
                <a:cs typeface="Arial" charset="0"/>
              </a:rPr>
              <a:t>n</a:t>
            </a:r>
            <a:r>
              <a:rPr lang="en-US" sz="2000" b="1" baseline="-25000" dirty="0">
                <a:solidFill>
                  <a:srgbClr val="00B050"/>
                </a:solidFill>
                <a:latin typeface="Arial" charset="0"/>
                <a:cs typeface="Arial" charset="0"/>
              </a:rPr>
              <a:t>*n</a:t>
            </a:r>
            <a:r>
              <a:rPr lang="fa-IR" sz="2000" b="1" dirty="0">
                <a:latin typeface="Calibri" pitchFamily="34" charset="0"/>
                <a:cs typeface="B Homa" panose="00000400000000000000" pitchFamily="2" charset="-78"/>
              </a:rPr>
              <a:t> تبدیل نمود.(وزنها روی قطر اصلی)</a:t>
            </a:r>
            <a:endParaRPr lang="en-US" sz="2000" dirty="0">
              <a:latin typeface="Arial" charset="0"/>
              <a:cs typeface="Arial" charset="0"/>
            </a:endParaRPr>
          </a:p>
          <a:p>
            <a:pPr algn="just" rtl="1">
              <a:buClr>
                <a:schemeClr val="accent1">
                  <a:lumMod val="75000"/>
                </a:schemeClr>
              </a:buClr>
              <a:defRPr/>
            </a:pPr>
            <a:endParaRPr lang="fa-IR" sz="3600" b="1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1692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build="allAtOnce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676400" y="269875"/>
            <a:ext cx="5913438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 rtl="1" eaLnBrk="1" hangingPunct="1">
              <a:defRPr/>
            </a:pPr>
            <a:r>
              <a:rPr lang="fa-IR" sz="21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گا م سوم:</a:t>
            </a:r>
            <a:r>
              <a:rPr lang="en-US" sz="21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</a:t>
            </a:r>
            <a:r>
              <a:rPr lang="fa-IR" sz="2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تعیین راه</a:t>
            </a:r>
            <a:r>
              <a:rPr lang="en-US" sz="2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</a:t>
            </a:r>
            <a:r>
              <a:rPr lang="fa-IR" sz="2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حل ایده آل و راه حل ایده آل منفی:</a:t>
            </a:r>
            <a:endParaRPr lang="en-US" sz="21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90800" y="1143000"/>
            <a:ext cx="60960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دو گزینه مجازی </a:t>
            </a:r>
            <a:r>
              <a:rPr lang="en-US" b="1" dirty="0">
                <a:ea typeface="Calibri" pitchFamily="34" charset="0"/>
                <a:cs typeface="B Homa" panose="00000400000000000000" pitchFamily="2" charset="-78"/>
              </a:rPr>
              <a:t>A</a:t>
            </a:r>
            <a:r>
              <a:rPr lang="en-US" b="1" baseline="30000" dirty="0">
                <a:ea typeface="Calibri" pitchFamily="34" charset="0"/>
                <a:cs typeface="B Homa" panose="00000400000000000000" pitchFamily="2" charset="-78"/>
              </a:rPr>
              <a:t>*</a:t>
            </a:r>
            <a:r>
              <a:rPr lang="fa-IR" b="1" baseline="30000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 </a:t>
            </a:r>
            <a:r>
              <a:rPr lang="fa-IR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و </a:t>
            </a:r>
            <a:r>
              <a:rPr lang="en-US" b="1" dirty="0">
                <a:ea typeface="Calibri" pitchFamily="34" charset="0"/>
                <a:cs typeface="B Homa" panose="00000400000000000000" pitchFamily="2" charset="-78"/>
              </a:rPr>
              <a:t>A</a:t>
            </a:r>
            <a:r>
              <a:rPr lang="en-US" b="1" baseline="30000" dirty="0">
                <a:ea typeface="Calibri" pitchFamily="34" charset="0"/>
                <a:cs typeface="B Homa" panose="00000400000000000000" pitchFamily="2" charset="-78"/>
              </a:rPr>
              <a:t>-</a:t>
            </a:r>
            <a:r>
              <a:rPr lang="fa-IR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را به صورتهای زیر تعریف می کنیم:</a:t>
            </a:r>
            <a:endParaRPr lang="fa-IR" sz="3200" b="1" dirty="0">
              <a:cs typeface="B Homa" panose="00000400000000000000" pitchFamily="2" charset="-78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57402"/>
            <a:ext cx="8610600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463708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676400" y="4953000"/>
            <a:ext cx="71628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000" b="1" dirty="0">
                <a:cs typeface="B Homa" panose="00000400000000000000" pitchFamily="2" charset="-78"/>
              </a:rPr>
              <a:t>دو گزینه مجازی ایجاد شده در واقع بدترین و بهترین راه حل هستند.</a:t>
            </a:r>
            <a:endParaRPr lang="en-US" sz="2000" b="1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2842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 build="allAtOnce"/>
      <p:bldP spid="5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014664" y="272606"/>
            <a:ext cx="469878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 rtl="1" eaLnBrk="1" hangingPunct="1">
              <a:defRPr/>
            </a:pPr>
            <a:r>
              <a:rPr lang="fa-IR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گام چهارم:</a:t>
            </a: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</a:t>
            </a:r>
            <a:r>
              <a:rPr lang="fa-I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به دست آوردن اندازه فاصله ها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anose="00000400000000000000" pitchFamily="2" charset="-78"/>
            </a:endParaRPr>
          </a:p>
          <a:p>
            <a:pPr algn="r" rtl="1">
              <a:defRPr/>
            </a:pPr>
            <a:endParaRPr lang="fa-IR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1066802"/>
            <a:ext cx="85344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فاصله بین هر گزینه </a:t>
            </a:r>
            <a:r>
              <a:rPr lang="en-US" sz="2000" b="1" dirty="0">
                <a:ea typeface="Calibri" pitchFamily="34" charset="0"/>
                <a:cs typeface="B Homa" panose="00000400000000000000" pitchFamily="2" charset="-78"/>
              </a:rPr>
              <a:t>n</a:t>
            </a:r>
            <a:r>
              <a:rPr lang="fa-IR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بعدی را از روش اقلیدسی می</a:t>
            </a:r>
            <a:r>
              <a:rPr lang="en-US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</a:t>
            </a:r>
            <a:r>
              <a:rPr lang="fa-IR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سنجیم.یعنی فاصله گزینه </a:t>
            </a:r>
            <a:r>
              <a:rPr lang="en-US" sz="2000" b="1" dirty="0" err="1">
                <a:ea typeface="Calibri" pitchFamily="34" charset="0"/>
                <a:cs typeface="B Homa" panose="00000400000000000000" pitchFamily="2" charset="-78"/>
              </a:rPr>
              <a:t>i</a:t>
            </a:r>
            <a:r>
              <a:rPr lang="fa-IR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را  از گزینه های ایده آل مثبت و منفی می یابیم</a:t>
            </a:r>
            <a:r>
              <a:rPr lang="en-US" sz="2000" b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. </a:t>
            </a:r>
            <a:endParaRPr lang="en-US" sz="2000" b="1" dirty="0">
              <a:cs typeface="B Homa" panose="00000400000000000000" pitchFamily="2" charset="-78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2"/>
            <a:ext cx="4891088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2" y="4267200"/>
            <a:ext cx="54197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228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 build="allAtOnce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839914" y="192881"/>
            <a:ext cx="5797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 rtl="1" eaLnBrk="1" hangingPunct="1">
              <a:defRPr/>
            </a:pPr>
            <a:r>
              <a:rPr lang="fa-IR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گام پنجم</a:t>
            </a: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</a:t>
            </a:r>
            <a:r>
              <a:rPr lang="fa-IR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:</a:t>
            </a: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</a:t>
            </a:r>
            <a:r>
              <a:rPr lang="fa-I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محاسبه نزدیکی نسبی به راه حل ایده آل</a:t>
            </a:r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74431" y="1172578"/>
            <a:ext cx="461168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000" b="1" i="1" dirty="0"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این معیار از طریق فرمول زیر به دست می آید:</a:t>
            </a:r>
            <a:endParaRPr lang="fa-IR" sz="3600" b="1" i="1" dirty="0">
              <a:cs typeface="B Homa" panose="00000400000000000000" pitchFamily="2" charset="-78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2" y="1600200"/>
            <a:ext cx="26447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2" y="1905000"/>
            <a:ext cx="20097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95600"/>
            <a:ext cx="81470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685800" y="4191002"/>
            <a:ext cx="80772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000" b="1" dirty="0">
                <a:cs typeface="B Homa" panose="00000400000000000000" pitchFamily="2" charset="-78"/>
              </a:rPr>
              <a:t>مشخص است که هر چه فاصله گزینه </a:t>
            </a:r>
            <a:r>
              <a:rPr lang="en-US" sz="2000" b="1" dirty="0">
                <a:cs typeface="B Homa" panose="00000400000000000000" pitchFamily="2" charset="-78"/>
              </a:rPr>
              <a:t>  A</a:t>
            </a:r>
            <a:r>
              <a:rPr lang="en-US" sz="2000" b="1" baseline="-25000" dirty="0">
                <a:cs typeface="B Homa" panose="00000400000000000000" pitchFamily="2" charset="-78"/>
              </a:rPr>
              <a:t>i</a:t>
            </a:r>
            <a:r>
              <a:rPr lang="fa-IR" sz="2000" b="1" dirty="0">
                <a:cs typeface="B Homa" panose="00000400000000000000" pitchFamily="2" charset="-78"/>
              </a:rPr>
              <a:t> از راه حل ایده آل کمتر باشد نزدیکی نسبی به 1 نزدیکتر خواهد بود.</a:t>
            </a:r>
            <a:endParaRPr lang="en-US" sz="2000" b="1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2279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 build="allAtOnce"/>
      <p:bldP spid="5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197844" y="381151"/>
            <a:ext cx="3389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 eaLnBrk="1" hangingPunct="1">
              <a:defRPr/>
            </a:pPr>
            <a:r>
              <a:rPr lang="fa-IR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گام ششم:</a:t>
            </a:r>
            <a:r>
              <a:rPr lang="fa-I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 رتبه بندی گزینه ها </a:t>
            </a:r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Calibri" pitchFamily="34" charset="0"/>
              <a:cs typeface="B Homa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34916" y="1696453"/>
            <a:ext cx="59436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B Homa" panose="00000400000000000000" pitchFamily="2" charset="-78"/>
              </a:rPr>
              <a:t>نهایتا گزینه ها را بر اساس ترتیب نزولی رتبه بندی می کنیم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anose="00000400000000000000" pitchFamily="2" charset="-78"/>
              </a:rPr>
              <a:t> </a:t>
            </a:r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anose="00000400000000000000" pitchFamily="2" charset="-78"/>
              </a:rPr>
              <a:t>.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28996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 build="allAtOnce"/>
      <p:bldP spid="5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</TotalTime>
  <Words>429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 Homa</vt:lpstr>
      <vt:lpstr>Calibri</vt:lpstr>
      <vt:lpstr>Century Gothic</vt:lpstr>
      <vt:lpstr>Wingdings</vt:lpstr>
      <vt:lpstr>Wingdings 3</vt:lpstr>
      <vt:lpstr>Ion</vt:lpstr>
      <vt:lpstr>TOPSIS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TOPSIS</dc:title>
  <dc:creator>Mohammad</dc:creator>
  <cp:lastModifiedBy>Mohammad</cp:lastModifiedBy>
  <cp:revision>2</cp:revision>
  <dcterms:created xsi:type="dcterms:W3CDTF">2019-12-08T08:29:47Z</dcterms:created>
  <dcterms:modified xsi:type="dcterms:W3CDTF">2019-12-08T08:34:56Z</dcterms:modified>
</cp:coreProperties>
</file>