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52" r:id="rId1"/>
  </p:sldMasterIdLst>
  <p:notesMasterIdLst>
    <p:notesMasterId r:id="rId15"/>
  </p:notesMasterIdLst>
  <p:sldIdLst>
    <p:sldId id="256" r:id="rId2"/>
    <p:sldId id="257" r:id="rId3"/>
    <p:sldId id="258" r:id="rId4"/>
    <p:sldId id="259" r:id="rId5"/>
    <p:sldId id="261" r:id="rId6"/>
    <p:sldId id="262" r:id="rId7"/>
    <p:sldId id="263" r:id="rId8"/>
    <p:sldId id="268" r:id="rId9"/>
    <p:sldId id="264" r:id="rId10"/>
    <p:sldId id="267" r:id="rId11"/>
    <p:sldId id="269" r:id="rId12"/>
    <p:sldId id="265" r:id="rId13"/>
    <p:sldId id="266"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161" autoAdjust="0"/>
    <p:restoredTop sz="94660"/>
  </p:normalViewPr>
  <p:slideViewPr>
    <p:cSldViewPr snapToGrid="0">
      <p:cViewPr varScale="1">
        <p:scale>
          <a:sx n="80" d="100"/>
          <a:sy n="80" d="100"/>
        </p:scale>
        <p:origin x="9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EC63A92-B841-4F74-8699-1A14D919081E}" type="doc">
      <dgm:prSet loTypeId="urn:microsoft.com/office/officeart/2005/8/layout/chevron1" loCatId="process" qsTypeId="urn:microsoft.com/office/officeart/2005/8/quickstyle/simple1" qsCatId="simple" csTypeId="urn:microsoft.com/office/officeart/2005/8/colors/accent1_2" csCatId="accent1" phldr="1"/>
      <dgm:spPr/>
    </dgm:pt>
    <dgm:pt modelId="{98F7F917-1E2F-4E08-AF72-F58A5E4D8B83}">
      <dgm:prSet phldrT="[Text]"/>
      <dgm:spPr/>
      <dgm:t>
        <a:bodyPr/>
        <a:lstStyle/>
        <a:p>
          <a:pPr rtl="1"/>
          <a:r>
            <a:rPr lang="fa-IR" b="1" dirty="0" smtClean="0">
              <a:cs typeface="B Nazanin" panose="00000400000000000000" pitchFamily="2" charset="-78"/>
            </a:rPr>
            <a:t>بیان مسئله</a:t>
          </a:r>
          <a:endParaRPr lang="fa-IR" dirty="0"/>
        </a:p>
      </dgm:t>
    </dgm:pt>
    <dgm:pt modelId="{176168C1-4636-4C7B-A430-0BE3AB0A8E59}" type="parTrans" cxnId="{01F8C31C-A476-4CB8-905C-045216659F9A}">
      <dgm:prSet/>
      <dgm:spPr/>
      <dgm:t>
        <a:bodyPr/>
        <a:lstStyle/>
        <a:p>
          <a:pPr rtl="1"/>
          <a:endParaRPr lang="fa-IR"/>
        </a:p>
      </dgm:t>
    </dgm:pt>
    <dgm:pt modelId="{4542A3E6-BF99-4774-A0FA-A32972ABF8B6}" type="sibTrans" cxnId="{01F8C31C-A476-4CB8-905C-045216659F9A}">
      <dgm:prSet/>
      <dgm:spPr/>
      <dgm:t>
        <a:bodyPr/>
        <a:lstStyle/>
        <a:p>
          <a:pPr rtl="1"/>
          <a:endParaRPr lang="fa-IR"/>
        </a:p>
      </dgm:t>
    </dgm:pt>
    <dgm:pt modelId="{F5D6DC73-7626-46AA-BB72-3EC6688E90E8}">
      <dgm:prSet/>
      <dgm:spPr/>
      <dgm:t>
        <a:bodyPr/>
        <a:lstStyle/>
        <a:p>
          <a:pPr rtl="1"/>
          <a:r>
            <a:rPr lang="fa-IR" b="1" dirty="0" smtClean="0">
              <a:cs typeface="B Nazanin" panose="00000400000000000000" pitchFamily="2" charset="-78"/>
            </a:rPr>
            <a:t>پیشینه پیاده راه</a:t>
          </a:r>
        </a:p>
      </dgm:t>
    </dgm:pt>
    <dgm:pt modelId="{B20BCBA4-105E-4FE0-B386-09459ED607C0}" type="parTrans" cxnId="{3090F0B7-A519-438B-A953-7B89C24E51C4}">
      <dgm:prSet/>
      <dgm:spPr/>
      <dgm:t>
        <a:bodyPr/>
        <a:lstStyle/>
        <a:p>
          <a:pPr rtl="1"/>
          <a:endParaRPr lang="fa-IR"/>
        </a:p>
      </dgm:t>
    </dgm:pt>
    <dgm:pt modelId="{6B5409B4-37DF-42B0-AF12-795CAD2A7788}" type="sibTrans" cxnId="{3090F0B7-A519-438B-A953-7B89C24E51C4}">
      <dgm:prSet/>
      <dgm:spPr/>
      <dgm:t>
        <a:bodyPr/>
        <a:lstStyle/>
        <a:p>
          <a:pPr rtl="1"/>
          <a:endParaRPr lang="fa-IR"/>
        </a:p>
      </dgm:t>
    </dgm:pt>
    <dgm:pt modelId="{AF4A28AB-58E8-4591-B56B-653874110B91}">
      <dgm:prSet/>
      <dgm:spPr/>
      <dgm:t>
        <a:bodyPr/>
        <a:lstStyle/>
        <a:p>
          <a:pPr rtl="1"/>
          <a:r>
            <a:rPr lang="fa-IR" b="1" dirty="0" smtClean="0">
              <a:cs typeface="B Nazanin" panose="00000400000000000000" pitchFamily="2" charset="-78"/>
            </a:rPr>
            <a:t>معرفی محدوده</a:t>
          </a:r>
        </a:p>
      </dgm:t>
    </dgm:pt>
    <dgm:pt modelId="{6A417B38-85B7-4926-8793-446E41AB0A5C}" type="parTrans" cxnId="{39A4E2CC-6822-43B4-92BB-1F159549F871}">
      <dgm:prSet/>
      <dgm:spPr/>
      <dgm:t>
        <a:bodyPr/>
        <a:lstStyle/>
        <a:p>
          <a:pPr rtl="1"/>
          <a:endParaRPr lang="fa-IR"/>
        </a:p>
      </dgm:t>
    </dgm:pt>
    <dgm:pt modelId="{F498EA6B-1924-4A09-A1FC-C114231D7352}" type="sibTrans" cxnId="{39A4E2CC-6822-43B4-92BB-1F159549F871}">
      <dgm:prSet/>
      <dgm:spPr/>
      <dgm:t>
        <a:bodyPr/>
        <a:lstStyle/>
        <a:p>
          <a:pPr rtl="1"/>
          <a:endParaRPr lang="fa-IR"/>
        </a:p>
      </dgm:t>
    </dgm:pt>
    <dgm:pt modelId="{213CDC77-C92F-4DF4-B12A-AE25AA465EB9}">
      <dgm:prSet/>
      <dgm:spPr/>
      <dgm:t>
        <a:bodyPr/>
        <a:lstStyle/>
        <a:p>
          <a:pPr rtl="1"/>
          <a:r>
            <a:rPr lang="fa-IR" b="1" dirty="0" smtClean="0">
              <a:cs typeface="B Nazanin" panose="00000400000000000000" pitchFamily="2" charset="-78"/>
            </a:rPr>
            <a:t>تحلیل و نتیجه گیری </a:t>
          </a:r>
        </a:p>
      </dgm:t>
    </dgm:pt>
    <dgm:pt modelId="{909C4341-9C3F-48EA-A1CC-02457A0EFD27}" type="parTrans" cxnId="{5F7A6003-0DD9-4405-8A97-D4185DA8FC92}">
      <dgm:prSet/>
      <dgm:spPr/>
      <dgm:t>
        <a:bodyPr/>
        <a:lstStyle/>
        <a:p>
          <a:pPr rtl="1"/>
          <a:endParaRPr lang="fa-IR"/>
        </a:p>
      </dgm:t>
    </dgm:pt>
    <dgm:pt modelId="{FEBEA0A4-A995-4B25-904E-7A14ECF54388}" type="sibTrans" cxnId="{5F7A6003-0DD9-4405-8A97-D4185DA8FC92}">
      <dgm:prSet/>
      <dgm:spPr/>
      <dgm:t>
        <a:bodyPr/>
        <a:lstStyle/>
        <a:p>
          <a:pPr rtl="1"/>
          <a:endParaRPr lang="fa-IR"/>
        </a:p>
      </dgm:t>
    </dgm:pt>
    <dgm:pt modelId="{8B7508AA-EF49-462A-8383-F5BA6CA7147E}">
      <dgm:prSet phldrT="[Text]"/>
      <dgm:spPr/>
      <dgm:t>
        <a:bodyPr/>
        <a:lstStyle/>
        <a:p>
          <a:pPr rtl="1"/>
          <a:r>
            <a:rPr lang="fa-IR" b="1" smtClean="0">
              <a:cs typeface="B Nazanin" panose="00000400000000000000" pitchFamily="2" charset="-78"/>
            </a:rPr>
            <a:t>مقدمه و اهداف </a:t>
          </a:r>
          <a:endParaRPr lang="fa-IR" dirty="0"/>
        </a:p>
      </dgm:t>
    </dgm:pt>
    <dgm:pt modelId="{205C4020-2EBA-4F00-B72E-E2D0D85D531B}" type="parTrans" cxnId="{9F5F70C7-9087-4D11-8992-38C96F7C4A7D}">
      <dgm:prSet/>
      <dgm:spPr/>
      <dgm:t>
        <a:bodyPr/>
        <a:lstStyle/>
        <a:p>
          <a:pPr rtl="1"/>
          <a:endParaRPr lang="fa-IR"/>
        </a:p>
      </dgm:t>
    </dgm:pt>
    <dgm:pt modelId="{19379413-1142-4ED2-BCD4-75848B0D220E}" type="sibTrans" cxnId="{9F5F70C7-9087-4D11-8992-38C96F7C4A7D}">
      <dgm:prSet/>
      <dgm:spPr/>
      <dgm:t>
        <a:bodyPr/>
        <a:lstStyle/>
        <a:p>
          <a:pPr rtl="1"/>
          <a:endParaRPr lang="fa-IR"/>
        </a:p>
      </dgm:t>
    </dgm:pt>
    <dgm:pt modelId="{2A885303-F0EA-42C4-A9FF-4A39CBB4973F}">
      <dgm:prSet/>
      <dgm:spPr/>
      <dgm:t>
        <a:bodyPr/>
        <a:lstStyle/>
        <a:p>
          <a:pPr rtl="1"/>
          <a:r>
            <a:rPr lang="fa-IR" b="1" smtClean="0">
              <a:cs typeface="B Nazanin" panose="00000400000000000000" pitchFamily="2" charset="-78"/>
            </a:rPr>
            <a:t>مبانی نظری پیاده راه</a:t>
          </a:r>
          <a:endParaRPr lang="fa-IR" b="1" dirty="0" smtClean="0">
            <a:cs typeface="B Nazanin" panose="00000400000000000000" pitchFamily="2" charset="-78"/>
          </a:endParaRPr>
        </a:p>
      </dgm:t>
    </dgm:pt>
    <dgm:pt modelId="{A332791E-0A29-4F93-939C-17B281B35B42}" type="parTrans" cxnId="{3C48CFE4-DD9D-4CA6-AAAE-E9502FB8064F}">
      <dgm:prSet/>
      <dgm:spPr/>
      <dgm:t>
        <a:bodyPr/>
        <a:lstStyle/>
        <a:p>
          <a:pPr rtl="1"/>
          <a:endParaRPr lang="fa-IR"/>
        </a:p>
      </dgm:t>
    </dgm:pt>
    <dgm:pt modelId="{F751DD56-39CC-48FE-AD2A-FEBD9F914D11}" type="sibTrans" cxnId="{3C48CFE4-DD9D-4CA6-AAAE-E9502FB8064F}">
      <dgm:prSet/>
      <dgm:spPr/>
      <dgm:t>
        <a:bodyPr/>
        <a:lstStyle/>
        <a:p>
          <a:pPr rtl="1"/>
          <a:endParaRPr lang="fa-IR"/>
        </a:p>
      </dgm:t>
    </dgm:pt>
    <dgm:pt modelId="{FE1D429B-26E6-4726-AB13-6348CC5AF99E}">
      <dgm:prSet/>
      <dgm:spPr/>
      <dgm:t>
        <a:bodyPr/>
        <a:lstStyle/>
        <a:p>
          <a:pPr rtl="1"/>
          <a:r>
            <a:rPr lang="fa-IR" b="1" dirty="0" smtClean="0">
              <a:cs typeface="B Nazanin" panose="00000400000000000000" pitchFamily="2" charset="-78"/>
            </a:rPr>
            <a:t>تاریخچه</a:t>
          </a:r>
        </a:p>
      </dgm:t>
    </dgm:pt>
    <dgm:pt modelId="{B9BD9085-8374-47BA-9A49-E6D745C1AD2D}" type="parTrans" cxnId="{FA7F978F-806B-46B6-BE11-F4EACBFBD420}">
      <dgm:prSet/>
      <dgm:spPr/>
      <dgm:t>
        <a:bodyPr/>
        <a:lstStyle/>
        <a:p>
          <a:pPr rtl="1"/>
          <a:endParaRPr lang="fa-IR"/>
        </a:p>
      </dgm:t>
    </dgm:pt>
    <dgm:pt modelId="{041BAF0D-F847-4253-AE0B-7B3E30BD7F8B}" type="sibTrans" cxnId="{FA7F978F-806B-46B6-BE11-F4EACBFBD420}">
      <dgm:prSet/>
      <dgm:spPr/>
      <dgm:t>
        <a:bodyPr/>
        <a:lstStyle/>
        <a:p>
          <a:pPr rtl="1"/>
          <a:endParaRPr lang="fa-IR"/>
        </a:p>
      </dgm:t>
    </dgm:pt>
    <dgm:pt modelId="{E34018EB-573D-4B3E-90A8-E574CBFE7323}">
      <dgm:prSet/>
      <dgm:spPr/>
      <dgm:t>
        <a:bodyPr/>
        <a:lstStyle/>
        <a:p>
          <a:pPr rtl="1"/>
          <a:r>
            <a:rPr lang="fa-IR" b="1" dirty="0" smtClean="0">
              <a:cs typeface="B Nazanin" panose="00000400000000000000" pitchFamily="2" charset="-78"/>
            </a:rPr>
            <a:t>شرح برنامه</a:t>
          </a:r>
        </a:p>
      </dgm:t>
    </dgm:pt>
    <dgm:pt modelId="{A5D6755A-F55B-4CE8-8710-83D89A76C6BA}" type="parTrans" cxnId="{4132F529-C861-4489-912F-814EFF08BEA5}">
      <dgm:prSet/>
      <dgm:spPr/>
      <dgm:t>
        <a:bodyPr/>
        <a:lstStyle/>
        <a:p>
          <a:pPr rtl="1"/>
          <a:endParaRPr lang="fa-IR"/>
        </a:p>
      </dgm:t>
    </dgm:pt>
    <dgm:pt modelId="{3795D534-0C0F-4AD4-9E80-801B1DCEB7A3}" type="sibTrans" cxnId="{4132F529-C861-4489-912F-814EFF08BEA5}">
      <dgm:prSet/>
      <dgm:spPr/>
      <dgm:t>
        <a:bodyPr/>
        <a:lstStyle/>
        <a:p>
          <a:pPr rtl="1"/>
          <a:endParaRPr lang="fa-IR"/>
        </a:p>
      </dgm:t>
    </dgm:pt>
    <dgm:pt modelId="{C1AC2E00-E417-4877-89A7-EAA83E6DF439}">
      <dgm:prSet/>
      <dgm:spPr/>
      <dgm:t>
        <a:bodyPr/>
        <a:lstStyle/>
        <a:p>
          <a:pPr rtl="1"/>
          <a:r>
            <a:rPr lang="fa-IR" b="1" dirty="0" smtClean="0">
              <a:cs typeface="B Nazanin" panose="00000400000000000000" pitchFamily="2" charset="-78"/>
            </a:rPr>
            <a:t>پیامدها</a:t>
          </a:r>
        </a:p>
      </dgm:t>
    </dgm:pt>
    <dgm:pt modelId="{B7ACFE6A-E2BC-43D3-B046-2CF6A7ADE299}" type="parTrans" cxnId="{7BD02A71-4963-4C18-813A-BBFCDD342A6E}">
      <dgm:prSet/>
      <dgm:spPr/>
      <dgm:t>
        <a:bodyPr/>
        <a:lstStyle/>
        <a:p>
          <a:pPr rtl="1"/>
          <a:endParaRPr lang="fa-IR"/>
        </a:p>
      </dgm:t>
    </dgm:pt>
    <dgm:pt modelId="{67925258-2C33-4E59-A973-7ED537D8F2F4}" type="sibTrans" cxnId="{7BD02A71-4963-4C18-813A-BBFCDD342A6E}">
      <dgm:prSet/>
      <dgm:spPr/>
      <dgm:t>
        <a:bodyPr/>
        <a:lstStyle/>
        <a:p>
          <a:pPr rtl="1"/>
          <a:endParaRPr lang="fa-IR"/>
        </a:p>
      </dgm:t>
    </dgm:pt>
    <dgm:pt modelId="{3F53593B-CAFB-46B2-9729-2A83FF8EFD95}" type="pres">
      <dgm:prSet presAssocID="{DEC63A92-B841-4F74-8699-1A14D919081E}" presName="Name0" presStyleCnt="0">
        <dgm:presLayoutVars>
          <dgm:dir val="rev"/>
          <dgm:animLvl val="lvl"/>
          <dgm:resizeHandles val="exact"/>
        </dgm:presLayoutVars>
      </dgm:prSet>
      <dgm:spPr/>
    </dgm:pt>
    <dgm:pt modelId="{E486FC1F-5933-4193-BECA-00BFC0CB2D0D}" type="pres">
      <dgm:prSet presAssocID="{98F7F917-1E2F-4E08-AF72-F58A5E4D8B83}" presName="parTxOnly" presStyleLbl="node1" presStyleIdx="0" presStyleCnt="9">
        <dgm:presLayoutVars>
          <dgm:chMax val="0"/>
          <dgm:chPref val="0"/>
          <dgm:bulletEnabled val="1"/>
        </dgm:presLayoutVars>
      </dgm:prSet>
      <dgm:spPr/>
      <dgm:t>
        <a:bodyPr/>
        <a:lstStyle/>
        <a:p>
          <a:pPr rtl="1"/>
          <a:endParaRPr lang="fa-IR"/>
        </a:p>
      </dgm:t>
    </dgm:pt>
    <dgm:pt modelId="{4300B6F6-05B2-4BDE-923B-F253FD83BE7F}" type="pres">
      <dgm:prSet presAssocID="{4542A3E6-BF99-4774-A0FA-A32972ABF8B6}" presName="parTxOnlySpace" presStyleCnt="0"/>
      <dgm:spPr/>
    </dgm:pt>
    <dgm:pt modelId="{C1509CF9-9335-4403-8AB1-F637E5646AD5}" type="pres">
      <dgm:prSet presAssocID="{8B7508AA-EF49-462A-8383-F5BA6CA7147E}" presName="parTxOnly" presStyleLbl="node1" presStyleIdx="1" presStyleCnt="9">
        <dgm:presLayoutVars>
          <dgm:chMax val="0"/>
          <dgm:chPref val="0"/>
          <dgm:bulletEnabled val="1"/>
        </dgm:presLayoutVars>
      </dgm:prSet>
      <dgm:spPr/>
      <dgm:t>
        <a:bodyPr/>
        <a:lstStyle/>
        <a:p>
          <a:pPr rtl="1"/>
          <a:endParaRPr lang="fa-IR"/>
        </a:p>
      </dgm:t>
    </dgm:pt>
    <dgm:pt modelId="{378DE3EC-3163-4777-BECC-DD3C2222DCDA}" type="pres">
      <dgm:prSet presAssocID="{19379413-1142-4ED2-BCD4-75848B0D220E}" presName="parTxOnlySpace" presStyleCnt="0"/>
      <dgm:spPr/>
    </dgm:pt>
    <dgm:pt modelId="{5E757516-CA94-4963-9B56-4DEC02253B2A}" type="pres">
      <dgm:prSet presAssocID="{F5D6DC73-7626-46AA-BB72-3EC6688E90E8}" presName="parTxOnly" presStyleLbl="node1" presStyleIdx="2" presStyleCnt="9">
        <dgm:presLayoutVars>
          <dgm:chMax val="0"/>
          <dgm:chPref val="0"/>
          <dgm:bulletEnabled val="1"/>
        </dgm:presLayoutVars>
      </dgm:prSet>
      <dgm:spPr/>
      <dgm:t>
        <a:bodyPr/>
        <a:lstStyle/>
        <a:p>
          <a:pPr rtl="1"/>
          <a:endParaRPr lang="fa-IR"/>
        </a:p>
      </dgm:t>
    </dgm:pt>
    <dgm:pt modelId="{F978F2A4-7D32-445E-8AA4-54EF870275C5}" type="pres">
      <dgm:prSet presAssocID="{6B5409B4-37DF-42B0-AF12-795CAD2A7788}" presName="parTxOnlySpace" presStyleCnt="0"/>
      <dgm:spPr/>
    </dgm:pt>
    <dgm:pt modelId="{86F51301-309A-459E-8601-A9EC3455C481}" type="pres">
      <dgm:prSet presAssocID="{2A885303-F0EA-42C4-A9FF-4A39CBB4973F}" presName="parTxOnly" presStyleLbl="node1" presStyleIdx="3" presStyleCnt="9">
        <dgm:presLayoutVars>
          <dgm:chMax val="0"/>
          <dgm:chPref val="0"/>
          <dgm:bulletEnabled val="1"/>
        </dgm:presLayoutVars>
      </dgm:prSet>
      <dgm:spPr/>
      <dgm:t>
        <a:bodyPr/>
        <a:lstStyle/>
        <a:p>
          <a:pPr rtl="1"/>
          <a:endParaRPr lang="fa-IR"/>
        </a:p>
      </dgm:t>
    </dgm:pt>
    <dgm:pt modelId="{DFE6262E-1F6E-43AE-BDCE-0C1A050B6A11}" type="pres">
      <dgm:prSet presAssocID="{F751DD56-39CC-48FE-AD2A-FEBD9F914D11}" presName="parTxOnlySpace" presStyleCnt="0"/>
      <dgm:spPr/>
    </dgm:pt>
    <dgm:pt modelId="{CC27219F-412A-4A1F-B5F6-8396E14A7CDA}" type="pres">
      <dgm:prSet presAssocID="{AF4A28AB-58E8-4591-B56B-653874110B91}" presName="parTxOnly" presStyleLbl="node1" presStyleIdx="4" presStyleCnt="9">
        <dgm:presLayoutVars>
          <dgm:chMax val="0"/>
          <dgm:chPref val="0"/>
          <dgm:bulletEnabled val="1"/>
        </dgm:presLayoutVars>
      </dgm:prSet>
      <dgm:spPr/>
      <dgm:t>
        <a:bodyPr/>
        <a:lstStyle/>
        <a:p>
          <a:pPr rtl="1"/>
          <a:endParaRPr lang="fa-IR"/>
        </a:p>
      </dgm:t>
    </dgm:pt>
    <dgm:pt modelId="{9C1F5677-A469-4F36-9DC6-69C4BB31A639}" type="pres">
      <dgm:prSet presAssocID="{F498EA6B-1924-4A09-A1FC-C114231D7352}" presName="parTxOnlySpace" presStyleCnt="0"/>
      <dgm:spPr/>
    </dgm:pt>
    <dgm:pt modelId="{0CFBC4BE-1146-4F45-A442-8633F0B67EA0}" type="pres">
      <dgm:prSet presAssocID="{FE1D429B-26E6-4726-AB13-6348CC5AF99E}" presName="parTxOnly" presStyleLbl="node1" presStyleIdx="5" presStyleCnt="9">
        <dgm:presLayoutVars>
          <dgm:chMax val="0"/>
          <dgm:chPref val="0"/>
          <dgm:bulletEnabled val="1"/>
        </dgm:presLayoutVars>
      </dgm:prSet>
      <dgm:spPr/>
      <dgm:t>
        <a:bodyPr/>
        <a:lstStyle/>
        <a:p>
          <a:pPr rtl="1"/>
          <a:endParaRPr lang="fa-IR"/>
        </a:p>
      </dgm:t>
    </dgm:pt>
    <dgm:pt modelId="{30AB49CB-652E-4469-8AED-E33A27CC605B}" type="pres">
      <dgm:prSet presAssocID="{041BAF0D-F847-4253-AE0B-7B3E30BD7F8B}" presName="parTxOnlySpace" presStyleCnt="0"/>
      <dgm:spPr/>
    </dgm:pt>
    <dgm:pt modelId="{BB21C187-EF31-4B66-9A4B-5B831A6B8711}" type="pres">
      <dgm:prSet presAssocID="{E34018EB-573D-4B3E-90A8-E574CBFE7323}" presName="parTxOnly" presStyleLbl="node1" presStyleIdx="6" presStyleCnt="9">
        <dgm:presLayoutVars>
          <dgm:chMax val="0"/>
          <dgm:chPref val="0"/>
          <dgm:bulletEnabled val="1"/>
        </dgm:presLayoutVars>
      </dgm:prSet>
      <dgm:spPr/>
      <dgm:t>
        <a:bodyPr/>
        <a:lstStyle/>
        <a:p>
          <a:pPr rtl="1"/>
          <a:endParaRPr lang="fa-IR"/>
        </a:p>
      </dgm:t>
    </dgm:pt>
    <dgm:pt modelId="{BBF4BEBC-F095-4D5A-AE21-8573C0B3DEAE}" type="pres">
      <dgm:prSet presAssocID="{3795D534-0C0F-4AD4-9E80-801B1DCEB7A3}" presName="parTxOnlySpace" presStyleCnt="0"/>
      <dgm:spPr/>
    </dgm:pt>
    <dgm:pt modelId="{03DA604A-A57D-42F4-91E4-93C3325F0350}" type="pres">
      <dgm:prSet presAssocID="{C1AC2E00-E417-4877-89A7-EAA83E6DF439}" presName="parTxOnly" presStyleLbl="node1" presStyleIdx="7" presStyleCnt="9">
        <dgm:presLayoutVars>
          <dgm:chMax val="0"/>
          <dgm:chPref val="0"/>
          <dgm:bulletEnabled val="1"/>
        </dgm:presLayoutVars>
      </dgm:prSet>
      <dgm:spPr/>
      <dgm:t>
        <a:bodyPr/>
        <a:lstStyle/>
        <a:p>
          <a:pPr rtl="1"/>
          <a:endParaRPr lang="fa-IR"/>
        </a:p>
      </dgm:t>
    </dgm:pt>
    <dgm:pt modelId="{9F1CBD56-25FC-42D0-B71D-9E7E5C7F6B90}" type="pres">
      <dgm:prSet presAssocID="{67925258-2C33-4E59-A973-7ED537D8F2F4}" presName="parTxOnlySpace" presStyleCnt="0"/>
      <dgm:spPr/>
    </dgm:pt>
    <dgm:pt modelId="{AE5ADCEC-344E-4E94-BF30-778D44A7AFFC}" type="pres">
      <dgm:prSet presAssocID="{213CDC77-C92F-4DF4-B12A-AE25AA465EB9}" presName="parTxOnly" presStyleLbl="node1" presStyleIdx="8" presStyleCnt="9">
        <dgm:presLayoutVars>
          <dgm:chMax val="0"/>
          <dgm:chPref val="0"/>
          <dgm:bulletEnabled val="1"/>
        </dgm:presLayoutVars>
      </dgm:prSet>
      <dgm:spPr/>
      <dgm:t>
        <a:bodyPr/>
        <a:lstStyle/>
        <a:p>
          <a:pPr rtl="1"/>
          <a:endParaRPr lang="fa-IR"/>
        </a:p>
      </dgm:t>
    </dgm:pt>
  </dgm:ptLst>
  <dgm:cxnLst>
    <dgm:cxn modelId="{5F496925-99F1-43F2-94B1-559980C2E23E}" type="presOf" srcId="{E34018EB-573D-4B3E-90A8-E574CBFE7323}" destId="{BB21C187-EF31-4B66-9A4B-5B831A6B8711}" srcOrd="0" destOrd="0" presId="urn:microsoft.com/office/officeart/2005/8/layout/chevron1"/>
    <dgm:cxn modelId="{4132F529-C861-4489-912F-814EFF08BEA5}" srcId="{DEC63A92-B841-4F74-8699-1A14D919081E}" destId="{E34018EB-573D-4B3E-90A8-E574CBFE7323}" srcOrd="6" destOrd="0" parTransId="{A5D6755A-F55B-4CE8-8710-83D89A76C6BA}" sibTransId="{3795D534-0C0F-4AD4-9E80-801B1DCEB7A3}"/>
    <dgm:cxn modelId="{B5DB6F9A-A8AA-4CA7-883B-521CD4B05D50}" type="presOf" srcId="{AF4A28AB-58E8-4591-B56B-653874110B91}" destId="{CC27219F-412A-4A1F-B5F6-8396E14A7CDA}" srcOrd="0" destOrd="0" presId="urn:microsoft.com/office/officeart/2005/8/layout/chevron1"/>
    <dgm:cxn modelId="{7BD02A71-4963-4C18-813A-BBFCDD342A6E}" srcId="{DEC63A92-B841-4F74-8699-1A14D919081E}" destId="{C1AC2E00-E417-4877-89A7-EAA83E6DF439}" srcOrd="7" destOrd="0" parTransId="{B7ACFE6A-E2BC-43D3-B046-2CF6A7ADE299}" sibTransId="{67925258-2C33-4E59-A973-7ED537D8F2F4}"/>
    <dgm:cxn modelId="{0B2AAF15-345E-4B0E-8792-46C6DFC9FD16}" type="presOf" srcId="{213CDC77-C92F-4DF4-B12A-AE25AA465EB9}" destId="{AE5ADCEC-344E-4E94-BF30-778D44A7AFFC}" srcOrd="0" destOrd="0" presId="urn:microsoft.com/office/officeart/2005/8/layout/chevron1"/>
    <dgm:cxn modelId="{3C48CFE4-DD9D-4CA6-AAAE-E9502FB8064F}" srcId="{DEC63A92-B841-4F74-8699-1A14D919081E}" destId="{2A885303-F0EA-42C4-A9FF-4A39CBB4973F}" srcOrd="3" destOrd="0" parTransId="{A332791E-0A29-4F93-939C-17B281B35B42}" sibTransId="{F751DD56-39CC-48FE-AD2A-FEBD9F914D11}"/>
    <dgm:cxn modelId="{C74DD1F9-E9B7-497D-8248-0E6C444FD83C}" type="presOf" srcId="{DEC63A92-B841-4F74-8699-1A14D919081E}" destId="{3F53593B-CAFB-46B2-9729-2A83FF8EFD95}" srcOrd="0" destOrd="0" presId="urn:microsoft.com/office/officeart/2005/8/layout/chevron1"/>
    <dgm:cxn modelId="{27786457-8798-44C0-AEE3-13562EFCC40A}" type="presOf" srcId="{2A885303-F0EA-42C4-A9FF-4A39CBB4973F}" destId="{86F51301-309A-459E-8601-A9EC3455C481}" srcOrd="0" destOrd="0" presId="urn:microsoft.com/office/officeart/2005/8/layout/chevron1"/>
    <dgm:cxn modelId="{5F7A6003-0DD9-4405-8A97-D4185DA8FC92}" srcId="{DEC63A92-B841-4F74-8699-1A14D919081E}" destId="{213CDC77-C92F-4DF4-B12A-AE25AA465EB9}" srcOrd="8" destOrd="0" parTransId="{909C4341-9C3F-48EA-A1CC-02457A0EFD27}" sibTransId="{FEBEA0A4-A995-4B25-904E-7A14ECF54388}"/>
    <dgm:cxn modelId="{AE9D8EFA-2F8D-4EB2-ABCA-ACD31458B8E5}" type="presOf" srcId="{C1AC2E00-E417-4877-89A7-EAA83E6DF439}" destId="{03DA604A-A57D-42F4-91E4-93C3325F0350}" srcOrd="0" destOrd="0" presId="urn:microsoft.com/office/officeart/2005/8/layout/chevron1"/>
    <dgm:cxn modelId="{81510E43-22A9-4F1F-A1CA-0C8CCC917327}" type="presOf" srcId="{F5D6DC73-7626-46AA-BB72-3EC6688E90E8}" destId="{5E757516-CA94-4963-9B56-4DEC02253B2A}" srcOrd="0" destOrd="0" presId="urn:microsoft.com/office/officeart/2005/8/layout/chevron1"/>
    <dgm:cxn modelId="{01F8C31C-A476-4CB8-905C-045216659F9A}" srcId="{DEC63A92-B841-4F74-8699-1A14D919081E}" destId="{98F7F917-1E2F-4E08-AF72-F58A5E4D8B83}" srcOrd="0" destOrd="0" parTransId="{176168C1-4636-4C7B-A430-0BE3AB0A8E59}" sibTransId="{4542A3E6-BF99-4774-A0FA-A32972ABF8B6}"/>
    <dgm:cxn modelId="{3090F0B7-A519-438B-A953-7B89C24E51C4}" srcId="{DEC63A92-B841-4F74-8699-1A14D919081E}" destId="{F5D6DC73-7626-46AA-BB72-3EC6688E90E8}" srcOrd="2" destOrd="0" parTransId="{B20BCBA4-105E-4FE0-B386-09459ED607C0}" sibTransId="{6B5409B4-37DF-42B0-AF12-795CAD2A7788}"/>
    <dgm:cxn modelId="{FA7F978F-806B-46B6-BE11-F4EACBFBD420}" srcId="{DEC63A92-B841-4F74-8699-1A14D919081E}" destId="{FE1D429B-26E6-4726-AB13-6348CC5AF99E}" srcOrd="5" destOrd="0" parTransId="{B9BD9085-8374-47BA-9A49-E6D745C1AD2D}" sibTransId="{041BAF0D-F847-4253-AE0B-7B3E30BD7F8B}"/>
    <dgm:cxn modelId="{72013000-57F1-4595-BCDB-10C17E60849B}" type="presOf" srcId="{8B7508AA-EF49-462A-8383-F5BA6CA7147E}" destId="{C1509CF9-9335-4403-8AB1-F637E5646AD5}" srcOrd="0" destOrd="0" presId="urn:microsoft.com/office/officeart/2005/8/layout/chevron1"/>
    <dgm:cxn modelId="{2AA786DE-E45B-43FC-AB53-126F816BAC21}" type="presOf" srcId="{98F7F917-1E2F-4E08-AF72-F58A5E4D8B83}" destId="{E486FC1F-5933-4193-BECA-00BFC0CB2D0D}" srcOrd="0" destOrd="0" presId="urn:microsoft.com/office/officeart/2005/8/layout/chevron1"/>
    <dgm:cxn modelId="{9F5F70C7-9087-4D11-8992-38C96F7C4A7D}" srcId="{DEC63A92-B841-4F74-8699-1A14D919081E}" destId="{8B7508AA-EF49-462A-8383-F5BA6CA7147E}" srcOrd="1" destOrd="0" parTransId="{205C4020-2EBA-4F00-B72E-E2D0D85D531B}" sibTransId="{19379413-1142-4ED2-BCD4-75848B0D220E}"/>
    <dgm:cxn modelId="{39A4E2CC-6822-43B4-92BB-1F159549F871}" srcId="{DEC63A92-B841-4F74-8699-1A14D919081E}" destId="{AF4A28AB-58E8-4591-B56B-653874110B91}" srcOrd="4" destOrd="0" parTransId="{6A417B38-85B7-4926-8793-446E41AB0A5C}" sibTransId="{F498EA6B-1924-4A09-A1FC-C114231D7352}"/>
    <dgm:cxn modelId="{E25DE807-E15C-4A21-A2B9-6C337ED3E2DB}" type="presOf" srcId="{FE1D429B-26E6-4726-AB13-6348CC5AF99E}" destId="{0CFBC4BE-1146-4F45-A442-8633F0B67EA0}" srcOrd="0" destOrd="0" presId="urn:microsoft.com/office/officeart/2005/8/layout/chevron1"/>
    <dgm:cxn modelId="{D009B39A-1286-4ED6-888E-EA0C103E4283}" type="presParOf" srcId="{3F53593B-CAFB-46B2-9729-2A83FF8EFD95}" destId="{E486FC1F-5933-4193-BECA-00BFC0CB2D0D}" srcOrd="0" destOrd="0" presId="urn:microsoft.com/office/officeart/2005/8/layout/chevron1"/>
    <dgm:cxn modelId="{A43A7B17-B82E-4E4C-9295-0DC3F09AC017}" type="presParOf" srcId="{3F53593B-CAFB-46B2-9729-2A83FF8EFD95}" destId="{4300B6F6-05B2-4BDE-923B-F253FD83BE7F}" srcOrd="1" destOrd="0" presId="urn:microsoft.com/office/officeart/2005/8/layout/chevron1"/>
    <dgm:cxn modelId="{D09E57F1-A7B7-4AB9-83BB-BD80C88A6CC2}" type="presParOf" srcId="{3F53593B-CAFB-46B2-9729-2A83FF8EFD95}" destId="{C1509CF9-9335-4403-8AB1-F637E5646AD5}" srcOrd="2" destOrd="0" presId="urn:microsoft.com/office/officeart/2005/8/layout/chevron1"/>
    <dgm:cxn modelId="{626BDFC7-6C1B-40DA-9CDC-209105BC76B4}" type="presParOf" srcId="{3F53593B-CAFB-46B2-9729-2A83FF8EFD95}" destId="{378DE3EC-3163-4777-BECC-DD3C2222DCDA}" srcOrd="3" destOrd="0" presId="urn:microsoft.com/office/officeart/2005/8/layout/chevron1"/>
    <dgm:cxn modelId="{4D059B33-2BDB-4D8E-89D8-303F0D454835}" type="presParOf" srcId="{3F53593B-CAFB-46B2-9729-2A83FF8EFD95}" destId="{5E757516-CA94-4963-9B56-4DEC02253B2A}" srcOrd="4" destOrd="0" presId="urn:microsoft.com/office/officeart/2005/8/layout/chevron1"/>
    <dgm:cxn modelId="{D81C9530-64F0-4F15-8035-45C16A9A04DD}" type="presParOf" srcId="{3F53593B-CAFB-46B2-9729-2A83FF8EFD95}" destId="{F978F2A4-7D32-445E-8AA4-54EF870275C5}" srcOrd="5" destOrd="0" presId="urn:microsoft.com/office/officeart/2005/8/layout/chevron1"/>
    <dgm:cxn modelId="{1C4FE428-CAC1-42C0-9CA0-990454575B03}" type="presParOf" srcId="{3F53593B-CAFB-46B2-9729-2A83FF8EFD95}" destId="{86F51301-309A-459E-8601-A9EC3455C481}" srcOrd="6" destOrd="0" presId="urn:microsoft.com/office/officeart/2005/8/layout/chevron1"/>
    <dgm:cxn modelId="{4C548C2F-11E4-45E4-8E98-C46E9DB86D79}" type="presParOf" srcId="{3F53593B-CAFB-46B2-9729-2A83FF8EFD95}" destId="{DFE6262E-1F6E-43AE-BDCE-0C1A050B6A11}" srcOrd="7" destOrd="0" presId="urn:microsoft.com/office/officeart/2005/8/layout/chevron1"/>
    <dgm:cxn modelId="{304E90AE-B9B9-4286-A29E-2B7EABFADB11}" type="presParOf" srcId="{3F53593B-CAFB-46B2-9729-2A83FF8EFD95}" destId="{CC27219F-412A-4A1F-B5F6-8396E14A7CDA}" srcOrd="8" destOrd="0" presId="urn:microsoft.com/office/officeart/2005/8/layout/chevron1"/>
    <dgm:cxn modelId="{2C5E7FBB-C50C-4123-B6DE-369A99D8A648}" type="presParOf" srcId="{3F53593B-CAFB-46B2-9729-2A83FF8EFD95}" destId="{9C1F5677-A469-4F36-9DC6-69C4BB31A639}" srcOrd="9" destOrd="0" presId="urn:microsoft.com/office/officeart/2005/8/layout/chevron1"/>
    <dgm:cxn modelId="{B6D20939-06A4-435B-8F8E-C9D275936F44}" type="presParOf" srcId="{3F53593B-CAFB-46B2-9729-2A83FF8EFD95}" destId="{0CFBC4BE-1146-4F45-A442-8633F0B67EA0}" srcOrd="10" destOrd="0" presId="urn:microsoft.com/office/officeart/2005/8/layout/chevron1"/>
    <dgm:cxn modelId="{08FB48AD-4C5F-4BE5-87D4-B997A9061E9B}" type="presParOf" srcId="{3F53593B-CAFB-46B2-9729-2A83FF8EFD95}" destId="{30AB49CB-652E-4469-8AED-E33A27CC605B}" srcOrd="11" destOrd="0" presId="urn:microsoft.com/office/officeart/2005/8/layout/chevron1"/>
    <dgm:cxn modelId="{4F0704D1-78E3-4F66-A229-B3F32A4CE329}" type="presParOf" srcId="{3F53593B-CAFB-46B2-9729-2A83FF8EFD95}" destId="{BB21C187-EF31-4B66-9A4B-5B831A6B8711}" srcOrd="12" destOrd="0" presId="urn:microsoft.com/office/officeart/2005/8/layout/chevron1"/>
    <dgm:cxn modelId="{3389769F-77DF-4DCB-885F-99DE63036C95}" type="presParOf" srcId="{3F53593B-CAFB-46B2-9729-2A83FF8EFD95}" destId="{BBF4BEBC-F095-4D5A-AE21-8573C0B3DEAE}" srcOrd="13" destOrd="0" presId="urn:microsoft.com/office/officeart/2005/8/layout/chevron1"/>
    <dgm:cxn modelId="{5A006E72-8AE4-45DB-B51C-BD344C696BC5}" type="presParOf" srcId="{3F53593B-CAFB-46B2-9729-2A83FF8EFD95}" destId="{03DA604A-A57D-42F4-91E4-93C3325F0350}" srcOrd="14" destOrd="0" presId="urn:microsoft.com/office/officeart/2005/8/layout/chevron1"/>
    <dgm:cxn modelId="{DA16D2F5-BB0C-457F-AB99-B6C06D04CED4}" type="presParOf" srcId="{3F53593B-CAFB-46B2-9729-2A83FF8EFD95}" destId="{9F1CBD56-25FC-42D0-B71D-9E7E5C7F6B90}" srcOrd="15" destOrd="0" presId="urn:microsoft.com/office/officeart/2005/8/layout/chevron1"/>
    <dgm:cxn modelId="{3369254B-E8D4-49D5-B185-4DF657A66C69}" type="presParOf" srcId="{3F53593B-CAFB-46B2-9729-2A83FF8EFD95}" destId="{AE5ADCEC-344E-4E94-BF30-778D44A7AFFC}" srcOrd="16"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86FC1F-5933-4193-BECA-00BFC0CB2D0D}">
      <dsp:nvSpPr>
        <dsp:cNvPr id="0" name=""/>
        <dsp:cNvSpPr/>
      </dsp:nvSpPr>
      <dsp:spPr>
        <a:xfrm rot="10800000">
          <a:off x="9497951" y="579170"/>
          <a:ext cx="1319141" cy="527656"/>
        </a:xfrm>
        <a:prstGeom prst="chevron">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336" tIns="17336" rIns="52007" bIns="17336" numCol="1" spcCol="1270" anchor="ctr" anchorCtr="0">
          <a:noAutofit/>
        </a:bodyPr>
        <a:lstStyle/>
        <a:p>
          <a:pPr lvl="0" algn="ctr" defTabSz="577850" rtl="1">
            <a:lnSpc>
              <a:spcPct val="90000"/>
            </a:lnSpc>
            <a:spcBef>
              <a:spcPct val="0"/>
            </a:spcBef>
            <a:spcAft>
              <a:spcPct val="35000"/>
            </a:spcAft>
          </a:pPr>
          <a:r>
            <a:rPr lang="fa-IR" sz="1300" b="1" kern="1200" dirty="0" smtClean="0">
              <a:cs typeface="B Nazanin" panose="00000400000000000000" pitchFamily="2" charset="-78"/>
            </a:rPr>
            <a:t>بیان مسئله</a:t>
          </a:r>
          <a:endParaRPr lang="fa-IR" sz="1300" kern="1200" dirty="0"/>
        </a:p>
      </dsp:txBody>
      <dsp:txXfrm rot="10800000">
        <a:off x="9761779" y="579170"/>
        <a:ext cx="791485" cy="527656"/>
      </dsp:txXfrm>
    </dsp:sp>
    <dsp:sp modelId="{C1509CF9-9335-4403-8AB1-F637E5646AD5}">
      <dsp:nvSpPr>
        <dsp:cNvPr id="0" name=""/>
        <dsp:cNvSpPr/>
      </dsp:nvSpPr>
      <dsp:spPr>
        <a:xfrm rot="10800000">
          <a:off x="8310723" y="579170"/>
          <a:ext cx="1319141" cy="527656"/>
        </a:xfrm>
        <a:prstGeom prst="chevron">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336" tIns="17336" rIns="52007" bIns="17336" numCol="1" spcCol="1270" anchor="ctr" anchorCtr="0">
          <a:noAutofit/>
        </a:bodyPr>
        <a:lstStyle/>
        <a:p>
          <a:pPr lvl="0" algn="ctr" defTabSz="577850" rtl="1">
            <a:lnSpc>
              <a:spcPct val="90000"/>
            </a:lnSpc>
            <a:spcBef>
              <a:spcPct val="0"/>
            </a:spcBef>
            <a:spcAft>
              <a:spcPct val="35000"/>
            </a:spcAft>
          </a:pPr>
          <a:r>
            <a:rPr lang="fa-IR" sz="1300" b="1" kern="1200" smtClean="0">
              <a:cs typeface="B Nazanin" panose="00000400000000000000" pitchFamily="2" charset="-78"/>
            </a:rPr>
            <a:t>مقدمه و اهداف </a:t>
          </a:r>
          <a:endParaRPr lang="fa-IR" sz="1300" kern="1200" dirty="0"/>
        </a:p>
      </dsp:txBody>
      <dsp:txXfrm rot="10800000">
        <a:off x="8574551" y="579170"/>
        <a:ext cx="791485" cy="527656"/>
      </dsp:txXfrm>
    </dsp:sp>
    <dsp:sp modelId="{5E757516-CA94-4963-9B56-4DEC02253B2A}">
      <dsp:nvSpPr>
        <dsp:cNvPr id="0" name=""/>
        <dsp:cNvSpPr/>
      </dsp:nvSpPr>
      <dsp:spPr>
        <a:xfrm rot="10800000">
          <a:off x="7123496" y="579170"/>
          <a:ext cx="1319141" cy="527656"/>
        </a:xfrm>
        <a:prstGeom prst="chevron">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336" tIns="17336" rIns="52007" bIns="17336" numCol="1" spcCol="1270" anchor="ctr" anchorCtr="0">
          <a:noAutofit/>
        </a:bodyPr>
        <a:lstStyle/>
        <a:p>
          <a:pPr lvl="0" algn="ctr" defTabSz="577850" rtl="1">
            <a:lnSpc>
              <a:spcPct val="90000"/>
            </a:lnSpc>
            <a:spcBef>
              <a:spcPct val="0"/>
            </a:spcBef>
            <a:spcAft>
              <a:spcPct val="35000"/>
            </a:spcAft>
          </a:pPr>
          <a:r>
            <a:rPr lang="fa-IR" sz="1300" b="1" kern="1200" dirty="0" smtClean="0">
              <a:cs typeface="B Nazanin" panose="00000400000000000000" pitchFamily="2" charset="-78"/>
            </a:rPr>
            <a:t>پیشینه پیاده راه</a:t>
          </a:r>
        </a:p>
      </dsp:txBody>
      <dsp:txXfrm rot="10800000">
        <a:off x="7387324" y="579170"/>
        <a:ext cx="791485" cy="527656"/>
      </dsp:txXfrm>
    </dsp:sp>
    <dsp:sp modelId="{86F51301-309A-459E-8601-A9EC3455C481}">
      <dsp:nvSpPr>
        <dsp:cNvPr id="0" name=""/>
        <dsp:cNvSpPr/>
      </dsp:nvSpPr>
      <dsp:spPr>
        <a:xfrm rot="10800000">
          <a:off x="5936269" y="579170"/>
          <a:ext cx="1319141" cy="527656"/>
        </a:xfrm>
        <a:prstGeom prst="chevron">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336" tIns="17336" rIns="52007" bIns="17336" numCol="1" spcCol="1270" anchor="ctr" anchorCtr="0">
          <a:noAutofit/>
        </a:bodyPr>
        <a:lstStyle/>
        <a:p>
          <a:pPr lvl="0" algn="ctr" defTabSz="577850" rtl="1">
            <a:lnSpc>
              <a:spcPct val="90000"/>
            </a:lnSpc>
            <a:spcBef>
              <a:spcPct val="0"/>
            </a:spcBef>
            <a:spcAft>
              <a:spcPct val="35000"/>
            </a:spcAft>
          </a:pPr>
          <a:r>
            <a:rPr lang="fa-IR" sz="1300" b="1" kern="1200" smtClean="0">
              <a:cs typeface="B Nazanin" panose="00000400000000000000" pitchFamily="2" charset="-78"/>
            </a:rPr>
            <a:t>مبانی نظری پیاده راه</a:t>
          </a:r>
          <a:endParaRPr lang="fa-IR" sz="1300" b="1" kern="1200" dirty="0" smtClean="0">
            <a:cs typeface="B Nazanin" panose="00000400000000000000" pitchFamily="2" charset="-78"/>
          </a:endParaRPr>
        </a:p>
      </dsp:txBody>
      <dsp:txXfrm rot="10800000">
        <a:off x="6200097" y="579170"/>
        <a:ext cx="791485" cy="527656"/>
      </dsp:txXfrm>
    </dsp:sp>
    <dsp:sp modelId="{CC27219F-412A-4A1F-B5F6-8396E14A7CDA}">
      <dsp:nvSpPr>
        <dsp:cNvPr id="0" name=""/>
        <dsp:cNvSpPr/>
      </dsp:nvSpPr>
      <dsp:spPr>
        <a:xfrm rot="10800000">
          <a:off x="4749041" y="579170"/>
          <a:ext cx="1319141" cy="527656"/>
        </a:xfrm>
        <a:prstGeom prst="chevron">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336" tIns="17336" rIns="52007" bIns="17336" numCol="1" spcCol="1270" anchor="ctr" anchorCtr="0">
          <a:noAutofit/>
        </a:bodyPr>
        <a:lstStyle/>
        <a:p>
          <a:pPr lvl="0" algn="ctr" defTabSz="577850" rtl="1">
            <a:lnSpc>
              <a:spcPct val="90000"/>
            </a:lnSpc>
            <a:spcBef>
              <a:spcPct val="0"/>
            </a:spcBef>
            <a:spcAft>
              <a:spcPct val="35000"/>
            </a:spcAft>
          </a:pPr>
          <a:r>
            <a:rPr lang="fa-IR" sz="1300" b="1" kern="1200" dirty="0" smtClean="0">
              <a:cs typeface="B Nazanin" panose="00000400000000000000" pitchFamily="2" charset="-78"/>
            </a:rPr>
            <a:t>معرفی محدوده</a:t>
          </a:r>
        </a:p>
      </dsp:txBody>
      <dsp:txXfrm rot="10800000">
        <a:off x="5012869" y="579170"/>
        <a:ext cx="791485" cy="527656"/>
      </dsp:txXfrm>
    </dsp:sp>
    <dsp:sp modelId="{0CFBC4BE-1146-4F45-A442-8633F0B67EA0}">
      <dsp:nvSpPr>
        <dsp:cNvPr id="0" name=""/>
        <dsp:cNvSpPr/>
      </dsp:nvSpPr>
      <dsp:spPr>
        <a:xfrm rot="10800000">
          <a:off x="3561814" y="579170"/>
          <a:ext cx="1319141" cy="527656"/>
        </a:xfrm>
        <a:prstGeom prst="chevron">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336" tIns="17336" rIns="52007" bIns="17336" numCol="1" spcCol="1270" anchor="ctr" anchorCtr="0">
          <a:noAutofit/>
        </a:bodyPr>
        <a:lstStyle/>
        <a:p>
          <a:pPr lvl="0" algn="ctr" defTabSz="577850" rtl="1">
            <a:lnSpc>
              <a:spcPct val="90000"/>
            </a:lnSpc>
            <a:spcBef>
              <a:spcPct val="0"/>
            </a:spcBef>
            <a:spcAft>
              <a:spcPct val="35000"/>
            </a:spcAft>
          </a:pPr>
          <a:r>
            <a:rPr lang="fa-IR" sz="1300" b="1" kern="1200" dirty="0" smtClean="0">
              <a:cs typeface="B Nazanin" panose="00000400000000000000" pitchFamily="2" charset="-78"/>
            </a:rPr>
            <a:t>تاریخچه</a:t>
          </a:r>
        </a:p>
      </dsp:txBody>
      <dsp:txXfrm rot="10800000">
        <a:off x="3825642" y="579170"/>
        <a:ext cx="791485" cy="527656"/>
      </dsp:txXfrm>
    </dsp:sp>
    <dsp:sp modelId="{BB21C187-EF31-4B66-9A4B-5B831A6B8711}">
      <dsp:nvSpPr>
        <dsp:cNvPr id="0" name=""/>
        <dsp:cNvSpPr/>
      </dsp:nvSpPr>
      <dsp:spPr>
        <a:xfrm rot="10800000">
          <a:off x="2374586" y="579170"/>
          <a:ext cx="1319141" cy="527656"/>
        </a:xfrm>
        <a:prstGeom prst="chevron">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336" tIns="17336" rIns="52007" bIns="17336" numCol="1" spcCol="1270" anchor="ctr" anchorCtr="0">
          <a:noAutofit/>
        </a:bodyPr>
        <a:lstStyle/>
        <a:p>
          <a:pPr lvl="0" algn="ctr" defTabSz="577850" rtl="1">
            <a:lnSpc>
              <a:spcPct val="90000"/>
            </a:lnSpc>
            <a:spcBef>
              <a:spcPct val="0"/>
            </a:spcBef>
            <a:spcAft>
              <a:spcPct val="35000"/>
            </a:spcAft>
          </a:pPr>
          <a:r>
            <a:rPr lang="fa-IR" sz="1300" b="1" kern="1200" dirty="0" smtClean="0">
              <a:cs typeface="B Nazanin" panose="00000400000000000000" pitchFamily="2" charset="-78"/>
            </a:rPr>
            <a:t>شرح برنامه</a:t>
          </a:r>
        </a:p>
      </dsp:txBody>
      <dsp:txXfrm rot="10800000">
        <a:off x="2638414" y="579170"/>
        <a:ext cx="791485" cy="527656"/>
      </dsp:txXfrm>
    </dsp:sp>
    <dsp:sp modelId="{03DA604A-A57D-42F4-91E4-93C3325F0350}">
      <dsp:nvSpPr>
        <dsp:cNvPr id="0" name=""/>
        <dsp:cNvSpPr/>
      </dsp:nvSpPr>
      <dsp:spPr>
        <a:xfrm rot="10800000">
          <a:off x="1187359" y="579170"/>
          <a:ext cx="1319141" cy="527656"/>
        </a:xfrm>
        <a:prstGeom prst="chevron">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336" tIns="17336" rIns="52007" bIns="17336" numCol="1" spcCol="1270" anchor="ctr" anchorCtr="0">
          <a:noAutofit/>
        </a:bodyPr>
        <a:lstStyle/>
        <a:p>
          <a:pPr lvl="0" algn="ctr" defTabSz="577850" rtl="1">
            <a:lnSpc>
              <a:spcPct val="90000"/>
            </a:lnSpc>
            <a:spcBef>
              <a:spcPct val="0"/>
            </a:spcBef>
            <a:spcAft>
              <a:spcPct val="35000"/>
            </a:spcAft>
          </a:pPr>
          <a:r>
            <a:rPr lang="fa-IR" sz="1300" b="1" kern="1200" dirty="0" smtClean="0">
              <a:cs typeface="B Nazanin" panose="00000400000000000000" pitchFamily="2" charset="-78"/>
            </a:rPr>
            <a:t>پیامدها</a:t>
          </a:r>
        </a:p>
      </dsp:txBody>
      <dsp:txXfrm rot="10800000">
        <a:off x="1451187" y="579170"/>
        <a:ext cx="791485" cy="527656"/>
      </dsp:txXfrm>
    </dsp:sp>
    <dsp:sp modelId="{AE5ADCEC-344E-4E94-BF30-778D44A7AFFC}">
      <dsp:nvSpPr>
        <dsp:cNvPr id="0" name=""/>
        <dsp:cNvSpPr/>
      </dsp:nvSpPr>
      <dsp:spPr>
        <a:xfrm rot="10800000">
          <a:off x="132" y="579170"/>
          <a:ext cx="1319141" cy="527656"/>
        </a:xfrm>
        <a:prstGeom prst="chevron">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336" tIns="17336" rIns="52007" bIns="17336" numCol="1" spcCol="1270" anchor="ctr" anchorCtr="0">
          <a:noAutofit/>
        </a:bodyPr>
        <a:lstStyle/>
        <a:p>
          <a:pPr lvl="0" algn="ctr" defTabSz="577850" rtl="1">
            <a:lnSpc>
              <a:spcPct val="90000"/>
            </a:lnSpc>
            <a:spcBef>
              <a:spcPct val="0"/>
            </a:spcBef>
            <a:spcAft>
              <a:spcPct val="35000"/>
            </a:spcAft>
          </a:pPr>
          <a:r>
            <a:rPr lang="fa-IR" sz="1300" b="1" kern="1200" dirty="0" smtClean="0">
              <a:cs typeface="B Nazanin" panose="00000400000000000000" pitchFamily="2" charset="-78"/>
            </a:rPr>
            <a:t>تحلیل و نتیجه گیری </a:t>
          </a:r>
        </a:p>
      </dsp:txBody>
      <dsp:txXfrm rot="10800000">
        <a:off x="263960" y="579170"/>
        <a:ext cx="791485" cy="527656"/>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0D98F3AA-D3BA-4558-A785-7DE387DDB748}" type="datetimeFigureOut">
              <a:rPr lang="fa-IR" smtClean="0"/>
              <a:t>11/04/1441</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4A26C59F-AAA6-4553-977D-4F3FB65E7921}" type="slidenum">
              <a:rPr lang="fa-IR" smtClean="0"/>
              <a:t>‹#›</a:t>
            </a:fld>
            <a:endParaRPr lang="fa-IR"/>
          </a:p>
        </p:txBody>
      </p:sp>
    </p:spTree>
    <p:extLst>
      <p:ext uri="{BB962C8B-B14F-4D97-AF65-F5344CB8AC3E}">
        <p14:creationId xmlns:p14="http://schemas.microsoft.com/office/powerpoint/2010/main" val="2987630033"/>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4A26C59F-AAA6-4553-977D-4F3FB65E7921}" type="slidenum">
              <a:rPr lang="fa-IR" smtClean="0"/>
              <a:t>13</a:t>
            </a:fld>
            <a:endParaRPr lang="fa-IR"/>
          </a:p>
        </p:txBody>
      </p:sp>
    </p:spTree>
    <p:extLst>
      <p:ext uri="{BB962C8B-B14F-4D97-AF65-F5344CB8AC3E}">
        <p14:creationId xmlns:p14="http://schemas.microsoft.com/office/powerpoint/2010/main" val="141065839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fld id="{5AC992D2-8ECC-42B7-A003-D18A944F8216}" type="datetime1">
              <a:rPr lang="en-US" smtClean="0"/>
              <a:t>12/8/2019</a:t>
            </a:fld>
            <a:endParaRPr lang="en-US" dirty="0"/>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endParaRPr lang="en-US" dirty="0"/>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6906438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4897E-2062-4393-AFBC-1528E60E3C45}" type="datetime1">
              <a:rPr lang="en-US" smtClean="0"/>
              <a:t>12/8/2019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224872622"/>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4897E-2062-4393-AFBC-1528E60E3C45}" type="datetime1">
              <a:rPr lang="en-US" smtClean="0"/>
              <a:t>12/8/2019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379940945"/>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en-US" smtClean="0"/>
              <a:t>Click to edit Master title style</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4897E-2062-4393-AFBC-1528E60E3C45}" type="datetime1">
              <a:rPr lang="en-US" smtClean="0"/>
              <a:t>12/8/2019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500882963"/>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4897E-2062-4393-AFBC-1528E60E3C45}" type="datetime1">
              <a:rPr lang="en-US" smtClean="0"/>
              <a:t>12/8/2019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663508855"/>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B614897E-2062-4393-AFBC-1528E60E3C45}" type="datetime1">
              <a:rPr lang="en-US" smtClean="0"/>
              <a:t>12/8/2019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57275427"/>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B614897E-2062-4393-AFBC-1528E60E3C45}" type="datetime1">
              <a:rPr lang="en-US" smtClean="0"/>
              <a:t>12/8/2019</a:t>
            </a:fld>
            <a:endParaRPr lang="en-US" dirty="0"/>
          </a:p>
        </p:txBody>
      </p:sp>
      <p:sp>
        <p:nvSpPr>
          <p:cNvPr id="8" name="Footer Placeholder 7"/>
          <p:cNvSpPr>
            <a:spLocks noGrp="1"/>
          </p:cNvSpPr>
          <p:nvPr>
            <p:ph type="ftr" sz="quarter" idx="11"/>
          </p:nvPr>
        </p:nvSpPr>
        <p:spPr>
          <a:xfrm>
            <a:off x="561111" y="6391838"/>
            <a:ext cx="3644282" cy="304801"/>
          </a:xfrm>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4111520686"/>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DE76F3B5-24B1-4826-B7BD-D781B52D6AB8}" type="datetime1">
              <a:rPr lang="en-US" smtClean="0"/>
              <a:t>12/8/2019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5199175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25F75A12-EAF4-4B37-8106-798AF4C57A1D}" type="datetime1">
              <a:rPr lang="en-US" smtClean="0"/>
              <a:t>12/8/2019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8435988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D8FA161-D7E6-4B5A-BC95-D59127CE23D6}" type="datetime1">
              <a:rPr lang="en-US" smtClean="0"/>
              <a:t>12/8/2019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8382378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C0F53E2-A8C4-4A7D-A713-1C3DA29E11EF}" type="datetime1">
              <a:rPr lang="en-US" smtClean="0"/>
              <a:t>12/8/2019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9812008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319EBA3-59A8-4B93-8C3F-6ED79B61B8E8}" type="datetime1">
              <a:rPr lang="en-US" smtClean="0"/>
              <a:t>12/8/2019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9780137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23B726E-6226-43CC-A931-EF557BAE5788}" type="datetime1">
              <a:rPr lang="en-US" smtClean="0"/>
              <a:t>12/8/2019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940668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38FE1E75-214F-44FD-885F-75039B399FF2}" type="datetime1">
              <a:rPr lang="en-US" smtClean="0"/>
              <a:t>12/8/2019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160206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DF9D37-D988-435D-AB24-BF9A111D6829}" type="datetime1">
              <a:rPr lang="en-US" smtClean="0"/>
              <a:t>12/8/2019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4443783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B49EC06-E45D-4736-9D44-C826842EE21C}" type="datetime1">
              <a:rPr lang="en-US" smtClean="0"/>
              <a:t>12/8/2019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811508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en-US" smtClean="0"/>
              <a:t>Click icon to add picture</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C8B02A1-8A55-4916-A9D4-E1E88FC2885F}" type="datetime1">
              <a:rPr lang="en-US" smtClean="0"/>
              <a:t>12/8/2019</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8975043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B614897E-2062-4393-AFBC-1528E60E3C45}" type="datetime1">
              <a:rPr lang="en-US" smtClean="0"/>
              <a:t>12/8/2019</a:t>
            </a:fld>
            <a:endParaRPr lang="en-US" dirty="0"/>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endParaRPr lang="en-US" dirty="0"/>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749630382"/>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 id="2147483864" r:id="rId12"/>
    <p:sldLayoutId id="2147483865" r:id="rId13"/>
    <p:sldLayoutId id="2147483866" r:id="rId14"/>
    <p:sldLayoutId id="2147483867" r:id="rId15"/>
    <p:sldLayoutId id="2147483868" r:id="rId16"/>
    <p:sldLayoutId id="2147483869" r:id="rId17"/>
  </p:sldLayoutIdLst>
  <p:hf hdr="0" ftr="0" dt="0"/>
  <p:txStyles>
    <p:titleStyle>
      <a:lvl1pPr algn="l" defTabSz="457200" rtl="1" eaLnBrk="1" latinLnBrk="0" hangingPunct="1">
        <a:spcBef>
          <a:spcPct val="0"/>
        </a:spcBef>
        <a:buNone/>
        <a:defRPr sz="3600" b="0" i="0" kern="1200">
          <a:solidFill>
            <a:schemeClr val="bg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2.jp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2.xml"/><Relationship Id="rId4" Type="http://schemas.openxmlformats.org/officeDocument/2006/relationships/image" Target="../media/image11.jpg"/></Relationships>
</file>

<file path=ppt/slides/_rels/slide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video" Target="file:///E:\&#1578;&#1580;&#1575;&#1585;&#1576;\New-Piadeh_Rah-Segment11.asx" TargetMode="External"/><Relationship Id="rId4" Type="http://schemas.openxmlformats.org/officeDocument/2006/relationships/image" Target="../media/image1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2099733"/>
            <a:ext cx="9793782" cy="2677648"/>
          </a:xfrm>
        </p:spPr>
        <p:txBody>
          <a:bodyPr/>
          <a:lstStyle/>
          <a:p>
            <a:pPr algn="ctr"/>
            <a:r>
              <a:rPr lang="fa-IR" sz="8000" dirty="0" smtClean="0">
                <a:cs typeface="B Nazanin Outline" panose="00000400000000000000" pitchFamily="2" charset="-78"/>
              </a:rPr>
              <a:t>میدان شهرداری رشت</a:t>
            </a:r>
            <a:endParaRPr lang="fa-IR" sz="8000" dirty="0">
              <a:cs typeface="B Nazanin Outline" panose="00000400000000000000" pitchFamily="2" charset="-78"/>
            </a:endParaRPr>
          </a:p>
        </p:txBody>
      </p:sp>
      <p:sp>
        <p:nvSpPr>
          <p:cNvPr id="7" name="Slide Number Placeholder 6"/>
          <p:cNvSpPr>
            <a:spLocks noGrp="1"/>
          </p:cNvSpPr>
          <p:nvPr>
            <p:ph type="sldNum" sz="quarter" idx="12"/>
          </p:nvPr>
        </p:nvSpPr>
        <p:spPr/>
        <p:txBody>
          <a:bodyPr/>
          <a:lstStyle/>
          <a:p>
            <a:fld id="{4FAB73BC-B049-4115-A692-8D63A059BFB8}" type="slidenum">
              <a:rPr lang="en-US" smtClean="0"/>
              <a:pPr/>
              <a:t>1</a:t>
            </a:fld>
            <a:endParaRPr lang="en-US" dirty="0"/>
          </a:p>
        </p:txBody>
      </p:sp>
    </p:spTree>
    <p:extLst>
      <p:ext uri="{BB962C8B-B14F-4D97-AF65-F5344CB8AC3E}">
        <p14:creationId xmlns:p14="http://schemas.microsoft.com/office/powerpoint/2010/main" val="236595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a:r>
              <a:rPr lang="fa-IR" sz="3600" dirty="0">
                <a:cs typeface="B Titr" panose="00000700000000000000" pitchFamily="2" charset="-78"/>
              </a:rPr>
              <a:t>شرح برنامه پیاده راه سازی میدان و مسیرهای منتهی به میدان</a:t>
            </a:r>
          </a:p>
        </p:txBody>
      </p:sp>
      <p:sp>
        <p:nvSpPr>
          <p:cNvPr id="4" name="Slide Number Placeholder 3"/>
          <p:cNvSpPr>
            <a:spLocks noGrp="1"/>
          </p:cNvSpPr>
          <p:nvPr>
            <p:ph type="sldNum" sz="quarter" idx="12"/>
          </p:nvPr>
        </p:nvSpPr>
        <p:spPr/>
        <p:txBody>
          <a:bodyPr/>
          <a:lstStyle/>
          <a:p>
            <a:fld id="{4FAB73BC-B049-4115-A692-8D63A059BFB8}" type="slidenum">
              <a:rPr lang="en-US" smtClean="0"/>
              <a:t>10</a:t>
            </a:fld>
            <a:endParaRPr lang="en-US" dirty="0"/>
          </a:p>
        </p:txBody>
      </p:sp>
      <p:pic>
        <p:nvPicPr>
          <p:cNvPr id="8" name="Picture 7" descr="C:\Users\User\AppData\Local\Microsoft\Windows\INetCache\Content.Word\shahrdari-rasht-a-design-2017-6.jpg"/>
          <p:cNvPicPr/>
          <p:nvPr/>
        </p:nvPicPr>
        <p:blipFill>
          <a:blip r:embed="rId2">
            <a:extLst>
              <a:ext uri="{28A0092B-C50C-407E-A947-70E740481C1C}">
                <a14:useLocalDpi xmlns:a14="http://schemas.microsoft.com/office/drawing/2010/main" val="0"/>
              </a:ext>
            </a:extLst>
          </a:blip>
          <a:srcRect t="61641" r="1840" b="8192"/>
          <a:stretch>
            <a:fillRect/>
          </a:stretch>
        </p:blipFill>
        <p:spPr bwMode="auto">
          <a:xfrm>
            <a:off x="6551798" y="4362423"/>
            <a:ext cx="4545119" cy="1968508"/>
          </a:xfrm>
          <a:prstGeom prst="rect">
            <a:avLst/>
          </a:prstGeom>
          <a:noFill/>
          <a:ln>
            <a:noFill/>
          </a:ln>
        </p:spPr>
      </p:pic>
      <p:pic>
        <p:nvPicPr>
          <p:cNvPr id="10" name="Picture 9" descr="C:\Users\User\Desktop\1-1.jpg"/>
          <p:cNvPicPr/>
          <p:nvPr/>
        </p:nvPicPr>
        <p:blipFill rotWithShape="1">
          <a:blip r:embed="rId3" cstate="print">
            <a:extLst>
              <a:ext uri="{28A0092B-C50C-407E-A947-70E740481C1C}">
                <a14:useLocalDpi xmlns:a14="http://schemas.microsoft.com/office/drawing/2010/main" val="0"/>
              </a:ext>
            </a:extLst>
          </a:blip>
          <a:srcRect l="3107" t="62328" r="65265" b="5699"/>
          <a:stretch/>
        </p:blipFill>
        <p:spPr bwMode="auto">
          <a:xfrm>
            <a:off x="602902" y="2175129"/>
            <a:ext cx="5734685" cy="4097655"/>
          </a:xfrm>
          <a:prstGeom prst="rect">
            <a:avLst/>
          </a:prstGeom>
          <a:noFill/>
          <a:ln>
            <a:noFill/>
          </a:ln>
          <a:extLst>
            <a:ext uri="{53640926-AAD7-44D8-BBD7-CCE9431645EC}">
              <a14:shadowObscured xmlns:a14="http://schemas.microsoft.com/office/drawing/2010/main"/>
            </a:ext>
          </a:extLst>
        </p:spPr>
      </p:pic>
      <p:sp>
        <p:nvSpPr>
          <p:cNvPr id="7" name="Rectangle 6"/>
          <p:cNvSpPr/>
          <p:nvPr/>
        </p:nvSpPr>
        <p:spPr>
          <a:xfrm>
            <a:off x="537390" y="6330931"/>
            <a:ext cx="5865708" cy="369332"/>
          </a:xfrm>
          <a:prstGeom prst="rect">
            <a:avLst/>
          </a:prstGeom>
        </p:spPr>
        <p:txBody>
          <a:bodyPr wrap="none">
            <a:spAutoFit/>
          </a:bodyPr>
          <a:lstStyle/>
          <a:p>
            <a:r>
              <a:rPr lang="fa-IR" b="1" smtClean="0">
                <a:solidFill>
                  <a:srgbClr val="000000"/>
                </a:solidFill>
                <a:latin typeface="Calibri" panose="020F0502020204030204" pitchFamily="34" charset="0"/>
                <a:ea typeface="Calibri" panose="020F0502020204030204" pitchFamily="34" charset="0"/>
                <a:cs typeface="B Nazanin" panose="00000400000000000000" pitchFamily="2" charset="-78"/>
              </a:rPr>
              <a:t>روند پیاده راه سازی پیاده راه میدان شهرداری رشت از سال 1385-1395</a:t>
            </a:r>
            <a:endParaRPr lang="fa-IR" dirty="0"/>
          </a:p>
        </p:txBody>
      </p:sp>
      <p:sp>
        <p:nvSpPr>
          <p:cNvPr id="11" name="Rectangle 10"/>
          <p:cNvSpPr/>
          <p:nvPr/>
        </p:nvSpPr>
        <p:spPr>
          <a:xfrm>
            <a:off x="7479910" y="6330931"/>
            <a:ext cx="3025187" cy="369332"/>
          </a:xfrm>
          <a:prstGeom prst="rect">
            <a:avLst/>
          </a:prstGeom>
        </p:spPr>
        <p:txBody>
          <a:bodyPr wrap="none">
            <a:spAutoFit/>
          </a:bodyPr>
          <a:lstStyle/>
          <a:p>
            <a:r>
              <a:rPr lang="fa-IR" b="1" dirty="0">
                <a:solidFill>
                  <a:srgbClr val="000000"/>
                </a:solidFill>
                <a:latin typeface="Calibri" panose="020F0502020204030204" pitchFamily="34" charset="0"/>
                <a:ea typeface="Calibri" panose="020F0502020204030204" pitchFamily="34" charset="0"/>
                <a:cs typeface="B Nazanin" panose="00000400000000000000" pitchFamily="2" charset="-78"/>
              </a:rPr>
              <a:t>پلان پروژه پیاده راه میدان شهرداری</a:t>
            </a:r>
            <a:endParaRPr lang="fa-IR" dirty="0"/>
          </a:p>
        </p:txBody>
      </p:sp>
      <p:sp>
        <p:nvSpPr>
          <p:cNvPr id="12" name="Rectangle 11"/>
          <p:cNvSpPr/>
          <p:nvPr/>
        </p:nvSpPr>
        <p:spPr>
          <a:xfrm>
            <a:off x="6551798" y="2175129"/>
            <a:ext cx="4759330" cy="1574149"/>
          </a:xfrm>
          <a:prstGeom prst="rect">
            <a:avLst/>
          </a:prstGeom>
        </p:spPr>
        <p:txBody>
          <a:bodyPr wrap="square">
            <a:spAutoFit/>
          </a:bodyPr>
          <a:lstStyle/>
          <a:p>
            <a:pPr algn="just" rtl="1">
              <a:lnSpc>
                <a:spcPct val="107000"/>
              </a:lnSpc>
              <a:spcAft>
                <a:spcPts val="800"/>
              </a:spcAft>
            </a:pPr>
            <a:r>
              <a:rPr lang="fa-IR" dirty="0">
                <a:latin typeface="Calibri" panose="020F0502020204030204" pitchFamily="34" charset="0"/>
                <a:ea typeface="Calibri" panose="020F0502020204030204" pitchFamily="34" charset="0"/>
                <a:cs typeface="B Nazanin" panose="00000400000000000000" pitchFamily="2" charset="-78"/>
              </a:rPr>
              <a:t>این پروژه به عنوان اولین پروزه اجرایی در این حوزه در کشور اجرا شد که در حدود 130روز و با 16 میلیارد تومان اعتبار به بهره برداری رسید. این طرح یک طرح ملی بوده که با مشارکت شورا </a:t>
            </a:r>
            <a:r>
              <a:rPr lang="fa-IR" dirty="0">
                <a:latin typeface="Calibri" panose="020F0502020204030204" pitchFamily="34" charset="0"/>
                <a:ea typeface="Calibri" panose="020F0502020204030204" pitchFamily="34" charset="0"/>
                <a:cs typeface="Sakkal Majalla" panose="02000000000000000000" pitchFamily="2" charset="-78"/>
              </a:rPr>
              <a:t>–</a:t>
            </a:r>
            <a:r>
              <a:rPr lang="fa-IR" dirty="0">
                <a:latin typeface="Calibri" panose="020F0502020204030204" pitchFamily="34" charset="0"/>
                <a:ea typeface="Calibri" panose="020F0502020204030204" pitchFamily="34" charset="0"/>
                <a:cs typeface="B Nazanin" panose="00000400000000000000" pitchFamily="2" charset="-78"/>
              </a:rPr>
              <a:t> شهرداری و مدیران استان ایجاد شده است و با طول 3/8 کیلومتر به عنوان بزرگترین پیاده راه دنیا تلقی می شود.</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3" name="Rectangle 12"/>
          <p:cNvSpPr/>
          <p:nvPr/>
        </p:nvSpPr>
        <p:spPr>
          <a:xfrm>
            <a:off x="6475502" y="3861502"/>
            <a:ext cx="4911921" cy="388696"/>
          </a:xfrm>
          <a:prstGeom prst="rect">
            <a:avLst/>
          </a:prstGeom>
        </p:spPr>
        <p:txBody>
          <a:bodyPr wrap="none">
            <a:spAutoFit/>
          </a:bodyPr>
          <a:lstStyle/>
          <a:p>
            <a:pPr marL="342900" lvl="0" indent="-342900" algn="r" rtl="1">
              <a:lnSpc>
                <a:spcPct val="107000"/>
              </a:lnSpc>
              <a:spcAft>
                <a:spcPts val="0"/>
              </a:spcAft>
              <a:buFont typeface="Symbol" panose="05050102010706020507" pitchFamily="18" charset="2"/>
              <a:buChar char=""/>
              <a:tabLst>
                <a:tab pos="457200" algn="l"/>
              </a:tabLst>
            </a:pPr>
            <a:r>
              <a:rPr lang="fa-IR" dirty="0">
                <a:latin typeface="Calibri" panose="020F0502020204030204" pitchFamily="34" charset="0"/>
                <a:ea typeface="Calibri" panose="020F0502020204030204" pitchFamily="34" charset="0"/>
                <a:cs typeface="B Nazanin" panose="00000400000000000000" pitchFamily="2" charset="-78"/>
              </a:rPr>
              <a:t>طراح: محمدرضا قانعی (شرکت مهندسان مشاور و معمار پلشیر)</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9625475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9446002" y="544884"/>
            <a:ext cx="2244307" cy="1609344"/>
          </a:xfrm>
        </p:spPr>
        <p:txBody>
          <a:bodyPr>
            <a:normAutofit/>
          </a:bodyPr>
          <a:lstStyle/>
          <a:p>
            <a:pPr algn="r"/>
            <a:r>
              <a:rPr lang="fa-IR" sz="3600" dirty="0" smtClean="0">
                <a:cs typeface="B Titr" panose="00000700000000000000" pitchFamily="2" charset="-78"/>
              </a:rPr>
              <a:t>کاربری های پیاده راه</a:t>
            </a:r>
            <a:endParaRPr lang="fa-IR" sz="3600" dirty="0">
              <a:cs typeface="B Titr" panose="00000700000000000000" pitchFamily="2" charset="-78"/>
            </a:endParaRP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0"/>
            <a:ext cx="9143999" cy="6858000"/>
          </a:xfrm>
        </p:spPr>
      </p:pic>
      <p:sp>
        <p:nvSpPr>
          <p:cNvPr id="4" name="Slide Number Placeholder 3"/>
          <p:cNvSpPr>
            <a:spLocks noGrp="1"/>
          </p:cNvSpPr>
          <p:nvPr>
            <p:ph type="sldNum" sz="quarter" idx="12"/>
          </p:nvPr>
        </p:nvSpPr>
        <p:spPr/>
        <p:txBody>
          <a:bodyPr/>
          <a:lstStyle/>
          <a:p>
            <a:fld id="{4FAB73BC-B049-4115-A692-8D63A059BFB8}" type="slidenum">
              <a:rPr lang="en-US" smtClean="0"/>
              <a:t>11</a:t>
            </a:fld>
            <a:endParaRPr lang="en-US" dirty="0"/>
          </a:p>
        </p:txBody>
      </p:sp>
      <p:sp>
        <p:nvSpPr>
          <p:cNvPr id="8" name="Rectangle 7"/>
          <p:cNvSpPr/>
          <p:nvPr/>
        </p:nvSpPr>
        <p:spPr>
          <a:xfrm>
            <a:off x="9227890" y="2505346"/>
            <a:ext cx="2896998" cy="3416320"/>
          </a:xfrm>
          <a:prstGeom prst="rect">
            <a:avLst/>
          </a:prstGeom>
        </p:spPr>
        <p:txBody>
          <a:bodyPr wrap="square">
            <a:spAutoFit/>
          </a:bodyPr>
          <a:lstStyle/>
          <a:p>
            <a:pPr algn="just" rtl="1"/>
            <a:r>
              <a:rPr lang="fa-IR" dirty="0">
                <a:latin typeface="Calibri" panose="020F0502020204030204" pitchFamily="34" charset="0"/>
                <a:ea typeface="Calibri" panose="020F0502020204030204" pitchFamily="34" charset="0"/>
                <a:cs typeface="B Nazanin" panose="00000400000000000000" pitchFamily="2" charset="-78"/>
              </a:rPr>
              <a:t>کاربری‌های اطراف پیاده راه که اغلب تجاری بوده‌اند با پیاده شدن این مسیر و سهولت رفت‌وآمد در هنگام خرید رونق دوچندان پیداکرده است. عنصر جدید که بعد از پیاده راه شدن در اینجا بیشتر به چشم می‌خورد فضایی است که الدنبرگ آن را مکان سوم می‌نامد که به‌واسطه‌ی کافه‌ها و اغذیه‌فروشی‌های درون فضای شهری و ایجاد مکان‌هایی جهت نشستن شهروندان در فضا و سپری کردن زمان به وجود می‌آید. </a:t>
            </a:r>
            <a:endParaRPr lang="fa-IR" dirty="0"/>
          </a:p>
        </p:txBody>
      </p:sp>
    </p:spTree>
    <p:extLst>
      <p:ext uri="{BB962C8B-B14F-4D97-AF65-F5344CB8AC3E}">
        <p14:creationId xmlns:p14="http://schemas.microsoft.com/office/powerpoint/2010/main" val="184992064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600" dirty="0">
                <a:cs typeface="B Titr" panose="00000700000000000000" pitchFamily="2" charset="-78"/>
              </a:rPr>
              <a:t>پیامدها و بازخوردهای پس از اجرای برنامه</a:t>
            </a:r>
          </a:p>
        </p:txBody>
      </p:sp>
      <p:sp>
        <p:nvSpPr>
          <p:cNvPr id="3" name="Content Placeholder 2"/>
          <p:cNvSpPr>
            <a:spLocks noGrp="1"/>
          </p:cNvSpPr>
          <p:nvPr>
            <p:ph idx="1"/>
          </p:nvPr>
        </p:nvSpPr>
        <p:spPr/>
        <p:txBody>
          <a:bodyPr>
            <a:normAutofit fontScale="92500" lnSpcReduction="20000"/>
          </a:bodyPr>
          <a:lstStyle/>
          <a:p>
            <a:pPr algn="just"/>
            <a:r>
              <a:rPr lang="fa-IR" b="1" dirty="0" smtClean="0">
                <a:cs typeface="B Nazanin" panose="00000400000000000000" pitchFamily="2" charset="-78"/>
              </a:rPr>
              <a:t>پیامدهای اجتماعی: </a:t>
            </a:r>
            <a:r>
              <a:rPr lang="fa-IR" dirty="0" smtClean="0">
                <a:cs typeface="B Nazanin" panose="00000400000000000000" pitchFamily="2" charset="-78"/>
              </a:rPr>
              <a:t>پیاده‌راه </a:t>
            </a:r>
            <a:r>
              <a:rPr lang="fa-IR" dirty="0">
                <a:cs typeface="B Nazanin" panose="00000400000000000000" pitchFamily="2" charset="-78"/>
              </a:rPr>
              <a:t>رشت، فضای بسیار مناسبی برای گفتگو و تعامل روزانه بدون ترافیک و آلودگی و دود خودروها محسوب می‌شود و آرامشی دلفریب دارد. به طور حتم، قدم زدن یا نوشیدن قهوه و چای ناب و یا خرید کردن از مغازه‌های اطراف این پیاده‌راه، شیرین و دلچسب است</a:t>
            </a:r>
            <a:r>
              <a:rPr lang="fa-IR" dirty="0" smtClean="0">
                <a:cs typeface="B Nazanin" panose="00000400000000000000" pitchFamily="2" charset="-78"/>
              </a:rPr>
              <a:t>.</a:t>
            </a:r>
          </a:p>
          <a:p>
            <a:pPr algn="just"/>
            <a:r>
              <a:rPr lang="fa-IR" b="1" dirty="0" smtClean="0">
                <a:cs typeface="B Nazanin" panose="00000400000000000000" pitchFamily="2" charset="-78"/>
              </a:rPr>
              <a:t>پیامدهای فرهنگی: </a:t>
            </a:r>
            <a:r>
              <a:rPr lang="fa-IR" dirty="0" smtClean="0">
                <a:cs typeface="B Nazanin" panose="00000400000000000000" pitchFamily="2" charset="-78"/>
              </a:rPr>
              <a:t>این پیاده راه </a:t>
            </a:r>
            <a:r>
              <a:rPr lang="fa-IR" dirty="0">
                <a:cs typeface="B Nazanin" panose="00000400000000000000" pitchFamily="2" charset="-78"/>
              </a:rPr>
              <a:t>از لحاظ فرهنگی و هنری و برگزاری جشنواره‌های محلی، بسیار غنی است</a:t>
            </a:r>
            <a:r>
              <a:rPr lang="fa-IR" dirty="0" smtClean="0">
                <a:cs typeface="B Nazanin" panose="00000400000000000000" pitchFamily="2" charset="-78"/>
              </a:rPr>
              <a:t>.</a:t>
            </a:r>
          </a:p>
          <a:p>
            <a:pPr algn="just"/>
            <a:r>
              <a:rPr lang="fa-IR" b="1" dirty="0" smtClean="0">
                <a:cs typeface="B Nazanin" panose="00000400000000000000" pitchFamily="2" charset="-78"/>
              </a:rPr>
              <a:t>پیامد های اقتصادی: </a:t>
            </a:r>
            <a:r>
              <a:rPr lang="fa-IR" dirty="0">
                <a:cs typeface="B Nazanin" panose="00000400000000000000" pitchFamily="2" charset="-78"/>
              </a:rPr>
              <a:t>این پیاده‌راه، فرصت مناسبی برای توسعه گردشگری و جذب گردشگر داخلی و خارجی محسوب </a:t>
            </a:r>
            <a:r>
              <a:rPr lang="fa-IR" dirty="0" smtClean="0">
                <a:cs typeface="B Nazanin" panose="00000400000000000000" pitchFamily="2" charset="-78"/>
              </a:rPr>
              <a:t>می‌شود.</a:t>
            </a:r>
          </a:p>
          <a:p>
            <a:pPr algn="just"/>
            <a:r>
              <a:rPr lang="fa-IR" b="1" dirty="0" smtClean="0">
                <a:cs typeface="B Nazanin" panose="00000400000000000000" pitchFamily="2" charset="-78"/>
              </a:rPr>
              <a:t>حمل و نقل و دسترسی</a:t>
            </a:r>
            <a:r>
              <a:rPr lang="fa-IR" b="1" dirty="0">
                <a:cs typeface="B Nazanin" panose="00000400000000000000" pitchFamily="2" charset="-78"/>
              </a:rPr>
              <a:t>: </a:t>
            </a:r>
            <a:r>
              <a:rPr lang="fa-IR" dirty="0">
                <a:cs typeface="B Nazanin" panose="00000400000000000000" pitchFamily="2" charset="-78"/>
              </a:rPr>
              <a:t>از بیشتر نقاط شهر رشت می توانید با استفاده از تاکسی های خطی و ون یا ماشین های دربست به میدان شهرداری دسترسی داشته باشید. البته همان گونه که پیشتر هم گفتیم ماشین ها شما را در چند صد متری میدان پیاده می کنند و از آنجا به بعد را باید قدم زنان طی کنید. مسیرهای خیابان شریعتی، خیابان علم الهدی، خیابان امام و میدان سبزه میدان راه های دسترسی مختلف برای رسیدن به این میدان محسوب می شوند. علاوه بر این بهتر است بدانید این میدان و خیابان های اطراف آن در طرح ترافیک قرار گرفته است. </a:t>
            </a:r>
            <a:endParaRPr lang="fa-IR" dirty="0" smtClean="0">
              <a:cs typeface="B Nazanin" panose="00000400000000000000" pitchFamily="2" charset="-78"/>
            </a:endParaRPr>
          </a:p>
          <a:p>
            <a:pPr algn="just"/>
            <a:r>
              <a:rPr lang="fa-IR" b="1" dirty="0" smtClean="0">
                <a:cs typeface="B Nazanin" panose="00000400000000000000" pitchFamily="2" charset="-78"/>
              </a:rPr>
              <a:t>بازخورد مردم و کسبه: </a:t>
            </a:r>
            <a:r>
              <a:rPr lang="fa-IR" dirty="0">
                <a:cs typeface="B Nazanin" panose="00000400000000000000" pitchFamily="2" charset="-78"/>
              </a:rPr>
              <a:t>پیاده راه میدان شهرداری رشت تعداد زیادی از عابران را در بر می گیرد. این امر جذابیت زیاد بازارهای عمومی و جشنواره های خیابانی را به دلیل ایجاد چنین گردهمایی های توضیح می دهد. با افزایش استقبال مردم از پیاده راه رشت و رونق خرید و فروش رضایتمندی کسبه را نیز به دنبال داشته است.</a:t>
            </a:r>
            <a:endParaRPr lang="en-US" dirty="0">
              <a:cs typeface="B Nazanin" panose="00000400000000000000" pitchFamily="2" charset="-78"/>
            </a:endParaRPr>
          </a:p>
          <a:p>
            <a:pPr algn="just"/>
            <a:endParaRPr lang="fa-IR" b="1"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4FAB73BC-B049-4115-A692-8D63A059BFB8}" type="slidenum">
              <a:rPr lang="en-US" smtClean="0"/>
              <a:t>12</a:t>
            </a:fld>
            <a:endParaRPr lang="en-US" dirty="0"/>
          </a:p>
        </p:txBody>
      </p:sp>
    </p:spTree>
    <p:extLst>
      <p:ext uri="{BB962C8B-B14F-4D97-AF65-F5344CB8AC3E}">
        <p14:creationId xmlns:p14="http://schemas.microsoft.com/office/powerpoint/2010/main" val="38325920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600" dirty="0">
                <a:cs typeface="B Titr" panose="00000700000000000000" pitchFamily="2" charset="-78"/>
              </a:rPr>
              <a:t>تحلیل و نتیجه گیری </a:t>
            </a:r>
          </a:p>
        </p:txBody>
      </p:sp>
      <p:sp>
        <p:nvSpPr>
          <p:cNvPr id="4" name="Slide Number Placeholder 3"/>
          <p:cNvSpPr>
            <a:spLocks noGrp="1"/>
          </p:cNvSpPr>
          <p:nvPr>
            <p:ph type="sldNum" sz="quarter" idx="12"/>
          </p:nvPr>
        </p:nvSpPr>
        <p:spPr/>
        <p:txBody>
          <a:bodyPr/>
          <a:lstStyle/>
          <a:p>
            <a:fld id="{4FAB73BC-B049-4115-A692-8D63A059BFB8}" type="slidenum">
              <a:rPr lang="en-US" smtClean="0"/>
              <a:t>13</a:t>
            </a:fld>
            <a:endParaRPr lang="en-US" dirty="0"/>
          </a:p>
        </p:txBody>
      </p:sp>
      <p:sp>
        <p:nvSpPr>
          <p:cNvPr id="5" name="Rectangle 4"/>
          <p:cNvSpPr/>
          <p:nvPr/>
        </p:nvSpPr>
        <p:spPr>
          <a:xfrm>
            <a:off x="838899" y="2090704"/>
            <a:ext cx="10289349" cy="3557512"/>
          </a:xfrm>
          <a:prstGeom prst="rect">
            <a:avLst/>
          </a:prstGeom>
        </p:spPr>
        <p:txBody>
          <a:bodyPr wrap="square">
            <a:spAutoFit/>
          </a:bodyPr>
          <a:lstStyle/>
          <a:p>
            <a:pPr algn="just" rtl="1">
              <a:lnSpc>
                <a:spcPct val="107000"/>
              </a:lnSpc>
              <a:spcAft>
                <a:spcPts val="800"/>
              </a:spcAft>
            </a:pPr>
            <a:r>
              <a:rPr lang="fa-IR" dirty="0">
                <a:latin typeface="Calibri" panose="020F0502020204030204" pitchFamily="34" charset="0"/>
                <a:ea typeface="Calibri" panose="020F0502020204030204" pitchFamily="34" charset="0"/>
                <a:cs typeface="B Nazanin" panose="00000400000000000000" pitchFamily="2" charset="-78"/>
              </a:rPr>
              <a:t>این فضا باوجوداینکه مورد استقبال شهروندان و همچنین توریست‌ها قرارگرفته است، خالی از ایراد و نقد نیست. یکی از نقدهای واردشده به این پیاده راه عدم استفاده‌ی مناسب از فضای سبز با توجه به اقلیم معتدل شهر رشت و بی‌توجهی به مسئله‌ی اقلیم و آب‌وهوا در طراحی قسمت‌هایی از فضا هست. از معضلات دیگر آن می‌توان به موردهای زیر اشاره کرد</a:t>
            </a:r>
            <a:r>
              <a:rPr lang="en-US" dirty="0">
                <a:latin typeface="Calibri" panose="020F0502020204030204" pitchFamily="34" charset="0"/>
                <a:ea typeface="Calibri" panose="020F0502020204030204" pitchFamily="34" charset="0"/>
                <a:cs typeface="B Nazanin" panose="00000400000000000000" pitchFamily="2" charset="-78"/>
              </a:rPr>
              <a:t>:</a:t>
            </a:r>
            <a:endParaRPr lang="en-US" sz="14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07000"/>
              </a:lnSpc>
              <a:spcAft>
                <a:spcPts val="0"/>
              </a:spcAft>
              <a:buFont typeface="Symbol" panose="05050102010706020507" pitchFamily="18" charset="2"/>
              <a:buChar char=""/>
            </a:pPr>
            <a:r>
              <a:rPr lang="fa-IR" dirty="0">
                <a:latin typeface="Calibri" panose="020F0502020204030204" pitchFamily="34" charset="0"/>
                <a:ea typeface="Calibri" panose="020F0502020204030204" pitchFamily="34" charset="0"/>
                <a:cs typeface="B Nazanin" panose="00000400000000000000" pitchFamily="2" charset="-78"/>
              </a:rPr>
              <a:t>افزایش حضور دست‌فروشان پس از ساخت پیاده راه و عدم ساماندهی مناسب آن‌ها</a:t>
            </a:r>
            <a:endParaRPr lang="en-US" sz="14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07000"/>
              </a:lnSpc>
              <a:spcAft>
                <a:spcPts val="0"/>
              </a:spcAft>
              <a:buFont typeface="Symbol" panose="05050102010706020507" pitchFamily="18" charset="2"/>
              <a:buChar char=""/>
            </a:pPr>
            <a:r>
              <a:rPr lang="fa-IR" dirty="0">
                <a:latin typeface="Calibri" panose="020F0502020204030204" pitchFamily="34" charset="0"/>
                <a:ea typeface="Calibri" panose="020F0502020204030204" pitchFamily="34" charset="0"/>
                <a:cs typeface="B Nazanin" panose="00000400000000000000" pitchFamily="2" charset="-78"/>
              </a:rPr>
              <a:t>کمبود برنامه‌های فرهنگی و هنری و جشنواره‌ها با توجه به پتانسیل و سابقه‌ی این فضا برای برگزاری مراسم </a:t>
            </a:r>
            <a:endParaRPr lang="en-US" sz="14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07000"/>
              </a:lnSpc>
              <a:spcAft>
                <a:spcPts val="0"/>
              </a:spcAft>
              <a:buFont typeface="Symbol" panose="05050102010706020507" pitchFamily="18" charset="2"/>
              <a:buChar char=""/>
            </a:pPr>
            <a:r>
              <a:rPr lang="fa-IR" dirty="0">
                <a:latin typeface="Calibri" panose="020F0502020204030204" pitchFamily="34" charset="0"/>
                <a:ea typeface="Calibri" panose="020F0502020204030204" pitchFamily="34" charset="0"/>
                <a:cs typeface="B Nazanin" panose="00000400000000000000" pitchFamily="2" charset="-78"/>
              </a:rPr>
              <a:t>کمبود برنامه‌های گروهی و مشارکتی که مردم را به فضا دعوت کند.</a:t>
            </a:r>
            <a:endParaRPr lang="en-US" sz="1400" dirty="0">
              <a:latin typeface="Calibri" panose="020F0502020204030204" pitchFamily="34" charset="0"/>
              <a:ea typeface="Calibri" panose="020F0502020204030204" pitchFamily="34" charset="0"/>
              <a:cs typeface="Arial" panose="020B0604020202020204" pitchFamily="34" charset="0"/>
            </a:endParaRPr>
          </a:p>
          <a:p>
            <a:pPr marL="342900" lvl="0" indent="-342900" algn="just" rtl="1">
              <a:lnSpc>
                <a:spcPct val="107000"/>
              </a:lnSpc>
              <a:spcAft>
                <a:spcPts val="800"/>
              </a:spcAft>
              <a:buFont typeface="Symbol" panose="05050102010706020507" pitchFamily="18" charset="2"/>
              <a:buChar char=""/>
            </a:pPr>
            <a:r>
              <a:rPr lang="fa-IR" dirty="0">
                <a:latin typeface="Calibri" panose="020F0502020204030204" pitchFamily="34" charset="0"/>
                <a:ea typeface="Calibri" panose="020F0502020204030204" pitchFamily="34" charset="0"/>
                <a:cs typeface="B Nazanin" panose="00000400000000000000" pitchFamily="2" charset="-78"/>
              </a:rPr>
              <a:t>طراحی از بالا به پایین و نقش کمرنگ مردم در طراحی</a:t>
            </a:r>
            <a:endParaRPr lang="en-US" sz="1400" dirty="0">
              <a:latin typeface="Calibri" panose="020F0502020204030204" pitchFamily="34" charset="0"/>
              <a:ea typeface="Calibri" panose="020F0502020204030204" pitchFamily="34" charset="0"/>
              <a:cs typeface="Arial" panose="020B0604020202020204" pitchFamily="34" charset="0"/>
            </a:endParaRPr>
          </a:p>
          <a:p>
            <a:pPr algn="just" rtl="1">
              <a:lnSpc>
                <a:spcPct val="107000"/>
              </a:lnSpc>
              <a:spcAft>
                <a:spcPts val="800"/>
              </a:spcAft>
            </a:pPr>
            <a:r>
              <a:rPr lang="fa-IR" dirty="0">
                <a:latin typeface="Calibri" panose="020F0502020204030204" pitchFamily="34" charset="0"/>
                <a:ea typeface="Calibri" panose="020F0502020204030204" pitchFamily="34" charset="0"/>
                <a:cs typeface="B Nazanin" panose="00000400000000000000" pitchFamily="2" charset="-78"/>
              </a:rPr>
              <a:t>اما به طور کلی پیاده راه میدان شهرداری رشت نمونه ای نسبتاً موفق از پیاده راه سازی در ایران می باشد. برنامه ریزی نسبتاً مناسب طرح و استقبال مردم از پیاده راه، عامل اساسی در موفقیت نسبی این پروژه بوده است. مسیر پیاده با توجه به هویت تاریخی فضا شکل یافته است. وجود کاربری های مهم در این محدوده مانند کتابخانه ملی، ساختمان پست، ساختمان شهرداری، سینماها و... نیز موجب تقویت ابعاد فرهنگی پیاده راه شده است. در مجموع این پروژه از مهم ترین پروژه های شهرداری در حوزه ی فرهنگی </a:t>
            </a:r>
            <a:r>
              <a:rPr lang="fa-IR" dirty="0">
                <a:latin typeface="Calibri" panose="020F0502020204030204" pitchFamily="34" charset="0"/>
                <a:ea typeface="Calibri" panose="020F0502020204030204" pitchFamily="34" charset="0"/>
                <a:cs typeface="Sakkal Majalla" panose="02000000000000000000" pitchFamily="2" charset="-78"/>
              </a:rPr>
              <a:t>–</a:t>
            </a:r>
            <a:r>
              <a:rPr lang="fa-IR" dirty="0">
                <a:latin typeface="Calibri" panose="020F0502020204030204" pitchFamily="34" charset="0"/>
                <a:ea typeface="Calibri" panose="020F0502020204030204" pitchFamily="34" charset="0"/>
                <a:cs typeface="B Nazanin" panose="00000400000000000000" pitchFamily="2" charset="-78"/>
              </a:rPr>
              <a:t> اجتماعی محسوب می شود. </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52948368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600" dirty="0" smtClean="0">
                <a:cs typeface="B Titr" panose="00000700000000000000" pitchFamily="2" charset="-78"/>
              </a:rPr>
              <a:t>روند پروژه </a:t>
            </a:r>
            <a:endParaRPr lang="fa-IR" sz="3600" dirty="0">
              <a:cs typeface="B Titr" panose="00000700000000000000" pitchFamily="2" charset="-78"/>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886275796"/>
              </p:ext>
            </p:extLst>
          </p:nvPr>
        </p:nvGraphicFramePr>
        <p:xfrm>
          <a:off x="493903" y="1551964"/>
          <a:ext cx="10817225" cy="16859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4FAB73BC-B049-4115-A692-8D63A059BFB8}" type="slidenum">
              <a:rPr lang="en-US" smtClean="0"/>
              <a:t>2</a:t>
            </a:fld>
            <a:endParaRPr lang="en-US" dirty="0"/>
          </a:p>
        </p:txBody>
      </p:sp>
      <p:pic>
        <p:nvPicPr>
          <p:cNvPr id="6" name="Picture 5"/>
          <p:cNvPicPr>
            <a:picLocks noChangeAspect="1"/>
          </p:cNvPicPr>
          <p:nvPr/>
        </p:nvPicPr>
        <p:blipFill rotWithShape="1">
          <a:blip r:embed="rId7">
            <a:extLst>
              <a:ext uri="{28A0092B-C50C-407E-A947-70E740481C1C}">
                <a14:useLocalDpi xmlns:a14="http://schemas.microsoft.com/office/drawing/2010/main" val="0"/>
              </a:ext>
            </a:extLst>
          </a:blip>
          <a:srcRect t="3255" r="5459" b="9692"/>
          <a:stretch/>
        </p:blipFill>
        <p:spPr>
          <a:xfrm>
            <a:off x="16154" y="3082955"/>
            <a:ext cx="12175846" cy="3775045"/>
          </a:xfrm>
          <a:prstGeom prst="rect">
            <a:avLst/>
          </a:prstGeom>
        </p:spPr>
      </p:pic>
    </p:spTree>
    <p:extLst>
      <p:ext uri="{BB962C8B-B14F-4D97-AF65-F5344CB8AC3E}">
        <p14:creationId xmlns:p14="http://schemas.microsoft.com/office/powerpoint/2010/main" val="20175065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878" y="-704851"/>
            <a:ext cx="12207878" cy="8278467"/>
          </a:xfrm>
          <a:prstGeom prst="rect">
            <a:avLst/>
          </a:prstGeom>
        </p:spPr>
      </p:pic>
      <p:sp>
        <p:nvSpPr>
          <p:cNvPr id="2" name="Title 1"/>
          <p:cNvSpPr>
            <a:spLocks noGrp="1"/>
          </p:cNvSpPr>
          <p:nvPr>
            <p:ph type="title"/>
          </p:nvPr>
        </p:nvSpPr>
        <p:spPr/>
        <p:txBody>
          <a:bodyPr>
            <a:normAutofit/>
          </a:bodyPr>
          <a:lstStyle/>
          <a:p>
            <a:pPr algn="r"/>
            <a:r>
              <a:rPr lang="fa-IR" sz="3600" b="1" dirty="0" smtClean="0">
                <a:solidFill>
                  <a:schemeClr val="accent1"/>
                </a:solidFill>
                <a:cs typeface="B Titr" panose="00000700000000000000" pitchFamily="2" charset="-78"/>
              </a:rPr>
              <a:t>بیان مسئله پروژه</a:t>
            </a:r>
            <a:endParaRPr lang="fa-IR" sz="3600" b="1" dirty="0">
              <a:solidFill>
                <a:schemeClr val="accent1"/>
              </a:solidFill>
              <a:cs typeface="B Titr" panose="00000700000000000000" pitchFamily="2" charset="-78"/>
            </a:endParaRPr>
          </a:p>
        </p:txBody>
      </p:sp>
      <p:sp>
        <p:nvSpPr>
          <p:cNvPr id="3" name="Content Placeholder 2"/>
          <p:cNvSpPr>
            <a:spLocks noGrp="1"/>
          </p:cNvSpPr>
          <p:nvPr>
            <p:ph idx="1"/>
          </p:nvPr>
        </p:nvSpPr>
        <p:spPr>
          <a:xfrm>
            <a:off x="1058861" y="2293120"/>
            <a:ext cx="10058400" cy="4050792"/>
          </a:xfrm>
        </p:spPr>
        <p:txBody>
          <a:bodyPr/>
          <a:lstStyle/>
          <a:p>
            <a:pPr lvl="0" algn="just"/>
            <a:r>
              <a:rPr lang="fa-IR" sz="2400" b="1" dirty="0" smtClean="0">
                <a:solidFill>
                  <a:schemeClr val="accent1"/>
                </a:solidFill>
                <a:cs typeface="B Nazanin" panose="00000400000000000000" pitchFamily="2" charset="-78"/>
              </a:rPr>
              <a:t>پیاده </a:t>
            </a:r>
            <a:r>
              <a:rPr lang="fa-IR" sz="2400" b="1" dirty="0">
                <a:solidFill>
                  <a:schemeClr val="accent1"/>
                </a:solidFill>
                <a:cs typeface="B Nazanin" panose="00000400000000000000" pitchFamily="2" charset="-78"/>
              </a:rPr>
              <a:t>راه میدان شهرداری رشت از جمله پیاده راه هایی است که در ابتدا برای تردد عابرین پیاده ساخته نشده بود و در سال 94 به پیاده راه بزرگی تبدیل شد. در این پژوهش میزان موفقیتِ این پروژه ی عظیم به عنوان یک پیاده راهِ شهری مورد بررسی قرار گرفته است. </a:t>
            </a:r>
            <a:endParaRPr lang="en-US" sz="2400" b="1" dirty="0">
              <a:solidFill>
                <a:schemeClr val="accent1"/>
              </a:solidFill>
              <a:cs typeface="B Nazanin" panose="00000400000000000000" pitchFamily="2" charset="-78"/>
            </a:endParaRPr>
          </a:p>
          <a:p>
            <a:pPr algn="just"/>
            <a:endParaRPr lang="fa-IR" b="1"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4FAB73BC-B049-4115-A692-8D63A059BFB8}" type="slidenum">
              <a:rPr lang="en-US" smtClean="0"/>
              <a:t>3</a:t>
            </a:fld>
            <a:endParaRPr lang="en-US" dirty="0"/>
          </a:p>
        </p:txBody>
      </p:sp>
    </p:spTree>
    <p:extLst>
      <p:ext uri="{BB962C8B-B14F-4D97-AF65-F5344CB8AC3E}">
        <p14:creationId xmlns:p14="http://schemas.microsoft.com/office/powerpoint/2010/main" val="1269254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600" dirty="0" smtClean="0">
                <a:cs typeface="B Titr" panose="00000700000000000000" pitchFamily="2" charset="-78"/>
              </a:rPr>
              <a:t>مقدمه و اهداف</a:t>
            </a:r>
            <a:endParaRPr lang="fa-IR" sz="3600" dirty="0">
              <a:cs typeface="B Titr" panose="00000700000000000000" pitchFamily="2" charset="-78"/>
            </a:endParaRPr>
          </a:p>
        </p:txBody>
      </p:sp>
      <p:sp>
        <p:nvSpPr>
          <p:cNvPr id="3" name="Content Placeholder 2"/>
          <p:cNvSpPr>
            <a:spLocks noGrp="1"/>
          </p:cNvSpPr>
          <p:nvPr>
            <p:ph idx="1"/>
          </p:nvPr>
        </p:nvSpPr>
        <p:spPr>
          <a:xfrm>
            <a:off x="5801614" y="2121408"/>
            <a:ext cx="5326634" cy="4050792"/>
          </a:xfrm>
        </p:spPr>
        <p:txBody>
          <a:bodyPr>
            <a:normAutofit/>
          </a:bodyPr>
          <a:lstStyle/>
          <a:p>
            <a:r>
              <a:rPr lang="fa-IR" b="1" dirty="0" smtClean="0">
                <a:cs typeface="B Nazanin" panose="00000400000000000000" pitchFamily="2" charset="-78"/>
              </a:rPr>
              <a:t>مقدمه</a:t>
            </a:r>
          </a:p>
          <a:p>
            <a:pPr marL="0" indent="0" algn="just">
              <a:buNone/>
            </a:pPr>
            <a:r>
              <a:rPr lang="fa-IR" sz="1800" b="1" dirty="0">
                <a:cs typeface="B Nazanin" panose="00000400000000000000" pitchFamily="2" charset="-78"/>
              </a:rPr>
              <a:t>میدانی مربوط به </a:t>
            </a:r>
            <a:r>
              <a:rPr lang="fa-IR" sz="1800" b="1" dirty="0">
                <a:solidFill>
                  <a:schemeClr val="accent1"/>
                </a:solidFill>
                <a:cs typeface="B Nazanin" panose="00000400000000000000" pitchFamily="2" charset="-78"/>
              </a:rPr>
              <a:t>دوره پهلوی اول</a:t>
            </a:r>
            <a:r>
              <a:rPr lang="fa-IR" sz="1800" b="1" dirty="0">
                <a:cs typeface="B Nazanin" panose="00000400000000000000" pitchFamily="2" charset="-78"/>
              </a:rPr>
              <a:t>، در وسط قرار گرفته که به </a:t>
            </a:r>
            <a:r>
              <a:rPr lang="fa-IR" sz="1800" b="1" dirty="0">
                <a:solidFill>
                  <a:schemeClr val="accent1"/>
                </a:solidFill>
                <a:cs typeface="B Nazanin" panose="00000400000000000000" pitchFamily="2" charset="-78"/>
              </a:rPr>
              <a:t>سبک معماری روسی و نئو کلاسیک </a:t>
            </a:r>
            <a:r>
              <a:rPr lang="fa-IR" sz="1800" b="1" dirty="0">
                <a:cs typeface="B Nazanin" panose="00000400000000000000" pitchFamily="2" charset="-78"/>
              </a:rPr>
              <a:t>است و ساختمان‌های استانداری سابق، پست و تلگراف، هتل ایران، کتابخانه ملی ایران و شهرداری یا کاخ بلدیه، از اطراف دوره‌اش کرده‌اند.</a:t>
            </a:r>
          </a:p>
          <a:p>
            <a:pPr marL="0" indent="0" algn="just">
              <a:buNone/>
            </a:pPr>
            <a:r>
              <a:rPr lang="fa-IR" sz="1800" b="1" dirty="0">
                <a:cs typeface="B Nazanin" panose="00000400000000000000" pitchFamily="2" charset="-78"/>
              </a:rPr>
              <a:t>این پیاده‌راه زیبا، در </a:t>
            </a:r>
            <a:r>
              <a:rPr lang="fa-IR" sz="1800" b="1" dirty="0">
                <a:solidFill>
                  <a:schemeClr val="accent1"/>
                </a:solidFill>
                <a:cs typeface="B Nazanin" panose="00000400000000000000" pitchFamily="2" charset="-78"/>
              </a:rPr>
              <a:t>سه محور خیابان امام خمینی، خیابان سعدی و خیابان شریعتی تا میدان شهرداری ایجاد </a:t>
            </a:r>
            <a:r>
              <a:rPr lang="fa-IR" sz="1800" b="1" dirty="0">
                <a:cs typeface="B Nazanin" panose="00000400000000000000" pitchFamily="2" charset="-78"/>
              </a:rPr>
              <a:t>شده و با </a:t>
            </a:r>
            <a:r>
              <a:rPr lang="fa-IR" sz="1800" b="1" dirty="0">
                <a:solidFill>
                  <a:schemeClr val="accent1"/>
                </a:solidFill>
                <a:cs typeface="B Nazanin" panose="00000400000000000000" pitchFamily="2" charset="-78"/>
              </a:rPr>
              <a:t>طول 8.3 کیلومتر</a:t>
            </a:r>
            <a:r>
              <a:rPr lang="fa-IR" sz="1800" b="1" dirty="0">
                <a:cs typeface="B Nazanin" panose="00000400000000000000" pitchFamily="2" charset="-78"/>
              </a:rPr>
              <a:t>، یکی از بزرگ‌ترین پیاده‌راه‌های دنیا محسوب می‌شود</a:t>
            </a:r>
            <a:r>
              <a:rPr lang="fa-IR" sz="1800" b="1" dirty="0" smtClean="0">
                <a:cs typeface="B Nazanin" panose="00000400000000000000" pitchFamily="2" charset="-78"/>
              </a:rPr>
              <a:t>.</a:t>
            </a:r>
          </a:p>
          <a:p>
            <a:r>
              <a:rPr lang="fa-IR" b="1" dirty="0" smtClean="0">
                <a:cs typeface="B Nazanin" panose="00000400000000000000" pitchFamily="2" charset="-78"/>
              </a:rPr>
              <a:t>اهداف پروژه </a:t>
            </a:r>
          </a:p>
          <a:p>
            <a:pPr marL="457200" indent="-457200">
              <a:buFont typeface="+mj-lt"/>
              <a:buAutoNum type="arabicPeriod"/>
            </a:pPr>
            <a:r>
              <a:rPr lang="fa-IR" sz="1800" dirty="0" smtClean="0">
                <a:cs typeface="B Nazanin" panose="00000400000000000000" pitchFamily="2" charset="-78"/>
              </a:rPr>
              <a:t>شرح برنامه ریزی های انجام شده بر روی میدان شهرداری رشت</a:t>
            </a:r>
          </a:p>
          <a:p>
            <a:pPr marL="457200" indent="-457200">
              <a:buFont typeface="+mj-lt"/>
              <a:buAutoNum type="arabicPeriod"/>
            </a:pPr>
            <a:r>
              <a:rPr lang="fa-IR" sz="1800" dirty="0" smtClean="0">
                <a:cs typeface="B Nazanin" panose="00000400000000000000" pitchFamily="2" charset="-78"/>
              </a:rPr>
              <a:t>تحلیل و بررسی طرح پیاده راه سازی میدان شهرداری رشت</a:t>
            </a:r>
          </a:p>
          <a:p>
            <a:pPr marL="0" indent="0">
              <a:buNone/>
            </a:pPr>
            <a:endParaRPr lang="fa-IR" b="1" dirty="0" smtClean="0">
              <a:cs typeface="B Nazanin" panose="00000400000000000000" pitchFamily="2" charset="-78"/>
            </a:endParaRPr>
          </a:p>
          <a:p>
            <a:pPr marL="457200" indent="-457200">
              <a:buFont typeface="+mj-lt"/>
              <a:buAutoNum type="arabicPeriod"/>
            </a:pPr>
            <a:endParaRPr lang="fa-IR" b="1" dirty="0" smtClean="0">
              <a:cs typeface="B Nazanin" panose="00000400000000000000" pitchFamily="2" charset="-78"/>
            </a:endParaRPr>
          </a:p>
          <a:p>
            <a:pPr marL="457200" indent="-457200">
              <a:buFont typeface="+mj-lt"/>
              <a:buAutoNum type="arabicPeriod"/>
            </a:pPr>
            <a:endParaRPr lang="fa-IR" b="1" dirty="0" smtClean="0">
              <a:cs typeface="B Nazanin" panose="00000400000000000000" pitchFamily="2" charset="-78"/>
            </a:endParaRPr>
          </a:p>
          <a:p>
            <a:pPr marL="0" indent="0" algn="just">
              <a:buNone/>
            </a:pPr>
            <a:endParaRPr lang="fa-IR" b="1"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4FAB73BC-B049-4115-A692-8D63A059BFB8}" type="slidenum">
              <a:rPr lang="en-US" smtClean="0"/>
              <a:t>4</a:t>
            </a:fld>
            <a:endParaRPr lang="en-US" dirty="0"/>
          </a:p>
        </p:txBody>
      </p:sp>
      <p:pic>
        <p:nvPicPr>
          <p:cNvPr id="7" name="Picture 6"/>
          <p:cNvPicPr>
            <a:picLocks noChangeAspect="1"/>
          </p:cNvPicPr>
          <p:nvPr/>
        </p:nvPicPr>
        <p:blipFill rotWithShape="1">
          <a:blip r:embed="rId2"/>
          <a:srcRect l="29755" t="25506" r="29157" b="16233"/>
          <a:stretch/>
        </p:blipFill>
        <p:spPr>
          <a:xfrm>
            <a:off x="543076" y="2121408"/>
            <a:ext cx="5258538" cy="4194312"/>
          </a:xfrm>
          <a:prstGeom prst="rect">
            <a:avLst/>
          </a:prstGeom>
        </p:spPr>
      </p:pic>
    </p:spTree>
    <p:extLst>
      <p:ext uri="{BB962C8B-B14F-4D97-AF65-F5344CB8AC3E}">
        <p14:creationId xmlns:p14="http://schemas.microsoft.com/office/powerpoint/2010/main" val="1063285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heel(1)">
                                      <p:cBhvr>
                                        <p:cTn id="21" dur="20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1000"/>
                                        <p:tgtEl>
                                          <p:spTgt spid="3">
                                            <p:txEl>
                                              <p:pRg st="4" end="4"/>
                                            </p:txEl>
                                          </p:spTgt>
                                        </p:tgtEl>
                                      </p:cBhvr>
                                    </p:animEffect>
                                    <p:anim calcmode="lin" valueType="num">
                                      <p:cBhvr>
                                        <p:cTn id="27"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4" end="4"/>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1000"/>
                                        <p:tgtEl>
                                          <p:spTgt spid="3">
                                            <p:txEl>
                                              <p:pRg st="5" end="5"/>
                                            </p:txEl>
                                          </p:spTgt>
                                        </p:tgtEl>
                                      </p:cBhvr>
                                    </p:animEffect>
                                    <p:anim calcmode="lin" valueType="num">
                                      <p:cBhvr>
                                        <p:cTn id="32"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600" dirty="0" smtClean="0">
                <a:cs typeface="B Titr" panose="00000700000000000000" pitchFamily="2" charset="-78"/>
              </a:rPr>
              <a:t>مبانی نظری پیاده راه</a:t>
            </a:r>
            <a:endParaRPr lang="fa-IR" sz="3600" dirty="0">
              <a:cs typeface="B Titr" panose="00000700000000000000" pitchFamily="2" charset="-78"/>
            </a:endParaRPr>
          </a:p>
        </p:txBody>
      </p:sp>
      <p:sp>
        <p:nvSpPr>
          <p:cNvPr id="3" name="Content Placeholder 2"/>
          <p:cNvSpPr>
            <a:spLocks noGrp="1"/>
          </p:cNvSpPr>
          <p:nvPr>
            <p:ph idx="1"/>
          </p:nvPr>
        </p:nvSpPr>
        <p:spPr/>
        <p:txBody>
          <a:bodyPr>
            <a:normAutofit lnSpcReduction="10000"/>
          </a:bodyPr>
          <a:lstStyle/>
          <a:p>
            <a:pPr algn="just"/>
            <a:r>
              <a:rPr lang="fa-IR" dirty="0">
                <a:cs typeface="B Nazanin" panose="00000400000000000000" pitchFamily="2" charset="-78"/>
              </a:rPr>
              <a:t>منظور از پیاده راه، قسمتی از فضای شهری است که به دلیل داشتن برخی ظرفیت های خاص، در تمام یا بخشی از ساعات شبانه روز کاملاً بر روی حرکت سواره بسته شده و به طور کامل به حرکت عابران پیاده اختصاص می یابند.</a:t>
            </a:r>
            <a:endParaRPr lang="en-US" dirty="0">
              <a:cs typeface="B Nazanin" panose="00000400000000000000" pitchFamily="2" charset="-78"/>
            </a:endParaRPr>
          </a:p>
          <a:p>
            <a:pPr marL="0" indent="0" algn="just">
              <a:buNone/>
            </a:pPr>
            <a:r>
              <a:rPr lang="fa-IR" dirty="0">
                <a:cs typeface="B Nazanin" panose="00000400000000000000" pitchFamily="2" charset="-78"/>
              </a:rPr>
              <a:t>سیستم پیاده در مقایسه با سایر سیستم های حمل و نقل شهری دارای خصوصیات و مزایای منحصر به فردی است. از جمله:</a:t>
            </a:r>
            <a:endParaRPr lang="en-US" dirty="0">
              <a:cs typeface="B Nazanin" panose="00000400000000000000" pitchFamily="2" charset="-78"/>
            </a:endParaRPr>
          </a:p>
          <a:p>
            <a:pPr lvl="0" algn="just"/>
            <a:r>
              <a:rPr lang="fa-IR" dirty="0">
                <a:cs typeface="B Nazanin" panose="00000400000000000000" pitchFamily="2" charset="-78"/>
              </a:rPr>
              <a:t>منابع انرژی غیر قابل تجدید را مصرف نمی کند.</a:t>
            </a:r>
            <a:endParaRPr lang="en-US" dirty="0">
              <a:cs typeface="B Nazanin" panose="00000400000000000000" pitchFamily="2" charset="-78"/>
            </a:endParaRPr>
          </a:p>
          <a:p>
            <a:pPr lvl="0" algn="just"/>
            <a:r>
              <a:rPr lang="fa-IR" dirty="0">
                <a:cs typeface="B Nazanin" panose="00000400000000000000" pitchFamily="2" charset="-78"/>
              </a:rPr>
              <a:t>محیط زیست شهر را بر هم نمی زند و آلوده نمی کند. اگر شهروندان پیاده روی را جایگزین سفرهای کوتاهی کنند که با اتومبیل انجام می گیرد، آلودگی هوا کاهش می یابد. زیرا میزان آلوده سازیِ وسایل نقلیه موتوری بسیار بیشتر از سایر آلاینده های محیطی است. </a:t>
            </a:r>
            <a:endParaRPr lang="en-US" dirty="0">
              <a:cs typeface="B Nazanin" panose="00000400000000000000" pitchFamily="2" charset="-78"/>
            </a:endParaRPr>
          </a:p>
          <a:p>
            <a:pPr lvl="0" algn="just"/>
            <a:r>
              <a:rPr lang="fa-IR" dirty="0">
                <a:cs typeface="B Nazanin" panose="00000400000000000000" pitchFamily="2" charset="-78"/>
              </a:rPr>
              <a:t>هزینه تأمین شبکه مناسب برای پیاده روی در مقایسه با سایر وسایل نقلیه ناچیز است.</a:t>
            </a:r>
            <a:endParaRPr lang="en-US" dirty="0">
              <a:cs typeface="B Nazanin" panose="00000400000000000000" pitchFamily="2" charset="-78"/>
            </a:endParaRPr>
          </a:p>
          <a:p>
            <a:pPr lvl="0" algn="just"/>
            <a:r>
              <a:rPr lang="fa-IR" dirty="0">
                <a:cs typeface="B Nazanin" panose="00000400000000000000" pitchFamily="2" charset="-78"/>
              </a:rPr>
              <a:t>مسیرهای پیاده فضاهای طبیعیِ شهری اند و عموماً نیاز به فضای جداگانه ای ندارند.</a:t>
            </a:r>
            <a:endParaRPr lang="en-US" dirty="0">
              <a:cs typeface="B Nazanin" panose="00000400000000000000" pitchFamily="2" charset="-78"/>
            </a:endParaRPr>
          </a:p>
          <a:p>
            <a:pPr lvl="0" algn="just"/>
            <a:r>
              <a:rPr lang="fa-IR" dirty="0" smtClean="0">
                <a:cs typeface="B Nazanin" panose="00000400000000000000" pitchFamily="2" charset="-78"/>
              </a:rPr>
              <a:t>پیاده </a:t>
            </a:r>
            <a:r>
              <a:rPr lang="fa-IR" dirty="0">
                <a:cs typeface="B Nazanin" panose="00000400000000000000" pitchFamily="2" charset="-78"/>
              </a:rPr>
              <a:t>روی به فضاهای شهری، جنب و جوش و حرکت و سرزندگی می بخشد (ثقفی اصل، 1383: 3).</a:t>
            </a:r>
            <a:endParaRPr lang="en-US" dirty="0">
              <a:cs typeface="B Nazanin" panose="00000400000000000000" pitchFamily="2" charset="-78"/>
            </a:endParaRPr>
          </a:p>
          <a:p>
            <a:pPr algn="just"/>
            <a:endParaRPr lang="fa-IR" b="1"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4FAB73BC-B049-4115-A692-8D63A059BFB8}" type="slidenum">
              <a:rPr lang="en-US" smtClean="0"/>
              <a:t>5</a:t>
            </a:fld>
            <a:endParaRPr lang="en-US" dirty="0"/>
          </a:p>
        </p:txBody>
      </p:sp>
    </p:spTree>
    <p:extLst>
      <p:ext uri="{BB962C8B-B14F-4D97-AF65-F5344CB8AC3E}">
        <p14:creationId xmlns:p14="http://schemas.microsoft.com/office/powerpoint/2010/main" val="23127104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9470" y="1624189"/>
            <a:ext cx="3402496" cy="3402496"/>
          </a:xfrm>
          <a:prstGeom prst="rect">
            <a:avLst/>
          </a:prstGeom>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029201"/>
            <a:ext cx="12192000" cy="1828800"/>
          </a:xfrm>
          <a:prstGeom prst="rect">
            <a:avLst/>
          </a:prstGeom>
        </p:spPr>
      </p:pic>
      <p:sp>
        <p:nvSpPr>
          <p:cNvPr id="2" name="Title 1"/>
          <p:cNvSpPr>
            <a:spLocks noGrp="1"/>
          </p:cNvSpPr>
          <p:nvPr>
            <p:ph type="title"/>
          </p:nvPr>
        </p:nvSpPr>
        <p:spPr/>
        <p:txBody>
          <a:bodyPr>
            <a:normAutofit/>
          </a:bodyPr>
          <a:lstStyle/>
          <a:p>
            <a:pPr algn="r"/>
            <a:r>
              <a:rPr lang="fa-IR" sz="3600" dirty="0">
                <a:cs typeface="B Titr" panose="00000700000000000000" pitchFamily="2" charset="-78"/>
              </a:rPr>
              <a:t>معرفی محدوده میدان شهرداری رشت</a:t>
            </a:r>
          </a:p>
        </p:txBody>
      </p:sp>
      <p:sp>
        <p:nvSpPr>
          <p:cNvPr id="10" name="Content Placeholder 9"/>
          <p:cNvSpPr>
            <a:spLocks noGrp="1"/>
          </p:cNvSpPr>
          <p:nvPr>
            <p:ph idx="1"/>
          </p:nvPr>
        </p:nvSpPr>
        <p:spPr>
          <a:xfrm>
            <a:off x="4983579" y="2386589"/>
            <a:ext cx="6158683" cy="4050792"/>
          </a:xfrm>
        </p:spPr>
        <p:txBody>
          <a:bodyPr/>
          <a:lstStyle/>
          <a:p>
            <a:pPr algn="just"/>
            <a:r>
              <a:rPr lang="fa-IR" dirty="0">
                <a:cs typeface="B Nazanin" panose="00000400000000000000" pitchFamily="2" charset="-78"/>
              </a:rPr>
              <a:t>ﻣﯿﺪان ﻣﺮﮐﺰي ﺷﻬﺮ رﺷﺖ در ﺷﻤﺎر ﻣﯿﺪان ﻫﺎﯾﯽ اﺳﺖ ﮐﻪ ﺑﻪ ﻣﻨﻈﻮر </a:t>
            </a:r>
            <a:r>
              <a:rPr lang="fa-IR" dirty="0">
                <a:solidFill>
                  <a:schemeClr val="accent1"/>
                </a:solidFill>
                <a:cs typeface="B Nazanin" panose="00000400000000000000" pitchFamily="2" charset="-78"/>
              </a:rPr>
              <a:t>ﻣﺘﻤﺮﮐﺰ ﺳﺎﺧﺘﻦ ﺑﺨﺸﻬﺎي اداري- ﺗﺠﺎري</a:t>
            </a:r>
            <a:r>
              <a:rPr lang="fa-IR" dirty="0">
                <a:cs typeface="B Nazanin" panose="00000400000000000000" pitchFamily="2" charset="-78"/>
              </a:rPr>
              <a:t> ، در </a:t>
            </a:r>
            <a:r>
              <a:rPr lang="fa-IR" dirty="0">
                <a:solidFill>
                  <a:schemeClr val="accent1"/>
                </a:solidFill>
                <a:cs typeface="B Nazanin" panose="00000400000000000000" pitchFamily="2" charset="-78"/>
              </a:rPr>
              <a:t>اواﯾﻞ دوره ﭘﻬﻠﻮي </a:t>
            </a:r>
            <a:r>
              <a:rPr lang="fa-IR" dirty="0">
                <a:cs typeface="B Nazanin" panose="00000400000000000000" pitchFamily="2" charset="-78"/>
              </a:rPr>
              <a:t>ﺑﺎ ﺑﻬﺮه ﮔﯿﺮي از ﻋﻨﺎﺻﺮ ﻣﻌﻤﺎري و ﺷﻬﺮﺳﺎزي ﻣﻐﺮب زﻣﯿﻦ و ﺗﻠﻔﯿﻖ آﻧﻬﺎ ﺑﺎ ﻣﻌﻤﺎري اﯾﺮاﻧﯽ در رﺷﺖ ﺳﺎﺧﺘﻪ ﺷﺪ.</a:t>
            </a:r>
          </a:p>
          <a:p>
            <a:pPr algn="just"/>
            <a:r>
              <a:rPr lang="fa-IR" dirty="0">
                <a:cs typeface="B Nazanin" panose="00000400000000000000" pitchFamily="2" charset="-78"/>
              </a:rPr>
              <a:t>اﯾﻦ </a:t>
            </a:r>
            <a:r>
              <a:rPr lang="fa-IR" dirty="0">
                <a:solidFill>
                  <a:schemeClr val="accent1"/>
                </a:solidFill>
                <a:cs typeface="B Nazanin" panose="00000400000000000000" pitchFamily="2" charset="-78"/>
              </a:rPr>
              <a:t>ﻣﯿﺪان اﺻﻠﯽ ﺷﻬﺮ </a:t>
            </a:r>
            <a:r>
              <a:rPr lang="fa-IR" dirty="0">
                <a:cs typeface="B Nazanin" panose="00000400000000000000" pitchFamily="2" charset="-78"/>
              </a:rPr>
              <a:t>ﺑﺎ وسعتی حدود 7000 ﻣﺘﺮ ﻣﺮﺑﻊ ﮐﻪ </a:t>
            </a:r>
            <a:r>
              <a:rPr lang="fa-IR" dirty="0">
                <a:solidFill>
                  <a:schemeClr val="accent1"/>
                </a:solidFill>
                <a:cs typeface="B Nazanin" panose="00000400000000000000" pitchFamily="2" charset="-78"/>
              </a:rPr>
              <a:t>اوﻟﯿﻦ ﻣﯿﺪان ﺑﻠﺪﯾﻪ اﯾﺮان </a:t>
            </a:r>
            <a:r>
              <a:rPr lang="fa-IR" dirty="0">
                <a:cs typeface="B Nazanin" panose="00000400000000000000" pitchFamily="2" charset="-78"/>
              </a:rPr>
              <a:t>ﺑﻪ ﺷﻤﺎر آﻣﺪه و ﺑﻌﻨﻮان </a:t>
            </a:r>
            <a:r>
              <a:rPr lang="fa-IR" dirty="0">
                <a:solidFill>
                  <a:schemeClr val="accent1"/>
                </a:solidFill>
                <a:cs typeface="B Nazanin" panose="00000400000000000000" pitchFamily="2" charset="-78"/>
              </a:rPr>
              <a:t>ﻫﺴﺘﻪ ﻣﺮﮐﺰي ﺷﻬﺮ </a:t>
            </a:r>
            <a:r>
              <a:rPr lang="fa-IR" dirty="0">
                <a:cs typeface="B Nazanin" panose="00000400000000000000" pitchFamily="2" charset="-78"/>
              </a:rPr>
              <a:t>ﮐﺎرﺑﺮدﻫﺎﯾﯽ ﭼﻮن ﺗﺠﺎري ،اداري ، ﺗﻔﺮﯾﺤﯽ ، ﻓﺮﻫﻨﮕﯽ و اﺟﺘﻤﺎﻋﯽ داﺷﺘﻪ و اﻣﺮوز ﺑﺎ ﻧﺎم ﻣﯿﺪان ﺷﻬﺪا ﺷﻨﺎﺧﺘﻪ ﻣﯽ ﺷﻮد. </a:t>
            </a:r>
          </a:p>
          <a:p>
            <a:endParaRPr lang="fa-IR" dirty="0"/>
          </a:p>
        </p:txBody>
      </p:sp>
      <p:sp>
        <p:nvSpPr>
          <p:cNvPr id="4" name="Slide Number Placeholder 3"/>
          <p:cNvSpPr>
            <a:spLocks noGrp="1"/>
          </p:cNvSpPr>
          <p:nvPr>
            <p:ph type="sldNum" sz="quarter" idx="12"/>
          </p:nvPr>
        </p:nvSpPr>
        <p:spPr/>
        <p:txBody>
          <a:bodyPr/>
          <a:lstStyle/>
          <a:p>
            <a:fld id="{4FAB73BC-B049-4115-A692-8D63A059BFB8}" type="slidenum">
              <a:rPr lang="en-US" smtClean="0"/>
              <a:t>6</a:t>
            </a:fld>
            <a:endParaRPr lang="en-US" dirty="0"/>
          </a:p>
        </p:txBody>
      </p:sp>
      <p:pic>
        <p:nvPicPr>
          <p:cNvPr id="13" name="Picture 12"/>
          <p:cNvPicPr>
            <a:picLocks noChangeAspect="1"/>
          </p:cNvPicPr>
          <p:nvPr/>
        </p:nvPicPr>
        <p:blipFill rotWithShape="1">
          <a:blip r:embed="rId4">
            <a:extLst>
              <a:ext uri="{28A0092B-C50C-407E-A947-70E740481C1C}">
                <a14:useLocalDpi xmlns:a14="http://schemas.microsoft.com/office/drawing/2010/main" val="0"/>
              </a:ext>
            </a:extLst>
          </a:blip>
          <a:srcRect t="6253"/>
          <a:stretch/>
        </p:blipFill>
        <p:spPr>
          <a:xfrm>
            <a:off x="323805" y="1578066"/>
            <a:ext cx="4273826" cy="3494742"/>
          </a:xfrm>
          <a:prstGeom prst="rect">
            <a:avLst/>
          </a:prstGeom>
        </p:spPr>
      </p:pic>
      <p:pic>
        <p:nvPicPr>
          <p:cNvPr id="14" name="Picture 13"/>
          <p:cNvPicPr>
            <a:picLocks noChangeAspect="1"/>
          </p:cNvPicPr>
          <p:nvPr/>
        </p:nvPicPr>
        <p:blipFill>
          <a:blip r:embed="rId5">
            <a:clrChange>
              <a:clrFrom>
                <a:srgbClr val="E01A1A"/>
              </a:clrFrom>
              <a:clrTo>
                <a:srgbClr val="E01A1A">
                  <a:alpha val="0"/>
                </a:srgbClr>
              </a:clrTo>
            </a:clrChange>
            <a:extLst>
              <a:ext uri="{28A0092B-C50C-407E-A947-70E740481C1C}">
                <a14:useLocalDpi xmlns:a14="http://schemas.microsoft.com/office/drawing/2010/main" val="0"/>
              </a:ext>
            </a:extLst>
          </a:blip>
          <a:stretch>
            <a:fillRect/>
          </a:stretch>
        </p:blipFill>
        <p:spPr>
          <a:xfrm>
            <a:off x="397586" y="1379496"/>
            <a:ext cx="4200045" cy="3663495"/>
          </a:xfrm>
          <a:prstGeom prst="rect">
            <a:avLst/>
          </a:prstGeom>
          <a:noFill/>
          <a:ln>
            <a:noFill/>
          </a:ln>
        </p:spPr>
      </p:pic>
    </p:spTree>
    <p:extLst>
      <p:ext uri="{BB962C8B-B14F-4D97-AF65-F5344CB8AC3E}">
        <p14:creationId xmlns:p14="http://schemas.microsoft.com/office/powerpoint/2010/main" val="1310400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1000"/>
                                        <p:tgtEl>
                                          <p:spTgt spid="10">
                                            <p:txEl>
                                              <p:pRg st="0" end="0"/>
                                            </p:txEl>
                                          </p:spTgt>
                                        </p:tgtEl>
                                      </p:cBhvr>
                                    </p:animEffect>
                                    <p:anim calcmode="lin" valueType="num">
                                      <p:cBhvr>
                                        <p:cTn id="8"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xEl>
                                              <p:pRg st="1" end="1"/>
                                            </p:txEl>
                                          </p:spTgt>
                                        </p:tgtEl>
                                        <p:attrNameLst>
                                          <p:attrName>style.visibility</p:attrName>
                                        </p:attrNameLst>
                                      </p:cBhvr>
                                      <p:to>
                                        <p:strVal val="visible"/>
                                      </p:to>
                                    </p:set>
                                    <p:animEffect transition="in" filter="fade">
                                      <p:cBhvr>
                                        <p:cTn id="14" dur="1000"/>
                                        <p:tgtEl>
                                          <p:spTgt spid="10">
                                            <p:txEl>
                                              <p:pRg st="1" end="1"/>
                                            </p:txEl>
                                          </p:spTgt>
                                        </p:tgtEl>
                                      </p:cBhvr>
                                    </p:animEffect>
                                    <p:anim calcmode="lin" valueType="num">
                                      <p:cBhvr>
                                        <p:cTn id="15" dur="100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0">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heel(1)">
                                      <p:cBhvr>
                                        <p:cTn id="21" dur="20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circle(in)">
                                      <p:cBhvr>
                                        <p:cTn id="26"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3600" dirty="0">
                <a:cs typeface="B Titr" panose="00000700000000000000" pitchFamily="2" charset="-78"/>
              </a:rPr>
              <a:t>تاریخچه میدان شهرداری رشت</a:t>
            </a:r>
          </a:p>
        </p:txBody>
      </p:sp>
      <p:sp>
        <p:nvSpPr>
          <p:cNvPr id="3" name="Content Placeholder 2"/>
          <p:cNvSpPr>
            <a:spLocks noGrp="1"/>
          </p:cNvSpPr>
          <p:nvPr>
            <p:ph idx="1"/>
          </p:nvPr>
        </p:nvSpPr>
        <p:spPr>
          <a:xfrm>
            <a:off x="1154954" y="2603500"/>
            <a:ext cx="9456899" cy="3416300"/>
          </a:xfrm>
        </p:spPr>
        <p:txBody>
          <a:bodyPr>
            <a:noAutofit/>
          </a:bodyPr>
          <a:lstStyle/>
          <a:p>
            <a:pPr algn="just"/>
            <a:r>
              <a:rPr lang="fa-IR" dirty="0" smtClean="0">
                <a:cs typeface="B Nazanin" panose="00000400000000000000" pitchFamily="2" charset="-78"/>
              </a:rPr>
              <a:t>این </a:t>
            </a:r>
            <a:r>
              <a:rPr lang="fa-IR" dirty="0">
                <a:cs typeface="B Nazanin" panose="00000400000000000000" pitchFamily="2" charset="-78"/>
              </a:rPr>
              <a:t>میدان خیلی پیش تر از اینکه به نخستین میدان شهرداری ایران تبدیل شود، در حقیقت تپه ای کوچک بود و بقعه استاد ابوجعفر در آن قرار داشت. ابوجعفر بنا به گفته خواجه اصیل الدین محمد زوزنی کسی بود که بیشتر مردم گیلان را به دین اسلام هدایت کرد و در تپه میدان شهرداری به خاک سپرده شد. بعدها مردم برای ادای احترام به او مقبره و بقعه ای بر روی مزار وی ساختند و کم کم گورستانی در نزدیکی این بقعه شکل و وسعت گرفت. بقعه استاد ابوجعفر در دوران صفویه به نام بقعه سید ابوجعفر و در بین مردم به زبان محلی گیلانی و لهجه رشتی به نام استادجعفر مشهور شد؛ اما ساختمان بقعه در سال 1304 برای ساخت کاخ شهرداری و میدان آن تخریب شد و از آن تنها قبری در حیاط شهرداری باقی مانده است</a:t>
            </a:r>
            <a:r>
              <a:rPr lang="fa-IR" dirty="0" smtClean="0">
                <a:cs typeface="B Nazanin" panose="00000400000000000000" pitchFamily="2" charset="-78"/>
              </a:rPr>
              <a:t>.</a:t>
            </a:r>
          </a:p>
          <a:p>
            <a:pPr algn="just"/>
            <a:r>
              <a:rPr lang="fa-IR" dirty="0" smtClean="0">
                <a:cs typeface="B Nazanin" panose="00000400000000000000" pitchFamily="2" charset="-78"/>
              </a:rPr>
              <a:t>در </a:t>
            </a:r>
            <a:r>
              <a:rPr lang="fa-IR" dirty="0">
                <a:cs typeface="B Nazanin" panose="00000400000000000000" pitchFamily="2" charset="-78"/>
              </a:rPr>
              <a:t>زمان رضاشاه پهلوی نخستین گام برای تعریض میدان برداشته شد. احداث خیابان شاهپور (خیابان شریعتی کنونی) باعث شد تا بر وسعت مجموعه اضافه شود و تخریب باغ نظمیه که روبروی اداره شهربانی قرار داشت به این افزایش وسعت کمک کرد. در دوران محمدرضا شاه همزمان با جشن های 2500 ساله شاهنشاهی در سال 1350 خورشیدی گل باغ هایی که در جلو خیابان شیک و اداره پست بودند خراب شدند تا به وسعت میدان اضافه و این مکان برای برگزاری مراسم شود. </a:t>
            </a:r>
          </a:p>
          <a:p>
            <a:pPr algn="just"/>
            <a:r>
              <a:rPr lang="fa-IR" dirty="0">
                <a:cs typeface="B Nazanin" panose="00000400000000000000" pitchFamily="2" charset="-78"/>
              </a:rPr>
              <a:t>پس از انقلاب نام این میدان به نام میدان شهدا تغییر پیدا کرد و تا سال ها به این نام خوانده می شد. این میدان در سال های جنگ، محلی برای تجمع رزمندگان استان گیلان برای اعزام به جبهه و جنگ به شمار می رفت و امروز به عنوان مکانی برای تجمع در مراسم های مختلف سیاسی و مذهبی شناخته می شود. </a:t>
            </a:r>
          </a:p>
        </p:txBody>
      </p:sp>
      <p:sp>
        <p:nvSpPr>
          <p:cNvPr id="4" name="Slide Number Placeholder 3"/>
          <p:cNvSpPr>
            <a:spLocks noGrp="1"/>
          </p:cNvSpPr>
          <p:nvPr>
            <p:ph type="sldNum" sz="quarter" idx="12"/>
          </p:nvPr>
        </p:nvSpPr>
        <p:spPr/>
        <p:txBody>
          <a:bodyPr/>
          <a:lstStyle/>
          <a:p>
            <a:fld id="{4FAB73BC-B049-4115-A692-8D63A059BFB8}" type="slidenum">
              <a:rPr lang="en-US" smtClean="0"/>
              <a:t>7</a:t>
            </a:fld>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8077" y="484632"/>
            <a:ext cx="4591976" cy="3054872"/>
          </a:xfrm>
          <a:prstGeom prst="rect">
            <a:avLst/>
          </a:prstGeom>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 r="-17" b="6687"/>
          <a:stretch/>
        </p:blipFill>
        <p:spPr>
          <a:xfrm>
            <a:off x="298077" y="3539504"/>
            <a:ext cx="4593426" cy="3022442"/>
          </a:xfrm>
          <a:prstGeom prst="rect">
            <a:avLst/>
          </a:prstGeom>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1328" t="3175" r="1478" b="2891"/>
          <a:stretch/>
        </p:blipFill>
        <p:spPr>
          <a:xfrm>
            <a:off x="4890053" y="2159918"/>
            <a:ext cx="6200058" cy="3973771"/>
          </a:xfrm>
          <a:prstGeom prst="rect">
            <a:avLst/>
          </a:prstGeom>
        </p:spPr>
      </p:pic>
    </p:spTree>
    <p:extLst>
      <p:ext uri="{BB962C8B-B14F-4D97-AF65-F5344CB8AC3E}">
        <p14:creationId xmlns:p14="http://schemas.microsoft.com/office/powerpoint/2010/main" val="2079085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heel(1)">
                                      <p:cBhvr>
                                        <p:cTn id="4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rot="5400000">
            <a:off x="5875680" y="569685"/>
            <a:ext cx="10058400" cy="1609344"/>
          </a:xfrm>
        </p:spPr>
        <p:txBody>
          <a:bodyPr vert="horz">
            <a:normAutofit/>
          </a:bodyPr>
          <a:lstStyle/>
          <a:p>
            <a:pPr algn="r"/>
            <a:r>
              <a:rPr lang="fa-IR" sz="2800" dirty="0" smtClean="0">
                <a:solidFill>
                  <a:schemeClr val="tx1"/>
                </a:solidFill>
                <a:cs typeface="B Titr" panose="00000700000000000000" pitchFamily="2" charset="-78"/>
              </a:rPr>
              <a:t>نقش میدان شهرداری رشت در دوره های مختلف </a:t>
            </a:r>
            <a:endParaRPr lang="fa-IR" sz="2800" dirty="0">
              <a:solidFill>
                <a:schemeClr val="tx1"/>
              </a:solidFill>
              <a:cs typeface="B Titr" panose="00000700000000000000" pitchFamily="2" charset="-78"/>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5642" y="-309133"/>
            <a:ext cx="10009227" cy="7077681"/>
          </a:xfrm>
        </p:spPr>
      </p:pic>
      <p:sp>
        <p:nvSpPr>
          <p:cNvPr id="4" name="Slide Number Placeholder 3"/>
          <p:cNvSpPr>
            <a:spLocks noGrp="1"/>
          </p:cNvSpPr>
          <p:nvPr>
            <p:ph type="sldNum" sz="quarter" idx="12"/>
          </p:nvPr>
        </p:nvSpPr>
        <p:spPr/>
        <p:txBody>
          <a:bodyPr/>
          <a:lstStyle/>
          <a:p>
            <a:fld id="{4FAB73BC-B049-4115-A692-8D63A059BFB8}" type="slidenum">
              <a:rPr lang="en-US" smtClean="0"/>
              <a:t>8</a:t>
            </a:fld>
            <a:endParaRPr lang="en-US" dirty="0"/>
          </a:p>
        </p:txBody>
      </p:sp>
    </p:spTree>
    <p:extLst>
      <p:ext uri="{BB962C8B-B14F-4D97-AF65-F5344CB8AC3E}">
        <p14:creationId xmlns:p14="http://schemas.microsoft.com/office/powerpoint/2010/main" val="15596461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a:r>
              <a:rPr lang="fa-IR" sz="3600" dirty="0">
                <a:cs typeface="B Titr" panose="00000700000000000000" pitchFamily="2" charset="-78"/>
              </a:rPr>
              <a:t>شرح برنامه پیاده راه سازی میدان و مسیرهای منتهی به میدان</a:t>
            </a:r>
          </a:p>
        </p:txBody>
      </p:sp>
      <p:sp>
        <p:nvSpPr>
          <p:cNvPr id="13" name="Content Placeholder 12"/>
          <p:cNvSpPr>
            <a:spLocks noGrp="1"/>
          </p:cNvSpPr>
          <p:nvPr>
            <p:ph idx="1"/>
          </p:nvPr>
        </p:nvSpPr>
        <p:spPr>
          <a:xfrm>
            <a:off x="6609522" y="2121408"/>
            <a:ext cx="4518726" cy="4050792"/>
          </a:xfrm>
        </p:spPr>
        <p:txBody>
          <a:bodyPr/>
          <a:lstStyle/>
          <a:p>
            <a:pPr algn="just"/>
            <a:r>
              <a:rPr lang="fa-IR" dirty="0" smtClean="0">
                <a:cs typeface="B Nazanin" panose="00000400000000000000" pitchFamily="2" charset="-78"/>
              </a:rPr>
              <a:t>این پروژه به عنوان اولین پروزه اجرایی در این حوزه در کشور اجرا شد که در حدود 130روز و با 16 میلیارد تومان اعتبار به بهره برداری رسید.</a:t>
            </a:r>
          </a:p>
          <a:p>
            <a:pPr algn="just"/>
            <a:r>
              <a:rPr lang="fa-IR" dirty="0" smtClean="0">
                <a:cs typeface="B Nazanin" panose="00000400000000000000" pitchFamily="2" charset="-78"/>
              </a:rPr>
              <a:t>این طرح یک طرح ملی بوده که با مشارکت شورا – شهرداری و مدیران استان ایجاد شده است و با طول 8/3 کیلومتر به عنوان بزرگترین پیاده راه دنیا تلقی می شود.</a:t>
            </a:r>
          </a:p>
          <a:p>
            <a:pPr algn="just"/>
            <a:r>
              <a:rPr lang="fa-IR" dirty="0" smtClean="0">
                <a:cs typeface="B Nazanin" panose="00000400000000000000" pitchFamily="2" charset="-78"/>
              </a:rPr>
              <a:t>پیاده راه رشت در سه محور خیابان امام خمینی از دهانه بازار تا میدان شهدای ذهاب، خیابان سعدی از دهانه استادسرا تا میدان شهدای ذهاب و خیابان شریعتی تا میدان شهرداری ایجاد شده است.</a:t>
            </a:r>
            <a:endParaRPr lang="fa-IR"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4FAB73BC-B049-4115-A692-8D63A059BFB8}" type="slidenum">
              <a:rPr lang="en-US" smtClean="0"/>
              <a:t>9</a:t>
            </a:fld>
            <a:endParaRPr lang="en-US" dirty="0"/>
          </a:p>
        </p:txBody>
      </p:sp>
      <p:pic>
        <p:nvPicPr>
          <p:cNvPr id="11" name="New-Piadeh_Rah-Segment11">
            <a:hlinkClick r:id="" action="ppaction://media"/>
          </p:cNvPr>
          <p:cNvPicPr>
            <a:picLocks noRot="1" noChangeAspect="1"/>
          </p:cNvPicPr>
          <p:nvPr>
            <a:videoFile r:link="rId1"/>
          </p:nvPr>
        </p:nvPicPr>
        <p:blipFill>
          <a:blip r:embed="rId3"/>
          <a:stretch>
            <a:fillRect/>
          </a:stretch>
        </p:blipFill>
        <p:spPr>
          <a:xfrm>
            <a:off x="6609522" y="5645087"/>
            <a:ext cx="1570382" cy="785191"/>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6681" y="1826138"/>
            <a:ext cx="5321095" cy="4641332"/>
          </a:xfrm>
          <a:prstGeom prst="rect">
            <a:avLst/>
          </a:prstGeom>
        </p:spPr>
      </p:pic>
    </p:spTree>
    <p:extLst>
      <p:ext uri="{BB962C8B-B14F-4D97-AF65-F5344CB8AC3E}">
        <p14:creationId xmlns:p14="http://schemas.microsoft.com/office/powerpoint/2010/main" val="3335342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1000"/>
                                        <p:tgtEl>
                                          <p:spTgt spid="13">
                                            <p:txEl>
                                              <p:pRg st="0" end="0"/>
                                            </p:txEl>
                                          </p:spTgt>
                                        </p:tgtEl>
                                      </p:cBhvr>
                                    </p:animEffect>
                                    <p:anim calcmode="lin" valueType="num">
                                      <p:cBhvr>
                                        <p:cTn id="8"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3">
                                            <p:txEl>
                                              <p:pRg st="1" end="1"/>
                                            </p:txEl>
                                          </p:spTgt>
                                        </p:tgtEl>
                                        <p:attrNameLst>
                                          <p:attrName>style.visibility</p:attrName>
                                        </p:attrNameLst>
                                      </p:cBhvr>
                                      <p:to>
                                        <p:strVal val="visible"/>
                                      </p:to>
                                    </p:set>
                                    <p:animEffect transition="in" filter="fade">
                                      <p:cBhvr>
                                        <p:cTn id="14" dur="1000"/>
                                        <p:tgtEl>
                                          <p:spTgt spid="13">
                                            <p:txEl>
                                              <p:pRg st="1" end="1"/>
                                            </p:txEl>
                                          </p:spTgt>
                                        </p:tgtEl>
                                      </p:cBhvr>
                                    </p:animEffect>
                                    <p:anim calcmode="lin" valueType="num">
                                      <p:cBhvr>
                                        <p:cTn id="15" dur="1000" fill="hold"/>
                                        <p:tgtEl>
                                          <p:spTgt spid="1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3">
                                            <p:txEl>
                                              <p:pRg st="2" end="2"/>
                                            </p:txEl>
                                          </p:spTgt>
                                        </p:tgtEl>
                                        <p:attrNameLst>
                                          <p:attrName>style.visibility</p:attrName>
                                        </p:attrNameLst>
                                      </p:cBhvr>
                                      <p:to>
                                        <p:strVal val="visible"/>
                                      </p:to>
                                    </p:set>
                                    <p:anim calcmode="lin" valueType="num">
                                      <p:cBhvr additive="base">
                                        <p:cTn id="21" dur="500" fill="hold"/>
                                        <p:tgtEl>
                                          <p:spTgt spid="13">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11"/>
                    </p:tgtEl>
                  </p:cond>
                </p:stCondLst>
                <p:endSync evt="end" delay="0">
                  <p:rtn val="all"/>
                </p:endSync>
                <p:childTnLst>
                  <p:par>
                    <p:cTn id="24" fill="hold">
                      <p:stCondLst>
                        <p:cond delay="0"/>
                      </p:stCondLst>
                      <p:childTnLst>
                        <p:par>
                          <p:cTn id="25" fill="hold">
                            <p:stCondLst>
                              <p:cond delay="0"/>
                            </p:stCondLst>
                            <p:childTnLst>
                              <p:par>
                                <p:cTn id="26" presetID="2" presetClass="mediacall" presetSubtype="0" fill="hold" nodeType="clickEffect">
                                  <p:stCondLst>
                                    <p:cond delay="0"/>
                                  </p:stCondLst>
                                  <p:childTnLst>
                                    <p:cmd type="call" cmd="togglePause">
                                      <p:cBhvr>
                                        <p:cTn id="27" dur="1" fill="hold"/>
                                        <p:tgtEl>
                                          <p:spTgt spid="11"/>
                                        </p:tgtEl>
                                      </p:cBhvr>
                                    </p:cmd>
                                  </p:childTnLst>
                                </p:cTn>
                              </p:par>
                            </p:childTnLst>
                          </p:cTn>
                        </p:par>
                      </p:childTnLst>
                    </p:cTn>
                  </p:par>
                </p:childTnLst>
              </p:cTn>
              <p:nextCondLst>
                <p:cond evt="onClick" delay="0">
                  <p:tgtEl>
                    <p:spTgt spid="11"/>
                  </p:tgtEl>
                </p:cond>
              </p:nextCondLst>
            </p:seq>
            <p:video>
              <p:cMediaNode vol="80000">
                <p:cTn id="28" fill="hold" display="0">
                  <p:stCondLst>
                    <p:cond delay="indefinite"/>
                  </p:stCondLst>
                </p:cTn>
                <p:tgtEl>
                  <p:spTgt spid="11"/>
                </p:tgtEl>
              </p:cMediaNode>
            </p:video>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316</TotalTime>
  <Words>1307</Words>
  <Application>Microsoft Office PowerPoint</Application>
  <PresentationFormat>Widescreen</PresentationFormat>
  <Paragraphs>76</Paragraphs>
  <Slides>13</Slides>
  <Notes>1</Notes>
  <HiddenSlides>0</HiddenSlides>
  <MMClips>1</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13</vt:i4>
      </vt:variant>
    </vt:vector>
  </HeadingPairs>
  <TitlesOfParts>
    <vt:vector size="23" baseType="lpstr">
      <vt:lpstr>Arial</vt:lpstr>
      <vt:lpstr>B Nazanin</vt:lpstr>
      <vt:lpstr>B Nazanin Outline</vt:lpstr>
      <vt:lpstr>B Titr</vt:lpstr>
      <vt:lpstr>Calibri</vt:lpstr>
      <vt:lpstr>Century Gothic</vt:lpstr>
      <vt:lpstr>Sakkal Majalla</vt:lpstr>
      <vt:lpstr>Symbol</vt:lpstr>
      <vt:lpstr>Wingdings 3</vt:lpstr>
      <vt:lpstr>Ion Boardroom</vt:lpstr>
      <vt:lpstr>میدان شهرداری رشت</vt:lpstr>
      <vt:lpstr>روند پروژه </vt:lpstr>
      <vt:lpstr>بیان مسئله پروژه</vt:lpstr>
      <vt:lpstr>مقدمه و اهداف</vt:lpstr>
      <vt:lpstr>مبانی نظری پیاده راه</vt:lpstr>
      <vt:lpstr>معرفی محدوده میدان شهرداری رشت</vt:lpstr>
      <vt:lpstr>تاریخچه میدان شهرداری رشت</vt:lpstr>
      <vt:lpstr>نقش میدان شهرداری رشت در دوره های مختلف </vt:lpstr>
      <vt:lpstr>شرح برنامه پیاده راه سازی میدان و مسیرهای منتهی به میدان</vt:lpstr>
      <vt:lpstr>شرح برنامه پیاده راه سازی میدان و مسیرهای منتهی به میدان</vt:lpstr>
      <vt:lpstr>کاربری های پیاده راه</vt:lpstr>
      <vt:lpstr>پیامدها و بازخوردهای پس از اجرای برنامه</vt:lpstr>
      <vt:lpstr>تحلیل و نتیجه گیری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میدان شهرداری رشت</dc:title>
  <dc:creator>User</dc:creator>
  <cp:lastModifiedBy>Mohammad</cp:lastModifiedBy>
  <cp:revision>28</cp:revision>
  <dcterms:created xsi:type="dcterms:W3CDTF">2018-12-14T20:08:32Z</dcterms:created>
  <dcterms:modified xsi:type="dcterms:W3CDTF">2019-12-08T08:45:51Z</dcterms:modified>
</cp:coreProperties>
</file>