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7" r:id="rId11"/>
    <p:sldId id="269" r:id="rId12"/>
    <p:sldId id="271" r:id="rId13"/>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1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1E52620-9BB6-45BE-A427-83D53E216DB4}" type="datetimeFigureOut">
              <a:rPr lang="fa-IR" smtClean="0"/>
              <a:t>18/04/1441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3967062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E52620-9BB6-45BE-A427-83D53E216DB4}" type="datetimeFigureOut">
              <a:rPr lang="fa-IR" smtClean="0"/>
              <a:t>18/04/1441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3516216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E52620-9BB6-45BE-A427-83D53E216DB4}" type="datetimeFigureOut">
              <a:rPr lang="fa-IR" smtClean="0"/>
              <a:t>18/04/1441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1897851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E52620-9BB6-45BE-A427-83D53E216DB4}" type="datetimeFigureOut">
              <a:rPr lang="fa-IR" smtClean="0"/>
              <a:t>18/04/1441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0E9045F-97AD-4A34-8721-F0DFAEBBF38C}" type="slidenum">
              <a:rPr lang="fa-IR" smtClean="0"/>
              <a:t>‹#›</a:t>
            </a:fld>
            <a:endParaRPr lang="fa-IR"/>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456015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E52620-9BB6-45BE-A427-83D53E216DB4}" type="datetimeFigureOut">
              <a:rPr lang="fa-IR" smtClean="0"/>
              <a:t>18/04/1441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630629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1E52620-9BB6-45BE-A427-83D53E216DB4}" type="datetimeFigureOut">
              <a:rPr lang="fa-IR" smtClean="0"/>
              <a:t>18/04/1441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3920169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1E52620-9BB6-45BE-A427-83D53E216DB4}" type="datetimeFigureOut">
              <a:rPr lang="fa-IR" smtClean="0"/>
              <a:t>18/04/1441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635381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E52620-9BB6-45BE-A427-83D53E216DB4}" type="datetimeFigureOut">
              <a:rPr lang="fa-IR" smtClean="0"/>
              <a:t>18/04/1441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2649751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E52620-9BB6-45BE-A427-83D53E216DB4}" type="datetimeFigureOut">
              <a:rPr lang="fa-IR" smtClean="0"/>
              <a:t>18/04/1441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1134384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E52620-9BB6-45BE-A427-83D53E216DB4}" type="datetimeFigureOut">
              <a:rPr lang="fa-IR" smtClean="0"/>
              <a:t>18/04/1441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172908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E52620-9BB6-45BE-A427-83D53E216DB4}" type="datetimeFigureOut">
              <a:rPr lang="fa-IR" smtClean="0"/>
              <a:t>18/04/1441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3687975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1E52620-9BB6-45BE-A427-83D53E216DB4}" type="datetimeFigureOut">
              <a:rPr lang="fa-IR" smtClean="0"/>
              <a:t>18/04/1441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79412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E52620-9BB6-45BE-A427-83D53E216DB4}" type="datetimeFigureOut">
              <a:rPr lang="fa-IR" smtClean="0"/>
              <a:t>18/04/1441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484888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1E52620-9BB6-45BE-A427-83D53E216DB4}" type="datetimeFigureOut">
              <a:rPr lang="fa-IR" smtClean="0"/>
              <a:t>18/04/1441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2962541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E52620-9BB6-45BE-A427-83D53E216DB4}" type="datetimeFigureOut">
              <a:rPr lang="fa-IR" smtClean="0"/>
              <a:t>18/04/1441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1108687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E52620-9BB6-45BE-A427-83D53E216DB4}" type="datetimeFigureOut">
              <a:rPr lang="fa-IR" smtClean="0"/>
              <a:t>18/04/1441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682958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E52620-9BB6-45BE-A427-83D53E216DB4}" type="datetimeFigureOut">
              <a:rPr lang="fa-IR" smtClean="0"/>
              <a:t>18/04/1441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0E9045F-97AD-4A34-8721-F0DFAEBBF38C}" type="slidenum">
              <a:rPr lang="fa-IR" smtClean="0"/>
              <a:t>‹#›</a:t>
            </a:fld>
            <a:endParaRPr lang="fa-IR"/>
          </a:p>
        </p:txBody>
      </p:sp>
    </p:spTree>
    <p:extLst>
      <p:ext uri="{BB962C8B-B14F-4D97-AF65-F5344CB8AC3E}">
        <p14:creationId xmlns:p14="http://schemas.microsoft.com/office/powerpoint/2010/main" val="1455911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B1E52620-9BB6-45BE-A427-83D53E216DB4}" type="datetimeFigureOut">
              <a:rPr lang="fa-IR" smtClean="0"/>
              <a:t>18/04/1441</a:t>
            </a:fld>
            <a:endParaRPr lang="fa-IR"/>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0E9045F-97AD-4A34-8721-F0DFAEBBF38C}" type="slidenum">
              <a:rPr lang="fa-IR" smtClean="0"/>
              <a:t>‹#›</a:t>
            </a:fld>
            <a:endParaRPr lang="fa-IR"/>
          </a:p>
        </p:txBody>
      </p:sp>
    </p:spTree>
    <p:extLst>
      <p:ext uri="{BB962C8B-B14F-4D97-AF65-F5344CB8AC3E}">
        <p14:creationId xmlns:p14="http://schemas.microsoft.com/office/powerpoint/2010/main" val="375789117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1"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r" defTabSz="914400" rtl="1"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r" defTabSz="914400" rtl="1"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r" defTabSz="914400" rtl="1"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r" defTabSz="914400" rtl="1"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5111" y="1808163"/>
            <a:ext cx="9001462" cy="2387600"/>
          </a:xfrm>
        </p:spPr>
        <p:txBody>
          <a:bodyPr>
            <a:normAutofit/>
          </a:bodyPr>
          <a:lstStyle/>
          <a:p>
            <a:r>
              <a:rPr lang="fa-IR" dirty="0" smtClean="0">
                <a:latin typeface="Arial Unicode MS" panose="020B0604020202020204" pitchFamily="34" charset="-128"/>
                <a:ea typeface="Arial Unicode MS" panose="020B0604020202020204" pitchFamily="34" charset="-128"/>
                <a:cs typeface="B Homa" panose="00000400000000000000" pitchFamily="2" charset="-78"/>
              </a:rPr>
              <a:t>بررسی تجارب </a:t>
            </a:r>
            <a:r>
              <a:rPr lang="fa-IR" dirty="0" smtClean="0">
                <a:latin typeface="Arial Unicode MS" panose="020B0604020202020204" pitchFamily="34" charset="-128"/>
                <a:ea typeface="Arial Unicode MS" panose="020B0604020202020204" pitchFamily="34" charset="-128"/>
                <a:cs typeface="B Homa" panose="00000400000000000000" pitchFamily="2" charset="-78"/>
              </a:rPr>
              <a:t>برنامه ریزی شهری در </a:t>
            </a:r>
            <a:r>
              <a:rPr lang="fa-IR" dirty="0" smtClean="0">
                <a:latin typeface="Arial Unicode MS" panose="020B0604020202020204" pitchFamily="34" charset="-128"/>
                <a:ea typeface="Arial Unicode MS" panose="020B0604020202020204" pitchFamily="34" charset="-128"/>
                <a:cs typeface="B Homa" panose="00000400000000000000" pitchFamily="2" charset="-78"/>
              </a:rPr>
              <a:t>کشور چین با تاکید بر بخش مسکن شهری</a:t>
            </a:r>
            <a:endParaRPr lang="en-US" dirty="0">
              <a:latin typeface="Arial Unicode MS" panose="020B0604020202020204" pitchFamily="34" charset="-128"/>
              <a:ea typeface="Arial Unicode MS" panose="020B0604020202020204" pitchFamily="34" charset="-128"/>
              <a:cs typeface="B Homa" panose="00000400000000000000" pitchFamily="2" charset="-78"/>
            </a:endParaRPr>
          </a:p>
        </p:txBody>
      </p:sp>
    </p:spTree>
    <p:extLst>
      <p:ext uri="{BB962C8B-B14F-4D97-AF65-F5344CB8AC3E}">
        <p14:creationId xmlns:p14="http://schemas.microsoft.com/office/powerpoint/2010/main" val="2403034390"/>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0988" y="776792"/>
            <a:ext cx="3703258" cy="553998"/>
          </a:xfrm>
          <a:prstGeom prst="rect">
            <a:avLst/>
          </a:prstGeom>
        </p:spPr>
        <p:txBody>
          <a:bodyPr wrap="none">
            <a:spAutoFit/>
          </a:bodyPr>
          <a:lstStyle/>
          <a:p>
            <a:r>
              <a:rPr lang="fa-IR" sz="3000" dirty="0">
                <a:ln w="3175" cmpd="sng">
                  <a:noFill/>
                </a:ln>
                <a:ea typeface="+mj-ea"/>
                <a:cs typeface="B Homa" panose="00000400000000000000" pitchFamily="2" charset="-78"/>
              </a:rPr>
              <a:t>برنامه های مسکن در چین </a:t>
            </a:r>
            <a:endParaRPr lang="en-US" dirty="0"/>
          </a:p>
        </p:txBody>
      </p:sp>
      <p:sp>
        <p:nvSpPr>
          <p:cNvPr id="7" name="Rectangle 6"/>
          <p:cNvSpPr/>
          <p:nvPr/>
        </p:nvSpPr>
        <p:spPr>
          <a:xfrm>
            <a:off x="3913136" y="1885804"/>
            <a:ext cx="3650359" cy="523220"/>
          </a:xfrm>
          <a:prstGeom prst="rect">
            <a:avLst/>
          </a:prstGeom>
        </p:spPr>
        <p:txBody>
          <a:bodyPr wrap="none">
            <a:spAutoFit/>
          </a:bodyPr>
          <a:lstStyle/>
          <a:p>
            <a:pPr lvl="0"/>
            <a:r>
              <a:rPr lang="fa-IR" sz="2800" dirty="0">
                <a:solidFill>
                  <a:srgbClr val="CC720E"/>
                </a:solidFill>
                <a:cs typeface="B Homa" panose="00000400000000000000" pitchFamily="2" charset="-78"/>
              </a:rPr>
              <a:t>برنامه </a:t>
            </a:r>
            <a:r>
              <a:rPr lang="fa-IR" sz="2800" dirty="0" smtClean="0">
                <a:solidFill>
                  <a:srgbClr val="CC720E"/>
                </a:solidFill>
                <a:cs typeface="B Homa" panose="00000400000000000000" pitchFamily="2" charset="-78"/>
              </a:rPr>
              <a:t>وجوه احتیاطی مسکن</a:t>
            </a:r>
            <a:endParaRPr lang="en-US" sz="2800" dirty="0">
              <a:solidFill>
                <a:srgbClr val="CC720E"/>
              </a:solidFill>
              <a:cs typeface="B Homa" panose="00000400000000000000" pitchFamily="2" charset="-78"/>
            </a:endParaRPr>
          </a:p>
        </p:txBody>
      </p:sp>
      <p:sp>
        <p:nvSpPr>
          <p:cNvPr id="8" name="TextBox 7"/>
          <p:cNvSpPr txBox="1"/>
          <p:nvPr/>
        </p:nvSpPr>
        <p:spPr>
          <a:xfrm>
            <a:off x="1111404" y="2542477"/>
            <a:ext cx="9723863" cy="646331"/>
          </a:xfrm>
          <a:prstGeom prst="rect">
            <a:avLst/>
          </a:prstGeom>
          <a:noFill/>
        </p:spPr>
        <p:txBody>
          <a:bodyPr wrap="square" rtlCol="0">
            <a:spAutoFit/>
          </a:bodyPr>
          <a:lstStyle/>
          <a:p>
            <a:pPr algn="r"/>
            <a:r>
              <a:rPr lang="fa-IR" dirty="0" smtClean="0">
                <a:cs typeface="B Homa" panose="00000400000000000000" pitchFamily="2" charset="-78"/>
              </a:rPr>
              <a:t>این برنامه با بهره کیری از مدل سنگاپور در سال1991 در شانگهای و در سال 1994 در کل کشور اجرا شد که شامل یک برنامه پس انداز اجباری برای مسکن است</a:t>
            </a:r>
            <a:endParaRPr lang="en-US" dirty="0">
              <a:cs typeface="B Homa" panose="00000400000000000000" pitchFamily="2" charset="-78"/>
            </a:endParaRPr>
          </a:p>
        </p:txBody>
      </p:sp>
      <p:pic>
        <p:nvPicPr>
          <p:cNvPr id="12" name="Picture 11"/>
          <p:cNvPicPr>
            <a:picLocks noChangeAspect="1"/>
          </p:cNvPicPr>
          <p:nvPr/>
        </p:nvPicPr>
        <p:blipFill>
          <a:blip r:embed="rId2">
            <a:duotone>
              <a:prstClr val="black"/>
              <a:schemeClr val="accent2">
                <a:tint val="45000"/>
                <a:satMod val="400000"/>
              </a:schemeClr>
            </a:duotone>
          </a:blip>
          <a:stretch>
            <a:fillRect/>
          </a:stretch>
        </p:blipFill>
        <p:spPr>
          <a:xfrm>
            <a:off x="8861308" y="3243474"/>
            <a:ext cx="1844263" cy="708181"/>
          </a:xfrm>
          <a:prstGeom prst="rect">
            <a:avLst/>
          </a:prstGeom>
        </p:spPr>
      </p:pic>
      <p:sp>
        <p:nvSpPr>
          <p:cNvPr id="13" name="TextBox 12"/>
          <p:cNvSpPr txBox="1"/>
          <p:nvPr/>
        </p:nvSpPr>
        <p:spPr>
          <a:xfrm>
            <a:off x="9233496" y="3397509"/>
            <a:ext cx="1096775" cy="400110"/>
          </a:xfrm>
          <a:prstGeom prst="rect">
            <a:avLst/>
          </a:prstGeom>
          <a:noFill/>
        </p:spPr>
        <p:txBody>
          <a:bodyPr wrap="none" rtlCol="0">
            <a:spAutoFit/>
          </a:bodyPr>
          <a:lstStyle/>
          <a:p>
            <a:pPr algn="ctr"/>
            <a:r>
              <a:rPr lang="fa-IR" sz="2000" dirty="0" smtClean="0">
                <a:cs typeface="B Homa" panose="00000400000000000000" pitchFamily="2" charset="-78"/>
              </a:rPr>
              <a:t>گروه هدف</a:t>
            </a:r>
            <a:endParaRPr lang="en-US" sz="2000" dirty="0">
              <a:cs typeface="B Homa" panose="00000400000000000000" pitchFamily="2" charset="-78"/>
            </a:endParaRPr>
          </a:p>
        </p:txBody>
      </p:sp>
      <p:pic>
        <p:nvPicPr>
          <p:cNvPr id="15" name="Picture 14"/>
          <p:cNvPicPr>
            <a:picLocks noChangeAspect="1"/>
          </p:cNvPicPr>
          <p:nvPr/>
        </p:nvPicPr>
        <p:blipFill>
          <a:blip r:embed="rId3">
            <a:duotone>
              <a:prstClr val="black"/>
              <a:schemeClr val="accent2">
                <a:tint val="45000"/>
                <a:satMod val="400000"/>
              </a:schemeClr>
            </a:duotone>
          </a:blip>
          <a:stretch>
            <a:fillRect/>
          </a:stretch>
        </p:blipFill>
        <p:spPr>
          <a:xfrm>
            <a:off x="8861308" y="4034502"/>
            <a:ext cx="1841152" cy="353599"/>
          </a:xfrm>
          <a:prstGeom prst="rect">
            <a:avLst/>
          </a:prstGeom>
        </p:spPr>
      </p:pic>
      <p:sp>
        <p:nvSpPr>
          <p:cNvPr id="16" name="TextBox 15"/>
          <p:cNvSpPr txBox="1"/>
          <p:nvPr/>
        </p:nvSpPr>
        <p:spPr>
          <a:xfrm>
            <a:off x="9481394" y="4083216"/>
            <a:ext cx="468398" cy="369332"/>
          </a:xfrm>
          <a:prstGeom prst="rect">
            <a:avLst/>
          </a:prstGeom>
          <a:noFill/>
        </p:spPr>
        <p:txBody>
          <a:bodyPr wrap="none" rtlCol="0">
            <a:spAutoFit/>
          </a:bodyPr>
          <a:lstStyle/>
          <a:p>
            <a:r>
              <a:rPr lang="fa-IR" dirty="0" smtClean="0">
                <a:cs typeface="B Homa" panose="00000400000000000000" pitchFamily="2" charset="-78"/>
              </a:rPr>
              <a:t>اجرا</a:t>
            </a:r>
            <a:endParaRPr lang="en-US" dirty="0">
              <a:cs typeface="B Homa" panose="00000400000000000000" pitchFamily="2" charset="-78"/>
            </a:endParaRPr>
          </a:p>
        </p:txBody>
      </p:sp>
      <p:pic>
        <p:nvPicPr>
          <p:cNvPr id="18" name="Picture 17"/>
          <p:cNvPicPr>
            <a:picLocks noChangeAspect="1"/>
          </p:cNvPicPr>
          <p:nvPr/>
        </p:nvPicPr>
        <p:blipFill>
          <a:blip r:embed="rId3">
            <a:duotone>
              <a:prstClr val="black"/>
              <a:schemeClr val="accent2">
                <a:tint val="45000"/>
                <a:satMod val="400000"/>
              </a:schemeClr>
            </a:duotone>
          </a:blip>
          <a:stretch>
            <a:fillRect/>
          </a:stretch>
        </p:blipFill>
        <p:spPr>
          <a:xfrm>
            <a:off x="8861308" y="4526194"/>
            <a:ext cx="1841152" cy="375943"/>
          </a:xfrm>
          <a:prstGeom prst="rect">
            <a:avLst/>
          </a:prstGeom>
        </p:spPr>
      </p:pic>
      <p:sp>
        <p:nvSpPr>
          <p:cNvPr id="19" name="TextBox 18"/>
          <p:cNvSpPr txBox="1"/>
          <p:nvPr/>
        </p:nvSpPr>
        <p:spPr>
          <a:xfrm>
            <a:off x="9019630" y="4535394"/>
            <a:ext cx="1167307" cy="369332"/>
          </a:xfrm>
          <a:prstGeom prst="rect">
            <a:avLst/>
          </a:prstGeom>
          <a:noFill/>
        </p:spPr>
        <p:txBody>
          <a:bodyPr wrap="none" rtlCol="0">
            <a:spAutoFit/>
          </a:bodyPr>
          <a:lstStyle/>
          <a:p>
            <a:r>
              <a:rPr lang="fa-IR" dirty="0" smtClean="0">
                <a:cs typeface="B Homa" panose="00000400000000000000" pitchFamily="2" charset="-78"/>
              </a:rPr>
              <a:t>اثرات برنامه</a:t>
            </a:r>
            <a:endParaRPr lang="en-US" dirty="0">
              <a:cs typeface="B Homa" panose="00000400000000000000" pitchFamily="2" charset="-78"/>
            </a:endParaRPr>
          </a:p>
        </p:txBody>
      </p:sp>
      <p:pic>
        <p:nvPicPr>
          <p:cNvPr id="20" name="Picture 19"/>
          <p:cNvPicPr>
            <a:picLocks noChangeAspect="1"/>
          </p:cNvPicPr>
          <p:nvPr/>
        </p:nvPicPr>
        <p:blipFill>
          <a:blip r:embed="rId3">
            <a:duotone>
              <a:prstClr val="black"/>
              <a:schemeClr val="accent2">
                <a:tint val="45000"/>
                <a:satMod val="400000"/>
              </a:schemeClr>
            </a:duotone>
          </a:blip>
          <a:stretch>
            <a:fillRect/>
          </a:stretch>
        </p:blipFill>
        <p:spPr>
          <a:xfrm>
            <a:off x="8861308" y="5049430"/>
            <a:ext cx="1841152" cy="866036"/>
          </a:xfrm>
          <a:prstGeom prst="rect">
            <a:avLst/>
          </a:prstGeom>
        </p:spPr>
      </p:pic>
      <p:sp>
        <p:nvSpPr>
          <p:cNvPr id="21" name="TextBox 20"/>
          <p:cNvSpPr txBox="1"/>
          <p:nvPr/>
        </p:nvSpPr>
        <p:spPr>
          <a:xfrm>
            <a:off x="8765418" y="5250288"/>
            <a:ext cx="1854996" cy="369332"/>
          </a:xfrm>
          <a:prstGeom prst="rect">
            <a:avLst/>
          </a:prstGeom>
          <a:noFill/>
        </p:spPr>
        <p:txBody>
          <a:bodyPr wrap="none" rtlCol="0">
            <a:spAutoFit/>
          </a:bodyPr>
          <a:lstStyle/>
          <a:p>
            <a:r>
              <a:rPr lang="fa-IR" dirty="0" smtClean="0">
                <a:cs typeface="B Homa" panose="00000400000000000000" pitchFamily="2" charset="-78"/>
              </a:rPr>
              <a:t>چالشهای اصلی برنامه</a:t>
            </a:r>
            <a:endParaRPr lang="en-US" dirty="0">
              <a:cs typeface="B Homa" panose="00000400000000000000" pitchFamily="2" charset="-78"/>
            </a:endParaRPr>
          </a:p>
        </p:txBody>
      </p:sp>
      <p:pic>
        <p:nvPicPr>
          <p:cNvPr id="23" name="Picture 22"/>
          <p:cNvPicPr>
            <a:picLocks noChangeAspect="1"/>
          </p:cNvPicPr>
          <p:nvPr/>
        </p:nvPicPr>
        <p:blipFill>
          <a:blip r:embed="rId4"/>
          <a:stretch>
            <a:fillRect/>
          </a:stretch>
        </p:blipFill>
        <p:spPr>
          <a:xfrm>
            <a:off x="8006602" y="4054237"/>
            <a:ext cx="512108" cy="274344"/>
          </a:xfrm>
          <a:prstGeom prst="rect">
            <a:avLst/>
          </a:prstGeom>
        </p:spPr>
      </p:pic>
      <p:pic>
        <p:nvPicPr>
          <p:cNvPr id="24" name="Picture 23"/>
          <p:cNvPicPr>
            <a:picLocks noChangeAspect="1"/>
          </p:cNvPicPr>
          <p:nvPr/>
        </p:nvPicPr>
        <p:blipFill>
          <a:blip r:embed="rId4"/>
          <a:stretch>
            <a:fillRect/>
          </a:stretch>
        </p:blipFill>
        <p:spPr>
          <a:xfrm>
            <a:off x="8006602" y="4576993"/>
            <a:ext cx="512108" cy="274344"/>
          </a:xfrm>
          <a:prstGeom prst="rect">
            <a:avLst/>
          </a:prstGeom>
        </p:spPr>
      </p:pic>
      <p:pic>
        <p:nvPicPr>
          <p:cNvPr id="25" name="Picture 24"/>
          <p:cNvPicPr>
            <a:picLocks noChangeAspect="1"/>
          </p:cNvPicPr>
          <p:nvPr/>
        </p:nvPicPr>
        <p:blipFill>
          <a:blip r:embed="rId4"/>
          <a:stretch>
            <a:fillRect/>
          </a:stretch>
        </p:blipFill>
        <p:spPr>
          <a:xfrm>
            <a:off x="8006602" y="5345276"/>
            <a:ext cx="512108" cy="274344"/>
          </a:xfrm>
          <a:prstGeom prst="rect">
            <a:avLst/>
          </a:prstGeom>
        </p:spPr>
      </p:pic>
      <p:sp>
        <p:nvSpPr>
          <p:cNvPr id="26" name="TextBox 25"/>
          <p:cNvSpPr txBox="1"/>
          <p:nvPr/>
        </p:nvSpPr>
        <p:spPr>
          <a:xfrm>
            <a:off x="1401711" y="3397509"/>
            <a:ext cx="6161784" cy="369332"/>
          </a:xfrm>
          <a:prstGeom prst="rect">
            <a:avLst/>
          </a:prstGeom>
          <a:noFill/>
        </p:spPr>
        <p:txBody>
          <a:bodyPr wrap="square" rtlCol="0">
            <a:spAutoFit/>
          </a:bodyPr>
          <a:lstStyle/>
          <a:p>
            <a:pPr algn="r"/>
            <a:r>
              <a:rPr lang="fa-IR" dirty="0" smtClean="0">
                <a:cs typeface="B Homa" panose="00000400000000000000" pitchFamily="2" charset="-78"/>
              </a:rPr>
              <a:t>کارمندان و کار فرماها</a:t>
            </a:r>
            <a:endParaRPr lang="en-US" dirty="0">
              <a:cs typeface="B Homa" panose="00000400000000000000" pitchFamily="2" charset="-78"/>
            </a:endParaRPr>
          </a:p>
        </p:txBody>
      </p:sp>
      <p:sp>
        <p:nvSpPr>
          <p:cNvPr id="28" name="TextBox 27"/>
          <p:cNvSpPr txBox="1"/>
          <p:nvPr/>
        </p:nvSpPr>
        <p:spPr>
          <a:xfrm>
            <a:off x="1465649" y="3984763"/>
            <a:ext cx="6097846" cy="369332"/>
          </a:xfrm>
          <a:prstGeom prst="rect">
            <a:avLst/>
          </a:prstGeom>
          <a:noFill/>
        </p:spPr>
        <p:txBody>
          <a:bodyPr wrap="square" rtlCol="0">
            <a:spAutoFit/>
          </a:bodyPr>
          <a:lstStyle/>
          <a:p>
            <a:pPr algn="r"/>
            <a:r>
              <a:rPr lang="fa-IR" dirty="0" smtClean="0">
                <a:cs typeface="B Homa" panose="00000400000000000000" pitchFamily="2" charset="-78"/>
              </a:rPr>
              <a:t>دولت محلی</a:t>
            </a:r>
            <a:endParaRPr lang="en-US" dirty="0">
              <a:cs typeface="B Homa" panose="00000400000000000000" pitchFamily="2" charset="-78"/>
            </a:endParaRPr>
          </a:p>
        </p:txBody>
      </p:sp>
      <p:sp>
        <p:nvSpPr>
          <p:cNvPr id="29" name="TextBox 28"/>
          <p:cNvSpPr txBox="1"/>
          <p:nvPr/>
        </p:nvSpPr>
        <p:spPr>
          <a:xfrm>
            <a:off x="925699" y="4390999"/>
            <a:ext cx="6738305" cy="923330"/>
          </a:xfrm>
          <a:prstGeom prst="rect">
            <a:avLst/>
          </a:prstGeom>
          <a:noFill/>
        </p:spPr>
        <p:txBody>
          <a:bodyPr wrap="square" rtlCol="0">
            <a:spAutoFit/>
          </a:bodyPr>
          <a:lstStyle/>
          <a:p>
            <a:pPr algn="r"/>
            <a:r>
              <a:rPr lang="fa-IR" dirty="0" smtClean="0">
                <a:cs typeface="B Homa" panose="00000400000000000000" pitchFamily="2" charset="-78"/>
              </a:rPr>
              <a:t>ایفای نقش عمده ای در پیشبرد تحول نظام مسکن چین به دلیل امکان دادن به واحد های دولتی مبنی بذ اینکه به ساخت مسکن برای کارمندان خود به آنها کمک هزینه نقدی بدهند</a:t>
            </a:r>
            <a:endParaRPr lang="en-US" dirty="0">
              <a:cs typeface="B Homa" panose="00000400000000000000" pitchFamily="2" charset="-78"/>
            </a:endParaRPr>
          </a:p>
        </p:txBody>
      </p:sp>
      <p:sp>
        <p:nvSpPr>
          <p:cNvPr id="31" name="TextBox 30"/>
          <p:cNvSpPr txBox="1"/>
          <p:nvPr/>
        </p:nvSpPr>
        <p:spPr>
          <a:xfrm>
            <a:off x="1729935" y="5159282"/>
            <a:ext cx="5833560" cy="646331"/>
          </a:xfrm>
          <a:prstGeom prst="rect">
            <a:avLst/>
          </a:prstGeom>
          <a:noFill/>
        </p:spPr>
        <p:txBody>
          <a:bodyPr wrap="square" rtlCol="0">
            <a:spAutoFit/>
          </a:bodyPr>
          <a:lstStyle/>
          <a:p>
            <a:pPr algn="r"/>
            <a:r>
              <a:rPr lang="fa-IR" dirty="0" smtClean="0">
                <a:cs typeface="B Homa" panose="00000400000000000000" pitchFamily="2" charset="-78"/>
              </a:rPr>
              <a:t>افزایش افقی نابرابری در طراحی آن- پوشش ندادن یکسان کارمندان(پوشش صرف کارمندان دولت در ابتدای برنامه)</a:t>
            </a:r>
            <a:endParaRPr lang="en-US" dirty="0">
              <a:cs typeface="B Homa" panose="00000400000000000000" pitchFamily="2" charset="-78"/>
            </a:endParaRPr>
          </a:p>
        </p:txBody>
      </p:sp>
      <p:pic>
        <p:nvPicPr>
          <p:cNvPr id="27" name="Picture 26"/>
          <p:cNvPicPr>
            <a:picLocks noChangeAspect="1"/>
          </p:cNvPicPr>
          <p:nvPr/>
        </p:nvPicPr>
        <p:blipFill>
          <a:blip r:embed="rId4"/>
          <a:stretch>
            <a:fillRect/>
          </a:stretch>
        </p:blipFill>
        <p:spPr>
          <a:xfrm>
            <a:off x="8006602" y="3474483"/>
            <a:ext cx="512108" cy="274344"/>
          </a:xfrm>
          <a:prstGeom prst="rect">
            <a:avLst/>
          </a:prstGeom>
        </p:spPr>
      </p:pic>
      <p:sp>
        <p:nvSpPr>
          <p:cNvPr id="30" name="TextBox 29"/>
          <p:cNvSpPr txBox="1"/>
          <p:nvPr/>
        </p:nvSpPr>
        <p:spPr>
          <a:xfrm>
            <a:off x="1884554" y="1436169"/>
            <a:ext cx="8348871" cy="400110"/>
          </a:xfrm>
          <a:prstGeom prst="rect">
            <a:avLst/>
          </a:prstGeom>
          <a:noFill/>
        </p:spPr>
        <p:txBody>
          <a:bodyPr wrap="square" rtlCol="0">
            <a:spAutoFit/>
          </a:bodyPr>
          <a:lstStyle/>
          <a:p>
            <a:pPr algn="ctr"/>
            <a:r>
              <a:rPr lang="fa-IR" sz="2000" dirty="0" smtClean="0">
                <a:cs typeface="B Homa" panose="00000400000000000000" pitchFamily="2" charset="-78"/>
              </a:rPr>
              <a:t>در </a:t>
            </a:r>
            <a:r>
              <a:rPr lang="fa-IR" sz="2000" dirty="0">
                <a:cs typeface="B Homa" panose="00000400000000000000" pitchFamily="2" charset="-78"/>
              </a:rPr>
              <a:t>سی سال اخیر سه برنامه بزرگ دولتی برای ایجاد </a:t>
            </a:r>
            <a:r>
              <a:rPr lang="fa-IR" sz="2000" dirty="0" smtClean="0">
                <a:cs typeface="B Homa" panose="00000400000000000000" pitchFamily="2" charset="-78"/>
              </a:rPr>
              <a:t>مسکن </a:t>
            </a:r>
            <a:r>
              <a:rPr lang="fa-IR" sz="2000" dirty="0">
                <a:cs typeface="B Homa" panose="00000400000000000000" pitchFamily="2" charset="-78"/>
              </a:rPr>
              <a:t>ارزان قیمت در چین اجرا شده است</a:t>
            </a:r>
          </a:p>
        </p:txBody>
      </p:sp>
    </p:spTree>
    <p:extLst>
      <p:ext uri="{BB962C8B-B14F-4D97-AF65-F5344CB8AC3E}">
        <p14:creationId xmlns:p14="http://schemas.microsoft.com/office/powerpoint/2010/main" val="8098545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ppt_x"/>
                                          </p:val>
                                        </p:tav>
                                        <p:tav tm="100000">
                                          <p:val>
                                            <p:strVal val="#ppt_x"/>
                                          </p:val>
                                        </p:tav>
                                      </p:tavLst>
                                    </p:anim>
                                    <p:anim calcmode="lin" valueType="num">
                                      <p:cBhvr additive="base">
                                        <p:cTn id="4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ppt_x"/>
                                          </p:val>
                                        </p:tav>
                                        <p:tav tm="100000">
                                          <p:val>
                                            <p:strVal val="#ppt_x"/>
                                          </p:val>
                                        </p:tav>
                                      </p:tavLst>
                                    </p:anim>
                                    <p:anim calcmode="lin" valueType="num">
                                      <p:cBhvr additive="base">
                                        <p:cTn id="5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ppt_x"/>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fill="hold"/>
                                        <p:tgtEl>
                                          <p:spTgt spid="29"/>
                                        </p:tgtEl>
                                        <p:attrNameLst>
                                          <p:attrName>ppt_x</p:attrName>
                                        </p:attrNameLst>
                                      </p:cBhvr>
                                      <p:tavLst>
                                        <p:tav tm="0">
                                          <p:val>
                                            <p:strVal val="#ppt_x"/>
                                          </p:val>
                                        </p:tav>
                                        <p:tav tm="100000">
                                          <p:val>
                                            <p:strVal val="#ppt_x"/>
                                          </p:val>
                                        </p:tav>
                                      </p:tavLst>
                                    </p:anim>
                                    <p:anim calcmode="lin" valueType="num">
                                      <p:cBhvr additive="base">
                                        <p:cTn id="7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ppt_x"/>
                                          </p:val>
                                        </p:tav>
                                        <p:tav tm="100000">
                                          <p:val>
                                            <p:strVal val="#ppt_x"/>
                                          </p:val>
                                        </p:tav>
                                      </p:tavLst>
                                    </p:anim>
                                    <p:anim calcmode="lin" valueType="num">
                                      <p:cBhvr additive="base">
                                        <p:cTn id="80" dur="500" fill="hold"/>
                                        <p:tgtEl>
                                          <p:spTgt spid="21"/>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fill="hold"/>
                                        <p:tgtEl>
                                          <p:spTgt spid="20"/>
                                        </p:tgtEl>
                                        <p:attrNameLst>
                                          <p:attrName>ppt_x</p:attrName>
                                        </p:attrNameLst>
                                      </p:cBhvr>
                                      <p:tavLst>
                                        <p:tav tm="0">
                                          <p:val>
                                            <p:strVal val="#ppt_x"/>
                                          </p:val>
                                        </p:tav>
                                        <p:tav tm="100000">
                                          <p:val>
                                            <p:strVal val="#ppt_x"/>
                                          </p:val>
                                        </p:tav>
                                      </p:tavLst>
                                    </p:anim>
                                    <p:anim calcmode="lin" valueType="num">
                                      <p:cBhvr additive="base">
                                        <p:cTn id="8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25"/>
                                        </p:tgtEl>
                                        <p:attrNameLst>
                                          <p:attrName>style.visibility</p:attrName>
                                        </p:attrNameLst>
                                      </p:cBhvr>
                                      <p:to>
                                        <p:strVal val="visible"/>
                                      </p:to>
                                    </p:set>
                                    <p:anim calcmode="lin" valueType="num">
                                      <p:cBhvr additive="base">
                                        <p:cTn id="89" dur="500" fill="hold"/>
                                        <p:tgtEl>
                                          <p:spTgt spid="25"/>
                                        </p:tgtEl>
                                        <p:attrNameLst>
                                          <p:attrName>ppt_x</p:attrName>
                                        </p:attrNameLst>
                                      </p:cBhvr>
                                      <p:tavLst>
                                        <p:tav tm="0">
                                          <p:val>
                                            <p:strVal val="#ppt_x"/>
                                          </p:val>
                                        </p:tav>
                                        <p:tav tm="100000">
                                          <p:val>
                                            <p:strVal val="#ppt_x"/>
                                          </p:val>
                                        </p:tav>
                                      </p:tavLst>
                                    </p:anim>
                                    <p:anim calcmode="lin" valueType="num">
                                      <p:cBhvr additive="base">
                                        <p:cTn id="9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31"/>
                                        </p:tgtEl>
                                        <p:attrNameLst>
                                          <p:attrName>style.visibility</p:attrName>
                                        </p:attrNameLst>
                                      </p:cBhvr>
                                      <p:to>
                                        <p:strVal val="visible"/>
                                      </p:to>
                                    </p:set>
                                    <p:anim calcmode="lin" valueType="num">
                                      <p:cBhvr additive="base">
                                        <p:cTn id="95" dur="500" fill="hold"/>
                                        <p:tgtEl>
                                          <p:spTgt spid="31"/>
                                        </p:tgtEl>
                                        <p:attrNameLst>
                                          <p:attrName>ppt_x</p:attrName>
                                        </p:attrNameLst>
                                      </p:cBhvr>
                                      <p:tavLst>
                                        <p:tav tm="0">
                                          <p:val>
                                            <p:strVal val="#ppt_x"/>
                                          </p:val>
                                        </p:tav>
                                        <p:tav tm="100000">
                                          <p:val>
                                            <p:strVal val="#ppt_x"/>
                                          </p:val>
                                        </p:tav>
                                      </p:tavLst>
                                    </p:anim>
                                    <p:anim calcmode="lin" valueType="num">
                                      <p:cBhvr additive="base">
                                        <p:cTn id="9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nodeType="clickEffect">
                                  <p:stCondLst>
                                    <p:cond delay="0"/>
                                  </p:stCondLst>
                                  <p:childTnLst>
                                    <p:set>
                                      <p:cBhvr>
                                        <p:cTn id="100" dur="1" fill="hold">
                                          <p:stCondLst>
                                            <p:cond delay="0"/>
                                          </p:stCondLst>
                                        </p:cTn>
                                        <p:tgtEl>
                                          <p:spTgt spid="27"/>
                                        </p:tgtEl>
                                        <p:attrNameLst>
                                          <p:attrName>style.visibility</p:attrName>
                                        </p:attrNameLst>
                                      </p:cBhvr>
                                      <p:to>
                                        <p:strVal val="visible"/>
                                      </p:to>
                                    </p:set>
                                    <p:anim calcmode="lin" valueType="num">
                                      <p:cBhvr additive="base">
                                        <p:cTn id="101" dur="500" fill="hold"/>
                                        <p:tgtEl>
                                          <p:spTgt spid="27"/>
                                        </p:tgtEl>
                                        <p:attrNameLst>
                                          <p:attrName>ppt_x</p:attrName>
                                        </p:attrNameLst>
                                      </p:cBhvr>
                                      <p:tavLst>
                                        <p:tav tm="0">
                                          <p:val>
                                            <p:strVal val="#ppt_x"/>
                                          </p:val>
                                        </p:tav>
                                        <p:tav tm="100000">
                                          <p:val>
                                            <p:strVal val="#ppt_x"/>
                                          </p:val>
                                        </p:tav>
                                      </p:tavLst>
                                    </p:anim>
                                    <p:anim calcmode="lin" valueType="num">
                                      <p:cBhvr additive="base">
                                        <p:cTn id="10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6" grpId="0"/>
      <p:bldP spid="19" grpId="0"/>
      <p:bldP spid="21" grpId="0"/>
      <p:bldP spid="26" grpId="0"/>
      <p:bldP spid="28" grpId="0"/>
      <p:bldP spid="29"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126547" y="795524"/>
            <a:ext cx="3938900" cy="584775"/>
          </a:xfrm>
          <a:prstGeom prst="rect">
            <a:avLst/>
          </a:prstGeom>
        </p:spPr>
        <p:txBody>
          <a:bodyPr wrap="none">
            <a:spAutoFit/>
          </a:bodyPr>
          <a:lstStyle/>
          <a:p>
            <a:pPr lvl="0"/>
            <a:r>
              <a:rPr lang="fa-IR" sz="3200" dirty="0">
                <a:ln w="3175" cmpd="sng">
                  <a:noFill/>
                </a:ln>
                <a:cs typeface="B Homa" panose="00000400000000000000" pitchFamily="2" charset="-78"/>
              </a:rPr>
              <a:t>برنامه های مسکن در چین </a:t>
            </a:r>
            <a:endParaRPr lang="en-US" sz="2000" dirty="0"/>
          </a:p>
        </p:txBody>
      </p:sp>
      <p:sp>
        <p:nvSpPr>
          <p:cNvPr id="7" name="Rectangle 6"/>
          <p:cNvSpPr/>
          <p:nvPr/>
        </p:nvSpPr>
        <p:spPr>
          <a:xfrm>
            <a:off x="3967049" y="1963326"/>
            <a:ext cx="3304110" cy="461665"/>
          </a:xfrm>
          <a:prstGeom prst="rect">
            <a:avLst/>
          </a:prstGeom>
        </p:spPr>
        <p:txBody>
          <a:bodyPr wrap="none">
            <a:spAutoFit/>
          </a:bodyPr>
          <a:lstStyle/>
          <a:p>
            <a:pPr lvl="0"/>
            <a:r>
              <a:rPr lang="fa-IR" sz="2400" dirty="0">
                <a:solidFill>
                  <a:srgbClr val="CC720E"/>
                </a:solidFill>
                <a:cs typeface="B Homa" panose="00000400000000000000" pitchFamily="2" charset="-78"/>
              </a:rPr>
              <a:t>برنامه </a:t>
            </a:r>
            <a:r>
              <a:rPr lang="fa-IR" sz="2400" dirty="0" smtClean="0">
                <a:solidFill>
                  <a:srgbClr val="CC720E"/>
                </a:solidFill>
                <a:cs typeface="B Homa" panose="00000400000000000000" pitchFamily="2" charset="-78"/>
              </a:rPr>
              <a:t>مسکن اجاره ای و ارزان</a:t>
            </a:r>
            <a:endParaRPr lang="en-US" sz="2400" dirty="0">
              <a:solidFill>
                <a:srgbClr val="CC720E"/>
              </a:solidFill>
              <a:cs typeface="B Homa" panose="00000400000000000000" pitchFamily="2" charset="-78"/>
            </a:endParaRPr>
          </a:p>
        </p:txBody>
      </p:sp>
      <p:sp>
        <p:nvSpPr>
          <p:cNvPr id="8" name="TextBox 7"/>
          <p:cNvSpPr txBox="1"/>
          <p:nvPr/>
        </p:nvSpPr>
        <p:spPr>
          <a:xfrm>
            <a:off x="1476237" y="2590959"/>
            <a:ext cx="9239521" cy="646331"/>
          </a:xfrm>
          <a:prstGeom prst="rect">
            <a:avLst/>
          </a:prstGeom>
          <a:noFill/>
        </p:spPr>
        <p:txBody>
          <a:bodyPr wrap="square" rtlCol="0">
            <a:spAutoFit/>
          </a:bodyPr>
          <a:lstStyle/>
          <a:p>
            <a:pPr algn="r"/>
            <a:r>
              <a:rPr lang="fa-IR" dirty="0" smtClean="0">
                <a:cs typeface="B Homa" panose="00000400000000000000" pitchFamily="2" charset="-78"/>
              </a:rPr>
              <a:t>این برنامه ازسال 1998 مورد توجه قرار گرفته است و مخصوص افرادی است که توانایی خرید مسکن از طریق دو برنامه قبلی را دارند</a:t>
            </a:r>
            <a:endParaRPr lang="en-US" dirty="0">
              <a:cs typeface="B Homa" panose="00000400000000000000" pitchFamily="2" charset="-78"/>
            </a:endParaRPr>
          </a:p>
        </p:txBody>
      </p:sp>
      <p:pic>
        <p:nvPicPr>
          <p:cNvPr id="9" name="Picture 8"/>
          <p:cNvPicPr>
            <a:picLocks noChangeAspect="1"/>
          </p:cNvPicPr>
          <p:nvPr/>
        </p:nvPicPr>
        <p:blipFill>
          <a:blip r:embed="rId2">
            <a:duotone>
              <a:prstClr val="black"/>
              <a:schemeClr val="accent2">
                <a:tint val="45000"/>
                <a:satMod val="400000"/>
              </a:schemeClr>
            </a:duotone>
          </a:blip>
          <a:stretch>
            <a:fillRect/>
          </a:stretch>
        </p:blipFill>
        <p:spPr>
          <a:xfrm>
            <a:off x="8835550" y="3243474"/>
            <a:ext cx="1844263" cy="708181"/>
          </a:xfrm>
          <a:prstGeom prst="rect">
            <a:avLst/>
          </a:prstGeom>
        </p:spPr>
      </p:pic>
      <p:sp>
        <p:nvSpPr>
          <p:cNvPr id="10" name="TextBox 9"/>
          <p:cNvSpPr txBox="1"/>
          <p:nvPr/>
        </p:nvSpPr>
        <p:spPr>
          <a:xfrm>
            <a:off x="9207738" y="3397509"/>
            <a:ext cx="1096775" cy="400110"/>
          </a:xfrm>
          <a:prstGeom prst="rect">
            <a:avLst/>
          </a:prstGeom>
          <a:noFill/>
        </p:spPr>
        <p:txBody>
          <a:bodyPr wrap="none" rtlCol="0">
            <a:spAutoFit/>
          </a:bodyPr>
          <a:lstStyle/>
          <a:p>
            <a:pPr algn="ctr"/>
            <a:r>
              <a:rPr lang="fa-IR" sz="2000" dirty="0" smtClean="0">
                <a:cs typeface="B Homa" panose="00000400000000000000" pitchFamily="2" charset="-78"/>
              </a:rPr>
              <a:t>گروه هدف</a:t>
            </a:r>
            <a:endParaRPr lang="en-US" sz="2000" dirty="0">
              <a:cs typeface="B Homa" panose="00000400000000000000" pitchFamily="2" charset="-78"/>
            </a:endParaRPr>
          </a:p>
        </p:txBody>
      </p:sp>
      <p:pic>
        <p:nvPicPr>
          <p:cNvPr id="13" name="Picture 12"/>
          <p:cNvPicPr>
            <a:picLocks noChangeAspect="1"/>
          </p:cNvPicPr>
          <p:nvPr/>
        </p:nvPicPr>
        <p:blipFill>
          <a:blip r:embed="rId3">
            <a:duotone>
              <a:prstClr val="black"/>
              <a:schemeClr val="accent2">
                <a:tint val="45000"/>
                <a:satMod val="400000"/>
              </a:schemeClr>
            </a:duotone>
          </a:blip>
          <a:stretch>
            <a:fillRect/>
          </a:stretch>
        </p:blipFill>
        <p:spPr>
          <a:xfrm>
            <a:off x="8861308" y="4034502"/>
            <a:ext cx="1841152" cy="353599"/>
          </a:xfrm>
          <a:prstGeom prst="rect">
            <a:avLst/>
          </a:prstGeom>
        </p:spPr>
      </p:pic>
      <p:sp>
        <p:nvSpPr>
          <p:cNvPr id="14" name="TextBox 13"/>
          <p:cNvSpPr txBox="1"/>
          <p:nvPr/>
        </p:nvSpPr>
        <p:spPr>
          <a:xfrm>
            <a:off x="9481394" y="4083216"/>
            <a:ext cx="468398" cy="369332"/>
          </a:xfrm>
          <a:prstGeom prst="rect">
            <a:avLst/>
          </a:prstGeom>
          <a:noFill/>
        </p:spPr>
        <p:txBody>
          <a:bodyPr wrap="none" rtlCol="0">
            <a:spAutoFit/>
          </a:bodyPr>
          <a:lstStyle/>
          <a:p>
            <a:r>
              <a:rPr lang="fa-IR" dirty="0" smtClean="0">
                <a:cs typeface="B Homa" panose="00000400000000000000" pitchFamily="2" charset="-78"/>
              </a:rPr>
              <a:t>اجرا</a:t>
            </a:r>
            <a:endParaRPr lang="en-US" dirty="0">
              <a:cs typeface="B Homa" panose="00000400000000000000" pitchFamily="2" charset="-78"/>
            </a:endParaRPr>
          </a:p>
        </p:txBody>
      </p:sp>
      <p:pic>
        <p:nvPicPr>
          <p:cNvPr id="15" name="Picture 14"/>
          <p:cNvPicPr>
            <a:picLocks noChangeAspect="1"/>
          </p:cNvPicPr>
          <p:nvPr/>
        </p:nvPicPr>
        <p:blipFill>
          <a:blip r:embed="rId3">
            <a:duotone>
              <a:prstClr val="black"/>
              <a:schemeClr val="accent2">
                <a:tint val="45000"/>
                <a:satMod val="400000"/>
              </a:schemeClr>
            </a:duotone>
          </a:blip>
          <a:stretch>
            <a:fillRect/>
          </a:stretch>
        </p:blipFill>
        <p:spPr>
          <a:xfrm>
            <a:off x="8861308" y="4526194"/>
            <a:ext cx="1841152" cy="375943"/>
          </a:xfrm>
          <a:prstGeom prst="rect">
            <a:avLst/>
          </a:prstGeom>
        </p:spPr>
      </p:pic>
      <p:sp>
        <p:nvSpPr>
          <p:cNvPr id="16" name="TextBox 15"/>
          <p:cNvSpPr txBox="1"/>
          <p:nvPr/>
        </p:nvSpPr>
        <p:spPr>
          <a:xfrm>
            <a:off x="9019630" y="4535394"/>
            <a:ext cx="1167307" cy="369332"/>
          </a:xfrm>
          <a:prstGeom prst="rect">
            <a:avLst/>
          </a:prstGeom>
          <a:noFill/>
        </p:spPr>
        <p:txBody>
          <a:bodyPr wrap="none" rtlCol="0">
            <a:spAutoFit/>
          </a:bodyPr>
          <a:lstStyle/>
          <a:p>
            <a:r>
              <a:rPr lang="fa-IR" dirty="0" smtClean="0">
                <a:cs typeface="B Homa" panose="00000400000000000000" pitchFamily="2" charset="-78"/>
              </a:rPr>
              <a:t>اثرات برنامه</a:t>
            </a:r>
            <a:endParaRPr lang="en-US" dirty="0">
              <a:cs typeface="B Homa" panose="00000400000000000000" pitchFamily="2" charset="-78"/>
            </a:endParaRPr>
          </a:p>
        </p:txBody>
      </p:sp>
      <p:pic>
        <p:nvPicPr>
          <p:cNvPr id="17" name="Picture 16"/>
          <p:cNvPicPr>
            <a:picLocks noChangeAspect="1"/>
          </p:cNvPicPr>
          <p:nvPr/>
        </p:nvPicPr>
        <p:blipFill>
          <a:blip r:embed="rId3">
            <a:duotone>
              <a:prstClr val="black"/>
              <a:schemeClr val="accent2">
                <a:tint val="45000"/>
                <a:satMod val="400000"/>
              </a:schemeClr>
            </a:duotone>
          </a:blip>
          <a:stretch>
            <a:fillRect/>
          </a:stretch>
        </p:blipFill>
        <p:spPr>
          <a:xfrm>
            <a:off x="8861308" y="5049430"/>
            <a:ext cx="1841152" cy="866036"/>
          </a:xfrm>
          <a:prstGeom prst="rect">
            <a:avLst/>
          </a:prstGeom>
        </p:spPr>
      </p:pic>
      <p:sp>
        <p:nvSpPr>
          <p:cNvPr id="18" name="TextBox 17"/>
          <p:cNvSpPr txBox="1"/>
          <p:nvPr/>
        </p:nvSpPr>
        <p:spPr>
          <a:xfrm>
            <a:off x="8765418" y="5250288"/>
            <a:ext cx="1854996" cy="369332"/>
          </a:xfrm>
          <a:prstGeom prst="rect">
            <a:avLst/>
          </a:prstGeom>
          <a:noFill/>
        </p:spPr>
        <p:txBody>
          <a:bodyPr wrap="none" rtlCol="0">
            <a:spAutoFit/>
          </a:bodyPr>
          <a:lstStyle/>
          <a:p>
            <a:r>
              <a:rPr lang="fa-IR" dirty="0" smtClean="0">
                <a:cs typeface="B Homa" panose="00000400000000000000" pitchFamily="2" charset="-78"/>
              </a:rPr>
              <a:t>چالشهای اصلی برنامه</a:t>
            </a:r>
            <a:endParaRPr lang="en-US" dirty="0">
              <a:cs typeface="B Homa" panose="00000400000000000000" pitchFamily="2" charset="-78"/>
            </a:endParaRPr>
          </a:p>
        </p:txBody>
      </p:sp>
      <p:pic>
        <p:nvPicPr>
          <p:cNvPr id="20" name="Picture 19"/>
          <p:cNvPicPr>
            <a:picLocks noChangeAspect="1"/>
          </p:cNvPicPr>
          <p:nvPr/>
        </p:nvPicPr>
        <p:blipFill>
          <a:blip r:embed="rId4"/>
          <a:stretch>
            <a:fillRect/>
          </a:stretch>
        </p:blipFill>
        <p:spPr>
          <a:xfrm>
            <a:off x="8006602" y="4054237"/>
            <a:ext cx="512108" cy="274344"/>
          </a:xfrm>
          <a:prstGeom prst="rect">
            <a:avLst/>
          </a:prstGeom>
        </p:spPr>
      </p:pic>
      <p:pic>
        <p:nvPicPr>
          <p:cNvPr id="21" name="Picture 20"/>
          <p:cNvPicPr>
            <a:picLocks noChangeAspect="1"/>
          </p:cNvPicPr>
          <p:nvPr/>
        </p:nvPicPr>
        <p:blipFill>
          <a:blip r:embed="rId4"/>
          <a:stretch>
            <a:fillRect/>
          </a:stretch>
        </p:blipFill>
        <p:spPr>
          <a:xfrm>
            <a:off x="8006602" y="4576993"/>
            <a:ext cx="512108" cy="274344"/>
          </a:xfrm>
          <a:prstGeom prst="rect">
            <a:avLst/>
          </a:prstGeom>
        </p:spPr>
      </p:pic>
      <p:pic>
        <p:nvPicPr>
          <p:cNvPr id="22" name="Picture 21"/>
          <p:cNvPicPr>
            <a:picLocks noChangeAspect="1"/>
          </p:cNvPicPr>
          <p:nvPr/>
        </p:nvPicPr>
        <p:blipFill>
          <a:blip r:embed="rId4"/>
          <a:stretch>
            <a:fillRect/>
          </a:stretch>
        </p:blipFill>
        <p:spPr>
          <a:xfrm>
            <a:off x="8006602" y="5345276"/>
            <a:ext cx="512108" cy="274344"/>
          </a:xfrm>
          <a:prstGeom prst="rect">
            <a:avLst/>
          </a:prstGeom>
        </p:spPr>
      </p:pic>
      <p:sp>
        <p:nvSpPr>
          <p:cNvPr id="24" name="TextBox 23"/>
          <p:cNvSpPr txBox="1"/>
          <p:nvPr/>
        </p:nvSpPr>
        <p:spPr>
          <a:xfrm>
            <a:off x="1476237" y="3416158"/>
            <a:ext cx="6257870" cy="369332"/>
          </a:xfrm>
          <a:prstGeom prst="rect">
            <a:avLst/>
          </a:prstGeom>
          <a:noFill/>
        </p:spPr>
        <p:txBody>
          <a:bodyPr wrap="square" rtlCol="0">
            <a:spAutoFit/>
          </a:bodyPr>
          <a:lstStyle/>
          <a:p>
            <a:pPr algn="r"/>
            <a:r>
              <a:rPr lang="fa-IR" dirty="0" smtClean="0">
                <a:cs typeface="B Homa" panose="00000400000000000000" pitchFamily="2" charset="-78"/>
              </a:rPr>
              <a:t>افراد سالمند و معلول و افزاد با درآمدپایین</a:t>
            </a:r>
            <a:endParaRPr lang="en-US" dirty="0">
              <a:cs typeface="B Homa" panose="00000400000000000000" pitchFamily="2" charset="-78"/>
            </a:endParaRPr>
          </a:p>
        </p:txBody>
      </p:sp>
      <p:sp>
        <p:nvSpPr>
          <p:cNvPr id="25" name="TextBox 24"/>
          <p:cNvSpPr txBox="1"/>
          <p:nvPr/>
        </p:nvSpPr>
        <p:spPr>
          <a:xfrm>
            <a:off x="1613489" y="3903239"/>
            <a:ext cx="6120618" cy="369332"/>
          </a:xfrm>
          <a:prstGeom prst="rect">
            <a:avLst/>
          </a:prstGeom>
          <a:noFill/>
        </p:spPr>
        <p:txBody>
          <a:bodyPr wrap="square" rtlCol="0">
            <a:spAutoFit/>
          </a:bodyPr>
          <a:lstStyle/>
          <a:p>
            <a:pPr algn="r"/>
            <a:r>
              <a:rPr lang="fa-IR" dirty="0" smtClean="0">
                <a:cs typeface="B Homa" panose="00000400000000000000" pitchFamily="2" charset="-78"/>
              </a:rPr>
              <a:t>دولت محلی –واحدهای دولتی- پیمانکاران و خانوارها</a:t>
            </a:r>
            <a:endParaRPr lang="en-US" dirty="0">
              <a:cs typeface="B Homa" panose="00000400000000000000" pitchFamily="2" charset="-78"/>
            </a:endParaRPr>
          </a:p>
        </p:txBody>
      </p:sp>
      <p:sp>
        <p:nvSpPr>
          <p:cNvPr id="26" name="TextBox 25"/>
          <p:cNvSpPr txBox="1"/>
          <p:nvPr/>
        </p:nvSpPr>
        <p:spPr>
          <a:xfrm>
            <a:off x="1346102" y="5159282"/>
            <a:ext cx="6317902" cy="646331"/>
          </a:xfrm>
          <a:prstGeom prst="rect">
            <a:avLst/>
          </a:prstGeom>
          <a:noFill/>
        </p:spPr>
        <p:txBody>
          <a:bodyPr wrap="square" rtlCol="0">
            <a:spAutoFit/>
          </a:bodyPr>
          <a:lstStyle/>
          <a:p>
            <a:pPr algn="r"/>
            <a:r>
              <a:rPr lang="fa-IR" dirty="0" smtClean="0">
                <a:cs typeface="B Homa" panose="00000400000000000000" pitchFamily="2" charset="-78"/>
              </a:rPr>
              <a:t>عدم اختصاص بودجه از طرف دولت به دولت های محلی- مکانیابی پروژه ها در سایت هایی با کمترین جذابیت</a:t>
            </a:r>
            <a:endParaRPr lang="en-US" dirty="0">
              <a:cs typeface="B Homa" panose="00000400000000000000" pitchFamily="2" charset="-78"/>
            </a:endParaRPr>
          </a:p>
        </p:txBody>
      </p:sp>
      <p:sp>
        <p:nvSpPr>
          <p:cNvPr id="27" name="TextBox 26"/>
          <p:cNvSpPr txBox="1"/>
          <p:nvPr/>
        </p:nvSpPr>
        <p:spPr>
          <a:xfrm>
            <a:off x="1346102" y="4482005"/>
            <a:ext cx="6309050" cy="369332"/>
          </a:xfrm>
          <a:prstGeom prst="rect">
            <a:avLst/>
          </a:prstGeom>
          <a:noFill/>
        </p:spPr>
        <p:txBody>
          <a:bodyPr wrap="square" rtlCol="0">
            <a:spAutoFit/>
          </a:bodyPr>
          <a:lstStyle/>
          <a:p>
            <a:pPr algn="r"/>
            <a:r>
              <a:rPr lang="fa-IR" dirty="0" smtClean="0">
                <a:cs typeface="B Homa" panose="00000400000000000000" pitchFamily="2" charset="-78"/>
              </a:rPr>
              <a:t>اجرای سختگیرانه استاندارد های دولت مثلا حداکثر 50 متر مربع واحد مسکونی</a:t>
            </a:r>
            <a:endParaRPr lang="en-US" dirty="0">
              <a:cs typeface="B Homa" panose="00000400000000000000" pitchFamily="2" charset="-78"/>
            </a:endParaRPr>
          </a:p>
        </p:txBody>
      </p:sp>
      <p:sp>
        <p:nvSpPr>
          <p:cNvPr id="23" name="TextBox 22"/>
          <p:cNvSpPr txBox="1"/>
          <p:nvPr/>
        </p:nvSpPr>
        <p:spPr>
          <a:xfrm>
            <a:off x="1884554" y="1436169"/>
            <a:ext cx="8348871" cy="400110"/>
          </a:xfrm>
          <a:prstGeom prst="rect">
            <a:avLst/>
          </a:prstGeom>
          <a:noFill/>
        </p:spPr>
        <p:txBody>
          <a:bodyPr wrap="square" rtlCol="0">
            <a:spAutoFit/>
          </a:bodyPr>
          <a:lstStyle/>
          <a:p>
            <a:pPr algn="ctr"/>
            <a:r>
              <a:rPr lang="fa-IR" sz="2000" dirty="0" smtClean="0">
                <a:cs typeface="B Homa" panose="00000400000000000000" pitchFamily="2" charset="-78"/>
              </a:rPr>
              <a:t>در </a:t>
            </a:r>
            <a:r>
              <a:rPr lang="fa-IR" sz="2000" dirty="0">
                <a:cs typeface="B Homa" panose="00000400000000000000" pitchFamily="2" charset="-78"/>
              </a:rPr>
              <a:t>سی سال اخیر سه برنامه بزرگ دولتی برای ایجاد </a:t>
            </a:r>
            <a:r>
              <a:rPr lang="fa-IR" sz="2000" dirty="0" smtClean="0">
                <a:cs typeface="B Homa" panose="00000400000000000000" pitchFamily="2" charset="-78"/>
              </a:rPr>
              <a:t>مسکن </a:t>
            </a:r>
            <a:r>
              <a:rPr lang="fa-IR" sz="2000" dirty="0">
                <a:cs typeface="B Homa" panose="00000400000000000000" pitchFamily="2" charset="-78"/>
              </a:rPr>
              <a:t>ارزان قیمت در چین اجرا شده است</a:t>
            </a:r>
          </a:p>
        </p:txBody>
      </p:sp>
      <p:pic>
        <p:nvPicPr>
          <p:cNvPr id="28" name="Picture 27"/>
          <p:cNvPicPr>
            <a:picLocks noChangeAspect="1"/>
          </p:cNvPicPr>
          <p:nvPr/>
        </p:nvPicPr>
        <p:blipFill>
          <a:blip r:embed="rId4"/>
          <a:stretch>
            <a:fillRect/>
          </a:stretch>
        </p:blipFill>
        <p:spPr>
          <a:xfrm>
            <a:off x="8006602" y="3495625"/>
            <a:ext cx="512108" cy="274344"/>
          </a:xfrm>
          <a:prstGeom prst="rect">
            <a:avLst/>
          </a:prstGeom>
        </p:spPr>
      </p:pic>
    </p:spTree>
    <p:extLst>
      <p:ext uri="{BB962C8B-B14F-4D97-AF65-F5344CB8AC3E}">
        <p14:creationId xmlns:p14="http://schemas.microsoft.com/office/powerpoint/2010/main" val="3031611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ppt_x"/>
                                          </p:val>
                                        </p:tav>
                                        <p:tav tm="100000">
                                          <p:val>
                                            <p:strVal val="#ppt_x"/>
                                          </p:val>
                                        </p:tav>
                                      </p:tavLst>
                                    </p:anim>
                                    <p:anim calcmode="lin" valueType="num">
                                      <p:cBhvr additive="base">
                                        <p:cTn id="6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additive="base">
                                        <p:cTn id="73" dur="500" fill="hold"/>
                                        <p:tgtEl>
                                          <p:spTgt spid="27"/>
                                        </p:tgtEl>
                                        <p:attrNameLst>
                                          <p:attrName>ppt_x</p:attrName>
                                        </p:attrNameLst>
                                      </p:cBhvr>
                                      <p:tavLst>
                                        <p:tav tm="0">
                                          <p:val>
                                            <p:strVal val="#ppt_x"/>
                                          </p:val>
                                        </p:tav>
                                        <p:tav tm="100000">
                                          <p:val>
                                            <p:strVal val="#ppt_x"/>
                                          </p:val>
                                        </p:tav>
                                      </p:tavLst>
                                    </p:anim>
                                    <p:anim calcmode="lin" valueType="num">
                                      <p:cBhvr additive="base">
                                        <p:cTn id="7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ppt_x"/>
                                          </p:val>
                                        </p:tav>
                                        <p:tav tm="100000">
                                          <p:val>
                                            <p:strVal val="#ppt_x"/>
                                          </p:val>
                                        </p:tav>
                                      </p:tavLst>
                                    </p:anim>
                                    <p:anim calcmode="lin" valueType="num">
                                      <p:cBhvr additive="base">
                                        <p:cTn id="80" dur="500" fill="hold"/>
                                        <p:tgtEl>
                                          <p:spTgt spid="18"/>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additive="base">
                                        <p:cTn id="83" dur="500" fill="hold"/>
                                        <p:tgtEl>
                                          <p:spTgt spid="17"/>
                                        </p:tgtEl>
                                        <p:attrNameLst>
                                          <p:attrName>ppt_x</p:attrName>
                                        </p:attrNameLst>
                                      </p:cBhvr>
                                      <p:tavLst>
                                        <p:tav tm="0">
                                          <p:val>
                                            <p:strVal val="#ppt_x"/>
                                          </p:val>
                                        </p:tav>
                                        <p:tav tm="100000">
                                          <p:val>
                                            <p:strVal val="#ppt_x"/>
                                          </p:val>
                                        </p:tav>
                                      </p:tavLst>
                                    </p:anim>
                                    <p:anim calcmode="lin" valueType="num">
                                      <p:cBhvr additive="base">
                                        <p:cTn id="8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additive="base">
                                        <p:cTn id="89" dur="500" fill="hold"/>
                                        <p:tgtEl>
                                          <p:spTgt spid="22"/>
                                        </p:tgtEl>
                                        <p:attrNameLst>
                                          <p:attrName>ppt_x</p:attrName>
                                        </p:attrNameLst>
                                      </p:cBhvr>
                                      <p:tavLst>
                                        <p:tav tm="0">
                                          <p:val>
                                            <p:strVal val="#ppt_x"/>
                                          </p:val>
                                        </p:tav>
                                        <p:tav tm="100000">
                                          <p:val>
                                            <p:strVal val="#ppt_x"/>
                                          </p:val>
                                        </p:tav>
                                      </p:tavLst>
                                    </p:anim>
                                    <p:anim calcmode="lin" valueType="num">
                                      <p:cBhvr additive="base">
                                        <p:cTn id="9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26"/>
                                        </p:tgtEl>
                                        <p:attrNameLst>
                                          <p:attrName>style.visibility</p:attrName>
                                        </p:attrNameLst>
                                      </p:cBhvr>
                                      <p:to>
                                        <p:strVal val="visible"/>
                                      </p:to>
                                    </p:set>
                                    <p:anim calcmode="lin" valueType="num">
                                      <p:cBhvr additive="base">
                                        <p:cTn id="95" dur="500" fill="hold"/>
                                        <p:tgtEl>
                                          <p:spTgt spid="26"/>
                                        </p:tgtEl>
                                        <p:attrNameLst>
                                          <p:attrName>ppt_x</p:attrName>
                                        </p:attrNameLst>
                                      </p:cBhvr>
                                      <p:tavLst>
                                        <p:tav tm="0">
                                          <p:val>
                                            <p:strVal val="#ppt_x"/>
                                          </p:val>
                                        </p:tav>
                                        <p:tav tm="100000">
                                          <p:val>
                                            <p:strVal val="#ppt_x"/>
                                          </p:val>
                                        </p:tav>
                                      </p:tavLst>
                                    </p:anim>
                                    <p:anim calcmode="lin" valueType="num">
                                      <p:cBhvr additive="base">
                                        <p:cTn id="9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nodeType="clickEffect">
                                  <p:stCondLst>
                                    <p:cond delay="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500" fill="hold"/>
                                        <p:tgtEl>
                                          <p:spTgt spid="28"/>
                                        </p:tgtEl>
                                        <p:attrNameLst>
                                          <p:attrName>ppt_x</p:attrName>
                                        </p:attrNameLst>
                                      </p:cBhvr>
                                      <p:tavLst>
                                        <p:tav tm="0">
                                          <p:val>
                                            <p:strVal val="#ppt_x"/>
                                          </p:val>
                                        </p:tav>
                                        <p:tav tm="100000">
                                          <p:val>
                                            <p:strVal val="#ppt_x"/>
                                          </p:val>
                                        </p:tav>
                                      </p:tavLst>
                                    </p:anim>
                                    <p:anim calcmode="lin" valueType="num">
                                      <p:cBhvr additive="base">
                                        <p:cTn id="10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4" grpId="0"/>
      <p:bldP spid="16" grpId="0"/>
      <p:bldP spid="18" grpId="0"/>
      <p:bldP spid="24" grpId="0"/>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91599" y="1640892"/>
            <a:ext cx="9001462" cy="1655762"/>
          </a:xfrm>
        </p:spPr>
        <p:txBody>
          <a:bodyPr>
            <a:noAutofit/>
          </a:bodyPr>
          <a:lstStyle/>
          <a:p>
            <a:pPr marL="285750" indent="-285750" algn="r">
              <a:buFont typeface="Arial" panose="020B0604020202020204" pitchFamily="34" charset="0"/>
              <a:buChar char="•"/>
            </a:pPr>
            <a:r>
              <a:rPr lang="fa-IR" sz="2200" dirty="0">
                <a:cs typeface="B Homa" panose="00000400000000000000" pitchFamily="2" charset="-78"/>
              </a:rPr>
              <a:t>توفیق،فیروز(1384)، آمایش سرزمین تجربه جهانی و انطباق آن با وضع ایران،تهران،مرکز مطالعات و تحقیقات معماری و شهرسازی ایران</a:t>
            </a:r>
          </a:p>
          <a:p>
            <a:pPr marL="285750" indent="-285750" algn="r">
              <a:buFont typeface="Arial" panose="020B0604020202020204" pitchFamily="34" charset="0"/>
              <a:buChar char="•"/>
            </a:pPr>
            <a:r>
              <a:rPr lang="fa-IR" sz="2200" dirty="0" smtClean="0">
                <a:cs typeface="B Homa" panose="00000400000000000000" pitchFamily="2" charset="-78"/>
              </a:rPr>
              <a:t>ملکی</a:t>
            </a:r>
            <a:r>
              <a:rPr lang="fa-IR" sz="2200" dirty="0">
                <a:cs typeface="B Homa" panose="00000400000000000000" pitchFamily="2" charset="-78"/>
              </a:rPr>
              <a:t>, لادن و ساناز منافلویان، ۱۳۹۵، بررسی تطبیقی تجربه مسکن ارزان قیمت در چین و مسکن مهر در ایران، چهارمین کنگره بین المللی عمران ، معماری و توسعه شهری، تهران،  دبیرخانه دایمی کنفرانس، دانشگاه شهید </a:t>
            </a:r>
            <a:r>
              <a:rPr lang="fa-IR" sz="2200" dirty="0" smtClean="0">
                <a:cs typeface="B Homa" panose="00000400000000000000" pitchFamily="2" charset="-78"/>
              </a:rPr>
              <a:t>بهشتی</a:t>
            </a:r>
            <a:endParaRPr lang="en-US" sz="2200" dirty="0" smtClean="0">
              <a:cs typeface="B Homa" panose="00000400000000000000" pitchFamily="2" charset="-78"/>
            </a:endParaRPr>
          </a:p>
          <a:p>
            <a:pPr algn="r"/>
            <a:endParaRPr lang="en-US" sz="2200" dirty="0">
              <a:cs typeface="B Homa" panose="00000400000000000000" pitchFamily="2" charset="-78"/>
            </a:endParaRPr>
          </a:p>
        </p:txBody>
      </p:sp>
      <p:sp>
        <p:nvSpPr>
          <p:cNvPr id="4" name="Rectangle 3"/>
          <p:cNvSpPr/>
          <p:nvPr/>
        </p:nvSpPr>
        <p:spPr>
          <a:xfrm>
            <a:off x="10397385" y="513165"/>
            <a:ext cx="1191352" cy="707886"/>
          </a:xfrm>
          <a:prstGeom prst="rect">
            <a:avLst/>
          </a:prstGeom>
        </p:spPr>
        <p:txBody>
          <a:bodyPr wrap="none">
            <a:spAutoFit/>
          </a:bodyPr>
          <a:lstStyle/>
          <a:p>
            <a:r>
              <a:rPr lang="fa-IR" sz="4000" dirty="0" smtClean="0">
                <a:cs typeface="B Homa" panose="00000400000000000000" pitchFamily="2" charset="-78"/>
              </a:rPr>
              <a:t>منابع</a:t>
            </a:r>
            <a:endParaRPr lang="fa-IR" sz="4000" dirty="0"/>
          </a:p>
        </p:txBody>
      </p:sp>
    </p:spTree>
    <p:extLst>
      <p:ext uri="{BB962C8B-B14F-4D97-AF65-F5344CB8AC3E}">
        <p14:creationId xmlns:p14="http://schemas.microsoft.com/office/powerpoint/2010/main" val="24516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1919" y="284198"/>
            <a:ext cx="9601196" cy="1303867"/>
          </a:xfrm>
        </p:spPr>
        <p:txBody>
          <a:bodyPr>
            <a:normAutofit/>
          </a:bodyPr>
          <a:lstStyle/>
          <a:p>
            <a:r>
              <a:rPr lang="fa-IR" sz="3000" dirty="0" smtClean="0">
                <a:cs typeface="B Homa" panose="00000400000000000000" pitchFamily="2" charset="-78"/>
              </a:rPr>
              <a:t>برنامه ریزی کالبدی/فضایی در چین</a:t>
            </a:r>
            <a:endParaRPr lang="en-US" sz="3000" dirty="0">
              <a:cs typeface="B Homa" panose="00000400000000000000" pitchFamily="2" charset="-78"/>
            </a:endParaRPr>
          </a:p>
        </p:txBody>
      </p:sp>
      <p:pic>
        <p:nvPicPr>
          <p:cNvPr id="5" name="Picture 4"/>
          <p:cNvPicPr>
            <a:picLocks noChangeAspect="1"/>
          </p:cNvPicPr>
          <p:nvPr/>
        </p:nvPicPr>
        <p:blipFill>
          <a:blip r:embed="rId2">
            <a:duotone>
              <a:prstClr val="black"/>
              <a:schemeClr val="accent2">
                <a:tint val="45000"/>
                <a:satMod val="400000"/>
              </a:schemeClr>
            </a:duotone>
          </a:blip>
          <a:stretch>
            <a:fillRect/>
          </a:stretch>
        </p:blipFill>
        <p:spPr>
          <a:xfrm>
            <a:off x="8084122" y="2651047"/>
            <a:ext cx="2788993" cy="898442"/>
          </a:xfrm>
          <a:prstGeom prst="rect">
            <a:avLst/>
          </a:prstGeom>
        </p:spPr>
      </p:pic>
      <p:sp>
        <p:nvSpPr>
          <p:cNvPr id="6" name="TextBox 5"/>
          <p:cNvSpPr txBox="1"/>
          <p:nvPr/>
        </p:nvSpPr>
        <p:spPr>
          <a:xfrm>
            <a:off x="8225354" y="2777922"/>
            <a:ext cx="2647761" cy="646331"/>
          </a:xfrm>
          <a:prstGeom prst="rect">
            <a:avLst/>
          </a:prstGeom>
          <a:noFill/>
        </p:spPr>
        <p:txBody>
          <a:bodyPr wrap="square" rtlCol="0">
            <a:spAutoFit/>
          </a:bodyPr>
          <a:lstStyle/>
          <a:p>
            <a:pPr algn="ctr"/>
            <a:r>
              <a:rPr lang="fa-IR" dirty="0" smtClean="0">
                <a:cs typeface="B Homa" panose="00000400000000000000" pitchFamily="2" charset="-78"/>
              </a:rPr>
              <a:t>مهم ترین فعالیت در زمینه برنامه ریزی</a:t>
            </a:r>
            <a:endParaRPr lang="en-US" dirty="0">
              <a:cs typeface="B Homa" panose="00000400000000000000" pitchFamily="2" charset="-78"/>
            </a:endParaRPr>
          </a:p>
        </p:txBody>
      </p:sp>
      <p:pic>
        <p:nvPicPr>
          <p:cNvPr id="7" name="Picture 6"/>
          <p:cNvPicPr>
            <a:picLocks noChangeAspect="1"/>
          </p:cNvPicPr>
          <p:nvPr/>
        </p:nvPicPr>
        <p:blipFill>
          <a:blip r:embed="rId2">
            <a:duotone>
              <a:prstClr val="black"/>
              <a:schemeClr val="accent2">
                <a:tint val="45000"/>
                <a:satMod val="400000"/>
              </a:schemeClr>
            </a:duotone>
          </a:blip>
          <a:stretch>
            <a:fillRect/>
          </a:stretch>
        </p:blipFill>
        <p:spPr>
          <a:xfrm>
            <a:off x="8084122" y="3888139"/>
            <a:ext cx="2788993" cy="898442"/>
          </a:xfrm>
          <a:prstGeom prst="rect">
            <a:avLst/>
          </a:prstGeom>
        </p:spPr>
      </p:pic>
      <p:sp>
        <p:nvSpPr>
          <p:cNvPr id="8" name="Rectangle 7"/>
          <p:cNvSpPr/>
          <p:nvPr/>
        </p:nvSpPr>
        <p:spPr>
          <a:xfrm>
            <a:off x="8136494" y="4179269"/>
            <a:ext cx="2603598" cy="369332"/>
          </a:xfrm>
          <a:prstGeom prst="rect">
            <a:avLst/>
          </a:prstGeom>
        </p:spPr>
        <p:txBody>
          <a:bodyPr wrap="none">
            <a:spAutoFit/>
          </a:bodyPr>
          <a:lstStyle/>
          <a:p>
            <a:pPr lvl="0"/>
            <a:r>
              <a:rPr lang="fa-IR" dirty="0" smtClean="0">
                <a:cs typeface="B Homa" panose="00000400000000000000" pitchFamily="2" charset="-78"/>
              </a:rPr>
              <a:t>مساله اصلی در این برنامه ریزی</a:t>
            </a:r>
            <a:endParaRPr lang="en-US" dirty="0">
              <a:cs typeface="B Homa" panose="00000400000000000000" pitchFamily="2" charset="-78"/>
            </a:endParaRPr>
          </a:p>
        </p:txBody>
      </p:sp>
      <p:sp>
        <p:nvSpPr>
          <p:cNvPr id="9" name="Rectangle 8"/>
          <p:cNvSpPr/>
          <p:nvPr/>
        </p:nvSpPr>
        <p:spPr>
          <a:xfrm>
            <a:off x="565484" y="1564085"/>
            <a:ext cx="10525154" cy="1200329"/>
          </a:xfrm>
          <a:prstGeom prst="rect">
            <a:avLst/>
          </a:prstGeom>
        </p:spPr>
        <p:txBody>
          <a:bodyPr wrap="square">
            <a:spAutoFit/>
          </a:bodyPr>
          <a:lstStyle/>
          <a:p>
            <a:pPr lvl="0" algn="r"/>
            <a:r>
              <a:rPr lang="fa-IR" dirty="0" smtClean="0">
                <a:cs typeface="B Homa" panose="00000400000000000000" pitchFamily="2" charset="-78"/>
              </a:rPr>
              <a:t>در کشورهای بزرگ قارع آسیا مانندچین گذشته از تحولاتی که ممکن است در سالهای اخیر رخ داده باشد،طرح های فضایی ملی و منطقه </a:t>
            </a:r>
            <a:r>
              <a:rPr lang="fa-IR" dirty="0" smtClean="0">
                <a:cs typeface="B Homa" panose="00000400000000000000" pitchFamily="2" charset="-78"/>
              </a:rPr>
              <a:t>ای جای </a:t>
            </a:r>
            <a:r>
              <a:rPr lang="fa-IR" dirty="0" smtClean="0">
                <a:cs typeface="B Homa" panose="00000400000000000000" pitchFamily="2" charset="-78"/>
              </a:rPr>
              <a:t>ویژه ای نداشته است،در این کشور طرحهای کالبدی/فضایی محدود به طرحهای محلی یعنی مناطق مترو پلی،جامع و تفصیلی شهرهاست.</a:t>
            </a:r>
          </a:p>
          <a:p>
            <a:pPr lvl="0" algn="r"/>
            <a:endParaRPr lang="en-US" dirty="0">
              <a:cs typeface="B Homa" panose="00000400000000000000" pitchFamily="2" charset="-78"/>
            </a:endParaRPr>
          </a:p>
        </p:txBody>
      </p:sp>
      <p:pic>
        <p:nvPicPr>
          <p:cNvPr id="10" name="Picture 9"/>
          <p:cNvPicPr>
            <a:picLocks noChangeAspect="1"/>
          </p:cNvPicPr>
          <p:nvPr/>
        </p:nvPicPr>
        <p:blipFill>
          <a:blip r:embed="rId2">
            <a:duotone>
              <a:prstClr val="black"/>
              <a:schemeClr val="accent2">
                <a:tint val="45000"/>
                <a:satMod val="400000"/>
              </a:schemeClr>
            </a:duotone>
          </a:blip>
          <a:stretch>
            <a:fillRect/>
          </a:stretch>
        </p:blipFill>
        <p:spPr>
          <a:xfrm>
            <a:off x="8136494" y="5051136"/>
            <a:ext cx="2788993" cy="898442"/>
          </a:xfrm>
          <a:prstGeom prst="rect">
            <a:avLst/>
          </a:prstGeom>
        </p:spPr>
      </p:pic>
      <p:sp>
        <p:nvSpPr>
          <p:cNvPr id="11" name="Rectangle 10"/>
          <p:cNvSpPr/>
          <p:nvPr/>
        </p:nvSpPr>
        <p:spPr>
          <a:xfrm>
            <a:off x="8141024" y="5315691"/>
            <a:ext cx="2650085" cy="369332"/>
          </a:xfrm>
          <a:prstGeom prst="rect">
            <a:avLst/>
          </a:prstGeom>
        </p:spPr>
        <p:txBody>
          <a:bodyPr wrap="none">
            <a:spAutoFit/>
          </a:bodyPr>
          <a:lstStyle/>
          <a:p>
            <a:pPr lvl="0"/>
            <a:r>
              <a:rPr lang="fa-IR" dirty="0" smtClean="0">
                <a:cs typeface="B Homa" panose="00000400000000000000" pitchFamily="2" charset="-78"/>
              </a:rPr>
              <a:t>موضوع اصلی برنامه ریزی شهری</a:t>
            </a:r>
            <a:endParaRPr lang="en-US" dirty="0">
              <a:cs typeface="B Homa" panose="00000400000000000000" pitchFamily="2" charset="-78"/>
            </a:endParaRPr>
          </a:p>
        </p:txBody>
      </p:sp>
      <p:pic>
        <p:nvPicPr>
          <p:cNvPr id="12" name="Picture 11"/>
          <p:cNvPicPr>
            <a:picLocks noChangeAspect="1"/>
          </p:cNvPicPr>
          <p:nvPr/>
        </p:nvPicPr>
        <p:blipFill>
          <a:blip r:embed="rId3"/>
          <a:stretch>
            <a:fillRect/>
          </a:stretch>
        </p:blipFill>
        <p:spPr>
          <a:xfrm>
            <a:off x="7477197" y="5363185"/>
            <a:ext cx="512108" cy="274344"/>
          </a:xfrm>
          <a:prstGeom prst="rect">
            <a:avLst/>
          </a:prstGeom>
        </p:spPr>
      </p:pic>
      <p:pic>
        <p:nvPicPr>
          <p:cNvPr id="13" name="Picture 12"/>
          <p:cNvPicPr>
            <a:picLocks noChangeAspect="1"/>
          </p:cNvPicPr>
          <p:nvPr/>
        </p:nvPicPr>
        <p:blipFill>
          <a:blip r:embed="rId3"/>
          <a:stretch>
            <a:fillRect/>
          </a:stretch>
        </p:blipFill>
        <p:spPr>
          <a:xfrm>
            <a:off x="7477197" y="4278406"/>
            <a:ext cx="512108" cy="274344"/>
          </a:xfrm>
          <a:prstGeom prst="rect">
            <a:avLst/>
          </a:prstGeom>
        </p:spPr>
      </p:pic>
      <p:pic>
        <p:nvPicPr>
          <p:cNvPr id="14" name="Picture 13"/>
          <p:cNvPicPr>
            <a:picLocks noChangeAspect="1"/>
          </p:cNvPicPr>
          <p:nvPr/>
        </p:nvPicPr>
        <p:blipFill>
          <a:blip r:embed="rId3"/>
          <a:stretch>
            <a:fillRect/>
          </a:stretch>
        </p:blipFill>
        <p:spPr>
          <a:xfrm>
            <a:off x="7478234" y="2928215"/>
            <a:ext cx="512108" cy="274344"/>
          </a:xfrm>
          <a:prstGeom prst="rect">
            <a:avLst/>
          </a:prstGeom>
        </p:spPr>
      </p:pic>
      <p:sp>
        <p:nvSpPr>
          <p:cNvPr id="15" name="Rectangle 14"/>
          <p:cNvSpPr/>
          <p:nvPr/>
        </p:nvSpPr>
        <p:spPr>
          <a:xfrm>
            <a:off x="842210" y="5177191"/>
            <a:ext cx="6561391" cy="923330"/>
          </a:xfrm>
          <a:prstGeom prst="rect">
            <a:avLst/>
          </a:prstGeom>
        </p:spPr>
        <p:txBody>
          <a:bodyPr wrap="square">
            <a:spAutoFit/>
          </a:bodyPr>
          <a:lstStyle/>
          <a:p>
            <a:pPr lvl="0" algn="r"/>
            <a:r>
              <a:rPr lang="fa-IR" dirty="0" smtClean="0">
                <a:cs typeface="B Homa" panose="00000400000000000000" pitchFamily="2" charset="-78"/>
              </a:rPr>
              <a:t>تغییرات فضایی/کالبدی شهرهای بزرگ و کوچک موضوع برنامه ریزی شهری است و </a:t>
            </a:r>
            <a:r>
              <a:rPr lang="fa-IR" dirty="0" smtClean="0">
                <a:cs typeface="B Homa" panose="00000400000000000000" pitchFamily="2" charset="-78"/>
              </a:rPr>
              <a:t>بوسیله افرادی </a:t>
            </a:r>
            <a:r>
              <a:rPr lang="fa-IR" dirty="0" smtClean="0">
                <a:cs typeface="B Homa" panose="00000400000000000000" pitchFamily="2" charset="-78"/>
              </a:rPr>
              <a:t>دیگر غیر از کسانی که برنامه توسعه اقتصادی اجتماعی تولید میکنند تولید میشوند</a:t>
            </a:r>
            <a:endParaRPr lang="en-US" dirty="0">
              <a:cs typeface="B Homa" panose="00000400000000000000" pitchFamily="2" charset="-78"/>
            </a:endParaRPr>
          </a:p>
        </p:txBody>
      </p:sp>
      <p:sp>
        <p:nvSpPr>
          <p:cNvPr id="16" name="Rectangle 15"/>
          <p:cNvSpPr/>
          <p:nvPr/>
        </p:nvSpPr>
        <p:spPr>
          <a:xfrm>
            <a:off x="1881886" y="4183418"/>
            <a:ext cx="5615640" cy="369332"/>
          </a:xfrm>
          <a:prstGeom prst="rect">
            <a:avLst/>
          </a:prstGeom>
        </p:spPr>
        <p:txBody>
          <a:bodyPr wrap="none">
            <a:spAutoFit/>
          </a:bodyPr>
          <a:lstStyle/>
          <a:p>
            <a:pPr algn="r"/>
            <a:r>
              <a:rPr lang="fa-IR" dirty="0" smtClean="0">
                <a:cs typeface="B Homa" panose="00000400000000000000" pitchFamily="2" charset="-78"/>
              </a:rPr>
              <a:t>تولید،توزیع محصول و تخصیص منابع مالی  به ویژه منابع مالی است</a:t>
            </a:r>
            <a:endParaRPr lang="en-US" dirty="0">
              <a:cs typeface="B Homa" panose="00000400000000000000" pitchFamily="2" charset="-78"/>
            </a:endParaRPr>
          </a:p>
        </p:txBody>
      </p:sp>
      <p:sp>
        <p:nvSpPr>
          <p:cNvPr id="17" name="Rectangle 16"/>
          <p:cNvSpPr/>
          <p:nvPr/>
        </p:nvSpPr>
        <p:spPr>
          <a:xfrm>
            <a:off x="3658666" y="2850667"/>
            <a:ext cx="3744936" cy="369332"/>
          </a:xfrm>
          <a:prstGeom prst="rect">
            <a:avLst/>
          </a:prstGeom>
        </p:spPr>
        <p:txBody>
          <a:bodyPr wrap="none">
            <a:spAutoFit/>
          </a:bodyPr>
          <a:lstStyle/>
          <a:p>
            <a:r>
              <a:rPr lang="fa-IR" dirty="0" smtClean="0">
                <a:cs typeface="B Homa" panose="00000400000000000000" pitchFamily="2" charset="-78"/>
              </a:rPr>
              <a:t>برنامه ریزی توسعه اقتصادی و اجتماعی است</a:t>
            </a:r>
            <a:endParaRPr lang="en-US" dirty="0">
              <a:cs typeface="B Homa" panose="00000400000000000000" pitchFamily="2" charset="-78"/>
            </a:endParaRPr>
          </a:p>
        </p:txBody>
      </p:sp>
    </p:spTree>
    <p:extLst>
      <p:ext uri="{BB962C8B-B14F-4D97-AF65-F5344CB8AC3E}">
        <p14:creationId xmlns:p14="http://schemas.microsoft.com/office/powerpoint/2010/main" val="28059032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ppt_x"/>
                                          </p:val>
                                        </p:tav>
                                        <p:tav tm="100000">
                                          <p:val>
                                            <p:strVal val="#ppt_x"/>
                                          </p:val>
                                        </p:tav>
                                      </p:tavLst>
                                    </p:anim>
                                    <p:anim calcmode="lin" valueType="num">
                                      <p:cBhvr additive="base">
                                        <p:cTn id="6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5"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000" dirty="0" smtClean="0">
                <a:cs typeface="B Homa" panose="00000400000000000000" pitchFamily="2" charset="-78"/>
              </a:rPr>
              <a:t>نهاد های مسول در برنامه ریزی شهری در چین</a:t>
            </a:r>
            <a:endParaRPr lang="en-US" sz="3000" dirty="0">
              <a:cs typeface="B Homa" panose="00000400000000000000" pitchFamily="2" charset="-78"/>
            </a:endParaRPr>
          </a:p>
        </p:txBody>
      </p:sp>
      <p:pic>
        <p:nvPicPr>
          <p:cNvPr id="4" name="Picture 3"/>
          <p:cNvPicPr>
            <a:picLocks noChangeAspect="1"/>
          </p:cNvPicPr>
          <p:nvPr/>
        </p:nvPicPr>
        <p:blipFill>
          <a:blip r:embed="rId2">
            <a:duotone>
              <a:prstClr val="black"/>
              <a:schemeClr val="accent2">
                <a:tint val="45000"/>
                <a:satMod val="400000"/>
              </a:schemeClr>
            </a:duotone>
          </a:blip>
          <a:stretch>
            <a:fillRect/>
          </a:stretch>
        </p:blipFill>
        <p:spPr>
          <a:xfrm>
            <a:off x="8084122" y="2651047"/>
            <a:ext cx="2788993" cy="898442"/>
          </a:xfrm>
          <a:prstGeom prst="rect">
            <a:avLst/>
          </a:prstGeom>
        </p:spPr>
      </p:pic>
      <p:sp>
        <p:nvSpPr>
          <p:cNvPr id="5" name="TextBox 4"/>
          <p:cNvSpPr txBox="1"/>
          <p:nvPr/>
        </p:nvSpPr>
        <p:spPr>
          <a:xfrm>
            <a:off x="7937168" y="2910778"/>
            <a:ext cx="2988319" cy="369332"/>
          </a:xfrm>
          <a:prstGeom prst="rect">
            <a:avLst/>
          </a:prstGeom>
          <a:noFill/>
        </p:spPr>
        <p:txBody>
          <a:bodyPr wrap="none" rtlCol="0">
            <a:spAutoFit/>
          </a:bodyPr>
          <a:lstStyle/>
          <a:p>
            <a:pPr algn="r"/>
            <a:r>
              <a:rPr lang="fa-IR" dirty="0" smtClean="0">
                <a:cs typeface="B Homa" panose="00000400000000000000" pitchFamily="2" charset="-78"/>
              </a:rPr>
              <a:t>مسئولیت برنامه ریزی شهری در چین</a:t>
            </a:r>
            <a:endParaRPr lang="en-US" dirty="0">
              <a:cs typeface="B Homa" panose="00000400000000000000" pitchFamily="2" charset="-78"/>
            </a:endParaRPr>
          </a:p>
        </p:txBody>
      </p:sp>
      <p:pic>
        <p:nvPicPr>
          <p:cNvPr id="6" name="Picture 5"/>
          <p:cNvPicPr>
            <a:picLocks noChangeAspect="1"/>
          </p:cNvPicPr>
          <p:nvPr/>
        </p:nvPicPr>
        <p:blipFill>
          <a:blip r:embed="rId2">
            <a:duotone>
              <a:prstClr val="black"/>
              <a:schemeClr val="accent2">
                <a:tint val="45000"/>
                <a:satMod val="400000"/>
              </a:schemeClr>
            </a:duotone>
          </a:blip>
          <a:stretch>
            <a:fillRect/>
          </a:stretch>
        </p:blipFill>
        <p:spPr>
          <a:xfrm>
            <a:off x="8084122" y="3888139"/>
            <a:ext cx="2788993" cy="898442"/>
          </a:xfrm>
          <a:prstGeom prst="rect">
            <a:avLst/>
          </a:prstGeom>
        </p:spPr>
      </p:pic>
      <p:sp>
        <p:nvSpPr>
          <p:cNvPr id="7" name="Rectangle 6"/>
          <p:cNvSpPr/>
          <p:nvPr/>
        </p:nvSpPr>
        <p:spPr>
          <a:xfrm>
            <a:off x="8040579" y="4160892"/>
            <a:ext cx="2871300" cy="369332"/>
          </a:xfrm>
          <a:prstGeom prst="rect">
            <a:avLst/>
          </a:prstGeom>
        </p:spPr>
        <p:txBody>
          <a:bodyPr wrap="none">
            <a:spAutoFit/>
          </a:bodyPr>
          <a:lstStyle/>
          <a:p>
            <a:pPr lvl="0" algn="r"/>
            <a:r>
              <a:rPr lang="fa-IR" dirty="0" smtClean="0">
                <a:cs typeface="B Homa" panose="00000400000000000000" pitchFamily="2" charset="-78"/>
              </a:rPr>
              <a:t>مقرارات و نظام برنامه ریزی شهری</a:t>
            </a:r>
            <a:endParaRPr lang="en-US" dirty="0">
              <a:cs typeface="B Homa" panose="00000400000000000000" pitchFamily="2" charset="-78"/>
            </a:endParaRPr>
          </a:p>
        </p:txBody>
      </p:sp>
      <p:pic>
        <p:nvPicPr>
          <p:cNvPr id="8" name="Picture 7"/>
          <p:cNvPicPr>
            <a:picLocks noChangeAspect="1"/>
          </p:cNvPicPr>
          <p:nvPr/>
        </p:nvPicPr>
        <p:blipFill>
          <a:blip r:embed="rId2">
            <a:duotone>
              <a:prstClr val="black"/>
              <a:schemeClr val="accent2">
                <a:tint val="45000"/>
                <a:satMod val="400000"/>
              </a:schemeClr>
            </a:duotone>
          </a:blip>
          <a:stretch>
            <a:fillRect/>
          </a:stretch>
        </p:blipFill>
        <p:spPr>
          <a:xfrm>
            <a:off x="8136494" y="5051136"/>
            <a:ext cx="2788993" cy="898442"/>
          </a:xfrm>
          <a:prstGeom prst="rect">
            <a:avLst/>
          </a:prstGeom>
        </p:spPr>
      </p:pic>
      <p:sp>
        <p:nvSpPr>
          <p:cNvPr id="9" name="Rectangle 8"/>
          <p:cNvSpPr/>
          <p:nvPr/>
        </p:nvSpPr>
        <p:spPr>
          <a:xfrm>
            <a:off x="8195526" y="5315691"/>
            <a:ext cx="2348720" cy="369332"/>
          </a:xfrm>
          <a:prstGeom prst="rect">
            <a:avLst/>
          </a:prstGeom>
        </p:spPr>
        <p:txBody>
          <a:bodyPr wrap="none">
            <a:spAutoFit/>
          </a:bodyPr>
          <a:lstStyle/>
          <a:p>
            <a:pPr lvl="0"/>
            <a:r>
              <a:rPr lang="fa-IR" dirty="0" smtClean="0">
                <a:cs typeface="B Homa" panose="00000400000000000000" pitchFamily="2" charset="-78"/>
              </a:rPr>
              <a:t>کار عملی برنامه ریزی شهری</a:t>
            </a:r>
            <a:endParaRPr lang="en-US" dirty="0">
              <a:cs typeface="B Homa" panose="00000400000000000000" pitchFamily="2" charset="-78"/>
            </a:endParaRPr>
          </a:p>
        </p:txBody>
      </p:sp>
      <p:pic>
        <p:nvPicPr>
          <p:cNvPr id="10" name="Picture 9"/>
          <p:cNvPicPr>
            <a:picLocks noChangeAspect="1"/>
          </p:cNvPicPr>
          <p:nvPr/>
        </p:nvPicPr>
        <p:blipFill>
          <a:blip r:embed="rId3"/>
          <a:stretch>
            <a:fillRect/>
          </a:stretch>
        </p:blipFill>
        <p:spPr>
          <a:xfrm>
            <a:off x="7477197" y="5363185"/>
            <a:ext cx="512108" cy="274344"/>
          </a:xfrm>
          <a:prstGeom prst="rect">
            <a:avLst/>
          </a:prstGeom>
        </p:spPr>
      </p:pic>
      <p:pic>
        <p:nvPicPr>
          <p:cNvPr id="11" name="Picture 10"/>
          <p:cNvPicPr>
            <a:picLocks noChangeAspect="1"/>
          </p:cNvPicPr>
          <p:nvPr/>
        </p:nvPicPr>
        <p:blipFill>
          <a:blip r:embed="rId3"/>
          <a:stretch>
            <a:fillRect/>
          </a:stretch>
        </p:blipFill>
        <p:spPr>
          <a:xfrm>
            <a:off x="7477197" y="4278406"/>
            <a:ext cx="512108" cy="274344"/>
          </a:xfrm>
          <a:prstGeom prst="rect">
            <a:avLst/>
          </a:prstGeom>
        </p:spPr>
      </p:pic>
      <p:pic>
        <p:nvPicPr>
          <p:cNvPr id="12" name="Picture 11"/>
          <p:cNvPicPr>
            <a:picLocks noChangeAspect="1"/>
          </p:cNvPicPr>
          <p:nvPr/>
        </p:nvPicPr>
        <p:blipFill>
          <a:blip r:embed="rId3"/>
          <a:stretch>
            <a:fillRect/>
          </a:stretch>
        </p:blipFill>
        <p:spPr>
          <a:xfrm>
            <a:off x="7478234" y="2928215"/>
            <a:ext cx="512108" cy="274344"/>
          </a:xfrm>
          <a:prstGeom prst="rect">
            <a:avLst/>
          </a:prstGeom>
        </p:spPr>
      </p:pic>
      <p:sp>
        <p:nvSpPr>
          <p:cNvPr id="13" name="Rectangle 12"/>
          <p:cNvSpPr/>
          <p:nvPr/>
        </p:nvSpPr>
        <p:spPr>
          <a:xfrm>
            <a:off x="260157" y="5210443"/>
            <a:ext cx="7217040" cy="646331"/>
          </a:xfrm>
          <a:prstGeom prst="rect">
            <a:avLst/>
          </a:prstGeom>
        </p:spPr>
        <p:txBody>
          <a:bodyPr wrap="none">
            <a:spAutoFit/>
          </a:bodyPr>
          <a:lstStyle/>
          <a:p>
            <a:pPr lvl="0" algn="r"/>
            <a:r>
              <a:rPr lang="fa-IR" dirty="0" smtClean="0">
                <a:cs typeface="B Homa" panose="00000400000000000000" pitchFamily="2" charset="-78"/>
              </a:rPr>
              <a:t>در خود شهرها انجام میگیرد و نهاد محلی طراحی شهری دفتری است که در شهرهای بزرگ زیر </a:t>
            </a:r>
          </a:p>
          <a:p>
            <a:pPr lvl="0" algn="r"/>
            <a:r>
              <a:rPr lang="fa-IR" dirty="0" smtClean="0">
                <a:cs typeface="B Homa" panose="00000400000000000000" pitchFamily="2" charset="-78"/>
              </a:rPr>
              <a:t>نظر کمسیون ساختمان ودر شهرای کوچک زیر نظر دپارتمان ساختمان قرار دارد</a:t>
            </a:r>
            <a:endParaRPr lang="en-US" dirty="0">
              <a:cs typeface="B Homa" panose="00000400000000000000" pitchFamily="2" charset="-78"/>
            </a:endParaRPr>
          </a:p>
        </p:txBody>
      </p:sp>
      <p:sp>
        <p:nvSpPr>
          <p:cNvPr id="14" name="Rectangle 13"/>
          <p:cNvSpPr/>
          <p:nvPr/>
        </p:nvSpPr>
        <p:spPr>
          <a:xfrm>
            <a:off x="785431" y="4183418"/>
            <a:ext cx="6712095" cy="369332"/>
          </a:xfrm>
          <a:prstGeom prst="rect">
            <a:avLst/>
          </a:prstGeom>
        </p:spPr>
        <p:txBody>
          <a:bodyPr wrap="none">
            <a:spAutoFit/>
          </a:bodyPr>
          <a:lstStyle/>
          <a:p>
            <a:pPr algn="r"/>
            <a:r>
              <a:rPr lang="fa-IR" dirty="0" smtClean="0">
                <a:cs typeface="B Homa" panose="00000400000000000000" pitchFamily="2" charset="-78"/>
              </a:rPr>
              <a:t>از طریق وزارت ساختمان تهیه میشود و بر فعالیتهای محلی طراحی شهری نظارت دارد</a:t>
            </a:r>
            <a:endParaRPr lang="en-US" dirty="0">
              <a:cs typeface="B Homa" panose="00000400000000000000" pitchFamily="2" charset="-78"/>
            </a:endParaRPr>
          </a:p>
        </p:txBody>
      </p:sp>
      <p:sp>
        <p:nvSpPr>
          <p:cNvPr id="15" name="Rectangle 14"/>
          <p:cNvSpPr/>
          <p:nvPr/>
        </p:nvSpPr>
        <p:spPr>
          <a:xfrm>
            <a:off x="2171079" y="2850667"/>
            <a:ext cx="5232523" cy="369332"/>
          </a:xfrm>
          <a:prstGeom prst="rect">
            <a:avLst/>
          </a:prstGeom>
        </p:spPr>
        <p:txBody>
          <a:bodyPr wrap="none">
            <a:spAutoFit/>
          </a:bodyPr>
          <a:lstStyle/>
          <a:p>
            <a:pPr algn="r"/>
            <a:r>
              <a:rPr lang="fa-IR" dirty="0" smtClean="0">
                <a:cs typeface="B Homa" panose="00000400000000000000" pitchFamily="2" charset="-78"/>
              </a:rPr>
              <a:t>مسولیت برنامه ریزی شهری بیشتر بر عهده وزارت ساختمان است</a:t>
            </a:r>
            <a:endParaRPr lang="en-US" dirty="0">
              <a:cs typeface="B Homa" panose="00000400000000000000" pitchFamily="2" charset="-78"/>
            </a:endParaRPr>
          </a:p>
        </p:txBody>
      </p:sp>
    </p:spTree>
    <p:extLst>
      <p:ext uri="{BB962C8B-B14F-4D97-AF65-F5344CB8AC3E}">
        <p14:creationId xmlns:p14="http://schemas.microsoft.com/office/powerpoint/2010/main" val="31019570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3"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000" dirty="0" smtClean="0">
                <a:cs typeface="B Homa" panose="00000400000000000000" pitchFamily="2" charset="-78"/>
              </a:rPr>
              <a:t>نحوه تصویب طرحهای شهری در </a:t>
            </a:r>
            <a:r>
              <a:rPr lang="fa-IR" sz="3000" dirty="0">
                <a:cs typeface="B Homa" panose="00000400000000000000" pitchFamily="2" charset="-78"/>
              </a:rPr>
              <a:t>چین</a:t>
            </a:r>
            <a:endParaRPr lang="en-US" sz="3000" dirty="0"/>
          </a:p>
        </p:txBody>
      </p:sp>
      <p:sp>
        <p:nvSpPr>
          <p:cNvPr id="5" name="Rectangle 4"/>
          <p:cNvSpPr/>
          <p:nvPr/>
        </p:nvSpPr>
        <p:spPr>
          <a:xfrm>
            <a:off x="1575515" y="3443852"/>
            <a:ext cx="9040969" cy="1754326"/>
          </a:xfrm>
          <a:prstGeom prst="rect">
            <a:avLst/>
          </a:prstGeom>
        </p:spPr>
        <p:txBody>
          <a:bodyPr wrap="square">
            <a:spAutoFit/>
          </a:bodyPr>
          <a:lstStyle/>
          <a:p>
            <a:pPr marL="285750" lvl="0" indent="-285750" algn="r">
              <a:buFont typeface="Wingdings" panose="05000000000000000000" pitchFamily="2" charset="2"/>
              <a:buChar char="q"/>
            </a:pPr>
            <a:r>
              <a:rPr lang="fa-IR" dirty="0" smtClean="0">
                <a:cs typeface="B Homa" panose="00000400000000000000" pitchFamily="2" charset="-78"/>
              </a:rPr>
              <a:t>طرح های شهری به وسیله حکومت خود شهر و لایه حکومتی بلافاصله بالاتر،به تصویب میرسند</a:t>
            </a:r>
          </a:p>
          <a:p>
            <a:pPr marL="285750" lvl="0" indent="-285750" algn="r">
              <a:buFont typeface="Wingdings" panose="05000000000000000000" pitchFamily="2" charset="2"/>
              <a:buChar char="q"/>
            </a:pPr>
            <a:endParaRPr lang="fa-IR" dirty="0" smtClean="0">
              <a:cs typeface="B Homa" panose="00000400000000000000" pitchFamily="2" charset="-78"/>
            </a:endParaRPr>
          </a:p>
          <a:p>
            <a:pPr marL="285750" lvl="0" indent="-285750" algn="r">
              <a:buFont typeface="Wingdings" panose="05000000000000000000" pitchFamily="2" charset="2"/>
              <a:buChar char="q"/>
            </a:pPr>
            <a:r>
              <a:rPr lang="fa-IR" dirty="0" smtClean="0">
                <a:cs typeface="B Homa" panose="00000400000000000000" pitchFamily="2" charset="-78"/>
              </a:rPr>
              <a:t>طرحهای شهری با جمعیت بیش از 1میلیون نفر باید به تصویب شورای دلتی نیز برسند</a:t>
            </a:r>
          </a:p>
          <a:p>
            <a:pPr marL="285750" lvl="0" indent="-285750" algn="r">
              <a:buFont typeface="Wingdings" panose="05000000000000000000" pitchFamily="2" charset="2"/>
              <a:buChar char="q"/>
            </a:pPr>
            <a:endParaRPr lang="fa-IR" dirty="0" smtClean="0">
              <a:cs typeface="B Homa" panose="00000400000000000000" pitchFamily="2" charset="-78"/>
            </a:endParaRPr>
          </a:p>
          <a:p>
            <a:pPr marL="285750" lvl="0" indent="-285750" algn="r">
              <a:buFont typeface="Wingdings" panose="05000000000000000000" pitchFamily="2" charset="2"/>
              <a:buChar char="q"/>
            </a:pPr>
            <a:r>
              <a:rPr lang="fa-IR" dirty="0">
                <a:cs typeface="B Homa" panose="00000400000000000000" pitchFamily="2" charset="-78"/>
              </a:rPr>
              <a:t> </a:t>
            </a:r>
            <a:r>
              <a:rPr lang="fa-IR" dirty="0" smtClean="0">
                <a:cs typeface="B Homa" panose="00000400000000000000" pitchFamily="2" charset="-78"/>
              </a:rPr>
              <a:t>تصویب ظرحهای شهری برای شهرهایی که اهمیت ملی دارند اصول اولیه برنانه ریزی به وسیله کمیته مرکزی حزب کمونیست تعیین میشود</a:t>
            </a:r>
            <a:endParaRPr lang="en-US" dirty="0">
              <a:cs typeface="B Homa" panose="00000400000000000000" pitchFamily="2" charset="-78"/>
            </a:endParaRPr>
          </a:p>
        </p:txBody>
      </p:sp>
      <p:sp>
        <p:nvSpPr>
          <p:cNvPr id="6" name="Rectangle 5"/>
          <p:cNvSpPr/>
          <p:nvPr/>
        </p:nvSpPr>
        <p:spPr>
          <a:xfrm>
            <a:off x="1575515" y="2520522"/>
            <a:ext cx="9040969" cy="923330"/>
          </a:xfrm>
          <a:prstGeom prst="rect">
            <a:avLst/>
          </a:prstGeom>
        </p:spPr>
        <p:txBody>
          <a:bodyPr wrap="square">
            <a:spAutoFit/>
          </a:bodyPr>
          <a:lstStyle/>
          <a:p>
            <a:pPr marL="285750" lvl="0" indent="-285750" algn="r">
              <a:buFont typeface="Wingdings" panose="05000000000000000000" pitchFamily="2" charset="2"/>
              <a:buChar char="q"/>
            </a:pPr>
            <a:r>
              <a:rPr lang="fa-IR" b="1" dirty="0" smtClean="0">
                <a:cs typeface="B Homa" panose="00000400000000000000" pitchFamily="2" charset="-78"/>
              </a:rPr>
              <a:t>پیش از سال 1980  چین قانون شهرسازی نداشت.نخستین تصویب نامه شهرسازی در سانل 1984  بوسیله شورای دولتی صادر شد این تصویب نامه با تغییراتی در سال 1989 به تصویب کنگره ملی خلق چین رسید و به قانون شهرسازی مبدل گشت</a:t>
            </a:r>
            <a:endParaRPr lang="en-US" b="1" dirty="0">
              <a:cs typeface="B Homa" panose="00000400000000000000" pitchFamily="2" charset="-78"/>
            </a:endParaRPr>
          </a:p>
        </p:txBody>
      </p:sp>
    </p:spTree>
    <p:extLst>
      <p:ext uri="{BB962C8B-B14F-4D97-AF65-F5344CB8AC3E}">
        <p14:creationId xmlns:p14="http://schemas.microsoft.com/office/powerpoint/2010/main" val="14431835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000" dirty="0" smtClean="0">
                <a:cs typeface="B Homa" panose="00000400000000000000" pitchFamily="2" charset="-78"/>
              </a:rPr>
              <a:t>بررسی نمونه ای از برنامه ریزی شهری در چین</a:t>
            </a:r>
            <a:endParaRPr lang="en-US" sz="3000" dirty="0">
              <a:cs typeface="B Homa" panose="00000400000000000000" pitchFamily="2" charset="-78"/>
            </a:endParaRPr>
          </a:p>
        </p:txBody>
      </p:sp>
      <p:sp>
        <p:nvSpPr>
          <p:cNvPr id="4" name="Rectangle 3"/>
          <p:cNvSpPr/>
          <p:nvPr/>
        </p:nvSpPr>
        <p:spPr>
          <a:xfrm>
            <a:off x="1060769" y="2418347"/>
            <a:ext cx="10206787" cy="2308324"/>
          </a:xfrm>
          <a:prstGeom prst="rect">
            <a:avLst/>
          </a:prstGeom>
        </p:spPr>
        <p:txBody>
          <a:bodyPr wrap="square">
            <a:spAutoFit/>
          </a:bodyPr>
          <a:lstStyle/>
          <a:p>
            <a:pPr lvl="0" algn="just"/>
            <a:r>
              <a:rPr lang="fa-IR" sz="2400" dirty="0">
                <a:cs typeface="B Homa" panose="00000400000000000000" pitchFamily="2" charset="-78"/>
              </a:rPr>
              <a:t>تامین مسکن براي اقشار کم درآمد در یک جامعه، همواره از اهداف مهم برنامه ریزان در کشورهاي مختلف محسوب</a:t>
            </a:r>
          </a:p>
          <a:p>
            <a:pPr lvl="0" algn="just"/>
            <a:r>
              <a:rPr lang="fa-IR" sz="2400" dirty="0">
                <a:cs typeface="B Homa" panose="00000400000000000000" pitchFamily="2" charset="-78"/>
              </a:rPr>
              <a:t>می شوداز </a:t>
            </a:r>
            <a:r>
              <a:rPr lang="fa-IR" sz="2400" dirty="0" smtClean="0">
                <a:cs typeface="B Homa" panose="00000400000000000000" pitchFamily="2" charset="-78"/>
              </a:rPr>
              <a:t>مهمترین </a:t>
            </a:r>
            <a:r>
              <a:rPr lang="fa-IR" sz="2400" dirty="0">
                <a:cs typeface="B Homa" panose="00000400000000000000" pitchFamily="2" charset="-78"/>
              </a:rPr>
              <a:t>بخش ها در مطالعات شهرسازي </a:t>
            </a:r>
            <a:r>
              <a:rPr lang="fa-IR" sz="2400" dirty="0" smtClean="0">
                <a:cs typeface="B Homa" panose="00000400000000000000" pitchFamily="2" charset="-78"/>
              </a:rPr>
              <a:t> (منجر </a:t>
            </a:r>
            <a:r>
              <a:rPr lang="fa-IR" sz="2400" dirty="0">
                <a:cs typeface="B Homa" panose="00000400000000000000" pitchFamily="2" charset="-78"/>
              </a:rPr>
              <a:t>به برنامه ریزي یا </a:t>
            </a:r>
            <a:r>
              <a:rPr lang="fa-IR" sz="2400" dirty="0" smtClean="0">
                <a:cs typeface="B Homa" panose="00000400000000000000" pitchFamily="2" charset="-78"/>
              </a:rPr>
              <a:t>طراحی) بررسی </a:t>
            </a:r>
            <a:r>
              <a:rPr lang="fa-IR" sz="2400" dirty="0">
                <a:cs typeface="B Homa" panose="00000400000000000000" pitchFamily="2" charset="-78"/>
              </a:rPr>
              <a:t>تجارب موفق یا ناموفق داخلی </a:t>
            </a:r>
            <a:r>
              <a:rPr lang="fa-IR" sz="2400" dirty="0" smtClean="0">
                <a:cs typeface="B Homa" panose="00000400000000000000" pitchFamily="2" charset="-78"/>
              </a:rPr>
              <a:t>و جهانی </a:t>
            </a:r>
            <a:r>
              <a:rPr lang="fa-IR" sz="2400" dirty="0" smtClean="0">
                <a:cs typeface="B Homa" panose="00000400000000000000" pitchFamily="2" charset="-78"/>
              </a:rPr>
              <a:t>می </a:t>
            </a:r>
            <a:r>
              <a:rPr lang="fa-IR" sz="2400" dirty="0">
                <a:cs typeface="B Homa" panose="00000400000000000000" pitchFamily="2" charset="-78"/>
              </a:rPr>
              <a:t>باشد. مطالعه اهداف، انواع تصمیم گیري ها، روش هاي مداخله و نتایج هر یک از </a:t>
            </a:r>
            <a:r>
              <a:rPr lang="fa-IR" sz="2400" dirty="0" smtClean="0">
                <a:cs typeface="B Homa" panose="00000400000000000000" pitchFamily="2" charset="-78"/>
              </a:rPr>
              <a:t>این تجارب </a:t>
            </a:r>
            <a:r>
              <a:rPr lang="fa-IR" sz="2400" dirty="0">
                <a:cs typeface="B Homa" panose="00000400000000000000" pitchFamily="2" charset="-78"/>
              </a:rPr>
              <a:t>و شناسایی نقاط قوت و ضعف آنها می تواند به تصمیم گیري درست </a:t>
            </a:r>
            <a:r>
              <a:rPr lang="fa-IR" sz="2400" dirty="0" smtClean="0">
                <a:cs typeface="B Homa" panose="00000400000000000000" pitchFamily="2" charset="-78"/>
              </a:rPr>
              <a:t>دربرنامه ریزی شهری مشابه در کشور، </a:t>
            </a:r>
            <a:r>
              <a:rPr lang="fa-IR" sz="2400" dirty="0">
                <a:cs typeface="B Homa" panose="00000400000000000000" pitchFamily="2" charset="-78"/>
              </a:rPr>
              <a:t>کمک شایانی نماید</a:t>
            </a:r>
            <a:endParaRPr lang="en-US" sz="2400" dirty="0">
              <a:cs typeface="B Homa" panose="00000400000000000000" pitchFamily="2" charset="-78"/>
            </a:endParaRPr>
          </a:p>
        </p:txBody>
      </p:sp>
    </p:spTree>
    <p:extLst>
      <p:ext uri="{BB962C8B-B14F-4D97-AF65-F5344CB8AC3E}">
        <p14:creationId xmlns:p14="http://schemas.microsoft.com/office/powerpoint/2010/main" val="1509599565"/>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9492" y="947348"/>
            <a:ext cx="9601196" cy="524696"/>
          </a:xfrm>
        </p:spPr>
        <p:txBody>
          <a:bodyPr>
            <a:noAutofit/>
          </a:bodyPr>
          <a:lstStyle/>
          <a:p>
            <a:r>
              <a:rPr lang="fa-IR" sz="3000" dirty="0" smtClean="0">
                <a:cs typeface="B Homa" panose="00000400000000000000" pitchFamily="2" charset="-78"/>
              </a:rPr>
              <a:t>تاریخچه مسکن در چین  </a:t>
            </a:r>
            <a:endParaRPr lang="en-US" sz="3000" dirty="0">
              <a:cs typeface="B Homa" panose="00000400000000000000" pitchFamily="2" charset="-78"/>
            </a:endParaRPr>
          </a:p>
        </p:txBody>
      </p:sp>
      <p:sp>
        <p:nvSpPr>
          <p:cNvPr id="3" name="Content Placeholder 2"/>
          <p:cNvSpPr>
            <a:spLocks noGrp="1"/>
          </p:cNvSpPr>
          <p:nvPr>
            <p:ph idx="1"/>
          </p:nvPr>
        </p:nvSpPr>
        <p:spPr>
          <a:xfrm>
            <a:off x="1296473" y="1828800"/>
            <a:ext cx="9601196" cy="3879643"/>
          </a:xfrm>
        </p:spPr>
        <p:txBody>
          <a:bodyPr>
            <a:normAutofit fontScale="92500" lnSpcReduction="20000"/>
          </a:bodyPr>
          <a:lstStyle/>
          <a:p>
            <a:pPr marL="0" indent="0" algn="r">
              <a:buNone/>
            </a:pPr>
            <a:r>
              <a:rPr lang="fa-IR" sz="2600" dirty="0" smtClean="0">
                <a:cs typeface="B Homa" panose="00000400000000000000" pitchFamily="2" charset="-78"/>
              </a:rPr>
              <a:t>پیش از روی کار آمدن مائو</a:t>
            </a:r>
            <a:endParaRPr lang="en-US" sz="2600" dirty="0" smtClean="0">
              <a:cs typeface="B Homa" panose="00000400000000000000" pitchFamily="2" charset="-78"/>
            </a:endParaRPr>
          </a:p>
          <a:p>
            <a:pPr marL="0" indent="0" algn="r">
              <a:buNone/>
            </a:pPr>
            <a:endParaRPr lang="fa-IR" dirty="0" smtClean="0">
              <a:cs typeface="B Homa" panose="00000400000000000000" pitchFamily="2" charset="-78"/>
            </a:endParaRPr>
          </a:p>
          <a:p>
            <a:pPr marL="0" indent="0" algn="r">
              <a:buNone/>
            </a:pPr>
            <a:r>
              <a:rPr lang="fa-IR" sz="1900" dirty="0" smtClean="0">
                <a:cs typeface="B Homa" panose="00000400000000000000" pitchFamily="2" charset="-78"/>
              </a:rPr>
              <a:t>شکل خانه ها به صورت ساده سنتی یک یا دو طبقه </a:t>
            </a:r>
          </a:p>
          <a:p>
            <a:pPr marL="0" indent="0" algn="r">
              <a:buNone/>
            </a:pPr>
            <a:r>
              <a:rPr lang="fa-IR" sz="1900" dirty="0" smtClean="0">
                <a:cs typeface="B Homa" panose="00000400000000000000" pitchFamily="2" charset="-78"/>
              </a:rPr>
              <a:t>ساخت خانه ها بوسیله مصالح بومی</a:t>
            </a:r>
          </a:p>
          <a:p>
            <a:pPr marL="0" indent="0" algn="r">
              <a:buNone/>
            </a:pPr>
            <a:r>
              <a:rPr lang="fa-IR" sz="1900" dirty="0" smtClean="0">
                <a:cs typeface="B Homa" panose="00000400000000000000" pitchFamily="2" charset="-78"/>
              </a:rPr>
              <a:t>مالکیت خانه ها یه صورت شخصی یا اجاره ای</a:t>
            </a:r>
          </a:p>
          <a:p>
            <a:pPr marL="0" indent="0" algn="r">
              <a:buNone/>
            </a:pPr>
            <a:r>
              <a:rPr lang="fa-IR" sz="1900" dirty="0" smtClean="0">
                <a:cs typeface="B Homa" panose="00000400000000000000" pitchFamily="2" charset="-78"/>
              </a:rPr>
              <a:t>عدم تفاوت بین مسکن شهری و روستایی</a:t>
            </a:r>
          </a:p>
          <a:p>
            <a:pPr marL="0" indent="0" algn="r">
              <a:buNone/>
            </a:pPr>
            <a:r>
              <a:rPr lang="fa-IR" sz="1900" dirty="0" smtClean="0">
                <a:cs typeface="B Homa" panose="00000400000000000000" pitchFamily="2" charset="-78"/>
              </a:rPr>
              <a:t>کیفیت سکونت و استاندارد پایین و سرانه مسکونی 3 متر مربع</a:t>
            </a:r>
            <a:endParaRPr lang="en-US" sz="1900" dirty="0" smtClean="0">
              <a:cs typeface="B Homa" panose="00000400000000000000" pitchFamily="2" charset="-78"/>
            </a:endParaRPr>
          </a:p>
          <a:p>
            <a:pPr marL="0" indent="0" algn="r">
              <a:buNone/>
            </a:pPr>
            <a:endParaRPr lang="en-US" sz="1800" dirty="0">
              <a:cs typeface="B Homa" panose="00000400000000000000" pitchFamily="2" charset="-78"/>
            </a:endParaRPr>
          </a:p>
          <a:p>
            <a:pPr marL="0" indent="0" algn="r">
              <a:buNone/>
            </a:pPr>
            <a:r>
              <a:rPr lang="fa-IR" dirty="0" smtClean="0">
                <a:cs typeface="B Homa" panose="00000400000000000000" pitchFamily="2" charset="-78"/>
              </a:rPr>
              <a:t>                      </a:t>
            </a:r>
          </a:p>
          <a:p>
            <a:pPr marL="0" indent="0" algn="r">
              <a:buNone/>
            </a:pPr>
            <a:endParaRPr lang="fa-IR" dirty="0" smtClean="0">
              <a:cs typeface="B Homa" panose="00000400000000000000" pitchFamily="2" charset="-78"/>
            </a:endParaRPr>
          </a:p>
          <a:p>
            <a:pPr marL="0" indent="0" algn="r">
              <a:buNone/>
            </a:pPr>
            <a:endParaRPr lang="en-US" sz="1800"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6179" y="2058645"/>
            <a:ext cx="2676899" cy="3419952"/>
          </a:xfrm>
          <a:prstGeom prst="rect">
            <a:avLst/>
          </a:prstGeom>
        </p:spPr>
      </p:pic>
      <p:sp>
        <p:nvSpPr>
          <p:cNvPr id="5" name="TextBox 4"/>
          <p:cNvSpPr txBox="1"/>
          <p:nvPr/>
        </p:nvSpPr>
        <p:spPr>
          <a:xfrm>
            <a:off x="100361" y="5897259"/>
            <a:ext cx="5486400" cy="369332"/>
          </a:xfrm>
          <a:prstGeom prst="rect">
            <a:avLst/>
          </a:prstGeom>
          <a:noFill/>
        </p:spPr>
        <p:txBody>
          <a:bodyPr wrap="square" rtlCol="0">
            <a:spAutoFit/>
          </a:bodyPr>
          <a:lstStyle/>
          <a:p>
            <a:pPr lvl="0" algn="r">
              <a:spcBef>
                <a:spcPct val="20000"/>
              </a:spcBef>
              <a:spcAft>
                <a:spcPts val="600"/>
              </a:spcAft>
              <a:buClr>
                <a:srgbClr val="83992A"/>
              </a:buClr>
              <a:buSzPct val="115000"/>
            </a:pPr>
            <a:r>
              <a:rPr lang="fa-IR" dirty="0">
                <a:cs typeface="B Homa" panose="00000400000000000000" pitchFamily="2" charset="-78"/>
              </a:rPr>
              <a:t>مسکن شهری با ماهیت روستایی در </a:t>
            </a:r>
            <a:r>
              <a:rPr lang="fa-IR" dirty="0" smtClean="0">
                <a:cs typeface="B Homa" panose="00000400000000000000" pitchFamily="2" charset="-78"/>
              </a:rPr>
              <a:t>اوایل </a:t>
            </a:r>
            <a:r>
              <a:rPr lang="fa-IR" dirty="0">
                <a:cs typeface="B Homa" panose="00000400000000000000" pitchFamily="2" charset="-78"/>
              </a:rPr>
              <a:t>قرن بیستم       </a:t>
            </a:r>
          </a:p>
        </p:txBody>
      </p:sp>
    </p:spTree>
    <p:extLst>
      <p:ext uri="{BB962C8B-B14F-4D97-AF65-F5344CB8AC3E}">
        <p14:creationId xmlns:p14="http://schemas.microsoft.com/office/powerpoint/2010/main" val="34683661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ppt_x"/>
                                          </p:val>
                                        </p:tav>
                                        <p:tav tm="100000">
                                          <p:val>
                                            <p:strVal val="#ppt_x"/>
                                          </p:val>
                                        </p:tav>
                                      </p:tavLst>
                                    </p:anim>
                                    <p:anim calcmode="lin" valueType="num">
                                      <p:cBhvr additive="base">
                                        <p:cTn id="5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814708"/>
            <a:ext cx="9601196" cy="524696"/>
          </a:xfrm>
        </p:spPr>
        <p:txBody>
          <a:bodyPr>
            <a:noAutofit/>
          </a:bodyPr>
          <a:lstStyle/>
          <a:p>
            <a:r>
              <a:rPr lang="fa-IR" sz="3000" dirty="0" smtClean="0">
                <a:cs typeface="B Homa" panose="00000400000000000000" pitchFamily="2" charset="-78"/>
              </a:rPr>
              <a:t>تاریخچه مسکن در چین  </a:t>
            </a:r>
            <a:endParaRPr lang="en-US" sz="3000" dirty="0">
              <a:cs typeface="B Homa" panose="00000400000000000000" pitchFamily="2" charset="-78"/>
            </a:endParaRPr>
          </a:p>
        </p:txBody>
      </p:sp>
      <p:sp>
        <p:nvSpPr>
          <p:cNvPr id="3" name="Content Placeholder 2"/>
          <p:cNvSpPr>
            <a:spLocks noGrp="1"/>
          </p:cNvSpPr>
          <p:nvPr>
            <p:ph idx="1"/>
          </p:nvPr>
        </p:nvSpPr>
        <p:spPr>
          <a:xfrm>
            <a:off x="1296473" y="1828800"/>
            <a:ext cx="9601196" cy="3879643"/>
          </a:xfrm>
        </p:spPr>
        <p:txBody>
          <a:bodyPr>
            <a:noAutofit/>
          </a:bodyPr>
          <a:lstStyle/>
          <a:p>
            <a:pPr marL="0" indent="0" algn="r">
              <a:buNone/>
            </a:pPr>
            <a:r>
              <a:rPr lang="fa-IR" dirty="0" smtClean="0">
                <a:cs typeface="B Homa" panose="00000400000000000000" pitchFamily="2" charset="-78"/>
              </a:rPr>
              <a:t>پس از روی کار آمدن مائو(در سال 1922 وشروع دوران کمونیستی)</a:t>
            </a:r>
          </a:p>
          <a:p>
            <a:pPr marL="0" indent="0" algn="r">
              <a:buNone/>
            </a:pPr>
            <a:endParaRPr lang="fa-IR" dirty="0">
              <a:cs typeface="B Homa" panose="00000400000000000000" pitchFamily="2" charset="-78"/>
            </a:endParaRPr>
          </a:p>
          <a:p>
            <a:pPr marL="0" indent="0" algn="r">
              <a:buNone/>
            </a:pPr>
            <a:r>
              <a:rPr lang="fa-IR" sz="1800" dirty="0" smtClean="0">
                <a:cs typeface="B Homa" panose="00000400000000000000" pitchFamily="2" charset="-78"/>
              </a:rPr>
              <a:t>سیاست:تامین مسکن رفاهی سوسیالیستی</a:t>
            </a:r>
          </a:p>
          <a:p>
            <a:pPr marL="0" indent="0" algn="r">
              <a:buNone/>
            </a:pPr>
            <a:r>
              <a:rPr lang="fa-IR" sz="1800" dirty="0" smtClean="0">
                <a:cs typeface="B Homa" panose="00000400000000000000" pitchFamily="2" charset="-78"/>
              </a:rPr>
              <a:t>مالکیت :عمومی (اختیار دولت برای تامین مسکن)</a:t>
            </a:r>
          </a:p>
          <a:p>
            <a:pPr marL="0" indent="0" algn="r">
              <a:buNone/>
            </a:pPr>
            <a:r>
              <a:rPr lang="fa-IR" sz="1800" dirty="0" smtClean="0">
                <a:cs typeface="B Homa" panose="00000400000000000000" pitchFamily="2" charset="-78"/>
              </a:rPr>
              <a:t>استراتژی اصلی:رقابت با غرب از طریق توسعه اقتصاد و روی اوردن دولت </a:t>
            </a:r>
          </a:p>
          <a:p>
            <a:pPr marL="0" indent="0" algn="r">
              <a:buNone/>
            </a:pPr>
            <a:r>
              <a:rPr lang="fa-IR" sz="1800" dirty="0" smtClean="0">
                <a:cs typeface="B Homa" panose="00000400000000000000" pitchFamily="2" charset="-78"/>
              </a:rPr>
              <a:t>به اقتصاد برنامه ریزی شده</a:t>
            </a:r>
          </a:p>
          <a:p>
            <a:pPr marL="0" indent="0" algn="r">
              <a:buNone/>
            </a:pPr>
            <a:r>
              <a:rPr lang="fa-IR" sz="1800" dirty="0" smtClean="0">
                <a:cs typeface="B Homa" panose="00000400000000000000" pitchFamily="2" charset="-78"/>
              </a:rPr>
              <a:t>ساخت خانه ها یه صورت متحدالشکل توسط دولت</a:t>
            </a:r>
          </a:p>
          <a:p>
            <a:pPr marL="0" indent="0" algn="r">
              <a:buNone/>
            </a:pPr>
            <a:r>
              <a:rPr lang="fa-IR" sz="1800" dirty="0" smtClean="0">
                <a:cs typeface="B Homa" panose="00000400000000000000" pitchFamily="2" charset="-78"/>
              </a:rPr>
              <a:t>مشکلات:کمیود سرمایه گذاری-کمبود مسکن-کمبود فضا-توزیع نابرابر</a:t>
            </a:r>
          </a:p>
          <a:p>
            <a:pPr marL="0" indent="0" algn="r">
              <a:buNone/>
            </a:pPr>
            <a:r>
              <a:rPr lang="fa-IR" sz="1800" dirty="0" smtClean="0">
                <a:cs typeface="B Homa" panose="00000400000000000000" pitchFamily="2" charset="-78"/>
              </a:rPr>
              <a:t>وضعیت ضعیف محله ها و استفاده نامناسب از زمین</a:t>
            </a:r>
          </a:p>
          <a:p>
            <a:pPr marL="0" indent="0" algn="r">
              <a:buNone/>
            </a:pPr>
            <a:endParaRPr lang="fa-IR" dirty="0">
              <a:cs typeface="B Homa" panose="00000400000000000000" pitchFamily="2" charset="-78"/>
            </a:endParaRPr>
          </a:p>
          <a:p>
            <a:pPr marL="0" indent="0" algn="r">
              <a:buNone/>
            </a:pPr>
            <a:endParaRPr lang="en-US" sz="1800" dirty="0">
              <a:cs typeface="B Homa" panose="00000400000000000000" pitchFamily="2" charset="-78"/>
            </a:endParaRPr>
          </a:p>
        </p:txBody>
      </p:sp>
      <p:sp>
        <p:nvSpPr>
          <p:cNvPr id="5" name="TextBox 4"/>
          <p:cNvSpPr txBox="1"/>
          <p:nvPr/>
        </p:nvSpPr>
        <p:spPr>
          <a:xfrm>
            <a:off x="100361" y="5897259"/>
            <a:ext cx="5486400" cy="369332"/>
          </a:xfrm>
          <a:prstGeom prst="rect">
            <a:avLst/>
          </a:prstGeom>
          <a:noFill/>
        </p:spPr>
        <p:txBody>
          <a:bodyPr wrap="square" rtlCol="0">
            <a:spAutoFit/>
          </a:bodyPr>
          <a:lstStyle/>
          <a:p>
            <a:pPr algn="r">
              <a:spcBef>
                <a:spcPct val="20000"/>
              </a:spcBef>
              <a:spcAft>
                <a:spcPts val="600"/>
              </a:spcAft>
              <a:buClr>
                <a:srgbClr val="83992A"/>
              </a:buClr>
              <a:buSzPct val="115000"/>
            </a:pPr>
            <a:r>
              <a:rPr lang="fa-IR" dirty="0" smtClean="0">
                <a:solidFill>
                  <a:prstClr val="black">
                    <a:lumMod val="85000"/>
                    <a:lumOff val="15000"/>
                  </a:prstClr>
                </a:solidFill>
                <a:cs typeface="B Homa" panose="00000400000000000000" pitchFamily="2" charset="-78"/>
              </a:rPr>
              <a:t>      </a:t>
            </a:r>
            <a:endParaRPr lang="fa-IR" dirty="0">
              <a:solidFill>
                <a:prstClr val="black">
                  <a:lumMod val="85000"/>
                  <a:lumOff val="15000"/>
                </a:prstClr>
              </a:solidFill>
              <a:cs typeface="B Homa" panose="00000400000000000000" pitchFamily="2" charset="-78"/>
            </a:endParaRPr>
          </a:p>
        </p:txBody>
      </p:sp>
    </p:spTree>
    <p:extLst>
      <p:ext uri="{BB962C8B-B14F-4D97-AF65-F5344CB8AC3E}">
        <p14:creationId xmlns:p14="http://schemas.microsoft.com/office/powerpoint/2010/main" val="34626559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238" y="1396501"/>
            <a:ext cx="9601196" cy="747208"/>
          </a:xfrm>
        </p:spPr>
        <p:txBody>
          <a:bodyPr>
            <a:noAutofit/>
          </a:bodyPr>
          <a:lstStyle/>
          <a:p>
            <a:pPr lvl="0" algn="r">
              <a:spcBef>
                <a:spcPct val="20000"/>
              </a:spcBef>
              <a:spcAft>
                <a:spcPts val="600"/>
              </a:spcAft>
              <a:buClr>
                <a:srgbClr val="83992A"/>
              </a:buClr>
              <a:buSzPct val="115000"/>
            </a:pPr>
            <a:r>
              <a:rPr lang="fa-IR" sz="3000" dirty="0" smtClean="0">
                <a:effectLst/>
                <a:cs typeface="B Homa" panose="00000400000000000000" pitchFamily="2" charset="-78"/>
              </a:rPr>
              <a:t>                                      تحولات مسکن در چین</a:t>
            </a:r>
            <a:br>
              <a:rPr lang="fa-IR" sz="3000" dirty="0" smtClean="0">
                <a:effectLst/>
                <a:cs typeface="B Homa" panose="00000400000000000000" pitchFamily="2" charset="-78"/>
              </a:rPr>
            </a:br>
            <a:r>
              <a:rPr lang="fa-IR" sz="3000" dirty="0" smtClean="0">
                <a:effectLst/>
                <a:cs typeface="B Homa" panose="00000400000000000000" pitchFamily="2" charset="-78"/>
              </a:rPr>
              <a:t>  </a:t>
            </a:r>
            <a:r>
              <a:rPr lang="fa-IR" sz="3000" dirty="0">
                <a:effectLst/>
                <a:cs typeface="B Homa" panose="00000400000000000000" pitchFamily="2" charset="-78"/>
              </a:rPr>
              <a:t/>
            </a:r>
            <a:br>
              <a:rPr lang="fa-IR" sz="3000" dirty="0">
                <a:effectLst/>
                <a:cs typeface="B Homa" panose="00000400000000000000" pitchFamily="2" charset="-78"/>
              </a:rPr>
            </a:br>
            <a:r>
              <a:rPr lang="fa-IR" sz="1800" dirty="0" smtClean="0">
                <a:ln>
                  <a:noFill/>
                </a:ln>
                <a:effectLst/>
                <a:ea typeface="+mn-ea"/>
                <a:cs typeface="B Homa" panose="00000400000000000000" pitchFamily="2" charset="-78"/>
              </a:rPr>
              <a:t>با </a:t>
            </a:r>
            <a:r>
              <a:rPr lang="fa-IR" sz="1800" dirty="0">
                <a:ln>
                  <a:noFill/>
                </a:ln>
                <a:effectLst/>
                <a:ea typeface="+mn-ea"/>
                <a:cs typeface="B Homa" panose="00000400000000000000" pitchFamily="2" charset="-78"/>
              </a:rPr>
              <a:t>سپری شدن دوران مائو و شکل گیری دولت جدید در سال 1979 دوران گذار به اقتصاد بازار(اصلاحات) که شامل دو دوره میباشد</a:t>
            </a:r>
            <a:r>
              <a:rPr lang="fa-IR" sz="1800" dirty="0">
                <a:ln>
                  <a:noFill/>
                </a:ln>
                <a:solidFill>
                  <a:prstClr val="black">
                    <a:lumMod val="85000"/>
                    <a:lumOff val="15000"/>
                  </a:prstClr>
                </a:solidFill>
                <a:effectLst/>
                <a:ea typeface="+mn-ea"/>
                <a:cs typeface="B Homa" panose="00000400000000000000" pitchFamily="2" charset="-78"/>
              </a:rPr>
              <a:t/>
            </a:r>
            <a:br>
              <a:rPr lang="fa-IR" sz="1800" dirty="0">
                <a:ln>
                  <a:noFill/>
                </a:ln>
                <a:solidFill>
                  <a:prstClr val="black">
                    <a:lumMod val="85000"/>
                    <a:lumOff val="15000"/>
                  </a:prstClr>
                </a:solidFill>
                <a:effectLst/>
                <a:ea typeface="+mn-ea"/>
                <a:cs typeface="B Homa" panose="00000400000000000000" pitchFamily="2" charset="-78"/>
              </a:rPr>
            </a:br>
            <a:endParaRPr lang="en-US" sz="3000" dirty="0">
              <a:effectLst/>
              <a:cs typeface="B Homa" panose="00000400000000000000" pitchFamily="2" charset="-78"/>
            </a:endParaRPr>
          </a:p>
        </p:txBody>
      </p:sp>
      <p:sp>
        <p:nvSpPr>
          <p:cNvPr id="6" name="Rounded Rectangle 5"/>
          <p:cNvSpPr/>
          <p:nvPr/>
        </p:nvSpPr>
        <p:spPr>
          <a:xfrm>
            <a:off x="8292395" y="2761173"/>
            <a:ext cx="2319454" cy="914400"/>
          </a:xfrm>
          <a:prstGeom prst="roundRect">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Homa" panose="00000400000000000000" pitchFamily="2" charset="-78"/>
              </a:rPr>
              <a:t>دوران اول1997-1979</a:t>
            </a:r>
            <a:endParaRPr lang="en-US" dirty="0">
              <a:solidFill>
                <a:schemeClr val="tx1"/>
              </a:solidFill>
              <a:cs typeface="B Homa" panose="00000400000000000000" pitchFamily="2" charset="-78"/>
            </a:endParaRPr>
          </a:p>
        </p:txBody>
      </p:sp>
      <p:pic>
        <p:nvPicPr>
          <p:cNvPr id="8" name="Picture 7"/>
          <p:cNvPicPr>
            <a:picLocks noChangeAspect="1"/>
          </p:cNvPicPr>
          <p:nvPr/>
        </p:nvPicPr>
        <p:blipFill>
          <a:blip r:embed="rId2">
            <a:duotone>
              <a:prstClr val="black"/>
              <a:schemeClr val="accent2">
                <a:tint val="45000"/>
                <a:satMod val="400000"/>
              </a:schemeClr>
            </a:duotone>
          </a:blip>
          <a:stretch>
            <a:fillRect/>
          </a:stretch>
        </p:blipFill>
        <p:spPr>
          <a:xfrm>
            <a:off x="8292395" y="4778297"/>
            <a:ext cx="2334970" cy="932769"/>
          </a:xfrm>
          <a:prstGeom prst="rect">
            <a:avLst/>
          </a:prstGeom>
        </p:spPr>
      </p:pic>
      <p:sp>
        <p:nvSpPr>
          <p:cNvPr id="9" name="TextBox 8"/>
          <p:cNvSpPr txBox="1"/>
          <p:nvPr/>
        </p:nvSpPr>
        <p:spPr>
          <a:xfrm>
            <a:off x="8317836" y="5060015"/>
            <a:ext cx="2117888" cy="369332"/>
          </a:xfrm>
          <a:prstGeom prst="rect">
            <a:avLst/>
          </a:prstGeom>
          <a:noFill/>
        </p:spPr>
        <p:txBody>
          <a:bodyPr wrap="none" rtlCol="0">
            <a:spAutoFit/>
          </a:bodyPr>
          <a:lstStyle/>
          <a:p>
            <a:r>
              <a:rPr lang="fa-IR" dirty="0" smtClean="0">
                <a:cs typeface="B Homa" panose="00000400000000000000" pitchFamily="2" charset="-78"/>
              </a:rPr>
              <a:t>دوران دوم 1998 تا کنون</a:t>
            </a:r>
            <a:endParaRPr lang="en-US" dirty="0">
              <a:cs typeface="B Homa" panose="00000400000000000000" pitchFamily="2" charset="-78"/>
            </a:endParaRPr>
          </a:p>
        </p:txBody>
      </p:sp>
      <p:pic>
        <p:nvPicPr>
          <p:cNvPr id="11" name="Picture 10"/>
          <p:cNvPicPr>
            <a:picLocks noChangeAspect="1"/>
          </p:cNvPicPr>
          <p:nvPr/>
        </p:nvPicPr>
        <p:blipFill>
          <a:blip r:embed="rId3">
            <a:duotone>
              <a:schemeClr val="accent3">
                <a:shade val="45000"/>
                <a:satMod val="135000"/>
              </a:schemeClr>
              <a:prstClr val="white"/>
            </a:duotone>
          </a:blip>
          <a:stretch>
            <a:fillRect/>
          </a:stretch>
        </p:blipFill>
        <p:spPr>
          <a:xfrm>
            <a:off x="7561770" y="5155003"/>
            <a:ext cx="518205" cy="274344"/>
          </a:xfrm>
          <a:prstGeom prst="rect">
            <a:avLst/>
          </a:prstGeom>
        </p:spPr>
      </p:pic>
      <p:sp>
        <p:nvSpPr>
          <p:cNvPr id="12" name="TextBox 11"/>
          <p:cNvSpPr txBox="1"/>
          <p:nvPr/>
        </p:nvSpPr>
        <p:spPr>
          <a:xfrm>
            <a:off x="1157126" y="2503393"/>
            <a:ext cx="6200079" cy="1815882"/>
          </a:xfrm>
          <a:prstGeom prst="rect">
            <a:avLst/>
          </a:prstGeom>
          <a:noFill/>
        </p:spPr>
        <p:txBody>
          <a:bodyPr wrap="square" rtlCol="0">
            <a:spAutoFit/>
          </a:bodyPr>
          <a:lstStyle/>
          <a:p>
            <a:pPr algn="r"/>
            <a:r>
              <a:rPr lang="fa-IR" sz="1600" dirty="0" smtClean="0">
                <a:cs typeface="B Homa" panose="00000400000000000000" pitchFamily="2" charset="-78"/>
              </a:rPr>
              <a:t>نخستین اصلاحات اقتصادی</a:t>
            </a:r>
            <a:r>
              <a:rPr lang="en-US" sz="1600" dirty="0" smtClean="0">
                <a:cs typeface="B Homa" panose="00000400000000000000" pitchFamily="2" charset="-78"/>
              </a:rPr>
              <a:t> </a:t>
            </a:r>
            <a:endParaRPr lang="fa-IR" sz="1600" dirty="0" smtClean="0">
              <a:cs typeface="B Homa" panose="00000400000000000000" pitchFamily="2" charset="-78"/>
            </a:endParaRPr>
          </a:p>
          <a:p>
            <a:pPr algn="r"/>
            <a:endParaRPr lang="fa-IR" sz="1600" dirty="0">
              <a:cs typeface="B Homa" panose="00000400000000000000" pitchFamily="2" charset="-78"/>
            </a:endParaRPr>
          </a:p>
          <a:p>
            <a:pPr algn="r"/>
            <a:r>
              <a:rPr lang="fa-IR" sz="1600" dirty="0" smtClean="0">
                <a:cs typeface="B Homa" panose="00000400000000000000" pitchFamily="2" charset="-78"/>
              </a:rPr>
              <a:t>گذار تدریجی از مسکن دولتی به سرمایه گذاری بخش خصوصی برای تامین مسکن</a:t>
            </a:r>
          </a:p>
          <a:p>
            <a:pPr algn="r"/>
            <a:endParaRPr lang="fa-IR" sz="1600" dirty="0">
              <a:cs typeface="B Homa" panose="00000400000000000000" pitchFamily="2" charset="-78"/>
            </a:endParaRPr>
          </a:p>
          <a:p>
            <a:pPr algn="r"/>
            <a:r>
              <a:rPr lang="fa-IR" sz="1600" dirty="0" smtClean="0">
                <a:cs typeface="B Homa" panose="00000400000000000000" pitchFamily="2" charset="-78"/>
              </a:rPr>
              <a:t>شامل فروش مسکن-تشویق ساخت مسکن توسط بخش خصوصی –افزایش مالکیت خصوصی</a:t>
            </a:r>
            <a:endParaRPr lang="fa-IR" sz="1600" dirty="0">
              <a:cs typeface="B Homa" panose="00000400000000000000" pitchFamily="2" charset="-78"/>
            </a:endParaRPr>
          </a:p>
          <a:p>
            <a:pPr algn="r"/>
            <a:endParaRPr lang="en-US" sz="1600" dirty="0">
              <a:cs typeface="B Homa" panose="00000400000000000000" pitchFamily="2" charset="-78"/>
            </a:endParaRPr>
          </a:p>
        </p:txBody>
      </p:sp>
      <p:sp>
        <p:nvSpPr>
          <p:cNvPr id="15" name="TextBox 14"/>
          <p:cNvSpPr txBox="1"/>
          <p:nvPr/>
        </p:nvSpPr>
        <p:spPr>
          <a:xfrm>
            <a:off x="1351689" y="4630455"/>
            <a:ext cx="6122019" cy="1323439"/>
          </a:xfrm>
          <a:prstGeom prst="rect">
            <a:avLst/>
          </a:prstGeom>
          <a:noFill/>
        </p:spPr>
        <p:txBody>
          <a:bodyPr wrap="square" rtlCol="0">
            <a:spAutoFit/>
          </a:bodyPr>
          <a:lstStyle/>
          <a:p>
            <a:pPr algn="r"/>
            <a:r>
              <a:rPr lang="fa-IR" sz="1600" dirty="0" smtClean="0">
                <a:cs typeface="B Homa" panose="00000400000000000000" pitchFamily="2" charset="-78"/>
              </a:rPr>
              <a:t>گذار کامل به تامین مسکن مبتنی بر بازار</a:t>
            </a:r>
          </a:p>
          <a:p>
            <a:pPr algn="r"/>
            <a:endParaRPr lang="fa-IR" sz="1600" dirty="0">
              <a:cs typeface="B Homa" panose="00000400000000000000" pitchFamily="2" charset="-78"/>
            </a:endParaRPr>
          </a:p>
          <a:p>
            <a:pPr algn="r"/>
            <a:r>
              <a:rPr lang="fa-IR" sz="1600" dirty="0" smtClean="0">
                <a:cs typeface="B Homa" panose="00000400000000000000" pitchFamily="2" charset="-78"/>
              </a:rPr>
              <a:t>افزایش سرمایه گذاری خصوصی</a:t>
            </a:r>
          </a:p>
          <a:p>
            <a:pPr algn="r"/>
            <a:endParaRPr lang="fa-IR" sz="1600" dirty="0">
              <a:cs typeface="B Homa" panose="00000400000000000000" pitchFamily="2" charset="-78"/>
            </a:endParaRPr>
          </a:p>
          <a:p>
            <a:pPr algn="r"/>
            <a:r>
              <a:rPr lang="fa-IR" sz="1600" dirty="0" smtClean="0">
                <a:cs typeface="B Homa" panose="00000400000000000000" pitchFamily="2" charset="-78"/>
              </a:rPr>
              <a:t>تبدیل صنعت ساختمان به بخشی از رشد اقتصادی</a:t>
            </a:r>
            <a:endParaRPr lang="en-US" sz="1600" dirty="0">
              <a:cs typeface="B Homa" panose="00000400000000000000" pitchFamily="2" charset="-78"/>
            </a:endParaRPr>
          </a:p>
        </p:txBody>
      </p:sp>
      <p:pic>
        <p:nvPicPr>
          <p:cNvPr id="13" name="Picture 12"/>
          <p:cNvPicPr>
            <a:picLocks noChangeAspect="1"/>
          </p:cNvPicPr>
          <p:nvPr/>
        </p:nvPicPr>
        <p:blipFill>
          <a:blip r:embed="rId3">
            <a:duotone>
              <a:schemeClr val="accent3">
                <a:shade val="45000"/>
                <a:satMod val="135000"/>
              </a:schemeClr>
              <a:prstClr val="white"/>
            </a:duotone>
          </a:blip>
          <a:stretch>
            <a:fillRect/>
          </a:stretch>
        </p:blipFill>
        <p:spPr>
          <a:xfrm>
            <a:off x="7561770" y="3218373"/>
            <a:ext cx="518205" cy="274344"/>
          </a:xfrm>
          <a:prstGeom prst="rect">
            <a:avLst/>
          </a:prstGeom>
        </p:spPr>
      </p:pic>
    </p:spTree>
    <p:extLst>
      <p:ext uri="{BB962C8B-B14F-4D97-AF65-F5344CB8AC3E}">
        <p14:creationId xmlns:p14="http://schemas.microsoft.com/office/powerpoint/2010/main" val="3279216144"/>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2"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848" y="623406"/>
            <a:ext cx="9601196" cy="524696"/>
          </a:xfrm>
        </p:spPr>
        <p:txBody>
          <a:bodyPr>
            <a:noAutofit/>
          </a:bodyPr>
          <a:lstStyle/>
          <a:p>
            <a:r>
              <a:rPr lang="fa-IR" sz="3200" dirty="0" smtClean="0">
                <a:cs typeface="B Homa" panose="00000400000000000000" pitchFamily="2" charset="-78"/>
              </a:rPr>
              <a:t>برنامه های مسکن در چین  </a:t>
            </a:r>
            <a:endParaRPr lang="en-US" sz="3200" dirty="0">
              <a:cs typeface="B Homa" panose="00000400000000000000" pitchFamily="2" charset="-78"/>
            </a:endParaRPr>
          </a:p>
        </p:txBody>
      </p:sp>
      <p:sp>
        <p:nvSpPr>
          <p:cNvPr id="11" name="TextBox 10"/>
          <p:cNvSpPr txBox="1"/>
          <p:nvPr/>
        </p:nvSpPr>
        <p:spPr>
          <a:xfrm>
            <a:off x="1884554" y="1436169"/>
            <a:ext cx="8348871" cy="400110"/>
          </a:xfrm>
          <a:prstGeom prst="rect">
            <a:avLst/>
          </a:prstGeom>
          <a:noFill/>
        </p:spPr>
        <p:txBody>
          <a:bodyPr wrap="square" rtlCol="0">
            <a:spAutoFit/>
          </a:bodyPr>
          <a:lstStyle/>
          <a:p>
            <a:pPr algn="ctr"/>
            <a:r>
              <a:rPr lang="fa-IR" sz="2000" dirty="0" smtClean="0">
                <a:cs typeface="B Homa" panose="00000400000000000000" pitchFamily="2" charset="-78"/>
              </a:rPr>
              <a:t>در </a:t>
            </a:r>
            <a:r>
              <a:rPr lang="fa-IR" sz="2000" dirty="0">
                <a:cs typeface="B Homa" panose="00000400000000000000" pitchFamily="2" charset="-78"/>
              </a:rPr>
              <a:t>سی سال اخیر سه برنامه بزرگ دولتی برای ایجاد </a:t>
            </a:r>
            <a:r>
              <a:rPr lang="fa-IR" sz="2000" dirty="0" smtClean="0">
                <a:cs typeface="B Homa" panose="00000400000000000000" pitchFamily="2" charset="-78"/>
              </a:rPr>
              <a:t>مسکن </a:t>
            </a:r>
            <a:r>
              <a:rPr lang="fa-IR" sz="2000" dirty="0">
                <a:cs typeface="B Homa" panose="00000400000000000000" pitchFamily="2" charset="-78"/>
              </a:rPr>
              <a:t>ارزان قیمت در چین اجرا شده است</a:t>
            </a:r>
          </a:p>
        </p:txBody>
      </p:sp>
      <p:sp>
        <p:nvSpPr>
          <p:cNvPr id="12" name="TextBox 11"/>
          <p:cNvSpPr txBox="1"/>
          <p:nvPr/>
        </p:nvSpPr>
        <p:spPr>
          <a:xfrm>
            <a:off x="4113640" y="1893513"/>
            <a:ext cx="3446777" cy="461665"/>
          </a:xfrm>
          <a:prstGeom prst="rect">
            <a:avLst/>
          </a:prstGeom>
          <a:noFill/>
        </p:spPr>
        <p:txBody>
          <a:bodyPr wrap="none" rtlCol="0">
            <a:spAutoFit/>
          </a:bodyPr>
          <a:lstStyle/>
          <a:p>
            <a:r>
              <a:rPr lang="fa-IR" sz="2400" dirty="0" smtClean="0">
                <a:solidFill>
                  <a:srgbClr val="FFC000"/>
                </a:solidFill>
                <a:cs typeface="B Homa" panose="00000400000000000000" pitchFamily="2" charset="-78"/>
              </a:rPr>
              <a:t>برنامه مسکن اقتصادی و راحت</a:t>
            </a:r>
            <a:endParaRPr lang="en-US" sz="2400" dirty="0">
              <a:solidFill>
                <a:srgbClr val="FFC000"/>
              </a:solidFill>
              <a:cs typeface="B Homa" panose="00000400000000000000" pitchFamily="2" charset="-78"/>
            </a:endParaRPr>
          </a:p>
        </p:txBody>
      </p:sp>
      <p:pic>
        <p:nvPicPr>
          <p:cNvPr id="18" name="Picture 17"/>
          <p:cNvPicPr>
            <a:picLocks noChangeAspect="1"/>
          </p:cNvPicPr>
          <p:nvPr/>
        </p:nvPicPr>
        <p:blipFill>
          <a:blip r:embed="rId2"/>
          <a:stretch>
            <a:fillRect/>
          </a:stretch>
        </p:blipFill>
        <p:spPr>
          <a:xfrm>
            <a:off x="8006602" y="5345276"/>
            <a:ext cx="512108" cy="274344"/>
          </a:xfrm>
          <a:prstGeom prst="rect">
            <a:avLst/>
          </a:prstGeom>
        </p:spPr>
      </p:pic>
      <p:pic>
        <p:nvPicPr>
          <p:cNvPr id="19" name="Picture 18"/>
          <p:cNvPicPr>
            <a:picLocks noChangeAspect="1"/>
          </p:cNvPicPr>
          <p:nvPr/>
        </p:nvPicPr>
        <p:blipFill>
          <a:blip r:embed="rId2"/>
          <a:stretch>
            <a:fillRect/>
          </a:stretch>
        </p:blipFill>
        <p:spPr>
          <a:xfrm>
            <a:off x="8006602" y="4576993"/>
            <a:ext cx="512108" cy="274344"/>
          </a:xfrm>
          <a:prstGeom prst="rect">
            <a:avLst/>
          </a:prstGeom>
        </p:spPr>
      </p:pic>
      <p:pic>
        <p:nvPicPr>
          <p:cNvPr id="20" name="Picture 19"/>
          <p:cNvPicPr>
            <a:picLocks noChangeAspect="1"/>
          </p:cNvPicPr>
          <p:nvPr/>
        </p:nvPicPr>
        <p:blipFill>
          <a:blip r:embed="rId2"/>
          <a:stretch>
            <a:fillRect/>
          </a:stretch>
        </p:blipFill>
        <p:spPr>
          <a:xfrm>
            <a:off x="8006602" y="4054237"/>
            <a:ext cx="512108" cy="274344"/>
          </a:xfrm>
          <a:prstGeom prst="rect">
            <a:avLst/>
          </a:prstGeom>
        </p:spPr>
      </p:pic>
      <p:sp>
        <p:nvSpPr>
          <p:cNvPr id="21" name="TextBox 20"/>
          <p:cNvSpPr txBox="1"/>
          <p:nvPr/>
        </p:nvSpPr>
        <p:spPr>
          <a:xfrm>
            <a:off x="621397" y="2514296"/>
            <a:ext cx="10177787" cy="646331"/>
          </a:xfrm>
          <a:prstGeom prst="rect">
            <a:avLst/>
          </a:prstGeom>
          <a:noFill/>
        </p:spPr>
        <p:txBody>
          <a:bodyPr wrap="none" rtlCol="0">
            <a:spAutoFit/>
          </a:bodyPr>
          <a:lstStyle/>
          <a:p>
            <a:pPr algn="r"/>
            <a:r>
              <a:rPr lang="fa-IR" dirty="0" smtClean="0">
                <a:cs typeface="B Homa" panose="00000400000000000000" pitchFamily="2" charset="-78"/>
              </a:rPr>
              <a:t>این برنامه به عنوان بخشی از نظام عرضه مسکن در اصلاح اقتصادی در 1994 تهیه شد که یک منبع مهم برای تامین مسکن ارزان</a:t>
            </a:r>
          </a:p>
          <a:p>
            <a:pPr algn="r"/>
            <a:r>
              <a:rPr lang="fa-IR" dirty="0" smtClean="0">
                <a:cs typeface="B Homa" panose="00000400000000000000" pitchFamily="2" charset="-78"/>
              </a:rPr>
              <a:t>قیمت خانوار های شهری بود</a:t>
            </a:r>
            <a:endParaRPr lang="en-US" dirty="0">
              <a:cs typeface="B Homa" panose="00000400000000000000" pitchFamily="2" charset="-78"/>
            </a:endParaRPr>
          </a:p>
        </p:txBody>
      </p:sp>
      <p:pic>
        <p:nvPicPr>
          <p:cNvPr id="23" name="Picture 22"/>
          <p:cNvPicPr>
            <a:picLocks noChangeAspect="1"/>
          </p:cNvPicPr>
          <p:nvPr/>
        </p:nvPicPr>
        <p:blipFill>
          <a:blip r:embed="rId3">
            <a:duotone>
              <a:prstClr val="black"/>
              <a:schemeClr val="accent2">
                <a:tint val="45000"/>
                <a:satMod val="400000"/>
              </a:schemeClr>
            </a:duotone>
          </a:blip>
          <a:stretch>
            <a:fillRect/>
          </a:stretch>
        </p:blipFill>
        <p:spPr>
          <a:xfrm>
            <a:off x="8861308" y="3243474"/>
            <a:ext cx="1844263" cy="708181"/>
          </a:xfrm>
          <a:prstGeom prst="rect">
            <a:avLst/>
          </a:prstGeom>
        </p:spPr>
      </p:pic>
      <p:pic>
        <p:nvPicPr>
          <p:cNvPr id="26" name="Picture 25"/>
          <p:cNvPicPr>
            <a:picLocks noChangeAspect="1"/>
          </p:cNvPicPr>
          <p:nvPr/>
        </p:nvPicPr>
        <p:blipFill>
          <a:blip r:embed="rId4">
            <a:duotone>
              <a:prstClr val="black"/>
              <a:schemeClr val="accent2">
                <a:tint val="45000"/>
                <a:satMod val="400000"/>
              </a:schemeClr>
            </a:duotone>
          </a:blip>
          <a:stretch>
            <a:fillRect/>
          </a:stretch>
        </p:blipFill>
        <p:spPr>
          <a:xfrm>
            <a:off x="8861308" y="4034502"/>
            <a:ext cx="1841152" cy="353599"/>
          </a:xfrm>
          <a:prstGeom prst="rect">
            <a:avLst/>
          </a:prstGeom>
        </p:spPr>
      </p:pic>
      <p:pic>
        <p:nvPicPr>
          <p:cNvPr id="27" name="Picture 26"/>
          <p:cNvPicPr>
            <a:picLocks noChangeAspect="1"/>
          </p:cNvPicPr>
          <p:nvPr/>
        </p:nvPicPr>
        <p:blipFill>
          <a:blip r:embed="rId4">
            <a:duotone>
              <a:prstClr val="black"/>
              <a:schemeClr val="accent2">
                <a:tint val="45000"/>
                <a:satMod val="400000"/>
              </a:schemeClr>
            </a:duotone>
          </a:blip>
          <a:stretch>
            <a:fillRect/>
          </a:stretch>
        </p:blipFill>
        <p:spPr>
          <a:xfrm>
            <a:off x="8861308" y="4526194"/>
            <a:ext cx="1841152" cy="375943"/>
          </a:xfrm>
          <a:prstGeom prst="rect">
            <a:avLst/>
          </a:prstGeom>
        </p:spPr>
      </p:pic>
      <p:pic>
        <p:nvPicPr>
          <p:cNvPr id="28" name="Picture 27"/>
          <p:cNvPicPr>
            <a:picLocks noChangeAspect="1"/>
          </p:cNvPicPr>
          <p:nvPr/>
        </p:nvPicPr>
        <p:blipFill>
          <a:blip r:embed="rId4">
            <a:duotone>
              <a:prstClr val="black"/>
              <a:schemeClr val="accent2">
                <a:tint val="45000"/>
                <a:satMod val="400000"/>
              </a:schemeClr>
            </a:duotone>
          </a:blip>
          <a:stretch>
            <a:fillRect/>
          </a:stretch>
        </p:blipFill>
        <p:spPr>
          <a:xfrm>
            <a:off x="8861308" y="5049430"/>
            <a:ext cx="1841152" cy="866036"/>
          </a:xfrm>
          <a:prstGeom prst="rect">
            <a:avLst/>
          </a:prstGeom>
        </p:spPr>
      </p:pic>
      <p:sp>
        <p:nvSpPr>
          <p:cNvPr id="30" name="TextBox 29"/>
          <p:cNvSpPr txBox="1"/>
          <p:nvPr/>
        </p:nvSpPr>
        <p:spPr>
          <a:xfrm>
            <a:off x="9233496" y="3397509"/>
            <a:ext cx="1096775" cy="400110"/>
          </a:xfrm>
          <a:prstGeom prst="rect">
            <a:avLst/>
          </a:prstGeom>
          <a:noFill/>
        </p:spPr>
        <p:txBody>
          <a:bodyPr wrap="none" rtlCol="0">
            <a:spAutoFit/>
          </a:bodyPr>
          <a:lstStyle/>
          <a:p>
            <a:pPr algn="ctr"/>
            <a:r>
              <a:rPr lang="fa-IR" sz="2000" dirty="0" smtClean="0">
                <a:cs typeface="B Homa" panose="00000400000000000000" pitchFamily="2" charset="-78"/>
              </a:rPr>
              <a:t>گروه هدف</a:t>
            </a:r>
            <a:endParaRPr lang="en-US" sz="2000" dirty="0">
              <a:cs typeface="B Homa" panose="00000400000000000000" pitchFamily="2" charset="-78"/>
            </a:endParaRPr>
          </a:p>
        </p:txBody>
      </p:sp>
      <p:sp>
        <p:nvSpPr>
          <p:cNvPr id="31" name="TextBox 30"/>
          <p:cNvSpPr txBox="1"/>
          <p:nvPr/>
        </p:nvSpPr>
        <p:spPr>
          <a:xfrm>
            <a:off x="2024590" y="3328591"/>
            <a:ext cx="5538697" cy="369332"/>
          </a:xfrm>
          <a:prstGeom prst="rect">
            <a:avLst/>
          </a:prstGeom>
          <a:noFill/>
        </p:spPr>
        <p:txBody>
          <a:bodyPr wrap="none" rtlCol="0">
            <a:spAutoFit/>
          </a:bodyPr>
          <a:lstStyle/>
          <a:p>
            <a:r>
              <a:rPr lang="fa-IR" dirty="0" smtClean="0">
                <a:cs typeface="B Homa" panose="00000400000000000000" pitchFamily="2" charset="-78"/>
              </a:rPr>
              <a:t>خانوار هایی با درامد کم و منوسط که قادر به خرید بازار مسکن نبودند</a:t>
            </a:r>
            <a:endParaRPr lang="en-US" dirty="0">
              <a:cs typeface="B Homa" panose="00000400000000000000" pitchFamily="2" charset="-78"/>
            </a:endParaRPr>
          </a:p>
        </p:txBody>
      </p:sp>
      <p:sp>
        <p:nvSpPr>
          <p:cNvPr id="32" name="TextBox 31"/>
          <p:cNvSpPr txBox="1"/>
          <p:nvPr/>
        </p:nvSpPr>
        <p:spPr>
          <a:xfrm>
            <a:off x="9481394" y="4083216"/>
            <a:ext cx="468398" cy="369332"/>
          </a:xfrm>
          <a:prstGeom prst="rect">
            <a:avLst/>
          </a:prstGeom>
          <a:noFill/>
        </p:spPr>
        <p:txBody>
          <a:bodyPr wrap="none" rtlCol="0">
            <a:spAutoFit/>
          </a:bodyPr>
          <a:lstStyle/>
          <a:p>
            <a:r>
              <a:rPr lang="fa-IR" dirty="0" smtClean="0">
                <a:cs typeface="B Homa" panose="00000400000000000000" pitchFamily="2" charset="-78"/>
              </a:rPr>
              <a:t>اجرا</a:t>
            </a:r>
            <a:endParaRPr lang="en-US" dirty="0">
              <a:cs typeface="B Homa" panose="00000400000000000000" pitchFamily="2" charset="-78"/>
            </a:endParaRPr>
          </a:p>
        </p:txBody>
      </p:sp>
      <p:sp>
        <p:nvSpPr>
          <p:cNvPr id="33" name="TextBox 32"/>
          <p:cNvSpPr txBox="1"/>
          <p:nvPr/>
        </p:nvSpPr>
        <p:spPr>
          <a:xfrm>
            <a:off x="5118386" y="3920362"/>
            <a:ext cx="2444901" cy="369332"/>
          </a:xfrm>
          <a:prstGeom prst="rect">
            <a:avLst/>
          </a:prstGeom>
          <a:noFill/>
        </p:spPr>
        <p:txBody>
          <a:bodyPr wrap="none" rtlCol="0">
            <a:spAutoFit/>
          </a:bodyPr>
          <a:lstStyle/>
          <a:p>
            <a:r>
              <a:rPr lang="fa-IR" dirty="0" smtClean="0">
                <a:cs typeface="B Homa" panose="00000400000000000000" pitchFamily="2" charset="-78"/>
              </a:rPr>
              <a:t>توسط بخش خصوصی و دولتی</a:t>
            </a:r>
            <a:endParaRPr lang="en-US" dirty="0">
              <a:cs typeface="B Homa" panose="00000400000000000000" pitchFamily="2" charset="-78"/>
            </a:endParaRPr>
          </a:p>
        </p:txBody>
      </p:sp>
      <p:sp>
        <p:nvSpPr>
          <p:cNvPr id="34" name="TextBox 33"/>
          <p:cNvSpPr txBox="1"/>
          <p:nvPr/>
        </p:nvSpPr>
        <p:spPr>
          <a:xfrm>
            <a:off x="9090162" y="4535394"/>
            <a:ext cx="1143263" cy="369332"/>
          </a:xfrm>
          <a:prstGeom prst="rect">
            <a:avLst/>
          </a:prstGeom>
          <a:noFill/>
        </p:spPr>
        <p:txBody>
          <a:bodyPr wrap="none" rtlCol="0">
            <a:spAutoFit/>
          </a:bodyPr>
          <a:lstStyle/>
          <a:p>
            <a:r>
              <a:rPr lang="fa-IR" dirty="0" smtClean="0">
                <a:cs typeface="B Homa" panose="00000400000000000000" pitchFamily="2" charset="-78"/>
              </a:rPr>
              <a:t>تاکید برنامه</a:t>
            </a:r>
            <a:endParaRPr lang="en-US" dirty="0">
              <a:cs typeface="B Homa" panose="00000400000000000000" pitchFamily="2" charset="-78"/>
            </a:endParaRPr>
          </a:p>
        </p:txBody>
      </p:sp>
      <p:sp>
        <p:nvSpPr>
          <p:cNvPr id="35" name="TextBox 34"/>
          <p:cNvSpPr txBox="1"/>
          <p:nvPr/>
        </p:nvSpPr>
        <p:spPr>
          <a:xfrm>
            <a:off x="621397" y="4335519"/>
            <a:ext cx="6941890" cy="646331"/>
          </a:xfrm>
          <a:prstGeom prst="rect">
            <a:avLst/>
          </a:prstGeom>
          <a:noFill/>
        </p:spPr>
        <p:txBody>
          <a:bodyPr wrap="square" rtlCol="0">
            <a:spAutoFit/>
          </a:bodyPr>
          <a:lstStyle/>
          <a:p>
            <a:pPr algn="r"/>
            <a:r>
              <a:rPr lang="fa-IR" dirty="0" smtClean="0">
                <a:cs typeface="B Homa" panose="00000400000000000000" pitchFamily="2" charset="-78"/>
              </a:rPr>
              <a:t>بر کمک هزینه های دولت های محلی-اختصاص زمین های ارزان قیمت یا رایگان-</a:t>
            </a:r>
          </a:p>
          <a:p>
            <a:pPr algn="r"/>
            <a:r>
              <a:rPr lang="fa-IR" dirty="0" smtClean="0">
                <a:cs typeface="B Homa" panose="00000400000000000000" pitchFamily="2" charset="-78"/>
              </a:rPr>
              <a:t>کاهش دادن هزینه های مالیات تعیین قیمت با سود حداکثر 3%</a:t>
            </a:r>
            <a:endParaRPr lang="en-US" dirty="0">
              <a:cs typeface="B Homa" panose="00000400000000000000" pitchFamily="2" charset="-78"/>
            </a:endParaRPr>
          </a:p>
        </p:txBody>
      </p:sp>
      <p:sp>
        <p:nvSpPr>
          <p:cNvPr id="37" name="TextBox 36"/>
          <p:cNvSpPr txBox="1"/>
          <p:nvPr/>
        </p:nvSpPr>
        <p:spPr>
          <a:xfrm>
            <a:off x="8765418" y="5250288"/>
            <a:ext cx="1854996" cy="369332"/>
          </a:xfrm>
          <a:prstGeom prst="rect">
            <a:avLst/>
          </a:prstGeom>
          <a:noFill/>
        </p:spPr>
        <p:txBody>
          <a:bodyPr wrap="none" rtlCol="0">
            <a:spAutoFit/>
          </a:bodyPr>
          <a:lstStyle/>
          <a:p>
            <a:r>
              <a:rPr lang="fa-IR" dirty="0" smtClean="0">
                <a:cs typeface="B Homa" panose="00000400000000000000" pitchFamily="2" charset="-78"/>
              </a:rPr>
              <a:t>چالشهای اصلی برنامه</a:t>
            </a:r>
            <a:endParaRPr lang="en-US" dirty="0">
              <a:cs typeface="B Homa" panose="00000400000000000000" pitchFamily="2" charset="-78"/>
            </a:endParaRPr>
          </a:p>
        </p:txBody>
      </p:sp>
      <p:sp>
        <p:nvSpPr>
          <p:cNvPr id="38" name="TextBox 37"/>
          <p:cNvSpPr txBox="1"/>
          <p:nvPr/>
        </p:nvSpPr>
        <p:spPr>
          <a:xfrm>
            <a:off x="962526" y="4997303"/>
            <a:ext cx="6597891" cy="923330"/>
          </a:xfrm>
          <a:prstGeom prst="rect">
            <a:avLst/>
          </a:prstGeom>
          <a:noFill/>
        </p:spPr>
        <p:txBody>
          <a:bodyPr wrap="square" rtlCol="0">
            <a:spAutoFit/>
          </a:bodyPr>
          <a:lstStyle/>
          <a:p>
            <a:pPr algn="r"/>
            <a:r>
              <a:rPr lang="fa-IR" dirty="0" smtClean="0">
                <a:cs typeface="B Homa" panose="00000400000000000000" pitchFamily="2" charset="-78"/>
              </a:rPr>
              <a:t>الف- توجیهی برای بحران مالی اسیا در سال 1997</a:t>
            </a:r>
          </a:p>
          <a:p>
            <a:pPr algn="r"/>
            <a:r>
              <a:rPr lang="fa-IR" dirty="0" smtClean="0">
                <a:cs typeface="B Homa" panose="00000400000000000000" pitchFamily="2" charset="-78"/>
              </a:rPr>
              <a:t>ب-عدم وجود استاندارد ملی</a:t>
            </a:r>
          </a:p>
          <a:p>
            <a:pPr algn="r"/>
            <a:r>
              <a:rPr lang="fa-IR" dirty="0" smtClean="0">
                <a:cs typeface="B Homa" panose="00000400000000000000" pitchFamily="2" charset="-78"/>
              </a:rPr>
              <a:t>ج-عدم توحه دولت های محلی</a:t>
            </a:r>
          </a:p>
        </p:txBody>
      </p:sp>
      <p:pic>
        <p:nvPicPr>
          <p:cNvPr id="22" name="Picture 21"/>
          <p:cNvPicPr>
            <a:picLocks noChangeAspect="1"/>
          </p:cNvPicPr>
          <p:nvPr/>
        </p:nvPicPr>
        <p:blipFill>
          <a:blip r:embed="rId2"/>
          <a:stretch>
            <a:fillRect/>
          </a:stretch>
        </p:blipFill>
        <p:spPr>
          <a:xfrm>
            <a:off x="7973900" y="3457294"/>
            <a:ext cx="512108" cy="274344"/>
          </a:xfrm>
          <a:prstGeom prst="rect">
            <a:avLst/>
          </a:prstGeom>
        </p:spPr>
      </p:pic>
    </p:spTree>
    <p:extLst>
      <p:ext uri="{BB962C8B-B14F-4D97-AF65-F5344CB8AC3E}">
        <p14:creationId xmlns:p14="http://schemas.microsoft.com/office/powerpoint/2010/main" val="15704704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ppt_x"/>
                                          </p:val>
                                        </p:tav>
                                        <p:tav tm="100000">
                                          <p:val>
                                            <p:strVal val="#ppt_x"/>
                                          </p:val>
                                        </p:tav>
                                      </p:tavLst>
                                    </p:anim>
                                    <p:anim calcmode="lin" valueType="num">
                                      <p:cBhvr additive="base">
                                        <p:cTn id="2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ppt_x"/>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ppt_x"/>
                                          </p:val>
                                        </p:tav>
                                        <p:tav tm="100000">
                                          <p:val>
                                            <p:strVal val="#ppt_x"/>
                                          </p:val>
                                        </p:tav>
                                      </p:tavLst>
                                    </p:anim>
                                    <p:anim calcmode="lin" valueType="num">
                                      <p:cBhvr additive="base">
                                        <p:cTn id="4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ppt_x"/>
                                          </p:val>
                                        </p:tav>
                                        <p:tav tm="100000">
                                          <p:val>
                                            <p:strVal val="#ppt_x"/>
                                          </p:val>
                                        </p:tav>
                                      </p:tavLst>
                                    </p:anim>
                                    <p:anim calcmode="lin" valueType="num">
                                      <p:cBhvr additive="base">
                                        <p:cTn id="58" dur="500" fill="hold"/>
                                        <p:tgtEl>
                                          <p:spTgt spid="3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ppt_x"/>
                                          </p:val>
                                        </p:tav>
                                        <p:tav tm="100000">
                                          <p:val>
                                            <p:strVal val="#ppt_x"/>
                                          </p:val>
                                        </p:tav>
                                      </p:tavLst>
                                    </p:anim>
                                    <p:anim calcmode="lin" valueType="num">
                                      <p:cBhvr additive="base">
                                        <p:cTn id="6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ppt_x"/>
                                          </p:val>
                                        </p:tav>
                                        <p:tav tm="100000">
                                          <p:val>
                                            <p:strVal val="#ppt_x"/>
                                          </p:val>
                                        </p:tav>
                                      </p:tavLst>
                                    </p:anim>
                                    <p:anim calcmode="lin" valueType="num">
                                      <p:cBhvr additive="base">
                                        <p:cTn id="80" dur="500" fill="hold"/>
                                        <p:tgtEl>
                                          <p:spTgt spid="28"/>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 calcmode="lin" valueType="num">
                                      <p:cBhvr additive="base">
                                        <p:cTn id="83" dur="500" fill="hold"/>
                                        <p:tgtEl>
                                          <p:spTgt spid="37"/>
                                        </p:tgtEl>
                                        <p:attrNameLst>
                                          <p:attrName>ppt_x</p:attrName>
                                        </p:attrNameLst>
                                      </p:cBhvr>
                                      <p:tavLst>
                                        <p:tav tm="0">
                                          <p:val>
                                            <p:strVal val="#ppt_x"/>
                                          </p:val>
                                        </p:tav>
                                        <p:tav tm="100000">
                                          <p:val>
                                            <p:strVal val="#ppt_x"/>
                                          </p:val>
                                        </p:tav>
                                      </p:tavLst>
                                    </p:anim>
                                    <p:anim calcmode="lin" valueType="num">
                                      <p:cBhvr additive="base">
                                        <p:cTn id="8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additive="base">
                                        <p:cTn id="89" dur="500" fill="hold"/>
                                        <p:tgtEl>
                                          <p:spTgt spid="18"/>
                                        </p:tgtEl>
                                        <p:attrNameLst>
                                          <p:attrName>ppt_x</p:attrName>
                                        </p:attrNameLst>
                                      </p:cBhvr>
                                      <p:tavLst>
                                        <p:tav tm="0">
                                          <p:val>
                                            <p:strVal val="#ppt_x"/>
                                          </p:val>
                                        </p:tav>
                                        <p:tav tm="100000">
                                          <p:val>
                                            <p:strVal val="#ppt_x"/>
                                          </p:val>
                                        </p:tav>
                                      </p:tavLst>
                                    </p:anim>
                                    <p:anim calcmode="lin" valueType="num">
                                      <p:cBhvr additive="base">
                                        <p:cTn id="9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38"/>
                                        </p:tgtEl>
                                        <p:attrNameLst>
                                          <p:attrName>style.visibility</p:attrName>
                                        </p:attrNameLst>
                                      </p:cBhvr>
                                      <p:to>
                                        <p:strVal val="visible"/>
                                      </p:to>
                                    </p:set>
                                    <p:anim calcmode="lin" valueType="num">
                                      <p:cBhvr additive="base">
                                        <p:cTn id="95" dur="500" fill="hold"/>
                                        <p:tgtEl>
                                          <p:spTgt spid="38"/>
                                        </p:tgtEl>
                                        <p:attrNameLst>
                                          <p:attrName>ppt_x</p:attrName>
                                        </p:attrNameLst>
                                      </p:cBhvr>
                                      <p:tavLst>
                                        <p:tav tm="0">
                                          <p:val>
                                            <p:strVal val="#ppt_x"/>
                                          </p:val>
                                        </p:tav>
                                        <p:tav tm="100000">
                                          <p:val>
                                            <p:strVal val="#ppt_x"/>
                                          </p:val>
                                        </p:tav>
                                      </p:tavLst>
                                    </p:anim>
                                    <p:anim calcmode="lin" valueType="num">
                                      <p:cBhvr additive="base">
                                        <p:cTn id="9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nodeType="clickEffect">
                                  <p:stCondLst>
                                    <p:cond delay="0"/>
                                  </p:stCondLst>
                                  <p:childTnLst>
                                    <p:set>
                                      <p:cBhvr>
                                        <p:cTn id="100" dur="1" fill="hold">
                                          <p:stCondLst>
                                            <p:cond delay="0"/>
                                          </p:stCondLst>
                                        </p:cTn>
                                        <p:tgtEl>
                                          <p:spTgt spid="22"/>
                                        </p:tgtEl>
                                        <p:attrNameLst>
                                          <p:attrName>style.visibility</p:attrName>
                                        </p:attrNameLst>
                                      </p:cBhvr>
                                      <p:to>
                                        <p:strVal val="visible"/>
                                      </p:to>
                                    </p:set>
                                    <p:anim calcmode="lin" valueType="num">
                                      <p:cBhvr additive="base">
                                        <p:cTn id="101" dur="500" fill="hold"/>
                                        <p:tgtEl>
                                          <p:spTgt spid="22"/>
                                        </p:tgtEl>
                                        <p:attrNameLst>
                                          <p:attrName>ppt_x</p:attrName>
                                        </p:attrNameLst>
                                      </p:cBhvr>
                                      <p:tavLst>
                                        <p:tav tm="0">
                                          <p:val>
                                            <p:strVal val="#ppt_x"/>
                                          </p:val>
                                        </p:tav>
                                        <p:tav tm="100000">
                                          <p:val>
                                            <p:strVal val="#ppt_x"/>
                                          </p:val>
                                        </p:tav>
                                      </p:tavLst>
                                    </p:anim>
                                    <p:anim calcmode="lin" valueType="num">
                                      <p:cBhvr additive="base">
                                        <p:cTn id="10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1" grpId="0"/>
      <p:bldP spid="30" grpId="0"/>
      <p:bldP spid="31" grpId="0"/>
      <p:bldP spid="32" grpId="0"/>
      <p:bldP spid="33" grpId="0"/>
      <p:bldP spid="34" grpId="0"/>
      <p:bldP spid="35" grpId="0"/>
      <p:bldP spid="37" grpId="0"/>
      <p:bldP spid="3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mohammad">
      <a:majorFont>
        <a:latin typeface="Trebuchet MS"/>
        <a:ea typeface=""/>
        <a:cs typeface="B Homa"/>
      </a:majorFont>
      <a:minorFont>
        <a:latin typeface="Trebuchet MS"/>
        <a:ea typeface=""/>
        <a:cs typeface="B Homa"/>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otalTime>16</TotalTime>
  <Words>1016</Words>
  <Application>Microsoft Office PowerPoint</Application>
  <PresentationFormat>Widescreen</PresentationFormat>
  <Paragraphs>105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 Unicode MS</vt:lpstr>
      <vt:lpstr>Arial</vt:lpstr>
      <vt:lpstr>B Homa</vt:lpstr>
      <vt:lpstr>Trebuchet MS</vt:lpstr>
      <vt:lpstr>Wingdings</vt:lpstr>
      <vt:lpstr>Damask</vt:lpstr>
      <vt:lpstr>بررسی تجارب برنامه ریزی شهری در کشور چین با تاکید بر بخش مسکن شهری</vt:lpstr>
      <vt:lpstr>برنامه ریزی کالبدی/فضایی در چین</vt:lpstr>
      <vt:lpstr>نهاد های مسول در برنامه ریزی شهری در چین</vt:lpstr>
      <vt:lpstr>نحوه تصویب طرحهای شهری در چین</vt:lpstr>
      <vt:lpstr>بررسی نمونه ای از برنامه ریزی شهری در چین</vt:lpstr>
      <vt:lpstr>تاریخچه مسکن در چین  </vt:lpstr>
      <vt:lpstr>تاریخچه مسکن در چین  </vt:lpstr>
      <vt:lpstr>                                      تحولات مسکن در چین    با سپری شدن دوران مائو و شکل گیری دولت جدید در سال 1979 دوران گذار به اقتصاد بازار(اصلاحات) که شامل دو دوره میباشد </vt:lpstr>
      <vt:lpstr>برنامه های مسکن در چین  </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معرفی وبررسی تجارب برنامه ریزی شهری در کشور چین</dc:title>
  <dc:creator>Mohammad</dc:creator>
  <cp:lastModifiedBy>Mohammad</cp:lastModifiedBy>
  <cp:revision>4</cp:revision>
  <dcterms:created xsi:type="dcterms:W3CDTF">2019-12-15T09:00:14Z</dcterms:created>
  <dcterms:modified xsi:type="dcterms:W3CDTF">2019-12-15T09:17:02Z</dcterms:modified>
</cp:coreProperties>
</file>