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5602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0371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4671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84870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84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2823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3840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863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8543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99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4058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683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5376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746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80105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1689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E7499-5E4D-4E11-B189-14B85181338A}" type="datetimeFigureOut">
              <a:rPr lang="fa-IR" smtClean="0"/>
              <a:t>11/04/1441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9E43C5-AF97-4E1A-9632-70D16C0686C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554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7584" y="2780928"/>
            <a:ext cx="7560840" cy="126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rtl="1">
              <a:defRPr/>
            </a:pPr>
            <a:r>
              <a:rPr lang="fa-IR" sz="4000" b="1" dirty="0">
                <a:solidFill>
                  <a:srgbClr val="00323E"/>
                </a:solidFill>
                <a:cs typeface="B Homa" panose="00000400000000000000" pitchFamily="2" charset="-78"/>
              </a:rPr>
              <a:t>هوشمندسازی برنامه‌ریزی </a:t>
            </a:r>
            <a:r>
              <a:rPr lang="fa-IR" sz="4000" b="1" dirty="0">
                <a:solidFill>
                  <a:srgbClr val="00323E"/>
                </a:solidFill>
                <a:cs typeface="B Homa" panose="00000400000000000000" pitchFamily="2" charset="-78"/>
              </a:rPr>
              <a:t>راهبردی شهری</a:t>
            </a:r>
            <a:endParaRPr lang="en-US" sz="4000" b="1" dirty="0">
              <a:solidFill>
                <a:srgbClr val="00323E"/>
              </a:solidFill>
              <a:cs typeface="B Homa" panose="00000400000000000000" pitchFamily="2" charset="-78"/>
            </a:endParaRPr>
          </a:p>
          <a:p>
            <a:pPr algn="ctr" rtl="1">
              <a:defRPr/>
            </a:pPr>
            <a:r>
              <a:rPr lang="en-US" sz="3600" b="1" dirty="0">
                <a:solidFill>
                  <a:srgbClr val="00323E"/>
                </a:solidFill>
              </a:rPr>
              <a:t>Smart City Development </a:t>
            </a:r>
            <a:r>
              <a:rPr lang="en-US" sz="3600" b="1" dirty="0">
                <a:solidFill>
                  <a:srgbClr val="00323E"/>
                </a:solidFill>
              </a:rPr>
              <a:t>Strategy</a:t>
            </a:r>
            <a:endParaRPr lang="fa-IR" sz="3600" b="1" dirty="0">
              <a:solidFill>
                <a:srgbClr val="00323E"/>
              </a:solidFill>
              <a:cs typeface="B Homa" panose="00000400000000000000" pitchFamily="2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589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8695487" y="2114856"/>
            <a:ext cx="0" cy="3443863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526176" y="2240433"/>
            <a:ext cx="162375" cy="0"/>
          </a:xfrm>
          <a:prstGeom prst="line">
            <a:avLst/>
          </a:prstGeom>
          <a:ln w="12700"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734791" y="1988405"/>
            <a:ext cx="1809743" cy="504056"/>
          </a:xfrm>
          <a:prstGeom prst="round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cs typeface="B Homa" panose="00000400000000000000" pitchFamily="2" charset="-78"/>
              </a:rPr>
              <a:t>تدوین چشم </a:t>
            </a:r>
            <a:r>
              <a:rPr lang="fa-IR" sz="1600" b="1" dirty="0">
                <a:cs typeface="B Homa" panose="00000400000000000000" pitchFamily="2" charset="-78"/>
              </a:rPr>
              <a:t>اندازها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533114" y="3002433"/>
            <a:ext cx="162375" cy="0"/>
          </a:xfrm>
          <a:prstGeom prst="line">
            <a:avLst/>
          </a:prstGeom>
          <a:ln w="12700"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739874" y="2750405"/>
            <a:ext cx="1811598" cy="504056"/>
          </a:xfrm>
          <a:prstGeom prst="round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cs typeface="B Homa" panose="00000400000000000000" pitchFamily="2" charset="-78"/>
              </a:rPr>
              <a:t>تدوین راهبرد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8533114" y="4244571"/>
            <a:ext cx="162375" cy="0"/>
          </a:xfrm>
          <a:prstGeom prst="line">
            <a:avLst/>
          </a:prstGeom>
          <a:ln w="12700"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533502" y="5468707"/>
            <a:ext cx="162375" cy="0"/>
          </a:xfrm>
          <a:prstGeom prst="line">
            <a:avLst/>
          </a:prstGeom>
          <a:ln w="12700"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740262" y="5216679"/>
            <a:ext cx="1811598" cy="504056"/>
          </a:xfrm>
          <a:prstGeom prst="round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cs typeface="B Homa" panose="00000400000000000000" pitchFamily="2" charset="-78"/>
              </a:rPr>
              <a:t>نظارت و </a:t>
            </a:r>
            <a:r>
              <a:rPr lang="fa-IR" sz="1600" b="1" dirty="0">
                <a:cs typeface="B Homa" panose="00000400000000000000" pitchFamily="2" charset="-78"/>
              </a:rPr>
              <a:t>پیمایش </a:t>
            </a:r>
            <a:endParaRPr lang="en-US" sz="1600" b="1" dirty="0">
              <a:cs typeface="B Homa" panose="00000400000000000000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3530" y="1988406"/>
            <a:ext cx="6139710" cy="504056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fa-IR" sz="1500" b="1" dirty="0">
                <a:cs typeface="B Homa" panose="00000400000000000000" pitchFamily="2" charset="-78"/>
              </a:rPr>
              <a:t>ایجاد </a:t>
            </a:r>
            <a:r>
              <a:rPr lang="fa-IR" sz="1500" b="1" dirty="0">
                <a:cs typeface="B Homa" panose="00000400000000000000" pitchFamily="2" charset="-78"/>
              </a:rPr>
              <a:t>فهم مشترک و راهبردی میان </a:t>
            </a:r>
            <a:r>
              <a:rPr lang="fa-IR" sz="1500" b="1" dirty="0">
                <a:cs typeface="B Homa" panose="00000400000000000000" pitchFamily="2" charset="-78"/>
              </a:rPr>
              <a:t>گروه‌ های ذی ‌نفع </a:t>
            </a:r>
            <a:r>
              <a:rPr lang="fa-IR" sz="1500" b="1" dirty="0">
                <a:cs typeface="B Homa" panose="00000400000000000000" pitchFamily="2" charset="-78"/>
              </a:rPr>
              <a:t>در مورد </a:t>
            </a:r>
            <a:r>
              <a:rPr lang="fa-IR" sz="1500" b="1" dirty="0">
                <a:cs typeface="B Homa" panose="00000400000000000000" pitchFamily="2" charset="-78"/>
              </a:rPr>
              <a:t>آرمان ‌ها </a:t>
            </a:r>
            <a:r>
              <a:rPr lang="fa-IR" sz="1500" b="1" dirty="0">
                <a:cs typeface="B Homa" panose="00000400000000000000" pitchFamily="2" charset="-78"/>
              </a:rPr>
              <a:t>و اهداف </a:t>
            </a:r>
            <a:r>
              <a:rPr lang="fa-IR" sz="1500" b="1" dirty="0">
                <a:cs typeface="B Homa" panose="00000400000000000000" pitchFamily="2" charset="-78"/>
              </a:rPr>
              <a:t>بلند مدت.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7930" y="2750405"/>
            <a:ext cx="5975073" cy="504056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500" b="1" dirty="0">
                <a:cs typeface="B Homa" panose="00000400000000000000" pitchFamily="2" charset="-78"/>
              </a:rPr>
              <a:t>یافتن </a:t>
            </a:r>
            <a:r>
              <a:rPr lang="fa-IR" sz="1500" b="1" dirty="0">
                <a:cs typeface="B Homa" panose="00000400000000000000" pitchFamily="2" charset="-78"/>
              </a:rPr>
              <a:t>اهرم ‌ها </a:t>
            </a:r>
            <a:r>
              <a:rPr lang="fa-IR" sz="1500" b="1" dirty="0">
                <a:cs typeface="B Homa" panose="00000400000000000000" pitchFamily="2" charset="-78"/>
              </a:rPr>
              <a:t>و راهکارهای موثر برای تحقق چشم اندازها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31151" y="5162673"/>
            <a:ext cx="2893321" cy="612068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fa-IR" sz="1500" b="1" dirty="0">
                <a:cs typeface="B Homa" panose="00000400000000000000" pitchFamily="2" charset="-78"/>
              </a:rPr>
              <a:t>کسب اطمینان از صحت و کارآمدی روند اجرایی </a:t>
            </a:r>
            <a:r>
              <a:rPr lang="fa-IR" sz="1500" b="1" dirty="0">
                <a:cs typeface="B Homa" panose="00000400000000000000" pitchFamily="2" charset="-78"/>
              </a:rPr>
              <a:t>با تشکیل کارگروه‌های تخصصی.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36" name="Straight Arrow Connector 35"/>
          <p:cNvCxnSpPr>
            <a:stCxn id="26" idx="1"/>
            <a:endCxn id="33" idx="3"/>
          </p:cNvCxnSpPr>
          <p:nvPr/>
        </p:nvCxnSpPr>
        <p:spPr>
          <a:xfrm flipH="1">
            <a:off x="6463242" y="2240435"/>
            <a:ext cx="271549" cy="1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1"/>
            <a:endCxn id="34" idx="3"/>
          </p:cNvCxnSpPr>
          <p:nvPr/>
        </p:nvCxnSpPr>
        <p:spPr>
          <a:xfrm flipH="1">
            <a:off x="6443003" y="3002433"/>
            <a:ext cx="296873" cy="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1" idx="1"/>
            <a:endCxn id="35" idx="3"/>
          </p:cNvCxnSpPr>
          <p:nvPr/>
        </p:nvCxnSpPr>
        <p:spPr>
          <a:xfrm flipH="1">
            <a:off x="6424470" y="5468707"/>
            <a:ext cx="315792" cy="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6739874" y="3964385"/>
            <a:ext cx="1811598" cy="504056"/>
          </a:xfrm>
          <a:prstGeom prst="round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cs typeface="B Homa" panose="00000400000000000000" pitchFamily="2" charset="-78"/>
              </a:rPr>
              <a:t>اجرای </a:t>
            </a:r>
            <a:r>
              <a:rPr lang="fa-IR" sz="1600" b="1" dirty="0">
                <a:cs typeface="B Homa" panose="00000400000000000000" pitchFamily="2" charset="-78"/>
              </a:rPr>
              <a:t>راهبردها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67095" y="3947119"/>
            <a:ext cx="1275906" cy="538591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500" b="1" dirty="0">
                <a:cs typeface="B Homa" panose="00000400000000000000" pitchFamily="2" charset="-78"/>
              </a:rPr>
              <a:t>اهداف اجرایی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47" name="Straight Arrow Connector 46"/>
          <p:cNvCxnSpPr>
            <a:stCxn id="44" idx="1"/>
            <a:endCxn id="46" idx="3"/>
          </p:cNvCxnSpPr>
          <p:nvPr/>
        </p:nvCxnSpPr>
        <p:spPr>
          <a:xfrm flipH="1">
            <a:off x="6443003" y="4216413"/>
            <a:ext cx="296873" cy="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531149" y="3507960"/>
            <a:ext cx="1275906" cy="538591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b="1" dirty="0">
                <a:latin typeface="Arial" pitchFamily="34" charset="0"/>
                <a:cs typeface="B Homa" panose="00000400000000000000" pitchFamily="2" charset="-78"/>
              </a:rPr>
              <a:t>Action Plans</a:t>
            </a:r>
            <a:endParaRPr lang="fa-IR" sz="1400" b="1" dirty="0">
              <a:latin typeface="Arial" pitchFamily="34" charset="0"/>
              <a:cs typeface="B Homa" panose="00000400000000000000" pitchFamily="2" charset="-78"/>
            </a:endParaRPr>
          </a:p>
          <a:p>
            <a:pPr algn="ctr"/>
            <a:r>
              <a:rPr lang="fa-IR" sz="1450" b="1" dirty="0">
                <a:cs typeface="B Homa" panose="00000400000000000000" pitchFamily="2" charset="-78"/>
              </a:rPr>
              <a:t>برنامه‌های اجرایی</a:t>
            </a:r>
            <a:endParaRPr lang="en-US" sz="1450" b="1" dirty="0">
              <a:cs typeface="B Homa" panose="00000400000000000000" pitchFamily="2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366895" y="4168316"/>
            <a:ext cx="1440160" cy="670323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b="1" dirty="0">
                <a:latin typeface="Arial" pitchFamily="34" charset="0"/>
                <a:cs typeface="B Homa" panose="00000400000000000000" pitchFamily="2" charset="-78"/>
              </a:rPr>
              <a:t>Activities</a:t>
            </a:r>
            <a:endParaRPr lang="fa-IR" sz="1400" b="1" dirty="0">
              <a:latin typeface="Arial" pitchFamily="34" charset="0"/>
              <a:cs typeface="B Homa" panose="00000400000000000000" pitchFamily="2" charset="-78"/>
            </a:endParaRPr>
          </a:p>
          <a:p>
            <a:pPr algn="ctr"/>
            <a:r>
              <a:rPr lang="fa-IR" sz="1400" b="1" dirty="0">
                <a:latin typeface="Arial" pitchFamily="34" charset="0"/>
                <a:cs typeface="B Homa" panose="00000400000000000000" pitchFamily="2" charset="-78"/>
              </a:rPr>
              <a:t>فعالیت‌هایی جهت تحقق راهبردها</a:t>
            </a:r>
            <a:endParaRPr lang="en-US" sz="1400" b="1" dirty="0">
              <a:latin typeface="Arial" pitchFamily="34" charset="0"/>
              <a:cs typeface="B Homa" panose="00000400000000000000" pitchFamily="2" charset="-78"/>
            </a:endParaRPr>
          </a:p>
        </p:txBody>
      </p:sp>
      <p:cxnSp>
        <p:nvCxnSpPr>
          <p:cNvPr id="50" name="Straight Arrow Connector 49"/>
          <p:cNvCxnSpPr>
            <a:stCxn id="46" idx="1"/>
            <a:endCxn id="48" idx="3"/>
          </p:cNvCxnSpPr>
          <p:nvPr/>
        </p:nvCxnSpPr>
        <p:spPr>
          <a:xfrm flipH="1" flipV="1">
            <a:off x="4807055" y="3777256"/>
            <a:ext cx="360040" cy="439159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6" idx="1"/>
            <a:endCxn id="49" idx="3"/>
          </p:cNvCxnSpPr>
          <p:nvPr/>
        </p:nvCxnSpPr>
        <p:spPr>
          <a:xfrm flipH="1">
            <a:off x="4807055" y="4216415"/>
            <a:ext cx="360040" cy="287063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464548" y="3903504"/>
            <a:ext cx="2542309" cy="625821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rtl="0"/>
            <a:r>
              <a:rPr lang="fa-IR" sz="1400" b="1" dirty="0">
                <a:cs typeface="B Homa" panose="00000400000000000000" pitchFamily="2" charset="-78"/>
              </a:rPr>
              <a:t>1. </a:t>
            </a:r>
            <a:r>
              <a:rPr lang="ar-SA" sz="1400" b="1" dirty="0">
                <a:cs typeface="B Homa" panose="00000400000000000000" pitchFamily="2" charset="-78"/>
              </a:rPr>
              <a:t>تحقق </a:t>
            </a:r>
            <a:r>
              <a:rPr lang="ar-SA" sz="1400" b="1" dirty="0">
                <a:cs typeface="B Homa" panose="00000400000000000000" pitchFamily="2" charset="-78"/>
              </a:rPr>
              <a:t>کنش‌ها و انجام وظایف </a:t>
            </a:r>
            <a:r>
              <a:rPr lang="ar-SA" sz="1400" b="1" dirty="0">
                <a:cs typeface="B Homa" panose="00000400000000000000" pitchFamily="2" charset="-78"/>
              </a:rPr>
              <a:t>نهایی</a:t>
            </a:r>
            <a:endParaRPr lang="fa-IR" sz="1400" b="1" dirty="0">
              <a:cs typeface="B Homa" panose="00000400000000000000" pitchFamily="2" charset="-78"/>
            </a:endParaRPr>
          </a:p>
          <a:p>
            <a:pPr rtl="0"/>
            <a:r>
              <a:rPr lang="fa-IR" sz="1400" b="1" dirty="0">
                <a:cs typeface="B Homa" panose="00000400000000000000" pitchFamily="2" charset="-78"/>
              </a:rPr>
              <a:t>2.</a:t>
            </a:r>
            <a:r>
              <a:rPr lang="ar-SA" sz="1400" b="1" dirty="0">
                <a:cs typeface="B Homa" panose="00000400000000000000" pitchFamily="2" charset="-78"/>
              </a:rPr>
              <a:t> ورود </a:t>
            </a:r>
            <a:r>
              <a:rPr lang="ar-SA" sz="1400" b="1" dirty="0">
                <a:cs typeface="B Homa" panose="00000400000000000000" pitchFamily="2" charset="-78"/>
              </a:rPr>
              <a:t>از عرصه </a:t>
            </a:r>
            <a:r>
              <a:rPr lang="fa-IR" sz="1400" b="1" dirty="0">
                <a:cs typeface="B Homa" panose="00000400000000000000" pitchFamily="2" charset="-78"/>
              </a:rPr>
              <a:t>تدوین</a:t>
            </a:r>
            <a:r>
              <a:rPr lang="ar-SA" sz="1400" b="1" dirty="0">
                <a:cs typeface="B Homa" panose="00000400000000000000" pitchFamily="2" charset="-78"/>
              </a:rPr>
              <a:t> </a:t>
            </a:r>
            <a:r>
              <a:rPr lang="ar-SA" sz="1400" b="1" dirty="0">
                <a:cs typeface="B Homa" panose="00000400000000000000" pitchFamily="2" charset="-78"/>
              </a:rPr>
              <a:t>به اجرا در شهر </a:t>
            </a:r>
            <a:endParaRPr lang="en-US" sz="1400" b="1" dirty="0">
              <a:cs typeface="B Homa" panose="00000400000000000000" pitchFamily="2" charset="-78"/>
            </a:endParaRPr>
          </a:p>
        </p:txBody>
      </p:sp>
      <p:cxnSp>
        <p:nvCxnSpPr>
          <p:cNvPr id="53" name="Straight Arrow Connector 52"/>
          <p:cNvCxnSpPr>
            <a:stCxn id="48" idx="1"/>
          </p:cNvCxnSpPr>
          <p:nvPr/>
        </p:nvCxnSpPr>
        <p:spPr>
          <a:xfrm flipH="1">
            <a:off x="3006855" y="3777256"/>
            <a:ext cx="524294" cy="275555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9" idx="1"/>
          </p:cNvCxnSpPr>
          <p:nvPr/>
        </p:nvCxnSpPr>
        <p:spPr>
          <a:xfrm flipH="1" flipV="1">
            <a:off x="3006855" y="4376178"/>
            <a:ext cx="360040" cy="127298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464546" y="5108667"/>
            <a:ext cx="2694614" cy="720080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b="1" dirty="0">
                <a:cs typeface="B Homa" panose="00000400000000000000" pitchFamily="2" charset="-78"/>
              </a:rPr>
              <a:t>تسریع در عملیات،تعلیق یا حذف یک برنامه اجرا و </a:t>
            </a:r>
            <a:r>
              <a:rPr lang="fa-IR" sz="1500" b="1" dirty="0">
                <a:cs typeface="B Homa" panose="00000400000000000000" pitchFamily="2" charset="-78"/>
              </a:rPr>
              <a:t>یا تدوین یک </a:t>
            </a:r>
            <a:r>
              <a:rPr lang="fa-IR" sz="1500" b="1" dirty="0">
                <a:cs typeface="B Homa" panose="00000400000000000000" pitchFamily="2" charset="-78"/>
              </a:rPr>
              <a:t>برنامه اجرای جدید نسبت به ضرورت ‌های موجود .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56" name="Straight Arrow Connector 55"/>
          <p:cNvCxnSpPr>
            <a:stCxn id="35" idx="1"/>
            <a:endCxn id="55" idx="3"/>
          </p:cNvCxnSpPr>
          <p:nvPr/>
        </p:nvCxnSpPr>
        <p:spPr>
          <a:xfrm flipH="1">
            <a:off x="3159162" y="5468707"/>
            <a:ext cx="371989" cy="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807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1" grpId="0" animBg="1"/>
      <p:bldP spid="33" grpId="0" animBg="1"/>
      <p:bldP spid="34" grpId="0" animBg="1"/>
      <p:bldP spid="35" grpId="0" animBg="1"/>
      <p:bldP spid="44" grpId="0" animBg="1"/>
      <p:bldP spid="46" grpId="0" animBg="1"/>
      <p:bldP spid="48" grpId="0" animBg="1"/>
      <p:bldP spid="49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448899" y="1772818"/>
            <a:ext cx="5995311" cy="953671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500" b="1" dirty="0">
                <a:cs typeface="B Homa" panose="00000400000000000000" pitchFamily="2" charset="-78"/>
              </a:rPr>
              <a:t>تلفیق نرم افزارهای مرسوم و کاربردی در شهرسازی از قبیل </a:t>
            </a:r>
            <a:r>
              <a:rPr lang="en-US" sz="1500" b="1" dirty="0">
                <a:cs typeface="B Homa" panose="00000400000000000000" pitchFamily="2" charset="-78"/>
              </a:rPr>
              <a:t>SPSS</a:t>
            </a:r>
            <a:r>
              <a:rPr lang="fa-IR" sz="1500" b="1" dirty="0">
                <a:cs typeface="B Homa" panose="00000400000000000000" pitchFamily="2" charset="-78"/>
              </a:rPr>
              <a:t>، </a:t>
            </a:r>
            <a:r>
              <a:rPr lang="en-US" sz="1500" b="1" dirty="0">
                <a:cs typeface="B Homa" panose="00000400000000000000" pitchFamily="2" charset="-78"/>
              </a:rPr>
              <a:t>Expert choice</a:t>
            </a:r>
            <a:r>
              <a:rPr lang="fa-IR" sz="1500" b="1" dirty="0">
                <a:cs typeface="B Homa" panose="00000400000000000000" pitchFamily="2" charset="-78"/>
              </a:rPr>
              <a:t>، </a:t>
            </a:r>
            <a:r>
              <a:rPr lang="en-US" sz="1500" b="1" dirty="0">
                <a:cs typeface="B Homa" panose="00000400000000000000" pitchFamily="2" charset="-78"/>
              </a:rPr>
              <a:t>Super Decisions</a:t>
            </a:r>
            <a:r>
              <a:rPr lang="fa-IR" sz="1500" b="1" dirty="0">
                <a:cs typeface="B Homa" panose="00000400000000000000" pitchFamily="2" charset="-78"/>
              </a:rPr>
              <a:t> و </a:t>
            </a:r>
            <a:r>
              <a:rPr lang="en-US" sz="1500" b="1" dirty="0">
                <a:cs typeface="B Homa" panose="00000400000000000000" pitchFamily="2" charset="-78"/>
              </a:rPr>
              <a:t>Excel</a:t>
            </a:r>
            <a:r>
              <a:rPr lang="fa-IR" sz="1500" b="1" dirty="0">
                <a:cs typeface="B Homa" panose="00000400000000000000" pitchFamily="2" charset="-78"/>
              </a:rPr>
              <a:t> در نرم افزار تخصصی برنامه </a:t>
            </a:r>
            <a:r>
              <a:rPr lang="en-US" sz="1500" b="1" dirty="0">
                <a:cs typeface="B Homa" panose="00000400000000000000" pitchFamily="2" charset="-78"/>
              </a:rPr>
              <a:t>SCDS</a:t>
            </a:r>
            <a:r>
              <a:rPr lang="fa-IR" sz="1500" b="1" dirty="0">
                <a:cs typeface="B Homa" panose="00000400000000000000" pitchFamily="2" charset="-78"/>
              </a:rPr>
              <a:t>. 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48898" y="2881387"/>
            <a:ext cx="5995311" cy="570623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500" b="1" dirty="0">
                <a:cs typeface="B Homa" panose="00000400000000000000" pitchFamily="2" charset="-78"/>
              </a:rPr>
              <a:t>افزایش احتمال دریافت کمک‌های بین‌المللی توسعه جوامع شهری، از سازمان‌هایی نظیر بانک جهانی و بانک آسیایی.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8899" y="3650465"/>
            <a:ext cx="5995311" cy="565182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500" b="1" dirty="0">
                <a:cs typeface="B Homa" panose="00000400000000000000" pitchFamily="2" charset="-78"/>
              </a:rPr>
              <a:t>افزایش احتمال دریافت کمک‌های بین‌المللی توسعه جوامع شهری، از سازمان‌هایی نظیر بانک جهانی و بانک آسیایی.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8898" y="4370547"/>
            <a:ext cx="5995311" cy="858655"/>
          </a:xfrm>
          <a:prstGeom prst="rect">
            <a:avLst/>
          </a:prstGeom>
          <a:solidFill>
            <a:schemeClr val="accent5"/>
          </a:solidFill>
          <a:ln>
            <a:solidFill>
              <a:srgbClr val="00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500" b="1" dirty="0">
                <a:cs typeface="B Homa" panose="00000400000000000000" pitchFamily="2" charset="-78"/>
              </a:rPr>
              <a:t>قابلیت نمایش نتایج و داشبوردها در تلوزیون‌های شهری، در راستای سیاست اطلاع‌ رسانی عمومی جهت افزایش رضایتمندی </a:t>
            </a:r>
            <a:r>
              <a:rPr lang="fa-IR" sz="1500" b="1" dirty="0">
                <a:cs typeface="B Homa" panose="00000400000000000000" pitchFamily="2" charset="-78"/>
              </a:rPr>
              <a:t>ساکنین و شفافیت بیشتر امور </a:t>
            </a:r>
            <a:r>
              <a:rPr lang="fa-IR" sz="1500" b="1" dirty="0">
                <a:cs typeface="B Homa" panose="00000400000000000000" pitchFamily="2" charset="-78"/>
              </a:rPr>
              <a:t>دستگاه‌های </a:t>
            </a:r>
            <a:r>
              <a:rPr lang="fa-IR" sz="1500" b="1" dirty="0">
                <a:cs typeface="B Homa" panose="00000400000000000000" pitchFamily="2" charset="-78"/>
              </a:rPr>
              <a:t>مدیریت </a:t>
            </a:r>
            <a:r>
              <a:rPr lang="fa-IR" sz="1500" b="1" dirty="0">
                <a:cs typeface="B Homa" panose="00000400000000000000" pitchFamily="2" charset="-78"/>
              </a:rPr>
              <a:t>شهر</a:t>
            </a:r>
            <a:endParaRPr lang="en-US" sz="1500" b="1" dirty="0">
              <a:cs typeface="B Homa" panose="00000400000000000000" pitchFamily="2" charset="-78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6511099" y="2132856"/>
            <a:ext cx="5119" cy="2812302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6588224" y="2726488"/>
            <a:ext cx="1578832" cy="980855"/>
          </a:xfrm>
          <a:prstGeom prst="round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چند نکته مهم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1722" y="107923"/>
            <a:ext cx="6865365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نرم افزار 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950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8" grpId="0" animBg="1"/>
      <p:bldP spid="39" grpId="0" animBg="1"/>
      <p:bldP spid="40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49425" y="1657112"/>
            <a:ext cx="0" cy="3528392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920797" y="3531031"/>
            <a:ext cx="428628" cy="158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416316" y="2670121"/>
            <a:ext cx="1428761" cy="1214446"/>
          </a:xfrm>
          <a:prstGeom prst="roundRect">
            <a:avLst/>
          </a:prstGeom>
          <a:solidFill>
            <a:srgbClr val="3399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Homa" panose="00000400000000000000" pitchFamily="2" charset="-78"/>
              </a:rPr>
              <a:t>تعاریف</a:t>
            </a:r>
            <a:endParaRPr lang="fa-IR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616114" y="3312493"/>
            <a:ext cx="1304682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برنامه‌ریزی</a:t>
            </a:r>
            <a:endParaRPr lang="fa-IR" sz="16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cxnSp>
        <p:nvCxnSpPr>
          <p:cNvPr id="8" name="Straight Arrow Connector 7"/>
          <p:cNvCxnSpPr>
            <a:stCxn id="7" idx="1"/>
            <a:endCxn id="10" idx="3"/>
          </p:cNvCxnSpPr>
          <p:nvPr/>
        </p:nvCxnSpPr>
        <p:spPr>
          <a:xfrm flipH="1" flipV="1">
            <a:off x="4967658" y="3462251"/>
            <a:ext cx="648456" cy="100275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79610" y="2989354"/>
            <a:ext cx="3888048" cy="945794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تهیه و توزیع و تخصیص عوامل و وسایل محدود برای رسیدن به هدف های مطلوب در حداقل زمان و با حداقل هزینه ممکن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79994" y="1510348"/>
            <a:ext cx="3888048" cy="642037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ارتقاء بهره‌وري و بهينه‌سازي استفاده از زمين و امكان توسعه درون شهري.</a:t>
            </a:r>
            <a:endParaRPr lang="en-US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079994" y="2259542"/>
            <a:ext cx="388804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cs typeface="B Homa" panose="00000400000000000000" pitchFamily="2" charset="-78"/>
              </a:rPr>
              <a:t>ارتقاء </a:t>
            </a:r>
            <a:r>
              <a:rPr lang="fa-IR" sz="1500" dirty="0">
                <a:cs typeface="B Homa" panose="00000400000000000000" pitchFamily="2" charset="-78"/>
              </a:rPr>
              <a:t>سطح </a:t>
            </a:r>
            <a:r>
              <a:rPr lang="fa-IR" sz="1500" dirty="0">
                <a:cs typeface="B Homa" panose="00000400000000000000" pitchFamily="2" charset="-78"/>
              </a:rPr>
              <a:t>دسترسي ساكنان بافت قديمي </a:t>
            </a:r>
            <a:r>
              <a:rPr lang="fa-IR" sz="1500" dirty="0">
                <a:cs typeface="B Homa" panose="00000400000000000000" pitchFamily="2" charset="-78"/>
              </a:rPr>
              <a:t>و فرسوده </a:t>
            </a:r>
            <a:r>
              <a:rPr lang="fa-IR" sz="1500" dirty="0">
                <a:cs typeface="B Homa" panose="00000400000000000000" pitchFamily="2" charset="-78"/>
              </a:rPr>
              <a:t>شهري به خدمات شهري </a:t>
            </a:r>
            <a:r>
              <a:rPr lang="fa-IR" sz="1500" dirty="0">
                <a:cs typeface="B Homa" panose="00000400000000000000" pitchFamily="2" charset="-78"/>
              </a:rPr>
              <a:t>و </a:t>
            </a:r>
            <a:r>
              <a:rPr lang="fa-IR" sz="1500" dirty="0">
                <a:cs typeface="B Homa" panose="00000400000000000000" pitchFamily="2" charset="-78"/>
              </a:rPr>
              <a:t>اجتماعي است.</a:t>
            </a:r>
            <a:endParaRPr lang="fa-IR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920797" y="1872904"/>
            <a:ext cx="428628" cy="158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5616114" y="1654366"/>
            <a:ext cx="1304682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rgbClr val="000000"/>
                </a:solidFill>
                <a:cs typeface="B Homa" panose="00000400000000000000" pitchFamily="2" charset="-78"/>
              </a:rPr>
              <a:t>توسعه شهری</a:t>
            </a:r>
            <a:endParaRPr lang="fa-IR" sz="16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3" name="Straight Arrow Connector 22"/>
          <p:cNvCxnSpPr>
            <a:stCxn id="22" idx="1"/>
            <a:endCxn id="19" idx="3"/>
          </p:cNvCxnSpPr>
          <p:nvPr/>
        </p:nvCxnSpPr>
        <p:spPr>
          <a:xfrm flipH="1" flipV="1">
            <a:off x="4968042" y="1831367"/>
            <a:ext cx="648072" cy="73032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2" idx="1"/>
            <a:endCxn id="20" idx="3"/>
          </p:cNvCxnSpPr>
          <p:nvPr/>
        </p:nvCxnSpPr>
        <p:spPr>
          <a:xfrm flipH="1">
            <a:off x="4968042" y="1904399"/>
            <a:ext cx="648072" cy="605176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920413" y="4683159"/>
            <a:ext cx="428628" cy="158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616114" y="4464621"/>
            <a:ext cx="130429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برنامه‌ریزی استراتژیک</a:t>
            </a:r>
            <a:endParaRPr lang="fa-IR" sz="16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cxnSp>
        <p:nvCxnSpPr>
          <p:cNvPr id="26" name="Straight Arrow Connector 25"/>
          <p:cNvCxnSpPr>
            <a:stCxn id="25" idx="1"/>
            <a:endCxn id="27" idx="3"/>
          </p:cNvCxnSpPr>
          <p:nvPr/>
        </p:nvCxnSpPr>
        <p:spPr>
          <a:xfrm flipH="1">
            <a:off x="4967658" y="4714654"/>
            <a:ext cx="648456" cy="12579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079610" y="4172602"/>
            <a:ext cx="3888048" cy="1109261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فرآیندی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است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سازمانی، که برای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تعریف راهبرد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و تصمیم‌گیری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برای چگونگی یافتن منابع مورد نیاز برای رسیدن به مقصود استراتژی، صورت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می‌گیرد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. این فرآیند افراد و منابع را نیز شامل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می‌شود</a:t>
            </a:r>
            <a:endParaRPr lang="fa-IR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941" y="116634"/>
            <a:ext cx="1224136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مقدمه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924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9" grpId="0" animBg="1"/>
      <p:bldP spid="20" grpId="0" animBg="1"/>
      <p:bldP spid="22" grpId="0" animBg="1"/>
      <p:bldP spid="25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73427" y="1345561"/>
            <a:ext cx="0" cy="3528392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445662" y="2357663"/>
            <a:ext cx="1428761" cy="1214446"/>
          </a:xfrm>
          <a:prstGeom prst="roundRect">
            <a:avLst/>
          </a:prstGeom>
          <a:solidFill>
            <a:srgbClr val="3399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Homa" panose="00000400000000000000" pitchFamily="2" charset="-78"/>
              </a:rPr>
              <a:t>تعاریف</a:t>
            </a:r>
            <a:endParaRPr lang="fa-IR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103996" y="1159892"/>
            <a:ext cx="3888048" cy="68094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سازماندهي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امور مربوط به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برنامه ريزي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,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سازماندهي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,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بسيج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منابع و امکانات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,هدايت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و کنترل در محدوده شهر</a:t>
            </a:r>
            <a:endParaRPr lang="en-US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03996" y="1947992"/>
            <a:ext cx="3888048" cy="1014953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یک سازمان گسترده ، متشکل از عناصر و اجزا رسمی و غیررسمی مؤثر و ذی ربط در ابعاد مختلف اجتماعی، اقتصادی و کالبدی حیات شهری با هدف اداره، کنترل و هدایت توسعه همه جانبه و پایدار شهر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944799" y="1923336"/>
            <a:ext cx="428628" cy="158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5640116" y="1704798"/>
            <a:ext cx="1304682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rgbClr val="000000"/>
                </a:solidFill>
                <a:cs typeface="B Homa" panose="00000400000000000000" pitchFamily="2" charset="-78"/>
              </a:rPr>
              <a:t>مدیریت شهری</a:t>
            </a:r>
            <a:endParaRPr lang="fa-IR" sz="16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3" name="Straight Arrow Connector 22"/>
          <p:cNvCxnSpPr>
            <a:stCxn id="22" idx="1"/>
            <a:endCxn id="19" idx="3"/>
          </p:cNvCxnSpPr>
          <p:nvPr/>
        </p:nvCxnSpPr>
        <p:spPr>
          <a:xfrm flipH="1" flipV="1">
            <a:off x="4992044" y="1500363"/>
            <a:ext cx="648072" cy="454468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2" idx="1"/>
            <a:endCxn id="20" idx="3"/>
          </p:cNvCxnSpPr>
          <p:nvPr/>
        </p:nvCxnSpPr>
        <p:spPr>
          <a:xfrm flipH="1">
            <a:off x="4992044" y="1954831"/>
            <a:ext cx="648072" cy="500636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5640116" y="3865038"/>
            <a:ext cx="130429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برنامه ‌ریزی شهری</a:t>
            </a:r>
            <a:endParaRPr lang="fa-IR" sz="16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cxnSp>
        <p:nvCxnSpPr>
          <p:cNvPr id="39" name="Straight Arrow Connector 38"/>
          <p:cNvCxnSpPr>
            <a:stCxn id="38" idx="1"/>
            <a:endCxn id="40" idx="3"/>
          </p:cNvCxnSpPr>
          <p:nvPr/>
        </p:nvCxnSpPr>
        <p:spPr>
          <a:xfrm flipH="1" flipV="1">
            <a:off x="4991660" y="3463009"/>
            <a:ext cx="648456" cy="652062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1103612" y="3212976"/>
            <a:ext cx="388804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یک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فعالیت علمی و منطقی ، در جهت رسیدن به هدف های مورد توجه جامعه 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103612" y="3861048"/>
            <a:ext cx="388804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ساماندهی کاربری زمین برای تامین یک محیط کالبدی شایسته زندگی مدنی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سالم.</a:t>
            </a:r>
            <a:endParaRPr lang="fa-IR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42" name="Straight Arrow Connector 41"/>
          <p:cNvCxnSpPr>
            <a:stCxn id="38" idx="1"/>
            <a:endCxn id="41" idx="3"/>
          </p:cNvCxnSpPr>
          <p:nvPr/>
        </p:nvCxnSpPr>
        <p:spPr>
          <a:xfrm flipH="1" flipV="1">
            <a:off x="4991660" y="4111081"/>
            <a:ext cx="648456" cy="399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1103996" y="4509120"/>
            <a:ext cx="3888048" cy="1080120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فرایند های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ذهنی و عملی یک سری تصمیم های سنجیده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در امور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شهری است که با رعایت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 قیودات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خاص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خود،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شیوه و شکل رابطه انسان را با محیط شهری در قالبی ب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هینه، طبقه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بندی می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کند.</a:t>
            </a:r>
            <a:endParaRPr lang="en-US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44" name="Straight Arrow Connector 43"/>
          <p:cNvCxnSpPr>
            <a:stCxn id="38" idx="1"/>
            <a:endCxn id="43" idx="3"/>
          </p:cNvCxnSpPr>
          <p:nvPr/>
        </p:nvCxnSpPr>
        <p:spPr>
          <a:xfrm flipH="1">
            <a:off x="4992044" y="4115073"/>
            <a:ext cx="648072" cy="934109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944415" y="4147492"/>
            <a:ext cx="428628" cy="1588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20941" y="116634"/>
            <a:ext cx="1224136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مقدمه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747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  <p:bldP spid="22" grpId="0" animBg="1"/>
      <p:bldP spid="38" grpId="0" animBg="1"/>
      <p:bldP spid="40" grpId="0" animBg="1"/>
      <p:bldP spid="41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737359" y="1849617"/>
            <a:ext cx="0" cy="3528392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809594" y="2861719"/>
            <a:ext cx="1428761" cy="1214446"/>
          </a:xfrm>
          <a:prstGeom prst="roundRect">
            <a:avLst/>
          </a:prstGeom>
          <a:solidFill>
            <a:srgbClr val="3399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Homa" panose="00000400000000000000" pitchFamily="2" charset="-78"/>
              </a:rPr>
              <a:t>تعاریف</a:t>
            </a:r>
            <a:endParaRPr lang="fa-IR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7928" y="1700808"/>
            <a:ext cx="3888048" cy="64408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cs typeface="B Homa" panose="00000400000000000000" pitchFamily="2" charset="-78"/>
              </a:rPr>
              <a:t>هنر </a:t>
            </a:r>
            <a:r>
              <a:rPr lang="fa-IR" sz="1400" dirty="0">
                <a:cs typeface="B Homa" panose="00000400000000000000" pitchFamily="2" charset="-78"/>
              </a:rPr>
              <a:t>و علم تدوين ، اجرا </a:t>
            </a:r>
            <a:r>
              <a:rPr lang="fa-IR" sz="1400" dirty="0">
                <a:cs typeface="B Homa" panose="00000400000000000000" pitchFamily="2" charset="-78"/>
              </a:rPr>
              <a:t>و </a:t>
            </a:r>
            <a:r>
              <a:rPr lang="fa-IR" sz="1400" dirty="0">
                <a:cs typeface="B Homa" panose="00000400000000000000" pitchFamily="2" charset="-78"/>
              </a:rPr>
              <a:t>ارزیابی تصميمات وظيفه ‌هاي چند گانه </a:t>
            </a:r>
            <a:r>
              <a:rPr lang="fa-IR" sz="1400" dirty="0">
                <a:cs typeface="B Homa" panose="00000400000000000000" pitchFamily="2" charset="-78"/>
              </a:rPr>
              <a:t>که </a:t>
            </a:r>
            <a:r>
              <a:rPr lang="fa-IR" sz="1400" dirty="0">
                <a:cs typeface="B Homa" panose="00000400000000000000" pitchFamily="2" charset="-78"/>
              </a:rPr>
              <a:t>شهر را </a:t>
            </a:r>
            <a:r>
              <a:rPr lang="fa-IR" sz="1400" dirty="0">
                <a:cs typeface="B Homa" panose="00000400000000000000" pitchFamily="2" charset="-78"/>
              </a:rPr>
              <a:t>قادر </a:t>
            </a:r>
            <a:r>
              <a:rPr lang="fa-IR" sz="1400" dirty="0">
                <a:cs typeface="B Homa" panose="00000400000000000000" pitchFamily="2" charset="-78"/>
              </a:rPr>
              <a:t>میسازد </a:t>
            </a:r>
            <a:r>
              <a:rPr lang="fa-IR" sz="1400" dirty="0">
                <a:cs typeface="B Homa" panose="00000400000000000000" pitchFamily="2" charset="-78"/>
              </a:rPr>
              <a:t>به </a:t>
            </a:r>
            <a:r>
              <a:rPr lang="fa-IR" sz="1400" dirty="0">
                <a:cs typeface="B Homa" panose="00000400000000000000" pitchFamily="2" charset="-78"/>
              </a:rPr>
              <a:t>هدف ‌هاي </a:t>
            </a:r>
            <a:r>
              <a:rPr lang="fa-IR" sz="1400" dirty="0">
                <a:cs typeface="B Homa" panose="00000400000000000000" pitchFamily="2" charset="-78"/>
              </a:rPr>
              <a:t>بلند مدت خود دست </a:t>
            </a:r>
            <a:r>
              <a:rPr lang="fa-IR" sz="1400" dirty="0">
                <a:cs typeface="B Homa" panose="00000400000000000000" pitchFamily="2" charset="-78"/>
              </a:rPr>
              <a:t>يابد.</a:t>
            </a:r>
            <a:endParaRPr lang="en-US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67928" y="2452047"/>
            <a:ext cx="3888048" cy="760930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cs typeface="B Homa" panose="00000400000000000000" pitchFamily="2" charset="-78"/>
              </a:rPr>
              <a:t>فرآيند تعريف و پیگری طرح استراتژيک شهر، با </a:t>
            </a:r>
            <a:r>
              <a:rPr lang="fa-IR" sz="1400" dirty="0">
                <a:cs typeface="B Homa" panose="00000400000000000000" pitchFamily="2" charset="-78"/>
              </a:rPr>
              <a:t>در نظر گرفتن </a:t>
            </a:r>
            <a:r>
              <a:rPr lang="fa-IR" sz="1400" dirty="0">
                <a:cs typeface="B Homa" panose="00000400000000000000" pitchFamily="2" charset="-78"/>
              </a:rPr>
              <a:t>ظرفيت‌هاي و تقاضاهاي آن </a:t>
            </a:r>
            <a:r>
              <a:rPr lang="fa-IR" sz="1400" dirty="0">
                <a:cs typeface="B Homa" panose="00000400000000000000" pitchFamily="2" charset="-78"/>
              </a:rPr>
              <a:t>و سپس دقت و مراقبت </a:t>
            </a:r>
            <a:r>
              <a:rPr lang="fa-IR" sz="1400" dirty="0">
                <a:cs typeface="B Homa" panose="00000400000000000000" pitchFamily="2" charset="-78"/>
              </a:rPr>
              <a:t>از اجرای صحيح </a:t>
            </a:r>
            <a:r>
              <a:rPr lang="fa-IR" sz="1400" dirty="0">
                <a:cs typeface="B Homa" panose="00000400000000000000" pitchFamily="2" charset="-78"/>
              </a:rPr>
              <a:t>و کامل </a:t>
            </a:r>
            <a:r>
              <a:rPr lang="fa-IR" sz="1400" dirty="0">
                <a:cs typeface="B Homa" panose="00000400000000000000" pitchFamily="2" charset="-78"/>
              </a:rPr>
              <a:t>طرح.</a:t>
            </a:r>
            <a:endParaRPr lang="fa-IR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>
            <a:stCxn id="22" idx="3"/>
          </p:cNvCxnSpPr>
          <p:nvPr/>
        </p:nvCxnSpPr>
        <p:spPr>
          <a:xfrm>
            <a:off x="6522661" y="2458887"/>
            <a:ext cx="214698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5004050" y="2208854"/>
            <a:ext cx="1518613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rgbClr val="000000"/>
                </a:solidFill>
                <a:cs typeface="B Homa" panose="00000400000000000000" pitchFamily="2" charset="-78"/>
              </a:rPr>
              <a:t>مدیریت استراتژیک شهری</a:t>
            </a:r>
            <a:endParaRPr lang="fa-IR" sz="16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3" name="Straight Arrow Connector 22"/>
          <p:cNvCxnSpPr>
            <a:stCxn id="22" idx="1"/>
            <a:endCxn id="19" idx="3"/>
          </p:cNvCxnSpPr>
          <p:nvPr/>
        </p:nvCxnSpPr>
        <p:spPr>
          <a:xfrm flipH="1" flipV="1">
            <a:off x="4355976" y="2022849"/>
            <a:ext cx="648072" cy="436038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2" idx="1"/>
            <a:endCxn id="20" idx="3"/>
          </p:cNvCxnSpPr>
          <p:nvPr/>
        </p:nvCxnSpPr>
        <p:spPr>
          <a:xfrm flipH="1">
            <a:off x="4355976" y="2458889"/>
            <a:ext cx="648072" cy="373625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5004049" y="4369094"/>
            <a:ext cx="1518613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600" b="1" dirty="0">
                <a:solidFill>
                  <a:srgbClr val="000000"/>
                </a:solidFill>
                <a:cs typeface="B Homa" panose="00000400000000000000" pitchFamily="2" charset="-78"/>
              </a:rPr>
              <a:t>برنامه‌ ریزی استراتژیک شهری</a:t>
            </a:r>
            <a:endParaRPr lang="fa-IR" sz="16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39" name="Straight Arrow Connector 38"/>
          <p:cNvCxnSpPr>
            <a:stCxn id="38" idx="1"/>
            <a:endCxn id="40" idx="3"/>
          </p:cNvCxnSpPr>
          <p:nvPr/>
        </p:nvCxnSpPr>
        <p:spPr>
          <a:xfrm flipH="1" flipV="1">
            <a:off x="4355594" y="4399113"/>
            <a:ext cx="648455" cy="220014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67544" y="4149080"/>
            <a:ext cx="388804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تأمین توسعه پایدار شهری از طریق ایجاد ظرفیت اجتماعی برای چشم انداز سازی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مشارکتی و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اقدام همگانی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467544" y="4797152"/>
            <a:ext cx="3888048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 فرایند تهیه چشم انداز بلند مدت یک شهر که بر اساس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آن برنامه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اقدام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کوتاه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مدت تهیه می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شود.</a:t>
            </a:r>
            <a:endParaRPr lang="fa-IR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42" name="Straight Arrow Connector 41"/>
          <p:cNvCxnSpPr>
            <a:stCxn id="38" idx="1"/>
            <a:endCxn id="41" idx="3"/>
          </p:cNvCxnSpPr>
          <p:nvPr/>
        </p:nvCxnSpPr>
        <p:spPr>
          <a:xfrm flipH="1">
            <a:off x="4355594" y="4619127"/>
            <a:ext cx="648455" cy="428058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8" idx="3"/>
          </p:cNvCxnSpPr>
          <p:nvPr/>
        </p:nvCxnSpPr>
        <p:spPr>
          <a:xfrm flipV="1">
            <a:off x="6522662" y="4615137"/>
            <a:ext cx="214699" cy="399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20941" y="116634"/>
            <a:ext cx="1224136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مقدمه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083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  <p:bldP spid="22" grpId="0" animBg="1"/>
      <p:bldP spid="38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5724128" y="2200874"/>
            <a:ext cx="5120" cy="3020346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801480" y="2785721"/>
            <a:ext cx="1938872" cy="1214446"/>
          </a:xfrm>
          <a:prstGeom prst="roundRect">
            <a:avLst/>
          </a:prstGeom>
          <a:solidFill>
            <a:srgbClr val="CCE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ویژگی ‌های برنامه ‌ریزی توسعه استراتژیک شهری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>
            <a:stCxn id="22" idx="3"/>
          </p:cNvCxnSpPr>
          <p:nvPr/>
        </p:nvCxnSpPr>
        <p:spPr>
          <a:xfrm>
            <a:off x="5514549" y="2274877"/>
            <a:ext cx="214698" cy="108012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755578" y="1916832"/>
            <a:ext cx="4758973" cy="716090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توجه به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فرایند های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واقعی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توسعه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 با توجه به امکانات و محدودیت های اجرایی و مالی و با توجه به منابع در دسترس</a:t>
            </a:r>
          </a:p>
        </p:txBody>
      </p:sp>
      <p:cxnSp>
        <p:nvCxnSpPr>
          <p:cNvPr id="26" name="Straight Connector 25"/>
          <p:cNvCxnSpPr>
            <a:stCxn id="27" idx="3"/>
          </p:cNvCxnSpPr>
          <p:nvPr/>
        </p:nvCxnSpPr>
        <p:spPr>
          <a:xfrm flipV="1">
            <a:off x="5509433" y="3030962"/>
            <a:ext cx="214697" cy="3700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755577" y="2780929"/>
            <a:ext cx="4753854" cy="574069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توزیع عادلانه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دارایی های موجود و آینده شهر،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در میان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اجتماعات مختلف آن.</a:t>
            </a:r>
            <a:endParaRPr lang="fa-IR" sz="155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8" name="Straight Connector 27"/>
          <p:cNvCxnSpPr>
            <a:stCxn id="29" idx="3"/>
          </p:cNvCxnSpPr>
          <p:nvPr/>
        </p:nvCxnSpPr>
        <p:spPr>
          <a:xfrm>
            <a:off x="5509433" y="3679033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55577" y="3429000"/>
            <a:ext cx="475385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هدفمند نمودن برنامه های توسعه شهری بنا به نیازها، خواسته ها، ارزش ها، امکانات و محدودیت های درون و برون سازمانی هر شهر</a:t>
            </a:r>
          </a:p>
        </p:txBody>
      </p:sp>
      <p:cxnSp>
        <p:nvCxnSpPr>
          <p:cNvPr id="30" name="Straight Connector 29"/>
          <p:cNvCxnSpPr>
            <a:stCxn id="31" idx="3"/>
          </p:cNvCxnSpPr>
          <p:nvPr/>
        </p:nvCxnSpPr>
        <p:spPr>
          <a:xfrm flipV="1">
            <a:off x="5509433" y="4251108"/>
            <a:ext cx="214697" cy="74002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755578" y="4001074"/>
            <a:ext cx="4753855" cy="64807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مشارکت هرچه بیشتر و بهتر بین کلیه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گروه ‌های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ذی نفع، ذی صلاح، ذی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مدخل، ذی ‌ربط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و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ذی ‌نفوذ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در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فرایند های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برنامه ریزی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توسعه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شهری و اجرای آن</a:t>
            </a:r>
            <a:endParaRPr lang="en-US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33" name="Straight Connector 32"/>
          <p:cNvCxnSpPr>
            <a:stCxn id="34" idx="3"/>
          </p:cNvCxnSpPr>
          <p:nvPr/>
        </p:nvCxnSpPr>
        <p:spPr>
          <a:xfrm flipV="1">
            <a:off x="5509433" y="4971187"/>
            <a:ext cx="214697" cy="72008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755577" y="4721154"/>
            <a:ext cx="4753854" cy="64408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توجه خاص به ابعاد مختلف محیط طبیعی و حیات شهری و فاصله گرفتن از نگاه صرف کالبدی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232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27" grpId="0" animBg="1"/>
      <p:bldP spid="29" grpId="0" animBg="1"/>
      <p:bldP spid="31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5945271" y="2344890"/>
            <a:ext cx="0" cy="2452262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017504" y="2929736"/>
            <a:ext cx="1742864" cy="1219343"/>
          </a:xfrm>
          <a:prstGeom prst="roundRect">
            <a:avLst/>
          </a:prstGeom>
          <a:solidFill>
            <a:srgbClr val="CCE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500" b="1" dirty="0" smtClean="0">
                <a:solidFill>
                  <a:srgbClr val="000000"/>
                </a:solidFill>
                <a:cs typeface="B Homa" panose="00000400000000000000" pitchFamily="2" charset="-78"/>
              </a:rPr>
              <a:t>ویژگی‌های برنامه‌ریزی </a:t>
            </a:r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توسعه استراتژیک شهری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>
            <a:stCxn id="22" idx="3"/>
          </p:cNvCxnSpPr>
          <p:nvPr/>
        </p:nvCxnSpPr>
        <p:spPr>
          <a:xfrm>
            <a:off x="5730573" y="3250975"/>
            <a:ext cx="214698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71602" y="3000942"/>
            <a:ext cx="4758973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فراهم نمودن امکان پایش، ارزیابی و اصلاح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برنامه ‌های توسعۀ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بر پایه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مشارکت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ذی‌نفعان.</a:t>
            </a:r>
            <a:endParaRPr lang="fa-IR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6" name="Straight Connector 25"/>
          <p:cNvCxnSpPr>
            <a:stCxn id="27" idx="3"/>
          </p:cNvCxnSpPr>
          <p:nvPr/>
        </p:nvCxnSpPr>
        <p:spPr>
          <a:xfrm>
            <a:off x="5725457" y="3899047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971601" y="3649014"/>
            <a:ext cx="475385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زمینه سازی برای تبدیل روش های مدیریت شهری سنتی به روش های پیشرفته، کارآمدتر و دانش محور</a:t>
            </a:r>
          </a:p>
        </p:txBody>
      </p:sp>
      <p:cxnSp>
        <p:nvCxnSpPr>
          <p:cNvPr id="28" name="Straight Connector 27"/>
          <p:cNvCxnSpPr>
            <a:stCxn id="29" idx="3"/>
          </p:cNvCxnSpPr>
          <p:nvPr/>
        </p:nvCxnSpPr>
        <p:spPr>
          <a:xfrm flipV="1">
            <a:off x="5725455" y="4547119"/>
            <a:ext cx="214699" cy="75998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971601" y="4297086"/>
            <a:ext cx="4753854" cy="65206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پیش‌ بینی آینده شهر، با توجه یه سیر تاریخی و تجارب گذشته آن.</a:t>
            </a:r>
            <a:endParaRPr lang="fa-IR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3" name="Straight Connector 22"/>
          <p:cNvCxnSpPr>
            <a:stCxn id="24" idx="3"/>
          </p:cNvCxnSpPr>
          <p:nvPr/>
        </p:nvCxnSpPr>
        <p:spPr>
          <a:xfrm>
            <a:off x="5719862" y="2526905"/>
            <a:ext cx="214699" cy="72008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966008" y="2204864"/>
            <a:ext cx="4753854" cy="64408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فراهم نمودن زمینه برای رشد دانش و فرهنگ عمومی در عرصه های زندگی شهری، مدیریت شهری و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شهرسازی</a:t>
            </a:r>
            <a:endParaRPr lang="fa-IR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343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27" grpId="0" animBg="1"/>
      <p:bldP spid="29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5945271" y="2344890"/>
            <a:ext cx="0" cy="3096344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017504" y="2929737"/>
            <a:ext cx="1578832" cy="1214446"/>
          </a:xfrm>
          <a:prstGeom prst="roundRect">
            <a:avLst/>
          </a:prstGeom>
          <a:solidFill>
            <a:srgbClr val="CCE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اهداف</a:t>
            </a:r>
          </a:p>
          <a:p>
            <a:pPr algn="ctr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 برنامه‌ ریزی توسعه استراتژیک شهری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>
            <a:stCxn id="22" idx="3"/>
          </p:cNvCxnSpPr>
          <p:nvPr/>
        </p:nvCxnSpPr>
        <p:spPr>
          <a:xfrm>
            <a:off x="5730573" y="3250975"/>
            <a:ext cx="214698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835698" y="3000942"/>
            <a:ext cx="3894877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دستیابی به رشد اقتصادی و اشتغال فزاینده</a:t>
            </a:r>
          </a:p>
        </p:txBody>
      </p:sp>
      <p:cxnSp>
        <p:nvCxnSpPr>
          <p:cNvPr id="26" name="Straight Connector 25"/>
          <p:cNvCxnSpPr>
            <a:stCxn id="27" idx="3"/>
          </p:cNvCxnSpPr>
          <p:nvPr/>
        </p:nvCxnSpPr>
        <p:spPr>
          <a:xfrm>
            <a:off x="5725457" y="3899047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834770" y="3649014"/>
            <a:ext cx="3890687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کاهش فقر و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جلوگیری از تداوم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آن</a:t>
            </a:r>
          </a:p>
        </p:txBody>
      </p:sp>
      <p:cxnSp>
        <p:nvCxnSpPr>
          <p:cNvPr id="28" name="Straight Connector 27"/>
          <p:cNvCxnSpPr>
            <a:stCxn id="29" idx="3"/>
          </p:cNvCxnSpPr>
          <p:nvPr/>
        </p:nvCxnSpPr>
        <p:spPr>
          <a:xfrm>
            <a:off x="5725457" y="4547119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834770" y="4297086"/>
            <a:ext cx="3890687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حمایت از گونه ‌های زیستی</a:t>
            </a:r>
            <a:endParaRPr lang="fa-IR" sz="155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3" name="Straight Connector 22"/>
          <p:cNvCxnSpPr>
            <a:stCxn id="24" idx="3"/>
          </p:cNvCxnSpPr>
          <p:nvPr/>
        </p:nvCxnSpPr>
        <p:spPr>
          <a:xfrm>
            <a:off x="5719864" y="2598913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829177" y="2348880"/>
            <a:ext cx="3890687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دستیابی به مدیریت و حاکمیت شهری بهبود یافته</a:t>
            </a:r>
          </a:p>
        </p:txBody>
      </p:sp>
      <p:cxnSp>
        <p:nvCxnSpPr>
          <p:cNvPr id="25" name="Straight Connector 24"/>
          <p:cNvCxnSpPr>
            <a:stCxn id="30" idx="3"/>
          </p:cNvCxnSpPr>
          <p:nvPr/>
        </p:nvCxnSpPr>
        <p:spPr>
          <a:xfrm>
            <a:off x="5725457" y="5191201"/>
            <a:ext cx="214697" cy="0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834770" y="4941168"/>
            <a:ext cx="3890687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99CC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اطمینان از تصمیم گیری، مدیریت و اداره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 مشارکتی </a:t>
            </a:r>
            <a:r>
              <a:rPr lang="fa-IR" sz="1550" dirty="0">
                <a:solidFill>
                  <a:srgbClr val="000000"/>
                </a:solidFill>
                <a:cs typeface="B Homa" panose="00000400000000000000" pitchFamily="2" charset="-78"/>
              </a:rPr>
              <a:t>امور شهر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949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27" grpId="0" animBg="1"/>
      <p:bldP spid="29" grpId="0" animBg="1"/>
      <p:bldP spid="24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>
            <a:stCxn id="22" idx="3"/>
          </p:cNvCxnSpPr>
          <p:nvPr/>
        </p:nvCxnSpPr>
        <p:spPr>
          <a:xfrm>
            <a:off x="7051327" y="2472008"/>
            <a:ext cx="214697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>
            <a:off x="7260905" y="2213995"/>
            <a:ext cx="5119" cy="2812302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7338255" y="2726834"/>
            <a:ext cx="1578832" cy="1214446"/>
          </a:xfrm>
          <a:prstGeom prst="roundRect">
            <a:avLst/>
          </a:prstGeom>
          <a:solidFill>
            <a:srgbClr val="99CCFF"/>
          </a:solidFill>
          <a:ln>
            <a:solidFill>
              <a:srgbClr val="0066FF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اصول</a:t>
            </a:r>
          </a:p>
          <a:p>
            <a:pPr algn="ctr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 برنامه‌ ریزی توسعه استراتژیک شهری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416491" y="2221975"/>
            <a:ext cx="163483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قابلیت 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زندگی  (</a:t>
            </a:r>
            <a:r>
              <a:rPr lang="en-US" sz="1400" b="1" dirty="0">
                <a:solidFill>
                  <a:srgbClr val="000000"/>
                </a:solidFill>
                <a:cs typeface="B Homa" panose="00000400000000000000" pitchFamily="2" charset="-78"/>
              </a:rPr>
              <a:t>livable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)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74406" y="1929953"/>
            <a:ext cx="4609839" cy="788098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شهری قابل زندگی است که در آن همه ساکنین از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فرصت‌ های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یکسان برای مشارکت و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بهره‌ مندی </a:t>
            </a:r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از زندگی اقتصادی و سیاسی شهر برخوردار باشند</a:t>
            </a:r>
            <a:endParaRPr lang="en-US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5" name="Straight Arrow Connector 24"/>
          <p:cNvCxnSpPr>
            <a:stCxn id="22" idx="1"/>
            <a:endCxn id="27" idx="3"/>
          </p:cNvCxnSpPr>
          <p:nvPr/>
        </p:nvCxnSpPr>
        <p:spPr>
          <a:xfrm flipH="1" flipV="1">
            <a:off x="5084243" y="2324002"/>
            <a:ext cx="332248" cy="148006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31" idx="3"/>
          </p:cNvCxnSpPr>
          <p:nvPr/>
        </p:nvCxnSpPr>
        <p:spPr>
          <a:xfrm>
            <a:off x="7046208" y="3192088"/>
            <a:ext cx="214697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5416493" y="2942055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1"/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رقابتی  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(</a:t>
            </a:r>
            <a:r>
              <a:rPr lang="en-US" sz="1400" b="1" dirty="0">
                <a:solidFill>
                  <a:srgbClr val="000000"/>
                </a:solidFill>
                <a:cs typeface="B Homa" panose="00000400000000000000" pitchFamily="2" charset="-78"/>
              </a:rPr>
              <a:t>Competitive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)</a:t>
            </a:r>
            <a:endParaRPr lang="en-US" sz="14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9287" y="2938065"/>
            <a:ext cx="4609839" cy="649070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 rtl="1"/>
            <a:r>
              <a:rPr lang="fa-IR" sz="1500" dirty="0">
                <a:solidFill>
                  <a:srgbClr val="000000"/>
                </a:solidFill>
                <a:cs typeface="B Homa" panose="00000400000000000000" pitchFamily="2" charset="-78"/>
              </a:rPr>
              <a:t>شهرهای رقابتی شهرهایی هستند که اقتصاد قوی با رشد اشتغال، درآمد و سرمایه گذاری همه جانبه دارند</a:t>
            </a:r>
            <a:endParaRPr lang="en-US" sz="15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34" name="Straight Arrow Connector 33"/>
          <p:cNvCxnSpPr>
            <a:stCxn id="31" idx="1"/>
            <a:endCxn id="33" idx="3"/>
          </p:cNvCxnSpPr>
          <p:nvPr/>
        </p:nvCxnSpPr>
        <p:spPr>
          <a:xfrm flipH="1">
            <a:off x="5079126" y="3192088"/>
            <a:ext cx="337367" cy="70512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6" idx="3"/>
          </p:cNvCxnSpPr>
          <p:nvPr/>
        </p:nvCxnSpPr>
        <p:spPr>
          <a:xfrm>
            <a:off x="7046208" y="3912168"/>
            <a:ext cx="214697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5416493" y="3662135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بانکی  </a:t>
            </a:r>
            <a:endParaRPr lang="fa-IR" sz="1400" b="1" dirty="0">
              <a:solidFill>
                <a:srgbClr val="000000"/>
              </a:solidFill>
              <a:cs typeface="B Homa" panose="00000400000000000000" pitchFamily="2" charset="-78"/>
            </a:endParaRPr>
          </a:p>
          <a:p>
            <a:pPr algn="ctr" rtl="1"/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 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(</a:t>
            </a:r>
            <a:r>
              <a:rPr lang="en-US" sz="1400" b="1" dirty="0">
                <a:solidFill>
                  <a:srgbClr val="000000"/>
                </a:solidFill>
                <a:cs typeface="B Homa" panose="00000400000000000000" pitchFamily="2" charset="-78"/>
              </a:rPr>
              <a:t>Bankable</a:t>
            </a:r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)</a:t>
            </a:r>
            <a:endParaRPr lang="en-US" sz="14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469287" y="3658146"/>
            <a:ext cx="4609839" cy="650067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شهرهای بانکی شهرهایی هستند که دارای سیستم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مالیه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شهری </a:t>
            </a:r>
            <a:r>
              <a:rPr lang="fa-IR" sz="1400" dirty="0">
                <a:solidFill>
                  <a:srgbClr val="000000"/>
                </a:solidFill>
                <a:cs typeface="B Homa" panose="00000400000000000000" pitchFamily="2" charset="-78"/>
              </a:rPr>
              <a:t>کارآمد در استفاده از منابع درآمدی و هزینه ای خود هستند.</a:t>
            </a:r>
            <a:r>
              <a:rPr lang="en-US" sz="1400" dirty="0">
                <a:solidFill>
                  <a:srgbClr val="000000"/>
                </a:solidFill>
                <a:cs typeface="B Homa" panose="00000400000000000000" pitchFamily="2" charset="-78"/>
              </a:rPr>
              <a:t> </a:t>
            </a:r>
          </a:p>
        </p:txBody>
      </p:sp>
      <p:cxnSp>
        <p:nvCxnSpPr>
          <p:cNvPr id="38" name="Straight Arrow Connector 37"/>
          <p:cNvCxnSpPr>
            <a:stCxn id="36" idx="1"/>
            <a:endCxn id="37" idx="3"/>
          </p:cNvCxnSpPr>
          <p:nvPr/>
        </p:nvCxnSpPr>
        <p:spPr>
          <a:xfrm flipH="1">
            <a:off x="5079126" y="3912168"/>
            <a:ext cx="337367" cy="7101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40" idx="3"/>
          </p:cNvCxnSpPr>
          <p:nvPr/>
        </p:nvCxnSpPr>
        <p:spPr>
          <a:xfrm>
            <a:off x="7046209" y="4704256"/>
            <a:ext cx="219815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5416491" y="4382215"/>
            <a:ext cx="1629716" cy="644082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400" b="1" dirty="0">
                <a:solidFill>
                  <a:srgbClr val="000000"/>
                </a:solidFill>
                <a:cs typeface="B Homa" panose="00000400000000000000" pitchFamily="2" charset="-78"/>
              </a:rPr>
              <a:t>مدیریت و اداره خوب</a:t>
            </a:r>
          </a:p>
          <a:p>
            <a:pPr algn="ctr" rtl="1"/>
            <a:r>
              <a:rPr lang="fa-IR" sz="1400" dirty="0">
                <a:cs typeface="B Homa" panose="00000400000000000000" pitchFamily="2" charset="-78"/>
              </a:rPr>
              <a:t>(</a:t>
            </a:r>
            <a:r>
              <a:rPr lang="en-US" sz="1200" b="1" dirty="0">
                <a:solidFill>
                  <a:srgbClr val="000000"/>
                </a:solidFill>
                <a:cs typeface="B Homa" panose="00000400000000000000" pitchFamily="2" charset="-78"/>
              </a:rPr>
              <a:t>Well managed and well governed</a:t>
            </a:r>
            <a:r>
              <a:rPr lang="fa-IR" sz="1200" b="1" dirty="0">
                <a:solidFill>
                  <a:srgbClr val="000000"/>
                </a:solidFill>
                <a:cs typeface="B Homa" panose="00000400000000000000" pitchFamily="2" charset="-78"/>
              </a:rPr>
              <a:t>)</a:t>
            </a:r>
            <a:endParaRPr lang="en-US" sz="12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69287" y="4454223"/>
            <a:ext cx="4609839" cy="792088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rtl="1"/>
            <a:r>
              <a:rPr lang="fa-IR" sz="1400" dirty="0">
                <a:cs typeface="B Homa" panose="00000400000000000000" pitchFamily="2" charset="-78"/>
              </a:rPr>
              <a:t>حاکمیت خوب به معنی، استفاده </a:t>
            </a:r>
            <a:r>
              <a:rPr lang="fa-IR" sz="1400" dirty="0">
                <a:cs typeface="B Homa" panose="00000400000000000000" pitchFamily="2" charset="-78"/>
              </a:rPr>
              <a:t>از قدرت برای اداره </a:t>
            </a:r>
            <a:r>
              <a:rPr lang="fa-IR" sz="1400" dirty="0">
                <a:cs typeface="B Homa" panose="00000400000000000000" pitchFamily="2" charset="-78"/>
              </a:rPr>
              <a:t>بهینه توسعه </a:t>
            </a:r>
            <a:r>
              <a:rPr lang="fa-IR" sz="1400" dirty="0">
                <a:cs typeface="B Homa" panose="00000400000000000000" pitchFamily="2" charset="-78"/>
              </a:rPr>
              <a:t>اجتماعی و اقتصادی شهر </a:t>
            </a:r>
            <a:r>
              <a:rPr lang="fa-IR" sz="1400" dirty="0">
                <a:cs typeface="B Homa" panose="00000400000000000000" pitchFamily="2" charset="-78"/>
              </a:rPr>
              <a:t>می ‌باشد.</a:t>
            </a:r>
            <a:endParaRPr lang="en-US" sz="1400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42" name="Straight Arrow Connector 41"/>
          <p:cNvCxnSpPr>
            <a:stCxn id="40" idx="1"/>
            <a:endCxn id="41" idx="3"/>
          </p:cNvCxnSpPr>
          <p:nvPr/>
        </p:nvCxnSpPr>
        <p:spPr>
          <a:xfrm flipH="1">
            <a:off x="5079126" y="4704258"/>
            <a:ext cx="337367" cy="146011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648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27" grpId="0" animBg="1"/>
      <p:bldP spid="31" grpId="0" animBg="1"/>
      <p:bldP spid="33" grpId="0" animBg="1"/>
      <p:bldP spid="36" grpId="0" animBg="1"/>
      <p:bldP spid="37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766655" y="2515700"/>
            <a:ext cx="1767664" cy="1214446"/>
          </a:xfrm>
          <a:prstGeom prst="roundRect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فرآیند</a:t>
            </a:r>
          </a:p>
          <a:p>
            <a:pPr algn="ctr"/>
            <a:r>
              <a:rPr lang="fa-IR" sz="1600" b="1" dirty="0">
                <a:solidFill>
                  <a:schemeClr val="tx1"/>
                </a:solidFill>
                <a:cs typeface="B Homa" panose="00000400000000000000" pitchFamily="2" charset="-78"/>
              </a:rPr>
              <a:t> برنامه ‌ریزی توسعه استراتژیک شهری</a:t>
            </a:r>
            <a:endParaRPr lang="fa-IR" sz="1600" b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961111" y="1340405"/>
            <a:ext cx="163483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چشم‌اندازسازی 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25" name="Straight Arrow Connector 24"/>
          <p:cNvCxnSpPr>
            <a:stCxn id="22" idx="1"/>
            <a:endCxn id="48" idx="3"/>
          </p:cNvCxnSpPr>
          <p:nvPr/>
        </p:nvCxnSpPr>
        <p:spPr>
          <a:xfrm flipH="1" flipV="1">
            <a:off x="3104000" y="1302406"/>
            <a:ext cx="857113" cy="288032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3959785" y="2096437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تدوین راهبرد ها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959784" y="2872890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اهداف اجرایی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959786" y="3642347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برنامه‌ های اجرایی</a:t>
            </a:r>
          </a:p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(برنامه ‌های اقدام)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961113" y="4432759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شاخص‌سازی و تدوین سنجه‌های نظارتی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959786" y="5228837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تدوین نظام مدیریت، اجرا و پایش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959786" y="6016935"/>
            <a:ext cx="1629715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بازبینی و اصلاح</a:t>
            </a:r>
            <a:endParaRPr lang="en-US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4611174" y="1840471"/>
            <a:ext cx="334711" cy="255966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4609185" y="2596503"/>
            <a:ext cx="334711" cy="252080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43" name="Down Arrow 42"/>
          <p:cNvSpPr/>
          <p:nvPr/>
        </p:nvSpPr>
        <p:spPr bwMode="auto">
          <a:xfrm>
            <a:off x="4609185" y="3372958"/>
            <a:ext cx="334711" cy="269391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44" name="Down Arrow 43"/>
          <p:cNvSpPr/>
          <p:nvPr/>
        </p:nvSpPr>
        <p:spPr bwMode="auto">
          <a:xfrm>
            <a:off x="4609185" y="4144727"/>
            <a:ext cx="334711" cy="288032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>
            <a:off x="4609185" y="4936815"/>
            <a:ext cx="334711" cy="288032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46" name="Down Arrow 45"/>
          <p:cNvSpPr/>
          <p:nvPr/>
        </p:nvSpPr>
        <p:spPr bwMode="auto">
          <a:xfrm>
            <a:off x="4609185" y="5728903"/>
            <a:ext cx="334711" cy="288032"/>
          </a:xfrm>
          <a:prstGeom prst="downArrow">
            <a:avLst/>
          </a:prstGeom>
          <a:solidFill>
            <a:srgbClr val="0066FF"/>
          </a:solidFill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18" charset="0"/>
              <a:cs typeface="Arial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694423" y="1196389"/>
            <a:ext cx="0" cy="540060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1469164" y="1052373"/>
            <a:ext cx="163483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تدوین ماموریت‌ ها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469164" y="1704435"/>
            <a:ext cx="1634834" cy="500066"/>
          </a:xfrm>
          <a:prstGeom prst="roundRect">
            <a:avLst/>
          </a:prstGeom>
          <a:solidFill>
            <a:schemeClr val="accent5"/>
          </a:solidFill>
          <a:ln w="28575">
            <a:solidFill>
              <a:srgbClr val="0066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fa-IR" sz="1500" b="1" dirty="0">
                <a:solidFill>
                  <a:srgbClr val="000000"/>
                </a:solidFill>
                <a:cs typeface="B Homa" panose="00000400000000000000" pitchFamily="2" charset="-78"/>
              </a:rPr>
              <a:t>ارائه بیانیه چشم ‌انداز</a:t>
            </a:r>
            <a:endParaRPr lang="fa-IR" sz="1500" b="1" dirty="0">
              <a:solidFill>
                <a:srgbClr val="000000"/>
              </a:solidFill>
              <a:cs typeface="B Homa" panose="00000400000000000000" pitchFamily="2" charset="-78"/>
            </a:endParaRPr>
          </a:p>
        </p:txBody>
      </p:sp>
      <p:cxnSp>
        <p:nvCxnSpPr>
          <p:cNvPr id="50" name="Straight Arrow Connector 49"/>
          <p:cNvCxnSpPr>
            <a:stCxn id="22" idx="1"/>
            <a:endCxn id="49" idx="3"/>
          </p:cNvCxnSpPr>
          <p:nvPr/>
        </p:nvCxnSpPr>
        <p:spPr>
          <a:xfrm flipH="1">
            <a:off x="3104000" y="1590438"/>
            <a:ext cx="857113" cy="364030"/>
          </a:xfrm>
          <a:prstGeom prst="straightConnector1">
            <a:avLst/>
          </a:prstGeom>
          <a:ln w="28575">
            <a:solidFill>
              <a:srgbClr val="00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47866" y="107923"/>
            <a:ext cx="5569221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Homa" panose="00000400000000000000" pitchFamily="2" charset="-78"/>
              </a:rPr>
              <a:t>برنامه ریزی توسعه استرتژیک شهری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41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 animBg="1"/>
      <p:bldP spid="31" grpId="0" animBg="1"/>
      <p:bldP spid="36" grpId="0" animBg="1"/>
      <p:bldP spid="23" grpId="0" animBg="1"/>
      <p:bldP spid="24" grpId="0" animBg="1"/>
      <p:bldP spid="26" grpId="0" animBg="1"/>
      <p:bldP spid="28" grpId="0" animBg="1"/>
      <p:bldP spid="2" grpId="0" animBg="1"/>
      <p:bldP spid="29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EmeraldScreens.p3d 0"/>
  <p:tag name="POWER3D OPTIONS" val="Medium "/>
  <p:tag name="POWER3D IMAGE0" val="3.JPG"/>
  <p:tag name="POWER3D SOUND" val="Emerald Screens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966</Words>
  <Application>Microsoft Office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 Homa</vt:lpstr>
      <vt:lpstr>Garamond</vt:lpstr>
      <vt:lpstr>Tahoma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3</cp:revision>
  <dcterms:created xsi:type="dcterms:W3CDTF">2019-12-08T09:39:38Z</dcterms:created>
  <dcterms:modified xsi:type="dcterms:W3CDTF">2019-12-08T09:42:43Z</dcterms:modified>
</cp:coreProperties>
</file>