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3"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75" autoAdjust="0"/>
    <p:restoredTop sz="94660"/>
  </p:normalViewPr>
  <p:slideViewPr>
    <p:cSldViewPr snapToGrid="0">
      <p:cViewPr varScale="1">
        <p:scale>
          <a:sx n="80" d="100"/>
          <a:sy n="80" d="100"/>
        </p:scale>
        <p:origin x="91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801052" y="5410202"/>
            <a:ext cx="2057400" cy="365125"/>
          </a:xfrm>
        </p:spPr>
        <p:txBody>
          <a:bodyPr/>
          <a:lstStyle/>
          <a:p>
            <a:fld id="{84523A19-790A-49CE-B4D6-A57332893922}" type="datetimeFigureOut">
              <a:rPr lang="fa-IR" smtClean="0"/>
              <a:t>13/04/1441</a:t>
            </a:fld>
            <a:endParaRPr lang="fa-IR"/>
          </a:p>
        </p:txBody>
      </p:sp>
      <p:sp>
        <p:nvSpPr>
          <p:cNvPr id="5" name="Footer Placeholder 4"/>
          <p:cNvSpPr>
            <a:spLocks noGrp="1"/>
          </p:cNvSpPr>
          <p:nvPr>
            <p:ph type="ftr" sz="quarter" idx="11"/>
          </p:nvPr>
        </p:nvSpPr>
        <p:spPr>
          <a:xfrm>
            <a:off x="1900237" y="5410202"/>
            <a:ext cx="3843665" cy="365125"/>
          </a:xfrm>
        </p:spPr>
        <p:txBody>
          <a:bodyPr/>
          <a:lstStyle/>
          <a:p>
            <a:endParaRPr lang="fa-IR"/>
          </a:p>
        </p:txBody>
      </p:sp>
      <p:sp>
        <p:nvSpPr>
          <p:cNvPr id="6" name="Slide Number Placeholder 5"/>
          <p:cNvSpPr>
            <a:spLocks noGrp="1"/>
          </p:cNvSpPr>
          <p:nvPr>
            <p:ph type="sldNum" sz="quarter" idx="12"/>
          </p:nvPr>
        </p:nvSpPr>
        <p:spPr>
          <a:xfrm>
            <a:off x="7915603" y="5410200"/>
            <a:ext cx="578317" cy="365125"/>
          </a:xfrm>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29810309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523A19-790A-49CE-B4D6-A57332893922}"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2809179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523A19-790A-49CE-B4D6-A57332893922}"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34917175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523A19-790A-49CE-B4D6-A57332893922}"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C0B1C36-0A1D-4D4D-B797-94B93011FDFA}" type="slidenum">
              <a:rPr lang="fa-IR" smtClean="0"/>
              <a:t>‹#›</a:t>
            </a:fld>
            <a:endParaRPr lang="fa-IR"/>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38241560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523A19-790A-49CE-B4D6-A57332893922}"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269877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4523A19-790A-49CE-B4D6-A57332893922}" type="datetimeFigureOut">
              <a:rPr lang="fa-IR" smtClean="0"/>
              <a:t>13/04/1441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31796248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4523A19-790A-49CE-B4D6-A57332893922}" type="datetimeFigureOut">
              <a:rPr lang="fa-IR" smtClean="0"/>
              <a:t>13/04/1441</a:t>
            </a:fld>
            <a:endParaRPr lang="fa-IR"/>
          </a:p>
        </p:txBody>
      </p:sp>
      <p:sp>
        <p:nvSpPr>
          <p:cNvPr id="4" name="Footer Placeholder 3"/>
          <p:cNvSpPr>
            <a:spLocks noGrp="1"/>
          </p:cNvSpPr>
          <p:nvPr>
            <p:ph type="ftr" sz="quarter" idx="11"/>
          </p:nvPr>
        </p:nvSpPr>
        <p:spPr/>
        <p:txBody>
          <a:bodyPr/>
          <a:lstStyle>
            <a:lvl1pPr>
              <a:defRPr cap="all" baseline="0"/>
            </a:lvl1pPr>
          </a:lstStyle>
          <a:p>
            <a:endParaRPr lang="fa-IR"/>
          </a:p>
        </p:txBody>
      </p:sp>
      <p:sp>
        <p:nvSpPr>
          <p:cNvPr id="5" name="Slide Number Placeholder 4"/>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24576600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523A19-790A-49CE-B4D6-A57332893922}" type="datetimeFigureOut">
              <a:rPr lang="fa-IR" smtClean="0"/>
              <a:t>13/04/1441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1525700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523A19-790A-49CE-B4D6-A57332893922}" type="datetimeFigureOut">
              <a:rPr lang="fa-IR" smtClean="0"/>
              <a:t>13/04/1441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20929972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en-US" smtClean="0"/>
              <a:t>Click to edit Master title style</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9" name="Date Placeholder 3"/>
          <p:cNvSpPr>
            <a:spLocks noGrp="1"/>
          </p:cNvSpPr>
          <p:nvPr>
            <p:ph type="dt" sz="half" idx="10"/>
          </p:nvPr>
        </p:nvSpPr>
        <p:spPr>
          <a:xfrm>
            <a:off x="5592691" y="5883277"/>
            <a:ext cx="2057400" cy="365125"/>
          </a:xfrm>
        </p:spPr>
        <p:txBody>
          <a:bodyPr/>
          <a:lstStyle/>
          <a:p>
            <a:fld id="{84523A19-790A-49CE-B4D6-A57332893922}" type="datetimeFigureOut">
              <a:rPr lang="fa-IR" smtClean="0"/>
              <a:t>13/04/1441</a:t>
            </a:fld>
            <a:endParaRPr lang="fa-IR"/>
          </a:p>
        </p:txBody>
      </p:sp>
      <p:sp>
        <p:nvSpPr>
          <p:cNvPr id="50" name="Footer Placeholder 4"/>
          <p:cNvSpPr>
            <a:spLocks noGrp="1"/>
          </p:cNvSpPr>
          <p:nvPr>
            <p:ph type="ftr" sz="quarter" idx="11"/>
          </p:nvPr>
        </p:nvSpPr>
        <p:spPr>
          <a:xfrm>
            <a:off x="856059" y="5883276"/>
            <a:ext cx="4679482" cy="365125"/>
          </a:xfrm>
        </p:spPr>
        <p:txBody>
          <a:bodyPr/>
          <a:lstStyle/>
          <a:p>
            <a:endParaRPr lang="fa-IR"/>
          </a:p>
        </p:txBody>
      </p:sp>
      <p:sp>
        <p:nvSpPr>
          <p:cNvPr id="51" name="Slide Number Placeholder 5"/>
          <p:cNvSpPr>
            <a:spLocks noGrp="1"/>
          </p:cNvSpPr>
          <p:nvPr>
            <p:ph type="sldNum" sz="quarter" idx="12"/>
          </p:nvPr>
        </p:nvSpPr>
        <p:spPr>
          <a:xfrm>
            <a:off x="7707241" y="5883275"/>
            <a:ext cx="578317" cy="365125"/>
          </a:xfrm>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34863969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523A19-790A-49CE-B4D6-A57332893922}" type="datetimeFigureOut">
              <a:rPr lang="fa-IR" smtClean="0"/>
              <a:t>13/04/1441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21743615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523A19-790A-49CE-B4D6-A57332893922}"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15330562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56058" y="3073398"/>
            <a:ext cx="3658793"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3073398"/>
            <a:ext cx="3656408"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523A19-790A-49CE-B4D6-A57332893922}" type="datetimeFigureOut">
              <a:rPr lang="fa-IR" smtClean="0"/>
              <a:t>13/04/1441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26102867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4523A19-790A-49CE-B4D6-A57332893922}" type="datetimeFigureOut">
              <a:rPr lang="fa-IR" smtClean="0"/>
              <a:t>13/04/1441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948039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523A19-790A-49CE-B4D6-A57332893922}" type="datetimeFigureOut">
              <a:rPr lang="fa-IR" smtClean="0"/>
              <a:t>13/04/1441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3500270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523A19-790A-49CE-B4D6-A57332893922}"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199189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523A19-790A-49CE-B4D6-A57332893922}" type="datetimeFigureOut">
              <a:rPr lang="fa-IR" smtClean="0"/>
              <a:t>13/04/1441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7C0B1C36-0A1D-4D4D-B797-94B93011FDFA}" type="slidenum">
              <a:rPr lang="fa-IR" smtClean="0"/>
              <a:t>‹#›</a:t>
            </a:fld>
            <a:endParaRPr lang="fa-IR"/>
          </a:p>
        </p:txBody>
      </p:sp>
    </p:spTree>
    <p:extLst>
      <p:ext uri="{BB962C8B-B14F-4D97-AF65-F5344CB8AC3E}">
        <p14:creationId xmlns:p14="http://schemas.microsoft.com/office/powerpoint/2010/main" val="4271262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9041774" cy="6858001"/>
            <a:chOff x="-14288" y="0"/>
            <a:chExt cx="9041774"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4523A19-790A-49CE-B4D6-A57332893922}" type="datetimeFigureOut">
              <a:rPr lang="fa-IR" smtClean="0"/>
              <a:t>13/04/1441</a:t>
            </a:fld>
            <a:endParaRPr lang="fa-IR"/>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7C0B1C36-0A1D-4D4D-B797-94B93011FDFA}" type="slidenum">
              <a:rPr lang="fa-IR" smtClean="0"/>
              <a:t>‹#›</a:t>
            </a:fld>
            <a:endParaRPr lang="fa-IR"/>
          </a:p>
        </p:txBody>
      </p:sp>
    </p:spTree>
    <p:extLst>
      <p:ext uri="{BB962C8B-B14F-4D97-AF65-F5344CB8AC3E}">
        <p14:creationId xmlns:p14="http://schemas.microsoft.com/office/powerpoint/2010/main" val="155930159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r" defTabSz="914400" rtl="1"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8.emf"/><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hyperlink" Target="http://www.letchworthgardencity.net/" TargetMode="External"/><Relationship Id="rId2" Type="http://schemas.openxmlformats.org/officeDocument/2006/relationships/image" Target="../media/image15.jpeg"/><Relationship Id="rId1" Type="http://schemas.openxmlformats.org/officeDocument/2006/relationships/slideLayout" Target="../slideLayouts/slideLayout2.xml"/><Relationship Id="rId6" Type="http://schemas.openxmlformats.org/officeDocument/2006/relationships/image" Target="../media/image21.gif"/><Relationship Id="rId5" Type="http://schemas.openxmlformats.org/officeDocument/2006/relationships/image" Target="../media/image18.emf"/><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hyperlink" Target="http://www.ourwelwyngardencity.org.uk/" TargetMode="External"/><Relationship Id="rId5" Type="http://schemas.openxmlformats.org/officeDocument/2006/relationships/image" Target="../media/image31.jpeg"/><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ourwelwyngardencity.org.uk/" TargetMode="External"/><Relationship Id="rId2" Type="http://schemas.openxmlformats.org/officeDocument/2006/relationships/hyperlink" Target="http://www.letchworthgardencity.net/"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gif"/></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99147" y="2510453"/>
            <a:ext cx="7150769" cy="923330"/>
          </a:xfrm>
          <a:prstGeom prst="rect">
            <a:avLst/>
          </a:prstGeom>
        </p:spPr>
        <p:txBody>
          <a:bodyPr wrap="square">
            <a:spAutoFit/>
          </a:bodyPr>
          <a:lstStyle/>
          <a:p>
            <a:pPr algn="ctr"/>
            <a:r>
              <a:rPr lang="fa-IR" sz="5400" dirty="0" smtClean="0">
                <a:effectLst>
                  <a:outerShdw blurRad="38100" dist="38100" dir="2700000" algn="tl">
                    <a:srgbClr val="000000">
                      <a:alpha val="43137"/>
                    </a:srgbClr>
                  </a:outerShdw>
                </a:effectLst>
                <a:cs typeface="B Homa" panose="00000400000000000000" pitchFamily="2" charset="-78"/>
              </a:rPr>
              <a:t>ابنزر هاوارد و نظریه باغشهر</a:t>
            </a:r>
            <a:endParaRPr lang="fa-IR" sz="5400" dirty="0">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33727814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strips(downLeft)">
                                      <p:cBhvr>
                                        <p:cTn id="7" dur="1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5800" y="457200"/>
            <a:ext cx="4648200" cy="5562600"/>
          </a:xfrm>
        </p:spPr>
        <p:txBody>
          <a:bodyPr>
            <a:normAutofit fontScale="85000" lnSpcReduction="10000"/>
          </a:bodyPr>
          <a:lstStyle/>
          <a:p>
            <a:pPr>
              <a:buNone/>
            </a:pPr>
            <a:r>
              <a:rPr lang="fa-IR" sz="2400" dirty="0">
                <a:solidFill>
                  <a:srgbClr val="E49238"/>
                </a:solidFill>
                <a:latin typeface="Tahoma" pitchFamily="34" charset="0"/>
                <a:cs typeface="B Homa" panose="00000400000000000000" pitchFamily="2" charset="-78"/>
              </a:rPr>
              <a:t>3-خانه های مسکونی :</a:t>
            </a:r>
            <a:r>
              <a:rPr lang="ar-SA" sz="2400" dirty="0">
                <a:latin typeface="Tahoma" pitchFamily="34" charset="0"/>
              </a:rPr>
              <a:t> </a:t>
            </a:r>
            <a:r>
              <a:rPr lang="ar-SA" sz="2400" dirty="0">
                <a:latin typeface="Tahoma" pitchFamily="34" charset="0"/>
                <a:cs typeface="B Homa" panose="00000400000000000000" pitchFamily="2" charset="-78"/>
              </a:rPr>
              <a:t>در حدود </a:t>
            </a:r>
            <a:r>
              <a:rPr lang="fa-IR" sz="2400" dirty="0">
                <a:latin typeface="Tahoma" pitchFamily="34" charset="0"/>
                <a:cs typeface="B Homa" panose="00000400000000000000" pitchFamily="2" charset="-78"/>
              </a:rPr>
              <a:t>5500</a:t>
            </a:r>
            <a:r>
              <a:rPr lang="ar-SA" sz="2400" dirty="0">
                <a:latin typeface="Tahoma" pitchFamily="34" charset="0"/>
                <a:cs typeface="B Homa" panose="00000400000000000000" pitchFamily="2" charset="-78"/>
              </a:rPr>
              <a:t> قطعه و دارای معماری متنوع و گیرا می باشد.</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درترکیب ساختمانها ومساکن، آزادی عمل صاحبان آنها بایستی رعایت گردد</a:t>
            </a:r>
            <a:r>
              <a:rPr lang="fa-IR" sz="2400" dirty="0">
                <a:latin typeface="Tahoma" pitchFamily="34" charset="0"/>
                <a:cs typeface="B Homa" panose="00000400000000000000" pitchFamily="2" charset="-78"/>
              </a:rPr>
              <a:t>.</a:t>
            </a:r>
          </a:p>
          <a:p>
            <a:pPr>
              <a:buNone/>
            </a:pPr>
            <a:r>
              <a:rPr lang="fa-IR" sz="2400" dirty="0">
                <a:solidFill>
                  <a:srgbClr val="E49238"/>
                </a:solidFill>
                <a:latin typeface="Tahoma" pitchFamily="34" charset="0"/>
                <a:cs typeface="B Homa" panose="00000400000000000000" pitchFamily="2" charset="-78"/>
              </a:rPr>
              <a:t>4-خیابان اصلی شهر: </a:t>
            </a:r>
            <a:r>
              <a:rPr lang="fa-IR" sz="2400" dirty="0">
                <a:latin typeface="Tahoma" pitchFamily="34" charset="0"/>
                <a:cs typeface="B Homa" panose="00000400000000000000" pitchFamily="2" charset="-78"/>
              </a:rPr>
              <a:t>بین دایره میانی و دایره بیرونی </a:t>
            </a:r>
            <a:r>
              <a:rPr lang="ar-SA" sz="2400" dirty="0">
                <a:latin typeface="Tahoma" pitchFamily="34" charset="0"/>
                <a:cs typeface="B Homa" panose="00000400000000000000" pitchFamily="2" charset="-78"/>
              </a:rPr>
              <a:t>خیابان اصلی شهر به عرض </a:t>
            </a:r>
            <a:r>
              <a:rPr lang="fa-IR" sz="2400" dirty="0">
                <a:latin typeface="Tahoma" pitchFamily="34" charset="0"/>
                <a:cs typeface="B Homa" panose="00000400000000000000" pitchFamily="2" charset="-78"/>
              </a:rPr>
              <a:t>125</a:t>
            </a:r>
            <a:r>
              <a:rPr lang="ar-SA" sz="2400" dirty="0">
                <a:latin typeface="Tahoma" pitchFamily="34" charset="0"/>
                <a:cs typeface="B Homa" panose="00000400000000000000" pitchFamily="2" charset="-78"/>
              </a:rPr>
              <a:t> متر قرارمی گرفت که کمربند</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سبزی با طول بیش از 5 کیلومتر و</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مساحت </a:t>
            </a:r>
            <a:r>
              <a:rPr lang="fa-IR" sz="2400" dirty="0">
                <a:latin typeface="Tahoma" pitchFamily="34" charset="0"/>
                <a:cs typeface="B Homa" panose="00000400000000000000" pitchFamily="2" charset="-78"/>
              </a:rPr>
              <a:t>50</a:t>
            </a:r>
            <a:r>
              <a:rPr lang="ar-SA" sz="2400" dirty="0">
                <a:latin typeface="Tahoma" pitchFamily="34" charset="0"/>
                <a:cs typeface="B Homa" panose="00000400000000000000" pitchFamily="2" charset="-78"/>
              </a:rPr>
              <a:t> هکتار</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را شکل می بخشد</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و</a:t>
            </a:r>
            <a:r>
              <a:rPr lang="fa-IR" sz="2400" dirty="0">
                <a:latin typeface="Tahoma" pitchFamily="34" charset="0"/>
                <a:cs typeface="B Homa" panose="00000400000000000000" pitchFamily="2" charset="-78"/>
              </a:rPr>
              <a:t> دارای</a:t>
            </a:r>
            <a:r>
              <a:rPr lang="ar-SA" sz="2400" dirty="0">
                <a:latin typeface="Tahoma" pitchFamily="34" charset="0"/>
                <a:cs typeface="B Homa" panose="00000400000000000000" pitchFamily="2" charset="-78"/>
              </a:rPr>
              <a:t> چمن ودرختانی به عنوان سایه بان بود.</a:t>
            </a:r>
            <a:endParaRPr lang="fa-IR" sz="2400" dirty="0">
              <a:latin typeface="Tahoma" pitchFamily="34" charset="0"/>
              <a:cs typeface="B Homa" panose="00000400000000000000" pitchFamily="2" charset="-78"/>
            </a:endParaRPr>
          </a:p>
          <a:p>
            <a:pPr>
              <a:buNone/>
            </a:pP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در این خیابان باشکوه شش نقطه استقرار هر یک به مساحت </a:t>
            </a:r>
            <a:r>
              <a:rPr lang="fa-IR" sz="2400" dirty="0">
                <a:latin typeface="Tahoma" pitchFamily="34" charset="0"/>
                <a:cs typeface="B Homa" panose="00000400000000000000" pitchFamily="2" charset="-78"/>
              </a:rPr>
              <a:t>1/5</a:t>
            </a:r>
            <a:r>
              <a:rPr lang="ar-SA" sz="2400" dirty="0">
                <a:latin typeface="Tahoma" pitchFamily="34" charset="0"/>
                <a:cs typeface="B Homa" panose="00000400000000000000" pitchFamily="2" charset="-78"/>
              </a:rPr>
              <a:t> هکتار برای مدارس،زمینهای بازی وحتی کلیسا در نظر گرفته شده است که خانه ها در طول این خیابان بزرگ با حلقه های متحد المرکز توزیع گشته اند.</a:t>
            </a:r>
            <a:endParaRPr lang="fa-IR" sz="2400" dirty="0">
              <a:latin typeface="Tahoma" pitchFamily="34" charset="0"/>
              <a:cs typeface="B Homa" panose="00000400000000000000" pitchFamily="2" charset="-78"/>
            </a:endParaRPr>
          </a:p>
          <a:p>
            <a:endParaRPr lang="fa-IR" sz="2400" dirty="0">
              <a:solidFill>
                <a:schemeClr val="tx1">
                  <a:lumMod val="85000"/>
                </a:schemeClr>
              </a:solidFill>
              <a:cs typeface="B Homa" panose="00000400000000000000" pitchFamily="2" charset="-78"/>
            </a:endParaRPr>
          </a:p>
          <a:p>
            <a:endParaRPr lang="fa-IR" dirty="0" smtClean="0"/>
          </a:p>
        </p:txBody>
      </p:sp>
      <p:pic>
        <p:nvPicPr>
          <p:cNvPr id="5" name="Picture 4" descr="12.jpg"/>
          <p:cNvPicPr>
            <a:picLocks noChangeAspect="1"/>
          </p:cNvPicPr>
          <p:nvPr/>
        </p:nvPicPr>
        <p:blipFill>
          <a:blip r:embed="rId2" cstate="print">
            <a:duotone>
              <a:prstClr val="black"/>
              <a:schemeClr val="accent6">
                <a:tint val="45000"/>
                <a:satMod val="400000"/>
              </a:schemeClr>
            </a:duotone>
          </a:blip>
          <a:stretch>
            <a:fillRect/>
          </a:stretch>
        </p:blipFill>
        <p:spPr>
          <a:xfrm>
            <a:off x="226845" y="1524003"/>
            <a:ext cx="4192757" cy="3629025"/>
          </a:xfrm>
          <a:prstGeom prst="rect">
            <a:avLst/>
          </a:prstGeom>
        </p:spPr>
      </p:pic>
    </p:spTree>
    <p:extLst>
      <p:ext uri="{BB962C8B-B14F-4D97-AF65-F5344CB8AC3E}">
        <p14:creationId xmlns:p14="http://schemas.microsoft.com/office/powerpoint/2010/main" val="1826162830"/>
      </p:ext>
    </p:extLst>
  </p:cSld>
  <p:clrMapOvr>
    <a:masterClrMapping/>
  </p:clrMapOvr>
  <p:transition spd="slow">
    <p:cover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5800" y="838200"/>
            <a:ext cx="4648200" cy="5562600"/>
          </a:xfrm>
        </p:spPr>
        <p:txBody>
          <a:bodyPr>
            <a:normAutofit fontScale="92500"/>
          </a:bodyPr>
          <a:lstStyle/>
          <a:p>
            <a:pPr>
              <a:buNone/>
            </a:pPr>
            <a:r>
              <a:rPr lang="fa-IR" sz="2400" dirty="0">
                <a:solidFill>
                  <a:srgbClr val="E49238"/>
                </a:solidFill>
                <a:latin typeface="Tahoma" pitchFamily="34" charset="0"/>
                <a:cs typeface="B Homa" panose="00000400000000000000" pitchFamily="2" charset="-78"/>
              </a:rPr>
              <a:t>5-تاسیسات صنعتی پیرامونی :</a:t>
            </a:r>
            <a:r>
              <a:rPr lang="ar-SA" sz="2400" dirty="0">
                <a:latin typeface="Tahoma" pitchFamily="34" charset="0"/>
              </a:rPr>
              <a:t> </a:t>
            </a:r>
            <a:r>
              <a:rPr lang="fa-IR" sz="2400" dirty="0">
                <a:latin typeface="Tahoma" pitchFamily="34" charset="0"/>
                <a:cs typeface="B Homa" panose="00000400000000000000" pitchFamily="2" charset="-78"/>
              </a:rPr>
              <a:t>بر روی کمربند خارجی شهر ، کارخانه ها ، مغازه ها ، بازارها ، میادین زغال سنگ و ... واقع شده اند که در مسیر راه آهن حلقوی قرار دارند.</a:t>
            </a:r>
          </a:p>
          <a:p>
            <a:pPr>
              <a:buNone/>
            </a:pPr>
            <a:r>
              <a:rPr lang="fa-IR" sz="2400" dirty="0">
                <a:solidFill>
                  <a:srgbClr val="E49238"/>
                </a:solidFill>
                <a:latin typeface="Tahoma" pitchFamily="34" charset="0"/>
                <a:cs typeface="B Homa" panose="00000400000000000000" pitchFamily="2" charset="-78"/>
              </a:rPr>
              <a:t>6-کشاورزی حومه ای: </a:t>
            </a:r>
            <a:r>
              <a:rPr lang="fa-IR" sz="2400" dirty="0">
                <a:latin typeface="Tahoma" pitchFamily="34" charset="0"/>
                <a:cs typeface="B Homa" panose="00000400000000000000" pitchFamily="2" charset="-78"/>
              </a:rPr>
              <a:t>این بخش ها به گونه ای فردی در مزارع کوچک یا بزرگ ، به صورت صیفی کاری ، مرتع و ... مورد کاشت قرار میگرفت .</a:t>
            </a:r>
          </a:p>
          <a:p>
            <a:pPr>
              <a:buNone/>
            </a:pP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به نظر وی کاشت گندم در مقیاس وسیع</a:t>
            </a:r>
            <a:r>
              <a:rPr lang="fa-IR" sz="2400" dirty="0">
                <a:latin typeface="Tahoma" pitchFamily="34" charset="0"/>
                <a:cs typeface="B Homa" panose="00000400000000000000" pitchFamily="2" charset="-78"/>
              </a:rPr>
              <a:t> بایستی</a:t>
            </a:r>
            <a:r>
              <a:rPr lang="ar-SA" sz="2400" dirty="0">
                <a:latin typeface="Tahoma" pitchFamily="34" charset="0"/>
                <a:cs typeface="B Homa" panose="00000400000000000000" pitchFamily="2" charset="-78"/>
              </a:rPr>
              <a:t> تحت نظر یک مزرعه دار سرمایه دار یا مجموعه تعاونی وکشت سبزی،گل و میوه توسط افراد</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یا گروههای کوچک انجام گیرد.</a:t>
            </a:r>
            <a:endParaRPr lang="fa-IR" sz="2400" dirty="0">
              <a:cs typeface="B Homa" panose="00000400000000000000" pitchFamily="2" charset="-78"/>
            </a:endParaRPr>
          </a:p>
          <a:p>
            <a:endParaRPr lang="fa-IR" dirty="0" smtClean="0"/>
          </a:p>
        </p:txBody>
      </p:sp>
      <p:pic>
        <p:nvPicPr>
          <p:cNvPr id="6" name="Picture 5" descr="12.jpg"/>
          <p:cNvPicPr>
            <a:picLocks noChangeAspect="1"/>
          </p:cNvPicPr>
          <p:nvPr/>
        </p:nvPicPr>
        <p:blipFill>
          <a:blip r:embed="rId2" cstate="print">
            <a:duotone>
              <a:schemeClr val="accent1">
                <a:shade val="45000"/>
                <a:satMod val="135000"/>
              </a:schemeClr>
              <a:prstClr val="white"/>
            </a:duotone>
          </a:blip>
          <a:stretch>
            <a:fillRect/>
          </a:stretch>
        </p:blipFill>
        <p:spPr>
          <a:xfrm>
            <a:off x="226845" y="1524003"/>
            <a:ext cx="4192757" cy="3629025"/>
          </a:xfrm>
          <a:prstGeom prst="rect">
            <a:avLst/>
          </a:prstGeom>
        </p:spPr>
      </p:pic>
    </p:spTree>
    <p:extLst>
      <p:ext uri="{BB962C8B-B14F-4D97-AF65-F5344CB8AC3E}">
        <p14:creationId xmlns:p14="http://schemas.microsoft.com/office/powerpoint/2010/main" val="2165749620"/>
      </p:ext>
    </p:extLst>
  </p:cSld>
  <p:clrMapOvr>
    <a:masterClrMapping/>
  </p:clrMapOvr>
  <p:transition spd="slow">
    <p:cover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5800" y="838200"/>
            <a:ext cx="4648200" cy="5562600"/>
          </a:xfrm>
        </p:spPr>
        <p:txBody>
          <a:bodyPr>
            <a:normAutofit lnSpcReduction="10000"/>
          </a:bodyPr>
          <a:lstStyle/>
          <a:p>
            <a:r>
              <a:rPr lang="ar-SA" sz="2400" dirty="0">
                <a:latin typeface="Tahoma" pitchFamily="34" charset="0"/>
                <a:cs typeface="B Homa" panose="00000400000000000000" pitchFamily="2" charset="-78"/>
              </a:rPr>
              <a:t>مهمترین اصلی که هاوارد مطرح می کند</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اینست که مالکیت زمین های بایر</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و کشاورزی اطراف شهر، به شهر تعلق گیرد تا گسترش شهر دستخوش</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سودجویی زمین خواران نشود.</a:t>
            </a:r>
            <a:endParaRPr lang="fa-IR" sz="2400" dirty="0">
              <a:latin typeface="Tahoma" pitchFamily="34" charset="0"/>
              <a:cs typeface="B Homa" panose="00000400000000000000" pitchFamily="2" charset="-78"/>
            </a:endParaRPr>
          </a:p>
          <a:p>
            <a:r>
              <a:rPr lang="fa-IR" sz="2400" dirty="0">
                <a:latin typeface="Tahoma" pitchFamily="34" charset="0"/>
                <a:cs typeface="B Homa" panose="00000400000000000000" pitchFamily="2" charset="-78"/>
              </a:rPr>
              <a:t>او میگوید : </a:t>
            </a:r>
            <a:r>
              <a:rPr lang="ar-SA" sz="2400" dirty="0">
                <a:latin typeface="Tahoma" pitchFamily="34" charset="0"/>
                <a:cs typeface="B Homa" panose="00000400000000000000" pitchFamily="2" charset="-78"/>
              </a:rPr>
              <a:t>نکته مهم اینست که کمربند سبز وروستایی دور شهرمان را حفظ کنیم وبا افزایش جمعیت شهر،لازم است که درآن سوی فضاهای سبز، شهر تازه ای با همان فضاها وکمربندهای سبز به وجود آید .که با وجود وسایل سریع حمل ونقل این شهرها می توانند به راحتی به هم دسترسی داشته باشند.</a:t>
            </a:r>
            <a:endParaRPr lang="fa-IR" sz="2400" dirty="0">
              <a:cs typeface="B Homa" panose="00000400000000000000" pitchFamily="2" charset="-78"/>
            </a:endParaRPr>
          </a:p>
        </p:txBody>
      </p:sp>
      <p:pic>
        <p:nvPicPr>
          <p:cNvPr id="4" name="Picture 3" descr="13.gif"/>
          <p:cNvPicPr>
            <a:picLocks noChangeAspect="1"/>
          </p:cNvPicPr>
          <p:nvPr/>
        </p:nvPicPr>
        <p:blipFill>
          <a:blip r:embed="rId2" cstate="print">
            <a:duotone>
              <a:prstClr val="black"/>
              <a:srgbClr val="D9C3A5">
                <a:tint val="50000"/>
                <a:satMod val="180000"/>
              </a:srgbClr>
            </a:duotone>
          </a:blip>
          <a:stretch>
            <a:fillRect/>
          </a:stretch>
        </p:blipFill>
        <p:spPr>
          <a:xfrm>
            <a:off x="381000" y="107421"/>
            <a:ext cx="3581400" cy="2635780"/>
          </a:xfrm>
          <a:prstGeom prst="rect">
            <a:avLst/>
          </a:prstGeom>
        </p:spPr>
      </p:pic>
      <p:pic>
        <p:nvPicPr>
          <p:cNvPr id="5" name="Picture 4" descr="14.gif"/>
          <p:cNvPicPr>
            <a:picLocks noChangeAspect="1"/>
          </p:cNvPicPr>
          <p:nvPr/>
        </p:nvPicPr>
        <p:blipFill>
          <a:blip r:embed="rId3" cstate="print">
            <a:duotone>
              <a:prstClr val="black"/>
              <a:srgbClr val="D9C3A5">
                <a:tint val="50000"/>
                <a:satMod val="180000"/>
              </a:srgbClr>
            </a:duotone>
          </a:blip>
          <a:stretch>
            <a:fillRect/>
          </a:stretch>
        </p:blipFill>
        <p:spPr>
          <a:xfrm>
            <a:off x="911605" y="2895600"/>
            <a:ext cx="2593596" cy="3810000"/>
          </a:xfrm>
          <a:prstGeom prst="rect">
            <a:avLst/>
          </a:prstGeom>
        </p:spPr>
      </p:pic>
    </p:spTree>
    <p:extLst>
      <p:ext uri="{BB962C8B-B14F-4D97-AF65-F5344CB8AC3E}">
        <p14:creationId xmlns:p14="http://schemas.microsoft.com/office/powerpoint/2010/main" val="2189423043"/>
      </p:ext>
    </p:extLst>
  </p:cSld>
  <p:clrMapOvr>
    <a:masterClrMapping/>
  </p:clrMapOvr>
  <p:transition spd="slow">
    <p:cover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5800" y="228600"/>
            <a:ext cx="4648200" cy="6400800"/>
          </a:xfrm>
        </p:spPr>
        <p:txBody>
          <a:bodyPr>
            <a:normAutofit fontScale="92500" lnSpcReduction="20000"/>
          </a:bodyPr>
          <a:lstStyle/>
          <a:p>
            <a:r>
              <a:rPr lang="ar-SA" sz="2400" dirty="0">
                <a:latin typeface="Tahoma" pitchFamily="34" charset="0"/>
                <a:cs typeface="B Homa" panose="00000400000000000000" pitchFamily="2" charset="-78"/>
              </a:rPr>
              <a:t>به این ترتیب با گذشت زمان ما دارای مجموعه ای از شهرها می باشیم که دور یک شهر مرکزی گرد آمده اند که هر شهر به وسیله قطار با شهر همسایه خود دارای یک خط ارتباط مستقیم است.</a:t>
            </a:r>
            <a:endParaRPr lang="fa-IR" sz="2400" dirty="0">
              <a:latin typeface="Tahoma" pitchFamily="34" charset="0"/>
              <a:cs typeface="B Homa" panose="00000400000000000000" pitchFamily="2" charset="-78"/>
            </a:endParaRPr>
          </a:p>
          <a:p>
            <a:r>
              <a:rPr lang="ar-SA" sz="2400" dirty="0">
                <a:latin typeface="Tahoma" pitchFamily="34" charset="0"/>
                <a:cs typeface="B Homa" panose="00000400000000000000" pitchFamily="2" charset="-78"/>
              </a:rPr>
              <a:t>غالباً گفته شده است که شهرهای باغ مانندی که هاوارد پیشنهاد کرد، از</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واقعیات بدوراست واگر هم ساخته شود چون کوچک است مسائل شهرنشینان امروزی را حل نمی کند</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و هنگامی که از هاوارد درباره این مطلب پرسیدند چنین پاسخ دادکه</a:t>
            </a:r>
            <a:r>
              <a:rPr lang="en-US" sz="2400" dirty="0">
                <a:latin typeface="Tahoma" pitchFamily="34" charset="0"/>
                <a:cs typeface="B Homa" panose="00000400000000000000" pitchFamily="2" charset="-78"/>
              </a:rPr>
              <a:t>:</a:t>
            </a:r>
            <a:endParaRPr lang="fa-IR" sz="2400" dirty="0">
              <a:latin typeface="Tahoma" pitchFamily="34" charset="0"/>
              <a:cs typeface="B Homa" panose="00000400000000000000" pitchFamily="2" charset="-78"/>
            </a:endParaRPr>
          </a:p>
          <a:p>
            <a:pPr>
              <a:buNone/>
            </a:pPr>
            <a:r>
              <a:rPr lang="fa-IR" sz="2400" b="1" i="1" dirty="0">
                <a:solidFill>
                  <a:srgbClr val="E79D4B"/>
                </a:solidFill>
                <a:latin typeface="Tahoma" pitchFamily="34" charset="0"/>
                <a:cs typeface="B Homa" panose="00000400000000000000" pitchFamily="2" charset="-78"/>
              </a:rPr>
              <a:t>       </a:t>
            </a:r>
            <a:r>
              <a:rPr lang="ar-SA" sz="2400" b="1" i="1" dirty="0">
                <a:solidFill>
                  <a:srgbClr val="E79D4B"/>
                </a:solidFill>
                <a:latin typeface="Tahoma" pitchFamily="34" charset="0"/>
                <a:cs typeface="B Homa" panose="00000400000000000000" pitchFamily="2" charset="-78"/>
              </a:rPr>
              <a:t>(انسان نباید در طرح های خود بیش از حد واقع گرا باشد،زیرا همیشه مشکلاتی وجود دارند که در نتیجه بخش کوچکی از آرزوهای شخصی امکان تحقق پیدا می کنند پس یک طرح باید عظیم متصور شود،زیرا موفقیت کامل آن را نمیتوان پیش بینی کرد</a:t>
            </a:r>
            <a:r>
              <a:rPr lang="en-US" sz="2400" b="1" i="1" dirty="0">
                <a:solidFill>
                  <a:srgbClr val="E79D4B"/>
                </a:solidFill>
                <a:latin typeface="Tahoma" pitchFamily="34" charset="0"/>
                <a:cs typeface="B Homa" panose="00000400000000000000" pitchFamily="2" charset="-78"/>
              </a:rPr>
              <a:t>.</a:t>
            </a:r>
            <a:r>
              <a:rPr lang="ar-SA" sz="2400" b="1" i="1" dirty="0">
                <a:solidFill>
                  <a:srgbClr val="E79D4B"/>
                </a:solidFill>
                <a:latin typeface="Tahoma" pitchFamily="34" charset="0"/>
                <a:cs typeface="B Homa" panose="00000400000000000000" pitchFamily="2" charset="-78"/>
              </a:rPr>
              <a:t>)</a:t>
            </a:r>
            <a:endParaRPr lang="fa-IR" sz="2400" dirty="0">
              <a:solidFill>
                <a:srgbClr val="E79D4B"/>
              </a:solidFill>
              <a:latin typeface="Tahoma" pitchFamily="34" charset="0"/>
              <a:cs typeface="B Homa" panose="00000400000000000000" pitchFamily="2" charset="-78"/>
            </a:endParaRPr>
          </a:p>
        </p:txBody>
      </p:sp>
      <p:pic>
        <p:nvPicPr>
          <p:cNvPr id="5" name="Picture 4" descr="11.jpg"/>
          <p:cNvPicPr>
            <a:picLocks noChangeAspect="1"/>
          </p:cNvPicPr>
          <p:nvPr/>
        </p:nvPicPr>
        <p:blipFill>
          <a:blip r:embed="rId2" cstate="print">
            <a:duotone>
              <a:prstClr val="black"/>
              <a:schemeClr val="accent6">
                <a:tint val="45000"/>
                <a:satMod val="400000"/>
              </a:schemeClr>
            </a:duotone>
          </a:blip>
          <a:stretch>
            <a:fillRect/>
          </a:stretch>
        </p:blipFill>
        <p:spPr>
          <a:xfrm>
            <a:off x="152402" y="955816"/>
            <a:ext cx="4414839" cy="4606787"/>
          </a:xfrm>
          <a:prstGeom prst="rect">
            <a:avLst/>
          </a:prstGeom>
        </p:spPr>
      </p:pic>
    </p:spTree>
    <p:extLst>
      <p:ext uri="{BB962C8B-B14F-4D97-AF65-F5344CB8AC3E}">
        <p14:creationId xmlns:p14="http://schemas.microsoft.com/office/powerpoint/2010/main" val="2007348457"/>
      </p:ext>
    </p:extLst>
  </p:cSld>
  <p:clrMapOvr>
    <a:masterClrMapping/>
  </p:clrMapOvr>
  <p:transition spd="slow">
    <p:cover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43400" y="68580"/>
            <a:ext cx="4800600" cy="1066800"/>
          </a:xfrm>
        </p:spPr>
        <p:txBody>
          <a:bodyPr>
            <a:normAutofit fontScale="90000"/>
          </a:bodyPr>
          <a:lstStyle/>
          <a:p>
            <a:pPr algn="r"/>
            <a:r>
              <a:rPr lang="fa-IR" sz="4000" dirty="0">
                <a:cs typeface="B Homa" panose="00000400000000000000" pitchFamily="2" charset="-78"/>
              </a:rPr>
              <a:t> معرفی باغ شهرهای نمونه</a:t>
            </a:r>
          </a:p>
        </p:txBody>
      </p:sp>
      <p:sp>
        <p:nvSpPr>
          <p:cNvPr id="3" name="Content Placeholder 2"/>
          <p:cNvSpPr>
            <a:spLocks noGrp="1"/>
          </p:cNvSpPr>
          <p:nvPr>
            <p:ph idx="1"/>
          </p:nvPr>
        </p:nvSpPr>
        <p:spPr>
          <a:xfrm>
            <a:off x="304800" y="990600"/>
            <a:ext cx="8839200" cy="2971800"/>
          </a:xfrm>
        </p:spPr>
        <p:txBody>
          <a:bodyPr>
            <a:normAutofit fontScale="92500" lnSpcReduction="10000"/>
          </a:bodyPr>
          <a:lstStyle/>
          <a:p>
            <a:pPr>
              <a:buNone/>
            </a:pPr>
            <a:r>
              <a:rPr lang="fa-IR" sz="2400" dirty="0">
                <a:solidFill>
                  <a:srgbClr val="E49238"/>
                </a:solidFill>
                <a:latin typeface="Tahoma" pitchFamily="34" charset="0"/>
                <a:cs typeface="B Homa" panose="00000400000000000000" pitchFamily="2" charset="-78"/>
              </a:rPr>
              <a:t>1-لچ ورث : </a:t>
            </a:r>
            <a:r>
              <a:rPr lang="fa-IR" sz="2400" dirty="0">
                <a:latin typeface="Tahoma" pitchFamily="34" charset="0"/>
                <a:cs typeface="B Homa" panose="00000400000000000000" pitchFamily="2" charset="-78"/>
              </a:rPr>
              <a:t>نخستین باغشهر بود که در 35 مایلی لندن قرار داشت و ساختن آن در سال 1904 و برای سکونت 33 هزار نفرآغاز گشت.</a:t>
            </a:r>
          </a:p>
          <a:p>
            <a:pPr>
              <a:buNone/>
            </a:pPr>
            <a:r>
              <a:rPr lang="fa-IR" sz="2400" dirty="0">
                <a:latin typeface="Tahoma" pitchFamily="34" charset="0"/>
                <a:cs typeface="B Homa" panose="00000400000000000000" pitchFamily="2" charset="-78"/>
              </a:rPr>
              <a:t>     راه آهنی که از غرب به شرق میرود و دره ای که عمود بر آن قرار دارد شهر را به 4 بخش تقسیم میکند. که هر کدام از این بخش ها تاسیسات و تجهیزات مختص به خود را دارا هستند.</a:t>
            </a:r>
          </a:p>
          <a:p>
            <a:pPr>
              <a:buNone/>
            </a:pPr>
            <a:r>
              <a:rPr lang="fa-IR" sz="2400" dirty="0">
                <a:latin typeface="Tahoma" pitchFamily="34" charset="0"/>
                <a:cs typeface="B Homa" panose="00000400000000000000" pitchFamily="2" charset="-78"/>
              </a:rPr>
              <a:t>     لچ ورث یکی از نخستین نمونه های شهر با ساختاری متشکل از ” واحدهای همسایگی“ است و هر واحد آن به طریقی متفاوت طراحی شده است. </a:t>
            </a:r>
          </a:p>
          <a:p>
            <a:pPr>
              <a:buNone/>
            </a:pPr>
            <a:endParaRPr lang="fa-IR" sz="2400" dirty="0">
              <a:latin typeface="Tahoma" pitchFamily="34" charset="0"/>
              <a:cs typeface="B Homa" panose="00000400000000000000" pitchFamily="2" charset="-78"/>
            </a:endParaRPr>
          </a:p>
          <a:p>
            <a:pPr>
              <a:buNone/>
            </a:pPr>
            <a:endParaRPr lang="fa-IR" sz="2400" dirty="0">
              <a:solidFill>
                <a:srgbClr val="E49238"/>
              </a:solidFill>
              <a:latin typeface="Tahoma" pitchFamily="34" charset="0"/>
              <a:cs typeface="B Homa" panose="00000400000000000000" pitchFamily="2" charset="-78"/>
            </a:endParaRPr>
          </a:p>
        </p:txBody>
      </p:sp>
      <p:pic>
        <p:nvPicPr>
          <p:cNvPr id="16" name="Picture 15" descr="letchworth.jpg"/>
          <p:cNvPicPr>
            <a:picLocks noChangeAspect="1"/>
          </p:cNvPicPr>
          <p:nvPr/>
        </p:nvPicPr>
        <p:blipFill>
          <a:blip r:embed="rId2" cstate="print">
            <a:duotone>
              <a:prstClr val="black"/>
              <a:srgbClr val="D9C3A5">
                <a:tint val="50000"/>
                <a:satMod val="180000"/>
              </a:srgbClr>
            </a:duotone>
          </a:blip>
          <a:stretch>
            <a:fillRect/>
          </a:stretch>
        </p:blipFill>
        <p:spPr>
          <a:xfrm>
            <a:off x="4191000" y="3813953"/>
            <a:ext cx="4191000" cy="2866437"/>
          </a:xfrm>
          <a:prstGeom prst="rect">
            <a:avLst/>
          </a:prstGeom>
        </p:spPr>
      </p:pic>
      <p:pic>
        <p:nvPicPr>
          <p:cNvPr id="17" name="Picture 16" descr="13.jpg"/>
          <p:cNvPicPr>
            <a:picLocks noChangeAspect="1"/>
          </p:cNvPicPr>
          <p:nvPr/>
        </p:nvPicPr>
        <p:blipFill>
          <a:blip r:embed="rId3" cstate="print">
            <a:duotone>
              <a:prstClr val="black"/>
              <a:srgbClr val="D9C3A5">
                <a:tint val="50000"/>
                <a:satMod val="180000"/>
              </a:srgbClr>
            </a:duotone>
          </a:blip>
          <a:stretch>
            <a:fillRect/>
          </a:stretch>
        </p:blipFill>
        <p:spPr>
          <a:xfrm>
            <a:off x="533400" y="3962400"/>
            <a:ext cx="3043368" cy="2286000"/>
          </a:xfrm>
          <a:prstGeom prst="rect">
            <a:avLst/>
          </a:prstGeom>
        </p:spPr>
      </p:pic>
    </p:spTree>
    <p:extLst>
      <p:ext uri="{BB962C8B-B14F-4D97-AF65-F5344CB8AC3E}">
        <p14:creationId xmlns:p14="http://schemas.microsoft.com/office/powerpoint/2010/main" val="38443180"/>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5800" y="1295400"/>
            <a:ext cx="4648200" cy="5105400"/>
          </a:xfrm>
        </p:spPr>
        <p:txBody>
          <a:bodyPr>
            <a:normAutofit/>
          </a:bodyPr>
          <a:lstStyle/>
          <a:p>
            <a:pPr>
              <a:buNone/>
            </a:pPr>
            <a:endParaRPr lang="fa-IR" sz="2400" dirty="0">
              <a:latin typeface="Tahoma" pitchFamily="34" charset="0"/>
              <a:cs typeface="B Homa" panose="00000400000000000000" pitchFamily="2" charset="-78"/>
            </a:endParaRPr>
          </a:p>
          <a:p>
            <a:pPr>
              <a:buNone/>
            </a:pPr>
            <a:endParaRPr lang="fa-IR" sz="2400" dirty="0">
              <a:solidFill>
                <a:srgbClr val="E49238"/>
              </a:solidFill>
              <a:latin typeface="Tahoma" pitchFamily="34" charset="0"/>
              <a:cs typeface="B Homa" panose="00000400000000000000" pitchFamily="2" charset="-78"/>
            </a:endParaRPr>
          </a:p>
        </p:txBody>
      </p:sp>
      <p:pic>
        <p:nvPicPr>
          <p:cNvPr id="6" name="Picture 5" descr="13.jpg"/>
          <p:cNvPicPr>
            <a:picLocks noChangeAspect="1"/>
          </p:cNvPicPr>
          <p:nvPr/>
        </p:nvPicPr>
        <p:blipFill>
          <a:blip r:embed="rId2" cstate="print">
            <a:duotone>
              <a:prstClr val="black"/>
              <a:srgbClr val="D9C3A5">
                <a:tint val="50000"/>
                <a:satMod val="180000"/>
              </a:srgbClr>
            </a:duotone>
          </a:blip>
          <a:stretch>
            <a:fillRect/>
          </a:stretch>
        </p:blipFill>
        <p:spPr>
          <a:xfrm>
            <a:off x="533400" y="304800"/>
            <a:ext cx="2971800" cy="1905000"/>
          </a:xfrm>
          <a:prstGeom prst="rect">
            <a:avLst/>
          </a:prstGeom>
        </p:spPr>
      </p:pic>
      <p:pic>
        <p:nvPicPr>
          <p:cNvPr id="8" name="Picture 7" descr="15.jpg"/>
          <p:cNvPicPr>
            <a:picLocks noChangeAspect="1"/>
          </p:cNvPicPr>
          <p:nvPr/>
        </p:nvPicPr>
        <p:blipFill>
          <a:blip r:embed="rId3" cstate="print">
            <a:duotone>
              <a:prstClr val="black"/>
              <a:schemeClr val="accent1">
                <a:tint val="45000"/>
                <a:satMod val="400000"/>
              </a:schemeClr>
            </a:duotone>
          </a:blip>
          <a:stretch>
            <a:fillRect/>
          </a:stretch>
        </p:blipFill>
        <p:spPr>
          <a:xfrm>
            <a:off x="533400" y="2362200"/>
            <a:ext cx="2956560" cy="1981200"/>
          </a:xfrm>
          <a:prstGeom prst="rect">
            <a:avLst/>
          </a:prstGeom>
        </p:spPr>
      </p:pic>
      <p:pic>
        <p:nvPicPr>
          <p:cNvPr id="9" name="Picture 8" descr="16.jpg"/>
          <p:cNvPicPr>
            <a:picLocks noChangeAspect="1"/>
          </p:cNvPicPr>
          <p:nvPr/>
        </p:nvPicPr>
        <p:blipFill>
          <a:blip r:embed="rId4" cstate="print">
            <a:duotone>
              <a:prstClr val="black"/>
              <a:srgbClr val="D9C3A5">
                <a:tint val="50000"/>
                <a:satMod val="180000"/>
              </a:srgbClr>
            </a:duotone>
          </a:blip>
          <a:stretch>
            <a:fillRect/>
          </a:stretch>
        </p:blipFill>
        <p:spPr>
          <a:xfrm>
            <a:off x="457201" y="4486277"/>
            <a:ext cx="3049563" cy="2066925"/>
          </a:xfrm>
          <a:prstGeom prst="rect">
            <a:avLst/>
          </a:prstGeom>
        </p:spPr>
      </p:pic>
      <p:sp>
        <p:nvSpPr>
          <p:cNvPr id="10" name="Rectangle 9"/>
          <p:cNvSpPr/>
          <p:nvPr/>
        </p:nvSpPr>
        <p:spPr>
          <a:xfrm>
            <a:off x="457200" y="228600"/>
            <a:ext cx="76200" cy="6324600"/>
          </a:xfrm>
          <a:prstGeom prst="rect">
            <a:avLst/>
          </a:prstGeom>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1" name="Rectangle 10"/>
          <p:cNvSpPr/>
          <p:nvPr/>
        </p:nvSpPr>
        <p:spPr>
          <a:xfrm>
            <a:off x="3429000" y="228600"/>
            <a:ext cx="76200" cy="6324600"/>
          </a:xfrm>
          <a:prstGeom prst="rect">
            <a:avLst/>
          </a:prstGeom>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12" name="Picture 11"/>
          <p:cNvPicPr>
            <a:picLocks noChangeAspect="1" noChangeArrowheads="1"/>
          </p:cNvPicPr>
          <p:nvPr/>
        </p:nvPicPr>
        <p:blipFill>
          <a:blip r:embed="rId5" cstate="print">
            <a:extLst/>
          </a:blip>
          <a:srcRect/>
          <a:stretch>
            <a:fillRect/>
          </a:stretch>
        </p:blipFill>
        <p:spPr bwMode="auto">
          <a:xfrm>
            <a:off x="457200" y="22098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3" name="Picture 12"/>
          <p:cNvPicPr>
            <a:picLocks noChangeAspect="1" noChangeArrowheads="1"/>
          </p:cNvPicPr>
          <p:nvPr/>
        </p:nvPicPr>
        <p:blipFill>
          <a:blip r:embed="rId5" cstate="print">
            <a:extLst/>
          </a:blip>
          <a:srcRect/>
          <a:stretch>
            <a:fillRect/>
          </a:stretch>
        </p:blipFill>
        <p:spPr bwMode="auto">
          <a:xfrm>
            <a:off x="457200" y="43434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4" name="Picture 13"/>
          <p:cNvPicPr>
            <a:picLocks noChangeAspect="1" noChangeArrowheads="1"/>
          </p:cNvPicPr>
          <p:nvPr/>
        </p:nvPicPr>
        <p:blipFill>
          <a:blip r:embed="rId5" cstate="print">
            <a:extLst/>
          </a:blip>
          <a:srcRect/>
          <a:stretch>
            <a:fillRect/>
          </a:stretch>
        </p:blipFill>
        <p:spPr bwMode="auto">
          <a:xfrm>
            <a:off x="457200" y="1524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5" name="Picture 14"/>
          <p:cNvPicPr>
            <a:picLocks noChangeAspect="1" noChangeArrowheads="1"/>
          </p:cNvPicPr>
          <p:nvPr/>
        </p:nvPicPr>
        <p:blipFill>
          <a:blip r:embed="rId5" cstate="print">
            <a:extLst/>
          </a:blip>
          <a:srcRect/>
          <a:stretch>
            <a:fillRect/>
          </a:stretch>
        </p:blipFill>
        <p:spPr bwMode="auto">
          <a:xfrm>
            <a:off x="457200" y="64008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7" name="Picture 16" descr="letchworth1.jpg"/>
          <p:cNvPicPr>
            <a:picLocks noChangeAspect="1"/>
          </p:cNvPicPr>
          <p:nvPr/>
        </p:nvPicPr>
        <p:blipFill>
          <a:blip r:embed="rId6" cstate="print"/>
          <a:stretch>
            <a:fillRect/>
          </a:stretch>
        </p:blipFill>
        <p:spPr>
          <a:xfrm>
            <a:off x="4191002" y="228603"/>
            <a:ext cx="4476751" cy="3353493"/>
          </a:xfrm>
          <a:prstGeom prst="rect">
            <a:avLst/>
          </a:prstGeom>
        </p:spPr>
      </p:pic>
      <p:pic>
        <p:nvPicPr>
          <p:cNvPr id="18" name="Picture 17" descr="letchworth2.jpg"/>
          <p:cNvPicPr>
            <a:picLocks noChangeAspect="1"/>
          </p:cNvPicPr>
          <p:nvPr/>
        </p:nvPicPr>
        <p:blipFill>
          <a:blip r:embed="rId7" cstate="print"/>
          <a:stretch>
            <a:fillRect/>
          </a:stretch>
        </p:blipFill>
        <p:spPr>
          <a:xfrm>
            <a:off x="4267200" y="3810003"/>
            <a:ext cx="4419600" cy="2716045"/>
          </a:xfrm>
          <a:prstGeom prst="rect">
            <a:avLst/>
          </a:prstGeom>
        </p:spPr>
      </p:pic>
    </p:spTree>
    <p:extLst>
      <p:ext uri="{BB962C8B-B14F-4D97-AF65-F5344CB8AC3E}">
        <p14:creationId xmlns:p14="http://schemas.microsoft.com/office/powerpoint/2010/main" val="70765115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5800" y="1295400"/>
            <a:ext cx="4648200" cy="5105400"/>
          </a:xfrm>
        </p:spPr>
        <p:txBody>
          <a:bodyPr>
            <a:normAutofit/>
          </a:bodyPr>
          <a:lstStyle/>
          <a:p>
            <a:pPr>
              <a:buNone/>
            </a:pPr>
            <a:endParaRPr lang="fa-IR" sz="2400" dirty="0">
              <a:latin typeface="Tahoma" pitchFamily="34" charset="0"/>
              <a:cs typeface="B Homa" panose="00000400000000000000" pitchFamily="2" charset="-78"/>
            </a:endParaRPr>
          </a:p>
          <a:p>
            <a:pPr>
              <a:buNone/>
            </a:pPr>
            <a:endParaRPr lang="fa-IR" sz="2400" dirty="0">
              <a:solidFill>
                <a:srgbClr val="E49238"/>
              </a:solidFill>
              <a:latin typeface="Tahoma" pitchFamily="34" charset="0"/>
              <a:cs typeface="B Homa" panose="00000400000000000000" pitchFamily="2" charset="-78"/>
            </a:endParaRPr>
          </a:p>
        </p:txBody>
      </p:sp>
      <p:pic>
        <p:nvPicPr>
          <p:cNvPr id="6" name="Picture 5" descr="13.jpg"/>
          <p:cNvPicPr>
            <a:picLocks noChangeAspect="1"/>
          </p:cNvPicPr>
          <p:nvPr/>
        </p:nvPicPr>
        <p:blipFill>
          <a:blip r:embed="rId2" cstate="print">
            <a:duotone>
              <a:prstClr val="black"/>
              <a:schemeClr val="accent1">
                <a:tint val="45000"/>
                <a:satMod val="400000"/>
              </a:schemeClr>
            </a:duotone>
          </a:blip>
          <a:stretch>
            <a:fillRect/>
          </a:stretch>
        </p:blipFill>
        <p:spPr>
          <a:xfrm>
            <a:off x="533400" y="304800"/>
            <a:ext cx="2971800" cy="1905000"/>
          </a:xfrm>
          <a:prstGeom prst="rect">
            <a:avLst/>
          </a:prstGeom>
        </p:spPr>
      </p:pic>
      <p:pic>
        <p:nvPicPr>
          <p:cNvPr id="8" name="Picture 7" descr="15.jpg"/>
          <p:cNvPicPr>
            <a:picLocks noChangeAspect="1"/>
          </p:cNvPicPr>
          <p:nvPr/>
        </p:nvPicPr>
        <p:blipFill>
          <a:blip r:embed="rId3" cstate="print">
            <a:duotone>
              <a:prstClr val="black"/>
              <a:srgbClr val="D9C3A5">
                <a:tint val="50000"/>
                <a:satMod val="180000"/>
              </a:srgbClr>
            </a:duotone>
          </a:blip>
          <a:stretch>
            <a:fillRect/>
          </a:stretch>
        </p:blipFill>
        <p:spPr>
          <a:xfrm>
            <a:off x="533400" y="2362200"/>
            <a:ext cx="2956560" cy="1981200"/>
          </a:xfrm>
          <a:prstGeom prst="rect">
            <a:avLst/>
          </a:prstGeom>
        </p:spPr>
      </p:pic>
      <p:pic>
        <p:nvPicPr>
          <p:cNvPr id="9" name="Picture 8" descr="16.jpg"/>
          <p:cNvPicPr>
            <a:picLocks noChangeAspect="1"/>
          </p:cNvPicPr>
          <p:nvPr/>
        </p:nvPicPr>
        <p:blipFill>
          <a:blip r:embed="rId4" cstate="print">
            <a:duotone>
              <a:prstClr val="black"/>
              <a:schemeClr val="accent1">
                <a:tint val="45000"/>
                <a:satMod val="400000"/>
              </a:schemeClr>
            </a:duotone>
          </a:blip>
          <a:stretch>
            <a:fillRect/>
          </a:stretch>
        </p:blipFill>
        <p:spPr>
          <a:xfrm>
            <a:off x="457201" y="4486277"/>
            <a:ext cx="3049563" cy="2066925"/>
          </a:xfrm>
          <a:prstGeom prst="rect">
            <a:avLst/>
          </a:prstGeom>
        </p:spPr>
      </p:pic>
      <p:sp>
        <p:nvSpPr>
          <p:cNvPr id="10" name="Rectangle 9"/>
          <p:cNvSpPr/>
          <p:nvPr/>
        </p:nvSpPr>
        <p:spPr>
          <a:xfrm>
            <a:off x="457200" y="228600"/>
            <a:ext cx="76200" cy="6324600"/>
          </a:xfrm>
          <a:prstGeom prst="rect">
            <a:avLst/>
          </a:prstGeom>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1" name="Rectangle 10"/>
          <p:cNvSpPr/>
          <p:nvPr/>
        </p:nvSpPr>
        <p:spPr>
          <a:xfrm>
            <a:off x="3429000" y="228600"/>
            <a:ext cx="76200" cy="6324600"/>
          </a:xfrm>
          <a:prstGeom prst="rect">
            <a:avLst/>
          </a:prstGeom>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12" name="Picture 11"/>
          <p:cNvPicPr>
            <a:picLocks noChangeAspect="1" noChangeArrowheads="1"/>
          </p:cNvPicPr>
          <p:nvPr/>
        </p:nvPicPr>
        <p:blipFill>
          <a:blip r:embed="rId5" cstate="print">
            <a:extLst/>
          </a:blip>
          <a:srcRect/>
          <a:stretch>
            <a:fillRect/>
          </a:stretch>
        </p:blipFill>
        <p:spPr bwMode="auto">
          <a:xfrm>
            <a:off x="457200" y="22098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3" name="Picture 12"/>
          <p:cNvPicPr>
            <a:picLocks noChangeAspect="1" noChangeArrowheads="1"/>
          </p:cNvPicPr>
          <p:nvPr/>
        </p:nvPicPr>
        <p:blipFill>
          <a:blip r:embed="rId5" cstate="print">
            <a:extLst/>
          </a:blip>
          <a:srcRect/>
          <a:stretch>
            <a:fillRect/>
          </a:stretch>
        </p:blipFill>
        <p:spPr bwMode="auto">
          <a:xfrm>
            <a:off x="457200" y="43434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4" name="Picture 13"/>
          <p:cNvPicPr>
            <a:picLocks noChangeAspect="1" noChangeArrowheads="1"/>
          </p:cNvPicPr>
          <p:nvPr/>
        </p:nvPicPr>
        <p:blipFill>
          <a:blip r:embed="rId5" cstate="print">
            <a:extLst/>
          </a:blip>
          <a:srcRect/>
          <a:stretch>
            <a:fillRect/>
          </a:stretch>
        </p:blipFill>
        <p:spPr bwMode="auto">
          <a:xfrm>
            <a:off x="457200" y="1524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5" name="Picture 14"/>
          <p:cNvPicPr>
            <a:picLocks noChangeAspect="1" noChangeArrowheads="1"/>
          </p:cNvPicPr>
          <p:nvPr/>
        </p:nvPicPr>
        <p:blipFill>
          <a:blip r:embed="rId5" cstate="print">
            <a:extLst/>
          </a:blip>
          <a:srcRect/>
          <a:stretch>
            <a:fillRect/>
          </a:stretch>
        </p:blipFill>
        <p:spPr bwMode="auto">
          <a:xfrm>
            <a:off x="457200" y="64008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6" name="Picture 15" descr="letchworth4.gif"/>
          <p:cNvPicPr>
            <a:picLocks noChangeAspect="1"/>
          </p:cNvPicPr>
          <p:nvPr/>
        </p:nvPicPr>
        <p:blipFill>
          <a:blip r:embed="rId6" cstate="print"/>
          <a:stretch>
            <a:fillRect/>
          </a:stretch>
        </p:blipFill>
        <p:spPr>
          <a:xfrm>
            <a:off x="3886202" y="528606"/>
            <a:ext cx="4857751" cy="3281395"/>
          </a:xfrm>
          <a:prstGeom prst="rect">
            <a:avLst/>
          </a:prstGeom>
        </p:spPr>
      </p:pic>
      <p:sp>
        <p:nvSpPr>
          <p:cNvPr id="20" name="Rectangle 19"/>
          <p:cNvSpPr/>
          <p:nvPr/>
        </p:nvSpPr>
        <p:spPr>
          <a:xfrm>
            <a:off x="4267200" y="4343403"/>
            <a:ext cx="4572000" cy="2031325"/>
          </a:xfrm>
          <a:prstGeom prst="rect">
            <a:avLst/>
          </a:prstGeom>
        </p:spPr>
        <p:txBody>
          <a:bodyPr wrap="square">
            <a:spAutoFit/>
          </a:bodyPr>
          <a:lstStyle/>
          <a:p>
            <a:r>
              <a:rPr lang="fa-IR" sz="2400" dirty="0">
                <a:solidFill>
                  <a:srgbClr val="E49238"/>
                </a:solidFill>
                <a:latin typeface="Tahoma" pitchFamily="34" charset="0"/>
                <a:cs typeface="B Homa" panose="00000400000000000000" pitchFamily="2" charset="-78"/>
              </a:rPr>
              <a:t>برای اطلاعات بیشتر و مشاهده ی عکس ها  به وب سایت باغ شهر لچ ورث به آدرس زیر مراجعه نمایید :</a:t>
            </a:r>
          </a:p>
          <a:p>
            <a:endParaRPr lang="fa-IR" dirty="0">
              <a:solidFill>
                <a:srgbClr val="E49238"/>
              </a:solidFill>
              <a:latin typeface="Tahoma" pitchFamily="34" charset="0"/>
              <a:cs typeface="B Homa" panose="00000400000000000000" pitchFamily="2" charset="-78"/>
            </a:endParaRPr>
          </a:p>
          <a:p>
            <a:r>
              <a:rPr lang="en-US" u="sng" dirty="0">
                <a:solidFill>
                  <a:srgbClr val="E49238"/>
                </a:solidFill>
                <a:hlinkClick r:id="rId7"/>
              </a:rPr>
              <a:t>http://www.letchworthgardencity.net/</a:t>
            </a:r>
            <a:endParaRPr lang="fa-IR" dirty="0">
              <a:solidFill>
                <a:srgbClr val="E49238"/>
              </a:solidFill>
              <a:latin typeface="Tahoma" pitchFamily="34" charset="0"/>
              <a:cs typeface="B Homa" panose="00000400000000000000" pitchFamily="2" charset="-78"/>
            </a:endParaRPr>
          </a:p>
          <a:p>
            <a:endParaRPr lang="en-US" dirty="0"/>
          </a:p>
        </p:txBody>
      </p:sp>
    </p:spTree>
    <p:extLst>
      <p:ext uri="{BB962C8B-B14F-4D97-AF65-F5344CB8AC3E}">
        <p14:creationId xmlns:p14="http://schemas.microsoft.com/office/powerpoint/2010/main" val="395850977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0" y="152400"/>
            <a:ext cx="3886200" cy="1066800"/>
          </a:xfrm>
        </p:spPr>
        <p:txBody>
          <a:bodyPr>
            <a:normAutofit fontScale="90000"/>
          </a:bodyPr>
          <a:lstStyle/>
          <a:p>
            <a:pPr algn="r"/>
            <a:r>
              <a:rPr lang="fa-IR" sz="4000" dirty="0">
                <a:cs typeface="B Homa" panose="00000400000000000000" pitchFamily="2" charset="-78"/>
              </a:rPr>
              <a:t> معرفی باغ شهرهای نمونه</a:t>
            </a:r>
          </a:p>
        </p:txBody>
      </p:sp>
      <p:sp>
        <p:nvSpPr>
          <p:cNvPr id="3" name="Content Placeholder 2"/>
          <p:cNvSpPr>
            <a:spLocks noGrp="1"/>
          </p:cNvSpPr>
          <p:nvPr>
            <p:ph idx="1"/>
          </p:nvPr>
        </p:nvSpPr>
        <p:spPr>
          <a:xfrm>
            <a:off x="4495800" y="1295400"/>
            <a:ext cx="4648200" cy="5105400"/>
          </a:xfrm>
        </p:spPr>
        <p:txBody>
          <a:bodyPr>
            <a:normAutofit fontScale="92500"/>
          </a:bodyPr>
          <a:lstStyle/>
          <a:p>
            <a:pPr>
              <a:buNone/>
            </a:pPr>
            <a:r>
              <a:rPr lang="fa-IR" sz="2400" dirty="0">
                <a:solidFill>
                  <a:srgbClr val="E49238"/>
                </a:solidFill>
                <a:latin typeface="Tahoma" pitchFamily="34" charset="0"/>
                <a:cs typeface="B Homa" panose="00000400000000000000" pitchFamily="2" charset="-78"/>
              </a:rPr>
              <a:t>2-ولوین : </a:t>
            </a:r>
            <a:r>
              <a:rPr lang="fa-IR" sz="2400" dirty="0">
                <a:latin typeface="Tahoma" pitchFamily="34" charset="0"/>
                <a:cs typeface="B Homa" panose="00000400000000000000" pitchFamily="2" charset="-78"/>
              </a:rPr>
              <a:t>دومین باغشهر که در 21 مایلی شمال لندن قرار داشت و ساختن آن در سال 1920 و برای سکونت 40 هزار نفرآغاز شد.</a:t>
            </a:r>
          </a:p>
          <a:p>
            <a:pPr>
              <a:buNone/>
            </a:pPr>
            <a:r>
              <a:rPr lang="fa-IR" sz="2400" dirty="0">
                <a:latin typeface="Tahoma" pitchFamily="34" charset="0"/>
                <a:cs typeface="B Homa" panose="00000400000000000000" pitchFamily="2" charset="-78"/>
              </a:rPr>
              <a:t>     ارتباط آن با لندن به طریق بهتری بود به وسیله یک خط مستقیم راه آهن و یک بزرگ راه ، به همین دلیل ولوین به عنوان نخستین شهرک اقماری لندن شناخته شده است.</a:t>
            </a:r>
          </a:p>
          <a:p>
            <a:pPr>
              <a:buNone/>
            </a:pPr>
            <a:r>
              <a:rPr lang="fa-IR" sz="2400" dirty="0">
                <a:latin typeface="Tahoma" pitchFamily="34" charset="0"/>
                <a:cs typeface="B Homa" panose="00000400000000000000" pitchFamily="2" charset="-78"/>
              </a:rPr>
              <a:t>     سطح شهر توسط راه آهن شمالی-جنوبی و شرقی-غربی به 4 بخش تقسیم شده است.</a:t>
            </a:r>
          </a:p>
          <a:p>
            <a:pPr>
              <a:buNone/>
            </a:pPr>
            <a:endParaRPr lang="fa-IR" sz="2400" dirty="0">
              <a:latin typeface="Tahoma" pitchFamily="34" charset="0"/>
              <a:cs typeface="B Homa" panose="00000400000000000000" pitchFamily="2" charset="-78"/>
            </a:endParaRPr>
          </a:p>
          <a:p>
            <a:pPr>
              <a:buNone/>
            </a:pPr>
            <a:endParaRPr lang="fa-IR" sz="2400" dirty="0">
              <a:solidFill>
                <a:srgbClr val="E49238"/>
              </a:solidFill>
              <a:latin typeface="Tahoma" pitchFamily="34" charset="0"/>
              <a:cs typeface="B Homa" panose="00000400000000000000" pitchFamily="2" charset="-78"/>
            </a:endParaRPr>
          </a:p>
        </p:txBody>
      </p:sp>
      <p:pic>
        <p:nvPicPr>
          <p:cNvPr id="17" name="Picture 16" descr="welwyn.jpg"/>
          <p:cNvPicPr>
            <a:picLocks noChangeAspect="1"/>
          </p:cNvPicPr>
          <p:nvPr/>
        </p:nvPicPr>
        <p:blipFill>
          <a:blip r:embed="rId2" cstate="print">
            <a:duotone>
              <a:prstClr val="black"/>
              <a:srgbClr val="D9C3A5">
                <a:tint val="50000"/>
                <a:satMod val="180000"/>
              </a:srgbClr>
            </a:duotone>
          </a:blip>
          <a:stretch>
            <a:fillRect/>
          </a:stretch>
        </p:blipFill>
        <p:spPr>
          <a:xfrm>
            <a:off x="304800" y="304801"/>
            <a:ext cx="4038600" cy="6038851"/>
          </a:xfrm>
          <a:prstGeom prst="rect">
            <a:avLst/>
          </a:prstGeom>
        </p:spPr>
      </p:pic>
    </p:spTree>
    <p:extLst>
      <p:ext uri="{BB962C8B-B14F-4D97-AF65-F5344CB8AC3E}">
        <p14:creationId xmlns:p14="http://schemas.microsoft.com/office/powerpoint/2010/main" val="508341244"/>
      </p:ext>
    </p:extLst>
  </p:cSld>
  <p:clrMapOvr>
    <a:masterClrMapping/>
  </p:clrMapOvr>
  <mc:AlternateContent xmlns:mc="http://schemas.openxmlformats.org/markup-compatibility/2006" xmlns:p14="http://schemas.microsoft.com/office/powerpoint/2010/main">
    <mc:Choice Requires="p14">
      <p:transition spd="slow" p14:dur="1200">
        <p14:prism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5800" y="1295400"/>
            <a:ext cx="4648200" cy="5105400"/>
          </a:xfrm>
        </p:spPr>
        <p:txBody>
          <a:bodyPr>
            <a:normAutofit/>
          </a:bodyPr>
          <a:lstStyle/>
          <a:p>
            <a:pPr>
              <a:buNone/>
            </a:pPr>
            <a:endParaRPr lang="fa-IR" sz="2400" dirty="0">
              <a:latin typeface="Tahoma" pitchFamily="34" charset="0"/>
              <a:cs typeface="B Homa" panose="00000400000000000000" pitchFamily="2" charset="-78"/>
            </a:endParaRPr>
          </a:p>
          <a:p>
            <a:pPr>
              <a:buNone/>
            </a:pPr>
            <a:endParaRPr lang="fa-IR" sz="2400" dirty="0">
              <a:solidFill>
                <a:srgbClr val="E49238"/>
              </a:solidFill>
              <a:latin typeface="Tahoma" pitchFamily="34" charset="0"/>
              <a:cs typeface="B Homa" panose="00000400000000000000" pitchFamily="2" charset="-78"/>
            </a:endParaRPr>
          </a:p>
        </p:txBody>
      </p:sp>
      <p:pic>
        <p:nvPicPr>
          <p:cNvPr id="14" name="Picture 13"/>
          <p:cNvPicPr>
            <a:picLocks noChangeAspect="1" noChangeArrowheads="1"/>
          </p:cNvPicPr>
          <p:nvPr/>
        </p:nvPicPr>
        <p:blipFill>
          <a:blip r:embed="rId2" cstate="print">
            <a:extLst/>
          </a:blip>
          <a:srcRect/>
          <a:stretch>
            <a:fillRect/>
          </a:stretch>
        </p:blipFill>
        <p:spPr bwMode="auto">
          <a:xfrm>
            <a:off x="457200" y="1524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6" name="Picture 15" descr="welwyn1.jpg"/>
          <p:cNvPicPr>
            <a:picLocks noChangeAspect="1"/>
          </p:cNvPicPr>
          <p:nvPr/>
        </p:nvPicPr>
        <p:blipFill>
          <a:blip r:embed="rId3" cstate="print">
            <a:duotone>
              <a:prstClr val="black"/>
              <a:srgbClr val="D9C3A5">
                <a:tint val="50000"/>
                <a:satMod val="180000"/>
              </a:srgbClr>
            </a:duotone>
          </a:blip>
          <a:stretch>
            <a:fillRect/>
          </a:stretch>
        </p:blipFill>
        <p:spPr>
          <a:xfrm>
            <a:off x="533400" y="304801"/>
            <a:ext cx="2971800" cy="1993107"/>
          </a:xfrm>
          <a:prstGeom prst="rect">
            <a:avLst/>
          </a:prstGeom>
        </p:spPr>
      </p:pic>
      <p:pic>
        <p:nvPicPr>
          <p:cNvPr id="19" name="Picture 18" descr="welwyn2.jpg"/>
          <p:cNvPicPr>
            <a:picLocks noChangeAspect="1"/>
          </p:cNvPicPr>
          <p:nvPr/>
        </p:nvPicPr>
        <p:blipFill>
          <a:blip r:embed="rId4" cstate="print">
            <a:duotone>
              <a:prstClr val="black"/>
              <a:schemeClr val="accent1">
                <a:tint val="45000"/>
                <a:satMod val="400000"/>
              </a:schemeClr>
            </a:duotone>
          </a:blip>
          <a:stretch>
            <a:fillRect/>
          </a:stretch>
        </p:blipFill>
        <p:spPr>
          <a:xfrm>
            <a:off x="590550" y="2362202"/>
            <a:ext cx="2838451" cy="2047739"/>
          </a:xfrm>
          <a:prstGeom prst="rect">
            <a:avLst/>
          </a:prstGeom>
        </p:spPr>
      </p:pic>
      <p:pic>
        <p:nvPicPr>
          <p:cNvPr id="20" name="Picture 19" descr="welwyn3.jpg"/>
          <p:cNvPicPr>
            <a:picLocks noChangeAspect="1"/>
          </p:cNvPicPr>
          <p:nvPr/>
        </p:nvPicPr>
        <p:blipFill>
          <a:blip r:embed="rId5" cstate="print">
            <a:duotone>
              <a:prstClr val="black"/>
              <a:srgbClr val="D9C3A5">
                <a:tint val="50000"/>
                <a:satMod val="180000"/>
              </a:srgbClr>
            </a:duotone>
          </a:blip>
          <a:stretch>
            <a:fillRect/>
          </a:stretch>
        </p:blipFill>
        <p:spPr>
          <a:xfrm>
            <a:off x="533400" y="4495800"/>
            <a:ext cx="2895600" cy="2020824"/>
          </a:xfrm>
          <a:prstGeom prst="rect">
            <a:avLst/>
          </a:prstGeom>
        </p:spPr>
      </p:pic>
      <p:sp>
        <p:nvSpPr>
          <p:cNvPr id="11" name="Rectangle 10"/>
          <p:cNvSpPr/>
          <p:nvPr/>
        </p:nvSpPr>
        <p:spPr>
          <a:xfrm>
            <a:off x="3429000" y="228600"/>
            <a:ext cx="76200" cy="6324600"/>
          </a:xfrm>
          <a:prstGeom prst="rect">
            <a:avLst/>
          </a:prstGeom>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0" name="Rectangle 9"/>
          <p:cNvSpPr/>
          <p:nvPr/>
        </p:nvSpPr>
        <p:spPr>
          <a:xfrm>
            <a:off x="457200" y="228600"/>
            <a:ext cx="76200" cy="6324600"/>
          </a:xfrm>
          <a:prstGeom prst="rect">
            <a:avLst/>
          </a:prstGeom>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12" name="Picture 11"/>
          <p:cNvPicPr>
            <a:picLocks noChangeAspect="1" noChangeArrowheads="1"/>
          </p:cNvPicPr>
          <p:nvPr/>
        </p:nvPicPr>
        <p:blipFill>
          <a:blip r:embed="rId2" cstate="print">
            <a:extLst/>
          </a:blip>
          <a:srcRect/>
          <a:stretch>
            <a:fillRect/>
          </a:stretch>
        </p:blipFill>
        <p:spPr bwMode="auto">
          <a:xfrm>
            <a:off x="457200" y="22098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5" name="Picture 14"/>
          <p:cNvPicPr>
            <a:picLocks noChangeAspect="1" noChangeArrowheads="1"/>
          </p:cNvPicPr>
          <p:nvPr/>
        </p:nvPicPr>
        <p:blipFill>
          <a:blip r:embed="rId2" cstate="print">
            <a:extLst/>
          </a:blip>
          <a:srcRect/>
          <a:stretch>
            <a:fillRect/>
          </a:stretch>
        </p:blipFill>
        <p:spPr bwMode="auto">
          <a:xfrm>
            <a:off x="457200" y="64008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3" name="Picture 12"/>
          <p:cNvPicPr>
            <a:picLocks noChangeAspect="1" noChangeArrowheads="1"/>
          </p:cNvPicPr>
          <p:nvPr/>
        </p:nvPicPr>
        <p:blipFill>
          <a:blip r:embed="rId2" cstate="print">
            <a:extLst/>
          </a:blip>
          <a:srcRect/>
          <a:stretch>
            <a:fillRect/>
          </a:stretch>
        </p:blipFill>
        <p:spPr bwMode="auto">
          <a:xfrm>
            <a:off x="457200" y="43434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21" name="Picture 20" descr="welwyn5.jpg"/>
          <p:cNvPicPr>
            <a:picLocks noChangeAspect="1"/>
          </p:cNvPicPr>
          <p:nvPr/>
        </p:nvPicPr>
        <p:blipFill>
          <a:blip r:embed="rId6" cstate="print"/>
          <a:stretch>
            <a:fillRect/>
          </a:stretch>
        </p:blipFill>
        <p:spPr>
          <a:xfrm>
            <a:off x="4572000" y="4648200"/>
            <a:ext cx="3276600" cy="1981200"/>
          </a:xfrm>
          <a:prstGeom prst="rect">
            <a:avLst/>
          </a:prstGeom>
        </p:spPr>
      </p:pic>
      <p:pic>
        <p:nvPicPr>
          <p:cNvPr id="22" name="Picture 21" descr="welwyn6.jpg"/>
          <p:cNvPicPr>
            <a:picLocks noChangeAspect="1"/>
          </p:cNvPicPr>
          <p:nvPr/>
        </p:nvPicPr>
        <p:blipFill>
          <a:blip r:embed="rId7" cstate="print"/>
          <a:stretch>
            <a:fillRect/>
          </a:stretch>
        </p:blipFill>
        <p:spPr>
          <a:xfrm>
            <a:off x="4572000" y="228601"/>
            <a:ext cx="3225200" cy="2008484"/>
          </a:xfrm>
          <a:prstGeom prst="rect">
            <a:avLst/>
          </a:prstGeom>
        </p:spPr>
      </p:pic>
      <p:pic>
        <p:nvPicPr>
          <p:cNvPr id="23" name="Picture 22" descr="welwyn7.jpg"/>
          <p:cNvPicPr>
            <a:picLocks noChangeAspect="1"/>
          </p:cNvPicPr>
          <p:nvPr/>
        </p:nvPicPr>
        <p:blipFill>
          <a:blip r:embed="rId8" cstate="print"/>
          <a:stretch>
            <a:fillRect/>
          </a:stretch>
        </p:blipFill>
        <p:spPr>
          <a:xfrm>
            <a:off x="4572000" y="2438400"/>
            <a:ext cx="3276600" cy="2052600"/>
          </a:xfrm>
          <a:prstGeom prst="rect">
            <a:avLst/>
          </a:prstGeom>
        </p:spPr>
      </p:pic>
    </p:spTree>
    <p:extLst>
      <p:ext uri="{BB962C8B-B14F-4D97-AF65-F5344CB8AC3E}">
        <p14:creationId xmlns:p14="http://schemas.microsoft.com/office/powerpoint/2010/main" val="2100612551"/>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495800" y="1295400"/>
            <a:ext cx="4648200" cy="5105400"/>
          </a:xfrm>
        </p:spPr>
        <p:txBody>
          <a:bodyPr>
            <a:normAutofit/>
          </a:bodyPr>
          <a:lstStyle/>
          <a:p>
            <a:pPr>
              <a:buNone/>
            </a:pPr>
            <a:endParaRPr lang="fa-IR" sz="2400" dirty="0">
              <a:latin typeface="Tahoma" pitchFamily="34" charset="0"/>
              <a:cs typeface="B Homa" panose="00000400000000000000" pitchFamily="2" charset="-78"/>
            </a:endParaRPr>
          </a:p>
          <a:p>
            <a:pPr>
              <a:buNone/>
            </a:pPr>
            <a:endParaRPr lang="fa-IR" sz="2400" dirty="0">
              <a:solidFill>
                <a:srgbClr val="E49238"/>
              </a:solidFill>
              <a:latin typeface="Tahoma" pitchFamily="34" charset="0"/>
              <a:cs typeface="B Homa" panose="00000400000000000000" pitchFamily="2" charset="-78"/>
            </a:endParaRPr>
          </a:p>
        </p:txBody>
      </p:sp>
      <p:pic>
        <p:nvPicPr>
          <p:cNvPr id="14" name="Picture 13"/>
          <p:cNvPicPr>
            <a:picLocks noChangeAspect="1" noChangeArrowheads="1"/>
          </p:cNvPicPr>
          <p:nvPr/>
        </p:nvPicPr>
        <p:blipFill>
          <a:blip r:embed="rId2" cstate="print">
            <a:extLst/>
          </a:blip>
          <a:srcRect/>
          <a:stretch>
            <a:fillRect/>
          </a:stretch>
        </p:blipFill>
        <p:spPr bwMode="auto">
          <a:xfrm>
            <a:off x="457200" y="22745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5" name="Picture 14"/>
          <p:cNvPicPr>
            <a:picLocks noChangeAspect="1" noChangeArrowheads="1"/>
          </p:cNvPicPr>
          <p:nvPr/>
        </p:nvPicPr>
        <p:blipFill>
          <a:blip r:embed="rId2" cstate="print">
            <a:extLst/>
          </a:blip>
          <a:srcRect/>
          <a:stretch>
            <a:fillRect/>
          </a:stretch>
        </p:blipFill>
        <p:spPr bwMode="auto">
          <a:xfrm>
            <a:off x="457200" y="6172203"/>
            <a:ext cx="3048000" cy="22974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7" name="Picture 16" descr="welwyn8.jpg"/>
          <p:cNvPicPr>
            <a:picLocks noChangeAspect="1"/>
          </p:cNvPicPr>
          <p:nvPr/>
        </p:nvPicPr>
        <p:blipFill>
          <a:blip r:embed="rId3" cstate="print">
            <a:duotone>
              <a:prstClr val="black"/>
              <a:srgbClr val="D9C3A5">
                <a:tint val="50000"/>
                <a:satMod val="180000"/>
              </a:srgbClr>
            </a:duotone>
          </a:blip>
          <a:stretch>
            <a:fillRect/>
          </a:stretch>
        </p:blipFill>
        <p:spPr>
          <a:xfrm>
            <a:off x="533400" y="381000"/>
            <a:ext cx="2895600" cy="5867400"/>
          </a:xfrm>
          <a:prstGeom prst="rect">
            <a:avLst/>
          </a:prstGeom>
        </p:spPr>
      </p:pic>
      <p:sp>
        <p:nvSpPr>
          <p:cNvPr id="11" name="Rectangle 10"/>
          <p:cNvSpPr/>
          <p:nvPr/>
        </p:nvSpPr>
        <p:spPr>
          <a:xfrm>
            <a:off x="3429000" y="304800"/>
            <a:ext cx="76200" cy="6019800"/>
          </a:xfrm>
          <a:prstGeom prst="rect">
            <a:avLst/>
          </a:prstGeom>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sp>
        <p:nvSpPr>
          <p:cNvPr id="18" name="Rectangle 17"/>
          <p:cNvSpPr/>
          <p:nvPr/>
        </p:nvSpPr>
        <p:spPr>
          <a:xfrm>
            <a:off x="457200" y="304800"/>
            <a:ext cx="76200" cy="6019800"/>
          </a:xfrm>
          <a:prstGeom prst="rect">
            <a:avLst/>
          </a:prstGeom>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a:p>
        </p:txBody>
      </p:sp>
      <p:pic>
        <p:nvPicPr>
          <p:cNvPr id="24" name="Picture 23" descr="welwyn4.jpg"/>
          <p:cNvPicPr>
            <a:picLocks noChangeAspect="1"/>
          </p:cNvPicPr>
          <p:nvPr/>
        </p:nvPicPr>
        <p:blipFill>
          <a:blip r:embed="rId4" cstate="print"/>
          <a:stretch>
            <a:fillRect/>
          </a:stretch>
        </p:blipFill>
        <p:spPr>
          <a:xfrm>
            <a:off x="4419600" y="2590800"/>
            <a:ext cx="3505200" cy="2438400"/>
          </a:xfrm>
          <a:prstGeom prst="rect">
            <a:avLst/>
          </a:prstGeom>
        </p:spPr>
      </p:pic>
      <p:pic>
        <p:nvPicPr>
          <p:cNvPr id="25" name="Picture 24" descr="welwyn10.jpg"/>
          <p:cNvPicPr>
            <a:picLocks noChangeAspect="1"/>
          </p:cNvPicPr>
          <p:nvPr/>
        </p:nvPicPr>
        <p:blipFill>
          <a:blip r:embed="rId5" cstate="print"/>
          <a:stretch>
            <a:fillRect/>
          </a:stretch>
        </p:blipFill>
        <p:spPr>
          <a:xfrm>
            <a:off x="4419600" y="152403"/>
            <a:ext cx="3527504" cy="2371725"/>
          </a:xfrm>
          <a:prstGeom prst="rect">
            <a:avLst/>
          </a:prstGeom>
        </p:spPr>
      </p:pic>
      <p:sp>
        <p:nvSpPr>
          <p:cNvPr id="26" name="Rectangle 25"/>
          <p:cNvSpPr/>
          <p:nvPr/>
        </p:nvSpPr>
        <p:spPr>
          <a:xfrm>
            <a:off x="3886200" y="5181603"/>
            <a:ext cx="4953000" cy="1754326"/>
          </a:xfrm>
          <a:prstGeom prst="rect">
            <a:avLst/>
          </a:prstGeom>
        </p:spPr>
        <p:txBody>
          <a:bodyPr wrap="square">
            <a:spAutoFit/>
          </a:bodyPr>
          <a:lstStyle/>
          <a:p>
            <a:r>
              <a:rPr lang="fa-IR" sz="2400" dirty="0">
                <a:solidFill>
                  <a:srgbClr val="E49238"/>
                </a:solidFill>
                <a:latin typeface="Tahoma" pitchFamily="34" charset="0"/>
                <a:cs typeface="B Homa" panose="00000400000000000000" pitchFamily="2" charset="-78"/>
              </a:rPr>
              <a:t>برای اطلاعات بیشتر و مشاهده ی عکس ها  به وب سایت باغ شهر ولوین به آدرس زیر مراجعه نمایید :</a:t>
            </a:r>
          </a:p>
          <a:p>
            <a:r>
              <a:rPr lang="en-US" u="sng" dirty="0">
                <a:hlinkClick r:id="rId6"/>
              </a:rPr>
              <a:t>http://www.ourwelwyngardencity.org.uk/</a:t>
            </a:r>
            <a:endParaRPr lang="fa-IR" dirty="0">
              <a:solidFill>
                <a:srgbClr val="E49238"/>
              </a:solidFill>
              <a:latin typeface="Tahoma" pitchFamily="34" charset="0"/>
              <a:cs typeface="B Homa" panose="00000400000000000000" pitchFamily="2" charset="-78"/>
            </a:endParaRPr>
          </a:p>
          <a:p>
            <a:endParaRPr lang="fa-IR" dirty="0">
              <a:solidFill>
                <a:srgbClr val="E49238"/>
              </a:solidFill>
              <a:latin typeface="Tahoma" pitchFamily="34" charset="0"/>
              <a:cs typeface="B Homa" panose="00000400000000000000" pitchFamily="2" charset="-78"/>
            </a:endParaRPr>
          </a:p>
        </p:txBody>
      </p:sp>
    </p:spTree>
    <p:extLst>
      <p:ext uri="{BB962C8B-B14F-4D97-AF65-F5344CB8AC3E}">
        <p14:creationId xmlns:p14="http://schemas.microsoft.com/office/powerpoint/2010/main" val="97876816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87579" y="1672390"/>
            <a:ext cx="4343400" cy="4419600"/>
          </a:xfrm>
        </p:spPr>
        <p:txBody>
          <a:bodyPr>
            <a:normAutofit fontScale="85000" lnSpcReduction="20000"/>
          </a:bodyPr>
          <a:lstStyle/>
          <a:p>
            <a:r>
              <a:rPr lang="fa-IR" dirty="0" smtClean="0">
                <a:cs typeface="B Homa" panose="00000400000000000000" pitchFamily="2" charset="-78"/>
              </a:rPr>
              <a:t>مقدمه</a:t>
            </a:r>
          </a:p>
          <a:p>
            <a:r>
              <a:rPr lang="fa-IR" dirty="0" smtClean="0">
                <a:cs typeface="B Homa" panose="00000400000000000000" pitchFamily="2" charset="-78"/>
              </a:rPr>
              <a:t>بیوگرافی ابنزر هاوارد</a:t>
            </a:r>
          </a:p>
          <a:p>
            <a:r>
              <a:rPr lang="fa-IR" dirty="0" smtClean="0">
                <a:cs typeface="B Homa" panose="00000400000000000000" pitchFamily="2" charset="-78"/>
              </a:rPr>
              <a:t>هاوارد و ایده باغ شهر</a:t>
            </a:r>
          </a:p>
          <a:p>
            <a:r>
              <a:rPr lang="fa-IR" dirty="0" smtClean="0">
                <a:cs typeface="B Homa" panose="00000400000000000000" pitchFamily="2" charset="-78"/>
              </a:rPr>
              <a:t>الگوی باغ شهرها</a:t>
            </a:r>
          </a:p>
          <a:p>
            <a:r>
              <a:rPr lang="fa-IR" dirty="0" smtClean="0">
                <a:cs typeface="B Homa" panose="00000400000000000000" pitchFamily="2" charset="-78"/>
              </a:rPr>
              <a:t>معرفی باغ شهرهای نمونه</a:t>
            </a:r>
          </a:p>
          <a:p>
            <a:r>
              <a:rPr lang="fa-IR" dirty="0" smtClean="0">
                <a:cs typeface="B Homa" panose="00000400000000000000" pitchFamily="2" charset="-78"/>
              </a:rPr>
              <a:t>نظریه سه مغناطیس</a:t>
            </a:r>
          </a:p>
          <a:p>
            <a:r>
              <a:rPr lang="fa-IR" dirty="0" smtClean="0">
                <a:cs typeface="B Homa" panose="00000400000000000000" pitchFamily="2" charset="-78"/>
              </a:rPr>
              <a:t>نظرات موافقین الگوی</a:t>
            </a:r>
            <a:r>
              <a:rPr lang="en-US" dirty="0" smtClean="0">
                <a:cs typeface="B Homa" panose="00000400000000000000" pitchFamily="2" charset="-78"/>
              </a:rPr>
              <a:t> </a:t>
            </a:r>
            <a:r>
              <a:rPr lang="fa-IR" dirty="0" smtClean="0">
                <a:cs typeface="B Homa" panose="00000400000000000000" pitchFamily="2" charset="-78"/>
              </a:rPr>
              <a:t>باغشهر</a:t>
            </a:r>
          </a:p>
          <a:p>
            <a:r>
              <a:rPr lang="fa-IR" dirty="0" smtClean="0">
                <a:cs typeface="B Homa" panose="00000400000000000000" pitchFamily="2" charset="-78"/>
              </a:rPr>
              <a:t>نظرات مخالفین الگوی باغشهر</a:t>
            </a:r>
          </a:p>
          <a:p>
            <a:r>
              <a:rPr lang="fa-IR" dirty="0" smtClean="0">
                <a:cs typeface="B Homa" panose="00000400000000000000" pitchFamily="2" charset="-78"/>
              </a:rPr>
              <a:t>مزایا و معایب باغشهرها</a:t>
            </a:r>
          </a:p>
          <a:p>
            <a:r>
              <a:rPr lang="fa-IR" dirty="0" smtClean="0">
                <a:cs typeface="B Homa" panose="00000400000000000000" pitchFamily="2" charset="-78"/>
              </a:rPr>
              <a:t>نتیجه گیری</a:t>
            </a:r>
          </a:p>
          <a:p>
            <a:endParaRPr lang="fa-IR" dirty="0" smtClean="0"/>
          </a:p>
        </p:txBody>
      </p:sp>
      <p:sp>
        <p:nvSpPr>
          <p:cNvPr id="5" name="TextBox 4"/>
          <p:cNvSpPr txBox="1"/>
          <p:nvPr/>
        </p:nvSpPr>
        <p:spPr>
          <a:xfrm>
            <a:off x="4620126" y="1034716"/>
            <a:ext cx="3031958" cy="523220"/>
          </a:xfrm>
          <a:prstGeom prst="rect">
            <a:avLst/>
          </a:prstGeom>
          <a:noFill/>
        </p:spPr>
        <p:txBody>
          <a:bodyPr wrap="square" rtlCol="1">
            <a:spAutoFit/>
          </a:bodyPr>
          <a:lstStyle/>
          <a:p>
            <a:r>
              <a:rPr lang="fa-IR" sz="2800" b="1" dirty="0" smtClean="0">
                <a:cs typeface="B Homa" panose="00000400000000000000" pitchFamily="2" charset="-78"/>
              </a:rPr>
              <a:t>فهرست</a:t>
            </a:r>
            <a:endParaRPr lang="fa-IR" sz="2800" b="1" dirty="0">
              <a:cs typeface="B Homa" panose="00000400000000000000" pitchFamily="2" charset="-78"/>
            </a:endParaRPr>
          </a:p>
        </p:txBody>
      </p:sp>
    </p:spTree>
    <p:extLst>
      <p:ext uri="{BB962C8B-B14F-4D97-AF65-F5344CB8AC3E}">
        <p14:creationId xmlns:p14="http://schemas.microsoft.com/office/powerpoint/2010/main" val="1283003483"/>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76200"/>
            <a:ext cx="4343400" cy="1066800"/>
          </a:xfrm>
        </p:spPr>
        <p:txBody>
          <a:bodyPr>
            <a:normAutofit/>
          </a:bodyPr>
          <a:lstStyle/>
          <a:p>
            <a:pPr algn="r"/>
            <a:r>
              <a:rPr lang="fa-IR" sz="4000" dirty="0">
                <a:cs typeface="B Homa" panose="00000400000000000000" pitchFamily="2" charset="-78"/>
              </a:rPr>
              <a:t> نظریه سه مغناطیس</a:t>
            </a:r>
          </a:p>
        </p:txBody>
      </p:sp>
      <p:sp>
        <p:nvSpPr>
          <p:cNvPr id="3" name="Content Placeholder 2"/>
          <p:cNvSpPr>
            <a:spLocks noGrp="1"/>
          </p:cNvSpPr>
          <p:nvPr>
            <p:ph idx="1"/>
          </p:nvPr>
        </p:nvSpPr>
        <p:spPr>
          <a:xfrm>
            <a:off x="3733800" y="838200"/>
            <a:ext cx="5105400" cy="6019800"/>
          </a:xfrm>
        </p:spPr>
        <p:txBody>
          <a:bodyPr>
            <a:normAutofit fontScale="85000" lnSpcReduction="10000"/>
          </a:bodyPr>
          <a:lstStyle/>
          <a:p>
            <a:r>
              <a:rPr lang="ar-SA" sz="2400" dirty="0">
                <a:latin typeface="Tahoma" pitchFamily="34" charset="0"/>
                <a:cs typeface="B Homa" panose="00000400000000000000" pitchFamily="2" charset="-78"/>
              </a:rPr>
              <a:t>هاوارد شهر و روستا را مانند آهن ربایی تمثیل می کند که جمعیت انسانی را به سوی خود جذب می کند که زندگی در هر کدام دارای معایب و مزایایی می باشد</a:t>
            </a:r>
            <a:r>
              <a:rPr lang="fa-IR" sz="2400" dirty="0">
                <a:latin typeface="Tahoma" pitchFamily="34" charset="0"/>
                <a:cs typeface="B Homa" panose="00000400000000000000" pitchFamily="2" charset="-78"/>
              </a:rPr>
              <a:t>.</a:t>
            </a:r>
            <a:r>
              <a:rPr lang="ar-SA" sz="2400" dirty="0">
                <a:latin typeface="Tahoma" pitchFamily="34" charset="0"/>
                <a:cs typeface="B Homa" panose="00000400000000000000" pitchFamily="2" charset="-78"/>
              </a:rPr>
              <a:t> </a:t>
            </a:r>
            <a:r>
              <a:rPr lang="fa-IR" sz="2400" dirty="0">
                <a:cs typeface="B Homa" panose="00000400000000000000" pitchFamily="2" charset="-78"/>
              </a:rPr>
              <a:t>به نظر وی نه جاذبه شهر نه جاذبه روستا هدف یک زندگی حقیقتا در توافق با طبیعت را کاملا تحقق نمی بخشد و باید هر دو جاذبه را یکی کرد </a:t>
            </a:r>
            <a:r>
              <a:rPr lang="fa-IR" sz="2400" dirty="0"/>
              <a:t>.</a:t>
            </a:r>
          </a:p>
          <a:p>
            <a:endParaRPr lang="fa-IR" sz="1100" dirty="0">
              <a:latin typeface="Tahoma" pitchFamily="34" charset="0"/>
              <a:cs typeface="B Homa" panose="00000400000000000000" pitchFamily="2" charset="-78"/>
            </a:endParaRPr>
          </a:p>
          <a:p>
            <a:r>
              <a:rPr lang="ar-SA" sz="2400" dirty="0">
                <a:latin typeface="Tahoma" pitchFamily="34" charset="0"/>
                <a:cs typeface="B Homa" panose="00000400000000000000" pitchFamily="2" charset="-78"/>
              </a:rPr>
              <a:t>وی آهن ربای دیگری مطرح می کند که در حقیقت باغ شهر یا شهر_روستا می</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باشد که در آن </a:t>
            </a:r>
            <a:r>
              <a:rPr lang="fa-IR" sz="2400" dirty="0">
                <a:latin typeface="Tahoma" pitchFamily="34" charset="0"/>
                <a:cs typeface="B Homa" panose="00000400000000000000" pitchFamily="2" charset="-78"/>
              </a:rPr>
              <a:t>هم </a:t>
            </a:r>
            <a:r>
              <a:rPr lang="ar-SA" sz="2400" dirty="0">
                <a:latin typeface="Tahoma" pitchFamily="34" charset="0"/>
                <a:cs typeface="B Homa" panose="00000400000000000000" pitchFamily="2" charset="-78"/>
              </a:rPr>
              <a:t>مزایای زندگی شهری و</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هم زیبایی و دلنشینی روستایی را می توان به گونه ای کامل ترکیب کرد. </a:t>
            </a:r>
            <a:endParaRPr lang="fa-IR" sz="2400" dirty="0">
              <a:latin typeface="Tahoma" pitchFamily="34" charset="0"/>
              <a:cs typeface="B Homa" panose="00000400000000000000" pitchFamily="2" charset="-78"/>
            </a:endParaRPr>
          </a:p>
          <a:p>
            <a:endParaRPr lang="fa-IR" sz="1100" dirty="0">
              <a:latin typeface="Tahoma" pitchFamily="34" charset="0"/>
              <a:cs typeface="B Homa" panose="00000400000000000000" pitchFamily="2" charset="-78"/>
            </a:endParaRPr>
          </a:p>
          <a:p>
            <a:r>
              <a:rPr lang="fa-IR" sz="2400" dirty="0">
                <a:latin typeface="Tahoma" pitchFamily="34" charset="0"/>
                <a:cs typeface="B Homa" panose="00000400000000000000" pitchFamily="2" charset="-78"/>
              </a:rPr>
              <a:t>هاوارد </a:t>
            </a:r>
            <a:r>
              <a:rPr lang="ar-SA" sz="2400" dirty="0">
                <a:latin typeface="Tahoma" pitchFamily="34" charset="0"/>
                <a:cs typeface="B Homa" panose="00000400000000000000" pitchFamily="2" charset="-78"/>
              </a:rPr>
              <a:t>شهر روستا خود را دارای مزایای زیر می داند:</a:t>
            </a:r>
            <a:endParaRPr lang="fa-IR" sz="2400" dirty="0">
              <a:latin typeface="Tahoma" pitchFamily="34" charset="0"/>
              <a:cs typeface="B Homa" panose="00000400000000000000" pitchFamily="2" charset="-78"/>
            </a:endParaRPr>
          </a:p>
          <a:p>
            <a:pPr>
              <a:lnSpc>
                <a:spcPct val="90000"/>
              </a:lnSpc>
              <a:buNone/>
            </a:pP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زیبایی طبیعت،فرصتهای اجتماعی ،</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زمینها</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وپارکهای قابل دسترس،</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اجاره پایین ودستمزد بالا،</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اجناس با قیمت پایین،</a:t>
            </a:r>
            <a:r>
              <a:rPr lang="fa-IR" sz="2400" dirty="0">
                <a:latin typeface="Tahoma" pitchFamily="34" charset="0"/>
                <a:cs typeface="B Homa" panose="00000400000000000000" pitchFamily="2" charset="-78"/>
              </a:rPr>
              <a:t>آب</a:t>
            </a:r>
            <a:r>
              <a:rPr lang="ar-SA" sz="2400" dirty="0">
                <a:latin typeface="Tahoma" pitchFamily="34" charset="0"/>
                <a:cs typeface="B Homa" panose="00000400000000000000" pitchFamily="2" charset="-78"/>
              </a:rPr>
              <a:t> و </a:t>
            </a:r>
            <a:r>
              <a:rPr lang="fa-IR" sz="2400" dirty="0">
                <a:latin typeface="Tahoma" pitchFamily="34" charset="0"/>
                <a:cs typeface="B Homa" panose="00000400000000000000" pitchFamily="2" charset="-78"/>
              </a:rPr>
              <a:t>هوای</a:t>
            </a:r>
            <a:r>
              <a:rPr lang="ar-SA" sz="2400" dirty="0">
                <a:latin typeface="Tahoma" pitchFamily="34" charset="0"/>
                <a:cs typeface="B Homa" panose="00000400000000000000" pitchFamily="2" charset="-78"/>
              </a:rPr>
              <a:t> سالم،</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فاضلاب خوب،خانه وباغ روشن،بدون سیگار و محلات فقیر نشین</a:t>
            </a:r>
            <a:endParaRPr lang="en-US" sz="2400" dirty="0">
              <a:latin typeface="Tahoma" pitchFamily="34" charset="0"/>
              <a:cs typeface="B Homa" panose="00000400000000000000" pitchFamily="2" charset="-78"/>
            </a:endParaRPr>
          </a:p>
          <a:p>
            <a:endParaRPr lang="fa-IR" dirty="0" smtClean="0"/>
          </a:p>
        </p:txBody>
      </p:sp>
      <p:pic>
        <p:nvPicPr>
          <p:cNvPr id="6" name="Picture 5" descr="3meghnatis.jpg"/>
          <p:cNvPicPr>
            <a:picLocks noChangeAspect="1"/>
          </p:cNvPicPr>
          <p:nvPr/>
        </p:nvPicPr>
        <p:blipFill>
          <a:blip r:embed="rId2" cstate="print">
            <a:duotone>
              <a:prstClr val="black"/>
              <a:srgbClr val="D9C3A5">
                <a:tint val="50000"/>
                <a:satMod val="180000"/>
              </a:srgbClr>
            </a:duotone>
          </a:blip>
          <a:stretch>
            <a:fillRect/>
          </a:stretch>
        </p:blipFill>
        <p:spPr>
          <a:xfrm>
            <a:off x="76203" y="1524003"/>
            <a:ext cx="3744567" cy="3914775"/>
          </a:xfrm>
          <a:prstGeom prst="rect">
            <a:avLst/>
          </a:prstGeom>
        </p:spPr>
      </p:pic>
    </p:spTree>
    <p:extLst>
      <p:ext uri="{BB962C8B-B14F-4D97-AF65-F5344CB8AC3E}">
        <p14:creationId xmlns:p14="http://schemas.microsoft.com/office/powerpoint/2010/main" val="1713973990"/>
      </p:ext>
    </p:extLst>
  </p:cSld>
  <p:clrMapOvr>
    <a:masterClrMapping/>
  </p:clrMapOvr>
  <mc:AlternateContent xmlns:mc="http://schemas.openxmlformats.org/markup-compatibility/2006" xmlns:p14="http://schemas.microsoft.com/office/powerpoint/2010/main">
    <mc:Choice Requires="p14">
      <p:transition spd="slow" p14:dur="1600">
        <p14:prism dir="r" isInverted="1"/>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457200"/>
            <a:ext cx="3886200" cy="1066800"/>
          </a:xfrm>
        </p:spPr>
        <p:txBody>
          <a:bodyPr>
            <a:normAutofit/>
          </a:bodyPr>
          <a:lstStyle/>
          <a:p>
            <a:pPr algn="r"/>
            <a:r>
              <a:rPr lang="fa-IR" sz="4000" dirty="0">
                <a:cs typeface="B Homa" panose="00000400000000000000" pitchFamily="2" charset="-78"/>
              </a:rPr>
              <a:t> نظرات موافقین</a:t>
            </a:r>
          </a:p>
        </p:txBody>
      </p:sp>
      <p:sp>
        <p:nvSpPr>
          <p:cNvPr id="3" name="Content Placeholder 2"/>
          <p:cNvSpPr>
            <a:spLocks noGrp="1"/>
          </p:cNvSpPr>
          <p:nvPr>
            <p:ph idx="1"/>
          </p:nvPr>
        </p:nvSpPr>
        <p:spPr>
          <a:xfrm>
            <a:off x="3733800" y="1905000"/>
            <a:ext cx="5105400" cy="4343400"/>
          </a:xfrm>
        </p:spPr>
        <p:txBody>
          <a:bodyPr>
            <a:normAutofit lnSpcReduction="10000"/>
          </a:bodyPr>
          <a:lstStyle/>
          <a:p>
            <a:r>
              <a:rPr lang="fa-IR" sz="2400" dirty="0">
                <a:solidFill>
                  <a:srgbClr val="E79D4B"/>
                </a:solidFill>
                <a:latin typeface="Tahoma" pitchFamily="34" charset="0"/>
                <a:cs typeface="B Homa" panose="00000400000000000000" pitchFamily="2" charset="-78"/>
              </a:rPr>
              <a:t>لوئیس ممفورد :</a:t>
            </a:r>
          </a:p>
          <a:p>
            <a:pPr>
              <a:buNone/>
            </a:pPr>
            <a:endParaRPr lang="fa-IR" sz="2400" dirty="0">
              <a:solidFill>
                <a:srgbClr val="E79D4B"/>
              </a:solidFill>
              <a:latin typeface="Tahoma" pitchFamily="34" charset="0"/>
              <a:cs typeface="B Homa" panose="00000400000000000000" pitchFamily="2" charset="-78"/>
            </a:endParaRPr>
          </a:p>
          <a:p>
            <a:pPr>
              <a:buNone/>
            </a:pPr>
            <a:r>
              <a:rPr lang="fa-IR" sz="2400" dirty="0">
                <a:latin typeface="Tahoma" pitchFamily="34" charset="0"/>
                <a:cs typeface="B Homa" panose="00000400000000000000" pitchFamily="2" charset="-78"/>
              </a:rPr>
              <a:t>     در آغاز قرن بیستم دو ابداع مهم به وقوع پیوست هواپیما و باغشهر</a:t>
            </a:r>
            <a:r>
              <a:rPr lang="en-US" sz="2400" dirty="0">
                <a:latin typeface="Tahoma" pitchFamily="34" charset="0"/>
                <a:cs typeface="B Homa" panose="00000400000000000000" pitchFamily="2" charset="-78"/>
              </a:rPr>
              <a:t>!</a:t>
            </a:r>
            <a:endParaRPr lang="fa-IR" sz="2400" dirty="0">
              <a:latin typeface="Tahoma" pitchFamily="34" charset="0"/>
              <a:cs typeface="B Homa" panose="00000400000000000000" pitchFamily="2" charset="-78"/>
            </a:endParaRPr>
          </a:p>
          <a:p>
            <a:pPr>
              <a:buNone/>
            </a:pPr>
            <a:endParaRPr lang="en-US" sz="2400" dirty="0">
              <a:latin typeface="Tahoma" pitchFamily="34" charset="0"/>
              <a:cs typeface="B Homa" panose="00000400000000000000" pitchFamily="2" charset="-78"/>
            </a:endParaRPr>
          </a:p>
          <a:p>
            <a:pPr>
              <a:buNone/>
            </a:pPr>
            <a:r>
              <a:rPr lang="fa-IR" sz="2400" dirty="0">
                <a:latin typeface="Tahoma" pitchFamily="34" charset="0"/>
                <a:cs typeface="B Homa" panose="00000400000000000000" pitchFamily="2" charset="-78"/>
              </a:rPr>
              <a:t>     این هر دو طلایه دارهای عصری جدید بودند که اولی بشر را قادر به پرواز بر فراز زمین میساخت  و دومی مکان زیست نیکوتری را روی زمین به  او وعده میداد.</a:t>
            </a:r>
          </a:p>
        </p:txBody>
      </p:sp>
      <p:pic>
        <p:nvPicPr>
          <p:cNvPr id="7" name="Picture 6" descr="mumford.jpg"/>
          <p:cNvPicPr>
            <a:picLocks noChangeAspect="1"/>
          </p:cNvPicPr>
          <p:nvPr/>
        </p:nvPicPr>
        <p:blipFill>
          <a:blip r:embed="rId2" cstate="print"/>
          <a:stretch>
            <a:fillRect/>
          </a:stretch>
        </p:blipFill>
        <p:spPr>
          <a:xfrm>
            <a:off x="685801" y="1524000"/>
            <a:ext cx="2577212" cy="3429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35019543"/>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733800" y="304800"/>
            <a:ext cx="5105400" cy="3581400"/>
          </a:xfrm>
        </p:spPr>
        <p:txBody>
          <a:bodyPr>
            <a:normAutofit fontScale="92500" lnSpcReduction="10000"/>
          </a:bodyPr>
          <a:lstStyle/>
          <a:p>
            <a:r>
              <a:rPr lang="fa-IR" sz="2400" dirty="0">
                <a:solidFill>
                  <a:srgbClr val="E79D4B"/>
                </a:solidFill>
                <a:latin typeface="Tahoma" pitchFamily="34" charset="0"/>
                <a:cs typeface="B Homa" panose="00000400000000000000" pitchFamily="2" charset="-78"/>
              </a:rPr>
              <a:t>لوید رادوین:</a:t>
            </a:r>
          </a:p>
          <a:p>
            <a:pPr>
              <a:buNone/>
            </a:pPr>
            <a:endParaRPr lang="fa-IR" sz="2400" dirty="0">
              <a:solidFill>
                <a:srgbClr val="E79D4B"/>
              </a:solidFill>
              <a:latin typeface="Tahoma" pitchFamily="34" charset="0"/>
              <a:cs typeface="B Homa" panose="00000400000000000000" pitchFamily="2" charset="-78"/>
            </a:endParaRPr>
          </a:p>
          <a:p>
            <a:pPr>
              <a:buNone/>
            </a:pPr>
            <a:r>
              <a:rPr lang="fa-IR" sz="2400" dirty="0">
                <a:latin typeface="Tahoma" pitchFamily="34" charset="0"/>
                <a:cs typeface="B Homa" panose="00000400000000000000" pitchFamily="2" charset="-78"/>
              </a:rPr>
              <a:t>     وی در مورد نظریه باغشهر چنین مینویسد:</a:t>
            </a:r>
          </a:p>
          <a:p>
            <a:pPr>
              <a:buNone/>
            </a:pPr>
            <a:r>
              <a:rPr lang="fa-IR" sz="2400" dirty="0">
                <a:latin typeface="Tahoma" pitchFamily="34" charset="0"/>
                <a:cs typeface="B Homa" panose="00000400000000000000" pitchFamily="2" charset="-78"/>
              </a:rPr>
              <a:t>     صرف نظر از آنچه در آینده پیش آید باید اذعان کرد که تا زمان حاضر ، معدودی از نظریه ها  بوده اند که در زمینه ی یک بحث، دقیق تر و منطقی تر درباره ی متروپلیس چنین قاطعانه با عقاید جاری برخورد کرده باشند.</a:t>
            </a:r>
          </a:p>
          <a:p>
            <a:pPr>
              <a:buNone/>
            </a:pPr>
            <a:endParaRPr lang="fa-IR" sz="2400" dirty="0">
              <a:latin typeface="Tahoma" pitchFamily="34" charset="0"/>
              <a:cs typeface="B Homa" panose="00000400000000000000" pitchFamily="2" charset="-78"/>
            </a:endParaRPr>
          </a:p>
        </p:txBody>
      </p:sp>
      <p:pic>
        <p:nvPicPr>
          <p:cNvPr id="5" name="Picture 4" descr="radwin.jpg"/>
          <p:cNvPicPr>
            <a:picLocks noChangeAspect="1"/>
          </p:cNvPicPr>
          <p:nvPr/>
        </p:nvPicPr>
        <p:blipFill>
          <a:blip r:embed="rId2" cstate="print">
            <a:duotone>
              <a:prstClr val="black"/>
              <a:srgbClr val="D9C3A5">
                <a:tint val="50000"/>
                <a:satMod val="180000"/>
              </a:srgbClr>
            </a:duotone>
          </a:blip>
          <a:stretch>
            <a:fillRect/>
          </a:stretch>
        </p:blipFill>
        <p:spPr>
          <a:xfrm>
            <a:off x="933451" y="914400"/>
            <a:ext cx="2343151" cy="3124200"/>
          </a:xfrm>
          <a:prstGeom prst="rect">
            <a:avLst/>
          </a:prstGeom>
          <a:ln>
            <a:noFill/>
          </a:ln>
          <a:effectLst>
            <a:outerShdw blurRad="292100" dist="139700" dir="2700000" algn="tl" rotWithShape="0">
              <a:srgbClr val="333333">
                <a:alpha val="65000"/>
              </a:srgbClr>
            </a:outerShdw>
          </a:effectLst>
        </p:spPr>
      </p:pic>
      <p:sp>
        <p:nvSpPr>
          <p:cNvPr id="8" name="Content Placeholder 2"/>
          <p:cNvSpPr txBox="1">
            <a:spLocks/>
          </p:cNvSpPr>
          <p:nvPr/>
        </p:nvSpPr>
        <p:spPr>
          <a:xfrm>
            <a:off x="3810000" y="4267200"/>
            <a:ext cx="5105400" cy="2133600"/>
          </a:xfrm>
          <a:prstGeom prst="rect">
            <a:avLst/>
          </a:prstGeom>
        </p:spPr>
        <p:txBody>
          <a:bodyPr vert="horz" anchor="t">
            <a:normAutofit/>
          </a:bodyPr>
          <a:lstStyle/>
          <a:p>
            <a:pPr marL="448045" indent="-384038">
              <a:spcBef>
                <a:spcPct val="20000"/>
              </a:spcBef>
              <a:buClr>
                <a:schemeClr val="accent1"/>
              </a:buClr>
              <a:buSzPct val="80000"/>
              <a:buFont typeface="Wingdings 2"/>
              <a:buChar char=""/>
              <a:defRPr/>
            </a:pPr>
            <a:r>
              <a:rPr lang="fa-IR" sz="2400" dirty="0">
                <a:solidFill>
                  <a:srgbClr val="E79D4B"/>
                </a:solidFill>
                <a:latin typeface="Tahoma" pitchFamily="34" charset="0"/>
                <a:cs typeface="B Homa" panose="00000400000000000000" pitchFamily="2" charset="-78"/>
              </a:rPr>
              <a:t>پوردم:</a:t>
            </a:r>
          </a:p>
          <a:p>
            <a:pPr marL="448045" indent="-384038">
              <a:spcBef>
                <a:spcPct val="20000"/>
              </a:spcBef>
              <a:buClr>
                <a:schemeClr val="accent1"/>
              </a:buClr>
              <a:buSzPct val="80000"/>
              <a:defRPr/>
            </a:pPr>
            <a:r>
              <a:rPr lang="fa-IR" sz="2400" dirty="0">
                <a:solidFill>
                  <a:srgbClr val="E79D4B"/>
                </a:solidFill>
                <a:latin typeface="Tahoma" pitchFamily="34" charset="0"/>
                <a:cs typeface="B Homa" panose="00000400000000000000" pitchFamily="2" charset="-78"/>
              </a:rPr>
              <a:t>     </a:t>
            </a:r>
            <a:r>
              <a:rPr lang="fa-IR" sz="2400" dirty="0">
                <a:latin typeface="Tahoma" pitchFamily="34" charset="0"/>
                <a:cs typeface="B Homa" panose="00000400000000000000" pitchFamily="2" charset="-78"/>
              </a:rPr>
              <a:t>وی کتاب کوچک باغشهر تالیف هاوارد را یکی از مهمترین کتابهای قرن بیستم میخواند.</a:t>
            </a:r>
          </a:p>
          <a:p>
            <a:pPr marL="448045" indent="-384038">
              <a:spcBef>
                <a:spcPct val="20000"/>
              </a:spcBef>
              <a:buClr>
                <a:schemeClr val="accent1"/>
              </a:buClr>
              <a:buSzPct val="80000"/>
              <a:defRPr/>
            </a:pPr>
            <a:endParaRPr lang="fa-IR" sz="2400" dirty="0">
              <a:solidFill>
                <a:srgbClr val="E79D4B"/>
              </a:solidFill>
              <a:latin typeface="Tahoma" pitchFamily="34" charset="0"/>
              <a:cs typeface="B Homa" panose="00000400000000000000" pitchFamily="2" charset="-78"/>
            </a:endParaRPr>
          </a:p>
          <a:p>
            <a:pPr marL="448045" indent="-384038">
              <a:spcBef>
                <a:spcPct val="20000"/>
              </a:spcBef>
              <a:buClr>
                <a:schemeClr val="accent1"/>
              </a:buClr>
              <a:buSzPct val="80000"/>
              <a:defRPr/>
            </a:pPr>
            <a:endParaRPr lang="fa-IR" sz="2400" dirty="0">
              <a:latin typeface="Tahoma" pitchFamily="34" charset="0"/>
              <a:cs typeface="B Homa" panose="00000400000000000000" pitchFamily="2" charset="-78"/>
            </a:endParaRPr>
          </a:p>
        </p:txBody>
      </p:sp>
    </p:spTree>
    <p:extLst>
      <p:ext uri="{BB962C8B-B14F-4D97-AF65-F5344CB8AC3E}">
        <p14:creationId xmlns:p14="http://schemas.microsoft.com/office/powerpoint/2010/main" val="815009337"/>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457200"/>
            <a:ext cx="3886200" cy="1066800"/>
          </a:xfrm>
        </p:spPr>
        <p:txBody>
          <a:bodyPr>
            <a:normAutofit/>
          </a:bodyPr>
          <a:lstStyle/>
          <a:p>
            <a:pPr algn="r"/>
            <a:r>
              <a:rPr lang="fa-IR" sz="4000" dirty="0">
                <a:cs typeface="B Homa" panose="00000400000000000000" pitchFamily="2" charset="-78"/>
              </a:rPr>
              <a:t> نظرات مخالفین</a:t>
            </a:r>
          </a:p>
        </p:txBody>
      </p:sp>
      <p:sp>
        <p:nvSpPr>
          <p:cNvPr id="3" name="Content Placeholder 2"/>
          <p:cNvSpPr>
            <a:spLocks noGrp="1"/>
          </p:cNvSpPr>
          <p:nvPr>
            <p:ph idx="1"/>
          </p:nvPr>
        </p:nvSpPr>
        <p:spPr>
          <a:xfrm>
            <a:off x="3810000" y="1752600"/>
            <a:ext cx="4953000" cy="4343400"/>
          </a:xfrm>
        </p:spPr>
        <p:txBody>
          <a:bodyPr>
            <a:normAutofit fontScale="77500" lnSpcReduction="20000"/>
          </a:bodyPr>
          <a:lstStyle/>
          <a:p>
            <a:r>
              <a:rPr lang="fa-IR" sz="2400" dirty="0">
                <a:solidFill>
                  <a:srgbClr val="E79D4B"/>
                </a:solidFill>
                <a:latin typeface="Tahoma" pitchFamily="34" charset="0"/>
                <a:cs typeface="B Homa" panose="00000400000000000000" pitchFamily="2" charset="-78"/>
              </a:rPr>
              <a:t>لوکوربوزیه:</a:t>
            </a:r>
          </a:p>
          <a:p>
            <a:pPr>
              <a:buNone/>
            </a:pPr>
            <a:r>
              <a:rPr lang="fa-IR" sz="2400" dirty="0">
                <a:solidFill>
                  <a:srgbClr val="E79D4B"/>
                </a:solidFill>
                <a:latin typeface="Tahoma" pitchFamily="34" charset="0"/>
                <a:cs typeface="B Homa" panose="00000400000000000000" pitchFamily="2" charset="-78"/>
              </a:rPr>
              <a:t>     </a:t>
            </a:r>
            <a:r>
              <a:rPr lang="fa-IR" sz="2400" dirty="0">
                <a:latin typeface="Tahoma" pitchFamily="34" charset="0"/>
                <a:cs typeface="B Homa" panose="00000400000000000000" pitchFamily="2" charset="-78"/>
              </a:rPr>
              <a:t>اگر چه لوکوربوزیه مستقیما با عقاید هاوارد مخالفت نکرد، اما به شدت از باغشهرهای افقی و پراکنده ساختن ساختمان ها در سطح انتقاد میکرد.</a:t>
            </a:r>
          </a:p>
          <a:p>
            <a:pPr>
              <a:buNone/>
            </a:pPr>
            <a:endParaRPr lang="fa-IR" sz="2400" dirty="0">
              <a:latin typeface="Tahoma" pitchFamily="34" charset="0"/>
              <a:cs typeface="B Homa" panose="00000400000000000000" pitchFamily="2" charset="-78"/>
            </a:endParaRPr>
          </a:p>
          <a:p>
            <a:pPr>
              <a:buNone/>
            </a:pPr>
            <a:r>
              <a:rPr lang="fa-IR" sz="2400" dirty="0">
                <a:latin typeface="Tahoma" pitchFamily="34" charset="0"/>
                <a:cs typeface="B Homa" panose="00000400000000000000" pitchFamily="2" charset="-78"/>
              </a:rPr>
              <a:t>     وی معتقد است که گسترش و رشد شهرها بر مبنای الگوی انگلیسی باغشهر موجب اتلاف وقت ساکنان و همچنین هدر رفتن زمین ها میشود.</a:t>
            </a:r>
          </a:p>
          <a:p>
            <a:pPr>
              <a:buNone/>
            </a:pPr>
            <a:endParaRPr lang="en-US" sz="2400" dirty="0">
              <a:latin typeface="Tahoma" pitchFamily="34" charset="0"/>
              <a:cs typeface="B Homa" panose="00000400000000000000" pitchFamily="2" charset="-78"/>
            </a:endParaRPr>
          </a:p>
          <a:p>
            <a:pPr>
              <a:buNone/>
            </a:pPr>
            <a:r>
              <a:rPr lang="fa-IR" sz="2400" dirty="0">
                <a:latin typeface="Tahoma" pitchFamily="34" charset="0"/>
                <a:cs typeface="B Homa" panose="00000400000000000000" pitchFamily="2" charset="-78"/>
              </a:rPr>
              <a:t>     او عقیده دارد که اینگونه شهرها نوعی روحیه ضد اجتماعی برای ساکنینشان ایجاد می کنند.که به فردگرایی و تنهایی می انجامد.</a:t>
            </a:r>
          </a:p>
        </p:txBody>
      </p:sp>
      <p:pic>
        <p:nvPicPr>
          <p:cNvPr id="5" name="Picture 4" descr="lecorbusier.jpg"/>
          <p:cNvPicPr>
            <a:picLocks noChangeAspect="1"/>
          </p:cNvPicPr>
          <p:nvPr/>
        </p:nvPicPr>
        <p:blipFill>
          <a:blip r:embed="rId2" cstate="print">
            <a:duotone>
              <a:prstClr val="black"/>
              <a:srgbClr val="D9C3A5">
                <a:tint val="50000"/>
                <a:satMod val="180000"/>
              </a:srgbClr>
            </a:duotone>
          </a:blip>
          <a:stretch>
            <a:fillRect/>
          </a:stretch>
        </p:blipFill>
        <p:spPr>
          <a:xfrm>
            <a:off x="533400" y="2209800"/>
            <a:ext cx="2926080" cy="2514600"/>
          </a:xfrm>
          <a:prstGeom prst="rect">
            <a:avLst/>
          </a:prstGeom>
        </p:spPr>
      </p:pic>
    </p:spTree>
    <p:extLst>
      <p:ext uri="{BB962C8B-B14F-4D97-AF65-F5344CB8AC3E}">
        <p14:creationId xmlns:p14="http://schemas.microsoft.com/office/powerpoint/2010/main" val="1362141822"/>
      </p:ext>
    </p:extLst>
  </p:cSld>
  <p:clrMapOvr>
    <a:masterClrMapping/>
  </p:clrMapOvr>
  <mc:AlternateContent xmlns:mc="http://schemas.openxmlformats.org/markup-compatibility/2006" xmlns:p14="http://schemas.microsoft.com/office/powerpoint/2010/main">
    <mc:Choice Requires="p14">
      <p:transition spd="slow" p14:dur="1250">
        <p14:flip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457200"/>
            <a:ext cx="3886200" cy="1066800"/>
          </a:xfrm>
        </p:spPr>
        <p:txBody>
          <a:bodyPr>
            <a:normAutofit/>
          </a:bodyPr>
          <a:lstStyle/>
          <a:p>
            <a:pPr algn="r"/>
            <a:r>
              <a:rPr lang="fa-IR" sz="4000" dirty="0">
                <a:cs typeface="B Homa" panose="00000400000000000000" pitchFamily="2" charset="-78"/>
              </a:rPr>
              <a:t> نظرات مخالفین</a:t>
            </a:r>
          </a:p>
        </p:txBody>
      </p:sp>
      <p:sp>
        <p:nvSpPr>
          <p:cNvPr id="3" name="Content Placeholder 2"/>
          <p:cNvSpPr>
            <a:spLocks noGrp="1"/>
          </p:cNvSpPr>
          <p:nvPr>
            <p:ph idx="1"/>
          </p:nvPr>
        </p:nvSpPr>
        <p:spPr>
          <a:xfrm>
            <a:off x="3810000" y="1752600"/>
            <a:ext cx="4953000" cy="4343400"/>
          </a:xfrm>
        </p:spPr>
        <p:txBody>
          <a:bodyPr>
            <a:normAutofit fontScale="92500" lnSpcReduction="10000"/>
          </a:bodyPr>
          <a:lstStyle/>
          <a:p>
            <a:r>
              <a:rPr lang="fa-IR" sz="2400" dirty="0">
                <a:solidFill>
                  <a:srgbClr val="E79D4B"/>
                </a:solidFill>
                <a:latin typeface="Tahoma" pitchFamily="34" charset="0"/>
                <a:cs typeface="B Homa" panose="00000400000000000000" pitchFamily="2" charset="-78"/>
              </a:rPr>
              <a:t>زیگفرد گیدیون:</a:t>
            </a:r>
          </a:p>
          <a:p>
            <a:pPr>
              <a:buNone/>
            </a:pPr>
            <a:r>
              <a:rPr lang="fa-IR" sz="2400" dirty="0">
                <a:solidFill>
                  <a:srgbClr val="E79D4B"/>
                </a:solidFill>
                <a:latin typeface="Tahoma" pitchFamily="34" charset="0"/>
                <a:cs typeface="B Homa" panose="00000400000000000000" pitchFamily="2" charset="-78"/>
              </a:rPr>
              <a:t>     </a:t>
            </a:r>
            <a:r>
              <a:rPr lang="fa-IR" sz="2400" dirty="0">
                <a:latin typeface="Tahoma" pitchFamily="34" charset="0"/>
                <a:cs typeface="B Homa" panose="00000400000000000000" pitchFamily="2" charset="-78"/>
              </a:rPr>
              <a:t>وی </a:t>
            </a:r>
            <a:r>
              <a:rPr lang="fa-IR" sz="2400" dirty="0">
                <a:cs typeface="B Homa" panose="00000400000000000000" pitchFamily="2" charset="-78"/>
              </a:rPr>
              <a:t>راجع به انحطاط نظریه باغ شهر چنین می نویسد :</a:t>
            </a:r>
          </a:p>
          <a:p>
            <a:pPr>
              <a:buNone/>
            </a:pPr>
            <a:r>
              <a:rPr lang="fa-IR" sz="2400" dirty="0">
                <a:latin typeface="Tahoma" pitchFamily="34" charset="0"/>
                <a:cs typeface="B Homa" panose="00000400000000000000" pitchFamily="2" charset="-78"/>
              </a:rPr>
              <a:t>     </a:t>
            </a:r>
            <a:r>
              <a:rPr lang="fa-IR" sz="2400" dirty="0">
                <a:cs typeface="B Homa" panose="00000400000000000000" pitchFamily="2" charset="-78"/>
              </a:rPr>
              <a:t>(( این نظریه به هیچ راه حلی برای مشکل اصلی زمانه ارائه نمی دهد. یک راه حل موضعی چاره کار شهرسازی نیست، بلکه تنها یک برنامه ریزی کامل در مقیاسی که تمامی ساختارهای زندگی جدید را در همه ابعادش در برگیرد قادر خواهد بود که امور مهمی را که هاوارد در ذهن خود داشت به انجام برساند.))</a:t>
            </a:r>
            <a:endParaRPr lang="fa-IR" sz="2400" dirty="0">
              <a:latin typeface="Tahoma" pitchFamily="34" charset="0"/>
              <a:cs typeface="B Homa" panose="00000400000000000000" pitchFamily="2" charset="-78"/>
            </a:endParaRPr>
          </a:p>
        </p:txBody>
      </p:sp>
      <p:pic>
        <p:nvPicPr>
          <p:cNvPr id="6" name="Picture 5" descr="Sigfried_Giedion.jpg"/>
          <p:cNvPicPr>
            <a:picLocks noChangeAspect="1"/>
          </p:cNvPicPr>
          <p:nvPr/>
        </p:nvPicPr>
        <p:blipFill>
          <a:blip r:embed="rId2" cstate="print">
            <a:duotone>
              <a:prstClr val="black"/>
              <a:srgbClr val="D9C3A5">
                <a:tint val="50000"/>
                <a:satMod val="180000"/>
              </a:srgbClr>
            </a:duotone>
          </a:blip>
          <a:stretch>
            <a:fillRect/>
          </a:stretch>
        </p:blipFill>
        <p:spPr>
          <a:xfrm>
            <a:off x="609601" y="2133600"/>
            <a:ext cx="2689412" cy="2133600"/>
          </a:xfrm>
          <a:prstGeom prst="rect">
            <a:avLst/>
          </a:prstGeom>
        </p:spPr>
      </p:pic>
    </p:spTree>
    <p:extLst>
      <p:ext uri="{BB962C8B-B14F-4D97-AF65-F5344CB8AC3E}">
        <p14:creationId xmlns:p14="http://schemas.microsoft.com/office/powerpoint/2010/main" val="98374575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76200"/>
            <a:ext cx="3886200" cy="1066800"/>
          </a:xfrm>
        </p:spPr>
        <p:txBody>
          <a:bodyPr>
            <a:normAutofit/>
          </a:bodyPr>
          <a:lstStyle/>
          <a:p>
            <a:pPr algn="r"/>
            <a:r>
              <a:rPr lang="fa-IR" sz="4000" dirty="0">
                <a:cs typeface="B Homa" panose="00000400000000000000" pitchFamily="2" charset="-78"/>
              </a:rPr>
              <a:t> نظرات مخالفین</a:t>
            </a:r>
          </a:p>
        </p:txBody>
      </p:sp>
      <p:sp>
        <p:nvSpPr>
          <p:cNvPr id="3" name="Content Placeholder 2"/>
          <p:cNvSpPr>
            <a:spLocks noGrp="1"/>
          </p:cNvSpPr>
          <p:nvPr>
            <p:ph idx="1"/>
          </p:nvPr>
        </p:nvSpPr>
        <p:spPr>
          <a:xfrm>
            <a:off x="914400" y="1295400"/>
            <a:ext cx="7848600" cy="5105400"/>
          </a:xfrm>
        </p:spPr>
        <p:txBody>
          <a:bodyPr>
            <a:normAutofit fontScale="92500"/>
          </a:bodyPr>
          <a:lstStyle/>
          <a:p>
            <a:r>
              <a:rPr lang="fa-IR" sz="2400" dirty="0">
                <a:solidFill>
                  <a:srgbClr val="E49238"/>
                </a:solidFill>
                <a:cs typeface="B Homa" panose="00000400000000000000" pitchFamily="2" charset="-78"/>
              </a:rPr>
              <a:t>ادوارد کارتر </a:t>
            </a:r>
            <a:r>
              <a:rPr lang="fa-IR" sz="2400" dirty="0">
                <a:solidFill>
                  <a:srgbClr val="E79D4B"/>
                </a:solidFill>
                <a:latin typeface="Tahoma" pitchFamily="34" charset="0"/>
                <a:cs typeface="B Homa" panose="00000400000000000000" pitchFamily="2" charset="-78"/>
              </a:rPr>
              <a:t>:</a:t>
            </a:r>
          </a:p>
          <a:p>
            <a:pPr>
              <a:buNone/>
            </a:pPr>
            <a:r>
              <a:rPr lang="fa-IR" sz="2400" dirty="0">
                <a:solidFill>
                  <a:srgbClr val="E79D4B"/>
                </a:solidFill>
                <a:latin typeface="Tahoma" pitchFamily="34" charset="0"/>
                <a:cs typeface="B Homa" panose="00000400000000000000" pitchFamily="2" charset="-78"/>
              </a:rPr>
              <a:t>     </a:t>
            </a:r>
            <a:r>
              <a:rPr lang="fa-IR" sz="2400" dirty="0">
                <a:latin typeface="Tahoma" pitchFamily="34" charset="0"/>
                <a:cs typeface="B Homa" panose="00000400000000000000" pitchFamily="2" charset="-78"/>
              </a:rPr>
              <a:t>وی </a:t>
            </a:r>
            <a:r>
              <a:rPr lang="fa-IR" sz="2400" dirty="0">
                <a:cs typeface="B Homa" panose="00000400000000000000" pitchFamily="2" charset="-78"/>
              </a:rPr>
              <a:t>زمانی که مشغول مطالعه در مورد آینده لندن بود چنین نوشت:</a:t>
            </a:r>
            <a:r>
              <a:rPr lang="en-US" sz="2400" dirty="0">
                <a:cs typeface="B Homa" panose="00000400000000000000" pitchFamily="2" charset="-78"/>
              </a:rPr>
              <a:t>           </a:t>
            </a:r>
            <a:r>
              <a:rPr lang="fa-IR" sz="2400" dirty="0">
                <a:cs typeface="B Homa" panose="00000400000000000000" pitchFamily="2" charset="-78"/>
              </a:rPr>
              <a:t> (( هاوارد و پیروانش به هیچ وجه به مسئله اساسی و مهم امروز توجه نکرده اند! مسئله احیا و اصلاح بافت مرکزی شهر قدیمی. ایشان در عمل و تحت تأثیر احساسات پرشور به سوی ساختن کامل شهرهای نوبنیاد گریز زده اند. در هر حال ، هراندازه هم که در زمینه فوق خدماتی انجام داده باشند،</a:t>
            </a:r>
            <a:r>
              <a:rPr lang="en-US" sz="2400" dirty="0">
                <a:cs typeface="B Homa" panose="00000400000000000000" pitchFamily="2" charset="-78"/>
              </a:rPr>
              <a:t> </a:t>
            </a:r>
            <a:r>
              <a:rPr lang="fa-IR" sz="2400" dirty="0">
                <a:cs typeface="B Homa" panose="00000400000000000000" pitchFamily="2" charset="-78"/>
              </a:rPr>
              <a:t>نمیتوان این موضوع را نادیده گرفت که آنها با این کار لطمه ای شدید به موضوع بازسازی مراکز شهرهای قدیمی زده اند، زیرا با تأکید بر مسأله ساختن باغشهرها اذهان را از توجه به موضوع اصلاح بافت مرکزی شهرها منحرف کرده اند. در ضمن،اعتماد بیش از حد آنها به موضوع توسعه آزاد، موجب توسعه روز افزون حومه ها گردیده که به عنوان یک استاندارد پذیرفته شد و در گسترشهای عاری از هویت شهری سهیم بود.))</a:t>
            </a:r>
            <a:endParaRPr lang="fa-IR" sz="2400" dirty="0">
              <a:latin typeface="Tahoma" pitchFamily="34" charset="0"/>
              <a:cs typeface="B Homa" panose="00000400000000000000" pitchFamily="2" charset="-78"/>
            </a:endParaRPr>
          </a:p>
        </p:txBody>
      </p:sp>
    </p:spTree>
    <p:extLst>
      <p:ext uri="{BB962C8B-B14F-4D97-AF65-F5344CB8AC3E}">
        <p14:creationId xmlns:p14="http://schemas.microsoft.com/office/powerpoint/2010/main" val="78780659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457200"/>
            <a:ext cx="3886200" cy="1066800"/>
          </a:xfrm>
        </p:spPr>
        <p:txBody>
          <a:bodyPr>
            <a:normAutofit/>
          </a:bodyPr>
          <a:lstStyle/>
          <a:p>
            <a:pPr algn="r"/>
            <a:r>
              <a:rPr lang="fa-IR" sz="4000" dirty="0">
                <a:cs typeface="B Homa" panose="00000400000000000000" pitchFamily="2" charset="-78"/>
              </a:rPr>
              <a:t> نظرات مخالفین</a:t>
            </a:r>
          </a:p>
        </p:txBody>
      </p:sp>
      <p:sp>
        <p:nvSpPr>
          <p:cNvPr id="3" name="Content Placeholder 2"/>
          <p:cNvSpPr>
            <a:spLocks noGrp="1"/>
          </p:cNvSpPr>
          <p:nvPr>
            <p:ph idx="1"/>
          </p:nvPr>
        </p:nvSpPr>
        <p:spPr>
          <a:xfrm>
            <a:off x="3810000" y="1752600"/>
            <a:ext cx="4953000" cy="4343400"/>
          </a:xfrm>
        </p:spPr>
        <p:txBody>
          <a:bodyPr>
            <a:normAutofit fontScale="92500"/>
          </a:bodyPr>
          <a:lstStyle/>
          <a:p>
            <a:r>
              <a:rPr lang="fa-IR" sz="2400" dirty="0">
                <a:solidFill>
                  <a:srgbClr val="E79D4B"/>
                </a:solidFill>
                <a:latin typeface="Tahoma" pitchFamily="34" charset="0"/>
                <a:cs typeface="B Homa" panose="00000400000000000000" pitchFamily="2" charset="-78"/>
              </a:rPr>
              <a:t>جین جیکوبز:</a:t>
            </a:r>
          </a:p>
          <a:p>
            <a:pPr>
              <a:buNone/>
            </a:pPr>
            <a:endParaRPr lang="fa-IR" sz="2400" dirty="0">
              <a:solidFill>
                <a:srgbClr val="E79D4B"/>
              </a:solidFill>
              <a:latin typeface="Tahoma" pitchFamily="34" charset="0"/>
              <a:cs typeface="B Homa" panose="00000400000000000000" pitchFamily="2" charset="-78"/>
            </a:endParaRPr>
          </a:p>
          <a:p>
            <a:pPr>
              <a:buNone/>
            </a:pPr>
            <a:r>
              <a:rPr lang="fa-IR" sz="2400" dirty="0">
                <a:solidFill>
                  <a:srgbClr val="E79D4B"/>
                </a:solidFill>
                <a:latin typeface="Tahoma" pitchFamily="34" charset="0"/>
                <a:cs typeface="B Homa" panose="00000400000000000000" pitchFamily="2" charset="-78"/>
              </a:rPr>
              <a:t>     </a:t>
            </a:r>
            <a:r>
              <a:rPr lang="fa-IR" sz="2400" dirty="0">
                <a:cs typeface="B Homa" panose="00000400000000000000" pitchFamily="2" charset="-78"/>
              </a:rPr>
              <a:t>نظریه های طرفداران اصل تمرکز در شهرسازی مدرن که هاوارد القا کننده ی آن بود، در توسعه شهرهای بزرگ آمریکایی اثرات زیان بخشی داشته است، به این  صورت که موجب تضعیف روابط اجتماعی بین ساکنان این شهرها شده و محلات شهری یکنواخت و بی روحی پدید آورده است.  </a:t>
            </a:r>
            <a:r>
              <a:rPr lang="fa-IR" sz="2400" dirty="0"/>
              <a:t> </a:t>
            </a:r>
            <a:endParaRPr lang="fa-IR" sz="2400" dirty="0">
              <a:latin typeface="Tahoma" pitchFamily="34" charset="0"/>
              <a:cs typeface="B Homa" panose="00000400000000000000" pitchFamily="2" charset="-78"/>
            </a:endParaRPr>
          </a:p>
        </p:txBody>
      </p:sp>
      <p:pic>
        <p:nvPicPr>
          <p:cNvPr id="5" name="Picture 4" descr="jakobz.jpg"/>
          <p:cNvPicPr>
            <a:picLocks noChangeAspect="1"/>
          </p:cNvPicPr>
          <p:nvPr/>
        </p:nvPicPr>
        <p:blipFill>
          <a:blip r:embed="rId2" cstate="print"/>
          <a:stretch>
            <a:fillRect/>
          </a:stretch>
        </p:blipFill>
        <p:spPr>
          <a:xfrm>
            <a:off x="457200" y="1371600"/>
            <a:ext cx="3099816" cy="3657600"/>
          </a:xfrm>
          <a:prstGeom prst="rect">
            <a:avLst/>
          </a:prstGeom>
        </p:spPr>
      </p:pic>
    </p:spTree>
    <p:extLst>
      <p:ext uri="{BB962C8B-B14F-4D97-AF65-F5344CB8AC3E}">
        <p14:creationId xmlns:p14="http://schemas.microsoft.com/office/powerpoint/2010/main" val="109434056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152400"/>
            <a:ext cx="3886200" cy="1066800"/>
          </a:xfrm>
        </p:spPr>
        <p:txBody>
          <a:bodyPr>
            <a:normAutofit fontScale="90000"/>
          </a:bodyPr>
          <a:lstStyle/>
          <a:p>
            <a:pPr algn="r"/>
            <a:r>
              <a:rPr lang="fa-IR" sz="4000" dirty="0">
                <a:cs typeface="B Homa" panose="00000400000000000000" pitchFamily="2" charset="-78"/>
              </a:rPr>
              <a:t> مزایا و معایب طرح باغشهر</a:t>
            </a:r>
          </a:p>
        </p:txBody>
      </p:sp>
      <p:sp>
        <p:nvSpPr>
          <p:cNvPr id="3" name="Content Placeholder 2"/>
          <p:cNvSpPr>
            <a:spLocks noGrp="1"/>
          </p:cNvSpPr>
          <p:nvPr>
            <p:ph idx="1"/>
          </p:nvPr>
        </p:nvSpPr>
        <p:spPr>
          <a:xfrm>
            <a:off x="3810000" y="1752600"/>
            <a:ext cx="4953000" cy="4343400"/>
          </a:xfrm>
        </p:spPr>
        <p:txBody>
          <a:bodyPr>
            <a:normAutofit/>
          </a:bodyPr>
          <a:lstStyle/>
          <a:p>
            <a:endParaRPr lang="fa-IR" sz="2400" dirty="0">
              <a:solidFill>
                <a:srgbClr val="E79D4B"/>
              </a:solidFill>
              <a:latin typeface="Tahoma" pitchFamily="34" charset="0"/>
              <a:cs typeface="B Homa" panose="00000400000000000000" pitchFamily="2" charset="-78"/>
            </a:endParaRPr>
          </a:p>
          <a:p>
            <a:pPr>
              <a:buNone/>
            </a:pPr>
            <a:endParaRPr lang="fa-IR" sz="2400" dirty="0">
              <a:solidFill>
                <a:srgbClr val="E79D4B"/>
              </a:solidFill>
              <a:latin typeface="Tahoma" pitchFamily="34" charset="0"/>
              <a:cs typeface="B Homa" panose="00000400000000000000" pitchFamily="2" charset="-78"/>
            </a:endParaRPr>
          </a:p>
          <a:p>
            <a:pPr>
              <a:buNone/>
            </a:pPr>
            <a:r>
              <a:rPr lang="fa-IR" sz="2400" dirty="0"/>
              <a:t> </a:t>
            </a:r>
            <a:endParaRPr lang="fa-IR" sz="2400" dirty="0">
              <a:latin typeface="Tahoma" pitchFamily="34" charset="0"/>
              <a:cs typeface="B Homa" panose="00000400000000000000" pitchFamily="2" charset="-78"/>
            </a:endParaRPr>
          </a:p>
        </p:txBody>
      </p:sp>
      <p:sp>
        <p:nvSpPr>
          <p:cNvPr id="6" name="Content Placeholder 2"/>
          <p:cNvSpPr txBox="1">
            <a:spLocks/>
          </p:cNvSpPr>
          <p:nvPr/>
        </p:nvSpPr>
        <p:spPr>
          <a:xfrm>
            <a:off x="457200" y="1219200"/>
            <a:ext cx="8458200" cy="5638800"/>
          </a:xfrm>
          <a:prstGeom prst="rect">
            <a:avLst/>
          </a:prstGeom>
        </p:spPr>
        <p:txBody>
          <a:bodyPr vert="horz" anchor="t">
            <a:normAutofit fontScale="85000" lnSpcReduction="10000"/>
          </a:bodyPr>
          <a:lstStyle/>
          <a:p>
            <a:pPr marL="448045" indent="-384038">
              <a:spcBef>
                <a:spcPct val="20000"/>
              </a:spcBef>
              <a:buClr>
                <a:schemeClr val="accent1"/>
              </a:buClr>
              <a:buSzPct val="80000"/>
              <a:buFont typeface="Wingdings 2"/>
              <a:buChar char=""/>
              <a:defRPr/>
            </a:pPr>
            <a:r>
              <a:rPr lang="fa-IR" sz="2800" dirty="0">
                <a:solidFill>
                  <a:srgbClr val="E79D4B"/>
                </a:solidFill>
                <a:latin typeface="Tahoma" pitchFamily="34" charset="0"/>
                <a:cs typeface="B Homa" panose="00000400000000000000" pitchFamily="2" charset="-78"/>
              </a:rPr>
              <a:t>مزایا:</a:t>
            </a:r>
          </a:p>
          <a:p>
            <a:pPr marL="448045" indent="-384038">
              <a:spcBef>
                <a:spcPct val="20000"/>
              </a:spcBef>
              <a:buClr>
                <a:schemeClr val="accent1"/>
              </a:buClr>
              <a:buSzPct val="80000"/>
            </a:pPr>
            <a:r>
              <a:rPr lang="fa-IR" sz="2600" dirty="0">
                <a:cs typeface="B Homa" panose="00000400000000000000" pitchFamily="2" charset="-78"/>
              </a:rPr>
              <a:t>      </a:t>
            </a:r>
            <a:r>
              <a:rPr lang="ar-SA" sz="2600" dirty="0">
                <a:cs typeface="B Homa" panose="00000400000000000000" pitchFamily="2" charset="-78"/>
              </a:rPr>
              <a:t>گسترش متقارن و متوازن شهرها ، توجه ویژه به فضای سبز (فضای سبز 5 برابر مسکونی ) ، تعیین خط مشی های کلی و استراتژی های کاربری اراضی شهر توسط حکمروانان شهری ، تقسیم بندی های خود یار فرعی شهر ( منطقه بندی)، پیوند محیط های شهری با کیفیت بالای زندگی روستایی ، کم رنگ شدن زندگی بالا محله ای و پایین محله ای ، عدم تداخل کاربری های صنعتی با کاربری های مسکونی و سایر کاربری ها، آزادی عمل صاحبان ساختمان ها در نحوه ترکیب سازه ها ، واگذاري زمين‌هاي شهري و حومه به شهرداري ها ، تمرکززدایی</a:t>
            </a:r>
            <a:endParaRPr lang="fa-IR" sz="2600" dirty="0">
              <a:cs typeface="B Homa" panose="00000400000000000000" pitchFamily="2" charset="-78"/>
            </a:endParaRPr>
          </a:p>
          <a:p>
            <a:pPr marL="448045" indent="-384038">
              <a:spcBef>
                <a:spcPct val="20000"/>
              </a:spcBef>
              <a:buClr>
                <a:schemeClr val="accent1"/>
              </a:buClr>
              <a:buSzPct val="80000"/>
            </a:pPr>
            <a:endParaRPr lang="fa-IR" sz="2600" dirty="0">
              <a:solidFill>
                <a:srgbClr val="E79D4B"/>
              </a:solidFill>
              <a:latin typeface="Tahoma" pitchFamily="34" charset="0"/>
              <a:cs typeface="B Homa" panose="00000400000000000000" pitchFamily="2" charset="-78"/>
            </a:endParaRPr>
          </a:p>
          <a:p>
            <a:pPr marL="448045" indent="-384038">
              <a:spcBef>
                <a:spcPct val="20000"/>
              </a:spcBef>
              <a:buClr>
                <a:schemeClr val="accent1"/>
              </a:buClr>
              <a:buSzPct val="80000"/>
              <a:buFont typeface="Wingdings 2"/>
              <a:buChar char=""/>
              <a:defRPr/>
            </a:pPr>
            <a:r>
              <a:rPr lang="fa-IR" sz="2600" dirty="0">
                <a:solidFill>
                  <a:srgbClr val="E79D4B"/>
                </a:solidFill>
                <a:latin typeface="Tahoma" pitchFamily="34" charset="0"/>
                <a:cs typeface="B Homa" panose="00000400000000000000" pitchFamily="2" charset="-78"/>
              </a:rPr>
              <a:t>معایب : </a:t>
            </a:r>
          </a:p>
          <a:p>
            <a:pPr marL="448045" indent="-384038">
              <a:spcBef>
                <a:spcPct val="20000"/>
              </a:spcBef>
              <a:buClr>
                <a:schemeClr val="accent1"/>
              </a:buClr>
              <a:buSzPct val="80000"/>
            </a:pPr>
            <a:r>
              <a:rPr lang="fa-IR" sz="2600" dirty="0">
                <a:cs typeface="B Homa" panose="00000400000000000000" pitchFamily="2" charset="-78"/>
              </a:rPr>
              <a:t>     </a:t>
            </a:r>
            <a:r>
              <a:rPr lang="ar-SA" sz="2600" dirty="0">
                <a:cs typeface="B Homa" panose="00000400000000000000" pitchFamily="2" charset="-78"/>
              </a:rPr>
              <a:t>دست کم گرفتن فشارهای اقتصادی در چگونگی توزیع جمعیت شهری ، دور از واقعیت بودن این طرح بدلیل کوچکی وسعت محدوده ، عدم پاسخگویی این شهرها به نیازهای ساکنین شهرهای امروزی ، تاکید بر توسعه افقی شهر ، اتلاف وقت </a:t>
            </a:r>
            <a:r>
              <a:rPr lang="fa-IR" sz="2600" dirty="0">
                <a:cs typeface="B Homa" panose="00000400000000000000" pitchFamily="2" charset="-78"/>
              </a:rPr>
              <a:t>در رفت و آمد </a:t>
            </a:r>
            <a:r>
              <a:rPr lang="ar-SA" sz="2600" dirty="0">
                <a:cs typeface="B Homa" panose="00000400000000000000" pitchFamily="2" charset="-78"/>
              </a:rPr>
              <a:t>ساکنان، ایجاد روحیه ضد اجتماعی ساکنان</a:t>
            </a:r>
            <a:endParaRPr lang="fa-IR" sz="2600" dirty="0">
              <a:solidFill>
                <a:srgbClr val="E79D4B"/>
              </a:solidFill>
              <a:latin typeface="Tahoma" pitchFamily="34" charset="0"/>
              <a:cs typeface="B Homa" panose="00000400000000000000" pitchFamily="2" charset="-78"/>
            </a:endParaRPr>
          </a:p>
          <a:p>
            <a:pPr marL="448045" indent="-384038">
              <a:spcBef>
                <a:spcPct val="20000"/>
              </a:spcBef>
              <a:buClr>
                <a:schemeClr val="accent1"/>
              </a:buClr>
              <a:buSzPct val="80000"/>
            </a:pPr>
            <a:r>
              <a:rPr lang="fa-IR" sz="2400" dirty="0">
                <a:cs typeface="B Homa" panose="00000400000000000000" pitchFamily="2" charset="-78"/>
              </a:rPr>
              <a:t>     </a:t>
            </a:r>
          </a:p>
          <a:p>
            <a:pPr marL="448045" indent="-384038">
              <a:spcBef>
                <a:spcPct val="20000"/>
              </a:spcBef>
              <a:buClr>
                <a:schemeClr val="accent1"/>
              </a:buClr>
              <a:buSzPct val="80000"/>
            </a:pPr>
            <a:endParaRPr lang="fa-IR" sz="2400" dirty="0">
              <a:solidFill>
                <a:srgbClr val="E79D4B"/>
              </a:solidFill>
              <a:latin typeface="Tahoma" pitchFamily="34" charset="0"/>
              <a:cs typeface="B Homa" panose="00000400000000000000" pitchFamily="2" charset="-78"/>
            </a:endParaRPr>
          </a:p>
          <a:p>
            <a:pPr marL="448045" indent="-384038">
              <a:spcBef>
                <a:spcPct val="20000"/>
              </a:spcBef>
              <a:buClr>
                <a:schemeClr val="accent1"/>
              </a:buClr>
              <a:buSzPct val="80000"/>
              <a:defRPr/>
            </a:pPr>
            <a:r>
              <a:rPr lang="fa-IR" sz="2400" dirty="0">
                <a:cs typeface="B Homa" panose="00000400000000000000" pitchFamily="2" charset="-78"/>
              </a:rPr>
              <a:t> </a:t>
            </a:r>
            <a:r>
              <a:rPr lang="fa-IR" sz="2400" dirty="0"/>
              <a:t> </a:t>
            </a:r>
            <a:endParaRPr lang="fa-IR" sz="2400" dirty="0">
              <a:latin typeface="Tahoma" pitchFamily="34" charset="0"/>
              <a:cs typeface="B Homa" panose="00000400000000000000" pitchFamily="2" charset="-78"/>
            </a:endParaRPr>
          </a:p>
        </p:txBody>
      </p:sp>
    </p:spTree>
    <p:extLst>
      <p:ext uri="{BB962C8B-B14F-4D97-AF65-F5344CB8AC3E}">
        <p14:creationId xmlns:p14="http://schemas.microsoft.com/office/powerpoint/2010/main" val="400935318"/>
      </p:ext>
    </p:extLst>
  </p:cSld>
  <p:clrMapOvr>
    <a:masterClrMapping/>
  </p:clrMapOvr>
  <mc:AlternateContent xmlns:mc="http://schemas.openxmlformats.org/markup-compatibility/2006" xmlns:p14="http://schemas.microsoft.com/office/powerpoint/2010/main">
    <mc:Choice Requires="p14">
      <p:transition spd="slow" p14:dur="1250">
        <p14:switch dir="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152400"/>
            <a:ext cx="3886200" cy="1066800"/>
          </a:xfrm>
        </p:spPr>
        <p:txBody>
          <a:bodyPr>
            <a:normAutofit/>
          </a:bodyPr>
          <a:lstStyle/>
          <a:p>
            <a:pPr algn="r"/>
            <a:r>
              <a:rPr lang="fa-IR" sz="4000" dirty="0">
                <a:cs typeface="B Homa" panose="00000400000000000000" pitchFamily="2" charset="-78"/>
              </a:rPr>
              <a:t> نتیجه گیری </a:t>
            </a:r>
          </a:p>
        </p:txBody>
      </p:sp>
      <p:sp>
        <p:nvSpPr>
          <p:cNvPr id="3" name="Content Placeholder 2"/>
          <p:cNvSpPr>
            <a:spLocks noGrp="1"/>
          </p:cNvSpPr>
          <p:nvPr>
            <p:ph idx="1"/>
          </p:nvPr>
        </p:nvSpPr>
        <p:spPr>
          <a:xfrm>
            <a:off x="3810000" y="1752600"/>
            <a:ext cx="4953000" cy="4343400"/>
          </a:xfrm>
        </p:spPr>
        <p:txBody>
          <a:bodyPr>
            <a:normAutofit/>
          </a:bodyPr>
          <a:lstStyle/>
          <a:p>
            <a:endParaRPr lang="fa-IR" sz="2400" dirty="0">
              <a:solidFill>
                <a:srgbClr val="E79D4B"/>
              </a:solidFill>
              <a:latin typeface="Tahoma" pitchFamily="34" charset="0"/>
              <a:cs typeface="B Homa" panose="00000400000000000000" pitchFamily="2" charset="-78"/>
            </a:endParaRPr>
          </a:p>
          <a:p>
            <a:pPr>
              <a:buNone/>
            </a:pPr>
            <a:endParaRPr lang="fa-IR" sz="2400" dirty="0">
              <a:solidFill>
                <a:srgbClr val="E79D4B"/>
              </a:solidFill>
              <a:latin typeface="Tahoma" pitchFamily="34" charset="0"/>
              <a:cs typeface="B Homa" panose="00000400000000000000" pitchFamily="2" charset="-78"/>
            </a:endParaRPr>
          </a:p>
          <a:p>
            <a:pPr>
              <a:buNone/>
            </a:pPr>
            <a:r>
              <a:rPr lang="fa-IR" sz="2400" dirty="0"/>
              <a:t> </a:t>
            </a:r>
            <a:endParaRPr lang="fa-IR" sz="2400" dirty="0">
              <a:latin typeface="Tahoma" pitchFamily="34" charset="0"/>
              <a:cs typeface="B Homa" panose="00000400000000000000" pitchFamily="2" charset="-78"/>
            </a:endParaRPr>
          </a:p>
        </p:txBody>
      </p:sp>
      <p:sp>
        <p:nvSpPr>
          <p:cNvPr id="6" name="Content Placeholder 2"/>
          <p:cNvSpPr txBox="1">
            <a:spLocks/>
          </p:cNvSpPr>
          <p:nvPr/>
        </p:nvSpPr>
        <p:spPr>
          <a:xfrm>
            <a:off x="457200" y="1143000"/>
            <a:ext cx="8458200" cy="6553200"/>
          </a:xfrm>
          <a:prstGeom prst="rect">
            <a:avLst/>
          </a:prstGeom>
        </p:spPr>
        <p:txBody>
          <a:bodyPr vert="horz" anchor="t">
            <a:normAutofit lnSpcReduction="10000"/>
          </a:bodyPr>
          <a:lstStyle/>
          <a:p>
            <a:pPr marL="448045" indent="-384038">
              <a:spcBef>
                <a:spcPct val="20000"/>
              </a:spcBef>
              <a:buClr>
                <a:schemeClr val="accent1"/>
              </a:buClr>
              <a:buSzPct val="80000"/>
            </a:pPr>
            <a:r>
              <a:rPr lang="fa-IR" sz="2800" dirty="0">
                <a:solidFill>
                  <a:srgbClr val="E79D4B"/>
                </a:solidFill>
                <a:latin typeface="Tahoma" pitchFamily="34" charset="0"/>
                <a:cs typeface="B Homa" panose="00000400000000000000" pitchFamily="2" charset="-78"/>
              </a:rPr>
              <a:t>       </a:t>
            </a:r>
            <a:r>
              <a:rPr lang="ar-SA" sz="2400" dirty="0">
                <a:cs typeface="B Homa" panose="00000400000000000000" pitchFamily="2" charset="-78"/>
              </a:rPr>
              <a:t>هرچند طرح هاوارد زمینه ای بود در جهت حل و رفع مشکلات شهری اواخر قرن نوزدهم ، ولی فکر شهرهای باغ مانند با آنچه که عملاً صورت حقیقت به خود گرفت تفاوت داشت. پس از گذشت نیم قرن ،آنچه به نام شهرهای باغ مانندساخته می شد، محلات کوچکی بود در اطراف شهر که بر اساس سازمانهای تعاونی پایه گذاری شده بود.</a:t>
            </a:r>
            <a:endParaRPr lang="fa-IR" sz="2400" dirty="0">
              <a:cs typeface="B Homa" panose="00000400000000000000" pitchFamily="2" charset="-78"/>
            </a:endParaRPr>
          </a:p>
          <a:p>
            <a:pPr marL="448045" indent="-384038">
              <a:spcBef>
                <a:spcPct val="20000"/>
              </a:spcBef>
              <a:buClr>
                <a:schemeClr val="accent1"/>
              </a:buClr>
              <a:buSzPct val="80000"/>
            </a:pPr>
            <a:r>
              <a:rPr lang="fa-IR" sz="2400" dirty="0">
                <a:cs typeface="B Homa" panose="00000400000000000000" pitchFamily="2" charset="-78"/>
              </a:rPr>
              <a:t>       </a:t>
            </a:r>
            <a:r>
              <a:rPr lang="ar-SA" sz="2400" dirty="0">
                <a:cs typeface="B Homa" panose="00000400000000000000" pitchFamily="2" charset="-78"/>
              </a:rPr>
              <a:t> شهرهای باغ مانند ،به ساختن خانه های کوچک با باغچه هایی در اطراف آن محدود شده بود تجربه آن را می توان به خوبی در اطراف شهر لندن که در اواخر دهه چهارم و پنجم قرن حاضربوجود آمد، ملاحظه کرد طرح هاوارد به قول خود او پیوندی بین شهر و روستا بود. وجود نظریه مخالفان و موافقان باغشهر هاورد نشان از ارزش کار اودارد. هاوارد برای صنعت در باغشهرها اهمیت کمی داده بود شاید یکی از دلایل موفق نبودن طرح هاوارد با توجه به اینکه شهرها به سوی صنعتی پیش می رفتند همین امر بود. </a:t>
            </a:r>
            <a:r>
              <a:rPr lang="ar-SA" sz="2400" dirty="0"/>
              <a:t> </a:t>
            </a:r>
            <a:endParaRPr lang="en-US" sz="2400" dirty="0"/>
          </a:p>
          <a:p>
            <a:pPr marL="448045" indent="-384038">
              <a:spcBef>
                <a:spcPct val="20000"/>
              </a:spcBef>
              <a:buClr>
                <a:schemeClr val="accent1"/>
              </a:buClr>
              <a:buSzPct val="80000"/>
            </a:pPr>
            <a:r>
              <a:rPr lang="en-US" sz="2400" dirty="0">
                <a:cs typeface="B Homa" panose="00000400000000000000" pitchFamily="2" charset="-78"/>
              </a:rPr>
              <a:t>    </a:t>
            </a:r>
            <a:r>
              <a:rPr lang="ar-SA" sz="2400" dirty="0">
                <a:cs typeface="B Homa" panose="00000400000000000000" pitchFamily="2" charset="-78"/>
              </a:rPr>
              <a:t>ولی از این مطلب نمیتوان صرف نظر کرد که ایده و الگو باغ شهر هاوارد تاثیری عمیق برتفکر ساخت شهرهای جدیدآتی گذاشت و همانطور که قبلا بیان شد می توان از هاوارد به عنوان پدر شهرهای جدید نامید.</a:t>
            </a:r>
            <a:endParaRPr lang="en-US" sz="2400" dirty="0">
              <a:cs typeface="B Homa" panose="00000400000000000000" pitchFamily="2" charset="-78"/>
            </a:endParaRPr>
          </a:p>
          <a:p>
            <a:pPr marL="448045" indent="-384038">
              <a:spcBef>
                <a:spcPct val="20000"/>
              </a:spcBef>
              <a:buClr>
                <a:schemeClr val="accent1"/>
              </a:buClr>
              <a:buSzPct val="80000"/>
            </a:pPr>
            <a:endParaRPr lang="fa-IR" sz="2400" dirty="0">
              <a:cs typeface="B Homa" panose="00000400000000000000" pitchFamily="2" charset="-78"/>
            </a:endParaRPr>
          </a:p>
          <a:p>
            <a:pPr marL="448045" indent="-384038">
              <a:spcBef>
                <a:spcPct val="20000"/>
              </a:spcBef>
              <a:buClr>
                <a:schemeClr val="accent1"/>
              </a:buClr>
              <a:buSzPct val="80000"/>
            </a:pPr>
            <a:endParaRPr lang="fa-IR" sz="2400" dirty="0">
              <a:solidFill>
                <a:srgbClr val="E79D4B"/>
              </a:solidFill>
              <a:latin typeface="Tahoma" pitchFamily="34" charset="0"/>
              <a:cs typeface="B Homa" panose="00000400000000000000" pitchFamily="2" charset="-78"/>
            </a:endParaRPr>
          </a:p>
          <a:p>
            <a:pPr marL="448045" indent="-384038">
              <a:spcBef>
                <a:spcPct val="20000"/>
              </a:spcBef>
              <a:buClr>
                <a:schemeClr val="accent1"/>
              </a:buClr>
              <a:buSzPct val="80000"/>
              <a:defRPr/>
            </a:pPr>
            <a:r>
              <a:rPr lang="fa-IR" sz="2400" dirty="0">
                <a:cs typeface="B Homa" panose="00000400000000000000" pitchFamily="2" charset="-78"/>
              </a:rPr>
              <a:t> </a:t>
            </a:r>
            <a:r>
              <a:rPr lang="fa-IR" sz="2400" dirty="0"/>
              <a:t> </a:t>
            </a:r>
            <a:endParaRPr lang="fa-IR" sz="2400" dirty="0">
              <a:latin typeface="Tahoma" pitchFamily="34" charset="0"/>
              <a:cs typeface="B Homa" panose="00000400000000000000" pitchFamily="2" charset="-78"/>
            </a:endParaRPr>
          </a:p>
        </p:txBody>
      </p:sp>
    </p:spTree>
    <p:extLst>
      <p:ext uri="{BB962C8B-B14F-4D97-AF65-F5344CB8AC3E}">
        <p14:creationId xmlns:p14="http://schemas.microsoft.com/office/powerpoint/2010/main" val="73179163"/>
      </p:ext>
    </p:extLst>
  </p:cSld>
  <p:clrMapOvr>
    <a:masterClrMapping/>
  </p:clrMapOvr>
  <mc:AlternateContent xmlns:mc="http://schemas.openxmlformats.org/markup-compatibility/2006" xmlns:p14="http://schemas.microsoft.com/office/powerpoint/2010/main">
    <mc:Choice Requires="p14">
      <p:transition spd="slow" p14:dur="1500">
        <p14:window dir="vert"/>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0" y="152400"/>
            <a:ext cx="3886200" cy="1066800"/>
          </a:xfrm>
        </p:spPr>
        <p:txBody>
          <a:bodyPr>
            <a:normAutofit/>
          </a:bodyPr>
          <a:lstStyle/>
          <a:p>
            <a:pPr algn="r"/>
            <a:r>
              <a:rPr lang="fa-IR" sz="4000" dirty="0">
                <a:cs typeface="B Homa" panose="00000400000000000000" pitchFamily="2" charset="-78"/>
              </a:rPr>
              <a:t> منابع :</a:t>
            </a:r>
          </a:p>
        </p:txBody>
      </p:sp>
      <p:sp>
        <p:nvSpPr>
          <p:cNvPr id="3" name="Content Placeholder 2"/>
          <p:cNvSpPr>
            <a:spLocks noGrp="1"/>
          </p:cNvSpPr>
          <p:nvPr>
            <p:ph idx="1"/>
          </p:nvPr>
        </p:nvSpPr>
        <p:spPr>
          <a:xfrm>
            <a:off x="3810000" y="1752600"/>
            <a:ext cx="4953000" cy="4343400"/>
          </a:xfrm>
        </p:spPr>
        <p:txBody>
          <a:bodyPr>
            <a:normAutofit/>
          </a:bodyPr>
          <a:lstStyle/>
          <a:p>
            <a:endParaRPr lang="fa-IR" sz="2400" dirty="0">
              <a:solidFill>
                <a:srgbClr val="E79D4B"/>
              </a:solidFill>
              <a:latin typeface="Tahoma" pitchFamily="34" charset="0"/>
              <a:cs typeface="B Homa" panose="00000400000000000000" pitchFamily="2" charset="-78"/>
            </a:endParaRPr>
          </a:p>
          <a:p>
            <a:pPr>
              <a:buNone/>
            </a:pPr>
            <a:endParaRPr lang="fa-IR" sz="2400" dirty="0">
              <a:solidFill>
                <a:srgbClr val="E79D4B"/>
              </a:solidFill>
              <a:latin typeface="Tahoma" pitchFamily="34" charset="0"/>
              <a:cs typeface="B Homa" panose="00000400000000000000" pitchFamily="2" charset="-78"/>
            </a:endParaRPr>
          </a:p>
          <a:p>
            <a:pPr>
              <a:buNone/>
            </a:pPr>
            <a:r>
              <a:rPr lang="fa-IR" sz="2400" dirty="0"/>
              <a:t> </a:t>
            </a:r>
            <a:endParaRPr lang="fa-IR" sz="2400" dirty="0">
              <a:latin typeface="Tahoma" pitchFamily="34" charset="0"/>
              <a:cs typeface="B Homa" panose="00000400000000000000" pitchFamily="2" charset="-78"/>
            </a:endParaRPr>
          </a:p>
        </p:txBody>
      </p:sp>
      <p:sp>
        <p:nvSpPr>
          <p:cNvPr id="6" name="Content Placeholder 2"/>
          <p:cNvSpPr txBox="1">
            <a:spLocks/>
          </p:cNvSpPr>
          <p:nvPr/>
        </p:nvSpPr>
        <p:spPr>
          <a:xfrm>
            <a:off x="457200" y="1219200"/>
            <a:ext cx="8458200" cy="5638800"/>
          </a:xfrm>
          <a:prstGeom prst="rect">
            <a:avLst/>
          </a:prstGeom>
        </p:spPr>
        <p:txBody>
          <a:bodyPr vert="horz" anchor="t">
            <a:normAutofit fontScale="92500" lnSpcReduction="10000"/>
          </a:bodyPr>
          <a:lstStyle/>
          <a:p>
            <a:pPr marL="448045" indent="-384038">
              <a:spcBef>
                <a:spcPct val="20000"/>
              </a:spcBef>
              <a:buClr>
                <a:schemeClr val="accent1"/>
              </a:buClr>
              <a:buSzPct val="80000"/>
              <a:buFont typeface="Wingdings" pitchFamily="2" charset="2"/>
              <a:buChar char="§"/>
            </a:pPr>
            <a:r>
              <a:rPr lang="ar-SA" sz="2400" i="1" dirty="0">
                <a:cs typeface="B Homa" panose="00000400000000000000" pitchFamily="2" charset="-78"/>
              </a:rPr>
              <a:t>شهرسازی معاصر از نخستین سرچشمه ها تا منشور آتن – اوستروفسکی</a:t>
            </a:r>
            <a:endParaRPr lang="fa-IR" sz="2400" i="1" dirty="0">
              <a:cs typeface="B Homa" panose="00000400000000000000" pitchFamily="2" charset="-78"/>
            </a:endParaRPr>
          </a:p>
          <a:p>
            <a:pPr marL="448045" indent="-384038">
              <a:spcBef>
                <a:spcPct val="20000"/>
              </a:spcBef>
              <a:buClr>
                <a:schemeClr val="accent1"/>
              </a:buClr>
              <a:buSzPct val="80000"/>
              <a:buFont typeface="Wingdings" pitchFamily="2" charset="2"/>
              <a:buChar char="§"/>
            </a:pPr>
            <a:r>
              <a:rPr lang="ar-SA" sz="2400" i="1" dirty="0">
                <a:cs typeface="B Homa" panose="00000400000000000000" pitchFamily="2" charset="-78"/>
              </a:rPr>
              <a:t>شهرسازی تخیلات </a:t>
            </a:r>
            <a:r>
              <a:rPr lang="fa-IR" sz="2400" i="1" dirty="0">
                <a:cs typeface="B Homa" panose="00000400000000000000" pitchFamily="2" charset="-78"/>
              </a:rPr>
              <a:t>و </a:t>
            </a:r>
            <a:r>
              <a:rPr lang="ar-SA" sz="2400" i="1" dirty="0">
                <a:cs typeface="B Homa" panose="00000400000000000000" pitchFamily="2" charset="-78"/>
              </a:rPr>
              <a:t>واقعایت - فرانسوا شوای </a:t>
            </a:r>
            <a:endParaRPr lang="fa-IR" sz="2400" i="1" dirty="0">
              <a:cs typeface="B Homa" panose="00000400000000000000" pitchFamily="2" charset="-78"/>
            </a:endParaRPr>
          </a:p>
          <a:p>
            <a:pPr marL="448045" indent="-384038">
              <a:spcBef>
                <a:spcPct val="20000"/>
              </a:spcBef>
              <a:buClr>
                <a:schemeClr val="accent1"/>
              </a:buClr>
              <a:buSzPct val="80000"/>
              <a:buFont typeface="Wingdings" pitchFamily="2" charset="2"/>
              <a:buChar char="§"/>
            </a:pPr>
            <a:r>
              <a:rPr lang="fa-IR" sz="2400" i="1" dirty="0">
                <a:cs typeface="B Homa" panose="00000400000000000000" pitchFamily="2" charset="-78"/>
              </a:rPr>
              <a:t>سیر اندیشه ها در شهرسازی- جلد 1 - پاکزاد </a:t>
            </a:r>
          </a:p>
          <a:p>
            <a:pPr marL="448045" indent="-384038">
              <a:spcBef>
                <a:spcPct val="20000"/>
              </a:spcBef>
              <a:buClr>
                <a:schemeClr val="accent1"/>
              </a:buClr>
              <a:buSzPct val="80000"/>
              <a:buFont typeface="Wingdings" pitchFamily="2" charset="2"/>
              <a:buChar char="§"/>
            </a:pPr>
            <a:r>
              <a:rPr lang="ar-SA" sz="2400" i="1" dirty="0">
                <a:cs typeface="B Homa" panose="00000400000000000000" pitchFamily="2" charset="-78"/>
              </a:rPr>
              <a:t>معماری و شهرسازی در قرن بیستم - لامپونیانی </a:t>
            </a:r>
            <a:endParaRPr lang="fa-IR" sz="2400" i="1" dirty="0">
              <a:cs typeface="B Homa" panose="00000400000000000000" pitchFamily="2" charset="-78"/>
            </a:endParaRPr>
          </a:p>
          <a:p>
            <a:pPr marL="448045" indent="-384038">
              <a:spcBef>
                <a:spcPct val="20000"/>
              </a:spcBef>
              <a:buClr>
                <a:schemeClr val="accent1"/>
              </a:buClr>
              <a:buSzPct val="80000"/>
              <a:buFont typeface="Wingdings" pitchFamily="2" charset="2"/>
              <a:buChar char="§"/>
            </a:pPr>
            <a:r>
              <a:rPr lang="ar-SA" sz="2400" i="1" dirty="0">
                <a:cs typeface="B Homa" panose="00000400000000000000" pitchFamily="2" charset="-78"/>
              </a:rPr>
              <a:t>به سوی شهرسازی انسان گرا- محمود امیر یاراحمدی </a:t>
            </a:r>
            <a:endParaRPr lang="fa-IR" sz="2400" i="1" dirty="0">
              <a:cs typeface="B Homa" panose="00000400000000000000" pitchFamily="2" charset="-78"/>
            </a:endParaRPr>
          </a:p>
          <a:p>
            <a:pPr marL="448045" indent="-384038">
              <a:spcBef>
                <a:spcPct val="20000"/>
              </a:spcBef>
              <a:buClr>
                <a:schemeClr val="accent1"/>
              </a:buClr>
              <a:buSzPct val="80000"/>
              <a:buFont typeface="Wingdings" pitchFamily="2" charset="2"/>
              <a:buChar char="§"/>
            </a:pPr>
            <a:r>
              <a:rPr lang="fa-IR" sz="2400" i="1" dirty="0">
                <a:cs typeface="B Homa" panose="00000400000000000000" pitchFamily="2" charset="-78"/>
              </a:rPr>
              <a:t>ویکیپدیا</a:t>
            </a:r>
            <a:r>
              <a:rPr lang="ar-SA" sz="2400" i="1" dirty="0"/>
              <a:t> </a:t>
            </a:r>
            <a:endParaRPr lang="en-US" sz="2400" i="1" dirty="0"/>
          </a:p>
          <a:p>
            <a:pPr marL="448045" indent="-384038">
              <a:spcBef>
                <a:spcPct val="20000"/>
              </a:spcBef>
              <a:buClr>
                <a:schemeClr val="accent1"/>
              </a:buClr>
              <a:buSzPct val="80000"/>
            </a:pPr>
            <a:endParaRPr lang="en-US" sz="2400" i="1" dirty="0"/>
          </a:p>
          <a:p>
            <a:pPr marL="448045" indent="-384038">
              <a:spcBef>
                <a:spcPct val="20000"/>
              </a:spcBef>
              <a:buClr>
                <a:schemeClr val="accent1"/>
              </a:buClr>
              <a:buSzPct val="80000"/>
              <a:buFont typeface="Wingdings" pitchFamily="2" charset="2"/>
              <a:buChar char="§"/>
            </a:pPr>
            <a:r>
              <a:rPr lang="en-US" sz="2500" u="sng" dirty="0">
                <a:solidFill>
                  <a:srgbClr val="E49238"/>
                </a:solidFill>
                <a:hlinkClick r:id="rId2"/>
              </a:rPr>
              <a:t>http://www.letchworthgardencity.net</a:t>
            </a:r>
            <a:endParaRPr lang="en-US" sz="2400" i="1" dirty="0"/>
          </a:p>
          <a:p>
            <a:pPr marL="448045" indent="-384038">
              <a:spcBef>
                <a:spcPct val="20000"/>
              </a:spcBef>
              <a:buClr>
                <a:schemeClr val="accent1"/>
              </a:buClr>
              <a:buSzPct val="80000"/>
              <a:buFont typeface="Wingdings" pitchFamily="2" charset="2"/>
              <a:buChar char="§"/>
            </a:pPr>
            <a:r>
              <a:rPr lang="en-US" sz="2400" u="sng" dirty="0">
                <a:hlinkClick r:id="rId3"/>
              </a:rPr>
              <a:t>http://www.ourwelwyngardencity.org.uk</a:t>
            </a:r>
            <a:r>
              <a:rPr lang="en-US" sz="2400" u="sng" dirty="0" smtClean="0">
                <a:hlinkClick r:id="rId3"/>
              </a:rPr>
              <a:t>/</a:t>
            </a:r>
            <a:endParaRPr lang="fa-IR" sz="2400" dirty="0">
              <a:cs typeface="B Homa" panose="00000400000000000000" pitchFamily="2" charset="-78"/>
            </a:endParaRPr>
          </a:p>
          <a:p>
            <a:pPr marL="448045" indent="-384038">
              <a:spcBef>
                <a:spcPct val="20000"/>
              </a:spcBef>
              <a:buClr>
                <a:schemeClr val="accent1"/>
              </a:buClr>
              <a:buSzPct val="80000"/>
            </a:pPr>
            <a:r>
              <a:rPr lang="en-US" sz="2400" dirty="0">
                <a:cs typeface="B Homa" panose="00000400000000000000" pitchFamily="2" charset="-78"/>
              </a:rPr>
              <a:t/>
            </a:r>
            <a:br>
              <a:rPr lang="en-US" sz="2400" dirty="0">
                <a:cs typeface="B Homa" panose="00000400000000000000" pitchFamily="2" charset="-78"/>
              </a:rPr>
            </a:br>
            <a:r>
              <a:rPr lang="en-US" sz="2400" dirty="0">
                <a:cs typeface="B Homa" panose="00000400000000000000" pitchFamily="2" charset="-78"/>
              </a:rPr>
              <a:t/>
            </a:r>
            <a:br>
              <a:rPr lang="en-US" sz="2400" dirty="0">
                <a:cs typeface="B Homa" panose="00000400000000000000" pitchFamily="2" charset="-78"/>
              </a:rPr>
            </a:br>
            <a:endParaRPr lang="fa-IR" sz="2400" dirty="0">
              <a:cs typeface="B Homa" panose="00000400000000000000" pitchFamily="2" charset="-78"/>
            </a:endParaRPr>
          </a:p>
          <a:p>
            <a:pPr marL="448045" indent="-384038">
              <a:spcBef>
                <a:spcPct val="20000"/>
              </a:spcBef>
              <a:buClr>
                <a:schemeClr val="accent1"/>
              </a:buClr>
              <a:buSzPct val="80000"/>
            </a:pPr>
            <a:r>
              <a:rPr lang="fa-IR" sz="2400" dirty="0">
                <a:cs typeface="B Homa" panose="00000400000000000000" pitchFamily="2" charset="-78"/>
              </a:rPr>
              <a:t>     </a:t>
            </a:r>
          </a:p>
          <a:p>
            <a:pPr marL="448045" indent="-384038">
              <a:spcBef>
                <a:spcPct val="20000"/>
              </a:spcBef>
              <a:buClr>
                <a:schemeClr val="accent1"/>
              </a:buClr>
              <a:buSzPct val="80000"/>
            </a:pPr>
            <a:endParaRPr lang="fa-IR" sz="2400" dirty="0">
              <a:solidFill>
                <a:srgbClr val="E79D4B"/>
              </a:solidFill>
              <a:latin typeface="Tahoma" pitchFamily="34" charset="0"/>
              <a:cs typeface="B Homa" panose="00000400000000000000" pitchFamily="2" charset="-78"/>
            </a:endParaRPr>
          </a:p>
          <a:p>
            <a:pPr marL="448045" indent="-384038">
              <a:spcBef>
                <a:spcPct val="20000"/>
              </a:spcBef>
              <a:buClr>
                <a:schemeClr val="accent1"/>
              </a:buClr>
              <a:buSzPct val="80000"/>
              <a:defRPr/>
            </a:pPr>
            <a:r>
              <a:rPr lang="fa-IR" sz="2400" dirty="0">
                <a:cs typeface="B Homa" panose="00000400000000000000" pitchFamily="2" charset="-78"/>
              </a:rPr>
              <a:t> </a:t>
            </a:r>
            <a:r>
              <a:rPr lang="fa-IR" sz="2400" dirty="0"/>
              <a:t> </a:t>
            </a:r>
            <a:endParaRPr lang="fa-IR" sz="2400" dirty="0">
              <a:latin typeface="Tahoma" pitchFamily="34" charset="0"/>
              <a:cs typeface="B Homa" panose="00000400000000000000" pitchFamily="2" charset="-78"/>
            </a:endParaRPr>
          </a:p>
        </p:txBody>
      </p:sp>
    </p:spTree>
    <p:extLst>
      <p:ext uri="{BB962C8B-B14F-4D97-AF65-F5344CB8AC3E}">
        <p14:creationId xmlns:p14="http://schemas.microsoft.com/office/powerpoint/2010/main" val="3320308254"/>
      </p:ext>
    </p:extLst>
  </p:cSld>
  <p:clrMapOvr>
    <a:masterClrMapping/>
  </p:clrMapOvr>
  <mc:AlternateContent xmlns:mc="http://schemas.openxmlformats.org/markup-compatibility/2006" xmlns:p14="http://schemas.microsoft.com/office/powerpoint/2010/main">
    <mc:Choice Requires="p14">
      <p:transition spd="slow" p14:dur="1250">
        <p14:gallery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4191000" y="533403"/>
            <a:ext cx="4564856" cy="798513"/>
          </a:xfrm>
        </p:spPr>
        <p:txBody>
          <a:bodyPr>
            <a:noAutofit/>
          </a:bodyPr>
          <a:lstStyle/>
          <a:p>
            <a:r>
              <a:rPr lang="fa-IR" sz="4800" dirty="0">
                <a:cs typeface="B Homa" panose="00000400000000000000" pitchFamily="2" charset="-78"/>
              </a:rPr>
              <a:t>مقدمه</a:t>
            </a:r>
            <a:endParaRPr lang="en-US" sz="4800" dirty="0">
              <a:cs typeface="B Homa" panose="00000400000000000000" pitchFamily="2" charset="-78"/>
            </a:endParaRPr>
          </a:p>
        </p:txBody>
      </p:sp>
      <p:sp>
        <p:nvSpPr>
          <p:cNvPr id="19" name="Subtitle 18"/>
          <p:cNvSpPr>
            <a:spLocks noGrp="1"/>
          </p:cNvSpPr>
          <p:nvPr>
            <p:ph type="subTitle" idx="1"/>
          </p:nvPr>
        </p:nvSpPr>
        <p:spPr>
          <a:xfrm>
            <a:off x="609600" y="1447800"/>
            <a:ext cx="8062912" cy="5029200"/>
          </a:xfrm>
        </p:spPr>
        <p:txBody>
          <a:bodyPr>
            <a:normAutofit fontScale="77500" lnSpcReduction="20000"/>
          </a:bodyPr>
          <a:lstStyle/>
          <a:p>
            <a:pPr algn="r">
              <a:buFont typeface="Wingdings" pitchFamily="2" charset="2"/>
              <a:buChar char="ü"/>
            </a:pPr>
            <a:r>
              <a:rPr lang="fa-IR" dirty="0" smtClean="0">
                <a:solidFill>
                  <a:schemeClr val="tx1"/>
                </a:solidFill>
              </a:rPr>
              <a:t> </a:t>
            </a:r>
            <a:r>
              <a:rPr lang="fa-IR" sz="2600" dirty="0">
                <a:solidFill>
                  <a:schemeClr val="tx1"/>
                </a:solidFill>
                <a:cs typeface="B Homa" panose="00000400000000000000" pitchFamily="2" charset="-78"/>
              </a:rPr>
              <a:t>ابنیزر هاوارد (</a:t>
            </a:r>
            <a:r>
              <a:rPr lang="en-US" sz="2800" b="1" dirty="0">
                <a:solidFill>
                  <a:schemeClr val="tx1"/>
                </a:solidFill>
                <a:latin typeface="Times New Roman" pitchFamily="18" charset="0"/>
                <a:cs typeface="Times New Roman" pitchFamily="18" charset="0"/>
              </a:rPr>
              <a:t>Howard, Sir Ebenezer</a:t>
            </a:r>
            <a:r>
              <a:rPr lang="fa-IR" sz="2800" b="1" dirty="0">
                <a:solidFill>
                  <a:schemeClr val="tx1"/>
                </a:solidFill>
                <a:latin typeface="Times New Roman" pitchFamily="18" charset="0"/>
                <a:cs typeface="Times New Roman" pitchFamily="18" charset="0"/>
              </a:rPr>
              <a:t> </a:t>
            </a:r>
            <a:r>
              <a:rPr lang="fa-IR" sz="2800" dirty="0">
                <a:solidFill>
                  <a:schemeClr val="tx1"/>
                </a:solidFill>
              </a:rPr>
              <a:t>) </a:t>
            </a:r>
            <a:r>
              <a:rPr lang="fa-IR" sz="2600" dirty="0">
                <a:solidFill>
                  <a:schemeClr val="tx1"/>
                </a:solidFill>
                <a:cs typeface="B Homa" panose="00000400000000000000" pitchFamily="2" charset="-78"/>
              </a:rPr>
              <a:t> از پیش شهرسازان فرهنگ گراست.</a:t>
            </a:r>
          </a:p>
          <a:p>
            <a:pPr algn="r">
              <a:buFont typeface="Wingdings" pitchFamily="2" charset="2"/>
              <a:buChar char="ü"/>
            </a:pPr>
            <a:r>
              <a:rPr lang="fa-IR"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الگوی فرهنگ گراها پیش از پیدایش واژه شهرسازی</a:t>
            </a:r>
            <a:r>
              <a:rPr lang="en-US"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والبته</a:t>
            </a:r>
            <a:r>
              <a:rPr lang="en-US"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پیش از الگوی ترقی گراها شکل گرفت.</a:t>
            </a:r>
            <a:endParaRPr lang="fa-IR" sz="2600" b="1" dirty="0">
              <a:solidFill>
                <a:schemeClr val="tx1"/>
              </a:solidFill>
              <a:cs typeface="B Homa" panose="00000400000000000000" pitchFamily="2" charset="-78"/>
            </a:endParaRPr>
          </a:p>
          <a:p>
            <a:pPr algn="r">
              <a:buFont typeface="Wingdings" pitchFamily="2" charset="2"/>
              <a:buChar char="ü"/>
            </a:pPr>
            <a:r>
              <a:rPr lang="fa-IR"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این الگو بیشتر در سالهای </a:t>
            </a:r>
            <a:r>
              <a:rPr lang="fa-IR" sz="2600" b="1" dirty="0">
                <a:solidFill>
                  <a:schemeClr val="tx1"/>
                </a:solidFill>
                <a:cs typeface="B Homa" panose="00000400000000000000" pitchFamily="2" charset="-78"/>
              </a:rPr>
              <a:t>1880</a:t>
            </a:r>
            <a:r>
              <a:rPr lang="ar-SA" sz="2600" b="1" dirty="0">
                <a:solidFill>
                  <a:schemeClr val="tx1"/>
                </a:solidFill>
                <a:cs typeface="B Homa" panose="00000400000000000000" pitchFamily="2" charset="-78"/>
              </a:rPr>
              <a:t>و</a:t>
            </a:r>
            <a:r>
              <a:rPr lang="fa-IR" sz="2600" b="1" dirty="0">
                <a:solidFill>
                  <a:schemeClr val="tx1"/>
                </a:solidFill>
                <a:cs typeface="B Homa" panose="00000400000000000000" pitchFamily="2" charset="-78"/>
              </a:rPr>
              <a:t>1890</a:t>
            </a:r>
            <a:r>
              <a:rPr lang="ar-SA" sz="2600" b="1" dirty="0">
                <a:solidFill>
                  <a:schemeClr val="tx1"/>
                </a:solidFill>
                <a:cs typeface="B Homa" panose="00000400000000000000" pitchFamily="2" charset="-78"/>
              </a:rPr>
              <a:t>درکشورهای آلمان واتریش مطرح شد،که</a:t>
            </a:r>
            <a:r>
              <a:rPr lang="en-US"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دارای تاخیر صنعتی</a:t>
            </a:r>
            <a:r>
              <a:rPr lang="en-US"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اند.</a:t>
            </a:r>
            <a:endParaRPr lang="fa-IR" sz="2600" dirty="0">
              <a:solidFill>
                <a:schemeClr val="tx1"/>
              </a:solidFill>
              <a:cs typeface="B Homa" panose="00000400000000000000" pitchFamily="2" charset="-78"/>
            </a:endParaRPr>
          </a:p>
          <a:p>
            <a:pPr algn="r">
              <a:buFont typeface="Wingdings" pitchFamily="2" charset="2"/>
              <a:buChar char="ü"/>
            </a:pPr>
            <a:r>
              <a:rPr lang="fa-IR"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این الگوبه مفاهیم فرهنگی</a:t>
            </a:r>
            <a:r>
              <a:rPr lang="fa-IR" sz="2600"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ومجموعه</a:t>
            </a:r>
            <a:r>
              <a:rPr lang="en-US"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شهری</a:t>
            </a:r>
            <a:r>
              <a:rPr lang="en-US"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بسیار اهمیت</a:t>
            </a:r>
            <a:r>
              <a:rPr lang="en-US"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قایل</a:t>
            </a:r>
            <a:r>
              <a:rPr lang="en-US"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است.</a:t>
            </a:r>
            <a:endParaRPr lang="fa-IR" sz="2600" b="1" dirty="0">
              <a:solidFill>
                <a:schemeClr val="tx1"/>
              </a:solidFill>
              <a:cs typeface="B Homa" panose="00000400000000000000" pitchFamily="2" charset="-78"/>
            </a:endParaRPr>
          </a:p>
          <a:p>
            <a:pPr algn="r">
              <a:buFont typeface="Wingdings" pitchFamily="2" charset="2"/>
              <a:buChar char="ü"/>
            </a:pPr>
            <a:r>
              <a:rPr lang="fa-IR"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مخالف کلانشهرهای عصر صنعت می باشند</a:t>
            </a:r>
            <a:r>
              <a:rPr lang="fa-IR" sz="2600" b="1" dirty="0">
                <a:solidFill>
                  <a:schemeClr val="tx1"/>
                </a:solidFill>
                <a:cs typeface="B Homa" panose="00000400000000000000" pitchFamily="2" charset="-78"/>
              </a:rPr>
              <a:t>.</a:t>
            </a:r>
            <a:r>
              <a:rPr lang="ar-SA" sz="2600" b="1" dirty="0">
                <a:solidFill>
                  <a:schemeClr val="tx1"/>
                </a:solidFill>
                <a:cs typeface="B Homa" panose="00000400000000000000" pitchFamily="2" charset="-78"/>
              </a:rPr>
              <a:t> </a:t>
            </a:r>
            <a:endParaRPr lang="fa-IR" sz="2600" b="1" dirty="0">
              <a:solidFill>
                <a:schemeClr val="tx1"/>
              </a:solidFill>
              <a:cs typeface="B Homa" panose="00000400000000000000" pitchFamily="2" charset="-78"/>
            </a:endParaRPr>
          </a:p>
          <a:p>
            <a:pPr algn="r">
              <a:buFont typeface="Wingdings" pitchFamily="2" charset="2"/>
              <a:buChar char="ü"/>
            </a:pPr>
            <a:r>
              <a:rPr lang="fa-IR"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افراد</a:t>
            </a:r>
            <a:r>
              <a:rPr lang="fa-IR"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این گروه به مشکلات عصر خودپی بردند</a:t>
            </a:r>
            <a:r>
              <a:rPr lang="en-US"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که از آن جمله عدم توجه به مسایل زیبا شناسی است.</a:t>
            </a:r>
            <a:endParaRPr lang="fa-IR" sz="2600" b="1" dirty="0">
              <a:solidFill>
                <a:schemeClr val="tx1"/>
              </a:solidFill>
              <a:cs typeface="B Homa" panose="00000400000000000000" pitchFamily="2" charset="-78"/>
            </a:endParaRPr>
          </a:p>
          <a:p>
            <a:pPr algn="r">
              <a:buFont typeface="Wingdings" pitchFamily="2" charset="2"/>
              <a:buChar char="ü"/>
            </a:pPr>
            <a:r>
              <a:rPr lang="fa-IR"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راه حل</a:t>
            </a:r>
            <a:r>
              <a:rPr lang="en-US"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ها والگوهایی که برای حل این معضلات ارایه میدهند به شدت هجران زده و</a:t>
            </a:r>
            <a:r>
              <a:rPr lang="fa-IR"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وابسته به تاریخ گذشته است که نشان دهنده این مطلب است که این افراد اصالت تاریخی عصر حاضر و</a:t>
            </a:r>
            <a:r>
              <a:rPr lang="fa-IR"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ویژگی مسایل آن را</a:t>
            </a:r>
            <a:r>
              <a:rPr lang="fa-IR" sz="2600" b="1" dirty="0">
                <a:solidFill>
                  <a:schemeClr val="tx1"/>
                </a:solidFill>
                <a:cs typeface="B Homa" panose="00000400000000000000" pitchFamily="2" charset="-78"/>
              </a:rPr>
              <a:t>   </a:t>
            </a:r>
            <a:r>
              <a:rPr lang="ar-SA" sz="2600" b="1" dirty="0">
                <a:solidFill>
                  <a:schemeClr val="tx1"/>
                </a:solidFill>
                <a:cs typeface="B Homa" panose="00000400000000000000" pitchFamily="2" charset="-78"/>
              </a:rPr>
              <a:t>نمی شناسند.</a:t>
            </a:r>
            <a:endParaRPr lang="fa-IR" sz="2600" b="1" dirty="0">
              <a:solidFill>
                <a:schemeClr val="tx1"/>
              </a:solidFill>
              <a:cs typeface="B Homa" panose="00000400000000000000" pitchFamily="2" charset="-78"/>
            </a:endParaRPr>
          </a:p>
          <a:p>
            <a:pPr algn="r">
              <a:buFont typeface="Wingdings" pitchFamily="2" charset="2"/>
              <a:buChar char="q"/>
            </a:pPr>
            <a:endParaRPr lang="en-US" sz="2800" b="1" dirty="0">
              <a:solidFill>
                <a:schemeClr val="tx1"/>
              </a:solidFill>
              <a:cs typeface="2  Koodak"/>
            </a:endParaRPr>
          </a:p>
        </p:txBody>
      </p:sp>
    </p:spTree>
    <p:extLst>
      <p:ext uri="{BB962C8B-B14F-4D97-AF65-F5344CB8AC3E}">
        <p14:creationId xmlns:p14="http://schemas.microsoft.com/office/powerpoint/2010/main" val="3950138083"/>
      </p:ext>
    </p:extLst>
  </p:cSld>
  <p:clrMapOvr>
    <a:masterClrMapping/>
  </p:clrMapOvr>
  <p:transition spd="slow">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dirty="0">
                <a:cs typeface="B Homa" panose="00000400000000000000" pitchFamily="2" charset="-78"/>
              </a:rPr>
              <a:t>بیوگرافی ابنیزر هاوارد</a:t>
            </a:r>
          </a:p>
        </p:txBody>
      </p:sp>
      <p:sp>
        <p:nvSpPr>
          <p:cNvPr id="3" name="Content Placeholder 2"/>
          <p:cNvSpPr>
            <a:spLocks noGrp="1"/>
          </p:cNvSpPr>
          <p:nvPr>
            <p:ph idx="1"/>
          </p:nvPr>
        </p:nvSpPr>
        <p:spPr>
          <a:xfrm>
            <a:off x="4343400" y="1905000"/>
            <a:ext cx="4343400" cy="4419600"/>
          </a:xfrm>
        </p:spPr>
        <p:txBody>
          <a:bodyPr>
            <a:normAutofit lnSpcReduction="10000"/>
          </a:bodyPr>
          <a:lstStyle/>
          <a:p>
            <a:r>
              <a:rPr lang="fa-IR" sz="2400" dirty="0">
                <a:solidFill>
                  <a:schemeClr val="tx1">
                    <a:lumMod val="95000"/>
                  </a:schemeClr>
                </a:solidFill>
                <a:cs typeface="B Homa" panose="00000400000000000000" pitchFamily="2" charset="-78"/>
              </a:rPr>
              <a:t>وی در ژانویه سال 1850 در فوراستریت لندن به دنیا آمد و درماه می سال 1928 چشم از دنیا فرو بست. </a:t>
            </a:r>
          </a:p>
          <a:p>
            <a:r>
              <a:rPr lang="ar-SA" sz="2400" dirty="0">
                <a:solidFill>
                  <a:schemeClr val="tx1">
                    <a:lumMod val="95000"/>
                  </a:schemeClr>
                </a:solidFill>
                <a:latin typeface="Tahoma" pitchFamily="34" charset="0"/>
                <a:cs typeface="B Homa" panose="00000400000000000000" pitchFamily="2" charset="-78"/>
              </a:rPr>
              <a:t>دارای تحصیلات رسمی محدود </a:t>
            </a:r>
            <a:r>
              <a:rPr lang="fa-IR" sz="2400" dirty="0">
                <a:solidFill>
                  <a:schemeClr val="tx1">
                    <a:lumMod val="95000"/>
                  </a:schemeClr>
                </a:solidFill>
                <a:latin typeface="Tahoma" pitchFamily="34" charset="0"/>
                <a:cs typeface="B Homa" panose="00000400000000000000" pitchFamily="2" charset="-78"/>
              </a:rPr>
              <a:t>بود</a:t>
            </a:r>
            <a:r>
              <a:rPr lang="en-US" sz="2400" dirty="0">
                <a:solidFill>
                  <a:schemeClr val="tx1">
                    <a:lumMod val="95000"/>
                  </a:schemeClr>
                </a:solidFill>
                <a:latin typeface="Tahoma" pitchFamily="34" charset="0"/>
                <a:cs typeface="B Homa" panose="00000400000000000000" pitchFamily="2" charset="-78"/>
              </a:rPr>
              <a:t>.</a:t>
            </a:r>
            <a:r>
              <a:rPr lang="ar-SA" sz="2400" i="1" dirty="0">
                <a:solidFill>
                  <a:schemeClr val="tx1">
                    <a:lumMod val="95000"/>
                  </a:schemeClr>
                </a:solidFill>
                <a:latin typeface="Tahoma" pitchFamily="34" charset="0"/>
                <a:cs typeface="B Homa" panose="00000400000000000000" pitchFamily="2" charset="-78"/>
              </a:rPr>
              <a:t> </a:t>
            </a:r>
            <a:r>
              <a:rPr lang="ar-SA" sz="2400" dirty="0">
                <a:solidFill>
                  <a:schemeClr val="tx1">
                    <a:lumMod val="95000"/>
                  </a:schemeClr>
                </a:solidFill>
                <a:latin typeface="Tahoma" pitchFamily="34" charset="0"/>
                <a:cs typeface="B Homa" panose="00000400000000000000" pitchFamily="2" charset="-78"/>
              </a:rPr>
              <a:t>در سن</a:t>
            </a:r>
            <a:r>
              <a:rPr lang="fa-IR" sz="2400" dirty="0">
                <a:solidFill>
                  <a:schemeClr val="tx1">
                    <a:lumMod val="95000"/>
                  </a:schemeClr>
                </a:solidFill>
                <a:latin typeface="Tahoma" pitchFamily="34" charset="0"/>
                <a:cs typeface="B Homa" panose="00000400000000000000" pitchFamily="2" charset="-78"/>
              </a:rPr>
              <a:t> 21</a:t>
            </a:r>
            <a:r>
              <a:rPr lang="ar-SA" sz="2400" dirty="0">
                <a:solidFill>
                  <a:schemeClr val="tx1">
                    <a:lumMod val="95000"/>
                  </a:schemeClr>
                </a:solidFill>
                <a:latin typeface="Tahoma" pitchFamily="34" charset="0"/>
                <a:cs typeface="B Homa" panose="00000400000000000000" pitchFamily="2" charset="-78"/>
              </a:rPr>
              <a:t> سالگی به عنوان کشاورز به نبراسکا رفت</a:t>
            </a:r>
            <a:r>
              <a:rPr lang="fa-IR" sz="2400" dirty="0">
                <a:solidFill>
                  <a:schemeClr val="tx1">
                    <a:lumMod val="95000"/>
                  </a:schemeClr>
                </a:solidFill>
                <a:latin typeface="Tahoma" pitchFamily="34" charset="0"/>
                <a:cs typeface="B Homa" panose="00000400000000000000" pitchFamily="2" charset="-78"/>
              </a:rPr>
              <a:t>.</a:t>
            </a:r>
          </a:p>
          <a:p>
            <a:r>
              <a:rPr lang="ar-SA" sz="2400" dirty="0">
                <a:solidFill>
                  <a:schemeClr val="tx1">
                    <a:lumMod val="95000"/>
                  </a:schemeClr>
                </a:solidFill>
                <a:latin typeface="Tahoma" pitchFamily="34" charset="0"/>
                <a:cs typeface="B Homa" panose="00000400000000000000" pitchFamily="2" charset="-78"/>
              </a:rPr>
              <a:t>از استعداد تندنویسی خود استفاده کرد و به عنوان گزارشگر دردفتر روزنامه ودادگاه شیکاگو مشغول به کار شد.</a:t>
            </a:r>
            <a:endParaRPr lang="fa-IR" sz="2400" dirty="0">
              <a:solidFill>
                <a:schemeClr val="tx1">
                  <a:lumMod val="95000"/>
                </a:schemeClr>
              </a:solidFill>
              <a:latin typeface="Tahoma" pitchFamily="34" charset="0"/>
              <a:cs typeface="B Homa" panose="00000400000000000000" pitchFamily="2" charset="-78"/>
            </a:endParaRPr>
          </a:p>
          <a:p>
            <a:endParaRPr lang="fa-IR" sz="2400" dirty="0">
              <a:solidFill>
                <a:schemeClr val="tx1">
                  <a:lumMod val="85000"/>
                </a:schemeClr>
              </a:solidFill>
              <a:cs typeface="B Homa" panose="00000400000000000000" pitchFamily="2" charset="-78"/>
            </a:endParaRPr>
          </a:p>
          <a:p>
            <a:endParaRPr lang="fa-IR" sz="2400" dirty="0">
              <a:solidFill>
                <a:schemeClr val="tx1">
                  <a:lumMod val="85000"/>
                </a:schemeClr>
              </a:solidFill>
              <a:cs typeface="B Homa" panose="00000400000000000000" pitchFamily="2" charset="-78"/>
            </a:endParaRPr>
          </a:p>
          <a:p>
            <a:endParaRPr lang="fa-IR" dirty="0" smtClean="0"/>
          </a:p>
        </p:txBody>
      </p:sp>
      <p:pic>
        <p:nvPicPr>
          <p:cNvPr id="5" name="Picture 4" descr="8.gif"/>
          <p:cNvPicPr>
            <a:picLocks noChangeAspect="1"/>
          </p:cNvPicPr>
          <p:nvPr/>
        </p:nvPicPr>
        <p:blipFill>
          <a:blip r:embed="rId2" cstate="print">
            <a:duotone>
              <a:prstClr val="black"/>
              <a:srgbClr val="D9C3A5">
                <a:tint val="50000"/>
                <a:satMod val="180000"/>
              </a:srgbClr>
            </a:duotone>
          </a:blip>
          <a:stretch>
            <a:fillRect/>
          </a:stretch>
        </p:blipFill>
        <p:spPr>
          <a:xfrm>
            <a:off x="838200" y="1143000"/>
            <a:ext cx="2865952" cy="4419600"/>
          </a:xfrm>
          <a:prstGeom prst="rect">
            <a:avLst/>
          </a:prstGeom>
        </p:spPr>
      </p:pic>
    </p:spTree>
    <p:extLst>
      <p:ext uri="{BB962C8B-B14F-4D97-AF65-F5344CB8AC3E}">
        <p14:creationId xmlns:p14="http://schemas.microsoft.com/office/powerpoint/2010/main" val="3386605673"/>
      </p:ext>
    </p:extLst>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4000" dirty="0">
                <a:cs typeface="B Homa" panose="00000400000000000000" pitchFamily="2" charset="-78"/>
              </a:rPr>
              <a:t>بیوگرافی ابنیزر هاوارد</a:t>
            </a:r>
          </a:p>
        </p:txBody>
      </p:sp>
      <p:sp>
        <p:nvSpPr>
          <p:cNvPr id="3" name="Content Placeholder 2"/>
          <p:cNvSpPr>
            <a:spLocks noGrp="1"/>
          </p:cNvSpPr>
          <p:nvPr>
            <p:ph idx="1"/>
          </p:nvPr>
        </p:nvSpPr>
        <p:spPr>
          <a:xfrm>
            <a:off x="4343400" y="1905000"/>
            <a:ext cx="4343400" cy="4419600"/>
          </a:xfrm>
        </p:spPr>
        <p:txBody>
          <a:bodyPr>
            <a:normAutofit fontScale="92500" lnSpcReduction="10000"/>
          </a:bodyPr>
          <a:lstStyle/>
          <a:p>
            <a:r>
              <a:rPr lang="ar-SA" sz="2400" dirty="0">
                <a:latin typeface="Tahoma" pitchFamily="34" charset="0"/>
                <a:cs typeface="B Homa" panose="00000400000000000000" pitchFamily="2" charset="-78"/>
              </a:rPr>
              <a:t>در سال</a:t>
            </a:r>
            <a:r>
              <a:rPr lang="fa-IR" sz="2400" dirty="0">
                <a:latin typeface="Tahoma" pitchFamily="34" charset="0"/>
                <a:cs typeface="B Homa" panose="00000400000000000000" pitchFamily="2" charset="-78"/>
              </a:rPr>
              <a:t> 1876 </a:t>
            </a:r>
            <a:r>
              <a:rPr lang="ar-SA" sz="2400" dirty="0">
                <a:latin typeface="Tahoma" pitchFamily="34" charset="0"/>
                <a:cs typeface="B Homa" panose="00000400000000000000" pitchFamily="2" charset="-78"/>
              </a:rPr>
              <a:t>به کشور خود بازگشت و بقیه عمر خود را به عنوان</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گزارش نویس پارلمان انگلیس گذراند. </a:t>
            </a:r>
            <a:endParaRPr lang="fa-IR" sz="2400" dirty="0">
              <a:latin typeface="Tahoma" pitchFamily="34" charset="0"/>
              <a:cs typeface="B Homa" panose="00000400000000000000" pitchFamily="2" charset="-78"/>
            </a:endParaRPr>
          </a:p>
          <a:p>
            <a:r>
              <a:rPr lang="ar-SA" sz="2400" dirty="0">
                <a:latin typeface="Tahoma" pitchFamily="34" charset="0"/>
                <a:cs typeface="B Homa" panose="00000400000000000000" pitchFamily="2" charset="-78"/>
              </a:rPr>
              <a:t>علاقه زیادی به زبان اسپرانتو داشت واغلب سخنرانیهای خود را به این زبان ایراد می کرد</a:t>
            </a:r>
            <a:r>
              <a:rPr lang="fa-IR" sz="2400" dirty="0">
                <a:latin typeface="Tahoma" pitchFamily="34" charset="0"/>
                <a:cs typeface="B Homa" panose="00000400000000000000" pitchFamily="2" charset="-78"/>
              </a:rPr>
              <a:t>.</a:t>
            </a:r>
          </a:p>
          <a:p>
            <a:r>
              <a:rPr lang="ar-SA" sz="2400" dirty="0">
                <a:latin typeface="Tahoma" pitchFamily="34" charset="0"/>
                <a:cs typeface="B Homa" panose="00000400000000000000" pitchFamily="2" charset="-78"/>
              </a:rPr>
              <a:t>وی</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هوادار جنبش سوسیالیست انگلیس بودو تحت تاثیر شدید</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کتابهای(ترقی</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وفقر)هانری جورج و</a:t>
            </a:r>
            <a:r>
              <a:rPr lang="en-US" sz="2400" dirty="0">
                <a:latin typeface="Tahoma" pitchFamily="34" charset="0"/>
                <a:cs typeface="B Homa" panose="00000400000000000000" pitchFamily="2" charset="-78"/>
              </a:rPr>
              <a:t>)</a:t>
            </a:r>
            <a:r>
              <a:rPr lang="ar-SA" sz="2400" dirty="0">
                <a:latin typeface="Tahoma" pitchFamily="34" charset="0"/>
                <a:cs typeface="B Homa" panose="00000400000000000000" pitchFamily="2" charset="-78"/>
              </a:rPr>
              <a:t>نگاه به گذشته)ادوارد بلامی قرار گرفت وبه تحقیق در مورد مسایل و مشکلات اجتماعی پرداخت</a:t>
            </a:r>
            <a:r>
              <a:rPr lang="fa-IR" sz="2400" dirty="0">
                <a:latin typeface="Tahoma" pitchFamily="34" charset="0"/>
                <a:cs typeface="B Homa" panose="00000400000000000000" pitchFamily="2" charset="-78"/>
              </a:rPr>
              <a:t>.</a:t>
            </a:r>
          </a:p>
          <a:p>
            <a:endParaRPr lang="fa-IR" sz="2400" dirty="0">
              <a:latin typeface="Tahoma" pitchFamily="34" charset="0"/>
              <a:cs typeface="B Homa" panose="00000400000000000000" pitchFamily="2" charset="-78"/>
            </a:endParaRPr>
          </a:p>
          <a:p>
            <a:endParaRPr lang="fa-IR" sz="2400" dirty="0">
              <a:solidFill>
                <a:schemeClr val="tx1">
                  <a:lumMod val="85000"/>
                </a:schemeClr>
              </a:solidFill>
              <a:cs typeface="B Homa" panose="00000400000000000000" pitchFamily="2" charset="-78"/>
            </a:endParaRPr>
          </a:p>
          <a:p>
            <a:endParaRPr lang="fa-IR" sz="2400" dirty="0">
              <a:solidFill>
                <a:schemeClr val="tx1">
                  <a:lumMod val="85000"/>
                </a:schemeClr>
              </a:solidFill>
              <a:cs typeface="B Homa" panose="00000400000000000000" pitchFamily="2" charset="-78"/>
            </a:endParaRPr>
          </a:p>
          <a:p>
            <a:endParaRPr lang="fa-IR" dirty="0" smtClean="0"/>
          </a:p>
        </p:txBody>
      </p:sp>
      <p:pic>
        <p:nvPicPr>
          <p:cNvPr id="6" name="Picture 5" descr="7.jpg"/>
          <p:cNvPicPr>
            <a:picLocks noChangeAspect="1"/>
          </p:cNvPicPr>
          <p:nvPr/>
        </p:nvPicPr>
        <p:blipFill>
          <a:blip r:embed="rId2" cstate="print">
            <a:duotone>
              <a:prstClr val="black"/>
              <a:schemeClr val="accent1">
                <a:tint val="45000"/>
                <a:satMod val="400000"/>
              </a:schemeClr>
            </a:duotone>
          </a:blip>
          <a:stretch>
            <a:fillRect/>
          </a:stretch>
        </p:blipFill>
        <p:spPr>
          <a:xfrm>
            <a:off x="838202" y="1371600"/>
            <a:ext cx="2947883" cy="3810000"/>
          </a:xfrm>
          <a:prstGeom prst="rect">
            <a:avLst/>
          </a:prstGeom>
        </p:spPr>
      </p:pic>
    </p:spTree>
    <p:extLst>
      <p:ext uri="{BB962C8B-B14F-4D97-AF65-F5344CB8AC3E}">
        <p14:creationId xmlns:p14="http://schemas.microsoft.com/office/powerpoint/2010/main" val="3419778002"/>
      </p:ext>
    </p:extLst>
  </p:cSld>
  <p:clrMapOvr>
    <a:masterClrMapping/>
  </p:clrMapOvr>
  <p:transition spd="slow">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00600" y="228600"/>
            <a:ext cx="3886200" cy="1066800"/>
          </a:xfrm>
        </p:spPr>
        <p:txBody>
          <a:bodyPr>
            <a:normAutofit fontScale="90000"/>
          </a:bodyPr>
          <a:lstStyle/>
          <a:p>
            <a:pPr algn="r"/>
            <a:r>
              <a:rPr lang="fa-IR" sz="4000" dirty="0">
                <a:cs typeface="B Homa" panose="00000400000000000000" pitchFamily="2" charset="-78"/>
              </a:rPr>
              <a:t> هاوارد و ایده باغ شهر </a:t>
            </a:r>
          </a:p>
        </p:txBody>
      </p:sp>
      <p:sp>
        <p:nvSpPr>
          <p:cNvPr id="3" name="Content Placeholder 2"/>
          <p:cNvSpPr>
            <a:spLocks noGrp="1"/>
          </p:cNvSpPr>
          <p:nvPr>
            <p:ph idx="1"/>
          </p:nvPr>
        </p:nvSpPr>
        <p:spPr>
          <a:xfrm>
            <a:off x="609600" y="1600200"/>
            <a:ext cx="8077200" cy="4419600"/>
          </a:xfrm>
        </p:spPr>
        <p:txBody>
          <a:bodyPr>
            <a:normAutofit fontScale="92500" lnSpcReduction="10000"/>
          </a:bodyPr>
          <a:lstStyle/>
          <a:p>
            <a:r>
              <a:rPr lang="ar-SA" sz="2400" dirty="0">
                <a:cs typeface="B Homa" panose="00000400000000000000" pitchFamily="2" charset="-78"/>
              </a:rPr>
              <a:t>او با خواندن کتابی از بلامی درباره جنبش تعاونی در امریکا که تأثیر زیادی بر زندگی و آینده اش گذارد و سرچشمه الهام اندیشه باغشهر شد، به این فکر افتاد که آن اصول را با مقیاس کوچکتری در یک شهر نمونه به </a:t>
            </a:r>
            <a:r>
              <a:rPr lang="fa-IR" sz="2400" dirty="0">
                <a:cs typeface="B Homa" panose="00000400000000000000" pitchFamily="2" charset="-78"/>
              </a:rPr>
              <a:t>اجرا در آورد.</a:t>
            </a:r>
          </a:p>
          <a:p>
            <a:r>
              <a:rPr lang="ar-SA" sz="2400" dirty="0">
                <a:cs typeface="B Homa" panose="00000400000000000000" pitchFamily="2" charset="-78"/>
              </a:rPr>
              <a:t>اندیشه هایش را در کتابی کوچک به نام فردا یک مسیر صلح آمیز برای یک رفرم اجتماعی منتشر کرد</a:t>
            </a:r>
            <a:r>
              <a:rPr lang="fa-IR" sz="2400" dirty="0">
                <a:cs typeface="B Homa" panose="00000400000000000000" pitchFamily="2" charset="-78"/>
              </a:rPr>
              <a:t>.</a:t>
            </a:r>
            <a:endParaRPr lang="en-US" sz="2400" dirty="0">
              <a:cs typeface="B Homa" panose="00000400000000000000" pitchFamily="2" charset="-78"/>
            </a:endParaRPr>
          </a:p>
          <a:p>
            <a:r>
              <a:rPr lang="fa-IR" sz="2400" dirty="0">
                <a:latin typeface="Tahoma" pitchFamily="34" charset="0"/>
                <a:cs typeface="B Homa" panose="00000400000000000000" pitchFamily="2" charset="-78"/>
              </a:rPr>
              <a:t>دراین</a:t>
            </a:r>
            <a:r>
              <a:rPr lang="ar-SA" sz="2400" dirty="0">
                <a:latin typeface="Tahoma" pitchFamily="34" charset="0"/>
                <a:cs typeface="B Homa" panose="00000400000000000000" pitchFamily="2" charset="-78"/>
              </a:rPr>
              <a:t> کتاب ، پیشنهاد هاوارد اقدام به امری بزرگ بود، یعنی رهایی ازجنبه های مضر انقلاب صنعتی واز میان بردن محلات فقیرنشین وپرجمعیت که زاییده بسط لجام گسیخته صنعت بود.</a:t>
            </a:r>
            <a:endParaRPr lang="en-US" sz="2400" dirty="0">
              <a:latin typeface="Tahoma" pitchFamily="34" charset="0"/>
              <a:cs typeface="B Homa" panose="00000400000000000000" pitchFamily="2" charset="-78"/>
            </a:endParaRPr>
          </a:p>
          <a:p>
            <a:r>
              <a:rPr lang="ar-SA" sz="2400" dirty="0">
                <a:latin typeface="Tahoma" pitchFamily="34" charset="0"/>
                <a:cs typeface="B Homa" panose="00000400000000000000" pitchFamily="2" charset="-78"/>
              </a:rPr>
              <a:t>اصلاح سیاسی و اجتماعی شهرهای متمرکز را در عدم تمرکز آنها می دانست و مساله اصلی برای او اصلاح اجتماعی بود.</a:t>
            </a:r>
            <a:endParaRPr lang="fa-IR" sz="2400" dirty="0">
              <a:latin typeface="Tahoma" pitchFamily="34" charset="0"/>
              <a:cs typeface="B Homa" panose="00000400000000000000" pitchFamily="2" charset="-78"/>
            </a:endParaRPr>
          </a:p>
          <a:p>
            <a:endParaRPr lang="fa-IR" sz="2400" dirty="0">
              <a:latin typeface="Tahoma" pitchFamily="34" charset="0"/>
              <a:cs typeface="B Homa" panose="00000400000000000000" pitchFamily="2" charset="-78"/>
            </a:endParaRPr>
          </a:p>
          <a:p>
            <a:endParaRPr lang="en-US" sz="2400" dirty="0">
              <a:cs typeface="B Homa" panose="00000400000000000000" pitchFamily="2" charset="-78"/>
            </a:endParaRPr>
          </a:p>
          <a:p>
            <a:endParaRPr lang="fa-IR" sz="2400" dirty="0">
              <a:cs typeface="B Homa" panose="00000400000000000000" pitchFamily="2" charset="-78"/>
            </a:endParaRPr>
          </a:p>
          <a:p>
            <a:endParaRPr lang="fa-IR" sz="2400" dirty="0">
              <a:solidFill>
                <a:schemeClr val="tx1">
                  <a:lumMod val="85000"/>
                </a:schemeClr>
              </a:solidFill>
              <a:cs typeface="B Homa" panose="00000400000000000000" pitchFamily="2" charset="-78"/>
            </a:endParaRPr>
          </a:p>
          <a:p>
            <a:endParaRPr lang="fa-IR" sz="2400" dirty="0">
              <a:solidFill>
                <a:schemeClr val="tx1">
                  <a:lumMod val="85000"/>
                </a:schemeClr>
              </a:solidFill>
              <a:cs typeface="B Homa" panose="00000400000000000000" pitchFamily="2" charset="-78"/>
            </a:endParaRPr>
          </a:p>
          <a:p>
            <a:endParaRPr lang="fa-IR" dirty="0" smtClean="0"/>
          </a:p>
        </p:txBody>
      </p:sp>
    </p:spTree>
    <p:extLst>
      <p:ext uri="{BB962C8B-B14F-4D97-AF65-F5344CB8AC3E}">
        <p14:creationId xmlns:p14="http://schemas.microsoft.com/office/powerpoint/2010/main" val="496810884"/>
      </p:ext>
    </p:extLst>
  </p:cSld>
  <p:clrMapOvr>
    <a:masterClrMapping/>
  </p:clrMapOvr>
  <p:transition spd="med">
    <p:pull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457200"/>
            <a:ext cx="8077200" cy="3810000"/>
          </a:xfrm>
        </p:spPr>
        <p:txBody>
          <a:bodyPr>
            <a:normAutofit fontScale="92500" lnSpcReduction="10000"/>
          </a:bodyPr>
          <a:lstStyle/>
          <a:p>
            <a:r>
              <a:rPr lang="ar-SA" sz="2400" dirty="0">
                <a:latin typeface="Tahoma" pitchFamily="34" charset="0"/>
                <a:cs typeface="B Homa" panose="00000400000000000000" pitchFamily="2" charset="-78"/>
              </a:rPr>
              <a:t>با توجه به موفقیت </a:t>
            </a:r>
            <a:r>
              <a:rPr lang="fa-IR" sz="2400" dirty="0">
                <a:latin typeface="Tahoma" pitchFamily="34" charset="0"/>
                <a:cs typeface="B Homa" panose="00000400000000000000" pitchFamily="2" charset="-78"/>
              </a:rPr>
              <a:t>هایی که هاوارد به دست آورد </a:t>
            </a:r>
            <a:r>
              <a:rPr lang="ar-SA" sz="2400" dirty="0">
                <a:latin typeface="Tahoma" pitchFamily="34" charset="0"/>
                <a:cs typeface="B Homa" panose="00000400000000000000" pitchFamily="2" charset="-78"/>
              </a:rPr>
              <a:t>و تاثیرگذاری زیاد اثر وی،</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در سال</a:t>
            </a:r>
            <a:r>
              <a:rPr lang="fa-IR" sz="2400" dirty="0">
                <a:latin typeface="Tahoma" pitchFamily="34" charset="0"/>
                <a:cs typeface="B Homa" panose="00000400000000000000" pitchFamily="2" charset="-78"/>
              </a:rPr>
              <a:t> 1899 </a:t>
            </a:r>
            <a:r>
              <a:rPr lang="ar-SA" sz="2400" dirty="0">
                <a:latin typeface="Tahoma" pitchFamily="34" charset="0"/>
                <a:cs typeface="B Homa" panose="00000400000000000000" pitchFamily="2" charset="-78"/>
              </a:rPr>
              <a:t>موسسه (باغ_شهرها)</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پا گرفت</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که حتی بعد از</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وی نیز توسط</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فردریک آزبورن</a:t>
            </a:r>
            <a:r>
              <a:rPr lang="en-US" sz="2400" dirty="0">
                <a:latin typeface="Tahoma" pitchFamily="34" charset="0"/>
                <a:cs typeface="B Homa" panose="00000400000000000000" pitchFamily="2" charset="-78"/>
              </a:rPr>
              <a:t> </a:t>
            </a:r>
            <a:r>
              <a:rPr lang="en-US" sz="2000" dirty="0">
                <a:latin typeface="Tahoma" pitchFamily="34" charset="0"/>
                <a:cs typeface="B Homa" panose="00000400000000000000" pitchFamily="2" charset="-78"/>
              </a:rPr>
              <a:t>( Sir Frederic Osborn) </a:t>
            </a:r>
            <a:r>
              <a:rPr lang="ar-SA" sz="2400" dirty="0">
                <a:latin typeface="Tahoma" pitchFamily="34" charset="0"/>
                <a:cs typeface="B Homa" panose="00000400000000000000" pitchFamily="2" charset="-78"/>
              </a:rPr>
              <a:t>به  فعالیتهای خود ادامه داد</a:t>
            </a:r>
            <a:r>
              <a:rPr lang="en-US" sz="2400" dirty="0">
                <a:latin typeface="Tahoma" pitchFamily="34" charset="0"/>
                <a:cs typeface="B Homa" panose="00000400000000000000" pitchFamily="2" charset="-78"/>
              </a:rPr>
              <a:t>. </a:t>
            </a:r>
            <a:endParaRPr lang="fa-IR" sz="2400" dirty="0">
              <a:latin typeface="Tahoma" pitchFamily="34" charset="0"/>
              <a:cs typeface="B Homa" panose="00000400000000000000" pitchFamily="2" charset="-78"/>
            </a:endParaRPr>
          </a:p>
          <a:p>
            <a:r>
              <a:rPr lang="ar-SA" sz="2400" dirty="0">
                <a:latin typeface="Tahoma" pitchFamily="34" charset="0"/>
                <a:cs typeface="B Homa" panose="00000400000000000000" pitchFamily="2" charset="-78"/>
              </a:rPr>
              <a:t>این موسسه بعد از چهار سال توانست اولین زمین خودرادر پنجاه کیلومتری لندن برای ساخت باغ شهر در (لچ ورث)به دست آورد،و وی اجرای ای</a:t>
            </a:r>
            <a:r>
              <a:rPr lang="fa-IR" sz="2400" dirty="0">
                <a:latin typeface="Tahoma" pitchFamily="34" charset="0"/>
                <a:cs typeface="B Homa" panose="00000400000000000000" pitchFamily="2" charset="-78"/>
              </a:rPr>
              <a:t>ن</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طرح را به معماران (پارکر) و(آنو</a:t>
            </a:r>
            <a:r>
              <a:rPr lang="fa-IR" sz="2400" dirty="0">
                <a:latin typeface="Tahoma" pitchFamily="34" charset="0"/>
                <a:cs typeface="B Homa" panose="00000400000000000000" pitchFamily="2" charset="-78"/>
              </a:rPr>
              <a:t>ی</a:t>
            </a:r>
            <a:r>
              <a:rPr lang="ar-SA" sz="2400" dirty="0">
                <a:latin typeface="Tahoma" pitchFamily="34" charset="0"/>
                <a:cs typeface="B Homa" panose="00000400000000000000" pitchFamily="2" charset="-78"/>
              </a:rPr>
              <a:t>ن) سپرد.</a:t>
            </a:r>
            <a:endParaRPr lang="fa-IR" sz="2400" dirty="0">
              <a:latin typeface="Tahoma" pitchFamily="34" charset="0"/>
              <a:cs typeface="B Homa" panose="00000400000000000000" pitchFamily="2" charset="-78"/>
            </a:endParaRPr>
          </a:p>
          <a:p>
            <a:r>
              <a:rPr lang="ar-SA" sz="2400" dirty="0">
                <a:latin typeface="Tahoma" pitchFamily="34" charset="0"/>
                <a:cs typeface="B Homa" panose="00000400000000000000" pitchFamily="2" charset="-78"/>
              </a:rPr>
              <a:t>دومین</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طرح خود را</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بعداز جنگ جهانی اول،به نام (ولوین)در </a:t>
            </a:r>
            <a:r>
              <a:rPr lang="fa-IR" sz="2400" dirty="0">
                <a:latin typeface="Tahoma" pitchFamily="34" charset="0"/>
                <a:cs typeface="B Homa" panose="00000400000000000000" pitchFamily="2" charset="-78"/>
              </a:rPr>
              <a:t>21 </a:t>
            </a:r>
            <a:r>
              <a:rPr lang="ar-SA" sz="2400" dirty="0">
                <a:latin typeface="Tahoma" pitchFamily="34" charset="0"/>
                <a:cs typeface="B Homa" panose="00000400000000000000" pitchFamily="2" charset="-78"/>
              </a:rPr>
              <a:t>مایلی لندن نیز</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به</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(لوی د</a:t>
            </a:r>
            <a:r>
              <a:rPr lang="fa-IR" sz="2400" dirty="0">
                <a:latin typeface="Tahoma" pitchFamily="34" charset="0"/>
                <a:cs typeface="B Homa" panose="00000400000000000000" pitchFamily="2" charset="-78"/>
              </a:rPr>
              <a:t>ُ</a:t>
            </a:r>
            <a:r>
              <a:rPr lang="ar-SA" sz="2400" dirty="0">
                <a:latin typeface="Tahoma" pitchFamily="34" charset="0"/>
                <a:cs typeface="B Homa" panose="00000400000000000000" pitchFamily="2" charset="-78"/>
              </a:rPr>
              <a:t>وسو</a:t>
            </a:r>
            <a:r>
              <a:rPr lang="fa-IR" sz="2400" dirty="0">
                <a:latin typeface="Tahoma" pitchFamily="34" charset="0"/>
                <a:cs typeface="B Homa" panose="00000400000000000000" pitchFamily="2" charset="-78"/>
              </a:rPr>
              <a:t>آ</a:t>
            </a:r>
            <a:r>
              <a:rPr lang="ar-SA" sz="2400" dirty="0">
                <a:latin typeface="Tahoma" pitchFamily="34" charset="0"/>
                <a:cs typeface="B Homa" panose="00000400000000000000" pitchFamily="2" charset="-78"/>
              </a:rPr>
              <a:t>سون) برای اجرا واگذار کرد که از نظر معماری دارای کیفیت بهتری نسبت به لچ ورث بود</a:t>
            </a:r>
            <a:r>
              <a:rPr lang="en-US" sz="2400" dirty="0">
                <a:latin typeface="Tahoma" pitchFamily="34" charset="0"/>
                <a:cs typeface="B Homa" panose="00000400000000000000" pitchFamily="2" charset="-78"/>
              </a:rPr>
              <a:t>.</a:t>
            </a:r>
          </a:p>
          <a:p>
            <a:endParaRPr lang="fa-IR" sz="2400" dirty="0">
              <a:latin typeface="Tahoma" pitchFamily="34" charset="0"/>
              <a:cs typeface="B Homa" panose="00000400000000000000" pitchFamily="2" charset="-78"/>
            </a:endParaRPr>
          </a:p>
          <a:p>
            <a:endParaRPr lang="fa-IR" sz="2400" dirty="0">
              <a:latin typeface="Tahoma" pitchFamily="34" charset="0"/>
              <a:cs typeface="B Homa" panose="00000400000000000000" pitchFamily="2" charset="-78"/>
            </a:endParaRPr>
          </a:p>
          <a:p>
            <a:endParaRPr lang="fa-IR" sz="2400" dirty="0">
              <a:latin typeface="Tahoma" pitchFamily="34" charset="0"/>
              <a:cs typeface="B Homa" panose="00000400000000000000" pitchFamily="2" charset="-78"/>
            </a:endParaRPr>
          </a:p>
          <a:p>
            <a:endParaRPr lang="fa-IR" sz="2400" dirty="0">
              <a:solidFill>
                <a:schemeClr val="tx1">
                  <a:lumMod val="85000"/>
                </a:schemeClr>
              </a:solidFill>
              <a:cs typeface="B Homa" panose="00000400000000000000" pitchFamily="2" charset="-78"/>
            </a:endParaRPr>
          </a:p>
          <a:p>
            <a:endParaRPr lang="fa-IR" sz="2400" dirty="0">
              <a:solidFill>
                <a:schemeClr val="tx1">
                  <a:lumMod val="85000"/>
                </a:schemeClr>
              </a:solidFill>
              <a:cs typeface="B Homa" panose="00000400000000000000" pitchFamily="2" charset="-78"/>
            </a:endParaRPr>
          </a:p>
          <a:p>
            <a:endParaRPr lang="fa-IR" dirty="0" smtClean="0"/>
          </a:p>
        </p:txBody>
      </p:sp>
      <p:pic>
        <p:nvPicPr>
          <p:cNvPr id="5" name="Picture 4" descr="8.jpg"/>
          <p:cNvPicPr>
            <a:picLocks noChangeAspect="1"/>
          </p:cNvPicPr>
          <p:nvPr/>
        </p:nvPicPr>
        <p:blipFill>
          <a:blip r:embed="rId2" cstate="print">
            <a:duotone>
              <a:prstClr val="black"/>
              <a:srgbClr val="D9C3A5">
                <a:tint val="50000"/>
                <a:satMod val="180000"/>
              </a:srgbClr>
            </a:duotone>
          </a:blip>
          <a:stretch>
            <a:fillRect/>
          </a:stretch>
        </p:blipFill>
        <p:spPr>
          <a:xfrm>
            <a:off x="762000" y="4495800"/>
            <a:ext cx="2514600" cy="1508760"/>
          </a:xfrm>
          <a:prstGeom prst="rect">
            <a:avLst/>
          </a:prstGeom>
        </p:spPr>
      </p:pic>
      <p:pic>
        <p:nvPicPr>
          <p:cNvPr id="6" name="Picture 5" descr="9.jpg"/>
          <p:cNvPicPr>
            <a:picLocks noChangeAspect="1"/>
          </p:cNvPicPr>
          <p:nvPr/>
        </p:nvPicPr>
        <p:blipFill>
          <a:blip r:embed="rId3" cstate="print">
            <a:duotone>
              <a:prstClr val="black"/>
              <a:schemeClr val="accent1">
                <a:tint val="45000"/>
                <a:satMod val="400000"/>
              </a:schemeClr>
            </a:duotone>
          </a:blip>
          <a:stretch>
            <a:fillRect/>
          </a:stretch>
        </p:blipFill>
        <p:spPr>
          <a:xfrm>
            <a:off x="3376994" y="4495802"/>
            <a:ext cx="2642809" cy="1514475"/>
          </a:xfrm>
          <a:prstGeom prst="rect">
            <a:avLst/>
          </a:prstGeom>
        </p:spPr>
      </p:pic>
      <p:pic>
        <p:nvPicPr>
          <p:cNvPr id="7" name="Picture 6" descr="10.gif"/>
          <p:cNvPicPr>
            <a:picLocks noChangeAspect="1"/>
          </p:cNvPicPr>
          <p:nvPr/>
        </p:nvPicPr>
        <p:blipFill>
          <a:blip r:embed="rId4" cstate="print">
            <a:duotone>
              <a:prstClr val="black"/>
              <a:srgbClr val="D9C3A5">
                <a:tint val="50000"/>
                <a:satMod val="180000"/>
              </a:srgbClr>
            </a:duotone>
          </a:blip>
          <a:stretch>
            <a:fillRect/>
          </a:stretch>
        </p:blipFill>
        <p:spPr>
          <a:xfrm>
            <a:off x="6096000" y="4479833"/>
            <a:ext cx="2514600" cy="1520779"/>
          </a:xfrm>
          <a:prstGeom prst="rect">
            <a:avLst/>
          </a:prstGeom>
        </p:spPr>
      </p:pic>
      <p:pic>
        <p:nvPicPr>
          <p:cNvPr id="8" name="Picture 5"/>
          <p:cNvPicPr>
            <a:picLocks noChangeAspect="1" noChangeArrowheads="1"/>
          </p:cNvPicPr>
          <p:nvPr/>
        </p:nvPicPr>
        <p:blipFill>
          <a:blip r:embed="rId5" cstate="print">
            <a:extLst/>
          </a:blip>
          <a:srcRect/>
          <a:stretch>
            <a:fillRect/>
          </a:stretch>
        </p:blipFill>
        <p:spPr bwMode="auto">
          <a:xfrm>
            <a:off x="533400" y="4348402"/>
            <a:ext cx="8458200" cy="277611"/>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9" name="Picture 5"/>
          <p:cNvPicPr>
            <a:picLocks noChangeAspect="1" noChangeArrowheads="1"/>
          </p:cNvPicPr>
          <p:nvPr/>
        </p:nvPicPr>
        <p:blipFill>
          <a:blip r:embed="rId5" cstate="print">
            <a:extLst/>
          </a:blip>
          <a:srcRect/>
          <a:stretch>
            <a:fillRect/>
          </a:stretch>
        </p:blipFill>
        <p:spPr bwMode="auto">
          <a:xfrm>
            <a:off x="533400" y="5951105"/>
            <a:ext cx="8382000" cy="275109"/>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0" name="Picture 2"/>
          <p:cNvPicPr>
            <a:picLocks noChangeAspect="1" noChangeArrowheads="1"/>
          </p:cNvPicPr>
          <p:nvPr/>
        </p:nvPicPr>
        <p:blipFill>
          <a:blip r:embed="rId6" cstate="print">
            <a:extLst/>
          </a:blip>
          <a:srcRect/>
          <a:stretch>
            <a:fillRect/>
          </a:stretch>
        </p:blipFill>
        <p:spPr bwMode="auto">
          <a:xfrm>
            <a:off x="3276600" y="4495801"/>
            <a:ext cx="152400" cy="1596996"/>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pic>
        <p:nvPicPr>
          <p:cNvPr id="15" name="Picture 2"/>
          <p:cNvPicPr>
            <a:picLocks noChangeAspect="1" noChangeArrowheads="1"/>
          </p:cNvPicPr>
          <p:nvPr/>
        </p:nvPicPr>
        <p:blipFill>
          <a:blip r:embed="rId6" cstate="print">
            <a:extLst/>
          </a:blip>
          <a:srcRect/>
          <a:stretch>
            <a:fillRect/>
          </a:stretch>
        </p:blipFill>
        <p:spPr bwMode="auto">
          <a:xfrm>
            <a:off x="6019800" y="4499005"/>
            <a:ext cx="152400" cy="1596996"/>
          </a:xfrm>
          <a:prstGeom prst="rect">
            <a:avLst/>
          </a:prstGeom>
          <a:extLst>
            <a:ext uri="{909E8E84-426E-40dd-AFC4-6F175D3DCCD1}">
              <a14:hiddenFill xmlns="" xmlns:a14="http://schemas.microsoft.com/office/drawing/2007/7/7/main">
                <a:solidFill>
                  <a:schemeClr val="accent1"/>
                </a:solidFill>
              </a14:hiddenFill>
            </a:ext>
            <a:ext uri="{91240B29-F687-4f45-9708-019B960494DF}">
              <a14:hiddenLine xmlns="" xmlns:a14="http://schemas.microsoft.com/office/drawing/2007/7/7/main" w="9525">
                <a:solidFill>
                  <a:schemeClr val="tx1"/>
                </a:solidFill>
                <a:miter lim="800000"/>
                <a:headEnd/>
                <a:tailEnd/>
              </a14:hiddenLine>
            </a:ext>
            <a:ext uri="{AF507438-7753-43e0-B8FC-AC1667EBCBE1}">
              <a14:hiddenEffects xmlns="" xmlns:a14="http://schemas.microsoft.com/office/drawing/2007/7/7/main">
                <a:effectLst>
                  <a:outerShdw blurRad="63500" dist="35921" dir="2700000" algn="ctr" rotWithShape="0">
                    <a:schemeClr val="bg2"/>
                  </a:outerShdw>
                </a:effectLst>
              </a14:hiddenEffects>
            </a:ext>
          </a:extLst>
        </p:spPr>
      </p:pic>
    </p:spTree>
    <p:extLst>
      <p:ext uri="{BB962C8B-B14F-4D97-AF65-F5344CB8AC3E}">
        <p14:creationId xmlns:p14="http://schemas.microsoft.com/office/powerpoint/2010/main" val="1252731764"/>
      </p:ext>
    </p:extLst>
  </p:cSld>
  <p:clrMapOvr>
    <a:masterClrMapping/>
  </p:clrMapOvr>
  <p:transition spd="med">
    <p:pull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0" y="152400"/>
            <a:ext cx="3886200" cy="1066800"/>
          </a:xfrm>
        </p:spPr>
        <p:txBody>
          <a:bodyPr>
            <a:normAutofit/>
          </a:bodyPr>
          <a:lstStyle/>
          <a:p>
            <a:pPr algn="r"/>
            <a:r>
              <a:rPr lang="fa-IR" sz="4000" dirty="0">
                <a:cs typeface="B Homa" panose="00000400000000000000" pitchFamily="2" charset="-78"/>
              </a:rPr>
              <a:t> الگوی باغ شهرها</a:t>
            </a:r>
          </a:p>
        </p:txBody>
      </p:sp>
      <p:sp>
        <p:nvSpPr>
          <p:cNvPr id="3" name="Content Placeholder 2"/>
          <p:cNvSpPr>
            <a:spLocks noGrp="1"/>
          </p:cNvSpPr>
          <p:nvPr>
            <p:ph idx="1"/>
          </p:nvPr>
        </p:nvSpPr>
        <p:spPr>
          <a:xfrm>
            <a:off x="3733800" y="1143000"/>
            <a:ext cx="5105400" cy="5105400"/>
          </a:xfrm>
        </p:spPr>
        <p:txBody>
          <a:bodyPr>
            <a:normAutofit fontScale="92500" lnSpcReduction="20000"/>
          </a:bodyPr>
          <a:lstStyle/>
          <a:p>
            <a:r>
              <a:rPr lang="ar-SA" sz="2400" dirty="0">
                <a:latin typeface="Tahoma" pitchFamily="34" charset="0"/>
                <a:cs typeface="B Homa" panose="00000400000000000000" pitchFamily="2" charset="-78"/>
              </a:rPr>
              <a:t>به اعتقاد هاوارد،باغ شهر را باید تصور کاملی از یک شهر مستقل وخود بسنده نامید</a:t>
            </a:r>
            <a:r>
              <a:rPr lang="fa-IR" sz="2400" dirty="0">
                <a:latin typeface="Tahoma" pitchFamily="34" charset="0"/>
                <a:cs typeface="B Homa" panose="00000400000000000000" pitchFamily="2" charset="-78"/>
              </a:rPr>
              <a:t> ، </a:t>
            </a:r>
            <a:r>
              <a:rPr lang="ar-SA" sz="2400" dirty="0">
                <a:latin typeface="Tahoma" pitchFamily="34" charset="0"/>
                <a:cs typeface="B Homa" panose="00000400000000000000" pitchFamily="2" charset="-78"/>
              </a:rPr>
              <a:t>نه </a:t>
            </a:r>
            <a:r>
              <a:rPr lang="fa-IR" sz="2400" dirty="0">
                <a:latin typeface="Tahoma" pitchFamily="34" charset="0"/>
                <a:cs typeface="B Homa" panose="00000400000000000000" pitchFamily="2" charset="-78"/>
              </a:rPr>
              <a:t>ی</a:t>
            </a:r>
            <a:r>
              <a:rPr lang="ar-SA" sz="2400" dirty="0">
                <a:latin typeface="Tahoma" pitchFamily="34" charset="0"/>
                <a:cs typeface="B Homa" panose="00000400000000000000" pitchFamily="2" charset="-78"/>
              </a:rPr>
              <a:t>ک شهرحومه یا</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محله</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ای اعیان نشین</a:t>
            </a:r>
            <a:r>
              <a:rPr lang="fa-IR" sz="2400" dirty="0">
                <a:latin typeface="Tahoma" pitchFamily="34" charset="0"/>
                <a:cs typeface="B Homa" panose="00000400000000000000" pitchFamily="2" charset="-78"/>
              </a:rPr>
              <a:t>!</a:t>
            </a:r>
            <a:r>
              <a:rPr lang="ar-SA" sz="2400" dirty="0">
                <a:latin typeface="Tahoma" pitchFamily="34" charset="0"/>
                <a:cs typeface="B Homa" panose="00000400000000000000" pitchFamily="2" charset="-78"/>
              </a:rPr>
              <a:t> بلکه شهر</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او بیان تازه</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ای از نوع جدید اسکان بود. </a:t>
            </a:r>
            <a:endParaRPr lang="en-US" sz="2400" dirty="0">
              <a:latin typeface="Tahoma" pitchFamily="34" charset="0"/>
              <a:cs typeface="B Homa" panose="00000400000000000000" pitchFamily="2" charset="-78"/>
            </a:endParaRPr>
          </a:p>
          <a:p>
            <a:r>
              <a:rPr lang="ar-SA" sz="2400" dirty="0">
                <a:latin typeface="Tahoma" pitchFamily="34" charset="0"/>
                <a:cs typeface="B Homa" panose="00000400000000000000" pitchFamily="2" charset="-78"/>
              </a:rPr>
              <a:t>برای اجرای الگوی خود به زمینی به مساحت </a:t>
            </a:r>
            <a:r>
              <a:rPr lang="fa-IR" sz="2400" dirty="0">
                <a:latin typeface="Tahoma" pitchFamily="34" charset="0"/>
                <a:cs typeface="B Homa" panose="00000400000000000000" pitchFamily="2" charset="-78"/>
              </a:rPr>
              <a:t>6000 </a:t>
            </a:r>
            <a:r>
              <a:rPr lang="ar-SA" sz="2400" dirty="0">
                <a:latin typeface="Tahoma" pitchFamily="34" charset="0"/>
                <a:cs typeface="B Homa" panose="00000400000000000000" pitchFamily="2" charset="-78"/>
              </a:rPr>
              <a:t>اکر احتیاج دارد که به قیمت شش میلیون فرانک از طریق مزایده خریداری شده است</a:t>
            </a:r>
            <a:r>
              <a:rPr lang="en-US" sz="2400" dirty="0">
                <a:latin typeface="Tahoma" pitchFamily="34" charset="0"/>
                <a:cs typeface="B Homa" panose="00000400000000000000" pitchFamily="2" charset="-78"/>
              </a:rPr>
              <a:t>. </a:t>
            </a:r>
          </a:p>
          <a:p>
            <a:r>
              <a:rPr lang="ar-SA" sz="2400" dirty="0">
                <a:latin typeface="Tahoma" pitchFamily="34" charset="0"/>
                <a:cs typeface="B Homa" panose="00000400000000000000" pitchFamily="2" charset="-78"/>
              </a:rPr>
              <a:t>باغ شهر دارای شکل مدور با شعاع </a:t>
            </a:r>
            <a:r>
              <a:rPr lang="fa-IR" sz="2400" dirty="0">
                <a:latin typeface="Tahoma" pitchFamily="34" charset="0"/>
                <a:cs typeface="B Homa" panose="00000400000000000000" pitchFamily="2" charset="-78"/>
              </a:rPr>
              <a:t>1130 </a:t>
            </a:r>
            <a:r>
              <a:rPr lang="ar-SA" sz="2400" dirty="0">
                <a:latin typeface="Tahoma" pitchFamily="34" charset="0"/>
                <a:cs typeface="B Homa" panose="00000400000000000000" pitchFamily="2" charset="-78"/>
              </a:rPr>
              <a:t>متراست که</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فقط</a:t>
            </a:r>
            <a:r>
              <a:rPr lang="en-US" sz="2400" dirty="0">
                <a:latin typeface="Tahoma" pitchFamily="34" charset="0"/>
                <a:cs typeface="B Homa" panose="00000400000000000000" pitchFamily="2" charset="-78"/>
              </a:rPr>
              <a:t> </a:t>
            </a:r>
            <a:r>
              <a:rPr lang="fa-IR" sz="2400" dirty="0">
                <a:latin typeface="Tahoma" pitchFamily="34" charset="0"/>
                <a:cs typeface="B Homa" panose="00000400000000000000" pitchFamily="2" charset="-78"/>
              </a:rPr>
              <a:t>6</a:t>
            </a:r>
            <a:r>
              <a:rPr lang="en-US" sz="2400" dirty="0">
                <a:latin typeface="Tahoma" pitchFamily="34" charset="0"/>
                <a:cs typeface="B Homa" panose="00000400000000000000" pitchFamily="2" charset="-78"/>
              </a:rPr>
              <a:t>/</a:t>
            </a:r>
            <a:r>
              <a:rPr lang="fa-IR" sz="2400" dirty="0">
                <a:latin typeface="Tahoma" pitchFamily="34" charset="0"/>
                <a:cs typeface="B Homa" panose="00000400000000000000" pitchFamily="2" charset="-78"/>
              </a:rPr>
              <a:t>1</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آن مختص به فضای مسکونی می باشد</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و</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در حدود سی هزار نفر را در خود جای می دهد. </a:t>
            </a:r>
            <a:endParaRPr lang="en-US" sz="2400" dirty="0">
              <a:latin typeface="Tahoma" pitchFamily="34" charset="0"/>
              <a:cs typeface="B Homa" panose="00000400000000000000" pitchFamily="2" charset="-78"/>
            </a:endParaRPr>
          </a:p>
          <a:p>
            <a:r>
              <a:rPr lang="ar-SA" sz="2400" dirty="0">
                <a:latin typeface="Tahoma" pitchFamily="34" charset="0"/>
                <a:cs typeface="B Homa" panose="00000400000000000000" pitchFamily="2" charset="-78"/>
              </a:rPr>
              <a:t>هاوارد در طرح شهرهای باغ مانند خود، شهر را به صورت چند</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دایره متحد المرکز تصویرکرد</a:t>
            </a:r>
            <a:r>
              <a:rPr lang="fa-IR" sz="2400" dirty="0">
                <a:latin typeface="Tahoma" pitchFamily="34" charset="0"/>
                <a:cs typeface="B Homa" panose="00000400000000000000" pitchFamily="2" charset="-78"/>
              </a:rPr>
              <a:t>.</a:t>
            </a:r>
            <a:endParaRPr lang="fa-IR" sz="2400" dirty="0">
              <a:solidFill>
                <a:schemeClr val="tx1">
                  <a:lumMod val="85000"/>
                </a:schemeClr>
              </a:solidFill>
              <a:cs typeface="B Homa" panose="00000400000000000000" pitchFamily="2" charset="-78"/>
            </a:endParaRPr>
          </a:p>
          <a:p>
            <a:endParaRPr lang="fa-IR" sz="2400" dirty="0">
              <a:latin typeface="Tahoma" pitchFamily="34" charset="0"/>
              <a:cs typeface="B Homa" panose="00000400000000000000" pitchFamily="2" charset="-78"/>
            </a:endParaRPr>
          </a:p>
          <a:p>
            <a:endParaRPr lang="fa-IR" sz="2400" dirty="0">
              <a:latin typeface="Tahoma" pitchFamily="34" charset="0"/>
              <a:cs typeface="B Homa" panose="00000400000000000000" pitchFamily="2" charset="-78"/>
            </a:endParaRPr>
          </a:p>
          <a:p>
            <a:endParaRPr lang="en-US" sz="2400" dirty="0">
              <a:latin typeface="Tahoma" pitchFamily="34" charset="0"/>
              <a:cs typeface="B Homa" panose="00000400000000000000" pitchFamily="2" charset="-78"/>
            </a:endParaRPr>
          </a:p>
          <a:p>
            <a:endParaRPr lang="fa-IR" sz="2400" dirty="0">
              <a:latin typeface="Tahoma" pitchFamily="34" charset="0"/>
              <a:cs typeface="B Homa" panose="00000400000000000000" pitchFamily="2" charset="-78"/>
            </a:endParaRPr>
          </a:p>
          <a:p>
            <a:endParaRPr lang="fa-IR" sz="2400" dirty="0">
              <a:solidFill>
                <a:schemeClr val="tx1">
                  <a:lumMod val="85000"/>
                </a:schemeClr>
              </a:solidFill>
              <a:cs typeface="B Homa" panose="00000400000000000000" pitchFamily="2" charset="-78"/>
            </a:endParaRPr>
          </a:p>
          <a:p>
            <a:endParaRPr lang="fa-IR" dirty="0" smtClean="0"/>
          </a:p>
        </p:txBody>
      </p:sp>
      <p:pic>
        <p:nvPicPr>
          <p:cNvPr id="4" name="Picture 3" descr="11.jpg"/>
          <p:cNvPicPr>
            <a:picLocks noChangeAspect="1"/>
          </p:cNvPicPr>
          <p:nvPr/>
        </p:nvPicPr>
        <p:blipFill>
          <a:blip r:embed="rId2" cstate="print">
            <a:duotone>
              <a:prstClr val="black"/>
              <a:srgbClr val="D9C3A5">
                <a:tint val="50000"/>
                <a:satMod val="180000"/>
              </a:srgbClr>
            </a:duotone>
          </a:blip>
          <a:stretch>
            <a:fillRect/>
          </a:stretch>
        </p:blipFill>
        <p:spPr>
          <a:xfrm>
            <a:off x="228602" y="1676402"/>
            <a:ext cx="3424239" cy="3573119"/>
          </a:xfrm>
          <a:prstGeom prst="rect">
            <a:avLst/>
          </a:prstGeom>
        </p:spPr>
      </p:pic>
    </p:spTree>
    <p:extLst>
      <p:ext uri="{BB962C8B-B14F-4D97-AF65-F5344CB8AC3E}">
        <p14:creationId xmlns:p14="http://schemas.microsoft.com/office/powerpoint/2010/main" val="2534442377"/>
      </p:ext>
    </p:extLst>
  </p:cSld>
  <p:clrMapOvr>
    <a:masterClrMapping/>
  </p:clrMapOvr>
  <p:transition spd="slow">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0" y="152400"/>
            <a:ext cx="3886200" cy="1066800"/>
          </a:xfrm>
        </p:spPr>
        <p:txBody>
          <a:bodyPr>
            <a:normAutofit/>
          </a:bodyPr>
          <a:lstStyle/>
          <a:p>
            <a:pPr algn="r"/>
            <a:r>
              <a:rPr lang="fa-IR" sz="4000" dirty="0">
                <a:cs typeface="B Homa" panose="00000400000000000000" pitchFamily="2" charset="-78"/>
              </a:rPr>
              <a:t> الگوی باغ شهرها</a:t>
            </a:r>
          </a:p>
        </p:txBody>
      </p:sp>
      <p:sp>
        <p:nvSpPr>
          <p:cNvPr id="3" name="Content Placeholder 2"/>
          <p:cNvSpPr>
            <a:spLocks noGrp="1"/>
          </p:cNvSpPr>
          <p:nvPr>
            <p:ph idx="1"/>
          </p:nvPr>
        </p:nvSpPr>
        <p:spPr>
          <a:xfrm>
            <a:off x="4495800" y="1295400"/>
            <a:ext cx="4648200" cy="5105400"/>
          </a:xfrm>
        </p:spPr>
        <p:txBody>
          <a:bodyPr>
            <a:normAutofit fontScale="92500" lnSpcReduction="20000"/>
          </a:bodyPr>
          <a:lstStyle/>
          <a:p>
            <a:r>
              <a:rPr lang="ar-SA" sz="2400" dirty="0">
                <a:latin typeface="Tahoma" pitchFamily="34" charset="0"/>
                <a:cs typeface="B Homa" panose="00000400000000000000" pitchFamily="2" charset="-78"/>
              </a:rPr>
              <a:t>شهر</a:t>
            </a:r>
            <a:r>
              <a:rPr lang="fa-IR"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دارای شش بلوار با </a:t>
            </a:r>
            <a:r>
              <a:rPr lang="fa-IR" sz="2400" dirty="0">
                <a:latin typeface="Tahoma" pitchFamily="34" charset="0"/>
                <a:cs typeface="B Homa" panose="00000400000000000000" pitchFamily="2" charset="-78"/>
              </a:rPr>
              <a:t>36</a:t>
            </a:r>
            <a:r>
              <a:rPr lang="ar-SA" sz="2400" dirty="0">
                <a:latin typeface="Tahoma" pitchFamily="34" charset="0"/>
                <a:cs typeface="B Homa" panose="00000400000000000000" pitchFamily="2" charset="-78"/>
              </a:rPr>
              <a:t> متر عرض است که از مرکز شهر تا محیط کشیده شده است</a:t>
            </a:r>
            <a:r>
              <a:rPr lang="en-US" sz="2400" dirty="0">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وشهر را به شش بخش تقسیم می </a:t>
            </a:r>
            <a:r>
              <a:rPr lang="fa-IR" sz="2400" dirty="0">
                <a:latin typeface="Tahoma" pitchFamily="34" charset="0"/>
                <a:cs typeface="B Homa" panose="00000400000000000000" pitchFamily="2" charset="-78"/>
              </a:rPr>
              <a:t>کند</a:t>
            </a:r>
            <a:r>
              <a:rPr lang="ar-SA" sz="2400" dirty="0">
                <a:latin typeface="Tahoma" pitchFamily="34" charset="0"/>
                <a:cs typeface="B Homa" panose="00000400000000000000" pitchFamily="2" charset="-78"/>
              </a:rPr>
              <a:t>. </a:t>
            </a:r>
            <a:endParaRPr lang="fa-IR" sz="2400" dirty="0">
              <a:latin typeface="Tahoma" pitchFamily="34" charset="0"/>
              <a:cs typeface="B Homa" panose="00000400000000000000" pitchFamily="2" charset="-78"/>
            </a:endParaRPr>
          </a:p>
          <a:p>
            <a:pPr>
              <a:buNone/>
            </a:pPr>
            <a:r>
              <a:rPr lang="fa-IR" sz="2400" dirty="0">
                <a:solidFill>
                  <a:srgbClr val="E49238"/>
                </a:solidFill>
                <a:latin typeface="Tahoma" pitchFamily="34" charset="0"/>
                <a:cs typeface="B Homa" panose="00000400000000000000" pitchFamily="2" charset="-78"/>
              </a:rPr>
              <a:t>1-باغ مرکزی :</a:t>
            </a:r>
            <a:r>
              <a:rPr lang="ar-SA" sz="2400" dirty="0">
                <a:latin typeface="Tahoma" pitchFamily="34" charset="0"/>
                <a:cs typeface="B Homa" panose="00000400000000000000" pitchFamily="2" charset="-78"/>
              </a:rPr>
              <a:t>که در مرکز شهر </a:t>
            </a:r>
            <a:r>
              <a:rPr lang="fa-IR" sz="2400" dirty="0">
                <a:latin typeface="Tahoma" pitchFamily="34" charset="0"/>
                <a:cs typeface="B Homa" panose="00000400000000000000" pitchFamily="2" charset="-78"/>
              </a:rPr>
              <a:t>و </a:t>
            </a:r>
            <a:r>
              <a:rPr lang="ar-SA" sz="2400" dirty="0">
                <a:latin typeface="Tahoma" pitchFamily="34" charset="0"/>
                <a:cs typeface="B Homa" panose="00000400000000000000" pitchFamily="2" charset="-78"/>
              </a:rPr>
              <a:t>به مساحت </a:t>
            </a:r>
            <a:r>
              <a:rPr lang="fa-IR" sz="2400" dirty="0">
                <a:latin typeface="Tahoma" pitchFamily="34" charset="0"/>
                <a:cs typeface="B Homa" panose="00000400000000000000" pitchFamily="2" charset="-78"/>
              </a:rPr>
              <a:t>2</a:t>
            </a:r>
            <a:r>
              <a:rPr lang="ar-SA" sz="2400" dirty="0">
                <a:latin typeface="Tahoma" pitchFamily="34" charset="0"/>
                <a:cs typeface="B Homa" panose="00000400000000000000" pitchFamily="2" charset="-78"/>
              </a:rPr>
              <a:t> هکتار </a:t>
            </a:r>
            <a:r>
              <a:rPr lang="fa-IR" sz="2400" dirty="0">
                <a:latin typeface="Tahoma" pitchFamily="34" charset="0"/>
                <a:cs typeface="B Homa" panose="00000400000000000000" pitchFamily="2" charset="-78"/>
              </a:rPr>
              <a:t>وجود دارد.</a:t>
            </a:r>
            <a:r>
              <a:rPr lang="ar-SA" sz="2400" dirty="0">
                <a:latin typeface="Tahoma" pitchFamily="34" charset="0"/>
                <a:cs typeface="B Homa" panose="00000400000000000000" pitchFamily="2" charset="-78"/>
              </a:rPr>
              <a:t> در اطراف آن ساختمانهای عمومی مثل شهرداری، تالار کنسرت ، سخنرانی، تأتر ، کتابخانه و</a:t>
            </a:r>
            <a:r>
              <a:rPr lang="fa-IR" sz="2400" dirty="0">
                <a:latin typeface="Tahoma" pitchFamily="34" charset="0"/>
                <a:cs typeface="B Homa" panose="00000400000000000000" pitchFamily="2" charset="-78"/>
              </a:rPr>
              <a:t>...قرار داشت</a:t>
            </a:r>
            <a:r>
              <a:rPr lang="ar-SA" sz="2400" dirty="0">
                <a:latin typeface="Tahoma" pitchFamily="34" charset="0"/>
                <a:cs typeface="B Homa" panose="00000400000000000000" pitchFamily="2" charset="-78"/>
              </a:rPr>
              <a:t> که برای هریک محوطه ای نسبتاً بزرگ تعلق می گرفت </a:t>
            </a:r>
            <a:r>
              <a:rPr lang="fa-IR" sz="2400" dirty="0">
                <a:latin typeface="Tahoma" pitchFamily="34" charset="0"/>
                <a:cs typeface="B Homa" panose="00000400000000000000" pitchFamily="2" charset="-78"/>
              </a:rPr>
              <a:t>.</a:t>
            </a:r>
          </a:p>
          <a:p>
            <a:pPr>
              <a:buNone/>
            </a:pPr>
            <a:r>
              <a:rPr lang="fa-IR" sz="2400" dirty="0">
                <a:solidFill>
                  <a:srgbClr val="E49238"/>
                </a:solidFill>
                <a:latin typeface="Tahoma" pitchFamily="34" charset="0"/>
                <a:cs typeface="B Homa" panose="00000400000000000000" pitchFamily="2" charset="-78"/>
              </a:rPr>
              <a:t>2-</a:t>
            </a:r>
            <a:r>
              <a:rPr lang="ar-SA" sz="2400" dirty="0">
                <a:solidFill>
                  <a:srgbClr val="E49238"/>
                </a:solidFill>
                <a:latin typeface="Tahoma" pitchFamily="34" charset="0"/>
                <a:cs typeface="B Homa" panose="00000400000000000000" pitchFamily="2" charset="-78"/>
              </a:rPr>
              <a:t>پارک مرکزی</a:t>
            </a:r>
            <a:r>
              <a:rPr lang="fa-IR" sz="2400" dirty="0">
                <a:solidFill>
                  <a:srgbClr val="E49238"/>
                </a:solidFill>
                <a:latin typeface="Tahoma" pitchFamily="34" charset="0"/>
                <a:cs typeface="B Homa" panose="00000400000000000000" pitchFamily="2" charset="-78"/>
              </a:rPr>
              <a:t> :</a:t>
            </a:r>
            <a:r>
              <a:rPr lang="ar-SA" sz="2400" dirty="0">
                <a:latin typeface="Tahoma" pitchFamily="34" charset="0"/>
                <a:cs typeface="B Homa" panose="00000400000000000000" pitchFamily="2" charset="-78"/>
              </a:rPr>
              <a:t>که حدود </a:t>
            </a:r>
            <a:r>
              <a:rPr lang="fa-IR" sz="2400" dirty="0">
                <a:latin typeface="Tahoma" pitchFamily="34" charset="0"/>
                <a:cs typeface="B Homa" panose="00000400000000000000" pitchFamily="2" charset="-78"/>
              </a:rPr>
              <a:t>58 </a:t>
            </a:r>
            <a:r>
              <a:rPr lang="ar-SA" sz="2400" dirty="0">
                <a:latin typeface="Tahoma" pitchFamily="34" charset="0"/>
                <a:cs typeface="B Homa" panose="00000400000000000000" pitchFamily="2" charset="-78"/>
              </a:rPr>
              <a:t>هکتار زمین اشغال کرده است و در همه سوی آن یک رواق بزرگ بلورین قرار دارد</a:t>
            </a:r>
            <a:r>
              <a:rPr lang="fa-IR" sz="2400" dirty="0">
                <a:latin typeface="Tahoma" pitchFamily="34" charset="0"/>
                <a:cs typeface="B Homa" panose="00000400000000000000" pitchFamily="2" charset="-78"/>
              </a:rPr>
              <a:t>.</a:t>
            </a:r>
            <a:r>
              <a:rPr lang="ar-SA" sz="2400" dirty="0">
                <a:latin typeface="Tahoma" pitchFamily="34" charset="0"/>
                <a:cs typeface="B Homa" panose="00000400000000000000" pitchFamily="2" charset="-78"/>
              </a:rPr>
              <a:t>(قصر بلورین </a:t>
            </a:r>
            <a:r>
              <a:rPr lang="en-US" sz="2400" dirty="0">
                <a:latin typeface="Tahoma" pitchFamily="34" charset="0"/>
                <a:cs typeface="B Homa" panose="00000400000000000000" pitchFamily="2" charset="-78"/>
              </a:rPr>
              <a:t>Crystal Palace</a:t>
            </a:r>
            <a:r>
              <a:rPr lang="ar-SA" sz="2400" dirty="0">
                <a:latin typeface="Tahoma" pitchFamily="34" charset="0"/>
                <a:cs typeface="B Homa" panose="00000400000000000000" pitchFamily="2" charset="-78"/>
              </a:rPr>
              <a:t>)</a:t>
            </a:r>
            <a:endParaRPr lang="fa-IR" sz="2400" dirty="0">
              <a:latin typeface="Tahoma" pitchFamily="34" charset="0"/>
              <a:cs typeface="B Homa" panose="00000400000000000000" pitchFamily="2" charset="-78"/>
            </a:endParaRPr>
          </a:p>
          <a:p>
            <a:endParaRPr lang="fa-IR" sz="2400" dirty="0">
              <a:solidFill>
                <a:schemeClr val="tx1">
                  <a:lumMod val="85000"/>
                </a:schemeClr>
              </a:solidFill>
              <a:cs typeface="B Homa" panose="00000400000000000000" pitchFamily="2" charset="-78"/>
            </a:endParaRPr>
          </a:p>
          <a:p>
            <a:endParaRPr lang="fa-IR" dirty="0" smtClean="0"/>
          </a:p>
        </p:txBody>
      </p:sp>
      <p:pic>
        <p:nvPicPr>
          <p:cNvPr id="5" name="Picture 4" descr="12.jpg"/>
          <p:cNvPicPr>
            <a:picLocks noChangeAspect="1"/>
          </p:cNvPicPr>
          <p:nvPr/>
        </p:nvPicPr>
        <p:blipFill>
          <a:blip r:embed="rId2" cstate="print">
            <a:duotone>
              <a:prstClr val="black"/>
              <a:srgbClr val="D9C3A5">
                <a:tint val="50000"/>
                <a:satMod val="180000"/>
              </a:srgbClr>
            </a:duotone>
          </a:blip>
          <a:stretch>
            <a:fillRect/>
          </a:stretch>
        </p:blipFill>
        <p:spPr>
          <a:xfrm>
            <a:off x="226845" y="1524003"/>
            <a:ext cx="4192757" cy="3629025"/>
          </a:xfrm>
          <a:prstGeom prst="rect">
            <a:avLst/>
          </a:prstGeom>
        </p:spPr>
      </p:pic>
    </p:spTree>
    <p:extLst>
      <p:ext uri="{BB962C8B-B14F-4D97-AF65-F5344CB8AC3E}">
        <p14:creationId xmlns:p14="http://schemas.microsoft.com/office/powerpoint/2010/main" val="1347772252"/>
      </p:ext>
    </p:extLst>
  </p:cSld>
  <p:clrMapOvr>
    <a:masterClrMapping/>
  </p:clrMapOvr>
  <p:transition spd="slow">
    <p:cover dir="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docProps/app.xml><?xml version="1.0" encoding="utf-8"?>
<Properties xmlns="http://schemas.openxmlformats.org/officeDocument/2006/extended-properties" xmlns:vt="http://schemas.openxmlformats.org/officeDocument/2006/docPropsVTypes">
  <Template>Office Theme</Template>
  <TotalTime>20</TotalTime>
  <Words>2471</Words>
  <Application>Microsoft Office PowerPoint</Application>
  <PresentationFormat>On-screen Show (4:3)</PresentationFormat>
  <Paragraphs>160</Paragraphs>
  <Slides>29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29</vt:i4>
      </vt:variant>
    </vt:vector>
  </HeadingPairs>
  <TitlesOfParts>
    <vt:vector size="39" baseType="lpstr">
      <vt:lpstr>2  Koodak</vt:lpstr>
      <vt:lpstr>Arial</vt:lpstr>
      <vt:lpstr>B Homa</vt:lpstr>
      <vt:lpstr>Tahoma</vt:lpstr>
      <vt:lpstr>Times New Roman</vt:lpstr>
      <vt:lpstr>Trebuchet MS</vt:lpstr>
      <vt:lpstr>Tw Cen MT</vt:lpstr>
      <vt:lpstr>Wingdings</vt:lpstr>
      <vt:lpstr>Wingdings 2</vt:lpstr>
      <vt:lpstr>Circuit</vt:lpstr>
      <vt:lpstr>PowerPoint Presentation</vt:lpstr>
      <vt:lpstr>PowerPoint Presentation</vt:lpstr>
      <vt:lpstr>مقدمه</vt:lpstr>
      <vt:lpstr>بیوگرافی ابنیزر هاوارد</vt:lpstr>
      <vt:lpstr>بیوگرافی ابنیزر هاوارد</vt:lpstr>
      <vt:lpstr> هاوارد و ایده باغ شهر </vt:lpstr>
      <vt:lpstr>PowerPoint Presentation</vt:lpstr>
      <vt:lpstr> الگوی باغ شهرها</vt:lpstr>
      <vt:lpstr> الگوی باغ شهرها</vt:lpstr>
      <vt:lpstr>PowerPoint Presentation</vt:lpstr>
      <vt:lpstr>PowerPoint Presentation</vt:lpstr>
      <vt:lpstr>PowerPoint Presentation</vt:lpstr>
      <vt:lpstr>PowerPoint Presentation</vt:lpstr>
      <vt:lpstr> معرفی باغ شهرهای نمونه</vt:lpstr>
      <vt:lpstr>PowerPoint Presentation</vt:lpstr>
      <vt:lpstr>PowerPoint Presentation</vt:lpstr>
      <vt:lpstr> معرفی باغ شهرهای نمونه</vt:lpstr>
      <vt:lpstr>PowerPoint Presentation</vt:lpstr>
      <vt:lpstr>PowerPoint Presentation</vt:lpstr>
      <vt:lpstr> نظریه سه مغناطیس</vt:lpstr>
      <vt:lpstr> نظرات موافقین</vt:lpstr>
      <vt:lpstr>PowerPoint Presentation</vt:lpstr>
      <vt:lpstr> نظرات مخالفین</vt:lpstr>
      <vt:lpstr> نظرات مخالفین</vt:lpstr>
      <vt:lpstr> نظرات مخالفین</vt:lpstr>
      <vt:lpstr> نظرات مخالفین</vt:lpstr>
      <vt:lpstr> مزایا و معایب طرح باغشهر</vt:lpstr>
      <vt:lpstr> نتیجه گیری </vt:lpstr>
      <vt:lpstr> منابع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pedram shm</cp:lastModifiedBy>
  <cp:revision>6</cp:revision>
  <dcterms:created xsi:type="dcterms:W3CDTF">2019-12-09T08:21:31Z</dcterms:created>
  <dcterms:modified xsi:type="dcterms:W3CDTF">2019-12-10T14:48:18Z</dcterms:modified>
</cp:coreProperties>
</file>