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 id="291" r:id="rId6"/>
    <p:sldId id="260" r:id="rId7"/>
    <p:sldId id="261" r:id="rId8"/>
    <p:sldId id="293" r:id="rId9"/>
    <p:sldId id="262" r:id="rId10"/>
    <p:sldId id="263" r:id="rId11"/>
    <p:sldId id="264" r:id="rId12"/>
    <p:sldId id="265" r:id="rId13"/>
    <p:sldId id="266" r:id="rId14"/>
    <p:sldId id="267" r:id="rId15"/>
    <p:sldId id="268" r:id="rId16"/>
    <p:sldId id="269" r:id="rId17"/>
    <p:sldId id="270" r:id="rId18"/>
    <p:sldId id="271" r:id="rId19"/>
    <p:sldId id="272" r:id="rId20"/>
    <p:sldId id="294" r:id="rId21"/>
    <p:sldId id="273" r:id="rId22"/>
    <p:sldId id="296"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2" r:id="rId41"/>
    <p:sldId id="29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37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1786534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4286136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4AA11CC-BFFC-47FB-990C-1CF778584B59}"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36026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3387543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4AA11CC-BFFC-47FB-990C-1CF778584B59}"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65316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32246041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1236020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830661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2094796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9CACF9-7916-4C4C-9A0D-AA56257808B5}" type="datetimeFigureOut">
              <a:rPr lang="en-US" smtClean="0"/>
              <a:t>12/15/2019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2049742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2582458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A9CACF9-7916-4C4C-9A0D-AA56257808B5}" type="datetimeFigureOut">
              <a:rPr lang="en-US" smtClean="0"/>
              <a:t>12/15/2019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2996124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A9CACF9-7916-4C4C-9A0D-AA56257808B5}" type="datetimeFigureOut">
              <a:rPr lang="en-US" smtClean="0"/>
              <a:t>12/15/2019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882533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9CACF9-7916-4C4C-9A0D-AA56257808B5}" type="datetimeFigureOut">
              <a:rPr lang="en-US" smtClean="0"/>
              <a:t>12/15/2019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4193626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1868845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9CACF9-7916-4C4C-9A0D-AA56257808B5}" type="datetimeFigureOut">
              <a:rPr lang="en-US" smtClean="0"/>
              <a:t>12/15/2019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4AA11CC-BFFC-47FB-990C-1CF778584B59}" type="slidenum">
              <a:rPr lang="en-US" smtClean="0"/>
              <a:t>‹#›</a:t>
            </a:fld>
            <a:endParaRPr lang="en-US"/>
          </a:p>
        </p:txBody>
      </p:sp>
    </p:spTree>
    <p:extLst>
      <p:ext uri="{BB962C8B-B14F-4D97-AF65-F5344CB8AC3E}">
        <p14:creationId xmlns:p14="http://schemas.microsoft.com/office/powerpoint/2010/main" val="1975845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2A9CACF9-7916-4C4C-9A0D-AA56257808B5}" type="datetimeFigureOut">
              <a:rPr lang="en-US" smtClean="0"/>
              <a:t>12/15/2019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4AA11CC-BFFC-47FB-990C-1CF778584B59}" type="slidenum">
              <a:rPr lang="en-US" smtClean="0"/>
              <a:t>‹#›</a:t>
            </a:fld>
            <a:endParaRPr lang="en-US"/>
          </a:p>
        </p:txBody>
      </p:sp>
    </p:spTree>
    <p:extLst>
      <p:ext uri="{BB962C8B-B14F-4D97-AF65-F5344CB8AC3E}">
        <p14:creationId xmlns:p14="http://schemas.microsoft.com/office/powerpoint/2010/main" val="266829023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86043" y="3006738"/>
            <a:ext cx="6815669" cy="1515533"/>
          </a:xfrm>
        </p:spPr>
        <p:txBody>
          <a:bodyPr>
            <a:noAutofit/>
          </a:bodyPr>
          <a:lstStyle/>
          <a:p>
            <a:pPr algn="ctr"/>
            <a:r>
              <a:rPr lang="en-US" sz="3200" dirty="0" smtClean="0"/>
              <a:t/>
            </a:r>
            <a:br>
              <a:rPr lang="en-US" sz="3200" dirty="0" smtClean="0"/>
            </a:br>
            <a:r>
              <a:rPr lang="en-US" sz="3200" dirty="0" smtClean="0"/>
              <a:t/>
            </a:r>
            <a:br>
              <a:rPr lang="en-US" sz="3200" dirty="0" smtClean="0"/>
            </a:br>
            <a:r>
              <a:rPr lang="fa-IR" sz="3200" dirty="0" smtClean="0">
                <a:cs typeface="B Kourosh" panose="00000400000000000000" pitchFamily="2" charset="-78"/>
              </a:rPr>
              <a:t>پروژه بازآفرینی شهری برای قاهره تاریخی</a:t>
            </a:r>
            <a:br>
              <a:rPr lang="fa-IR" sz="3200" dirty="0" smtClean="0">
                <a:cs typeface="B Kourosh" panose="00000400000000000000" pitchFamily="2" charset="-78"/>
              </a:rPr>
            </a:br>
            <a:r>
              <a:rPr lang="en-US" sz="3200" dirty="0" smtClean="0"/>
              <a:t>Urban </a:t>
            </a:r>
            <a:r>
              <a:rPr lang="en-US" sz="3200" dirty="0"/>
              <a:t>Regeneration Project for </a:t>
            </a:r>
            <a:br>
              <a:rPr lang="en-US" sz="3200" dirty="0"/>
            </a:br>
            <a:r>
              <a:rPr lang="en-US" sz="3200" dirty="0"/>
              <a:t>Historic </a:t>
            </a:r>
            <a:r>
              <a:rPr lang="en-US" sz="3200" dirty="0" smtClean="0"/>
              <a:t>Cairo</a:t>
            </a:r>
            <a:r>
              <a:rPr lang="fa-IR" sz="3200" dirty="0" smtClean="0">
                <a:cs typeface="B Kourosh" panose="00000400000000000000" pitchFamily="2" charset="-78"/>
              </a:rPr>
              <a:t/>
            </a:r>
            <a:br>
              <a:rPr lang="fa-IR" sz="3200" dirty="0" smtClean="0">
                <a:cs typeface="B Kourosh" panose="00000400000000000000" pitchFamily="2" charset="-78"/>
              </a:rPr>
            </a:br>
            <a:endParaRPr lang="en-US" sz="2400" dirty="0"/>
          </a:p>
        </p:txBody>
      </p:sp>
    </p:spTree>
    <p:extLst>
      <p:ext uri="{BB962C8B-B14F-4D97-AF65-F5344CB8AC3E}">
        <p14:creationId xmlns:p14="http://schemas.microsoft.com/office/powerpoint/2010/main" val="8751443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پروژه های پیشین</a:t>
            </a:r>
            <a:endParaRPr lang="en-US" dirty="0"/>
          </a:p>
        </p:txBody>
      </p:sp>
      <p:pic>
        <p:nvPicPr>
          <p:cNvPr id="4" name="Content Placeholder 3"/>
          <p:cNvPicPr>
            <a:picLocks noGrp="1" noChangeAspect="1"/>
          </p:cNvPicPr>
          <p:nvPr>
            <p:ph idx="1"/>
          </p:nvPr>
        </p:nvPicPr>
        <p:blipFill>
          <a:blip r:embed="rId2"/>
          <a:stretch>
            <a:fillRect/>
          </a:stretch>
        </p:blipFill>
        <p:spPr>
          <a:xfrm>
            <a:off x="3508113" y="1514901"/>
            <a:ext cx="7380930" cy="4817660"/>
          </a:xfrm>
          <a:prstGeom prst="rect">
            <a:avLst/>
          </a:prstGeom>
        </p:spPr>
      </p:pic>
    </p:spTree>
    <p:extLst>
      <p:ext uri="{BB962C8B-B14F-4D97-AF65-F5344CB8AC3E}">
        <p14:creationId xmlns:p14="http://schemas.microsoft.com/office/powerpoint/2010/main" val="700038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وظایف پروژه ی جدید</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95817" y="2074460"/>
            <a:ext cx="8862935" cy="2586608"/>
          </a:xfrm>
        </p:spPr>
      </p:pic>
    </p:spTree>
    <p:extLst>
      <p:ext uri="{BB962C8B-B14F-4D97-AF65-F5344CB8AC3E}">
        <p14:creationId xmlns:p14="http://schemas.microsoft.com/office/powerpoint/2010/main" val="2679688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در 24 ماه اول این پروژه پیشرفتهایی حاصل شد از جمله:</a:t>
            </a:r>
            <a:endParaRPr lang="en-US" dirty="0">
              <a:cs typeface="B Kourosh" panose="00000400000000000000"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Koodak" panose="00000700000000000000" pitchFamily="2" charset="-78"/>
              </a:rPr>
              <a:t>1- تکمیل بررسی بافت شهری تاریخی 2011</a:t>
            </a:r>
          </a:p>
          <a:p>
            <a:pPr algn="r" rtl="1"/>
            <a:r>
              <a:rPr lang="fa-IR" dirty="0" smtClean="0">
                <a:cs typeface="B Koodak" panose="00000700000000000000" pitchFamily="2" charset="-78"/>
              </a:rPr>
              <a:t>2- مستندات تصویری خیابان های قاهره تاریخی 2011</a:t>
            </a:r>
          </a:p>
          <a:p>
            <a:pPr algn="r" rtl="1"/>
            <a:r>
              <a:rPr lang="fa-IR" dirty="0" smtClean="0">
                <a:cs typeface="B Koodak" panose="00000700000000000000" pitchFamily="2" charset="-78"/>
              </a:rPr>
              <a:t>3- مطالعات بخشی اقتصادی اجتماعی، مسکن، فعالیت های جامعه محور و خطرهای زیست محیطی</a:t>
            </a:r>
          </a:p>
          <a:p>
            <a:pPr algn="r" rtl="1"/>
            <a:r>
              <a:rPr lang="fa-IR" dirty="0" smtClean="0">
                <a:cs typeface="B Koodak" panose="00000700000000000000" pitchFamily="2" charset="-78"/>
              </a:rPr>
              <a:t>4- پیشنهاد تحدید حدود و منطقه بندی اولیه </a:t>
            </a:r>
          </a:p>
          <a:p>
            <a:pPr algn="r" rtl="1"/>
            <a:r>
              <a:rPr lang="fa-IR" dirty="0" smtClean="0">
                <a:cs typeface="B Koodak" panose="00000700000000000000" pitchFamily="2" charset="-78"/>
              </a:rPr>
              <a:t>5-انجام پیشنهاد یک کمپین آگاهی بخشی برای شناخت و حفاظت از قاهره تاریخی</a:t>
            </a:r>
          </a:p>
          <a:p>
            <a:pPr algn="r" rtl="1"/>
            <a:r>
              <a:rPr lang="fa-IR" dirty="0" smtClean="0">
                <a:cs typeface="B Koodak" panose="00000700000000000000" pitchFamily="2" charset="-78"/>
              </a:rPr>
              <a:t>6- مشاوره با نهاد های محلی مرتبط و سازمان ها</a:t>
            </a:r>
            <a:endParaRPr lang="en-US" dirty="0"/>
          </a:p>
        </p:txBody>
      </p:sp>
    </p:spTree>
    <p:extLst>
      <p:ext uri="{BB962C8B-B14F-4D97-AF65-F5344CB8AC3E}">
        <p14:creationId xmlns:p14="http://schemas.microsoft.com/office/powerpoint/2010/main" val="3022823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3112" y="2387600"/>
            <a:ext cx="8915400" cy="3777622"/>
          </a:xfrm>
        </p:spPr>
        <p:txBody>
          <a:bodyPr>
            <a:normAutofit/>
          </a:bodyPr>
          <a:lstStyle/>
          <a:p>
            <a:pPr algn="ctr" rtl="1"/>
            <a:r>
              <a:rPr lang="fa-IR" sz="5400" dirty="0" smtClean="0">
                <a:cs typeface="B Kourosh" panose="00000400000000000000" pitchFamily="2" charset="-78"/>
              </a:rPr>
              <a:t>بررسی فصول طرح</a:t>
            </a:r>
            <a:endParaRPr lang="en-US" sz="5400" dirty="0">
              <a:cs typeface="B Kourosh" panose="00000400000000000000" pitchFamily="2" charset="-78"/>
            </a:endParaRPr>
          </a:p>
        </p:txBody>
      </p:sp>
    </p:spTree>
    <p:extLst>
      <p:ext uri="{BB962C8B-B14F-4D97-AF65-F5344CB8AC3E}">
        <p14:creationId xmlns:p14="http://schemas.microsoft.com/office/powerpoint/2010/main" val="8443285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7301552" y="2375024"/>
            <a:ext cx="3711054" cy="4351338"/>
          </a:xfrm>
        </p:spPr>
        <p:txBody>
          <a:bodyPr/>
          <a:lstStyle/>
          <a:p>
            <a:pPr algn="just" rtl="1"/>
            <a:r>
              <a:rPr lang="fa-IR" dirty="0" smtClean="0">
                <a:cs typeface="B Koodak" panose="00000700000000000000" pitchFamily="2" charset="-78"/>
              </a:rPr>
              <a:t>پس از آن در فصل های بعدی به تحلیل نقشه های تاریخی و بررسی تحدید حدود های پیشنهادی پرداخته شده است و یک نقشه نهایی از محدوده مورد بررسی ارائه شده است.</a:t>
            </a:r>
            <a:endParaRPr lang="en-US" dirty="0"/>
          </a:p>
        </p:txBody>
      </p:sp>
      <p:pic>
        <p:nvPicPr>
          <p:cNvPr id="4" name="Picture 3"/>
          <p:cNvPicPr>
            <a:picLocks noChangeAspect="1"/>
          </p:cNvPicPr>
          <p:nvPr/>
        </p:nvPicPr>
        <p:blipFill>
          <a:blip r:embed="rId2"/>
          <a:stretch>
            <a:fillRect/>
          </a:stretch>
        </p:blipFill>
        <p:spPr>
          <a:xfrm>
            <a:off x="1659929" y="230286"/>
            <a:ext cx="4822757" cy="62978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221027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58871" y="1328577"/>
            <a:ext cx="8498263" cy="5119192"/>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859672" y="1328577"/>
            <a:ext cx="2905836" cy="4351338"/>
          </a:xfrm>
        </p:spPr>
        <p:txBody>
          <a:bodyPr/>
          <a:lstStyle/>
          <a:p>
            <a:pPr algn="just" rtl="1"/>
            <a:r>
              <a:rPr lang="fa-IR" dirty="0" smtClean="0">
                <a:cs typeface="B Koodak" panose="00000700000000000000" pitchFamily="2" charset="-78"/>
              </a:rPr>
              <a:t>در فصل دوم گزارش اولیه 5 پارامتر جهت ارزیابی مناطق محدوده تعیین شده است. هر منطقه از قبل مشخص شده بر اساس این 5 پارامتر بررسی شده و ارزش گذاری می شوند.</a:t>
            </a:r>
            <a:endParaRPr lang="en-US" dirty="0"/>
          </a:p>
        </p:txBody>
      </p:sp>
      <p:sp>
        <p:nvSpPr>
          <p:cNvPr id="5" name="TextBox 4"/>
          <p:cNvSpPr txBox="1"/>
          <p:nvPr/>
        </p:nvSpPr>
        <p:spPr>
          <a:xfrm>
            <a:off x="2674789" y="3053793"/>
            <a:ext cx="4373979" cy="1477328"/>
          </a:xfrm>
          <a:prstGeom prst="rect">
            <a:avLst/>
          </a:prstGeom>
          <a:noFill/>
        </p:spPr>
        <p:txBody>
          <a:bodyPr wrap="square" rtlCol="0">
            <a:spAutoFit/>
          </a:bodyPr>
          <a:lstStyle/>
          <a:p>
            <a:pPr algn="ctr" rtl="1"/>
            <a:r>
              <a:rPr lang="fa-IR" dirty="0" smtClean="0">
                <a:cs typeface="B Koodak" panose="00000700000000000000" pitchFamily="2" charset="-78"/>
              </a:rPr>
              <a:t>1- میراث معماری</a:t>
            </a:r>
          </a:p>
          <a:p>
            <a:pPr algn="ctr" rtl="1"/>
            <a:r>
              <a:rPr lang="fa-IR" dirty="0" smtClean="0">
                <a:cs typeface="B Koodak" panose="00000700000000000000" pitchFamily="2" charset="-78"/>
              </a:rPr>
              <a:t>2- هم ترازی خیابان ها</a:t>
            </a:r>
          </a:p>
          <a:p>
            <a:pPr algn="ctr" rtl="1"/>
            <a:r>
              <a:rPr lang="fa-IR" dirty="0" smtClean="0">
                <a:cs typeface="B Koodak" panose="00000700000000000000" pitchFamily="2" charset="-78"/>
              </a:rPr>
              <a:t>3- الگوهای تقسیم مجدد</a:t>
            </a:r>
          </a:p>
          <a:p>
            <a:pPr algn="ctr" rtl="1"/>
            <a:r>
              <a:rPr lang="fa-IR" dirty="0" smtClean="0">
                <a:cs typeface="B Koodak" panose="00000700000000000000" pitchFamily="2" charset="-78"/>
              </a:rPr>
              <a:t>4- تداوم و فشردگی بافت ساخته شده</a:t>
            </a:r>
          </a:p>
          <a:p>
            <a:pPr algn="ctr" rtl="1"/>
            <a:r>
              <a:rPr lang="fa-IR" dirty="0" smtClean="0">
                <a:cs typeface="B Koodak" panose="00000700000000000000" pitchFamily="2" charset="-78"/>
              </a:rPr>
              <a:t>5- فعالیت ها و استفاده های فضای شهری</a:t>
            </a:r>
            <a:endParaRPr lang="en-US" dirty="0"/>
          </a:p>
        </p:txBody>
      </p:sp>
    </p:spTree>
    <p:extLst>
      <p:ext uri="{BB962C8B-B14F-4D97-AF65-F5344CB8AC3E}">
        <p14:creationId xmlns:p14="http://schemas.microsoft.com/office/powerpoint/2010/main" val="1502840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7791" y="686662"/>
            <a:ext cx="10616821" cy="4351338"/>
          </a:xfrm>
        </p:spPr>
        <p:txBody>
          <a:bodyPr>
            <a:normAutofit/>
          </a:bodyPr>
          <a:lstStyle/>
          <a:p>
            <a:pPr algn="just" rtl="1"/>
            <a:r>
              <a:rPr lang="fa-IR" dirty="0" smtClean="0">
                <a:cs typeface="B Koodak" panose="00000700000000000000" pitchFamily="2" charset="-78"/>
              </a:rPr>
              <a:t>در فصل سوم مجموعه ای از اقدامات حفاظتی برای 5 منطقه ارائه شده است.</a:t>
            </a:r>
          </a:p>
          <a:p>
            <a:pPr algn="just" rtl="1"/>
            <a:r>
              <a:rPr lang="fa-IR" dirty="0" smtClean="0">
                <a:cs typeface="B Koodak" panose="00000700000000000000" pitchFamily="2" charset="-78"/>
              </a:rPr>
              <a:t>ارزیابی کلی ارزش های میراث شهری در قاهره تاریخی</a:t>
            </a:r>
          </a:p>
          <a:p>
            <a:pPr algn="just" rtl="1"/>
            <a:r>
              <a:rPr lang="fa-IR" dirty="0" smtClean="0">
                <a:cs typeface="B Koodak" panose="00000700000000000000" pitchFamily="2" charset="-78"/>
              </a:rPr>
              <a:t>1- نوسازی گسترده قطعه به قطعه در دهه های اخیر بدون اقدامات مناسب برای حفاظت بافت شهری تاریخی</a:t>
            </a:r>
          </a:p>
          <a:p>
            <a:pPr algn="just" rtl="1"/>
            <a:r>
              <a:rPr lang="fa-IR" dirty="0" smtClean="0">
                <a:cs typeface="B Koodak" panose="00000700000000000000" pitchFamily="2" charset="-78"/>
              </a:rPr>
              <a:t>2- اجرای مقررات بی اعتنا به ویژگی های فضایی، گونه شناسی و مورفولوژی بافت شهری</a:t>
            </a:r>
          </a:p>
          <a:p>
            <a:pPr algn="just" rtl="1"/>
            <a:r>
              <a:rPr lang="fa-IR" dirty="0" smtClean="0">
                <a:cs typeface="B Koodak" panose="00000700000000000000" pitchFamily="2" charset="-78"/>
              </a:rPr>
              <a:t>3- کنترل محدود مقامات مربوطه بر مداخالت غیر قانونی پراکنده به ویژه بعد از انقلاب 25 ژانویه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9045" y="2862331"/>
            <a:ext cx="5718411" cy="3894772"/>
          </a:xfrm>
          <a:prstGeom prst="rect">
            <a:avLst/>
          </a:prstGeom>
        </p:spPr>
      </p:pic>
    </p:spTree>
    <p:extLst>
      <p:ext uri="{BB962C8B-B14F-4D97-AF65-F5344CB8AC3E}">
        <p14:creationId xmlns:p14="http://schemas.microsoft.com/office/powerpoint/2010/main" val="23532235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اقدامات حفاظتی عمومی برای مالکیت میراث جهانی</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dirty="0" smtClean="0">
                <a:cs typeface="B Koodak" panose="00000700000000000000" pitchFamily="2" charset="-78"/>
              </a:rPr>
              <a:t>اقدامات حفاظتی عمومی برای مالکیت میراث جهانی</a:t>
            </a:r>
          </a:p>
          <a:p>
            <a:pPr algn="r" rtl="1"/>
            <a:r>
              <a:rPr lang="fa-IR" dirty="0" smtClean="0">
                <a:cs typeface="B Koodak" panose="00000700000000000000" pitchFamily="2" charset="-78"/>
              </a:rPr>
              <a:t>1- هیچ گونه برش یا تعریض جدید خیابان ها برای بهبود ترافیک وسایل نقلیه نباید انجام گیرد. فقط مداخالت جزیی مانند نگهداری و تعمیر،سنگفرش و محوطه سازی جهت بهبود تحرک عابران مجاز است.</a:t>
            </a:r>
          </a:p>
          <a:p>
            <a:pPr algn="r" rtl="1"/>
            <a:r>
              <a:rPr lang="fa-IR" dirty="0" smtClean="0">
                <a:cs typeface="B Koodak" panose="00000700000000000000" pitchFamily="2" charset="-78"/>
              </a:rPr>
              <a:t>2- تخریب جزئی یا کلی یا بازسازی برای بناهای فهرست شده و با ارزش مجاز نیست. فقط مداخالت حفاظتی برای ساختمان های تاریخی مجازمی باشد.</a:t>
            </a:r>
          </a:p>
          <a:p>
            <a:pPr algn="r" rtl="1"/>
            <a:r>
              <a:rPr lang="fa-IR" dirty="0" smtClean="0">
                <a:cs typeface="B Koodak" panose="00000700000000000000" pitchFamily="2" charset="-78"/>
              </a:rPr>
              <a:t>3- هیچ گونه تخریبی بدون بازسازی با احترام به ضوابط برنامه حفاظتی یا ابزار های تایید شده مجاز نیست. همه مداخلات چه بازسازی یا ساخت بناهای جدید باید در ارتباط با محدودیت های پیشنهادی برای مناطق و حرائم حفاظتی باشد.</a:t>
            </a:r>
          </a:p>
          <a:p>
            <a:pPr algn="r" rtl="1"/>
            <a:r>
              <a:rPr lang="fa-IR" dirty="0" smtClean="0">
                <a:cs typeface="B Koodak" panose="00000700000000000000" pitchFamily="2" charset="-78"/>
              </a:rPr>
              <a:t>4- مقررات پایه معماری جهت اطمینان از ترکیب مداخلات جدید با بافت تاریخی و استفاده از تکنولوزی و مصالح بناهای سنتی تاریخی سازگار</a:t>
            </a:r>
          </a:p>
          <a:p>
            <a:pPr algn="r" rtl="1"/>
            <a:r>
              <a:rPr lang="fa-IR" dirty="0" smtClean="0">
                <a:cs typeface="B Koodak" panose="00000700000000000000" pitchFamily="2" charset="-78"/>
              </a:rPr>
              <a:t>5- تنها مداخلات توسعه مجدد </a:t>
            </a:r>
            <a:r>
              <a:rPr lang="fa-IR" sz="1900" b="1" dirty="0" smtClean="0">
                <a:solidFill>
                  <a:srgbClr val="FF0000"/>
                </a:solidFill>
                <a:cs typeface="B Koodak" panose="00000700000000000000" pitchFamily="2" charset="-78"/>
              </a:rPr>
              <a:t>محدود</a:t>
            </a:r>
            <a:r>
              <a:rPr lang="fa-IR" dirty="0" smtClean="0">
                <a:cs typeface="B Koodak" panose="00000700000000000000" pitchFamily="2" charset="-78"/>
              </a:rPr>
              <a:t> با توجه به تجمیع و تقسیم قطعات</a:t>
            </a:r>
          </a:p>
          <a:p>
            <a:pPr algn="r" rtl="1"/>
            <a:r>
              <a:rPr lang="fa-IR" dirty="0" smtClean="0">
                <a:cs typeface="B Koodak" panose="00000700000000000000" pitchFamily="2" charset="-78"/>
              </a:rPr>
              <a:t>6- اقدامات کاربری زمین جهت جلوگیری از فعالیت هایی که بافت شهری را به خطر می اندازند و زیست پذیری آن را تضعیف می کنند.</a:t>
            </a:r>
            <a:endParaRPr lang="en-US" dirty="0"/>
          </a:p>
        </p:txBody>
      </p:sp>
    </p:spTree>
    <p:extLst>
      <p:ext uri="{BB962C8B-B14F-4D97-AF65-F5344CB8AC3E}">
        <p14:creationId xmlns:p14="http://schemas.microsoft.com/office/powerpoint/2010/main" val="13383189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cs typeface="B Koodak" panose="00000700000000000000" pitchFamily="2" charset="-78"/>
              </a:rPr>
              <a:t>در فصل 4 مطالعات بخشی در ابعاد اجتماعی اقتصادی، الگوهای فعالیت جامعه محور، توانبخشی مسکن و خطرات زیست محیطی صورت گرفته است.</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4523"/>
          <a:stretch/>
        </p:blipFill>
        <p:spPr>
          <a:xfrm>
            <a:off x="3844590" y="3616657"/>
            <a:ext cx="6404644" cy="3112789"/>
          </a:xfrm>
          <a:prstGeom prst="rect">
            <a:avLst/>
          </a:prstGeom>
        </p:spPr>
      </p:pic>
      <p:sp>
        <p:nvSpPr>
          <p:cNvPr id="5" name="TextBox 4"/>
          <p:cNvSpPr txBox="1"/>
          <p:nvPr/>
        </p:nvSpPr>
        <p:spPr>
          <a:xfrm>
            <a:off x="7888406" y="3043451"/>
            <a:ext cx="1637731" cy="368489"/>
          </a:xfrm>
          <a:prstGeom prst="rect">
            <a:avLst/>
          </a:prstGeom>
          <a:noFill/>
        </p:spPr>
        <p:txBody>
          <a:bodyPr wrap="square" rtlCol="0">
            <a:spAutoFit/>
          </a:bodyPr>
          <a:lstStyle/>
          <a:p>
            <a:pPr algn="ctr"/>
            <a:r>
              <a:rPr lang="fa-IR" dirty="0" smtClean="0"/>
              <a:t>نوع سازه</a:t>
            </a:r>
            <a:endParaRPr lang="en-US" dirty="0"/>
          </a:p>
        </p:txBody>
      </p:sp>
      <p:sp>
        <p:nvSpPr>
          <p:cNvPr id="6" name="TextBox 5"/>
          <p:cNvSpPr txBox="1"/>
          <p:nvPr/>
        </p:nvSpPr>
        <p:spPr>
          <a:xfrm>
            <a:off x="4503761" y="3084394"/>
            <a:ext cx="1542197" cy="369332"/>
          </a:xfrm>
          <a:prstGeom prst="rect">
            <a:avLst/>
          </a:prstGeom>
          <a:noFill/>
        </p:spPr>
        <p:txBody>
          <a:bodyPr wrap="square" rtlCol="0">
            <a:spAutoFit/>
          </a:bodyPr>
          <a:lstStyle/>
          <a:p>
            <a:pPr algn="ctr"/>
            <a:r>
              <a:rPr lang="fa-IR" dirty="0" smtClean="0"/>
              <a:t>کیفیت مسکن</a:t>
            </a:r>
            <a:endParaRPr lang="en-US" dirty="0"/>
          </a:p>
        </p:txBody>
      </p:sp>
    </p:spTree>
    <p:extLst>
      <p:ext uri="{BB962C8B-B14F-4D97-AF65-F5344CB8AC3E}">
        <p14:creationId xmlns:p14="http://schemas.microsoft.com/office/powerpoint/2010/main" val="37099648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037048" y="868457"/>
            <a:ext cx="6727208" cy="4351338"/>
          </a:xfrm>
        </p:spPr>
        <p:txBody>
          <a:bodyPr/>
          <a:lstStyle/>
          <a:p>
            <a:pPr algn="just" rtl="1"/>
            <a:r>
              <a:rPr lang="fa-IR" dirty="0" smtClean="0">
                <a:cs typeface="B Koodak" panose="00000700000000000000" pitchFamily="2" charset="-78"/>
              </a:rPr>
              <a:t>در آخرین فصل گزارش اولیه یک کمپین آگاهی جهت تبلیغ قاهره تاریخی و آشنایی بیشتر ساکنان وگردشگران از محدوده پیشنهاد شده است. در این کمپین گروه های هدف متعددی از جمله اجتماع، ذینفعان،محصلان و کارشناسان و همچنین ابزارهای استراتژی وتکمیلی مورد توجه قرار گرفته اند.</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40065" y="2353044"/>
            <a:ext cx="9824191" cy="4067829"/>
          </a:xfrm>
          <a:prstGeom prst="rect">
            <a:avLst/>
          </a:prstGeom>
        </p:spPr>
      </p:pic>
      <p:sp>
        <p:nvSpPr>
          <p:cNvPr id="5" name="TextBox 4"/>
          <p:cNvSpPr txBox="1"/>
          <p:nvPr/>
        </p:nvSpPr>
        <p:spPr>
          <a:xfrm>
            <a:off x="2239258" y="3044126"/>
            <a:ext cx="2797790" cy="2462213"/>
          </a:xfrm>
          <a:prstGeom prst="rect">
            <a:avLst/>
          </a:prstGeom>
          <a:noFill/>
        </p:spPr>
        <p:txBody>
          <a:bodyPr wrap="square" rtlCol="0">
            <a:spAutoFit/>
          </a:bodyPr>
          <a:lstStyle/>
          <a:p>
            <a:pPr algn="r" rtl="1"/>
            <a:r>
              <a:rPr lang="fa-IR" sz="1400" dirty="0" smtClean="0">
                <a:cs typeface="B Koodak" panose="00000700000000000000" pitchFamily="2" charset="-78"/>
              </a:rPr>
              <a:t>• ترویج و بهبود تصویر و شهرت مالکیت میراث جهانی</a:t>
            </a:r>
          </a:p>
          <a:p>
            <a:pPr algn="r" rtl="1"/>
            <a:r>
              <a:rPr lang="fa-IR" sz="1400" dirty="0" smtClean="0">
                <a:cs typeface="B Koodak" panose="00000700000000000000" pitchFamily="2" charset="-78"/>
              </a:rPr>
              <a:t>• تقویت رابطه بین گروه های هدف وسایت</a:t>
            </a:r>
          </a:p>
          <a:p>
            <a:pPr algn="r" rtl="1"/>
            <a:r>
              <a:rPr lang="fa-IR" sz="1400" dirty="0" smtClean="0">
                <a:cs typeface="B Koodak" panose="00000700000000000000" pitchFamily="2" charset="-78"/>
              </a:rPr>
              <a:t>• تشویق و تقویت فعالیت های سنتی (تجاری و فرهنگی)، رویدادها و جشنواره ها</a:t>
            </a:r>
          </a:p>
          <a:p>
            <a:pPr algn="r" rtl="1"/>
            <a:r>
              <a:rPr lang="fa-IR" sz="1400" dirty="0" smtClean="0">
                <a:cs typeface="B Koodak" panose="00000700000000000000" pitchFamily="2" charset="-78"/>
              </a:rPr>
              <a:t>• آموزش و اشتغال حرفه ای ها در توان بخشی قاهره</a:t>
            </a:r>
          </a:p>
          <a:p>
            <a:pPr algn="r" rtl="1"/>
            <a:r>
              <a:rPr lang="fa-IR" sz="1400" dirty="0" smtClean="0">
                <a:cs typeface="B Koodak" panose="00000700000000000000" pitchFamily="2" charset="-78"/>
              </a:rPr>
              <a:t>• تحریک گردگشری میراث فرهنگی و بهبود حمل و نقل و دسترسی به سایت</a:t>
            </a:r>
          </a:p>
          <a:p>
            <a:pPr algn="r" rtl="1"/>
            <a:r>
              <a:rPr lang="fa-IR" sz="1400" dirty="0" smtClean="0">
                <a:cs typeface="B Koodak" panose="00000700000000000000" pitchFamily="2" charset="-78"/>
              </a:rPr>
              <a:t>• راهنمایی سرمایه گذاران به مداخالت پایدار به نفع سایت</a:t>
            </a:r>
            <a:endParaRPr lang="en-US" sz="1400" dirty="0"/>
          </a:p>
        </p:txBody>
      </p:sp>
      <p:sp>
        <p:nvSpPr>
          <p:cNvPr id="6" name="TextBox 5"/>
          <p:cNvSpPr txBox="1"/>
          <p:nvPr/>
        </p:nvSpPr>
        <p:spPr>
          <a:xfrm>
            <a:off x="9311527" y="3371296"/>
            <a:ext cx="1688569" cy="954107"/>
          </a:xfrm>
          <a:prstGeom prst="rect">
            <a:avLst/>
          </a:prstGeom>
          <a:noFill/>
        </p:spPr>
        <p:txBody>
          <a:bodyPr wrap="square" rtlCol="0">
            <a:spAutoFit/>
          </a:bodyPr>
          <a:lstStyle/>
          <a:p>
            <a:pPr algn="r" rtl="1"/>
            <a:r>
              <a:rPr lang="fa-IR" sz="1400" dirty="0" smtClean="0">
                <a:cs typeface="B Koodak" panose="00000700000000000000" pitchFamily="2" charset="-78"/>
              </a:rPr>
              <a:t>1- اهداف کلی عملیاتی</a:t>
            </a:r>
          </a:p>
          <a:p>
            <a:pPr algn="r" rtl="1"/>
            <a:r>
              <a:rPr lang="fa-IR" sz="1400" dirty="0" smtClean="0">
                <a:cs typeface="B Koodak" panose="00000700000000000000" pitchFamily="2" charset="-78"/>
              </a:rPr>
              <a:t>2- گروه های هدف</a:t>
            </a:r>
          </a:p>
          <a:p>
            <a:pPr algn="r" rtl="1"/>
            <a:r>
              <a:rPr lang="fa-IR" sz="1400" dirty="0" smtClean="0">
                <a:cs typeface="B Koodak" panose="00000700000000000000" pitchFamily="2" charset="-78"/>
              </a:rPr>
              <a:t>3- ابزارها (راهبردی</a:t>
            </a:r>
          </a:p>
          <a:p>
            <a:pPr algn="r" rtl="1"/>
            <a:r>
              <a:rPr lang="fa-IR" sz="1400" dirty="0" smtClean="0">
                <a:cs typeface="B Koodak" panose="00000700000000000000" pitchFamily="2" charset="-78"/>
              </a:rPr>
              <a:t>و تکمیلی)</a:t>
            </a:r>
            <a:endParaRPr lang="en-US" sz="1400" dirty="0"/>
          </a:p>
        </p:txBody>
      </p:sp>
    </p:spTree>
    <p:extLst>
      <p:ext uri="{BB962C8B-B14F-4D97-AF65-F5344CB8AC3E}">
        <p14:creationId xmlns:p14="http://schemas.microsoft.com/office/powerpoint/2010/main" val="1255998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Kourosh" panose="00000400000000000000" pitchFamily="2" charset="-78"/>
              </a:rPr>
              <a:t>مقدمه :</a:t>
            </a:r>
            <a:endParaRPr lang="en-US" dirty="0"/>
          </a:p>
        </p:txBody>
      </p:sp>
      <p:pic>
        <p:nvPicPr>
          <p:cNvPr id="4" name="Content Placeholder 3"/>
          <p:cNvPicPr>
            <a:picLocks noGrp="1" noChangeAspect="1"/>
          </p:cNvPicPr>
          <p:nvPr>
            <p:ph idx="1"/>
          </p:nvPr>
        </p:nvPicPr>
        <p:blipFill>
          <a:blip r:embed="rId2"/>
          <a:stretch>
            <a:fillRect/>
          </a:stretch>
        </p:blipFill>
        <p:spPr>
          <a:xfrm>
            <a:off x="2592925" y="1905000"/>
            <a:ext cx="8911687" cy="2796785"/>
          </a:xfrm>
          <a:prstGeom prst="rect">
            <a:avLst/>
          </a:prstGeom>
        </p:spPr>
      </p:pic>
    </p:spTree>
    <p:extLst>
      <p:ext uri="{BB962C8B-B14F-4D97-AF65-F5344CB8AC3E}">
        <p14:creationId xmlns:p14="http://schemas.microsoft.com/office/powerpoint/2010/main" val="36101273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43200" y="818865"/>
            <a:ext cx="8997618" cy="4645393"/>
          </a:xfrm>
        </p:spPr>
      </p:pic>
    </p:spTree>
    <p:extLst>
      <p:ext uri="{BB962C8B-B14F-4D97-AF65-F5344CB8AC3E}">
        <p14:creationId xmlns:p14="http://schemas.microsoft.com/office/powerpoint/2010/main" val="18506360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89212" y="1264555"/>
            <a:ext cx="8915400" cy="3777622"/>
          </a:xfrm>
        </p:spPr>
        <p:txBody>
          <a:bodyPr/>
          <a:lstStyle/>
          <a:p>
            <a:pPr algn="r" rtl="1"/>
            <a:r>
              <a:rPr lang="fa-IR" dirty="0" smtClean="0">
                <a:cs typeface="B Koodak" panose="00000700000000000000" pitchFamily="2" charset="-78"/>
              </a:rPr>
              <a:t> گزارش نهایی پروژه (2012-2014) شامل 4 فصل می باشد. در ابتدا به بررسی شرایط و ساختار یک سیستم مدیریتی می پردازد. در ارتباط با تحدید حدود پیشنهادی تجدید نظر می کند و به بررسی موارد زیر می پردازد.</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8046" y="2545445"/>
            <a:ext cx="8396566" cy="2748987"/>
          </a:xfrm>
          <a:prstGeom prst="rect">
            <a:avLst/>
          </a:prstGeom>
        </p:spPr>
      </p:pic>
    </p:spTree>
    <p:extLst>
      <p:ext uri="{BB962C8B-B14F-4D97-AF65-F5344CB8AC3E}">
        <p14:creationId xmlns:p14="http://schemas.microsoft.com/office/powerpoint/2010/main" val="19292764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rtl="1"/>
            <a:r>
              <a:rPr lang="fa-IR" sz="6600" dirty="0" smtClean="0">
                <a:solidFill>
                  <a:srgbClr val="573729"/>
                </a:solidFill>
              </a:rPr>
              <a:t>پروژه ی دوم</a:t>
            </a:r>
          </a:p>
          <a:p>
            <a:pPr algn="ctr" rtl="1"/>
            <a:r>
              <a:rPr lang="fa-IR" sz="6600" dirty="0" smtClean="0">
                <a:solidFill>
                  <a:srgbClr val="573729"/>
                </a:solidFill>
              </a:rPr>
              <a:t>پروژه ی نهایی</a:t>
            </a:r>
            <a:endParaRPr lang="en-US" sz="6600" dirty="0">
              <a:solidFill>
                <a:srgbClr val="573729"/>
              </a:solidFill>
            </a:endParaRPr>
          </a:p>
        </p:txBody>
      </p:sp>
    </p:spTree>
    <p:extLst>
      <p:ext uri="{BB962C8B-B14F-4D97-AF65-F5344CB8AC3E}">
        <p14:creationId xmlns:p14="http://schemas.microsoft.com/office/powerpoint/2010/main" val="2348646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نظام مدیریتی</a:t>
            </a:r>
            <a:endParaRPr lang="en-US" dirty="0"/>
          </a:p>
        </p:txBody>
      </p:sp>
      <p:sp>
        <p:nvSpPr>
          <p:cNvPr id="3" name="Content Placeholder 2"/>
          <p:cNvSpPr>
            <a:spLocks noGrp="1"/>
          </p:cNvSpPr>
          <p:nvPr>
            <p:ph idx="1"/>
          </p:nvPr>
        </p:nvSpPr>
        <p:spPr/>
        <p:txBody>
          <a:bodyPr>
            <a:normAutofit/>
          </a:bodyPr>
          <a:lstStyle/>
          <a:p>
            <a:pPr algn="r" rtl="1"/>
            <a:r>
              <a:rPr lang="fa-IR" dirty="0" smtClean="0">
                <a:cs typeface="B Koodak" panose="00000700000000000000" pitchFamily="2" charset="-78"/>
              </a:rPr>
              <a:t>• در این زمان فقدان یک سیستم مدیریتی کارآمد حس می شد. مسئولیت وزارت اثار باستانی تنها به آثار باستانی و مناطق باستان شناسی محدود می شد. بنابراین وزارت هیچ قدرت تصمیم سازی نداشت. هیچ مکانیسم کارآمدی جهت همکاری سایر نهادها با مسولیت های مختلفی وجود ندارد.</a:t>
            </a:r>
          </a:p>
          <a:p>
            <a:pPr algn="r" rtl="1"/>
            <a:r>
              <a:rPr lang="fa-IR" dirty="0" smtClean="0">
                <a:cs typeface="B Koodak" panose="00000700000000000000" pitchFamily="2" charset="-78"/>
              </a:rPr>
              <a:t>2- فعالیت های آموزشی در حین کار: تجربه همکاری در سال 2013 تعدادی از نهادهای مصری در ارتباط با قاهره تاریخی، دعوت به مشارکت در یک فعالیت آموزشی سازمان یافته توسط تیم پروژه شدند. تقریبا همه نهاد ها استقبال کردند و واکنش مثبتی نشان دادند. تیم کارآموزان از 12 عضو تشکیل شده بود</a:t>
            </a:r>
            <a:endParaRPr lang="en-US" dirty="0"/>
          </a:p>
        </p:txBody>
      </p:sp>
    </p:spTree>
    <p:extLst>
      <p:ext uri="{BB962C8B-B14F-4D97-AF65-F5344CB8AC3E}">
        <p14:creationId xmlns:p14="http://schemas.microsoft.com/office/powerpoint/2010/main" val="1697392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چهارچوب مدیریت پیشنهادی </a:t>
            </a:r>
            <a:endParaRPr lang="en-US" dirty="0"/>
          </a:p>
        </p:txBody>
      </p:sp>
      <p:sp>
        <p:nvSpPr>
          <p:cNvPr id="3" name="Content Placeholder 2"/>
          <p:cNvSpPr>
            <a:spLocks noGrp="1"/>
          </p:cNvSpPr>
          <p:nvPr>
            <p:ph idx="1"/>
          </p:nvPr>
        </p:nvSpPr>
        <p:spPr>
          <a:xfrm>
            <a:off x="2592925" y="1464860"/>
            <a:ext cx="8915400" cy="3777622"/>
          </a:xfrm>
        </p:spPr>
        <p:txBody>
          <a:bodyPr/>
          <a:lstStyle/>
          <a:p>
            <a:pPr algn="r" rtl="1"/>
            <a:r>
              <a:rPr lang="fa-IR" dirty="0" smtClean="0">
                <a:cs typeface="B Koodak" panose="00000700000000000000" pitchFamily="2" charset="-78"/>
              </a:rPr>
              <a:t>یک سیستم مدیریتی کارآمد باید موارد زیر را دارا باشد:</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5086" y="1905000"/>
            <a:ext cx="9026981" cy="3875964"/>
          </a:xfrm>
          <a:prstGeom prst="rect">
            <a:avLst/>
          </a:prstGeom>
        </p:spPr>
      </p:pic>
    </p:spTree>
    <p:extLst>
      <p:ext uri="{BB962C8B-B14F-4D97-AF65-F5344CB8AC3E}">
        <p14:creationId xmlns:p14="http://schemas.microsoft.com/office/powerpoint/2010/main" val="21655602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cs typeface="B Koodak" panose="00000700000000000000" pitchFamily="2" charset="-78"/>
              </a:rPr>
              <a:t> گام های زیر برای ایجاد یک ساختار مدیریتی کارآمد برای قاهره تاریخی پیشنهاد شدند:</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1142" y="2771633"/>
            <a:ext cx="9188053" cy="3368189"/>
          </a:xfrm>
          <a:prstGeom prst="rect">
            <a:avLst/>
          </a:prstGeom>
        </p:spPr>
      </p:pic>
    </p:spTree>
    <p:extLst>
      <p:ext uri="{BB962C8B-B14F-4D97-AF65-F5344CB8AC3E}">
        <p14:creationId xmlns:p14="http://schemas.microsoft.com/office/powerpoint/2010/main" val="943835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برنامه ی حفاظتی </a:t>
            </a:r>
            <a:endParaRPr lang="en-US" dirty="0"/>
          </a:p>
        </p:txBody>
      </p:sp>
      <p:sp>
        <p:nvSpPr>
          <p:cNvPr id="3" name="Content Placeholder 2"/>
          <p:cNvSpPr>
            <a:spLocks noGrp="1"/>
          </p:cNvSpPr>
          <p:nvPr>
            <p:ph idx="1"/>
          </p:nvPr>
        </p:nvSpPr>
        <p:spPr>
          <a:xfrm>
            <a:off x="6400801" y="1825625"/>
            <a:ext cx="4953000" cy="1436190"/>
          </a:xfrm>
        </p:spPr>
        <p:txBody>
          <a:bodyPr>
            <a:normAutofit/>
          </a:bodyPr>
          <a:lstStyle/>
          <a:p>
            <a:pPr algn="r" rtl="1"/>
            <a:r>
              <a:rPr lang="fa-IR" dirty="0" smtClean="0">
                <a:cs typeface="B Koodak" panose="00000700000000000000" pitchFamily="2" charset="-78"/>
              </a:rPr>
              <a:t>1- مناطق و حرایم حفاظتی</a:t>
            </a:r>
          </a:p>
          <a:p>
            <a:pPr algn="r" rtl="1"/>
            <a:r>
              <a:rPr lang="fa-IR" dirty="0" smtClean="0">
                <a:cs typeface="B Koodak" panose="00000700000000000000" pitchFamily="2" charset="-78"/>
              </a:rPr>
              <a:t>• این محدوده به 5 منطقه تقسیم شده است. در ادامه برخی از اقدامات عمومی در این نواحی را بر شمرده است که در گزارش اولیه به آن اشاره کردیم.</a:t>
            </a:r>
            <a:endParaRPr lang="en-US" dirty="0"/>
          </a:p>
        </p:txBody>
      </p:sp>
      <p:pic>
        <p:nvPicPr>
          <p:cNvPr id="4" name="Picture 3"/>
          <p:cNvPicPr>
            <a:picLocks noChangeAspect="1"/>
          </p:cNvPicPr>
          <p:nvPr/>
        </p:nvPicPr>
        <p:blipFill>
          <a:blip r:embed="rId2"/>
          <a:stretch>
            <a:fillRect/>
          </a:stretch>
        </p:blipFill>
        <p:spPr>
          <a:xfrm>
            <a:off x="1366023" y="419716"/>
            <a:ext cx="4707230" cy="60969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9294125" y="3712191"/>
            <a:ext cx="2279176"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fa-IR" dirty="0" smtClean="0">
                <a:cs typeface="B Koodak" panose="00000700000000000000" pitchFamily="2" charset="-78"/>
              </a:rPr>
              <a:t>اطلاعات کلی بنا</a:t>
            </a:r>
          </a:p>
          <a:p>
            <a:pPr algn="r" rtl="1"/>
            <a:r>
              <a:rPr lang="fa-IR" dirty="0" smtClean="0">
                <a:cs typeface="B Koodak" panose="00000700000000000000" pitchFamily="2" charset="-78"/>
              </a:rPr>
              <a:t>چیدمان بنا</a:t>
            </a:r>
          </a:p>
          <a:p>
            <a:pPr algn="r" rtl="1"/>
            <a:r>
              <a:rPr lang="fa-IR" dirty="0" smtClean="0">
                <a:cs typeface="B Koodak" panose="00000700000000000000" pitchFamily="2" charset="-78"/>
              </a:rPr>
              <a:t>عملکرد بنا</a:t>
            </a:r>
          </a:p>
          <a:p>
            <a:pPr algn="r" rtl="1"/>
            <a:r>
              <a:rPr lang="fa-IR" dirty="0" smtClean="0">
                <a:cs typeface="B Koodak" panose="00000700000000000000" pitchFamily="2" charset="-78"/>
              </a:rPr>
              <a:t>ساختار و اسکلت بنا</a:t>
            </a:r>
          </a:p>
          <a:p>
            <a:pPr algn="r" rtl="1"/>
            <a:r>
              <a:rPr lang="fa-IR" dirty="0" smtClean="0">
                <a:cs typeface="B Koodak" panose="00000700000000000000" pitchFamily="2" charset="-78"/>
              </a:rPr>
              <a:t>ارزش و یکپارچگی معماری</a:t>
            </a:r>
          </a:p>
          <a:p>
            <a:pPr algn="r" rtl="1"/>
            <a:r>
              <a:rPr lang="fa-IR" dirty="0" smtClean="0">
                <a:cs typeface="B Koodak" panose="00000700000000000000" pitchFamily="2" charset="-78"/>
              </a:rPr>
              <a:t>ارزش کلی معماری</a:t>
            </a:r>
            <a:endParaRPr lang="en-US" dirty="0"/>
          </a:p>
        </p:txBody>
      </p:sp>
      <p:sp>
        <p:nvSpPr>
          <p:cNvPr id="6" name="TextBox 5"/>
          <p:cNvSpPr txBox="1"/>
          <p:nvPr/>
        </p:nvSpPr>
        <p:spPr>
          <a:xfrm>
            <a:off x="6400801" y="3989189"/>
            <a:ext cx="2743199"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fa-IR" dirty="0" smtClean="0">
                <a:cs typeface="B Koodak" panose="00000700000000000000" pitchFamily="2" charset="-78"/>
              </a:rPr>
              <a:t>اطلاعات کلی فضای باز/ خیابان</a:t>
            </a:r>
          </a:p>
          <a:p>
            <a:pPr algn="r" rtl="1"/>
            <a:r>
              <a:rPr lang="fa-IR" dirty="0" smtClean="0">
                <a:cs typeface="B Koodak" panose="00000700000000000000" pitchFamily="2" charset="-78"/>
              </a:rPr>
              <a:t>کاربری و استفاده کنندگان</a:t>
            </a:r>
          </a:p>
          <a:p>
            <a:pPr algn="r" rtl="1"/>
            <a:r>
              <a:rPr lang="fa-IR" dirty="0" smtClean="0">
                <a:cs typeface="B Koodak" panose="00000700000000000000" pitchFamily="2" charset="-78"/>
              </a:rPr>
              <a:t>مصالح</a:t>
            </a:r>
          </a:p>
          <a:p>
            <a:pPr algn="r" rtl="1"/>
            <a:r>
              <a:rPr lang="fa-IR" dirty="0" smtClean="0">
                <a:cs typeface="B Koodak" panose="00000700000000000000" pitchFamily="2" charset="-78"/>
              </a:rPr>
              <a:t>کیفیت کلی فضای باز/ خیابان</a:t>
            </a:r>
            <a:endParaRPr lang="en-US" dirty="0"/>
          </a:p>
        </p:txBody>
      </p:sp>
    </p:spTree>
    <p:extLst>
      <p:ext uri="{BB962C8B-B14F-4D97-AF65-F5344CB8AC3E}">
        <p14:creationId xmlns:p14="http://schemas.microsoft.com/office/powerpoint/2010/main" val="30050862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2"/>
          <a:stretch>
            <a:fillRect/>
          </a:stretch>
        </p:blipFill>
        <p:spPr>
          <a:xfrm>
            <a:off x="528701" y="0"/>
            <a:ext cx="6854738" cy="6666076"/>
          </a:xfrm>
          <a:prstGeom prst="rect">
            <a:avLst/>
          </a:prstGeom>
        </p:spPr>
      </p:pic>
      <p:sp>
        <p:nvSpPr>
          <p:cNvPr id="4" name="Rectangle 3"/>
          <p:cNvSpPr/>
          <p:nvPr/>
        </p:nvSpPr>
        <p:spPr>
          <a:xfrm>
            <a:off x="7656395" y="2129361"/>
            <a:ext cx="4079543" cy="3139321"/>
          </a:xfrm>
          <a:prstGeom prst="rect">
            <a:avLst/>
          </a:prstGeom>
        </p:spPr>
        <p:txBody>
          <a:bodyPr wrap="square">
            <a:spAutoFit/>
          </a:bodyPr>
          <a:lstStyle/>
          <a:p>
            <a:pPr algn="just" rtl="1"/>
            <a:r>
              <a:rPr lang="en-US" dirty="0" err="1" smtClean="0">
                <a:cs typeface="B Koodak" panose="00000700000000000000" pitchFamily="2" charset="-78"/>
              </a:rPr>
              <a:t>دسته</a:t>
            </a:r>
            <a:r>
              <a:rPr lang="en-US" dirty="0" smtClean="0">
                <a:cs typeface="B Koodak" panose="00000700000000000000" pitchFamily="2" charset="-78"/>
              </a:rPr>
              <a:t> </a:t>
            </a:r>
            <a:r>
              <a:rPr lang="en-US" dirty="0" err="1" smtClean="0">
                <a:cs typeface="B Koodak" panose="00000700000000000000" pitchFamily="2" charset="-78"/>
              </a:rPr>
              <a:t>بندی</a:t>
            </a:r>
            <a:r>
              <a:rPr lang="en-US" dirty="0" smtClean="0">
                <a:cs typeface="B Koodak" panose="00000700000000000000" pitchFamily="2" charset="-78"/>
              </a:rPr>
              <a:t> و </a:t>
            </a:r>
            <a:r>
              <a:rPr lang="en-US" dirty="0" err="1" smtClean="0">
                <a:cs typeface="B Koodak" panose="00000700000000000000" pitchFamily="2" charset="-78"/>
              </a:rPr>
              <a:t>طبقه</a:t>
            </a:r>
            <a:r>
              <a:rPr lang="en-US" dirty="0" smtClean="0">
                <a:cs typeface="B Koodak" panose="00000700000000000000" pitchFamily="2" charset="-78"/>
              </a:rPr>
              <a:t> </a:t>
            </a:r>
            <a:r>
              <a:rPr lang="en-US" dirty="0" err="1" smtClean="0">
                <a:cs typeface="B Koodak" panose="00000700000000000000" pitchFamily="2" charset="-78"/>
              </a:rPr>
              <a:t>بندی</a:t>
            </a:r>
            <a:r>
              <a:rPr lang="fa-IR" dirty="0" smtClean="0">
                <a:cs typeface="B Koodak" panose="00000700000000000000" pitchFamily="2" charset="-78"/>
              </a:rPr>
              <a:t> </a:t>
            </a:r>
            <a:r>
              <a:rPr lang="en-US" dirty="0" err="1" smtClean="0">
                <a:cs typeface="B Koodak" panose="00000700000000000000" pitchFamily="2" charset="-78"/>
              </a:rPr>
              <a:t>مداخ</a:t>
            </a:r>
            <a:r>
              <a:rPr lang="fa-IR" dirty="0" smtClean="0">
                <a:cs typeface="B Koodak" panose="00000700000000000000" pitchFamily="2" charset="-78"/>
              </a:rPr>
              <a:t>لا</a:t>
            </a:r>
            <a:r>
              <a:rPr lang="en-US" dirty="0" smtClean="0">
                <a:cs typeface="B Koodak" panose="00000700000000000000" pitchFamily="2" charset="-78"/>
              </a:rPr>
              <a:t>ت </a:t>
            </a:r>
            <a:r>
              <a:rPr lang="en-US" dirty="0" err="1" smtClean="0">
                <a:cs typeface="B Koodak" panose="00000700000000000000" pitchFamily="2" charset="-78"/>
              </a:rPr>
              <a:t>بناها</a:t>
            </a:r>
            <a:endParaRPr lang="en-US" dirty="0" smtClean="0">
              <a:cs typeface="B Koodak" panose="00000700000000000000" pitchFamily="2" charset="-78"/>
            </a:endParaRPr>
          </a:p>
          <a:p>
            <a:pPr algn="just" rtl="1"/>
            <a:r>
              <a:rPr lang="en-US" dirty="0" err="1" smtClean="0">
                <a:cs typeface="B Koodak" panose="00000700000000000000" pitchFamily="2" charset="-78"/>
              </a:rPr>
              <a:t>دسته</a:t>
            </a:r>
            <a:r>
              <a:rPr lang="en-US" dirty="0" smtClean="0">
                <a:cs typeface="B Koodak" panose="00000700000000000000" pitchFamily="2" charset="-78"/>
              </a:rPr>
              <a:t> </a:t>
            </a:r>
            <a:r>
              <a:rPr lang="en-US" dirty="0" err="1" smtClean="0">
                <a:cs typeface="B Koodak" panose="00000700000000000000" pitchFamily="2" charset="-78"/>
              </a:rPr>
              <a:t>بندی</a:t>
            </a:r>
            <a:r>
              <a:rPr lang="en-US" dirty="0" smtClean="0">
                <a:cs typeface="B Koodak" panose="00000700000000000000" pitchFamily="2" charset="-78"/>
              </a:rPr>
              <a:t> </a:t>
            </a:r>
            <a:r>
              <a:rPr lang="en-US" dirty="0" err="1" smtClean="0">
                <a:cs typeface="B Koodak" panose="00000700000000000000" pitchFamily="2" charset="-78"/>
              </a:rPr>
              <a:t>بناها</a:t>
            </a:r>
            <a:r>
              <a:rPr lang="en-US" dirty="0" smtClean="0">
                <a:cs typeface="B Koodak" panose="00000700000000000000" pitchFamily="2" charset="-78"/>
              </a:rPr>
              <a:t>: </a:t>
            </a:r>
            <a:r>
              <a:rPr lang="en-US" dirty="0" err="1" smtClean="0">
                <a:cs typeface="B Koodak" panose="00000700000000000000" pitchFamily="2" charset="-78"/>
              </a:rPr>
              <a:t>در</a:t>
            </a:r>
            <a:r>
              <a:rPr lang="en-US" dirty="0" smtClean="0">
                <a:cs typeface="B Koodak" panose="00000700000000000000" pitchFamily="2" charset="-78"/>
              </a:rPr>
              <a:t> </a:t>
            </a:r>
            <a:r>
              <a:rPr lang="en-US" dirty="0" err="1" smtClean="0">
                <a:cs typeface="B Koodak" panose="00000700000000000000" pitchFamily="2" charset="-78"/>
              </a:rPr>
              <a:t>این</a:t>
            </a:r>
            <a:r>
              <a:rPr lang="en-US" dirty="0" smtClean="0">
                <a:cs typeface="B Koodak" panose="00000700000000000000" pitchFamily="2" charset="-78"/>
              </a:rPr>
              <a:t> </a:t>
            </a:r>
            <a:r>
              <a:rPr lang="en-US" dirty="0" err="1" smtClean="0">
                <a:cs typeface="B Koodak" panose="00000700000000000000" pitchFamily="2" charset="-78"/>
              </a:rPr>
              <a:t>دسته</a:t>
            </a:r>
            <a:r>
              <a:rPr lang="en-US" dirty="0" smtClean="0">
                <a:cs typeface="B Koodak" panose="00000700000000000000" pitchFamily="2" charset="-78"/>
              </a:rPr>
              <a:t> </a:t>
            </a:r>
            <a:r>
              <a:rPr lang="en-US" dirty="0" err="1" smtClean="0">
                <a:cs typeface="B Koodak" panose="00000700000000000000" pitchFamily="2" charset="-78"/>
              </a:rPr>
              <a:t>بندی</a:t>
            </a:r>
            <a:r>
              <a:rPr lang="fa-IR" dirty="0" smtClean="0">
                <a:cs typeface="B Koodak" panose="00000700000000000000" pitchFamily="2" charset="-78"/>
              </a:rPr>
              <a:t> </a:t>
            </a:r>
            <a:r>
              <a:rPr lang="en-US" dirty="0" smtClean="0">
                <a:cs typeface="B Koodak" panose="00000700000000000000" pitchFamily="2" charset="-78"/>
              </a:rPr>
              <a:t>6 </a:t>
            </a:r>
            <a:r>
              <a:rPr lang="en-US" dirty="0" err="1" smtClean="0">
                <a:cs typeface="B Koodak" panose="00000700000000000000" pitchFamily="2" charset="-78"/>
              </a:rPr>
              <a:t>دسته</a:t>
            </a:r>
            <a:r>
              <a:rPr lang="en-US" dirty="0" smtClean="0">
                <a:cs typeface="B Koodak" panose="00000700000000000000" pitchFamily="2" charset="-78"/>
              </a:rPr>
              <a:t> </a:t>
            </a:r>
            <a:r>
              <a:rPr lang="en-US" dirty="0" err="1" smtClean="0">
                <a:cs typeface="B Koodak" panose="00000700000000000000" pitchFamily="2" charset="-78"/>
              </a:rPr>
              <a:t>مشخص</a:t>
            </a:r>
            <a:r>
              <a:rPr lang="en-US" dirty="0" smtClean="0">
                <a:cs typeface="B Koodak" panose="00000700000000000000" pitchFamily="2" charset="-78"/>
              </a:rPr>
              <a:t> </a:t>
            </a:r>
            <a:r>
              <a:rPr lang="en-US" dirty="0" err="1" smtClean="0">
                <a:cs typeface="B Koodak" panose="00000700000000000000" pitchFamily="2" charset="-78"/>
              </a:rPr>
              <a:t>شده</a:t>
            </a:r>
            <a:r>
              <a:rPr lang="en-US" dirty="0" smtClean="0">
                <a:cs typeface="B Koodak" panose="00000700000000000000" pitchFamily="2" charset="-78"/>
              </a:rPr>
              <a:t> </a:t>
            </a:r>
            <a:r>
              <a:rPr lang="en-US" dirty="0" err="1" smtClean="0">
                <a:cs typeface="B Koodak" panose="00000700000000000000" pitchFamily="2" charset="-78"/>
              </a:rPr>
              <a:t>اند</a:t>
            </a:r>
            <a:r>
              <a:rPr lang="en-US" dirty="0" smtClean="0">
                <a:cs typeface="B Koodak" panose="00000700000000000000" pitchFamily="2" charset="-78"/>
              </a:rPr>
              <a:t> </a:t>
            </a:r>
            <a:r>
              <a:rPr lang="en-US" dirty="0" err="1" smtClean="0">
                <a:cs typeface="B Koodak" panose="00000700000000000000" pitchFamily="2" charset="-78"/>
              </a:rPr>
              <a:t>که</a:t>
            </a:r>
            <a:r>
              <a:rPr lang="en-US" dirty="0" smtClean="0">
                <a:cs typeface="B Koodak" panose="00000700000000000000" pitchFamily="2" charset="-78"/>
              </a:rPr>
              <a:t> </a:t>
            </a:r>
            <a:r>
              <a:rPr lang="en-US" dirty="0" err="1" smtClean="0">
                <a:cs typeface="B Koodak" panose="00000700000000000000" pitchFamily="2" charset="-78"/>
              </a:rPr>
              <a:t>به</a:t>
            </a:r>
            <a:r>
              <a:rPr lang="en-US" dirty="0" smtClean="0">
                <a:cs typeface="B Koodak" panose="00000700000000000000" pitchFamily="2" charset="-78"/>
              </a:rPr>
              <a:t> </a:t>
            </a:r>
            <a:r>
              <a:rPr lang="en-US" dirty="0" err="1" smtClean="0">
                <a:cs typeface="B Koodak" panose="00000700000000000000" pitchFamily="2" charset="-78"/>
              </a:rPr>
              <a:t>صورت</a:t>
            </a:r>
            <a:r>
              <a:rPr lang="fa-IR" dirty="0" smtClean="0">
                <a:cs typeface="B Koodak" panose="00000700000000000000" pitchFamily="2" charset="-78"/>
              </a:rPr>
              <a:t> </a:t>
            </a:r>
            <a:r>
              <a:rPr lang="en-US" dirty="0" err="1" smtClean="0">
                <a:cs typeface="B Koodak" panose="00000700000000000000" pitchFamily="2" charset="-78"/>
              </a:rPr>
              <a:t>بسیار</a:t>
            </a:r>
            <a:r>
              <a:rPr lang="en-US" dirty="0" smtClean="0">
                <a:cs typeface="B Koodak" panose="00000700000000000000" pitchFamily="2" charset="-78"/>
              </a:rPr>
              <a:t> </a:t>
            </a:r>
            <a:r>
              <a:rPr lang="en-US" dirty="0" err="1" smtClean="0">
                <a:cs typeface="B Koodak" panose="00000700000000000000" pitchFamily="2" charset="-78"/>
              </a:rPr>
              <a:t>با</a:t>
            </a:r>
            <a:r>
              <a:rPr lang="fa-IR" dirty="0" smtClean="0">
                <a:cs typeface="B Koodak" panose="00000700000000000000" pitchFamily="2" charset="-78"/>
              </a:rPr>
              <a:t>لا</a:t>
            </a:r>
            <a:r>
              <a:rPr lang="en-US" dirty="0" smtClean="0">
                <a:cs typeface="B Koodak" panose="00000700000000000000" pitchFamily="2" charset="-78"/>
              </a:rPr>
              <a:t>، </a:t>
            </a:r>
            <a:r>
              <a:rPr lang="fa-IR" dirty="0" smtClean="0">
                <a:cs typeface="B Koodak" panose="00000700000000000000" pitchFamily="2" charset="-78"/>
              </a:rPr>
              <a:t>بالا ؛ </a:t>
            </a:r>
            <a:r>
              <a:rPr lang="en-US" dirty="0" err="1" smtClean="0">
                <a:cs typeface="B Koodak" panose="00000700000000000000" pitchFamily="2" charset="-78"/>
              </a:rPr>
              <a:t>ضعیف</a:t>
            </a:r>
            <a:r>
              <a:rPr lang="en-US" dirty="0" smtClean="0">
                <a:cs typeface="B Koodak" panose="00000700000000000000" pitchFamily="2" charset="-78"/>
              </a:rPr>
              <a:t>، </a:t>
            </a:r>
            <a:r>
              <a:rPr lang="en-US" dirty="0" err="1" smtClean="0">
                <a:cs typeface="B Koodak" panose="00000700000000000000" pitchFamily="2" charset="-78"/>
              </a:rPr>
              <a:t>معمولی</a:t>
            </a:r>
            <a:r>
              <a:rPr lang="en-US" dirty="0" smtClean="0">
                <a:cs typeface="B Koodak" panose="00000700000000000000" pitchFamily="2" charset="-78"/>
              </a:rPr>
              <a:t>، </a:t>
            </a:r>
            <a:r>
              <a:rPr lang="en-US" dirty="0" err="1" smtClean="0">
                <a:cs typeface="B Koodak" panose="00000700000000000000" pitchFamily="2" charset="-78"/>
              </a:rPr>
              <a:t>ناسازگار</a:t>
            </a:r>
            <a:r>
              <a:rPr lang="fa-IR" dirty="0" smtClean="0">
                <a:cs typeface="B Koodak" panose="00000700000000000000" pitchFamily="2" charset="-78"/>
              </a:rPr>
              <a:t> </a:t>
            </a:r>
            <a:r>
              <a:rPr lang="en-US" dirty="0" smtClean="0">
                <a:cs typeface="B Koodak" panose="00000700000000000000" pitchFamily="2" charset="-78"/>
              </a:rPr>
              <a:t>و </a:t>
            </a:r>
            <a:r>
              <a:rPr lang="en-US" dirty="0" err="1" smtClean="0">
                <a:cs typeface="B Koodak" panose="00000700000000000000" pitchFamily="2" charset="-78"/>
              </a:rPr>
              <a:t>ساخته</a:t>
            </a:r>
            <a:r>
              <a:rPr lang="en-US" dirty="0" smtClean="0">
                <a:cs typeface="B Koodak" panose="00000700000000000000" pitchFamily="2" charset="-78"/>
              </a:rPr>
              <a:t> </a:t>
            </a:r>
            <a:r>
              <a:rPr lang="en-US" dirty="0" err="1" smtClean="0">
                <a:cs typeface="B Koodak" panose="00000700000000000000" pitchFamily="2" charset="-78"/>
              </a:rPr>
              <a:t>نشده</a:t>
            </a:r>
            <a:r>
              <a:rPr lang="en-US" dirty="0" smtClean="0">
                <a:cs typeface="B Koodak" panose="00000700000000000000" pitchFamily="2" charset="-78"/>
              </a:rPr>
              <a:t> </a:t>
            </a:r>
            <a:r>
              <a:rPr lang="en-US" dirty="0" err="1" smtClean="0">
                <a:cs typeface="B Koodak" panose="00000700000000000000" pitchFamily="2" charset="-78"/>
              </a:rPr>
              <a:t>می</a:t>
            </a:r>
            <a:r>
              <a:rPr lang="en-US" dirty="0" smtClean="0">
                <a:cs typeface="B Koodak" panose="00000700000000000000" pitchFamily="2" charset="-78"/>
              </a:rPr>
              <a:t> </a:t>
            </a:r>
            <a:r>
              <a:rPr lang="en-US" dirty="0" err="1" smtClean="0">
                <a:cs typeface="B Koodak" panose="00000700000000000000" pitchFamily="2" charset="-78"/>
              </a:rPr>
              <a:t>باشند</a:t>
            </a:r>
            <a:r>
              <a:rPr lang="en-US" dirty="0" smtClean="0">
                <a:cs typeface="B Koodak" panose="00000700000000000000" pitchFamily="2" charset="-78"/>
              </a:rPr>
              <a:t>.</a:t>
            </a:r>
            <a:endParaRPr lang="fa-IR" dirty="0" smtClean="0">
              <a:cs typeface="B Koodak" panose="00000700000000000000" pitchFamily="2" charset="-78"/>
            </a:endParaRPr>
          </a:p>
          <a:p>
            <a:pPr algn="just" rtl="1"/>
            <a:r>
              <a:rPr lang="fa-IR" dirty="0" smtClean="0">
                <a:cs typeface="B Koodak" panose="00000700000000000000" pitchFamily="2" charset="-78"/>
              </a:rPr>
              <a:t>3- دسته بندی و طبقه بندی مداخلات بناها</a:t>
            </a:r>
          </a:p>
          <a:p>
            <a:pPr algn="just" rtl="1"/>
            <a:r>
              <a:rPr lang="fa-IR" dirty="0" smtClean="0">
                <a:cs typeface="B Koodak" panose="00000700000000000000" pitchFamily="2" charset="-78"/>
              </a:rPr>
              <a:t>طبقه بندی مداخلات: مداخلات در محیط ساخته شده به 2 دسته تقسیم می شوند:</a:t>
            </a:r>
          </a:p>
          <a:p>
            <a:pPr algn="just" rtl="1"/>
            <a:r>
              <a:rPr lang="fa-IR" dirty="0" smtClean="0">
                <a:cs typeface="B Koodak" panose="00000700000000000000" pitchFamily="2" charset="-78"/>
              </a:rPr>
              <a:t>- مداخلات حفاظتی: شامل مرمت، توان بخشی و به روز رسانی</a:t>
            </a:r>
          </a:p>
          <a:p>
            <a:pPr algn="just" rtl="1"/>
            <a:r>
              <a:rPr lang="fa-IR" dirty="0" smtClean="0">
                <a:cs typeface="B Koodak" panose="00000700000000000000" pitchFamily="2" charset="-78"/>
              </a:rPr>
              <a:t>- مداخلات تبدیل: هماهنگ سازی، بازسازی، توسعه مجدد و تخریب</a:t>
            </a:r>
            <a:endParaRPr lang="en-US" dirty="0" smtClean="0">
              <a:cs typeface="B Koodak" panose="00000700000000000000" pitchFamily="2" charset="-78"/>
            </a:endParaRPr>
          </a:p>
        </p:txBody>
      </p:sp>
      <p:pic>
        <p:nvPicPr>
          <p:cNvPr id="6" name="Picture 5"/>
          <p:cNvPicPr>
            <a:picLocks noChangeAspect="1"/>
          </p:cNvPicPr>
          <p:nvPr/>
        </p:nvPicPr>
        <p:blipFill>
          <a:blip r:embed="rId3"/>
          <a:stretch>
            <a:fillRect/>
          </a:stretch>
        </p:blipFill>
        <p:spPr>
          <a:xfrm>
            <a:off x="4612944" y="4198617"/>
            <a:ext cx="2381372" cy="1847945"/>
          </a:xfrm>
          <a:prstGeom prst="rect">
            <a:avLst/>
          </a:prstGeom>
        </p:spPr>
      </p:pic>
    </p:spTree>
    <p:extLst>
      <p:ext uri="{BB962C8B-B14F-4D97-AF65-F5344CB8AC3E}">
        <p14:creationId xmlns:p14="http://schemas.microsoft.com/office/powerpoint/2010/main" val="22195353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234520" y="438437"/>
            <a:ext cx="7137779" cy="6419563"/>
          </a:xfrm>
          <a:prstGeom prst="rect">
            <a:avLst/>
          </a:prstGeom>
        </p:spPr>
      </p:pic>
    </p:spTree>
    <p:extLst>
      <p:ext uri="{BB962C8B-B14F-4D97-AF65-F5344CB8AC3E}">
        <p14:creationId xmlns:p14="http://schemas.microsoft.com/office/powerpoint/2010/main" val="4192209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80728" y="528576"/>
            <a:ext cx="6423464" cy="5812375"/>
          </a:xfrm>
          <a:prstGeom prst="rect">
            <a:avLst/>
          </a:prstGeom>
        </p:spPr>
      </p:pic>
      <p:pic>
        <p:nvPicPr>
          <p:cNvPr id="5" name="Picture 4"/>
          <p:cNvPicPr>
            <a:picLocks noChangeAspect="1"/>
          </p:cNvPicPr>
          <p:nvPr/>
        </p:nvPicPr>
        <p:blipFill>
          <a:blip r:embed="rId3"/>
          <a:stretch>
            <a:fillRect/>
          </a:stretch>
        </p:blipFill>
        <p:spPr>
          <a:xfrm>
            <a:off x="9005094" y="2688508"/>
            <a:ext cx="2298615" cy="3543170"/>
          </a:xfrm>
          <a:prstGeom prst="rect">
            <a:avLst/>
          </a:prstGeom>
        </p:spPr>
      </p:pic>
    </p:spTree>
    <p:extLst>
      <p:ext uri="{BB962C8B-B14F-4D97-AF65-F5344CB8AC3E}">
        <p14:creationId xmlns:p14="http://schemas.microsoft.com/office/powerpoint/2010/main" val="24979354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7789" y="422574"/>
            <a:ext cx="9601196" cy="1303867"/>
          </a:xfrm>
        </p:spPr>
        <p:txBody>
          <a:bodyPr/>
          <a:lstStyle/>
          <a:p>
            <a:pPr algn="r" rtl="1"/>
            <a:r>
              <a:rPr lang="fa-IR" dirty="0" smtClean="0">
                <a:cs typeface="B Kourosh" panose="00000400000000000000" pitchFamily="2" charset="-78"/>
              </a:rPr>
              <a:t>پروژه ی بازآفرینی </a:t>
            </a:r>
            <a:endParaRPr lang="en-US" dirty="0"/>
          </a:p>
        </p:txBody>
      </p:sp>
      <p:sp>
        <p:nvSpPr>
          <p:cNvPr id="3" name="Content Placeholder 2"/>
          <p:cNvSpPr>
            <a:spLocks noGrp="1"/>
          </p:cNvSpPr>
          <p:nvPr>
            <p:ph idx="1"/>
          </p:nvPr>
        </p:nvSpPr>
        <p:spPr>
          <a:xfrm>
            <a:off x="1844725" y="1726441"/>
            <a:ext cx="9601196" cy="3318936"/>
          </a:xfrm>
        </p:spPr>
        <p:txBody>
          <a:bodyPr/>
          <a:lstStyle/>
          <a:p>
            <a:pPr algn="r" rtl="1"/>
            <a:r>
              <a:rPr lang="fa-IR" dirty="0" smtClean="0">
                <a:cs typeface="B Koodak" panose="00000700000000000000" pitchFamily="2" charset="-78"/>
              </a:rPr>
              <a:t>این پروژه به دستور مرکز میراث جهانی یونسکو و همکاری نهادهای بین المللی، ملی و محلی قاهره تهیه شده است</a:t>
            </a:r>
            <a:r>
              <a:rPr lang="en-US" dirty="0" smtClean="0">
                <a:cs typeface="B Koodak" panose="00000700000000000000" pitchFamily="2" charset="-78"/>
              </a:rPr>
              <a:t> </a:t>
            </a:r>
            <a:r>
              <a:rPr lang="fa-IR" dirty="0" smtClean="0">
                <a:cs typeface="B Koodak" panose="00000700000000000000" pitchFamily="2" charset="-78"/>
              </a:rPr>
              <a:t>و پروژه بازآفرینی شهری قاهره تاریخی در سال 2010 آغاز و در سال 2014 تمام شد.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5267" y="2971672"/>
            <a:ext cx="8676585" cy="3000992"/>
          </a:xfrm>
          <a:prstGeom prst="rect">
            <a:avLst/>
          </a:prstGeom>
        </p:spPr>
      </p:pic>
    </p:spTree>
    <p:extLst>
      <p:ext uri="{BB962C8B-B14F-4D97-AF65-F5344CB8AC3E}">
        <p14:creationId xmlns:p14="http://schemas.microsoft.com/office/powerpoint/2010/main" val="19384899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40570" y="417348"/>
            <a:ext cx="6281950" cy="5811838"/>
          </a:xfrm>
          <a:prstGeom prst="rect">
            <a:avLst/>
          </a:prstGeom>
        </p:spPr>
      </p:pic>
      <p:pic>
        <p:nvPicPr>
          <p:cNvPr id="5" name="Picture 4"/>
          <p:cNvPicPr>
            <a:picLocks noChangeAspect="1"/>
          </p:cNvPicPr>
          <p:nvPr/>
        </p:nvPicPr>
        <p:blipFill>
          <a:blip r:embed="rId3"/>
          <a:stretch>
            <a:fillRect/>
          </a:stretch>
        </p:blipFill>
        <p:spPr>
          <a:xfrm>
            <a:off x="8751656" y="1928617"/>
            <a:ext cx="2452705" cy="4300569"/>
          </a:xfrm>
          <a:prstGeom prst="rect">
            <a:avLst/>
          </a:prstGeom>
        </p:spPr>
      </p:pic>
    </p:spTree>
    <p:extLst>
      <p:ext uri="{BB962C8B-B14F-4D97-AF65-F5344CB8AC3E}">
        <p14:creationId xmlns:p14="http://schemas.microsoft.com/office/powerpoint/2010/main" val="281760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پروژه های اقدام</a:t>
            </a:r>
            <a:endParaRPr lang="en-US" dirty="0"/>
          </a:p>
        </p:txBody>
      </p:sp>
      <p:sp>
        <p:nvSpPr>
          <p:cNvPr id="3" name="Content Placeholder 2"/>
          <p:cNvSpPr>
            <a:spLocks noGrp="1"/>
          </p:cNvSpPr>
          <p:nvPr>
            <p:ph idx="1"/>
          </p:nvPr>
        </p:nvSpPr>
        <p:spPr/>
        <p:txBody>
          <a:bodyPr>
            <a:normAutofit/>
          </a:bodyPr>
          <a:lstStyle/>
          <a:p>
            <a:pPr algn="r" rtl="1"/>
            <a:r>
              <a:rPr lang="fa-IR" dirty="0" smtClean="0">
                <a:cs typeface="B Koodak" panose="00000700000000000000" pitchFamily="2" charset="-78"/>
              </a:rPr>
              <a:t>1- مقدمه ای بر پروژه اقدام</a:t>
            </a:r>
          </a:p>
          <a:p>
            <a:pPr algn="r" rtl="1"/>
            <a:r>
              <a:rPr lang="fa-IR" dirty="0" smtClean="0">
                <a:cs typeface="B Koodak" panose="00000700000000000000" pitchFamily="2" charset="-78"/>
              </a:rPr>
              <a:t>در این فصل از محدوده مالکیت میراث جهانی بخشی به عنوان محدوده مورد مطالعه انتخاب شده است که به اندازه کافی بزرگ و استراتژیک باشد و قبلا در برنامه حفاظتی نبوده باشد.</a:t>
            </a:r>
          </a:p>
          <a:p>
            <a:pPr algn="r" rtl="1"/>
            <a:r>
              <a:rPr lang="fa-IR" dirty="0" smtClean="0">
                <a:cs typeface="B Koodak" panose="00000700000000000000" pitchFamily="2" charset="-78"/>
              </a:rPr>
              <a:t>1-1- در ادامه به بررسی محدوده و شناخت برخی از ابعاد محدوده پرداخته شده است از جمله:</a:t>
            </a:r>
          </a:p>
          <a:p>
            <a:pPr algn="r" rtl="1"/>
            <a:r>
              <a:rPr lang="fa-IR" dirty="0" smtClean="0">
                <a:cs typeface="B Koodak" panose="00000700000000000000" pitchFamily="2" charset="-78"/>
              </a:rPr>
              <a:t>- ویژگی های اجتماعی اقتصادی ساکنین</a:t>
            </a:r>
          </a:p>
          <a:p>
            <a:pPr algn="r" rtl="1"/>
            <a:r>
              <a:rPr lang="fa-IR" dirty="0" smtClean="0">
                <a:cs typeface="B Koodak" panose="00000700000000000000" pitchFamily="2" charset="-78"/>
              </a:rPr>
              <a:t>- کاربری</a:t>
            </a:r>
          </a:p>
          <a:p>
            <a:pPr algn="r" rtl="1"/>
            <a:r>
              <a:rPr lang="fa-IR" dirty="0" smtClean="0">
                <a:cs typeface="B Koodak" panose="00000700000000000000" pitchFamily="2" charset="-78"/>
              </a:rPr>
              <a:t>- شبکه ارتباطی و الگوهای حرکتی</a:t>
            </a:r>
          </a:p>
          <a:p>
            <a:pPr algn="r" rtl="1"/>
            <a:r>
              <a:rPr lang="fa-IR" dirty="0" smtClean="0">
                <a:cs typeface="B Koodak" panose="00000700000000000000" pitchFamily="2" charset="-78"/>
              </a:rPr>
              <a:t>- مشخصه های میراثی و منطقه بندی حفاظتی پیشنهادی</a:t>
            </a:r>
            <a:endParaRPr lang="en-US" dirty="0"/>
          </a:p>
        </p:txBody>
      </p:sp>
    </p:spTree>
    <p:extLst>
      <p:ext uri="{BB962C8B-B14F-4D97-AF65-F5344CB8AC3E}">
        <p14:creationId xmlns:p14="http://schemas.microsoft.com/office/powerpoint/2010/main" val="23404955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2000" dirty="0" smtClean="0">
                <a:cs typeface="B Koodak" panose="00000700000000000000" pitchFamily="2" charset="-78"/>
              </a:rPr>
              <a:t>1-1- ویژگی های اجتماعی اقتصادی</a:t>
            </a:r>
          </a:p>
          <a:p>
            <a:pPr algn="r" rtl="1"/>
            <a:r>
              <a:rPr lang="fa-IR" sz="2000" dirty="0" smtClean="0">
                <a:cs typeface="B Koodak" panose="00000700000000000000" pitchFamily="2" charset="-78"/>
              </a:rPr>
              <a:t>• این محدوده 66 هزار نفر جمعیت دارد. برخی از مناطق غربی محدوده دارای تراکم جمعیتی بالا از 550 تا 782 نفر بر هکتارهستند درحالی که متوسط تراکم جمعیتی قاهره تاریخی 484 نفر بر هکتار است. البته الزم به ذکر است که برخی مناطق نیزدارای تراکم جمعیتی پایینی هستند(69، 80 و 135)</a:t>
            </a:r>
          </a:p>
          <a:p>
            <a:pPr algn="r" rtl="1"/>
            <a:r>
              <a:rPr lang="fa-IR" sz="2000" dirty="0" smtClean="0">
                <a:cs typeface="B Koodak" panose="00000700000000000000" pitchFamily="2" charset="-78"/>
              </a:rPr>
              <a:t>• میانگین بعد خانوار در این محدوده 3.7 نفر می باشد. کم ترین بعد خانوار 2.9 و بیشترین 5.2 است.</a:t>
            </a:r>
          </a:p>
          <a:p>
            <a:pPr algn="r" rtl="1"/>
            <a:r>
              <a:rPr lang="fa-IR" sz="2000" dirty="0" smtClean="0">
                <a:cs typeface="B Koodak" panose="00000700000000000000" pitchFamily="2" charset="-78"/>
              </a:rPr>
              <a:t>• در محدوده مورد مطالعه سهم بیشتر جمعیتی مربوط به سن 15 تا 44 سال است که 55% جمعیت را تشکیل می دهند.</a:t>
            </a:r>
          </a:p>
          <a:p>
            <a:pPr algn="r" rtl="1"/>
            <a:r>
              <a:rPr lang="fa-IR" sz="2000" dirty="0" smtClean="0">
                <a:cs typeface="B Koodak" panose="00000700000000000000" pitchFamily="2" charset="-78"/>
              </a:rPr>
              <a:t>• متوسط بیکاری در این محدوده 4% می باشد. هم چنین میزان بی سوادی در این محدوده 24% است.</a:t>
            </a:r>
            <a:endParaRPr lang="en-US" sz="2000" dirty="0"/>
          </a:p>
        </p:txBody>
      </p:sp>
    </p:spTree>
    <p:extLst>
      <p:ext uri="{BB962C8B-B14F-4D97-AF65-F5344CB8AC3E}">
        <p14:creationId xmlns:p14="http://schemas.microsoft.com/office/powerpoint/2010/main" val="1300959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7615450" y="1663905"/>
            <a:ext cx="4284260" cy="4351338"/>
          </a:xfrm>
        </p:spPr>
        <p:txBody>
          <a:bodyPr>
            <a:normAutofit/>
          </a:bodyPr>
          <a:lstStyle/>
          <a:p>
            <a:pPr algn="just" rtl="1">
              <a:buFont typeface="Wingdings" panose="05000000000000000000" pitchFamily="2" charset="2"/>
              <a:buChar char="q"/>
            </a:pPr>
            <a:r>
              <a:rPr lang="fa-IR" sz="2000" dirty="0" smtClean="0">
                <a:cs typeface="B Koodak" panose="00000700000000000000" pitchFamily="2" charset="-78"/>
              </a:rPr>
              <a:t>استراتژی برنامه ریزی و مسائل اصلی</a:t>
            </a:r>
          </a:p>
          <a:p>
            <a:pPr algn="just" rtl="1">
              <a:buFont typeface="Wingdings" panose="05000000000000000000" pitchFamily="2" charset="2"/>
              <a:buChar char="q"/>
            </a:pPr>
            <a:r>
              <a:rPr lang="fa-IR" sz="2000" dirty="0" smtClean="0">
                <a:cs typeface="B Koodak" panose="00000700000000000000" pitchFamily="2" charset="-78"/>
              </a:rPr>
              <a:t>پروژه های مداخله استراتژیک</a:t>
            </a:r>
          </a:p>
          <a:p>
            <a:pPr algn="just" rtl="1">
              <a:buFont typeface="Wingdings" panose="05000000000000000000" pitchFamily="2" charset="2"/>
              <a:buChar char="q"/>
            </a:pPr>
            <a:r>
              <a:rPr lang="en-US" sz="2000" dirty="0" smtClean="0"/>
              <a:t>I. </a:t>
            </a:r>
            <a:r>
              <a:rPr lang="fa-IR" sz="2000" dirty="0" smtClean="0">
                <a:cs typeface="B Koodak" panose="00000700000000000000" pitchFamily="2" charset="-78"/>
              </a:rPr>
              <a:t>استفاده مجدد سازگار و تعیین ارزش قسمت پایینی ارگ</a:t>
            </a:r>
          </a:p>
          <a:p>
            <a:pPr algn="just" rtl="1">
              <a:buFont typeface="Wingdings" panose="05000000000000000000" pitchFamily="2" charset="2"/>
              <a:buChar char="q"/>
            </a:pPr>
            <a:r>
              <a:rPr lang="en-US" sz="2000" dirty="0" smtClean="0"/>
              <a:t>II. </a:t>
            </a:r>
            <a:r>
              <a:rPr lang="fa-IR" sz="2000" dirty="0" smtClean="0">
                <a:cs typeface="B Koodak" panose="00000700000000000000" pitchFamily="2" charset="-78"/>
              </a:rPr>
              <a:t>توان بخشی فضاهای باز عمومی در بافت فرسوده</a:t>
            </a:r>
          </a:p>
          <a:p>
            <a:pPr algn="just" rtl="1">
              <a:buFont typeface="Wingdings" panose="05000000000000000000" pitchFamily="2" charset="2"/>
              <a:buChar char="q"/>
            </a:pPr>
            <a:r>
              <a:rPr lang="en-US" sz="2000" dirty="0" smtClean="0"/>
              <a:t>III. </a:t>
            </a:r>
            <a:r>
              <a:rPr lang="fa-IR" sz="2000" dirty="0" smtClean="0">
                <a:cs typeface="B Koodak" panose="00000700000000000000" pitchFamily="2" charset="-78"/>
              </a:rPr>
              <a:t>توان بخشی بافت شهری مسکونی ویران شده3 محله درب الحصر، درب اللبنا، الحطابا،عرب الیسار</a:t>
            </a:r>
            <a:endParaRPr lang="en-US" sz="2000" dirty="0"/>
          </a:p>
        </p:txBody>
      </p:sp>
      <p:pic>
        <p:nvPicPr>
          <p:cNvPr id="4" name="Picture 3"/>
          <p:cNvPicPr>
            <a:picLocks noChangeAspect="1"/>
          </p:cNvPicPr>
          <p:nvPr/>
        </p:nvPicPr>
        <p:blipFill>
          <a:blip r:embed="rId2"/>
          <a:stretch>
            <a:fillRect/>
          </a:stretch>
        </p:blipFill>
        <p:spPr>
          <a:xfrm>
            <a:off x="916051" y="924642"/>
            <a:ext cx="6538527" cy="5090601"/>
          </a:xfrm>
          <a:prstGeom prst="rect">
            <a:avLst/>
          </a:prstGeom>
        </p:spPr>
      </p:pic>
    </p:spTree>
    <p:extLst>
      <p:ext uri="{BB962C8B-B14F-4D97-AF65-F5344CB8AC3E}">
        <p14:creationId xmlns:p14="http://schemas.microsoft.com/office/powerpoint/2010/main" val="12674720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54388" y="1545230"/>
            <a:ext cx="6304128"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fa-IR" dirty="0" smtClean="0">
                <a:cs typeface="B Koodak" panose="00000700000000000000" pitchFamily="2" charset="-78"/>
              </a:rPr>
              <a:t>2- موضوعات برنامه ریزی پروژه اقدام</a:t>
            </a:r>
          </a:p>
          <a:p>
            <a:pPr algn="r" rtl="1"/>
            <a:r>
              <a:rPr lang="fa-IR" dirty="0" smtClean="0">
                <a:cs typeface="B Koodak" panose="00000700000000000000" pitchFamily="2" charset="-78"/>
              </a:rPr>
              <a:t>2-1- توان بخشی و استفاده مجدد سازگاراز بخش پایینی ارگ</a:t>
            </a:r>
          </a:p>
          <a:p>
            <a:pPr algn="r" rtl="1"/>
            <a:r>
              <a:rPr lang="fa-IR" dirty="0" smtClean="0">
                <a:cs typeface="B Koodak" panose="00000700000000000000" pitchFamily="2" charset="-78"/>
              </a:rPr>
              <a:t>• برداشت میدانی و مستند سازی</a:t>
            </a:r>
          </a:p>
          <a:p>
            <a:pPr algn="r" rtl="1"/>
            <a:r>
              <a:rPr lang="fa-IR" dirty="0" smtClean="0">
                <a:cs typeface="B Koodak" panose="00000700000000000000" pitchFamily="2" charset="-78"/>
              </a:rPr>
              <a:t>• سازمان فضایی توسط خوشه ها و مشخصه های میراثی</a:t>
            </a:r>
          </a:p>
          <a:p>
            <a:pPr algn="r" rtl="1"/>
            <a:r>
              <a:rPr lang="fa-IR" dirty="0" smtClean="0">
                <a:cs typeface="B Koodak" panose="00000700000000000000" pitchFamily="2" charset="-78"/>
              </a:rPr>
              <a:t>• پروژه ها و پیشنهادات قبلی</a:t>
            </a:r>
          </a:p>
          <a:p>
            <a:pPr algn="r" rtl="1"/>
            <a:r>
              <a:rPr lang="fa-IR" dirty="0" smtClean="0">
                <a:cs typeface="B Koodak" panose="00000700000000000000" pitchFamily="2" charset="-78"/>
              </a:rPr>
              <a:t>• تحلیل ذینفعان</a:t>
            </a:r>
          </a:p>
          <a:p>
            <a:pPr algn="r" rtl="1"/>
            <a:r>
              <a:rPr lang="fa-IR" dirty="0" smtClean="0">
                <a:cs typeface="B Koodak" panose="00000700000000000000" pitchFamily="2" charset="-78"/>
              </a:rPr>
              <a:t>• استراتژی توان بخشی و استفاده مجدد سازگار</a:t>
            </a:r>
          </a:p>
          <a:p>
            <a:pPr algn="r" rtl="1"/>
            <a:r>
              <a:rPr lang="fa-IR" dirty="0" smtClean="0">
                <a:cs typeface="B Koodak" panose="00000700000000000000" pitchFamily="2" charset="-78"/>
              </a:rPr>
              <a:t>• فعالیت ها و کاربری های پیشنهادی</a:t>
            </a:r>
          </a:p>
          <a:p>
            <a:pPr algn="r" rtl="1"/>
            <a:r>
              <a:rPr lang="fa-IR" dirty="0" smtClean="0">
                <a:cs typeface="B Koodak" panose="00000700000000000000" pitchFamily="2" charset="-78"/>
              </a:rPr>
              <a:t>• مداخلات پیشنهادی</a:t>
            </a:r>
          </a:p>
          <a:p>
            <a:pPr algn="r" rtl="1"/>
            <a:r>
              <a:rPr lang="fa-IR" dirty="0" smtClean="0">
                <a:cs typeface="B Koodak" panose="00000700000000000000" pitchFamily="2" charset="-78"/>
              </a:rPr>
              <a:t>• اقدامات الویت دار و استراتژی کاهش خطر</a:t>
            </a:r>
          </a:p>
          <a:p>
            <a:pPr algn="r" rtl="1"/>
            <a:r>
              <a:rPr lang="fa-IR" dirty="0" smtClean="0">
                <a:cs typeface="B Koodak" panose="00000700000000000000" pitchFamily="2" charset="-78"/>
              </a:rPr>
              <a:t>• بافت شهری و ارگ</a:t>
            </a:r>
          </a:p>
          <a:p>
            <a:pPr algn="r" rtl="1"/>
            <a:r>
              <a:rPr lang="fa-IR" dirty="0" smtClean="0">
                <a:cs typeface="B Koodak" panose="00000700000000000000" pitchFamily="2" charset="-78"/>
              </a:rPr>
              <a:t>• شرایط پیاده سازی استراتژی استفاده مجدد سازگار</a:t>
            </a:r>
            <a:endParaRPr lang="en-US" dirty="0"/>
          </a:p>
        </p:txBody>
      </p:sp>
      <p:sp>
        <p:nvSpPr>
          <p:cNvPr id="5" name="TextBox 4"/>
          <p:cNvSpPr txBox="1"/>
          <p:nvPr/>
        </p:nvSpPr>
        <p:spPr>
          <a:xfrm>
            <a:off x="1037229" y="1736300"/>
            <a:ext cx="4067033"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fa-IR" dirty="0" smtClean="0">
                <a:cs typeface="B Koodak" panose="00000700000000000000" pitchFamily="2" charset="-78"/>
              </a:rPr>
              <a:t>2-2- توان بخشی فصاهای باز عمومی</a:t>
            </a:r>
          </a:p>
          <a:p>
            <a:pPr algn="r" rtl="1"/>
            <a:r>
              <a:rPr lang="fa-IR" dirty="0" smtClean="0">
                <a:cs typeface="B Koodak" panose="00000700000000000000" pitchFamily="2" charset="-78"/>
              </a:rPr>
              <a:t>• محدوده بازار السیده عایشه</a:t>
            </a:r>
          </a:p>
          <a:p>
            <a:pPr algn="r" rtl="1"/>
            <a:r>
              <a:rPr lang="fa-IR" dirty="0" smtClean="0">
                <a:cs typeface="B Koodak" panose="00000700000000000000" pitchFamily="2" charset="-78"/>
              </a:rPr>
              <a:t>• میدان ارگ</a:t>
            </a:r>
          </a:p>
          <a:p>
            <a:pPr algn="r" rtl="1"/>
            <a:r>
              <a:rPr lang="fa-IR" dirty="0" smtClean="0">
                <a:cs typeface="B Koodak" panose="00000700000000000000" pitchFamily="2" charset="-78"/>
              </a:rPr>
              <a:t>• خیابان محمد علی</a:t>
            </a:r>
            <a:endParaRPr lang="en-US" dirty="0"/>
          </a:p>
        </p:txBody>
      </p:sp>
      <p:sp>
        <p:nvSpPr>
          <p:cNvPr id="6" name="TextBox 5"/>
          <p:cNvSpPr txBox="1"/>
          <p:nvPr/>
        </p:nvSpPr>
        <p:spPr>
          <a:xfrm>
            <a:off x="1037229" y="3185151"/>
            <a:ext cx="4067033"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rtl="1"/>
            <a:r>
              <a:rPr lang="fa-IR" dirty="0" smtClean="0">
                <a:cs typeface="B Koodak" panose="00000700000000000000" pitchFamily="2" charset="-78"/>
              </a:rPr>
              <a:t>2-3- توان بخشی بافت شهری مسکونی تاریخی</a:t>
            </a:r>
          </a:p>
          <a:p>
            <a:pPr algn="r" rtl="1"/>
            <a:r>
              <a:rPr lang="fa-IR" dirty="0" smtClean="0">
                <a:cs typeface="B Koodak" panose="00000700000000000000" pitchFamily="2" charset="-78"/>
              </a:rPr>
              <a:t>• بافت شهری تاریخی</a:t>
            </a:r>
          </a:p>
          <a:p>
            <a:pPr algn="r" rtl="1"/>
            <a:r>
              <a:rPr lang="fa-IR" dirty="0" smtClean="0">
                <a:cs typeface="B Koodak" panose="00000700000000000000" pitchFamily="2" charset="-78"/>
              </a:rPr>
              <a:t>• تخلفات محیط ساخته شده و فضاهای باز</a:t>
            </a:r>
          </a:p>
          <a:p>
            <a:pPr algn="r" rtl="1"/>
            <a:r>
              <a:rPr lang="fa-IR" dirty="0" smtClean="0">
                <a:cs typeface="B Koodak" panose="00000700000000000000" pitchFamily="2" charset="-78"/>
              </a:rPr>
              <a:t>• نتایج: در این بخش دسته بندی بناها و فضای باز در 3 محله ذکر شده بررسی شده اند. سپس نقشه هایی از مداخلات در بناها و فضاهای باز ارائه شدند.</a:t>
            </a:r>
            <a:endParaRPr lang="en-US" dirty="0"/>
          </a:p>
        </p:txBody>
      </p:sp>
    </p:spTree>
    <p:extLst>
      <p:ext uri="{BB962C8B-B14F-4D97-AF65-F5344CB8AC3E}">
        <p14:creationId xmlns:p14="http://schemas.microsoft.com/office/powerpoint/2010/main" val="42260576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طرح های بالا بردن آگاهی</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89696" y="1649744"/>
            <a:ext cx="8118143" cy="4609701"/>
          </a:xfrm>
        </p:spPr>
      </p:pic>
    </p:spTree>
    <p:extLst>
      <p:ext uri="{BB962C8B-B14F-4D97-AF65-F5344CB8AC3E}">
        <p14:creationId xmlns:p14="http://schemas.microsoft.com/office/powerpoint/2010/main" val="11396870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dirty="0" smtClean="0">
                <a:cs typeface="B Kourosh" panose="00000400000000000000" pitchFamily="2" charset="-78"/>
              </a:rPr>
              <a:t>فصل چهار</a:t>
            </a:r>
            <a:br>
              <a:rPr lang="fa-IR" dirty="0" smtClean="0">
                <a:cs typeface="B Kourosh" panose="00000400000000000000" pitchFamily="2" charset="-78"/>
              </a:rPr>
            </a:br>
            <a:r>
              <a:rPr lang="fa-IR" dirty="0" smtClean="0">
                <a:cs typeface="B Kourosh" panose="00000400000000000000" pitchFamily="2" charset="-78"/>
              </a:rPr>
              <a:t>درسهایی از برنامه های اقدام</a:t>
            </a:r>
            <a:endParaRPr lang="en-US" dirty="0"/>
          </a:p>
        </p:txBody>
      </p:sp>
      <p:sp>
        <p:nvSpPr>
          <p:cNvPr id="3" name="Content Placeholder 2"/>
          <p:cNvSpPr>
            <a:spLocks noGrp="1"/>
          </p:cNvSpPr>
          <p:nvPr>
            <p:ph idx="1"/>
          </p:nvPr>
        </p:nvSpPr>
        <p:spPr>
          <a:xfrm>
            <a:off x="5418161" y="2070469"/>
            <a:ext cx="5976582" cy="4351338"/>
          </a:xfrm>
        </p:spPr>
        <p:txBody>
          <a:bodyPr>
            <a:normAutofit lnSpcReduction="10000"/>
          </a:bodyPr>
          <a:lstStyle/>
          <a:p>
            <a:pPr algn="r" rtl="1"/>
            <a:r>
              <a:rPr lang="fa-IR" dirty="0" smtClean="0">
                <a:cs typeface="B Koodak" panose="00000700000000000000" pitchFamily="2" charset="-78"/>
              </a:rPr>
              <a:t>درس هایی از برنامه اقدام</a:t>
            </a:r>
          </a:p>
          <a:p>
            <a:pPr algn="r" rtl="1"/>
            <a:r>
              <a:rPr lang="fa-IR" dirty="0" smtClean="0">
                <a:cs typeface="B Koodak" panose="00000700000000000000" pitchFamily="2" charset="-78"/>
              </a:rPr>
              <a:t>1. کنترل فعالیت های ساختمانی</a:t>
            </a:r>
          </a:p>
          <a:p>
            <a:pPr algn="r" rtl="1"/>
            <a:r>
              <a:rPr lang="fa-IR" dirty="0" smtClean="0">
                <a:cs typeface="B Koodak" panose="00000700000000000000" pitchFamily="2" charset="-78"/>
              </a:rPr>
              <a:t>2. اقدامات در برابر تخطی ها</a:t>
            </a:r>
          </a:p>
          <a:p>
            <a:pPr algn="r" rtl="1"/>
            <a:r>
              <a:rPr lang="fa-IR" dirty="0" smtClean="0">
                <a:cs typeface="B Koodak" panose="00000700000000000000" pitchFamily="2" charset="-78"/>
              </a:rPr>
              <a:t>3. بهبود شرایط مسکن</a:t>
            </a:r>
          </a:p>
          <a:p>
            <a:pPr algn="r" rtl="1"/>
            <a:r>
              <a:rPr lang="fa-IR" dirty="0" smtClean="0">
                <a:cs typeface="B Koodak" panose="00000700000000000000" pitchFamily="2" charset="-78"/>
              </a:rPr>
              <a:t>4. توان بخشی و استفاده مجدد سازگار از آثار باستانی</a:t>
            </a:r>
          </a:p>
          <a:p>
            <a:pPr algn="r" rtl="1"/>
            <a:r>
              <a:rPr lang="fa-IR" dirty="0" smtClean="0">
                <a:cs typeface="B Koodak" panose="00000700000000000000" pitchFamily="2" charset="-78"/>
              </a:rPr>
              <a:t>5. به روز رسانی و عقالنی کردن فعالیت های اقتصادی</a:t>
            </a:r>
          </a:p>
          <a:p>
            <a:pPr algn="r" rtl="1"/>
            <a:r>
              <a:rPr lang="fa-IR" dirty="0" smtClean="0">
                <a:cs typeface="B Koodak" panose="00000700000000000000" pitchFamily="2" charset="-78"/>
              </a:rPr>
              <a:t>6. تعیین ارزش اوقاف</a:t>
            </a:r>
          </a:p>
          <a:p>
            <a:pPr algn="r" rtl="1"/>
            <a:r>
              <a:rPr lang="fa-IR" dirty="0" smtClean="0">
                <a:cs typeface="B Koodak" panose="00000700000000000000" pitchFamily="2" charset="-78"/>
              </a:rPr>
              <a:t>7. بهبود شرایط محیطی</a:t>
            </a:r>
          </a:p>
          <a:p>
            <a:pPr algn="r" rtl="1"/>
            <a:r>
              <a:rPr lang="fa-IR" dirty="0" smtClean="0">
                <a:cs typeface="B Koodak" panose="00000700000000000000" pitchFamily="2" charset="-78"/>
              </a:rPr>
              <a:t>8. تحرک و دسترسی</a:t>
            </a:r>
          </a:p>
          <a:p>
            <a:pPr algn="r" rtl="1"/>
            <a:r>
              <a:rPr lang="fa-IR" dirty="0" smtClean="0">
                <a:cs typeface="B Koodak" panose="00000700000000000000" pitchFamily="2" charset="-78"/>
              </a:rPr>
              <a:t>9. افزایش آگاهی و عالئم</a:t>
            </a:r>
          </a:p>
          <a:p>
            <a:pPr algn="r" rtl="1"/>
            <a:r>
              <a:rPr lang="fa-IR" dirty="0" smtClean="0">
                <a:cs typeface="B Koodak" panose="00000700000000000000" pitchFamily="2" charset="-78"/>
              </a:rPr>
              <a:t>10. مشارکت اجتماعی</a:t>
            </a:r>
          </a:p>
          <a:p>
            <a:pPr algn="r" rtl="1"/>
            <a:endParaRPr lang="fa-IR" dirty="0" smtClean="0">
              <a:cs typeface="B Koodak" panose="00000700000000000000" pitchFamily="2" charset="-78"/>
            </a:endParaRPr>
          </a:p>
        </p:txBody>
      </p:sp>
      <p:sp>
        <p:nvSpPr>
          <p:cNvPr id="4" name="TextBox 3"/>
          <p:cNvSpPr txBox="1"/>
          <p:nvPr/>
        </p:nvSpPr>
        <p:spPr>
          <a:xfrm>
            <a:off x="2333767" y="2070469"/>
            <a:ext cx="4299045" cy="1477328"/>
          </a:xfrm>
          <a:prstGeom prst="rect">
            <a:avLst/>
          </a:prstGeom>
          <a:noFill/>
        </p:spPr>
        <p:txBody>
          <a:bodyPr wrap="square" rtlCol="0">
            <a:spAutoFit/>
          </a:bodyPr>
          <a:lstStyle/>
          <a:p>
            <a:pPr algn="r" rtl="1"/>
            <a:r>
              <a:rPr lang="fa-IR" dirty="0" smtClean="0">
                <a:cs typeface="B Koodak" panose="00000700000000000000" pitchFamily="2" charset="-78"/>
              </a:rPr>
              <a:t>مداخلات الویت دار</a:t>
            </a:r>
          </a:p>
          <a:p>
            <a:pPr algn="r" rtl="1"/>
            <a:r>
              <a:rPr lang="fa-IR" dirty="0" smtClean="0">
                <a:cs typeface="B Koodak" panose="00000700000000000000" pitchFamily="2" charset="-78"/>
              </a:rPr>
              <a:t>1. ارگ و استفاده مجدد از محدوده باب العذب</a:t>
            </a:r>
          </a:p>
          <a:p>
            <a:pPr algn="r" rtl="1"/>
            <a:r>
              <a:rPr lang="fa-IR" dirty="0" smtClean="0">
                <a:cs typeface="B Koodak" panose="00000700000000000000" pitchFamily="2" charset="-78"/>
              </a:rPr>
              <a:t>2. توان بخشی و بازآفرینی بافت مسکونی تاریخی</a:t>
            </a:r>
          </a:p>
          <a:p>
            <a:pPr algn="r" rtl="1"/>
            <a:r>
              <a:rPr lang="fa-IR" dirty="0" smtClean="0">
                <a:cs typeface="B Koodak" panose="00000700000000000000" pitchFamily="2" charset="-78"/>
              </a:rPr>
              <a:t>3. بازآفرینی فضاهای باز شهری مهم</a:t>
            </a:r>
            <a:endParaRPr lang="en-US" dirty="0" smtClean="0"/>
          </a:p>
          <a:p>
            <a:endParaRPr lang="en-US" dirty="0"/>
          </a:p>
        </p:txBody>
      </p:sp>
    </p:spTree>
    <p:extLst>
      <p:ext uri="{BB962C8B-B14F-4D97-AF65-F5344CB8AC3E}">
        <p14:creationId xmlns:p14="http://schemas.microsoft.com/office/powerpoint/2010/main" val="40821543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274465" y="682112"/>
            <a:ext cx="5772447" cy="5353325"/>
          </a:xfrm>
          <a:prstGeom prst="rect">
            <a:avLst/>
          </a:prstGeom>
        </p:spPr>
      </p:pic>
      <p:pic>
        <p:nvPicPr>
          <p:cNvPr id="5" name="Picture 4"/>
          <p:cNvPicPr>
            <a:picLocks noChangeAspect="1"/>
          </p:cNvPicPr>
          <p:nvPr/>
        </p:nvPicPr>
        <p:blipFill>
          <a:blip r:embed="rId3"/>
          <a:stretch>
            <a:fillRect/>
          </a:stretch>
        </p:blipFill>
        <p:spPr>
          <a:xfrm>
            <a:off x="7319747" y="1367596"/>
            <a:ext cx="4184865" cy="4559534"/>
          </a:xfrm>
          <a:prstGeom prst="rect">
            <a:avLst/>
          </a:prstGeom>
        </p:spPr>
      </p:pic>
    </p:spTree>
    <p:extLst>
      <p:ext uri="{BB962C8B-B14F-4D97-AF65-F5344CB8AC3E}">
        <p14:creationId xmlns:p14="http://schemas.microsoft.com/office/powerpoint/2010/main" val="15203844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طرح پیشنهادی برای خیابان بازار عایشه</a:t>
            </a:r>
            <a:endParaRPr lang="en-US" dirty="0"/>
          </a:p>
        </p:txBody>
      </p:sp>
      <p:pic>
        <p:nvPicPr>
          <p:cNvPr id="4" name="Content Placeholder 3"/>
          <p:cNvPicPr>
            <a:picLocks noGrp="1" noChangeAspect="1"/>
          </p:cNvPicPr>
          <p:nvPr>
            <p:ph idx="1"/>
          </p:nvPr>
        </p:nvPicPr>
        <p:blipFill>
          <a:blip r:embed="rId2"/>
          <a:stretch>
            <a:fillRect/>
          </a:stretch>
        </p:blipFill>
        <p:spPr>
          <a:xfrm>
            <a:off x="3459407" y="1669576"/>
            <a:ext cx="7178722" cy="4524125"/>
          </a:xfrm>
          <a:prstGeom prst="rect">
            <a:avLst/>
          </a:prstGeom>
        </p:spPr>
      </p:pic>
    </p:spTree>
    <p:extLst>
      <p:ext uri="{BB962C8B-B14F-4D97-AF65-F5344CB8AC3E}">
        <p14:creationId xmlns:p14="http://schemas.microsoft.com/office/powerpoint/2010/main" val="31975469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نتیجه گیری </a:t>
            </a:r>
            <a:endParaRPr lang="en-US" dirty="0"/>
          </a:p>
        </p:txBody>
      </p:sp>
      <p:sp>
        <p:nvSpPr>
          <p:cNvPr id="3" name="Content Placeholder 2"/>
          <p:cNvSpPr>
            <a:spLocks noGrp="1"/>
          </p:cNvSpPr>
          <p:nvPr>
            <p:ph idx="1"/>
          </p:nvPr>
        </p:nvSpPr>
        <p:spPr/>
        <p:txBody>
          <a:bodyPr/>
          <a:lstStyle/>
          <a:p>
            <a:pPr algn="r" rtl="1"/>
            <a:r>
              <a:rPr lang="fa-IR" dirty="0" smtClean="0">
                <a:cs typeface="B Koodak" panose="00000700000000000000" pitchFamily="2" charset="-78"/>
              </a:rPr>
              <a:t>به طور کلی می توان گفت پروژه بازآفرینی شهری قاهره تاریخی پروژه ای همه جانبه و با تاکید بر تمامی ابعاد موثر بر کیفیت زندگی و رضایت شهروندان می باشد. در این پروژه مطالعات بخشی دقیقی در زمینه های اقتصادی، اجتماعی، فرهنگی و .. انجام گرفته و در مراحل تصمیم سازی و برنامه های مختلف مشارکت نهاد های مختلف جامعه اعم از حکومت محلی، سازمان های دولتی و اقشار مختلف جامعه را در نظر گرفته است.</a:t>
            </a:r>
            <a:endParaRPr lang="en-US" dirty="0"/>
          </a:p>
        </p:txBody>
      </p:sp>
    </p:spTree>
    <p:extLst>
      <p:ext uri="{BB962C8B-B14F-4D97-AF65-F5344CB8AC3E}">
        <p14:creationId xmlns:p14="http://schemas.microsoft.com/office/powerpoint/2010/main" val="23382278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لیست کلمات اختصاری</a:t>
            </a:r>
            <a:endParaRPr lang="en-US" dirty="0"/>
          </a:p>
        </p:txBody>
      </p:sp>
      <p:sp>
        <p:nvSpPr>
          <p:cNvPr id="3" name="Content Placeholder 2"/>
          <p:cNvSpPr>
            <a:spLocks noGrp="1"/>
          </p:cNvSpPr>
          <p:nvPr>
            <p:ph idx="1"/>
          </p:nvPr>
        </p:nvSpPr>
        <p:spPr>
          <a:xfrm>
            <a:off x="6741995" y="2266252"/>
            <a:ext cx="4625453" cy="3706244"/>
          </a:xfrm>
        </p:spPr>
        <p:txBody>
          <a:bodyPr>
            <a:normAutofit fontScale="92500" lnSpcReduction="10000"/>
          </a:bodyPr>
          <a:lstStyle/>
          <a:p>
            <a:pPr algn="r" rtl="1"/>
            <a:r>
              <a:rPr lang="fa-IR" dirty="0" smtClean="0">
                <a:solidFill>
                  <a:schemeClr val="tx1"/>
                </a:solidFill>
                <a:cs typeface="B Koodak" panose="00000700000000000000" pitchFamily="2" charset="-78"/>
              </a:rPr>
              <a:t>لیست لکمات اختصاری</a:t>
            </a:r>
          </a:p>
          <a:p>
            <a:pPr algn="r" rtl="1"/>
            <a:r>
              <a:rPr lang="en-US" dirty="0" smtClean="0">
                <a:solidFill>
                  <a:schemeClr val="tx1"/>
                </a:solidFill>
                <a:cs typeface="B Koodak" panose="00000700000000000000" pitchFamily="2" charset="-78"/>
              </a:rPr>
              <a:t>ADAA: </a:t>
            </a:r>
            <a:r>
              <a:rPr lang="fa-IR" dirty="0" smtClean="0">
                <a:solidFill>
                  <a:schemeClr val="tx1"/>
                </a:solidFill>
                <a:cs typeface="B Koodak" panose="00000700000000000000" pitchFamily="2" charset="-78"/>
              </a:rPr>
              <a:t>ال درب ال احمر</a:t>
            </a:r>
          </a:p>
          <a:p>
            <a:pPr algn="r" rtl="1"/>
            <a:r>
              <a:rPr lang="en-US" dirty="0" smtClean="0">
                <a:solidFill>
                  <a:schemeClr val="tx1"/>
                </a:solidFill>
                <a:cs typeface="B Koodak" panose="00000700000000000000" pitchFamily="2" charset="-78"/>
              </a:rPr>
              <a:t>AFESD: </a:t>
            </a:r>
            <a:r>
              <a:rPr lang="fa-IR" dirty="0" smtClean="0">
                <a:solidFill>
                  <a:schemeClr val="tx1"/>
                </a:solidFill>
                <a:cs typeface="B Koodak" panose="00000700000000000000" pitchFamily="2" charset="-78"/>
              </a:rPr>
              <a:t>صندوق عرب برای توسعه اجتماعی اقتصادی</a:t>
            </a:r>
          </a:p>
          <a:p>
            <a:pPr algn="r" rtl="1"/>
            <a:r>
              <a:rPr lang="en-US" dirty="0" smtClean="0">
                <a:solidFill>
                  <a:schemeClr val="tx1"/>
                </a:solidFill>
                <a:cs typeface="B Koodak" panose="00000700000000000000" pitchFamily="2" charset="-78"/>
              </a:rPr>
              <a:t>APUR: </a:t>
            </a:r>
            <a:r>
              <a:rPr lang="fa-IR" dirty="0" smtClean="0">
                <a:solidFill>
                  <a:schemeClr val="tx1"/>
                </a:solidFill>
                <a:cs typeface="B Koodak" panose="00000700000000000000" pitchFamily="2" charset="-78"/>
              </a:rPr>
              <a:t>کارگاه شهرسازی پاریس</a:t>
            </a:r>
          </a:p>
          <a:p>
            <a:pPr algn="r" rtl="1"/>
            <a:r>
              <a:rPr lang="en-US" dirty="0" smtClean="0">
                <a:solidFill>
                  <a:schemeClr val="tx1"/>
                </a:solidFill>
                <a:cs typeface="B Koodak" panose="00000700000000000000" pitchFamily="2" charset="-78"/>
              </a:rPr>
              <a:t>CAPMAS: </a:t>
            </a:r>
            <a:r>
              <a:rPr lang="fa-IR" dirty="0" smtClean="0">
                <a:solidFill>
                  <a:schemeClr val="tx1"/>
                </a:solidFill>
                <a:cs typeface="B Koodak" panose="00000700000000000000" pitchFamily="2" charset="-78"/>
              </a:rPr>
              <a:t>آژانس مرکزی بسیج عمومی و آمار</a:t>
            </a:r>
          </a:p>
          <a:p>
            <a:pPr algn="r" rtl="1"/>
            <a:r>
              <a:rPr lang="en-US" dirty="0" smtClean="0">
                <a:solidFill>
                  <a:schemeClr val="tx1"/>
                </a:solidFill>
                <a:cs typeface="B Koodak" panose="00000700000000000000" pitchFamily="2" charset="-78"/>
              </a:rPr>
              <a:t>COM: </a:t>
            </a:r>
            <a:r>
              <a:rPr lang="fa-IR" dirty="0" smtClean="0">
                <a:solidFill>
                  <a:schemeClr val="tx1"/>
                </a:solidFill>
                <a:cs typeface="B Koodak" panose="00000700000000000000" pitchFamily="2" charset="-78"/>
              </a:rPr>
              <a:t>کمیته میراث جهانی</a:t>
            </a:r>
          </a:p>
          <a:p>
            <a:pPr algn="r" rtl="1"/>
            <a:r>
              <a:rPr lang="en-US" dirty="0" smtClean="0">
                <a:solidFill>
                  <a:schemeClr val="tx1"/>
                </a:solidFill>
                <a:cs typeface="B Koodak" panose="00000700000000000000" pitchFamily="2" charset="-78"/>
              </a:rPr>
              <a:t>FWP: </a:t>
            </a:r>
            <a:r>
              <a:rPr lang="fa-IR" dirty="0" smtClean="0">
                <a:solidFill>
                  <a:schemeClr val="tx1"/>
                </a:solidFill>
                <a:cs typeface="B Koodak" panose="00000700000000000000" pitchFamily="2" charset="-78"/>
              </a:rPr>
              <a:t>چارچوب طرح</a:t>
            </a:r>
          </a:p>
          <a:p>
            <a:pPr algn="r" rtl="1"/>
            <a:r>
              <a:rPr lang="en-US" dirty="0" smtClean="0">
                <a:solidFill>
                  <a:schemeClr val="tx1"/>
                </a:solidFill>
                <a:cs typeface="B Koodak" panose="00000700000000000000" pitchFamily="2" charset="-78"/>
              </a:rPr>
              <a:t>GIS: </a:t>
            </a:r>
            <a:r>
              <a:rPr lang="fa-IR" dirty="0" smtClean="0">
                <a:solidFill>
                  <a:schemeClr val="tx1"/>
                </a:solidFill>
                <a:cs typeface="B Koodak" panose="00000700000000000000" pitchFamily="2" charset="-78"/>
              </a:rPr>
              <a:t>سیستم اطالعات جغرافیایی</a:t>
            </a:r>
          </a:p>
          <a:p>
            <a:pPr algn="r" rtl="1"/>
            <a:r>
              <a:rPr lang="en-US" dirty="0" smtClean="0">
                <a:solidFill>
                  <a:schemeClr val="tx1"/>
                </a:solidFill>
                <a:cs typeface="B Koodak" panose="00000700000000000000" pitchFamily="2" charset="-78"/>
              </a:rPr>
              <a:t>GOPP: </a:t>
            </a:r>
            <a:r>
              <a:rPr lang="fa-IR" dirty="0" smtClean="0">
                <a:solidFill>
                  <a:schemeClr val="tx1"/>
                </a:solidFill>
                <a:cs typeface="B Koodak" panose="00000700000000000000" pitchFamily="2" charset="-78"/>
              </a:rPr>
              <a:t>سازمان عمومی برای برنامه ریزی فیزیکی</a:t>
            </a:r>
          </a:p>
          <a:p>
            <a:pPr algn="r" rtl="1"/>
            <a:r>
              <a:rPr lang="en-US" dirty="0" smtClean="0">
                <a:solidFill>
                  <a:schemeClr val="tx1"/>
                </a:solidFill>
                <a:cs typeface="B Koodak" panose="00000700000000000000" pitchFamily="2" charset="-78"/>
              </a:rPr>
              <a:t>HC: </a:t>
            </a:r>
            <a:r>
              <a:rPr lang="fa-IR" dirty="0" smtClean="0">
                <a:solidFill>
                  <a:schemeClr val="tx1"/>
                </a:solidFill>
                <a:cs typeface="B Koodak" panose="00000700000000000000" pitchFamily="2" charset="-78"/>
              </a:rPr>
              <a:t>قاهره تاریخی</a:t>
            </a:r>
          </a:p>
          <a:p>
            <a:pPr algn="r" rtl="1"/>
            <a:endParaRPr lang="fa-IR" dirty="0" smtClean="0">
              <a:cs typeface="B Koodak" panose="00000700000000000000" pitchFamily="2" charset="-78"/>
            </a:endParaRPr>
          </a:p>
        </p:txBody>
      </p:sp>
      <p:sp>
        <p:nvSpPr>
          <p:cNvPr id="4" name="TextBox 3"/>
          <p:cNvSpPr txBox="1"/>
          <p:nvPr/>
        </p:nvSpPr>
        <p:spPr>
          <a:xfrm>
            <a:off x="715369" y="2279177"/>
            <a:ext cx="5603543" cy="3693319"/>
          </a:xfrm>
          <a:prstGeom prst="rect">
            <a:avLst/>
          </a:prstGeom>
          <a:noFill/>
        </p:spPr>
        <p:txBody>
          <a:bodyPr wrap="square" rtlCol="0">
            <a:spAutoFit/>
          </a:bodyPr>
          <a:lstStyle/>
          <a:p>
            <a:pPr algn="r" rtl="1"/>
            <a:r>
              <a:rPr lang="en-US" dirty="0" smtClean="0">
                <a:cs typeface="B Koodak" panose="00000700000000000000" pitchFamily="2" charset="-78"/>
              </a:rPr>
              <a:t>MOA: </a:t>
            </a:r>
            <a:r>
              <a:rPr lang="fa-IR" dirty="0" smtClean="0">
                <a:cs typeface="B Koodak" panose="00000700000000000000" pitchFamily="2" charset="-78"/>
              </a:rPr>
              <a:t>وزارت آثار باستانی مصر</a:t>
            </a:r>
          </a:p>
          <a:p>
            <a:pPr algn="r" rtl="1"/>
            <a:r>
              <a:rPr lang="en-US" dirty="0" smtClean="0">
                <a:cs typeface="B Koodak" panose="00000700000000000000" pitchFamily="2" charset="-78"/>
              </a:rPr>
              <a:t>MOC: </a:t>
            </a:r>
            <a:r>
              <a:rPr lang="fa-IR" dirty="0" smtClean="0">
                <a:cs typeface="B Koodak" panose="00000700000000000000" pitchFamily="2" charset="-78"/>
              </a:rPr>
              <a:t>وزارت فرهنگ مصر</a:t>
            </a:r>
          </a:p>
          <a:p>
            <a:pPr algn="r" rtl="1"/>
            <a:r>
              <a:rPr lang="en-US" dirty="0" smtClean="0">
                <a:cs typeface="B Koodak" panose="00000700000000000000" pitchFamily="2" charset="-78"/>
              </a:rPr>
              <a:t>MOH: </a:t>
            </a:r>
            <a:r>
              <a:rPr lang="fa-IR" dirty="0" smtClean="0">
                <a:cs typeface="B Koodak" panose="00000700000000000000" pitchFamily="2" charset="-78"/>
              </a:rPr>
              <a:t>وزارت مسکن مصر</a:t>
            </a:r>
          </a:p>
          <a:p>
            <a:pPr algn="r" rtl="1"/>
            <a:r>
              <a:rPr lang="en-US" dirty="0" smtClean="0">
                <a:cs typeface="B Koodak" panose="00000700000000000000" pitchFamily="2" charset="-78"/>
              </a:rPr>
              <a:t>MOT: </a:t>
            </a:r>
            <a:r>
              <a:rPr lang="fa-IR" dirty="0" smtClean="0">
                <a:cs typeface="B Koodak" panose="00000700000000000000" pitchFamily="2" charset="-78"/>
              </a:rPr>
              <a:t>وزارت گردشگری مصر</a:t>
            </a:r>
          </a:p>
          <a:p>
            <a:pPr algn="r" rtl="1"/>
            <a:r>
              <a:rPr lang="en-US" dirty="0" smtClean="0">
                <a:cs typeface="B Koodak" panose="00000700000000000000" pitchFamily="2" charset="-78"/>
              </a:rPr>
              <a:t>NOUH: </a:t>
            </a:r>
            <a:r>
              <a:rPr lang="fa-IR" dirty="0" smtClean="0">
                <a:cs typeface="B Koodak" panose="00000700000000000000" pitchFamily="2" charset="-78"/>
              </a:rPr>
              <a:t>سازمان ملی هماهنگی شهری</a:t>
            </a:r>
          </a:p>
          <a:p>
            <a:pPr algn="r" rtl="1"/>
            <a:r>
              <a:rPr lang="en-US" dirty="0" smtClean="0">
                <a:cs typeface="B Koodak" panose="00000700000000000000" pitchFamily="2" charset="-78"/>
              </a:rPr>
              <a:t>OUV: </a:t>
            </a:r>
            <a:r>
              <a:rPr lang="fa-IR" dirty="0" smtClean="0">
                <a:cs typeface="B Koodak" panose="00000700000000000000" pitchFamily="2" charset="-78"/>
              </a:rPr>
              <a:t>برجسته سازی ارزش های جهانی</a:t>
            </a:r>
          </a:p>
          <a:p>
            <a:pPr algn="r" rtl="1"/>
            <a:r>
              <a:rPr lang="en-US" dirty="0" smtClean="0">
                <a:cs typeface="B Koodak" panose="00000700000000000000" pitchFamily="2" charset="-78"/>
              </a:rPr>
              <a:t>SCA: </a:t>
            </a:r>
            <a:r>
              <a:rPr lang="fa-IR" dirty="0" smtClean="0">
                <a:cs typeface="B Koodak" panose="00000700000000000000" pitchFamily="2" charset="-78"/>
              </a:rPr>
              <a:t>شورای عالی آثار باستانی</a:t>
            </a:r>
          </a:p>
          <a:p>
            <a:pPr algn="r" rtl="1"/>
            <a:r>
              <a:rPr lang="en-US" dirty="0" smtClean="0">
                <a:cs typeface="B Koodak" panose="00000700000000000000" pitchFamily="2" charset="-78"/>
              </a:rPr>
              <a:t>SOUV: </a:t>
            </a:r>
            <a:r>
              <a:rPr lang="fa-IR" dirty="0" smtClean="0">
                <a:cs typeface="B Koodak" panose="00000700000000000000" pitchFamily="2" charset="-78"/>
              </a:rPr>
              <a:t>بیانیه برجسته سازی ارزش های جهانی</a:t>
            </a:r>
          </a:p>
          <a:p>
            <a:pPr algn="r" rtl="1"/>
            <a:r>
              <a:rPr lang="en-US" dirty="0" smtClean="0">
                <a:cs typeface="B Koodak" panose="00000700000000000000" pitchFamily="2" charset="-78"/>
              </a:rPr>
              <a:t>UNDP: </a:t>
            </a:r>
            <a:r>
              <a:rPr lang="fa-IR" dirty="0" smtClean="0">
                <a:cs typeface="B Koodak" panose="00000700000000000000" pitchFamily="2" charset="-78"/>
              </a:rPr>
              <a:t>برنامه توسعه سازمان ملل</a:t>
            </a:r>
          </a:p>
          <a:p>
            <a:pPr algn="r" rtl="1"/>
            <a:r>
              <a:rPr lang="en-US" dirty="0" smtClean="0">
                <a:cs typeface="B Koodak" panose="00000700000000000000" pitchFamily="2" charset="-78"/>
              </a:rPr>
              <a:t>URHC: </a:t>
            </a:r>
            <a:r>
              <a:rPr lang="fa-IR" dirty="0" smtClean="0">
                <a:cs typeface="B Koodak" panose="00000700000000000000" pitchFamily="2" charset="-78"/>
              </a:rPr>
              <a:t>بازآفرینی شهری قاهره تاریخی</a:t>
            </a:r>
          </a:p>
          <a:p>
            <a:pPr algn="r" rtl="1"/>
            <a:r>
              <a:rPr lang="en-US" dirty="0" smtClean="0">
                <a:cs typeface="B Koodak" panose="00000700000000000000" pitchFamily="2" charset="-78"/>
              </a:rPr>
              <a:t>WH: </a:t>
            </a:r>
            <a:r>
              <a:rPr lang="fa-IR" dirty="0" smtClean="0">
                <a:cs typeface="B Koodak" panose="00000700000000000000" pitchFamily="2" charset="-78"/>
              </a:rPr>
              <a:t>میراث جهانی</a:t>
            </a:r>
          </a:p>
          <a:p>
            <a:pPr algn="r" rtl="1"/>
            <a:r>
              <a:rPr lang="en-US" dirty="0" smtClean="0">
                <a:cs typeface="B Koodak" panose="00000700000000000000" pitchFamily="2" charset="-78"/>
              </a:rPr>
              <a:t>WHC: </a:t>
            </a:r>
            <a:r>
              <a:rPr lang="fa-IR" dirty="0" smtClean="0">
                <a:cs typeface="B Koodak" panose="00000700000000000000" pitchFamily="2" charset="-78"/>
              </a:rPr>
              <a:t>مرکز میراث جهانی</a:t>
            </a:r>
            <a:endParaRPr lang="en-US" dirty="0" smtClean="0">
              <a:cs typeface="B Koodak" panose="00000700000000000000" pitchFamily="2" charset="-78"/>
            </a:endParaRPr>
          </a:p>
          <a:p>
            <a:endParaRPr lang="en-US" dirty="0">
              <a:cs typeface="B Koodak" panose="00000700000000000000" pitchFamily="2" charset="-78"/>
            </a:endParaRPr>
          </a:p>
        </p:txBody>
      </p:sp>
    </p:spTree>
    <p:extLst>
      <p:ext uri="{BB962C8B-B14F-4D97-AF65-F5344CB8AC3E}">
        <p14:creationId xmlns:p14="http://schemas.microsoft.com/office/powerpoint/2010/main" val="91176309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Kourosh" panose="00000400000000000000" pitchFamily="2" charset="-78"/>
              </a:rPr>
              <a:t>آموزه ها</a:t>
            </a:r>
            <a:endParaRPr lang="en-US" dirty="0"/>
          </a:p>
        </p:txBody>
      </p:sp>
      <p:pic>
        <p:nvPicPr>
          <p:cNvPr id="4" name="Content Placeholder 3"/>
          <p:cNvPicPr>
            <a:picLocks noGrp="1" noChangeAspect="1"/>
          </p:cNvPicPr>
          <p:nvPr>
            <p:ph idx="1"/>
          </p:nvPr>
        </p:nvPicPr>
        <p:blipFill>
          <a:blip r:embed="rId2"/>
          <a:stretch>
            <a:fillRect/>
          </a:stretch>
        </p:blipFill>
        <p:spPr>
          <a:xfrm>
            <a:off x="1666199" y="1905000"/>
            <a:ext cx="10325875" cy="3872204"/>
          </a:xfrm>
          <a:prstGeom prst="rect">
            <a:avLst/>
          </a:prstGeom>
        </p:spPr>
      </p:pic>
    </p:spTree>
    <p:extLst>
      <p:ext uri="{BB962C8B-B14F-4D97-AF65-F5344CB8AC3E}">
        <p14:creationId xmlns:p14="http://schemas.microsoft.com/office/powerpoint/2010/main" val="2442190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276600" y="2429021"/>
            <a:ext cx="8915400" cy="3777622"/>
          </a:xfrm>
        </p:spPr>
        <p:txBody>
          <a:bodyPr>
            <a:normAutofit fontScale="92500"/>
          </a:bodyPr>
          <a:lstStyle/>
          <a:p>
            <a:pPr algn="ctr" rtl="1"/>
            <a:r>
              <a:rPr lang="fa-IR" sz="13800" dirty="0" smtClean="0">
                <a:cs typeface="0 Bardiya Bold" panose="00000700000000000000" pitchFamily="2" charset="-78"/>
              </a:rPr>
              <a:t>با تشکر</a:t>
            </a:r>
            <a:endParaRPr lang="en-US" sz="13800" dirty="0">
              <a:cs typeface="0 Bardiya Bold" panose="00000700000000000000" pitchFamily="2" charset="-78"/>
            </a:endParaRPr>
          </a:p>
        </p:txBody>
      </p:sp>
    </p:spTree>
    <p:extLst>
      <p:ext uri="{BB962C8B-B14F-4D97-AF65-F5344CB8AC3E}">
        <p14:creationId xmlns:p14="http://schemas.microsoft.com/office/powerpoint/2010/main" val="3132409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0536" y="507619"/>
            <a:ext cx="9601196" cy="1303867"/>
          </a:xfrm>
        </p:spPr>
        <p:txBody>
          <a:bodyPr/>
          <a:lstStyle/>
          <a:p>
            <a:pPr algn="r" rtl="1"/>
            <a:r>
              <a:rPr lang="fa-IR" dirty="0" smtClean="0">
                <a:cs typeface="B Kourosh" panose="00000400000000000000" pitchFamily="2" charset="-78"/>
              </a:rPr>
              <a:t>دلایل انتخاب موضوع</a:t>
            </a:r>
            <a:endParaRPr lang="en-US" dirty="0"/>
          </a:p>
        </p:txBody>
      </p:sp>
      <p:pic>
        <p:nvPicPr>
          <p:cNvPr id="4" name="Content Placeholder 3"/>
          <p:cNvPicPr>
            <a:picLocks noGrp="1" noChangeAspect="1"/>
          </p:cNvPicPr>
          <p:nvPr>
            <p:ph idx="1"/>
          </p:nvPr>
        </p:nvPicPr>
        <p:blipFill>
          <a:blip r:embed="rId2"/>
          <a:stretch>
            <a:fillRect/>
          </a:stretch>
        </p:blipFill>
        <p:spPr>
          <a:xfrm>
            <a:off x="2034668" y="1811486"/>
            <a:ext cx="8407021" cy="4484295"/>
          </a:xfrm>
          <a:prstGeom prst="rect">
            <a:avLst/>
          </a:prstGeom>
        </p:spPr>
      </p:pic>
    </p:spTree>
    <p:extLst>
      <p:ext uri="{BB962C8B-B14F-4D97-AF65-F5344CB8AC3E}">
        <p14:creationId xmlns:p14="http://schemas.microsoft.com/office/powerpoint/2010/main" val="2315814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05019" y="1017896"/>
            <a:ext cx="8899593" cy="4606976"/>
          </a:xfrm>
        </p:spPr>
      </p:pic>
    </p:spTree>
    <p:extLst>
      <p:ext uri="{BB962C8B-B14F-4D97-AF65-F5344CB8AC3E}">
        <p14:creationId xmlns:p14="http://schemas.microsoft.com/office/powerpoint/2010/main" val="3468009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1164" y="343194"/>
            <a:ext cx="8911687" cy="1280890"/>
          </a:xfrm>
        </p:spPr>
        <p:txBody>
          <a:bodyPr/>
          <a:lstStyle/>
          <a:p>
            <a:pPr algn="r" rtl="1"/>
            <a:r>
              <a:rPr lang="fa-IR" dirty="0" smtClean="0">
                <a:cs typeface="B Kourosh" panose="00000400000000000000" pitchFamily="2" charset="-78"/>
              </a:rPr>
              <a:t>اهداف</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28707" y="1214651"/>
            <a:ext cx="8444144" cy="4796275"/>
          </a:xfrm>
        </p:spPr>
      </p:pic>
    </p:spTree>
    <p:extLst>
      <p:ext uri="{BB962C8B-B14F-4D97-AF65-F5344CB8AC3E}">
        <p14:creationId xmlns:p14="http://schemas.microsoft.com/office/powerpoint/2010/main" val="2715386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4937" y="201030"/>
            <a:ext cx="8911687" cy="1280890"/>
          </a:xfrm>
        </p:spPr>
        <p:txBody>
          <a:bodyPr/>
          <a:lstStyle/>
          <a:p>
            <a:pPr algn="r" rtl="1"/>
            <a:r>
              <a:rPr lang="fa-IR" dirty="0" smtClean="0">
                <a:cs typeface="B Kourosh" panose="00000400000000000000" pitchFamily="2" charset="-78"/>
              </a:rPr>
              <a:t>مطالعات بخشی</a:t>
            </a:r>
            <a:endParaRPr lang="en-US" dirty="0"/>
          </a:p>
        </p:txBody>
      </p:sp>
      <p:sp>
        <p:nvSpPr>
          <p:cNvPr id="3" name="Content Placeholder 2"/>
          <p:cNvSpPr>
            <a:spLocks noGrp="1"/>
          </p:cNvSpPr>
          <p:nvPr>
            <p:ph idx="1"/>
          </p:nvPr>
        </p:nvSpPr>
        <p:spPr>
          <a:xfrm>
            <a:off x="2821224" y="993031"/>
            <a:ext cx="8915400" cy="3777622"/>
          </a:xfrm>
        </p:spPr>
        <p:txBody>
          <a:bodyPr/>
          <a:lstStyle/>
          <a:p>
            <a:pPr algn="r" rtl="1"/>
            <a:r>
              <a:rPr lang="fa-IR" dirty="0" smtClean="0">
                <a:cs typeface="B Koodak" panose="00000700000000000000" pitchFamily="2" charset="-78"/>
              </a:rPr>
              <a:t>شهر تاریخی قاهره به وسعت 32 کیلومتر مربع در ساحل شرقی رودخانه نیل واقه شده است. این محدوده در فهرست میراث جهانی در سال 1979 تحت عنوان قاهره اسلامی ثبت شده است.</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1224" y="2089629"/>
            <a:ext cx="9141778" cy="3146389"/>
          </a:xfrm>
          <a:prstGeom prst="rect">
            <a:avLst/>
          </a:prstGeom>
        </p:spPr>
      </p:pic>
    </p:spTree>
    <p:extLst>
      <p:ext uri="{BB962C8B-B14F-4D97-AF65-F5344CB8AC3E}">
        <p14:creationId xmlns:p14="http://schemas.microsoft.com/office/powerpoint/2010/main" val="3016804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528576"/>
            <a:ext cx="8911687" cy="1280890"/>
          </a:xfrm>
        </p:spPr>
        <p:txBody>
          <a:bodyPr/>
          <a:lstStyle/>
          <a:p>
            <a:pPr algn="r" rtl="1"/>
            <a:r>
              <a:rPr lang="fa-IR" dirty="0" smtClean="0">
                <a:cs typeface="B Kourosh" panose="00000400000000000000" pitchFamily="2" charset="-78"/>
              </a:rPr>
              <a:t>فرآیند پروژه</a:t>
            </a:r>
            <a:endParaRPr lang="en-US" dirty="0"/>
          </a:p>
        </p:txBody>
      </p:sp>
      <p:sp>
        <p:nvSpPr>
          <p:cNvPr id="3" name="Content Placeholder 2"/>
          <p:cNvSpPr>
            <a:spLocks noGrp="1"/>
          </p:cNvSpPr>
          <p:nvPr>
            <p:ph idx="1"/>
          </p:nvPr>
        </p:nvSpPr>
        <p:spPr>
          <a:xfrm>
            <a:off x="2592925" y="1809466"/>
            <a:ext cx="8915400" cy="3777622"/>
          </a:xfrm>
        </p:spPr>
        <p:txBody>
          <a:bodyPr>
            <a:normAutofit lnSpcReduction="10000"/>
          </a:bodyPr>
          <a:lstStyle/>
          <a:p>
            <a:pPr algn="r" rtl="1"/>
            <a:r>
              <a:rPr lang="fa-IR" sz="2400" dirty="0" smtClean="0">
                <a:cs typeface="B Koodak" panose="00000700000000000000" pitchFamily="2" charset="-78"/>
              </a:rPr>
              <a:t>در گزارش اولیه این پروژه (2012-2010)، ابتدا به تحدید حدود مالکیت میراث جهانی و بیان مشکلات پیش روی قاهره تاریخی از جمله، فشارهای اجتماعی اقتصادی، زیرساخت های ضعیف، مشاغل غیر قانونی و ترافیک و مسائل حمل و نقل پرداخته شده است.</a:t>
            </a:r>
          </a:p>
          <a:p>
            <a:pPr algn="r" rtl="1"/>
            <a:r>
              <a:rPr lang="fa-IR" sz="2400" dirty="0" smtClean="0">
                <a:cs typeface="B Koodak" panose="00000700000000000000" pitchFamily="2" charset="-78"/>
              </a:rPr>
              <a:t>در ادامه به روند برنامه ریزی برای تهیه یک برنامه حفاظتی و طرح بازآفرینی شهری اشاره شده است. از سال 2002 جرقه حفاظت از قاهره اسلامی با تاسیس سمپوزیوم بین المللی حفاظت و مرمت قاهره اسلامی توسط وزارت فرهنگ و با همکاری مرکز میراث جهانی زده شد. در ادامه در سال های 2007، 2008 و 2009 برنامه ها و نشست های متعددی جهت شناسایی مرزهای مالکیت جهانی و اقداماتی در جهت توقف فرسودگی تدوین شد.</a:t>
            </a:r>
            <a:endParaRPr lang="en-US" sz="2400" dirty="0"/>
          </a:p>
        </p:txBody>
      </p:sp>
    </p:spTree>
    <p:extLst>
      <p:ext uri="{BB962C8B-B14F-4D97-AF65-F5344CB8AC3E}">
        <p14:creationId xmlns:p14="http://schemas.microsoft.com/office/powerpoint/2010/main" val="2875503709"/>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Custom 1">
      <a:dk1>
        <a:sysClr val="windowText" lastClr="000000"/>
      </a:dk1>
      <a:lt1>
        <a:sysClr val="window" lastClr="FFFFFF"/>
      </a:lt1>
      <a:dk2>
        <a:srgbClr val="000000"/>
      </a:dk2>
      <a:lt2>
        <a:srgbClr val="FFFFFF"/>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Facet</Template>
  <TotalTime>205</TotalTime>
  <Words>1903</Words>
  <Application>Microsoft Office PowerPoint</Application>
  <PresentationFormat>Widescreen</PresentationFormat>
  <Paragraphs>166</Paragraphs>
  <Slides>41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0 Bardiya Bold</vt:lpstr>
      <vt:lpstr>Arial</vt:lpstr>
      <vt:lpstr>B Koodak</vt:lpstr>
      <vt:lpstr>B Kourosh</vt:lpstr>
      <vt:lpstr>Century Gothic</vt:lpstr>
      <vt:lpstr>Tahoma</vt:lpstr>
      <vt:lpstr>Wingdings</vt:lpstr>
      <vt:lpstr>Wingdings 3</vt:lpstr>
      <vt:lpstr>Wisp</vt:lpstr>
      <vt:lpstr>  پروژه بازآفرینی شهری برای قاهره تاریخی Urban Regeneration Project for  Historic Cairo </vt:lpstr>
      <vt:lpstr>مقدمه :</vt:lpstr>
      <vt:lpstr>پروژه ی بازآفرینی </vt:lpstr>
      <vt:lpstr>لیست کلمات اختصاری</vt:lpstr>
      <vt:lpstr>دلایل انتخاب موضوع</vt:lpstr>
      <vt:lpstr>PowerPoint Presentation</vt:lpstr>
      <vt:lpstr>اهداف</vt:lpstr>
      <vt:lpstr>مطالعات بخشی</vt:lpstr>
      <vt:lpstr>فرآیند پروژه</vt:lpstr>
      <vt:lpstr>پروژه های پیشین</vt:lpstr>
      <vt:lpstr>وظایف پروژه ی جدید</vt:lpstr>
      <vt:lpstr>در 24 ماه اول این پروژه پیشرفتهایی حاصل شد از جمله:</vt:lpstr>
      <vt:lpstr>PowerPoint Presentation</vt:lpstr>
      <vt:lpstr>PowerPoint Presentation</vt:lpstr>
      <vt:lpstr>PowerPoint Presentation</vt:lpstr>
      <vt:lpstr>PowerPoint Presentation</vt:lpstr>
      <vt:lpstr>اقدامات حفاظتی عمومی برای مالکیت میراث جهانی</vt:lpstr>
      <vt:lpstr>PowerPoint Presentation</vt:lpstr>
      <vt:lpstr>PowerPoint Presentation</vt:lpstr>
      <vt:lpstr>PowerPoint Presentation</vt:lpstr>
      <vt:lpstr>PowerPoint Presentation</vt:lpstr>
      <vt:lpstr>PowerPoint Presentation</vt:lpstr>
      <vt:lpstr>نظام مدیریتی</vt:lpstr>
      <vt:lpstr>چهارچوب مدیریت پیشنهادی </vt:lpstr>
      <vt:lpstr>PowerPoint Presentation</vt:lpstr>
      <vt:lpstr>برنامه ی حفاظتی </vt:lpstr>
      <vt:lpstr>PowerPoint Presentation</vt:lpstr>
      <vt:lpstr>PowerPoint Presentation</vt:lpstr>
      <vt:lpstr>PowerPoint Presentation</vt:lpstr>
      <vt:lpstr>PowerPoint Presentation</vt:lpstr>
      <vt:lpstr>پروژه های اقدام</vt:lpstr>
      <vt:lpstr>PowerPoint Presentation</vt:lpstr>
      <vt:lpstr>PowerPoint Presentation</vt:lpstr>
      <vt:lpstr>PowerPoint Presentation</vt:lpstr>
      <vt:lpstr>طرح های بالا بردن آگاهی</vt:lpstr>
      <vt:lpstr>فصل چهار درسهایی از برنامه های اقدام</vt:lpstr>
      <vt:lpstr>PowerPoint Presentation</vt:lpstr>
      <vt:lpstr>طرح پیشنهادی برای خیابان بازار عایشه</vt:lpstr>
      <vt:lpstr>نتیجه گیری </vt:lpstr>
      <vt:lpstr>آموزه ها</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Urban Regeneration Project for  Historic Cairo  پروژه بازآفرینی شهری برای قاهره تاریخی</dc:title>
  <dc:creator>Ya Ali</dc:creator>
  <cp:lastModifiedBy>Mohammad</cp:lastModifiedBy>
  <cp:revision>30</cp:revision>
  <dcterms:created xsi:type="dcterms:W3CDTF">2018-12-22T20:14:51Z</dcterms:created>
  <dcterms:modified xsi:type="dcterms:W3CDTF">2019-12-15T10:58:14Z</dcterms:modified>
</cp:coreProperties>
</file>