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8" r:id="rId1"/>
  </p:sldMasterIdLst>
  <p:notesMasterIdLst>
    <p:notesMasterId r:id="rId24"/>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Lst>
  <p:sldSz cx="12192000" cy="6858000"/>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3975" autoAdjust="0"/>
    <p:restoredTop sz="94660"/>
  </p:normalViewPr>
  <p:slideViewPr>
    <p:cSldViewPr snapToGrid="0">
      <p:cViewPr varScale="1">
        <p:scale>
          <a:sx n="80" d="100"/>
          <a:sy n="80" d="100"/>
        </p:scale>
        <p:origin x="138"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0E61FD48-E791-4DB7-8FCB-105569347993}" type="datetimeFigureOut">
              <a:rPr lang="fa-IR" smtClean="0"/>
              <a:t>21/04/1441</a:t>
            </a:fld>
            <a:endParaRPr lang="fa-I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B10695E5-8B3E-4C8B-8085-F0FD0C3BB7D6}" type="slidenum">
              <a:rPr lang="fa-IR" smtClean="0"/>
              <a:t>‹#›</a:t>
            </a:fld>
            <a:endParaRPr lang="fa-IR"/>
          </a:p>
        </p:txBody>
      </p:sp>
    </p:spTree>
    <p:extLst>
      <p:ext uri="{BB962C8B-B14F-4D97-AF65-F5344CB8AC3E}">
        <p14:creationId xmlns:p14="http://schemas.microsoft.com/office/powerpoint/2010/main" val="101991454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fa.wikipedia.org/wiki/%D8%B2%D8%A8%D8%A7%D9%86_%D8%A7%D9%86%DA%AF%D9%84%DB%8C%D8%B3%DB%8C" TargetMode="External"/><Relationship Id="rId2" Type="http://schemas.openxmlformats.org/officeDocument/2006/relationships/slide" Target="../slides/slide5.xml"/><Relationship Id="rId1" Type="http://schemas.openxmlformats.org/officeDocument/2006/relationships/notesMaster" Target="../notesMasters/notesMaster1.xml"/><Relationship Id="rId6" Type="http://schemas.openxmlformats.org/officeDocument/2006/relationships/hyperlink" Target="https://fa.wikipedia.org/wiki/%D8%B9%D9%85%D9%84%E2%80%8C%DA%AF%D8%B1%D8%A7%DB%8C%DB%8C#cite_note-ReferenceA-1" TargetMode="External"/><Relationship Id="rId5" Type="http://schemas.openxmlformats.org/officeDocument/2006/relationships/hyperlink" Target="https://fa.wikipedia.org/wiki/%D9%85%D8%B5%D9%84%D8%AD%D8%AA%E2%80%8C%DA%AF%D8%B1%D8%A7%DB%8C%DB%8C" TargetMode="External"/><Relationship Id="rId4" Type="http://schemas.openxmlformats.org/officeDocument/2006/relationships/hyperlink" Target="https://fa.wikipedia.org/wiki/%D9%88%D8%A7%D9%82%D8%B9%E2%80%8C%DA%AF%D8%B1%D8%A7%DB%8C%DB%8C_(%D9%81%D9%84%D8%B3%D9%81%D9%87)" TargetMode="Externa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fa.wikipedia.org/wiki/%D8%B2%D8%A8%D8%A7%D9%86_%D8%A7%D9%86%DA%AF%D9%84%DB%8C%D8%B3%DB%8C" TargetMode="External"/><Relationship Id="rId2" Type="http://schemas.openxmlformats.org/officeDocument/2006/relationships/slide" Target="../slides/slide6.xml"/><Relationship Id="rId1" Type="http://schemas.openxmlformats.org/officeDocument/2006/relationships/notesMaster" Target="../notesMasters/notesMaster1.xml"/><Relationship Id="rId6" Type="http://schemas.openxmlformats.org/officeDocument/2006/relationships/hyperlink" Target="https://fa.wikipedia.org/wiki/%D8%B9%D9%85%D9%84%E2%80%8C%DA%AF%D8%B1%D8%A7%DB%8C%DB%8C#cite_note-ReferenceA-1" TargetMode="External"/><Relationship Id="rId5" Type="http://schemas.openxmlformats.org/officeDocument/2006/relationships/hyperlink" Target="https://fa.wikipedia.org/wiki/%D9%85%D8%B5%D9%84%D8%AD%D8%AA%E2%80%8C%DA%AF%D8%B1%D8%A7%DB%8C%DB%8C" TargetMode="External"/><Relationship Id="rId4" Type="http://schemas.openxmlformats.org/officeDocument/2006/relationships/hyperlink" Target="https://fa.wikipedia.org/wiki/%D9%88%D8%A7%D9%82%D8%B9%E2%80%8C%DA%AF%D8%B1%D8%A7%DB%8C%DB%8C_(%D9%81%D9%84%D8%B3%D9%81%D9%87)" TargetMode="Externa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fa.wikipedia.org/wiki/%D8%B2%D8%A8%D8%A7%D9%86_%D8%A7%D9%86%DA%AF%D9%84%DB%8C%D8%B3%DB%8C" TargetMode="External"/><Relationship Id="rId2" Type="http://schemas.openxmlformats.org/officeDocument/2006/relationships/slide" Target="../slides/slide7.xml"/><Relationship Id="rId1" Type="http://schemas.openxmlformats.org/officeDocument/2006/relationships/notesMaster" Target="../notesMasters/notesMaster1.xml"/><Relationship Id="rId6" Type="http://schemas.openxmlformats.org/officeDocument/2006/relationships/hyperlink" Target="https://fa.wikipedia.org/wiki/%D8%B9%D9%85%D9%84%E2%80%8C%DA%AF%D8%B1%D8%A7%DB%8C%DB%8C#cite_note-ReferenceA-1" TargetMode="External"/><Relationship Id="rId5" Type="http://schemas.openxmlformats.org/officeDocument/2006/relationships/hyperlink" Target="https://fa.wikipedia.org/wiki/%D9%85%D8%B5%D9%84%D8%AD%D8%AA%E2%80%8C%DA%AF%D8%B1%D8%A7%DB%8C%DB%8C" TargetMode="External"/><Relationship Id="rId4" Type="http://schemas.openxmlformats.org/officeDocument/2006/relationships/hyperlink" Target="https://fa.wikipedia.org/wiki/%D9%88%D8%A7%D9%82%D8%B9%E2%80%8C%DA%AF%D8%B1%D8%A7%DB%8C%DB%8C_(%D9%81%D9%84%D8%B3%D9%81%D9%87)"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1">
              <a:lnSpc>
                <a:spcPct val="107000"/>
              </a:lnSpc>
              <a:spcAft>
                <a:spcPts val="800"/>
              </a:spcAft>
            </a:pPr>
            <a:r>
              <a:rPr lang="fa-IR" dirty="0" smtClean="0">
                <a:latin typeface="B Nazanin" panose="00000400000000000000" pitchFamily="2" charset="-78"/>
                <a:ea typeface="Calibri" panose="020F0502020204030204" pitchFamily="34" charset="0"/>
              </a:rPr>
              <a:t>در ابتدای قرن بیستم نظریه های شهرسازی به طور عمده کالبد محور بوده و ابعاد دیگر شهر همچون ابعاد اجتماعی و فرهنگی در فرایند برنامه ریزی کمتر مورد توجه قرار می گرفتند. با چنین رویکردی برنامه ریزان شهری نیز در عمل فعالیت های خود را ناظر به بخش کالبدی شهرها می نمودند و تصور بر این بود که با حل مسایل کالبدی بسیاری از مشکلات شهرها نیز قابل حل خواهد بود.</a:t>
            </a:r>
            <a:r>
              <a:rPr lang="fa-IR" dirty="0" smtClean="0">
                <a:latin typeface="Calibri" panose="020F0502020204030204" pitchFamily="34" charset="0"/>
                <a:ea typeface="Calibri" panose="020F0502020204030204" pitchFamily="34" charset="0"/>
                <a:cs typeface="B Homa" panose="00000400000000000000" pitchFamily="2" charset="-78"/>
              </a:rPr>
              <a:t> </a:t>
            </a:r>
            <a:endParaRPr lang="en-US" sz="1050" dirty="0" smtClean="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fa-IR" dirty="0" smtClean="0">
                <a:latin typeface="Calibri" panose="020F0502020204030204" pitchFamily="34" charset="0"/>
                <a:ea typeface="Calibri" panose="020F0502020204030204" pitchFamily="34" charset="0"/>
                <a:cs typeface="B Homa" panose="00000400000000000000" pitchFamily="2" charset="-78"/>
              </a:rPr>
              <a:t>. نتایج چند دهه تجربه اقدامات عملی شهرسازی نشان داد که در عمل شهرها با مشکلات عدیده اجتماعی و فرهنگی و زیست محیطی مواجه شدند</a:t>
            </a:r>
            <a:r>
              <a:rPr lang="en-US" dirty="0" smtClean="0">
                <a:latin typeface="Calibri" panose="020F0502020204030204" pitchFamily="34" charset="0"/>
                <a:ea typeface="Calibri" panose="020F0502020204030204" pitchFamily="34" charset="0"/>
                <a:cs typeface="B Homa" panose="00000400000000000000" pitchFamily="2" charset="-78"/>
              </a:rPr>
              <a:t>.</a:t>
            </a:r>
            <a:endParaRPr lang="en-US" sz="1050" dirty="0" smtClean="0">
              <a:latin typeface="Calibri" panose="020F0502020204030204" pitchFamily="34" charset="0"/>
              <a:ea typeface="Calibri" panose="020F0502020204030204" pitchFamily="34" charset="0"/>
              <a:cs typeface="Arial" panose="020B0604020202020204" pitchFamily="34" charset="0"/>
            </a:endParaRPr>
          </a:p>
          <a:p>
            <a:endParaRPr lang="en-US" dirty="0"/>
          </a:p>
        </p:txBody>
      </p:sp>
      <p:sp>
        <p:nvSpPr>
          <p:cNvPr id="4" name="Slide Number Placeholder 3"/>
          <p:cNvSpPr>
            <a:spLocks noGrp="1"/>
          </p:cNvSpPr>
          <p:nvPr>
            <p:ph type="sldNum" sz="quarter" idx="10"/>
          </p:nvPr>
        </p:nvSpPr>
        <p:spPr/>
        <p:txBody>
          <a:bodyPr/>
          <a:lstStyle/>
          <a:p>
            <a:fld id="{35A8FE77-C30B-4F61-BD51-DD1987E1DF09}" type="slidenum">
              <a:rPr lang="en-US" smtClean="0"/>
              <a:t>2</a:t>
            </a:fld>
            <a:endParaRPr lang="en-US"/>
          </a:p>
        </p:txBody>
      </p:sp>
    </p:spTree>
    <p:extLst>
      <p:ext uri="{BB962C8B-B14F-4D97-AF65-F5344CB8AC3E}">
        <p14:creationId xmlns:p14="http://schemas.microsoft.com/office/powerpoint/2010/main" val="26359849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5A8FE77-C30B-4F61-BD51-DD1987E1DF09}" type="slidenum">
              <a:rPr lang="en-US" smtClean="0"/>
              <a:t>21</a:t>
            </a:fld>
            <a:endParaRPr lang="en-US"/>
          </a:p>
        </p:txBody>
      </p:sp>
    </p:spTree>
    <p:extLst>
      <p:ext uri="{BB962C8B-B14F-4D97-AF65-F5344CB8AC3E}">
        <p14:creationId xmlns:p14="http://schemas.microsoft.com/office/powerpoint/2010/main" val="28333304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a-IR" dirty="0" smtClean="0"/>
              <a:t>از نظر</a:t>
            </a:r>
            <a:r>
              <a:rPr lang="fa-IR" baseline="0" dirty="0" smtClean="0"/>
              <a:t> پتسی هیلی، نظریات اندیشمندان دیگری همچون آنتونی گیدنز و جان دیویی نیز در این زمینه نقش تاثیرگذاری داشته اند.</a:t>
            </a:r>
          </a:p>
          <a:p>
            <a:r>
              <a:rPr lang="fa-IR" sz="1200" b="1" i="0" kern="1200" dirty="0" smtClean="0">
                <a:solidFill>
                  <a:schemeClr val="tx1"/>
                </a:solidFill>
                <a:effectLst/>
                <a:latin typeface="+mn-lt"/>
                <a:ea typeface="+mn-ea"/>
                <a:cs typeface="+mn-cs"/>
              </a:rPr>
              <a:t>پراگماتیسم</a:t>
            </a:r>
            <a:r>
              <a:rPr lang="fa-IR" sz="1200" b="0" i="0" kern="1200" dirty="0" smtClean="0">
                <a:solidFill>
                  <a:schemeClr val="tx1"/>
                </a:solidFill>
                <a:effectLst/>
                <a:latin typeface="+mn-lt"/>
                <a:ea typeface="+mn-ea"/>
                <a:cs typeface="+mn-cs"/>
              </a:rPr>
              <a:t>، </a:t>
            </a:r>
            <a:r>
              <a:rPr lang="fa-IR" sz="1200" b="1" i="0" kern="1200" dirty="0" smtClean="0">
                <a:solidFill>
                  <a:schemeClr val="tx1"/>
                </a:solidFill>
                <a:effectLst/>
                <a:latin typeface="+mn-lt"/>
                <a:ea typeface="+mn-ea"/>
                <a:cs typeface="+mn-cs"/>
              </a:rPr>
              <a:t>کنش‌گرایی</a:t>
            </a:r>
            <a:r>
              <a:rPr lang="fa-IR" sz="1200" b="0" i="0" kern="1200" dirty="0" smtClean="0">
                <a:solidFill>
                  <a:schemeClr val="tx1"/>
                </a:solidFill>
                <a:effectLst/>
                <a:latin typeface="+mn-lt"/>
                <a:ea typeface="+mn-ea"/>
                <a:cs typeface="+mn-cs"/>
              </a:rPr>
              <a:t>، </a:t>
            </a:r>
            <a:r>
              <a:rPr lang="fa-IR" sz="1200" b="1" i="0" kern="1200" dirty="0" smtClean="0">
                <a:solidFill>
                  <a:schemeClr val="tx1"/>
                </a:solidFill>
                <a:effectLst/>
                <a:latin typeface="+mn-lt"/>
                <a:ea typeface="+mn-ea"/>
                <a:cs typeface="+mn-cs"/>
              </a:rPr>
              <a:t>عمل‌گرایی</a:t>
            </a:r>
            <a:r>
              <a:rPr lang="fa-IR" sz="1200" b="0" i="0" kern="1200" dirty="0" smtClean="0">
                <a:solidFill>
                  <a:schemeClr val="tx1"/>
                </a:solidFill>
                <a:effectLst/>
                <a:latin typeface="+mn-lt"/>
                <a:ea typeface="+mn-ea"/>
                <a:cs typeface="+mn-cs"/>
              </a:rPr>
              <a:t> یا </a:t>
            </a:r>
            <a:r>
              <a:rPr lang="fa-IR" sz="1200" b="1" i="0" kern="1200" dirty="0" smtClean="0">
                <a:solidFill>
                  <a:schemeClr val="tx1"/>
                </a:solidFill>
                <a:effectLst/>
                <a:latin typeface="+mn-lt"/>
                <a:ea typeface="+mn-ea"/>
                <a:cs typeface="+mn-cs"/>
              </a:rPr>
              <a:t>کاربردگرایی</a:t>
            </a:r>
            <a:r>
              <a:rPr lang="fa-IR" sz="1200" b="0" i="0" kern="1200" dirty="0" smtClean="0">
                <a:solidFill>
                  <a:schemeClr val="tx1"/>
                </a:solidFill>
                <a:effectLst/>
                <a:latin typeface="+mn-lt"/>
                <a:ea typeface="+mn-ea"/>
                <a:cs typeface="+mn-cs"/>
              </a:rPr>
              <a:t>، (به </a:t>
            </a:r>
            <a:r>
              <a:rPr lang="fa-IR" sz="1200" b="0" i="0" u="none" strike="noStrike" kern="1200" dirty="0" smtClean="0">
                <a:solidFill>
                  <a:schemeClr val="tx1"/>
                </a:solidFill>
                <a:effectLst/>
                <a:latin typeface="+mn-lt"/>
                <a:ea typeface="+mn-ea"/>
                <a:cs typeface="+mn-cs"/>
                <a:hlinkClick r:id="rId3" tooltip="زبان انگلیسی"/>
              </a:rPr>
              <a:t>انگلیسی</a:t>
            </a:r>
            <a:r>
              <a:rPr lang="fa-IR" sz="1200" b="0" i="0" kern="120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pragmatism)، </a:t>
            </a:r>
            <a:r>
              <a:rPr lang="fa-IR" sz="1200" b="0" i="0" kern="1200" dirty="0" smtClean="0">
                <a:solidFill>
                  <a:schemeClr val="tx1"/>
                </a:solidFill>
                <a:effectLst/>
                <a:latin typeface="+mn-lt"/>
                <a:ea typeface="+mn-ea"/>
                <a:cs typeface="+mn-cs"/>
              </a:rPr>
              <a:t>به معنی فلسفه اصالت عمل است؛ ولی در سیاست بیشتر </a:t>
            </a:r>
            <a:r>
              <a:rPr lang="fa-IR" sz="1200" b="0" i="0" u="none" strike="noStrike" kern="1200" dirty="0" smtClean="0">
                <a:solidFill>
                  <a:schemeClr val="tx1"/>
                </a:solidFill>
                <a:effectLst/>
                <a:latin typeface="+mn-lt"/>
                <a:ea typeface="+mn-ea"/>
                <a:cs typeface="+mn-cs"/>
                <a:hlinkClick r:id="rId4" tooltip="واقع‌گرایی (فلسفه)"/>
              </a:rPr>
              <a:t>واقع‌گرایی</a:t>
            </a:r>
            <a:r>
              <a:rPr lang="fa-IR" sz="1200" b="0" i="0" kern="1200" dirty="0" smtClean="0">
                <a:solidFill>
                  <a:schemeClr val="tx1"/>
                </a:solidFill>
                <a:effectLst/>
                <a:latin typeface="+mn-lt"/>
                <a:ea typeface="+mn-ea"/>
                <a:cs typeface="+mn-cs"/>
              </a:rPr>
              <a:t> و </a:t>
            </a:r>
            <a:r>
              <a:rPr lang="fa-IR" sz="1200" b="0" i="0" u="none" strike="noStrike" kern="1200" dirty="0" smtClean="0">
                <a:solidFill>
                  <a:schemeClr val="tx1"/>
                </a:solidFill>
                <a:effectLst/>
                <a:latin typeface="+mn-lt"/>
                <a:ea typeface="+mn-ea"/>
                <a:cs typeface="+mn-cs"/>
                <a:hlinkClick r:id="rId5" tooltip="مصلحت‌گرایی"/>
              </a:rPr>
              <a:t>مصلحت‌گرایی</a:t>
            </a:r>
            <a:r>
              <a:rPr lang="fa-IR" sz="1200" b="0" i="0" kern="1200" dirty="0" smtClean="0">
                <a:solidFill>
                  <a:schemeClr val="tx1"/>
                </a:solidFill>
                <a:effectLst/>
                <a:latin typeface="+mn-lt"/>
                <a:ea typeface="+mn-ea"/>
                <a:cs typeface="+mn-cs"/>
              </a:rPr>
              <a:t> معنی می‌دهد.</a:t>
            </a:r>
            <a:r>
              <a:rPr lang="fa-IR" sz="1200" b="0" i="0" u="none" strike="noStrike" kern="1200" baseline="30000" dirty="0" smtClean="0">
                <a:solidFill>
                  <a:schemeClr val="tx1"/>
                </a:solidFill>
                <a:effectLst/>
                <a:latin typeface="+mn-lt"/>
                <a:ea typeface="+mn-ea"/>
                <a:cs typeface="+mn-cs"/>
                <a:hlinkClick r:id="rId6"/>
              </a:rPr>
              <a:t>[۱]</a:t>
            </a:r>
            <a:endParaRPr lang="fa-IR" sz="1200" b="0" i="0" kern="1200" dirty="0" smtClean="0">
              <a:solidFill>
                <a:schemeClr val="tx1"/>
              </a:solidFill>
              <a:effectLst/>
              <a:latin typeface="+mn-lt"/>
              <a:ea typeface="+mn-ea"/>
              <a:cs typeface="+mn-cs"/>
            </a:endParaRPr>
          </a:p>
          <a:p>
            <a:r>
              <a:rPr lang="fa-IR" sz="1200" b="0" i="0" kern="1200" dirty="0" smtClean="0">
                <a:solidFill>
                  <a:schemeClr val="tx1"/>
                </a:solidFill>
                <a:effectLst/>
                <a:latin typeface="+mn-lt"/>
                <a:ea typeface="+mn-ea"/>
                <a:cs typeface="+mn-cs"/>
              </a:rPr>
              <a:t>پراگماتیسم روشی در فلسفه است که با اعتراف به غیرممکن بودن اثبات بعضی مسائل، آن‌ها را با توجّه به کاربردشان در زندگی انسان می‌پذیرد.</a:t>
            </a:r>
          </a:p>
          <a:p>
            <a:r>
              <a:rPr lang="fa-IR" kern="0" dirty="0" smtClean="0">
                <a:solidFill>
                  <a:prstClr val="black"/>
                </a:solidFill>
                <a:latin typeface="Constantia"/>
                <a:cs typeface="B Homa" panose="00000400000000000000" pitchFamily="2" charset="-78"/>
              </a:rPr>
              <a:t>وهرچه فرآیندها و دروندادهای این تولید، آزادتر و با مشارکت حداکثری همه نیروهای اجتماعی باشد، مزایای دموکراسی واقعی تر و تأثیرگذارتر می شود. </a:t>
            </a:r>
            <a:r>
              <a:rPr lang="fa-IR" sz="1200" b="0" i="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35A8FE77-C30B-4F61-BD51-DD1987E1DF09}" type="slidenum">
              <a:rPr lang="en-US" smtClean="0"/>
              <a:t>5</a:t>
            </a:fld>
            <a:endParaRPr lang="en-US"/>
          </a:p>
        </p:txBody>
      </p:sp>
    </p:spTree>
    <p:extLst>
      <p:ext uri="{BB962C8B-B14F-4D97-AF65-F5344CB8AC3E}">
        <p14:creationId xmlns:p14="http://schemas.microsoft.com/office/powerpoint/2010/main" val="28596851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a-IR" dirty="0" smtClean="0"/>
              <a:t>ولی در اینکه این تفکر تنها تفکری است که شالوده این نظریه را تشکیل میدهد یا اصلی ترین آنهاست شک وجود دارد.</a:t>
            </a:r>
          </a:p>
          <a:p>
            <a:r>
              <a:rPr lang="fa-IR" dirty="0" smtClean="0"/>
              <a:t>از نظر</a:t>
            </a:r>
            <a:r>
              <a:rPr lang="fa-IR" baseline="0" dirty="0" smtClean="0"/>
              <a:t> پتسی هیلی، نظریات اندیشمندان دیگری همچون آنتونی گیدنز و جان دیویی نیز در این زمینه نقش تاثیرگذاری داشته اند.</a:t>
            </a:r>
          </a:p>
          <a:p>
            <a:r>
              <a:rPr lang="fa-IR" sz="1200" b="1" i="0" kern="1200" dirty="0" smtClean="0">
                <a:solidFill>
                  <a:schemeClr val="tx1"/>
                </a:solidFill>
                <a:effectLst/>
                <a:latin typeface="+mn-lt"/>
                <a:ea typeface="+mn-ea"/>
                <a:cs typeface="+mn-cs"/>
              </a:rPr>
              <a:t>پراگماتیسم</a:t>
            </a:r>
            <a:r>
              <a:rPr lang="fa-IR" sz="1200" b="0" i="0" kern="1200" dirty="0" smtClean="0">
                <a:solidFill>
                  <a:schemeClr val="tx1"/>
                </a:solidFill>
                <a:effectLst/>
                <a:latin typeface="+mn-lt"/>
                <a:ea typeface="+mn-ea"/>
                <a:cs typeface="+mn-cs"/>
              </a:rPr>
              <a:t>، </a:t>
            </a:r>
            <a:r>
              <a:rPr lang="fa-IR" sz="1200" b="1" i="0" kern="1200" dirty="0" smtClean="0">
                <a:solidFill>
                  <a:schemeClr val="tx1"/>
                </a:solidFill>
                <a:effectLst/>
                <a:latin typeface="+mn-lt"/>
                <a:ea typeface="+mn-ea"/>
                <a:cs typeface="+mn-cs"/>
              </a:rPr>
              <a:t>کنش‌گرایی</a:t>
            </a:r>
            <a:r>
              <a:rPr lang="fa-IR" sz="1200" b="0" i="0" kern="1200" dirty="0" smtClean="0">
                <a:solidFill>
                  <a:schemeClr val="tx1"/>
                </a:solidFill>
                <a:effectLst/>
                <a:latin typeface="+mn-lt"/>
                <a:ea typeface="+mn-ea"/>
                <a:cs typeface="+mn-cs"/>
              </a:rPr>
              <a:t>، </a:t>
            </a:r>
            <a:r>
              <a:rPr lang="fa-IR" sz="1200" b="1" i="0" kern="1200" dirty="0" smtClean="0">
                <a:solidFill>
                  <a:schemeClr val="tx1"/>
                </a:solidFill>
                <a:effectLst/>
                <a:latin typeface="+mn-lt"/>
                <a:ea typeface="+mn-ea"/>
                <a:cs typeface="+mn-cs"/>
              </a:rPr>
              <a:t>عمل‌گرایی</a:t>
            </a:r>
            <a:r>
              <a:rPr lang="fa-IR" sz="1200" b="0" i="0" kern="1200" dirty="0" smtClean="0">
                <a:solidFill>
                  <a:schemeClr val="tx1"/>
                </a:solidFill>
                <a:effectLst/>
                <a:latin typeface="+mn-lt"/>
                <a:ea typeface="+mn-ea"/>
                <a:cs typeface="+mn-cs"/>
              </a:rPr>
              <a:t> یا </a:t>
            </a:r>
            <a:r>
              <a:rPr lang="fa-IR" sz="1200" b="1" i="0" kern="1200" dirty="0" smtClean="0">
                <a:solidFill>
                  <a:schemeClr val="tx1"/>
                </a:solidFill>
                <a:effectLst/>
                <a:latin typeface="+mn-lt"/>
                <a:ea typeface="+mn-ea"/>
                <a:cs typeface="+mn-cs"/>
              </a:rPr>
              <a:t>کاربردگرایی</a:t>
            </a:r>
            <a:r>
              <a:rPr lang="fa-IR" sz="1200" b="0" i="0" kern="1200" dirty="0" smtClean="0">
                <a:solidFill>
                  <a:schemeClr val="tx1"/>
                </a:solidFill>
                <a:effectLst/>
                <a:latin typeface="+mn-lt"/>
                <a:ea typeface="+mn-ea"/>
                <a:cs typeface="+mn-cs"/>
              </a:rPr>
              <a:t>، (به </a:t>
            </a:r>
            <a:r>
              <a:rPr lang="fa-IR" sz="1200" b="0" i="0" u="none" strike="noStrike" kern="1200" dirty="0" smtClean="0">
                <a:solidFill>
                  <a:schemeClr val="tx1"/>
                </a:solidFill>
                <a:effectLst/>
                <a:latin typeface="+mn-lt"/>
                <a:ea typeface="+mn-ea"/>
                <a:cs typeface="+mn-cs"/>
                <a:hlinkClick r:id="rId3" tooltip="زبان انگلیسی"/>
              </a:rPr>
              <a:t>انگلیسی</a:t>
            </a:r>
            <a:r>
              <a:rPr lang="fa-IR" sz="1200" b="0" i="0" kern="120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pragmatism)، </a:t>
            </a:r>
            <a:r>
              <a:rPr lang="fa-IR" sz="1200" b="0" i="0" kern="1200" dirty="0" smtClean="0">
                <a:solidFill>
                  <a:schemeClr val="tx1"/>
                </a:solidFill>
                <a:effectLst/>
                <a:latin typeface="+mn-lt"/>
                <a:ea typeface="+mn-ea"/>
                <a:cs typeface="+mn-cs"/>
              </a:rPr>
              <a:t>به معنی فلسفه اصالت عمل است؛ ولی در سیاست بیشتر </a:t>
            </a:r>
            <a:r>
              <a:rPr lang="fa-IR" sz="1200" b="0" i="0" u="none" strike="noStrike" kern="1200" dirty="0" smtClean="0">
                <a:solidFill>
                  <a:schemeClr val="tx1"/>
                </a:solidFill>
                <a:effectLst/>
                <a:latin typeface="+mn-lt"/>
                <a:ea typeface="+mn-ea"/>
                <a:cs typeface="+mn-cs"/>
                <a:hlinkClick r:id="rId4" tooltip="واقع‌گرایی (فلسفه)"/>
              </a:rPr>
              <a:t>واقع‌گرایی</a:t>
            </a:r>
            <a:r>
              <a:rPr lang="fa-IR" sz="1200" b="0" i="0" kern="1200" dirty="0" smtClean="0">
                <a:solidFill>
                  <a:schemeClr val="tx1"/>
                </a:solidFill>
                <a:effectLst/>
                <a:latin typeface="+mn-lt"/>
                <a:ea typeface="+mn-ea"/>
                <a:cs typeface="+mn-cs"/>
              </a:rPr>
              <a:t> و </a:t>
            </a:r>
            <a:r>
              <a:rPr lang="fa-IR" sz="1200" b="0" i="0" u="none" strike="noStrike" kern="1200" dirty="0" smtClean="0">
                <a:solidFill>
                  <a:schemeClr val="tx1"/>
                </a:solidFill>
                <a:effectLst/>
                <a:latin typeface="+mn-lt"/>
                <a:ea typeface="+mn-ea"/>
                <a:cs typeface="+mn-cs"/>
                <a:hlinkClick r:id="rId5" tooltip="مصلحت‌گرایی"/>
              </a:rPr>
              <a:t>مصلحت‌گرایی</a:t>
            </a:r>
            <a:r>
              <a:rPr lang="fa-IR" sz="1200" b="0" i="0" kern="1200" dirty="0" smtClean="0">
                <a:solidFill>
                  <a:schemeClr val="tx1"/>
                </a:solidFill>
                <a:effectLst/>
                <a:latin typeface="+mn-lt"/>
                <a:ea typeface="+mn-ea"/>
                <a:cs typeface="+mn-cs"/>
              </a:rPr>
              <a:t> معنی می‌دهد.</a:t>
            </a:r>
            <a:r>
              <a:rPr lang="fa-IR" sz="1200" b="0" i="0" u="none" strike="noStrike" kern="1200" baseline="30000" dirty="0" smtClean="0">
                <a:solidFill>
                  <a:schemeClr val="tx1"/>
                </a:solidFill>
                <a:effectLst/>
                <a:latin typeface="+mn-lt"/>
                <a:ea typeface="+mn-ea"/>
                <a:cs typeface="+mn-cs"/>
                <a:hlinkClick r:id="rId6"/>
              </a:rPr>
              <a:t>[۱]</a:t>
            </a:r>
            <a:endParaRPr lang="fa-IR" sz="1200" b="0" i="0" kern="1200" dirty="0" smtClean="0">
              <a:solidFill>
                <a:schemeClr val="tx1"/>
              </a:solidFill>
              <a:effectLst/>
              <a:latin typeface="+mn-lt"/>
              <a:ea typeface="+mn-ea"/>
              <a:cs typeface="+mn-cs"/>
            </a:endParaRPr>
          </a:p>
          <a:p>
            <a:r>
              <a:rPr lang="fa-IR" sz="1200" b="0" i="0" kern="1200" dirty="0" smtClean="0">
                <a:solidFill>
                  <a:schemeClr val="tx1"/>
                </a:solidFill>
                <a:effectLst/>
                <a:latin typeface="+mn-lt"/>
                <a:ea typeface="+mn-ea"/>
                <a:cs typeface="+mn-cs"/>
              </a:rPr>
              <a:t>پراگماتیسم روشی در فلسفه است که با اعتراف به غیرممکن بودن اثبات بعضی مسائل، آن‌ها را با توجّه به کاربردشان در زندگی انسان می‌پذیرد.</a:t>
            </a:r>
          </a:p>
          <a:p>
            <a:r>
              <a:rPr lang="fa-IR" kern="0" dirty="0" smtClean="0">
                <a:solidFill>
                  <a:prstClr val="black"/>
                </a:solidFill>
                <a:latin typeface="Constantia"/>
                <a:cs typeface="B Homa" panose="00000400000000000000" pitchFamily="2" charset="-78"/>
              </a:rPr>
              <a:t>وهرچه فرآیندها و دروندادهای این تولید، آزادتر و با مشارکت حداکثری همه نیروهای اجتماعی باشد، مزایای دموکراسی واقعی تر و تأثیرگذارتر می شود. </a:t>
            </a:r>
            <a:r>
              <a:rPr lang="fa-IR" sz="1200" b="0" i="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35A8FE77-C30B-4F61-BD51-DD1987E1DF09}" type="slidenum">
              <a:rPr lang="en-US" smtClean="0"/>
              <a:t>6</a:t>
            </a:fld>
            <a:endParaRPr lang="en-US"/>
          </a:p>
        </p:txBody>
      </p:sp>
    </p:spTree>
    <p:extLst>
      <p:ext uri="{BB962C8B-B14F-4D97-AF65-F5344CB8AC3E}">
        <p14:creationId xmlns:p14="http://schemas.microsoft.com/office/powerpoint/2010/main" val="3865726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a-IR" dirty="0" smtClean="0"/>
              <a:t>ولی در اینکه این تفکر تنها تفکری است که شالوده این نظریه را تشکیل میدهد یا اصلی ترین آنهاست شک وجود دارد.</a:t>
            </a:r>
          </a:p>
          <a:p>
            <a:r>
              <a:rPr lang="fa-IR" dirty="0" smtClean="0"/>
              <a:t>از نظر</a:t>
            </a:r>
            <a:r>
              <a:rPr lang="fa-IR" baseline="0" dirty="0" smtClean="0"/>
              <a:t> پتسی هیلی، نظریات اندیشمندان دیگری همچون آنتونی گیدنز و جان دیویی نیز در این زمینه نقش تاثیرگذاری داشته اند.</a:t>
            </a:r>
          </a:p>
          <a:p>
            <a:r>
              <a:rPr lang="fa-IR" sz="1200" b="1" i="0" kern="1200" dirty="0" smtClean="0">
                <a:solidFill>
                  <a:schemeClr val="tx1"/>
                </a:solidFill>
                <a:effectLst/>
                <a:latin typeface="+mn-lt"/>
                <a:ea typeface="+mn-ea"/>
                <a:cs typeface="+mn-cs"/>
              </a:rPr>
              <a:t>پراگماتیسم</a:t>
            </a:r>
            <a:r>
              <a:rPr lang="fa-IR" sz="1200" b="0" i="0" kern="1200" dirty="0" smtClean="0">
                <a:solidFill>
                  <a:schemeClr val="tx1"/>
                </a:solidFill>
                <a:effectLst/>
                <a:latin typeface="+mn-lt"/>
                <a:ea typeface="+mn-ea"/>
                <a:cs typeface="+mn-cs"/>
              </a:rPr>
              <a:t>، </a:t>
            </a:r>
            <a:r>
              <a:rPr lang="fa-IR" sz="1200" b="1" i="0" kern="1200" dirty="0" smtClean="0">
                <a:solidFill>
                  <a:schemeClr val="tx1"/>
                </a:solidFill>
                <a:effectLst/>
                <a:latin typeface="+mn-lt"/>
                <a:ea typeface="+mn-ea"/>
                <a:cs typeface="+mn-cs"/>
              </a:rPr>
              <a:t>کنش‌گرایی</a:t>
            </a:r>
            <a:r>
              <a:rPr lang="fa-IR" sz="1200" b="0" i="0" kern="1200" dirty="0" smtClean="0">
                <a:solidFill>
                  <a:schemeClr val="tx1"/>
                </a:solidFill>
                <a:effectLst/>
                <a:latin typeface="+mn-lt"/>
                <a:ea typeface="+mn-ea"/>
                <a:cs typeface="+mn-cs"/>
              </a:rPr>
              <a:t>، </a:t>
            </a:r>
            <a:r>
              <a:rPr lang="fa-IR" sz="1200" b="1" i="0" kern="1200" dirty="0" smtClean="0">
                <a:solidFill>
                  <a:schemeClr val="tx1"/>
                </a:solidFill>
                <a:effectLst/>
                <a:latin typeface="+mn-lt"/>
                <a:ea typeface="+mn-ea"/>
                <a:cs typeface="+mn-cs"/>
              </a:rPr>
              <a:t>عمل‌گرایی</a:t>
            </a:r>
            <a:r>
              <a:rPr lang="fa-IR" sz="1200" b="0" i="0" kern="1200" dirty="0" smtClean="0">
                <a:solidFill>
                  <a:schemeClr val="tx1"/>
                </a:solidFill>
                <a:effectLst/>
                <a:latin typeface="+mn-lt"/>
                <a:ea typeface="+mn-ea"/>
                <a:cs typeface="+mn-cs"/>
              </a:rPr>
              <a:t> یا </a:t>
            </a:r>
            <a:r>
              <a:rPr lang="fa-IR" sz="1200" b="1" i="0" kern="1200" dirty="0" smtClean="0">
                <a:solidFill>
                  <a:schemeClr val="tx1"/>
                </a:solidFill>
                <a:effectLst/>
                <a:latin typeface="+mn-lt"/>
                <a:ea typeface="+mn-ea"/>
                <a:cs typeface="+mn-cs"/>
              </a:rPr>
              <a:t>کاربردگرایی</a:t>
            </a:r>
            <a:r>
              <a:rPr lang="fa-IR" sz="1200" b="0" i="0" kern="1200" dirty="0" smtClean="0">
                <a:solidFill>
                  <a:schemeClr val="tx1"/>
                </a:solidFill>
                <a:effectLst/>
                <a:latin typeface="+mn-lt"/>
                <a:ea typeface="+mn-ea"/>
                <a:cs typeface="+mn-cs"/>
              </a:rPr>
              <a:t>، (به </a:t>
            </a:r>
            <a:r>
              <a:rPr lang="fa-IR" sz="1200" b="0" i="0" u="none" strike="noStrike" kern="1200" dirty="0" smtClean="0">
                <a:solidFill>
                  <a:schemeClr val="tx1"/>
                </a:solidFill>
                <a:effectLst/>
                <a:latin typeface="+mn-lt"/>
                <a:ea typeface="+mn-ea"/>
                <a:cs typeface="+mn-cs"/>
                <a:hlinkClick r:id="rId3" tooltip="زبان انگلیسی"/>
              </a:rPr>
              <a:t>انگلیسی</a:t>
            </a:r>
            <a:r>
              <a:rPr lang="fa-IR" sz="1200" b="0" i="0" kern="120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pragmatism)، </a:t>
            </a:r>
            <a:r>
              <a:rPr lang="fa-IR" sz="1200" b="0" i="0" kern="1200" dirty="0" smtClean="0">
                <a:solidFill>
                  <a:schemeClr val="tx1"/>
                </a:solidFill>
                <a:effectLst/>
                <a:latin typeface="+mn-lt"/>
                <a:ea typeface="+mn-ea"/>
                <a:cs typeface="+mn-cs"/>
              </a:rPr>
              <a:t>به معنی فلسفه اصالت عمل است؛ ولی در سیاست بیشتر </a:t>
            </a:r>
            <a:r>
              <a:rPr lang="fa-IR" sz="1200" b="0" i="0" u="none" strike="noStrike" kern="1200" dirty="0" smtClean="0">
                <a:solidFill>
                  <a:schemeClr val="tx1"/>
                </a:solidFill>
                <a:effectLst/>
                <a:latin typeface="+mn-lt"/>
                <a:ea typeface="+mn-ea"/>
                <a:cs typeface="+mn-cs"/>
                <a:hlinkClick r:id="rId4" tooltip="واقع‌گرایی (فلسفه)"/>
              </a:rPr>
              <a:t>واقع‌گرایی</a:t>
            </a:r>
            <a:r>
              <a:rPr lang="fa-IR" sz="1200" b="0" i="0" kern="1200" dirty="0" smtClean="0">
                <a:solidFill>
                  <a:schemeClr val="tx1"/>
                </a:solidFill>
                <a:effectLst/>
                <a:latin typeface="+mn-lt"/>
                <a:ea typeface="+mn-ea"/>
                <a:cs typeface="+mn-cs"/>
              </a:rPr>
              <a:t> و </a:t>
            </a:r>
            <a:r>
              <a:rPr lang="fa-IR" sz="1200" b="0" i="0" u="none" strike="noStrike" kern="1200" dirty="0" smtClean="0">
                <a:solidFill>
                  <a:schemeClr val="tx1"/>
                </a:solidFill>
                <a:effectLst/>
                <a:latin typeface="+mn-lt"/>
                <a:ea typeface="+mn-ea"/>
                <a:cs typeface="+mn-cs"/>
                <a:hlinkClick r:id="rId5" tooltip="مصلحت‌گرایی"/>
              </a:rPr>
              <a:t>مصلحت‌گرایی</a:t>
            </a:r>
            <a:r>
              <a:rPr lang="fa-IR" sz="1200" b="0" i="0" kern="1200" dirty="0" smtClean="0">
                <a:solidFill>
                  <a:schemeClr val="tx1"/>
                </a:solidFill>
                <a:effectLst/>
                <a:latin typeface="+mn-lt"/>
                <a:ea typeface="+mn-ea"/>
                <a:cs typeface="+mn-cs"/>
              </a:rPr>
              <a:t> معنی می‌دهد.</a:t>
            </a:r>
            <a:r>
              <a:rPr lang="fa-IR" sz="1200" b="0" i="0" u="none" strike="noStrike" kern="1200" baseline="30000" dirty="0" smtClean="0">
                <a:solidFill>
                  <a:schemeClr val="tx1"/>
                </a:solidFill>
                <a:effectLst/>
                <a:latin typeface="+mn-lt"/>
                <a:ea typeface="+mn-ea"/>
                <a:cs typeface="+mn-cs"/>
                <a:hlinkClick r:id="rId6"/>
              </a:rPr>
              <a:t>[۱]</a:t>
            </a:r>
            <a:endParaRPr lang="fa-IR" sz="1200" b="0" i="0" kern="1200" dirty="0" smtClean="0">
              <a:solidFill>
                <a:schemeClr val="tx1"/>
              </a:solidFill>
              <a:effectLst/>
              <a:latin typeface="+mn-lt"/>
              <a:ea typeface="+mn-ea"/>
              <a:cs typeface="+mn-cs"/>
            </a:endParaRPr>
          </a:p>
          <a:p>
            <a:r>
              <a:rPr lang="fa-IR" sz="1200" b="0" i="0" kern="1200" dirty="0" smtClean="0">
                <a:solidFill>
                  <a:schemeClr val="tx1"/>
                </a:solidFill>
                <a:effectLst/>
                <a:latin typeface="+mn-lt"/>
                <a:ea typeface="+mn-ea"/>
                <a:cs typeface="+mn-cs"/>
              </a:rPr>
              <a:t>پراگماتیسم روشی در فلسفه است که با اعتراف به غیرممکن بودن اثبات بعضی مسائل، آن‌ها را با توجّه به کاربردشان در زندگی انسان می‌پذیرد.</a:t>
            </a:r>
          </a:p>
          <a:p>
            <a:r>
              <a:rPr lang="fa-IR" kern="0" dirty="0" smtClean="0">
                <a:solidFill>
                  <a:prstClr val="black"/>
                </a:solidFill>
                <a:latin typeface="Constantia"/>
                <a:cs typeface="B Homa" panose="00000400000000000000" pitchFamily="2" charset="-78"/>
              </a:rPr>
              <a:t>وهرچه فرآیندها و دروندادهای این تولید، آزادتر و با مشارکت حداکثری همه نیروهای اجتماعی باشد، مزایای دموکراسی واقعی تر و تأثیرگذارتر می شود. </a:t>
            </a:r>
            <a:r>
              <a:rPr lang="fa-IR" sz="1200" b="0" i="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35A8FE77-C30B-4F61-BD51-DD1987E1DF09}" type="slidenum">
              <a:rPr lang="en-US" smtClean="0"/>
              <a:t>7</a:t>
            </a:fld>
            <a:endParaRPr lang="en-US"/>
          </a:p>
        </p:txBody>
      </p:sp>
    </p:spTree>
    <p:extLst>
      <p:ext uri="{BB962C8B-B14F-4D97-AF65-F5344CB8AC3E}">
        <p14:creationId xmlns:p14="http://schemas.microsoft.com/office/powerpoint/2010/main" val="39926891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a-IR" sz="1200" kern="0" dirty="0" smtClean="0">
                <a:latin typeface="Constantia"/>
                <a:cs typeface="B Homa" panose="00000400000000000000" pitchFamily="2" charset="-78"/>
              </a:rPr>
              <a:t>4- این برنامه ریزی با </a:t>
            </a:r>
            <a:r>
              <a:rPr lang="fa-IR" sz="1200" b="1" kern="0" dirty="0" smtClean="0">
                <a:solidFill>
                  <a:srgbClr val="FF0000"/>
                </a:solidFill>
                <a:latin typeface="Constantia"/>
                <a:cs typeface="B Homa" panose="00000400000000000000" pitchFamily="2" charset="-78"/>
              </a:rPr>
              <a:t>نو آفرینی برنامه های عمل و ساخت عرصه ها</a:t>
            </a:r>
            <a:r>
              <a:rPr lang="fa-IR" sz="1200" kern="0" dirty="0" smtClean="0">
                <a:latin typeface="Constantia"/>
                <a:cs typeface="B Homa" panose="00000400000000000000" pitchFamily="2" charset="-78"/>
              </a:rPr>
              <a:t>یی که این برنامه ها در آن تنظیم می شوند سروکار دارد . همچنین برنامه ریزی ارتباطی در پی شناخت کشمکش هایی که در فرایند برنامه ریزی بوجود آمده و سعی درمیانجی گری در مورد آنهاست . </a:t>
            </a:r>
          </a:p>
          <a:p>
            <a:endParaRPr lang="en-US" dirty="0"/>
          </a:p>
        </p:txBody>
      </p:sp>
      <p:sp>
        <p:nvSpPr>
          <p:cNvPr id="4" name="Slide Number Placeholder 3"/>
          <p:cNvSpPr>
            <a:spLocks noGrp="1"/>
          </p:cNvSpPr>
          <p:nvPr>
            <p:ph type="sldNum" sz="quarter" idx="10"/>
          </p:nvPr>
        </p:nvSpPr>
        <p:spPr/>
        <p:txBody>
          <a:bodyPr/>
          <a:lstStyle/>
          <a:p>
            <a:fld id="{35A8FE77-C30B-4F61-BD51-DD1987E1DF09}" type="slidenum">
              <a:rPr lang="en-US" smtClean="0"/>
              <a:t>10</a:t>
            </a:fld>
            <a:endParaRPr lang="en-US"/>
          </a:p>
        </p:txBody>
      </p:sp>
    </p:spTree>
    <p:extLst>
      <p:ext uri="{BB962C8B-B14F-4D97-AF65-F5344CB8AC3E}">
        <p14:creationId xmlns:p14="http://schemas.microsoft.com/office/powerpoint/2010/main" val="7178905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a-IR" dirty="0" smtClean="0"/>
              <a:t>برنامه ریزی ارتباطی شیوه ای نوین از کار با مردم و برای مردم را در اختیار برنامه ریزان و مسئولین قرار می دهد. این شیوه در مناطق مختلف از جهان به شکل محدود عمل شده و نتایج مثبتی را نیز در بر داشته است. </a:t>
            </a:r>
            <a:endParaRPr lang="en-US" dirty="0"/>
          </a:p>
        </p:txBody>
      </p:sp>
      <p:sp>
        <p:nvSpPr>
          <p:cNvPr id="4" name="Slide Number Placeholder 3"/>
          <p:cNvSpPr>
            <a:spLocks noGrp="1"/>
          </p:cNvSpPr>
          <p:nvPr>
            <p:ph type="sldNum" sz="quarter" idx="10"/>
          </p:nvPr>
        </p:nvSpPr>
        <p:spPr/>
        <p:txBody>
          <a:bodyPr/>
          <a:lstStyle/>
          <a:p>
            <a:fld id="{35A8FE77-C30B-4F61-BD51-DD1987E1DF09}" type="slidenum">
              <a:rPr lang="en-US" smtClean="0"/>
              <a:t>16</a:t>
            </a:fld>
            <a:endParaRPr lang="en-US"/>
          </a:p>
        </p:txBody>
      </p:sp>
    </p:spTree>
    <p:extLst>
      <p:ext uri="{BB962C8B-B14F-4D97-AF65-F5344CB8AC3E}">
        <p14:creationId xmlns:p14="http://schemas.microsoft.com/office/powerpoint/2010/main" val="41251449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a-IR" dirty="0" smtClean="0"/>
              <a:t>در طی دهه های اخیر باز زنده سازی مراكز شهری و بازآفرينی ساير عرصه های نابسامان شهری در چارچوب سیاست توسعه درونی يکی از اولويت های برنامه ريزان و سیاسگذاران شهری بوده است. </a:t>
            </a:r>
            <a:endParaRPr lang="en-US" dirty="0" smtClean="0"/>
          </a:p>
          <a:p>
            <a:r>
              <a:rPr lang="fa-IR" dirty="0" smtClean="0"/>
              <a:t>تحقق اهداف و برنامه های بهسازی و نوسازی بافت های شهری مستلزم مشاركت كلیه نقش آفرينان بويژه ساكنان و مالکان اين محدوده ها است. </a:t>
            </a:r>
          </a:p>
          <a:p>
            <a:r>
              <a:rPr lang="fa-IR" dirty="0" smtClean="0"/>
              <a:t> مشاركت مردم در اين فرايند نیز نیازمند فراهم شدن بسترهای لازم و اجرای پروژه های محرک توسعه  در يك ساختار مديريتی هماهنگ در مقیاس شهری و محلی است. برنامه ريزی و اجرای پروژهای محرک توسعه  يکی از راهبردهای بکار گرفته شده جهت فراهم كردن بسترهای لازم برای حضور ساكنان و مالکان </a:t>
            </a:r>
            <a:endParaRPr lang="en-US" dirty="0"/>
          </a:p>
        </p:txBody>
      </p:sp>
      <p:sp>
        <p:nvSpPr>
          <p:cNvPr id="4" name="Slide Number Placeholder 3"/>
          <p:cNvSpPr>
            <a:spLocks noGrp="1"/>
          </p:cNvSpPr>
          <p:nvPr>
            <p:ph type="sldNum" sz="quarter" idx="10"/>
          </p:nvPr>
        </p:nvSpPr>
        <p:spPr/>
        <p:txBody>
          <a:bodyPr/>
          <a:lstStyle/>
          <a:p>
            <a:fld id="{35A8FE77-C30B-4F61-BD51-DD1987E1DF09}" type="slidenum">
              <a:rPr lang="en-US" smtClean="0"/>
              <a:t>17</a:t>
            </a:fld>
            <a:endParaRPr lang="en-US"/>
          </a:p>
        </p:txBody>
      </p:sp>
    </p:spTree>
    <p:extLst>
      <p:ext uri="{BB962C8B-B14F-4D97-AF65-F5344CB8AC3E}">
        <p14:creationId xmlns:p14="http://schemas.microsoft.com/office/powerpoint/2010/main" val="32440371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5A8FE77-C30B-4F61-BD51-DD1987E1DF09}" type="slidenum">
              <a:rPr lang="en-US" smtClean="0"/>
              <a:t>18</a:t>
            </a:fld>
            <a:endParaRPr lang="en-US"/>
          </a:p>
        </p:txBody>
      </p:sp>
    </p:spTree>
    <p:extLst>
      <p:ext uri="{BB962C8B-B14F-4D97-AF65-F5344CB8AC3E}">
        <p14:creationId xmlns:p14="http://schemas.microsoft.com/office/powerpoint/2010/main" val="21300473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a-IR" sz="1200" kern="0" dirty="0" smtClean="0">
                <a:latin typeface="Constantia"/>
                <a:cs typeface="B Homa" panose="00000400000000000000" pitchFamily="2" charset="-78"/>
              </a:rPr>
              <a:t>نبود نمونه های فراوان عملی باعث شده عده ای این نظریه را با  قدرت عملیاتی پایین پنداشته که دارای موفقیت های محدودی در حوزه دانش پژوهشانه می باشد</a:t>
            </a:r>
            <a:r>
              <a:rPr lang="en-US" sz="1200" kern="0" dirty="0" smtClean="0">
                <a:latin typeface="Constantia"/>
                <a:cs typeface="B Homa" panose="00000400000000000000" pitchFamily="2" charset="-78"/>
              </a:rPr>
              <a:t>.</a:t>
            </a:r>
          </a:p>
          <a:p>
            <a:endParaRPr lang="en-US" dirty="0"/>
          </a:p>
        </p:txBody>
      </p:sp>
      <p:sp>
        <p:nvSpPr>
          <p:cNvPr id="4" name="Slide Number Placeholder 3"/>
          <p:cNvSpPr>
            <a:spLocks noGrp="1"/>
          </p:cNvSpPr>
          <p:nvPr>
            <p:ph type="sldNum" sz="quarter" idx="10"/>
          </p:nvPr>
        </p:nvSpPr>
        <p:spPr/>
        <p:txBody>
          <a:bodyPr/>
          <a:lstStyle/>
          <a:p>
            <a:fld id="{35A8FE77-C30B-4F61-BD51-DD1987E1DF09}" type="slidenum">
              <a:rPr lang="en-US" smtClean="0"/>
              <a:t>20</a:t>
            </a:fld>
            <a:endParaRPr lang="en-US"/>
          </a:p>
        </p:txBody>
      </p:sp>
    </p:spTree>
    <p:extLst>
      <p:ext uri="{BB962C8B-B14F-4D97-AF65-F5344CB8AC3E}">
        <p14:creationId xmlns:p14="http://schemas.microsoft.com/office/powerpoint/2010/main" val="96475283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tx2">
                  <a:lumMod val="5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978ADE9F-F774-489E-B533-25CD3C63CB1F}" type="datetimeFigureOut">
              <a:rPr lang="fa-IR" smtClean="0"/>
              <a:t>21/04/1441</a:t>
            </a:fld>
            <a:endParaRPr lang="fa-IR"/>
          </a:p>
        </p:txBody>
      </p:sp>
      <p:sp>
        <p:nvSpPr>
          <p:cNvPr id="5" name="Footer Placeholder 4"/>
          <p:cNvSpPr>
            <a:spLocks noGrp="1"/>
          </p:cNvSpPr>
          <p:nvPr>
            <p:ph type="ftr" sz="quarter" idx="11"/>
          </p:nvPr>
        </p:nvSpPr>
        <p:spPr>
          <a:xfrm>
            <a:off x="1876424" y="5410201"/>
            <a:ext cx="5124886" cy="365125"/>
          </a:xfrm>
        </p:spPr>
        <p:txBody>
          <a:bodyPr/>
          <a:lstStyle/>
          <a:p>
            <a:endParaRPr lang="fa-IR"/>
          </a:p>
        </p:txBody>
      </p:sp>
      <p:sp>
        <p:nvSpPr>
          <p:cNvPr id="6" name="Slide Number Placeholder 5"/>
          <p:cNvSpPr>
            <a:spLocks noGrp="1"/>
          </p:cNvSpPr>
          <p:nvPr>
            <p:ph type="sldNum" sz="quarter" idx="12"/>
          </p:nvPr>
        </p:nvSpPr>
        <p:spPr>
          <a:xfrm>
            <a:off x="9896911" y="5410199"/>
            <a:ext cx="771089" cy="365125"/>
          </a:xfrm>
        </p:spPr>
        <p:txBody>
          <a:bodyPr/>
          <a:lstStyle/>
          <a:p>
            <a:fld id="{C87BB9DB-D443-4AE5-BAC8-803903BC2A02}" type="slidenum">
              <a:rPr lang="fa-IR" smtClean="0"/>
              <a:t>‹#›</a:t>
            </a:fld>
            <a:endParaRPr lang="fa-IR"/>
          </a:p>
        </p:txBody>
      </p:sp>
    </p:spTree>
    <p:extLst>
      <p:ext uri="{BB962C8B-B14F-4D97-AF65-F5344CB8AC3E}">
        <p14:creationId xmlns:p14="http://schemas.microsoft.com/office/powerpoint/2010/main" val="27615586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smtClean="0"/>
              <a:t>Click icon to add picture</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78ADE9F-F774-489E-B533-25CD3C63CB1F}" type="datetimeFigureOut">
              <a:rPr lang="fa-IR" smtClean="0"/>
              <a:t>21/04/1441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C87BB9DB-D443-4AE5-BAC8-803903BC2A02}" type="slidenum">
              <a:rPr lang="fa-IR" smtClean="0"/>
              <a:t>‹#›</a:t>
            </a:fld>
            <a:endParaRPr lang="fa-IR"/>
          </a:p>
        </p:txBody>
      </p:sp>
    </p:spTree>
    <p:extLst>
      <p:ext uri="{BB962C8B-B14F-4D97-AF65-F5344CB8AC3E}">
        <p14:creationId xmlns:p14="http://schemas.microsoft.com/office/powerpoint/2010/main" val="10532840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78ADE9F-F774-489E-B533-25CD3C63CB1F}" type="datetimeFigureOut">
              <a:rPr lang="fa-IR" smtClean="0"/>
              <a:t>21/04/1441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C87BB9DB-D443-4AE5-BAC8-803903BC2A02}" type="slidenum">
              <a:rPr lang="fa-IR" smtClean="0"/>
              <a:t>‹#›</a:t>
            </a:fld>
            <a:endParaRPr lang="fa-IR"/>
          </a:p>
        </p:txBody>
      </p:sp>
    </p:spTree>
    <p:extLst>
      <p:ext uri="{BB962C8B-B14F-4D97-AF65-F5344CB8AC3E}">
        <p14:creationId xmlns:p14="http://schemas.microsoft.com/office/powerpoint/2010/main" val="4013731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78ADE9F-F774-489E-B533-25CD3C63CB1F}" type="datetimeFigureOut">
              <a:rPr lang="fa-IR" smtClean="0"/>
              <a:t>21/04/1441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C87BB9DB-D443-4AE5-BAC8-803903BC2A02}" type="slidenum">
              <a:rPr lang="fa-IR" smtClean="0"/>
              <a:t>‹#›</a:t>
            </a:fld>
            <a:endParaRPr lang="fa-IR"/>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13228834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78ADE9F-F774-489E-B533-25CD3C63CB1F}" type="datetimeFigureOut">
              <a:rPr lang="fa-IR" smtClean="0"/>
              <a:t>21/04/1441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C87BB9DB-D443-4AE5-BAC8-803903BC2A02}" type="slidenum">
              <a:rPr lang="fa-IR" smtClean="0"/>
              <a:t>‹#›</a:t>
            </a:fld>
            <a:endParaRPr lang="fa-IR"/>
          </a:p>
        </p:txBody>
      </p:sp>
    </p:spTree>
    <p:extLst>
      <p:ext uri="{BB962C8B-B14F-4D97-AF65-F5344CB8AC3E}">
        <p14:creationId xmlns:p14="http://schemas.microsoft.com/office/powerpoint/2010/main" val="22667088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978ADE9F-F774-489E-B533-25CD3C63CB1F}" type="datetimeFigureOut">
              <a:rPr lang="fa-IR" smtClean="0"/>
              <a:t>21/04/1441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C87BB9DB-D443-4AE5-BAC8-803903BC2A02}" type="slidenum">
              <a:rPr lang="fa-IR" smtClean="0"/>
              <a:t>‹#›</a:t>
            </a:fld>
            <a:endParaRPr lang="fa-IR"/>
          </a:p>
        </p:txBody>
      </p:sp>
    </p:spTree>
    <p:extLst>
      <p:ext uri="{BB962C8B-B14F-4D97-AF65-F5344CB8AC3E}">
        <p14:creationId xmlns:p14="http://schemas.microsoft.com/office/powerpoint/2010/main" val="23454111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978ADE9F-F774-489E-B533-25CD3C63CB1F}" type="datetimeFigureOut">
              <a:rPr lang="fa-IR" smtClean="0"/>
              <a:t>21/04/1441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C87BB9DB-D443-4AE5-BAC8-803903BC2A02}" type="slidenum">
              <a:rPr lang="fa-IR" smtClean="0"/>
              <a:t>‹#›</a:t>
            </a:fld>
            <a:endParaRPr lang="fa-IR"/>
          </a:p>
        </p:txBody>
      </p:sp>
    </p:spTree>
    <p:extLst>
      <p:ext uri="{BB962C8B-B14F-4D97-AF65-F5344CB8AC3E}">
        <p14:creationId xmlns:p14="http://schemas.microsoft.com/office/powerpoint/2010/main" val="40391291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78ADE9F-F774-489E-B533-25CD3C63CB1F}" type="datetimeFigureOut">
              <a:rPr lang="fa-IR" smtClean="0"/>
              <a:t>21/04/1441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C87BB9DB-D443-4AE5-BAC8-803903BC2A02}" type="slidenum">
              <a:rPr lang="fa-IR" smtClean="0"/>
              <a:t>‹#›</a:t>
            </a:fld>
            <a:endParaRPr lang="fa-IR"/>
          </a:p>
        </p:txBody>
      </p:sp>
    </p:spTree>
    <p:extLst>
      <p:ext uri="{BB962C8B-B14F-4D97-AF65-F5344CB8AC3E}">
        <p14:creationId xmlns:p14="http://schemas.microsoft.com/office/powerpoint/2010/main" val="13674458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78ADE9F-F774-489E-B533-25CD3C63CB1F}" type="datetimeFigureOut">
              <a:rPr lang="fa-IR" smtClean="0"/>
              <a:t>21/04/1441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C87BB9DB-D443-4AE5-BAC8-803903BC2A02}" type="slidenum">
              <a:rPr lang="fa-IR" smtClean="0"/>
              <a:t>‹#›</a:t>
            </a:fld>
            <a:endParaRPr lang="fa-IR"/>
          </a:p>
        </p:txBody>
      </p:sp>
    </p:spTree>
    <p:extLst>
      <p:ext uri="{BB962C8B-B14F-4D97-AF65-F5344CB8AC3E}">
        <p14:creationId xmlns:p14="http://schemas.microsoft.com/office/powerpoint/2010/main" val="41707728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78ADE9F-F774-489E-B533-25CD3C63CB1F}" type="datetimeFigureOut">
              <a:rPr lang="fa-IR" smtClean="0"/>
              <a:t>21/04/1441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C87BB9DB-D443-4AE5-BAC8-803903BC2A02}" type="slidenum">
              <a:rPr lang="fa-IR" smtClean="0"/>
              <a:t>‹#›</a:t>
            </a:fld>
            <a:endParaRPr lang="fa-IR"/>
          </a:p>
        </p:txBody>
      </p:sp>
    </p:spTree>
    <p:extLst>
      <p:ext uri="{BB962C8B-B14F-4D97-AF65-F5344CB8AC3E}">
        <p14:creationId xmlns:p14="http://schemas.microsoft.com/office/powerpoint/2010/main" val="16297073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78ADE9F-F774-489E-B533-25CD3C63CB1F}" type="datetimeFigureOut">
              <a:rPr lang="fa-IR" smtClean="0"/>
              <a:t>21/04/1441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C87BB9DB-D443-4AE5-BAC8-803903BC2A02}" type="slidenum">
              <a:rPr lang="fa-IR" smtClean="0"/>
              <a:t>‹#›</a:t>
            </a:fld>
            <a:endParaRPr lang="fa-IR"/>
          </a:p>
        </p:txBody>
      </p:sp>
    </p:spTree>
    <p:extLst>
      <p:ext uri="{BB962C8B-B14F-4D97-AF65-F5344CB8AC3E}">
        <p14:creationId xmlns:p14="http://schemas.microsoft.com/office/powerpoint/2010/main" val="30397538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78ADE9F-F774-489E-B533-25CD3C63CB1F}" type="datetimeFigureOut">
              <a:rPr lang="fa-IR" smtClean="0"/>
              <a:t>21/04/1441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C87BB9DB-D443-4AE5-BAC8-803903BC2A02}" type="slidenum">
              <a:rPr lang="fa-IR" smtClean="0"/>
              <a:t>‹#›</a:t>
            </a:fld>
            <a:endParaRPr lang="fa-IR"/>
          </a:p>
        </p:txBody>
      </p:sp>
    </p:spTree>
    <p:extLst>
      <p:ext uri="{BB962C8B-B14F-4D97-AF65-F5344CB8AC3E}">
        <p14:creationId xmlns:p14="http://schemas.microsoft.com/office/powerpoint/2010/main" val="21264381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41410" y="3073397"/>
            <a:ext cx="4878391" cy="27178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3073397"/>
            <a:ext cx="4875210" cy="27178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78ADE9F-F774-489E-B533-25CD3C63CB1F}" type="datetimeFigureOut">
              <a:rPr lang="fa-IR" smtClean="0"/>
              <a:t>21/04/1441</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C87BB9DB-D443-4AE5-BAC8-803903BC2A02}" type="slidenum">
              <a:rPr lang="fa-IR" smtClean="0"/>
              <a:t>‹#›</a:t>
            </a:fld>
            <a:endParaRPr lang="fa-IR"/>
          </a:p>
        </p:txBody>
      </p:sp>
    </p:spTree>
    <p:extLst>
      <p:ext uri="{BB962C8B-B14F-4D97-AF65-F5344CB8AC3E}">
        <p14:creationId xmlns:p14="http://schemas.microsoft.com/office/powerpoint/2010/main" val="12635231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78ADE9F-F774-489E-B533-25CD3C63CB1F}" type="datetimeFigureOut">
              <a:rPr lang="fa-IR" smtClean="0"/>
              <a:t>21/04/1441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C87BB9DB-D443-4AE5-BAC8-803903BC2A02}" type="slidenum">
              <a:rPr lang="fa-IR" smtClean="0"/>
              <a:t>‹#›</a:t>
            </a:fld>
            <a:endParaRPr lang="fa-IR"/>
          </a:p>
        </p:txBody>
      </p:sp>
    </p:spTree>
    <p:extLst>
      <p:ext uri="{BB962C8B-B14F-4D97-AF65-F5344CB8AC3E}">
        <p14:creationId xmlns:p14="http://schemas.microsoft.com/office/powerpoint/2010/main" val="18848209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8ADE9F-F774-489E-B533-25CD3C63CB1F}" type="datetimeFigureOut">
              <a:rPr lang="fa-IR" smtClean="0"/>
              <a:t>21/04/1441</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C87BB9DB-D443-4AE5-BAC8-803903BC2A02}" type="slidenum">
              <a:rPr lang="fa-IR" smtClean="0"/>
              <a:t>‹#›</a:t>
            </a:fld>
            <a:endParaRPr lang="fa-IR"/>
          </a:p>
        </p:txBody>
      </p:sp>
    </p:spTree>
    <p:extLst>
      <p:ext uri="{BB962C8B-B14F-4D97-AF65-F5344CB8AC3E}">
        <p14:creationId xmlns:p14="http://schemas.microsoft.com/office/powerpoint/2010/main" val="556888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78ADE9F-F774-489E-B533-25CD3C63CB1F}" type="datetimeFigureOut">
              <a:rPr lang="fa-IR" smtClean="0"/>
              <a:t>21/04/1441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C87BB9DB-D443-4AE5-BAC8-803903BC2A02}" type="slidenum">
              <a:rPr lang="fa-IR" smtClean="0"/>
              <a:t>‹#›</a:t>
            </a:fld>
            <a:endParaRPr lang="fa-IR"/>
          </a:p>
        </p:txBody>
      </p:sp>
    </p:spTree>
    <p:extLst>
      <p:ext uri="{BB962C8B-B14F-4D97-AF65-F5344CB8AC3E}">
        <p14:creationId xmlns:p14="http://schemas.microsoft.com/office/powerpoint/2010/main" val="10421934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78ADE9F-F774-489E-B533-25CD3C63CB1F}" type="datetimeFigureOut">
              <a:rPr lang="fa-IR" smtClean="0"/>
              <a:t>21/04/1441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C87BB9DB-D443-4AE5-BAC8-803903BC2A02}" type="slidenum">
              <a:rPr lang="fa-IR" smtClean="0"/>
              <a:t>‹#›</a:t>
            </a:fld>
            <a:endParaRPr lang="fa-IR"/>
          </a:p>
        </p:txBody>
      </p:sp>
    </p:spTree>
    <p:extLst>
      <p:ext uri="{BB962C8B-B14F-4D97-AF65-F5344CB8AC3E}">
        <p14:creationId xmlns:p14="http://schemas.microsoft.com/office/powerpoint/2010/main" val="10186761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8" name="Group 7"/>
          <p:cNvGrpSpPr/>
          <p:nvPr/>
        </p:nvGrpSpPr>
        <p:grpSpPr>
          <a:xfrm>
            <a:off x="-14288" y="0"/>
            <a:ext cx="12053888" cy="6858001"/>
            <a:chOff x="-14288" y="0"/>
            <a:chExt cx="12053888" cy="6858001"/>
          </a:xfrm>
          <a:gradFill flip="none" rotWithShape="1">
            <a:gsLst>
              <a:gs pos="0">
                <a:schemeClr val="tx2"/>
              </a:gs>
              <a:gs pos="100000">
                <a:schemeClr val="tx2">
                  <a:lumMod val="50000"/>
                </a:schemeClr>
              </a:gs>
            </a:gsLst>
            <a:lin ang="5400000" scaled="0"/>
            <a:tileRect/>
          </a:gradFill>
        </p:grpSpPr>
        <p:grpSp>
          <p:nvGrpSpPr>
            <p:cNvPr id="9" name="Group 8"/>
            <p:cNvGrpSpPr/>
            <p:nvPr/>
          </p:nvGrpSpPr>
          <p:grpSpPr>
            <a:xfrm>
              <a:off x="-14288" y="0"/>
              <a:ext cx="1220788" cy="6858001"/>
              <a:chOff x="-14288" y="0"/>
              <a:chExt cx="1220788" cy="6858001"/>
            </a:xfrm>
            <a:grp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p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978ADE9F-F774-489E-B533-25CD3C63CB1F}" type="datetimeFigureOut">
              <a:rPr lang="fa-IR" smtClean="0"/>
              <a:t>21/04/1441</a:t>
            </a:fld>
            <a:endParaRPr lang="fa-IR"/>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C87BB9DB-D443-4AE5-BAC8-803903BC2A02}" type="slidenum">
              <a:rPr lang="fa-IR" smtClean="0"/>
              <a:t>‹#›</a:t>
            </a:fld>
            <a:endParaRPr lang="fa-IR"/>
          </a:p>
        </p:txBody>
      </p:sp>
    </p:spTree>
    <p:extLst>
      <p:ext uri="{BB962C8B-B14F-4D97-AF65-F5344CB8AC3E}">
        <p14:creationId xmlns:p14="http://schemas.microsoft.com/office/powerpoint/2010/main" val="3054401992"/>
      </p:ext>
    </p:extLst>
  </p:cSld>
  <p:clrMap bg1="dk1" tx1="lt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l" defTabSz="914400" rtl="1"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r" defTabSz="914400" rtl="1"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r" defTabSz="914400" rtl="1"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r" defTabSz="914400" rtl="1"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r" defTabSz="914400" rtl="1"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r" defTabSz="914400" rtl="1"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r" defTabSz="914400" rtl="1"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r" defTabSz="914400" rtl="1"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r" defTabSz="914400" rtl="1"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r" defTabSz="914400" rtl="1"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335335" y="2793688"/>
            <a:ext cx="9757799" cy="1015663"/>
          </a:xfrm>
          <a:prstGeom prst="rect">
            <a:avLst/>
          </a:prstGeom>
          <a:noFill/>
        </p:spPr>
        <p:txBody>
          <a:bodyPr wrap="none" rtlCol="0">
            <a:spAutoFit/>
          </a:bodyPr>
          <a:lstStyle/>
          <a:p>
            <a:r>
              <a:rPr lang="fa-IR" sz="6000" b="1" dirty="0" smtClean="0">
                <a:ln w="0"/>
                <a:cs typeface="B Homa" panose="00000400000000000000" pitchFamily="2" charset="-78"/>
              </a:rPr>
              <a:t>معرفی و بررسی برنامه ریزی ارتباطی</a:t>
            </a:r>
            <a:endParaRPr lang="en-US" sz="6000" b="1" dirty="0">
              <a:ln w="0"/>
              <a:cs typeface="B Homa" panose="00000400000000000000" pitchFamily="2" charset="-78"/>
            </a:endParaRPr>
          </a:p>
        </p:txBody>
      </p:sp>
    </p:spTree>
    <p:extLst>
      <p:ext uri="{BB962C8B-B14F-4D97-AF65-F5344CB8AC3E}">
        <p14:creationId xmlns:p14="http://schemas.microsoft.com/office/powerpoint/2010/main" val="20382759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195044" y="866991"/>
            <a:ext cx="184731" cy="584775"/>
          </a:xfrm>
          <a:prstGeom prst="rect">
            <a:avLst/>
          </a:prstGeom>
        </p:spPr>
        <p:txBody>
          <a:bodyPr wrap="none">
            <a:spAutoFit/>
          </a:bodyPr>
          <a:lstStyle/>
          <a:p>
            <a:endParaRPr lang="en-US" sz="3200" b="1" dirty="0">
              <a:cs typeface="B Homa" panose="00000400000000000000" pitchFamily="2" charset="-78"/>
            </a:endParaRPr>
          </a:p>
        </p:txBody>
      </p:sp>
      <p:sp>
        <p:nvSpPr>
          <p:cNvPr id="9" name="TextBox 8"/>
          <p:cNvSpPr txBox="1"/>
          <p:nvPr/>
        </p:nvSpPr>
        <p:spPr>
          <a:xfrm>
            <a:off x="-4424516" y="624453"/>
            <a:ext cx="184731" cy="369332"/>
          </a:xfrm>
          <a:prstGeom prst="rect">
            <a:avLst/>
          </a:prstGeom>
          <a:noFill/>
        </p:spPr>
        <p:txBody>
          <a:bodyPr wrap="none" rtlCol="0">
            <a:spAutoFit/>
          </a:bodyPr>
          <a:lstStyle/>
          <a:p>
            <a:endParaRPr lang="en-US" dirty="0"/>
          </a:p>
        </p:txBody>
      </p:sp>
      <p:sp>
        <p:nvSpPr>
          <p:cNvPr id="12" name="TextBox 11"/>
          <p:cNvSpPr txBox="1"/>
          <p:nvPr/>
        </p:nvSpPr>
        <p:spPr>
          <a:xfrm>
            <a:off x="1775158" y="2330067"/>
            <a:ext cx="8642970" cy="3711785"/>
          </a:xfrm>
          <a:prstGeom prst="rect">
            <a:avLst/>
          </a:prstGeom>
          <a:noFill/>
        </p:spPr>
        <p:txBody>
          <a:bodyPr wrap="square" rtlCol="0">
            <a:spAutoFit/>
          </a:bodyPr>
          <a:lstStyle/>
          <a:p>
            <a:pPr lvl="0" algn="just" rtl="1" fontAlgn="base">
              <a:lnSpc>
                <a:spcPct val="80000"/>
              </a:lnSpc>
              <a:spcBef>
                <a:spcPct val="20000"/>
              </a:spcBef>
              <a:spcAft>
                <a:spcPct val="0"/>
              </a:spcAft>
              <a:buClr>
                <a:srgbClr val="99FF33"/>
              </a:buClr>
              <a:buSzPct val="70000"/>
              <a:defRPr/>
            </a:pPr>
            <a:r>
              <a:rPr lang="fa-IR" sz="2400" kern="0" dirty="0" smtClean="0">
                <a:latin typeface="Constantia"/>
                <a:cs typeface="B Homa" panose="00000400000000000000" pitchFamily="2" charset="-78"/>
              </a:rPr>
              <a:t> </a:t>
            </a:r>
            <a:r>
              <a:rPr lang="fa-IR" sz="2400" kern="0" dirty="0">
                <a:latin typeface="Constantia"/>
                <a:cs typeface="B Homa" panose="00000400000000000000" pitchFamily="2" charset="-78"/>
              </a:rPr>
              <a:t>برنامه ریزی یک </a:t>
            </a:r>
            <a:r>
              <a:rPr lang="fa-IR" sz="2400" b="1" kern="0" dirty="0">
                <a:solidFill>
                  <a:srgbClr val="FF0000"/>
                </a:solidFill>
                <a:latin typeface="Constantia"/>
                <a:cs typeface="B Homa" panose="00000400000000000000" pitchFamily="2" charset="-78"/>
              </a:rPr>
              <a:t>فرایند میانکنشی </a:t>
            </a:r>
            <a:r>
              <a:rPr lang="fa-IR" sz="2400" kern="0" dirty="0">
                <a:latin typeface="Constantia"/>
                <a:cs typeface="B Homa" panose="00000400000000000000" pitchFamily="2" charset="-78"/>
              </a:rPr>
              <a:t>است که </a:t>
            </a:r>
            <a:r>
              <a:rPr lang="fa-IR" sz="2400" b="1" kern="0" dirty="0">
                <a:solidFill>
                  <a:srgbClr val="FF0000"/>
                </a:solidFill>
                <a:latin typeface="Constantia"/>
                <a:cs typeface="B Homa" panose="00000400000000000000" pitchFamily="2" charset="-78"/>
              </a:rPr>
              <a:t>در درون حیطه ای از سیستم های تخصصی و آمرانه </a:t>
            </a:r>
            <a:r>
              <a:rPr lang="fa-IR" sz="2400" kern="0" dirty="0">
                <a:latin typeface="Constantia"/>
                <a:cs typeface="B Homa" panose="00000400000000000000" pitchFamily="2" charset="-78"/>
              </a:rPr>
              <a:t>قرار گرفته است . این نوع برنامه ریزی بجای رویه های تک بعدی به </a:t>
            </a:r>
            <a:r>
              <a:rPr lang="fa-IR" sz="2400" b="1" kern="0" dirty="0">
                <a:solidFill>
                  <a:srgbClr val="FF0000"/>
                </a:solidFill>
                <a:latin typeface="Constantia"/>
                <a:cs typeface="B Homa" panose="00000400000000000000" pitchFamily="2" charset="-78"/>
              </a:rPr>
              <a:t>رویه های چند بعدی </a:t>
            </a:r>
            <a:r>
              <a:rPr lang="fa-IR" sz="2400" kern="0" dirty="0">
                <a:latin typeface="Constantia"/>
                <a:cs typeface="B Homa" panose="00000400000000000000" pitchFamily="2" charset="-78"/>
              </a:rPr>
              <a:t>تاکید می کند . </a:t>
            </a:r>
          </a:p>
          <a:p>
            <a:pPr marL="342900" lvl="0" indent="-342900" algn="just" rtl="1" fontAlgn="base">
              <a:lnSpc>
                <a:spcPct val="80000"/>
              </a:lnSpc>
              <a:spcBef>
                <a:spcPct val="20000"/>
              </a:spcBef>
              <a:spcAft>
                <a:spcPct val="0"/>
              </a:spcAft>
              <a:buClr>
                <a:srgbClr val="99FF33"/>
              </a:buClr>
              <a:buSzPct val="70000"/>
              <a:defRPr/>
            </a:pPr>
            <a:endParaRPr lang="fa-IR" sz="2400" kern="0" dirty="0">
              <a:latin typeface="Constantia"/>
              <a:cs typeface="B Homa" panose="00000400000000000000" pitchFamily="2" charset="-78"/>
            </a:endParaRPr>
          </a:p>
          <a:p>
            <a:pPr marL="342900" lvl="0" indent="-342900" algn="just" rtl="1" fontAlgn="base">
              <a:lnSpc>
                <a:spcPct val="80000"/>
              </a:lnSpc>
              <a:spcBef>
                <a:spcPct val="20000"/>
              </a:spcBef>
              <a:spcAft>
                <a:spcPct val="0"/>
              </a:spcAft>
              <a:buClr>
                <a:srgbClr val="99FF33"/>
              </a:buClr>
              <a:buSzPct val="70000"/>
              <a:defRPr/>
            </a:pPr>
            <a:r>
              <a:rPr lang="fa-IR" sz="2400" kern="0" dirty="0" smtClean="0">
                <a:latin typeface="Constantia"/>
                <a:cs typeface="B Homa" panose="00000400000000000000" pitchFamily="2" charset="-78"/>
              </a:rPr>
              <a:t> </a:t>
            </a:r>
            <a:r>
              <a:rPr lang="fa-IR" sz="2400" kern="0" dirty="0">
                <a:latin typeface="Constantia"/>
                <a:cs typeface="B Homa" panose="00000400000000000000" pitchFamily="2" charset="-78"/>
              </a:rPr>
              <a:t>در چنین میانکنشی </a:t>
            </a:r>
            <a:r>
              <a:rPr lang="fa-IR" sz="2400" b="1" kern="0" dirty="0">
                <a:solidFill>
                  <a:srgbClr val="FF0000"/>
                </a:solidFill>
                <a:latin typeface="Constantia"/>
                <a:cs typeface="B Homa" panose="00000400000000000000" pitchFamily="2" charset="-78"/>
              </a:rPr>
              <a:t>فرض</a:t>
            </a:r>
            <a:r>
              <a:rPr lang="fa-IR" sz="2400" kern="0" dirty="0">
                <a:latin typeface="Constantia"/>
                <a:cs typeface="B Homa" panose="00000400000000000000" pitchFamily="2" charset="-78"/>
              </a:rPr>
              <a:t> </a:t>
            </a:r>
            <a:r>
              <a:rPr lang="fa-IR" sz="2400" u="sng" kern="0" dirty="0">
                <a:latin typeface="Constantia"/>
                <a:cs typeface="B Homa" panose="00000400000000000000" pitchFamily="2" charset="-78"/>
              </a:rPr>
              <a:t>بر وجود افرادی است که همواره با دیگران در جوامع </a:t>
            </a:r>
            <a:r>
              <a:rPr lang="fa-IR" sz="2400" u="sng" kern="0" dirty="0" smtClean="0">
                <a:latin typeface="Constantia"/>
                <a:cs typeface="B Homa" panose="00000400000000000000" pitchFamily="2" charset="-78"/>
              </a:rPr>
              <a:t>مختلف دارای </a:t>
            </a:r>
            <a:r>
              <a:rPr lang="fa-IR" sz="2400" u="sng" kern="0" dirty="0">
                <a:latin typeface="Constantia"/>
                <a:cs typeface="B Homa" panose="00000400000000000000" pitchFamily="2" charset="-78"/>
              </a:rPr>
              <a:t>تجربه هایی چون گفتمان , گفت وشنود ومناظره هستند </a:t>
            </a:r>
            <a:r>
              <a:rPr lang="fa-IR" sz="2400" kern="0" dirty="0">
                <a:latin typeface="Constantia"/>
                <a:cs typeface="B Homa" panose="00000400000000000000" pitchFamily="2" charset="-78"/>
              </a:rPr>
              <a:t>. </a:t>
            </a:r>
            <a:endParaRPr lang="fa-IR" sz="2400" kern="0" dirty="0" smtClean="0">
              <a:latin typeface="Constantia"/>
              <a:cs typeface="B Homa" panose="00000400000000000000" pitchFamily="2" charset="-78"/>
            </a:endParaRPr>
          </a:p>
          <a:p>
            <a:pPr marL="342900" lvl="0" indent="-342900" algn="just" rtl="1" fontAlgn="base">
              <a:lnSpc>
                <a:spcPct val="80000"/>
              </a:lnSpc>
              <a:spcBef>
                <a:spcPct val="20000"/>
              </a:spcBef>
              <a:spcAft>
                <a:spcPct val="0"/>
              </a:spcAft>
              <a:buClr>
                <a:srgbClr val="99FF33"/>
              </a:buClr>
              <a:buSzPct val="70000"/>
              <a:defRPr/>
            </a:pPr>
            <a:endParaRPr lang="fa-IR" sz="2400" kern="0" dirty="0" smtClean="0">
              <a:latin typeface="Constantia"/>
              <a:cs typeface="B Homa" panose="00000400000000000000" pitchFamily="2" charset="-78"/>
            </a:endParaRPr>
          </a:p>
          <a:p>
            <a:pPr marL="342900" indent="-342900" algn="just" rtl="1" fontAlgn="base">
              <a:lnSpc>
                <a:spcPct val="80000"/>
              </a:lnSpc>
              <a:spcBef>
                <a:spcPct val="20000"/>
              </a:spcBef>
              <a:spcAft>
                <a:spcPct val="0"/>
              </a:spcAft>
              <a:buClr>
                <a:srgbClr val="99FF33"/>
              </a:buClr>
              <a:buSzPct val="70000"/>
              <a:defRPr/>
            </a:pPr>
            <a:r>
              <a:rPr lang="fa-IR" sz="2400" kern="0" dirty="0" smtClean="0">
                <a:latin typeface="Constantia"/>
                <a:cs typeface="B Homa" panose="00000400000000000000" pitchFamily="2" charset="-78"/>
              </a:rPr>
              <a:t> </a:t>
            </a:r>
            <a:r>
              <a:rPr lang="fa-IR" sz="2400" kern="0" dirty="0">
                <a:latin typeface="Constantia"/>
                <a:cs typeface="B Homa" panose="00000400000000000000" pitchFamily="2" charset="-78"/>
              </a:rPr>
              <a:t>در برنامه ریزی ارتباطی هیچ راهی بدون اینکه مطالعات لازم در مورد آن انجام گرفته باشد کنار گذاشته نمی شود و بی ارزش اعلام نمی شود . </a:t>
            </a:r>
            <a:r>
              <a:rPr lang="fa-IR" sz="2400" u="sng" kern="0" dirty="0">
                <a:latin typeface="Constantia"/>
                <a:cs typeface="B Homa" panose="00000400000000000000" pitchFamily="2" charset="-78"/>
              </a:rPr>
              <a:t>چراکه تمام ادعاها و نظرات ارزش پاسخگویی دارند .  </a:t>
            </a:r>
            <a:endParaRPr lang="en-US" sz="2400" u="sng" kern="0" dirty="0">
              <a:latin typeface="Constantia"/>
              <a:cs typeface="B Homa" panose="00000400000000000000" pitchFamily="2" charset="-78"/>
            </a:endParaRPr>
          </a:p>
          <a:p>
            <a:pPr marL="342900" lvl="0" indent="-342900" algn="just" rtl="1" fontAlgn="base">
              <a:lnSpc>
                <a:spcPct val="80000"/>
              </a:lnSpc>
              <a:spcBef>
                <a:spcPct val="20000"/>
              </a:spcBef>
              <a:spcAft>
                <a:spcPct val="0"/>
              </a:spcAft>
              <a:buClr>
                <a:srgbClr val="99FF33"/>
              </a:buClr>
              <a:buSzPct val="70000"/>
              <a:defRPr/>
            </a:pPr>
            <a:endParaRPr lang="en-US" sz="2400" kern="0" dirty="0">
              <a:latin typeface="Constantia"/>
              <a:cs typeface="B Homa" panose="00000400000000000000" pitchFamily="2" charset="-78"/>
            </a:endParaRPr>
          </a:p>
        </p:txBody>
      </p:sp>
      <p:sp>
        <p:nvSpPr>
          <p:cNvPr id="13" name="TextBox 12"/>
          <p:cNvSpPr txBox="1"/>
          <p:nvPr/>
        </p:nvSpPr>
        <p:spPr>
          <a:xfrm>
            <a:off x="1774514" y="3434531"/>
            <a:ext cx="8642970" cy="2074414"/>
          </a:xfrm>
          <a:prstGeom prst="rect">
            <a:avLst/>
          </a:prstGeom>
          <a:noFill/>
        </p:spPr>
        <p:txBody>
          <a:bodyPr wrap="square" rtlCol="0">
            <a:spAutoFit/>
          </a:bodyPr>
          <a:lstStyle/>
          <a:p>
            <a:pPr marL="342900" indent="-342900" algn="just" rtl="1" fontAlgn="base">
              <a:lnSpc>
                <a:spcPct val="90000"/>
              </a:lnSpc>
              <a:spcBef>
                <a:spcPct val="20000"/>
              </a:spcBef>
              <a:spcAft>
                <a:spcPct val="0"/>
              </a:spcAft>
              <a:buClr>
                <a:srgbClr val="99FF33"/>
              </a:buClr>
              <a:buSzPct val="70000"/>
              <a:defRPr/>
            </a:pPr>
            <a:r>
              <a:rPr lang="fa-IR" sz="2300" kern="0" dirty="0" smtClean="0">
                <a:latin typeface="Constantia"/>
                <a:cs typeface="B Homa" panose="00000400000000000000" pitchFamily="2" charset="-78"/>
              </a:rPr>
              <a:t>در </a:t>
            </a:r>
            <a:r>
              <a:rPr lang="fa-IR" sz="2300" kern="0" dirty="0">
                <a:latin typeface="Constantia"/>
                <a:cs typeface="B Homa" panose="00000400000000000000" pitchFamily="2" charset="-78"/>
              </a:rPr>
              <a:t>فرایند </a:t>
            </a:r>
            <a:r>
              <a:rPr lang="fa-IR" sz="2300" kern="0" dirty="0" smtClean="0">
                <a:latin typeface="Constantia"/>
                <a:cs typeface="B Homa" panose="00000400000000000000" pitchFamily="2" charset="-78"/>
              </a:rPr>
              <a:t>توجه </a:t>
            </a:r>
            <a:r>
              <a:rPr lang="fa-IR" sz="2300" kern="0" dirty="0">
                <a:latin typeface="Constantia"/>
                <a:cs typeface="B Homa" panose="00000400000000000000" pitchFamily="2" charset="-78"/>
              </a:rPr>
              <a:t>به نظر </a:t>
            </a:r>
            <a:r>
              <a:rPr lang="fa-IR" sz="2300" kern="0" dirty="0" smtClean="0">
                <a:latin typeface="Constantia"/>
                <a:cs typeface="B Homa" panose="00000400000000000000" pitchFamily="2" charset="-78"/>
              </a:rPr>
              <a:t>افراد</a:t>
            </a:r>
            <a:r>
              <a:rPr lang="fa-IR" sz="2300" kern="0" dirty="0">
                <a:latin typeface="Constantia"/>
                <a:cs typeface="B Homa" panose="00000400000000000000" pitchFamily="2" charset="-78"/>
              </a:rPr>
              <a:t>،</a:t>
            </a:r>
            <a:r>
              <a:rPr lang="fa-IR" sz="2300" kern="0" dirty="0" smtClean="0">
                <a:latin typeface="Constantia"/>
                <a:cs typeface="B Homa" panose="00000400000000000000" pitchFamily="2" charset="-78"/>
              </a:rPr>
              <a:t> </a:t>
            </a:r>
            <a:r>
              <a:rPr lang="fa-IR" sz="2300" kern="0" dirty="0">
                <a:latin typeface="Constantia"/>
                <a:cs typeface="B Homa" panose="00000400000000000000" pitchFamily="2" charset="-78"/>
              </a:rPr>
              <a:t>نظرات و ایده های هابرماسی چون </a:t>
            </a:r>
            <a:r>
              <a:rPr lang="fa-IR" sz="2300" b="1" kern="0" dirty="0">
                <a:solidFill>
                  <a:srgbClr val="FF0000"/>
                </a:solidFill>
                <a:latin typeface="Constantia"/>
                <a:cs typeface="B Homa" panose="00000400000000000000" pitchFamily="2" charset="-78"/>
              </a:rPr>
              <a:t>جامع بودن , یکپارچگی , مشروعیت  و حقیقت</a:t>
            </a:r>
            <a:r>
              <a:rPr lang="fa-IR" sz="2300" b="1" kern="0" dirty="0">
                <a:latin typeface="Constantia"/>
                <a:cs typeface="B Homa" panose="00000400000000000000" pitchFamily="2" charset="-78"/>
              </a:rPr>
              <a:t> </a:t>
            </a:r>
            <a:r>
              <a:rPr lang="fa-IR" sz="2300" kern="0" dirty="0">
                <a:latin typeface="Constantia"/>
                <a:cs typeface="B Homa" panose="00000400000000000000" pitchFamily="2" charset="-78"/>
              </a:rPr>
              <a:t>باید مورد عنایت ویژه قرار </a:t>
            </a:r>
            <a:r>
              <a:rPr lang="fa-IR" sz="2300" kern="0" dirty="0" smtClean="0">
                <a:latin typeface="Constantia"/>
                <a:cs typeface="B Homa" panose="00000400000000000000" pitchFamily="2" charset="-78"/>
              </a:rPr>
              <a:t>گیرد، </a:t>
            </a:r>
            <a:r>
              <a:rPr lang="fa-IR" sz="2300" kern="0" dirty="0">
                <a:latin typeface="Constantia"/>
                <a:cs typeface="B Homa" panose="00000400000000000000" pitchFamily="2" charset="-78"/>
              </a:rPr>
              <a:t>با این وجود از هر گونه ارزش گذاری بر نظرات خوداری می </a:t>
            </a:r>
            <a:r>
              <a:rPr lang="fa-IR" sz="2300" kern="0" dirty="0" smtClean="0">
                <a:latin typeface="Constantia"/>
                <a:cs typeface="B Homa" panose="00000400000000000000" pitchFamily="2" charset="-78"/>
              </a:rPr>
              <a:t>شود </a:t>
            </a:r>
            <a:r>
              <a:rPr lang="fa-IR" sz="2300" kern="0" dirty="0">
                <a:latin typeface="Constantia"/>
                <a:cs typeface="B Homa" panose="00000400000000000000" pitchFamily="2" charset="-78"/>
              </a:rPr>
              <a:t>جملاتی چون </a:t>
            </a:r>
            <a:r>
              <a:rPr lang="fa-IR" sz="2300" b="1" kern="0" dirty="0">
                <a:latin typeface="Constantia"/>
                <a:cs typeface="B Homa" panose="00000400000000000000" pitchFamily="2" charset="-78"/>
              </a:rPr>
              <a:t>ما راست می گوییم </a:t>
            </a:r>
            <a:r>
              <a:rPr lang="fa-IR" sz="2300" kern="0" dirty="0">
                <a:latin typeface="Constantia"/>
                <a:cs typeface="B Homa" panose="00000400000000000000" pitchFamily="2" charset="-78"/>
              </a:rPr>
              <a:t>یا شما راست نمی گویید و خوب دانستن یک نظر و بد دانستن نظر دیگر در این رویکرد جایگاهی ندارد . </a:t>
            </a:r>
            <a:endParaRPr lang="en-US" sz="2300" kern="0" dirty="0">
              <a:latin typeface="Constantia"/>
              <a:cs typeface="B Homa" panose="00000400000000000000" pitchFamily="2" charset="-78"/>
            </a:endParaRPr>
          </a:p>
          <a:p>
            <a:pPr marL="342900" lvl="0" indent="-342900" algn="just" rtl="1" fontAlgn="base">
              <a:lnSpc>
                <a:spcPct val="90000"/>
              </a:lnSpc>
              <a:spcBef>
                <a:spcPct val="20000"/>
              </a:spcBef>
              <a:spcAft>
                <a:spcPct val="0"/>
              </a:spcAft>
              <a:buClr>
                <a:srgbClr val="99FF33"/>
              </a:buClr>
              <a:buSzPct val="70000"/>
              <a:defRPr/>
            </a:pPr>
            <a:endParaRPr lang="en-US" sz="2300" kern="0" dirty="0">
              <a:latin typeface="Constantia"/>
              <a:cs typeface="B Homa" panose="00000400000000000000" pitchFamily="2" charset="-78"/>
            </a:endParaRPr>
          </a:p>
        </p:txBody>
      </p:sp>
      <p:sp>
        <p:nvSpPr>
          <p:cNvPr id="16" name="TextBox 15"/>
          <p:cNvSpPr txBox="1"/>
          <p:nvPr/>
        </p:nvSpPr>
        <p:spPr>
          <a:xfrm>
            <a:off x="1871926" y="804219"/>
            <a:ext cx="8448147" cy="707886"/>
          </a:xfrm>
          <a:prstGeom prst="rect">
            <a:avLst/>
          </a:prstGeom>
          <a:noFill/>
        </p:spPr>
        <p:txBody>
          <a:bodyPr wrap="none" rtlCol="0">
            <a:spAutoFit/>
          </a:bodyPr>
          <a:lstStyle/>
          <a:p>
            <a:r>
              <a:rPr lang="fa-IR" sz="4000" b="1" kern="0" dirty="0">
                <a:solidFill>
                  <a:srgbClr val="FF0000"/>
                </a:solidFill>
                <a:effectLst>
                  <a:outerShdw blurRad="38100" dist="38100" dir="2700000" algn="tl">
                    <a:srgbClr val="000000"/>
                  </a:outerShdw>
                </a:effectLst>
                <a:ea typeface="+mj-ea"/>
                <a:cs typeface="B Titr" pitchFamily="2" charset="-78"/>
              </a:rPr>
              <a:t>اصول برنامه ریزی </a:t>
            </a:r>
            <a:r>
              <a:rPr lang="fa-IR" sz="4000" b="1" kern="0" dirty="0" smtClean="0">
                <a:solidFill>
                  <a:srgbClr val="FF0000"/>
                </a:solidFill>
                <a:effectLst>
                  <a:outerShdw blurRad="38100" dist="38100" dir="2700000" algn="tl">
                    <a:srgbClr val="000000"/>
                  </a:outerShdw>
                </a:effectLst>
                <a:ea typeface="+mj-ea"/>
                <a:cs typeface="B Titr" pitchFamily="2" charset="-78"/>
              </a:rPr>
              <a:t>ارتباطی از نظر پتسی هیلی </a:t>
            </a:r>
            <a:endParaRPr lang="en-US" dirty="0"/>
          </a:p>
        </p:txBody>
      </p:sp>
    </p:spTree>
    <p:extLst>
      <p:ext uri="{BB962C8B-B14F-4D97-AF65-F5344CB8AC3E}">
        <p14:creationId xmlns:p14="http://schemas.microsoft.com/office/powerpoint/2010/main" val="3765881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4" fill="hold" grpId="1" nodeType="clickEffect">
                                  <p:stCondLst>
                                    <p:cond delay="0"/>
                                  </p:stCondLst>
                                  <p:childTnLst>
                                    <p:anim calcmode="lin" valueType="num">
                                      <p:cBhvr additive="base">
                                        <p:cTn id="12" dur="500"/>
                                        <p:tgtEl>
                                          <p:spTgt spid="12"/>
                                        </p:tgtEl>
                                        <p:attrNameLst>
                                          <p:attrName>ppt_x</p:attrName>
                                        </p:attrNameLst>
                                      </p:cBhvr>
                                      <p:tavLst>
                                        <p:tav tm="0">
                                          <p:val>
                                            <p:strVal val="ppt_x"/>
                                          </p:val>
                                        </p:tav>
                                        <p:tav tm="100000">
                                          <p:val>
                                            <p:strVal val="ppt_x"/>
                                          </p:val>
                                        </p:tav>
                                      </p:tavLst>
                                    </p:anim>
                                    <p:anim calcmode="lin" valueType="num">
                                      <p:cBhvr additive="base">
                                        <p:cTn id="13" dur="500"/>
                                        <p:tgtEl>
                                          <p:spTgt spid="12"/>
                                        </p:tgtEl>
                                        <p:attrNameLst>
                                          <p:attrName>ppt_y</p:attrName>
                                        </p:attrNameLst>
                                      </p:cBhvr>
                                      <p:tavLst>
                                        <p:tav tm="0">
                                          <p:val>
                                            <p:strVal val="ppt_y"/>
                                          </p:val>
                                        </p:tav>
                                        <p:tav tm="100000">
                                          <p:val>
                                            <p:strVal val="1+ppt_h/2"/>
                                          </p:val>
                                        </p:tav>
                                      </p:tavLst>
                                    </p:anim>
                                    <p:set>
                                      <p:cBhvr>
                                        <p:cTn id="14" dur="1" fill="hold">
                                          <p:stCondLst>
                                            <p:cond delay="499"/>
                                          </p:stCondLst>
                                        </p:cTn>
                                        <p:tgtEl>
                                          <p:spTgt spid="12"/>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1000"/>
                                        <p:tgtEl>
                                          <p:spTgt spid="13"/>
                                        </p:tgtEl>
                                      </p:cBhvr>
                                    </p:animEffect>
                                    <p:anim calcmode="lin" valueType="num">
                                      <p:cBhvr>
                                        <p:cTn id="20" dur="1000" fill="hold"/>
                                        <p:tgtEl>
                                          <p:spTgt spid="13"/>
                                        </p:tgtEl>
                                        <p:attrNameLst>
                                          <p:attrName>ppt_x</p:attrName>
                                        </p:attrNameLst>
                                      </p:cBhvr>
                                      <p:tavLst>
                                        <p:tav tm="0">
                                          <p:val>
                                            <p:strVal val="#ppt_x"/>
                                          </p:val>
                                        </p:tav>
                                        <p:tav tm="100000">
                                          <p:val>
                                            <p:strVal val="#ppt_x"/>
                                          </p:val>
                                        </p:tav>
                                      </p:tavLst>
                                    </p:anim>
                                    <p:anim calcmode="lin" valueType="num">
                                      <p:cBhvr>
                                        <p:cTn id="21"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2" grpId="1"/>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195044" y="866991"/>
            <a:ext cx="184731" cy="584775"/>
          </a:xfrm>
          <a:prstGeom prst="rect">
            <a:avLst/>
          </a:prstGeom>
        </p:spPr>
        <p:txBody>
          <a:bodyPr wrap="none">
            <a:spAutoFit/>
          </a:bodyPr>
          <a:lstStyle/>
          <a:p>
            <a:endParaRPr lang="en-US" sz="3200" b="1" dirty="0">
              <a:cs typeface="B Homa" panose="00000400000000000000" pitchFamily="2" charset="-78"/>
            </a:endParaRPr>
          </a:p>
        </p:txBody>
      </p:sp>
      <p:sp>
        <p:nvSpPr>
          <p:cNvPr id="9" name="TextBox 8"/>
          <p:cNvSpPr txBox="1"/>
          <p:nvPr/>
        </p:nvSpPr>
        <p:spPr>
          <a:xfrm>
            <a:off x="-4424516" y="624453"/>
            <a:ext cx="184731" cy="369332"/>
          </a:xfrm>
          <a:prstGeom prst="rect">
            <a:avLst/>
          </a:prstGeom>
          <a:noFill/>
        </p:spPr>
        <p:txBody>
          <a:bodyPr wrap="none" rtlCol="0">
            <a:spAutoFit/>
          </a:bodyPr>
          <a:lstStyle/>
          <a:p>
            <a:endParaRPr lang="en-US" dirty="0"/>
          </a:p>
        </p:txBody>
      </p:sp>
      <p:sp>
        <p:nvSpPr>
          <p:cNvPr id="15" name="TextBox 14"/>
          <p:cNvSpPr txBox="1"/>
          <p:nvPr/>
        </p:nvSpPr>
        <p:spPr>
          <a:xfrm>
            <a:off x="1871926" y="1968974"/>
            <a:ext cx="8642970" cy="4142673"/>
          </a:xfrm>
          <a:prstGeom prst="rect">
            <a:avLst/>
          </a:prstGeom>
          <a:noFill/>
        </p:spPr>
        <p:txBody>
          <a:bodyPr wrap="square" rtlCol="0">
            <a:spAutoFit/>
          </a:bodyPr>
          <a:lstStyle/>
          <a:p>
            <a:pPr marL="342900" lvl="0" indent="-342900" algn="just" rtl="1" fontAlgn="base">
              <a:lnSpc>
                <a:spcPct val="90000"/>
              </a:lnSpc>
              <a:spcBef>
                <a:spcPct val="20000"/>
              </a:spcBef>
              <a:spcAft>
                <a:spcPct val="0"/>
              </a:spcAft>
              <a:buClr>
                <a:srgbClr val="99FF33"/>
              </a:buClr>
              <a:buSzPct val="70000"/>
              <a:defRPr/>
            </a:pPr>
            <a:r>
              <a:rPr lang="fa-IR" sz="2800" kern="0" dirty="0" smtClean="0">
                <a:latin typeface="Constantia"/>
                <a:cs typeface="B Homa" panose="00000400000000000000" pitchFamily="2" charset="-78"/>
              </a:rPr>
              <a:t>ویژگی </a:t>
            </a:r>
            <a:r>
              <a:rPr lang="fa-IR" sz="2800" kern="0" dirty="0">
                <a:latin typeface="Constantia"/>
                <a:cs typeface="B Homa" panose="00000400000000000000" pitchFamily="2" charset="-78"/>
              </a:rPr>
              <a:t>دیگر برنامه ریزی ارتباطی این است که اصول اخلاقی میانکنشی در خدمت اصل </a:t>
            </a:r>
            <a:r>
              <a:rPr lang="fa-IR" sz="2800" kern="0" dirty="0">
                <a:solidFill>
                  <a:srgbClr val="FF0000"/>
                </a:solidFill>
                <a:latin typeface="Constantia"/>
                <a:cs typeface="B Homa" panose="00000400000000000000" pitchFamily="2" charset="-78"/>
              </a:rPr>
              <a:t>کثرت گرایی دموکراتیک</a:t>
            </a:r>
            <a:r>
              <a:rPr lang="fa-IR" sz="2800" kern="0" dirty="0">
                <a:latin typeface="Constantia"/>
                <a:cs typeface="B Homa" panose="00000400000000000000" pitchFamily="2" charset="-78"/>
              </a:rPr>
              <a:t> است . به این معنی که گوش دادن و احترام گذاشتن به نظرات افرادی که در موضوع مورد نظر سهم دارند اصل مهم و اولیه است . البته دستیابی با این هدف کار دشواری است </a:t>
            </a:r>
            <a:r>
              <a:rPr lang="fa-IR" sz="2800" kern="0" dirty="0" smtClean="0">
                <a:latin typeface="Constantia"/>
                <a:cs typeface="B Homa" panose="00000400000000000000" pitchFamily="2" charset="-78"/>
              </a:rPr>
              <a:t>.</a:t>
            </a:r>
            <a:endParaRPr lang="fa-IR" sz="2800" kern="0" dirty="0">
              <a:latin typeface="Constantia"/>
              <a:cs typeface="B Homa" panose="00000400000000000000" pitchFamily="2" charset="-78"/>
            </a:endParaRPr>
          </a:p>
          <a:p>
            <a:pPr marL="342900" lvl="0" indent="-342900" algn="just" rtl="1" fontAlgn="base">
              <a:lnSpc>
                <a:spcPct val="90000"/>
              </a:lnSpc>
              <a:spcBef>
                <a:spcPct val="20000"/>
              </a:spcBef>
              <a:spcAft>
                <a:spcPct val="0"/>
              </a:spcAft>
              <a:buClr>
                <a:srgbClr val="99FF33"/>
              </a:buClr>
              <a:buSzPct val="70000"/>
              <a:defRPr/>
            </a:pPr>
            <a:endParaRPr lang="fa-IR" sz="2800" kern="0" dirty="0" smtClean="0">
              <a:latin typeface="Constantia"/>
              <a:cs typeface="B Homa" panose="00000400000000000000" pitchFamily="2" charset="-78"/>
            </a:endParaRPr>
          </a:p>
          <a:p>
            <a:pPr marL="342900" indent="-342900" algn="just" rtl="1" fontAlgn="base">
              <a:lnSpc>
                <a:spcPct val="90000"/>
              </a:lnSpc>
              <a:spcBef>
                <a:spcPct val="20000"/>
              </a:spcBef>
              <a:spcAft>
                <a:spcPct val="0"/>
              </a:spcAft>
              <a:buClr>
                <a:srgbClr val="99FF33"/>
              </a:buClr>
              <a:buSzPct val="70000"/>
              <a:defRPr/>
            </a:pPr>
            <a:r>
              <a:rPr lang="fa-IR" sz="2800" kern="0" dirty="0">
                <a:latin typeface="Constantia"/>
                <a:cs typeface="B Homa" panose="00000400000000000000" pitchFamily="2" charset="-78"/>
              </a:rPr>
              <a:t>این نوع برنامه ریزی بر فرایند </a:t>
            </a:r>
            <a:r>
              <a:rPr lang="fa-IR" sz="2800" kern="0" dirty="0">
                <a:solidFill>
                  <a:srgbClr val="FF0000"/>
                </a:solidFill>
                <a:latin typeface="Constantia"/>
                <a:cs typeface="B Homa" panose="00000400000000000000" pitchFamily="2" charset="-78"/>
              </a:rPr>
              <a:t>شفاف سازی و روراستی </a:t>
            </a:r>
            <a:r>
              <a:rPr lang="fa-IR" sz="2800" kern="0" dirty="0">
                <a:latin typeface="Constantia"/>
                <a:cs typeface="B Homa" panose="00000400000000000000" pitchFamily="2" charset="-78"/>
              </a:rPr>
              <a:t>تاکید ویژه دارد . این برنامه ریزی در دو راهه ها و ابهام ها به جای </a:t>
            </a:r>
            <a:r>
              <a:rPr lang="fa-IR" sz="2800" kern="0" dirty="0">
                <a:solidFill>
                  <a:srgbClr val="FF0000"/>
                </a:solidFill>
                <a:latin typeface="Constantia"/>
                <a:cs typeface="B Homa" panose="00000400000000000000" pitchFamily="2" charset="-78"/>
              </a:rPr>
              <a:t>پرده پوشی </a:t>
            </a:r>
            <a:r>
              <a:rPr lang="fa-IR" sz="2800" kern="0" dirty="0">
                <a:latin typeface="Constantia"/>
                <a:cs typeface="B Homa" panose="00000400000000000000" pitchFamily="2" charset="-78"/>
              </a:rPr>
              <a:t>و ساخت یک </a:t>
            </a:r>
            <a:r>
              <a:rPr lang="fa-IR" sz="2800" kern="0" dirty="0">
                <a:solidFill>
                  <a:srgbClr val="FF0000"/>
                </a:solidFill>
                <a:latin typeface="Constantia"/>
                <a:cs typeface="B Homa" panose="00000400000000000000" pitchFamily="2" charset="-78"/>
              </a:rPr>
              <a:t>زبان تک بعدی </a:t>
            </a:r>
            <a:r>
              <a:rPr lang="fa-IR" sz="2800" kern="0" dirty="0">
                <a:latin typeface="Constantia"/>
                <a:cs typeface="B Homa" panose="00000400000000000000" pitchFamily="2" charset="-78"/>
              </a:rPr>
              <a:t>می تواند به کوشش های استدلالی کمک کند .  </a:t>
            </a:r>
          </a:p>
        </p:txBody>
      </p:sp>
      <p:sp>
        <p:nvSpPr>
          <p:cNvPr id="16" name="TextBox 15"/>
          <p:cNvSpPr txBox="1"/>
          <p:nvPr/>
        </p:nvSpPr>
        <p:spPr>
          <a:xfrm>
            <a:off x="1871926" y="3050264"/>
            <a:ext cx="8642970" cy="1902059"/>
          </a:xfrm>
          <a:prstGeom prst="rect">
            <a:avLst/>
          </a:prstGeom>
          <a:noFill/>
        </p:spPr>
        <p:txBody>
          <a:bodyPr wrap="square" rtlCol="0">
            <a:spAutoFit/>
          </a:bodyPr>
          <a:lstStyle/>
          <a:p>
            <a:pPr marL="342900" lvl="0" indent="-342900" algn="just" rtl="1" fontAlgn="base">
              <a:spcBef>
                <a:spcPct val="20000"/>
              </a:spcBef>
              <a:spcAft>
                <a:spcPct val="0"/>
              </a:spcAft>
              <a:buClr>
                <a:srgbClr val="99FF33"/>
              </a:buClr>
              <a:buSzPct val="70000"/>
              <a:defRPr/>
            </a:pPr>
            <a:r>
              <a:rPr lang="fa-IR" sz="2800" kern="0" dirty="0" smtClean="0">
                <a:latin typeface="Constantia"/>
                <a:cs typeface="B Homa" panose="00000400000000000000" pitchFamily="2" charset="-78"/>
              </a:rPr>
              <a:t> </a:t>
            </a:r>
            <a:r>
              <a:rPr lang="fa-IR" sz="2800" kern="0" dirty="0">
                <a:latin typeface="Constantia"/>
                <a:cs typeface="B Homa" panose="00000400000000000000" pitchFamily="2" charset="-78"/>
              </a:rPr>
              <a:t>هدف نهایی این برنامه ریزی راه اندازی و ادامه کارهایی است که از سوی همگان مورد پذیرش باشد . افراد و گروههای در گیر باید بتوانند در مورد مسیر و چگونگی انجام کار به توافق برسند. </a:t>
            </a:r>
            <a:endParaRPr lang="en-US" sz="2800" kern="0" dirty="0">
              <a:latin typeface="Constantia"/>
              <a:cs typeface="B Homa" panose="00000400000000000000" pitchFamily="2" charset="-78"/>
            </a:endParaRPr>
          </a:p>
          <a:p>
            <a:pPr marL="342900" lvl="0" indent="-342900" algn="just" rtl="1" fontAlgn="base">
              <a:spcBef>
                <a:spcPct val="20000"/>
              </a:spcBef>
              <a:spcAft>
                <a:spcPct val="0"/>
              </a:spcAft>
              <a:buClr>
                <a:srgbClr val="99FF33"/>
              </a:buClr>
              <a:buSzPct val="70000"/>
              <a:defRPr/>
            </a:pPr>
            <a:endParaRPr lang="en-US" sz="2800" kern="0" dirty="0">
              <a:latin typeface="Constantia"/>
              <a:cs typeface="B Homa" panose="00000400000000000000" pitchFamily="2" charset="-78"/>
            </a:endParaRPr>
          </a:p>
        </p:txBody>
      </p:sp>
      <p:sp>
        <p:nvSpPr>
          <p:cNvPr id="17" name="TextBox 16"/>
          <p:cNvSpPr txBox="1"/>
          <p:nvPr/>
        </p:nvSpPr>
        <p:spPr>
          <a:xfrm>
            <a:off x="514350" y="9270408"/>
            <a:ext cx="11163300" cy="584775"/>
          </a:xfrm>
          <a:prstGeom prst="rect">
            <a:avLst/>
          </a:prstGeom>
          <a:noFill/>
        </p:spPr>
        <p:txBody>
          <a:bodyPr wrap="square" rtlCol="0">
            <a:spAutoFit/>
          </a:bodyPr>
          <a:lstStyle/>
          <a:p>
            <a:pPr marL="342900" lvl="0" indent="-342900" algn="just" rtl="1" fontAlgn="base">
              <a:spcBef>
                <a:spcPct val="20000"/>
              </a:spcBef>
              <a:spcAft>
                <a:spcPct val="0"/>
              </a:spcAft>
              <a:buClr>
                <a:srgbClr val="99FF33"/>
              </a:buClr>
              <a:buSzPct val="70000"/>
              <a:defRPr/>
            </a:pPr>
            <a:endParaRPr lang="en-US" sz="3200" kern="0" dirty="0">
              <a:latin typeface="Constantia"/>
              <a:cs typeface="B Homa" panose="00000400000000000000" pitchFamily="2" charset="-78"/>
            </a:endParaRPr>
          </a:p>
        </p:txBody>
      </p:sp>
      <p:sp>
        <p:nvSpPr>
          <p:cNvPr id="14" name="TextBox 13"/>
          <p:cNvSpPr txBox="1"/>
          <p:nvPr/>
        </p:nvSpPr>
        <p:spPr>
          <a:xfrm>
            <a:off x="1871926" y="804219"/>
            <a:ext cx="8448147" cy="707886"/>
          </a:xfrm>
          <a:prstGeom prst="rect">
            <a:avLst/>
          </a:prstGeom>
          <a:noFill/>
        </p:spPr>
        <p:txBody>
          <a:bodyPr wrap="none" rtlCol="0">
            <a:spAutoFit/>
          </a:bodyPr>
          <a:lstStyle/>
          <a:p>
            <a:r>
              <a:rPr lang="fa-IR" sz="4000" b="1" kern="0" dirty="0">
                <a:solidFill>
                  <a:srgbClr val="FF0000"/>
                </a:solidFill>
                <a:effectLst>
                  <a:outerShdw blurRad="38100" dist="38100" dir="2700000" algn="tl">
                    <a:srgbClr val="000000"/>
                  </a:outerShdw>
                </a:effectLst>
                <a:ea typeface="+mj-ea"/>
                <a:cs typeface="B Titr" pitchFamily="2" charset="-78"/>
              </a:rPr>
              <a:t>اصول برنامه ریزی </a:t>
            </a:r>
            <a:r>
              <a:rPr lang="fa-IR" sz="4000" b="1" kern="0" dirty="0" smtClean="0">
                <a:solidFill>
                  <a:srgbClr val="FF0000"/>
                </a:solidFill>
                <a:effectLst>
                  <a:outerShdw blurRad="38100" dist="38100" dir="2700000" algn="tl">
                    <a:srgbClr val="000000"/>
                  </a:outerShdw>
                </a:effectLst>
                <a:ea typeface="+mj-ea"/>
                <a:cs typeface="B Titr" pitchFamily="2" charset="-78"/>
              </a:rPr>
              <a:t>ارتباطی از نظر پتسی هیلی </a:t>
            </a:r>
            <a:endParaRPr lang="en-US" dirty="0"/>
          </a:p>
        </p:txBody>
      </p:sp>
    </p:spTree>
    <p:extLst>
      <p:ext uri="{BB962C8B-B14F-4D97-AF65-F5344CB8AC3E}">
        <p14:creationId xmlns:p14="http://schemas.microsoft.com/office/powerpoint/2010/main" val="38272458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xit" presetSubtype="0" fill="hold" grpId="1" nodeType="clickEffect">
                                  <p:stCondLst>
                                    <p:cond delay="0"/>
                                  </p:stCondLst>
                                  <p:childTnLst>
                                    <p:animEffect transition="out" filter="fade">
                                      <p:cBhvr>
                                        <p:cTn id="13" dur="500"/>
                                        <p:tgtEl>
                                          <p:spTgt spid="15"/>
                                        </p:tgtEl>
                                      </p:cBhvr>
                                    </p:animEffect>
                                    <p:set>
                                      <p:cBhvr>
                                        <p:cTn id="14" dur="1" fill="hold">
                                          <p:stCondLst>
                                            <p:cond delay="499"/>
                                          </p:stCondLst>
                                        </p:cTn>
                                        <p:tgtEl>
                                          <p:spTgt spid="15"/>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1000"/>
                                        <p:tgtEl>
                                          <p:spTgt spid="16"/>
                                        </p:tgtEl>
                                      </p:cBhvr>
                                    </p:animEffect>
                                    <p:anim calcmode="lin" valueType="num">
                                      <p:cBhvr>
                                        <p:cTn id="20" dur="1000" fill="hold"/>
                                        <p:tgtEl>
                                          <p:spTgt spid="16"/>
                                        </p:tgtEl>
                                        <p:attrNameLst>
                                          <p:attrName>ppt_x</p:attrName>
                                        </p:attrNameLst>
                                      </p:cBhvr>
                                      <p:tavLst>
                                        <p:tav tm="0">
                                          <p:val>
                                            <p:strVal val="#ppt_x"/>
                                          </p:val>
                                        </p:tav>
                                        <p:tav tm="100000">
                                          <p:val>
                                            <p:strVal val="#ppt_x"/>
                                          </p:val>
                                        </p:tav>
                                      </p:tavLst>
                                    </p:anim>
                                    <p:anim calcmode="lin" valueType="num">
                                      <p:cBhvr>
                                        <p:cTn id="21"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5" grpId="1"/>
      <p:bldP spid="1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195044" y="866991"/>
            <a:ext cx="5490606" cy="584775"/>
          </a:xfrm>
          <a:prstGeom prst="rect">
            <a:avLst/>
          </a:prstGeom>
        </p:spPr>
        <p:txBody>
          <a:bodyPr wrap="none">
            <a:spAutoFit/>
          </a:bodyPr>
          <a:lstStyle/>
          <a:p>
            <a:r>
              <a:rPr lang="fa-IR" sz="3200" dirty="0">
                <a:solidFill>
                  <a:srgbClr val="FF0000"/>
                </a:solidFill>
                <a:cs typeface="B Titr" pitchFamily="2" charset="-78"/>
              </a:rPr>
              <a:t>پیش فرض های برنامه ریزی ارتباطی </a:t>
            </a:r>
            <a:endParaRPr lang="en-US" sz="3200" b="1" dirty="0">
              <a:cs typeface="B Homa" panose="00000400000000000000" pitchFamily="2" charset="-78"/>
            </a:endParaRPr>
          </a:p>
        </p:txBody>
      </p:sp>
      <p:sp>
        <p:nvSpPr>
          <p:cNvPr id="7" name="TextBox 6"/>
          <p:cNvSpPr txBox="1"/>
          <p:nvPr/>
        </p:nvSpPr>
        <p:spPr>
          <a:xfrm>
            <a:off x="1775158" y="1767910"/>
            <a:ext cx="8642970" cy="4382738"/>
          </a:xfrm>
          <a:prstGeom prst="rect">
            <a:avLst/>
          </a:prstGeom>
          <a:noFill/>
        </p:spPr>
        <p:txBody>
          <a:bodyPr wrap="square" rtlCol="0">
            <a:spAutoFit/>
          </a:bodyPr>
          <a:lstStyle/>
          <a:p>
            <a:pPr lvl="0" algn="just" rtl="1" fontAlgn="base">
              <a:lnSpc>
                <a:spcPct val="90000"/>
              </a:lnSpc>
              <a:spcBef>
                <a:spcPct val="20000"/>
              </a:spcBef>
              <a:spcAft>
                <a:spcPct val="0"/>
              </a:spcAft>
              <a:buClr>
                <a:srgbClr val="99FF33"/>
              </a:buClr>
              <a:buSzPct val="70000"/>
              <a:defRPr/>
            </a:pPr>
            <a:r>
              <a:rPr lang="fa-IR" sz="2800" kern="0" dirty="0">
                <a:latin typeface="Constantia"/>
                <a:cs typeface="B Homa" panose="00000400000000000000" pitchFamily="2" charset="-78"/>
              </a:rPr>
              <a:t>رویکرد برنامه ریزی ارتباطی را به عنوان </a:t>
            </a:r>
            <a:r>
              <a:rPr lang="fa-IR" sz="2800" kern="0" dirty="0">
                <a:solidFill>
                  <a:srgbClr val="FF0000"/>
                </a:solidFill>
                <a:latin typeface="Constantia"/>
                <a:cs typeface="B Homa" panose="00000400000000000000" pitchFamily="2" charset="-78"/>
              </a:rPr>
              <a:t>مناسب ترین شیوه برای شکل گیری برنامه ریزی دموکراتیک</a:t>
            </a:r>
            <a:r>
              <a:rPr lang="fa-IR" sz="2800" kern="0" dirty="0">
                <a:latin typeface="Constantia"/>
                <a:cs typeface="B Homa" panose="00000400000000000000" pitchFamily="2" charset="-78"/>
              </a:rPr>
              <a:t> برای برنامه ریزی در دهه های 1990وآغاز قرن بیست و یکم مطرح کردند .</a:t>
            </a:r>
          </a:p>
          <a:p>
            <a:pPr marL="342900" lvl="0" indent="-342900" algn="just" rtl="1" fontAlgn="base">
              <a:lnSpc>
                <a:spcPct val="90000"/>
              </a:lnSpc>
              <a:spcBef>
                <a:spcPct val="20000"/>
              </a:spcBef>
              <a:spcAft>
                <a:spcPct val="0"/>
              </a:spcAft>
              <a:buClr>
                <a:srgbClr val="99FF33"/>
              </a:buClr>
              <a:buSzPct val="70000"/>
              <a:buFont typeface="Wingdings" panose="05000000000000000000" pitchFamily="2" charset="2"/>
              <a:buChar char="q"/>
              <a:defRPr/>
            </a:pPr>
            <a:endParaRPr lang="fa-IR" sz="2800" kern="0" dirty="0">
              <a:latin typeface="Constantia"/>
              <a:cs typeface="B Homa" panose="00000400000000000000" pitchFamily="2" charset="-78"/>
            </a:endParaRPr>
          </a:p>
          <a:p>
            <a:pPr lvl="0" algn="just" rtl="1" fontAlgn="base">
              <a:lnSpc>
                <a:spcPct val="90000"/>
              </a:lnSpc>
              <a:spcBef>
                <a:spcPct val="20000"/>
              </a:spcBef>
              <a:spcAft>
                <a:spcPct val="0"/>
              </a:spcAft>
              <a:buClr>
                <a:srgbClr val="99FF33"/>
              </a:buClr>
              <a:buSzPct val="70000"/>
              <a:defRPr/>
            </a:pPr>
            <a:r>
              <a:rPr lang="fa-IR" sz="2800" kern="0" dirty="0">
                <a:latin typeface="Constantia"/>
                <a:cs typeface="B Homa" panose="00000400000000000000" pitchFamily="2" charset="-78"/>
              </a:rPr>
              <a:t>پیش فرض های اساسی این رویکرد عبارتند از : </a:t>
            </a:r>
          </a:p>
          <a:p>
            <a:pPr lvl="0" algn="just" rtl="1" fontAlgn="base">
              <a:lnSpc>
                <a:spcPct val="90000"/>
              </a:lnSpc>
              <a:spcBef>
                <a:spcPct val="20000"/>
              </a:spcBef>
              <a:spcAft>
                <a:spcPct val="0"/>
              </a:spcAft>
              <a:buClr>
                <a:srgbClr val="99FF33"/>
              </a:buClr>
              <a:buSzPct val="70000"/>
              <a:defRPr/>
            </a:pPr>
            <a:endParaRPr lang="fa-IR" sz="2800" kern="0" dirty="0">
              <a:latin typeface="Constantia"/>
              <a:cs typeface="B Homa" panose="00000400000000000000" pitchFamily="2" charset="-78"/>
            </a:endParaRPr>
          </a:p>
          <a:p>
            <a:pPr lvl="0" algn="just" rtl="1" fontAlgn="base">
              <a:lnSpc>
                <a:spcPct val="90000"/>
              </a:lnSpc>
              <a:spcBef>
                <a:spcPct val="20000"/>
              </a:spcBef>
              <a:spcAft>
                <a:spcPct val="0"/>
              </a:spcAft>
              <a:buClr>
                <a:srgbClr val="99FF33"/>
              </a:buClr>
              <a:buSzPct val="70000"/>
              <a:defRPr/>
            </a:pPr>
            <a:r>
              <a:rPr lang="fa-IR" sz="2800" kern="0" dirty="0" smtClean="0">
                <a:latin typeface="Constantia"/>
                <a:cs typeface="B Homa" panose="00000400000000000000" pitchFamily="2" charset="-78"/>
              </a:rPr>
              <a:t> </a:t>
            </a:r>
            <a:r>
              <a:rPr lang="fa-IR" sz="2800" kern="0" dirty="0">
                <a:latin typeface="Constantia"/>
                <a:cs typeface="B Homa" panose="00000400000000000000" pitchFamily="2" charset="-78"/>
              </a:rPr>
              <a:t>الف ) از </a:t>
            </a:r>
            <a:r>
              <a:rPr lang="fa-IR" sz="3200" b="1" kern="0" dirty="0">
                <a:latin typeface="Constantia"/>
                <a:cs typeface="B Homa" panose="00000400000000000000" pitchFamily="2" charset="-78"/>
              </a:rPr>
              <a:t>رفتارها و اعمال فرد گرایانه وفرد محورانه  </a:t>
            </a:r>
            <a:r>
              <a:rPr lang="fa-IR" sz="2800" kern="0" dirty="0">
                <a:latin typeface="Constantia"/>
                <a:cs typeface="B Homa" panose="00000400000000000000" pitchFamily="2" charset="-78"/>
              </a:rPr>
              <a:t>در برنامه ریزی باید پرهیز کرد و به سمت رفتارها و اعمال جمعی حرکت کرد . به جای فرد </a:t>
            </a:r>
            <a:r>
              <a:rPr lang="fa-IR" sz="2800" kern="0" dirty="0" smtClean="0">
                <a:latin typeface="Constantia"/>
                <a:cs typeface="B Homa" panose="00000400000000000000" pitchFamily="2" charset="-78"/>
              </a:rPr>
              <a:t>(سیاستمدار </a:t>
            </a:r>
            <a:r>
              <a:rPr lang="fa-IR" sz="2800" kern="0" dirty="0">
                <a:latin typeface="Constantia"/>
                <a:cs typeface="B Homa" panose="00000400000000000000" pitchFamily="2" charset="-78"/>
              </a:rPr>
              <a:t>, برنامه ریز , متخصص و ..) باید به اجتماع افراد توجه کرد . </a:t>
            </a:r>
            <a:endParaRPr lang="en-US" sz="2800" kern="0" dirty="0">
              <a:latin typeface="Constantia"/>
              <a:cs typeface="B Homa" panose="00000400000000000000" pitchFamily="2" charset="-78"/>
            </a:endParaRPr>
          </a:p>
        </p:txBody>
      </p:sp>
      <p:sp>
        <p:nvSpPr>
          <p:cNvPr id="9" name="TextBox 8"/>
          <p:cNvSpPr txBox="1"/>
          <p:nvPr/>
        </p:nvSpPr>
        <p:spPr>
          <a:xfrm>
            <a:off x="12290758" y="-209260"/>
            <a:ext cx="8481233" cy="4142673"/>
          </a:xfrm>
          <a:prstGeom prst="rect">
            <a:avLst/>
          </a:prstGeom>
          <a:noFill/>
        </p:spPr>
        <p:txBody>
          <a:bodyPr wrap="square" rtlCol="0">
            <a:spAutoFit/>
          </a:bodyPr>
          <a:lstStyle/>
          <a:p>
            <a:pPr lvl="0" algn="just" rtl="1" fontAlgn="base">
              <a:lnSpc>
                <a:spcPct val="90000"/>
              </a:lnSpc>
              <a:spcBef>
                <a:spcPct val="20000"/>
              </a:spcBef>
              <a:spcAft>
                <a:spcPct val="0"/>
              </a:spcAft>
              <a:buClr>
                <a:srgbClr val="99FF33"/>
              </a:buClr>
              <a:buSzPct val="70000"/>
              <a:defRPr/>
            </a:pPr>
            <a:r>
              <a:rPr lang="fa-IR" sz="2800" kern="0" dirty="0">
                <a:latin typeface="Constantia"/>
                <a:cs typeface="B Homa" panose="00000400000000000000" pitchFamily="2" charset="-78"/>
              </a:rPr>
              <a:t>برنامه ریزی ارتباطی سعی بر تاکید و توجیه </a:t>
            </a:r>
            <a:r>
              <a:rPr lang="fa-IR" sz="2800" b="1" u="sng" kern="0" dirty="0">
                <a:solidFill>
                  <a:srgbClr val="FF0000"/>
                </a:solidFill>
                <a:latin typeface="Constantia"/>
                <a:cs typeface="B Homa" panose="00000400000000000000" pitchFamily="2" charset="-78"/>
              </a:rPr>
              <a:t>ادامه نقش نظری برنامه ریزی داشت  که در دهه 1980 </a:t>
            </a:r>
            <a:r>
              <a:rPr lang="fa-IR" sz="2800" kern="0" dirty="0">
                <a:latin typeface="Constantia"/>
                <a:cs typeface="B Homa" panose="00000400000000000000" pitchFamily="2" charset="-78"/>
              </a:rPr>
              <a:t>به دلیل رونق تفکرات و اندیشه های که بر عدم وجود مقررات و قوانین از پیش تعین شده تاکید داشتند، مورد تردید قرار گرفته بود . </a:t>
            </a:r>
          </a:p>
          <a:p>
            <a:pPr lvl="0" algn="just" rtl="1" fontAlgn="base">
              <a:lnSpc>
                <a:spcPct val="90000"/>
              </a:lnSpc>
              <a:spcBef>
                <a:spcPct val="20000"/>
              </a:spcBef>
              <a:spcAft>
                <a:spcPct val="0"/>
              </a:spcAft>
              <a:buClr>
                <a:srgbClr val="99FF33"/>
              </a:buClr>
              <a:buSzPct val="70000"/>
              <a:defRPr/>
            </a:pPr>
            <a:r>
              <a:rPr lang="fa-IR" sz="2800" kern="0" dirty="0">
                <a:latin typeface="Constantia"/>
                <a:cs typeface="B Homa" panose="00000400000000000000" pitchFamily="2" charset="-78"/>
              </a:rPr>
              <a:t>برنامه ریزی ارتباطی از چارچوب های هابرماسی استفاده می کند و مفاهیمی </a:t>
            </a:r>
            <a:r>
              <a:rPr lang="fa-IR" sz="2800" kern="0" dirty="0" smtClean="0">
                <a:latin typeface="Constantia"/>
                <a:cs typeface="B Homa" panose="00000400000000000000" pitchFamily="2" charset="-78"/>
              </a:rPr>
              <a:t>چون </a:t>
            </a:r>
            <a:r>
              <a:rPr lang="fa-IR" sz="2800" kern="0" dirty="0">
                <a:solidFill>
                  <a:srgbClr val="FF0000"/>
                </a:solidFill>
                <a:latin typeface="Constantia"/>
                <a:cs typeface="B Homa" panose="00000400000000000000" pitchFamily="2" charset="-78"/>
              </a:rPr>
              <a:t>کثرت گرایی </a:t>
            </a:r>
            <a:r>
              <a:rPr lang="fa-IR" sz="2800" kern="0" dirty="0">
                <a:latin typeface="Constantia"/>
                <a:cs typeface="B Homa" panose="00000400000000000000" pitchFamily="2" charset="-78"/>
              </a:rPr>
              <a:t>در این رویکرد از جایگاه ویژه </a:t>
            </a:r>
            <a:r>
              <a:rPr lang="fa-IR" sz="2800" kern="0" dirty="0" smtClean="0">
                <a:latin typeface="Constantia"/>
                <a:cs typeface="B Homa" panose="00000400000000000000" pitchFamily="2" charset="-78"/>
              </a:rPr>
              <a:t>ای </a:t>
            </a:r>
            <a:r>
              <a:rPr lang="fa-IR" sz="2800" kern="0" dirty="0">
                <a:latin typeface="Constantia"/>
                <a:cs typeface="B Homa" panose="00000400000000000000" pitchFamily="2" charset="-78"/>
              </a:rPr>
              <a:t>بر خوردار است . در این دید گاه هیج نظری نیست که بی ارزش باشد و قابل حذف </a:t>
            </a:r>
            <a:r>
              <a:rPr lang="fa-IR" sz="2800" kern="0" dirty="0" smtClean="0">
                <a:latin typeface="Constantia"/>
                <a:cs typeface="B Homa" panose="00000400000000000000" pitchFamily="2" charset="-78"/>
              </a:rPr>
              <a:t>کردن؛ </a:t>
            </a:r>
            <a:r>
              <a:rPr lang="fa-IR" sz="2800" u="sng" kern="0" dirty="0" smtClean="0">
                <a:latin typeface="Constantia"/>
                <a:cs typeface="B Homa" panose="00000400000000000000" pitchFamily="2" charset="-78"/>
              </a:rPr>
              <a:t>مگراینکه </a:t>
            </a:r>
            <a:r>
              <a:rPr lang="fa-IR" sz="2800" u="sng" kern="0" dirty="0">
                <a:latin typeface="Constantia"/>
                <a:cs typeface="B Homa" panose="00000400000000000000" pitchFamily="2" charset="-78"/>
              </a:rPr>
              <a:t>در جریان یک  پروسه </a:t>
            </a:r>
            <a:r>
              <a:rPr lang="fa-IR" sz="2800" u="sng" kern="0" dirty="0" smtClean="0">
                <a:latin typeface="Constantia"/>
                <a:cs typeface="B Homa" panose="00000400000000000000" pitchFamily="2" charset="-78"/>
              </a:rPr>
              <a:t>طرح، </a:t>
            </a:r>
            <a:r>
              <a:rPr lang="fa-IR" sz="2800" u="sng" kern="0" dirty="0">
                <a:latin typeface="Constantia"/>
                <a:cs typeface="B Homa" panose="00000400000000000000" pitchFamily="2" charset="-78"/>
              </a:rPr>
              <a:t>داوری ومیانکنش های های ارتباطی بررسی شده باشد . </a:t>
            </a:r>
          </a:p>
          <a:p>
            <a:pPr marL="342900" lvl="0" indent="-342900" algn="just" rtl="1" fontAlgn="base">
              <a:lnSpc>
                <a:spcPct val="90000"/>
              </a:lnSpc>
              <a:spcBef>
                <a:spcPct val="20000"/>
              </a:spcBef>
              <a:spcAft>
                <a:spcPct val="0"/>
              </a:spcAft>
              <a:buClr>
                <a:srgbClr val="99FF33"/>
              </a:buClr>
              <a:buSzPct val="70000"/>
              <a:defRPr/>
            </a:pPr>
            <a:r>
              <a:rPr lang="fa-IR" sz="2800" kern="0" dirty="0">
                <a:latin typeface="Constantia"/>
                <a:cs typeface="B Homa" panose="00000400000000000000" pitchFamily="2" charset="-78"/>
              </a:rPr>
              <a:t>  </a:t>
            </a:r>
            <a:endParaRPr lang="en-US" sz="2800" kern="0" dirty="0">
              <a:latin typeface="Constantia"/>
              <a:cs typeface="B Homa" panose="00000400000000000000" pitchFamily="2" charset="-78"/>
            </a:endParaRPr>
          </a:p>
        </p:txBody>
      </p:sp>
      <p:sp>
        <p:nvSpPr>
          <p:cNvPr id="12" name="TextBox 11"/>
          <p:cNvSpPr txBox="1"/>
          <p:nvPr/>
        </p:nvSpPr>
        <p:spPr>
          <a:xfrm>
            <a:off x="1791258" y="2262187"/>
            <a:ext cx="8755036" cy="4204228"/>
          </a:xfrm>
          <a:prstGeom prst="rect">
            <a:avLst/>
          </a:prstGeom>
          <a:noFill/>
        </p:spPr>
        <p:txBody>
          <a:bodyPr wrap="square" rtlCol="0">
            <a:spAutoFit/>
          </a:bodyPr>
          <a:lstStyle/>
          <a:p>
            <a:pPr lvl="0" algn="just" rtl="1" fontAlgn="base">
              <a:spcBef>
                <a:spcPct val="20000"/>
              </a:spcBef>
              <a:spcAft>
                <a:spcPct val="0"/>
              </a:spcAft>
              <a:buClr>
                <a:srgbClr val="99FF33"/>
              </a:buClr>
              <a:buSzPct val="70000"/>
              <a:defRPr/>
            </a:pPr>
            <a:r>
              <a:rPr lang="fa-IR" sz="2800" kern="0" dirty="0">
                <a:latin typeface="Constantia"/>
                <a:cs typeface="B Homa" panose="00000400000000000000" pitchFamily="2" charset="-78"/>
              </a:rPr>
              <a:t>ب )توجه به </a:t>
            </a:r>
            <a:r>
              <a:rPr lang="fa-IR" sz="2800" b="1" kern="0" dirty="0">
                <a:latin typeface="Constantia"/>
                <a:cs typeface="B Homa" panose="00000400000000000000" pitchFamily="2" charset="-78"/>
              </a:rPr>
              <a:t>مباحث محیطی </a:t>
            </a:r>
            <a:r>
              <a:rPr lang="fa-IR" sz="2800" kern="0" dirty="0">
                <a:latin typeface="Constantia"/>
                <a:cs typeface="B Homa" panose="00000400000000000000" pitchFamily="2" charset="-78"/>
              </a:rPr>
              <a:t>با تاکید بر فرایند های از پایین به بالا و تاکید بر </a:t>
            </a:r>
            <a:r>
              <a:rPr lang="fa-IR" sz="2800" b="1" kern="0" dirty="0">
                <a:latin typeface="Constantia"/>
                <a:cs typeface="B Homa" panose="00000400000000000000" pitchFamily="2" charset="-78"/>
              </a:rPr>
              <a:t>سطوح محله ای </a:t>
            </a:r>
            <a:r>
              <a:rPr lang="fa-IR" sz="2800" kern="0" dirty="0">
                <a:latin typeface="Constantia"/>
                <a:cs typeface="B Homa" panose="00000400000000000000" pitchFamily="2" charset="-78"/>
              </a:rPr>
              <a:t>در برنامه ریزی از پیش فرض های دیگر این رویکرد است . </a:t>
            </a:r>
          </a:p>
          <a:p>
            <a:pPr lvl="0" algn="just" rtl="1" fontAlgn="base">
              <a:spcBef>
                <a:spcPct val="20000"/>
              </a:spcBef>
              <a:spcAft>
                <a:spcPct val="0"/>
              </a:spcAft>
              <a:buClr>
                <a:srgbClr val="99FF33"/>
              </a:buClr>
              <a:buSzPct val="70000"/>
              <a:defRPr/>
            </a:pPr>
            <a:r>
              <a:rPr lang="fa-IR" sz="2800" kern="0" dirty="0">
                <a:latin typeface="Constantia"/>
                <a:cs typeface="B Homa" panose="00000400000000000000" pitchFamily="2" charset="-78"/>
              </a:rPr>
              <a:t>ج ) تاکید بر </a:t>
            </a:r>
            <a:r>
              <a:rPr lang="fa-IR" sz="2800" kern="0" dirty="0">
                <a:solidFill>
                  <a:srgbClr val="FF0000"/>
                </a:solidFill>
                <a:latin typeface="Constantia"/>
                <a:cs typeface="B Homa" panose="00000400000000000000" pitchFamily="2" charset="-78"/>
              </a:rPr>
              <a:t>پر کردن خلاء های میان نظریه </a:t>
            </a:r>
            <a:r>
              <a:rPr lang="fa-IR" sz="2800" kern="0" dirty="0">
                <a:latin typeface="Constantia"/>
                <a:cs typeface="B Homa" panose="00000400000000000000" pitchFamily="2" charset="-78"/>
              </a:rPr>
              <a:t>هایی که بر فرایند برنامه ریزی تاکید داشته و نظریه هایی  که برفرآورده و محصول برنامه ریزی توجه داشتند به عبارت دیگر </a:t>
            </a:r>
            <a:r>
              <a:rPr lang="fa-IR" sz="2800" u="sng" kern="0" dirty="0">
                <a:latin typeface="Constantia"/>
                <a:cs typeface="B Homa" panose="00000400000000000000" pitchFamily="2" charset="-78"/>
              </a:rPr>
              <a:t>سعی در پر کردن خلاء میان نظریه هایی که بر </a:t>
            </a:r>
            <a:r>
              <a:rPr lang="fa-IR" sz="3200" u="sng" kern="0" dirty="0">
                <a:latin typeface="Constantia"/>
                <a:cs typeface="B Homa" panose="00000400000000000000" pitchFamily="2" charset="-78"/>
              </a:rPr>
              <a:t>روند</a:t>
            </a:r>
            <a:r>
              <a:rPr lang="fa-IR" sz="2800" u="sng" kern="0" dirty="0">
                <a:latin typeface="Constantia"/>
                <a:cs typeface="B Homa" panose="00000400000000000000" pitchFamily="2" charset="-78"/>
              </a:rPr>
              <a:t> کار توجه داشتند و نظریه هایی که بر محتوای برنامه ریزی توجه داشتند .</a:t>
            </a:r>
          </a:p>
          <a:p>
            <a:pPr marL="342900" lvl="0" indent="-342900" algn="just" rtl="1" fontAlgn="base">
              <a:spcBef>
                <a:spcPct val="20000"/>
              </a:spcBef>
              <a:spcAft>
                <a:spcPct val="0"/>
              </a:spcAft>
              <a:buClr>
                <a:srgbClr val="99FF33"/>
              </a:buClr>
              <a:buSzPct val="70000"/>
              <a:defRPr/>
            </a:pPr>
            <a:r>
              <a:rPr lang="fa-IR" sz="2800" kern="0" dirty="0">
                <a:latin typeface="Constantia"/>
                <a:cs typeface="B Homa" panose="00000400000000000000" pitchFamily="2" charset="-78"/>
              </a:rPr>
              <a:t>  </a:t>
            </a:r>
            <a:endParaRPr lang="en-US" sz="2800" kern="0" dirty="0">
              <a:latin typeface="Constantia"/>
              <a:cs typeface="B Homa" panose="00000400000000000000" pitchFamily="2" charset="-78"/>
            </a:endParaRPr>
          </a:p>
        </p:txBody>
      </p:sp>
    </p:spTree>
    <p:extLst>
      <p:ext uri="{BB962C8B-B14F-4D97-AF65-F5344CB8AC3E}">
        <p14:creationId xmlns:p14="http://schemas.microsoft.com/office/powerpoint/2010/main" val="3437187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7"/>
                                        </p:tgtEl>
                                      </p:cBhvr>
                                    </p:animEffect>
                                    <p:set>
                                      <p:cBhvr>
                                        <p:cTn id="12" dur="1" fill="hold">
                                          <p:stCondLst>
                                            <p:cond delay="499"/>
                                          </p:stCondLst>
                                        </p:cTn>
                                        <p:tgtEl>
                                          <p:spTgt spid="7"/>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195044" y="866991"/>
            <a:ext cx="184731" cy="584775"/>
          </a:xfrm>
          <a:prstGeom prst="rect">
            <a:avLst/>
          </a:prstGeom>
        </p:spPr>
        <p:txBody>
          <a:bodyPr wrap="none">
            <a:spAutoFit/>
          </a:bodyPr>
          <a:lstStyle/>
          <a:p>
            <a:endParaRPr lang="en-US" sz="3200" b="1" dirty="0">
              <a:cs typeface="B Homa" panose="00000400000000000000" pitchFamily="2" charset="-78"/>
            </a:endParaRPr>
          </a:p>
        </p:txBody>
      </p:sp>
      <p:sp>
        <p:nvSpPr>
          <p:cNvPr id="9" name="Title 1"/>
          <p:cNvSpPr txBox="1">
            <a:spLocks/>
          </p:cNvSpPr>
          <p:nvPr/>
        </p:nvSpPr>
        <p:spPr>
          <a:xfrm>
            <a:off x="3530820" y="448916"/>
            <a:ext cx="5074309"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a-IR" b="1" dirty="0" smtClean="0">
                <a:solidFill>
                  <a:srgbClr val="FF0000"/>
                </a:solidFill>
                <a:cs typeface="B Titr" panose="00000700000000000000" pitchFamily="2" charset="-78"/>
              </a:rPr>
              <a:t>نقش برنامه ریزان شهری</a:t>
            </a:r>
            <a:endParaRPr lang="en-US" b="1" dirty="0">
              <a:solidFill>
                <a:srgbClr val="FF0000"/>
              </a:solidFill>
              <a:cs typeface="B Titr" panose="00000700000000000000" pitchFamily="2" charset="-78"/>
            </a:endParaRPr>
          </a:p>
        </p:txBody>
      </p:sp>
      <p:sp>
        <p:nvSpPr>
          <p:cNvPr id="10" name="Content Placeholder 2"/>
          <p:cNvSpPr txBox="1">
            <a:spLocks/>
          </p:cNvSpPr>
          <p:nvPr/>
        </p:nvSpPr>
        <p:spPr>
          <a:xfrm>
            <a:off x="1791258" y="1723333"/>
            <a:ext cx="8553435" cy="435133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rtl="1">
              <a:lnSpc>
                <a:spcPct val="107000"/>
              </a:lnSpc>
              <a:spcAft>
                <a:spcPts val="800"/>
              </a:spcAft>
              <a:buNone/>
            </a:pPr>
            <a:r>
              <a:rPr lang="fa-IR" dirty="0" smtClean="0">
                <a:latin typeface="Calibri" panose="020F0502020204030204" pitchFamily="34" charset="0"/>
                <a:ea typeface="Calibri" panose="020F0502020204030204" pitchFamily="34" charset="0"/>
                <a:cs typeface="B Homa" panose="00000400000000000000" pitchFamily="2" charset="-78"/>
              </a:rPr>
              <a:t>برخی اوقات، </a:t>
            </a:r>
            <a:r>
              <a:rPr lang="fa-IR" b="1" dirty="0" smtClean="0">
                <a:solidFill>
                  <a:srgbClr val="FF0000"/>
                </a:solidFill>
                <a:latin typeface="Calibri" panose="020F0502020204030204" pitchFamily="34" charset="0"/>
                <a:ea typeface="Calibri" panose="020F0502020204030204" pitchFamily="34" charset="0"/>
                <a:cs typeface="B Homa" panose="00000400000000000000" pitchFamily="2" charset="-78"/>
              </a:rPr>
              <a:t>نقش تسهیلگر </a:t>
            </a:r>
            <a:r>
              <a:rPr lang="fa-IR" dirty="0" smtClean="0">
                <a:latin typeface="Calibri" panose="020F0502020204030204" pitchFamily="34" charset="0"/>
                <a:ea typeface="Calibri" panose="020F0502020204030204" pitchFamily="34" charset="0"/>
                <a:cs typeface="B Homa" panose="00000400000000000000" pitchFamily="2" charset="-78"/>
              </a:rPr>
              <a:t>را دارند و گروههای مختلف را به آمدن به پای میز مذاکره و گفت وگو ترغیب میکنند.</a:t>
            </a:r>
            <a:endParaRPr lang="en-US" dirty="0" smtClean="0">
              <a:latin typeface="Calibri" panose="020F0502020204030204" pitchFamily="34" charset="0"/>
              <a:ea typeface="Calibri" panose="020F0502020204030204" pitchFamily="34" charset="0"/>
              <a:cs typeface="B Homa" panose="00000400000000000000" pitchFamily="2" charset="-78"/>
            </a:endParaRPr>
          </a:p>
          <a:p>
            <a:pPr marL="0" indent="0" algn="just" rtl="1">
              <a:lnSpc>
                <a:spcPct val="107000"/>
              </a:lnSpc>
              <a:spcAft>
                <a:spcPts val="800"/>
              </a:spcAft>
              <a:buNone/>
            </a:pPr>
            <a:r>
              <a:rPr lang="fa-IR" dirty="0" smtClean="0">
                <a:latin typeface="Calibri" panose="020F0502020204030204" pitchFamily="34" charset="0"/>
                <a:ea typeface="Calibri" panose="020F0502020204030204" pitchFamily="34" charset="0"/>
                <a:cs typeface="B Homa" panose="00000400000000000000" pitchFamily="2" charset="-78"/>
              </a:rPr>
              <a:t>در مواردی، برنامه ریزان </a:t>
            </a:r>
            <a:r>
              <a:rPr lang="fa-IR" b="1" dirty="0" smtClean="0">
                <a:solidFill>
                  <a:srgbClr val="FF0000"/>
                </a:solidFill>
                <a:latin typeface="Calibri" panose="020F0502020204030204" pitchFamily="34" charset="0"/>
                <a:ea typeface="Calibri" panose="020F0502020204030204" pitchFamily="34" charset="0"/>
                <a:cs typeface="B Homa" panose="00000400000000000000" pitchFamily="2" charset="-78"/>
              </a:rPr>
              <a:t>در ایجاد نهادهای لازم برای تحقق این فرآیند </a:t>
            </a:r>
            <a:r>
              <a:rPr lang="fa-IR" dirty="0" smtClean="0">
                <a:latin typeface="Calibri" panose="020F0502020204030204" pitchFamily="34" charset="0"/>
                <a:ea typeface="Calibri" panose="020F0502020204030204" pitchFamily="34" charset="0"/>
                <a:cs typeface="B Homa" panose="00000400000000000000" pitchFamily="2" charset="-78"/>
              </a:rPr>
              <a:t>مشارکت فعالانه میکنند.</a:t>
            </a:r>
            <a:endParaRPr lang="en-US" dirty="0" smtClean="0">
              <a:latin typeface="Calibri" panose="020F0502020204030204" pitchFamily="34" charset="0"/>
              <a:ea typeface="Calibri" panose="020F0502020204030204" pitchFamily="34" charset="0"/>
              <a:cs typeface="B Homa" panose="00000400000000000000" pitchFamily="2" charset="-78"/>
            </a:endParaRPr>
          </a:p>
          <a:p>
            <a:pPr marL="0" indent="0" algn="just" rtl="1">
              <a:lnSpc>
                <a:spcPct val="107000"/>
              </a:lnSpc>
              <a:spcAft>
                <a:spcPts val="800"/>
              </a:spcAft>
              <a:buNone/>
            </a:pPr>
            <a:r>
              <a:rPr lang="fa-IR" dirty="0" smtClean="0">
                <a:latin typeface="Calibri" panose="020F0502020204030204" pitchFamily="34" charset="0"/>
                <a:ea typeface="Calibri" panose="020F0502020204030204" pitchFamily="34" charset="0"/>
                <a:cs typeface="B Homa" panose="00000400000000000000" pitchFamily="2" charset="-78"/>
              </a:rPr>
              <a:t>همچنین، نقش </a:t>
            </a:r>
            <a:r>
              <a:rPr lang="fa-IR" b="1" dirty="0" smtClean="0">
                <a:solidFill>
                  <a:srgbClr val="FF0000"/>
                </a:solidFill>
                <a:latin typeface="Calibri" panose="020F0502020204030204" pitchFamily="34" charset="0"/>
                <a:ea typeface="Calibri" panose="020F0502020204030204" pitchFamily="34" charset="0"/>
                <a:cs typeface="B Homa" panose="00000400000000000000" pitchFamily="2" charset="-78"/>
              </a:rPr>
              <a:t>ارائه دهندگان اطلاعات رسمی</a:t>
            </a:r>
            <a:r>
              <a:rPr lang="fa-IR" dirty="0" smtClean="0">
                <a:latin typeface="Calibri" panose="020F0502020204030204" pitchFamily="34" charset="0"/>
                <a:ea typeface="Calibri" panose="020F0502020204030204" pitchFamily="34" charset="0"/>
                <a:cs typeface="B Homa" panose="00000400000000000000" pitchFamily="2" charset="-78"/>
              </a:rPr>
              <a:t> به طرفهای موجود در فرآیند برنامه ریزی را ایفا میکنند.</a:t>
            </a:r>
            <a:endParaRPr lang="en-US" dirty="0" smtClean="0">
              <a:latin typeface="Calibri" panose="020F0502020204030204" pitchFamily="34" charset="0"/>
              <a:ea typeface="Calibri" panose="020F0502020204030204" pitchFamily="34" charset="0"/>
              <a:cs typeface="B Homa" panose="00000400000000000000" pitchFamily="2" charset="-78"/>
            </a:endParaRPr>
          </a:p>
          <a:p>
            <a:pPr algn="just" rtl="1">
              <a:lnSpc>
                <a:spcPct val="107000"/>
              </a:lnSpc>
              <a:spcAft>
                <a:spcPts val="800"/>
              </a:spcAft>
            </a:pPr>
            <a:endParaRPr lang="en-US" dirty="0" smtClean="0">
              <a:latin typeface="Calibri" panose="020F0502020204030204" pitchFamily="34" charset="0"/>
              <a:ea typeface="Calibri" panose="020F0502020204030204" pitchFamily="34" charset="0"/>
              <a:cs typeface="B Homa" panose="00000400000000000000" pitchFamily="2" charset="-78"/>
            </a:endParaRPr>
          </a:p>
          <a:p>
            <a:endParaRPr lang="en-US" dirty="0">
              <a:cs typeface="B Homa" panose="00000400000000000000" pitchFamily="2" charset="-78"/>
            </a:endParaRPr>
          </a:p>
        </p:txBody>
      </p:sp>
      <p:sp>
        <p:nvSpPr>
          <p:cNvPr id="7" name="TextBox 6"/>
          <p:cNvSpPr txBox="1"/>
          <p:nvPr/>
        </p:nvSpPr>
        <p:spPr>
          <a:xfrm>
            <a:off x="1791258" y="1451766"/>
            <a:ext cx="8642970" cy="4866076"/>
          </a:xfrm>
          <a:prstGeom prst="rect">
            <a:avLst/>
          </a:prstGeom>
          <a:noFill/>
        </p:spPr>
        <p:txBody>
          <a:bodyPr wrap="square" rtlCol="0">
            <a:spAutoFit/>
          </a:bodyPr>
          <a:lstStyle/>
          <a:p>
            <a:pPr algn="just" rtl="1">
              <a:lnSpc>
                <a:spcPct val="107000"/>
              </a:lnSpc>
              <a:spcAft>
                <a:spcPts val="800"/>
              </a:spcAft>
            </a:pPr>
            <a:r>
              <a:rPr lang="fa-IR" sz="2600" dirty="0">
                <a:latin typeface="Calibri" panose="020F0502020204030204" pitchFamily="34" charset="0"/>
                <a:ea typeface="Calibri" panose="020F0502020204030204" pitchFamily="34" charset="0"/>
                <a:cs typeface="B Homa" panose="00000400000000000000" pitchFamily="2" charset="-78"/>
              </a:rPr>
              <a:t>برنامه ریزان </a:t>
            </a:r>
            <a:r>
              <a:rPr lang="fa-IR" sz="2600" b="1" dirty="0">
                <a:solidFill>
                  <a:srgbClr val="FF0000"/>
                </a:solidFill>
                <a:latin typeface="Calibri" panose="020F0502020204030204" pitchFamily="34" charset="0"/>
                <a:ea typeface="Calibri" panose="020F0502020204030204" pitchFamily="34" charset="0"/>
                <a:cs typeface="B Homa" panose="00000400000000000000" pitchFamily="2" charset="-78"/>
              </a:rPr>
              <a:t>نقش محوری و کلیدی </a:t>
            </a:r>
            <a:r>
              <a:rPr lang="fa-IR" sz="2600" dirty="0">
                <a:latin typeface="Calibri" panose="020F0502020204030204" pitchFamily="34" charset="0"/>
                <a:ea typeface="Calibri" panose="020F0502020204030204" pitchFamily="34" charset="0"/>
                <a:cs typeface="B Homa" panose="00000400000000000000" pitchFamily="2" charset="-78"/>
              </a:rPr>
              <a:t>بازی میکنند.</a:t>
            </a:r>
            <a:endParaRPr lang="en-US" sz="2600" dirty="0">
              <a:latin typeface="Calibri" panose="020F0502020204030204" pitchFamily="34" charset="0"/>
              <a:ea typeface="Calibri" panose="020F0502020204030204" pitchFamily="34" charset="0"/>
              <a:cs typeface="B Homa" panose="00000400000000000000" pitchFamily="2" charset="-78"/>
            </a:endParaRPr>
          </a:p>
          <a:p>
            <a:pPr algn="just" rtl="1">
              <a:lnSpc>
                <a:spcPct val="107000"/>
              </a:lnSpc>
              <a:spcAft>
                <a:spcPts val="800"/>
              </a:spcAft>
            </a:pPr>
            <a:r>
              <a:rPr lang="fa-IR" sz="2600" dirty="0">
                <a:latin typeface="Calibri" panose="020F0502020204030204" pitchFamily="34" charset="0"/>
                <a:ea typeface="Calibri" panose="020F0502020204030204" pitchFamily="34" charset="0"/>
                <a:cs typeface="B Homa" panose="00000400000000000000" pitchFamily="2" charset="-78"/>
              </a:rPr>
              <a:t>وظیفه اصلی برنامه ریزان این است که به </a:t>
            </a:r>
            <a:r>
              <a:rPr lang="fa-IR" sz="2600" u="sng" dirty="0">
                <a:latin typeface="Calibri" panose="020F0502020204030204" pitchFamily="34" charset="0"/>
                <a:ea typeface="Calibri" panose="020F0502020204030204" pitchFamily="34" charset="0"/>
                <a:cs typeface="B Homa" panose="00000400000000000000" pitchFamily="2" charset="-78"/>
              </a:rPr>
              <a:t>نقطه نظرها و سخنان مردم گوش فراداده و نظرات مختلف را به هم نزدیک و باهم سازگار کنند.</a:t>
            </a:r>
            <a:endParaRPr lang="en-US" sz="2600" u="sng" dirty="0">
              <a:latin typeface="Calibri" panose="020F0502020204030204" pitchFamily="34" charset="0"/>
              <a:ea typeface="Calibri" panose="020F0502020204030204" pitchFamily="34" charset="0"/>
              <a:cs typeface="B Homa" panose="00000400000000000000" pitchFamily="2" charset="-78"/>
            </a:endParaRPr>
          </a:p>
          <a:p>
            <a:pPr algn="just" rtl="1">
              <a:lnSpc>
                <a:spcPct val="107000"/>
              </a:lnSpc>
              <a:spcAft>
                <a:spcPts val="800"/>
              </a:spcAft>
            </a:pPr>
            <a:r>
              <a:rPr lang="fa-IR" sz="2600" dirty="0">
                <a:latin typeface="Calibri" panose="020F0502020204030204" pitchFamily="34" charset="0"/>
                <a:ea typeface="Calibri" panose="020F0502020204030204" pitchFamily="34" charset="0"/>
                <a:cs typeface="B Homa" panose="00000400000000000000" pitchFamily="2" charset="-78"/>
              </a:rPr>
              <a:t>برنامه ریزان به جای آنکه صرفا نظرات فنی و کارشناسی بدهند، باید تلاش کنند تا به </a:t>
            </a:r>
            <a:r>
              <a:rPr lang="fa-IR" sz="2600" b="1" dirty="0">
                <a:solidFill>
                  <a:srgbClr val="FF0000"/>
                </a:solidFill>
                <a:latin typeface="Calibri" panose="020F0502020204030204" pitchFamily="34" charset="0"/>
                <a:ea typeface="Calibri" panose="020F0502020204030204" pitchFamily="34" charset="0"/>
                <a:cs typeface="B Homa" panose="00000400000000000000" pitchFamily="2" charset="-78"/>
              </a:rPr>
              <a:t>ارائه اطلاعات درست به گروههای ذی النفع</a:t>
            </a:r>
            <a:r>
              <a:rPr lang="fa-IR" sz="2600" dirty="0">
                <a:latin typeface="Calibri" panose="020F0502020204030204" pitchFamily="34" charset="0"/>
                <a:ea typeface="Calibri" panose="020F0502020204030204" pitchFamily="34" charset="0"/>
                <a:cs typeface="B Homa" panose="00000400000000000000" pitchFamily="2" charset="-78"/>
              </a:rPr>
              <a:t> در فرآیند برنامه ریزی پرداخته و </a:t>
            </a:r>
            <a:r>
              <a:rPr lang="fa-IR" sz="2600" u="sng" dirty="0">
                <a:latin typeface="Calibri" panose="020F0502020204030204" pitchFamily="34" charset="0"/>
                <a:ea typeface="Calibri" panose="020F0502020204030204" pitchFamily="34" charset="0"/>
                <a:cs typeface="B Homa" panose="00000400000000000000" pitchFamily="2" charset="-78"/>
              </a:rPr>
              <a:t>دیدگاههای گروههای مختلف را به هم نزدیک کنند.</a:t>
            </a:r>
            <a:endParaRPr lang="en-US" sz="2600" u="sng" dirty="0">
              <a:latin typeface="Calibri" panose="020F0502020204030204" pitchFamily="34" charset="0"/>
              <a:ea typeface="Calibri" panose="020F0502020204030204" pitchFamily="34" charset="0"/>
              <a:cs typeface="B Homa" panose="00000400000000000000" pitchFamily="2" charset="-78"/>
            </a:endParaRPr>
          </a:p>
          <a:p>
            <a:pPr algn="just" rtl="1">
              <a:lnSpc>
                <a:spcPct val="107000"/>
              </a:lnSpc>
              <a:spcAft>
                <a:spcPts val="800"/>
              </a:spcAft>
            </a:pPr>
            <a:r>
              <a:rPr lang="fa-IR" sz="2600" dirty="0">
                <a:latin typeface="Calibri" panose="020F0502020204030204" pitchFamily="34" charset="0"/>
                <a:ea typeface="Calibri" panose="020F0502020204030204" pitchFamily="34" charset="0"/>
                <a:cs typeface="B Homa" panose="00000400000000000000" pitchFamily="2" charset="-78"/>
              </a:rPr>
              <a:t> در این نگاه، برنامه ریزان </a:t>
            </a:r>
            <a:r>
              <a:rPr lang="fa-IR" sz="2600" u="sng" dirty="0">
                <a:latin typeface="Calibri" panose="020F0502020204030204" pitchFamily="34" charset="0"/>
                <a:ea typeface="Calibri" panose="020F0502020204030204" pitchFamily="34" charset="0"/>
                <a:cs typeface="B Homa" panose="00000400000000000000" pitchFamily="2" charset="-78"/>
              </a:rPr>
              <a:t>نقشی فراتر</a:t>
            </a:r>
            <a:r>
              <a:rPr lang="fa-IR" sz="2600" dirty="0">
                <a:latin typeface="Calibri" panose="020F0502020204030204" pitchFamily="34" charset="0"/>
                <a:ea typeface="Calibri" panose="020F0502020204030204" pitchFamily="34" charset="0"/>
                <a:cs typeface="B Homa" panose="00000400000000000000" pitchFamily="2" charset="-78"/>
              </a:rPr>
              <a:t> از آنچه مدل برنامه ریزی </a:t>
            </a:r>
            <a:r>
              <a:rPr lang="fa-IR" sz="2600" dirty="0" smtClean="0">
                <a:latin typeface="Calibri" panose="020F0502020204030204" pitchFamily="34" charset="0"/>
                <a:ea typeface="Calibri" panose="020F0502020204030204" pitchFamily="34" charset="0"/>
                <a:cs typeface="B Homa" panose="00000400000000000000" pitchFamily="2" charset="-78"/>
              </a:rPr>
              <a:t>عقلائی </a:t>
            </a:r>
            <a:r>
              <a:rPr lang="fa-IR" sz="2600" dirty="0">
                <a:latin typeface="Calibri" panose="020F0502020204030204" pitchFamily="34" charset="0"/>
                <a:ea typeface="Calibri" panose="020F0502020204030204" pitchFamily="34" charset="0"/>
                <a:cs typeface="B Homa" panose="00000400000000000000" pitchFamily="2" charset="-78"/>
              </a:rPr>
              <a:t>مطرح میکند بازی میکنند</a:t>
            </a:r>
            <a:r>
              <a:rPr lang="fa-IR" sz="2600" dirty="0" smtClean="0">
                <a:latin typeface="Calibri" panose="020F0502020204030204" pitchFamily="34" charset="0"/>
                <a:ea typeface="Calibri" panose="020F0502020204030204" pitchFamily="34" charset="0"/>
                <a:cs typeface="B Homa" panose="00000400000000000000" pitchFamily="2" charset="-78"/>
              </a:rPr>
              <a:t>.</a:t>
            </a:r>
            <a:endParaRPr lang="en-US" sz="2600" dirty="0" smtClean="0">
              <a:latin typeface="Calibri" panose="020F0502020204030204" pitchFamily="34" charset="0"/>
              <a:ea typeface="Calibri" panose="020F0502020204030204" pitchFamily="34" charset="0"/>
              <a:cs typeface="B Homa" panose="00000400000000000000" pitchFamily="2" charset="-78"/>
            </a:endParaRPr>
          </a:p>
          <a:p>
            <a:pPr algn="just" rtl="1">
              <a:lnSpc>
                <a:spcPct val="107000"/>
              </a:lnSpc>
              <a:spcAft>
                <a:spcPts val="800"/>
              </a:spcAft>
            </a:pPr>
            <a:r>
              <a:rPr lang="fa-IR" sz="2600" dirty="0">
                <a:latin typeface="Calibri" panose="020F0502020204030204" pitchFamily="34" charset="0"/>
                <a:ea typeface="Calibri" panose="020F0502020204030204" pitchFamily="34" charset="0"/>
                <a:cs typeface="B Homa" panose="00000400000000000000" pitchFamily="2" charset="-78"/>
              </a:rPr>
              <a:t>دربرخی موارد، </a:t>
            </a:r>
            <a:r>
              <a:rPr lang="fa-IR" sz="2600" b="1" dirty="0">
                <a:solidFill>
                  <a:srgbClr val="FF0000"/>
                </a:solidFill>
                <a:latin typeface="Calibri" panose="020F0502020204030204" pitchFamily="34" charset="0"/>
                <a:ea typeface="Calibri" panose="020F0502020204030204" pitchFamily="34" charset="0"/>
                <a:cs typeface="B Homa" panose="00000400000000000000" pitchFamily="2" charset="-78"/>
              </a:rPr>
              <a:t>نقش فعال</a:t>
            </a:r>
            <a:r>
              <a:rPr lang="fa-IR" sz="2600" dirty="0">
                <a:latin typeface="Calibri" panose="020F0502020204030204" pitchFamily="34" charset="0"/>
                <a:ea typeface="Calibri" panose="020F0502020204030204" pitchFamily="34" charset="0"/>
                <a:cs typeface="B Homa" panose="00000400000000000000" pitchFamily="2" charset="-78"/>
              </a:rPr>
              <a:t> داشته و در حقیقت </a:t>
            </a:r>
            <a:r>
              <a:rPr lang="fa-IR" sz="2600" b="1" dirty="0">
                <a:solidFill>
                  <a:srgbClr val="FF0000"/>
                </a:solidFill>
                <a:latin typeface="Calibri" panose="020F0502020204030204" pitchFamily="34" charset="0"/>
                <a:ea typeface="Calibri" panose="020F0502020204030204" pitchFamily="34" charset="0"/>
                <a:cs typeface="B Homa" panose="00000400000000000000" pitchFamily="2" charset="-78"/>
              </a:rPr>
              <a:t>پیشگام</a:t>
            </a:r>
            <a:r>
              <a:rPr lang="fa-IR" sz="2600" dirty="0">
                <a:latin typeface="Calibri" panose="020F0502020204030204" pitchFamily="34" charset="0"/>
                <a:ea typeface="Calibri" panose="020F0502020204030204" pitchFamily="34" charset="0"/>
                <a:cs typeface="B Homa" panose="00000400000000000000" pitchFamily="2" charset="-78"/>
              </a:rPr>
              <a:t> هستند و زمینه های لازم برای تبادل </a:t>
            </a:r>
            <a:r>
              <a:rPr lang="fa-IR" sz="2600" dirty="0" smtClean="0">
                <a:latin typeface="Calibri" panose="020F0502020204030204" pitchFamily="34" charset="0"/>
                <a:ea typeface="Calibri" panose="020F0502020204030204" pitchFamily="34" charset="0"/>
                <a:cs typeface="B Homa" panose="00000400000000000000" pitchFamily="2" charset="-78"/>
              </a:rPr>
              <a:t>نقطه </a:t>
            </a:r>
            <a:r>
              <a:rPr lang="fa-IR" sz="2600" dirty="0">
                <a:latin typeface="Calibri" panose="020F0502020204030204" pitchFamily="34" charset="0"/>
                <a:ea typeface="Calibri" panose="020F0502020204030204" pitchFamily="34" charset="0"/>
                <a:cs typeface="B Homa" panose="00000400000000000000" pitchFamily="2" charset="-78"/>
              </a:rPr>
              <a:t>نظرها و رسیدن به توافق را فراهم </a:t>
            </a:r>
            <a:r>
              <a:rPr lang="fa-IR" sz="2600" dirty="0" smtClean="0">
                <a:latin typeface="Calibri" panose="020F0502020204030204" pitchFamily="34" charset="0"/>
                <a:ea typeface="Calibri" panose="020F0502020204030204" pitchFamily="34" charset="0"/>
                <a:cs typeface="B Homa" panose="00000400000000000000" pitchFamily="2" charset="-78"/>
              </a:rPr>
              <a:t>می آورند.</a:t>
            </a:r>
            <a:endParaRPr lang="en-US" sz="2600" dirty="0">
              <a:latin typeface="Calibri" panose="020F0502020204030204" pitchFamily="34" charset="0"/>
              <a:ea typeface="Calibri" panose="020F0502020204030204" pitchFamily="34" charset="0"/>
              <a:cs typeface="B Homa" panose="00000400000000000000" pitchFamily="2" charset="-78"/>
            </a:endParaRPr>
          </a:p>
        </p:txBody>
      </p:sp>
    </p:spTree>
    <p:extLst>
      <p:ext uri="{BB962C8B-B14F-4D97-AF65-F5344CB8AC3E}">
        <p14:creationId xmlns:p14="http://schemas.microsoft.com/office/powerpoint/2010/main" val="2334705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7"/>
                                        </p:tgtEl>
                                      </p:cBhvr>
                                    </p:animEffect>
                                    <p:set>
                                      <p:cBhvr>
                                        <p:cTn id="12" dur="1" fill="hold">
                                          <p:stCondLst>
                                            <p:cond delay="499"/>
                                          </p:stCondLst>
                                        </p:cTn>
                                        <p:tgtEl>
                                          <p:spTgt spid="7"/>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7" grpId="0"/>
      <p:bldP spid="7"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195044" y="866991"/>
            <a:ext cx="184731" cy="584775"/>
          </a:xfrm>
          <a:prstGeom prst="rect">
            <a:avLst/>
          </a:prstGeom>
        </p:spPr>
        <p:txBody>
          <a:bodyPr wrap="none">
            <a:spAutoFit/>
          </a:bodyPr>
          <a:lstStyle/>
          <a:p>
            <a:endParaRPr lang="en-US" sz="3200" b="1" dirty="0">
              <a:cs typeface="B Homa" panose="00000400000000000000" pitchFamily="2" charset="-78"/>
            </a:endParaRPr>
          </a:p>
        </p:txBody>
      </p:sp>
      <p:sp>
        <p:nvSpPr>
          <p:cNvPr id="11" name="Content Placeholder 2"/>
          <p:cNvSpPr txBox="1">
            <a:spLocks/>
          </p:cNvSpPr>
          <p:nvPr/>
        </p:nvSpPr>
        <p:spPr>
          <a:xfrm>
            <a:off x="1775158" y="1960561"/>
            <a:ext cx="864297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rtl="1">
              <a:lnSpc>
                <a:spcPct val="107000"/>
              </a:lnSpc>
              <a:spcAft>
                <a:spcPts val="800"/>
              </a:spcAft>
              <a:buNone/>
            </a:pPr>
            <a:r>
              <a:rPr lang="fa-IR" dirty="0" smtClean="0">
                <a:latin typeface="Calibri" panose="020F0502020204030204" pitchFamily="34" charset="0"/>
                <a:ea typeface="Calibri" panose="020F0502020204030204" pitchFamily="34" charset="0"/>
                <a:cs typeface="B Homa" panose="00000400000000000000" pitchFamily="2" charset="-78"/>
              </a:rPr>
              <a:t>برخلاف روشهای برنامه ریزی خردگرا، نظریه پردازان برنامه ریزی ارتباطی به </a:t>
            </a:r>
            <a:r>
              <a:rPr lang="fa-IR" b="1" dirty="0" smtClean="0">
                <a:solidFill>
                  <a:srgbClr val="FF0000"/>
                </a:solidFill>
                <a:latin typeface="Calibri" panose="020F0502020204030204" pitchFamily="34" charset="0"/>
                <a:ea typeface="Calibri" panose="020F0502020204030204" pitchFamily="34" charset="0"/>
                <a:cs typeface="B Homa" panose="00000400000000000000" pitchFamily="2" charset="-78"/>
              </a:rPr>
              <a:t>روشهای کیفی و تفسیری</a:t>
            </a:r>
            <a:r>
              <a:rPr lang="fa-IR" dirty="0" smtClean="0">
                <a:latin typeface="Calibri" panose="020F0502020204030204" pitchFamily="34" charset="0"/>
                <a:ea typeface="Calibri" panose="020F0502020204030204" pitchFamily="34" charset="0"/>
                <a:cs typeface="B Homa" panose="00000400000000000000" pitchFamily="2" charset="-78"/>
              </a:rPr>
              <a:t> بیشتر از روشهای کمی و استقرایی توجه دارند.</a:t>
            </a:r>
            <a:endParaRPr lang="en-US" dirty="0" smtClean="0">
              <a:latin typeface="Calibri" panose="020F0502020204030204" pitchFamily="34" charset="0"/>
              <a:ea typeface="Calibri" panose="020F0502020204030204" pitchFamily="34" charset="0"/>
              <a:cs typeface="B Homa" panose="00000400000000000000" pitchFamily="2" charset="-78"/>
            </a:endParaRPr>
          </a:p>
          <a:p>
            <a:pPr marL="0" indent="0" algn="just" rtl="1">
              <a:lnSpc>
                <a:spcPct val="107000"/>
              </a:lnSpc>
              <a:spcAft>
                <a:spcPts val="800"/>
              </a:spcAft>
              <a:buNone/>
            </a:pPr>
            <a:r>
              <a:rPr lang="fa-IR" dirty="0" smtClean="0">
                <a:latin typeface="Calibri" panose="020F0502020204030204" pitchFamily="34" charset="0"/>
                <a:ea typeface="Calibri" panose="020F0502020204030204" pitchFamily="34" charset="0"/>
                <a:cs typeface="B Homa" panose="00000400000000000000" pitchFamily="2" charset="-78"/>
              </a:rPr>
              <a:t>در اینجا، </a:t>
            </a:r>
            <a:r>
              <a:rPr lang="fa-IR" b="1" dirty="0" smtClean="0">
                <a:solidFill>
                  <a:srgbClr val="FF0000"/>
                </a:solidFill>
                <a:latin typeface="Calibri" panose="020F0502020204030204" pitchFamily="34" charset="0"/>
                <a:ea typeface="Calibri" panose="020F0502020204030204" pitchFamily="34" charset="0"/>
                <a:cs typeface="B Homa" panose="00000400000000000000" pitchFamily="2" charset="-78"/>
              </a:rPr>
              <a:t>شناخت فضایی </a:t>
            </a:r>
            <a:r>
              <a:rPr lang="fa-IR" dirty="0" smtClean="0">
                <a:latin typeface="Calibri" panose="020F0502020204030204" pitchFamily="34" charset="0"/>
                <a:ea typeface="Calibri" panose="020F0502020204030204" pitchFamily="34" charset="0"/>
                <a:cs typeface="B Homa" panose="00000400000000000000" pitchFamily="2" charset="-78"/>
              </a:rPr>
              <a:t>که برنامه ریز در آن عمل می کند بسیار اهمیت می یابد و برای این </a:t>
            </a:r>
            <a:r>
              <a:rPr lang="fa-IR" u="sng" dirty="0" smtClean="0">
                <a:latin typeface="Calibri" panose="020F0502020204030204" pitchFamily="34" charset="0"/>
                <a:ea typeface="Calibri" panose="020F0502020204030204" pitchFamily="34" charset="0"/>
                <a:cs typeface="B Homa" panose="00000400000000000000" pitchFamily="2" charset="-78"/>
              </a:rPr>
              <a:t>شناخت آمار و ارقام کافی</a:t>
            </a:r>
            <a:r>
              <a:rPr lang="fa-IR" dirty="0" smtClean="0">
                <a:latin typeface="Calibri" panose="020F0502020204030204" pitchFamily="34" charset="0"/>
                <a:ea typeface="Calibri" panose="020F0502020204030204" pitchFamily="34" charset="0"/>
                <a:cs typeface="B Homa" panose="00000400000000000000" pitchFamily="2" charset="-78"/>
              </a:rPr>
              <a:t> نبوده بلکه در مواردی استفاده از </a:t>
            </a:r>
            <a:r>
              <a:rPr lang="fa-IR" b="1" dirty="0" smtClean="0">
                <a:solidFill>
                  <a:srgbClr val="FF0000"/>
                </a:solidFill>
                <a:latin typeface="Calibri" panose="020F0502020204030204" pitchFamily="34" charset="0"/>
                <a:ea typeface="Calibri" panose="020F0502020204030204" pitchFamily="34" charset="0"/>
                <a:cs typeface="B Homa" panose="00000400000000000000" pitchFamily="2" charset="-78"/>
              </a:rPr>
              <a:t>روایت و توصیف جزئی و کیفی </a:t>
            </a:r>
            <a:r>
              <a:rPr lang="fa-IR" dirty="0" smtClean="0">
                <a:latin typeface="Calibri" panose="020F0502020204030204" pitchFamily="34" charset="0"/>
                <a:ea typeface="Calibri" panose="020F0502020204030204" pitchFamily="34" charset="0"/>
                <a:cs typeface="B Homa" panose="00000400000000000000" pitchFamily="2" charset="-78"/>
              </a:rPr>
              <a:t>اهمیت بیشتری دارند.</a:t>
            </a:r>
            <a:endParaRPr lang="en-US" dirty="0" smtClean="0">
              <a:latin typeface="Calibri" panose="020F0502020204030204" pitchFamily="34" charset="0"/>
              <a:ea typeface="Calibri" panose="020F0502020204030204" pitchFamily="34" charset="0"/>
              <a:cs typeface="B Homa" panose="00000400000000000000" pitchFamily="2" charset="-78"/>
            </a:endParaRPr>
          </a:p>
        </p:txBody>
      </p:sp>
      <p:sp>
        <p:nvSpPr>
          <p:cNvPr id="7" name="TextBox 6"/>
          <p:cNvSpPr txBox="1"/>
          <p:nvPr/>
        </p:nvSpPr>
        <p:spPr>
          <a:xfrm>
            <a:off x="5024347" y="696328"/>
            <a:ext cx="2702984" cy="769441"/>
          </a:xfrm>
          <a:prstGeom prst="rect">
            <a:avLst/>
          </a:prstGeom>
          <a:noFill/>
        </p:spPr>
        <p:txBody>
          <a:bodyPr wrap="none" rtlCol="0">
            <a:spAutoFit/>
          </a:bodyPr>
          <a:lstStyle/>
          <a:p>
            <a:r>
              <a:rPr lang="fa-IR" sz="4400" b="1" dirty="0">
                <a:solidFill>
                  <a:srgbClr val="FF0000"/>
                </a:solidFill>
                <a:latin typeface="Calibri" panose="020F0502020204030204" pitchFamily="34" charset="0"/>
                <a:ea typeface="Calibri" panose="020F0502020204030204" pitchFamily="34" charset="0"/>
                <a:cs typeface="B Titr" panose="00000700000000000000" pitchFamily="2" charset="-78"/>
              </a:rPr>
              <a:t>روش تحقیق</a:t>
            </a:r>
            <a:r>
              <a:rPr lang="fa-IR" sz="4400" b="1" dirty="0" smtClean="0">
                <a:solidFill>
                  <a:srgbClr val="FF0000"/>
                </a:solidFill>
                <a:latin typeface="Calibri" panose="020F0502020204030204" pitchFamily="34" charset="0"/>
                <a:ea typeface="Calibri" panose="020F0502020204030204" pitchFamily="34" charset="0"/>
                <a:cs typeface="B Titr" panose="00000700000000000000" pitchFamily="2" charset="-78"/>
              </a:rPr>
              <a:t>:</a:t>
            </a:r>
            <a:endParaRPr lang="en-US" sz="4400" b="1" dirty="0">
              <a:solidFill>
                <a:srgbClr val="FF0000"/>
              </a:solidFill>
              <a:latin typeface="Calibri" panose="020F0502020204030204" pitchFamily="34" charset="0"/>
              <a:ea typeface="Calibri" panose="020F0502020204030204" pitchFamily="34" charset="0"/>
              <a:cs typeface="B Titr" panose="00000700000000000000" pitchFamily="2" charset="-78"/>
            </a:endParaRPr>
          </a:p>
        </p:txBody>
      </p:sp>
    </p:spTree>
    <p:extLst>
      <p:ext uri="{BB962C8B-B14F-4D97-AF65-F5344CB8AC3E}">
        <p14:creationId xmlns:p14="http://schemas.microsoft.com/office/powerpoint/2010/main" val="2858691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195044" y="866991"/>
            <a:ext cx="184731" cy="584775"/>
          </a:xfrm>
          <a:prstGeom prst="rect">
            <a:avLst/>
          </a:prstGeom>
        </p:spPr>
        <p:txBody>
          <a:bodyPr wrap="none">
            <a:spAutoFit/>
          </a:bodyPr>
          <a:lstStyle/>
          <a:p>
            <a:endParaRPr lang="en-US" sz="3200" b="1" dirty="0">
              <a:cs typeface="B Homa" panose="00000400000000000000" pitchFamily="2" charset="-78"/>
            </a:endParaRPr>
          </a:p>
        </p:txBody>
      </p:sp>
      <p:sp>
        <p:nvSpPr>
          <p:cNvPr id="7" name="TextBox 6"/>
          <p:cNvSpPr txBox="1"/>
          <p:nvPr/>
        </p:nvSpPr>
        <p:spPr>
          <a:xfrm>
            <a:off x="2476500" y="774657"/>
            <a:ext cx="7507183" cy="769441"/>
          </a:xfrm>
          <a:prstGeom prst="rect">
            <a:avLst/>
          </a:prstGeom>
          <a:noFill/>
        </p:spPr>
        <p:txBody>
          <a:bodyPr wrap="none" rtlCol="0">
            <a:spAutoFit/>
          </a:bodyPr>
          <a:lstStyle/>
          <a:p>
            <a:r>
              <a:rPr lang="fa-IR" sz="4400" dirty="0" smtClean="0">
                <a:solidFill>
                  <a:srgbClr val="FF0000"/>
                </a:solidFill>
                <a:cs typeface="B Titr" panose="00000700000000000000" pitchFamily="2" charset="-78"/>
              </a:rPr>
              <a:t>الزامات برنامه ریزی ارتباطی در عمل</a:t>
            </a:r>
            <a:endParaRPr lang="en-US" sz="4400" dirty="0">
              <a:solidFill>
                <a:srgbClr val="FF0000"/>
              </a:solidFill>
              <a:cs typeface="B Titr" panose="00000700000000000000" pitchFamily="2" charset="-78"/>
            </a:endParaRPr>
          </a:p>
        </p:txBody>
      </p:sp>
      <p:sp>
        <p:nvSpPr>
          <p:cNvPr id="8" name="TextBox 7"/>
          <p:cNvSpPr txBox="1"/>
          <p:nvPr/>
        </p:nvSpPr>
        <p:spPr>
          <a:xfrm>
            <a:off x="1752598" y="1819673"/>
            <a:ext cx="8972552" cy="2554545"/>
          </a:xfrm>
          <a:prstGeom prst="rect">
            <a:avLst/>
          </a:prstGeom>
          <a:noFill/>
        </p:spPr>
        <p:txBody>
          <a:bodyPr wrap="square" rtlCol="0">
            <a:spAutoFit/>
          </a:bodyPr>
          <a:lstStyle/>
          <a:p>
            <a:pPr marL="514350" indent="-514350" algn="just" rtl="1">
              <a:buFontTx/>
              <a:buAutoNum type="arabicPeriod"/>
            </a:pPr>
            <a:r>
              <a:rPr lang="fa-IR" sz="3200" b="1" dirty="0" smtClean="0">
                <a:solidFill>
                  <a:srgbClr val="FF0000"/>
                </a:solidFill>
                <a:cs typeface="B Homa" panose="00000400000000000000" pitchFamily="2" charset="-78"/>
              </a:rPr>
              <a:t>تغییر در نظام برنامه ریزی:  </a:t>
            </a:r>
            <a:r>
              <a:rPr lang="fa-IR" sz="3200" dirty="0">
                <a:cs typeface="B Homa" panose="00000400000000000000" pitchFamily="2" charset="-78"/>
              </a:rPr>
              <a:t>نظام های برنامه ریزی موجود برای عمل در یک فرایند برنامه ریزی غیر تعاملی و نظام از بالا به پایین </a:t>
            </a:r>
            <a:r>
              <a:rPr lang="fa-IR" sz="3200" dirty="0" smtClean="0">
                <a:cs typeface="B Homa" panose="00000400000000000000" pitchFamily="2" charset="-78"/>
              </a:rPr>
              <a:t>تهیه </a:t>
            </a:r>
            <a:r>
              <a:rPr lang="fa-IR" sz="3200" dirty="0">
                <a:cs typeface="B Homa" panose="00000400000000000000" pitchFamily="2" charset="-78"/>
              </a:rPr>
              <a:t>شده اند، لذا برای انجام فرایند برنامه ریزی تعاملی با رویکردی از پایین به بالا تغییر در نظام برنامه ریزی الزامی می باشد. </a:t>
            </a:r>
          </a:p>
        </p:txBody>
      </p:sp>
      <p:sp>
        <p:nvSpPr>
          <p:cNvPr id="15" name="TextBox 14"/>
          <p:cNvSpPr txBox="1"/>
          <p:nvPr/>
        </p:nvSpPr>
        <p:spPr>
          <a:xfrm>
            <a:off x="1752600" y="4016713"/>
            <a:ext cx="8972550" cy="2062103"/>
          </a:xfrm>
          <a:prstGeom prst="rect">
            <a:avLst/>
          </a:prstGeom>
          <a:noFill/>
        </p:spPr>
        <p:txBody>
          <a:bodyPr wrap="square" rtlCol="0">
            <a:spAutoFit/>
          </a:bodyPr>
          <a:lstStyle/>
          <a:p>
            <a:pPr lvl="0" algn="just" rtl="1"/>
            <a:r>
              <a:rPr lang="fa-IR" sz="3200" b="1" dirty="0">
                <a:cs typeface="B Homa" panose="00000400000000000000" pitchFamily="2" charset="-78"/>
              </a:rPr>
              <a:t>2.تغییر در شیوه ساخت و تغییر برنامه: </a:t>
            </a:r>
            <a:r>
              <a:rPr lang="fa-IR" sz="3200" dirty="0">
                <a:cs typeface="B Homa" panose="00000400000000000000" pitchFamily="2" charset="-78"/>
              </a:rPr>
              <a:t>دراین روش برنامه از قبل توسط عده ای از کارشناسان تهیه نشده است؛ بلکه در فرایند مذاکره و مباحثه میان آحاد مختلف ذی نفع </a:t>
            </a:r>
            <a:r>
              <a:rPr lang="fa-IR" sz="3200" dirty="0" smtClean="0">
                <a:cs typeface="B Homa" panose="00000400000000000000" pitchFamily="2" charset="-78"/>
              </a:rPr>
              <a:t>تهیه می شود. </a:t>
            </a:r>
            <a:endParaRPr lang="fa-IR" sz="3200" dirty="0">
              <a:cs typeface="B Homa" panose="00000400000000000000" pitchFamily="2" charset="-78"/>
            </a:endParaRPr>
          </a:p>
        </p:txBody>
      </p:sp>
      <p:sp>
        <p:nvSpPr>
          <p:cNvPr id="16" name="TextBox 15"/>
          <p:cNvSpPr txBox="1"/>
          <p:nvPr/>
        </p:nvSpPr>
        <p:spPr>
          <a:xfrm>
            <a:off x="1752599" y="2652921"/>
            <a:ext cx="8972551" cy="3046988"/>
          </a:xfrm>
          <a:prstGeom prst="rect">
            <a:avLst/>
          </a:prstGeom>
          <a:noFill/>
        </p:spPr>
        <p:txBody>
          <a:bodyPr wrap="square" rtlCol="0">
            <a:spAutoFit/>
          </a:bodyPr>
          <a:lstStyle/>
          <a:p>
            <a:pPr lvl="0" algn="just" rtl="1"/>
            <a:r>
              <a:rPr lang="fa-IR" sz="3200" b="1" dirty="0">
                <a:cs typeface="B Homa" panose="00000400000000000000" pitchFamily="2" charset="-78"/>
              </a:rPr>
              <a:t>3.تغییر در مهارتها و توانایی های برنامه ریزان</a:t>
            </a:r>
            <a:r>
              <a:rPr lang="en-US" sz="3200" b="1" dirty="0">
                <a:cs typeface="B Homa" panose="00000400000000000000" pitchFamily="2" charset="-78"/>
              </a:rPr>
              <a:t>:</a:t>
            </a:r>
            <a:r>
              <a:rPr lang="fa-IR" sz="3200" b="1" dirty="0">
                <a:cs typeface="B Homa" panose="00000400000000000000" pitchFamily="2" charset="-78"/>
              </a:rPr>
              <a:t> </a:t>
            </a:r>
            <a:r>
              <a:rPr lang="fa-IR" sz="3200" dirty="0">
                <a:cs typeface="B Homa" panose="00000400000000000000" pitchFamily="2" charset="-78"/>
              </a:rPr>
              <a:t>آموزش برای مهارت های برقراری ارتباط موثر با مردم و گروه های درگیر و دخیل در برنامه ریزی، آموزش فن میانجی گری در شرایط وجود تضاد منافع میان گروه های ذی نفع از جمله آموزش های مورد نیاز برنامه ریزان است که در کنار سایر آموزش های متداول این حرفه برای آن ها ضروری می باشد.</a:t>
            </a:r>
            <a:endParaRPr lang="en-US" sz="3200" dirty="0">
              <a:cs typeface="B Homa" panose="00000400000000000000" pitchFamily="2" charset="-78"/>
            </a:endParaRPr>
          </a:p>
        </p:txBody>
      </p:sp>
    </p:spTree>
    <p:extLst>
      <p:ext uri="{BB962C8B-B14F-4D97-AF65-F5344CB8AC3E}">
        <p14:creationId xmlns:p14="http://schemas.microsoft.com/office/powerpoint/2010/main" val="506897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15"/>
                                        </p:tgtEl>
                                      </p:cBhvr>
                                    </p:animEffect>
                                    <p:set>
                                      <p:cBhvr>
                                        <p:cTn id="12" dur="1" fill="hold">
                                          <p:stCondLst>
                                            <p:cond delay="499"/>
                                          </p:stCondLst>
                                        </p:cTn>
                                        <p:tgtEl>
                                          <p:spTgt spid="15"/>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5" grpId="0"/>
      <p:bldP spid="1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195044" y="866991"/>
            <a:ext cx="184731" cy="584775"/>
          </a:xfrm>
          <a:prstGeom prst="rect">
            <a:avLst/>
          </a:prstGeom>
        </p:spPr>
        <p:txBody>
          <a:bodyPr wrap="none">
            <a:spAutoFit/>
          </a:bodyPr>
          <a:lstStyle/>
          <a:p>
            <a:endParaRPr lang="en-US" sz="3200" b="1" dirty="0">
              <a:cs typeface="B Homa" panose="00000400000000000000" pitchFamily="2" charset="-78"/>
            </a:endParaRPr>
          </a:p>
        </p:txBody>
      </p:sp>
      <p:sp>
        <p:nvSpPr>
          <p:cNvPr id="7" name="TextBox 6"/>
          <p:cNvSpPr txBox="1"/>
          <p:nvPr/>
        </p:nvSpPr>
        <p:spPr>
          <a:xfrm>
            <a:off x="4851909" y="866991"/>
            <a:ext cx="184731" cy="1015663"/>
          </a:xfrm>
          <a:prstGeom prst="rect">
            <a:avLst/>
          </a:prstGeom>
          <a:noFill/>
        </p:spPr>
        <p:txBody>
          <a:bodyPr wrap="none" rtlCol="0">
            <a:spAutoFit/>
          </a:bodyPr>
          <a:lstStyle/>
          <a:p>
            <a:endParaRPr lang="en-US" sz="6000" b="1" dirty="0">
              <a:cs typeface="B Homa" panose="00000400000000000000" pitchFamily="2" charset="-78"/>
            </a:endParaRPr>
          </a:p>
        </p:txBody>
      </p:sp>
      <p:sp>
        <p:nvSpPr>
          <p:cNvPr id="8" name="TextBox 7"/>
          <p:cNvSpPr txBox="1"/>
          <p:nvPr/>
        </p:nvSpPr>
        <p:spPr>
          <a:xfrm>
            <a:off x="1935708" y="828702"/>
            <a:ext cx="8302273" cy="1446550"/>
          </a:xfrm>
          <a:prstGeom prst="rect">
            <a:avLst/>
          </a:prstGeom>
          <a:noFill/>
        </p:spPr>
        <p:txBody>
          <a:bodyPr wrap="none" rtlCol="0">
            <a:spAutoFit/>
          </a:bodyPr>
          <a:lstStyle/>
          <a:p>
            <a:r>
              <a:rPr lang="fa-IR" sz="4400" b="1" kern="0" dirty="0">
                <a:solidFill>
                  <a:srgbClr val="FF0000"/>
                </a:solidFill>
                <a:effectLst>
                  <a:outerShdw blurRad="38100" dist="38100" dir="2700000" algn="tl">
                    <a:srgbClr val="000000"/>
                  </a:outerShdw>
                </a:effectLst>
                <a:cs typeface="B Titr" panose="00000700000000000000" pitchFamily="2" charset="-78"/>
              </a:rPr>
              <a:t>نمونه های از تجارب برنامه ریزی </a:t>
            </a:r>
            <a:r>
              <a:rPr lang="fa-IR" sz="4400" b="1" kern="0" dirty="0" smtClean="0">
                <a:solidFill>
                  <a:srgbClr val="FF0000"/>
                </a:solidFill>
                <a:effectLst>
                  <a:outerShdw blurRad="38100" dist="38100" dir="2700000" algn="tl">
                    <a:srgbClr val="000000"/>
                  </a:outerShdw>
                </a:effectLst>
                <a:cs typeface="B Titr" panose="00000700000000000000" pitchFamily="2" charset="-78"/>
              </a:rPr>
              <a:t>ارتباطی</a:t>
            </a:r>
            <a:r>
              <a:rPr lang="fa-IR" sz="4400" b="1" kern="0" dirty="0">
                <a:solidFill>
                  <a:srgbClr val="FF0000"/>
                </a:solidFill>
                <a:effectLst>
                  <a:outerShdw blurRad="38100" dist="38100" dir="2700000" algn="tl">
                    <a:srgbClr val="000000"/>
                  </a:outerShdw>
                </a:effectLst>
                <a:cs typeface="B Titr" panose="00000700000000000000" pitchFamily="2" charset="-78"/>
              </a:rPr>
              <a:t/>
            </a:r>
            <a:br>
              <a:rPr lang="fa-IR" sz="4400" b="1" kern="0" dirty="0">
                <a:solidFill>
                  <a:srgbClr val="FF0000"/>
                </a:solidFill>
                <a:effectLst>
                  <a:outerShdw blurRad="38100" dist="38100" dir="2700000" algn="tl">
                    <a:srgbClr val="000000"/>
                  </a:outerShdw>
                </a:effectLst>
                <a:cs typeface="B Titr" panose="00000700000000000000" pitchFamily="2" charset="-78"/>
              </a:rPr>
            </a:br>
            <a:endParaRPr lang="en-US" sz="4400" dirty="0">
              <a:cs typeface="B Titr" panose="00000700000000000000" pitchFamily="2" charset="-78"/>
            </a:endParaRPr>
          </a:p>
        </p:txBody>
      </p:sp>
      <p:graphicFrame>
        <p:nvGraphicFramePr>
          <p:cNvPr id="11" name="Table 10"/>
          <p:cNvGraphicFramePr>
            <a:graphicFrameLocks noGrp="1"/>
          </p:cNvGraphicFramePr>
          <p:nvPr>
            <p:extLst/>
          </p:nvPr>
        </p:nvGraphicFramePr>
        <p:xfrm>
          <a:off x="781418" y="2094447"/>
          <a:ext cx="10610851" cy="4018354"/>
        </p:xfrm>
        <a:graphic>
          <a:graphicData uri="http://schemas.openxmlformats.org/drawingml/2006/table">
            <a:tbl>
              <a:tblPr firstRow="1" bandRow="1">
                <a:tableStyleId>{00A15C55-8517-42AA-B614-E9B94910E393}</a:tableStyleId>
              </a:tblPr>
              <a:tblGrid>
                <a:gridCol w="2122170">
                  <a:extLst>
                    <a:ext uri="{9D8B030D-6E8A-4147-A177-3AD203B41FA5}">
                      <a16:colId xmlns="" xmlns:a16="http://schemas.microsoft.com/office/drawing/2014/main" val="896513419"/>
                    </a:ext>
                  </a:extLst>
                </a:gridCol>
                <a:gridCol w="4297681">
                  <a:extLst>
                    <a:ext uri="{9D8B030D-6E8A-4147-A177-3AD203B41FA5}">
                      <a16:colId xmlns="" xmlns:a16="http://schemas.microsoft.com/office/drawing/2014/main" val="3060733918"/>
                    </a:ext>
                  </a:extLst>
                </a:gridCol>
                <a:gridCol w="899160">
                  <a:extLst>
                    <a:ext uri="{9D8B030D-6E8A-4147-A177-3AD203B41FA5}">
                      <a16:colId xmlns="" xmlns:a16="http://schemas.microsoft.com/office/drawing/2014/main" val="1604696419"/>
                    </a:ext>
                  </a:extLst>
                </a:gridCol>
                <a:gridCol w="1169670">
                  <a:extLst>
                    <a:ext uri="{9D8B030D-6E8A-4147-A177-3AD203B41FA5}">
                      <a16:colId xmlns="" xmlns:a16="http://schemas.microsoft.com/office/drawing/2014/main" val="3672748225"/>
                    </a:ext>
                  </a:extLst>
                </a:gridCol>
                <a:gridCol w="2122170">
                  <a:extLst>
                    <a:ext uri="{9D8B030D-6E8A-4147-A177-3AD203B41FA5}">
                      <a16:colId xmlns="" xmlns:a16="http://schemas.microsoft.com/office/drawing/2014/main" val="2929077274"/>
                    </a:ext>
                  </a:extLst>
                </a:gridCol>
              </a:tblGrid>
              <a:tr h="464484">
                <a:tc>
                  <a:txBody>
                    <a:bodyPr/>
                    <a:lstStyle/>
                    <a:p>
                      <a:pPr algn="ctr"/>
                      <a:r>
                        <a:rPr lang="fa-IR" sz="2000" dirty="0" smtClean="0">
                          <a:cs typeface="B Homa" panose="00000400000000000000" pitchFamily="2" charset="-78"/>
                        </a:rPr>
                        <a:t>سطح مداخله کاربران</a:t>
                      </a:r>
                      <a:endParaRPr lang="en-US" sz="2000" dirty="0">
                        <a:solidFill>
                          <a:schemeClr val="tx1"/>
                        </a:solidFill>
                        <a:cs typeface="B Homa" panose="00000400000000000000" pitchFamily="2" charset="-78"/>
                      </a:endParaRPr>
                    </a:p>
                  </a:txBody>
                  <a:tcPr marT="45723" marB="45723"/>
                </a:tc>
                <a:tc>
                  <a:txBody>
                    <a:bodyPr/>
                    <a:lstStyle/>
                    <a:p>
                      <a:pPr algn="ctr"/>
                      <a:r>
                        <a:rPr lang="fa-IR" sz="2000" dirty="0" smtClean="0">
                          <a:cs typeface="B Homa" panose="00000400000000000000" pitchFamily="2" charset="-78"/>
                        </a:rPr>
                        <a:t>چگونگی برقراری تعامل</a:t>
                      </a:r>
                      <a:r>
                        <a:rPr lang="fa-IR" sz="2000" baseline="0" dirty="0" smtClean="0">
                          <a:cs typeface="B Homa" panose="00000400000000000000" pitchFamily="2" charset="-78"/>
                        </a:rPr>
                        <a:t> و ارتباط</a:t>
                      </a:r>
                      <a:endParaRPr lang="en-US" sz="2000" dirty="0">
                        <a:solidFill>
                          <a:schemeClr val="tx1"/>
                        </a:solidFill>
                        <a:cs typeface="B Homa" panose="00000400000000000000" pitchFamily="2" charset="-78"/>
                      </a:endParaRPr>
                    </a:p>
                  </a:txBody>
                  <a:tcPr marT="45723" marB="45723"/>
                </a:tc>
                <a:tc>
                  <a:txBody>
                    <a:bodyPr/>
                    <a:lstStyle/>
                    <a:p>
                      <a:pPr algn="ctr"/>
                      <a:r>
                        <a:rPr lang="fa-IR" sz="2000" dirty="0" smtClean="0">
                          <a:cs typeface="B Homa" panose="00000400000000000000" pitchFamily="2" charset="-78"/>
                        </a:rPr>
                        <a:t>زمان</a:t>
                      </a:r>
                      <a:endParaRPr lang="en-US" sz="2000" dirty="0">
                        <a:solidFill>
                          <a:schemeClr val="tx1"/>
                        </a:solidFill>
                        <a:cs typeface="B Homa" panose="00000400000000000000" pitchFamily="2" charset="-78"/>
                      </a:endParaRPr>
                    </a:p>
                  </a:txBody>
                  <a:tcPr marT="45723" marB="45723"/>
                </a:tc>
                <a:tc>
                  <a:txBody>
                    <a:bodyPr/>
                    <a:lstStyle/>
                    <a:p>
                      <a:pPr algn="ctr"/>
                      <a:r>
                        <a:rPr lang="fa-IR" sz="2000" dirty="0" smtClean="0">
                          <a:cs typeface="B Homa" panose="00000400000000000000" pitchFamily="2" charset="-78"/>
                        </a:rPr>
                        <a:t>مکان</a:t>
                      </a:r>
                      <a:endParaRPr lang="en-US" sz="2000" dirty="0">
                        <a:solidFill>
                          <a:schemeClr val="tx1"/>
                        </a:solidFill>
                        <a:cs typeface="B Homa" panose="00000400000000000000" pitchFamily="2" charset="-78"/>
                      </a:endParaRPr>
                    </a:p>
                  </a:txBody>
                  <a:tcPr marT="45723" marB="45723"/>
                </a:tc>
                <a:tc>
                  <a:txBody>
                    <a:bodyPr/>
                    <a:lstStyle/>
                    <a:p>
                      <a:pPr algn="ctr"/>
                      <a:r>
                        <a:rPr lang="fa-IR" sz="2000" dirty="0" smtClean="0">
                          <a:cs typeface="B Homa" panose="00000400000000000000" pitchFamily="2" charset="-78"/>
                        </a:rPr>
                        <a:t>عنوان پروژه</a:t>
                      </a:r>
                      <a:endParaRPr lang="en-US" sz="2000" b="1" dirty="0">
                        <a:solidFill>
                          <a:schemeClr val="tx1"/>
                        </a:solidFill>
                        <a:cs typeface="B Homa" panose="00000400000000000000" pitchFamily="2" charset="-78"/>
                      </a:endParaRPr>
                    </a:p>
                  </a:txBody>
                  <a:tcPr marT="45723" marB="45723"/>
                </a:tc>
                <a:extLst>
                  <a:ext uri="{0D108BD9-81ED-4DB2-BD59-A6C34878D82A}">
                    <a16:rowId xmlns="" xmlns:a16="http://schemas.microsoft.com/office/drawing/2014/main" val="3639218493"/>
                  </a:ext>
                </a:extLst>
              </a:tr>
              <a:tr h="464484">
                <a:tc>
                  <a:txBody>
                    <a:bodyPr/>
                    <a:lstStyle/>
                    <a:p>
                      <a:pPr algn="ctr"/>
                      <a:r>
                        <a:rPr lang="fa-IR" sz="2000" dirty="0" smtClean="0">
                          <a:cs typeface="B Homa" panose="00000400000000000000" pitchFamily="2" charset="-78"/>
                        </a:rPr>
                        <a:t>برنامه ریزی،طراحی و اجرا</a:t>
                      </a:r>
                      <a:endParaRPr lang="en-US" sz="2000" dirty="0">
                        <a:solidFill>
                          <a:schemeClr val="tx1"/>
                        </a:solidFill>
                        <a:cs typeface="B Homa" panose="00000400000000000000" pitchFamily="2" charset="-78"/>
                      </a:endParaRPr>
                    </a:p>
                  </a:txBody>
                  <a:tcPr marT="45723" marB="45723"/>
                </a:tc>
                <a:tc>
                  <a:txBody>
                    <a:bodyPr/>
                    <a:lstStyle/>
                    <a:p>
                      <a:pPr algn="ctr"/>
                      <a:r>
                        <a:rPr lang="fa-IR" sz="2000" dirty="0" smtClean="0">
                          <a:cs typeface="B Homa" panose="00000400000000000000" pitchFamily="2" charset="-78"/>
                        </a:rPr>
                        <a:t>نشستهای کاری،شبیه سازی,نقاشی و طراحی</a:t>
                      </a:r>
                      <a:endParaRPr lang="en-US" sz="2000" dirty="0">
                        <a:solidFill>
                          <a:schemeClr val="tx1"/>
                        </a:solidFill>
                        <a:cs typeface="B Homa" panose="00000400000000000000" pitchFamily="2" charset="-78"/>
                      </a:endParaRPr>
                    </a:p>
                  </a:txBody>
                  <a:tcPr marT="45723" marB="45723"/>
                </a:tc>
                <a:tc>
                  <a:txBody>
                    <a:bodyPr/>
                    <a:lstStyle/>
                    <a:p>
                      <a:pPr algn="ctr"/>
                      <a:r>
                        <a:rPr lang="fa-IR" sz="2000" dirty="0" smtClean="0">
                          <a:cs typeface="B Homa" panose="00000400000000000000" pitchFamily="2" charset="-78"/>
                        </a:rPr>
                        <a:t>1990</a:t>
                      </a:r>
                      <a:endParaRPr lang="en-US" sz="2000" dirty="0">
                        <a:solidFill>
                          <a:schemeClr val="tx1"/>
                        </a:solidFill>
                        <a:cs typeface="B Homa" panose="00000400000000000000" pitchFamily="2" charset="-78"/>
                      </a:endParaRPr>
                    </a:p>
                  </a:txBody>
                  <a:tcPr marT="45723" marB="45723"/>
                </a:tc>
                <a:tc>
                  <a:txBody>
                    <a:bodyPr/>
                    <a:lstStyle/>
                    <a:p>
                      <a:pPr algn="ctr"/>
                      <a:r>
                        <a:rPr lang="fa-IR" sz="2000" dirty="0" smtClean="0">
                          <a:cs typeface="B Homa" panose="00000400000000000000" pitchFamily="2" charset="-78"/>
                        </a:rPr>
                        <a:t>ژاپن</a:t>
                      </a:r>
                      <a:endParaRPr lang="en-US" sz="2000" dirty="0">
                        <a:solidFill>
                          <a:schemeClr val="tx1"/>
                        </a:solidFill>
                        <a:cs typeface="B Homa" panose="00000400000000000000" pitchFamily="2" charset="-78"/>
                      </a:endParaRPr>
                    </a:p>
                  </a:txBody>
                  <a:tcPr marT="45723" marB="45723"/>
                </a:tc>
                <a:tc>
                  <a:txBody>
                    <a:bodyPr/>
                    <a:lstStyle/>
                    <a:p>
                      <a:pPr algn="ctr"/>
                      <a:r>
                        <a:rPr lang="fa-IR" sz="1800" dirty="0" smtClean="0">
                          <a:cs typeface="B Homa" panose="00000400000000000000" pitchFamily="2" charset="-78"/>
                        </a:rPr>
                        <a:t>ساماندهی منطقه روک</a:t>
                      </a:r>
                      <a:endParaRPr lang="en-US" sz="1800" b="1" dirty="0">
                        <a:solidFill>
                          <a:schemeClr val="tx1"/>
                        </a:solidFill>
                        <a:cs typeface="B Homa" panose="00000400000000000000" pitchFamily="2" charset="-78"/>
                      </a:endParaRPr>
                    </a:p>
                  </a:txBody>
                  <a:tcPr marT="45723" marB="45723"/>
                </a:tc>
                <a:extLst>
                  <a:ext uri="{0D108BD9-81ED-4DB2-BD59-A6C34878D82A}">
                    <a16:rowId xmlns="" xmlns:a16="http://schemas.microsoft.com/office/drawing/2014/main" val="399215845"/>
                  </a:ext>
                </a:extLst>
              </a:tr>
              <a:tr h="725366">
                <a:tc>
                  <a:txBody>
                    <a:bodyPr/>
                    <a:lstStyle/>
                    <a:p>
                      <a:pPr algn="ctr"/>
                      <a:r>
                        <a:rPr lang="fa-IR" sz="2000" dirty="0" smtClean="0">
                          <a:cs typeface="B Homa" panose="00000400000000000000" pitchFamily="2" charset="-78"/>
                        </a:rPr>
                        <a:t>برنامه ریزی طراحی.اجرا ونگهداری</a:t>
                      </a:r>
                      <a:endParaRPr lang="fa-IR" sz="2000" dirty="0" smtClean="0">
                        <a:solidFill>
                          <a:schemeClr val="tx1"/>
                        </a:solidFill>
                        <a:cs typeface="B Homa" panose="00000400000000000000" pitchFamily="2" charset="-78"/>
                      </a:endParaRPr>
                    </a:p>
                  </a:txBody>
                  <a:tcPr marT="45723" marB="4572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a-IR" sz="2000" dirty="0" smtClean="0">
                          <a:cs typeface="B Homa" panose="00000400000000000000" pitchFamily="2" charset="-78"/>
                        </a:rPr>
                        <a:t>نشستهای مشترک با کاربران و تکمیل پرسشنامه</a:t>
                      </a:r>
                      <a:endParaRPr lang="en-US" sz="2000" dirty="0" smtClean="0">
                        <a:solidFill>
                          <a:schemeClr val="tx1"/>
                        </a:solidFill>
                        <a:cs typeface="B Homa" panose="00000400000000000000" pitchFamily="2" charset="-78"/>
                      </a:endParaRPr>
                    </a:p>
                  </a:txBody>
                  <a:tcPr marT="45723" marB="45723"/>
                </a:tc>
                <a:tc>
                  <a:txBody>
                    <a:bodyPr/>
                    <a:lstStyle/>
                    <a:p>
                      <a:pPr algn="ctr"/>
                      <a:r>
                        <a:rPr lang="fa-IR" sz="2000" dirty="0" smtClean="0">
                          <a:cs typeface="B Homa" panose="00000400000000000000" pitchFamily="2" charset="-78"/>
                        </a:rPr>
                        <a:t>1990</a:t>
                      </a:r>
                      <a:endParaRPr lang="en-US" sz="2000" dirty="0">
                        <a:solidFill>
                          <a:schemeClr val="tx1"/>
                        </a:solidFill>
                        <a:cs typeface="B Homa" panose="00000400000000000000" pitchFamily="2" charset="-78"/>
                      </a:endParaRPr>
                    </a:p>
                  </a:txBody>
                  <a:tcPr marT="45723" marB="45723"/>
                </a:tc>
                <a:tc>
                  <a:txBody>
                    <a:bodyPr/>
                    <a:lstStyle/>
                    <a:p>
                      <a:pPr algn="ctr"/>
                      <a:r>
                        <a:rPr lang="fa-IR" sz="2000" dirty="0" smtClean="0">
                          <a:cs typeface="B Homa" panose="00000400000000000000" pitchFamily="2" charset="-78"/>
                        </a:rPr>
                        <a:t>ژاپن</a:t>
                      </a:r>
                      <a:endParaRPr lang="en-US" sz="2000" dirty="0">
                        <a:solidFill>
                          <a:schemeClr val="tx1"/>
                        </a:solidFill>
                        <a:cs typeface="B Homa" panose="00000400000000000000" pitchFamily="2" charset="-78"/>
                      </a:endParaRPr>
                    </a:p>
                  </a:txBody>
                  <a:tcPr marT="45723" marB="45723"/>
                </a:tc>
                <a:tc>
                  <a:txBody>
                    <a:bodyPr/>
                    <a:lstStyle/>
                    <a:p>
                      <a:pPr algn="ctr"/>
                      <a:r>
                        <a:rPr lang="fa-IR" sz="1800" dirty="0" smtClean="0">
                          <a:cs typeface="B Homa" panose="00000400000000000000" pitchFamily="2" charset="-78"/>
                        </a:rPr>
                        <a:t>ساماندهی بدنه</a:t>
                      </a:r>
                      <a:r>
                        <a:rPr lang="fa-IR" sz="1800" baseline="0" dirty="0" smtClean="0">
                          <a:cs typeface="B Homa" panose="00000400000000000000" pitchFamily="2" charset="-78"/>
                        </a:rPr>
                        <a:t> تجاری ناکاماچی</a:t>
                      </a:r>
                      <a:endParaRPr lang="en-US" sz="1800" b="1" dirty="0">
                        <a:solidFill>
                          <a:schemeClr val="tx1"/>
                        </a:solidFill>
                        <a:cs typeface="B Homa" panose="00000400000000000000" pitchFamily="2" charset="-78"/>
                      </a:endParaRPr>
                    </a:p>
                  </a:txBody>
                  <a:tcPr marT="45723" marB="45723"/>
                </a:tc>
                <a:extLst>
                  <a:ext uri="{0D108BD9-81ED-4DB2-BD59-A6C34878D82A}">
                    <a16:rowId xmlns="" xmlns:a16="http://schemas.microsoft.com/office/drawing/2014/main" val="3966451044"/>
                  </a:ext>
                </a:extLst>
              </a:tr>
              <a:tr h="464484">
                <a:tc>
                  <a:txBody>
                    <a:bodyPr/>
                    <a:lstStyle/>
                    <a:p>
                      <a:pPr algn="ctr"/>
                      <a:r>
                        <a:rPr lang="fa-IR" sz="2000" dirty="0" smtClean="0">
                          <a:cs typeface="B Homa" panose="00000400000000000000" pitchFamily="2" charset="-78"/>
                        </a:rPr>
                        <a:t>برنامه ریزی،طراحی و اجرا</a:t>
                      </a:r>
                      <a:endParaRPr lang="fa-IR" sz="2000" dirty="0" smtClean="0">
                        <a:solidFill>
                          <a:schemeClr val="tx1"/>
                        </a:solidFill>
                        <a:cs typeface="B Homa" panose="00000400000000000000" pitchFamily="2" charset="-78"/>
                      </a:endParaRPr>
                    </a:p>
                  </a:txBody>
                  <a:tcPr marT="45723" marB="45723"/>
                </a:tc>
                <a:tc>
                  <a:txBody>
                    <a:bodyPr/>
                    <a:lstStyle/>
                    <a:p>
                      <a:pPr algn="ctr"/>
                      <a:r>
                        <a:rPr lang="fa-IR" sz="2000" dirty="0" smtClean="0">
                          <a:cs typeface="B Homa" panose="00000400000000000000" pitchFamily="2" charset="-78"/>
                        </a:rPr>
                        <a:t>نشستهای کاری،شبیه سازی و مشاهده</a:t>
                      </a:r>
                      <a:endParaRPr lang="en-US" sz="2000" dirty="0">
                        <a:solidFill>
                          <a:schemeClr val="tx1"/>
                        </a:solidFill>
                        <a:cs typeface="B Homa" panose="00000400000000000000" pitchFamily="2" charset="-78"/>
                      </a:endParaRPr>
                    </a:p>
                  </a:txBody>
                  <a:tcPr marT="45723" marB="45723"/>
                </a:tc>
                <a:tc>
                  <a:txBody>
                    <a:bodyPr/>
                    <a:lstStyle/>
                    <a:p>
                      <a:pPr algn="ctr"/>
                      <a:r>
                        <a:rPr lang="fa-IR" sz="2000" dirty="0" smtClean="0">
                          <a:cs typeface="B Homa" panose="00000400000000000000" pitchFamily="2" charset="-78"/>
                        </a:rPr>
                        <a:t>1990</a:t>
                      </a:r>
                      <a:endParaRPr lang="en-US" sz="2000" dirty="0">
                        <a:solidFill>
                          <a:schemeClr val="tx1"/>
                        </a:solidFill>
                        <a:cs typeface="B Homa" panose="00000400000000000000" pitchFamily="2" charset="-78"/>
                      </a:endParaRPr>
                    </a:p>
                  </a:txBody>
                  <a:tcPr marT="45723" marB="45723"/>
                </a:tc>
                <a:tc>
                  <a:txBody>
                    <a:bodyPr/>
                    <a:lstStyle/>
                    <a:p>
                      <a:pPr algn="ctr"/>
                      <a:r>
                        <a:rPr lang="fa-IR" sz="2000" dirty="0" smtClean="0">
                          <a:cs typeface="B Homa" panose="00000400000000000000" pitchFamily="2" charset="-78"/>
                        </a:rPr>
                        <a:t>امریکا</a:t>
                      </a:r>
                      <a:endParaRPr lang="en-US" sz="2000" dirty="0">
                        <a:solidFill>
                          <a:schemeClr val="tx1"/>
                        </a:solidFill>
                        <a:cs typeface="B Homa" panose="00000400000000000000" pitchFamily="2" charset="-78"/>
                      </a:endParaRPr>
                    </a:p>
                  </a:txBody>
                  <a:tcPr marT="45723" marB="45723"/>
                </a:tc>
                <a:tc>
                  <a:txBody>
                    <a:bodyPr/>
                    <a:lstStyle/>
                    <a:p>
                      <a:pPr algn="ctr"/>
                      <a:r>
                        <a:rPr lang="fa-IR" sz="1800" dirty="0" smtClean="0">
                          <a:cs typeface="B Homa" panose="00000400000000000000" pitchFamily="2" charset="-78"/>
                        </a:rPr>
                        <a:t>مرکز توسعه کودکان</a:t>
                      </a:r>
                      <a:endParaRPr lang="en-US" sz="1800" b="1" dirty="0">
                        <a:solidFill>
                          <a:schemeClr val="tx1"/>
                        </a:solidFill>
                        <a:cs typeface="B Homa" panose="00000400000000000000" pitchFamily="2" charset="-78"/>
                      </a:endParaRPr>
                    </a:p>
                  </a:txBody>
                  <a:tcPr marT="45723" marB="45723"/>
                </a:tc>
                <a:extLst>
                  <a:ext uri="{0D108BD9-81ED-4DB2-BD59-A6C34878D82A}">
                    <a16:rowId xmlns="" xmlns:a16="http://schemas.microsoft.com/office/drawing/2014/main" val="973238090"/>
                  </a:ext>
                </a:extLst>
              </a:tr>
              <a:tr h="725366">
                <a:tc>
                  <a:txBody>
                    <a:bodyPr/>
                    <a:lstStyle/>
                    <a:p>
                      <a:pPr algn="ctr"/>
                      <a:r>
                        <a:rPr lang="fa-IR" sz="2000" dirty="0" smtClean="0">
                          <a:cs typeface="B Homa" panose="00000400000000000000" pitchFamily="2" charset="-78"/>
                        </a:rPr>
                        <a:t>برنامه ریزی،طراحی</a:t>
                      </a:r>
                      <a:endParaRPr lang="en-US" sz="2000" dirty="0">
                        <a:solidFill>
                          <a:schemeClr val="tx1"/>
                        </a:solidFill>
                        <a:cs typeface="B Homa" panose="00000400000000000000" pitchFamily="2" charset="-78"/>
                      </a:endParaRPr>
                    </a:p>
                  </a:txBody>
                  <a:tcPr marT="45723" marB="45723"/>
                </a:tc>
                <a:tc>
                  <a:txBody>
                    <a:bodyPr/>
                    <a:lstStyle/>
                    <a:p>
                      <a:pPr algn="ctr"/>
                      <a:r>
                        <a:rPr lang="fa-IR" sz="2000" dirty="0" smtClean="0">
                          <a:cs typeface="B Homa" panose="00000400000000000000" pitchFamily="2" charset="-78"/>
                        </a:rPr>
                        <a:t>نشستهای مشترک با کاربران.شبیه</a:t>
                      </a:r>
                      <a:r>
                        <a:rPr lang="fa-IR" sz="2000" baseline="0" dirty="0" smtClean="0">
                          <a:cs typeface="B Homa" panose="00000400000000000000" pitchFamily="2" charset="-78"/>
                        </a:rPr>
                        <a:t> سازی</a:t>
                      </a:r>
                      <a:endParaRPr lang="en-US" sz="2000" dirty="0">
                        <a:solidFill>
                          <a:schemeClr val="tx1"/>
                        </a:solidFill>
                        <a:cs typeface="B Homa" panose="00000400000000000000" pitchFamily="2" charset="-78"/>
                      </a:endParaRPr>
                    </a:p>
                  </a:txBody>
                  <a:tcPr marT="45723" marB="45723"/>
                </a:tc>
                <a:tc>
                  <a:txBody>
                    <a:bodyPr/>
                    <a:lstStyle/>
                    <a:p>
                      <a:pPr algn="ctr"/>
                      <a:r>
                        <a:rPr lang="fa-IR" sz="2000" dirty="0" smtClean="0">
                          <a:cs typeface="B Homa" panose="00000400000000000000" pitchFamily="2" charset="-78"/>
                        </a:rPr>
                        <a:t>1993</a:t>
                      </a:r>
                      <a:endParaRPr lang="en-US" sz="2000" dirty="0">
                        <a:solidFill>
                          <a:schemeClr val="tx1"/>
                        </a:solidFill>
                        <a:cs typeface="B Homa" panose="00000400000000000000" pitchFamily="2" charset="-78"/>
                      </a:endParaRPr>
                    </a:p>
                  </a:txBody>
                  <a:tcPr marT="45723" marB="45723"/>
                </a:tc>
                <a:tc>
                  <a:txBody>
                    <a:bodyPr/>
                    <a:lstStyle/>
                    <a:p>
                      <a:pPr algn="ctr"/>
                      <a:r>
                        <a:rPr lang="fa-IR" sz="2000" dirty="0" smtClean="0">
                          <a:cs typeface="B Homa" panose="00000400000000000000" pitchFamily="2" charset="-78"/>
                        </a:rPr>
                        <a:t>امریکا</a:t>
                      </a:r>
                      <a:endParaRPr lang="en-US" sz="2000" dirty="0">
                        <a:solidFill>
                          <a:schemeClr val="tx1"/>
                        </a:solidFill>
                        <a:cs typeface="B Homa" panose="00000400000000000000" pitchFamily="2" charset="-78"/>
                      </a:endParaRPr>
                    </a:p>
                  </a:txBody>
                  <a:tcPr marT="45723" marB="45723"/>
                </a:tc>
                <a:tc>
                  <a:txBody>
                    <a:bodyPr/>
                    <a:lstStyle/>
                    <a:p>
                      <a:pPr algn="ctr"/>
                      <a:r>
                        <a:rPr lang="fa-IR" sz="1800" dirty="0" smtClean="0">
                          <a:cs typeface="B Homa" panose="00000400000000000000" pitchFamily="2" charset="-78"/>
                        </a:rPr>
                        <a:t>خانه سازی برای زندگی همکارانه</a:t>
                      </a:r>
                      <a:endParaRPr lang="en-US" sz="1800" b="1" dirty="0">
                        <a:solidFill>
                          <a:schemeClr val="tx1"/>
                        </a:solidFill>
                        <a:cs typeface="B Homa" panose="00000400000000000000" pitchFamily="2" charset="-78"/>
                      </a:endParaRPr>
                    </a:p>
                  </a:txBody>
                  <a:tcPr marT="45723" marB="45723"/>
                </a:tc>
                <a:extLst>
                  <a:ext uri="{0D108BD9-81ED-4DB2-BD59-A6C34878D82A}">
                    <a16:rowId xmlns="" xmlns:a16="http://schemas.microsoft.com/office/drawing/2014/main" val="3454977435"/>
                  </a:ext>
                </a:extLst>
              </a:tr>
              <a:tr h="46448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a-IR" sz="2000" dirty="0" smtClean="0">
                          <a:cs typeface="B Homa" panose="00000400000000000000" pitchFamily="2" charset="-78"/>
                        </a:rPr>
                        <a:t>برنامه ریزی،طراحی</a:t>
                      </a:r>
                      <a:endParaRPr lang="en-US" sz="2000" dirty="0" smtClean="0">
                        <a:solidFill>
                          <a:schemeClr val="tx1"/>
                        </a:solidFill>
                        <a:cs typeface="B Homa" panose="00000400000000000000" pitchFamily="2" charset="-78"/>
                      </a:endParaRPr>
                    </a:p>
                  </a:txBody>
                  <a:tcPr marT="45723" marB="45723"/>
                </a:tc>
                <a:tc>
                  <a:txBody>
                    <a:bodyPr/>
                    <a:lstStyle/>
                    <a:p>
                      <a:pPr algn="ctr"/>
                      <a:r>
                        <a:rPr lang="fa-IR" sz="2000" dirty="0" smtClean="0">
                          <a:cs typeface="B Homa" panose="00000400000000000000" pitchFamily="2" charset="-78"/>
                        </a:rPr>
                        <a:t>نشستهای کاری،تشکیل</a:t>
                      </a:r>
                      <a:r>
                        <a:rPr lang="fa-IR" sz="2000" baseline="0" dirty="0" smtClean="0">
                          <a:cs typeface="B Homa" panose="00000400000000000000" pitchFamily="2" charset="-78"/>
                        </a:rPr>
                        <a:t> گروه های مباحثه شبیه سازی</a:t>
                      </a:r>
                      <a:endParaRPr lang="en-US" sz="2000" dirty="0">
                        <a:solidFill>
                          <a:schemeClr val="tx1"/>
                        </a:solidFill>
                        <a:cs typeface="B Homa" panose="00000400000000000000" pitchFamily="2" charset="-78"/>
                      </a:endParaRPr>
                    </a:p>
                  </a:txBody>
                  <a:tcPr marT="45723" marB="45723"/>
                </a:tc>
                <a:tc>
                  <a:txBody>
                    <a:bodyPr/>
                    <a:lstStyle/>
                    <a:p>
                      <a:pPr algn="ctr"/>
                      <a:r>
                        <a:rPr lang="fa-IR" sz="2000" dirty="0" smtClean="0">
                          <a:cs typeface="B Homa" panose="00000400000000000000" pitchFamily="2" charset="-78"/>
                        </a:rPr>
                        <a:t>1994</a:t>
                      </a:r>
                      <a:endParaRPr lang="en-US" sz="2000" dirty="0">
                        <a:solidFill>
                          <a:schemeClr val="tx1"/>
                        </a:solidFill>
                        <a:cs typeface="B Homa" panose="00000400000000000000" pitchFamily="2" charset="-78"/>
                      </a:endParaRPr>
                    </a:p>
                  </a:txBody>
                  <a:tcPr marT="45723" marB="45723"/>
                </a:tc>
                <a:tc>
                  <a:txBody>
                    <a:bodyPr/>
                    <a:lstStyle/>
                    <a:p>
                      <a:pPr algn="ctr"/>
                      <a:r>
                        <a:rPr lang="fa-IR" sz="2000" dirty="0" smtClean="0">
                          <a:cs typeface="B Homa" panose="00000400000000000000" pitchFamily="2" charset="-78"/>
                        </a:rPr>
                        <a:t>امریکا</a:t>
                      </a:r>
                      <a:endParaRPr lang="en-US" sz="2000" dirty="0">
                        <a:solidFill>
                          <a:schemeClr val="tx1"/>
                        </a:solidFill>
                        <a:cs typeface="B Homa" panose="00000400000000000000" pitchFamily="2" charset="-78"/>
                      </a:endParaRPr>
                    </a:p>
                  </a:txBody>
                  <a:tcPr marT="45723" marB="45723"/>
                </a:tc>
                <a:tc>
                  <a:txBody>
                    <a:bodyPr/>
                    <a:lstStyle/>
                    <a:p>
                      <a:pPr algn="ctr"/>
                      <a:r>
                        <a:rPr lang="fa-IR" sz="1800" dirty="0" smtClean="0">
                          <a:cs typeface="B Homa" panose="00000400000000000000" pitchFamily="2" charset="-78"/>
                        </a:rPr>
                        <a:t>مرکز هنری مینوسوتا</a:t>
                      </a:r>
                      <a:endParaRPr lang="en-US" sz="1800" b="1" dirty="0">
                        <a:solidFill>
                          <a:schemeClr val="tx1"/>
                        </a:solidFill>
                        <a:cs typeface="B Homa" panose="00000400000000000000" pitchFamily="2" charset="-78"/>
                      </a:endParaRPr>
                    </a:p>
                  </a:txBody>
                  <a:tcPr marT="45723" marB="45723"/>
                </a:tc>
                <a:extLst>
                  <a:ext uri="{0D108BD9-81ED-4DB2-BD59-A6C34878D82A}">
                    <a16:rowId xmlns="" xmlns:a16="http://schemas.microsoft.com/office/drawing/2014/main" val="2130293316"/>
                  </a:ext>
                </a:extLst>
              </a:tr>
            </a:tbl>
          </a:graphicData>
        </a:graphic>
      </p:graphicFrame>
    </p:spTree>
    <p:extLst>
      <p:ext uri="{BB962C8B-B14F-4D97-AF65-F5344CB8AC3E}">
        <p14:creationId xmlns:p14="http://schemas.microsoft.com/office/powerpoint/2010/main" val="26201409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227137" y="2430248"/>
            <a:ext cx="9734549" cy="4524315"/>
          </a:xfrm>
          <a:prstGeom prst="rect">
            <a:avLst/>
          </a:prstGeom>
          <a:noFill/>
        </p:spPr>
        <p:txBody>
          <a:bodyPr wrap="square" rtlCol="0">
            <a:spAutoFit/>
          </a:bodyPr>
          <a:lstStyle/>
          <a:p>
            <a:pPr algn="just" rtl="1"/>
            <a:r>
              <a:rPr lang="fa-IR" sz="3600" b="1" dirty="0" smtClean="0">
                <a:cs typeface="B Homa" panose="00000400000000000000" pitchFamily="2" charset="-78"/>
              </a:rPr>
              <a:t>موقعیت</a:t>
            </a:r>
            <a:r>
              <a:rPr lang="fa-IR" sz="3600" b="1" dirty="0">
                <a:cs typeface="B Homa" panose="00000400000000000000" pitchFamily="2" charset="-78"/>
              </a:rPr>
              <a:t>:</a:t>
            </a:r>
            <a:r>
              <a:rPr lang="fa-IR" sz="3600" dirty="0">
                <a:cs typeface="B Homa" panose="00000400000000000000" pitchFamily="2" charset="-78"/>
              </a:rPr>
              <a:t> مصر قاهره </a:t>
            </a:r>
            <a:endParaRPr lang="fa-IR" sz="3600" dirty="0" smtClean="0">
              <a:cs typeface="B Homa" panose="00000400000000000000" pitchFamily="2" charset="-78"/>
            </a:endParaRPr>
          </a:p>
          <a:p>
            <a:pPr algn="just" rtl="1"/>
            <a:r>
              <a:rPr lang="fa-IR" sz="3600" b="1" dirty="0" smtClean="0">
                <a:cs typeface="B Homa" panose="00000400000000000000" pitchFamily="2" charset="-78"/>
              </a:rPr>
              <a:t>معمار</a:t>
            </a:r>
            <a:r>
              <a:rPr lang="fa-IR" sz="3600" b="1" dirty="0">
                <a:cs typeface="B Homa" panose="00000400000000000000" pitchFamily="2" charset="-78"/>
              </a:rPr>
              <a:t>: </a:t>
            </a:r>
            <a:r>
              <a:rPr lang="fa-IR" sz="3600" dirty="0">
                <a:cs typeface="B Homa" panose="00000400000000000000" pitchFamily="2" charset="-78"/>
              </a:rPr>
              <a:t>عبدلحلیم عبدالحلیم </a:t>
            </a:r>
            <a:endParaRPr lang="fa-IR" sz="3600" dirty="0" smtClean="0">
              <a:cs typeface="B Homa" panose="00000400000000000000" pitchFamily="2" charset="-78"/>
            </a:endParaRPr>
          </a:p>
          <a:p>
            <a:pPr algn="just" rtl="1"/>
            <a:r>
              <a:rPr lang="fa-IR" sz="3600" b="1" dirty="0" smtClean="0">
                <a:cs typeface="B Homa" panose="00000400000000000000" pitchFamily="2" charset="-78"/>
              </a:rPr>
              <a:t>كارفرما</a:t>
            </a:r>
            <a:r>
              <a:rPr lang="fa-IR" sz="3600" b="1" dirty="0">
                <a:cs typeface="B Homa" panose="00000400000000000000" pitchFamily="2" charset="-78"/>
              </a:rPr>
              <a:t>: </a:t>
            </a:r>
            <a:r>
              <a:rPr lang="fa-IR" sz="3600" dirty="0">
                <a:cs typeface="B Homa" panose="00000400000000000000" pitchFamily="2" charset="-78"/>
              </a:rPr>
              <a:t>وزارت فرهنگ مصر </a:t>
            </a:r>
            <a:endParaRPr lang="fa-IR" sz="3600" dirty="0" smtClean="0">
              <a:cs typeface="B Homa" panose="00000400000000000000" pitchFamily="2" charset="-78"/>
            </a:endParaRPr>
          </a:p>
          <a:p>
            <a:pPr algn="just" rtl="1"/>
            <a:r>
              <a:rPr lang="fa-IR" sz="3600" b="1" dirty="0" smtClean="0">
                <a:cs typeface="B Homa" panose="00000400000000000000" pitchFamily="2" charset="-78"/>
              </a:rPr>
              <a:t>هزينه </a:t>
            </a:r>
            <a:r>
              <a:rPr lang="fa-IR" sz="3600" b="1" dirty="0">
                <a:cs typeface="B Homa" panose="00000400000000000000" pitchFamily="2" charset="-78"/>
              </a:rPr>
              <a:t>كل </a:t>
            </a:r>
            <a:r>
              <a:rPr lang="fa-IR" sz="3600" b="1" dirty="0" smtClean="0">
                <a:cs typeface="B Homa" panose="00000400000000000000" pitchFamily="2" charset="-78"/>
              </a:rPr>
              <a:t>پروژه: </a:t>
            </a:r>
            <a:r>
              <a:rPr lang="fa-IR" sz="3600" dirty="0" smtClean="0">
                <a:cs typeface="B Homa" panose="00000400000000000000" pitchFamily="2" charset="-78"/>
              </a:rPr>
              <a:t>2280000 دلار</a:t>
            </a:r>
            <a:endParaRPr lang="en-US" sz="3600" dirty="0" smtClean="0">
              <a:cs typeface="B Homa" panose="00000400000000000000" pitchFamily="2" charset="-78"/>
            </a:endParaRPr>
          </a:p>
          <a:p>
            <a:pPr algn="just" rtl="1"/>
            <a:r>
              <a:rPr lang="fa-IR" sz="3600" dirty="0" smtClean="0">
                <a:cs typeface="B Homa" panose="00000400000000000000" pitchFamily="2" charset="-78"/>
              </a:rPr>
              <a:t> </a:t>
            </a:r>
            <a:r>
              <a:rPr lang="fa-IR" sz="3600" b="1" dirty="0" smtClean="0">
                <a:cs typeface="B Homa" panose="00000400000000000000" pitchFamily="2" charset="-78"/>
              </a:rPr>
              <a:t>اتمام </a:t>
            </a:r>
            <a:r>
              <a:rPr lang="fa-IR" sz="3600" b="1" dirty="0">
                <a:cs typeface="B Homa" panose="00000400000000000000" pitchFamily="2" charset="-78"/>
              </a:rPr>
              <a:t>پروژه: </a:t>
            </a:r>
            <a:r>
              <a:rPr lang="fa-IR" sz="3600" dirty="0" smtClean="0">
                <a:cs typeface="B Homa" panose="00000400000000000000" pitchFamily="2" charset="-78"/>
              </a:rPr>
              <a:t>1989</a:t>
            </a:r>
          </a:p>
          <a:p>
            <a:pPr algn="just" rtl="1"/>
            <a:r>
              <a:rPr lang="fa-IR" sz="3600" dirty="0" smtClean="0">
                <a:cs typeface="B Homa" panose="00000400000000000000" pitchFamily="2" charset="-78"/>
              </a:rPr>
              <a:t>پروژه از نوع بازآفرینی و توسعه مجدد</a:t>
            </a:r>
          </a:p>
          <a:p>
            <a:pPr algn="just" rtl="1"/>
            <a:r>
              <a:rPr lang="fa-IR" sz="3600" dirty="0">
                <a:cs typeface="B Homa" panose="00000400000000000000" pitchFamily="2" charset="-78"/>
              </a:rPr>
              <a:t>مشاركت فعال مردم در فرآيند ساخت به وسیله مراسم و جشن ها</a:t>
            </a:r>
            <a:endParaRPr lang="en-US" sz="3600" dirty="0">
              <a:cs typeface="B Homa" panose="00000400000000000000" pitchFamily="2" charset="-78"/>
            </a:endParaRPr>
          </a:p>
        </p:txBody>
      </p:sp>
      <p:sp>
        <p:nvSpPr>
          <p:cNvPr id="4" name="TextBox 3"/>
          <p:cNvSpPr txBox="1"/>
          <p:nvPr/>
        </p:nvSpPr>
        <p:spPr>
          <a:xfrm>
            <a:off x="3144483" y="285358"/>
            <a:ext cx="6543779" cy="707886"/>
          </a:xfrm>
          <a:prstGeom prst="rect">
            <a:avLst/>
          </a:prstGeom>
          <a:noFill/>
        </p:spPr>
        <p:txBody>
          <a:bodyPr wrap="none" rtlCol="0">
            <a:spAutoFit/>
          </a:bodyPr>
          <a:lstStyle/>
          <a:p>
            <a:r>
              <a:rPr lang="fa-IR" sz="4000" dirty="0">
                <a:cs typeface="B Homa" panose="00000400000000000000" pitchFamily="2" charset="-78"/>
              </a:rPr>
              <a:t>معرفی </a:t>
            </a:r>
            <a:r>
              <a:rPr lang="fa-IR" sz="4000" dirty="0" smtClean="0">
                <a:cs typeface="B Homa" panose="00000400000000000000" pitchFamily="2" charset="-78"/>
              </a:rPr>
              <a:t>پروژه: پارک </a:t>
            </a:r>
            <a:r>
              <a:rPr lang="fa-IR" sz="4000" dirty="0">
                <a:cs typeface="B Homa" panose="00000400000000000000" pitchFamily="2" charset="-78"/>
              </a:rPr>
              <a:t>فرهنگی كودكان </a:t>
            </a:r>
          </a:p>
        </p:txBody>
      </p:sp>
      <p:sp>
        <p:nvSpPr>
          <p:cNvPr id="6" name="TextBox 5"/>
          <p:cNvSpPr txBox="1"/>
          <p:nvPr/>
        </p:nvSpPr>
        <p:spPr>
          <a:xfrm>
            <a:off x="-1733550" y="1428750"/>
            <a:ext cx="184731" cy="369332"/>
          </a:xfrm>
          <a:prstGeom prst="rect">
            <a:avLst/>
          </a:prstGeom>
          <a:noFill/>
        </p:spPr>
        <p:txBody>
          <a:bodyPr wrap="none" rtlCol="0">
            <a:spAutoFit/>
          </a:bodyPr>
          <a:lstStyle/>
          <a:p>
            <a:endParaRPr lang="en-US" dirty="0">
              <a:cs typeface="B Homa" panose="00000400000000000000" pitchFamily="2" charset="-78"/>
            </a:endParaRPr>
          </a:p>
        </p:txBody>
      </p:sp>
    </p:spTree>
    <p:extLst>
      <p:ext uri="{BB962C8B-B14F-4D97-AF65-F5344CB8AC3E}">
        <p14:creationId xmlns:p14="http://schemas.microsoft.com/office/powerpoint/2010/main" val="319656270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614" y="691318"/>
            <a:ext cx="4599811" cy="5393784"/>
          </a:xfrm>
          <a:prstGeom prst="rect">
            <a:avLst/>
          </a:prstGeom>
          <a:noFill/>
        </p:spPr>
        <p:txBody>
          <a:bodyPr wrap="square" rtlCol="0">
            <a:spAutoFit/>
          </a:bodyPr>
          <a:lstStyle/>
          <a:p>
            <a:pPr algn="just" rtl="1"/>
            <a:r>
              <a:rPr lang="fa-IR" sz="2650" dirty="0">
                <a:cs typeface="B Homa" panose="00000400000000000000" pitchFamily="2" charset="-78"/>
              </a:rPr>
              <a:t>در اين پروژه از مراسم و جشن های مردمی به عنوان ابزاری جهت تشويق مشاركت اجتماعی در حین فرآيند اجرا بهره گرفته شده است. </a:t>
            </a:r>
            <a:endParaRPr lang="fa-IR" sz="2650" dirty="0" smtClean="0">
              <a:cs typeface="B Homa" panose="00000400000000000000" pitchFamily="2" charset="-78"/>
            </a:endParaRPr>
          </a:p>
          <a:p>
            <a:pPr algn="just" rtl="1"/>
            <a:r>
              <a:rPr lang="fa-IR" sz="2650" u="sng" dirty="0" smtClean="0">
                <a:cs typeface="B Homa" panose="00000400000000000000" pitchFamily="2" charset="-78"/>
              </a:rPr>
              <a:t>همچنین </a:t>
            </a:r>
            <a:r>
              <a:rPr lang="fa-IR" sz="2650" u="sng" dirty="0">
                <a:cs typeface="B Homa" panose="00000400000000000000" pitchFamily="2" charset="-78"/>
              </a:rPr>
              <a:t>نیروی كار و مصالح ساخت نیز از محل تامین شده است</a:t>
            </a:r>
            <a:r>
              <a:rPr lang="fa-IR" sz="2650" dirty="0">
                <a:cs typeface="B Homa" panose="00000400000000000000" pitchFamily="2" charset="-78"/>
              </a:rPr>
              <a:t>. </a:t>
            </a:r>
            <a:endParaRPr lang="fa-IR" sz="2650" dirty="0" smtClean="0">
              <a:cs typeface="B Homa" panose="00000400000000000000" pitchFamily="2" charset="-78"/>
            </a:endParaRPr>
          </a:p>
          <a:p>
            <a:pPr algn="just" rtl="1"/>
            <a:r>
              <a:rPr lang="fa-IR" sz="2650" dirty="0" smtClean="0">
                <a:cs typeface="B Homa" panose="00000400000000000000" pitchFamily="2" charset="-78"/>
              </a:rPr>
              <a:t>اين </a:t>
            </a:r>
            <a:r>
              <a:rPr lang="fa-IR" sz="2650" dirty="0">
                <a:cs typeface="B Homa" panose="00000400000000000000" pitchFamily="2" charset="-78"/>
              </a:rPr>
              <a:t>پروژه با  بسط حضور خود در خیابان های مجاور، توانست حس اجتماعی تازه ای را در میان مردم تقويت كند. ساكنین به اين پارک و به محله ی خود افتخار می كنند. اين پارک موجب بالارفتن حس اعتماد به نفس آن ها نسبت به محل زندگی خود شده است. </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33606" y="498288"/>
            <a:ext cx="1872710" cy="2687364"/>
          </a:xfrm>
          <a:prstGeom prst="rect">
            <a:avLst/>
          </a:prstGeom>
        </p:spPr>
      </p:pic>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983084" y="755141"/>
            <a:ext cx="2521442" cy="2173657"/>
          </a:xfrm>
          <a:prstGeom prst="rect">
            <a:avLst/>
          </a:prstGeom>
        </p:spPr>
      </p:pic>
      <p:pic>
        <p:nvPicPr>
          <p:cNvPr id="16" name="Picture 1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719403" y="433739"/>
            <a:ext cx="1872710" cy="2700187"/>
          </a:xfrm>
          <a:prstGeom prst="rect">
            <a:avLst/>
          </a:prstGeom>
        </p:spPr>
      </p:pic>
      <p:pic>
        <p:nvPicPr>
          <p:cNvPr id="17" name="Picture 1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213969" y="3388210"/>
            <a:ext cx="4418792" cy="2923201"/>
          </a:xfrm>
          <a:prstGeom prst="rect">
            <a:avLst/>
          </a:prstGeom>
        </p:spPr>
      </p:pic>
    </p:spTree>
    <p:extLst>
      <p:ext uri="{BB962C8B-B14F-4D97-AF65-F5344CB8AC3E}">
        <p14:creationId xmlns:p14="http://schemas.microsoft.com/office/powerpoint/2010/main" val="178684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71577" y="758631"/>
            <a:ext cx="2508949" cy="1629588"/>
          </a:xfrm>
          <a:prstGeom prst="rect">
            <a:avLst/>
          </a:prstGeom>
        </p:spPr>
      </p:pic>
      <p:pic>
        <p:nvPicPr>
          <p:cNvPr id="7" name="Picture 6"/>
          <p:cNvPicPr>
            <a:picLocks noChangeAspect="1"/>
          </p:cNvPicPr>
          <p:nvPr/>
        </p:nvPicPr>
        <p:blipFill>
          <a:blip r:embed="rId3"/>
          <a:stretch>
            <a:fillRect/>
          </a:stretch>
        </p:blipFill>
        <p:spPr>
          <a:xfrm>
            <a:off x="9179467" y="2604005"/>
            <a:ext cx="2459939" cy="1637360"/>
          </a:xfrm>
          <a:prstGeom prst="rect">
            <a:avLst/>
          </a:prstGeom>
        </p:spPr>
      </p:pic>
      <p:pic>
        <p:nvPicPr>
          <p:cNvPr id="8" name="Picture 7"/>
          <p:cNvPicPr>
            <a:picLocks noChangeAspect="1"/>
          </p:cNvPicPr>
          <p:nvPr/>
        </p:nvPicPr>
        <p:blipFill>
          <a:blip r:embed="rId4"/>
          <a:stretch>
            <a:fillRect/>
          </a:stretch>
        </p:blipFill>
        <p:spPr>
          <a:xfrm>
            <a:off x="5328584" y="758631"/>
            <a:ext cx="3525201" cy="5412977"/>
          </a:xfrm>
          <a:prstGeom prst="rect">
            <a:avLst/>
          </a:prstGeom>
        </p:spPr>
      </p:pic>
      <p:pic>
        <p:nvPicPr>
          <p:cNvPr id="10" name="Picture 9"/>
          <p:cNvPicPr>
            <a:picLocks noChangeAspect="1"/>
          </p:cNvPicPr>
          <p:nvPr/>
        </p:nvPicPr>
        <p:blipFill>
          <a:blip r:embed="rId5"/>
          <a:stretch>
            <a:fillRect/>
          </a:stretch>
        </p:blipFill>
        <p:spPr>
          <a:xfrm>
            <a:off x="9071577" y="4457151"/>
            <a:ext cx="2587860" cy="1714457"/>
          </a:xfrm>
          <a:prstGeom prst="rect">
            <a:avLst/>
          </a:prstGeom>
        </p:spPr>
      </p:pic>
      <p:sp>
        <p:nvSpPr>
          <p:cNvPr id="4" name="TextBox 3"/>
          <p:cNvSpPr txBox="1"/>
          <p:nvPr/>
        </p:nvSpPr>
        <p:spPr>
          <a:xfrm>
            <a:off x="312913" y="1182076"/>
            <a:ext cx="4689989" cy="4524315"/>
          </a:xfrm>
          <a:prstGeom prst="rect">
            <a:avLst/>
          </a:prstGeom>
          <a:noFill/>
        </p:spPr>
        <p:txBody>
          <a:bodyPr wrap="square" rtlCol="0">
            <a:spAutoFit/>
          </a:bodyPr>
          <a:lstStyle/>
          <a:p>
            <a:pPr algn="just" rtl="1"/>
            <a:r>
              <a:rPr lang="fa-IR" sz="2400" dirty="0" smtClean="0">
                <a:cs typeface="B Homa" panose="00000400000000000000" pitchFamily="2" charset="-78"/>
              </a:rPr>
              <a:t>طراحی </a:t>
            </a:r>
            <a:r>
              <a:rPr lang="fa-IR" sz="2400" dirty="0">
                <a:cs typeface="B Homa" panose="00000400000000000000" pitchFamily="2" charset="-78"/>
              </a:rPr>
              <a:t>پارک به نحوی است كه برانگیزاننده حس كنجکاوی و خیالپردازی مخاطب باشد. رويکرد معمار </a:t>
            </a:r>
            <a:r>
              <a:rPr lang="fa-IR" sz="2400" dirty="0" smtClean="0">
                <a:cs typeface="B Homa" panose="00000400000000000000" pitchFamily="2" charset="-78"/>
              </a:rPr>
              <a:t>برآمده </a:t>
            </a:r>
            <a:r>
              <a:rPr lang="fa-IR" sz="2400" dirty="0">
                <a:cs typeface="B Homa" panose="00000400000000000000" pitchFamily="2" charset="-78"/>
              </a:rPr>
              <a:t>از عناصر معماری تاريخی و آشنای مردم می باشد. </a:t>
            </a:r>
            <a:endParaRPr lang="fa-IR" sz="2400" dirty="0" smtClean="0">
              <a:cs typeface="B Homa" panose="00000400000000000000" pitchFamily="2" charset="-78"/>
            </a:endParaRPr>
          </a:p>
          <a:p>
            <a:pPr algn="just" rtl="1"/>
            <a:endParaRPr lang="fa-IR" sz="2400" dirty="0" smtClean="0">
              <a:cs typeface="B Homa" panose="00000400000000000000" pitchFamily="2" charset="-78"/>
            </a:endParaRPr>
          </a:p>
          <a:p>
            <a:pPr algn="just" rtl="1"/>
            <a:r>
              <a:rPr lang="fa-IR" sz="2400" dirty="0">
                <a:cs typeface="B Homa" panose="00000400000000000000" pitchFamily="2" charset="-78"/>
              </a:rPr>
              <a:t>پارک شامل </a:t>
            </a:r>
            <a:r>
              <a:rPr lang="fa-IR" sz="2400" u="sng" dirty="0">
                <a:cs typeface="B Homa" panose="00000400000000000000" pitchFamily="2" charset="-78"/>
              </a:rPr>
              <a:t>کتابخانه ها، استودیوها، بازی های كامپیوتری و ويديويی، زمین های بازی ، فواره ها و صحنه های هنر های نمايشی </a:t>
            </a:r>
            <a:r>
              <a:rPr lang="fa-IR" sz="2400" dirty="0">
                <a:cs typeface="B Homa" panose="00000400000000000000" pitchFamily="2" charset="-78"/>
              </a:rPr>
              <a:t>جهت استفاده ی مردم كم درآمد اين منطقه می باشد</a:t>
            </a:r>
            <a:r>
              <a:rPr lang="en-US" sz="2400" dirty="0">
                <a:cs typeface="B Homa" panose="00000400000000000000" pitchFamily="2" charset="-78"/>
              </a:rPr>
              <a:t>.</a:t>
            </a:r>
            <a:r>
              <a:rPr lang="fa-IR" sz="2400" dirty="0">
                <a:cs typeface="B Homa" panose="00000400000000000000" pitchFamily="2" charset="-78"/>
              </a:rPr>
              <a:t> </a:t>
            </a:r>
          </a:p>
          <a:p>
            <a:pPr algn="just" rtl="1"/>
            <a:endParaRPr lang="en-US" sz="2400" dirty="0">
              <a:cs typeface="B Homa" panose="00000400000000000000" pitchFamily="2" charset="-78"/>
            </a:endParaRPr>
          </a:p>
          <a:p>
            <a:pPr algn="just" rtl="1"/>
            <a:endParaRPr lang="fa-IR" sz="2400" dirty="0">
              <a:cs typeface="B Homa" panose="00000400000000000000" pitchFamily="2" charset="-78"/>
            </a:endParaRPr>
          </a:p>
        </p:txBody>
      </p:sp>
    </p:spTree>
    <p:extLst>
      <p:ext uri="{BB962C8B-B14F-4D97-AF65-F5344CB8AC3E}">
        <p14:creationId xmlns:p14="http://schemas.microsoft.com/office/powerpoint/2010/main" val="34588815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1981200" y="546720"/>
            <a:ext cx="8229600" cy="11430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defRPr/>
            </a:pPr>
            <a:r>
              <a:rPr lang="fa-IR" b="1" dirty="0" smtClean="0">
                <a:solidFill>
                  <a:srgbClr val="FF0000"/>
                </a:solidFill>
                <a:cs typeface="B Titr" panose="00000700000000000000" pitchFamily="2" charset="-78"/>
              </a:rPr>
              <a:t>مقدمه</a:t>
            </a:r>
            <a:r>
              <a:rPr lang="fa-IR" b="1" dirty="0" smtClean="0">
                <a:cs typeface="B Titr" panose="00000700000000000000" pitchFamily="2" charset="-78"/>
              </a:rPr>
              <a:t> </a:t>
            </a:r>
            <a:endParaRPr lang="en-US" b="1" dirty="0">
              <a:cs typeface="B Titr" panose="00000700000000000000" pitchFamily="2" charset="-78"/>
            </a:endParaRPr>
          </a:p>
        </p:txBody>
      </p:sp>
      <p:sp>
        <p:nvSpPr>
          <p:cNvPr id="10" name="Content Placeholder 2"/>
          <p:cNvSpPr txBox="1">
            <a:spLocks/>
          </p:cNvSpPr>
          <p:nvPr/>
        </p:nvSpPr>
        <p:spPr>
          <a:xfrm>
            <a:off x="1783208" y="1689720"/>
            <a:ext cx="9578642" cy="495300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14400" lvl="2" indent="0" algn="just" rtl="1">
              <a:lnSpc>
                <a:spcPct val="150000"/>
              </a:lnSpc>
              <a:buFont typeface="Wingdings" panose="05000000000000000000" pitchFamily="2" charset="2"/>
              <a:buNone/>
              <a:defRPr/>
            </a:pPr>
            <a:r>
              <a:rPr lang="fa-IR" sz="2500" dirty="0" smtClean="0">
                <a:cs typeface="B Homa" panose="00000400000000000000" pitchFamily="2" charset="-78"/>
              </a:rPr>
              <a:t>اواخر دهه 1970 دهه تلاطم در اندیشه های شهری  بوده است. دهه </a:t>
            </a:r>
            <a:r>
              <a:rPr lang="fa-IR" sz="2500" dirty="0">
                <a:cs typeface="B Homa" panose="00000400000000000000" pitchFamily="2" charset="-78"/>
              </a:rPr>
              <a:t>ا</a:t>
            </a:r>
            <a:r>
              <a:rPr lang="fa-IR" sz="2500" dirty="0" smtClean="0">
                <a:cs typeface="B Homa" panose="00000400000000000000" pitchFamily="2" charset="-78"/>
              </a:rPr>
              <a:t>ی که با گسترش ابزارهای ارتباطی همراه بوده است. علوم و اندیشه های بشری آرام آرام از نگاه تک بعدی به قضایا فاصله گرفته و به </a:t>
            </a:r>
            <a:r>
              <a:rPr lang="fa-IR" sz="2500" dirty="0" smtClean="0">
                <a:solidFill>
                  <a:srgbClr val="FF0000"/>
                </a:solidFill>
                <a:cs typeface="B Homa" panose="00000400000000000000" pitchFamily="2" charset="-78"/>
              </a:rPr>
              <a:t>نگاه های چندگانه ازپدیده ها </a:t>
            </a:r>
            <a:r>
              <a:rPr lang="fa-IR" sz="2500" dirty="0" smtClean="0">
                <a:cs typeface="B Homa" panose="00000400000000000000" pitchFamily="2" charset="-78"/>
              </a:rPr>
              <a:t>رسیده اند. </a:t>
            </a:r>
            <a:r>
              <a:rPr lang="fa-IR" sz="2500" dirty="0">
                <a:cs typeface="B Homa" panose="00000400000000000000" pitchFamily="2" charset="-78"/>
              </a:rPr>
              <a:t>به همین دلیل زمینه برای طرح نظریه های جدید در برنامه ریزی ایجاد </a:t>
            </a:r>
            <a:r>
              <a:rPr lang="fa-IR" sz="2500" dirty="0" smtClean="0">
                <a:cs typeface="B Homa" panose="00000400000000000000" pitchFamily="2" charset="-78"/>
              </a:rPr>
              <a:t>شد، از جمله نظریه هایی که با توجه به این رویکرد وارد ادبیات شهرسازی شده است،</a:t>
            </a:r>
            <a:r>
              <a:rPr lang="fa-IR" sz="2500" dirty="0" smtClean="0">
                <a:solidFill>
                  <a:srgbClr val="FF0000"/>
                </a:solidFill>
                <a:cs typeface="B Homa" panose="00000400000000000000" pitchFamily="2" charset="-78"/>
              </a:rPr>
              <a:t> برنامه ریزی ارتباطی</a:t>
            </a:r>
            <a:r>
              <a:rPr lang="fa-IR" sz="2500" dirty="0">
                <a:cs typeface="B Homa" panose="00000400000000000000" pitchFamily="2" charset="-78"/>
              </a:rPr>
              <a:t> </a:t>
            </a:r>
            <a:r>
              <a:rPr lang="fa-IR" sz="2500" dirty="0" smtClean="0">
                <a:cs typeface="B Homa" panose="00000400000000000000" pitchFamily="2" charset="-78"/>
              </a:rPr>
              <a:t>می </a:t>
            </a:r>
            <a:r>
              <a:rPr lang="fa-IR" sz="2500" dirty="0">
                <a:cs typeface="B Homa" panose="00000400000000000000" pitchFamily="2" charset="-78"/>
              </a:rPr>
              <a:t>باشد </a:t>
            </a:r>
            <a:endParaRPr lang="en-US" sz="2500" dirty="0" smtClean="0">
              <a:cs typeface="B Homa" panose="00000400000000000000" pitchFamily="2" charset="-78"/>
            </a:endParaRPr>
          </a:p>
        </p:txBody>
      </p:sp>
      <p:sp>
        <p:nvSpPr>
          <p:cNvPr id="11" name="TextBox 10"/>
          <p:cNvSpPr txBox="1"/>
          <p:nvPr/>
        </p:nvSpPr>
        <p:spPr>
          <a:xfrm>
            <a:off x="1783208" y="1828572"/>
            <a:ext cx="8625584" cy="3488134"/>
          </a:xfrm>
          <a:prstGeom prst="rect">
            <a:avLst/>
          </a:prstGeom>
          <a:noFill/>
        </p:spPr>
        <p:txBody>
          <a:bodyPr wrap="square" rtlCol="0">
            <a:spAutoFit/>
          </a:bodyPr>
          <a:lstStyle/>
          <a:p>
            <a:pPr algn="just" rtl="1">
              <a:lnSpc>
                <a:spcPct val="107000"/>
              </a:lnSpc>
              <a:spcAft>
                <a:spcPts val="800"/>
              </a:spcAft>
            </a:pPr>
            <a:r>
              <a:rPr lang="fa-IR" sz="2500" dirty="0" smtClean="0">
                <a:latin typeface="Calibri" panose="020F0502020204030204" pitchFamily="34" charset="0"/>
                <a:ea typeface="Calibri" panose="020F0502020204030204" pitchFamily="34" charset="0"/>
                <a:cs typeface="B Homa" panose="00000400000000000000" pitchFamily="2" charset="-78"/>
              </a:rPr>
              <a:t>اواخر </a:t>
            </a:r>
            <a:r>
              <a:rPr lang="fa-IR" sz="2500" dirty="0">
                <a:latin typeface="Calibri" panose="020F0502020204030204" pitchFamily="34" charset="0"/>
                <a:ea typeface="Calibri" panose="020F0502020204030204" pitchFamily="34" charset="0"/>
                <a:cs typeface="B Homa" panose="00000400000000000000" pitchFamily="2" charset="-78"/>
              </a:rPr>
              <a:t>دهه </a:t>
            </a:r>
            <a:r>
              <a:rPr lang="en-US" sz="2500" dirty="0">
                <a:latin typeface="Calibri" panose="020F0502020204030204" pitchFamily="34" charset="0"/>
                <a:ea typeface="Calibri" panose="020F0502020204030204" pitchFamily="34" charset="0"/>
                <a:cs typeface="B Homa" panose="00000400000000000000" pitchFamily="2" charset="-78"/>
              </a:rPr>
              <a:t>1950 </a:t>
            </a:r>
            <a:r>
              <a:rPr lang="fa-IR" sz="2500" dirty="0">
                <a:latin typeface="Calibri" panose="020F0502020204030204" pitchFamily="34" charset="0"/>
                <a:ea typeface="Calibri" panose="020F0502020204030204" pitchFamily="34" charset="0"/>
                <a:cs typeface="B Homa" panose="00000400000000000000" pitchFamily="2" charset="-78"/>
              </a:rPr>
              <a:t>میلادی شیوه </a:t>
            </a:r>
            <a:r>
              <a:rPr lang="fa-IR" sz="2500" dirty="0">
                <a:solidFill>
                  <a:srgbClr val="FF0000"/>
                </a:solidFill>
                <a:latin typeface="Calibri" panose="020F0502020204030204" pitchFamily="34" charset="0"/>
                <a:ea typeface="Calibri" panose="020F0502020204030204" pitchFamily="34" charset="0"/>
                <a:cs typeface="B Homa" panose="00000400000000000000" pitchFamily="2" charset="-78"/>
              </a:rPr>
              <a:t>برنامه ریزی کالبد </a:t>
            </a:r>
            <a:r>
              <a:rPr lang="fa-IR" sz="2500" dirty="0" smtClean="0">
                <a:solidFill>
                  <a:srgbClr val="FF0000"/>
                </a:solidFill>
                <a:latin typeface="Calibri" panose="020F0502020204030204" pitchFamily="34" charset="0"/>
                <a:ea typeface="Calibri" panose="020F0502020204030204" pitchFamily="34" charset="0"/>
                <a:cs typeface="B Homa" panose="00000400000000000000" pitchFamily="2" charset="-78"/>
              </a:rPr>
              <a:t>محور</a:t>
            </a:r>
            <a:r>
              <a:rPr lang="fa-IR" sz="2500" dirty="0" smtClean="0">
                <a:latin typeface="Calibri" panose="020F0502020204030204" pitchFamily="34" charset="0"/>
                <a:ea typeface="Calibri" panose="020F0502020204030204" pitchFamily="34" charset="0"/>
                <a:cs typeface="B Homa" panose="00000400000000000000" pitchFamily="2" charset="-78"/>
              </a:rPr>
              <a:t>، </a:t>
            </a:r>
            <a:r>
              <a:rPr lang="fa-IR" sz="2500" u="sng" dirty="0">
                <a:latin typeface="Calibri" panose="020F0502020204030204" pitchFamily="34" charset="0"/>
                <a:ea typeface="Calibri" panose="020F0502020204030204" pitchFamily="34" charset="0"/>
                <a:cs typeface="B Homa" panose="00000400000000000000" pitchFamily="2" charset="-78"/>
              </a:rPr>
              <a:t>به دلیل عدم داشتن حساسیت اجتماعی، مورد انتقاد گسترده قرار گرفت. </a:t>
            </a:r>
            <a:r>
              <a:rPr lang="fa-IR" sz="2500" dirty="0">
                <a:latin typeface="Calibri" panose="020F0502020204030204" pitchFamily="34" charset="0"/>
                <a:ea typeface="Calibri" panose="020F0502020204030204" pitchFamily="34" charset="0"/>
                <a:cs typeface="B Homa" panose="00000400000000000000" pitchFamily="2" charset="-78"/>
              </a:rPr>
              <a:t>انتقاد از نظریه های کالبد محور منجر به شکل گیری نظریه های جایگزین دیگری شد که هم </a:t>
            </a:r>
            <a:r>
              <a:rPr lang="fa-IR" sz="2500" dirty="0">
                <a:solidFill>
                  <a:srgbClr val="FF0000"/>
                </a:solidFill>
                <a:latin typeface="Calibri" panose="020F0502020204030204" pitchFamily="34" charset="0"/>
                <a:ea typeface="Calibri" panose="020F0502020204030204" pitchFamily="34" charset="0"/>
                <a:cs typeface="B Homa" panose="00000400000000000000" pitchFamily="2" charset="-78"/>
              </a:rPr>
              <a:t>کارکردهای اجتماعی- اقتصادی </a:t>
            </a:r>
            <a:r>
              <a:rPr lang="fa-IR" sz="2500" dirty="0">
                <a:latin typeface="Calibri" panose="020F0502020204030204" pitchFamily="34" charset="0"/>
                <a:ea typeface="Calibri" panose="020F0502020204030204" pitchFamily="34" charset="0"/>
                <a:cs typeface="B Homa" panose="00000400000000000000" pitchFamily="2" charset="-78"/>
              </a:rPr>
              <a:t>و هم ساختارهای کالبدی را مورد توجه قرار </a:t>
            </a:r>
            <a:r>
              <a:rPr lang="fa-IR" sz="2500" dirty="0" smtClean="0">
                <a:latin typeface="Calibri" panose="020F0502020204030204" pitchFamily="34" charset="0"/>
                <a:ea typeface="Calibri" panose="020F0502020204030204" pitchFamily="34" charset="0"/>
                <a:cs typeface="B Homa" panose="00000400000000000000" pitchFamily="2" charset="-78"/>
              </a:rPr>
              <a:t>می</a:t>
            </a:r>
            <a:r>
              <a:rPr lang="en-US" sz="2500" dirty="0" smtClean="0">
                <a:latin typeface="Calibri" panose="020F0502020204030204" pitchFamily="34" charset="0"/>
                <a:ea typeface="Calibri" panose="020F0502020204030204" pitchFamily="34" charset="0"/>
                <a:cs typeface="B Homa" panose="00000400000000000000" pitchFamily="2" charset="-78"/>
              </a:rPr>
              <a:t> </a:t>
            </a:r>
            <a:r>
              <a:rPr lang="fa-IR" sz="2500" dirty="0" smtClean="0">
                <a:latin typeface="Calibri" panose="020F0502020204030204" pitchFamily="34" charset="0"/>
                <a:ea typeface="Calibri" panose="020F0502020204030204" pitchFamily="34" charset="0"/>
                <a:cs typeface="B Homa" panose="00000400000000000000" pitchFamily="2" charset="-78"/>
              </a:rPr>
              <a:t>داد</a:t>
            </a:r>
            <a:r>
              <a:rPr lang="fa-IR" sz="2500" dirty="0">
                <a:latin typeface="Calibri" panose="020F0502020204030204" pitchFamily="34" charset="0"/>
                <a:ea typeface="Calibri" panose="020F0502020204030204" pitchFamily="34" charset="0"/>
                <a:cs typeface="B Homa" panose="00000400000000000000" pitchFamily="2" charset="-78"/>
              </a:rPr>
              <a:t>.</a:t>
            </a:r>
            <a:endParaRPr lang="en-US" sz="2500" dirty="0">
              <a:latin typeface="Calibri" panose="020F0502020204030204" pitchFamily="34" charset="0"/>
              <a:ea typeface="Calibri" panose="020F0502020204030204" pitchFamily="34" charset="0"/>
              <a:cs typeface="B Homa" panose="00000400000000000000" pitchFamily="2" charset="-78"/>
            </a:endParaRPr>
          </a:p>
          <a:p>
            <a:pPr algn="just" rtl="1">
              <a:lnSpc>
                <a:spcPct val="107000"/>
              </a:lnSpc>
              <a:spcAft>
                <a:spcPts val="800"/>
              </a:spcAft>
            </a:pPr>
            <a:r>
              <a:rPr lang="fa-IR" sz="2500" dirty="0">
                <a:latin typeface="Calibri" panose="020F0502020204030204" pitchFamily="34" charset="0"/>
                <a:ea typeface="Calibri" panose="020F0502020204030204" pitchFamily="34" charset="0"/>
                <a:cs typeface="B Homa" panose="00000400000000000000" pitchFamily="2" charset="-78"/>
              </a:rPr>
              <a:t>  بر این اساس، </a:t>
            </a:r>
            <a:r>
              <a:rPr lang="fa-IR" sz="2500" dirty="0">
                <a:solidFill>
                  <a:srgbClr val="FF0000"/>
                </a:solidFill>
                <a:latin typeface="Calibri" panose="020F0502020204030204" pitchFamily="34" charset="0"/>
                <a:ea typeface="Calibri" panose="020F0502020204030204" pitchFamily="34" charset="0"/>
                <a:cs typeface="B Homa" panose="00000400000000000000" pitchFamily="2" charset="-78"/>
              </a:rPr>
              <a:t>تفکر راهبردی و دیدگاه ساختاری- عملکردی </a:t>
            </a:r>
            <a:r>
              <a:rPr lang="fa-IR" sz="2500" dirty="0">
                <a:latin typeface="Calibri" panose="020F0502020204030204" pitchFamily="34" charset="0"/>
                <a:ea typeface="Calibri" panose="020F0502020204030204" pitchFamily="34" charset="0"/>
                <a:cs typeface="B Homa" panose="00000400000000000000" pitchFamily="2" charset="-78"/>
              </a:rPr>
              <a:t>و </a:t>
            </a:r>
            <a:r>
              <a:rPr lang="fa-IR" sz="2500" dirty="0" smtClean="0">
                <a:latin typeface="Calibri" panose="020F0502020204030204" pitchFamily="34" charset="0"/>
                <a:ea typeface="Calibri" panose="020F0502020204030204" pitchFamily="34" charset="0"/>
                <a:cs typeface="B Homa" panose="00000400000000000000" pitchFamily="2" charset="-78"/>
              </a:rPr>
              <a:t>توجه </a:t>
            </a:r>
            <a:r>
              <a:rPr lang="fa-IR" sz="2500" dirty="0">
                <a:latin typeface="Calibri" panose="020F0502020204030204" pitchFamily="34" charset="0"/>
                <a:ea typeface="Calibri" panose="020F0502020204030204" pitchFamily="34" charset="0"/>
                <a:cs typeface="B Homa" panose="00000400000000000000" pitchFamily="2" charset="-78"/>
              </a:rPr>
              <a:t>به مباحث اجتماعی به تدریج در دستور کار نظام برنامه ریزی شهری برخی از کشورها قرار گرفت. در نیمه دوم قرن بیستم زمینه های اولیه پرداختن به </a:t>
            </a:r>
            <a:r>
              <a:rPr lang="fa-IR" sz="2500" dirty="0">
                <a:solidFill>
                  <a:srgbClr val="FF0000"/>
                </a:solidFill>
                <a:latin typeface="Calibri" panose="020F0502020204030204" pitchFamily="34" charset="0"/>
                <a:ea typeface="Calibri" panose="020F0502020204030204" pitchFamily="34" charset="0"/>
                <a:cs typeface="B Homa" panose="00000400000000000000" pitchFamily="2" charset="-78"/>
              </a:rPr>
              <a:t>جنبه های اجتماعی </a:t>
            </a:r>
            <a:r>
              <a:rPr lang="fa-IR" sz="2500" dirty="0">
                <a:latin typeface="Calibri" panose="020F0502020204030204" pitchFamily="34" charset="0"/>
                <a:ea typeface="Calibri" panose="020F0502020204030204" pitchFamily="34" charset="0"/>
                <a:cs typeface="B Homa" panose="00000400000000000000" pitchFamily="2" charset="-78"/>
              </a:rPr>
              <a:t>در شهرسازی فراهم شد. </a:t>
            </a:r>
            <a:endParaRPr lang="en-US" sz="2500" dirty="0">
              <a:effectLst/>
              <a:latin typeface="Calibri" panose="020F0502020204030204" pitchFamily="34" charset="0"/>
              <a:ea typeface="Calibri" panose="020F0502020204030204" pitchFamily="34" charset="0"/>
              <a:cs typeface="B Homa" panose="00000400000000000000" pitchFamily="2" charset="-78"/>
            </a:endParaRPr>
          </a:p>
        </p:txBody>
      </p:sp>
    </p:spTree>
    <p:extLst>
      <p:ext uri="{BB962C8B-B14F-4D97-AF65-F5344CB8AC3E}">
        <p14:creationId xmlns:p14="http://schemas.microsoft.com/office/powerpoint/2010/main" val="1746211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 presetClass="exit" presetSubtype="0" fill="hold" grpId="1" nodeType="clickEffect">
                                  <p:stCondLst>
                                    <p:cond delay="0"/>
                                  </p:stCondLst>
                                  <p:childTnLst>
                                    <p:set>
                                      <p:cBhvr>
                                        <p:cTn id="11" dur="1" fill="hold">
                                          <p:stCondLst>
                                            <p:cond delay="0"/>
                                          </p:stCondLst>
                                        </p:cTn>
                                        <p:tgtEl>
                                          <p:spTgt spid="11"/>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1" grpId="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195044" y="866991"/>
            <a:ext cx="184731" cy="584775"/>
          </a:xfrm>
          <a:prstGeom prst="rect">
            <a:avLst/>
          </a:prstGeom>
        </p:spPr>
        <p:txBody>
          <a:bodyPr wrap="none">
            <a:spAutoFit/>
          </a:bodyPr>
          <a:lstStyle/>
          <a:p>
            <a:endParaRPr lang="en-US" sz="3200" b="1" dirty="0">
              <a:cs typeface="B Homa" panose="00000400000000000000" pitchFamily="2" charset="-78"/>
            </a:endParaRPr>
          </a:p>
        </p:txBody>
      </p:sp>
      <p:sp>
        <p:nvSpPr>
          <p:cNvPr id="7" name="TextBox 6"/>
          <p:cNvSpPr txBox="1"/>
          <p:nvPr/>
        </p:nvSpPr>
        <p:spPr>
          <a:xfrm>
            <a:off x="5145136" y="728959"/>
            <a:ext cx="1919115" cy="769441"/>
          </a:xfrm>
          <a:prstGeom prst="rect">
            <a:avLst/>
          </a:prstGeom>
          <a:noFill/>
        </p:spPr>
        <p:txBody>
          <a:bodyPr wrap="none" rtlCol="0">
            <a:spAutoFit/>
          </a:bodyPr>
          <a:lstStyle/>
          <a:p>
            <a:r>
              <a:rPr lang="fa-IR" sz="4400" b="1" dirty="0">
                <a:solidFill>
                  <a:srgbClr val="FF0000"/>
                </a:solidFill>
                <a:cs typeface="B Titr" panose="00000700000000000000" pitchFamily="2" charset="-78"/>
              </a:rPr>
              <a:t>انتقادات </a:t>
            </a:r>
            <a:endParaRPr lang="en-US" sz="4400" b="1" dirty="0">
              <a:cs typeface="B Titr" panose="00000700000000000000" pitchFamily="2" charset="-78"/>
            </a:endParaRPr>
          </a:p>
        </p:txBody>
      </p:sp>
      <p:sp>
        <p:nvSpPr>
          <p:cNvPr id="11" name="TextBox 10"/>
          <p:cNvSpPr txBox="1"/>
          <p:nvPr/>
        </p:nvSpPr>
        <p:spPr>
          <a:xfrm>
            <a:off x="1782564" y="1752965"/>
            <a:ext cx="8626871" cy="4401205"/>
          </a:xfrm>
          <a:prstGeom prst="rect">
            <a:avLst/>
          </a:prstGeom>
          <a:noFill/>
        </p:spPr>
        <p:txBody>
          <a:bodyPr wrap="square" rtlCol="0">
            <a:spAutoFit/>
          </a:bodyPr>
          <a:lstStyle/>
          <a:p>
            <a:pPr algn="just" rtl="1"/>
            <a:r>
              <a:rPr lang="fa-IR" sz="2800" dirty="0" smtClean="0">
                <a:cs typeface="B Homa" panose="00000400000000000000" pitchFamily="2" charset="-78"/>
              </a:rPr>
              <a:t>می توان گفت که مدل ارتباطی به خودی خود اشکال ندارد، </a:t>
            </a:r>
            <a:r>
              <a:rPr lang="fa-IR" sz="2800" u="sng" dirty="0" smtClean="0">
                <a:cs typeface="B Homa" panose="00000400000000000000" pitchFamily="2" charset="-78"/>
              </a:rPr>
              <a:t>آنچه مشکل ایجاد کرده جایگزین کردن اخلاق و ارزشها به جای تحلیل است.</a:t>
            </a:r>
          </a:p>
          <a:p>
            <a:pPr algn="just" rtl="1"/>
            <a:endParaRPr lang="fa-IR" sz="2800" dirty="0" smtClean="0">
              <a:cs typeface="B Homa" panose="00000400000000000000" pitchFamily="2" charset="-78"/>
            </a:endParaRPr>
          </a:p>
          <a:p>
            <a:pPr algn="just" rtl="1"/>
            <a:r>
              <a:rPr lang="fa-IR" sz="2800" dirty="0" smtClean="0">
                <a:cs typeface="B Homa" panose="00000400000000000000" pitchFamily="2" charset="-78"/>
              </a:rPr>
              <a:t>نظریه ارتباطی یک </a:t>
            </a:r>
            <a:r>
              <a:rPr lang="fa-IR" sz="2800" dirty="0" smtClean="0">
                <a:solidFill>
                  <a:srgbClr val="C00000"/>
                </a:solidFill>
                <a:cs typeface="B Homa" panose="00000400000000000000" pitchFamily="2" charset="-78"/>
              </a:rPr>
              <a:t>نظریه انتقادی </a:t>
            </a:r>
            <a:r>
              <a:rPr lang="fa-IR" sz="2800" dirty="0" smtClean="0">
                <a:cs typeface="B Homa" panose="00000400000000000000" pitchFamily="2" charset="-78"/>
              </a:rPr>
              <a:t>است و تا آنجا که به این شکل عمل کند قابل درک و پذیرش است ولی </a:t>
            </a:r>
            <a:r>
              <a:rPr lang="fa-IR" sz="2800" u="sng" dirty="0" smtClean="0">
                <a:cs typeface="B Homa" panose="00000400000000000000" pitchFamily="2" charset="-78"/>
              </a:rPr>
              <a:t>زمانی که برای عمل و اقدام برنامه ریزی خط مشی و دستورالعمل می دهد دچار اشکال و نقض می شود.</a:t>
            </a:r>
          </a:p>
          <a:p>
            <a:pPr algn="just" rtl="1"/>
            <a:endParaRPr lang="fa-IR" sz="2800" u="sng" dirty="0" smtClean="0">
              <a:cs typeface="B Homa" panose="00000400000000000000" pitchFamily="2" charset="-78"/>
            </a:endParaRPr>
          </a:p>
          <a:p>
            <a:pPr lvl="0" algn="just" rtl="1"/>
            <a:r>
              <a:rPr lang="fa-IR" sz="2800" kern="0" dirty="0">
                <a:latin typeface="Constantia"/>
                <a:cs typeface="B Homa" panose="00000400000000000000" pitchFamily="2" charset="-78"/>
              </a:rPr>
              <a:t>برنامه ریزی ارتباطی، با نگهداشتن عنصر برهان و دلیل، در واقع یکی از اصول مهم تفکر مدرنیسم را ادامه داده است و این در حالی است که </a:t>
            </a:r>
            <a:r>
              <a:rPr lang="fa-IR" sz="2800" u="sng" kern="0" dirty="0">
                <a:latin typeface="Constantia"/>
                <a:cs typeface="B Homa" panose="00000400000000000000" pitchFamily="2" charset="-78"/>
              </a:rPr>
              <a:t>این نظریه داعیه مخالفت </a:t>
            </a:r>
            <a:r>
              <a:rPr lang="fa-IR" sz="2800" u="sng" kern="0" dirty="0" smtClean="0">
                <a:latin typeface="Constantia"/>
                <a:cs typeface="B Homa" panose="00000400000000000000" pitchFamily="2" charset="-78"/>
              </a:rPr>
              <a:t>با نظرات مدرنیستی را با خود داشته است</a:t>
            </a:r>
            <a:r>
              <a:rPr lang="en-US" sz="2800" u="sng" kern="0" dirty="0" smtClean="0">
                <a:latin typeface="Constantia"/>
                <a:cs typeface="B Homa" panose="00000400000000000000" pitchFamily="2" charset="-78"/>
              </a:rPr>
              <a:t>.</a:t>
            </a:r>
          </a:p>
        </p:txBody>
      </p:sp>
      <p:sp>
        <p:nvSpPr>
          <p:cNvPr id="12" name="TextBox 11"/>
          <p:cNvSpPr txBox="1"/>
          <p:nvPr/>
        </p:nvSpPr>
        <p:spPr>
          <a:xfrm>
            <a:off x="1782563" y="2315141"/>
            <a:ext cx="8626871" cy="2308324"/>
          </a:xfrm>
          <a:prstGeom prst="rect">
            <a:avLst/>
          </a:prstGeom>
          <a:noFill/>
        </p:spPr>
        <p:txBody>
          <a:bodyPr wrap="square" rtlCol="0">
            <a:spAutoFit/>
          </a:bodyPr>
          <a:lstStyle/>
          <a:p>
            <a:pPr lvl="0" algn="just" rtl="1"/>
            <a:endParaRPr lang="fa-IR" sz="3600" u="sng" dirty="0">
              <a:solidFill>
                <a:prstClr val="black"/>
              </a:solidFill>
              <a:cs typeface="B Homa" panose="00000400000000000000" pitchFamily="2" charset="-78"/>
            </a:endParaRPr>
          </a:p>
          <a:p>
            <a:pPr lvl="0" algn="just" rtl="1"/>
            <a:r>
              <a:rPr lang="fa-IR" sz="3600" dirty="0">
                <a:solidFill>
                  <a:prstClr val="black"/>
                </a:solidFill>
                <a:cs typeface="B Homa" panose="00000400000000000000" pitchFamily="2" charset="-78"/>
              </a:rPr>
              <a:t>با آنکه ایرادهای وارد بر این نظریه چندان اساسی نیستند ولی این نظریه به خودی خود و به تنهایی پاسخ گویی نیازهای برنامه ریزی نیست.</a:t>
            </a:r>
            <a:endParaRPr lang="en-US" sz="3600" dirty="0">
              <a:solidFill>
                <a:prstClr val="black"/>
              </a:solidFill>
              <a:cs typeface="B Homa" panose="00000400000000000000" pitchFamily="2" charset="-78"/>
            </a:endParaRPr>
          </a:p>
        </p:txBody>
      </p:sp>
    </p:spTree>
    <p:extLst>
      <p:ext uri="{BB962C8B-B14F-4D97-AF65-F5344CB8AC3E}">
        <p14:creationId xmlns:p14="http://schemas.microsoft.com/office/powerpoint/2010/main" val="1671044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11"/>
                                        </p:tgtEl>
                                      </p:cBhvr>
                                    </p:animEffect>
                                    <p:set>
                                      <p:cBhvr>
                                        <p:cTn id="12" dur="1" fill="hold">
                                          <p:stCondLst>
                                            <p:cond delay="499"/>
                                          </p:stCondLst>
                                        </p:cTn>
                                        <p:tgtEl>
                                          <p:spTgt spid="11"/>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1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195044" y="866991"/>
            <a:ext cx="184731" cy="584775"/>
          </a:xfrm>
          <a:prstGeom prst="rect">
            <a:avLst/>
          </a:prstGeom>
        </p:spPr>
        <p:txBody>
          <a:bodyPr wrap="none">
            <a:spAutoFit/>
          </a:bodyPr>
          <a:lstStyle/>
          <a:p>
            <a:endParaRPr lang="en-US" sz="3200" b="1" dirty="0">
              <a:cs typeface="B Homa" panose="00000400000000000000" pitchFamily="2" charset="-78"/>
            </a:endParaRPr>
          </a:p>
        </p:txBody>
      </p:sp>
      <p:sp>
        <p:nvSpPr>
          <p:cNvPr id="8" name="Title 1"/>
          <p:cNvSpPr txBox="1">
            <a:spLocks/>
          </p:cNvSpPr>
          <p:nvPr/>
        </p:nvSpPr>
        <p:spPr bwMode="auto">
          <a:xfrm>
            <a:off x="2039702" y="58787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ctr" rtl="1"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1" eaLnBrk="0" fontAlgn="base" hangingPunct="0">
              <a:spcBef>
                <a:spcPct val="0"/>
              </a:spcBef>
              <a:spcAft>
                <a:spcPct val="0"/>
              </a:spcAft>
              <a:defRPr sz="4400" b="1">
                <a:solidFill>
                  <a:schemeClr val="tx2"/>
                </a:solidFill>
                <a:effectLst>
                  <a:outerShdw blurRad="38100" dist="38100" dir="2700000" algn="tl">
                    <a:srgbClr val="000000"/>
                  </a:outerShdw>
                </a:effectLst>
                <a:latin typeface="Calibri" pitchFamily="34" charset="0"/>
                <a:cs typeface="Traditional Arabic" pitchFamily="18" charset="-78"/>
              </a:defRPr>
            </a:lvl2pPr>
            <a:lvl3pPr algn="ctr" rtl="1" eaLnBrk="0" fontAlgn="base" hangingPunct="0">
              <a:spcBef>
                <a:spcPct val="0"/>
              </a:spcBef>
              <a:spcAft>
                <a:spcPct val="0"/>
              </a:spcAft>
              <a:defRPr sz="4400" b="1">
                <a:solidFill>
                  <a:schemeClr val="tx2"/>
                </a:solidFill>
                <a:effectLst>
                  <a:outerShdw blurRad="38100" dist="38100" dir="2700000" algn="tl">
                    <a:srgbClr val="000000"/>
                  </a:outerShdw>
                </a:effectLst>
                <a:latin typeface="Calibri" pitchFamily="34" charset="0"/>
                <a:cs typeface="Traditional Arabic" pitchFamily="18" charset="-78"/>
              </a:defRPr>
            </a:lvl3pPr>
            <a:lvl4pPr algn="ctr" rtl="1" eaLnBrk="0" fontAlgn="base" hangingPunct="0">
              <a:spcBef>
                <a:spcPct val="0"/>
              </a:spcBef>
              <a:spcAft>
                <a:spcPct val="0"/>
              </a:spcAft>
              <a:defRPr sz="4400" b="1">
                <a:solidFill>
                  <a:schemeClr val="tx2"/>
                </a:solidFill>
                <a:effectLst>
                  <a:outerShdw blurRad="38100" dist="38100" dir="2700000" algn="tl">
                    <a:srgbClr val="000000"/>
                  </a:outerShdw>
                </a:effectLst>
                <a:latin typeface="Calibri" pitchFamily="34" charset="0"/>
                <a:cs typeface="Traditional Arabic" pitchFamily="18" charset="-78"/>
              </a:defRPr>
            </a:lvl4pPr>
            <a:lvl5pPr algn="ctr" rtl="1" eaLnBrk="0" fontAlgn="base" hangingPunct="0">
              <a:spcBef>
                <a:spcPct val="0"/>
              </a:spcBef>
              <a:spcAft>
                <a:spcPct val="0"/>
              </a:spcAft>
              <a:defRPr sz="4400" b="1">
                <a:solidFill>
                  <a:schemeClr val="tx2"/>
                </a:solidFill>
                <a:effectLst>
                  <a:outerShdw blurRad="38100" dist="38100" dir="2700000" algn="tl">
                    <a:srgbClr val="000000"/>
                  </a:outerShdw>
                </a:effectLst>
                <a:latin typeface="Calibri" pitchFamily="34" charset="0"/>
                <a:cs typeface="Traditional Arabic" pitchFamily="18" charset="-78"/>
              </a:defRPr>
            </a:lvl5pPr>
            <a:lvl6pPr marL="457200" algn="ctr" rtl="1"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charset="0"/>
              </a:defRPr>
            </a:lvl6pPr>
            <a:lvl7pPr marL="914400" algn="ctr" rtl="1"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charset="0"/>
              </a:defRPr>
            </a:lvl7pPr>
            <a:lvl8pPr marL="1371600" algn="ctr" rtl="1"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charset="0"/>
              </a:defRPr>
            </a:lvl8pPr>
            <a:lvl9pPr marL="1828800" algn="ctr" rtl="1"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charset="0"/>
              </a:defRPr>
            </a:lvl9pPr>
          </a:lstStyle>
          <a:p>
            <a:pPr marL="0" marR="0" lvl="0" indent="0" algn="ctr" defTabSz="914400" rtl="1" eaLnBrk="1" fontAlgn="base" latinLnBrk="0" hangingPunct="1">
              <a:lnSpc>
                <a:spcPct val="100000"/>
              </a:lnSpc>
              <a:spcBef>
                <a:spcPct val="0"/>
              </a:spcBef>
              <a:spcAft>
                <a:spcPct val="0"/>
              </a:spcAft>
              <a:buClrTx/>
              <a:buSzTx/>
              <a:buFontTx/>
              <a:buNone/>
              <a:tabLst/>
              <a:defRPr/>
            </a:pPr>
            <a:r>
              <a:rPr kumimoji="0" lang="fa-IR" b="1" i="0" u="none" strike="noStrike" kern="0" cap="none" spc="0" normalizeH="0" baseline="0" noProof="0" dirty="0" smtClean="0">
                <a:ln>
                  <a:noFill/>
                </a:ln>
                <a:solidFill>
                  <a:srgbClr val="FF0000"/>
                </a:solidFill>
                <a:effectLst>
                  <a:outerShdw blurRad="38100" dist="38100" dir="2700000" algn="tl">
                    <a:srgbClr val="000000"/>
                  </a:outerShdw>
                </a:effectLst>
                <a:uLnTx/>
                <a:uFillTx/>
                <a:latin typeface="Calibri"/>
                <a:ea typeface="+mj-ea"/>
                <a:cs typeface="B Titr" pitchFamily="2" charset="-78"/>
              </a:rPr>
              <a:t>نتیجه گیری</a:t>
            </a:r>
            <a:endParaRPr kumimoji="0" lang="en-US" b="1" i="0" u="none" strike="noStrike" kern="0" cap="none" spc="0" normalizeH="0" baseline="0" noProof="0" dirty="0" smtClean="0">
              <a:ln>
                <a:noFill/>
              </a:ln>
              <a:solidFill>
                <a:srgbClr val="FF0000"/>
              </a:solidFill>
              <a:effectLst>
                <a:outerShdw blurRad="38100" dist="38100" dir="2700000" algn="tl">
                  <a:srgbClr val="000000"/>
                </a:outerShdw>
              </a:effectLst>
              <a:uLnTx/>
              <a:uFillTx/>
              <a:latin typeface="Calibri"/>
              <a:ea typeface="+mj-ea"/>
              <a:cs typeface="B Titr" pitchFamily="2" charset="-78"/>
            </a:endParaRPr>
          </a:p>
        </p:txBody>
      </p:sp>
      <p:sp>
        <p:nvSpPr>
          <p:cNvPr id="10" name="Content Placeholder 2"/>
          <p:cNvSpPr txBox="1">
            <a:spLocks/>
          </p:cNvSpPr>
          <p:nvPr/>
        </p:nvSpPr>
        <p:spPr bwMode="auto">
          <a:xfrm>
            <a:off x="1791258" y="1986505"/>
            <a:ext cx="8644506" cy="379541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r" rtl="1" eaLnBrk="0" fontAlgn="base" hangingPunct="0">
              <a:spcBef>
                <a:spcPct val="20000"/>
              </a:spcBef>
              <a:spcAft>
                <a:spcPct val="0"/>
              </a:spcAft>
              <a:buClr>
                <a:schemeClr val="hlink"/>
              </a:buClr>
              <a:buSzPct val="70000"/>
              <a:buFont typeface="Wingdings" panose="05000000000000000000" pitchFamily="2" charset="2"/>
              <a:buChar char="n"/>
              <a:defRPr sz="3200">
                <a:solidFill>
                  <a:schemeClr val="tx1"/>
                </a:solidFill>
                <a:effectLst>
                  <a:outerShdw blurRad="38100" dist="38100" dir="2700000" algn="tl">
                    <a:srgbClr val="000000"/>
                  </a:outerShdw>
                </a:effectLst>
                <a:latin typeface="+mn-lt"/>
                <a:ea typeface="Majalla UI"/>
                <a:cs typeface="+mn-cs"/>
              </a:defRPr>
            </a:lvl1pPr>
            <a:lvl2pPr marL="742950" indent="-285750" algn="r" rtl="1" eaLnBrk="0" fontAlgn="base" hangingPunct="0">
              <a:spcBef>
                <a:spcPct val="20000"/>
              </a:spcBef>
              <a:spcAft>
                <a:spcPct val="0"/>
              </a:spcAft>
              <a:buClr>
                <a:schemeClr val="accent2"/>
              </a:buClr>
              <a:buSzPct val="70000"/>
              <a:buFont typeface="Wingdings" panose="05000000000000000000" pitchFamily="2" charset="2"/>
              <a:buChar char="n"/>
              <a:defRPr sz="2800">
                <a:solidFill>
                  <a:schemeClr val="tx1"/>
                </a:solidFill>
                <a:effectLst>
                  <a:outerShdw blurRad="38100" dist="38100" dir="2700000" algn="tl">
                    <a:srgbClr val="000000"/>
                  </a:outerShdw>
                </a:effectLst>
                <a:latin typeface="+mn-lt"/>
                <a:ea typeface="Majalla UI"/>
                <a:cs typeface="+mn-cs"/>
              </a:defRPr>
            </a:lvl2pPr>
            <a:lvl3pPr marL="1143000" indent="-228600" algn="r" rtl="1" eaLnBrk="0" fontAlgn="base" hangingPunct="0">
              <a:spcBef>
                <a:spcPct val="20000"/>
              </a:spcBef>
              <a:spcAft>
                <a:spcPct val="0"/>
              </a:spcAft>
              <a:buClr>
                <a:schemeClr val="tx2"/>
              </a:buClr>
              <a:buSzPct val="70000"/>
              <a:buFont typeface="Wingdings" panose="05000000000000000000" pitchFamily="2" charset="2"/>
              <a:buChar char="n"/>
              <a:defRPr sz="2400">
                <a:solidFill>
                  <a:schemeClr val="tx1"/>
                </a:solidFill>
                <a:effectLst>
                  <a:outerShdw blurRad="38100" dist="38100" dir="2700000" algn="tl">
                    <a:srgbClr val="000000"/>
                  </a:outerShdw>
                </a:effectLst>
                <a:latin typeface="+mn-lt"/>
                <a:ea typeface="Majalla UI"/>
                <a:cs typeface="+mn-cs"/>
              </a:defRPr>
            </a:lvl3pPr>
            <a:lvl4pPr marL="1600200" indent="-228600" algn="r" rtl="1" eaLnBrk="0" fontAlgn="base" hangingPunct="0">
              <a:spcBef>
                <a:spcPct val="20000"/>
              </a:spcBef>
              <a:spcAft>
                <a:spcPct val="0"/>
              </a:spcAft>
              <a:buClr>
                <a:schemeClr val="accent2"/>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mn-lt"/>
                <a:ea typeface="Majalla UI"/>
                <a:cs typeface="+mn-cs"/>
              </a:defRPr>
            </a:lvl4pPr>
            <a:lvl5pPr marL="2057400" indent="-228600" algn="r" rtl="1"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mn-lt"/>
                <a:ea typeface="Majalla UI"/>
                <a:cs typeface="+mn-cs"/>
              </a:defRPr>
            </a:lvl5pPr>
            <a:lvl6pPr marL="2514600" indent="-228600" algn="r" rtl="1"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6pPr>
            <a:lvl7pPr marL="2971800" indent="-228600" algn="r" rtl="1"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7pPr>
            <a:lvl8pPr marL="3429000" indent="-228600" algn="r" rtl="1"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8pPr>
            <a:lvl9pPr marL="3886200" indent="-228600" algn="r" rtl="1"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9pPr>
          </a:lstStyle>
          <a:p>
            <a:pPr marL="0" indent="0" algn="just" eaLnBrk="1" hangingPunct="1">
              <a:buNone/>
              <a:defRPr/>
            </a:pPr>
            <a:r>
              <a:rPr lang="fa-IR" kern="0" dirty="0" smtClean="0">
                <a:effectLst/>
                <a:ea typeface="+mn-ea"/>
                <a:cs typeface="B Homa" panose="00000400000000000000" pitchFamily="2" charset="-78"/>
              </a:rPr>
              <a:t>برنامه ریزی ارتباطی یکی از جدیدترین رویکردهای برنامه ریزی در زمینه شهرسازی به شمار می آید.</a:t>
            </a:r>
          </a:p>
          <a:p>
            <a:pPr marL="0" indent="0" algn="just" eaLnBrk="1" hangingPunct="1">
              <a:buNone/>
              <a:defRPr/>
            </a:pPr>
            <a:r>
              <a:rPr lang="fa-IR" kern="0" dirty="0" smtClean="0">
                <a:effectLst/>
                <a:ea typeface="+mn-ea"/>
                <a:cs typeface="B Homa" panose="00000400000000000000" pitchFamily="2" charset="-78"/>
              </a:rPr>
              <a:t>روح کلی حاکم بر این نظریه ها </a:t>
            </a:r>
            <a:r>
              <a:rPr lang="fa-IR" kern="0" dirty="0" smtClean="0">
                <a:solidFill>
                  <a:srgbClr val="FF0000"/>
                </a:solidFill>
                <a:effectLst/>
                <a:ea typeface="+mn-ea"/>
                <a:cs typeface="B Homa" panose="00000400000000000000" pitchFamily="2" charset="-78"/>
              </a:rPr>
              <a:t>نگاه چندگانه به امور </a:t>
            </a:r>
            <a:r>
              <a:rPr lang="fa-IR" kern="0" dirty="0" smtClean="0">
                <a:effectLst/>
                <a:ea typeface="+mn-ea"/>
                <a:cs typeface="B Homa" panose="00000400000000000000" pitchFamily="2" charset="-78"/>
              </a:rPr>
              <a:t>و پدیده هاست که شهر نیز از آن جمله است . </a:t>
            </a:r>
          </a:p>
          <a:p>
            <a:pPr marL="0" indent="0" algn="just" eaLnBrk="1" hangingPunct="1">
              <a:buNone/>
              <a:defRPr/>
            </a:pPr>
            <a:r>
              <a:rPr lang="fa-IR" kern="0" dirty="0">
                <a:effectLst/>
                <a:cs typeface="B Homa" panose="00000400000000000000" pitchFamily="2" charset="-78"/>
              </a:rPr>
              <a:t>ارائه دهندگان نظریه برنامه ریزی ارتباطی تلاش </a:t>
            </a:r>
            <a:r>
              <a:rPr lang="fa-IR" kern="0" dirty="0" smtClean="0">
                <a:effectLst/>
                <a:cs typeface="B Homa" panose="00000400000000000000" pitchFamily="2" charset="-78"/>
              </a:rPr>
              <a:t>می کنند </a:t>
            </a:r>
            <a:r>
              <a:rPr lang="fa-IR" kern="0" dirty="0">
                <a:effectLst/>
                <a:cs typeface="B Homa" panose="00000400000000000000" pitchFamily="2" charset="-78"/>
              </a:rPr>
              <a:t>تا از این طریق فرآیند </a:t>
            </a:r>
            <a:r>
              <a:rPr lang="fa-IR" kern="0" dirty="0">
                <a:solidFill>
                  <a:srgbClr val="FF0000"/>
                </a:solidFill>
                <a:effectLst/>
                <a:cs typeface="B Homa" panose="00000400000000000000" pitchFamily="2" charset="-78"/>
              </a:rPr>
              <a:t>برنامه ریزی را دموکراتیک و مشارکتی نمایند.</a:t>
            </a:r>
            <a:endParaRPr lang="fa-IR" kern="0" dirty="0" smtClean="0">
              <a:effectLst/>
              <a:ea typeface="+mn-ea"/>
              <a:cs typeface="B Homa" panose="00000400000000000000" pitchFamily="2" charset="-78"/>
            </a:endParaRPr>
          </a:p>
        </p:txBody>
      </p:sp>
      <p:sp>
        <p:nvSpPr>
          <p:cNvPr id="12" name="Content Placeholder 2"/>
          <p:cNvSpPr txBox="1">
            <a:spLocks/>
          </p:cNvSpPr>
          <p:nvPr/>
        </p:nvSpPr>
        <p:spPr bwMode="auto">
          <a:xfrm>
            <a:off x="1732756" y="2055813"/>
            <a:ext cx="8726488" cy="353267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r" rtl="1" eaLnBrk="0" fontAlgn="base" hangingPunct="0">
              <a:spcBef>
                <a:spcPct val="20000"/>
              </a:spcBef>
              <a:spcAft>
                <a:spcPct val="0"/>
              </a:spcAft>
              <a:buClr>
                <a:schemeClr val="hlink"/>
              </a:buClr>
              <a:buSzPct val="70000"/>
              <a:buFont typeface="Wingdings" panose="05000000000000000000" pitchFamily="2" charset="2"/>
              <a:buChar char="n"/>
              <a:defRPr sz="3200">
                <a:solidFill>
                  <a:schemeClr val="tx1"/>
                </a:solidFill>
                <a:effectLst>
                  <a:outerShdw blurRad="38100" dist="38100" dir="2700000" algn="tl">
                    <a:srgbClr val="000000"/>
                  </a:outerShdw>
                </a:effectLst>
                <a:latin typeface="+mn-lt"/>
                <a:ea typeface="Majalla UI"/>
                <a:cs typeface="+mn-cs"/>
              </a:defRPr>
            </a:lvl1pPr>
            <a:lvl2pPr marL="742950" indent="-285750" algn="r" rtl="1" eaLnBrk="0" fontAlgn="base" hangingPunct="0">
              <a:spcBef>
                <a:spcPct val="20000"/>
              </a:spcBef>
              <a:spcAft>
                <a:spcPct val="0"/>
              </a:spcAft>
              <a:buClr>
                <a:schemeClr val="accent2"/>
              </a:buClr>
              <a:buSzPct val="70000"/>
              <a:buFont typeface="Wingdings" panose="05000000000000000000" pitchFamily="2" charset="2"/>
              <a:buChar char="n"/>
              <a:defRPr sz="2800">
                <a:solidFill>
                  <a:schemeClr val="tx1"/>
                </a:solidFill>
                <a:effectLst>
                  <a:outerShdw blurRad="38100" dist="38100" dir="2700000" algn="tl">
                    <a:srgbClr val="000000"/>
                  </a:outerShdw>
                </a:effectLst>
                <a:latin typeface="+mn-lt"/>
                <a:ea typeface="Majalla UI"/>
                <a:cs typeface="+mn-cs"/>
              </a:defRPr>
            </a:lvl2pPr>
            <a:lvl3pPr marL="1143000" indent="-228600" algn="r" rtl="1" eaLnBrk="0" fontAlgn="base" hangingPunct="0">
              <a:spcBef>
                <a:spcPct val="20000"/>
              </a:spcBef>
              <a:spcAft>
                <a:spcPct val="0"/>
              </a:spcAft>
              <a:buClr>
                <a:schemeClr val="tx2"/>
              </a:buClr>
              <a:buSzPct val="70000"/>
              <a:buFont typeface="Wingdings" panose="05000000000000000000" pitchFamily="2" charset="2"/>
              <a:buChar char="n"/>
              <a:defRPr sz="2400">
                <a:solidFill>
                  <a:schemeClr val="tx1"/>
                </a:solidFill>
                <a:effectLst>
                  <a:outerShdw blurRad="38100" dist="38100" dir="2700000" algn="tl">
                    <a:srgbClr val="000000"/>
                  </a:outerShdw>
                </a:effectLst>
                <a:latin typeface="+mn-lt"/>
                <a:ea typeface="Majalla UI"/>
                <a:cs typeface="+mn-cs"/>
              </a:defRPr>
            </a:lvl3pPr>
            <a:lvl4pPr marL="1600200" indent="-228600" algn="r" rtl="1" eaLnBrk="0" fontAlgn="base" hangingPunct="0">
              <a:spcBef>
                <a:spcPct val="20000"/>
              </a:spcBef>
              <a:spcAft>
                <a:spcPct val="0"/>
              </a:spcAft>
              <a:buClr>
                <a:schemeClr val="accent2"/>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mn-lt"/>
                <a:ea typeface="Majalla UI"/>
                <a:cs typeface="+mn-cs"/>
              </a:defRPr>
            </a:lvl4pPr>
            <a:lvl5pPr marL="2057400" indent="-228600" algn="r" rtl="1"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mn-lt"/>
                <a:ea typeface="Majalla UI"/>
                <a:cs typeface="+mn-cs"/>
              </a:defRPr>
            </a:lvl5pPr>
            <a:lvl6pPr marL="2514600" indent="-228600" algn="r" rtl="1"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6pPr>
            <a:lvl7pPr marL="2971800" indent="-228600" algn="r" rtl="1"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7pPr>
            <a:lvl8pPr marL="3429000" indent="-228600" algn="r" rtl="1"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8pPr>
            <a:lvl9pPr marL="3886200" indent="-228600" algn="r" rtl="1"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9pPr>
          </a:lstStyle>
          <a:p>
            <a:pPr marL="0" indent="0" algn="just">
              <a:buNone/>
              <a:defRPr/>
            </a:pPr>
            <a:r>
              <a:rPr lang="fa-IR" sz="2800" kern="0" dirty="0" smtClean="0">
                <a:effectLst/>
                <a:cs typeface="B Homa" panose="00000400000000000000" pitchFamily="2" charset="-78"/>
              </a:rPr>
              <a:t>برنامه ریزی ارتباطی نوعی روش شناسی جدید برای برنامه ریزی ارائه میدهد. و از این جهت برای برنامه ریزی عملی ارزش زیادی دارد و به همین دلیل تا حدودی به آن </a:t>
            </a:r>
            <a:r>
              <a:rPr lang="fa-IR" sz="2800" kern="0" dirty="0" smtClean="0">
                <a:solidFill>
                  <a:srgbClr val="FF0000"/>
                </a:solidFill>
                <a:effectLst/>
                <a:cs typeface="B Homa" panose="00000400000000000000" pitchFamily="2" charset="-78"/>
              </a:rPr>
              <a:t>جنبه پراگماتیسمی</a:t>
            </a:r>
            <a:r>
              <a:rPr lang="fa-IR" sz="2800" kern="0" dirty="0" smtClean="0">
                <a:effectLst/>
                <a:cs typeface="B Homa" panose="00000400000000000000" pitchFamily="2" charset="-78"/>
              </a:rPr>
              <a:t> بخشیده است.</a:t>
            </a:r>
          </a:p>
          <a:p>
            <a:pPr marL="0" indent="0" algn="just">
              <a:buNone/>
              <a:defRPr/>
            </a:pPr>
            <a:r>
              <a:rPr lang="fa-IR" sz="2800" kern="0" dirty="0" smtClean="0">
                <a:effectLst/>
                <a:cs typeface="B Homa" panose="00000400000000000000" pitchFamily="2" charset="-78"/>
              </a:rPr>
              <a:t>برنامه ریزی ارتباطی با آنکه مبنای قوی فکری و فلسفی دارد ولی </a:t>
            </a:r>
            <a:r>
              <a:rPr lang="fa-IR" sz="2800" kern="0" dirty="0" smtClean="0">
                <a:solidFill>
                  <a:srgbClr val="FF0000"/>
                </a:solidFill>
                <a:effectLst/>
                <a:cs typeface="B Homa" panose="00000400000000000000" pitchFamily="2" charset="-78"/>
              </a:rPr>
              <a:t>کاربرد آن در عمل هم چون الگوی برنامه ریزی موفق نبوده است.</a:t>
            </a:r>
          </a:p>
        </p:txBody>
      </p:sp>
    </p:spTree>
    <p:extLst>
      <p:ext uri="{BB962C8B-B14F-4D97-AF65-F5344CB8AC3E}">
        <p14:creationId xmlns:p14="http://schemas.microsoft.com/office/powerpoint/2010/main" val="2260801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10"/>
                                        </p:tgtEl>
                                      </p:cBhvr>
                                    </p:animEffect>
                                    <p:set>
                                      <p:cBhvr>
                                        <p:cTn id="12" dur="1" fill="hold">
                                          <p:stCondLst>
                                            <p:cond delay="499"/>
                                          </p:stCondLst>
                                        </p:cTn>
                                        <p:tgtEl>
                                          <p:spTgt spid="10"/>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grpId="1" nodeType="clickEffect">
                                  <p:stCondLst>
                                    <p:cond delay="0"/>
                                  </p:stCondLst>
                                  <p:childTnLst>
                                    <p:animEffect transition="out" filter="fade">
                                      <p:cBhvr>
                                        <p:cTn id="21" dur="500"/>
                                        <p:tgtEl>
                                          <p:spTgt spid="12"/>
                                        </p:tgtEl>
                                      </p:cBhvr>
                                    </p:animEffect>
                                    <p:set>
                                      <p:cBhvr>
                                        <p:cTn id="22" dur="1" fill="hold">
                                          <p:stCondLst>
                                            <p:cond delay="4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12" grpId="0"/>
      <p:bldP spid="12" grpId="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195044" y="866991"/>
            <a:ext cx="184731" cy="584775"/>
          </a:xfrm>
          <a:prstGeom prst="rect">
            <a:avLst/>
          </a:prstGeom>
        </p:spPr>
        <p:txBody>
          <a:bodyPr wrap="none">
            <a:spAutoFit/>
          </a:bodyPr>
          <a:lstStyle/>
          <a:p>
            <a:endParaRPr lang="en-US" sz="3200" b="1" dirty="0">
              <a:cs typeface="B Homa" panose="00000400000000000000" pitchFamily="2" charset="-78"/>
            </a:endParaRPr>
          </a:p>
        </p:txBody>
      </p:sp>
      <p:sp>
        <p:nvSpPr>
          <p:cNvPr id="11" name="TextBox 10"/>
          <p:cNvSpPr txBox="1"/>
          <p:nvPr/>
        </p:nvSpPr>
        <p:spPr>
          <a:xfrm>
            <a:off x="1867179" y="1409266"/>
            <a:ext cx="8457642" cy="4893647"/>
          </a:xfrm>
          <a:prstGeom prst="rect">
            <a:avLst/>
          </a:prstGeom>
          <a:noFill/>
        </p:spPr>
        <p:txBody>
          <a:bodyPr wrap="square" rtlCol="0">
            <a:spAutoFit/>
          </a:bodyPr>
          <a:lstStyle/>
          <a:p>
            <a:pPr algn="just" rtl="1"/>
            <a:r>
              <a:rPr lang="fa-IR" sz="2400" dirty="0" smtClean="0">
                <a:cs typeface="B Homa" panose="00000400000000000000" pitchFamily="2" charset="-78"/>
              </a:rPr>
              <a:t>1. هاشم پور، رحیم- قریشی، سیدمحمدشایان- خالوباقری، مهدیه؛ 1392، برنامه ریزی ارتباطی، پارادایمی نوین در برنامه ریزی شهری- با تاکید بر مورد ایران، اولین همایش ملی شهرسازی و معماری در گذر زمان، قزوین، دانشگاه بین المللی امام خمینی.</a:t>
            </a:r>
          </a:p>
          <a:p>
            <a:pPr algn="just" rtl="1"/>
            <a:r>
              <a:rPr lang="fa-IR" sz="2400" dirty="0" smtClean="0">
                <a:cs typeface="B Homa" panose="00000400000000000000" pitchFamily="2" charset="-78"/>
              </a:rPr>
              <a:t>2/ عباسپور، ابراهیم، 1390، بررسی روش شناسی </a:t>
            </a:r>
            <a:r>
              <a:rPr lang="fa-IR" sz="2400" dirty="0">
                <a:cs typeface="B Homa" panose="00000400000000000000" pitchFamily="2" charset="-78"/>
              </a:rPr>
              <a:t>"نظریه </a:t>
            </a:r>
            <a:r>
              <a:rPr lang="fa-IR" sz="2400" dirty="0" smtClean="0">
                <a:cs typeface="B Homa" panose="00000400000000000000" pitchFamily="2" charset="-78"/>
              </a:rPr>
              <a:t>کنش ارتباطی" هابرماس با رویکرد انتقادی، فصلنامه معرفت فرهنگی تجتماعی، سال دوم، بهار 1390، صفحه 35-64.</a:t>
            </a:r>
          </a:p>
          <a:p>
            <a:pPr algn="just" rtl="1"/>
            <a:r>
              <a:rPr lang="fa-IR" sz="2400" dirty="0" smtClean="0">
                <a:cs typeface="B Homa" panose="00000400000000000000" pitchFamily="2" charset="-78"/>
              </a:rPr>
              <a:t>3. رفیعیان، مجتبی- معروفی، سکینه، 1390، نقش و کاربرد رویکرد برنامه ریزی ارتباطی در نظریه های نوین شهرسازی، دوفصلنامه معماری و شهرسازی آرمان شهر پاییز و زمستان 1390، دوره 4، شماره 7، صفحه 113-120.</a:t>
            </a:r>
          </a:p>
          <a:p>
            <a:pPr algn="just" rtl="1"/>
            <a:r>
              <a:rPr lang="fa-IR" sz="2400" dirty="0" smtClean="0">
                <a:cs typeface="B Homa" panose="00000400000000000000" pitchFamily="2" charset="-78"/>
              </a:rPr>
              <a:t>4. اجلالی، پرویز- رفیعیان، مجتبی، عسگری، علی،1391، نظریه برنامه ریزی: دیدگاههای سنتی و جدید</a:t>
            </a:r>
          </a:p>
          <a:p>
            <a:pPr algn="just" rtl="1"/>
            <a:r>
              <a:rPr lang="fa-IR" sz="2400" dirty="0" smtClean="0">
                <a:cs typeface="B Homa" panose="00000400000000000000" pitchFamily="2" charset="-78"/>
              </a:rPr>
              <a:t>5. یورگن هابرماس، ترجمه کمال پولادی، 1383، نظریه کنش ارتباطی.</a:t>
            </a:r>
            <a:endParaRPr lang="en-US" sz="2400" dirty="0">
              <a:cs typeface="B Homa" panose="00000400000000000000" pitchFamily="2" charset="-78"/>
            </a:endParaRPr>
          </a:p>
        </p:txBody>
      </p:sp>
      <p:sp>
        <p:nvSpPr>
          <p:cNvPr id="13" name="Rectangle 12"/>
          <p:cNvSpPr/>
          <p:nvPr/>
        </p:nvSpPr>
        <p:spPr>
          <a:xfrm>
            <a:off x="22950357" y="4199841"/>
            <a:ext cx="1276908" cy="56054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1"/>
          <p:cNvSpPr txBox="1">
            <a:spLocks/>
          </p:cNvSpPr>
          <p:nvPr/>
        </p:nvSpPr>
        <p:spPr bwMode="auto">
          <a:xfrm>
            <a:off x="1979611" y="14203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ctr" rtl="1"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1" eaLnBrk="0" fontAlgn="base" hangingPunct="0">
              <a:spcBef>
                <a:spcPct val="0"/>
              </a:spcBef>
              <a:spcAft>
                <a:spcPct val="0"/>
              </a:spcAft>
              <a:defRPr sz="4400" b="1">
                <a:solidFill>
                  <a:schemeClr val="tx2"/>
                </a:solidFill>
                <a:effectLst>
                  <a:outerShdw blurRad="38100" dist="38100" dir="2700000" algn="tl">
                    <a:srgbClr val="000000"/>
                  </a:outerShdw>
                </a:effectLst>
                <a:latin typeface="Calibri" pitchFamily="34" charset="0"/>
                <a:cs typeface="Traditional Arabic" pitchFamily="18" charset="-78"/>
              </a:defRPr>
            </a:lvl2pPr>
            <a:lvl3pPr algn="ctr" rtl="1" eaLnBrk="0" fontAlgn="base" hangingPunct="0">
              <a:spcBef>
                <a:spcPct val="0"/>
              </a:spcBef>
              <a:spcAft>
                <a:spcPct val="0"/>
              </a:spcAft>
              <a:defRPr sz="4400" b="1">
                <a:solidFill>
                  <a:schemeClr val="tx2"/>
                </a:solidFill>
                <a:effectLst>
                  <a:outerShdw blurRad="38100" dist="38100" dir="2700000" algn="tl">
                    <a:srgbClr val="000000"/>
                  </a:outerShdw>
                </a:effectLst>
                <a:latin typeface="Calibri" pitchFamily="34" charset="0"/>
                <a:cs typeface="Traditional Arabic" pitchFamily="18" charset="-78"/>
              </a:defRPr>
            </a:lvl3pPr>
            <a:lvl4pPr algn="ctr" rtl="1" eaLnBrk="0" fontAlgn="base" hangingPunct="0">
              <a:spcBef>
                <a:spcPct val="0"/>
              </a:spcBef>
              <a:spcAft>
                <a:spcPct val="0"/>
              </a:spcAft>
              <a:defRPr sz="4400" b="1">
                <a:solidFill>
                  <a:schemeClr val="tx2"/>
                </a:solidFill>
                <a:effectLst>
                  <a:outerShdw blurRad="38100" dist="38100" dir="2700000" algn="tl">
                    <a:srgbClr val="000000"/>
                  </a:outerShdw>
                </a:effectLst>
                <a:latin typeface="Calibri" pitchFamily="34" charset="0"/>
                <a:cs typeface="Traditional Arabic" pitchFamily="18" charset="-78"/>
              </a:defRPr>
            </a:lvl4pPr>
            <a:lvl5pPr algn="ctr" rtl="1" eaLnBrk="0" fontAlgn="base" hangingPunct="0">
              <a:spcBef>
                <a:spcPct val="0"/>
              </a:spcBef>
              <a:spcAft>
                <a:spcPct val="0"/>
              </a:spcAft>
              <a:defRPr sz="4400" b="1">
                <a:solidFill>
                  <a:schemeClr val="tx2"/>
                </a:solidFill>
                <a:effectLst>
                  <a:outerShdw blurRad="38100" dist="38100" dir="2700000" algn="tl">
                    <a:srgbClr val="000000"/>
                  </a:outerShdw>
                </a:effectLst>
                <a:latin typeface="Calibri" pitchFamily="34" charset="0"/>
                <a:cs typeface="Traditional Arabic" pitchFamily="18" charset="-78"/>
              </a:defRPr>
            </a:lvl5pPr>
            <a:lvl6pPr marL="457200" algn="ctr" rtl="1"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charset="0"/>
              </a:defRPr>
            </a:lvl6pPr>
            <a:lvl7pPr marL="914400" algn="ctr" rtl="1"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charset="0"/>
              </a:defRPr>
            </a:lvl7pPr>
            <a:lvl8pPr marL="1371600" algn="ctr" rtl="1"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charset="0"/>
              </a:defRPr>
            </a:lvl8pPr>
            <a:lvl9pPr marL="1828800" algn="ctr" rtl="1"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charset="0"/>
              </a:defRPr>
            </a:lvl9pPr>
          </a:lstStyle>
          <a:p>
            <a:pPr marL="0" marR="0" lvl="0" indent="0" algn="ctr" defTabSz="914400" rtl="1" eaLnBrk="1" fontAlgn="base" latinLnBrk="0" hangingPunct="1">
              <a:lnSpc>
                <a:spcPct val="100000"/>
              </a:lnSpc>
              <a:spcBef>
                <a:spcPct val="0"/>
              </a:spcBef>
              <a:spcAft>
                <a:spcPct val="0"/>
              </a:spcAft>
              <a:buClrTx/>
              <a:buSzTx/>
              <a:buFontTx/>
              <a:buNone/>
              <a:tabLst/>
              <a:defRPr/>
            </a:pPr>
            <a:r>
              <a:rPr lang="fa-IR" kern="0" dirty="0" smtClean="0">
                <a:solidFill>
                  <a:srgbClr val="FF0000"/>
                </a:solidFill>
                <a:latin typeface="Calibri"/>
                <a:cs typeface="B Titr" pitchFamily="2" charset="-78"/>
              </a:rPr>
              <a:t>منابع</a:t>
            </a:r>
            <a:endParaRPr kumimoji="0" lang="en-US" b="1" i="0" u="none" strike="noStrike" kern="0" cap="none" spc="0" normalizeH="0" baseline="0" noProof="0" dirty="0" smtClean="0">
              <a:ln>
                <a:noFill/>
              </a:ln>
              <a:solidFill>
                <a:srgbClr val="FF0000"/>
              </a:solidFill>
              <a:effectLst>
                <a:outerShdw blurRad="38100" dist="38100" dir="2700000" algn="tl">
                  <a:srgbClr val="000000"/>
                </a:outerShdw>
              </a:effectLst>
              <a:uLnTx/>
              <a:uFillTx/>
              <a:latin typeface="Calibri"/>
              <a:ea typeface="+mj-ea"/>
              <a:cs typeface="B Titr" pitchFamily="2" charset="-78"/>
            </a:endParaRPr>
          </a:p>
        </p:txBody>
      </p:sp>
    </p:spTree>
    <p:extLst>
      <p:ext uri="{BB962C8B-B14F-4D97-AF65-F5344CB8AC3E}">
        <p14:creationId xmlns:p14="http://schemas.microsoft.com/office/powerpoint/2010/main" val="40234540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264661" y="804011"/>
            <a:ext cx="7662675" cy="769441"/>
          </a:xfrm>
          <a:prstGeom prst="rect">
            <a:avLst/>
          </a:prstGeom>
        </p:spPr>
        <p:txBody>
          <a:bodyPr wrap="none">
            <a:spAutoFit/>
          </a:bodyPr>
          <a:lstStyle/>
          <a:p>
            <a:r>
              <a:rPr lang="fa-IR" sz="4400" b="1" dirty="0">
                <a:solidFill>
                  <a:srgbClr val="FF0000"/>
                </a:solidFill>
                <a:cs typeface="B Titr" panose="00000700000000000000" pitchFamily="2" charset="-78"/>
              </a:rPr>
              <a:t>زمینه های ظهور برنامه ریزی ارتباطی</a:t>
            </a:r>
            <a:r>
              <a:rPr lang="fa-IR" sz="4400" b="1" dirty="0">
                <a:cs typeface="B Titr" panose="00000700000000000000" pitchFamily="2" charset="-78"/>
              </a:rPr>
              <a:t> </a:t>
            </a:r>
            <a:endParaRPr lang="en-US" sz="4400" b="1" dirty="0">
              <a:cs typeface="B Titr" panose="00000700000000000000" pitchFamily="2" charset="-78"/>
            </a:endParaRPr>
          </a:p>
        </p:txBody>
      </p:sp>
      <p:sp>
        <p:nvSpPr>
          <p:cNvPr id="7" name="TextBox 6"/>
          <p:cNvSpPr txBox="1"/>
          <p:nvPr/>
        </p:nvSpPr>
        <p:spPr>
          <a:xfrm>
            <a:off x="1775158" y="3013483"/>
            <a:ext cx="8609485" cy="1815882"/>
          </a:xfrm>
          <a:prstGeom prst="rect">
            <a:avLst/>
          </a:prstGeom>
          <a:noFill/>
        </p:spPr>
        <p:txBody>
          <a:bodyPr wrap="square" rtlCol="0">
            <a:spAutoFit/>
          </a:bodyPr>
          <a:lstStyle/>
          <a:p>
            <a:pPr lvl="0" algn="just" rtl="1" fontAlgn="base">
              <a:spcBef>
                <a:spcPct val="20000"/>
              </a:spcBef>
              <a:spcAft>
                <a:spcPct val="0"/>
              </a:spcAft>
              <a:buClr>
                <a:srgbClr val="99FF33"/>
              </a:buClr>
              <a:buSzPct val="70000"/>
              <a:defRPr/>
            </a:pPr>
            <a:r>
              <a:rPr lang="fa-IR" sz="2800" kern="0" dirty="0" smtClean="0">
                <a:ln w="0"/>
                <a:latin typeface="Constantia"/>
                <a:cs typeface="B Homa" panose="00000400000000000000" pitchFamily="2" charset="-78"/>
              </a:rPr>
              <a:t>الف </a:t>
            </a:r>
            <a:r>
              <a:rPr lang="fa-IR" sz="2800" kern="0" dirty="0">
                <a:ln w="0"/>
                <a:latin typeface="Constantia"/>
                <a:cs typeface="B Homa" panose="00000400000000000000" pitchFamily="2" charset="-78"/>
              </a:rPr>
              <a:t>) موج فکری که با الگو گرفتن از نظرات و انگاشت های </a:t>
            </a:r>
            <a:r>
              <a:rPr lang="fa-IR" sz="2800" kern="0" dirty="0" smtClean="0">
                <a:ln w="0"/>
                <a:solidFill>
                  <a:srgbClr val="FF0000"/>
                </a:solidFill>
                <a:latin typeface="Constantia"/>
                <a:cs typeface="B Homa" panose="00000400000000000000" pitchFamily="2" charset="-78"/>
              </a:rPr>
              <a:t>یورگن</a:t>
            </a:r>
            <a:r>
              <a:rPr lang="fa-IR" sz="2800" kern="0" dirty="0" smtClean="0">
                <a:ln w="0"/>
                <a:latin typeface="Constantia"/>
                <a:cs typeface="B Homa" panose="00000400000000000000" pitchFamily="2" charset="-78"/>
              </a:rPr>
              <a:t> </a:t>
            </a:r>
            <a:r>
              <a:rPr lang="fa-IR" sz="2800" kern="0" dirty="0" smtClean="0">
                <a:ln w="0"/>
                <a:solidFill>
                  <a:srgbClr val="FF0000"/>
                </a:solidFill>
                <a:latin typeface="Constantia"/>
                <a:cs typeface="B Homa" panose="00000400000000000000" pitchFamily="2" charset="-78"/>
              </a:rPr>
              <a:t>هابرماس </a:t>
            </a:r>
            <a:r>
              <a:rPr lang="fa-IR" sz="2800" kern="0" dirty="0" smtClean="0">
                <a:ln w="0"/>
                <a:latin typeface="Constantia"/>
                <a:cs typeface="B Homa" panose="00000400000000000000" pitchFamily="2" charset="-78"/>
              </a:rPr>
              <a:t>در </a:t>
            </a:r>
            <a:r>
              <a:rPr lang="fa-IR" sz="2800" kern="0" dirty="0">
                <a:ln w="0"/>
                <a:latin typeface="Constantia"/>
                <a:cs typeface="B Homa" panose="00000400000000000000" pitchFamily="2" charset="-78"/>
              </a:rPr>
              <a:t>زمینه نظریه برنامه ریزی مطرح می </a:t>
            </a:r>
            <a:r>
              <a:rPr lang="fa-IR" sz="2800" kern="0" dirty="0" smtClean="0">
                <a:ln w="0"/>
                <a:latin typeface="Constantia"/>
                <a:cs typeface="B Homa" panose="00000400000000000000" pitchFamily="2" charset="-78"/>
              </a:rPr>
              <a:t>شود، که عناوین مختلفی چون </a:t>
            </a:r>
            <a:r>
              <a:rPr lang="fa-IR" sz="2800" u="sng" kern="0" dirty="0">
                <a:ln w="0"/>
                <a:latin typeface="Constantia"/>
                <a:cs typeface="B Homa" panose="00000400000000000000" pitchFamily="2" charset="-78"/>
              </a:rPr>
              <a:t>برنامه ریزی ارتباطی و برنامه ریزی مباحثه ای </a:t>
            </a:r>
            <a:r>
              <a:rPr lang="fa-IR" sz="2800" u="sng" kern="0" dirty="0" smtClean="0">
                <a:ln w="0"/>
                <a:latin typeface="Constantia"/>
                <a:cs typeface="B Homa" panose="00000400000000000000" pitchFamily="2" charset="-78"/>
              </a:rPr>
              <a:t>و </a:t>
            </a:r>
            <a:r>
              <a:rPr lang="fa-IR" sz="2800" u="sng" kern="0" dirty="0">
                <a:ln w="0"/>
                <a:latin typeface="Constantia"/>
                <a:cs typeface="B Homa" panose="00000400000000000000" pitchFamily="2" charset="-78"/>
              </a:rPr>
              <a:t>برنامه ریزی از راه </a:t>
            </a:r>
            <a:r>
              <a:rPr lang="fa-IR" sz="2800" u="sng" kern="0" dirty="0" smtClean="0">
                <a:ln w="0"/>
                <a:latin typeface="Constantia"/>
                <a:cs typeface="B Homa" panose="00000400000000000000" pitchFamily="2" charset="-78"/>
              </a:rPr>
              <a:t>مناظره</a:t>
            </a:r>
            <a:r>
              <a:rPr lang="en-US" sz="2800" u="sng" kern="0" dirty="0" smtClean="0">
                <a:ln w="0"/>
                <a:latin typeface="Constantia"/>
                <a:cs typeface="B Homa" panose="00000400000000000000" pitchFamily="2" charset="-78"/>
              </a:rPr>
              <a:t> </a:t>
            </a:r>
            <a:r>
              <a:rPr lang="fa-IR" sz="2800" u="sng" kern="0" dirty="0" smtClean="0">
                <a:ln w="0"/>
                <a:latin typeface="Constantia"/>
                <a:cs typeface="B Homa" panose="00000400000000000000" pitchFamily="2" charset="-78"/>
              </a:rPr>
              <a:t>و </a:t>
            </a:r>
            <a:r>
              <a:rPr lang="fa-IR" sz="2800" u="sng" kern="0" dirty="0">
                <a:ln w="0"/>
                <a:latin typeface="Constantia"/>
                <a:cs typeface="B Homa" panose="00000400000000000000" pitchFamily="2" charset="-78"/>
              </a:rPr>
              <a:t>برنامه ریزی همکارانه </a:t>
            </a:r>
            <a:r>
              <a:rPr lang="fa-IR" sz="2800" kern="0" dirty="0" smtClean="0">
                <a:ln w="0"/>
                <a:latin typeface="Constantia"/>
                <a:cs typeface="B Homa" panose="00000400000000000000" pitchFamily="2" charset="-78"/>
              </a:rPr>
              <a:t>به </a:t>
            </a:r>
            <a:r>
              <a:rPr lang="fa-IR" sz="2800" kern="0" dirty="0">
                <a:ln w="0"/>
                <a:latin typeface="Constantia"/>
                <a:cs typeface="B Homa" panose="00000400000000000000" pitchFamily="2" charset="-78"/>
              </a:rPr>
              <a:t>خود می گیرد . </a:t>
            </a:r>
            <a:endParaRPr lang="en-US" sz="2800" kern="0" dirty="0">
              <a:ln w="0"/>
              <a:latin typeface="Constantia"/>
              <a:cs typeface="B Homa" panose="00000400000000000000" pitchFamily="2" charset="-78"/>
            </a:endParaRPr>
          </a:p>
        </p:txBody>
      </p:sp>
      <p:sp>
        <p:nvSpPr>
          <p:cNvPr id="8" name="TextBox 7"/>
          <p:cNvSpPr txBox="1"/>
          <p:nvPr/>
        </p:nvSpPr>
        <p:spPr>
          <a:xfrm>
            <a:off x="1254349" y="4964302"/>
            <a:ext cx="9073616" cy="954107"/>
          </a:xfrm>
          <a:prstGeom prst="rect">
            <a:avLst/>
          </a:prstGeom>
          <a:noFill/>
        </p:spPr>
        <p:txBody>
          <a:bodyPr wrap="square" rtlCol="0">
            <a:spAutoFit/>
          </a:bodyPr>
          <a:lstStyle/>
          <a:p>
            <a:pPr lvl="0" algn="r" rtl="1" fontAlgn="base">
              <a:spcBef>
                <a:spcPct val="20000"/>
              </a:spcBef>
              <a:spcAft>
                <a:spcPct val="0"/>
              </a:spcAft>
              <a:buClr>
                <a:srgbClr val="99FF33"/>
              </a:buClr>
              <a:buSzPct val="70000"/>
              <a:defRPr/>
            </a:pPr>
            <a:r>
              <a:rPr lang="fa-IR" sz="2800" kern="0" dirty="0" smtClean="0">
                <a:ln w="0"/>
                <a:latin typeface="Constantia"/>
                <a:cs typeface="B Homa" panose="00000400000000000000" pitchFamily="2" charset="-78"/>
              </a:rPr>
              <a:t>ب ) موج فکری دوم  آن قسمت از تفکراتی است که در حال حاضر </a:t>
            </a:r>
            <a:r>
              <a:rPr lang="fa-IR" sz="2800" kern="0" dirty="0" smtClean="0">
                <a:ln w="0"/>
                <a:solidFill>
                  <a:srgbClr val="FF0000"/>
                </a:solidFill>
                <a:latin typeface="Constantia"/>
                <a:cs typeface="B Homa" panose="00000400000000000000" pitchFamily="2" charset="-78"/>
              </a:rPr>
              <a:t>برنامه ریزی محیطی </a:t>
            </a:r>
            <a:r>
              <a:rPr lang="fa-IR" sz="2800" kern="0" dirty="0" smtClean="0">
                <a:ln w="0"/>
                <a:latin typeface="Constantia"/>
                <a:cs typeface="B Homa" panose="00000400000000000000" pitchFamily="2" charset="-78"/>
              </a:rPr>
              <a:t>نامیده می شود و ناظر بر انگاشت های محیطی است .</a:t>
            </a:r>
            <a:endParaRPr lang="fa-IR" sz="2800" kern="0" dirty="0">
              <a:ln w="0"/>
              <a:latin typeface="Constantia"/>
              <a:cs typeface="B Homa" panose="00000400000000000000" pitchFamily="2" charset="-78"/>
            </a:endParaRPr>
          </a:p>
        </p:txBody>
      </p:sp>
      <p:sp>
        <p:nvSpPr>
          <p:cNvPr id="10" name="TextBox 9"/>
          <p:cNvSpPr txBox="1"/>
          <p:nvPr/>
        </p:nvSpPr>
        <p:spPr>
          <a:xfrm>
            <a:off x="1791257" y="1991907"/>
            <a:ext cx="8609485" cy="954107"/>
          </a:xfrm>
          <a:prstGeom prst="rect">
            <a:avLst/>
          </a:prstGeom>
          <a:noFill/>
        </p:spPr>
        <p:txBody>
          <a:bodyPr wrap="square" rtlCol="0">
            <a:spAutoFit/>
          </a:bodyPr>
          <a:lstStyle/>
          <a:p>
            <a:pPr lvl="0" algn="just" rtl="1"/>
            <a:r>
              <a:rPr lang="fa-IR" sz="2800" kern="0" dirty="0">
                <a:ln w="0"/>
                <a:latin typeface="Constantia"/>
                <a:cs typeface="B Homa" panose="00000400000000000000" pitchFamily="2" charset="-78"/>
              </a:rPr>
              <a:t>دهه 1990 </a:t>
            </a:r>
            <a:r>
              <a:rPr lang="fa-IR" sz="2800" kern="0" dirty="0" smtClean="0">
                <a:ln w="0"/>
                <a:latin typeface="Constantia"/>
                <a:cs typeface="B Homa" panose="00000400000000000000" pitchFamily="2" charset="-78"/>
              </a:rPr>
              <a:t>با </a:t>
            </a:r>
            <a:r>
              <a:rPr lang="fa-IR" sz="2800" kern="0" dirty="0">
                <a:ln w="0"/>
                <a:latin typeface="Constantia"/>
                <a:cs typeface="B Homa" panose="00000400000000000000" pitchFamily="2" charset="-78"/>
              </a:rPr>
              <a:t>شکل گیری دو موج فکری عمده در </a:t>
            </a:r>
            <a:r>
              <a:rPr lang="fa-IR" sz="2800" kern="0" dirty="0" smtClean="0">
                <a:ln w="0"/>
                <a:latin typeface="Constantia"/>
                <a:cs typeface="B Homa" panose="00000400000000000000" pitchFamily="2" charset="-78"/>
              </a:rPr>
              <a:t>زمینه  برنامه </a:t>
            </a:r>
            <a:r>
              <a:rPr lang="fa-IR" sz="2800" kern="0" dirty="0">
                <a:ln w="0"/>
                <a:latin typeface="Constantia"/>
                <a:cs typeface="B Homa" panose="00000400000000000000" pitchFamily="2" charset="-78"/>
              </a:rPr>
              <a:t>ریزی </a:t>
            </a:r>
            <a:r>
              <a:rPr lang="fa-IR" sz="2800" kern="0" dirty="0" smtClean="0">
                <a:ln w="0"/>
                <a:latin typeface="Constantia"/>
                <a:cs typeface="B Homa" panose="00000400000000000000" pitchFamily="2" charset="-78"/>
              </a:rPr>
              <a:t>شهری </a:t>
            </a:r>
            <a:r>
              <a:rPr lang="fa-IR" sz="2800" kern="0" dirty="0">
                <a:ln w="0"/>
                <a:latin typeface="Constantia"/>
                <a:cs typeface="B Homa" panose="00000400000000000000" pitchFamily="2" charset="-78"/>
              </a:rPr>
              <a:t>همزمان </a:t>
            </a:r>
            <a:r>
              <a:rPr lang="fa-IR" sz="2800" kern="0" dirty="0" smtClean="0">
                <a:ln w="0"/>
                <a:latin typeface="Constantia"/>
                <a:cs typeface="B Homa" panose="00000400000000000000" pitchFamily="2" charset="-78"/>
              </a:rPr>
              <a:t>است: </a:t>
            </a:r>
            <a:endParaRPr lang="fa-IR" sz="2800" kern="0" dirty="0">
              <a:ln w="0"/>
              <a:latin typeface="Constantia"/>
              <a:cs typeface="B Homa" panose="00000400000000000000" pitchFamily="2" charset="-78"/>
            </a:endParaRPr>
          </a:p>
        </p:txBody>
      </p:sp>
    </p:spTree>
    <p:extLst>
      <p:ext uri="{BB962C8B-B14F-4D97-AF65-F5344CB8AC3E}">
        <p14:creationId xmlns:p14="http://schemas.microsoft.com/office/powerpoint/2010/main" val="3252993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txBox="1">
            <a:spLocks noRot="1" noChangeArrowheads="1"/>
          </p:cNvSpPr>
          <p:nvPr/>
        </p:nvSpPr>
        <p:spPr bwMode="auto">
          <a:xfrm>
            <a:off x="1981200" y="629672"/>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ctr" rtl="1"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1" eaLnBrk="0" fontAlgn="base" hangingPunct="0">
              <a:spcBef>
                <a:spcPct val="0"/>
              </a:spcBef>
              <a:spcAft>
                <a:spcPct val="0"/>
              </a:spcAft>
              <a:defRPr sz="4400" b="1">
                <a:solidFill>
                  <a:schemeClr val="tx2"/>
                </a:solidFill>
                <a:effectLst>
                  <a:outerShdw blurRad="38100" dist="38100" dir="2700000" algn="tl">
                    <a:srgbClr val="000000"/>
                  </a:outerShdw>
                </a:effectLst>
                <a:latin typeface="Calibri" pitchFamily="34" charset="0"/>
                <a:cs typeface="Traditional Arabic" pitchFamily="18" charset="-78"/>
              </a:defRPr>
            </a:lvl2pPr>
            <a:lvl3pPr algn="ctr" rtl="1" eaLnBrk="0" fontAlgn="base" hangingPunct="0">
              <a:spcBef>
                <a:spcPct val="0"/>
              </a:spcBef>
              <a:spcAft>
                <a:spcPct val="0"/>
              </a:spcAft>
              <a:defRPr sz="4400" b="1">
                <a:solidFill>
                  <a:schemeClr val="tx2"/>
                </a:solidFill>
                <a:effectLst>
                  <a:outerShdw blurRad="38100" dist="38100" dir="2700000" algn="tl">
                    <a:srgbClr val="000000"/>
                  </a:outerShdw>
                </a:effectLst>
                <a:latin typeface="Calibri" pitchFamily="34" charset="0"/>
                <a:cs typeface="Traditional Arabic" pitchFamily="18" charset="-78"/>
              </a:defRPr>
            </a:lvl3pPr>
            <a:lvl4pPr algn="ctr" rtl="1" eaLnBrk="0" fontAlgn="base" hangingPunct="0">
              <a:spcBef>
                <a:spcPct val="0"/>
              </a:spcBef>
              <a:spcAft>
                <a:spcPct val="0"/>
              </a:spcAft>
              <a:defRPr sz="4400" b="1">
                <a:solidFill>
                  <a:schemeClr val="tx2"/>
                </a:solidFill>
                <a:effectLst>
                  <a:outerShdw blurRad="38100" dist="38100" dir="2700000" algn="tl">
                    <a:srgbClr val="000000"/>
                  </a:outerShdw>
                </a:effectLst>
                <a:latin typeface="Calibri" pitchFamily="34" charset="0"/>
                <a:cs typeface="Traditional Arabic" pitchFamily="18" charset="-78"/>
              </a:defRPr>
            </a:lvl4pPr>
            <a:lvl5pPr algn="ctr" rtl="1" eaLnBrk="0" fontAlgn="base" hangingPunct="0">
              <a:spcBef>
                <a:spcPct val="0"/>
              </a:spcBef>
              <a:spcAft>
                <a:spcPct val="0"/>
              </a:spcAft>
              <a:defRPr sz="4400" b="1">
                <a:solidFill>
                  <a:schemeClr val="tx2"/>
                </a:solidFill>
                <a:effectLst>
                  <a:outerShdw blurRad="38100" dist="38100" dir="2700000" algn="tl">
                    <a:srgbClr val="000000"/>
                  </a:outerShdw>
                </a:effectLst>
                <a:latin typeface="Calibri" pitchFamily="34" charset="0"/>
                <a:cs typeface="Traditional Arabic" pitchFamily="18" charset="-78"/>
              </a:defRPr>
            </a:lvl5pPr>
            <a:lvl6pPr marL="457200" algn="ctr" rtl="1"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charset="0"/>
              </a:defRPr>
            </a:lvl6pPr>
            <a:lvl7pPr marL="914400" algn="ctr" rtl="1"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charset="0"/>
              </a:defRPr>
            </a:lvl7pPr>
            <a:lvl8pPr marL="1371600" algn="ctr" rtl="1"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charset="0"/>
              </a:defRPr>
            </a:lvl8pPr>
            <a:lvl9pPr marL="1828800" algn="ctr" rtl="1"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charset="0"/>
              </a:defRPr>
            </a:lvl9pPr>
          </a:lstStyle>
          <a:p>
            <a:pPr marL="0" marR="0" lvl="0" indent="0" algn="ctr" defTabSz="914400" rtl="1" eaLnBrk="1" fontAlgn="base" latinLnBrk="0" hangingPunct="1">
              <a:lnSpc>
                <a:spcPct val="100000"/>
              </a:lnSpc>
              <a:spcBef>
                <a:spcPct val="0"/>
              </a:spcBef>
              <a:spcAft>
                <a:spcPct val="0"/>
              </a:spcAft>
              <a:buClrTx/>
              <a:buSzTx/>
              <a:buFontTx/>
              <a:buNone/>
              <a:tabLst/>
              <a:defRPr/>
            </a:pPr>
            <a:r>
              <a:rPr kumimoji="0" lang="fa-IR" sz="4400" b="1" i="0" u="none" strike="noStrike" kern="0" cap="none" spc="0" normalizeH="0" baseline="0" noProof="0" dirty="0" smtClean="0">
                <a:ln>
                  <a:noFill/>
                </a:ln>
                <a:solidFill>
                  <a:srgbClr val="FF0000"/>
                </a:solidFill>
                <a:effectLst/>
                <a:uLnTx/>
                <a:uFillTx/>
                <a:latin typeface="Calibri"/>
                <a:ea typeface="+mj-ea"/>
                <a:cs typeface="B Titr" pitchFamily="2" charset="-78"/>
              </a:rPr>
              <a:t>برنامه ریزی ارتباطی چیست ؟ </a:t>
            </a:r>
            <a:endParaRPr kumimoji="0" lang="en-US" sz="4400" b="1" i="0" u="none" strike="noStrike" kern="0" cap="none" spc="0" normalizeH="0" baseline="0" noProof="0" dirty="0" smtClean="0">
              <a:ln>
                <a:noFill/>
              </a:ln>
              <a:solidFill>
                <a:srgbClr val="FF0000"/>
              </a:solidFill>
              <a:effectLst/>
              <a:uLnTx/>
              <a:uFillTx/>
              <a:latin typeface="Calibri"/>
              <a:ea typeface="+mj-ea"/>
              <a:cs typeface="B Titr" pitchFamily="2" charset="-78"/>
            </a:endParaRPr>
          </a:p>
        </p:txBody>
      </p:sp>
      <p:sp>
        <p:nvSpPr>
          <p:cNvPr id="9" name="Rectangle 3"/>
          <p:cNvSpPr txBox="1">
            <a:spLocks noChangeArrowheads="1"/>
          </p:cNvSpPr>
          <p:nvPr/>
        </p:nvSpPr>
        <p:spPr bwMode="auto">
          <a:xfrm>
            <a:off x="1791258" y="1772672"/>
            <a:ext cx="8609484"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r" rtl="1" eaLnBrk="0" fontAlgn="base" hangingPunct="0">
              <a:spcBef>
                <a:spcPct val="20000"/>
              </a:spcBef>
              <a:spcAft>
                <a:spcPct val="0"/>
              </a:spcAft>
              <a:buClr>
                <a:schemeClr val="hlink"/>
              </a:buClr>
              <a:buSzPct val="70000"/>
              <a:buFont typeface="Wingdings" panose="05000000000000000000" pitchFamily="2" charset="2"/>
              <a:buChar char="n"/>
              <a:defRPr sz="3200">
                <a:solidFill>
                  <a:schemeClr val="tx1"/>
                </a:solidFill>
                <a:effectLst>
                  <a:outerShdw blurRad="38100" dist="38100" dir="2700000" algn="tl">
                    <a:srgbClr val="000000"/>
                  </a:outerShdw>
                </a:effectLst>
                <a:latin typeface="+mn-lt"/>
                <a:ea typeface="Majalla UI"/>
                <a:cs typeface="+mn-cs"/>
              </a:defRPr>
            </a:lvl1pPr>
            <a:lvl2pPr marL="742950" indent="-285750" algn="r" rtl="1" eaLnBrk="0" fontAlgn="base" hangingPunct="0">
              <a:spcBef>
                <a:spcPct val="20000"/>
              </a:spcBef>
              <a:spcAft>
                <a:spcPct val="0"/>
              </a:spcAft>
              <a:buClr>
                <a:schemeClr val="accent2"/>
              </a:buClr>
              <a:buSzPct val="70000"/>
              <a:buFont typeface="Wingdings" panose="05000000000000000000" pitchFamily="2" charset="2"/>
              <a:buChar char="n"/>
              <a:defRPr sz="2800">
                <a:solidFill>
                  <a:schemeClr val="tx1"/>
                </a:solidFill>
                <a:effectLst>
                  <a:outerShdw blurRad="38100" dist="38100" dir="2700000" algn="tl">
                    <a:srgbClr val="000000"/>
                  </a:outerShdw>
                </a:effectLst>
                <a:latin typeface="+mn-lt"/>
                <a:ea typeface="Majalla UI"/>
                <a:cs typeface="+mn-cs"/>
              </a:defRPr>
            </a:lvl2pPr>
            <a:lvl3pPr marL="1143000" indent="-228600" algn="r" rtl="1" eaLnBrk="0" fontAlgn="base" hangingPunct="0">
              <a:spcBef>
                <a:spcPct val="20000"/>
              </a:spcBef>
              <a:spcAft>
                <a:spcPct val="0"/>
              </a:spcAft>
              <a:buClr>
                <a:schemeClr val="tx2"/>
              </a:buClr>
              <a:buSzPct val="70000"/>
              <a:buFont typeface="Wingdings" panose="05000000000000000000" pitchFamily="2" charset="2"/>
              <a:buChar char="n"/>
              <a:defRPr sz="2400">
                <a:solidFill>
                  <a:schemeClr val="tx1"/>
                </a:solidFill>
                <a:effectLst>
                  <a:outerShdw blurRad="38100" dist="38100" dir="2700000" algn="tl">
                    <a:srgbClr val="000000"/>
                  </a:outerShdw>
                </a:effectLst>
                <a:latin typeface="+mn-lt"/>
                <a:ea typeface="Majalla UI"/>
                <a:cs typeface="+mn-cs"/>
              </a:defRPr>
            </a:lvl3pPr>
            <a:lvl4pPr marL="1600200" indent="-228600" algn="r" rtl="1" eaLnBrk="0" fontAlgn="base" hangingPunct="0">
              <a:spcBef>
                <a:spcPct val="20000"/>
              </a:spcBef>
              <a:spcAft>
                <a:spcPct val="0"/>
              </a:spcAft>
              <a:buClr>
                <a:schemeClr val="accent2"/>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mn-lt"/>
                <a:ea typeface="Majalla UI"/>
                <a:cs typeface="+mn-cs"/>
              </a:defRPr>
            </a:lvl4pPr>
            <a:lvl5pPr marL="2057400" indent="-228600" algn="r" rtl="1"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mn-lt"/>
                <a:ea typeface="Majalla UI"/>
                <a:cs typeface="+mn-cs"/>
              </a:defRPr>
            </a:lvl5pPr>
            <a:lvl6pPr marL="2514600" indent="-228600" algn="r" rtl="1"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6pPr>
            <a:lvl7pPr marL="2971800" indent="-228600" algn="r" rtl="1"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7pPr>
            <a:lvl8pPr marL="3429000" indent="-228600" algn="r" rtl="1"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8pPr>
            <a:lvl9pPr marL="3886200" indent="-228600" algn="r" rtl="1"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9pPr>
          </a:lstStyle>
          <a:p>
            <a:pPr marL="0" indent="0" algn="just" eaLnBrk="1" hangingPunct="1">
              <a:buNone/>
              <a:defRPr/>
            </a:pPr>
            <a:r>
              <a:rPr lang="fa-IR" sz="2800" kern="0" dirty="0" smtClean="0">
                <a:ln w="0"/>
                <a:effectLst/>
                <a:ea typeface="+mn-ea"/>
                <a:cs typeface="B Homa" panose="00000400000000000000" pitchFamily="2" charset="-78"/>
              </a:rPr>
              <a:t>برنامه ریزی ارتباطی را میتوان یک شکل </a:t>
            </a:r>
            <a:r>
              <a:rPr lang="fa-IR" sz="2800" kern="0" dirty="0" smtClean="0">
                <a:ln w="0"/>
                <a:solidFill>
                  <a:srgbClr val="FF0000"/>
                </a:solidFill>
                <a:effectLst/>
                <a:ea typeface="+mn-ea"/>
                <a:cs typeface="B Homa" panose="00000400000000000000" pitchFamily="2" charset="-78"/>
              </a:rPr>
              <a:t>برنامه ریزی مبتنی بر گفت و شنود </a:t>
            </a:r>
            <a:r>
              <a:rPr lang="fa-IR" sz="2800" kern="0" dirty="0" smtClean="0">
                <a:ln w="0"/>
                <a:effectLst/>
                <a:ea typeface="+mn-ea"/>
                <a:cs typeface="B Homa" panose="00000400000000000000" pitchFamily="2" charset="-78"/>
              </a:rPr>
              <a:t>و کوششی برای </a:t>
            </a:r>
            <a:r>
              <a:rPr lang="fa-IR" sz="2800" kern="0" dirty="0" smtClean="0">
                <a:ln w="0"/>
                <a:solidFill>
                  <a:srgbClr val="FF0000"/>
                </a:solidFill>
                <a:effectLst/>
                <a:ea typeface="+mn-ea"/>
                <a:cs typeface="B Homa" panose="00000400000000000000" pitchFamily="2" charset="-78"/>
              </a:rPr>
              <a:t>نو-آفریدن دموکراسی </a:t>
            </a:r>
            <a:r>
              <a:rPr lang="fa-IR" sz="2800" kern="0" dirty="0" smtClean="0">
                <a:ln w="0"/>
                <a:effectLst/>
                <a:ea typeface="+mn-ea"/>
                <a:cs typeface="B Homa" panose="00000400000000000000" pitchFamily="2" charset="-78"/>
              </a:rPr>
              <a:t>در جوامعی دانست که سیستمهای سیاسی و حقوقی آنها زمینه های اندکی را برای پیشبرد دموکراسی دارا هستند.</a:t>
            </a:r>
          </a:p>
          <a:p>
            <a:pPr marL="0" indent="0" algn="just" eaLnBrk="1" hangingPunct="1">
              <a:buNone/>
              <a:defRPr/>
            </a:pPr>
            <a:r>
              <a:rPr lang="fa-IR" sz="2800" kern="0" dirty="0" smtClean="0">
                <a:ln w="0"/>
                <a:effectLst/>
                <a:ea typeface="+mn-ea"/>
                <a:cs typeface="B Homa" panose="00000400000000000000" pitchFamily="2" charset="-78"/>
              </a:rPr>
              <a:t>می توان گفت برنامه ریزی ارتباطی در پاسخ به این سئوال شکل گرفت که </a:t>
            </a:r>
            <a:r>
              <a:rPr lang="fa-IR" sz="2800" u="sng" kern="0" dirty="0" smtClean="0">
                <a:ln w="0"/>
                <a:effectLst/>
                <a:ea typeface="+mn-ea"/>
                <a:cs typeface="B Homa" panose="00000400000000000000" pitchFamily="2" charset="-78"/>
              </a:rPr>
              <a:t>چه نوع برنامه ریزی می تواند با درک کنونی ما از عمل اجتماعی سازگار باشد. </a:t>
            </a:r>
          </a:p>
          <a:p>
            <a:pPr marL="0" indent="0" algn="just" eaLnBrk="1" hangingPunct="1">
              <a:buNone/>
              <a:defRPr/>
            </a:pPr>
            <a:endParaRPr lang="en-US" sz="2800" u="sng" kern="0" dirty="0" smtClean="0">
              <a:ln w="0"/>
              <a:effectLst/>
              <a:ea typeface="+mn-ea"/>
              <a:cs typeface="B Homa" panose="00000400000000000000" pitchFamily="2" charset="-78"/>
            </a:endParaRPr>
          </a:p>
        </p:txBody>
      </p:sp>
      <p:sp>
        <p:nvSpPr>
          <p:cNvPr id="14" name="TextBox 13"/>
          <p:cNvSpPr txBox="1"/>
          <p:nvPr/>
        </p:nvSpPr>
        <p:spPr>
          <a:xfrm>
            <a:off x="1791258" y="4171540"/>
            <a:ext cx="8609483" cy="2246769"/>
          </a:xfrm>
          <a:prstGeom prst="rect">
            <a:avLst/>
          </a:prstGeom>
          <a:noFill/>
        </p:spPr>
        <p:txBody>
          <a:bodyPr wrap="square" rtlCol="0">
            <a:spAutoFit/>
          </a:bodyPr>
          <a:lstStyle/>
          <a:p>
            <a:pPr lvl="0" algn="just" rtl="1" fontAlgn="base">
              <a:spcBef>
                <a:spcPct val="20000"/>
              </a:spcBef>
              <a:spcAft>
                <a:spcPct val="0"/>
              </a:spcAft>
              <a:buClr>
                <a:srgbClr val="99FF33"/>
              </a:buClr>
              <a:buSzPct val="70000"/>
              <a:defRPr/>
            </a:pPr>
            <a:r>
              <a:rPr lang="fa-IR" sz="2800" kern="0" dirty="0" smtClean="0">
                <a:latin typeface="Constantia"/>
                <a:cs typeface="B Homa" panose="00000400000000000000" pitchFamily="2" charset="-78"/>
              </a:rPr>
              <a:t>برنامه </a:t>
            </a:r>
            <a:r>
              <a:rPr lang="fa-IR" sz="2800" kern="0" dirty="0">
                <a:latin typeface="Constantia"/>
                <a:cs typeface="B Homa" panose="00000400000000000000" pitchFamily="2" charset="-78"/>
              </a:rPr>
              <a:t>ریزی ارتباطی یکی از جدیدترین تلاش ها در عرصه نظریه پردازی است که در آن </a:t>
            </a:r>
            <a:r>
              <a:rPr lang="fa-IR" sz="2800" u="sng" kern="0" dirty="0">
                <a:latin typeface="Constantia"/>
                <a:cs typeface="B Homa" panose="00000400000000000000" pitchFamily="2" charset="-78"/>
              </a:rPr>
              <a:t>برروابط  میانکنش فردی  بین عاملان تصمیم گیری گوناگون</a:t>
            </a:r>
            <a:r>
              <a:rPr lang="fa-IR" sz="2800" kern="0" dirty="0">
                <a:latin typeface="Constantia"/>
                <a:cs typeface="B Homa" panose="00000400000000000000" pitchFamily="2" charset="-78"/>
              </a:rPr>
              <a:t> در یک </a:t>
            </a:r>
            <a:r>
              <a:rPr lang="fa-IR" sz="2800" kern="0" dirty="0">
                <a:solidFill>
                  <a:srgbClr val="FF0000"/>
                </a:solidFill>
                <a:latin typeface="Constantia"/>
                <a:cs typeface="B Homa" panose="00000400000000000000" pitchFamily="2" charset="-78"/>
              </a:rPr>
              <a:t>صحنه</a:t>
            </a:r>
            <a:r>
              <a:rPr lang="fa-IR" sz="2800" kern="0" dirty="0">
                <a:latin typeface="Constantia"/>
                <a:cs typeface="B Homa" panose="00000400000000000000" pitchFamily="2" charset="-78"/>
              </a:rPr>
              <a:t> برنامه ریزی تاکید می شود .مقصود از صحنه</a:t>
            </a:r>
            <a:r>
              <a:rPr lang="fa-IR" sz="2800" kern="0" dirty="0" smtClean="0">
                <a:latin typeface="Constantia"/>
                <a:cs typeface="B Homa" panose="00000400000000000000" pitchFamily="2" charset="-78"/>
              </a:rPr>
              <a:t>؛ </a:t>
            </a:r>
            <a:r>
              <a:rPr lang="fa-IR" sz="2800" kern="0" dirty="0" smtClean="0">
                <a:solidFill>
                  <a:srgbClr val="FF0000"/>
                </a:solidFill>
                <a:latin typeface="Constantia"/>
                <a:cs typeface="B Homa" panose="00000400000000000000" pitchFamily="2" charset="-78"/>
              </a:rPr>
              <a:t>حوزه </a:t>
            </a:r>
            <a:r>
              <a:rPr lang="fa-IR" sz="2800" kern="0" dirty="0">
                <a:solidFill>
                  <a:srgbClr val="FF0000"/>
                </a:solidFill>
                <a:latin typeface="Constantia"/>
                <a:cs typeface="B Homa" panose="00000400000000000000" pitchFamily="2" charset="-78"/>
              </a:rPr>
              <a:t>ی عمومی </a:t>
            </a:r>
            <a:r>
              <a:rPr lang="fa-IR" sz="2800" kern="0" dirty="0">
                <a:latin typeface="Constantia"/>
                <a:cs typeface="B Homa" panose="00000400000000000000" pitchFamily="2" charset="-78"/>
              </a:rPr>
              <a:t>است که به نوعی بستر تحقق میانکنش ذکر شده </a:t>
            </a:r>
            <a:r>
              <a:rPr lang="fa-IR" sz="2800" kern="0" dirty="0" smtClean="0">
                <a:latin typeface="Constantia"/>
                <a:cs typeface="B Homa" panose="00000400000000000000" pitchFamily="2" charset="-78"/>
              </a:rPr>
              <a:t>می باشد</a:t>
            </a:r>
            <a:r>
              <a:rPr lang="fa-IR" sz="2800" kern="0" dirty="0">
                <a:latin typeface="Constantia"/>
                <a:cs typeface="B Homa" panose="00000400000000000000" pitchFamily="2" charset="-78"/>
              </a:rPr>
              <a:t>.</a:t>
            </a:r>
          </a:p>
        </p:txBody>
      </p:sp>
    </p:spTree>
    <p:extLst>
      <p:ext uri="{BB962C8B-B14F-4D97-AF65-F5344CB8AC3E}">
        <p14:creationId xmlns:p14="http://schemas.microsoft.com/office/powerpoint/2010/main" val="41658491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3"/>
          <a:stretch>
            <a:fillRect/>
          </a:stretch>
        </p:blipFill>
        <p:spPr>
          <a:xfrm>
            <a:off x="0" y="-1136030"/>
            <a:ext cx="12192000" cy="8177560"/>
          </a:xfrm>
          <a:prstGeom prst="rect">
            <a:avLst/>
          </a:prstGeom>
        </p:spPr>
      </p:pic>
      <p:sp>
        <p:nvSpPr>
          <p:cNvPr id="6" name="Rectangle 5"/>
          <p:cNvSpPr/>
          <p:nvPr/>
        </p:nvSpPr>
        <p:spPr>
          <a:xfrm>
            <a:off x="419100" y="365125"/>
            <a:ext cx="11296650" cy="6092825"/>
          </a:xfrm>
          <a:prstGeom prst="rect">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7353300" y="1149955"/>
            <a:ext cx="4057650" cy="5074633"/>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7771748" y="353899"/>
            <a:ext cx="3339376" cy="769441"/>
          </a:xfrm>
          <a:prstGeom prst="rect">
            <a:avLst/>
          </a:prstGeom>
          <a:noFill/>
        </p:spPr>
        <p:txBody>
          <a:bodyPr wrap="none" rtlCol="0">
            <a:spAutoFit/>
          </a:bodyPr>
          <a:lstStyle/>
          <a:p>
            <a:r>
              <a:rPr lang="fa-IR" sz="4400" b="1" dirty="0">
                <a:solidFill>
                  <a:srgbClr val="FF0000"/>
                </a:solidFill>
                <a:cs typeface="B Titr" panose="00000700000000000000" pitchFamily="2" charset="-78"/>
              </a:rPr>
              <a:t>یورگن هابرماس</a:t>
            </a:r>
            <a:endParaRPr lang="en-US" sz="4400" b="1" dirty="0">
              <a:cs typeface="B Titr" panose="00000700000000000000" pitchFamily="2" charset="-78"/>
            </a:endParaRPr>
          </a:p>
        </p:txBody>
      </p:sp>
      <p:sp>
        <p:nvSpPr>
          <p:cNvPr id="10" name="TextBox 9"/>
          <p:cNvSpPr txBox="1"/>
          <p:nvPr/>
        </p:nvSpPr>
        <p:spPr>
          <a:xfrm>
            <a:off x="7334567" y="1224002"/>
            <a:ext cx="4095115" cy="1692771"/>
          </a:xfrm>
          <a:prstGeom prst="rect">
            <a:avLst/>
          </a:prstGeom>
          <a:noFill/>
        </p:spPr>
        <p:txBody>
          <a:bodyPr wrap="square" rtlCol="0">
            <a:spAutoFit/>
          </a:bodyPr>
          <a:lstStyle/>
          <a:p>
            <a:pPr lvl="0" algn="just" rtl="1" eaLnBrk="0" fontAlgn="base" hangingPunct="0">
              <a:spcBef>
                <a:spcPct val="20000"/>
              </a:spcBef>
              <a:spcAft>
                <a:spcPct val="0"/>
              </a:spcAft>
              <a:buClr>
                <a:srgbClr val="99FF33"/>
              </a:buClr>
              <a:buSzPct val="70000"/>
              <a:defRPr/>
            </a:pPr>
            <a:r>
              <a:rPr lang="fa-IR" sz="2600" kern="0" dirty="0" smtClean="0">
                <a:latin typeface="Constantia"/>
                <a:cs typeface="B Homa" panose="00000400000000000000" pitchFamily="2" charset="-78"/>
              </a:rPr>
              <a:t>شهرت </a:t>
            </a:r>
            <a:r>
              <a:rPr lang="fa-IR" sz="2600" kern="0" dirty="0">
                <a:latin typeface="Constantia"/>
                <a:cs typeface="B Homa" panose="00000400000000000000" pitchFamily="2" charset="-78"/>
              </a:rPr>
              <a:t>او بیشتر به ابداع اصطلاح و تز گستره همگانی یا </a:t>
            </a:r>
            <a:r>
              <a:rPr lang="fa-IR" sz="2600" b="1" u="sng" kern="0" dirty="0">
                <a:latin typeface="Constantia"/>
                <a:cs typeface="B Homa" panose="00000400000000000000" pitchFamily="2" charset="-78"/>
              </a:rPr>
              <a:t>حوزه ی </a:t>
            </a:r>
            <a:r>
              <a:rPr lang="fa-IR" sz="2600" b="1" u="sng" kern="0" dirty="0" smtClean="0">
                <a:latin typeface="Constantia"/>
                <a:cs typeface="B Homa" panose="00000400000000000000" pitchFamily="2" charset="-78"/>
              </a:rPr>
              <a:t>عمومی و نظریه کنش ارتباطی</a:t>
            </a:r>
            <a:r>
              <a:rPr lang="fa-IR" sz="2600" kern="0" dirty="0" smtClean="0">
                <a:latin typeface="Constantia"/>
                <a:cs typeface="B Homa" panose="00000400000000000000" pitchFamily="2" charset="-78"/>
              </a:rPr>
              <a:t>است.</a:t>
            </a:r>
            <a:endParaRPr lang="en-US" sz="2600" dirty="0"/>
          </a:p>
        </p:txBody>
      </p:sp>
      <p:sp>
        <p:nvSpPr>
          <p:cNvPr id="12" name="TextBox 11"/>
          <p:cNvSpPr txBox="1"/>
          <p:nvPr/>
        </p:nvSpPr>
        <p:spPr>
          <a:xfrm>
            <a:off x="7353300" y="2708421"/>
            <a:ext cx="4009866" cy="3773341"/>
          </a:xfrm>
          <a:prstGeom prst="rect">
            <a:avLst/>
          </a:prstGeom>
          <a:noFill/>
        </p:spPr>
        <p:txBody>
          <a:bodyPr wrap="square" rtlCol="0">
            <a:spAutoFit/>
          </a:bodyPr>
          <a:lstStyle/>
          <a:p>
            <a:pPr algn="just" rtl="1" eaLnBrk="0" fontAlgn="base" hangingPunct="0">
              <a:spcBef>
                <a:spcPct val="20000"/>
              </a:spcBef>
              <a:spcAft>
                <a:spcPct val="0"/>
              </a:spcAft>
              <a:buClr>
                <a:srgbClr val="99FF33"/>
              </a:buClr>
              <a:buSzPct val="70000"/>
              <a:defRPr/>
            </a:pPr>
            <a:r>
              <a:rPr lang="fa-IR" sz="2600" dirty="0" smtClean="0">
                <a:cs typeface="B Homa" panose="00000400000000000000" pitchFamily="2" charset="-78"/>
              </a:rPr>
              <a:t>در اینکه، برنامه ریزی ارتباطی بر مبنای نظریه کنش ارتباطی هابرماس طراحی و بنیان گذاری شده هیچ تردیدی وجود ندارد. </a:t>
            </a:r>
            <a:r>
              <a:rPr lang="fa-IR" sz="2600" dirty="0">
                <a:cs typeface="B Homa" panose="00000400000000000000" pitchFamily="2" charset="-78"/>
              </a:rPr>
              <a:t>ولی در اینکه این </a:t>
            </a:r>
            <a:r>
              <a:rPr lang="fa-IR" sz="2600" dirty="0" smtClean="0">
                <a:cs typeface="B Homa" panose="00000400000000000000" pitchFamily="2" charset="-78"/>
              </a:rPr>
              <a:t>تفکر، </a:t>
            </a:r>
            <a:r>
              <a:rPr lang="fa-IR" sz="2600" dirty="0">
                <a:cs typeface="B Homa" panose="00000400000000000000" pitchFamily="2" charset="-78"/>
              </a:rPr>
              <a:t>تنها تفکری است که شالوده این نظریه را تشکیل </a:t>
            </a:r>
            <a:r>
              <a:rPr lang="fa-IR" sz="2600" dirty="0" smtClean="0">
                <a:cs typeface="B Homa" panose="00000400000000000000" pitchFamily="2" charset="-78"/>
              </a:rPr>
              <a:t>می دهد </a:t>
            </a:r>
            <a:r>
              <a:rPr lang="fa-IR" sz="2600" dirty="0">
                <a:cs typeface="B Homa" panose="00000400000000000000" pitchFamily="2" charset="-78"/>
              </a:rPr>
              <a:t>یا اصلی ترین آنهاست شک وجود دارد.</a:t>
            </a:r>
          </a:p>
          <a:p>
            <a:pPr lvl="0" algn="just" rtl="1" eaLnBrk="0" fontAlgn="base" hangingPunct="0">
              <a:spcBef>
                <a:spcPct val="20000"/>
              </a:spcBef>
              <a:spcAft>
                <a:spcPct val="0"/>
              </a:spcAft>
              <a:buClr>
                <a:srgbClr val="99FF33"/>
              </a:buClr>
              <a:buSzPct val="70000"/>
              <a:defRPr/>
            </a:pPr>
            <a:endParaRPr lang="en-US" sz="2600" dirty="0">
              <a:solidFill>
                <a:prstClr val="black"/>
              </a:solidFill>
              <a:cs typeface="B Homa" panose="00000400000000000000" pitchFamily="2" charset="-78"/>
            </a:endParaRPr>
          </a:p>
        </p:txBody>
      </p:sp>
    </p:spTree>
    <p:extLst>
      <p:ext uri="{BB962C8B-B14F-4D97-AF65-F5344CB8AC3E}">
        <p14:creationId xmlns:p14="http://schemas.microsoft.com/office/powerpoint/2010/main" val="3467980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3"/>
          <a:stretch>
            <a:fillRect/>
          </a:stretch>
        </p:blipFill>
        <p:spPr>
          <a:xfrm>
            <a:off x="0" y="-1136030"/>
            <a:ext cx="12192000" cy="8177560"/>
          </a:xfrm>
          <a:prstGeom prst="rect">
            <a:avLst/>
          </a:prstGeom>
        </p:spPr>
      </p:pic>
      <p:sp>
        <p:nvSpPr>
          <p:cNvPr id="6" name="Rectangle 5"/>
          <p:cNvSpPr/>
          <p:nvPr/>
        </p:nvSpPr>
        <p:spPr>
          <a:xfrm>
            <a:off x="419100" y="365125"/>
            <a:ext cx="11296650" cy="6092825"/>
          </a:xfrm>
          <a:prstGeom prst="rect">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7353300" y="1149955"/>
            <a:ext cx="4057650" cy="5074633"/>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7771748" y="353899"/>
            <a:ext cx="3339376" cy="769441"/>
          </a:xfrm>
          <a:prstGeom prst="rect">
            <a:avLst/>
          </a:prstGeom>
          <a:noFill/>
        </p:spPr>
        <p:txBody>
          <a:bodyPr wrap="none" rtlCol="0">
            <a:spAutoFit/>
          </a:bodyPr>
          <a:lstStyle/>
          <a:p>
            <a:r>
              <a:rPr lang="fa-IR" sz="4400" b="1" dirty="0">
                <a:solidFill>
                  <a:srgbClr val="FF0000"/>
                </a:solidFill>
                <a:cs typeface="B Titr" panose="00000700000000000000" pitchFamily="2" charset="-78"/>
              </a:rPr>
              <a:t>یورگن هابرماس</a:t>
            </a:r>
            <a:endParaRPr lang="en-US" sz="4400" b="1" dirty="0">
              <a:cs typeface="B Titr" panose="00000700000000000000" pitchFamily="2" charset="-78"/>
            </a:endParaRPr>
          </a:p>
        </p:txBody>
      </p:sp>
      <p:sp>
        <p:nvSpPr>
          <p:cNvPr id="11" name="TextBox 10"/>
          <p:cNvSpPr txBox="1"/>
          <p:nvPr/>
        </p:nvSpPr>
        <p:spPr>
          <a:xfrm>
            <a:off x="8098614" y="1221472"/>
            <a:ext cx="2475358" cy="646331"/>
          </a:xfrm>
          <a:prstGeom prst="rect">
            <a:avLst/>
          </a:prstGeom>
          <a:noFill/>
        </p:spPr>
        <p:txBody>
          <a:bodyPr wrap="none" rtlCol="0">
            <a:spAutoFit/>
          </a:bodyPr>
          <a:lstStyle/>
          <a:p>
            <a:pPr lvl="0" algn="ctr" rtl="1" eaLnBrk="0" fontAlgn="base" hangingPunct="0">
              <a:spcBef>
                <a:spcPct val="20000"/>
              </a:spcBef>
              <a:spcAft>
                <a:spcPct val="0"/>
              </a:spcAft>
              <a:buClr>
                <a:srgbClr val="99FF33"/>
              </a:buClr>
              <a:buSzPct val="70000"/>
              <a:defRPr/>
            </a:pPr>
            <a:r>
              <a:rPr lang="fa-IR" sz="3600" b="1" kern="0" dirty="0">
                <a:solidFill>
                  <a:srgbClr val="FF0000"/>
                </a:solidFill>
                <a:latin typeface="Constantia"/>
                <a:cs typeface="B Homa" panose="00000400000000000000" pitchFamily="2" charset="-78"/>
              </a:rPr>
              <a:t>انواع عقلانیت:</a:t>
            </a:r>
          </a:p>
        </p:txBody>
      </p:sp>
      <p:sp>
        <p:nvSpPr>
          <p:cNvPr id="13" name="TextBox 12"/>
          <p:cNvSpPr txBox="1"/>
          <p:nvPr/>
        </p:nvSpPr>
        <p:spPr>
          <a:xfrm>
            <a:off x="7336043" y="2114168"/>
            <a:ext cx="4000500" cy="3816429"/>
          </a:xfrm>
          <a:prstGeom prst="rect">
            <a:avLst/>
          </a:prstGeom>
          <a:noFill/>
        </p:spPr>
        <p:txBody>
          <a:bodyPr wrap="square" rtlCol="0">
            <a:spAutoFit/>
          </a:bodyPr>
          <a:lstStyle/>
          <a:p>
            <a:pPr lvl="0" algn="just" rtl="1" eaLnBrk="0" fontAlgn="base" hangingPunct="0">
              <a:spcBef>
                <a:spcPct val="20000"/>
              </a:spcBef>
              <a:spcAft>
                <a:spcPct val="0"/>
              </a:spcAft>
              <a:buClr>
                <a:srgbClr val="99FF33"/>
              </a:buClr>
              <a:buSzPct val="70000"/>
              <a:defRPr/>
            </a:pPr>
            <a:r>
              <a:rPr lang="fa-IR" sz="2800" b="1" kern="0" dirty="0" smtClean="0">
                <a:solidFill>
                  <a:srgbClr val="FF0000"/>
                </a:solidFill>
                <a:latin typeface="Constantia"/>
                <a:cs typeface="B Homa" panose="00000400000000000000" pitchFamily="2" charset="-78"/>
              </a:rPr>
              <a:t>عقلانیت </a:t>
            </a:r>
            <a:r>
              <a:rPr lang="fa-IR" sz="2800" b="1" kern="0" dirty="0">
                <a:solidFill>
                  <a:srgbClr val="FF0000"/>
                </a:solidFill>
                <a:latin typeface="Constantia"/>
                <a:cs typeface="B Homa" panose="00000400000000000000" pitchFamily="2" charset="-78"/>
              </a:rPr>
              <a:t>ابزاری</a:t>
            </a:r>
            <a:r>
              <a:rPr lang="fa-IR" sz="2800" kern="0" dirty="0" smtClean="0">
                <a:latin typeface="Constantia"/>
                <a:cs typeface="B Homa" panose="00000400000000000000" pitchFamily="2" charset="-78"/>
              </a:rPr>
              <a:t>: تفکر </a:t>
            </a:r>
            <a:r>
              <a:rPr lang="fa-IR" sz="2800" kern="0" dirty="0">
                <a:latin typeface="Constantia"/>
                <a:cs typeface="B Homa" panose="00000400000000000000" pitchFamily="2" charset="-78"/>
              </a:rPr>
              <a:t>غالب در چارچوب خردگرایی مبتنی بر نظریه انتخاب </a:t>
            </a:r>
            <a:r>
              <a:rPr lang="fa-IR" sz="2800" kern="0" dirty="0" smtClean="0">
                <a:latin typeface="Constantia"/>
                <a:cs typeface="B Homa" panose="00000400000000000000" pitchFamily="2" charset="-78"/>
              </a:rPr>
              <a:t>عقلائی، بر </a:t>
            </a:r>
            <a:r>
              <a:rPr lang="fa-IR" sz="2800" b="1" kern="0" dirty="0">
                <a:latin typeface="Constantia"/>
                <a:cs typeface="B Homa" panose="00000400000000000000" pitchFamily="2" charset="-78"/>
              </a:rPr>
              <a:t>منطق </a:t>
            </a:r>
            <a:r>
              <a:rPr lang="fa-IR" sz="2800" b="1" kern="0" dirty="0" smtClean="0">
                <a:latin typeface="Constantia"/>
                <a:cs typeface="B Homa" panose="00000400000000000000" pitchFamily="2" charset="-78"/>
              </a:rPr>
              <a:t>نتیجه</a:t>
            </a:r>
            <a:r>
              <a:rPr lang="en-US" sz="2800" kern="0" dirty="0" smtClean="0">
                <a:latin typeface="Constantia"/>
                <a:cs typeface="B Homa" panose="00000400000000000000" pitchFamily="2" charset="-78"/>
              </a:rPr>
              <a:t> </a:t>
            </a:r>
            <a:r>
              <a:rPr lang="fa-IR" sz="2800" kern="0" dirty="0" smtClean="0">
                <a:latin typeface="Constantia"/>
                <a:cs typeface="B Homa" panose="00000400000000000000" pitchFamily="2" charset="-78"/>
              </a:rPr>
              <a:t>تاکید می</a:t>
            </a:r>
            <a:r>
              <a:rPr lang="en-US" sz="2800" kern="0" dirty="0" smtClean="0">
                <a:latin typeface="Constantia"/>
                <a:cs typeface="B Homa" panose="00000400000000000000" pitchFamily="2" charset="-78"/>
              </a:rPr>
              <a:t> </a:t>
            </a:r>
            <a:r>
              <a:rPr lang="fa-IR" sz="2800" kern="0" dirty="0" smtClean="0">
                <a:latin typeface="Constantia"/>
                <a:cs typeface="B Homa" panose="00000400000000000000" pitchFamily="2" charset="-78"/>
              </a:rPr>
              <a:t>کند</a:t>
            </a:r>
            <a:r>
              <a:rPr lang="fa-IR" sz="2800" kern="0" dirty="0">
                <a:latin typeface="Constantia"/>
                <a:cs typeface="B Homa" panose="00000400000000000000" pitchFamily="2" charset="-78"/>
              </a:rPr>
              <a:t>. برپایه این رویکرد بازیگران به نتیجه انتخاب خود می اندیشند و با تحلیل </a:t>
            </a:r>
            <a:r>
              <a:rPr lang="fa-IR" sz="2800" b="1" kern="0" dirty="0">
                <a:latin typeface="Constantia"/>
                <a:cs typeface="B Homa" panose="00000400000000000000" pitchFamily="2" charset="-78"/>
              </a:rPr>
              <a:t>هزینه-فایده</a:t>
            </a:r>
            <a:r>
              <a:rPr lang="fa-IR" sz="2800" kern="0" dirty="0">
                <a:latin typeface="Constantia"/>
                <a:cs typeface="B Homa" panose="00000400000000000000" pitchFamily="2" charset="-78"/>
              </a:rPr>
              <a:t> تصمیم گیری میکنند.</a:t>
            </a:r>
          </a:p>
          <a:p>
            <a:endParaRPr lang="en-US" dirty="0"/>
          </a:p>
        </p:txBody>
      </p:sp>
      <p:sp>
        <p:nvSpPr>
          <p:cNvPr id="8" name="TextBox 7"/>
          <p:cNvSpPr txBox="1"/>
          <p:nvPr/>
        </p:nvSpPr>
        <p:spPr>
          <a:xfrm>
            <a:off x="7267778" y="1654777"/>
            <a:ext cx="4017758" cy="4918269"/>
          </a:xfrm>
          <a:prstGeom prst="rect">
            <a:avLst/>
          </a:prstGeom>
          <a:noFill/>
        </p:spPr>
        <p:txBody>
          <a:bodyPr wrap="square" rtlCol="0">
            <a:spAutoFit/>
          </a:bodyPr>
          <a:lstStyle/>
          <a:p>
            <a:pPr lvl="0" algn="just" rtl="1" eaLnBrk="0" fontAlgn="base" hangingPunct="0">
              <a:spcBef>
                <a:spcPct val="20000"/>
              </a:spcBef>
              <a:spcAft>
                <a:spcPct val="0"/>
              </a:spcAft>
              <a:buClr>
                <a:srgbClr val="99FF33"/>
              </a:buClr>
              <a:buSzPct val="70000"/>
              <a:defRPr/>
            </a:pPr>
            <a:r>
              <a:rPr lang="fa-IR" sz="2800" b="1" kern="0" dirty="0">
                <a:solidFill>
                  <a:srgbClr val="FF0000"/>
                </a:solidFill>
                <a:latin typeface="Constantia"/>
                <a:cs typeface="B Homa" panose="00000400000000000000" pitchFamily="2" charset="-78"/>
              </a:rPr>
              <a:t>عقلانیت ارتباطی</a:t>
            </a:r>
            <a:r>
              <a:rPr lang="fa-IR" sz="2800" kern="0" dirty="0">
                <a:solidFill>
                  <a:prstClr val="black"/>
                </a:solidFill>
                <a:latin typeface="Constantia"/>
                <a:cs typeface="B Homa" panose="00000400000000000000" pitchFamily="2" charset="-78"/>
              </a:rPr>
              <a:t>: </a:t>
            </a:r>
            <a:r>
              <a:rPr lang="fa-IR" sz="2800" kern="0" dirty="0">
                <a:latin typeface="Constantia"/>
                <a:cs typeface="B Homa" panose="00000400000000000000" pitchFamily="2" charset="-78"/>
              </a:rPr>
              <a:t>به معنای درک و فهم چگونگی برقراری ارتباط با دیگران و ایجاد تفاهم است</a:t>
            </a:r>
            <a:r>
              <a:rPr lang="fa-IR" sz="2800" kern="0" dirty="0" smtClean="0">
                <a:latin typeface="Constantia"/>
                <a:cs typeface="B Homa" panose="00000400000000000000" pitchFamily="2" charset="-78"/>
              </a:rPr>
              <a:t>. این </a:t>
            </a:r>
            <a:r>
              <a:rPr lang="fa-IR" sz="2800" kern="0" dirty="0">
                <a:latin typeface="Constantia"/>
                <a:cs typeface="B Homa" panose="00000400000000000000" pitchFamily="2" charset="-78"/>
              </a:rPr>
              <a:t>نوع از عقلانیت از علایق ناشی از </a:t>
            </a:r>
            <a:r>
              <a:rPr lang="fa-IR" sz="2800" kern="0" dirty="0" smtClean="0">
                <a:latin typeface="Constantia"/>
                <a:cs typeface="B Homa" panose="00000400000000000000" pitchFamily="2" charset="-78"/>
              </a:rPr>
              <a:t> ارتباط های انسان و مبادله </a:t>
            </a:r>
            <a:r>
              <a:rPr lang="fa-IR" sz="2800" kern="0" dirty="0">
                <a:latin typeface="Constantia"/>
                <a:cs typeface="B Homa" panose="00000400000000000000" pitchFamily="2" charset="-78"/>
              </a:rPr>
              <a:t>ی بیناذهنی </a:t>
            </a:r>
            <a:r>
              <a:rPr lang="fa-IR" sz="2800" kern="0" dirty="0" smtClean="0">
                <a:latin typeface="Constantia"/>
                <a:cs typeface="B Homa" panose="00000400000000000000" pitchFamily="2" charset="-78"/>
              </a:rPr>
              <a:t>بوده. در واقع این نوع عقلانیت </a:t>
            </a:r>
            <a:r>
              <a:rPr lang="fa-IR" sz="2800" b="1" kern="0" dirty="0" smtClean="0">
                <a:latin typeface="Constantia"/>
                <a:cs typeface="B Homa" panose="00000400000000000000" pitchFamily="2" charset="-78"/>
              </a:rPr>
              <a:t>برای </a:t>
            </a:r>
            <a:r>
              <a:rPr lang="fa-IR" sz="2800" b="1" kern="0" dirty="0">
                <a:latin typeface="Constantia"/>
                <a:cs typeface="B Homa" panose="00000400000000000000" pitchFamily="2" charset="-78"/>
              </a:rPr>
              <a:t>فهمیدن است.نه تسلط بر دیگران</a:t>
            </a:r>
            <a:r>
              <a:rPr lang="fa-IR" sz="2800" kern="0" dirty="0">
                <a:latin typeface="Constantia"/>
                <a:cs typeface="B Homa" panose="00000400000000000000" pitchFamily="2" charset="-78"/>
              </a:rPr>
              <a:t>.</a:t>
            </a:r>
          </a:p>
          <a:p>
            <a:pPr lvl="0" algn="just" rtl="1" eaLnBrk="0" fontAlgn="base" hangingPunct="0">
              <a:spcBef>
                <a:spcPct val="20000"/>
              </a:spcBef>
              <a:spcAft>
                <a:spcPct val="0"/>
              </a:spcAft>
              <a:buClr>
                <a:srgbClr val="99FF33"/>
              </a:buClr>
              <a:buSzPct val="70000"/>
              <a:defRPr/>
            </a:pPr>
            <a:r>
              <a:rPr lang="fa-IR" sz="2800" kern="0" dirty="0">
                <a:latin typeface="Constantia"/>
                <a:cs typeface="B Homa" panose="00000400000000000000" pitchFamily="2" charset="-78"/>
              </a:rPr>
              <a:t>-در این نوع از عقلانیت،گفتگو مبنای اقناع و اجماع است.</a:t>
            </a:r>
          </a:p>
        </p:txBody>
      </p:sp>
    </p:spTree>
    <p:extLst>
      <p:ext uri="{BB962C8B-B14F-4D97-AF65-F5344CB8AC3E}">
        <p14:creationId xmlns:p14="http://schemas.microsoft.com/office/powerpoint/2010/main" val="3597497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13"/>
                                        </p:tgtEl>
                                      </p:cBhvr>
                                    </p:animEffect>
                                    <p:set>
                                      <p:cBhvr>
                                        <p:cTn id="12" dur="1" fill="hold">
                                          <p:stCondLst>
                                            <p:cond delay="499"/>
                                          </p:stCondLst>
                                        </p:cTn>
                                        <p:tgtEl>
                                          <p:spTgt spid="13"/>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3" grpId="1"/>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3"/>
          <a:stretch>
            <a:fillRect/>
          </a:stretch>
        </p:blipFill>
        <p:spPr>
          <a:xfrm>
            <a:off x="0" y="-1136030"/>
            <a:ext cx="12192000" cy="8177560"/>
          </a:xfrm>
          <a:prstGeom prst="rect">
            <a:avLst/>
          </a:prstGeom>
        </p:spPr>
      </p:pic>
      <p:sp>
        <p:nvSpPr>
          <p:cNvPr id="6" name="Rectangle 5"/>
          <p:cNvSpPr/>
          <p:nvPr/>
        </p:nvSpPr>
        <p:spPr>
          <a:xfrm>
            <a:off x="419100" y="365125"/>
            <a:ext cx="11296650" cy="6092825"/>
          </a:xfrm>
          <a:prstGeom prst="rect">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7353300" y="1149955"/>
            <a:ext cx="4057650" cy="5074633"/>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7771748" y="353899"/>
            <a:ext cx="3339376" cy="769441"/>
          </a:xfrm>
          <a:prstGeom prst="rect">
            <a:avLst/>
          </a:prstGeom>
          <a:noFill/>
        </p:spPr>
        <p:txBody>
          <a:bodyPr wrap="none" rtlCol="0">
            <a:spAutoFit/>
          </a:bodyPr>
          <a:lstStyle/>
          <a:p>
            <a:r>
              <a:rPr lang="fa-IR" sz="4400" b="1" dirty="0">
                <a:solidFill>
                  <a:srgbClr val="FF0000"/>
                </a:solidFill>
                <a:cs typeface="B Titr" panose="00000700000000000000" pitchFamily="2" charset="-78"/>
              </a:rPr>
              <a:t>یورگن هابرماس</a:t>
            </a:r>
            <a:endParaRPr lang="en-US" sz="4400" b="1" dirty="0">
              <a:cs typeface="B Titr" panose="00000700000000000000" pitchFamily="2" charset="-78"/>
            </a:endParaRPr>
          </a:p>
        </p:txBody>
      </p:sp>
      <p:sp>
        <p:nvSpPr>
          <p:cNvPr id="14" name="Content Placeholder 2"/>
          <p:cNvSpPr txBox="1">
            <a:spLocks/>
          </p:cNvSpPr>
          <p:nvPr/>
        </p:nvSpPr>
        <p:spPr bwMode="auto">
          <a:xfrm>
            <a:off x="7353300" y="1258277"/>
            <a:ext cx="4057650" cy="396004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r" rtl="1" eaLnBrk="0" fontAlgn="base" hangingPunct="0">
              <a:spcBef>
                <a:spcPct val="20000"/>
              </a:spcBef>
              <a:spcAft>
                <a:spcPct val="0"/>
              </a:spcAft>
              <a:buClr>
                <a:schemeClr val="hlink"/>
              </a:buClr>
              <a:buSzPct val="70000"/>
              <a:buFont typeface="Wingdings" panose="05000000000000000000" pitchFamily="2" charset="2"/>
              <a:buChar char="n"/>
              <a:defRPr sz="3200">
                <a:solidFill>
                  <a:schemeClr val="tx1"/>
                </a:solidFill>
                <a:effectLst>
                  <a:outerShdw blurRad="38100" dist="38100" dir="2700000" algn="tl">
                    <a:srgbClr val="000000"/>
                  </a:outerShdw>
                </a:effectLst>
                <a:latin typeface="+mn-lt"/>
                <a:ea typeface="Majalla UI"/>
                <a:cs typeface="+mn-cs"/>
              </a:defRPr>
            </a:lvl1pPr>
            <a:lvl2pPr marL="742950" indent="-285750" algn="r" rtl="1" eaLnBrk="0" fontAlgn="base" hangingPunct="0">
              <a:spcBef>
                <a:spcPct val="20000"/>
              </a:spcBef>
              <a:spcAft>
                <a:spcPct val="0"/>
              </a:spcAft>
              <a:buClr>
                <a:schemeClr val="accent2"/>
              </a:buClr>
              <a:buSzPct val="70000"/>
              <a:buFont typeface="Wingdings" panose="05000000000000000000" pitchFamily="2" charset="2"/>
              <a:buChar char="n"/>
              <a:defRPr sz="2800">
                <a:solidFill>
                  <a:schemeClr val="tx1"/>
                </a:solidFill>
                <a:effectLst>
                  <a:outerShdw blurRad="38100" dist="38100" dir="2700000" algn="tl">
                    <a:srgbClr val="000000"/>
                  </a:outerShdw>
                </a:effectLst>
                <a:latin typeface="+mn-lt"/>
                <a:ea typeface="Majalla UI"/>
                <a:cs typeface="+mn-cs"/>
              </a:defRPr>
            </a:lvl2pPr>
            <a:lvl3pPr marL="1143000" indent="-228600" algn="r" rtl="1" eaLnBrk="0" fontAlgn="base" hangingPunct="0">
              <a:spcBef>
                <a:spcPct val="20000"/>
              </a:spcBef>
              <a:spcAft>
                <a:spcPct val="0"/>
              </a:spcAft>
              <a:buClr>
                <a:schemeClr val="tx2"/>
              </a:buClr>
              <a:buSzPct val="70000"/>
              <a:buFont typeface="Wingdings" panose="05000000000000000000" pitchFamily="2" charset="2"/>
              <a:buChar char="n"/>
              <a:defRPr sz="2400">
                <a:solidFill>
                  <a:schemeClr val="tx1"/>
                </a:solidFill>
                <a:effectLst>
                  <a:outerShdw blurRad="38100" dist="38100" dir="2700000" algn="tl">
                    <a:srgbClr val="000000"/>
                  </a:outerShdw>
                </a:effectLst>
                <a:latin typeface="+mn-lt"/>
                <a:ea typeface="Majalla UI"/>
                <a:cs typeface="+mn-cs"/>
              </a:defRPr>
            </a:lvl3pPr>
            <a:lvl4pPr marL="1600200" indent="-228600" algn="r" rtl="1" eaLnBrk="0" fontAlgn="base" hangingPunct="0">
              <a:spcBef>
                <a:spcPct val="20000"/>
              </a:spcBef>
              <a:spcAft>
                <a:spcPct val="0"/>
              </a:spcAft>
              <a:buClr>
                <a:schemeClr val="accent2"/>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mn-lt"/>
                <a:ea typeface="Majalla UI"/>
                <a:cs typeface="+mn-cs"/>
              </a:defRPr>
            </a:lvl4pPr>
            <a:lvl5pPr marL="2057400" indent="-228600" algn="r" rtl="1"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mn-lt"/>
                <a:ea typeface="Majalla UI"/>
                <a:cs typeface="+mn-cs"/>
              </a:defRPr>
            </a:lvl5pPr>
            <a:lvl6pPr marL="2514600" indent="-228600" algn="r" rtl="1"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6pPr>
            <a:lvl7pPr marL="2971800" indent="-228600" algn="r" rtl="1"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7pPr>
            <a:lvl8pPr marL="3429000" indent="-228600" algn="r" rtl="1"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8pPr>
            <a:lvl9pPr marL="3886200" indent="-228600" algn="r" rtl="1"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9pPr>
          </a:lstStyle>
          <a:p>
            <a:pPr marL="0" indent="0" algn="just">
              <a:buNone/>
              <a:defRPr/>
            </a:pPr>
            <a:r>
              <a:rPr lang="fa-IR" sz="2600" i="1" kern="0" dirty="0" smtClean="0">
                <a:effectLst/>
                <a:cs typeface="B Homa" panose="00000400000000000000" pitchFamily="2" charset="-78"/>
              </a:rPr>
              <a:t>منظور  از حوزه ی عمومی قلمرویی از حیات اجتماعی است که در آن چیزی نظیر </a:t>
            </a:r>
            <a:r>
              <a:rPr lang="fa-IR" sz="2600" i="1" kern="0" dirty="0" smtClean="0">
                <a:solidFill>
                  <a:srgbClr val="FF0000"/>
                </a:solidFill>
                <a:effectLst/>
                <a:cs typeface="B Homa" panose="00000400000000000000" pitchFamily="2" charset="-78"/>
              </a:rPr>
              <a:t>افکار عمومی </a:t>
            </a:r>
            <a:r>
              <a:rPr lang="fa-IR" sz="2600" i="1" kern="0" dirty="0" smtClean="0">
                <a:effectLst/>
                <a:cs typeface="B Homa" panose="00000400000000000000" pitchFamily="2" charset="-78"/>
              </a:rPr>
              <a:t>بتواند شکل بگیرد.</a:t>
            </a:r>
          </a:p>
          <a:p>
            <a:pPr marL="0" indent="0" algn="just">
              <a:buNone/>
              <a:defRPr/>
            </a:pPr>
            <a:r>
              <a:rPr lang="fa-IR" sz="2600" i="1" kern="0" dirty="0" smtClean="0">
                <a:effectLst/>
                <a:cs typeface="B Homa" panose="00000400000000000000" pitchFamily="2" charset="-78"/>
              </a:rPr>
              <a:t>علی الاصول </a:t>
            </a:r>
            <a:r>
              <a:rPr lang="fa-IR" sz="2600" i="1" kern="0" dirty="0" smtClean="0">
                <a:solidFill>
                  <a:srgbClr val="FF0000"/>
                </a:solidFill>
                <a:effectLst/>
                <a:cs typeface="B Homa" panose="00000400000000000000" pitchFamily="2" charset="-78"/>
              </a:rPr>
              <a:t>تمامی شهروندان</a:t>
            </a:r>
            <a:r>
              <a:rPr lang="fa-IR" sz="2600" i="1" kern="0" dirty="0" smtClean="0">
                <a:effectLst/>
                <a:cs typeface="B Homa" panose="00000400000000000000" pitchFamily="2" charset="-78"/>
              </a:rPr>
              <a:t> باید از </a:t>
            </a:r>
            <a:r>
              <a:rPr lang="fa-IR" sz="2600" i="1" kern="0" dirty="0" smtClean="0">
                <a:solidFill>
                  <a:srgbClr val="FF0000"/>
                </a:solidFill>
                <a:effectLst/>
                <a:cs typeface="B Homa" panose="00000400000000000000" pitchFamily="2" charset="-78"/>
              </a:rPr>
              <a:t>امکان دسترسی </a:t>
            </a:r>
            <a:r>
              <a:rPr lang="fa-IR" sz="2600" i="1" kern="0" dirty="0" smtClean="0">
                <a:effectLst/>
                <a:cs typeface="B Homa" panose="00000400000000000000" pitchFamily="2" charset="-78"/>
              </a:rPr>
              <a:t>به حوزه ی عمومی برخوردار باشند.</a:t>
            </a:r>
          </a:p>
          <a:p>
            <a:pPr marL="0" indent="0" algn="just">
              <a:buNone/>
              <a:defRPr/>
            </a:pPr>
            <a:r>
              <a:rPr lang="fa-IR" sz="2600" i="1" kern="0" dirty="0" smtClean="0">
                <a:effectLst/>
                <a:cs typeface="B Homa" panose="00000400000000000000" pitchFamily="2" charset="-78"/>
              </a:rPr>
              <a:t>در جریان هر مکالمه یا گفتگو که در طی آن اشخاص خصوصی در کنار هم جمع می شوند تا یک اجتماع را تشکیل دهند، در حقیقت بخشی از حوزه عمومی تشکیل می شود.</a:t>
            </a:r>
            <a:endParaRPr lang="en-US" sz="2600" kern="0" dirty="0">
              <a:cs typeface="B Homa" panose="00000400000000000000" pitchFamily="2" charset="-78"/>
            </a:endParaRPr>
          </a:p>
        </p:txBody>
      </p:sp>
    </p:spTree>
    <p:extLst>
      <p:ext uri="{BB962C8B-B14F-4D97-AF65-F5344CB8AC3E}">
        <p14:creationId xmlns:p14="http://schemas.microsoft.com/office/powerpoint/2010/main" val="4233432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anthropologyandculture.com/images/AConversationwithJohnFriedmann.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1150" y="0"/>
            <a:ext cx="13773150" cy="7747398"/>
          </a:xfrm>
          <a:prstGeom prst="rect">
            <a:avLst/>
          </a:prstGeom>
          <a:noFill/>
          <a:extLst>
            <a:ext uri="{909E8E84-426E-40DD-AFC4-6F175D3DCCD1}">
              <a14:hiddenFill xmlns:a14="http://schemas.microsoft.com/office/drawing/2010/main">
                <a:solidFill>
                  <a:srgbClr val="FFFFFF"/>
                </a:solidFill>
              </a14:hiddenFill>
            </a:ext>
          </a:extLst>
        </p:spPr>
      </p:pic>
      <p:sp>
        <p:nvSpPr>
          <p:cNvPr id="6" name="Content Placeholder 2"/>
          <p:cNvSpPr txBox="1">
            <a:spLocks/>
          </p:cNvSpPr>
          <p:nvPr/>
        </p:nvSpPr>
        <p:spPr bwMode="auto">
          <a:xfrm>
            <a:off x="6359979" y="194667"/>
            <a:ext cx="5619750" cy="5668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r" rtl="1" eaLnBrk="0" fontAlgn="base" hangingPunct="0">
              <a:spcBef>
                <a:spcPct val="20000"/>
              </a:spcBef>
              <a:spcAft>
                <a:spcPct val="0"/>
              </a:spcAft>
              <a:buClr>
                <a:schemeClr val="hlink"/>
              </a:buClr>
              <a:buSzPct val="70000"/>
              <a:buFont typeface="Wingdings" panose="05000000000000000000" pitchFamily="2" charset="2"/>
              <a:buChar char="n"/>
              <a:defRPr sz="3200">
                <a:solidFill>
                  <a:schemeClr val="tx1"/>
                </a:solidFill>
                <a:effectLst>
                  <a:outerShdw blurRad="38100" dist="38100" dir="2700000" algn="tl">
                    <a:srgbClr val="000000"/>
                  </a:outerShdw>
                </a:effectLst>
                <a:latin typeface="+mn-lt"/>
                <a:ea typeface="Majalla UI"/>
                <a:cs typeface="+mn-cs"/>
              </a:defRPr>
            </a:lvl1pPr>
            <a:lvl2pPr marL="742950" indent="-285750" algn="r" rtl="1" eaLnBrk="0" fontAlgn="base" hangingPunct="0">
              <a:spcBef>
                <a:spcPct val="20000"/>
              </a:spcBef>
              <a:spcAft>
                <a:spcPct val="0"/>
              </a:spcAft>
              <a:buClr>
                <a:schemeClr val="accent2"/>
              </a:buClr>
              <a:buSzPct val="70000"/>
              <a:buFont typeface="Wingdings" panose="05000000000000000000" pitchFamily="2" charset="2"/>
              <a:buChar char="n"/>
              <a:defRPr sz="2800">
                <a:solidFill>
                  <a:schemeClr val="tx1"/>
                </a:solidFill>
                <a:effectLst>
                  <a:outerShdw blurRad="38100" dist="38100" dir="2700000" algn="tl">
                    <a:srgbClr val="000000"/>
                  </a:outerShdw>
                </a:effectLst>
                <a:latin typeface="+mn-lt"/>
                <a:ea typeface="Majalla UI"/>
                <a:cs typeface="+mn-cs"/>
              </a:defRPr>
            </a:lvl2pPr>
            <a:lvl3pPr marL="1143000" indent="-228600" algn="r" rtl="1" eaLnBrk="0" fontAlgn="base" hangingPunct="0">
              <a:spcBef>
                <a:spcPct val="20000"/>
              </a:spcBef>
              <a:spcAft>
                <a:spcPct val="0"/>
              </a:spcAft>
              <a:buClr>
                <a:schemeClr val="tx2"/>
              </a:buClr>
              <a:buSzPct val="70000"/>
              <a:buFont typeface="Wingdings" panose="05000000000000000000" pitchFamily="2" charset="2"/>
              <a:buChar char="n"/>
              <a:defRPr sz="2400">
                <a:solidFill>
                  <a:schemeClr val="tx1"/>
                </a:solidFill>
                <a:effectLst>
                  <a:outerShdw blurRad="38100" dist="38100" dir="2700000" algn="tl">
                    <a:srgbClr val="000000"/>
                  </a:outerShdw>
                </a:effectLst>
                <a:latin typeface="+mn-lt"/>
                <a:ea typeface="Majalla UI"/>
                <a:cs typeface="+mn-cs"/>
              </a:defRPr>
            </a:lvl3pPr>
            <a:lvl4pPr marL="1600200" indent="-228600" algn="r" rtl="1" eaLnBrk="0" fontAlgn="base" hangingPunct="0">
              <a:spcBef>
                <a:spcPct val="20000"/>
              </a:spcBef>
              <a:spcAft>
                <a:spcPct val="0"/>
              </a:spcAft>
              <a:buClr>
                <a:schemeClr val="accent2"/>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mn-lt"/>
                <a:ea typeface="Majalla UI"/>
                <a:cs typeface="+mn-cs"/>
              </a:defRPr>
            </a:lvl4pPr>
            <a:lvl5pPr marL="2057400" indent="-228600" algn="r" rtl="1"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mn-lt"/>
                <a:ea typeface="Majalla UI"/>
                <a:cs typeface="+mn-cs"/>
              </a:defRPr>
            </a:lvl5pPr>
            <a:lvl6pPr marL="2514600" indent="-228600" algn="r" rtl="1"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6pPr>
            <a:lvl7pPr marL="2971800" indent="-228600" algn="r" rtl="1"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7pPr>
            <a:lvl8pPr marL="3429000" indent="-228600" algn="r" rtl="1"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8pPr>
            <a:lvl9pPr marL="3886200" indent="-228600" algn="r" rtl="1"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9pPr>
          </a:lstStyle>
          <a:p>
            <a:pPr marL="0" indent="0" algn="ctr">
              <a:buNone/>
              <a:defRPr/>
            </a:pPr>
            <a:r>
              <a:rPr lang="fa-IR" kern="0" dirty="0" smtClean="0">
                <a:solidFill>
                  <a:srgbClr val="FF0000"/>
                </a:solidFill>
                <a:cs typeface="B Titr" pitchFamily="2" charset="-78"/>
              </a:rPr>
              <a:t>جان فریدمن:</a:t>
            </a:r>
          </a:p>
          <a:p>
            <a:pPr marL="0" indent="0" algn="just">
              <a:buFont typeface="Wingdings" panose="05000000000000000000" pitchFamily="2" charset="2"/>
              <a:buNone/>
              <a:defRPr/>
            </a:pPr>
            <a:r>
              <a:rPr lang="fa-IR" sz="2800" kern="0" dirty="0" smtClean="0">
                <a:solidFill>
                  <a:schemeClr val="bg1"/>
                </a:solidFill>
                <a:cs typeface="B Homa" panose="00000400000000000000" pitchFamily="2" charset="-78"/>
              </a:rPr>
              <a:t>حوزه ی عمومی  به مثابه قلمرو کنش -جایی که مبارزه برای </a:t>
            </a:r>
            <a:r>
              <a:rPr lang="fa-IR" sz="2800" u="sng" kern="0" dirty="0" smtClean="0">
                <a:solidFill>
                  <a:schemeClr val="bg1"/>
                </a:solidFill>
                <a:cs typeface="B Homa" panose="00000400000000000000" pitchFamily="2" charset="-78"/>
              </a:rPr>
              <a:t>کنش مشترک </a:t>
            </a:r>
            <a:r>
              <a:rPr lang="fa-IR" sz="2800" kern="0" dirty="0" smtClean="0">
                <a:solidFill>
                  <a:schemeClr val="bg1"/>
                </a:solidFill>
                <a:cs typeface="B Homa" panose="00000400000000000000" pitchFamily="2" charset="-78"/>
              </a:rPr>
              <a:t>به وقوع می پیوندد. </a:t>
            </a:r>
            <a:r>
              <a:rPr lang="fa-IR" sz="2800" b="1" kern="0" dirty="0" smtClean="0">
                <a:solidFill>
                  <a:schemeClr val="bg1"/>
                </a:solidFill>
                <a:effectLst/>
                <a:cs typeface="B Homa" panose="00000400000000000000" pitchFamily="2" charset="-78"/>
              </a:rPr>
              <a:t>مبارزه با گفتگو، با زبان و بیان.</a:t>
            </a:r>
          </a:p>
          <a:p>
            <a:pPr marL="0" indent="0" algn="just">
              <a:buFont typeface="Wingdings" panose="05000000000000000000" pitchFamily="2" charset="2"/>
              <a:buNone/>
              <a:defRPr/>
            </a:pPr>
            <a:r>
              <a:rPr lang="fa-IR" sz="2800" kern="0" dirty="0" smtClean="0">
                <a:solidFill>
                  <a:schemeClr val="bg1"/>
                </a:solidFill>
                <a:cs typeface="B Homa" panose="00000400000000000000" pitchFamily="2" charset="-78"/>
              </a:rPr>
              <a:t>- کشف حوزه ی عمومی </a:t>
            </a:r>
            <a:r>
              <a:rPr lang="fa-IR" sz="2800" kern="0" dirty="0" smtClean="0">
                <a:solidFill>
                  <a:srgbClr val="FF0000"/>
                </a:solidFill>
                <a:cs typeface="B Homa" panose="00000400000000000000" pitchFamily="2" charset="-78"/>
              </a:rPr>
              <a:t>بزرگترین دستاورد عصر روشنگری</a:t>
            </a:r>
            <a:r>
              <a:rPr lang="fa-IR" sz="2800" kern="0" dirty="0" smtClean="0">
                <a:cs typeface="B Homa" panose="00000400000000000000" pitchFamily="2" charset="-78"/>
              </a:rPr>
              <a:t> </a:t>
            </a:r>
            <a:r>
              <a:rPr lang="fa-IR" sz="2800" kern="0" dirty="0" smtClean="0">
                <a:solidFill>
                  <a:schemeClr val="bg1"/>
                </a:solidFill>
                <a:cs typeface="B Homa" panose="00000400000000000000" pitchFamily="2" charset="-78"/>
              </a:rPr>
              <a:t>است.</a:t>
            </a:r>
          </a:p>
          <a:p>
            <a:pPr marL="0" indent="0" algn="just">
              <a:buFont typeface="Wingdings" panose="05000000000000000000" pitchFamily="2" charset="2"/>
              <a:buNone/>
              <a:defRPr/>
            </a:pPr>
            <a:r>
              <a:rPr lang="fa-IR" sz="2800" kern="0" dirty="0" smtClean="0">
                <a:solidFill>
                  <a:schemeClr val="bg1"/>
                </a:solidFill>
                <a:cs typeface="B Homa" panose="00000400000000000000" pitchFamily="2" charset="-78"/>
              </a:rPr>
              <a:t>-حوزه ی عمومی به مثابه </a:t>
            </a:r>
            <a:r>
              <a:rPr lang="fa-IR" sz="2800" b="1" kern="0" dirty="0" smtClean="0">
                <a:solidFill>
                  <a:srgbClr val="FF0000"/>
                </a:solidFill>
                <a:effectLst/>
                <a:cs typeface="B Homa" panose="00000400000000000000" pitchFamily="2" charset="-78"/>
              </a:rPr>
              <a:t>رکن اساسی دموکراسی.</a:t>
            </a:r>
          </a:p>
          <a:p>
            <a:pPr marL="0" indent="0" algn="just">
              <a:buFont typeface="Wingdings" panose="05000000000000000000" pitchFamily="2" charset="2"/>
              <a:buNone/>
              <a:defRPr/>
            </a:pPr>
            <a:r>
              <a:rPr lang="fa-IR" sz="2800" kern="0" dirty="0" smtClean="0">
                <a:solidFill>
                  <a:schemeClr val="bg1"/>
                </a:solidFill>
                <a:cs typeface="B Homa" panose="00000400000000000000" pitchFamily="2" charset="-78"/>
              </a:rPr>
              <a:t>-قلمرویی برای رقابت </a:t>
            </a:r>
            <a:r>
              <a:rPr lang="fa-IR" sz="2800" b="1" kern="0" dirty="0" smtClean="0">
                <a:solidFill>
                  <a:schemeClr val="bg1"/>
                </a:solidFill>
                <a:effectLst/>
                <a:cs typeface="B Homa" panose="00000400000000000000" pitchFamily="2" charset="-78"/>
              </a:rPr>
              <a:t>عقلانیت بازار </a:t>
            </a:r>
            <a:r>
              <a:rPr lang="fa-IR" sz="2800" b="1" kern="0" dirty="0" smtClean="0">
                <a:solidFill>
                  <a:srgbClr val="FF0000"/>
                </a:solidFill>
                <a:effectLst/>
                <a:cs typeface="B Homa" panose="00000400000000000000" pitchFamily="2" charset="-78"/>
              </a:rPr>
              <a:t>و عقلانیت اجتماعی.</a:t>
            </a:r>
            <a:endParaRPr lang="en-US" sz="2800" b="1" kern="0" dirty="0">
              <a:solidFill>
                <a:srgbClr val="FF0000"/>
              </a:solidFill>
              <a:effectLst/>
              <a:cs typeface="B Homa" panose="00000400000000000000" pitchFamily="2" charset="-78"/>
            </a:endParaRPr>
          </a:p>
        </p:txBody>
      </p:sp>
    </p:spTree>
    <p:extLst>
      <p:ext uri="{BB962C8B-B14F-4D97-AF65-F5344CB8AC3E}">
        <p14:creationId xmlns:p14="http://schemas.microsoft.com/office/powerpoint/2010/main" val="369466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195044" y="866991"/>
            <a:ext cx="184731" cy="58477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B Homa" panose="00000400000000000000" pitchFamily="2" charset="-78"/>
            </a:endParaRPr>
          </a:p>
        </p:txBody>
      </p:sp>
      <p:sp>
        <p:nvSpPr>
          <p:cNvPr id="9" name="TextBox 8"/>
          <p:cNvSpPr txBox="1"/>
          <p:nvPr/>
        </p:nvSpPr>
        <p:spPr>
          <a:xfrm>
            <a:off x="1791258" y="1525292"/>
            <a:ext cx="8609484" cy="3524683"/>
          </a:xfrm>
          <a:prstGeom prst="rect">
            <a:avLst/>
          </a:prstGeom>
          <a:noFill/>
        </p:spPr>
        <p:txBody>
          <a:bodyPr wrap="square" rtlCol="0">
            <a:spAutoFit/>
          </a:bodyPr>
          <a:lstStyle/>
          <a:p>
            <a:pPr algn="just" rtl="1">
              <a:lnSpc>
                <a:spcPct val="107000"/>
              </a:lnSpc>
              <a:spcAft>
                <a:spcPts val="800"/>
              </a:spcAft>
            </a:pPr>
            <a:r>
              <a:rPr lang="fa-IR" sz="2800" dirty="0" smtClean="0">
                <a:latin typeface="Calibri" panose="020F0502020204030204" pitchFamily="34" charset="0"/>
                <a:ea typeface="Calibri" panose="020F0502020204030204" pitchFamily="34" charset="0"/>
                <a:cs typeface="B Homa" panose="00000400000000000000" pitchFamily="2" charset="-78"/>
              </a:rPr>
              <a:t>نخستین </a:t>
            </a:r>
            <a:r>
              <a:rPr lang="fa-IR" sz="2800" dirty="0">
                <a:latin typeface="Calibri" panose="020F0502020204030204" pitchFamily="34" charset="0"/>
                <a:ea typeface="Calibri" panose="020F0502020204030204" pitchFamily="34" charset="0"/>
                <a:cs typeface="B Homa" panose="00000400000000000000" pitchFamily="2" charset="-78"/>
              </a:rPr>
              <a:t>کسی بود که برنامه ریزی ارتباطی را به گونه ای که امروز مطرح است ارائه کرد.</a:t>
            </a:r>
            <a:endParaRPr lang="en-US" sz="2800" dirty="0">
              <a:latin typeface="Calibri" panose="020F0502020204030204" pitchFamily="34" charset="0"/>
              <a:ea typeface="Calibri" panose="020F0502020204030204" pitchFamily="34" charset="0"/>
              <a:cs typeface="B Homa" panose="00000400000000000000" pitchFamily="2" charset="-78"/>
            </a:endParaRPr>
          </a:p>
          <a:p>
            <a:pPr algn="just" rtl="1">
              <a:lnSpc>
                <a:spcPct val="107000"/>
              </a:lnSpc>
              <a:spcAft>
                <a:spcPts val="800"/>
              </a:spcAft>
            </a:pPr>
            <a:r>
              <a:rPr lang="fa-IR" sz="2800" dirty="0">
                <a:latin typeface="Calibri" panose="020F0502020204030204" pitchFamily="34" charset="0"/>
                <a:ea typeface="Calibri" panose="020F0502020204030204" pitchFamily="34" charset="0"/>
                <a:cs typeface="B Homa" panose="00000400000000000000" pitchFamily="2" charset="-78"/>
              </a:rPr>
              <a:t>هدف وی: این بود که </a:t>
            </a:r>
            <a:r>
              <a:rPr lang="fa-IR" sz="2800" dirty="0">
                <a:solidFill>
                  <a:srgbClr val="FF0000"/>
                </a:solidFill>
                <a:latin typeface="Calibri" panose="020F0502020204030204" pitchFamily="34" charset="0"/>
                <a:ea typeface="Calibri" panose="020F0502020204030204" pitchFamily="34" charset="0"/>
                <a:cs typeface="B Homa" panose="00000400000000000000" pitchFamily="2" charset="-78"/>
              </a:rPr>
              <a:t>پیوند معناداری بین مفهوم عمل ارتباطی و عقلانیت ارتباطی هابرماس و برنامه ریزی برقرار نماید.</a:t>
            </a:r>
            <a:endParaRPr lang="en-US" sz="2800" dirty="0">
              <a:solidFill>
                <a:srgbClr val="FF0000"/>
              </a:solidFill>
              <a:latin typeface="Calibri" panose="020F0502020204030204" pitchFamily="34" charset="0"/>
              <a:ea typeface="Calibri" panose="020F0502020204030204" pitchFamily="34" charset="0"/>
              <a:cs typeface="B Homa" panose="00000400000000000000" pitchFamily="2" charset="-78"/>
            </a:endParaRPr>
          </a:p>
          <a:p>
            <a:pPr algn="just" rtl="1">
              <a:lnSpc>
                <a:spcPct val="107000"/>
              </a:lnSpc>
              <a:spcAft>
                <a:spcPts val="800"/>
              </a:spcAft>
            </a:pPr>
            <a:r>
              <a:rPr lang="fa-IR" sz="2800" dirty="0">
                <a:latin typeface="Calibri" panose="020F0502020204030204" pitchFamily="34" charset="0"/>
                <a:ea typeface="Calibri" panose="020F0502020204030204" pitchFamily="34" charset="0"/>
                <a:cs typeface="B Homa" panose="00000400000000000000" pitchFamily="2" charset="-78"/>
              </a:rPr>
              <a:t>وی این کار را با مطالعه عمل برنامه ریزی انجام داد و به جای اینکه از نظریه های دستوری موجود استفاده نماید به بررسی و تحلیل برنامه ریزی و کار برنامه ریزان در عمل پرداخت</a:t>
            </a:r>
            <a:r>
              <a:rPr lang="fa-IR" sz="2800" dirty="0" smtClean="0">
                <a:latin typeface="Calibri" panose="020F0502020204030204" pitchFamily="34" charset="0"/>
                <a:ea typeface="Calibri" panose="020F0502020204030204" pitchFamily="34" charset="0"/>
                <a:cs typeface="B Homa" panose="00000400000000000000" pitchFamily="2" charset="-78"/>
              </a:rPr>
              <a:t>.</a:t>
            </a:r>
            <a:endParaRPr lang="en-US" sz="2800" dirty="0">
              <a:latin typeface="Calibri" panose="020F0502020204030204" pitchFamily="34" charset="0"/>
              <a:ea typeface="Calibri" panose="020F0502020204030204" pitchFamily="34" charset="0"/>
              <a:cs typeface="B Homa" panose="00000400000000000000" pitchFamily="2" charset="-78"/>
            </a:endParaRPr>
          </a:p>
        </p:txBody>
      </p:sp>
      <p:sp>
        <p:nvSpPr>
          <p:cNvPr id="7" name="TextBox 6"/>
          <p:cNvSpPr txBox="1"/>
          <p:nvPr/>
        </p:nvSpPr>
        <p:spPr>
          <a:xfrm>
            <a:off x="4128154" y="750964"/>
            <a:ext cx="3935693" cy="816827"/>
          </a:xfrm>
          <a:prstGeom prst="rect">
            <a:avLst/>
          </a:prstGeom>
          <a:noFill/>
        </p:spPr>
        <p:txBody>
          <a:bodyPr wrap="none" rtlCol="0">
            <a:spAutoFit/>
          </a:bodyPr>
          <a:lstStyle/>
          <a:p>
            <a:pPr lvl="0" algn="just" rtl="1">
              <a:lnSpc>
                <a:spcPct val="107000"/>
              </a:lnSpc>
              <a:spcAft>
                <a:spcPts val="800"/>
              </a:spcAft>
            </a:pPr>
            <a:r>
              <a:rPr lang="fa-IR" sz="4400" b="1" dirty="0">
                <a:solidFill>
                  <a:srgbClr val="FF0000"/>
                </a:solidFill>
                <a:latin typeface="Calibri" panose="020F0502020204030204" pitchFamily="34" charset="0"/>
                <a:ea typeface="Calibri" panose="020F0502020204030204" pitchFamily="34" charset="0"/>
                <a:cs typeface="B Titr" panose="00000700000000000000" pitchFamily="2" charset="-78"/>
              </a:rPr>
              <a:t>جان فارستر 1982:</a:t>
            </a:r>
            <a:endParaRPr lang="en-US" sz="4400" b="1" dirty="0">
              <a:solidFill>
                <a:srgbClr val="FF0000"/>
              </a:solidFill>
              <a:latin typeface="Calibri" panose="020F0502020204030204" pitchFamily="34" charset="0"/>
              <a:ea typeface="Calibri" panose="020F0502020204030204" pitchFamily="34" charset="0"/>
              <a:cs typeface="B Titr" panose="00000700000000000000" pitchFamily="2" charset="-78"/>
            </a:endParaRPr>
          </a:p>
        </p:txBody>
      </p:sp>
      <p:sp>
        <p:nvSpPr>
          <p:cNvPr id="8" name="TextBox 7"/>
          <p:cNvSpPr txBox="1"/>
          <p:nvPr/>
        </p:nvSpPr>
        <p:spPr>
          <a:xfrm>
            <a:off x="1791258" y="2323796"/>
            <a:ext cx="8609484" cy="2075889"/>
          </a:xfrm>
          <a:prstGeom prst="rect">
            <a:avLst/>
          </a:prstGeom>
          <a:noFill/>
        </p:spPr>
        <p:txBody>
          <a:bodyPr wrap="square" rtlCol="0">
            <a:spAutoFit/>
          </a:bodyPr>
          <a:lstStyle/>
          <a:p>
            <a:pPr lvl="0" algn="just" rtl="1">
              <a:lnSpc>
                <a:spcPct val="107000"/>
              </a:lnSpc>
              <a:spcAft>
                <a:spcPts val="800"/>
              </a:spcAft>
            </a:pPr>
            <a:r>
              <a:rPr lang="fa-IR" sz="3600" dirty="0">
                <a:solidFill>
                  <a:prstClr val="black"/>
                </a:solidFill>
                <a:latin typeface="Calibri" panose="020F0502020204030204" pitchFamily="34" charset="0"/>
                <a:ea typeface="Calibri" panose="020F0502020204030204" pitchFamily="34" charset="0"/>
                <a:cs typeface="B Homa" panose="00000400000000000000" pitchFamily="2" charset="-78"/>
              </a:rPr>
              <a:t>با مطالعه برنامه ریزی در عمل به این نتیجه رسید که:</a:t>
            </a:r>
            <a:endParaRPr lang="en-US" sz="3600" dirty="0">
              <a:solidFill>
                <a:prstClr val="black"/>
              </a:solidFill>
              <a:latin typeface="Calibri" panose="020F0502020204030204" pitchFamily="34" charset="0"/>
              <a:ea typeface="Calibri" panose="020F0502020204030204" pitchFamily="34" charset="0"/>
              <a:cs typeface="B Homa" panose="00000400000000000000" pitchFamily="2" charset="-78"/>
            </a:endParaRPr>
          </a:p>
          <a:p>
            <a:pPr lvl="0" algn="just" rtl="1">
              <a:lnSpc>
                <a:spcPct val="107000"/>
              </a:lnSpc>
              <a:spcAft>
                <a:spcPts val="800"/>
              </a:spcAft>
            </a:pPr>
            <a:r>
              <a:rPr lang="fa-IR" sz="3600" dirty="0">
                <a:solidFill>
                  <a:prstClr val="black"/>
                </a:solidFill>
                <a:latin typeface="Calibri" panose="020F0502020204030204" pitchFamily="34" charset="0"/>
                <a:ea typeface="Calibri" panose="020F0502020204030204" pitchFamily="34" charset="0"/>
                <a:cs typeface="B Homa" panose="00000400000000000000" pitchFamily="2" charset="-78"/>
              </a:rPr>
              <a:t>-برنامه ریزی عملی </a:t>
            </a:r>
            <a:r>
              <a:rPr lang="fa-IR" sz="3600" b="1" dirty="0">
                <a:solidFill>
                  <a:srgbClr val="FF0000"/>
                </a:solidFill>
                <a:latin typeface="Calibri" panose="020F0502020204030204" pitchFamily="34" charset="0"/>
                <a:ea typeface="Calibri" panose="020F0502020204030204" pitchFamily="34" charset="0"/>
                <a:cs typeface="B Homa" panose="00000400000000000000" pitchFamily="2" charset="-78"/>
              </a:rPr>
              <a:t>ارتباطی</a:t>
            </a:r>
            <a:r>
              <a:rPr lang="fa-IR" sz="3600" dirty="0">
                <a:solidFill>
                  <a:prstClr val="black"/>
                </a:solidFill>
                <a:latin typeface="Calibri" panose="020F0502020204030204" pitchFamily="34" charset="0"/>
                <a:ea typeface="Calibri" panose="020F0502020204030204" pitchFamily="34" charset="0"/>
                <a:cs typeface="B Homa" panose="00000400000000000000" pitchFamily="2" charset="-78"/>
              </a:rPr>
              <a:t> است.</a:t>
            </a:r>
            <a:endParaRPr lang="en-US" sz="3600" dirty="0">
              <a:solidFill>
                <a:prstClr val="black"/>
              </a:solidFill>
              <a:latin typeface="Calibri" panose="020F0502020204030204" pitchFamily="34" charset="0"/>
              <a:ea typeface="Calibri" panose="020F0502020204030204" pitchFamily="34" charset="0"/>
              <a:cs typeface="B Homa" panose="00000400000000000000" pitchFamily="2" charset="-78"/>
            </a:endParaRPr>
          </a:p>
          <a:p>
            <a:pPr lvl="0" algn="just" rtl="1">
              <a:lnSpc>
                <a:spcPct val="107000"/>
              </a:lnSpc>
              <a:spcAft>
                <a:spcPts val="800"/>
              </a:spcAft>
            </a:pPr>
            <a:r>
              <a:rPr lang="fa-IR" sz="3600" dirty="0">
                <a:solidFill>
                  <a:prstClr val="black"/>
                </a:solidFill>
                <a:latin typeface="Calibri" panose="020F0502020204030204" pitchFamily="34" charset="0"/>
                <a:ea typeface="Calibri" panose="020F0502020204030204" pitchFamily="34" charset="0"/>
                <a:cs typeface="B Homa" panose="00000400000000000000" pitchFamily="2" charset="-78"/>
              </a:rPr>
              <a:t>-برنامه ریزی عملی </a:t>
            </a:r>
            <a:r>
              <a:rPr lang="fa-IR" sz="3600" b="1" dirty="0">
                <a:solidFill>
                  <a:srgbClr val="FF0000"/>
                </a:solidFill>
                <a:latin typeface="Calibri" panose="020F0502020204030204" pitchFamily="34" charset="0"/>
                <a:ea typeface="Calibri" panose="020F0502020204030204" pitchFamily="34" charset="0"/>
                <a:cs typeface="B Homa" panose="00000400000000000000" pitchFamily="2" charset="-78"/>
              </a:rPr>
              <a:t>سیاسی</a:t>
            </a:r>
            <a:r>
              <a:rPr lang="fa-IR" sz="3600" dirty="0">
                <a:solidFill>
                  <a:prstClr val="black"/>
                </a:solidFill>
                <a:latin typeface="Calibri" panose="020F0502020204030204" pitchFamily="34" charset="0"/>
                <a:ea typeface="Calibri" panose="020F0502020204030204" pitchFamily="34" charset="0"/>
                <a:cs typeface="B Homa" panose="00000400000000000000" pitchFamily="2" charset="-78"/>
              </a:rPr>
              <a:t> است.</a:t>
            </a:r>
            <a:endParaRPr lang="en-US" sz="3600" dirty="0">
              <a:solidFill>
                <a:prstClr val="black"/>
              </a:solidFill>
              <a:latin typeface="Calibri" panose="020F0502020204030204" pitchFamily="34" charset="0"/>
              <a:ea typeface="Calibri" panose="020F0502020204030204" pitchFamily="34" charset="0"/>
              <a:cs typeface="B Homa" panose="00000400000000000000" pitchFamily="2" charset="-78"/>
            </a:endParaRPr>
          </a:p>
        </p:txBody>
      </p:sp>
    </p:spTree>
    <p:extLst>
      <p:ext uri="{BB962C8B-B14F-4D97-AF65-F5344CB8AC3E}">
        <p14:creationId xmlns:p14="http://schemas.microsoft.com/office/powerpoint/2010/main" val="575990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9"/>
                                        </p:tgtEl>
                                      </p:cBhvr>
                                    </p:animEffect>
                                    <p:set>
                                      <p:cBhvr>
                                        <p:cTn id="12" dur="1" fill="hold">
                                          <p:stCondLst>
                                            <p:cond delay="499"/>
                                          </p:stCondLst>
                                        </p:cTn>
                                        <p:tgtEl>
                                          <p:spTgt spid="9"/>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8"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Circuit">
      <a:dk1>
        <a:sysClr val="windowText" lastClr="000000"/>
      </a:dk1>
      <a:lt1>
        <a:sysClr val="window" lastClr="FFFFFF"/>
      </a:lt1>
      <a:dk2>
        <a:srgbClr val="252C36"/>
      </a:dk2>
      <a:lt2>
        <a:srgbClr val="7C96A3"/>
      </a:lt2>
      <a:accent1>
        <a:srgbClr val="4FD093"/>
      </a:accent1>
      <a:accent2>
        <a:srgbClr val="54BCDF"/>
      </a:accent2>
      <a:accent3>
        <a:srgbClr val="A262D0"/>
      </a:accent3>
      <a:accent4>
        <a:srgbClr val="D7537B"/>
      </a:accent4>
      <a:accent5>
        <a:srgbClr val="E78045"/>
      </a:accent5>
      <a:accent6>
        <a:srgbClr val="84C350"/>
      </a:accent6>
      <a:hlink>
        <a:srgbClr val="22FFFF"/>
      </a:hlink>
      <a:folHlink>
        <a:srgbClr val="9BF3FD"/>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40000"/>
              </a:schemeClr>
            </a:gs>
            <a:gs pos="100000">
              <a:schemeClr val="phClr">
                <a:shade val="92000"/>
                <a:hueMod val="104000"/>
                <a:satMod val="140000"/>
                <a:lumMod val="48000"/>
              </a:schemeClr>
            </a:gs>
          </a:gsLst>
          <a:lin ang="5040000" scaled="0"/>
        </a:gradFill>
        <a:blipFill>
          <a:blip xmlns:r="http://schemas.openxmlformats.org/officeDocument/2006/relationships" r:embed="rId1">
            <a:duotone>
              <a:schemeClr val="phClr">
                <a:shade val="48000"/>
                <a:hueMod val="106000"/>
                <a:satMod val="140000"/>
                <a:lumMod val="42000"/>
              </a:schemeClr>
              <a:schemeClr val="phClr">
                <a:tint val="98000"/>
                <a:hueMod val="92000"/>
                <a:satMod val="220000"/>
                <a:lumMod val="9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142578CA-DEC9-49C3-80AF-C113973CC9A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Circuit</Template>
  <TotalTime>3</TotalTime>
  <Words>2999</Words>
  <Application>Microsoft Office PowerPoint</Application>
  <PresentationFormat>Widescreen</PresentationFormat>
  <Paragraphs>174</Paragraphs>
  <Slides>22</Slides>
  <Notes>10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22</vt:i4>
      </vt:variant>
    </vt:vector>
  </HeadingPairs>
  <TitlesOfParts>
    <vt:vector size="33" baseType="lpstr">
      <vt:lpstr>Arial</vt:lpstr>
      <vt:lpstr>B Homa</vt:lpstr>
      <vt:lpstr>B Nazanin</vt:lpstr>
      <vt:lpstr>B Titr</vt:lpstr>
      <vt:lpstr>Calibri</vt:lpstr>
      <vt:lpstr>Constantia</vt:lpstr>
      <vt:lpstr>Majalla UI</vt:lpstr>
      <vt:lpstr>Trebuchet MS</vt:lpstr>
      <vt:lpstr>Tw Cen MT</vt:lpstr>
      <vt:lpstr>Wingdings</vt:lpstr>
      <vt:lpstr>Circuit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Mohammad</dc:creator>
  <cp:lastModifiedBy>pedram shm</cp:lastModifiedBy>
  <cp:revision>3</cp:revision>
  <dcterms:created xsi:type="dcterms:W3CDTF">2019-12-15T12:34:51Z</dcterms:created>
  <dcterms:modified xsi:type="dcterms:W3CDTF">2019-12-18T10:52:00Z</dcterms:modified>
</cp:coreProperties>
</file>