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303" r:id="rId2"/>
    <p:sldId id="281" r:id="rId3"/>
    <p:sldId id="280" r:id="rId4"/>
    <p:sldId id="347" r:id="rId5"/>
    <p:sldId id="355" r:id="rId6"/>
    <p:sldId id="311" r:id="rId7"/>
    <p:sldId id="320" r:id="rId8"/>
    <p:sldId id="310" r:id="rId9"/>
    <p:sldId id="353" r:id="rId10"/>
    <p:sldId id="356" r:id="rId11"/>
    <p:sldId id="354" r:id="rId12"/>
    <p:sldId id="329" r:id="rId13"/>
    <p:sldId id="335" r:id="rId14"/>
    <p:sldId id="357" r:id="rId15"/>
    <p:sldId id="295" r:id="rId16"/>
    <p:sldId id="269" r:id="rId17"/>
    <p:sldId id="330" r:id="rId18"/>
    <p:sldId id="331" r:id="rId19"/>
    <p:sldId id="366" r:id="rId20"/>
    <p:sldId id="358" r:id="rId21"/>
    <p:sldId id="359" r:id="rId22"/>
    <p:sldId id="337" r:id="rId23"/>
    <p:sldId id="268" r:id="rId24"/>
    <p:sldId id="272" r:id="rId25"/>
    <p:sldId id="342" r:id="rId26"/>
    <p:sldId id="367" r:id="rId27"/>
    <p:sldId id="360" r:id="rId28"/>
    <p:sldId id="361" r:id="rId29"/>
    <p:sldId id="362" r:id="rId30"/>
    <p:sldId id="363" r:id="rId31"/>
    <p:sldId id="368" r:id="rId32"/>
    <p:sldId id="364" r:id="rId33"/>
    <p:sldId id="375" r:id="rId34"/>
    <p:sldId id="373" r:id="rId35"/>
    <p:sldId id="374" r:id="rId36"/>
    <p:sldId id="377" r:id="rId37"/>
    <p:sldId id="369" r:id="rId38"/>
    <p:sldId id="365" r:id="rId39"/>
    <p:sldId id="372" r:id="rId40"/>
    <p:sldId id="376" r:id="rId41"/>
    <p:sldId id="371" r:id="rId42"/>
    <p:sldId id="350" r:id="rId43"/>
    <p:sldId id="309" r:id="rId44"/>
  </p:sldIdLst>
  <p:sldSz cx="12195175" cy="6859588"/>
  <p:notesSz cx="6858000" cy="9144000"/>
  <p:defaultTextStyle>
    <a:defPPr>
      <a:defRPr lang="ms-MY"/>
    </a:defPPr>
    <a:lvl1pPr marL="0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722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444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166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888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610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332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053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775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BFFF"/>
    <a:srgbClr val="33CCFF"/>
    <a:srgbClr val="FF5DAE"/>
    <a:srgbClr val="FF3399"/>
    <a:srgbClr val="009BD2"/>
    <a:srgbClr val="FFFF00"/>
    <a:srgbClr val="EB5A6A"/>
    <a:srgbClr val="66FFFF"/>
    <a:srgbClr val="00FF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4" autoAdjust="0"/>
    <p:restoredTop sz="95462" autoAdjust="0"/>
  </p:normalViewPr>
  <p:slideViewPr>
    <p:cSldViewPr showGuides="1">
      <p:cViewPr varScale="1">
        <p:scale>
          <a:sx n="75" d="100"/>
          <a:sy n="75" d="100"/>
        </p:scale>
        <p:origin x="516" y="78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D2380-E258-4037-BFCA-402EA7EBC9DE}" type="datetimeFigureOut">
              <a:rPr lang="ms-MY" smtClean="0"/>
              <a:t>15/12/2019</a:t>
            </a:fld>
            <a:endParaRPr lang="ms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ms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9EF49-5B54-4C78-AD5B-7FF2C2B876DD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956021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9EF49-5B54-4C78-AD5B-7FF2C2B876DD}" type="slidenum">
              <a:rPr lang="ms-MY" smtClean="0"/>
              <a:t>17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310809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9EF49-5B54-4C78-AD5B-7FF2C2B876DD}" type="slidenum">
              <a:rPr lang="ms-MY" smtClean="0"/>
              <a:t>18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310809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9EF49-5B54-4C78-AD5B-7FF2C2B876DD}" type="slidenum">
              <a:rPr lang="ms-MY" smtClean="0"/>
              <a:t>24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873884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7910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 userDrawn="1"/>
        </p:nvSpPr>
        <p:spPr>
          <a:xfrm rot="8100000">
            <a:off x="-2569995" y="-5816965"/>
            <a:ext cx="8262917" cy="7123202"/>
          </a:xfrm>
          <a:prstGeom prst="triangl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4139042" y="6335576"/>
            <a:ext cx="3744416" cy="374441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ight Triangle 3"/>
          <p:cNvSpPr/>
          <p:nvPr userDrawn="1"/>
        </p:nvSpPr>
        <p:spPr>
          <a:xfrm rot="21183162">
            <a:off x="-1095529" y="3559399"/>
            <a:ext cx="6600378" cy="6600378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 userDrawn="1"/>
        </p:nvSpPr>
        <p:spPr>
          <a:xfrm rot="10800000">
            <a:off x="6601640" y="-2424627"/>
            <a:ext cx="8784979" cy="8208913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 userDrawn="1"/>
        </p:nvSpPr>
        <p:spPr>
          <a:xfrm rot="1125980">
            <a:off x="8815862" y="1840959"/>
            <a:ext cx="8318576" cy="7171187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hevron 6"/>
          <p:cNvSpPr/>
          <p:nvPr userDrawn="1"/>
        </p:nvSpPr>
        <p:spPr>
          <a:xfrm rot="10800000">
            <a:off x="11642203" y="368660"/>
            <a:ext cx="6120680" cy="6120680"/>
          </a:xfrm>
          <a:prstGeom prst="chevr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357768" y="5784286"/>
            <a:ext cx="3744416" cy="374441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565681" y="5208222"/>
            <a:ext cx="3744416" cy="374441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hevron 9"/>
          <p:cNvSpPr/>
          <p:nvPr userDrawn="1"/>
        </p:nvSpPr>
        <p:spPr>
          <a:xfrm>
            <a:off x="-3095646" y="368660"/>
            <a:ext cx="6120680" cy="6120680"/>
          </a:xfrm>
          <a:prstGeom prst="chevr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sosceles Triangle 10"/>
          <p:cNvSpPr/>
          <p:nvPr userDrawn="1"/>
        </p:nvSpPr>
        <p:spPr>
          <a:xfrm rot="8100000">
            <a:off x="-1445528" y="-4748582"/>
            <a:ext cx="8262917" cy="7123202"/>
          </a:xfrm>
          <a:prstGeom prst="triangl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 userDrawn="1"/>
        </p:nvSpPr>
        <p:spPr>
          <a:xfrm rot="8100000">
            <a:off x="-1831866" y="-5096886"/>
            <a:ext cx="8262917" cy="7123202"/>
          </a:xfrm>
          <a:prstGeom prst="triangl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 userDrawn="1"/>
        </p:nvSpPr>
        <p:spPr>
          <a:xfrm rot="8100000">
            <a:off x="-2235617" y="-5456925"/>
            <a:ext cx="8262917" cy="7123202"/>
          </a:xfrm>
          <a:prstGeom prst="triangle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hevron 13"/>
          <p:cNvSpPr/>
          <p:nvPr userDrawn="1"/>
        </p:nvSpPr>
        <p:spPr>
          <a:xfrm>
            <a:off x="-5896267" y="1024125"/>
            <a:ext cx="4760161" cy="4760161"/>
          </a:xfrm>
          <a:prstGeom prst="chevr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 userDrawn="1"/>
        </p:nvSpPr>
        <p:spPr>
          <a:xfrm>
            <a:off x="-8664054" y="1288744"/>
            <a:ext cx="4184097" cy="4184097"/>
          </a:xfrm>
          <a:prstGeom prst="chevr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 userDrawn="1"/>
        </p:nvSpPr>
        <p:spPr>
          <a:xfrm rot="10800000">
            <a:off x="6097588" y="-236555"/>
            <a:ext cx="8065694" cy="8065694"/>
          </a:xfrm>
          <a:prstGeom prst="chevr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Isosceles Triangle 16"/>
          <p:cNvSpPr/>
          <p:nvPr userDrawn="1"/>
        </p:nvSpPr>
        <p:spPr>
          <a:xfrm rot="8100000">
            <a:off x="10282227" y="631494"/>
            <a:ext cx="8262917" cy="7123202"/>
          </a:xfrm>
          <a:prstGeom prst="triangl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 userDrawn="1"/>
        </p:nvSpPr>
        <p:spPr>
          <a:xfrm rot="8100000">
            <a:off x="10862328" y="527287"/>
            <a:ext cx="8262917" cy="7123202"/>
          </a:xfrm>
          <a:prstGeom prst="triangl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1358377" y="1729179"/>
            <a:ext cx="1874231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700" dirty="0" smtClean="0">
                <a:solidFill>
                  <a:srgbClr val="00B0F0"/>
                </a:solidFill>
                <a:latin typeface="Elephant" pitchFamily="18" charset="0"/>
                <a:ea typeface="Roboto" pitchFamily="2" charset="0"/>
              </a:rPr>
              <a:t>“</a:t>
            </a:r>
            <a:endParaRPr lang="en-US" sz="28700" dirty="0">
              <a:solidFill>
                <a:srgbClr val="00B0F0"/>
              </a:solidFill>
              <a:latin typeface="Elephant" pitchFamily="18" charset="0"/>
              <a:ea typeface="Roboto" pitchFamily="2" charset="0"/>
            </a:endParaRPr>
          </a:p>
        </p:txBody>
      </p:sp>
      <p:sp>
        <p:nvSpPr>
          <p:cNvPr id="21" name="Rectangle 20"/>
          <p:cNvSpPr/>
          <p:nvPr userDrawn="1"/>
        </p:nvSpPr>
        <p:spPr>
          <a:xfrm rot="10800000">
            <a:off x="7391708" y="532620"/>
            <a:ext cx="1874231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700" dirty="0" smtClean="0">
                <a:solidFill>
                  <a:srgbClr val="00B0F0"/>
                </a:solidFill>
                <a:latin typeface="Elephant" pitchFamily="18" charset="0"/>
                <a:ea typeface="Roboto" pitchFamily="2" charset="0"/>
              </a:rPr>
              <a:t>“</a:t>
            </a:r>
            <a:endParaRPr lang="en-US" sz="28700" dirty="0">
              <a:solidFill>
                <a:srgbClr val="00B0F0"/>
              </a:solidFill>
              <a:latin typeface="Elephant" pitchFamily="18" charset="0"/>
              <a:ea typeface="Roboto" pitchFamily="2" charset="0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3109040" y="2955058"/>
            <a:ext cx="5105805" cy="978792"/>
          </a:xfrm>
        </p:spPr>
        <p:txBody>
          <a:bodyPr>
            <a:normAutofit/>
          </a:bodyPr>
          <a:lstStyle>
            <a:lvl1pPr marL="0" indent="0">
              <a:lnSpc>
                <a:spcPts val="2500"/>
              </a:lnSpc>
              <a:buNone/>
              <a:defRPr sz="2400">
                <a:latin typeface="Roboto" pitchFamily="2" charset="0"/>
                <a:ea typeface="Roboto" pitchFamily="2" charset="0"/>
              </a:defRPr>
            </a:lvl1pPr>
          </a:lstStyle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rPr>
              <a:t>The essence of all beautiful art,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rPr>
              <a:t> all great art, is gratitude.</a:t>
            </a:r>
          </a:p>
        </p:txBody>
      </p:sp>
      <p:sp>
        <p:nvSpPr>
          <p:cNvPr id="25" name="Text Placeholder 23"/>
          <p:cNvSpPr>
            <a:spLocks noGrp="1"/>
          </p:cNvSpPr>
          <p:nvPr>
            <p:ph type="body" sz="quarter" idx="11" hasCustomPrompt="1"/>
          </p:nvPr>
        </p:nvSpPr>
        <p:spPr>
          <a:xfrm>
            <a:off x="6229976" y="3861842"/>
            <a:ext cx="1692402" cy="299264"/>
          </a:xfrm>
        </p:spPr>
        <p:txBody>
          <a:bodyPr>
            <a:normAutofit/>
          </a:bodyPr>
          <a:lstStyle>
            <a:lvl1pPr marL="0" indent="0">
              <a:buNone/>
              <a:defRPr sz="1200" i="1">
                <a:latin typeface="Roboto" pitchFamily="2" charset="0"/>
                <a:ea typeface="Roboto" pitchFamily="2" charset="0"/>
              </a:defRPr>
            </a:lvl1pPr>
          </a:lstStyle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rPr>
              <a:t>-Friedrich Nietzsche</a:t>
            </a:r>
          </a:p>
        </p:txBody>
      </p:sp>
    </p:spTree>
    <p:extLst>
      <p:ext uri="{BB962C8B-B14F-4D97-AF65-F5344CB8AC3E}">
        <p14:creationId xmlns:p14="http://schemas.microsoft.com/office/powerpoint/2010/main" val="282256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62428E-6 L -0.88594 -4.6242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9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8535E-6 0 L 1.53734 0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67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" presetClass="entr" presetSubtype="6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08535E-6 0 L 1.53734 0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67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08535E-6 0 L 1.53734 0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1" grpId="0"/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92941" y="0"/>
            <a:ext cx="378705" cy="58298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669834" y="155293"/>
            <a:ext cx="1101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useo 700" pitchFamily="50" charset="0"/>
              </a:rPr>
              <a:t>rare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latin typeface="Museo 700" pitchFamily="50" charset="0"/>
            </a:endParaRPr>
          </a:p>
        </p:txBody>
      </p:sp>
      <p:sp>
        <p:nvSpPr>
          <p:cNvPr id="5" name="Parallelogram 4"/>
          <p:cNvSpPr/>
          <p:nvPr userDrawn="1"/>
        </p:nvSpPr>
        <p:spPr>
          <a:xfrm>
            <a:off x="676735" y="381507"/>
            <a:ext cx="142426" cy="208082"/>
          </a:xfrm>
          <a:prstGeom prst="parallelogram">
            <a:avLst>
              <a:gd name="adj" fmla="val 67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Parallelogram 5"/>
          <p:cNvSpPr/>
          <p:nvPr userDrawn="1"/>
        </p:nvSpPr>
        <p:spPr>
          <a:xfrm>
            <a:off x="1605938" y="381507"/>
            <a:ext cx="142426" cy="208082"/>
          </a:xfrm>
          <a:prstGeom prst="parallelogram">
            <a:avLst>
              <a:gd name="adj" fmla="val 67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20923" y="261442"/>
            <a:ext cx="522741" cy="360040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Museo 700" pitchFamily="50" charset="0"/>
              </a:defRPr>
            </a:lvl1pPr>
          </a:lstStyle>
          <a:p>
            <a:pPr lvl="0"/>
            <a:r>
              <a:rPr lang="en-US" dirty="0" smtClean="0"/>
              <a:t>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35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 animBg="1"/>
      <p:bldP spid="6" grpId="0" animBg="1"/>
      <p:bldP spid="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AC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92941" y="0"/>
            <a:ext cx="378705" cy="58298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669834" y="155293"/>
            <a:ext cx="1101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Museo 700" pitchFamily="50" charset="0"/>
              </a:rPr>
              <a:t>rare</a:t>
            </a:r>
            <a:endParaRPr lang="en-US" sz="3200" dirty="0">
              <a:solidFill>
                <a:schemeClr val="bg1"/>
              </a:solidFill>
              <a:latin typeface="Museo 700" pitchFamily="50" charset="0"/>
            </a:endParaRPr>
          </a:p>
        </p:txBody>
      </p:sp>
      <p:sp>
        <p:nvSpPr>
          <p:cNvPr id="5" name="Parallelogram 4"/>
          <p:cNvSpPr/>
          <p:nvPr userDrawn="1"/>
        </p:nvSpPr>
        <p:spPr>
          <a:xfrm>
            <a:off x="676735" y="381507"/>
            <a:ext cx="142426" cy="208082"/>
          </a:xfrm>
          <a:prstGeom prst="parallelogram">
            <a:avLst>
              <a:gd name="adj" fmla="val 67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Parallelogram 5"/>
          <p:cNvSpPr/>
          <p:nvPr userDrawn="1"/>
        </p:nvSpPr>
        <p:spPr>
          <a:xfrm>
            <a:off x="1605938" y="381507"/>
            <a:ext cx="142426" cy="208082"/>
          </a:xfrm>
          <a:prstGeom prst="parallelogram">
            <a:avLst>
              <a:gd name="adj" fmla="val 67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20923" y="261442"/>
            <a:ext cx="522741" cy="360040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Museo 700" pitchFamily="50" charset="0"/>
              </a:defRPr>
            </a:lvl1pPr>
          </a:lstStyle>
          <a:p>
            <a:pPr lvl="0"/>
            <a:r>
              <a:rPr lang="en-US" dirty="0" smtClean="0"/>
              <a:t>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00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 animBg="1"/>
      <p:bldP spid="6" grpId="0" animBg="1"/>
      <p:bldP spid="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/>
          <p:cNvSpPr>
            <a:spLocks noGrp="1"/>
          </p:cNvSpPr>
          <p:nvPr>
            <p:ph type="media" sz="quarter" idx="13"/>
          </p:nvPr>
        </p:nvSpPr>
        <p:spPr>
          <a:xfrm>
            <a:off x="1303916" y="1053530"/>
            <a:ext cx="9587344" cy="5427662"/>
          </a:xfrm>
        </p:spPr>
      </p:sp>
      <p:sp>
        <p:nvSpPr>
          <p:cNvPr id="8" name="Rectangle 7"/>
          <p:cNvSpPr/>
          <p:nvPr userDrawn="1"/>
        </p:nvSpPr>
        <p:spPr>
          <a:xfrm>
            <a:off x="192941" y="0"/>
            <a:ext cx="378705" cy="58298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669834" y="155293"/>
            <a:ext cx="1101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Museo 700" pitchFamily="50" charset="0"/>
              </a:rPr>
              <a:t>rare</a:t>
            </a:r>
            <a:endParaRPr lang="en-US" sz="3200" dirty="0">
              <a:solidFill>
                <a:schemeClr val="bg1"/>
              </a:solidFill>
              <a:latin typeface="Museo 700" pitchFamily="50" charset="0"/>
            </a:endParaRPr>
          </a:p>
        </p:txBody>
      </p:sp>
      <p:sp>
        <p:nvSpPr>
          <p:cNvPr id="10" name="Parallelogram 9"/>
          <p:cNvSpPr/>
          <p:nvPr userDrawn="1"/>
        </p:nvSpPr>
        <p:spPr>
          <a:xfrm>
            <a:off x="676735" y="381507"/>
            <a:ext cx="142426" cy="208082"/>
          </a:xfrm>
          <a:prstGeom prst="parallelogram">
            <a:avLst>
              <a:gd name="adj" fmla="val 67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Parallelogram 10"/>
          <p:cNvSpPr/>
          <p:nvPr userDrawn="1"/>
        </p:nvSpPr>
        <p:spPr>
          <a:xfrm>
            <a:off x="1605938" y="381507"/>
            <a:ext cx="142426" cy="208082"/>
          </a:xfrm>
          <a:prstGeom prst="parallelogram">
            <a:avLst>
              <a:gd name="adj" fmla="val 67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20923" y="261442"/>
            <a:ext cx="522741" cy="360040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Museo 700" pitchFamily="50" charset="0"/>
              </a:defRPr>
            </a:lvl1pPr>
          </a:lstStyle>
          <a:p>
            <a:pPr lvl="0"/>
            <a:r>
              <a:rPr lang="en-US" dirty="0" smtClean="0"/>
              <a:t>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57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759" y="274701"/>
            <a:ext cx="10975658" cy="1143265"/>
          </a:xfrm>
          <a:prstGeom prst="rect">
            <a:avLst/>
          </a:prstGeom>
        </p:spPr>
        <p:txBody>
          <a:bodyPr vert="horz" lIns="121944" tIns="60972" rIns="121944" bIns="6097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759" y="1600572"/>
            <a:ext cx="10975658" cy="4527011"/>
          </a:xfrm>
          <a:prstGeom prst="rect">
            <a:avLst/>
          </a:prstGeom>
        </p:spPr>
        <p:txBody>
          <a:bodyPr vert="horz" lIns="121944" tIns="60972" rIns="121944" bIns="6097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759" y="6357822"/>
            <a:ext cx="2845541" cy="365210"/>
          </a:xfrm>
          <a:prstGeom prst="rect">
            <a:avLst/>
          </a:prstGeom>
        </p:spPr>
        <p:txBody>
          <a:bodyPr vert="horz" lIns="121944" tIns="60972" rIns="121944" bIns="60972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37AEA-25B3-4408-B093-6DDA4600CD91}" type="datetimeFigureOut">
              <a:rPr lang="ms-MY" smtClean="0"/>
              <a:t>15/12/2019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6685" y="6357822"/>
            <a:ext cx="3861805" cy="365210"/>
          </a:xfrm>
          <a:prstGeom prst="rect">
            <a:avLst/>
          </a:prstGeom>
        </p:spPr>
        <p:txBody>
          <a:bodyPr vert="horz" lIns="121944" tIns="60972" rIns="121944" bIns="60972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9875" y="6357822"/>
            <a:ext cx="2845541" cy="365210"/>
          </a:xfrm>
          <a:prstGeom prst="rect">
            <a:avLst/>
          </a:prstGeom>
        </p:spPr>
        <p:txBody>
          <a:bodyPr vert="horz" lIns="121944" tIns="60972" rIns="121944" bIns="60972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D9F6E-FF3A-42BE-A0D3-BF3E5ED04CA3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501993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6" r:id="rId4"/>
    <p:sldLayoutId id="2147483654" r:id="rId5"/>
  </p:sldLayoutIdLst>
  <p:txStyles>
    <p:titleStyle>
      <a:lvl1pPr algn="ctr" defTabSz="1219444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91" indent="-457291" algn="l" defTabSz="1219444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798" indent="-381076" algn="l" defTabSz="1219444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305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4027" indent="-304861" algn="l" defTabSz="1219444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749" indent="-304861" algn="l" defTabSz="1219444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471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192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914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2636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s-MY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843069"/>
            <a:ext cx="12195174" cy="40165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34579" y="812236"/>
            <a:ext cx="69701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useo 700" pitchFamily="50" charset="0"/>
                <a:cs typeface="B Homa" panose="00000400000000000000" pitchFamily="2" charset="-78"/>
              </a:rPr>
              <a:t>بسم الله الرحمن الرحیم</a:t>
            </a:r>
            <a:endParaRPr lang="en-US" sz="6600" dirty="0">
              <a:solidFill>
                <a:schemeClr val="tx1">
                  <a:lumMod val="85000"/>
                  <a:lumOff val="15000"/>
                </a:schemeClr>
              </a:solidFill>
              <a:latin typeface="Museo 700" pitchFamily="50" charset="0"/>
            </a:endParaRPr>
          </a:p>
        </p:txBody>
      </p:sp>
      <p:sp>
        <p:nvSpPr>
          <p:cNvPr id="5" name="Parallelogram 4"/>
          <p:cNvSpPr/>
          <p:nvPr/>
        </p:nvSpPr>
        <p:spPr>
          <a:xfrm>
            <a:off x="1993131" y="581338"/>
            <a:ext cx="1084321" cy="1584177"/>
          </a:xfrm>
          <a:prstGeom prst="parallelogram">
            <a:avLst>
              <a:gd name="adj" fmla="val 67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" name="Parallelogram 5"/>
          <p:cNvSpPr/>
          <p:nvPr/>
        </p:nvSpPr>
        <p:spPr>
          <a:xfrm>
            <a:off x="8761883" y="581338"/>
            <a:ext cx="1084321" cy="1584177"/>
          </a:xfrm>
          <a:prstGeom prst="parallelogram">
            <a:avLst>
              <a:gd name="adj" fmla="val 67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" name="Rectangle 1"/>
          <p:cNvSpPr/>
          <p:nvPr/>
        </p:nvSpPr>
        <p:spPr>
          <a:xfrm>
            <a:off x="2826872" y="2276631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سیر اندیشه های شهرسازی بعد از انقلاب اسلامی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Roboto Light" pitchFamily="2" charset="0"/>
              <a:ea typeface="Roboto Light" pitchFamily="2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8242594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>
            <a:off x="8041803" y="666876"/>
            <a:ext cx="13681520" cy="4320480"/>
          </a:xfrm>
          <a:prstGeom prst="parallelogram">
            <a:avLst>
              <a:gd name="adj" fmla="val 154033"/>
            </a:avLst>
          </a:prstGeom>
          <a:pattFill prst="dk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-6571367" y="0"/>
            <a:ext cx="15985776" cy="6859588"/>
          </a:xfrm>
          <a:prstGeom prst="parallelogram">
            <a:avLst>
              <a:gd name="adj" fmla="val 9376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iamond 2"/>
          <p:cNvSpPr/>
          <p:nvPr/>
        </p:nvSpPr>
        <p:spPr>
          <a:xfrm>
            <a:off x="3613312" y="943821"/>
            <a:ext cx="4968551" cy="4968551"/>
          </a:xfrm>
          <a:prstGeom prst="diamon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10640143" y="4586208"/>
            <a:ext cx="802298" cy="802298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9213835" y="3098343"/>
            <a:ext cx="401149" cy="40114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5400000">
            <a:off x="9614984" y="2723942"/>
            <a:ext cx="401149" cy="401149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>
            <a:off x="3869808" y="6054987"/>
            <a:ext cx="266095" cy="266095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 rot="5400000">
            <a:off x="3998898" y="5926351"/>
            <a:ext cx="266095" cy="266095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926608" y="2257117"/>
            <a:ext cx="2341958" cy="234195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33491" y="3012597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1362-1367</a:t>
            </a:r>
          </a:p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1983-1988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71236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25579" y="2536392"/>
            <a:ext cx="58251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بازپس گیری خرمشهر-ثبات سیاسی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نظام اجتماعی در بهترین شرایط ممکن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بالا رفتن حس اعتماد به نفس و توقعات مردم 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جامعه ی همسو و یکپارچه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کمبود فروش نفت و آغاز بحران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مشارکت در ساخت شهر به علت گرایش های مذهبی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نقش شورای عالی معماری شهرسازی در اتفاقات؛ ناظر و بعد همراه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73851" y="1247864"/>
            <a:ext cx="24593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رفتار سیستم</a:t>
            </a:r>
            <a:endParaRPr lang="en-US" sz="44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9" name="Parallelogram 18"/>
          <p:cNvSpPr/>
          <p:nvPr/>
        </p:nvSpPr>
        <p:spPr>
          <a:xfrm rot="344337">
            <a:off x="2870702" y="4159569"/>
            <a:ext cx="3240360" cy="3312368"/>
          </a:xfrm>
          <a:prstGeom prst="parallelogram">
            <a:avLst>
              <a:gd name="adj" fmla="val 4381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9"/>
          <p:cNvSpPr/>
          <p:nvPr/>
        </p:nvSpPr>
        <p:spPr>
          <a:xfrm>
            <a:off x="-1" y="557434"/>
            <a:ext cx="6025580" cy="6302153"/>
          </a:xfrm>
          <a:custGeom>
            <a:avLst/>
            <a:gdLst/>
            <a:ahLst/>
            <a:cxnLst/>
            <a:rect l="l" t="t" r="r" b="b"/>
            <a:pathLst>
              <a:path w="6534392" h="6005876">
                <a:moveTo>
                  <a:pt x="6534392" y="0"/>
                </a:moveTo>
                <a:lnTo>
                  <a:pt x="6534392" y="2695105"/>
                </a:lnTo>
                <a:lnTo>
                  <a:pt x="5040945" y="6005876"/>
                </a:lnTo>
                <a:lnTo>
                  <a:pt x="0" y="6005876"/>
                </a:lnTo>
                <a:lnTo>
                  <a:pt x="0" y="5478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0800000">
            <a:off x="8787019" y="-902438"/>
            <a:ext cx="2919743" cy="2919743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40172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 animBg="1"/>
      <p:bldP spid="20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ight Triangle 17"/>
          <p:cNvSpPr/>
          <p:nvPr/>
        </p:nvSpPr>
        <p:spPr>
          <a:xfrm rot="5400000">
            <a:off x="10222247" y="-890686"/>
            <a:ext cx="3024336" cy="3024336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Triangle 16"/>
          <p:cNvSpPr/>
          <p:nvPr/>
        </p:nvSpPr>
        <p:spPr>
          <a:xfrm>
            <a:off x="-761194" y="837506"/>
            <a:ext cx="6336704" cy="633670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54878" y="477466"/>
            <a:ext cx="1144736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900" dirty="0" smtClean="0">
                <a:solidFill>
                  <a:schemeClr val="bg1">
                    <a:lumMod val="95000"/>
                  </a:schemeClr>
                </a:solidFill>
                <a:latin typeface="Roboto Black" pitchFamily="2" charset="0"/>
                <a:ea typeface="Roboto Black" pitchFamily="2" charset="0"/>
              </a:rPr>
              <a:t>TIMELINE</a:t>
            </a:r>
            <a:endParaRPr lang="en-US" sz="19900" dirty="0">
              <a:solidFill>
                <a:schemeClr val="bg1">
                  <a:lumMod val="9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62291" y="556295"/>
            <a:ext cx="847058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199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کالبد شهر</a:t>
            </a:r>
            <a:endParaRPr lang="en-US" sz="199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3645818"/>
            <a:ext cx="12195175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70954" y="4630723"/>
            <a:ext cx="3384376" cy="1323439"/>
          </a:xfrm>
          <a:prstGeom prst="rect">
            <a:avLst/>
          </a:prstGeom>
        </p:spPr>
        <p:txBody>
          <a:bodyPr wrap="square" numCol="1" spcCol="457200">
            <a:spAutoFit/>
          </a:bodyPr>
          <a:lstStyle/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استفاده از اختیارات ولی فقیه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احکام ثانویه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جلوگیری از تجربه ی اشنباه واگذاری زمین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  <a:cs typeface="Segoe UI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119126" y="3501802"/>
            <a:ext cx="288032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74492" y="3861842"/>
            <a:ext cx="13773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4800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1363</a:t>
            </a:r>
            <a:endParaRPr lang="en-US" sz="8000" spc="-3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05398" y="4630723"/>
            <a:ext cx="3384376" cy="1692771"/>
          </a:xfrm>
          <a:prstGeom prst="rect">
            <a:avLst/>
          </a:prstGeom>
        </p:spPr>
        <p:txBody>
          <a:bodyPr wrap="square" numCol="1" spcCol="457200">
            <a:spAutoFit/>
          </a:bodyPr>
          <a:lstStyle/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تقلیل درآمد نفتی و شروع طرح های آماده سازی زمین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ندیده شدن هنجارهای شهری در طرح های توسعه</a:t>
            </a:r>
          </a:p>
          <a:p>
            <a:pPr algn="r" rtl="1" fontAlgn="base"/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  <a:cs typeface="Segoe UI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953570" y="3501802"/>
            <a:ext cx="288032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411340" y="3861842"/>
            <a:ext cx="1372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4800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1364</a:t>
            </a:r>
            <a:endParaRPr lang="en-US" sz="8000" spc="-3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257827" y="4630723"/>
            <a:ext cx="3384376" cy="1015663"/>
          </a:xfrm>
          <a:prstGeom prst="rect">
            <a:avLst/>
          </a:prstGeom>
        </p:spPr>
        <p:txBody>
          <a:bodyPr wrap="square" numCol="1" spcCol="457200">
            <a:spAutoFit/>
          </a:bodyPr>
          <a:lstStyle/>
          <a:p>
            <a:pPr algn="r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باقی ماندن طراحی و برنامه ریزی شهری در سیطره ی الگوی های غربی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  <a:cs typeface="Segoe UI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9805999" y="3501802"/>
            <a:ext cx="288032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242128" y="3861842"/>
            <a:ext cx="1415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4800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****</a:t>
            </a:r>
            <a:endParaRPr lang="en-US" sz="8000" spc="-3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7593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75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75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25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75"/>
                            </p:stCondLst>
                            <p:childTnLst>
                              <p:par>
                                <p:cTn id="5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16" grpId="0"/>
      <p:bldP spid="3" grpId="0"/>
      <p:bldP spid="6" grpId="0"/>
      <p:bldP spid="8" grpId="0" animBg="1"/>
      <p:bldP spid="9" grpId="0"/>
      <p:bldP spid="10" grpId="0"/>
      <p:bldP spid="11" grpId="0" animBg="1"/>
      <p:bldP spid="12" grpId="0"/>
      <p:bldP spid="13" grpId="0"/>
      <p:bldP spid="14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ight Triangle 17"/>
          <p:cNvSpPr/>
          <p:nvPr/>
        </p:nvSpPr>
        <p:spPr>
          <a:xfrm rot="5400000">
            <a:off x="10222247" y="-890686"/>
            <a:ext cx="3024336" cy="3024336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Triangle 18"/>
          <p:cNvSpPr/>
          <p:nvPr/>
        </p:nvSpPr>
        <p:spPr>
          <a:xfrm>
            <a:off x="-761194" y="837506"/>
            <a:ext cx="6336704" cy="633670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54878" y="3501802"/>
            <a:ext cx="1144736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9900" dirty="0" smtClean="0">
                <a:solidFill>
                  <a:schemeClr val="bg1">
                    <a:lumMod val="95000"/>
                  </a:schemeClr>
                </a:solidFill>
                <a:latin typeface="Roboto Black" pitchFamily="2" charset="0"/>
                <a:ea typeface="Roboto Black" pitchFamily="2" charset="0"/>
              </a:rPr>
              <a:t>TIMELINE</a:t>
            </a:r>
            <a:endParaRPr lang="en-US" sz="19900" dirty="0">
              <a:solidFill>
                <a:schemeClr val="bg1">
                  <a:lumMod val="9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327407" y="3633618"/>
            <a:ext cx="12849993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199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مدیریت شهری</a:t>
            </a:r>
            <a:endParaRPr lang="en-US" sz="199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3645818"/>
            <a:ext cx="12195175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70954" y="1078498"/>
            <a:ext cx="3384376" cy="1015663"/>
          </a:xfrm>
          <a:prstGeom prst="rect">
            <a:avLst/>
          </a:prstGeom>
        </p:spPr>
        <p:txBody>
          <a:bodyPr wrap="square" numCol="1" spcCol="457200">
            <a:spAutoFit/>
          </a:bodyPr>
          <a:lstStyle/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لغو مالکیت اراضی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تعیین یک حاکم شرع برای شهر تهران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  <a:cs typeface="Segoe UI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119126" y="3501802"/>
            <a:ext cx="288032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42619" y="2598797"/>
            <a:ext cx="12410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4800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1362</a:t>
            </a:r>
            <a:endParaRPr lang="en-US" sz="8000" spc="-3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05398" y="728220"/>
            <a:ext cx="3384376" cy="1938992"/>
          </a:xfrm>
          <a:prstGeom prst="rect">
            <a:avLst/>
          </a:prstGeom>
        </p:spPr>
        <p:txBody>
          <a:bodyPr wrap="square" numCol="1" spcCol="457200">
            <a:spAutoFit/>
          </a:bodyPr>
          <a:lstStyle/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قوت گرفتن بنیاد مسکن انقلاب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سازمان زمین شهری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کم شدن نقش شهرداری و مدیریت موازی با الباقی ارگانها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دوران ریاضت اقتصادی</a:t>
            </a:r>
          </a:p>
          <a:p>
            <a:pPr algn="r" rtl="1" fontAlgn="base"/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  <a:cs typeface="Segoe UI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953570" y="3501802"/>
            <a:ext cx="288032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411341" y="2598797"/>
            <a:ext cx="1372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4800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1364</a:t>
            </a:r>
            <a:endParaRPr lang="en-US" sz="8000" spc="-3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257827" y="1078498"/>
            <a:ext cx="3384376" cy="1323439"/>
          </a:xfrm>
          <a:prstGeom prst="rect">
            <a:avLst/>
          </a:prstGeom>
        </p:spPr>
        <p:txBody>
          <a:bodyPr wrap="square" numCol="1" spcCol="457200">
            <a:spAutoFit/>
          </a:bodyPr>
          <a:lstStyle/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آغاز فروش تراکم توسط شهرداری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مجاز شمردن تمامی تصرفات در دهه ی گذشته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  <a:cs typeface="Segoe UI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9805999" y="3501802"/>
            <a:ext cx="288032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282203" y="2598797"/>
            <a:ext cx="13356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4800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به بعد</a:t>
            </a:r>
            <a:endParaRPr lang="en-US" sz="8000" spc="-3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1154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75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75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25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75"/>
                            </p:stCondLst>
                            <p:childTnLst>
                              <p:par>
                                <p:cTn id="5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6" grpId="0"/>
      <p:bldP spid="3" grpId="0"/>
      <p:bldP spid="6" grpId="0"/>
      <p:bldP spid="8" grpId="0" animBg="1"/>
      <p:bldP spid="9" grpId="0"/>
      <p:bldP spid="10" grpId="0"/>
      <p:bldP spid="11" grpId="0" animBg="1"/>
      <p:bldP spid="12" grpId="0"/>
      <p:bldP spid="13" grpId="0"/>
      <p:bldP spid="14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>
            <a:off x="8041803" y="666876"/>
            <a:ext cx="13681520" cy="4320480"/>
          </a:xfrm>
          <a:prstGeom prst="parallelogram">
            <a:avLst>
              <a:gd name="adj" fmla="val 154033"/>
            </a:avLst>
          </a:prstGeom>
          <a:pattFill prst="dk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-6571367" y="0"/>
            <a:ext cx="15985776" cy="6859588"/>
          </a:xfrm>
          <a:prstGeom prst="parallelogram">
            <a:avLst>
              <a:gd name="adj" fmla="val 9376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iamond 2"/>
          <p:cNvSpPr/>
          <p:nvPr/>
        </p:nvSpPr>
        <p:spPr>
          <a:xfrm>
            <a:off x="3613312" y="943821"/>
            <a:ext cx="4968551" cy="4968551"/>
          </a:xfrm>
          <a:prstGeom prst="diamon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10640143" y="4586208"/>
            <a:ext cx="802298" cy="802298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9213835" y="3098343"/>
            <a:ext cx="401149" cy="40114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5400000">
            <a:off x="9614984" y="2723942"/>
            <a:ext cx="401149" cy="401149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>
            <a:off x="3869808" y="6054987"/>
            <a:ext cx="266095" cy="266095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 rot="5400000">
            <a:off x="3998898" y="5926351"/>
            <a:ext cx="266095" cy="266095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926608" y="2257117"/>
            <a:ext cx="2341958" cy="234195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33491" y="3012597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1372-1367</a:t>
            </a:r>
          </a:p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1993-1988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3514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sosceles Triangle 12"/>
          <p:cNvSpPr/>
          <p:nvPr/>
        </p:nvSpPr>
        <p:spPr>
          <a:xfrm rot="10800000">
            <a:off x="6091807" y="-125188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10800000">
            <a:off x="6091807" y="-896276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10800000">
            <a:off x="6091807" y="-1688364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6091807" y="-2552460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6091807" y="-3360522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6091807" y="-4208644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6091807" y="-4995143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6091807" y="-5853668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6091807" y="-6893885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>
          <a:xfrm rot="20140860">
            <a:off x="-1289041" y="-2891702"/>
            <a:ext cx="13856996" cy="1072961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19852047">
            <a:off x="-1832136" y="-3092468"/>
            <a:ext cx="11266793" cy="872399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06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145259" y="3639482"/>
            <a:ext cx="4672591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پایان یافتن جنگ و شروع دوران سازندگی</a:t>
            </a:r>
            <a:b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</a:b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تغییر رهبری – تغییر قدرت اجرایی – تغییر قانون اساسی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فروپاشی نظام شوری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شروع برنامه های توسعه اقتصادی 5 ساله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افزایش قیمت زمین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تغییر ارزشها 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هنجار شدن کسب ثروت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86899" y="2061768"/>
            <a:ext cx="3840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60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رفتار سیستم</a:t>
            </a:r>
            <a:endParaRPr lang="en-US" sz="66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040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11" grpId="0" animBg="1"/>
      <p:bldP spid="6" grpId="0" animBg="1"/>
      <p:bldP spid="12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>
          <a:xfrm>
            <a:off x="2425179" y="837506"/>
            <a:ext cx="0" cy="626469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Parallelogram 36"/>
          <p:cNvSpPr/>
          <p:nvPr/>
        </p:nvSpPr>
        <p:spPr>
          <a:xfrm rot="16200000">
            <a:off x="2262167" y="4123711"/>
            <a:ext cx="2140060" cy="1800702"/>
          </a:xfrm>
          <a:prstGeom prst="parallelogram">
            <a:avLst>
              <a:gd name="adj" fmla="val 50397"/>
            </a:avLst>
          </a:prstGeom>
          <a:solidFill>
            <a:srgbClr val="09B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Parallelogram 37"/>
          <p:cNvSpPr/>
          <p:nvPr/>
        </p:nvSpPr>
        <p:spPr>
          <a:xfrm>
            <a:off x="3855618" y="3352192"/>
            <a:ext cx="1070030" cy="648073"/>
          </a:xfrm>
          <a:prstGeom prst="parallelogram">
            <a:avLst>
              <a:gd name="adj" fmla="val 5039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Parallelogram 35"/>
          <p:cNvSpPr/>
          <p:nvPr/>
        </p:nvSpPr>
        <p:spPr>
          <a:xfrm rot="16200000">
            <a:off x="1564808" y="4511633"/>
            <a:ext cx="1520474" cy="220896"/>
          </a:xfrm>
          <a:prstGeom prst="parallelogram">
            <a:avLst>
              <a:gd name="adj" fmla="val 5039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arallelogram 34"/>
          <p:cNvSpPr/>
          <p:nvPr/>
        </p:nvSpPr>
        <p:spPr>
          <a:xfrm rot="16200000">
            <a:off x="-95021" y="3259018"/>
            <a:ext cx="2268252" cy="856926"/>
          </a:xfrm>
          <a:prstGeom prst="parallelogram">
            <a:avLst>
              <a:gd name="adj" fmla="val 5039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arallelogram 33"/>
          <p:cNvSpPr/>
          <p:nvPr/>
        </p:nvSpPr>
        <p:spPr>
          <a:xfrm rot="16200000">
            <a:off x="-95021" y="4675517"/>
            <a:ext cx="2268252" cy="856926"/>
          </a:xfrm>
          <a:prstGeom prst="parallelogram">
            <a:avLst>
              <a:gd name="adj" fmla="val 5039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610642" y="837506"/>
            <a:ext cx="0" cy="626469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rallelogram 20"/>
          <p:cNvSpPr/>
          <p:nvPr/>
        </p:nvSpPr>
        <p:spPr>
          <a:xfrm rot="16200000">
            <a:off x="59964" y="1928910"/>
            <a:ext cx="878537" cy="518393"/>
          </a:xfrm>
          <a:prstGeom prst="parallelogram">
            <a:avLst>
              <a:gd name="adj" fmla="val 5039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07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769995" y="837506"/>
            <a:ext cx="1800200" cy="530366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4225379" y="837506"/>
            <a:ext cx="0" cy="626469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897787" y="837506"/>
            <a:ext cx="0" cy="626469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769995" y="837506"/>
            <a:ext cx="0" cy="626469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1570195" y="837506"/>
            <a:ext cx="0" cy="626469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24829" y="2047151"/>
            <a:ext cx="3614735" cy="6694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4400"/>
              </a:lnSpc>
            </a:pPr>
            <a:r>
              <a:rPr lang="fa-IR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جامعه شهری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cxnSp>
        <p:nvCxnSpPr>
          <p:cNvPr id="1024" name="Straight Connector 1023"/>
          <p:cNvCxnSpPr/>
          <p:nvPr/>
        </p:nvCxnSpPr>
        <p:spPr>
          <a:xfrm>
            <a:off x="610642" y="3969854"/>
            <a:ext cx="3614737" cy="0"/>
          </a:xfrm>
          <a:prstGeom prst="line">
            <a:avLst/>
          </a:prstGeom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099604" y="837506"/>
            <a:ext cx="0" cy="626469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501712" y="3202011"/>
            <a:ext cx="4248471" cy="1631216"/>
          </a:xfrm>
          <a:prstGeom prst="rect">
            <a:avLst/>
          </a:prstGeom>
          <a:solidFill>
            <a:schemeClr val="bg1"/>
          </a:solidFill>
        </p:spPr>
        <p:txBody>
          <a:bodyPr wrap="square" numCol="1" spcCol="457200">
            <a:spAutoFit/>
          </a:bodyPr>
          <a:lstStyle/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ارزیابی آثار جنگ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سرشماری 55 تا 70 دوبرابر شدن جمعیت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افزایش شهرنشینی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ورود نسل جدید </a:t>
            </a:r>
          </a:p>
          <a:p>
            <a:pPr algn="r" rtl="1" fontAlgn="base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تبدیل نیازها به ارزش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  <a:cs typeface="Segoe UI" pitchFamily="34" charset="0"/>
            </a:endParaRPr>
          </a:p>
        </p:txBody>
      </p:sp>
      <p:sp>
        <p:nvSpPr>
          <p:cNvPr id="4" name="Parallelogram 3"/>
          <p:cNvSpPr/>
          <p:nvPr/>
        </p:nvSpPr>
        <p:spPr>
          <a:xfrm>
            <a:off x="9193931" y="2756798"/>
            <a:ext cx="3240359" cy="3384376"/>
          </a:xfrm>
          <a:prstGeom prst="parallelogram">
            <a:avLst>
              <a:gd name="adj" fmla="val 7364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9408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6" grpId="0" animBg="1"/>
      <p:bldP spid="35" grpId="0" animBg="1"/>
      <p:bldP spid="34" grpId="0" animBg="1"/>
      <p:bldP spid="21" grpId="0" animBg="1"/>
      <p:bldP spid="3" grpId="0" animBg="1"/>
      <p:bldP spid="30" grpId="0" animBg="1"/>
      <p:bldP spid="28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ight Triangle 14"/>
          <p:cNvSpPr/>
          <p:nvPr/>
        </p:nvSpPr>
        <p:spPr>
          <a:xfrm rot="16200000">
            <a:off x="6199605" y="1034625"/>
            <a:ext cx="7117687" cy="4873452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08</a:t>
            </a:r>
            <a:endParaRPr lang="en-US" dirty="0"/>
          </a:p>
        </p:txBody>
      </p:sp>
      <p:sp>
        <p:nvSpPr>
          <p:cNvPr id="3" name="Parallelogram 2"/>
          <p:cNvSpPr/>
          <p:nvPr/>
        </p:nvSpPr>
        <p:spPr>
          <a:xfrm>
            <a:off x="2834135" y="-16346"/>
            <a:ext cx="9361040" cy="7046540"/>
          </a:xfrm>
          <a:prstGeom prst="parallelogram">
            <a:avLst>
              <a:gd name="adj" fmla="val 6645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24977" y="1334535"/>
            <a:ext cx="40148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ناکارآمد بودن طرحها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جامع نگر و صلب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تبلور عینی مرنیزه شدن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نگاه به مردم در پایین ترین سطح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تصویب قانون شورای اسلامی شهرداری ها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1558" y="898651"/>
            <a:ext cx="151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طرح و برنامه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963" y="863923"/>
            <a:ext cx="100059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spc="-3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</a:rPr>
              <a:t>1</a:t>
            </a:r>
            <a:endParaRPr lang="en-US" sz="11500" spc="-3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5389" y="3177704"/>
            <a:ext cx="3134612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شهرداری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وزارت کشور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وزارت مسکن و شهرسازی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وزارت نیرو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سایر دستگاهها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23547" y="2740510"/>
            <a:ext cx="1149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تشکیلات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116" y="2541885"/>
            <a:ext cx="137890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spc="-3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</a:rPr>
              <a:t>2</a:t>
            </a:r>
            <a:endParaRPr lang="en-US" sz="16600" spc="-3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49229" y="5606501"/>
            <a:ext cx="2175998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نقش نداشتن مردم در انتخابات مدیریت شهری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23547" y="4957931"/>
            <a:ext cx="1285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مشروعیت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438" y="4799625"/>
            <a:ext cx="117051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spc="-3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</a:rPr>
              <a:t>3</a:t>
            </a:r>
            <a:endParaRPr lang="en-US" sz="13800" spc="-3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85819" y="5645200"/>
            <a:ext cx="3840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5400" spc="-150" dirty="0" smtClean="0">
                <a:solidFill>
                  <a:schemeClr val="bg1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مدیریت شهری</a:t>
            </a:r>
            <a:endParaRPr lang="en-US" sz="6000" spc="-150" dirty="0">
              <a:solidFill>
                <a:schemeClr val="bg1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1901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animBg="1"/>
      <p:bldP spid="4" grpId="0"/>
      <p:bldP spid="5" grpId="0"/>
      <p:bldP spid="6" grpId="0"/>
      <p:bldP spid="7" grpId="0" animBg="1"/>
      <p:bldP spid="8" grpId="0"/>
      <p:bldP spid="9" grpId="0"/>
      <p:bldP spid="10" grpId="0" animBg="1"/>
      <p:bldP spid="11" grpId="0"/>
      <p:bldP spid="12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09</a:t>
            </a:r>
            <a:endParaRPr lang="en-US" dirty="0"/>
          </a:p>
        </p:txBody>
      </p:sp>
      <p:sp>
        <p:nvSpPr>
          <p:cNvPr id="3" name="Parallelogram 2"/>
          <p:cNvSpPr/>
          <p:nvPr/>
        </p:nvSpPr>
        <p:spPr>
          <a:xfrm>
            <a:off x="-2111325" y="-16346"/>
            <a:ext cx="9361040" cy="7046540"/>
          </a:xfrm>
          <a:prstGeom prst="parallelogram">
            <a:avLst>
              <a:gd name="adj" fmla="val 6645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569195" y="981522"/>
            <a:ext cx="2736304" cy="461665"/>
          </a:xfrm>
          <a:prstGeom prst="rect">
            <a:avLst/>
          </a:prstGeom>
          <a:solidFill>
            <a:srgbClr val="00B0F0">
              <a:alpha val="69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fa-IR" i="1" dirty="0" smtClean="0">
                <a:solidFill>
                  <a:schemeClr val="bg1"/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کالبد شهر</a:t>
            </a:r>
            <a:endParaRPr lang="en-US" i="1" dirty="0">
              <a:solidFill>
                <a:schemeClr val="bg1"/>
              </a:solidFill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672028" y="868938"/>
            <a:ext cx="3819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سرمایه گذاری در بخش مسکن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ضوابط عبور و مرور معلولان 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واگذاری زمین توسط سازمان زمین شهری 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78595" y="414893"/>
            <a:ext cx="2036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بازسازی های جنگ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50717" y="117426"/>
            <a:ext cx="59343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11500" spc="-3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1</a:t>
            </a:r>
            <a:endParaRPr lang="en-US" sz="11500" spc="-3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34563" y="2449524"/>
            <a:ext cx="41420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بدون بازنگری و ادامه رونده کارهای گذشته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6 طرح جامع</a:t>
            </a:r>
          </a:p>
          <a:p>
            <a:pPr algn="r" rtl="1"/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89258" y="1748641"/>
            <a:ext cx="1757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طرح های جامع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81549" y="1275665"/>
            <a:ext cx="108234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16600" spc="-3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2</a:t>
            </a:r>
            <a:endParaRPr lang="en-US" sz="16600" spc="-3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06973" y="4060179"/>
            <a:ext cx="4999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ارگ کریم خان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جماله ی اصفهان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تخریب بفت های باارزش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82984" y="3519740"/>
            <a:ext cx="2481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بازسازی بافت فرسوده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17749" y="2781722"/>
            <a:ext cx="155683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16600" spc="-3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3</a:t>
            </a:r>
            <a:endParaRPr lang="en-US" sz="16600" spc="-3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723499" y="5521671"/>
            <a:ext cx="41420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شهرزیبا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شهر سالم</a:t>
            </a:r>
          </a:p>
          <a:p>
            <a:pPr algn="r" rtl="1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طرح بزرگ راه نواب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25278" y="4999874"/>
            <a:ext cx="2512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روند رو به رشد مدرنیزه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70694" y="4527332"/>
            <a:ext cx="153920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16600" spc="-3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4</a:t>
            </a:r>
            <a:endParaRPr lang="en-US" sz="16600" spc="-3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2737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arallelogram 22"/>
          <p:cNvSpPr/>
          <p:nvPr/>
        </p:nvSpPr>
        <p:spPr>
          <a:xfrm>
            <a:off x="5449515" y="533271"/>
            <a:ext cx="7776865" cy="6480048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5881563" y="190105"/>
            <a:ext cx="8136904" cy="6780049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9559" y="190105"/>
            <a:ext cx="34676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برنامه های توسعه</a:t>
            </a:r>
            <a:endParaRPr lang="en-US" sz="16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6" name="Isosceles Triangle 15"/>
          <p:cNvSpPr/>
          <p:nvPr/>
        </p:nvSpPr>
        <p:spPr>
          <a:xfrm rot="10800000">
            <a:off x="6259604" y="-132562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6259604" y="-903650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6259604" y="-169573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6259604" y="-2559834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10800000">
            <a:off x="6259604" y="-3367896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6259604" y="-421601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6259604" y="-5002517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52972" y="1419025"/>
            <a:ext cx="47525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بازسازی </a:t>
            </a:r>
            <a:r>
              <a:rPr lang="fa-IR" sz="2000" dirty="0">
                <a:cs typeface="B Homa" panose="00000400000000000000" pitchFamily="2" charset="-78"/>
              </a:rPr>
              <a:t>و تجهیز بنیه دفاعی و تامین نیازهای ضروری ان 2- بازسازی و نوسازی ظرفیتهای تولیدی و زیربنایی و مراکز جمعیتی 3- ایجاد رشد اقتصادی 4- تلاش در جهت تامین عدالت احتماعی 5- تامین نیازهای اساسی مردم 6- اصلاح سازمان و مدیریت اجرایی و قضایی کشور7- سازماندهی فضایی و توزیع مناسب جمعیت و </a:t>
            </a:r>
            <a:r>
              <a:rPr lang="fa-IR" sz="2000" dirty="0" smtClean="0">
                <a:cs typeface="B Homa" panose="00000400000000000000" pitchFamily="2" charset="-78"/>
              </a:rPr>
              <a:t>فغالیت</a:t>
            </a:r>
          </a:p>
          <a:p>
            <a:pPr algn="r" rtl="1"/>
            <a:endParaRPr lang="fa-IR" sz="2000" dirty="0">
              <a:cs typeface="B Homa" panose="00000400000000000000" pitchFamily="2" charset="-78"/>
            </a:endParaRPr>
          </a:p>
          <a:p>
            <a:pPr algn="r" rtl="1"/>
            <a:endParaRPr lang="fa-IR" sz="2000" dirty="0" smtClean="0">
              <a:cs typeface="B Homa" panose="00000400000000000000" pitchFamily="2" charset="-78"/>
            </a:endParaRPr>
          </a:p>
          <a:p>
            <a:pPr algn="r" rtl="1"/>
            <a:endParaRPr lang="en-US" sz="2000" dirty="0"/>
          </a:p>
          <a:p>
            <a:pPr algn="r" rtl="1"/>
            <a:r>
              <a:rPr lang="fa-IR" sz="2000" dirty="0">
                <a:cs typeface="B Homa" panose="00000400000000000000" pitchFamily="2" charset="-78"/>
              </a:rPr>
              <a:t>146 خط مشی برای این برنامه در نظر گرفته شده بود که از این نظر برنامه دچار اشفتگی شد.</a:t>
            </a:r>
            <a:endParaRPr lang="en-US" sz="20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45059" y="1156133"/>
            <a:ext cx="367240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87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 animBg="1"/>
      <p:bldP spid="6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arallelogram 22"/>
          <p:cNvSpPr/>
          <p:nvPr/>
        </p:nvSpPr>
        <p:spPr>
          <a:xfrm>
            <a:off x="5449515" y="533271"/>
            <a:ext cx="7776865" cy="6480048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5881563" y="190105"/>
            <a:ext cx="8136904" cy="6780049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9559" y="190105"/>
            <a:ext cx="23358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66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فهرست</a:t>
            </a:r>
            <a:endParaRPr lang="en-US" sz="28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6" name="Isosceles Triangle 15"/>
          <p:cNvSpPr/>
          <p:nvPr/>
        </p:nvSpPr>
        <p:spPr>
          <a:xfrm rot="10800000">
            <a:off x="6259604" y="-132562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6259604" y="-903650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6259604" y="-169573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6259604" y="-2559834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10800000">
            <a:off x="6259604" y="-3367896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6259604" y="-421601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6259604" y="-5002517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921193" y="1286997"/>
            <a:ext cx="394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54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1</a:t>
            </a:r>
            <a:endParaRPr lang="en-US" sz="88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41710" y="1419025"/>
            <a:ext cx="21962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انقلاب-(57-62ه.ش)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93162" y="1999872"/>
            <a:ext cx="4892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54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2</a:t>
            </a:r>
            <a:endParaRPr lang="en-US" sz="88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55430" y="2074163"/>
            <a:ext cx="3556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پنج ساله ی دوم(62-67ه.ش)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65131" y="2639589"/>
            <a:ext cx="6431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54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3</a:t>
            </a:r>
            <a:endParaRPr lang="en-US" sz="88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555430" y="2805153"/>
            <a:ext cx="3385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پنج ساله ی سوم(67-72ه.ش)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70785" y="3341360"/>
            <a:ext cx="6383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54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4</a:t>
            </a:r>
            <a:endParaRPr lang="en-US" sz="88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569794" y="3489032"/>
            <a:ext cx="3710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پنج ساله ی 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چهارم(72-77ه.ش)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88417" y="3969393"/>
            <a:ext cx="5966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54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5</a:t>
            </a:r>
            <a:endParaRPr lang="en-US" sz="88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10898" y="4166396"/>
            <a:ext cx="3622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پنج ساله ی 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پنجم(77-82ه.ش)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45059" y="1156133"/>
            <a:ext cx="367240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94646" y="4716808"/>
            <a:ext cx="572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54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6</a:t>
            </a:r>
            <a:endParaRPr lang="en-US" sz="88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90512" y="5320440"/>
            <a:ext cx="6495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54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7</a:t>
            </a:r>
            <a:endParaRPr lang="en-US" sz="88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28787" y="5924072"/>
            <a:ext cx="6479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54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8</a:t>
            </a:r>
            <a:endParaRPr lang="en-US" sz="88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10897" y="4851720"/>
            <a:ext cx="3622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پنج ساله 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ی ششم(82-86ه.ش)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45289" y="5479474"/>
            <a:ext cx="3622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پنج ساله 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ی هفتم(86-90)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58176" y="6107228"/>
            <a:ext cx="3622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پنج ساله 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ی هشتم(90-96ه.ش)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2974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 animBg="1"/>
      <p:bldP spid="6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48" grpId="0"/>
      <p:bldP spid="50" grpId="0"/>
      <p:bldP spid="52" grpId="0"/>
      <p:bldP spid="54" grpId="0"/>
      <p:bldP spid="55" grpId="0"/>
      <p:bldP spid="57" grpId="0"/>
      <p:bldP spid="58" grpId="0"/>
      <p:bldP spid="60" grpId="0"/>
      <p:bldP spid="61" grpId="0"/>
      <p:bldP spid="63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>
            <a:off x="8041803" y="666876"/>
            <a:ext cx="13681520" cy="4320480"/>
          </a:xfrm>
          <a:prstGeom prst="parallelogram">
            <a:avLst>
              <a:gd name="adj" fmla="val 154033"/>
            </a:avLst>
          </a:prstGeom>
          <a:pattFill prst="dk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-6571367" y="0"/>
            <a:ext cx="15985776" cy="6859588"/>
          </a:xfrm>
          <a:prstGeom prst="parallelogram">
            <a:avLst>
              <a:gd name="adj" fmla="val 9376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iamond 2"/>
          <p:cNvSpPr/>
          <p:nvPr/>
        </p:nvSpPr>
        <p:spPr>
          <a:xfrm>
            <a:off x="3613312" y="943821"/>
            <a:ext cx="4968551" cy="4968551"/>
          </a:xfrm>
          <a:prstGeom prst="diamon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10640143" y="4586208"/>
            <a:ext cx="802298" cy="802298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9213835" y="3098343"/>
            <a:ext cx="401149" cy="40114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5400000">
            <a:off x="9614984" y="2723942"/>
            <a:ext cx="401149" cy="401149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>
            <a:off x="3869808" y="6054987"/>
            <a:ext cx="266095" cy="266095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 rot="5400000">
            <a:off x="3998898" y="5926351"/>
            <a:ext cx="266095" cy="266095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926608" y="2257117"/>
            <a:ext cx="2341958" cy="234195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33491" y="3012597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1377-1372</a:t>
            </a:r>
          </a:p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1998-1993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62329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 rot="10800000">
            <a:off x="1966128" y="-263614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29</a:t>
            </a:r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 rot="10800000">
            <a:off x="1966128" y="-1034702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10800000">
            <a:off x="1966128" y="-1826790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10800000">
            <a:off x="1966128" y="-2690886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10800000">
            <a:off x="1966128" y="-3498948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10800000">
            <a:off x="1966128" y="-4347070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rot="10800000">
            <a:off x="1966128" y="-5133569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99" y="3205396"/>
            <a:ext cx="12195175" cy="34305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74569" y="2417806"/>
            <a:ext cx="4896436" cy="101119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5400" dirty="0" smtClean="0"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زمینه و رفتار سیستم</a:t>
            </a:r>
            <a:endParaRPr lang="en-US" sz="5400" dirty="0"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6723892" y="5097498"/>
            <a:ext cx="361146" cy="3611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osa" pitchFamily="2" charset="0"/>
                <a:ea typeface="Roboto Light" pitchFamily="2" charset="0"/>
              </a:rPr>
              <a:t>t</a:t>
            </a:r>
            <a:endParaRPr lang="ru-RU" sz="1800" dirty="0">
              <a:solidFill>
                <a:schemeClr val="bg1"/>
              </a:solidFill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8796450" y="5081946"/>
            <a:ext cx="361146" cy="3481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osa" pitchFamily="2" charset="0"/>
                <a:ea typeface="Roboto Light" pitchFamily="2" charset="0"/>
              </a:rPr>
              <a:t>v</a:t>
            </a:r>
            <a:endParaRPr lang="ru-RU" sz="1800" dirty="0">
              <a:solidFill>
                <a:schemeClr val="bg1"/>
              </a:solidFill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0476455" y="5068900"/>
            <a:ext cx="361146" cy="361146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osa" pitchFamily="2" charset="0"/>
                <a:ea typeface="Roboto Light" pitchFamily="2" charset="0"/>
              </a:rPr>
              <a:t>x</a:t>
            </a:r>
            <a:endParaRPr lang="ru-RU" sz="1800" dirty="0">
              <a:solidFill>
                <a:schemeClr val="bg1"/>
              </a:solidFill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0088" y="4437906"/>
            <a:ext cx="2294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از میان رفتن دیوار برلین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44045" y="4437906"/>
            <a:ext cx="2162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فروپاشی شوروی سابق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93099" y="4081169"/>
            <a:ext cx="3787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سیطره مکتب سرمایه داری و پول گرایی در شهرسازی ایران و تبدیل شدن به آرمان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93890" y="5068900"/>
            <a:ext cx="177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800" i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هجوم تبلیغات غربی</a:t>
            </a:r>
            <a:endParaRPr lang="en-US" sz="1800" i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64646" y="5097927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800" i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افزایش نیازها</a:t>
            </a:r>
            <a:endParaRPr lang="en-US" sz="1800" i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17956" y="506916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800" i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پول گرایی</a:t>
            </a:r>
            <a:endParaRPr lang="en-US" sz="1800" i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289274" y="4584292"/>
            <a:ext cx="0" cy="119527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313611" y="4546657"/>
            <a:ext cx="0" cy="119527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5242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4" grpId="0" animBg="1"/>
      <p:bldP spid="5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-532" y="1394306"/>
            <a:ext cx="12195175" cy="1476164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8041804" y="7962"/>
            <a:ext cx="3505300" cy="6302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8833891" y="638222"/>
            <a:ext cx="3361284" cy="22322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0931511" y="2709714"/>
            <a:ext cx="864095" cy="6694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624979" y="1394306"/>
            <a:ext cx="3403640" cy="340364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4211272" y="3212442"/>
            <a:ext cx="63032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سرشماری 75----جمعیت کشور متجاوز از 60 ملیون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نسبت جمعیت شهری به روستایی به دو سوم رسید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بیش از نیمی از جمعیت بعد از انقلابی هستند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برخورد دیدگاههای متفاوت و برش نسلی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هجوم دنیای غرب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11272" y="1642368"/>
            <a:ext cx="32944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جامعه شهری</a:t>
            </a:r>
            <a:endParaRPr lang="en-US" sz="1150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1636331" y="6098483"/>
            <a:ext cx="983671" cy="196311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Parallelogram 62"/>
          <p:cNvSpPr/>
          <p:nvPr/>
        </p:nvSpPr>
        <p:spPr>
          <a:xfrm>
            <a:off x="-1247229" y="5806858"/>
            <a:ext cx="2640586" cy="2154455"/>
          </a:xfrm>
          <a:prstGeom prst="parallelogram">
            <a:avLst>
              <a:gd name="adj" fmla="val 5755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arallelogram 63"/>
          <p:cNvSpPr/>
          <p:nvPr/>
        </p:nvSpPr>
        <p:spPr>
          <a:xfrm>
            <a:off x="-152540" y="5114653"/>
            <a:ext cx="2674339" cy="2432581"/>
          </a:xfrm>
          <a:prstGeom prst="parallelogram">
            <a:avLst>
              <a:gd name="adj" fmla="val 57551"/>
            </a:avLst>
          </a:pr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Parallelogram 64"/>
          <p:cNvSpPr/>
          <p:nvPr/>
        </p:nvSpPr>
        <p:spPr>
          <a:xfrm>
            <a:off x="726042" y="5917641"/>
            <a:ext cx="1820579" cy="2043672"/>
          </a:xfrm>
          <a:prstGeom prst="parallelogram">
            <a:avLst>
              <a:gd name="adj" fmla="val 57551"/>
            </a:avLst>
          </a:prstGeom>
          <a:solidFill>
            <a:srgbClr val="00B0F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1538128" y="6698830"/>
            <a:ext cx="983671" cy="196311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Parallelogram 66"/>
          <p:cNvSpPr/>
          <p:nvPr/>
        </p:nvSpPr>
        <p:spPr>
          <a:xfrm>
            <a:off x="-526623" y="5513112"/>
            <a:ext cx="1199374" cy="1955988"/>
          </a:xfrm>
          <a:prstGeom prst="parallelogram">
            <a:avLst>
              <a:gd name="adj" fmla="val 9264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81595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28" grpId="0" animBg="1"/>
      <p:bldP spid="59" grpId="0"/>
      <p:bldP spid="60" grpId="0"/>
      <p:bldP spid="63" grpId="0" animBg="1"/>
      <p:bldP spid="64" grpId="0" animBg="1"/>
      <p:bldP spid="65" grpId="0" animBg="1"/>
      <p:bldP spid="6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/>
        </p:nvSpPr>
        <p:spPr>
          <a:xfrm>
            <a:off x="395150" y="-1854421"/>
            <a:ext cx="13681520" cy="4320480"/>
          </a:xfrm>
          <a:prstGeom prst="parallelogram">
            <a:avLst>
              <a:gd name="adj" fmla="val 113689"/>
            </a:avLst>
          </a:prstGeom>
          <a:pattFill prst="dk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Data 34"/>
          <p:cNvSpPr/>
          <p:nvPr/>
        </p:nvSpPr>
        <p:spPr>
          <a:xfrm>
            <a:off x="1705099" y="1194397"/>
            <a:ext cx="3606923" cy="2947526"/>
          </a:xfrm>
          <a:prstGeom prst="flowChartInputOutp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540166" y="0"/>
            <a:ext cx="4801444" cy="1629594"/>
          </a:xfrm>
          <a:prstGeom prst="rect">
            <a:avLst/>
          </a:prstGeom>
          <a:pattFill prst="dk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592585" y="2344994"/>
            <a:ext cx="384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600" dirty="0" smtClean="0">
                <a:solidFill>
                  <a:srgbClr val="00B0F0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کالبد شهری</a:t>
            </a:r>
            <a:endParaRPr lang="en-US" sz="4000" dirty="0">
              <a:solidFill>
                <a:srgbClr val="00B0F0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81028" y="4384579"/>
            <a:ext cx="40266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جنگ باعث تمرکز جمعیت در پهنه ی میانی ایران و تهران و البرز شده بود</a:t>
            </a:r>
          </a:p>
          <a:p>
            <a:pPr algn="r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احداث شهرهای جدید د این ناحیه هاوبه وجود آمدن مسائل زیست محیطی</a:t>
            </a:r>
          </a:p>
          <a:p>
            <a:pPr algn="r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آغاز مطالعات مجموعه شهری تهران</a:t>
            </a:r>
          </a:p>
          <a:p>
            <a:pPr algn="r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راه اندازی خط قطار شهری تهران</a:t>
            </a:r>
          </a:p>
          <a:p>
            <a:pPr algn="r"/>
            <a:r>
              <a:rPr lang="fa-I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 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27" name="Flowchart: Data 26"/>
          <p:cNvSpPr/>
          <p:nvPr/>
        </p:nvSpPr>
        <p:spPr>
          <a:xfrm>
            <a:off x="9049915" y="3138633"/>
            <a:ext cx="1830109" cy="1495539"/>
          </a:xfrm>
          <a:prstGeom prst="flowChartInputOutp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Data 27"/>
          <p:cNvSpPr/>
          <p:nvPr/>
        </p:nvSpPr>
        <p:spPr>
          <a:xfrm>
            <a:off x="6214779" y="2390864"/>
            <a:ext cx="1830109" cy="1495539"/>
          </a:xfrm>
          <a:prstGeom prst="flowChartInputOutp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Data 28"/>
          <p:cNvSpPr/>
          <p:nvPr/>
        </p:nvSpPr>
        <p:spPr>
          <a:xfrm>
            <a:off x="9692213" y="446628"/>
            <a:ext cx="1830109" cy="1495539"/>
          </a:xfrm>
          <a:prstGeom prst="flowChartInputOutp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Data 29"/>
          <p:cNvSpPr/>
          <p:nvPr/>
        </p:nvSpPr>
        <p:spPr>
          <a:xfrm>
            <a:off x="6590743" y="864219"/>
            <a:ext cx="1830109" cy="1495539"/>
          </a:xfrm>
          <a:prstGeom prst="flowChartInputOutp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Data 31"/>
          <p:cNvSpPr/>
          <p:nvPr/>
        </p:nvSpPr>
        <p:spPr>
          <a:xfrm>
            <a:off x="8092170" y="864219"/>
            <a:ext cx="1830109" cy="1495539"/>
          </a:xfrm>
          <a:prstGeom prst="flowChartInputOutp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Data 32"/>
          <p:cNvSpPr/>
          <p:nvPr/>
        </p:nvSpPr>
        <p:spPr>
          <a:xfrm>
            <a:off x="7726947" y="2390864"/>
            <a:ext cx="1830109" cy="1495539"/>
          </a:xfrm>
          <a:prstGeom prst="flowChartInputOutp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Data 33"/>
          <p:cNvSpPr/>
          <p:nvPr/>
        </p:nvSpPr>
        <p:spPr>
          <a:xfrm>
            <a:off x="4702611" y="2390864"/>
            <a:ext cx="1830109" cy="1495539"/>
          </a:xfrm>
          <a:prstGeom prst="flowChartInputOutp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 flipH="1" flipV="1">
            <a:off x="-239117" y="960746"/>
            <a:ext cx="765423" cy="262985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-239117" y="2777244"/>
            <a:ext cx="765424" cy="812352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-98371" y="3380801"/>
            <a:ext cx="605680" cy="22606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510826" y="3589595"/>
            <a:ext cx="303314" cy="679354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146003" y="3982208"/>
            <a:ext cx="662432" cy="27517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153322" y="4005984"/>
            <a:ext cx="92989" cy="64346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255590" y="4640903"/>
            <a:ext cx="1026809" cy="6338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1043135" y="4724167"/>
            <a:ext cx="239264" cy="62932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234033" y="4649452"/>
            <a:ext cx="510402" cy="52403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521545" y="5175827"/>
            <a:ext cx="222890" cy="3631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526306" y="5513548"/>
            <a:ext cx="307737" cy="26879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533552" y="5365591"/>
            <a:ext cx="513404" cy="149684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834043" y="5380718"/>
            <a:ext cx="197492" cy="40008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 flipV="1">
            <a:off x="744435" y="5173490"/>
            <a:ext cx="298700" cy="19210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318756" y="5771345"/>
            <a:ext cx="505904" cy="42621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332771" y="6155324"/>
            <a:ext cx="1152128" cy="42232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 flipV="1">
            <a:off x="834043" y="5780804"/>
            <a:ext cx="650856" cy="37452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 flipV="1">
            <a:off x="-20788" y="5426019"/>
            <a:ext cx="561906" cy="9496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-44217" y="5946314"/>
            <a:ext cx="362973" cy="23622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-44217" y="6197556"/>
            <a:ext cx="383029" cy="11255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482616" y="3545609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96361" y="3951923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750877" y="4218013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1231463" y="4668990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204469" y="4587460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699941" y="5134054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501603" y="5464230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975448" y="5313043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779514" y="5720409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1433963" y="6095683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260165" y="6146619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9923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5" grpId="0" animBg="1"/>
      <p:bldP spid="4" grpId="0" animBg="1"/>
      <p:bldP spid="25" grpId="0"/>
      <p:bldP spid="26" grpId="0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rallelogram 8"/>
          <p:cNvSpPr/>
          <p:nvPr/>
        </p:nvSpPr>
        <p:spPr>
          <a:xfrm>
            <a:off x="3031609" y="196157"/>
            <a:ext cx="9865096" cy="2925738"/>
          </a:xfrm>
          <a:prstGeom prst="parallelogram">
            <a:avLst>
              <a:gd name="adj" fmla="val 45836"/>
            </a:avLst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>
            <a:off x="3559620" y="0"/>
            <a:ext cx="9865096" cy="2925738"/>
          </a:xfrm>
          <a:prstGeom prst="parallelogram">
            <a:avLst>
              <a:gd name="adj" fmla="val 45836"/>
            </a:avLst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433291" y="3530529"/>
            <a:ext cx="74111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تغییر کابینه ی رییس جمهوری</a:t>
            </a:r>
          </a:p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نیروهای جوان و تضاد جناح های شهری</a:t>
            </a:r>
          </a:p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انحلال سازمان مسکن</a:t>
            </a:r>
            <a:endParaRPr lang="en-US" sz="20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8398" y="602632"/>
            <a:ext cx="6894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9600" spc="-300" dirty="0" smtClean="0">
                <a:solidFill>
                  <a:schemeClr val="bg1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مدیریت شهری</a:t>
            </a:r>
            <a:endParaRPr lang="en-US" sz="11500" spc="-300" dirty="0">
              <a:solidFill>
                <a:schemeClr val="bg1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8604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13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B Homa" panose="00000400000000000000" pitchFamily="2" charset="-78"/>
              </a:rPr>
              <a:t>هر ضابطه و قانونی قابل خریدن است ؛</a:t>
            </a:r>
          </a:p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B Homa" panose="00000400000000000000" pitchFamily="2" charset="-78"/>
              </a:rPr>
              <a:t>به شرط این که بهای آن را بپردازی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77590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arallelogram 22"/>
          <p:cNvSpPr/>
          <p:nvPr/>
        </p:nvSpPr>
        <p:spPr>
          <a:xfrm>
            <a:off x="6889675" y="533271"/>
            <a:ext cx="6336705" cy="6480048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6817667" y="190105"/>
            <a:ext cx="7200800" cy="4909931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9559" y="190105"/>
            <a:ext cx="34676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برنامه های توسعه</a:t>
            </a:r>
            <a:endParaRPr lang="en-US" sz="16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6" name="Isosceles Triangle 15"/>
          <p:cNvSpPr/>
          <p:nvPr/>
        </p:nvSpPr>
        <p:spPr>
          <a:xfrm rot="10800000">
            <a:off x="6259604" y="-132562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6259604" y="-903650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6259604" y="-169573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6259604" y="-2559834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10800000">
            <a:off x="6259604" y="-3367896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6259604" y="-421601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6259604" y="-5002517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180634" y="1432181"/>
            <a:ext cx="663703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600" dirty="0">
                <a:cs typeface="B Homa" panose="00000400000000000000" pitchFamily="2" charset="-78"/>
              </a:rPr>
              <a:t>تلاش در جهت تحقق عدالت اجتماعی</a:t>
            </a:r>
            <a:endParaRPr lang="en-US" sz="1600" dirty="0"/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رشد فضائل بر اساس اخلاق اسلامی و ارتقاء کمی و کیفی و فرهنگ عمومی جامعه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هدایت جوانان و نوجوانان در عرصه‌های ایمان مذهبی، فرهنگ خودی، خلافیت، علم، هنر، فن، و تربیت بدنی و مناسب انسانی، خانوادگی و اجتماعی و مشارکت در صحنه‌های فرهنگی، اجتماعی، سیاسی و اقتصادی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افزایش بهره‌وری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تربیت نیروی انسانی مورد نیاز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رشد و توسعه پایدار اقتصادی با محوریت بخش کشاورزی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اصلاح ساختار نظارتی اجرایی و قضایی کشور در جهت تحقق اهداف برنامه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تقویت مشارکت عامه مردم و اتخاذ تدابیر لازم برای نظارت شایسته و پیوسته بر اجرای برنامه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تلاش در جهت کاهش وابستگی اقتصاد کشوربه درآمدهای حاصل از نقت و توسعه بیش از پیش صادرات غیرنفتی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حفظ محیط زیستی و استفادهٔ بهینه از منابع طبیعی کشور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تقویت بنیه دفاعی کشور در چار چوب سیاست‌های و تدابیر فرماندهی معظم کل قوا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رعایت اصول عزت و حکمت و مصلحت کشور در سیاست خارجی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تلاش در جهت حاکمیت کامل قانون و حفظ امنیت همه‌جانبه آحاد مردم و ترویج فرهنگ احترام به قانون، نظم اجتماعی و وجدان کار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نظام دهی و بکارگیری تحقیقات به‌عنوان ابزاری برای حل مشکلات و توسعه کشور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ایجاد تعادل در بخش‌های اقتصادی (تعاونی، خصوصی و دولتی)</a:t>
            </a:r>
            <a:r>
              <a:rPr lang="en-US" sz="1600" dirty="0"/>
              <a:t>.</a:t>
            </a:r>
          </a:p>
          <a:p>
            <a:pPr algn="r" rtl="1"/>
            <a:r>
              <a:rPr lang="fa-IR" sz="1600" dirty="0">
                <a:cs typeface="B Homa" panose="00000400000000000000" pitchFamily="2" charset="-78"/>
              </a:rPr>
              <a:t>تقویت و ترویج ارزشهای انقلاب اسلامی در عرضه کردن منابع مالی و امکانات دولتی.</a:t>
            </a:r>
            <a:endParaRPr lang="en-US" sz="16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45059" y="1156133"/>
            <a:ext cx="367240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7879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 animBg="1"/>
      <p:bldP spid="6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5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>
            <a:off x="8041803" y="666876"/>
            <a:ext cx="13681520" cy="4320480"/>
          </a:xfrm>
          <a:prstGeom prst="parallelogram">
            <a:avLst>
              <a:gd name="adj" fmla="val 154033"/>
            </a:avLst>
          </a:prstGeom>
          <a:pattFill prst="dk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-6571367" y="0"/>
            <a:ext cx="15985776" cy="6859588"/>
          </a:xfrm>
          <a:prstGeom prst="parallelogram">
            <a:avLst>
              <a:gd name="adj" fmla="val 9376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iamond 2"/>
          <p:cNvSpPr/>
          <p:nvPr/>
        </p:nvSpPr>
        <p:spPr>
          <a:xfrm>
            <a:off x="3613312" y="943821"/>
            <a:ext cx="4968551" cy="4968551"/>
          </a:xfrm>
          <a:prstGeom prst="diamon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10640143" y="4586208"/>
            <a:ext cx="802298" cy="802298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9213835" y="3098343"/>
            <a:ext cx="401149" cy="40114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5400000">
            <a:off x="9614984" y="2723942"/>
            <a:ext cx="401149" cy="401149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>
            <a:off x="3869808" y="6054987"/>
            <a:ext cx="266095" cy="266095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 rot="5400000">
            <a:off x="3998898" y="5926351"/>
            <a:ext cx="266095" cy="266095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926608" y="2257117"/>
            <a:ext cx="2341958" cy="234195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33491" y="3012597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1382-1377</a:t>
            </a:r>
          </a:p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2003-1998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3548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673651" y="2536392"/>
            <a:ext cx="51771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برخورد نسل ها در انتخابات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برگزاری انتخابات شورای شهرها-شروع مشروعیت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پیاده سازی جهش اقتصادی رستو</a:t>
            </a:r>
          </a:p>
          <a:p>
            <a:pPr algn="r" rtl="1"/>
            <a:endParaRPr lang="fa-IR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73851" y="1247864"/>
            <a:ext cx="24593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رفتار سیستم</a:t>
            </a:r>
            <a:endParaRPr lang="en-US" sz="44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9" name="Parallelogram 18"/>
          <p:cNvSpPr/>
          <p:nvPr/>
        </p:nvSpPr>
        <p:spPr>
          <a:xfrm rot="344337">
            <a:off x="2870702" y="4159569"/>
            <a:ext cx="3240360" cy="3312368"/>
          </a:xfrm>
          <a:prstGeom prst="parallelogram">
            <a:avLst>
              <a:gd name="adj" fmla="val 4381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9"/>
          <p:cNvSpPr/>
          <p:nvPr/>
        </p:nvSpPr>
        <p:spPr>
          <a:xfrm>
            <a:off x="-1" y="557434"/>
            <a:ext cx="6025580" cy="6302153"/>
          </a:xfrm>
          <a:custGeom>
            <a:avLst/>
            <a:gdLst/>
            <a:ahLst/>
            <a:cxnLst/>
            <a:rect l="l" t="t" r="r" b="b"/>
            <a:pathLst>
              <a:path w="6534392" h="6005876">
                <a:moveTo>
                  <a:pt x="6534392" y="0"/>
                </a:moveTo>
                <a:lnTo>
                  <a:pt x="6534392" y="2695105"/>
                </a:lnTo>
                <a:lnTo>
                  <a:pt x="5040945" y="6005876"/>
                </a:lnTo>
                <a:lnTo>
                  <a:pt x="0" y="6005876"/>
                </a:lnTo>
                <a:lnTo>
                  <a:pt x="0" y="5478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0800000">
            <a:off x="8787019" y="-902438"/>
            <a:ext cx="2919743" cy="2919743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7374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 animBg="1"/>
      <p:bldP spid="20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/>
          <p:nvPr/>
        </p:nvSpPr>
        <p:spPr>
          <a:xfrm>
            <a:off x="-239117" y="837506"/>
            <a:ext cx="6336704" cy="633670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81483" y="2543606"/>
            <a:ext cx="66668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تولید 1 ملیون خودرو در سال------ترافیک</a:t>
            </a:r>
          </a:p>
          <a:p>
            <a:pPr algn="r" rtl="1"/>
            <a:endParaRPr lang="fa-IR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  <a:p>
            <a:pPr algn="r" rtl="1"/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49929" y="614012"/>
            <a:ext cx="29594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60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کالبد شهری</a:t>
            </a:r>
            <a:endParaRPr lang="en-US" sz="72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10873267" y="5418143"/>
            <a:ext cx="2640586" cy="2154455"/>
          </a:xfrm>
          <a:prstGeom prst="parallelogram">
            <a:avLst>
              <a:gd name="adj" fmla="val 5755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arallelogram 15"/>
          <p:cNvSpPr/>
          <p:nvPr/>
        </p:nvSpPr>
        <p:spPr>
          <a:xfrm>
            <a:off x="10248369" y="4725938"/>
            <a:ext cx="2674339" cy="2432581"/>
          </a:xfrm>
          <a:prstGeom prst="parallelogram">
            <a:avLst>
              <a:gd name="adj" fmla="val 57551"/>
            </a:avLst>
          </a:pr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/>
          <p:cNvSpPr/>
          <p:nvPr/>
        </p:nvSpPr>
        <p:spPr>
          <a:xfrm>
            <a:off x="9764959" y="5403285"/>
            <a:ext cx="1820579" cy="2043672"/>
          </a:xfrm>
          <a:prstGeom prst="parallelogram">
            <a:avLst>
              <a:gd name="adj" fmla="val 63829"/>
            </a:avLst>
          </a:prstGeom>
          <a:solidFill>
            <a:srgbClr val="00B0F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/>
          <p:cNvSpPr/>
          <p:nvPr/>
        </p:nvSpPr>
        <p:spPr>
          <a:xfrm>
            <a:off x="10539269" y="5124397"/>
            <a:ext cx="1199374" cy="1955988"/>
          </a:xfrm>
          <a:prstGeom prst="parallelogram">
            <a:avLst>
              <a:gd name="adj" fmla="val 9264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3272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12" grpId="0"/>
      <p:bldP spid="15" grpId="0" animBg="1"/>
      <p:bldP spid="16" grpId="0" animBg="1"/>
      <p:bldP spid="17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>
            <a:off x="8041803" y="666876"/>
            <a:ext cx="13681520" cy="4320480"/>
          </a:xfrm>
          <a:prstGeom prst="parallelogram">
            <a:avLst>
              <a:gd name="adj" fmla="val 154033"/>
            </a:avLst>
          </a:prstGeom>
          <a:pattFill prst="dk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-6571367" y="0"/>
            <a:ext cx="15985776" cy="6859588"/>
          </a:xfrm>
          <a:prstGeom prst="parallelogram">
            <a:avLst>
              <a:gd name="adj" fmla="val 9376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iamond 2"/>
          <p:cNvSpPr/>
          <p:nvPr/>
        </p:nvSpPr>
        <p:spPr>
          <a:xfrm>
            <a:off x="3613312" y="943821"/>
            <a:ext cx="4968551" cy="4968551"/>
          </a:xfrm>
          <a:prstGeom prst="diamon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10640143" y="4586208"/>
            <a:ext cx="802298" cy="802298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9213835" y="3098343"/>
            <a:ext cx="401149" cy="40114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5400000">
            <a:off x="9614984" y="2723942"/>
            <a:ext cx="401149" cy="401149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>
            <a:off x="3869808" y="6054987"/>
            <a:ext cx="266095" cy="266095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 rot="5400000">
            <a:off x="3998898" y="5926351"/>
            <a:ext cx="266095" cy="266095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926608" y="2257117"/>
            <a:ext cx="2341958" cy="234195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6224" y="2879295"/>
            <a:ext cx="16730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13</a:t>
            </a:r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57-1362</a:t>
            </a:r>
            <a:endParaRPr lang="fa-IR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1978-1983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5385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37547" y="2536392"/>
            <a:ext cx="61132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اضافه شدن مناطق شهری به شهرهای بزرگ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ایجاد ابر شهرهای ملیونی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تبدیل هیات دولت جمهوری اسلامی به هیات دولت ابرشهرها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افزایش شهرداری ها به بیش از 1000 شهرداری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تفکیک برنامه های وزارت آبادانی و مسکن با سازمان برنامه و بودجه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جنبه های مدیریت و کالبدی طرح های منطقه ای و کم رنگ بودن نقش اجتماعی</a:t>
            </a:r>
          </a:p>
          <a:p>
            <a:pPr algn="r" rtl="1"/>
            <a:endParaRPr lang="fa-IR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73851" y="1247864"/>
            <a:ext cx="27751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مدیریت شهری</a:t>
            </a:r>
            <a:endParaRPr lang="en-US" sz="44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9" name="Parallelogram 18"/>
          <p:cNvSpPr/>
          <p:nvPr/>
        </p:nvSpPr>
        <p:spPr>
          <a:xfrm rot="344337">
            <a:off x="2870702" y="4159569"/>
            <a:ext cx="3240360" cy="3312368"/>
          </a:xfrm>
          <a:prstGeom prst="parallelogram">
            <a:avLst>
              <a:gd name="adj" fmla="val 4381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9"/>
          <p:cNvSpPr/>
          <p:nvPr/>
        </p:nvSpPr>
        <p:spPr>
          <a:xfrm>
            <a:off x="-1" y="557434"/>
            <a:ext cx="6025580" cy="6302153"/>
          </a:xfrm>
          <a:custGeom>
            <a:avLst/>
            <a:gdLst/>
            <a:ahLst/>
            <a:cxnLst/>
            <a:rect l="l" t="t" r="r" b="b"/>
            <a:pathLst>
              <a:path w="6534392" h="6005876">
                <a:moveTo>
                  <a:pt x="6534392" y="0"/>
                </a:moveTo>
                <a:lnTo>
                  <a:pt x="6534392" y="2695105"/>
                </a:lnTo>
                <a:lnTo>
                  <a:pt x="5040945" y="6005876"/>
                </a:lnTo>
                <a:lnTo>
                  <a:pt x="0" y="6005876"/>
                </a:lnTo>
                <a:lnTo>
                  <a:pt x="0" y="5478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0800000">
            <a:off x="8787019" y="-902438"/>
            <a:ext cx="2919743" cy="2919743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8272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 animBg="1"/>
      <p:bldP spid="20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arallelogram 22"/>
          <p:cNvSpPr/>
          <p:nvPr/>
        </p:nvSpPr>
        <p:spPr>
          <a:xfrm>
            <a:off x="5449515" y="533271"/>
            <a:ext cx="7776865" cy="6480048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5881563" y="190105"/>
            <a:ext cx="8136904" cy="6780049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9559" y="190105"/>
            <a:ext cx="34676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برنامه های توسعه</a:t>
            </a:r>
            <a:endParaRPr lang="en-US" sz="16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6" name="Isosceles Triangle 15"/>
          <p:cNvSpPr/>
          <p:nvPr/>
        </p:nvSpPr>
        <p:spPr>
          <a:xfrm rot="10800000">
            <a:off x="6259604" y="-132562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6259604" y="-903650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6259604" y="-169573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6259604" y="-2559834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10800000">
            <a:off x="6259604" y="-3367896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6259604" y="-421601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6259604" y="-5002517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651982" y="1526526"/>
            <a:ext cx="52025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>
                <a:cs typeface="B Homa" panose="00000400000000000000" pitchFamily="2" charset="-78"/>
              </a:rPr>
              <a:t>اصلاح نظام اجرایی و ساماندهی شرکتهای </a:t>
            </a:r>
            <a:r>
              <a:rPr lang="fa-IR" sz="2000" dirty="0" smtClean="0">
                <a:cs typeface="B Homa" panose="00000400000000000000" pitchFamily="2" charset="-78"/>
              </a:rPr>
              <a:t>دولتی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2-گسترش تولید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 3- تنظیم </a:t>
            </a:r>
            <a:r>
              <a:rPr lang="fa-IR" sz="2000" dirty="0">
                <a:cs typeface="B Homa" panose="00000400000000000000" pitchFamily="2" charset="-78"/>
              </a:rPr>
              <a:t>انحصارات و رقابتی کردن </a:t>
            </a:r>
            <a:r>
              <a:rPr lang="fa-IR" sz="2000" dirty="0" smtClean="0">
                <a:cs typeface="B Homa" panose="00000400000000000000" pitchFamily="2" charset="-78"/>
              </a:rPr>
              <a:t>فعالیتها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4- </a:t>
            </a:r>
            <a:r>
              <a:rPr lang="fa-IR" sz="2000" dirty="0">
                <a:cs typeface="B Homa" panose="00000400000000000000" pitchFamily="2" charset="-78"/>
              </a:rPr>
              <a:t>امایش </a:t>
            </a:r>
            <a:r>
              <a:rPr lang="fa-IR" sz="2000" dirty="0" smtClean="0">
                <a:cs typeface="B Homa" panose="00000400000000000000" pitchFamily="2" charset="-78"/>
              </a:rPr>
              <a:t>سرزمین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5- </a:t>
            </a:r>
            <a:r>
              <a:rPr lang="fa-IR" sz="2000" dirty="0">
                <a:cs typeface="B Homa" panose="00000400000000000000" pitchFamily="2" charset="-78"/>
              </a:rPr>
              <a:t>نظام تامین اجتماعی و رفاه </a:t>
            </a:r>
            <a:r>
              <a:rPr lang="fa-IR" sz="2000" dirty="0" smtClean="0">
                <a:cs typeface="B Homa" panose="00000400000000000000" pitchFamily="2" charset="-78"/>
              </a:rPr>
              <a:t>اجتماعی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 </a:t>
            </a:r>
            <a:r>
              <a:rPr lang="fa-IR" sz="2000" dirty="0">
                <a:cs typeface="B Homa" panose="00000400000000000000" pitchFamily="2" charset="-78"/>
              </a:rPr>
              <a:t>6- یارانه و حفظ قدرت </a:t>
            </a:r>
            <a:r>
              <a:rPr lang="fa-IR" sz="2000" dirty="0" smtClean="0">
                <a:cs typeface="B Homa" panose="00000400000000000000" pitchFamily="2" charset="-78"/>
              </a:rPr>
              <a:t>خرید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 </a:t>
            </a:r>
            <a:r>
              <a:rPr lang="fa-IR" sz="2000" dirty="0">
                <a:cs typeface="B Homa" panose="00000400000000000000" pitchFamily="2" charset="-78"/>
              </a:rPr>
              <a:t>7- اشتغال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45059" y="1156133"/>
            <a:ext cx="367240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982639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 animBg="1"/>
      <p:bldP spid="6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5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>
            <a:off x="8041803" y="666876"/>
            <a:ext cx="13681520" cy="4320480"/>
          </a:xfrm>
          <a:prstGeom prst="parallelogram">
            <a:avLst>
              <a:gd name="adj" fmla="val 154033"/>
            </a:avLst>
          </a:prstGeom>
          <a:pattFill prst="dk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-6571367" y="0"/>
            <a:ext cx="15985776" cy="6859588"/>
          </a:xfrm>
          <a:prstGeom prst="parallelogram">
            <a:avLst>
              <a:gd name="adj" fmla="val 9376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iamond 2"/>
          <p:cNvSpPr/>
          <p:nvPr/>
        </p:nvSpPr>
        <p:spPr>
          <a:xfrm>
            <a:off x="3613312" y="943821"/>
            <a:ext cx="4968551" cy="4968551"/>
          </a:xfrm>
          <a:prstGeom prst="diamon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10640143" y="4586208"/>
            <a:ext cx="802298" cy="802298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9213835" y="3098343"/>
            <a:ext cx="401149" cy="40114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5400000">
            <a:off x="9614984" y="2723942"/>
            <a:ext cx="401149" cy="401149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>
            <a:off x="3869808" y="6054987"/>
            <a:ext cx="266095" cy="266095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 rot="5400000">
            <a:off x="3998898" y="5926351"/>
            <a:ext cx="266095" cy="266095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926608" y="2257117"/>
            <a:ext cx="2341958" cy="234195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33491" y="3012597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1392-1382</a:t>
            </a:r>
          </a:p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2013-2003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6990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 rot="10800000">
            <a:off x="1966128" y="-263614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29</a:t>
            </a:r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 rot="10800000">
            <a:off x="1966128" y="-1034702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10800000">
            <a:off x="1966128" y="-1826790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10800000">
            <a:off x="1966128" y="-2690886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10800000">
            <a:off x="1966128" y="-3498948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10800000">
            <a:off x="1966128" y="-4347070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rot="10800000">
            <a:off x="1966128" y="-5133569"/>
            <a:ext cx="8262917" cy="7123202"/>
          </a:xfrm>
          <a:prstGeom prst="triangl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99" y="3205396"/>
            <a:ext cx="12195175" cy="34305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74569" y="2417806"/>
            <a:ext cx="4896436" cy="101119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5400" dirty="0" smtClean="0"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زمینه و رفتار سیستم</a:t>
            </a:r>
            <a:endParaRPr lang="en-US" sz="5400" dirty="0"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0730" y="4991904"/>
            <a:ext cx="2861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بزرگترین تحریم های علیه نظام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87809" y="5021047"/>
            <a:ext cx="2476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تغییر جریان حاکم بر کشور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21723" y="4838016"/>
            <a:ext cx="3787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تغییر برنامه های اقتصادی برای قشر ضعیف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289274" y="4584292"/>
            <a:ext cx="0" cy="119527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313611" y="4546657"/>
            <a:ext cx="0" cy="119527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7974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4" grpId="0" animBg="1"/>
      <p:bldP spid="5" grpId="0" animBg="1"/>
      <p:bldP spid="24" grpId="0"/>
      <p:bldP spid="25" grpId="0"/>
      <p:bldP spid="2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/>
          <p:nvPr/>
        </p:nvSpPr>
        <p:spPr>
          <a:xfrm>
            <a:off x="-239117" y="837506"/>
            <a:ext cx="6336704" cy="633670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49929" y="614012"/>
            <a:ext cx="29594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60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کالبد شهری</a:t>
            </a:r>
            <a:endParaRPr lang="en-US" sz="72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10873267" y="5418143"/>
            <a:ext cx="2640586" cy="2154455"/>
          </a:xfrm>
          <a:prstGeom prst="parallelogram">
            <a:avLst>
              <a:gd name="adj" fmla="val 5755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arallelogram 15"/>
          <p:cNvSpPr/>
          <p:nvPr/>
        </p:nvSpPr>
        <p:spPr>
          <a:xfrm>
            <a:off x="10248369" y="4725938"/>
            <a:ext cx="2674339" cy="2432581"/>
          </a:xfrm>
          <a:prstGeom prst="parallelogram">
            <a:avLst>
              <a:gd name="adj" fmla="val 57551"/>
            </a:avLst>
          </a:pr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/>
          <p:cNvSpPr/>
          <p:nvPr/>
        </p:nvSpPr>
        <p:spPr>
          <a:xfrm>
            <a:off x="9764959" y="5403285"/>
            <a:ext cx="1820579" cy="2043672"/>
          </a:xfrm>
          <a:prstGeom prst="parallelogram">
            <a:avLst>
              <a:gd name="adj" fmla="val 63829"/>
            </a:avLst>
          </a:prstGeom>
          <a:solidFill>
            <a:srgbClr val="00B0F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/>
          <p:cNvSpPr/>
          <p:nvPr/>
        </p:nvSpPr>
        <p:spPr>
          <a:xfrm>
            <a:off x="10539269" y="5124397"/>
            <a:ext cx="1199374" cy="1955988"/>
          </a:xfrm>
          <a:prstGeom prst="parallelogram">
            <a:avLst>
              <a:gd name="adj" fmla="val 9264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2293" y="1806010"/>
            <a:ext cx="96037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>
                <a:cs typeface="B Homa" panose="00000400000000000000" pitchFamily="2" charset="-78"/>
              </a:rPr>
              <a:t>برنامه مسکن در قالب واگذاری حق بهره برداری از زمین برای ساخت مسکن کوچک یا متوسط زیر بنای هر واحد 75 متر مربع و با هدف کاهش و حذف هزینه زمین از قیمت تمام شده ساختمان برای انتطباق با توان مالی خانوارهای کم درآمد و میان درآمد در نظر گرفته شده است</a:t>
            </a:r>
            <a:r>
              <a:rPr lang="en-US" sz="2000" dirty="0" smtClean="0"/>
              <a:t>.</a:t>
            </a:r>
            <a:endParaRPr lang="en-US" sz="2000" dirty="0"/>
          </a:p>
          <a:p>
            <a:pPr algn="r" rtl="1"/>
            <a:r>
              <a:rPr lang="fa-IR" sz="2000" dirty="0">
                <a:cs typeface="B Homa" panose="00000400000000000000" pitchFamily="2" charset="-78"/>
              </a:rPr>
              <a:t>مطابق این طرح کلیه متقاضیان فاقد مسکن ( اعم از کارکنان دولت، کارگران و صاحبان مشاغل آزاد ) در قالب تعاونی مسکن توسط اداره تعاون شهرستان و استان سازماندهی و به سازمان مسکن و شهر سازی معرفی میگردند. سازمان مسکن و شهر سازی پس از تطبیق شرایط متقاضیان، اقدام به تخصیص زمین مورد نیاز برای تعاونی مسکن مربوط خواهد نمود تا عملیات آماده سازی ( در صورت نیاز ) و احداث مسکن از طریق تعاونی مسکن و با انتخاب مجری ذیصلاح انجام شود</a:t>
            </a:r>
            <a:r>
              <a:rPr lang="en-US" sz="2000" dirty="0" smtClean="0"/>
              <a:t>.</a:t>
            </a:r>
            <a:endParaRPr lang="en-US" sz="2000" dirty="0"/>
          </a:p>
          <a:p>
            <a:pPr algn="r" rtl="1"/>
            <a:r>
              <a:rPr lang="fa-IR" sz="2000" dirty="0">
                <a:cs typeface="B Homa" panose="00000400000000000000" pitchFamily="2" charset="-78"/>
              </a:rPr>
              <a:t>واگذاری حق بهره برداری از زمین به ساکنین کلانشهر ها ( تهران، مشهد، اصفهان، شیراز، تبریز،کرج)در شهر های جدید همجوار صورت می گیرد . در این طرح متقاضیان تنها مالکیت اعیانی واحد مسکونی احداثی خواهند بود و هر گونه نقل و انتقال ملک همراه با عرصه خلاف قانون و باطل است</a:t>
            </a:r>
            <a:r>
              <a:rPr lang="en-US" sz="2000" dirty="0"/>
              <a:t>.</a:t>
            </a:r>
          </a:p>
          <a:p>
            <a:pPr algn="r"/>
            <a:endParaRPr lang="en-US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2613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/>
      <p:bldP spid="15" grpId="0" animBg="1"/>
      <p:bldP spid="16" grpId="0" animBg="1"/>
      <p:bldP spid="17" grpId="0" animBg="1"/>
      <p:bldP spid="1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/>
          <p:nvPr/>
        </p:nvSpPr>
        <p:spPr>
          <a:xfrm>
            <a:off x="-239117" y="837506"/>
            <a:ext cx="6336704" cy="633670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49929" y="614012"/>
            <a:ext cx="29594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60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کالبد شهری</a:t>
            </a:r>
            <a:endParaRPr lang="en-US" sz="72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10873267" y="5418143"/>
            <a:ext cx="2640586" cy="2154455"/>
          </a:xfrm>
          <a:prstGeom prst="parallelogram">
            <a:avLst>
              <a:gd name="adj" fmla="val 5755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arallelogram 15"/>
          <p:cNvSpPr/>
          <p:nvPr/>
        </p:nvSpPr>
        <p:spPr>
          <a:xfrm>
            <a:off x="10248369" y="4725938"/>
            <a:ext cx="2674339" cy="2432581"/>
          </a:xfrm>
          <a:prstGeom prst="parallelogram">
            <a:avLst>
              <a:gd name="adj" fmla="val 57551"/>
            </a:avLst>
          </a:pr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/>
          <p:cNvSpPr/>
          <p:nvPr/>
        </p:nvSpPr>
        <p:spPr>
          <a:xfrm>
            <a:off x="9764959" y="5403285"/>
            <a:ext cx="1820579" cy="2043672"/>
          </a:xfrm>
          <a:prstGeom prst="parallelogram">
            <a:avLst>
              <a:gd name="adj" fmla="val 63829"/>
            </a:avLst>
          </a:prstGeom>
          <a:solidFill>
            <a:srgbClr val="00B0F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/>
          <p:cNvSpPr/>
          <p:nvPr/>
        </p:nvSpPr>
        <p:spPr>
          <a:xfrm>
            <a:off x="10539269" y="5124397"/>
            <a:ext cx="1199374" cy="1955988"/>
          </a:xfrm>
          <a:prstGeom prst="parallelogram">
            <a:avLst>
              <a:gd name="adj" fmla="val 9264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2293" y="1806010"/>
            <a:ext cx="96037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شدت گیری شهرهای جدید در شهرهای رشد یافته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ادامه ی گسترش شهر تهران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اضافه شدن استان البرز به مرکزیت کرج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9630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/>
      <p:bldP spid="15" grpId="0" animBg="1"/>
      <p:bldP spid="16" grpId="0" animBg="1"/>
      <p:bldP spid="17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sosceles Triangle 12"/>
          <p:cNvSpPr/>
          <p:nvPr/>
        </p:nvSpPr>
        <p:spPr>
          <a:xfrm rot="10800000">
            <a:off x="6091807" y="-125188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10800000">
            <a:off x="6091807" y="-896276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10800000">
            <a:off x="6091807" y="-1688364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6091807" y="-2552460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6091807" y="-3360522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6091807" y="-4208644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6091807" y="-4995143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6091807" y="-5853668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6091807" y="-6893885"/>
            <a:ext cx="9219004" cy="794741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>
          <a:xfrm rot="20140860">
            <a:off x="-1289041" y="-2891702"/>
            <a:ext cx="13856996" cy="1072961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19852047">
            <a:off x="-1832136" y="-3092468"/>
            <a:ext cx="11266793" cy="872399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06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354981" y="1235181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طبق برنامهٔ پنجم توسعه برای کوچک‌سازی دولت قرار بود که وزارت‌خانه‌های دولت از ۲۱ (که پس از تشکیل وزارت ورزش و جوانان به ۲۲ تا رسید) به ۱۷ تا بکاهد. برای همین دولت تصمیم گرفت که فرایند ادغام چند وزارت‌خانه را آغاز کند؛ از جمله ادغام وزارت راه و ترابری در مسکن و شهرسازی. از این رو ماجرا در هیئت دولت تصویب شد و آمادهٔ ارایه به مجلس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.</a:t>
            </a:r>
            <a:endParaRPr lang="fa-IR" sz="20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  <a:p>
            <a:pPr algn="r" rtl="1"/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پس در آغاز ادغام دو وزارت‌خانهٔ راه و ترابری و مسکن و شهرسازی در هیئت دولت تصویب شد و وزارت امور زیربنایی نام گرفت. در آن هنگام وزارت راه و ترابری پس از استیضاح وحید بهبهانی هنوز زیر دست رئیس‌جمهور بود. وی همان وزیر مسکن و شهرسازی علی نیکزاد را به سرپرستی وزارت گماشت و برای وزارت امور زیربنایی به مجلس معرفی کرد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.</a:t>
            </a:r>
            <a:endParaRPr lang="fa-IR" sz="20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  <a:p>
            <a:pPr algn="r" rtl="1"/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در ۴ خرداد ۱۳۹۰ لایحهٔ وظیفه‌ها و اختیارات وزارت را به مجلس دادند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.</a:t>
            </a:r>
            <a:endParaRPr lang="fa-IR" sz="20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  <a:p>
            <a:pPr algn="r" rtl="1"/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۱۱ خرداد مجلس به ادغام وزارت‌خانه‌های راه و ترابری، مسکن و شهرسازی و ارتباطات و فناوری اطلاعات رای داد و وزارت امور زیربنایی و ارتباطات رای 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داد که </a:t>
            </a:r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شورای نگهبان، چون دولت ادغام وزارت ارتباطات با این دو را تصویب نکرده‌بود، رد کرد.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در </a:t>
            </a:r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تاریخ ۳۱ خرداد ۱۳۹۰ با تصویب مجلس شورای اسلامی و در ۱ تیر تأیید شورای نگهبان قانون اساسی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،  وزارت </a:t>
            </a:r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راه و ترابری با وزارت‌خانهٔ مسکن و شهرسازی ادغام شد و وزارت ارتباطات و فناوری اطلاعات از او بیرون رفت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، و </a:t>
            </a:r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با تصویب مجلس تغییر نام آن را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، وزارت </a:t>
            </a:r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راه و شهرسازی درست شد. پس همهٔ وظیفه‌های دو وزارت‌خانه و وزیرهایشان به وزارت نوین و وزیر او رسید.</a:t>
            </a:r>
            <a:endParaRPr lang="fa-IR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29590" y="241587"/>
            <a:ext cx="3840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60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مدیریت </a:t>
            </a:r>
            <a:endParaRPr lang="en-US" sz="66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7493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11" grpId="0" animBg="1"/>
      <p:bldP spid="6" grpId="0" animBg="1"/>
      <p:bldP spid="12" grpId="0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arallelogram 22"/>
          <p:cNvSpPr/>
          <p:nvPr/>
        </p:nvSpPr>
        <p:spPr>
          <a:xfrm>
            <a:off x="5449515" y="533271"/>
            <a:ext cx="7776865" cy="6480048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5881563" y="190105"/>
            <a:ext cx="8136904" cy="6780049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9559" y="190105"/>
            <a:ext cx="34676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برنامه های توسعه</a:t>
            </a:r>
            <a:endParaRPr lang="en-US" sz="16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6" name="Isosceles Triangle 15"/>
          <p:cNvSpPr/>
          <p:nvPr/>
        </p:nvSpPr>
        <p:spPr>
          <a:xfrm rot="10800000">
            <a:off x="6259604" y="-132562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6259604" y="-903650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6259604" y="-169573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6259604" y="-2559834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10800000">
            <a:off x="6259604" y="-3367896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6259604" y="-421601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6259604" y="-5002517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192931" y="1419025"/>
            <a:ext cx="59046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>
                <a:cs typeface="B Homa" panose="00000400000000000000" pitchFamily="2" charset="-78"/>
              </a:rPr>
              <a:t>1 رشد مستمر و </a:t>
            </a:r>
            <a:r>
              <a:rPr lang="fa-IR" sz="2000" dirty="0" smtClean="0">
                <a:cs typeface="B Homa" panose="00000400000000000000" pitchFamily="2" charset="-78"/>
              </a:rPr>
              <a:t>پایدار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 </a:t>
            </a:r>
            <a:r>
              <a:rPr lang="fa-IR" sz="2000" dirty="0">
                <a:cs typeface="B Homa" panose="00000400000000000000" pitchFamily="2" charset="-78"/>
              </a:rPr>
              <a:t>2- توسعه مبتنی بر </a:t>
            </a:r>
            <a:r>
              <a:rPr lang="fa-IR" sz="2000" dirty="0" smtClean="0">
                <a:cs typeface="B Homa" panose="00000400000000000000" pitchFamily="2" charset="-78"/>
              </a:rPr>
              <a:t>دانایی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3- </a:t>
            </a:r>
            <a:r>
              <a:rPr lang="fa-IR" sz="2000" dirty="0">
                <a:cs typeface="B Homa" panose="00000400000000000000" pitchFamily="2" charset="-78"/>
              </a:rPr>
              <a:t>تعامل با اقتصاد </a:t>
            </a:r>
            <a:r>
              <a:rPr lang="fa-IR" sz="2000" dirty="0" smtClean="0">
                <a:cs typeface="B Homa" panose="00000400000000000000" pitchFamily="2" charset="-78"/>
              </a:rPr>
              <a:t>جهانی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 </a:t>
            </a:r>
            <a:r>
              <a:rPr lang="fa-IR" sz="2000" dirty="0">
                <a:cs typeface="B Homa" panose="00000400000000000000" pitchFamily="2" charset="-78"/>
              </a:rPr>
              <a:t>4- ارتقای سلامت و بهبودی کیفیت </a:t>
            </a:r>
            <a:r>
              <a:rPr lang="fa-IR" sz="2000" dirty="0" smtClean="0">
                <a:cs typeface="B Homa" panose="00000400000000000000" pitchFamily="2" charset="-78"/>
              </a:rPr>
              <a:t>زندگی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5- </a:t>
            </a:r>
            <a:r>
              <a:rPr lang="fa-IR" sz="2000" dirty="0">
                <a:cs typeface="B Homa" panose="00000400000000000000" pitchFamily="2" charset="-78"/>
              </a:rPr>
              <a:t>محیط زیست و توسعه </a:t>
            </a:r>
            <a:r>
              <a:rPr lang="fa-IR" sz="2000" dirty="0" smtClean="0">
                <a:cs typeface="B Homa" panose="00000400000000000000" pitchFamily="2" charset="-78"/>
              </a:rPr>
              <a:t>پایدار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 </a:t>
            </a:r>
            <a:r>
              <a:rPr lang="fa-IR" sz="2000" dirty="0">
                <a:cs typeface="B Homa" panose="00000400000000000000" pitchFamily="2" charset="-78"/>
              </a:rPr>
              <a:t>6- توسعه مدیریت </a:t>
            </a:r>
            <a:r>
              <a:rPr lang="fa-IR" sz="2000" dirty="0" smtClean="0">
                <a:cs typeface="B Homa" panose="00000400000000000000" pitchFamily="2" charset="-78"/>
              </a:rPr>
              <a:t>دولت</a:t>
            </a:r>
            <a:br>
              <a:rPr lang="fa-IR" sz="2000" dirty="0" smtClean="0">
                <a:cs typeface="B Homa" panose="00000400000000000000" pitchFamily="2" charset="-78"/>
              </a:rPr>
            </a:br>
            <a:r>
              <a:rPr lang="fa-IR" sz="2000" dirty="0" smtClean="0">
                <a:cs typeface="B Homa" panose="00000400000000000000" pitchFamily="2" charset="-78"/>
              </a:rPr>
              <a:t> </a:t>
            </a:r>
            <a:r>
              <a:rPr lang="fa-IR" sz="2000" dirty="0">
                <a:cs typeface="B Homa" panose="00000400000000000000" pitchFamily="2" charset="-78"/>
              </a:rPr>
              <a:t>7- تعادل و توازن منطقه ای کشور بر اساس موازین آمایش سرزمین</a:t>
            </a:r>
            <a:endParaRPr lang="en-US" sz="20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45059" y="1156133"/>
            <a:ext cx="367240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83633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 animBg="1"/>
      <p:bldP spid="6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5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13"/>
          <p:cNvSpPr/>
          <p:nvPr/>
        </p:nvSpPr>
        <p:spPr>
          <a:xfrm>
            <a:off x="8041803" y="666876"/>
            <a:ext cx="13681520" cy="4320480"/>
          </a:xfrm>
          <a:prstGeom prst="parallelogram">
            <a:avLst>
              <a:gd name="adj" fmla="val 154033"/>
            </a:avLst>
          </a:prstGeom>
          <a:pattFill prst="dk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-6571367" y="0"/>
            <a:ext cx="15985776" cy="6859588"/>
          </a:xfrm>
          <a:prstGeom prst="parallelogram">
            <a:avLst>
              <a:gd name="adj" fmla="val 9376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iamond 2"/>
          <p:cNvSpPr/>
          <p:nvPr/>
        </p:nvSpPr>
        <p:spPr>
          <a:xfrm>
            <a:off x="3613312" y="943821"/>
            <a:ext cx="4968551" cy="4968551"/>
          </a:xfrm>
          <a:prstGeom prst="diamon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10640143" y="4586208"/>
            <a:ext cx="802298" cy="802298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9213835" y="3098343"/>
            <a:ext cx="401149" cy="40114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5400000">
            <a:off x="9614984" y="2723942"/>
            <a:ext cx="401149" cy="401149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>
            <a:off x="3869808" y="6054987"/>
            <a:ext cx="266095" cy="266095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 rot="5400000">
            <a:off x="3998898" y="5926351"/>
            <a:ext cx="266095" cy="266095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926608" y="2257117"/>
            <a:ext cx="2341958" cy="234195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33491" y="3012597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1396-1392</a:t>
            </a:r>
          </a:p>
          <a:p>
            <a:pPr algn="ct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cs typeface="B Homa" panose="00000400000000000000" pitchFamily="2" charset="-78"/>
              </a:rPr>
              <a:t>2017-2013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136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endParaRPr lang="en-US" dirty="0"/>
          </a:p>
        </p:txBody>
      </p:sp>
      <p:sp>
        <p:nvSpPr>
          <p:cNvPr id="5" name="Parallelogram 4"/>
          <p:cNvSpPr/>
          <p:nvPr/>
        </p:nvSpPr>
        <p:spPr>
          <a:xfrm>
            <a:off x="10747463" y="1017242"/>
            <a:ext cx="2058216" cy="1332432"/>
          </a:xfrm>
          <a:prstGeom prst="parallelogram">
            <a:avLst>
              <a:gd name="adj" fmla="val 3582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>
            <a:off x="5622959" y="2012576"/>
            <a:ext cx="10249009" cy="4905073"/>
          </a:xfrm>
          <a:custGeom>
            <a:avLst/>
            <a:gdLst/>
            <a:ahLst/>
            <a:cxnLst/>
            <a:rect l="l" t="t" r="r" b="b"/>
            <a:pathLst>
              <a:path w="10249009" h="4905073">
                <a:moveTo>
                  <a:pt x="2665439" y="0"/>
                </a:moveTo>
                <a:lnTo>
                  <a:pt x="5136442" y="0"/>
                </a:lnTo>
                <a:lnTo>
                  <a:pt x="4993723" y="398401"/>
                </a:lnTo>
                <a:lnTo>
                  <a:pt x="10249009" y="398401"/>
                </a:lnTo>
                <a:lnTo>
                  <a:pt x="8634584" y="4905073"/>
                </a:lnTo>
                <a:lnTo>
                  <a:pt x="3287526" y="4905073"/>
                </a:lnTo>
                <a:lnTo>
                  <a:pt x="3287526" y="4905072"/>
                </a:lnTo>
                <a:lnTo>
                  <a:pt x="0" y="4905072"/>
                </a:lnTo>
                <a:lnTo>
                  <a:pt x="1068886" y="1921273"/>
                </a:lnTo>
                <a:lnTo>
                  <a:pt x="1977182" y="192127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/>
          <p:cNvSpPr/>
          <p:nvPr/>
        </p:nvSpPr>
        <p:spPr>
          <a:xfrm>
            <a:off x="7393731" y="225168"/>
            <a:ext cx="2648793" cy="1714756"/>
          </a:xfrm>
          <a:prstGeom prst="parallelogram">
            <a:avLst>
              <a:gd name="adj" fmla="val 3582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rallelogram 7"/>
          <p:cNvSpPr/>
          <p:nvPr/>
        </p:nvSpPr>
        <p:spPr>
          <a:xfrm>
            <a:off x="4545717" y="3932687"/>
            <a:ext cx="2058216" cy="1332432"/>
          </a:xfrm>
          <a:prstGeom prst="parallelogram">
            <a:avLst>
              <a:gd name="adj" fmla="val 3582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>
            <a:off x="5574825" y="2187948"/>
            <a:ext cx="2568995" cy="1663096"/>
          </a:xfrm>
          <a:prstGeom prst="parallelogram">
            <a:avLst>
              <a:gd name="adj" fmla="val 3582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/>
          <p:cNvSpPr/>
          <p:nvPr/>
        </p:nvSpPr>
        <p:spPr>
          <a:xfrm>
            <a:off x="9625979" y="661462"/>
            <a:ext cx="1578683" cy="1021996"/>
          </a:xfrm>
          <a:prstGeom prst="parallelogram">
            <a:avLst>
              <a:gd name="adj" fmla="val 3582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>
            <a:off x="4422697" y="5460346"/>
            <a:ext cx="1656184" cy="1072168"/>
          </a:xfrm>
          <a:prstGeom prst="parallelogram">
            <a:avLst>
              <a:gd name="adj" fmla="val 3582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84272" y="973333"/>
            <a:ext cx="372256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/>
            <a:r>
              <a:rPr lang="ar-SA" sz="1600" dirty="0">
                <a:cs typeface="B Homa" panose="00000400000000000000" pitchFamily="2" charset="-78"/>
              </a:rPr>
              <a:t>تامین تسهیلات در سقف مبلغ اعلامی در تصویب نامه شماره </a:t>
            </a:r>
            <a:r>
              <a:rPr lang="fa-IR" sz="1600" dirty="0">
                <a:cs typeface="B Homa" panose="00000400000000000000" pitchFamily="2" charset="-78"/>
              </a:rPr>
              <a:t>۹۰۴۵۳/</a:t>
            </a:r>
            <a:r>
              <a:rPr lang="ar-SA" sz="1600" dirty="0">
                <a:cs typeface="B Homa" panose="00000400000000000000" pitchFamily="2" charset="-78"/>
              </a:rPr>
              <a:t>ت </a:t>
            </a:r>
            <a:r>
              <a:rPr lang="fa-IR" sz="1600" dirty="0">
                <a:cs typeface="B Homa" panose="00000400000000000000" pitchFamily="2" charset="-78"/>
              </a:rPr>
              <a:t>۵۱۱۶۶</a:t>
            </a:r>
            <a:r>
              <a:rPr lang="ar-SA" sz="1600" dirty="0">
                <a:cs typeface="B Homa" panose="00000400000000000000" pitchFamily="2" charset="-78"/>
              </a:rPr>
              <a:t> هـ مورخ </a:t>
            </a:r>
            <a:r>
              <a:rPr lang="fa-IR" sz="1600" dirty="0">
                <a:cs typeface="B Homa" panose="00000400000000000000" pitchFamily="2" charset="-78"/>
              </a:rPr>
              <a:t>۱۳۹۳/۸/۸ </a:t>
            </a:r>
            <a:r>
              <a:rPr lang="ar-SA" sz="1600" dirty="0">
                <a:cs typeface="B Homa" panose="00000400000000000000" pitchFamily="2" charset="-78"/>
              </a:rPr>
              <a:t> جهت کمک به ساخت و خرید مسکن ملکی  از سوي بانك مركزي</a:t>
            </a:r>
            <a:endParaRPr lang="en-US" sz="1600" dirty="0"/>
          </a:p>
          <a:p>
            <a:pPr algn="r" rtl="1" fontAlgn="base"/>
            <a:r>
              <a:rPr lang="ar-SA" sz="1600" dirty="0">
                <a:cs typeface="B Homa" panose="00000400000000000000" pitchFamily="2" charset="-78"/>
              </a:rPr>
              <a:t>·  پرداخت كمك بلاعوض به متقاضیان گروه‌های کم‌درآمد موضوع اين تصويب­نامه برای خرید واحدهای مسکن مهر بدون متقاضی</a:t>
            </a:r>
            <a:endParaRPr lang="en-US" sz="1600" dirty="0"/>
          </a:p>
          <a:p>
            <a:pPr algn="r" rtl="1" fontAlgn="base"/>
            <a:r>
              <a:rPr lang="ar-SA" sz="1600" dirty="0">
                <a:cs typeface="B Homa" panose="00000400000000000000" pitchFamily="2" charset="-78"/>
              </a:rPr>
              <a:t>·  پرداخت تسهيلات تا دو برابر سقف تسهيلات موضوع اين تصويب­ نامه، به اشخاص حقیقی و حقوقی دارای زمین که تمایل به احداث واحدهای مسکونی استیجاری و در قالب توافق با بنیاد داشته باشند.</a:t>
            </a:r>
            <a:endParaRPr lang="en-US" sz="1600" dirty="0"/>
          </a:p>
          <a:p>
            <a:pPr algn="r" rtl="1" fontAlgn="base"/>
            <a:r>
              <a:rPr lang="ar-SA" sz="1600" dirty="0">
                <a:cs typeface="B Homa" panose="00000400000000000000" pitchFamily="2" charset="-78"/>
              </a:rPr>
              <a:t>·  تأمین زمین در محدوده شهرها (دارای تأسیسات زیربنایی آب، برق و گاز) و یا شهرهای جدید از سوي وزارت راه و شهرسازی برای ساخت واحد استیجاری از طریق واگذاری به سازندگان به منظور ساخت مسکن ملکی ـ استیجاری</a:t>
            </a:r>
            <a:endParaRPr lang="en-US" sz="1600" dirty="0"/>
          </a:p>
          <a:p>
            <a:pPr algn="r" rtl="1" fontAlgn="base"/>
            <a:r>
              <a:rPr lang="ar-SA" sz="1600" dirty="0">
                <a:cs typeface="B Homa" panose="00000400000000000000" pitchFamily="2" charset="-78"/>
              </a:rPr>
              <a:t>·   پرداخت کمک­ هزینه اجاره به خانوارهای کم‌درآمد موضوع این تصویب‌نامه</a:t>
            </a:r>
            <a:endParaRPr lang="en-US" sz="1600" dirty="0"/>
          </a:p>
          <a:p>
            <a:pPr algn="r" rtl="1" fontAlgn="base"/>
            <a:r>
              <a:rPr lang="ar-SA" sz="1600" dirty="0">
                <a:cs typeface="B Homa" panose="00000400000000000000" pitchFamily="2" charset="-78"/>
              </a:rPr>
              <a:t>·  پرداخت وام قرض‌الحسنه ودیعه مسکن برای حمایت از خانوارهایی که توان بازپرداخت اقساط را دارند به‌ازای هر واحد هفتاد و پنج میلیون ریال با بازپرداخت (</a:t>
            </a:r>
            <a:r>
              <a:rPr lang="fa-IR" sz="1600" dirty="0">
                <a:cs typeface="B Homa" panose="00000400000000000000" pitchFamily="2" charset="-78"/>
              </a:rPr>
              <a:t>۶۰) </a:t>
            </a:r>
            <a:r>
              <a:rPr lang="ar-SA" sz="1600" dirty="0">
                <a:cs typeface="B Homa" panose="00000400000000000000" pitchFamily="2" charset="-78"/>
              </a:rPr>
              <a:t>ماهه 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671105" y="862228"/>
            <a:ext cx="25485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برنامه های مسکن دولت روحانی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2638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B Homa" panose="00000400000000000000" pitchFamily="2" charset="-78"/>
              </a:rPr>
              <a:t>انقلاب</a:t>
            </a:r>
          </a:p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B Homa" panose="00000400000000000000" pitchFamily="2" charset="-78"/>
              </a:rPr>
              <a:t>دلایل انقلاب و رفتار سیستم اجتماعی</a:t>
            </a:r>
          </a:p>
          <a:p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B Homa" panose="00000400000000000000" pitchFamily="2" charset="-78"/>
              </a:rPr>
              <a:t>ایده آل گرایی اوایل انقلاب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313611" y="4437906"/>
            <a:ext cx="1692402" cy="299264"/>
          </a:xfrm>
        </p:spPr>
        <p:txBody>
          <a:bodyPr>
            <a:noAutofit/>
          </a:bodyPr>
          <a:lstStyle/>
          <a:p>
            <a:pPr algn="ctr"/>
            <a:r>
              <a:rPr lang="fa-IR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B Homa" panose="00000400000000000000" pitchFamily="2" charset="-78"/>
              </a:rPr>
              <a:t>مردم در پی لغو هر آنچه متعلق به رژیم قبلی میشد برآمدند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07673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25579" y="1535052"/>
            <a:ext cx="568118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سازمان برنامه و بودجه یک سازمان دولتی ایرانی است که در سال ۱۳۲۷ راه‌اندازی شد. وظیفه این سازمان، برنامه‌ریزی و نظارت توسعه‌ای و راهبردی نظام اقتصادی و اجتماعی کشور بود، که تحت نظر یک شورای عالی، یک هیئت نظارت و یک مدیرعامل فعالیت می‌نمود. این سازمان در ۱۷ تیر ۱۳۷۹ با سازمان امور اداری و استخدامی کشور ادغام و سازمان مدیریت و برنامه‌ریزی کشور را تشکیل دادند. این سازمان جدید نیز در ۱۸ تیر ۱۳۸۶ با ادغام با چند معاونت ریاست‌جمهوری، دو معاونت رئیس‌جمهور که عبارتند از: معاونت برنامه‌ریزی و نظارت راهبردی و معاونت توسعه مدیریت و سرمایه انسانی را تشکیل </a:t>
            </a:r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دادند.</a:t>
            </a:r>
            <a:endParaRPr lang="fa-IR" sz="20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  <a:p>
            <a:pPr algn="r" rtl="1"/>
            <a:endParaRPr lang="fa-IR" sz="20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  <a:p>
            <a:pPr algn="r" rtl="1"/>
            <a:r>
              <a:rPr lang="fa-I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در ۴ مرداد ۱۳۹۵ و در دولت حسن روحانی، سازمان مدیریت و برنامه‌ریزی کشور مجدداً به دو سازمان برنامه و بودجه و سازمان امور استخدامی تجزیه گردید و محمدباقر نوبخت به عنوان رئیس سازمان برنامه و بودجه منصوب گردید</a:t>
            </a:r>
            <a:endParaRPr lang="fa-IR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43908" y="557433"/>
            <a:ext cx="16305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مدیریت</a:t>
            </a:r>
            <a:endParaRPr lang="en-US" sz="44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9" name="Parallelogram 18"/>
          <p:cNvSpPr/>
          <p:nvPr/>
        </p:nvSpPr>
        <p:spPr>
          <a:xfrm rot="344337">
            <a:off x="2870702" y="4159569"/>
            <a:ext cx="3240360" cy="3312368"/>
          </a:xfrm>
          <a:prstGeom prst="parallelogram">
            <a:avLst>
              <a:gd name="adj" fmla="val 4381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9"/>
          <p:cNvSpPr/>
          <p:nvPr/>
        </p:nvSpPr>
        <p:spPr>
          <a:xfrm>
            <a:off x="-1" y="557434"/>
            <a:ext cx="6025580" cy="6302153"/>
          </a:xfrm>
          <a:custGeom>
            <a:avLst/>
            <a:gdLst/>
            <a:ahLst/>
            <a:cxnLst/>
            <a:rect l="l" t="t" r="r" b="b"/>
            <a:pathLst>
              <a:path w="6534392" h="6005876">
                <a:moveTo>
                  <a:pt x="6534392" y="0"/>
                </a:moveTo>
                <a:lnTo>
                  <a:pt x="6534392" y="2695105"/>
                </a:lnTo>
                <a:lnTo>
                  <a:pt x="5040945" y="6005876"/>
                </a:lnTo>
                <a:lnTo>
                  <a:pt x="0" y="6005876"/>
                </a:lnTo>
                <a:lnTo>
                  <a:pt x="0" y="5478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0800000">
            <a:off x="9262214" y="-902439"/>
            <a:ext cx="2919743" cy="2919743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1596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 animBg="1"/>
      <p:bldP spid="20" grpId="0" animBg="1"/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arallelogram 22"/>
          <p:cNvSpPr/>
          <p:nvPr/>
        </p:nvSpPr>
        <p:spPr>
          <a:xfrm>
            <a:off x="5449515" y="533271"/>
            <a:ext cx="7776865" cy="6480048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/>
          <p:cNvSpPr/>
          <p:nvPr/>
        </p:nvSpPr>
        <p:spPr>
          <a:xfrm>
            <a:off x="5881563" y="190105"/>
            <a:ext cx="8136904" cy="6780049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9559" y="190105"/>
            <a:ext cx="34676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برنامه های توسعه</a:t>
            </a:r>
            <a:endParaRPr lang="en-US" sz="16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6" name="Isosceles Triangle 15"/>
          <p:cNvSpPr/>
          <p:nvPr/>
        </p:nvSpPr>
        <p:spPr>
          <a:xfrm rot="10800000">
            <a:off x="6259604" y="-132562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6259604" y="-903650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6259604" y="-169573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6259604" y="-2559834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10800000">
            <a:off x="6259604" y="-3367896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6259604" y="-4216018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6259604" y="-5002517"/>
            <a:ext cx="8838982" cy="7619810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841004" y="1419025"/>
            <a:ext cx="48245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>
                <a:cs typeface="B Homa" panose="00000400000000000000" pitchFamily="2" charset="-78"/>
              </a:rPr>
              <a:t>1- تهیه برنامه دراز مدت 20 ساله  برای تعیین مسیر کلی توسعه اقتصادی</a:t>
            </a:r>
            <a:endParaRPr lang="en-US" sz="2000" dirty="0"/>
          </a:p>
          <a:p>
            <a:pPr algn="r" rtl="1"/>
            <a:r>
              <a:rPr lang="fa-IR" sz="2000" dirty="0">
                <a:cs typeface="B Homa" panose="00000400000000000000" pitchFamily="2" charset="-78"/>
              </a:rPr>
              <a:t>2- تهیه برنامه اقتصادی میان مدت 5 ساله</a:t>
            </a:r>
            <a:endParaRPr lang="en-US" sz="2000" dirty="0"/>
          </a:p>
          <a:p>
            <a:pPr algn="r" rtl="1"/>
            <a:r>
              <a:rPr lang="fa-IR" sz="2000" dirty="0">
                <a:cs typeface="B Homa" panose="00000400000000000000" pitchFamily="2" charset="-78"/>
              </a:rPr>
              <a:t>3- تهیه برنامه بخشی در چارچون برنامه میان مدت</a:t>
            </a:r>
            <a:endParaRPr lang="en-US" sz="2000" dirty="0"/>
          </a:p>
          <a:p>
            <a:pPr algn="r" rtl="1"/>
            <a:r>
              <a:rPr lang="fa-IR" sz="2000" dirty="0">
                <a:cs typeface="B Homa" panose="00000400000000000000" pitchFamily="2" charset="-78"/>
              </a:rPr>
              <a:t>4- تعیین پروژه های ملی در چارچوب برنامه بخشی</a:t>
            </a:r>
            <a:endParaRPr lang="en-US" sz="2000" dirty="0"/>
          </a:p>
          <a:p>
            <a:pPr algn="r" rtl="1"/>
            <a:r>
              <a:rPr lang="fa-IR" sz="2000" dirty="0">
                <a:cs typeface="B Homa" panose="00000400000000000000" pitchFamily="2" charset="-78"/>
              </a:rPr>
              <a:t>5- تهیه برنامه های منطقه </a:t>
            </a:r>
            <a:r>
              <a:rPr lang="fa-IR" sz="2000" dirty="0" smtClean="0">
                <a:cs typeface="B Homa" panose="00000400000000000000" pitchFamily="2" charset="-78"/>
              </a:rPr>
              <a:t>ای</a:t>
            </a:r>
          </a:p>
          <a:p>
            <a:pPr algn="r" rtl="1"/>
            <a:endParaRPr lang="fa-IR" sz="2000" dirty="0">
              <a:cs typeface="B Homa" panose="00000400000000000000" pitchFamily="2" charset="-78"/>
            </a:endParaRPr>
          </a:p>
          <a:p>
            <a:pPr algn="r" rtl="1"/>
            <a:endParaRPr lang="fa-IR" sz="2000" dirty="0" smtClean="0">
              <a:cs typeface="B Homa" panose="00000400000000000000" pitchFamily="2" charset="-78"/>
            </a:endParaRPr>
          </a:p>
          <a:p>
            <a:pPr algn="r" rtl="1"/>
            <a:endParaRPr lang="en-US" sz="2000" dirty="0"/>
          </a:p>
          <a:p>
            <a:pPr algn="r" rtl="1"/>
            <a:r>
              <a:rPr lang="fa-IR" sz="2000" dirty="0">
                <a:cs typeface="B Homa" panose="00000400000000000000" pitchFamily="2" charset="-78"/>
              </a:rPr>
              <a:t>مشکلات نظام برنامه ریزی در ایران</a:t>
            </a:r>
            <a:endParaRPr lang="en-US" sz="2000" dirty="0"/>
          </a:p>
          <a:p>
            <a:pPr algn="r" rtl="1"/>
            <a:r>
              <a:rPr lang="fa-IR" sz="2000" dirty="0">
                <a:cs typeface="B Homa" panose="00000400000000000000" pitchFamily="2" charset="-78"/>
              </a:rPr>
              <a:t>خوش بینی زیاد به کارایی تصدی دولتی و افزایش نفوذ دولت در اقتصاد</a:t>
            </a:r>
            <a:endParaRPr lang="en-US" sz="2000" dirty="0"/>
          </a:p>
          <a:p>
            <a:pPr algn="r" rtl="1"/>
            <a:r>
              <a:rPr lang="fa-IR" sz="2000" dirty="0">
                <a:cs typeface="B Homa" panose="00000400000000000000" pitchFamily="2" charset="-78"/>
              </a:rPr>
              <a:t>این اهداف ضمانت اجرایی ندارند</a:t>
            </a:r>
            <a:endParaRPr lang="en-US" sz="2000" dirty="0"/>
          </a:p>
          <a:p>
            <a:pPr algn="r" rtl="1"/>
            <a:r>
              <a:rPr lang="fa-IR" sz="2000" dirty="0">
                <a:cs typeface="B Homa" panose="00000400000000000000" pitchFamily="2" charset="-78"/>
              </a:rPr>
              <a:t>عدم اینده پژوهی در اهداف برنامه</a:t>
            </a:r>
            <a:endParaRPr lang="en-US" sz="20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45059" y="1156133"/>
            <a:ext cx="367240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72782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 animBg="1"/>
      <p:bldP spid="6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5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2305603" y="5042792"/>
            <a:ext cx="983671" cy="19631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arallelogram 2"/>
          <p:cNvSpPr/>
          <p:nvPr/>
        </p:nvSpPr>
        <p:spPr>
          <a:xfrm>
            <a:off x="-577957" y="4751167"/>
            <a:ext cx="2640586" cy="2154455"/>
          </a:xfrm>
          <a:prstGeom prst="parallelogram">
            <a:avLst>
              <a:gd name="adj" fmla="val 5755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>
            <a:off x="516733" y="3986955"/>
            <a:ext cx="2772542" cy="2504589"/>
          </a:xfrm>
          <a:prstGeom prst="parallelogram">
            <a:avLst>
              <a:gd name="adj" fmla="val 57551"/>
            </a:avLst>
          </a:pr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arallelogram 4"/>
          <p:cNvSpPr/>
          <p:nvPr/>
        </p:nvSpPr>
        <p:spPr>
          <a:xfrm>
            <a:off x="1395314" y="4861950"/>
            <a:ext cx="1820579" cy="2043672"/>
          </a:xfrm>
          <a:prstGeom prst="parallelogram">
            <a:avLst>
              <a:gd name="adj" fmla="val 57551"/>
            </a:avLst>
          </a:prstGeom>
          <a:solidFill>
            <a:srgbClr val="00B0F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207400" y="5643139"/>
            <a:ext cx="983671" cy="19631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arallelogram 6"/>
          <p:cNvSpPr/>
          <p:nvPr/>
        </p:nvSpPr>
        <p:spPr>
          <a:xfrm>
            <a:off x="142649" y="4457421"/>
            <a:ext cx="1199374" cy="1955988"/>
          </a:xfrm>
          <a:prstGeom prst="parallelogram">
            <a:avLst>
              <a:gd name="adj" fmla="val 9264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22198" y="1189995"/>
            <a:ext cx="13580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6000" i="1" spc="-300" dirty="0" smtClean="0">
                <a:solidFill>
                  <a:schemeClr val="bg1"/>
                </a:solidFill>
                <a:latin typeface="Roboto Light" pitchFamily="2" charset="0"/>
                <a:ea typeface="Roboto Light" pitchFamily="2" charset="0"/>
                <a:cs typeface="B Homa" panose="00000400000000000000" pitchFamily="2" charset="-78"/>
              </a:rPr>
              <a:t>پایان</a:t>
            </a:r>
            <a:endParaRPr lang="ms-MY" sz="8000" i="1" spc="-300" dirty="0">
              <a:solidFill>
                <a:schemeClr val="bg1"/>
              </a:solidFill>
              <a:latin typeface="Roboto Light" pitchFamily="2" charset="0"/>
              <a:ea typeface="Roboto Ligh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9317" y="2213784"/>
            <a:ext cx="7407798" cy="14196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1400"/>
              </a:lnSpc>
            </a:pPr>
            <a:r>
              <a:rPr lang="fa-IR" sz="6000" b="1" dirty="0" smtClean="0">
                <a:solidFill>
                  <a:schemeClr val="bg1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نیاندیشیدن شاید گناه باشد</a:t>
            </a:r>
            <a:endParaRPr lang="ms-MY" sz="6000" b="1" dirty="0">
              <a:solidFill>
                <a:schemeClr val="bg1"/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0" name="Parallelogram 9"/>
          <p:cNvSpPr/>
          <p:nvPr/>
        </p:nvSpPr>
        <p:spPr>
          <a:xfrm>
            <a:off x="9020860" y="-729718"/>
            <a:ext cx="2640586" cy="2154455"/>
          </a:xfrm>
          <a:prstGeom prst="parallelogram">
            <a:avLst>
              <a:gd name="adj" fmla="val 5755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>
            <a:off x="10115549" y="-2514420"/>
            <a:ext cx="3140271" cy="3525079"/>
          </a:xfrm>
          <a:prstGeom prst="parallelogram">
            <a:avLst>
              <a:gd name="adj" fmla="val 57551"/>
            </a:avLst>
          </a:pr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arallelogram 11"/>
          <p:cNvSpPr/>
          <p:nvPr/>
        </p:nvSpPr>
        <p:spPr>
          <a:xfrm>
            <a:off x="10994131" y="-618935"/>
            <a:ext cx="1820579" cy="2043672"/>
          </a:xfrm>
          <a:prstGeom prst="parallelogram">
            <a:avLst>
              <a:gd name="adj" fmla="val 57551"/>
            </a:avLst>
          </a:prstGeom>
          <a:solidFill>
            <a:srgbClr val="00B0F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8600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25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/>
      <p:bldP spid="9" grpId="0"/>
      <p:bldP spid="10" grpId="0" animBg="1"/>
      <p:bldP spid="11" grpId="0" animBg="1"/>
      <p:bldP spid="1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202043" y="2528093"/>
            <a:ext cx="22672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72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منابع</a:t>
            </a:r>
            <a:endParaRPr lang="en-US" sz="80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077233" y="844606"/>
            <a:ext cx="2445105" cy="2631434"/>
            <a:chOff x="586844" y="967649"/>
            <a:chExt cx="2445105" cy="2631434"/>
          </a:xfrm>
        </p:grpSpPr>
        <p:grpSp>
          <p:nvGrpSpPr>
            <p:cNvPr id="6" name="Group 5"/>
            <p:cNvGrpSpPr/>
            <p:nvPr/>
          </p:nvGrpSpPr>
          <p:grpSpPr>
            <a:xfrm>
              <a:off x="586844" y="1224418"/>
              <a:ext cx="2232248" cy="2292452"/>
              <a:chOff x="586844" y="1224418"/>
              <a:chExt cx="2232248" cy="2292452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694071" y="1356630"/>
                <a:ext cx="2125021" cy="2160240"/>
              </a:xfrm>
              <a:prstGeom prst="rect">
                <a:avLst/>
              </a:pr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586844" y="1224418"/>
                <a:ext cx="2125021" cy="216024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697920" y="1567758"/>
              <a:ext cx="1863332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18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B Homa" panose="00000400000000000000" pitchFamily="2" charset="-78"/>
                </a:rPr>
                <a:t>مقدمه ای بر شهرسازی معاصر ایران-محمدعلی کامروا-انتشارات دانشگاه تهران-1386</a:t>
              </a:r>
            </a:p>
            <a:p>
              <a:pPr algn="r"/>
              <a:endPara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2383877" y="967649"/>
              <a:ext cx="648072" cy="64807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Roboto Black" pitchFamily="2" charset="0"/>
                  <a:ea typeface="Roboto Black" pitchFamily="2" charset="0"/>
                </a:rPr>
                <a:t>1</a:t>
              </a:r>
              <a:endParaRPr lang="en-US" sz="2800" dirty="0">
                <a:latin typeface="Roboto Black" pitchFamily="2" charset="0"/>
                <a:ea typeface="Roboto Black" pitchFamily="2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11133" y="619374"/>
            <a:ext cx="2449057" cy="2495079"/>
            <a:chOff x="3217267" y="1557586"/>
            <a:chExt cx="2449057" cy="2495079"/>
          </a:xfrm>
        </p:grpSpPr>
        <p:grpSp>
          <p:nvGrpSpPr>
            <p:cNvPr id="7" name="Group 6"/>
            <p:cNvGrpSpPr/>
            <p:nvPr/>
          </p:nvGrpSpPr>
          <p:grpSpPr>
            <a:xfrm>
              <a:off x="3217267" y="1557586"/>
              <a:ext cx="2232248" cy="2292452"/>
              <a:chOff x="3217267" y="1557586"/>
              <a:chExt cx="2232248" cy="2292452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3324494" y="1689798"/>
                <a:ext cx="2125021" cy="2160240"/>
              </a:xfrm>
              <a:prstGeom prst="rect">
                <a:avLst/>
              </a:pr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217267" y="1557586"/>
                <a:ext cx="2125021" cy="216024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3289274" y="1899042"/>
              <a:ext cx="1981005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18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B Homa" panose="00000400000000000000" pitchFamily="2" charset="-78"/>
                </a:rPr>
                <a:t>طرح ریزی کالبدی در ایران و محورهای آن در طرح ریزی کالبدی-توفیق.غیروز-مرکز مطالعات</a:t>
              </a:r>
              <a:endPara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018252" y="3404593"/>
              <a:ext cx="648072" cy="64807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Roboto Black" pitchFamily="2" charset="0"/>
                  <a:ea typeface="Roboto Black" pitchFamily="2" charset="0"/>
                </a:rPr>
                <a:t>2</a:t>
              </a:r>
              <a:endParaRPr lang="en-US" sz="2800" dirty="0">
                <a:latin typeface="Roboto Black" pitchFamily="2" charset="0"/>
                <a:ea typeface="Roboto Black" pitchFamily="2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24810" y="3650596"/>
            <a:ext cx="2449057" cy="2493408"/>
            <a:chOff x="5881563" y="576346"/>
            <a:chExt cx="2449057" cy="2493408"/>
          </a:xfrm>
        </p:grpSpPr>
        <p:grpSp>
          <p:nvGrpSpPr>
            <p:cNvPr id="9" name="Group 8"/>
            <p:cNvGrpSpPr/>
            <p:nvPr/>
          </p:nvGrpSpPr>
          <p:grpSpPr>
            <a:xfrm>
              <a:off x="5881563" y="777302"/>
              <a:ext cx="2232248" cy="2292452"/>
              <a:chOff x="5881563" y="777302"/>
              <a:chExt cx="2232248" cy="2292452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5988790" y="909514"/>
                <a:ext cx="2125021" cy="2160240"/>
              </a:xfrm>
              <a:prstGeom prst="rect">
                <a:avLst/>
              </a:pr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881563" y="777302"/>
                <a:ext cx="2125021" cy="216024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5995278" y="1466193"/>
              <a:ext cx="187471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18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B Homa" panose="00000400000000000000" pitchFamily="2" charset="-78"/>
                </a:rPr>
                <a:t>توسعه و تضاد-رفیع پور فرامز-انتشارات تهران 1376</a:t>
              </a:r>
              <a:endParaRPr lang="en-US" sz="18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7682548" y="576346"/>
              <a:ext cx="648072" cy="64807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Roboto Black" pitchFamily="2" charset="0"/>
                  <a:ea typeface="Roboto Black" pitchFamily="2" charset="0"/>
                </a:rPr>
                <a:t>3</a:t>
              </a:r>
              <a:endParaRPr lang="en-US" sz="2800" dirty="0">
                <a:latin typeface="Roboto Black" pitchFamily="2" charset="0"/>
                <a:ea typeface="Roboto Black" pitchFamily="2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127390" y="3634175"/>
            <a:ext cx="2449057" cy="2509829"/>
            <a:chOff x="8761098" y="477466"/>
            <a:chExt cx="2449057" cy="2509829"/>
          </a:xfrm>
        </p:grpSpPr>
        <p:grpSp>
          <p:nvGrpSpPr>
            <p:cNvPr id="10" name="Group 9"/>
            <p:cNvGrpSpPr/>
            <p:nvPr/>
          </p:nvGrpSpPr>
          <p:grpSpPr>
            <a:xfrm>
              <a:off x="8761098" y="477466"/>
              <a:ext cx="2232248" cy="2292452"/>
              <a:chOff x="8761098" y="477466"/>
              <a:chExt cx="2232248" cy="2292452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8868325" y="609678"/>
                <a:ext cx="2125021" cy="2160240"/>
              </a:xfrm>
              <a:prstGeom prst="rect">
                <a:avLst/>
              </a:pr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8761098" y="477466"/>
                <a:ext cx="2125021" cy="216024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8905114" y="610338"/>
              <a:ext cx="165696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20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B Homa" panose="00000400000000000000" pitchFamily="2" charset="-78"/>
                </a:rPr>
                <a:t>اقتصاد سیاسی ایران-کاتوزان همایون</a:t>
              </a:r>
            </a:p>
            <a:p>
              <a:pPr algn="r" rtl="1"/>
              <a:r>
                <a:rPr lang="fa-IR" sz="20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B Homa" panose="00000400000000000000" pitchFamily="2" charset="-78"/>
                </a:rPr>
                <a:t>نشر مرکز-1368</a:t>
              </a:r>
              <a:endParaRPr lang="en-US" sz="20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10562083" y="2339223"/>
              <a:ext cx="648072" cy="64807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Roboto Black" pitchFamily="2" charset="0"/>
                  <a:ea typeface="Roboto Black" pitchFamily="2" charset="0"/>
                </a:rPr>
                <a:t>4</a:t>
              </a:r>
              <a:endParaRPr lang="en-US" sz="2800" dirty="0">
                <a:latin typeface="Roboto Black" pitchFamily="2" charset="0"/>
                <a:ea typeface="Roboto Black" pitchFamily="2" charset="0"/>
              </a:endParaRPr>
            </a:p>
          </p:txBody>
        </p:sp>
      </p:grpSp>
      <p:sp>
        <p:nvSpPr>
          <p:cNvPr id="19" name="Rounded Rectangle 18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7846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673651" y="2536392"/>
            <a:ext cx="51771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رفتار بسته به ارزشها و گرایش های عناصر سیستم نسبت به یکدیگر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کالبد گرایی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هدف برای مردم به صورت عام و مدیران بصورت خاص استقرار حکومت و نظام نوپا بوده(گرایش های آرمان گرایانه)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حکم های ثانویه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تغییر ارزشها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73851" y="1247864"/>
            <a:ext cx="24593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رفتار سیستم</a:t>
            </a:r>
            <a:endParaRPr lang="en-US" sz="44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9" name="Parallelogram 18"/>
          <p:cNvSpPr/>
          <p:nvPr/>
        </p:nvSpPr>
        <p:spPr>
          <a:xfrm rot="344337">
            <a:off x="2870702" y="4159569"/>
            <a:ext cx="3240360" cy="3312368"/>
          </a:xfrm>
          <a:prstGeom prst="parallelogram">
            <a:avLst>
              <a:gd name="adj" fmla="val 4381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9"/>
          <p:cNvSpPr/>
          <p:nvPr/>
        </p:nvSpPr>
        <p:spPr>
          <a:xfrm>
            <a:off x="-1" y="557434"/>
            <a:ext cx="6025580" cy="6302153"/>
          </a:xfrm>
          <a:custGeom>
            <a:avLst/>
            <a:gdLst/>
            <a:ahLst/>
            <a:cxnLst/>
            <a:rect l="l" t="t" r="r" b="b"/>
            <a:pathLst>
              <a:path w="6534392" h="6005876">
                <a:moveTo>
                  <a:pt x="6534392" y="0"/>
                </a:moveTo>
                <a:lnTo>
                  <a:pt x="6534392" y="2695105"/>
                </a:lnTo>
                <a:lnTo>
                  <a:pt x="5040945" y="6005876"/>
                </a:lnTo>
                <a:lnTo>
                  <a:pt x="0" y="6005876"/>
                </a:lnTo>
                <a:lnTo>
                  <a:pt x="0" y="5478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0800000">
            <a:off x="8787019" y="-902438"/>
            <a:ext cx="2919743" cy="2919743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6051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 animBg="1"/>
      <p:bldP spid="20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98"/>
          <p:cNvSpPr/>
          <p:nvPr/>
        </p:nvSpPr>
        <p:spPr>
          <a:xfrm rot="10800000">
            <a:off x="336948" y="1426243"/>
            <a:ext cx="2773484" cy="5590034"/>
          </a:xfrm>
          <a:custGeom>
            <a:avLst/>
            <a:gdLst/>
            <a:ahLst/>
            <a:cxnLst/>
            <a:rect l="l" t="t" r="r" b="b"/>
            <a:pathLst>
              <a:path w="2793865" h="5590034">
                <a:moveTo>
                  <a:pt x="0" y="5590033"/>
                </a:moveTo>
                <a:lnTo>
                  <a:pt x="2793865" y="5590033"/>
                </a:lnTo>
                <a:lnTo>
                  <a:pt x="2793865" y="5590034"/>
                </a:lnTo>
                <a:lnTo>
                  <a:pt x="0" y="5590034"/>
                </a:lnTo>
                <a:close/>
                <a:moveTo>
                  <a:pt x="0" y="0"/>
                </a:moveTo>
                <a:lnTo>
                  <a:pt x="2793865" y="0"/>
                </a:lnTo>
                <a:lnTo>
                  <a:pt x="2793865" y="5590033"/>
                </a:lnTo>
                <a:lnTo>
                  <a:pt x="0" y="3602588"/>
                </a:lnTo>
                <a:close/>
              </a:path>
            </a:pathLst>
          </a:cu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3243021" y="-206438"/>
            <a:ext cx="2773484" cy="5590034"/>
          </a:xfrm>
          <a:custGeom>
            <a:avLst/>
            <a:gdLst/>
            <a:ahLst/>
            <a:cxnLst/>
            <a:rect l="l" t="t" r="r" b="b"/>
            <a:pathLst>
              <a:path w="2793865" h="5590034">
                <a:moveTo>
                  <a:pt x="0" y="5590033"/>
                </a:moveTo>
                <a:lnTo>
                  <a:pt x="2793865" y="5590033"/>
                </a:lnTo>
                <a:lnTo>
                  <a:pt x="2793865" y="5590034"/>
                </a:lnTo>
                <a:lnTo>
                  <a:pt x="0" y="5590034"/>
                </a:lnTo>
                <a:close/>
                <a:moveTo>
                  <a:pt x="0" y="0"/>
                </a:moveTo>
                <a:lnTo>
                  <a:pt x="2793865" y="0"/>
                </a:lnTo>
                <a:lnTo>
                  <a:pt x="2793865" y="5590033"/>
                </a:lnTo>
                <a:lnTo>
                  <a:pt x="0" y="3602588"/>
                </a:lnTo>
                <a:close/>
              </a:path>
            </a:pathLst>
          </a:cu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0973" y="3968323"/>
            <a:ext cx="25671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کم شدن اجاره بها</a:t>
            </a:r>
          </a:p>
          <a:p>
            <a:pPr algn="ctr"/>
            <a:r>
              <a:rPr lang="fa-IR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اشغال شدن ساختمانهای خالی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05627" y="1413570"/>
            <a:ext cx="2406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مشروعیت سازی برای نخستین بار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979093" y="4221261"/>
            <a:ext cx="2880251" cy="2638326"/>
          </a:xfrm>
          <a:prstGeom prst="rect">
            <a:avLst/>
          </a:pr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108138" y="3397409"/>
            <a:ext cx="2793865" cy="3462178"/>
          </a:xfrm>
          <a:prstGeom prst="rect">
            <a:avLst/>
          </a:pr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280934" y="3645158"/>
            <a:ext cx="2473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آغاز واگذازی زمین و مهاجرت گسترده به شهر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80934" y="1071186"/>
            <a:ext cx="55404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8000" spc="-150" dirty="0" smtClean="0">
                <a:solidFill>
                  <a:schemeClr val="bg1"/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سیستم شهری</a:t>
            </a:r>
            <a:endParaRPr lang="en-US" sz="8800" spc="-150" dirty="0">
              <a:solidFill>
                <a:schemeClr val="bg1"/>
              </a:solidFill>
              <a:latin typeface="Roboto Black" pitchFamily="2" charset="0"/>
              <a:ea typeface="Roboto Black" pitchFamily="2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11077665" y="-386630"/>
            <a:ext cx="360040" cy="1008112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0297115" y="-278446"/>
            <a:ext cx="780550" cy="899928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10186905" y="-281257"/>
            <a:ext cx="144016" cy="439153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10183335" y="160708"/>
            <a:ext cx="1155698" cy="1053358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11357661" y="716704"/>
            <a:ext cx="413420" cy="497362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11077665" y="329211"/>
            <a:ext cx="427750" cy="292271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1509977" y="24659"/>
            <a:ext cx="441387" cy="304552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1829297" y="-159634"/>
            <a:ext cx="145979" cy="184292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11793357" y="405458"/>
            <a:ext cx="496918" cy="304552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1512184" y="329211"/>
            <a:ext cx="258897" cy="380799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11519855" y="323900"/>
            <a:ext cx="770420" cy="102308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10761184" y="1197546"/>
            <a:ext cx="596477" cy="419987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10763317" y="1611248"/>
            <a:ext cx="878315" cy="718972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 flipV="1">
            <a:off x="11580274" y="1758305"/>
            <a:ext cx="69502" cy="586574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 flipV="1">
            <a:off x="11336966" y="1216074"/>
            <a:ext cx="245378" cy="540986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11580274" y="1445819"/>
            <a:ext cx="546423" cy="330858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11339033" y="1214067"/>
            <a:ext cx="787664" cy="231752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 flipV="1">
            <a:off x="11357661" y="1214066"/>
            <a:ext cx="917478" cy="18326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11660277" y="1926663"/>
            <a:ext cx="629998" cy="403557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 flipV="1">
            <a:off x="11640721" y="2330220"/>
            <a:ext cx="625361" cy="631453"/>
          </a:xfrm>
          <a:prstGeom prst="line">
            <a:avLst/>
          </a:prstGeom>
          <a:ln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1660277" y="2351353"/>
            <a:ext cx="629998" cy="198217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10157809" y="101120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11026729" y="570546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11461248" y="280822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11924340" y="-26278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11720145" y="659074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11306725" y="1172293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10712381" y="1560312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11538849" y="1707369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12075761" y="1394883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11598840" y="2277666"/>
            <a:ext cx="101872" cy="10187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9334147" y="5060430"/>
            <a:ext cx="2264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قانون اراضی شهری</a:t>
            </a:r>
            <a:endParaRPr lang="en-US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95395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99" grpId="0" animBg="1"/>
      <p:bldP spid="12" grpId="0"/>
      <p:bldP spid="28" grpId="0"/>
      <p:bldP spid="25" grpId="0" animBg="1"/>
      <p:bldP spid="26" grpId="0" animBg="1"/>
      <p:bldP spid="27" grpId="0"/>
      <p:bldP spid="16" grpId="0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673651" y="2536392"/>
            <a:ext cx="51771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جابجایی جمعیت در کشور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رشد جمعیت شهر تهران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هزینه ی ایجاد تاسیسات در شهرهای بزرگ و عدم پیشرفت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بودجود آمدن جامعه ی طبقاتی</a:t>
            </a:r>
          </a:p>
          <a:p>
            <a:pPr algn="r" rtl="1"/>
            <a:endParaRPr lang="fa-IR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73851" y="1247864"/>
            <a:ext cx="25266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جامعه شهری</a:t>
            </a:r>
            <a:endParaRPr lang="en-US" sz="44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9" name="Parallelogram 18"/>
          <p:cNvSpPr/>
          <p:nvPr/>
        </p:nvSpPr>
        <p:spPr>
          <a:xfrm rot="344337">
            <a:off x="2870702" y="4159569"/>
            <a:ext cx="3240360" cy="3312368"/>
          </a:xfrm>
          <a:prstGeom prst="parallelogram">
            <a:avLst>
              <a:gd name="adj" fmla="val 4381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9"/>
          <p:cNvSpPr/>
          <p:nvPr/>
        </p:nvSpPr>
        <p:spPr>
          <a:xfrm>
            <a:off x="-1" y="557434"/>
            <a:ext cx="6025580" cy="6302153"/>
          </a:xfrm>
          <a:custGeom>
            <a:avLst/>
            <a:gdLst/>
            <a:ahLst/>
            <a:cxnLst/>
            <a:rect l="l" t="t" r="r" b="b"/>
            <a:pathLst>
              <a:path w="6534392" h="6005876">
                <a:moveTo>
                  <a:pt x="6534392" y="0"/>
                </a:moveTo>
                <a:lnTo>
                  <a:pt x="6534392" y="2695105"/>
                </a:lnTo>
                <a:lnTo>
                  <a:pt x="5040945" y="6005876"/>
                </a:lnTo>
                <a:lnTo>
                  <a:pt x="0" y="6005876"/>
                </a:lnTo>
                <a:lnTo>
                  <a:pt x="0" y="5478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0800000">
            <a:off x="8787019" y="-902438"/>
            <a:ext cx="2919743" cy="2919743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8041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 animBg="1"/>
      <p:bldP spid="20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/>
          <p:nvPr/>
        </p:nvSpPr>
        <p:spPr>
          <a:xfrm>
            <a:off x="-239117" y="837506"/>
            <a:ext cx="6336704" cy="633670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3152373" y="4629976"/>
            <a:ext cx="7200800" cy="1200329"/>
          </a:xfrm>
          <a:prstGeom prst="rect">
            <a:avLst/>
          </a:prstGeom>
        </p:spPr>
        <p:txBody>
          <a:bodyPr wrap="square" numCol="2" spcCol="457200">
            <a:spAutoFit/>
          </a:bodyPr>
          <a:lstStyle/>
          <a:p>
            <a:pPr algn="r" rtl="1" fontAlgn="base"/>
            <a:r>
              <a:rPr lang="fa-IR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تفکیک بدون توجه به اصول شهرسازی</a:t>
            </a:r>
          </a:p>
          <a:p>
            <a:pPr algn="r" rtl="1" fontAlgn="base"/>
            <a:r>
              <a:rPr lang="fa-IR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تفکیک و واگذاری بدون قید به مردم</a:t>
            </a:r>
          </a:p>
          <a:p>
            <a:pPr algn="r" rtl="1" fontAlgn="base"/>
            <a:r>
              <a:rPr lang="fa-IR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تشکیل شهرک های مشکل دار</a:t>
            </a:r>
          </a:p>
          <a:p>
            <a:pPr algn="r" rtl="1" fontAlgn="base"/>
            <a:r>
              <a:rPr lang="fa-IR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از هم گسیختگی نظام اداری</a:t>
            </a:r>
          </a:p>
          <a:p>
            <a:pPr algn="r" rtl="1" fontAlgn="base"/>
            <a:r>
              <a:rPr lang="fa-IR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فروپاشی نظام کالبدی شهرها</a:t>
            </a:r>
          </a:p>
          <a:p>
            <a:pPr algn="r" rtl="1" fontAlgn="base"/>
            <a:r>
              <a:rPr lang="fa-IR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itchFamily="2" charset="0"/>
                <a:ea typeface="Roboto Light" pitchFamily="2" charset="0"/>
                <a:cs typeface="Segoe UI" pitchFamily="34" charset="0"/>
              </a:rPr>
              <a:t>تداخل کار ارگانهای مدیریتی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Roboto Light" pitchFamily="2" charset="0"/>
              <a:ea typeface="Roboto Light" pitchFamily="2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81483" y="2543606"/>
            <a:ext cx="66668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آرمانگرایی---اصل های برابری و آموزش و مسکن و حداقل های زندگی-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قانون اساسی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بنیاد مسکن انقلاب</a:t>
            </a: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قانون لغو مالکیت اراضی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49929" y="614012"/>
            <a:ext cx="29594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60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کالبد شهری</a:t>
            </a:r>
            <a:endParaRPr lang="en-US" sz="72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10873267" y="5418143"/>
            <a:ext cx="2640586" cy="2154455"/>
          </a:xfrm>
          <a:prstGeom prst="parallelogram">
            <a:avLst>
              <a:gd name="adj" fmla="val 5755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arallelogram 15"/>
          <p:cNvSpPr/>
          <p:nvPr/>
        </p:nvSpPr>
        <p:spPr>
          <a:xfrm>
            <a:off x="10248369" y="4725938"/>
            <a:ext cx="2674339" cy="2432581"/>
          </a:xfrm>
          <a:prstGeom prst="parallelogram">
            <a:avLst>
              <a:gd name="adj" fmla="val 57551"/>
            </a:avLst>
          </a:pr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/>
          <p:cNvSpPr/>
          <p:nvPr/>
        </p:nvSpPr>
        <p:spPr>
          <a:xfrm>
            <a:off x="9764959" y="5403285"/>
            <a:ext cx="1820579" cy="2043672"/>
          </a:xfrm>
          <a:prstGeom prst="parallelogram">
            <a:avLst>
              <a:gd name="adj" fmla="val 63829"/>
            </a:avLst>
          </a:prstGeom>
          <a:solidFill>
            <a:srgbClr val="00B0F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/>
          <p:cNvSpPr/>
          <p:nvPr/>
        </p:nvSpPr>
        <p:spPr>
          <a:xfrm>
            <a:off x="10539269" y="5124397"/>
            <a:ext cx="1199374" cy="1955988"/>
          </a:xfrm>
          <a:prstGeom prst="parallelogram">
            <a:avLst>
              <a:gd name="adj" fmla="val 9264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4606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8" grpId="0"/>
      <p:bldP spid="4" grpId="0"/>
      <p:bldP spid="12" grpId="0"/>
      <p:bldP spid="15" grpId="0" animBg="1"/>
      <p:bldP spid="16" grpId="0" animBg="1"/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673651" y="2536392"/>
            <a:ext cx="51771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با توجه به توسعه کمی و کیفی شهرها نظام مدیریت نه تنها تقویت نشد که بلکه ضعیفتر نیز شد</a:t>
            </a:r>
          </a:p>
          <a:p>
            <a:pPr algn="r" rtl="1"/>
            <a:endParaRPr lang="fa-IR" sz="20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  <a:p>
            <a:pPr algn="r" rtl="1"/>
            <a:r>
              <a:rPr lang="fa-I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  <a:cs typeface="B Homa" panose="00000400000000000000" pitchFamily="2" charset="-78"/>
              </a:rPr>
              <a:t>عدم کارایی شهرسازی------------دخالت بیشتر دولت</a:t>
            </a:r>
          </a:p>
          <a:p>
            <a:pPr algn="r" rtl="1"/>
            <a:endParaRPr lang="fa-IR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  <a:cs typeface="B Homa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73851" y="1247864"/>
            <a:ext cx="27751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Black" pitchFamily="2" charset="0"/>
                <a:ea typeface="Roboto Black" pitchFamily="2" charset="0"/>
                <a:cs typeface="B Homa" panose="00000400000000000000" pitchFamily="2" charset="-78"/>
              </a:rPr>
              <a:t>مدیریت شهری</a:t>
            </a:r>
            <a:endParaRPr lang="en-US" sz="4400" spc="-150" dirty="0">
              <a:solidFill>
                <a:schemeClr val="tx1">
                  <a:lumMod val="85000"/>
                  <a:lumOff val="15000"/>
                </a:schemeClr>
              </a:solidFill>
              <a:latin typeface="Roboto Black" pitchFamily="2" charset="0"/>
              <a:ea typeface="Roboto Black" pitchFamily="2" charset="0"/>
            </a:endParaRPr>
          </a:p>
        </p:txBody>
      </p:sp>
      <p:sp>
        <p:nvSpPr>
          <p:cNvPr id="19" name="Parallelogram 18"/>
          <p:cNvSpPr/>
          <p:nvPr/>
        </p:nvSpPr>
        <p:spPr>
          <a:xfrm rot="344337">
            <a:off x="2870702" y="4159569"/>
            <a:ext cx="3240360" cy="3312368"/>
          </a:xfrm>
          <a:prstGeom prst="parallelogram">
            <a:avLst>
              <a:gd name="adj" fmla="val 4381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9"/>
          <p:cNvSpPr/>
          <p:nvPr/>
        </p:nvSpPr>
        <p:spPr>
          <a:xfrm>
            <a:off x="-1" y="557434"/>
            <a:ext cx="6025580" cy="6302153"/>
          </a:xfrm>
          <a:custGeom>
            <a:avLst/>
            <a:gdLst/>
            <a:ahLst/>
            <a:cxnLst/>
            <a:rect l="l" t="t" r="r" b="b"/>
            <a:pathLst>
              <a:path w="6534392" h="6005876">
                <a:moveTo>
                  <a:pt x="6534392" y="0"/>
                </a:moveTo>
                <a:lnTo>
                  <a:pt x="6534392" y="2695105"/>
                </a:lnTo>
                <a:lnTo>
                  <a:pt x="5040945" y="6005876"/>
                </a:lnTo>
                <a:lnTo>
                  <a:pt x="0" y="6005876"/>
                </a:lnTo>
                <a:lnTo>
                  <a:pt x="0" y="5478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0800000">
            <a:off x="8787019" y="-902438"/>
            <a:ext cx="2919743" cy="2919743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0" y="0"/>
            <a:ext cx="1849115" cy="6214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Sosa" pitchFamily="2" charset="0"/>
              <a:ea typeface="Entyp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3293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 animBg="1"/>
      <p:bldP spid="20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F0"/>
        </a:solidFill>
        <a:ln>
          <a:noFill/>
        </a:ln>
      </a:spPr>
      <a:bodyPr rtlCol="0" anchor="ctr"/>
      <a:lstStyle>
        <a:defPPr algn="ctr">
          <a:defRPr sz="1200" dirty="0">
            <a:solidFill>
              <a:schemeClr val="bg1"/>
            </a:solidFill>
            <a:latin typeface="Sosa" pitchFamily="2" charset="0"/>
            <a:ea typeface="Entypo" pitchFamily="2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14878</TotalTime>
  <Words>2042</Words>
  <Application>Microsoft Office PowerPoint</Application>
  <PresentationFormat>Custom</PresentationFormat>
  <Paragraphs>314</Paragraphs>
  <Slides>43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5" baseType="lpstr">
      <vt:lpstr>Arial</vt:lpstr>
      <vt:lpstr>B Homa</vt:lpstr>
      <vt:lpstr>Calibri</vt:lpstr>
      <vt:lpstr>Elephant</vt:lpstr>
      <vt:lpstr>Entypo</vt:lpstr>
      <vt:lpstr>Museo 700</vt:lpstr>
      <vt:lpstr>Roboto</vt:lpstr>
      <vt:lpstr>Roboto Black</vt:lpstr>
      <vt:lpstr>Roboto Light</vt:lpstr>
      <vt:lpstr>Segoe UI</vt:lpstr>
      <vt:lpstr>Sosa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zameer maliq</dc:creator>
  <cp:lastModifiedBy>Mohammad</cp:lastModifiedBy>
  <cp:revision>2255</cp:revision>
  <dcterms:created xsi:type="dcterms:W3CDTF">2013-05-29T17:11:56Z</dcterms:created>
  <dcterms:modified xsi:type="dcterms:W3CDTF">2019-12-15T13:07:43Z</dcterms:modified>
</cp:coreProperties>
</file>