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91" r:id="rId1"/>
  </p:sldMasterIdLst>
  <p:notesMasterIdLst>
    <p:notesMasterId r:id="rId40"/>
  </p:notesMasterIdLst>
  <p:sldIdLst>
    <p:sldId id="256" r:id="rId2"/>
    <p:sldId id="304" r:id="rId3"/>
    <p:sldId id="278" r:id="rId4"/>
    <p:sldId id="320" r:id="rId5"/>
    <p:sldId id="302" r:id="rId6"/>
    <p:sldId id="282" r:id="rId7"/>
    <p:sldId id="258" r:id="rId8"/>
    <p:sldId id="308" r:id="rId9"/>
    <p:sldId id="263" r:id="rId10"/>
    <p:sldId id="331" r:id="rId11"/>
    <p:sldId id="345" r:id="rId12"/>
    <p:sldId id="283" r:id="rId13"/>
    <p:sldId id="332" r:id="rId14"/>
    <p:sldId id="295" r:id="rId15"/>
    <p:sldId id="328" r:id="rId16"/>
    <p:sldId id="324" r:id="rId17"/>
    <p:sldId id="325" r:id="rId18"/>
    <p:sldId id="327" r:id="rId19"/>
    <p:sldId id="323" r:id="rId20"/>
    <p:sldId id="333" r:id="rId21"/>
    <p:sldId id="330" r:id="rId22"/>
    <p:sldId id="311" r:id="rId23"/>
    <p:sldId id="312" r:id="rId24"/>
    <p:sldId id="313" r:id="rId25"/>
    <p:sldId id="316" r:id="rId26"/>
    <p:sldId id="318" r:id="rId27"/>
    <p:sldId id="337" r:id="rId28"/>
    <p:sldId id="340" r:id="rId29"/>
    <p:sldId id="341" r:id="rId30"/>
    <p:sldId id="342" r:id="rId31"/>
    <p:sldId id="319" r:id="rId32"/>
    <p:sldId id="301" r:id="rId33"/>
    <p:sldId id="335" r:id="rId34"/>
    <p:sldId id="334" r:id="rId35"/>
    <p:sldId id="338" r:id="rId36"/>
    <p:sldId id="339" r:id="rId37"/>
    <p:sldId id="344" r:id="rId38"/>
    <p:sldId id="343" r:id="rId39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893" autoAdjust="0"/>
    <p:restoredTop sz="85993" autoAdjust="0"/>
  </p:normalViewPr>
  <p:slideViewPr>
    <p:cSldViewPr snapToGrid="0">
      <p:cViewPr varScale="1">
        <p:scale>
          <a:sx n="65" d="100"/>
          <a:sy n="65" d="100"/>
        </p:scale>
        <p:origin x="7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4F5A9F-9191-4A7D-AC90-0124944C2502}" type="doc">
      <dgm:prSet loTypeId="urn:microsoft.com/office/officeart/2005/8/layout/hierarchy5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pPr rtl="1"/>
          <a:endParaRPr lang="fa-IR"/>
        </a:p>
      </dgm:t>
    </dgm:pt>
    <dgm:pt modelId="{A3A72191-265C-412A-BF33-491DFCD733AF}">
      <dgm:prSet phldrT="[Text]" custT="1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>
        <a:gradFill rotWithShape="0">
          <a:lin ang="2400000" scaled="0"/>
        </a:gradFill>
      </dgm:spPr>
      <dgm:t>
        <a:bodyPr/>
        <a:lstStyle/>
        <a:p>
          <a:pPr rtl="1"/>
          <a:r>
            <a:rPr lang="fa-IR" sz="44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تفکر مدرن</a:t>
          </a:r>
          <a:endParaRPr lang="fa-IR" sz="4400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9288DEB3-B0CD-41F0-A6DB-4DDD9614912A}" type="parTrans" cxnId="{ADA26039-28F1-4DDF-9C8B-012BBE5970DE}">
      <dgm:prSet custT="1"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785CCCB3-2996-4F5B-A73D-31F71024BA5A}" type="sibTrans" cxnId="{ADA26039-28F1-4DDF-9C8B-012BBE5970DE}">
      <dgm:prSet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3088838E-4163-4329-B8BC-42E64CA1A909}">
      <dgm:prSet phldrT="[Text]" custT="1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44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مدرنیته</a:t>
          </a:r>
          <a:endParaRPr lang="fa-IR" sz="4400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FC8B15BD-7BFB-49CF-B1B9-1565F28C6979}" type="parTrans" cxnId="{C33EBF65-9987-42AB-9345-A8C870A5DB36}">
      <dgm:prSet custT="1"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5BD48471-403E-4088-B332-E1B329BF6FDC}" type="sibTrans" cxnId="{C33EBF65-9987-42AB-9345-A8C870A5DB36}">
      <dgm:prSet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6897BF96-0BFE-4C34-B9C6-4152F8A7F68D}">
      <dgm:prSet phldrT="[Text]" custT="1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44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مدرنیسم</a:t>
          </a:r>
          <a:endParaRPr lang="fa-IR" sz="4400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90A929C7-38D8-4401-9C9A-CAB1B032BB07}" type="parTrans" cxnId="{60ABBCAB-3935-4A14-9145-5717042222FE}">
      <dgm:prSet custT="1"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5F3ACD79-C85B-4AA6-B6F8-A9485F9AB78C}" type="sibTrans" cxnId="{60ABBCAB-3935-4A14-9145-5717042222FE}">
      <dgm:prSet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61D35B68-7DEE-4DB5-B4F3-9EBDCF4A98A9}">
      <dgm:prSet phldrT="[Text]" custT="1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44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</a:t>
          </a:r>
          <a:endParaRPr lang="fa-IR" sz="4400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9138048A-8D36-4A08-9B65-B5C1484FB07E}" type="sibTrans" cxnId="{388E2DAC-21D7-461A-8286-C6D9AA7A5B28}">
      <dgm:prSet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97B01DE5-A052-45ED-8FE7-4400EC3F6271}" type="parTrans" cxnId="{388E2DAC-21D7-461A-8286-C6D9AA7A5B28}">
      <dgm:prSet/>
      <dgm:spPr/>
      <dgm:t>
        <a:bodyPr/>
        <a:lstStyle/>
        <a:p>
          <a:pPr rtl="1"/>
          <a:endParaRPr lang="fa-IR" sz="4400">
            <a:latin typeface="Adobe Caslon Pro" panose="0205050205050A020403" pitchFamily="18" charset="0"/>
          </a:endParaRPr>
        </a:p>
      </dgm:t>
    </dgm:pt>
    <dgm:pt modelId="{A32219B3-AEA1-4CA8-A082-754BCEE7E040}">
      <dgm:prSet phldrT="[Text]" custT="1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44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مدرنیزاسیون</a:t>
          </a:r>
          <a:endParaRPr lang="fa-IR" sz="4400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C15B99D2-B757-4955-BFC6-44625D4D06E1}" type="parTrans" cxnId="{E843DD66-2D11-417B-951F-57E7037F400E}">
      <dgm:prSet custT="1"/>
      <dgm:spPr/>
      <dgm:t>
        <a:bodyPr/>
        <a:lstStyle/>
        <a:p>
          <a:pPr rtl="1"/>
          <a:endParaRPr lang="fa-IR" sz="4400"/>
        </a:p>
      </dgm:t>
    </dgm:pt>
    <dgm:pt modelId="{AE6979DA-5B05-4383-BFDB-B686C444D921}" type="sibTrans" cxnId="{E843DD66-2D11-417B-951F-57E7037F400E}">
      <dgm:prSet/>
      <dgm:spPr/>
      <dgm:t>
        <a:bodyPr/>
        <a:lstStyle/>
        <a:p>
          <a:pPr rtl="1"/>
          <a:endParaRPr lang="fa-IR" sz="4400"/>
        </a:p>
      </dgm:t>
    </dgm:pt>
    <dgm:pt modelId="{BC338F3E-4B03-41D3-99AC-CAFBBA37CFCE}" type="pres">
      <dgm:prSet presAssocID="{644F5A9F-9191-4A7D-AC90-0124944C2502}" presName="mainComposite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DBFCA9CF-8066-4198-A822-660E00653B0E}" type="pres">
      <dgm:prSet presAssocID="{644F5A9F-9191-4A7D-AC90-0124944C2502}" presName="hierFlow" presStyleCnt="0"/>
      <dgm:spPr/>
      <dgm:t>
        <a:bodyPr/>
        <a:lstStyle/>
        <a:p>
          <a:pPr rtl="1"/>
          <a:endParaRPr lang="fa-IR"/>
        </a:p>
      </dgm:t>
    </dgm:pt>
    <dgm:pt modelId="{C310F949-08D8-4A4B-A38B-EE8F41A60C75}" type="pres">
      <dgm:prSet presAssocID="{644F5A9F-9191-4A7D-AC90-0124944C2502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CCC9075F-D7AC-412D-98A3-44264F32D091}" type="pres">
      <dgm:prSet presAssocID="{61D35B68-7DEE-4DB5-B4F3-9EBDCF4A98A9}" presName="Name17" presStyleCnt="0"/>
      <dgm:spPr/>
      <dgm:t>
        <a:bodyPr/>
        <a:lstStyle/>
        <a:p>
          <a:pPr rtl="1"/>
          <a:endParaRPr lang="fa-IR"/>
        </a:p>
      </dgm:t>
    </dgm:pt>
    <dgm:pt modelId="{34901F72-D0E8-491D-95D2-7FF2E4C2F193}" type="pres">
      <dgm:prSet presAssocID="{61D35B68-7DEE-4DB5-B4F3-9EBDCF4A98A9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D833365-3E46-4BD6-BF5E-C4C6207CF395}" type="pres">
      <dgm:prSet presAssocID="{61D35B68-7DEE-4DB5-B4F3-9EBDCF4A98A9}" presName="hierChild2" presStyleCnt="0"/>
      <dgm:spPr/>
      <dgm:t>
        <a:bodyPr/>
        <a:lstStyle/>
        <a:p>
          <a:pPr rtl="1"/>
          <a:endParaRPr lang="fa-IR"/>
        </a:p>
      </dgm:t>
    </dgm:pt>
    <dgm:pt modelId="{3CA60062-300A-4F87-B463-8978D4F24E09}" type="pres">
      <dgm:prSet presAssocID="{9288DEB3-B0CD-41F0-A6DB-4DDD9614912A}" presName="Name25" presStyleLbl="parChTrans1D2" presStyleIdx="0" presStyleCnt="4"/>
      <dgm:spPr/>
      <dgm:t>
        <a:bodyPr/>
        <a:lstStyle/>
        <a:p>
          <a:pPr rtl="1"/>
          <a:endParaRPr lang="fa-IR"/>
        </a:p>
      </dgm:t>
    </dgm:pt>
    <dgm:pt modelId="{E4CFD5C4-7DF1-4E0A-A130-7E12CE3149CF}" type="pres">
      <dgm:prSet presAssocID="{9288DEB3-B0CD-41F0-A6DB-4DDD9614912A}" presName="connTx" presStyleLbl="parChTrans1D2" presStyleIdx="0" presStyleCnt="4"/>
      <dgm:spPr/>
      <dgm:t>
        <a:bodyPr/>
        <a:lstStyle/>
        <a:p>
          <a:pPr rtl="1"/>
          <a:endParaRPr lang="fa-IR"/>
        </a:p>
      </dgm:t>
    </dgm:pt>
    <dgm:pt modelId="{00CB195D-1817-4125-B468-721F7ADB046D}" type="pres">
      <dgm:prSet presAssocID="{A3A72191-265C-412A-BF33-491DFCD733AF}" presName="Name30" presStyleCnt="0"/>
      <dgm:spPr/>
      <dgm:t>
        <a:bodyPr/>
        <a:lstStyle/>
        <a:p>
          <a:pPr rtl="1"/>
          <a:endParaRPr lang="fa-IR"/>
        </a:p>
      </dgm:t>
    </dgm:pt>
    <dgm:pt modelId="{AC2A6DE4-F9B4-45FF-99DD-3D14D23CA04D}" type="pres">
      <dgm:prSet presAssocID="{A3A72191-265C-412A-BF33-491DFCD733AF}" presName="level2Shape" presStyleLbl="node2" presStyleIdx="0" presStyleCnt="4"/>
      <dgm:spPr/>
      <dgm:t>
        <a:bodyPr/>
        <a:lstStyle/>
        <a:p>
          <a:pPr rtl="1"/>
          <a:endParaRPr lang="fa-IR"/>
        </a:p>
      </dgm:t>
    </dgm:pt>
    <dgm:pt modelId="{CF427EF7-39F1-40DE-B38C-3DDF86EF0712}" type="pres">
      <dgm:prSet presAssocID="{A3A72191-265C-412A-BF33-491DFCD733AF}" presName="hierChild3" presStyleCnt="0"/>
      <dgm:spPr/>
      <dgm:t>
        <a:bodyPr/>
        <a:lstStyle/>
        <a:p>
          <a:pPr rtl="1"/>
          <a:endParaRPr lang="fa-IR"/>
        </a:p>
      </dgm:t>
    </dgm:pt>
    <dgm:pt modelId="{EF174A67-C2FC-489D-A72C-A3C5069B0593}" type="pres">
      <dgm:prSet presAssocID="{FC8B15BD-7BFB-49CF-B1B9-1565F28C6979}" presName="Name25" presStyleLbl="parChTrans1D2" presStyleIdx="1" presStyleCnt="4"/>
      <dgm:spPr/>
      <dgm:t>
        <a:bodyPr/>
        <a:lstStyle/>
        <a:p>
          <a:pPr rtl="1"/>
          <a:endParaRPr lang="fa-IR"/>
        </a:p>
      </dgm:t>
    </dgm:pt>
    <dgm:pt modelId="{ECA61DB3-3189-4506-85EE-65B3D4D8C277}" type="pres">
      <dgm:prSet presAssocID="{FC8B15BD-7BFB-49CF-B1B9-1565F28C6979}" presName="connTx" presStyleLbl="parChTrans1D2" presStyleIdx="1" presStyleCnt="4"/>
      <dgm:spPr/>
      <dgm:t>
        <a:bodyPr/>
        <a:lstStyle/>
        <a:p>
          <a:pPr rtl="1"/>
          <a:endParaRPr lang="fa-IR"/>
        </a:p>
      </dgm:t>
    </dgm:pt>
    <dgm:pt modelId="{3900690D-E49C-4059-A04B-5D43617F9D67}" type="pres">
      <dgm:prSet presAssocID="{3088838E-4163-4329-B8BC-42E64CA1A909}" presName="Name30" presStyleCnt="0"/>
      <dgm:spPr/>
      <dgm:t>
        <a:bodyPr/>
        <a:lstStyle/>
        <a:p>
          <a:pPr rtl="1"/>
          <a:endParaRPr lang="fa-IR"/>
        </a:p>
      </dgm:t>
    </dgm:pt>
    <dgm:pt modelId="{F9665117-BE2E-4B40-9AE8-B09265E80EF7}" type="pres">
      <dgm:prSet presAssocID="{3088838E-4163-4329-B8BC-42E64CA1A909}" presName="level2Shape" presStyleLbl="node2" presStyleIdx="1" presStyleCnt="4"/>
      <dgm:spPr/>
      <dgm:t>
        <a:bodyPr/>
        <a:lstStyle/>
        <a:p>
          <a:pPr rtl="1"/>
          <a:endParaRPr lang="fa-IR"/>
        </a:p>
      </dgm:t>
    </dgm:pt>
    <dgm:pt modelId="{656F33CD-84E4-424F-B0CC-DB6D0DFB382F}" type="pres">
      <dgm:prSet presAssocID="{3088838E-4163-4329-B8BC-42E64CA1A909}" presName="hierChild3" presStyleCnt="0"/>
      <dgm:spPr/>
      <dgm:t>
        <a:bodyPr/>
        <a:lstStyle/>
        <a:p>
          <a:pPr rtl="1"/>
          <a:endParaRPr lang="fa-IR"/>
        </a:p>
      </dgm:t>
    </dgm:pt>
    <dgm:pt modelId="{D17E0025-A95B-4763-9587-3417A7FCFD21}" type="pres">
      <dgm:prSet presAssocID="{90A929C7-38D8-4401-9C9A-CAB1B032BB07}" presName="Name25" presStyleLbl="parChTrans1D2" presStyleIdx="2" presStyleCnt="4"/>
      <dgm:spPr/>
      <dgm:t>
        <a:bodyPr/>
        <a:lstStyle/>
        <a:p>
          <a:pPr rtl="1"/>
          <a:endParaRPr lang="fa-IR"/>
        </a:p>
      </dgm:t>
    </dgm:pt>
    <dgm:pt modelId="{25B748B1-68C6-45B5-8FBC-FB0BBCA454C8}" type="pres">
      <dgm:prSet presAssocID="{90A929C7-38D8-4401-9C9A-CAB1B032BB07}" presName="connTx" presStyleLbl="parChTrans1D2" presStyleIdx="2" presStyleCnt="4"/>
      <dgm:spPr/>
      <dgm:t>
        <a:bodyPr/>
        <a:lstStyle/>
        <a:p>
          <a:pPr rtl="1"/>
          <a:endParaRPr lang="fa-IR"/>
        </a:p>
      </dgm:t>
    </dgm:pt>
    <dgm:pt modelId="{0AD4CA0B-42C7-48A0-AEBB-7D7BA1F13EF5}" type="pres">
      <dgm:prSet presAssocID="{6897BF96-0BFE-4C34-B9C6-4152F8A7F68D}" presName="Name30" presStyleCnt="0"/>
      <dgm:spPr/>
      <dgm:t>
        <a:bodyPr/>
        <a:lstStyle/>
        <a:p>
          <a:pPr rtl="1"/>
          <a:endParaRPr lang="fa-IR"/>
        </a:p>
      </dgm:t>
    </dgm:pt>
    <dgm:pt modelId="{EC36BDAE-4B89-43DB-9547-4E4A52044C41}" type="pres">
      <dgm:prSet presAssocID="{6897BF96-0BFE-4C34-B9C6-4152F8A7F68D}" presName="level2Shape" presStyleLbl="node2" presStyleIdx="2" presStyleCnt="4"/>
      <dgm:spPr/>
      <dgm:t>
        <a:bodyPr/>
        <a:lstStyle/>
        <a:p>
          <a:pPr rtl="1"/>
          <a:endParaRPr lang="fa-IR"/>
        </a:p>
      </dgm:t>
    </dgm:pt>
    <dgm:pt modelId="{01FE449C-8C0F-4E50-9469-36B3376EAD72}" type="pres">
      <dgm:prSet presAssocID="{6897BF96-0BFE-4C34-B9C6-4152F8A7F68D}" presName="hierChild3" presStyleCnt="0"/>
      <dgm:spPr/>
      <dgm:t>
        <a:bodyPr/>
        <a:lstStyle/>
        <a:p>
          <a:pPr rtl="1"/>
          <a:endParaRPr lang="fa-IR"/>
        </a:p>
      </dgm:t>
    </dgm:pt>
    <dgm:pt modelId="{0DB1632D-79C6-40B9-A116-F3EDE0D45517}" type="pres">
      <dgm:prSet presAssocID="{C15B99D2-B757-4955-BFC6-44625D4D06E1}" presName="Name25" presStyleLbl="parChTrans1D2" presStyleIdx="3" presStyleCnt="4"/>
      <dgm:spPr/>
      <dgm:t>
        <a:bodyPr/>
        <a:lstStyle/>
        <a:p>
          <a:pPr rtl="1"/>
          <a:endParaRPr lang="fa-IR"/>
        </a:p>
      </dgm:t>
    </dgm:pt>
    <dgm:pt modelId="{EBFDE6D3-9813-427B-8EDC-C80345BEFDD2}" type="pres">
      <dgm:prSet presAssocID="{C15B99D2-B757-4955-BFC6-44625D4D06E1}" presName="connTx" presStyleLbl="parChTrans1D2" presStyleIdx="3" presStyleCnt="4"/>
      <dgm:spPr/>
      <dgm:t>
        <a:bodyPr/>
        <a:lstStyle/>
        <a:p>
          <a:pPr rtl="1"/>
          <a:endParaRPr lang="fa-IR"/>
        </a:p>
      </dgm:t>
    </dgm:pt>
    <dgm:pt modelId="{C62571E5-B384-49AD-B760-01D3225B3B9D}" type="pres">
      <dgm:prSet presAssocID="{A32219B3-AEA1-4CA8-A082-754BCEE7E040}" presName="Name30" presStyleCnt="0"/>
      <dgm:spPr/>
      <dgm:t>
        <a:bodyPr/>
        <a:lstStyle/>
        <a:p>
          <a:pPr rtl="1"/>
          <a:endParaRPr lang="fa-IR"/>
        </a:p>
      </dgm:t>
    </dgm:pt>
    <dgm:pt modelId="{11F75143-4B31-4E90-84F4-631BCEC9D3A9}" type="pres">
      <dgm:prSet presAssocID="{A32219B3-AEA1-4CA8-A082-754BCEE7E040}" presName="level2Shape" presStyleLbl="node2" presStyleIdx="3" presStyleCnt="4"/>
      <dgm:spPr/>
      <dgm:t>
        <a:bodyPr/>
        <a:lstStyle/>
        <a:p>
          <a:pPr rtl="1"/>
          <a:endParaRPr lang="fa-IR"/>
        </a:p>
      </dgm:t>
    </dgm:pt>
    <dgm:pt modelId="{7A2DBAC1-49E0-4E8E-A4D1-6FA6DC3EF7E9}" type="pres">
      <dgm:prSet presAssocID="{A32219B3-AEA1-4CA8-A082-754BCEE7E040}" presName="hierChild3" presStyleCnt="0"/>
      <dgm:spPr/>
      <dgm:t>
        <a:bodyPr/>
        <a:lstStyle/>
        <a:p>
          <a:pPr rtl="1"/>
          <a:endParaRPr lang="fa-IR"/>
        </a:p>
      </dgm:t>
    </dgm:pt>
    <dgm:pt modelId="{B2B0B995-7F2C-44B4-8E22-E3B72D9233C8}" type="pres">
      <dgm:prSet presAssocID="{644F5A9F-9191-4A7D-AC90-0124944C2502}" presName="bgShapesFlow" presStyleCnt="0"/>
      <dgm:spPr/>
      <dgm:t>
        <a:bodyPr/>
        <a:lstStyle/>
        <a:p>
          <a:pPr rtl="1"/>
          <a:endParaRPr lang="fa-IR"/>
        </a:p>
      </dgm:t>
    </dgm:pt>
  </dgm:ptLst>
  <dgm:cxnLst>
    <dgm:cxn modelId="{E17EB484-4395-4BA6-9B3D-860353668C54}" type="presOf" srcId="{C15B99D2-B757-4955-BFC6-44625D4D06E1}" destId="{0DB1632D-79C6-40B9-A116-F3EDE0D45517}" srcOrd="0" destOrd="0" presId="urn:microsoft.com/office/officeart/2005/8/layout/hierarchy5"/>
    <dgm:cxn modelId="{C33EBF65-9987-42AB-9345-A8C870A5DB36}" srcId="{61D35B68-7DEE-4DB5-B4F3-9EBDCF4A98A9}" destId="{3088838E-4163-4329-B8BC-42E64CA1A909}" srcOrd="1" destOrd="0" parTransId="{FC8B15BD-7BFB-49CF-B1B9-1565F28C6979}" sibTransId="{5BD48471-403E-4088-B332-E1B329BF6FDC}"/>
    <dgm:cxn modelId="{F1875B61-D9A0-43DE-8DCA-CB826E34D2D7}" type="presOf" srcId="{644F5A9F-9191-4A7D-AC90-0124944C2502}" destId="{BC338F3E-4B03-41D3-99AC-CAFBBA37CFCE}" srcOrd="0" destOrd="0" presId="urn:microsoft.com/office/officeart/2005/8/layout/hierarchy5"/>
    <dgm:cxn modelId="{F4A88E75-5053-47CE-B81D-2868A2A2E20D}" type="presOf" srcId="{90A929C7-38D8-4401-9C9A-CAB1B032BB07}" destId="{D17E0025-A95B-4763-9587-3417A7FCFD21}" srcOrd="0" destOrd="0" presId="urn:microsoft.com/office/officeart/2005/8/layout/hierarchy5"/>
    <dgm:cxn modelId="{ADA26039-28F1-4DDF-9C8B-012BBE5970DE}" srcId="{61D35B68-7DEE-4DB5-B4F3-9EBDCF4A98A9}" destId="{A3A72191-265C-412A-BF33-491DFCD733AF}" srcOrd="0" destOrd="0" parTransId="{9288DEB3-B0CD-41F0-A6DB-4DDD9614912A}" sibTransId="{785CCCB3-2996-4F5B-A73D-31F71024BA5A}"/>
    <dgm:cxn modelId="{EDE8E810-D51E-4026-9B9A-7D0FBFF064A0}" type="presOf" srcId="{FC8B15BD-7BFB-49CF-B1B9-1565F28C6979}" destId="{ECA61DB3-3189-4506-85EE-65B3D4D8C277}" srcOrd="1" destOrd="0" presId="urn:microsoft.com/office/officeart/2005/8/layout/hierarchy5"/>
    <dgm:cxn modelId="{3902B1A5-4901-4630-AB49-105320EAFAC3}" type="presOf" srcId="{6897BF96-0BFE-4C34-B9C6-4152F8A7F68D}" destId="{EC36BDAE-4B89-43DB-9547-4E4A52044C41}" srcOrd="0" destOrd="0" presId="urn:microsoft.com/office/officeart/2005/8/layout/hierarchy5"/>
    <dgm:cxn modelId="{66395D51-C9DC-4EB3-A19D-F94A331EB751}" type="presOf" srcId="{C15B99D2-B757-4955-BFC6-44625D4D06E1}" destId="{EBFDE6D3-9813-427B-8EDC-C80345BEFDD2}" srcOrd="1" destOrd="0" presId="urn:microsoft.com/office/officeart/2005/8/layout/hierarchy5"/>
    <dgm:cxn modelId="{DAB53FB2-FF10-48E5-A31F-8C4A6DE55707}" type="presOf" srcId="{3088838E-4163-4329-B8BC-42E64CA1A909}" destId="{F9665117-BE2E-4B40-9AE8-B09265E80EF7}" srcOrd="0" destOrd="0" presId="urn:microsoft.com/office/officeart/2005/8/layout/hierarchy5"/>
    <dgm:cxn modelId="{388E2DAC-21D7-461A-8286-C6D9AA7A5B28}" srcId="{644F5A9F-9191-4A7D-AC90-0124944C2502}" destId="{61D35B68-7DEE-4DB5-B4F3-9EBDCF4A98A9}" srcOrd="0" destOrd="0" parTransId="{97B01DE5-A052-45ED-8FE7-4400EC3F6271}" sibTransId="{9138048A-8D36-4A08-9B65-B5C1484FB07E}"/>
    <dgm:cxn modelId="{AA34F479-2F63-4BC7-A9F9-4B4C3B1BD004}" type="presOf" srcId="{9288DEB3-B0CD-41F0-A6DB-4DDD9614912A}" destId="{3CA60062-300A-4F87-B463-8978D4F24E09}" srcOrd="0" destOrd="0" presId="urn:microsoft.com/office/officeart/2005/8/layout/hierarchy5"/>
    <dgm:cxn modelId="{B40AE872-AA25-4546-BEAB-D5C8C71555F4}" type="presOf" srcId="{9288DEB3-B0CD-41F0-A6DB-4DDD9614912A}" destId="{E4CFD5C4-7DF1-4E0A-A130-7E12CE3149CF}" srcOrd="1" destOrd="0" presId="urn:microsoft.com/office/officeart/2005/8/layout/hierarchy5"/>
    <dgm:cxn modelId="{1336C218-9FDC-44FE-AA4D-92FDEBBB295F}" type="presOf" srcId="{FC8B15BD-7BFB-49CF-B1B9-1565F28C6979}" destId="{EF174A67-C2FC-489D-A72C-A3C5069B0593}" srcOrd="0" destOrd="0" presId="urn:microsoft.com/office/officeart/2005/8/layout/hierarchy5"/>
    <dgm:cxn modelId="{E843DD66-2D11-417B-951F-57E7037F400E}" srcId="{61D35B68-7DEE-4DB5-B4F3-9EBDCF4A98A9}" destId="{A32219B3-AEA1-4CA8-A082-754BCEE7E040}" srcOrd="3" destOrd="0" parTransId="{C15B99D2-B757-4955-BFC6-44625D4D06E1}" sibTransId="{AE6979DA-5B05-4383-BFDB-B686C444D921}"/>
    <dgm:cxn modelId="{2D9D5C74-08F1-4668-8432-DDB91E0DFBA0}" type="presOf" srcId="{A3A72191-265C-412A-BF33-491DFCD733AF}" destId="{AC2A6DE4-F9B4-45FF-99DD-3D14D23CA04D}" srcOrd="0" destOrd="0" presId="urn:microsoft.com/office/officeart/2005/8/layout/hierarchy5"/>
    <dgm:cxn modelId="{BF0EB0FE-9447-4714-932A-ABA9937BA836}" type="presOf" srcId="{61D35B68-7DEE-4DB5-B4F3-9EBDCF4A98A9}" destId="{34901F72-D0E8-491D-95D2-7FF2E4C2F193}" srcOrd="0" destOrd="0" presId="urn:microsoft.com/office/officeart/2005/8/layout/hierarchy5"/>
    <dgm:cxn modelId="{37BDBB78-405D-4FC3-821B-1223B71116D3}" type="presOf" srcId="{A32219B3-AEA1-4CA8-A082-754BCEE7E040}" destId="{11F75143-4B31-4E90-84F4-631BCEC9D3A9}" srcOrd="0" destOrd="0" presId="urn:microsoft.com/office/officeart/2005/8/layout/hierarchy5"/>
    <dgm:cxn modelId="{60ABBCAB-3935-4A14-9145-5717042222FE}" srcId="{61D35B68-7DEE-4DB5-B4F3-9EBDCF4A98A9}" destId="{6897BF96-0BFE-4C34-B9C6-4152F8A7F68D}" srcOrd="2" destOrd="0" parTransId="{90A929C7-38D8-4401-9C9A-CAB1B032BB07}" sibTransId="{5F3ACD79-C85B-4AA6-B6F8-A9485F9AB78C}"/>
    <dgm:cxn modelId="{AFB7FC30-FF7E-4DDB-A591-D322E0797FC8}" type="presOf" srcId="{90A929C7-38D8-4401-9C9A-CAB1B032BB07}" destId="{25B748B1-68C6-45B5-8FBC-FB0BBCA454C8}" srcOrd="1" destOrd="0" presId="urn:microsoft.com/office/officeart/2005/8/layout/hierarchy5"/>
    <dgm:cxn modelId="{A5D1D333-A530-46FC-AB6C-454601E96A3B}" type="presParOf" srcId="{BC338F3E-4B03-41D3-99AC-CAFBBA37CFCE}" destId="{DBFCA9CF-8066-4198-A822-660E00653B0E}" srcOrd="0" destOrd="0" presId="urn:microsoft.com/office/officeart/2005/8/layout/hierarchy5"/>
    <dgm:cxn modelId="{20646F8A-3A0D-4C70-8F7B-F3CBE63D528F}" type="presParOf" srcId="{DBFCA9CF-8066-4198-A822-660E00653B0E}" destId="{C310F949-08D8-4A4B-A38B-EE8F41A60C75}" srcOrd="0" destOrd="0" presId="urn:microsoft.com/office/officeart/2005/8/layout/hierarchy5"/>
    <dgm:cxn modelId="{E6D9575A-866B-4BB0-98B5-301556F014B7}" type="presParOf" srcId="{C310F949-08D8-4A4B-A38B-EE8F41A60C75}" destId="{CCC9075F-D7AC-412D-98A3-44264F32D091}" srcOrd="0" destOrd="0" presId="urn:microsoft.com/office/officeart/2005/8/layout/hierarchy5"/>
    <dgm:cxn modelId="{0F158CC1-EA8E-414A-9761-5CC851B8813B}" type="presParOf" srcId="{CCC9075F-D7AC-412D-98A3-44264F32D091}" destId="{34901F72-D0E8-491D-95D2-7FF2E4C2F193}" srcOrd="0" destOrd="0" presId="urn:microsoft.com/office/officeart/2005/8/layout/hierarchy5"/>
    <dgm:cxn modelId="{E3A3B642-BEA2-4381-A679-D83A67DEAC6A}" type="presParOf" srcId="{CCC9075F-D7AC-412D-98A3-44264F32D091}" destId="{AD833365-3E46-4BD6-BF5E-C4C6207CF395}" srcOrd="1" destOrd="0" presId="urn:microsoft.com/office/officeart/2005/8/layout/hierarchy5"/>
    <dgm:cxn modelId="{314E0D26-AF9C-41CE-B136-58E4445446CE}" type="presParOf" srcId="{AD833365-3E46-4BD6-BF5E-C4C6207CF395}" destId="{3CA60062-300A-4F87-B463-8978D4F24E09}" srcOrd="0" destOrd="0" presId="urn:microsoft.com/office/officeart/2005/8/layout/hierarchy5"/>
    <dgm:cxn modelId="{7A5F758F-474D-43D1-A80E-9B30623960ED}" type="presParOf" srcId="{3CA60062-300A-4F87-B463-8978D4F24E09}" destId="{E4CFD5C4-7DF1-4E0A-A130-7E12CE3149CF}" srcOrd="0" destOrd="0" presId="urn:microsoft.com/office/officeart/2005/8/layout/hierarchy5"/>
    <dgm:cxn modelId="{8C181C59-2322-4F8F-9CBF-A0EF8AD85282}" type="presParOf" srcId="{AD833365-3E46-4BD6-BF5E-C4C6207CF395}" destId="{00CB195D-1817-4125-B468-721F7ADB046D}" srcOrd="1" destOrd="0" presId="urn:microsoft.com/office/officeart/2005/8/layout/hierarchy5"/>
    <dgm:cxn modelId="{4F59D0CE-56ED-4DF8-AF84-1974BB73D1CF}" type="presParOf" srcId="{00CB195D-1817-4125-B468-721F7ADB046D}" destId="{AC2A6DE4-F9B4-45FF-99DD-3D14D23CA04D}" srcOrd="0" destOrd="0" presId="urn:microsoft.com/office/officeart/2005/8/layout/hierarchy5"/>
    <dgm:cxn modelId="{180A9647-08C1-4947-8114-4A132253959B}" type="presParOf" srcId="{00CB195D-1817-4125-B468-721F7ADB046D}" destId="{CF427EF7-39F1-40DE-B38C-3DDF86EF0712}" srcOrd="1" destOrd="0" presId="urn:microsoft.com/office/officeart/2005/8/layout/hierarchy5"/>
    <dgm:cxn modelId="{4962075F-767E-402A-89EF-964DC4ACC6AA}" type="presParOf" srcId="{AD833365-3E46-4BD6-BF5E-C4C6207CF395}" destId="{EF174A67-C2FC-489D-A72C-A3C5069B0593}" srcOrd="2" destOrd="0" presId="urn:microsoft.com/office/officeart/2005/8/layout/hierarchy5"/>
    <dgm:cxn modelId="{89066F37-1B95-4E7A-AD7E-47404A7B48DF}" type="presParOf" srcId="{EF174A67-C2FC-489D-A72C-A3C5069B0593}" destId="{ECA61DB3-3189-4506-85EE-65B3D4D8C277}" srcOrd="0" destOrd="0" presId="urn:microsoft.com/office/officeart/2005/8/layout/hierarchy5"/>
    <dgm:cxn modelId="{21A62C8B-EA01-4A83-9C42-8824FB4404D1}" type="presParOf" srcId="{AD833365-3E46-4BD6-BF5E-C4C6207CF395}" destId="{3900690D-E49C-4059-A04B-5D43617F9D67}" srcOrd="3" destOrd="0" presId="urn:microsoft.com/office/officeart/2005/8/layout/hierarchy5"/>
    <dgm:cxn modelId="{6CB549F6-F5E8-401D-B7F2-2375615580D3}" type="presParOf" srcId="{3900690D-E49C-4059-A04B-5D43617F9D67}" destId="{F9665117-BE2E-4B40-9AE8-B09265E80EF7}" srcOrd="0" destOrd="0" presId="urn:microsoft.com/office/officeart/2005/8/layout/hierarchy5"/>
    <dgm:cxn modelId="{2D7F1CB2-47CC-4322-8AAB-C161240B1643}" type="presParOf" srcId="{3900690D-E49C-4059-A04B-5D43617F9D67}" destId="{656F33CD-84E4-424F-B0CC-DB6D0DFB382F}" srcOrd="1" destOrd="0" presId="urn:microsoft.com/office/officeart/2005/8/layout/hierarchy5"/>
    <dgm:cxn modelId="{E7E1ADD7-5040-40BD-8938-A3FD18ED0C66}" type="presParOf" srcId="{AD833365-3E46-4BD6-BF5E-C4C6207CF395}" destId="{D17E0025-A95B-4763-9587-3417A7FCFD21}" srcOrd="4" destOrd="0" presId="urn:microsoft.com/office/officeart/2005/8/layout/hierarchy5"/>
    <dgm:cxn modelId="{F859AB53-AFCA-47A3-8612-01E182B09ECD}" type="presParOf" srcId="{D17E0025-A95B-4763-9587-3417A7FCFD21}" destId="{25B748B1-68C6-45B5-8FBC-FB0BBCA454C8}" srcOrd="0" destOrd="0" presId="urn:microsoft.com/office/officeart/2005/8/layout/hierarchy5"/>
    <dgm:cxn modelId="{0ED5445B-1EB1-4644-93B4-25914756523F}" type="presParOf" srcId="{AD833365-3E46-4BD6-BF5E-C4C6207CF395}" destId="{0AD4CA0B-42C7-48A0-AEBB-7D7BA1F13EF5}" srcOrd="5" destOrd="0" presId="urn:microsoft.com/office/officeart/2005/8/layout/hierarchy5"/>
    <dgm:cxn modelId="{A647CE1F-4528-4925-827D-676D6829E185}" type="presParOf" srcId="{0AD4CA0B-42C7-48A0-AEBB-7D7BA1F13EF5}" destId="{EC36BDAE-4B89-43DB-9547-4E4A52044C41}" srcOrd="0" destOrd="0" presId="urn:microsoft.com/office/officeart/2005/8/layout/hierarchy5"/>
    <dgm:cxn modelId="{57DE74A2-84F6-4B6D-BB04-923868F9D457}" type="presParOf" srcId="{0AD4CA0B-42C7-48A0-AEBB-7D7BA1F13EF5}" destId="{01FE449C-8C0F-4E50-9469-36B3376EAD72}" srcOrd="1" destOrd="0" presId="urn:microsoft.com/office/officeart/2005/8/layout/hierarchy5"/>
    <dgm:cxn modelId="{BE4D2E64-614D-47A8-8A46-9A2495E5FAE4}" type="presParOf" srcId="{AD833365-3E46-4BD6-BF5E-C4C6207CF395}" destId="{0DB1632D-79C6-40B9-A116-F3EDE0D45517}" srcOrd="6" destOrd="0" presId="urn:microsoft.com/office/officeart/2005/8/layout/hierarchy5"/>
    <dgm:cxn modelId="{6B586AB8-6D65-41F3-97F9-7F09987C8DA6}" type="presParOf" srcId="{0DB1632D-79C6-40B9-A116-F3EDE0D45517}" destId="{EBFDE6D3-9813-427B-8EDC-C80345BEFDD2}" srcOrd="0" destOrd="0" presId="urn:microsoft.com/office/officeart/2005/8/layout/hierarchy5"/>
    <dgm:cxn modelId="{1E1CD65B-6EE5-43DE-90E9-70383DFCA4CC}" type="presParOf" srcId="{AD833365-3E46-4BD6-BF5E-C4C6207CF395}" destId="{C62571E5-B384-49AD-B760-01D3225B3B9D}" srcOrd="7" destOrd="0" presId="urn:microsoft.com/office/officeart/2005/8/layout/hierarchy5"/>
    <dgm:cxn modelId="{C43832F0-A9B5-4492-B045-F931D78FF3D0}" type="presParOf" srcId="{C62571E5-B384-49AD-B760-01D3225B3B9D}" destId="{11F75143-4B31-4E90-84F4-631BCEC9D3A9}" srcOrd="0" destOrd="0" presId="urn:microsoft.com/office/officeart/2005/8/layout/hierarchy5"/>
    <dgm:cxn modelId="{2C7F79B2-4647-4F08-8482-1A1026E34580}" type="presParOf" srcId="{C62571E5-B384-49AD-B760-01D3225B3B9D}" destId="{7A2DBAC1-49E0-4E8E-A4D1-6FA6DC3EF7E9}" srcOrd="1" destOrd="0" presId="urn:microsoft.com/office/officeart/2005/8/layout/hierarchy5"/>
    <dgm:cxn modelId="{04F91753-FFFC-479F-9A17-70F429E3BF09}" type="presParOf" srcId="{BC338F3E-4B03-41D3-99AC-CAFBBA37CFCE}" destId="{B2B0B995-7F2C-44B4-8E22-E3B72D9233C8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9A7C1A-4C7C-479F-AA7A-A8771CDEA588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pPr rtl="1"/>
          <a:endParaRPr lang="fa-IR"/>
        </a:p>
      </dgm:t>
    </dgm:pt>
    <dgm:pt modelId="{B95E6FFB-9932-40F0-8C47-66952EF19F79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36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مولفه های مدرنیته</a:t>
          </a:r>
          <a:endParaRPr lang="fa-IR" sz="3600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3189F8BB-5B9F-40AD-9027-710E17BCC46D}" type="parTrans" cxnId="{A374C3CB-1472-4BD4-8714-D56E8802C31C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6B4C1EA9-4315-40D5-AE8D-5E2CD257B8E8}" type="sibTrans" cxnId="{A374C3CB-1472-4BD4-8714-D56E8802C31C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FB234D92-C03F-4766-ACFB-CDDC0D5828C4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عقلانیت</a:t>
          </a:r>
          <a:endParaRPr lang="fa-IR" sz="28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F2B752AA-EEBC-4FA9-8F31-1E8AF8A582A6}" type="parTrans" cxnId="{8B0E447A-5DF6-4C6A-92DC-3F8F382D27A1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E9739128-3532-4425-B488-05B97BB5A6CE}" type="sibTrans" cxnId="{8B0E447A-5DF6-4C6A-92DC-3F8F382D27A1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68FA396B-B9E3-44BF-A24E-E124AD257998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تجربه گرایی</a:t>
          </a:r>
          <a:endParaRPr lang="fa-IR" sz="28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F3296173-5598-462B-8B6D-62C57899D03E}" type="parTrans" cxnId="{A1FF7C8E-9DC8-4DF8-A59F-98DF1486977B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84101344-9A80-4167-B6E3-B059EBD1DAA6}" type="sibTrans" cxnId="{A1FF7C8E-9DC8-4DF8-A59F-98DF1486977B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C392F360-F6CF-4DF0-A059-1C575495E2BF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اومانیسم</a:t>
          </a:r>
          <a:endParaRPr lang="fa-IR" sz="28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BACFA674-A949-47AD-AC23-25C68D533BD1}" type="parTrans" cxnId="{B263092F-4DB9-45C0-9304-2253995D16B5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BFEB6808-0B21-42B8-A157-C232C895AE94}" type="sibTrans" cxnId="{B263092F-4DB9-45C0-9304-2253995D16B5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67596F88-B1C7-47B0-B2BB-BEE622B804D4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فردگرایی</a:t>
          </a:r>
          <a:endParaRPr lang="fa-IR" sz="28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ADF26FD1-9628-40DB-8F1D-E7A614B3976E}" type="parTrans" cxnId="{B5DA9CB2-5293-408D-8C1E-0261952FC8BF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8EC6EDE3-03BE-4691-8DCC-D41C8EB91834}" type="sibTrans" cxnId="{B5DA9CB2-5293-408D-8C1E-0261952FC8BF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4B2D884E-CE46-4549-BF4A-2C27A0D89AF0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دموکراسی</a:t>
          </a:r>
          <a:endParaRPr lang="fa-IR" sz="28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EEF1CC09-9C05-4B7F-AD16-73309A97FBA9}" type="parTrans" cxnId="{7C3A1BC6-DD26-4DDC-821E-85355D82297C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9922CF71-E0BA-4BDF-B735-8D16851DE18E}" type="sibTrans" cxnId="{7C3A1BC6-DD26-4DDC-821E-85355D82297C}">
      <dgm:prSet/>
      <dgm:spPr/>
      <dgm:t>
        <a:bodyPr/>
        <a:lstStyle/>
        <a:p>
          <a:pPr rtl="1"/>
          <a:endParaRPr lang="fa-IR" sz="280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4FF672E2-B09B-4410-8A14-1969ACB9CFF9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قانون گرایی</a:t>
          </a:r>
          <a:endParaRPr lang="fa-IR" sz="28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897A60D8-CFE8-47A3-8ECF-DE34369F83DE}" type="parTrans" cxnId="{DC798EF9-5D03-4BB3-AB21-72C90D2C4DF5}">
      <dgm:prSet/>
      <dgm:spPr/>
      <dgm:t>
        <a:bodyPr/>
        <a:lstStyle/>
        <a:p>
          <a:pPr rtl="1"/>
          <a:endParaRPr lang="fa-IR"/>
        </a:p>
      </dgm:t>
    </dgm:pt>
    <dgm:pt modelId="{D0E2090F-482E-4369-83C0-EBC1326E95B7}" type="sibTrans" cxnId="{DC798EF9-5D03-4BB3-AB21-72C90D2C4DF5}">
      <dgm:prSet/>
      <dgm:spPr/>
      <dgm:t>
        <a:bodyPr/>
        <a:lstStyle/>
        <a:p>
          <a:pPr rtl="1"/>
          <a:endParaRPr lang="fa-IR"/>
        </a:p>
      </dgm:t>
    </dgm:pt>
    <dgm:pt modelId="{38DE06D9-D254-4369-A0A6-CCD512E5B965}" type="pres">
      <dgm:prSet presAssocID="{E39A7C1A-4C7C-479F-AA7A-A8771CDEA58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D9D460E6-DFC4-4B0F-90C7-21CD2A729F1E}" type="pres">
      <dgm:prSet presAssocID="{B95E6FFB-9932-40F0-8C47-66952EF19F79}" presName="singleCycle" presStyleCnt="0"/>
      <dgm:spPr/>
    </dgm:pt>
    <dgm:pt modelId="{9F752641-B0CB-4386-9915-37842606CECF}" type="pres">
      <dgm:prSet presAssocID="{B95E6FFB-9932-40F0-8C47-66952EF19F79}" presName="singleCenter" presStyleLbl="node1" presStyleIdx="0" presStyleCnt="7">
        <dgm:presLayoutVars>
          <dgm:chMax val="7"/>
          <dgm:chPref val="7"/>
        </dgm:presLayoutVars>
      </dgm:prSet>
      <dgm:spPr/>
      <dgm:t>
        <a:bodyPr/>
        <a:lstStyle/>
        <a:p>
          <a:pPr rtl="1"/>
          <a:endParaRPr lang="fa-IR"/>
        </a:p>
      </dgm:t>
    </dgm:pt>
    <dgm:pt modelId="{D2B6573C-0290-486B-9311-0CC7B0034E1B}" type="pres">
      <dgm:prSet presAssocID="{F2B752AA-EEBC-4FA9-8F31-1E8AF8A582A6}" presName="Name56" presStyleLbl="parChTrans1D2" presStyleIdx="0" presStyleCnt="6"/>
      <dgm:spPr/>
      <dgm:t>
        <a:bodyPr/>
        <a:lstStyle/>
        <a:p>
          <a:pPr rtl="1"/>
          <a:endParaRPr lang="fa-IR"/>
        </a:p>
      </dgm:t>
    </dgm:pt>
    <dgm:pt modelId="{2658AE91-05F6-4745-BE09-3124DAA2943F}" type="pres">
      <dgm:prSet presAssocID="{FB234D92-C03F-4766-ACFB-CDDC0D5828C4}" presName="text0" presStyleLbl="node1" presStyleIdx="1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7E3F256-B7DE-4A39-B6D5-A335DBA8204B}" type="pres">
      <dgm:prSet presAssocID="{F3296173-5598-462B-8B6D-62C57899D03E}" presName="Name56" presStyleLbl="parChTrans1D2" presStyleIdx="1" presStyleCnt="6"/>
      <dgm:spPr/>
      <dgm:t>
        <a:bodyPr/>
        <a:lstStyle/>
        <a:p>
          <a:pPr rtl="1"/>
          <a:endParaRPr lang="fa-IR"/>
        </a:p>
      </dgm:t>
    </dgm:pt>
    <dgm:pt modelId="{5824812F-AE27-44F5-BF90-2E1C570DD240}" type="pres">
      <dgm:prSet presAssocID="{68FA396B-B9E3-44BF-A24E-E124AD257998}" presName="text0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9D58E4A-C6A5-4071-A84C-8912A81B3646}" type="pres">
      <dgm:prSet presAssocID="{BACFA674-A949-47AD-AC23-25C68D533BD1}" presName="Name56" presStyleLbl="parChTrans1D2" presStyleIdx="2" presStyleCnt="6"/>
      <dgm:spPr/>
      <dgm:t>
        <a:bodyPr/>
        <a:lstStyle/>
        <a:p>
          <a:pPr rtl="1"/>
          <a:endParaRPr lang="fa-IR"/>
        </a:p>
      </dgm:t>
    </dgm:pt>
    <dgm:pt modelId="{817883A8-FA29-4EE5-8578-C13945ED0938}" type="pres">
      <dgm:prSet presAssocID="{C392F360-F6CF-4DF0-A059-1C575495E2BF}" presName="text0" presStyleLbl="node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69BCA44-1763-4439-99AB-F0A38B28D995}" type="pres">
      <dgm:prSet presAssocID="{ADF26FD1-9628-40DB-8F1D-E7A614B3976E}" presName="Name56" presStyleLbl="parChTrans1D2" presStyleIdx="3" presStyleCnt="6"/>
      <dgm:spPr/>
      <dgm:t>
        <a:bodyPr/>
        <a:lstStyle/>
        <a:p>
          <a:pPr rtl="1"/>
          <a:endParaRPr lang="fa-IR"/>
        </a:p>
      </dgm:t>
    </dgm:pt>
    <dgm:pt modelId="{09F75527-25C3-4FBB-93B2-DB75E98BEE7A}" type="pres">
      <dgm:prSet presAssocID="{67596F88-B1C7-47B0-B2BB-BEE622B804D4}" presName="text0" presStyleLbl="node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30BF66F-0C67-4831-95EE-ACC59BEFD0BD}" type="pres">
      <dgm:prSet presAssocID="{EEF1CC09-9C05-4B7F-AD16-73309A97FBA9}" presName="Name56" presStyleLbl="parChTrans1D2" presStyleIdx="4" presStyleCnt="6"/>
      <dgm:spPr/>
      <dgm:t>
        <a:bodyPr/>
        <a:lstStyle/>
        <a:p>
          <a:pPr rtl="1"/>
          <a:endParaRPr lang="fa-IR"/>
        </a:p>
      </dgm:t>
    </dgm:pt>
    <dgm:pt modelId="{00FA760F-C627-41A7-BF6F-A44A3236B92D}" type="pres">
      <dgm:prSet presAssocID="{4B2D884E-CE46-4549-BF4A-2C27A0D89AF0}" presName="text0" presStyleLbl="node1" presStyleIdx="5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E6315AD-099C-4221-8F4C-790838012659}" type="pres">
      <dgm:prSet presAssocID="{897A60D8-CFE8-47A3-8ECF-DE34369F83DE}" presName="Name56" presStyleLbl="parChTrans1D2" presStyleIdx="5" presStyleCnt="6"/>
      <dgm:spPr/>
      <dgm:t>
        <a:bodyPr/>
        <a:lstStyle/>
        <a:p>
          <a:pPr rtl="1"/>
          <a:endParaRPr lang="fa-IR"/>
        </a:p>
      </dgm:t>
    </dgm:pt>
    <dgm:pt modelId="{2835F051-A679-4858-923F-0336F31E41B6}" type="pres">
      <dgm:prSet presAssocID="{4FF672E2-B09B-4410-8A14-1969ACB9CFF9}" presName="text0" presStyleLbl="node1" presStyleIdx="6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7B51F71-9616-4A95-84C1-4C370C0C30DD}" type="presOf" srcId="{ADF26FD1-9628-40DB-8F1D-E7A614B3976E}" destId="{E69BCA44-1763-4439-99AB-F0A38B28D995}" srcOrd="0" destOrd="0" presId="urn:microsoft.com/office/officeart/2008/layout/RadialCluster"/>
    <dgm:cxn modelId="{CBC7AF11-20DF-4DF0-A265-459ECFE44C09}" type="presOf" srcId="{4FF672E2-B09B-4410-8A14-1969ACB9CFF9}" destId="{2835F051-A679-4858-923F-0336F31E41B6}" srcOrd="0" destOrd="0" presId="urn:microsoft.com/office/officeart/2008/layout/RadialCluster"/>
    <dgm:cxn modelId="{8B0E447A-5DF6-4C6A-92DC-3F8F382D27A1}" srcId="{B95E6FFB-9932-40F0-8C47-66952EF19F79}" destId="{FB234D92-C03F-4766-ACFB-CDDC0D5828C4}" srcOrd="0" destOrd="0" parTransId="{F2B752AA-EEBC-4FA9-8F31-1E8AF8A582A6}" sibTransId="{E9739128-3532-4425-B488-05B97BB5A6CE}"/>
    <dgm:cxn modelId="{735F7382-8C3C-485C-BD57-B5B5BD85A04F}" type="presOf" srcId="{68FA396B-B9E3-44BF-A24E-E124AD257998}" destId="{5824812F-AE27-44F5-BF90-2E1C570DD240}" srcOrd="0" destOrd="0" presId="urn:microsoft.com/office/officeart/2008/layout/RadialCluster"/>
    <dgm:cxn modelId="{A374C3CB-1472-4BD4-8714-D56E8802C31C}" srcId="{E39A7C1A-4C7C-479F-AA7A-A8771CDEA588}" destId="{B95E6FFB-9932-40F0-8C47-66952EF19F79}" srcOrd="0" destOrd="0" parTransId="{3189F8BB-5B9F-40AD-9027-710E17BCC46D}" sibTransId="{6B4C1EA9-4315-40D5-AE8D-5E2CD257B8E8}"/>
    <dgm:cxn modelId="{6472FB4D-3E81-4100-97D4-C9AD260133E7}" type="presOf" srcId="{EEF1CC09-9C05-4B7F-AD16-73309A97FBA9}" destId="{030BF66F-0C67-4831-95EE-ACC59BEFD0BD}" srcOrd="0" destOrd="0" presId="urn:microsoft.com/office/officeart/2008/layout/RadialCluster"/>
    <dgm:cxn modelId="{0B1A213D-6112-4BD0-B526-2C35DC9AC8A3}" type="presOf" srcId="{FB234D92-C03F-4766-ACFB-CDDC0D5828C4}" destId="{2658AE91-05F6-4745-BE09-3124DAA2943F}" srcOrd="0" destOrd="0" presId="urn:microsoft.com/office/officeart/2008/layout/RadialCluster"/>
    <dgm:cxn modelId="{A1FF7C8E-9DC8-4DF8-A59F-98DF1486977B}" srcId="{B95E6FFB-9932-40F0-8C47-66952EF19F79}" destId="{68FA396B-B9E3-44BF-A24E-E124AD257998}" srcOrd="1" destOrd="0" parTransId="{F3296173-5598-462B-8B6D-62C57899D03E}" sibTransId="{84101344-9A80-4167-B6E3-B059EBD1DAA6}"/>
    <dgm:cxn modelId="{B5DA9CB2-5293-408D-8C1E-0261952FC8BF}" srcId="{B95E6FFB-9932-40F0-8C47-66952EF19F79}" destId="{67596F88-B1C7-47B0-B2BB-BEE622B804D4}" srcOrd="3" destOrd="0" parTransId="{ADF26FD1-9628-40DB-8F1D-E7A614B3976E}" sibTransId="{8EC6EDE3-03BE-4691-8DCC-D41C8EB91834}"/>
    <dgm:cxn modelId="{B971D186-1E4C-45E9-8C8B-6F4FFDCA5EDD}" type="presOf" srcId="{B95E6FFB-9932-40F0-8C47-66952EF19F79}" destId="{9F752641-B0CB-4386-9915-37842606CECF}" srcOrd="0" destOrd="0" presId="urn:microsoft.com/office/officeart/2008/layout/RadialCluster"/>
    <dgm:cxn modelId="{DC798EF9-5D03-4BB3-AB21-72C90D2C4DF5}" srcId="{B95E6FFB-9932-40F0-8C47-66952EF19F79}" destId="{4FF672E2-B09B-4410-8A14-1969ACB9CFF9}" srcOrd="5" destOrd="0" parTransId="{897A60D8-CFE8-47A3-8ECF-DE34369F83DE}" sibTransId="{D0E2090F-482E-4369-83C0-EBC1326E95B7}"/>
    <dgm:cxn modelId="{25CFF71B-9344-4D8B-BBAA-A6E1C9189BB4}" type="presOf" srcId="{67596F88-B1C7-47B0-B2BB-BEE622B804D4}" destId="{09F75527-25C3-4FBB-93B2-DB75E98BEE7A}" srcOrd="0" destOrd="0" presId="urn:microsoft.com/office/officeart/2008/layout/RadialCluster"/>
    <dgm:cxn modelId="{7567BA3D-CF0F-4A75-A374-139B431DC157}" type="presOf" srcId="{897A60D8-CFE8-47A3-8ECF-DE34369F83DE}" destId="{2E6315AD-099C-4221-8F4C-790838012659}" srcOrd="0" destOrd="0" presId="urn:microsoft.com/office/officeart/2008/layout/RadialCluster"/>
    <dgm:cxn modelId="{7C3A1BC6-DD26-4DDC-821E-85355D82297C}" srcId="{B95E6FFB-9932-40F0-8C47-66952EF19F79}" destId="{4B2D884E-CE46-4549-BF4A-2C27A0D89AF0}" srcOrd="4" destOrd="0" parTransId="{EEF1CC09-9C05-4B7F-AD16-73309A97FBA9}" sibTransId="{9922CF71-E0BA-4BDF-B735-8D16851DE18E}"/>
    <dgm:cxn modelId="{54971205-4C7B-4DD9-AFB8-FCDCF2CEA3F5}" type="presOf" srcId="{F2B752AA-EEBC-4FA9-8F31-1E8AF8A582A6}" destId="{D2B6573C-0290-486B-9311-0CC7B0034E1B}" srcOrd="0" destOrd="0" presId="urn:microsoft.com/office/officeart/2008/layout/RadialCluster"/>
    <dgm:cxn modelId="{D9C580CA-55EF-4CE9-BD8E-B5AA679D369A}" type="presOf" srcId="{F3296173-5598-462B-8B6D-62C57899D03E}" destId="{B7E3F256-B7DE-4A39-B6D5-A335DBA8204B}" srcOrd="0" destOrd="0" presId="urn:microsoft.com/office/officeart/2008/layout/RadialCluster"/>
    <dgm:cxn modelId="{E4C877AF-C528-440C-BC2A-6D82857B1321}" type="presOf" srcId="{BACFA674-A949-47AD-AC23-25C68D533BD1}" destId="{79D58E4A-C6A5-4071-A84C-8912A81B3646}" srcOrd="0" destOrd="0" presId="urn:microsoft.com/office/officeart/2008/layout/RadialCluster"/>
    <dgm:cxn modelId="{B263092F-4DB9-45C0-9304-2253995D16B5}" srcId="{B95E6FFB-9932-40F0-8C47-66952EF19F79}" destId="{C392F360-F6CF-4DF0-A059-1C575495E2BF}" srcOrd="2" destOrd="0" parTransId="{BACFA674-A949-47AD-AC23-25C68D533BD1}" sibTransId="{BFEB6808-0B21-42B8-A157-C232C895AE94}"/>
    <dgm:cxn modelId="{DF1B8C3B-0E53-4AA3-9864-ACC89135D0F4}" type="presOf" srcId="{C392F360-F6CF-4DF0-A059-1C575495E2BF}" destId="{817883A8-FA29-4EE5-8578-C13945ED0938}" srcOrd="0" destOrd="0" presId="urn:microsoft.com/office/officeart/2008/layout/RadialCluster"/>
    <dgm:cxn modelId="{CD653A0E-AC24-4AA1-A1C2-4273403C3233}" type="presOf" srcId="{4B2D884E-CE46-4549-BF4A-2C27A0D89AF0}" destId="{00FA760F-C627-41A7-BF6F-A44A3236B92D}" srcOrd="0" destOrd="0" presId="urn:microsoft.com/office/officeart/2008/layout/RadialCluster"/>
    <dgm:cxn modelId="{B96AE2AD-A852-440B-9615-ADEF5456A021}" type="presOf" srcId="{E39A7C1A-4C7C-479F-AA7A-A8771CDEA588}" destId="{38DE06D9-D254-4369-A0A6-CCD512E5B965}" srcOrd="0" destOrd="0" presId="urn:microsoft.com/office/officeart/2008/layout/RadialCluster"/>
    <dgm:cxn modelId="{F9F1A89D-185D-4640-9C12-D20E4B00FA18}" type="presParOf" srcId="{38DE06D9-D254-4369-A0A6-CCD512E5B965}" destId="{D9D460E6-DFC4-4B0F-90C7-21CD2A729F1E}" srcOrd="0" destOrd="0" presId="urn:microsoft.com/office/officeart/2008/layout/RadialCluster"/>
    <dgm:cxn modelId="{8DDF043D-1433-492E-80DB-786AF6A932B1}" type="presParOf" srcId="{D9D460E6-DFC4-4B0F-90C7-21CD2A729F1E}" destId="{9F752641-B0CB-4386-9915-37842606CECF}" srcOrd="0" destOrd="0" presId="urn:microsoft.com/office/officeart/2008/layout/RadialCluster"/>
    <dgm:cxn modelId="{168460C7-08DB-4B48-A2DA-6B92312E06C5}" type="presParOf" srcId="{D9D460E6-DFC4-4B0F-90C7-21CD2A729F1E}" destId="{D2B6573C-0290-486B-9311-0CC7B0034E1B}" srcOrd="1" destOrd="0" presId="urn:microsoft.com/office/officeart/2008/layout/RadialCluster"/>
    <dgm:cxn modelId="{4C6FD259-7650-4364-A002-8D87613289A5}" type="presParOf" srcId="{D9D460E6-DFC4-4B0F-90C7-21CD2A729F1E}" destId="{2658AE91-05F6-4745-BE09-3124DAA2943F}" srcOrd="2" destOrd="0" presId="urn:microsoft.com/office/officeart/2008/layout/RadialCluster"/>
    <dgm:cxn modelId="{BB88B0B0-22B4-4300-9494-016B8CC67C3B}" type="presParOf" srcId="{D9D460E6-DFC4-4B0F-90C7-21CD2A729F1E}" destId="{B7E3F256-B7DE-4A39-B6D5-A335DBA8204B}" srcOrd="3" destOrd="0" presId="urn:microsoft.com/office/officeart/2008/layout/RadialCluster"/>
    <dgm:cxn modelId="{F7C40779-7197-4BA6-97C9-F59D0C480CAC}" type="presParOf" srcId="{D9D460E6-DFC4-4B0F-90C7-21CD2A729F1E}" destId="{5824812F-AE27-44F5-BF90-2E1C570DD240}" srcOrd="4" destOrd="0" presId="urn:microsoft.com/office/officeart/2008/layout/RadialCluster"/>
    <dgm:cxn modelId="{F63ACFB5-7548-4A52-BFE0-DABD8CFC9E67}" type="presParOf" srcId="{D9D460E6-DFC4-4B0F-90C7-21CD2A729F1E}" destId="{79D58E4A-C6A5-4071-A84C-8912A81B3646}" srcOrd="5" destOrd="0" presId="urn:microsoft.com/office/officeart/2008/layout/RadialCluster"/>
    <dgm:cxn modelId="{92EDE508-062C-450B-83CD-EF9999BC63B5}" type="presParOf" srcId="{D9D460E6-DFC4-4B0F-90C7-21CD2A729F1E}" destId="{817883A8-FA29-4EE5-8578-C13945ED0938}" srcOrd="6" destOrd="0" presId="urn:microsoft.com/office/officeart/2008/layout/RadialCluster"/>
    <dgm:cxn modelId="{68C87212-B6CF-4F3D-9886-28B73FECD626}" type="presParOf" srcId="{D9D460E6-DFC4-4B0F-90C7-21CD2A729F1E}" destId="{E69BCA44-1763-4439-99AB-F0A38B28D995}" srcOrd="7" destOrd="0" presId="urn:microsoft.com/office/officeart/2008/layout/RadialCluster"/>
    <dgm:cxn modelId="{B3AC54A5-4F66-4C8E-91A2-15630FAC3000}" type="presParOf" srcId="{D9D460E6-DFC4-4B0F-90C7-21CD2A729F1E}" destId="{09F75527-25C3-4FBB-93B2-DB75E98BEE7A}" srcOrd="8" destOrd="0" presId="urn:microsoft.com/office/officeart/2008/layout/RadialCluster"/>
    <dgm:cxn modelId="{CD18EAE5-DB7B-4DDC-86C0-4FB6B63FE7AA}" type="presParOf" srcId="{D9D460E6-DFC4-4B0F-90C7-21CD2A729F1E}" destId="{030BF66F-0C67-4831-95EE-ACC59BEFD0BD}" srcOrd="9" destOrd="0" presId="urn:microsoft.com/office/officeart/2008/layout/RadialCluster"/>
    <dgm:cxn modelId="{8E77ED6B-1625-4062-9D83-8706984ED707}" type="presParOf" srcId="{D9D460E6-DFC4-4B0F-90C7-21CD2A729F1E}" destId="{00FA760F-C627-41A7-BF6F-A44A3236B92D}" srcOrd="10" destOrd="0" presId="urn:microsoft.com/office/officeart/2008/layout/RadialCluster"/>
    <dgm:cxn modelId="{B9B4C47D-557F-4129-9D9F-006542C64D6B}" type="presParOf" srcId="{D9D460E6-DFC4-4B0F-90C7-21CD2A729F1E}" destId="{2E6315AD-099C-4221-8F4C-790838012659}" srcOrd="11" destOrd="0" presId="urn:microsoft.com/office/officeart/2008/layout/RadialCluster"/>
    <dgm:cxn modelId="{0F224C0F-1AC5-4CE4-91EA-1753C68A4398}" type="presParOf" srcId="{D9D460E6-DFC4-4B0F-90C7-21CD2A729F1E}" destId="{2835F051-A679-4858-923F-0336F31E41B6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C9F6F68-9294-494A-9A0B-FAA7B1C7AF20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21855EE2-C915-42CB-87CD-BA8D0DF3815D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رواج تولید انبوه</a:t>
          </a:r>
          <a:endParaRPr lang="fa-IR" sz="2800" b="1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661C8172-924E-4778-A579-2BF60D0B2107}" type="parTrans" cxnId="{34EFB57B-C5C8-41DE-A8A3-F58757E44D49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890D133C-78B5-4270-88BF-046ADDA184BD}" type="sibTrans" cxnId="{34EFB57B-C5C8-41DE-A8A3-F58757E44D49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6406AB89-9E1F-41CB-B78C-077A0F003D70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اختراع بتن</a:t>
          </a:r>
          <a:endParaRPr lang="fa-IR" sz="2800" b="1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2F1514BC-9045-4591-B3A0-4FC0F773DDCA}" type="parTrans" cxnId="{D37DE19C-8958-4212-ABD1-2CEE13A8F804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E530EB2A-948A-4461-BDA0-FFD505714C77}" type="sibTrans" cxnId="{D37DE19C-8958-4212-ABD1-2CEE13A8F804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C0BE6C75-8BF2-4385-A16F-66AD6B2A19FA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تحول در مفهوم معماری</a:t>
          </a:r>
          <a:endParaRPr lang="fa-IR" sz="2800" b="1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81C391F3-22BB-4F53-A874-42DAE1F4F104}" type="parTrans" cxnId="{42BE2BD3-8BE9-46F6-8EB6-9E52EA608084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B379FF2A-9147-40A2-94E8-B8D11C157ECC}" type="sibTrans" cxnId="{42BE2BD3-8BE9-46F6-8EB6-9E52EA608084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D2F5B7E0-4D28-48E2-9604-BD5D8D1319C5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b="1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عوامل موثر بر شکل گیری و اشاعه شهرسازی مدرنیستی قرن 20</a:t>
          </a:r>
          <a:endParaRPr lang="fa-IR" sz="2800" b="1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E2A2209A-9777-4251-B64F-3AB88838A30A}" type="sibTrans" cxnId="{75EFDEB7-1006-4682-8634-2BEFEAD111B4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F9684612-BF9A-4465-BA3F-31A6DFCA5C44}" type="parTrans" cxnId="{75EFDEB7-1006-4682-8634-2BEFEAD111B4}">
      <dgm:prSet/>
      <dgm:spPr/>
      <dgm:t>
        <a:bodyPr/>
        <a:lstStyle/>
        <a:p>
          <a:pPr rtl="1"/>
          <a:endParaRPr lang="fa-IR" sz="2800" b="1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BA2F91FB-1F53-490B-BABB-FC1FDD241EDD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وقوع جنگ های جهانی</a:t>
          </a:r>
          <a:endParaRPr lang="fa-IR" sz="2800" b="1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ACF15155-B97F-4140-8D66-3886983F405C}" type="parTrans" cxnId="{4DE2DE09-8624-44ED-B7B0-8D43CCF947A8}">
      <dgm:prSet/>
      <dgm:spPr/>
      <dgm:t>
        <a:bodyPr/>
        <a:lstStyle/>
        <a:p>
          <a:pPr rtl="1"/>
          <a:endParaRPr lang="fa-IR"/>
        </a:p>
      </dgm:t>
    </dgm:pt>
    <dgm:pt modelId="{11B9E8E3-ECEB-4C65-9B17-62AE3CAF80ED}" type="sibTrans" cxnId="{4DE2DE09-8624-44ED-B7B0-8D43CCF947A8}">
      <dgm:prSet/>
      <dgm:spPr/>
      <dgm:t>
        <a:bodyPr/>
        <a:lstStyle/>
        <a:p>
          <a:pPr rtl="1"/>
          <a:endParaRPr lang="fa-IR"/>
        </a:p>
      </dgm:t>
    </dgm:pt>
    <dgm:pt modelId="{AE7F34FC-6274-4A29-957A-B559C24D40C8}" type="pres">
      <dgm:prSet presAssocID="{6C9F6F68-9294-494A-9A0B-FAA7B1C7AF2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98D2B40-EC8B-472B-B654-2BADDD9927DE}" type="pres">
      <dgm:prSet presAssocID="{6C9F6F68-9294-494A-9A0B-FAA7B1C7AF20}" presName="radial" presStyleCnt="0">
        <dgm:presLayoutVars>
          <dgm:animLvl val="ctr"/>
        </dgm:presLayoutVars>
      </dgm:prSet>
      <dgm:spPr/>
    </dgm:pt>
    <dgm:pt modelId="{772C7ED9-3A2B-4190-B65D-B94C70D077B0}" type="pres">
      <dgm:prSet presAssocID="{D2F5B7E0-4D28-48E2-9604-BD5D8D1319C5}" presName="centerShape" presStyleLbl="vennNode1" presStyleIdx="0" presStyleCnt="5" custScaleX="89862" custScaleY="90978"/>
      <dgm:spPr/>
      <dgm:t>
        <a:bodyPr/>
        <a:lstStyle/>
        <a:p>
          <a:pPr rtl="1"/>
          <a:endParaRPr lang="fa-IR"/>
        </a:p>
      </dgm:t>
    </dgm:pt>
    <dgm:pt modelId="{F49C8598-4169-4B76-ADB1-BC73E31004FD}" type="pres">
      <dgm:prSet presAssocID="{BA2F91FB-1F53-490B-BABB-FC1FDD241EDD}" presName="node" presStyleLbl="vennNode1" presStyleIdx="1" presStyleCnt="5" custScaleX="125970" custScaleY="11589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FB3F0C8-D1EB-4DB1-AE45-CAB3FEF16FF2}" type="pres">
      <dgm:prSet presAssocID="{21855EE2-C915-42CB-87CD-BA8D0DF3815D}" presName="node" presStyleLbl="vennNode1" presStyleIdx="2" presStyleCnt="5" custScaleX="125970" custScaleY="11589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9203426-565A-463E-8A65-82014074551C}" type="pres">
      <dgm:prSet presAssocID="{6406AB89-9E1F-41CB-B78C-077A0F003D70}" presName="node" presStyleLbl="vennNode1" presStyleIdx="3" presStyleCnt="5" custScaleX="125970" custScaleY="11589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D57261F-2061-44F5-B3A2-6BB942A8CC2B}" type="pres">
      <dgm:prSet presAssocID="{C0BE6C75-8BF2-4385-A16F-66AD6B2A19FA}" presName="node" presStyleLbl="vennNode1" presStyleIdx="4" presStyleCnt="5" custScaleX="125970" custScaleY="11589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4EFB57B-C5C8-41DE-A8A3-F58757E44D49}" srcId="{D2F5B7E0-4D28-48E2-9604-BD5D8D1319C5}" destId="{21855EE2-C915-42CB-87CD-BA8D0DF3815D}" srcOrd="1" destOrd="0" parTransId="{661C8172-924E-4778-A579-2BF60D0B2107}" sibTransId="{890D133C-78B5-4270-88BF-046ADDA184BD}"/>
    <dgm:cxn modelId="{22969597-DE0F-47B8-A033-2A144AEA3818}" type="presOf" srcId="{D2F5B7E0-4D28-48E2-9604-BD5D8D1319C5}" destId="{772C7ED9-3A2B-4190-B65D-B94C70D077B0}" srcOrd="0" destOrd="0" presId="urn:microsoft.com/office/officeart/2005/8/layout/radial3"/>
    <dgm:cxn modelId="{42BE2BD3-8BE9-46F6-8EB6-9E52EA608084}" srcId="{D2F5B7E0-4D28-48E2-9604-BD5D8D1319C5}" destId="{C0BE6C75-8BF2-4385-A16F-66AD6B2A19FA}" srcOrd="3" destOrd="0" parTransId="{81C391F3-22BB-4F53-A874-42DAE1F4F104}" sibTransId="{B379FF2A-9147-40A2-94E8-B8D11C157ECC}"/>
    <dgm:cxn modelId="{EC76BD2C-A15E-46CB-824C-92222BD6243F}" type="presOf" srcId="{6406AB89-9E1F-41CB-B78C-077A0F003D70}" destId="{C9203426-565A-463E-8A65-82014074551C}" srcOrd="0" destOrd="0" presId="urn:microsoft.com/office/officeart/2005/8/layout/radial3"/>
    <dgm:cxn modelId="{8442C1A2-3935-413A-864F-FD063B21EC12}" type="presOf" srcId="{21855EE2-C915-42CB-87CD-BA8D0DF3815D}" destId="{5FB3F0C8-D1EB-4DB1-AE45-CAB3FEF16FF2}" srcOrd="0" destOrd="0" presId="urn:microsoft.com/office/officeart/2005/8/layout/radial3"/>
    <dgm:cxn modelId="{75EFDEB7-1006-4682-8634-2BEFEAD111B4}" srcId="{6C9F6F68-9294-494A-9A0B-FAA7B1C7AF20}" destId="{D2F5B7E0-4D28-48E2-9604-BD5D8D1319C5}" srcOrd="0" destOrd="0" parTransId="{F9684612-BF9A-4465-BA3F-31A6DFCA5C44}" sibTransId="{E2A2209A-9777-4251-B64F-3AB88838A30A}"/>
    <dgm:cxn modelId="{4DAA0660-AC79-4E76-BD5C-62E341C57215}" type="presOf" srcId="{BA2F91FB-1F53-490B-BABB-FC1FDD241EDD}" destId="{F49C8598-4169-4B76-ADB1-BC73E31004FD}" srcOrd="0" destOrd="0" presId="urn:microsoft.com/office/officeart/2005/8/layout/radial3"/>
    <dgm:cxn modelId="{0AD876A0-588A-4DDF-83ED-C21B8BBF0117}" type="presOf" srcId="{C0BE6C75-8BF2-4385-A16F-66AD6B2A19FA}" destId="{6D57261F-2061-44F5-B3A2-6BB942A8CC2B}" srcOrd="0" destOrd="0" presId="urn:microsoft.com/office/officeart/2005/8/layout/radial3"/>
    <dgm:cxn modelId="{D37DE19C-8958-4212-ABD1-2CEE13A8F804}" srcId="{D2F5B7E0-4D28-48E2-9604-BD5D8D1319C5}" destId="{6406AB89-9E1F-41CB-B78C-077A0F003D70}" srcOrd="2" destOrd="0" parTransId="{2F1514BC-9045-4591-B3A0-4FC0F773DDCA}" sibTransId="{E530EB2A-948A-4461-BDA0-FFD505714C77}"/>
    <dgm:cxn modelId="{4DE2DE09-8624-44ED-B7B0-8D43CCF947A8}" srcId="{D2F5B7E0-4D28-48E2-9604-BD5D8D1319C5}" destId="{BA2F91FB-1F53-490B-BABB-FC1FDD241EDD}" srcOrd="0" destOrd="0" parTransId="{ACF15155-B97F-4140-8D66-3886983F405C}" sibTransId="{11B9E8E3-ECEB-4C65-9B17-62AE3CAF80ED}"/>
    <dgm:cxn modelId="{986D671B-9D1D-4ECF-8550-14ABF24026ED}" type="presOf" srcId="{6C9F6F68-9294-494A-9A0B-FAA7B1C7AF20}" destId="{AE7F34FC-6274-4A29-957A-B559C24D40C8}" srcOrd="0" destOrd="0" presId="urn:microsoft.com/office/officeart/2005/8/layout/radial3"/>
    <dgm:cxn modelId="{26A38346-32DD-489B-8206-079D0EBBEC7C}" type="presParOf" srcId="{AE7F34FC-6274-4A29-957A-B559C24D40C8}" destId="{098D2B40-EC8B-472B-B654-2BADDD9927DE}" srcOrd="0" destOrd="0" presId="urn:microsoft.com/office/officeart/2005/8/layout/radial3"/>
    <dgm:cxn modelId="{9AE0989E-D4C1-4C43-A825-7BE09A6A2BD5}" type="presParOf" srcId="{098D2B40-EC8B-472B-B654-2BADDD9927DE}" destId="{772C7ED9-3A2B-4190-B65D-B94C70D077B0}" srcOrd="0" destOrd="0" presId="urn:microsoft.com/office/officeart/2005/8/layout/radial3"/>
    <dgm:cxn modelId="{7E77B922-26B8-430C-A479-6B2AF9F84875}" type="presParOf" srcId="{098D2B40-EC8B-472B-B654-2BADDD9927DE}" destId="{F49C8598-4169-4B76-ADB1-BC73E31004FD}" srcOrd="1" destOrd="0" presId="urn:microsoft.com/office/officeart/2005/8/layout/radial3"/>
    <dgm:cxn modelId="{71327D09-872A-4B93-B62A-A186DC6326FD}" type="presParOf" srcId="{098D2B40-EC8B-472B-B654-2BADDD9927DE}" destId="{5FB3F0C8-D1EB-4DB1-AE45-CAB3FEF16FF2}" srcOrd="2" destOrd="0" presId="urn:microsoft.com/office/officeart/2005/8/layout/radial3"/>
    <dgm:cxn modelId="{61F252E1-7A6E-4F77-9C7B-653201B980DC}" type="presParOf" srcId="{098D2B40-EC8B-472B-B654-2BADDD9927DE}" destId="{C9203426-565A-463E-8A65-82014074551C}" srcOrd="3" destOrd="0" presId="urn:microsoft.com/office/officeart/2005/8/layout/radial3"/>
    <dgm:cxn modelId="{EDBE2AE9-5575-439B-A04A-B2430BD6A65D}" type="presParOf" srcId="{098D2B40-EC8B-472B-B654-2BADDD9927DE}" destId="{6D57261F-2061-44F5-B3A2-6BB942A8CC2B}" srcOrd="4" destOrd="0" presId="urn:microsoft.com/office/officeart/2005/8/layout/radial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799973-AB36-4445-B6A6-6D80BEA670C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6914B8D-18AA-486E-B98A-2078300A5035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b="1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مدرنیته</a:t>
          </a:r>
          <a:endParaRPr lang="fa-IR" sz="2800" b="1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07AC4792-963F-4529-854F-6C91B88D6C8D}" type="parTrans" cxnId="{6C257A51-630D-4ED6-A74D-88D264C6D7A6}">
      <dgm:prSet/>
      <dgm:spPr/>
      <dgm:t>
        <a:bodyPr/>
        <a:lstStyle/>
        <a:p>
          <a:pPr rtl="1"/>
          <a:endParaRPr lang="fa-IR"/>
        </a:p>
      </dgm:t>
    </dgm:pt>
    <dgm:pt modelId="{C7696658-5646-4859-8312-AFC8B9CC7DA0}" type="sibTrans" cxnId="{6C257A51-630D-4ED6-A74D-88D264C6D7A6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1"/>
          <a:endParaRPr lang="fa-IR"/>
        </a:p>
      </dgm:t>
    </dgm:pt>
    <dgm:pt modelId="{864B1E88-6969-4BED-B698-100E1F9F7614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b="1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مصادف با دوره قاجار           </a:t>
          </a:r>
          <a:endParaRPr lang="fa-IR" b="1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3C3FB93C-868D-4DC9-9EAC-B6F4FDAAE46A}" type="parTrans" cxnId="{F08A8750-99A3-460B-9372-ACE17EFD3995}">
      <dgm:prSet/>
      <dgm:spPr/>
      <dgm:t>
        <a:bodyPr/>
        <a:lstStyle/>
        <a:p>
          <a:pPr rtl="1"/>
          <a:endParaRPr lang="fa-IR"/>
        </a:p>
      </dgm:t>
    </dgm:pt>
    <dgm:pt modelId="{442F81ED-F846-4C3B-AA12-71DDD4EBC9CC}" type="sibTrans" cxnId="{F08A8750-99A3-460B-9372-ACE17EFD3995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1"/>
          <a:endParaRPr lang="fa-IR"/>
        </a:p>
      </dgm:t>
    </dgm:pt>
    <dgm:pt modelId="{48212ABD-AF8E-49E8-98B5-362BAD73D735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b="1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اقدامات شهرسازی دوره قاجار </a:t>
          </a:r>
          <a:endParaRPr lang="fa-IR" b="1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DD2714BF-2A22-4CF7-84B1-C9FF4119F3A2}" type="parTrans" cxnId="{EE921014-B8DC-45A9-83C7-30DB325FD7FA}">
      <dgm:prSet/>
      <dgm:spPr/>
      <dgm:t>
        <a:bodyPr/>
        <a:lstStyle/>
        <a:p>
          <a:pPr rtl="1"/>
          <a:endParaRPr lang="fa-IR"/>
        </a:p>
      </dgm:t>
    </dgm:pt>
    <dgm:pt modelId="{9283D4D5-18D5-4CEF-822A-B60BCC7D3599}" type="sibTrans" cxnId="{EE921014-B8DC-45A9-83C7-30DB325FD7FA}">
      <dgm:prSet/>
      <dgm:spPr/>
      <dgm:t>
        <a:bodyPr/>
        <a:lstStyle/>
        <a:p>
          <a:pPr rtl="1"/>
          <a:endParaRPr lang="fa-IR"/>
        </a:p>
      </dgm:t>
    </dgm:pt>
    <dgm:pt modelId="{8C9E7502-3DB6-45D0-9715-9A6EC527C8F4}" type="pres">
      <dgm:prSet presAssocID="{D7799973-AB36-4445-B6A6-6D80BEA670C2}" presName="Name0" presStyleCnt="0">
        <dgm:presLayoutVars>
          <dgm:dir val="rev"/>
          <dgm:resizeHandles val="exact"/>
        </dgm:presLayoutVars>
      </dgm:prSet>
      <dgm:spPr/>
    </dgm:pt>
    <dgm:pt modelId="{439BDFA7-45EF-4512-88D9-1A16C43A1969}" type="pres">
      <dgm:prSet presAssocID="{D6914B8D-18AA-486E-B98A-2078300A5035}" presName="node" presStyleLbl="node1" presStyleIdx="0" presStyleCnt="3" custScaleY="14316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57999AB-C8EC-40F9-AB5F-9F593909BB1E}" type="pres">
      <dgm:prSet presAssocID="{C7696658-5646-4859-8312-AFC8B9CC7DA0}" presName="sibTrans" presStyleLbl="sibTrans2D1" presStyleIdx="0" presStyleCnt="2" custLinFactNeighborX="-5251" custLinFactNeighborY="0"/>
      <dgm:spPr/>
      <dgm:t>
        <a:bodyPr/>
        <a:lstStyle/>
        <a:p>
          <a:pPr rtl="1"/>
          <a:endParaRPr lang="fa-IR"/>
        </a:p>
      </dgm:t>
    </dgm:pt>
    <dgm:pt modelId="{03107FDE-B4B6-44D2-9C7A-FD57F1DA52B9}" type="pres">
      <dgm:prSet presAssocID="{C7696658-5646-4859-8312-AFC8B9CC7DA0}" presName="connectorText" presStyleLbl="sibTrans2D1" presStyleIdx="0" presStyleCnt="2"/>
      <dgm:spPr/>
      <dgm:t>
        <a:bodyPr/>
        <a:lstStyle/>
        <a:p>
          <a:pPr rtl="1"/>
          <a:endParaRPr lang="fa-IR"/>
        </a:p>
      </dgm:t>
    </dgm:pt>
    <dgm:pt modelId="{FBD03C1C-4998-41BE-AEE2-95CAEA397078}" type="pres">
      <dgm:prSet presAssocID="{864B1E88-6969-4BED-B698-100E1F9F7614}" presName="node" presStyleLbl="node1" presStyleIdx="1" presStyleCnt="3" custScaleY="14316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2F9C99D-2EBE-4BB4-8630-0D3EDA30FB41}" type="pres">
      <dgm:prSet presAssocID="{442F81ED-F846-4C3B-AA12-71DDD4EBC9CC}" presName="sibTrans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92517B08-72F0-47DB-A537-2D42C7D617D9}" type="pres">
      <dgm:prSet presAssocID="{442F81ED-F846-4C3B-AA12-71DDD4EBC9CC}" presName="connectorText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32B977F6-6AE2-4B7B-9D9D-A0795F02FF98}" type="pres">
      <dgm:prSet presAssocID="{48212ABD-AF8E-49E8-98B5-362BAD73D735}" presName="node" presStyleLbl="node1" presStyleIdx="2" presStyleCnt="3" custScaleY="14316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6157E5C-C5A7-4961-93DC-F8C62CFCB90B}" type="presOf" srcId="{442F81ED-F846-4C3B-AA12-71DDD4EBC9CC}" destId="{82F9C99D-2EBE-4BB4-8630-0D3EDA30FB41}" srcOrd="0" destOrd="0" presId="urn:microsoft.com/office/officeart/2005/8/layout/process1"/>
    <dgm:cxn modelId="{272416E2-09F5-4DC0-9B05-9B1065A9F3EF}" type="presOf" srcId="{48212ABD-AF8E-49E8-98B5-362BAD73D735}" destId="{32B977F6-6AE2-4B7B-9D9D-A0795F02FF98}" srcOrd="0" destOrd="0" presId="urn:microsoft.com/office/officeart/2005/8/layout/process1"/>
    <dgm:cxn modelId="{EE921014-B8DC-45A9-83C7-30DB325FD7FA}" srcId="{D7799973-AB36-4445-B6A6-6D80BEA670C2}" destId="{48212ABD-AF8E-49E8-98B5-362BAD73D735}" srcOrd="2" destOrd="0" parTransId="{DD2714BF-2A22-4CF7-84B1-C9FF4119F3A2}" sibTransId="{9283D4D5-18D5-4CEF-822A-B60BCC7D3599}"/>
    <dgm:cxn modelId="{11B23C73-2DEB-44AF-B846-179391C1D4EA}" type="presOf" srcId="{C7696658-5646-4859-8312-AFC8B9CC7DA0}" destId="{657999AB-C8EC-40F9-AB5F-9F593909BB1E}" srcOrd="0" destOrd="0" presId="urn:microsoft.com/office/officeart/2005/8/layout/process1"/>
    <dgm:cxn modelId="{985B967F-C19C-435C-8CFC-E8295B7CC63B}" type="presOf" srcId="{864B1E88-6969-4BED-B698-100E1F9F7614}" destId="{FBD03C1C-4998-41BE-AEE2-95CAEA397078}" srcOrd="0" destOrd="0" presId="urn:microsoft.com/office/officeart/2005/8/layout/process1"/>
    <dgm:cxn modelId="{F08A8750-99A3-460B-9372-ACE17EFD3995}" srcId="{D7799973-AB36-4445-B6A6-6D80BEA670C2}" destId="{864B1E88-6969-4BED-B698-100E1F9F7614}" srcOrd="1" destOrd="0" parTransId="{3C3FB93C-868D-4DC9-9EAC-B6F4FDAAE46A}" sibTransId="{442F81ED-F846-4C3B-AA12-71DDD4EBC9CC}"/>
    <dgm:cxn modelId="{EBCF393B-10D9-4BD8-A061-E6A4A46000E3}" type="presOf" srcId="{D7799973-AB36-4445-B6A6-6D80BEA670C2}" destId="{8C9E7502-3DB6-45D0-9715-9A6EC527C8F4}" srcOrd="0" destOrd="0" presId="urn:microsoft.com/office/officeart/2005/8/layout/process1"/>
    <dgm:cxn modelId="{FC8FF7D8-938B-4E9D-9A7D-CCD453425D20}" type="presOf" srcId="{D6914B8D-18AA-486E-B98A-2078300A5035}" destId="{439BDFA7-45EF-4512-88D9-1A16C43A1969}" srcOrd="0" destOrd="0" presId="urn:microsoft.com/office/officeart/2005/8/layout/process1"/>
    <dgm:cxn modelId="{827088BC-ADB3-4DC3-8803-234ACBF30EAF}" type="presOf" srcId="{442F81ED-F846-4C3B-AA12-71DDD4EBC9CC}" destId="{92517B08-72F0-47DB-A537-2D42C7D617D9}" srcOrd="1" destOrd="0" presId="urn:microsoft.com/office/officeart/2005/8/layout/process1"/>
    <dgm:cxn modelId="{419FE1C9-215E-4B41-AF2C-2A888F685984}" type="presOf" srcId="{C7696658-5646-4859-8312-AFC8B9CC7DA0}" destId="{03107FDE-B4B6-44D2-9C7A-FD57F1DA52B9}" srcOrd="1" destOrd="0" presId="urn:microsoft.com/office/officeart/2005/8/layout/process1"/>
    <dgm:cxn modelId="{6C257A51-630D-4ED6-A74D-88D264C6D7A6}" srcId="{D7799973-AB36-4445-B6A6-6D80BEA670C2}" destId="{D6914B8D-18AA-486E-B98A-2078300A5035}" srcOrd="0" destOrd="0" parTransId="{07AC4792-963F-4529-854F-6C91B88D6C8D}" sibTransId="{C7696658-5646-4859-8312-AFC8B9CC7DA0}"/>
    <dgm:cxn modelId="{116A9D02-01DF-419A-9CCB-4DF225577436}" type="presParOf" srcId="{8C9E7502-3DB6-45D0-9715-9A6EC527C8F4}" destId="{439BDFA7-45EF-4512-88D9-1A16C43A1969}" srcOrd="0" destOrd="0" presId="urn:microsoft.com/office/officeart/2005/8/layout/process1"/>
    <dgm:cxn modelId="{6A30F5BC-D578-4A53-9C3D-9CD70819C801}" type="presParOf" srcId="{8C9E7502-3DB6-45D0-9715-9A6EC527C8F4}" destId="{657999AB-C8EC-40F9-AB5F-9F593909BB1E}" srcOrd="1" destOrd="0" presId="urn:microsoft.com/office/officeart/2005/8/layout/process1"/>
    <dgm:cxn modelId="{641A726F-DF20-4CA8-8E28-29A0EF818274}" type="presParOf" srcId="{657999AB-C8EC-40F9-AB5F-9F593909BB1E}" destId="{03107FDE-B4B6-44D2-9C7A-FD57F1DA52B9}" srcOrd="0" destOrd="0" presId="urn:microsoft.com/office/officeart/2005/8/layout/process1"/>
    <dgm:cxn modelId="{0D991BF7-17EE-4E9B-9598-ABE1889DFD9F}" type="presParOf" srcId="{8C9E7502-3DB6-45D0-9715-9A6EC527C8F4}" destId="{FBD03C1C-4998-41BE-AEE2-95CAEA397078}" srcOrd="2" destOrd="0" presId="urn:microsoft.com/office/officeart/2005/8/layout/process1"/>
    <dgm:cxn modelId="{66915D8B-86B9-462E-A14B-8B153ACE98CA}" type="presParOf" srcId="{8C9E7502-3DB6-45D0-9715-9A6EC527C8F4}" destId="{82F9C99D-2EBE-4BB4-8630-0D3EDA30FB41}" srcOrd="3" destOrd="0" presId="urn:microsoft.com/office/officeart/2005/8/layout/process1"/>
    <dgm:cxn modelId="{2B869DDF-3466-4017-B873-FFDBF67A961E}" type="presParOf" srcId="{82F9C99D-2EBE-4BB4-8630-0D3EDA30FB41}" destId="{92517B08-72F0-47DB-A537-2D42C7D617D9}" srcOrd="0" destOrd="0" presId="urn:microsoft.com/office/officeart/2005/8/layout/process1"/>
    <dgm:cxn modelId="{00EFE4AA-C385-4FAC-BA97-F75F6300150F}" type="presParOf" srcId="{8C9E7502-3DB6-45D0-9715-9A6EC527C8F4}" destId="{32B977F6-6AE2-4B7B-9D9D-A0795F02FF9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7799973-AB36-4445-B6A6-6D80BEA670C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6914B8D-18AA-486E-B98A-2078300A5035}">
      <dgm:prSet phldrT="[Text]" custT="1"/>
      <dgm:spPr>
        <a:solidFill>
          <a:schemeClr val="tx1"/>
        </a:solidFill>
      </dgm:spPr>
      <dgm:t>
        <a:bodyPr/>
        <a:lstStyle/>
        <a:p>
          <a:pPr rtl="1"/>
          <a:r>
            <a:rPr lang="fa-IR" sz="2800" b="1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مدرنیسم و مدرنیزاسیون</a:t>
          </a:r>
          <a:endParaRPr lang="fa-IR" sz="2800" b="1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07AC4792-963F-4529-854F-6C91B88D6C8D}" type="parTrans" cxnId="{6C257A51-630D-4ED6-A74D-88D264C6D7A6}">
      <dgm:prSet/>
      <dgm:spPr/>
      <dgm:t>
        <a:bodyPr/>
        <a:lstStyle/>
        <a:p>
          <a:pPr rtl="1"/>
          <a:endParaRPr lang="fa-IR"/>
        </a:p>
      </dgm:t>
    </dgm:pt>
    <dgm:pt modelId="{C7696658-5646-4859-8312-AFC8B9CC7DA0}" type="sibTrans" cxnId="{6C257A51-630D-4ED6-A74D-88D264C6D7A6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1"/>
          <a:endParaRPr lang="fa-IR"/>
        </a:p>
      </dgm:t>
    </dgm:pt>
    <dgm:pt modelId="{864B1E88-6969-4BED-B698-100E1F9F7614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b="1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مصادف با دوره پهلوی           </a:t>
          </a:r>
          <a:endParaRPr lang="fa-IR" b="1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3C3FB93C-868D-4DC9-9EAC-B6F4FDAAE46A}" type="parTrans" cxnId="{F08A8750-99A3-460B-9372-ACE17EFD3995}">
      <dgm:prSet/>
      <dgm:spPr/>
      <dgm:t>
        <a:bodyPr/>
        <a:lstStyle/>
        <a:p>
          <a:pPr rtl="1"/>
          <a:endParaRPr lang="fa-IR"/>
        </a:p>
      </dgm:t>
    </dgm:pt>
    <dgm:pt modelId="{442F81ED-F846-4C3B-AA12-71DDD4EBC9CC}" type="sibTrans" cxnId="{F08A8750-99A3-460B-9372-ACE17EFD3995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rtl="1"/>
          <a:endParaRPr lang="fa-IR" dirty="0"/>
        </a:p>
      </dgm:t>
    </dgm:pt>
    <dgm:pt modelId="{48212ABD-AF8E-49E8-98B5-362BAD73D735}">
      <dgm:prSet phldrT="[Text]"/>
      <dgm:spPr>
        <a:solidFill>
          <a:schemeClr val="tx1"/>
        </a:solidFill>
      </dgm:spPr>
      <dgm:t>
        <a:bodyPr/>
        <a:lstStyle/>
        <a:p>
          <a:pPr rtl="1"/>
          <a:r>
            <a:rPr lang="fa-IR" b="1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اقدامات شهرسازی دوره پهلوی</a:t>
          </a:r>
          <a:endParaRPr lang="fa-IR" b="1" dirty="0">
            <a:latin typeface="Adobe Arabic" panose="02040503050201020203" pitchFamily="18" charset="-78"/>
            <a:cs typeface="Adobe Arabic" panose="02040503050201020203" pitchFamily="18" charset="-78"/>
          </a:endParaRPr>
        </a:p>
      </dgm:t>
    </dgm:pt>
    <dgm:pt modelId="{DD2714BF-2A22-4CF7-84B1-C9FF4119F3A2}" type="parTrans" cxnId="{EE921014-B8DC-45A9-83C7-30DB325FD7FA}">
      <dgm:prSet/>
      <dgm:spPr/>
      <dgm:t>
        <a:bodyPr/>
        <a:lstStyle/>
        <a:p>
          <a:pPr rtl="1"/>
          <a:endParaRPr lang="fa-IR"/>
        </a:p>
      </dgm:t>
    </dgm:pt>
    <dgm:pt modelId="{9283D4D5-18D5-4CEF-822A-B60BCC7D3599}" type="sibTrans" cxnId="{EE921014-B8DC-45A9-83C7-30DB325FD7FA}">
      <dgm:prSet/>
      <dgm:spPr/>
      <dgm:t>
        <a:bodyPr/>
        <a:lstStyle/>
        <a:p>
          <a:pPr rtl="1"/>
          <a:endParaRPr lang="fa-IR"/>
        </a:p>
      </dgm:t>
    </dgm:pt>
    <dgm:pt modelId="{8C9E7502-3DB6-45D0-9715-9A6EC527C8F4}" type="pres">
      <dgm:prSet presAssocID="{D7799973-AB36-4445-B6A6-6D80BEA670C2}" presName="Name0" presStyleCnt="0">
        <dgm:presLayoutVars>
          <dgm:dir val="rev"/>
          <dgm:resizeHandles val="exact"/>
        </dgm:presLayoutVars>
      </dgm:prSet>
      <dgm:spPr/>
    </dgm:pt>
    <dgm:pt modelId="{439BDFA7-45EF-4512-88D9-1A16C43A1969}" type="pres">
      <dgm:prSet presAssocID="{D6914B8D-18AA-486E-B98A-2078300A5035}" presName="node" presStyleLbl="node1" presStyleIdx="0" presStyleCnt="3" custScaleY="14316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57999AB-C8EC-40F9-AB5F-9F593909BB1E}" type="pres">
      <dgm:prSet presAssocID="{C7696658-5646-4859-8312-AFC8B9CC7DA0}" presName="sibTrans" presStyleLbl="sibTrans2D1" presStyleIdx="0" presStyleCnt="2"/>
      <dgm:spPr/>
      <dgm:t>
        <a:bodyPr/>
        <a:lstStyle/>
        <a:p>
          <a:pPr rtl="1"/>
          <a:endParaRPr lang="fa-IR"/>
        </a:p>
      </dgm:t>
    </dgm:pt>
    <dgm:pt modelId="{03107FDE-B4B6-44D2-9C7A-FD57F1DA52B9}" type="pres">
      <dgm:prSet presAssocID="{C7696658-5646-4859-8312-AFC8B9CC7DA0}" presName="connectorText" presStyleLbl="sibTrans2D1" presStyleIdx="0" presStyleCnt="2"/>
      <dgm:spPr/>
      <dgm:t>
        <a:bodyPr/>
        <a:lstStyle/>
        <a:p>
          <a:pPr rtl="1"/>
          <a:endParaRPr lang="fa-IR"/>
        </a:p>
      </dgm:t>
    </dgm:pt>
    <dgm:pt modelId="{FBD03C1C-4998-41BE-AEE2-95CAEA397078}" type="pres">
      <dgm:prSet presAssocID="{864B1E88-6969-4BED-B698-100E1F9F7614}" presName="node" presStyleLbl="node1" presStyleIdx="1" presStyleCnt="3" custScaleY="14316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2F9C99D-2EBE-4BB4-8630-0D3EDA30FB41}" type="pres">
      <dgm:prSet presAssocID="{442F81ED-F846-4C3B-AA12-71DDD4EBC9CC}" presName="sibTrans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92517B08-72F0-47DB-A537-2D42C7D617D9}" type="pres">
      <dgm:prSet presAssocID="{442F81ED-F846-4C3B-AA12-71DDD4EBC9CC}" presName="connectorText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32B977F6-6AE2-4B7B-9D9D-A0795F02FF98}" type="pres">
      <dgm:prSet presAssocID="{48212ABD-AF8E-49E8-98B5-362BAD73D735}" presName="node" presStyleLbl="node1" presStyleIdx="2" presStyleCnt="3" custScaleY="14316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EE921014-B8DC-45A9-83C7-30DB325FD7FA}" srcId="{D7799973-AB36-4445-B6A6-6D80BEA670C2}" destId="{48212ABD-AF8E-49E8-98B5-362BAD73D735}" srcOrd="2" destOrd="0" parTransId="{DD2714BF-2A22-4CF7-84B1-C9FF4119F3A2}" sibTransId="{9283D4D5-18D5-4CEF-822A-B60BCC7D3599}"/>
    <dgm:cxn modelId="{9F422738-C291-4766-861D-6F214C589643}" type="presOf" srcId="{48212ABD-AF8E-49E8-98B5-362BAD73D735}" destId="{32B977F6-6AE2-4B7B-9D9D-A0795F02FF98}" srcOrd="0" destOrd="0" presId="urn:microsoft.com/office/officeart/2005/8/layout/process1"/>
    <dgm:cxn modelId="{F1D0C6FB-CD1E-4FD5-9F0D-1E62B2BC941A}" type="presOf" srcId="{C7696658-5646-4859-8312-AFC8B9CC7DA0}" destId="{03107FDE-B4B6-44D2-9C7A-FD57F1DA52B9}" srcOrd="1" destOrd="0" presId="urn:microsoft.com/office/officeart/2005/8/layout/process1"/>
    <dgm:cxn modelId="{F4C020BD-106E-4106-9FC1-1F7E8B4842FE}" type="presOf" srcId="{864B1E88-6969-4BED-B698-100E1F9F7614}" destId="{FBD03C1C-4998-41BE-AEE2-95CAEA397078}" srcOrd="0" destOrd="0" presId="urn:microsoft.com/office/officeart/2005/8/layout/process1"/>
    <dgm:cxn modelId="{6C257A51-630D-4ED6-A74D-88D264C6D7A6}" srcId="{D7799973-AB36-4445-B6A6-6D80BEA670C2}" destId="{D6914B8D-18AA-486E-B98A-2078300A5035}" srcOrd="0" destOrd="0" parTransId="{07AC4792-963F-4529-854F-6C91B88D6C8D}" sibTransId="{C7696658-5646-4859-8312-AFC8B9CC7DA0}"/>
    <dgm:cxn modelId="{4BD09964-56EC-458B-9F04-0EA7EDC12473}" type="presOf" srcId="{C7696658-5646-4859-8312-AFC8B9CC7DA0}" destId="{657999AB-C8EC-40F9-AB5F-9F593909BB1E}" srcOrd="0" destOrd="0" presId="urn:microsoft.com/office/officeart/2005/8/layout/process1"/>
    <dgm:cxn modelId="{A2303A58-9354-4164-BA9D-1ACA17F1CBA0}" type="presOf" srcId="{D7799973-AB36-4445-B6A6-6D80BEA670C2}" destId="{8C9E7502-3DB6-45D0-9715-9A6EC527C8F4}" srcOrd="0" destOrd="0" presId="urn:microsoft.com/office/officeart/2005/8/layout/process1"/>
    <dgm:cxn modelId="{88AA473F-E949-488B-89FD-5746358EB4EB}" type="presOf" srcId="{442F81ED-F846-4C3B-AA12-71DDD4EBC9CC}" destId="{92517B08-72F0-47DB-A537-2D42C7D617D9}" srcOrd="1" destOrd="0" presId="urn:microsoft.com/office/officeart/2005/8/layout/process1"/>
    <dgm:cxn modelId="{D73C82DE-CE83-41D2-B83C-76BD2D6DA928}" type="presOf" srcId="{D6914B8D-18AA-486E-B98A-2078300A5035}" destId="{439BDFA7-45EF-4512-88D9-1A16C43A1969}" srcOrd="0" destOrd="0" presId="urn:microsoft.com/office/officeart/2005/8/layout/process1"/>
    <dgm:cxn modelId="{3A7D64C4-8CC6-4542-BE4A-022875C58371}" type="presOf" srcId="{442F81ED-F846-4C3B-AA12-71DDD4EBC9CC}" destId="{82F9C99D-2EBE-4BB4-8630-0D3EDA30FB41}" srcOrd="0" destOrd="0" presId="urn:microsoft.com/office/officeart/2005/8/layout/process1"/>
    <dgm:cxn modelId="{F08A8750-99A3-460B-9372-ACE17EFD3995}" srcId="{D7799973-AB36-4445-B6A6-6D80BEA670C2}" destId="{864B1E88-6969-4BED-B698-100E1F9F7614}" srcOrd="1" destOrd="0" parTransId="{3C3FB93C-868D-4DC9-9EAC-B6F4FDAAE46A}" sibTransId="{442F81ED-F846-4C3B-AA12-71DDD4EBC9CC}"/>
    <dgm:cxn modelId="{C7997A23-63B2-414A-9099-2FA2809B3CA8}" type="presParOf" srcId="{8C9E7502-3DB6-45D0-9715-9A6EC527C8F4}" destId="{439BDFA7-45EF-4512-88D9-1A16C43A1969}" srcOrd="0" destOrd="0" presId="urn:microsoft.com/office/officeart/2005/8/layout/process1"/>
    <dgm:cxn modelId="{0240E619-8B71-4308-9FF5-CEF4DFAC9923}" type="presParOf" srcId="{8C9E7502-3DB6-45D0-9715-9A6EC527C8F4}" destId="{657999AB-C8EC-40F9-AB5F-9F593909BB1E}" srcOrd="1" destOrd="0" presId="urn:microsoft.com/office/officeart/2005/8/layout/process1"/>
    <dgm:cxn modelId="{AAF1614B-5164-4A80-AC39-15C914C18769}" type="presParOf" srcId="{657999AB-C8EC-40F9-AB5F-9F593909BB1E}" destId="{03107FDE-B4B6-44D2-9C7A-FD57F1DA52B9}" srcOrd="0" destOrd="0" presId="urn:microsoft.com/office/officeart/2005/8/layout/process1"/>
    <dgm:cxn modelId="{22AB165A-ACA8-492D-BB8E-004E42DC9865}" type="presParOf" srcId="{8C9E7502-3DB6-45D0-9715-9A6EC527C8F4}" destId="{FBD03C1C-4998-41BE-AEE2-95CAEA397078}" srcOrd="2" destOrd="0" presId="urn:microsoft.com/office/officeart/2005/8/layout/process1"/>
    <dgm:cxn modelId="{B7ED2420-A87B-4DAD-BF16-40E2C7D1930D}" type="presParOf" srcId="{8C9E7502-3DB6-45D0-9715-9A6EC527C8F4}" destId="{82F9C99D-2EBE-4BB4-8630-0D3EDA30FB41}" srcOrd="3" destOrd="0" presId="urn:microsoft.com/office/officeart/2005/8/layout/process1"/>
    <dgm:cxn modelId="{EBBCE0DC-8AEC-47B6-A251-AB5E310FD9FA}" type="presParOf" srcId="{82F9C99D-2EBE-4BB4-8630-0D3EDA30FB41}" destId="{92517B08-72F0-47DB-A537-2D42C7D617D9}" srcOrd="0" destOrd="0" presId="urn:microsoft.com/office/officeart/2005/8/layout/process1"/>
    <dgm:cxn modelId="{57A1684F-08C5-415D-82C7-062163C1B8EC}" type="presParOf" srcId="{8C9E7502-3DB6-45D0-9715-9A6EC527C8F4}" destId="{32B977F6-6AE2-4B7B-9D9D-A0795F02FF9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901F72-D0E8-491D-95D2-7FF2E4C2F193}">
      <dsp:nvSpPr>
        <dsp:cNvPr id="0" name=""/>
        <dsp:cNvSpPr/>
      </dsp:nvSpPr>
      <dsp:spPr>
        <a:xfrm>
          <a:off x="3524470" y="1932769"/>
          <a:ext cx="2239481" cy="11197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</a:t>
          </a:r>
          <a:endParaRPr lang="fa-IR" sz="4400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3557266" y="1965565"/>
        <a:ext cx="2173889" cy="1054148"/>
      </dsp:txXfrm>
    </dsp:sp>
    <dsp:sp modelId="{3CA60062-300A-4F87-B463-8978D4F24E09}">
      <dsp:nvSpPr>
        <dsp:cNvPr id="0" name=""/>
        <dsp:cNvSpPr/>
      </dsp:nvSpPr>
      <dsp:spPr>
        <a:xfrm rot="14707178">
          <a:off x="2011992" y="1506648"/>
          <a:ext cx="2129164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2129164" y="202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4400" kern="1200">
            <a:latin typeface="Adobe Caslon Pro" panose="0205050205050A020403" pitchFamily="18" charset="0"/>
          </a:endParaRPr>
        </a:p>
      </dsp:txBody>
      <dsp:txXfrm rot="10800000">
        <a:off x="3023345" y="1473634"/>
        <a:ext cx="106458" cy="106458"/>
      </dsp:txXfrm>
    </dsp:sp>
    <dsp:sp modelId="{AC2A6DE4-F9B4-45FF-99DD-3D14D23CA04D}">
      <dsp:nvSpPr>
        <dsp:cNvPr id="0" name=""/>
        <dsp:cNvSpPr/>
      </dsp:nvSpPr>
      <dsp:spPr>
        <a:xfrm>
          <a:off x="389197" y="1217"/>
          <a:ext cx="2239481" cy="11197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2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تفکر مدرن</a:t>
          </a:r>
          <a:endParaRPr lang="fa-IR" sz="4400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21993" y="34013"/>
        <a:ext cx="2173889" cy="1054148"/>
      </dsp:txXfrm>
    </dsp:sp>
    <dsp:sp modelId="{EF174A67-C2FC-489D-A72C-A3C5069B0593}">
      <dsp:nvSpPr>
        <dsp:cNvPr id="0" name=""/>
        <dsp:cNvSpPr/>
      </dsp:nvSpPr>
      <dsp:spPr>
        <a:xfrm rot="12942401">
          <a:off x="2524988" y="2150499"/>
          <a:ext cx="110317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103171" y="202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4400" kern="1200">
            <a:latin typeface="Adobe Caslon Pro" panose="0205050205050A020403" pitchFamily="18" charset="0"/>
          </a:endParaRPr>
        </a:p>
      </dsp:txBody>
      <dsp:txXfrm rot="10800000">
        <a:off x="3048995" y="2143135"/>
        <a:ext cx="55158" cy="55158"/>
      </dsp:txXfrm>
    </dsp:sp>
    <dsp:sp modelId="{F9665117-BE2E-4B40-9AE8-B09265E80EF7}">
      <dsp:nvSpPr>
        <dsp:cNvPr id="0" name=""/>
        <dsp:cNvSpPr/>
      </dsp:nvSpPr>
      <dsp:spPr>
        <a:xfrm>
          <a:off x="389197" y="1288918"/>
          <a:ext cx="2239481" cy="11197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مدرنیته</a:t>
          </a:r>
          <a:endParaRPr lang="fa-IR" sz="4400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21993" y="1321714"/>
        <a:ext cx="2173889" cy="1054148"/>
      </dsp:txXfrm>
    </dsp:sp>
    <dsp:sp modelId="{D17E0025-A95B-4763-9587-3417A7FCFD21}">
      <dsp:nvSpPr>
        <dsp:cNvPr id="0" name=""/>
        <dsp:cNvSpPr/>
      </dsp:nvSpPr>
      <dsp:spPr>
        <a:xfrm rot="8657599">
          <a:off x="2524988" y="2794350"/>
          <a:ext cx="110317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103171" y="202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4400" kern="1200">
            <a:latin typeface="Adobe Caslon Pro" panose="0205050205050A020403" pitchFamily="18" charset="0"/>
          </a:endParaRPr>
        </a:p>
      </dsp:txBody>
      <dsp:txXfrm rot="10800000">
        <a:off x="3048995" y="2786986"/>
        <a:ext cx="55158" cy="55158"/>
      </dsp:txXfrm>
    </dsp:sp>
    <dsp:sp modelId="{EC36BDAE-4B89-43DB-9547-4E4A52044C41}">
      <dsp:nvSpPr>
        <dsp:cNvPr id="0" name=""/>
        <dsp:cNvSpPr/>
      </dsp:nvSpPr>
      <dsp:spPr>
        <a:xfrm>
          <a:off x="389197" y="2576620"/>
          <a:ext cx="2239481" cy="11197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مدرنیسم</a:t>
          </a:r>
          <a:endParaRPr lang="fa-IR" sz="4400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21993" y="2609416"/>
        <a:ext cx="2173889" cy="1054148"/>
      </dsp:txXfrm>
    </dsp:sp>
    <dsp:sp modelId="{0DB1632D-79C6-40B9-A116-F3EDE0D45517}">
      <dsp:nvSpPr>
        <dsp:cNvPr id="0" name=""/>
        <dsp:cNvSpPr/>
      </dsp:nvSpPr>
      <dsp:spPr>
        <a:xfrm rot="6892822">
          <a:off x="2011992" y="3438201"/>
          <a:ext cx="2129164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2129164" y="202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4400" kern="1200"/>
        </a:p>
      </dsp:txBody>
      <dsp:txXfrm rot="10800000">
        <a:off x="3023345" y="3405187"/>
        <a:ext cx="106458" cy="106458"/>
      </dsp:txXfrm>
    </dsp:sp>
    <dsp:sp modelId="{11F75143-4B31-4E90-84F4-631BCEC9D3A9}">
      <dsp:nvSpPr>
        <dsp:cNvPr id="0" name=""/>
        <dsp:cNvSpPr/>
      </dsp:nvSpPr>
      <dsp:spPr>
        <a:xfrm>
          <a:off x="389197" y="3864322"/>
          <a:ext cx="2239481" cy="11197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satMod val="103000"/>
                <a:lumMod val="102000"/>
                <a:tint val="94000"/>
              </a:schemeClr>
            </a:gs>
            <a:gs pos="50000">
              <a:schemeClr val="dk1">
                <a:satMod val="110000"/>
                <a:lumMod val="100000"/>
                <a:shade val="100000"/>
              </a:schemeClr>
            </a:gs>
            <a:gs pos="100000">
              <a:schemeClr val="dk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مدرنیزاسیون</a:t>
          </a:r>
          <a:endParaRPr lang="fa-IR" sz="4400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21993" y="3897118"/>
        <a:ext cx="2173889" cy="10541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752641-B0CB-4386-9915-37842606CECF}">
      <dsp:nvSpPr>
        <dsp:cNvPr id="0" name=""/>
        <dsp:cNvSpPr/>
      </dsp:nvSpPr>
      <dsp:spPr>
        <a:xfrm>
          <a:off x="4026535" y="2091372"/>
          <a:ext cx="1792605" cy="179260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مولفه های مدرنیته</a:t>
          </a:r>
          <a:endParaRPr lang="fa-IR" sz="3600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114043" y="2178880"/>
        <a:ext cx="1617589" cy="1617589"/>
      </dsp:txXfrm>
    </dsp:sp>
    <dsp:sp modelId="{D2B6573C-0290-486B-9311-0CC7B0034E1B}">
      <dsp:nvSpPr>
        <dsp:cNvPr id="0" name=""/>
        <dsp:cNvSpPr/>
      </dsp:nvSpPr>
      <dsp:spPr>
        <a:xfrm rot="16200000">
          <a:off x="4477930" y="1646465"/>
          <a:ext cx="8898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9813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58AE91-05F6-4745-BE09-3124DAA2943F}">
      <dsp:nvSpPr>
        <dsp:cNvPr id="0" name=""/>
        <dsp:cNvSpPr/>
      </dsp:nvSpPr>
      <dsp:spPr>
        <a:xfrm>
          <a:off x="4322314" y="513"/>
          <a:ext cx="1201045" cy="120104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عقلانیت</a:t>
          </a:r>
          <a:endParaRPr lang="fa-IR" sz="2800" kern="12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380944" y="59143"/>
        <a:ext cx="1083785" cy="1083785"/>
      </dsp:txXfrm>
    </dsp:sp>
    <dsp:sp modelId="{B7E3F256-B7DE-4A39-B6D5-A335DBA8204B}">
      <dsp:nvSpPr>
        <dsp:cNvPr id="0" name=""/>
        <dsp:cNvSpPr/>
      </dsp:nvSpPr>
      <dsp:spPr>
        <a:xfrm rot="19800000">
          <a:off x="5775045" y="2305631"/>
          <a:ext cx="6582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58253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24812F-AE27-44F5-BF90-2E1C570DD240}">
      <dsp:nvSpPr>
        <dsp:cNvPr id="0" name=""/>
        <dsp:cNvSpPr/>
      </dsp:nvSpPr>
      <dsp:spPr>
        <a:xfrm>
          <a:off x="6389204" y="1193832"/>
          <a:ext cx="1201045" cy="120104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تجربه گرایی</a:t>
          </a:r>
          <a:endParaRPr lang="fa-IR" sz="2800" kern="12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6447834" y="1252462"/>
        <a:ext cx="1083785" cy="1083785"/>
      </dsp:txXfrm>
    </dsp:sp>
    <dsp:sp modelId="{79D58E4A-C6A5-4071-A84C-8912A81B3646}">
      <dsp:nvSpPr>
        <dsp:cNvPr id="0" name=""/>
        <dsp:cNvSpPr/>
      </dsp:nvSpPr>
      <dsp:spPr>
        <a:xfrm rot="1800000">
          <a:off x="5775045" y="3669718"/>
          <a:ext cx="6582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58253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7883A8-FA29-4EE5-8578-C13945ED0938}">
      <dsp:nvSpPr>
        <dsp:cNvPr id="0" name=""/>
        <dsp:cNvSpPr/>
      </dsp:nvSpPr>
      <dsp:spPr>
        <a:xfrm>
          <a:off x="6389204" y="3580471"/>
          <a:ext cx="1201045" cy="120104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اومانیسم</a:t>
          </a:r>
          <a:endParaRPr lang="fa-IR" sz="2800" kern="12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6447834" y="3639101"/>
        <a:ext cx="1083785" cy="1083785"/>
      </dsp:txXfrm>
    </dsp:sp>
    <dsp:sp modelId="{E69BCA44-1763-4439-99AB-F0A38B28D995}">
      <dsp:nvSpPr>
        <dsp:cNvPr id="0" name=""/>
        <dsp:cNvSpPr/>
      </dsp:nvSpPr>
      <dsp:spPr>
        <a:xfrm rot="5400000">
          <a:off x="4477930" y="4328884"/>
          <a:ext cx="8898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9813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F75527-25C3-4FBB-93B2-DB75E98BEE7A}">
      <dsp:nvSpPr>
        <dsp:cNvPr id="0" name=""/>
        <dsp:cNvSpPr/>
      </dsp:nvSpPr>
      <dsp:spPr>
        <a:xfrm>
          <a:off x="4322314" y="4773791"/>
          <a:ext cx="1201045" cy="120104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فردگرایی</a:t>
          </a:r>
          <a:endParaRPr lang="fa-IR" sz="2800" kern="12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380944" y="4832421"/>
        <a:ext cx="1083785" cy="1083785"/>
      </dsp:txXfrm>
    </dsp:sp>
    <dsp:sp modelId="{030BF66F-0C67-4831-95EE-ACC59BEFD0BD}">
      <dsp:nvSpPr>
        <dsp:cNvPr id="0" name=""/>
        <dsp:cNvSpPr/>
      </dsp:nvSpPr>
      <dsp:spPr>
        <a:xfrm rot="9000000">
          <a:off x="3412375" y="3669718"/>
          <a:ext cx="6582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58253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FA760F-C627-41A7-BF6F-A44A3236B92D}">
      <dsp:nvSpPr>
        <dsp:cNvPr id="0" name=""/>
        <dsp:cNvSpPr/>
      </dsp:nvSpPr>
      <dsp:spPr>
        <a:xfrm>
          <a:off x="2255424" y="3580471"/>
          <a:ext cx="1201045" cy="120104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دموکراسی</a:t>
          </a:r>
          <a:endParaRPr lang="fa-IR" sz="2800" kern="12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2314054" y="3639101"/>
        <a:ext cx="1083785" cy="1083785"/>
      </dsp:txXfrm>
    </dsp:sp>
    <dsp:sp modelId="{2E6315AD-099C-4221-8F4C-790838012659}">
      <dsp:nvSpPr>
        <dsp:cNvPr id="0" name=""/>
        <dsp:cNvSpPr/>
      </dsp:nvSpPr>
      <dsp:spPr>
        <a:xfrm rot="12600000">
          <a:off x="3412375" y="2305631"/>
          <a:ext cx="6582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58253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35F051-A679-4858-923F-0336F31E41B6}">
      <dsp:nvSpPr>
        <dsp:cNvPr id="0" name=""/>
        <dsp:cNvSpPr/>
      </dsp:nvSpPr>
      <dsp:spPr>
        <a:xfrm>
          <a:off x="2255424" y="1193832"/>
          <a:ext cx="1201045" cy="120104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ln/>
              <a:latin typeface="Adobe Arabic" panose="02040503050201020203" pitchFamily="18" charset="-78"/>
              <a:cs typeface="Adobe Arabic" panose="02040503050201020203" pitchFamily="18" charset="-78"/>
            </a:rPr>
            <a:t>قانون گرایی</a:t>
          </a:r>
          <a:endParaRPr lang="fa-IR" sz="2800" kern="1200" dirty="0">
            <a:ln/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2314054" y="1252462"/>
        <a:ext cx="1083785" cy="10837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2C7ED9-3A2B-4190-B65D-B94C70D077B0}">
      <dsp:nvSpPr>
        <dsp:cNvPr id="0" name=""/>
        <dsp:cNvSpPr/>
      </dsp:nvSpPr>
      <dsp:spPr>
        <a:xfrm>
          <a:off x="3123192" y="1283620"/>
          <a:ext cx="2583289" cy="2615371"/>
        </a:xfrm>
        <a:prstGeom prst="ellips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عوامل موثر بر شکل گیری و اشاعه شهرسازی مدرنیستی قرن 20</a:t>
          </a:r>
          <a:endParaRPr lang="fa-IR" sz="2800" b="1" kern="1200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3501506" y="1666632"/>
        <a:ext cx="1826661" cy="1849347"/>
      </dsp:txXfrm>
    </dsp:sp>
    <dsp:sp modelId="{F49C8598-4169-4B76-ADB1-BC73E31004FD}">
      <dsp:nvSpPr>
        <dsp:cNvPr id="0" name=""/>
        <dsp:cNvSpPr/>
      </dsp:nvSpPr>
      <dsp:spPr>
        <a:xfrm>
          <a:off x="3509513" y="-113735"/>
          <a:ext cx="1810648" cy="1665862"/>
        </a:xfrm>
        <a:prstGeom prst="ellips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وقوع جنگ های جهانی</a:t>
          </a:r>
          <a:endParaRPr lang="fa-IR" sz="2800" b="1" kern="1200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3774676" y="130225"/>
        <a:ext cx="1280322" cy="1177942"/>
      </dsp:txXfrm>
    </dsp:sp>
    <dsp:sp modelId="{5FB3F0C8-D1EB-4DB1-AE45-CAB3FEF16FF2}">
      <dsp:nvSpPr>
        <dsp:cNvPr id="0" name=""/>
        <dsp:cNvSpPr/>
      </dsp:nvSpPr>
      <dsp:spPr>
        <a:xfrm>
          <a:off x="5381623" y="1758374"/>
          <a:ext cx="1810648" cy="1665862"/>
        </a:xfrm>
        <a:prstGeom prst="ellips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رواج تولید انبوه</a:t>
          </a:r>
          <a:endParaRPr lang="fa-IR" sz="2800" b="1" kern="1200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5646786" y="2002334"/>
        <a:ext cx="1280322" cy="1177942"/>
      </dsp:txXfrm>
    </dsp:sp>
    <dsp:sp modelId="{C9203426-565A-463E-8A65-82014074551C}">
      <dsp:nvSpPr>
        <dsp:cNvPr id="0" name=""/>
        <dsp:cNvSpPr/>
      </dsp:nvSpPr>
      <dsp:spPr>
        <a:xfrm>
          <a:off x="3509513" y="3630484"/>
          <a:ext cx="1810648" cy="1665862"/>
        </a:xfrm>
        <a:prstGeom prst="ellips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اختراع بتن</a:t>
          </a:r>
          <a:endParaRPr lang="fa-IR" sz="2800" b="1" kern="1200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3774676" y="3874444"/>
        <a:ext cx="1280322" cy="1177942"/>
      </dsp:txXfrm>
    </dsp:sp>
    <dsp:sp modelId="{6D57261F-2061-44F5-B3A2-6BB942A8CC2B}">
      <dsp:nvSpPr>
        <dsp:cNvPr id="0" name=""/>
        <dsp:cNvSpPr/>
      </dsp:nvSpPr>
      <dsp:spPr>
        <a:xfrm>
          <a:off x="1637402" y="1758374"/>
          <a:ext cx="1810648" cy="1665862"/>
        </a:xfrm>
        <a:prstGeom prst="ellipse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kern="1200" dirty="0" smtClean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rPr>
            <a:t>تحول در مفهوم معماری</a:t>
          </a:r>
          <a:endParaRPr lang="fa-IR" sz="2800" b="1" kern="1200" dirty="0">
            <a:solidFill>
              <a:schemeClr val="bg1"/>
            </a:solidFill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1902565" y="2002334"/>
        <a:ext cx="1280322" cy="11779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BDFA7-45EF-4512-88D9-1A16C43A1969}">
      <dsp:nvSpPr>
        <dsp:cNvPr id="0" name=""/>
        <dsp:cNvSpPr/>
      </dsp:nvSpPr>
      <dsp:spPr>
        <a:xfrm>
          <a:off x="4344263" y="471880"/>
          <a:ext cx="1549670" cy="1331189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مدرنیته</a:t>
          </a:r>
          <a:endParaRPr lang="fa-IR" sz="2800" b="1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383252" y="510869"/>
        <a:ext cx="1471692" cy="1253211"/>
      </dsp:txXfrm>
    </dsp:sp>
    <dsp:sp modelId="{657999AB-C8EC-40F9-AB5F-9F593909BB1E}">
      <dsp:nvSpPr>
        <dsp:cNvPr id="0" name=""/>
        <dsp:cNvSpPr/>
      </dsp:nvSpPr>
      <dsp:spPr>
        <a:xfrm rot="10800000">
          <a:off x="3843514" y="945315"/>
          <a:ext cx="328530" cy="384318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700" kern="1200"/>
        </a:p>
      </dsp:txBody>
      <dsp:txXfrm rot="10800000">
        <a:off x="3942073" y="1022179"/>
        <a:ext cx="229971" cy="230590"/>
      </dsp:txXfrm>
    </dsp:sp>
    <dsp:sp modelId="{FBD03C1C-4998-41BE-AEE2-95CAEA397078}">
      <dsp:nvSpPr>
        <dsp:cNvPr id="0" name=""/>
        <dsp:cNvSpPr/>
      </dsp:nvSpPr>
      <dsp:spPr>
        <a:xfrm>
          <a:off x="2174724" y="471880"/>
          <a:ext cx="1549670" cy="1331189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b="1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مصادف با دوره قاجار           </a:t>
          </a:r>
          <a:endParaRPr lang="fa-IR" sz="2500" b="1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2213713" y="510869"/>
        <a:ext cx="1471692" cy="1253211"/>
      </dsp:txXfrm>
    </dsp:sp>
    <dsp:sp modelId="{82F9C99D-2EBE-4BB4-8630-0D3EDA30FB41}">
      <dsp:nvSpPr>
        <dsp:cNvPr id="0" name=""/>
        <dsp:cNvSpPr/>
      </dsp:nvSpPr>
      <dsp:spPr>
        <a:xfrm rot="10800000">
          <a:off x="1691226" y="945315"/>
          <a:ext cx="328530" cy="384318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700" kern="1200"/>
        </a:p>
      </dsp:txBody>
      <dsp:txXfrm rot="10800000">
        <a:off x="1789785" y="1022179"/>
        <a:ext cx="229971" cy="230590"/>
      </dsp:txXfrm>
    </dsp:sp>
    <dsp:sp modelId="{32B977F6-6AE2-4B7B-9D9D-A0795F02FF98}">
      <dsp:nvSpPr>
        <dsp:cNvPr id="0" name=""/>
        <dsp:cNvSpPr/>
      </dsp:nvSpPr>
      <dsp:spPr>
        <a:xfrm>
          <a:off x="5184" y="471880"/>
          <a:ext cx="1549670" cy="1331189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b="1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اقدامات شهرسازی دوره قاجار </a:t>
          </a:r>
          <a:endParaRPr lang="fa-IR" sz="2500" b="1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4173" y="510869"/>
        <a:ext cx="1471692" cy="12532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BDFA7-45EF-4512-88D9-1A16C43A1969}">
      <dsp:nvSpPr>
        <dsp:cNvPr id="0" name=""/>
        <dsp:cNvSpPr/>
      </dsp:nvSpPr>
      <dsp:spPr>
        <a:xfrm>
          <a:off x="4344263" y="440680"/>
          <a:ext cx="1549670" cy="1393588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مدرنیسم و مدرنیزاسیون</a:t>
          </a:r>
          <a:endParaRPr lang="fa-IR" sz="2800" b="1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385080" y="481497"/>
        <a:ext cx="1468036" cy="1311954"/>
      </dsp:txXfrm>
    </dsp:sp>
    <dsp:sp modelId="{657999AB-C8EC-40F9-AB5F-9F593909BB1E}">
      <dsp:nvSpPr>
        <dsp:cNvPr id="0" name=""/>
        <dsp:cNvSpPr/>
      </dsp:nvSpPr>
      <dsp:spPr>
        <a:xfrm rot="10800000">
          <a:off x="3860765" y="945315"/>
          <a:ext cx="328530" cy="384318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700" kern="1200"/>
        </a:p>
      </dsp:txBody>
      <dsp:txXfrm rot="10800000">
        <a:off x="3959324" y="1022179"/>
        <a:ext cx="229971" cy="230590"/>
      </dsp:txXfrm>
    </dsp:sp>
    <dsp:sp modelId="{FBD03C1C-4998-41BE-AEE2-95CAEA397078}">
      <dsp:nvSpPr>
        <dsp:cNvPr id="0" name=""/>
        <dsp:cNvSpPr/>
      </dsp:nvSpPr>
      <dsp:spPr>
        <a:xfrm>
          <a:off x="2174724" y="440680"/>
          <a:ext cx="1549670" cy="1393588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مصادف با دوره پهلوی           </a:t>
          </a:r>
          <a:endParaRPr lang="fa-IR" sz="2600" b="1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2215541" y="481497"/>
        <a:ext cx="1468036" cy="1311954"/>
      </dsp:txXfrm>
    </dsp:sp>
    <dsp:sp modelId="{82F9C99D-2EBE-4BB4-8630-0D3EDA30FB41}">
      <dsp:nvSpPr>
        <dsp:cNvPr id="0" name=""/>
        <dsp:cNvSpPr/>
      </dsp:nvSpPr>
      <dsp:spPr>
        <a:xfrm rot="10800000">
          <a:off x="1691226" y="945315"/>
          <a:ext cx="328530" cy="384318"/>
        </a:xfrm>
        <a:prstGeom prst="rightArrow">
          <a:avLst>
            <a:gd name="adj1" fmla="val 60000"/>
            <a:gd name="adj2" fmla="val 5000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700" kern="1200" dirty="0"/>
        </a:p>
      </dsp:txBody>
      <dsp:txXfrm rot="10800000">
        <a:off x="1789785" y="1022179"/>
        <a:ext cx="229971" cy="230590"/>
      </dsp:txXfrm>
    </dsp:sp>
    <dsp:sp modelId="{32B977F6-6AE2-4B7B-9D9D-A0795F02FF98}">
      <dsp:nvSpPr>
        <dsp:cNvPr id="0" name=""/>
        <dsp:cNvSpPr/>
      </dsp:nvSpPr>
      <dsp:spPr>
        <a:xfrm>
          <a:off x="5184" y="440680"/>
          <a:ext cx="1549670" cy="1393588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latin typeface="Adobe Arabic" panose="02040503050201020203" pitchFamily="18" charset="-78"/>
              <a:cs typeface="Adobe Arabic" panose="02040503050201020203" pitchFamily="18" charset="-78"/>
            </a:rPr>
            <a:t>اقدامات شهرسازی دوره پهلوی</a:t>
          </a:r>
          <a:endParaRPr lang="fa-IR" sz="2600" b="1" kern="1200" dirty="0">
            <a:latin typeface="Adobe Arabic" panose="02040503050201020203" pitchFamily="18" charset="-78"/>
            <a:cs typeface="Adobe Arabic" panose="02040503050201020203" pitchFamily="18" charset="-78"/>
          </a:endParaRPr>
        </a:p>
      </dsp:txBody>
      <dsp:txXfrm>
        <a:off x="46001" y="481497"/>
        <a:ext cx="1468036" cy="13119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4D5716F-57DC-46B4-9EFD-C7287227B693}" type="datetimeFigureOut">
              <a:rPr lang="fa-IR" smtClean="0"/>
              <a:t>16/04/1441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1EF7022-125B-4BEC-AE19-8D6DB6FC82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48042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2269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575200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9201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6F621-F533-41B8-93A2-55C017704C85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4318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6F621-F533-41B8-93A2-55C017704C85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500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6F621-F533-41B8-93A2-55C017704C85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0005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6F621-F533-41B8-93A2-55C017704C85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630759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سکونت : کاربری صنعتی و تجاری و .... وارد محدوده سکونت نشه</a:t>
            </a:r>
          </a:p>
          <a:p>
            <a:r>
              <a:rPr lang="fa-IR" dirty="0" smtClean="0"/>
              <a:t>اشتغال: کاربری های صنعتی در شریان های اصلی رفت و آمد</a:t>
            </a:r>
          </a:p>
          <a:p>
            <a:r>
              <a:rPr lang="fa-IR" dirty="0" smtClean="0"/>
              <a:t>تفریح: فضاهایی</a:t>
            </a:r>
            <a:r>
              <a:rPr lang="fa-IR" baseline="0" dirty="0" smtClean="0"/>
              <a:t> مثل استادیوم و ورزشی</a:t>
            </a:r>
          </a:p>
          <a:p>
            <a:r>
              <a:rPr lang="fa-IR" baseline="0" dirty="0" smtClean="0"/>
              <a:t>ارتباطات: تفکیک عملکردی در خیابان ها</a:t>
            </a:r>
            <a:endParaRPr lang="fa-IR" dirty="0" smtClean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98348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5192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در دنیای مدرن چیزی که بر پایه عقلانیت و تجربه</a:t>
            </a:r>
            <a:r>
              <a:rPr lang="fa-IR" baseline="0" dirty="0" smtClean="0"/>
              <a:t> گرایی نباشه، باور نمیشه-</a:t>
            </a:r>
          </a:p>
          <a:p>
            <a:endParaRPr lang="fa-IR" baseline="0" dirty="0" smtClean="0"/>
          </a:p>
          <a:p>
            <a:r>
              <a:rPr lang="fa-IR" baseline="0" dirty="0" smtClean="0"/>
              <a:t>عقلانیت : عقل اکتسابی- علم گرایی</a:t>
            </a:r>
          </a:p>
          <a:p>
            <a:r>
              <a:rPr lang="fa-IR" baseline="0" dirty="0" smtClean="0"/>
              <a:t>تجربه گرایی: اتکا به حواس 5گانه</a:t>
            </a:r>
          </a:p>
          <a:p>
            <a:endParaRPr lang="fa-IR" baseline="0" dirty="0" smtClean="0"/>
          </a:p>
          <a:p>
            <a:r>
              <a:rPr lang="fa-IR" baseline="0" dirty="0" smtClean="0"/>
              <a:t>امانیسم: انسان در مرکز جهان</a:t>
            </a:r>
          </a:p>
          <a:p>
            <a:r>
              <a:rPr lang="fa-IR" baseline="0" dirty="0" smtClean="0"/>
              <a:t>فردگرایی: رها شدن انسان از قراردادهای اجتماعی</a:t>
            </a:r>
          </a:p>
          <a:p>
            <a:r>
              <a:rPr lang="fa-IR" baseline="0" dirty="0" smtClean="0"/>
              <a:t>دموکراسی: یکی از آرمان های جامعه مدرن</a:t>
            </a:r>
          </a:p>
          <a:p>
            <a:r>
              <a:rPr lang="fa-IR" baseline="0" dirty="0" smtClean="0"/>
              <a:t>قانون گرایی: همه چیز برپایه عقلانیت بوده و سرکوب و خشونت در کار نیست</a:t>
            </a:r>
          </a:p>
          <a:p>
            <a:endParaRPr lang="fa-IR" baseline="0" dirty="0" smtClean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7761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12125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4502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قبل</a:t>
            </a:r>
            <a:r>
              <a:rPr lang="fa-IR" baseline="0" dirty="0" smtClean="0"/>
              <a:t> از بررسی نظریه پردازان لازم است که سیر تدوین نظریه ها بررسی شود تا شرایط آن زمان درک شود و درک درستی از نظریه ها پیدا کنیم. در نتیجه به سراغ مسائل عمده ی شهری قرن 19 می رویم. شروع مدرنیته در شهرسازی نقد به وضع موجو بوده و مدرنیست های قرن 19 از طریق فن و علم می خواستند به نظم و عدالت و پاکیزگی برسند.</a:t>
            </a:r>
          </a:p>
          <a:p>
            <a:r>
              <a:rPr lang="fa-IR" baseline="0" dirty="0" smtClean="0"/>
              <a:t>در راستای حل این مسائل فرضیه هایی مطرح میشه که منجر به تولید نظریه می شه.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9635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سن سیمون: پدر شهرسازی ترقی گرا</a:t>
            </a:r>
          </a:p>
          <a:p>
            <a:r>
              <a:rPr lang="fa-IR" dirty="0" smtClean="0"/>
              <a:t>به</a:t>
            </a:r>
            <a:r>
              <a:rPr lang="fa-IR" baseline="0" dirty="0" smtClean="0"/>
              <a:t> شدت به صنعت خوش بین بود و طبقه مولد جامعه را طبقه ی صنعت گر میدونست و راه اندازی صنایع را عامل پیشرفت می دونست و میگفت با رشد صنعت سه بلای فقر و اجحاف و بی خبری از بین میره.</a:t>
            </a:r>
          </a:p>
          <a:p>
            <a:r>
              <a:rPr lang="fa-IR" baseline="0" dirty="0" smtClean="0"/>
              <a:t>مسیحیت نوین</a:t>
            </a:r>
          </a:p>
          <a:p>
            <a:r>
              <a:rPr lang="fa-IR" baseline="0" dirty="0" smtClean="0"/>
              <a:t>مخالف رقابت آزاد و اون رو سر منشا همه مصیبت ها میدونست </a:t>
            </a:r>
          </a:p>
          <a:p>
            <a:r>
              <a:rPr lang="fa-IR" baseline="0" dirty="0" smtClean="0"/>
              <a:t>اعتقاد به فلسفه مثبت</a:t>
            </a:r>
          </a:p>
          <a:p>
            <a:endParaRPr lang="fa-IR" baseline="0" dirty="0" smtClean="0"/>
          </a:p>
          <a:p>
            <a:r>
              <a:rPr lang="fa-IR" baseline="0" dirty="0" smtClean="0"/>
              <a:t>رابرت اوئن : از پیشگامان آموزش و پرورش مدرن </a:t>
            </a:r>
          </a:p>
          <a:p>
            <a:r>
              <a:rPr lang="fa-IR" baseline="0" dirty="0" smtClean="0"/>
              <a:t>دو الگوی آرمانی می دهد </a:t>
            </a:r>
          </a:p>
          <a:p>
            <a:r>
              <a:rPr lang="fa-IR" baseline="0" dirty="0" smtClean="0"/>
              <a:t>نیولانارک در انگلستان و</a:t>
            </a:r>
          </a:p>
          <a:p>
            <a:r>
              <a:rPr lang="fa-IR" baseline="0" dirty="0" smtClean="0"/>
              <a:t>نیوهارمونی در آمریکا</a:t>
            </a:r>
          </a:p>
          <a:p>
            <a:r>
              <a:rPr lang="fa-IR" baseline="0" dirty="0" smtClean="0"/>
              <a:t>این مجتمع های زیستی بر پایه طبقه بندی منظم انتظام شطرنجی و استانداردسازی شکل می گیرند.</a:t>
            </a:r>
          </a:p>
          <a:p>
            <a:endParaRPr lang="fa-IR" baseline="0" dirty="0" smtClean="0"/>
          </a:p>
          <a:p>
            <a:r>
              <a:rPr lang="fa-IR" baseline="0" dirty="0" smtClean="0"/>
              <a:t>فوریه : </a:t>
            </a:r>
          </a:p>
          <a:p>
            <a:r>
              <a:rPr lang="fa-IR" baseline="0" dirty="0" smtClean="0"/>
              <a:t>شهر آرمانی فالانستر به معنای مکان استقرار فالانژ بر پایه زندگی به شیوه اشتراکی</a:t>
            </a:r>
          </a:p>
          <a:p>
            <a:r>
              <a:rPr lang="fa-IR" baseline="0" dirty="0" smtClean="0"/>
              <a:t>ایده ی مسکن جمعی</a:t>
            </a:r>
          </a:p>
          <a:p>
            <a:endParaRPr lang="fa-IR" baseline="0" dirty="0" smtClean="0"/>
          </a:p>
          <a:p>
            <a:endParaRPr lang="fa-I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9179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15217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الگویی</a:t>
            </a:r>
            <a:r>
              <a:rPr lang="fa-IR" baseline="0" dirty="0" smtClean="0"/>
              <a:t> است که از اوایل قرن 20 متداول میشه و تاکید آن بر تولید نقشه های دقیق کالبدی با تکید بر شبکه ارتباطی است. (برنامه ریزی معادل نقشه کشی)</a:t>
            </a:r>
          </a:p>
          <a:p>
            <a:r>
              <a:rPr lang="fa-IR" baseline="0" dirty="0" smtClean="0"/>
              <a:t>این الگو الهام گرفته از شهرسازی هوسمانی است.</a:t>
            </a:r>
          </a:p>
          <a:p>
            <a:endParaRPr lang="fa-IR" baseline="0" dirty="0" smtClean="0"/>
          </a:p>
          <a:p>
            <a:r>
              <a:rPr lang="fa-IR" baseline="0" dirty="0" smtClean="0"/>
              <a:t>از نظر تئری به تونی گارنیه باز می گردد اما نخستین کاربست عملی آن در شهر نیویورک در دهه 30 میلادی </a:t>
            </a:r>
          </a:p>
          <a:p>
            <a:endParaRPr lang="fa-IR" baseline="0" dirty="0" smtClean="0"/>
          </a:p>
          <a:p>
            <a:r>
              <a:rPr lang="fa-IR" baseline="0" dirty="0" smtClean="0"/>
              <a:t>نظریه ای که به طور عمده به پاتریک گدس  باز می گردد.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7022-125B-4BEC-AE19-8D6DB6FC8292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9190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A83FF-8565-4F9A-A2D5-E487F10BB9F3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238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2A88-F692-4C5A-9CEA-B15CE8245AA5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2133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3BA5-CBF4-4610-A6F0-A975F6487EAF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8725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FE549-46B1-498E-8FCB-19DA4EEC26E6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557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19592-8A84-4338-99AF-3CAE73EBFC2B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34091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F0D04-CA14-4CD8-9D73-49D4BA0A66AD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151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3A09-5C65-4F77-858D-937E87BBE7BE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7836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D70A2-F850-40F7-9E3B-B08ABF88BAB8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8378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22BC0-0E81-41D9-8B6D-6DB0878D9DD7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94786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1225C-8C3E-450A-8F81-CE0B1C1AEF29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48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1BB4-A5C6-4B90-84E7-AD4CDF747334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9791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2B28-6E46-4F7F-B450-65130607D811}" type="datetime8">
              <a:rPr lang="fa-IR" smtClean="0"/>
              <a:t>13 دسامبر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70BE5-65D5-449C-A987-34970ADC449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83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</p:sldLayoutIdLst>
  <p:hf hdr="0" ft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Co-op_City,_Bronx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jpe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www.pinterest.com/pin/create/button/?url=http://yanondesign.com//1390/10/pruitt-igoe-experience-as-a-model-for-mehr-housing.html&amp;description=&#1578;&#1580;&#1585;&#1576;&#1607;%20&#1662;&#1585;&#1608;&#1574;&#1740;&#1578;%20&#1575;&#1740;&#1711;&#1608;%20&#1576;&#1607;%20&#1605;&#1579;&#1575;&#1576;&#1607;%20&#1575;&#1604;&#1711;&#1608;&#1740;&#1740;%20&#1576;&#1585;&#1575;&#1740;%20&#1605;&#1587;&#1705;&#1606;%20&#1605;&#1607;&#1585;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8730" y="1885071"/>
            <a:ext cx="8639174" cy="243371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a-IR" sz="5400" b="1" dirty="0" smtClean="0">
                <a:latin typeface="Adobe Arabic" panose="02040503050201020203" pitchFamily="18" charset="-78"/>
                <a:cs typeface="B Homa" panose="00000400000000000000" pitchFamily="2" charset="-78"/>
              </a:rPr>
              <a:t>معرفی و بررسی کامل رویکرد مدرنیسم(تجدد گرایی)</a:t>
            </a:r>
            <a:endParaRPr lang="fa-IR" sz="4000" b="1" dirty="0">
              <a:latin typeface="Adobe Arabic" panose="02040503050201020203" pitchFamily="18" charset="-78"/>
              <a:cs typeface="B Homa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748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10</a:t>
            </a:fld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838201" y="828847"/>
            <a:ext cx="1057988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زمینه و بستر فلسفی تکوین برنامه ریزی مدرن </a:t>
            </a: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( اثبات گرا، جامع – عقلانی)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71940" y="1753636"/>
            <a:ext cx="15459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زمینه سیاسی </a:t>
            </a:r>
          </a:p>
          <a:p>
            <a:endParaRPr lang="fa-IR" sz="2800" b="1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780289"/>
            <a:ext cx="16402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زمینه علمی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2235" y="1780289"/>
            <a:ext cx="19042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زمینه اجتماعی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33108" y="1753636"/>
            <a:ext cx="24038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زمینه کالبدی فضایی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78375" y="2330665"/>
            <a:ext cx="2388781" cy="36933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وقوع انقلاب اکتبر شوروی و تولد رسمی برنامه ریزی دولتی و عمومی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وقوع جنگ جهانی اول و دوم و ضرورت نیاز به بازسازی شهر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رواج اندیشه های سوسیال دموکراسی و تولد دولت رفاه</a:t>
            </a:r>
          </a:p>
          <a:p>
            <a:endParaRPr lang="fa-IR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342035" y="2380136"/>
            <a:ext cx="2384613" cy="295465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مطرح شدن اندیشه ی اصلاحات اجتماعی متمرکز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توسعه سریع شهرنشینی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تشکیل زاغه ها و مسکن بی کیفیت 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نابرابری فضایی در توزیع منافع عمومی 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endParaRPr lang="fa-IR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436381" y="2334914"/>
            <a:ext cx="2453927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هرج و مرج و بی برنامگی در فرایند توسعه شهری 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بحران های شهری متأثر از جنگ های جهانی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افت آسایش و کیفیت های بهداشتی محیط های شهری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ضرورت پاسخگویی شهرها به کارکردهای جدید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نقش بلامنازعه ی شهرها در فرایند توسعه</a:t>
            </a:r>
            <a:endParaRPr lang="fa-IR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74330" y="2352987"/>
            <a:ext cx="2384613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تولد اندیشه برنامه ریزی علمی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گسترش مفاهیم خردگرایانه و علوم مهندسی در شهرسازی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نظریه های ارگانیستی و فرایندی پوزیتیویستی پاتریک گدس در باب مطالعات شهری</a:t>
            </a:r>
          </a:p>
          <a:p>
            <a:pPr marL="72000" indent="-72000" algn="just">
              <a:buFont typeface="Arial" panose="020B0604020202020204" pitchFamily="34" charset="0"/>
              <a:buChar char="•"/>
            </a:pPr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شکل گیری مکتب شیکاگو</a:t>
            </a: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255578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3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11</a:t>
            </a:fld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4428565" y="502023"/>
            <a:ext cx="769171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الگوهای مطرح شده در برنامه ریزی شهری مدرن</a:t>
            </a:r>
            <a:endParaRPr lang="fa-IR" sz="40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8565" y="2198229"/>
            <a:ext cx="3585882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برنامه ریزی بلوپرینتی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زونینگ اقلیدوسی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a-IR" sz="2800" b="1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برنامه ریزی جامع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972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12</a:t>
            </a:fld>
            <a:endParaRPr lang="fa-IR" dirty="0"/>
          </a:p>
        </p:txBody>
      </p:sp>
      <p:sp>
        <p:nvSpPr>
          <p:cNvPr id="3" name="Rectangle 2"/>
          <p:cNvSpPr/>
          <p:nvPr/>
        </p:nvSpPr>
        <p:spPr>
          <a:xfrm>
            <a:off x="6743724" y="586859"/>
            <a:ext cx="53046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شهرسازی قرن 20 تولد </a:t>
            </a:r>
            <a:r>
              <a:rPr lang="en-US" sz="4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Urbanism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11511005"/>
              </p:ext>
            </p:extLst>
          </p:nvPr>
        </p:nvGraphicFramePr>
        <p:xfrm>
          <a:off x="1666875" y="1356300"/>
          <a:ext cx="8829675" cy="5182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290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13</a:t>
            </a:fld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4628561" y="705854"/>
            <a:ext cx="738972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بستر های مکانی اقدامات مدرنیست ها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628561" y="2063544"/>
            <a:ext cx="3023733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اروپای شرقی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28561" y="4657912"/>
            <a:ext cx="3023733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پایتخت ها و شهر های جدید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628561" y="3360728"/>
            <a:ext cx="3023733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آمریکا 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457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250813" y="1558997"/>
            <a:ext cx="3656203" cy="4421604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7015" y="226300"/>
            <a:ext cx="6884831" cy="1325563"/>
          </a:xfrm>
        </p:spPr>
        <p:txBody>
          <a:bodyPr>
            <a:normAutofit/>
          </a:bodyPr>
          <a:lstStyle/>
          <a:p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مولفه های شهرسازی مدرنیستی قرن 20 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62032" y="3046997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معماری آسمان </a:t>
            </a:r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خراش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62032" y="3802656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بافت شطرنجی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62032" y="5286676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حذف تزیین و تجمل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62032" y="4544666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بیان قاطع در جزئیات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9526764" y="5296869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حاکمیت سواره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9526771" y="1551863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نوسازی و تخریب 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526771" y="3058793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تراکم زدایی شهر 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9526771" y="2300525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گسترش فضاهای باز و سبز 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9526770" y="3817061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احداث ساختمان در ردیف های موازی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526769" y="4558330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خلق احجام چهارگوش 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562032" y="1551863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انتظام توده در فضا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562032" y="2285779"/>
            <a:ext cx="2069041" cy="62245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تولد معماری بولدوزری</a:t>
            </a:r>
            <a:endParaRPr lang="fa-IR" sz="2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527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30" grpId="0" animBg="1"/>
      <p:bldP spid="32" grpId="0" animBg="1"/>
      <p:bldP spid="31" grpId="0" animBg="1"/>
      <p:bldP spid="33" grpId="0" animBg="1"/>
      <p:bldP spid="34" grpId="0" animBg="1"/>
      <p:bldP spid="36" grpId="0" animBg="1"/>
      <p:bldP spid="37" grpId="0" animBg="1"/>
      <p:bldP spid="54" grpId="0" animBg="1"/>
      <p:bldP spid="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71" y="2399739"/>
            <a:ext cx="5622468" cy="375455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309" y="2623305"/>
            <a:ext cx="5617256" cy="36951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به دلیل نیاز به بازسازی های وسیع بعد از جنگ جهانی، تجدد گرایان در صدد تأمین بیشترین تعداد واحد مسکونی با کمترین هزینه بودند.</a:t>
            </a: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اما احساس تعلق برآورده نشدن نیاز های اقشار گوناگون و توجه به تفاوت های فرهنگی و پیشینه تاریخی سکنه در راستای انبوه سازی فراموش شده بود.</a:t>
            </a: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38239" y="392474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b="1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عناصر تشکیل دهنده فرم شهر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6061" y="6201900"/>
            <a:ext cx="4176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Unité d'habitation, Marseille, France, 1945</a:t>
            </a:r>
            <a:endParaRPr lang="fa-IR" dirty="0"/>
          </a:p>
        </p:txBody>
      </p:sp>
      <p:sp>
        <p:nvSpPr>
          <p:cNvPr id="2" name="Rectangle 1"/>
          <p:cNvSpPr/>
          <p:nvPr/>
        </p:nvSpPr>
        <p:spPr>
          <a:xfrm>
            <a:off x="10728566" y="2014018"/>
            <a:ext cx="7889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sz="28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مسکن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71" y="1742596"/>
            <a:ext cx="5622468" cy="443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22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8239" y="392474"/>
            <a:ext cx="10353761" cy="1326321"/>
          </a:xfrm>
        </p:spPr>
        <p:txBody>
          <a:bodyPr/>
          <a:lstStyle/>
          <a:p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عناصر تشکیل دهنده فرم شهر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1079" y="1825625"/>
            <a:ext cx="401272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ظهور این ساختمان ها پاسخی بود در جهت :</a:t>
            </a:r>
          </a:p>
          <a:p>
            <a:pPr marL="0" indent="0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1- اسکان های بزرگ مقیاس</a:t>
            </a:r>
          </a:p>
          <a:p>
            <a:pPr marL="0" indent="0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2- هزینه های بالای تملک</a:t>
            </a:r>
          </a:p>
          <a:p>
            <a:pPr marL="0" indent="0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3- دستاورد های فنی آن زمان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157" y="364363"/>
            <a:ext cx="4015922" cy="544326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47520" y="5807631"/>
            <a:ext cx="3527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Walter Gropius: Baghdad University</a:t>
            </a:r>
            <a:endParaRPr lang="fa-IR" dirty="0"/>
          </a:p>
        </p:txBody>
      </p:sp>
      <p:sp>
        <p:nvSpPr>
          <p:cNvPr id="8" name="Rectangle 7"/>
          <p:cNvSpPr/>
          <p:nvPr/>
        </p:nvSpPr>
        <p:spPr>
          <a:xfrm>
            <a:off x="310718" y="6375543"/>
            <a:ext cx="5625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Walter Gropius, entry, Chicago Tribune competition, 1922 </a:t>
            </a:r>
            <a:endParaRPr lang="fa-IR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19" y="1090414"/>
            <a:ext cx="2734056" cy="524865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82709" y="1746906"/>
            <a:ext cx="16786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آسمان خراش ها</a:t>
            </a:r>
          </a:p>
        </p:txBody>
      </p:sp>
    </p:spTree>
    <p:extLst>
      <p:ext uri="{BB962C8B-B14F-4D97-AF65-F5344CB8AC3E}">
        <p14:creationId xmlns:p14="http://schemas.microsoft.com/office/powerpoint/2010/main" val="74785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0037" y="2456329"/>
            <a:ext cx="4011283" cy="359610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لوکوربوزیه: ترکیب محیط سرسبز با آسمان خراش ها را برج در مزرعه نامید.</a:t>
            </a: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پاکیزگی و بهداشت را از آرمان های خود دانسته و پارک ها را راه حلی برای فشردگی خفقان آور شهر های اواخر قرن 19 و عدم دسترسی مردم به فضاهای باز بیرون از آن ها می دید.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38239" y="392474"/>
            <a:ext cx="10353761" cy="1326321"/>
          </a:xfrm>
        </p:spPr>
        <p:txBody>
          <a:bodyPr/>
          <a:lstStyle/>
          <a:p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عناصر تشکیل دهنده فرم شهر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22" y="1242204"/>
            <a:ext cx="7064535" cy="446848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7586" y="5793638"/>
            <a:ext cx="69434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dirty="0">
                <a:hlinkClick r:id="rId4"/>
              </a:rPr>
              <a:t>Co-op City</a:t>
            </a:r>
            <a:r>
              <a:rPr lang="en-US" dirty="0"/>
              <a:t> in the Baychester section of the Bronx is a massive example of a towers-in-the-park complex</a:t>
            </a:r>
            <a:r>
              <a:rPr lang="en-US" dirty="0" smtClean="0"/>
              <a:t>; 1968.</a:t>
            </a:r>
            <a:endParaRPr lang="fa-IR" dirty="0"/>
          </a:p>
        </p:txBody>
      </p:sp>
      <p:sp>
        <p:nvSpPr>
          <p:cNvPr id="2" name="Rectangle 1"/>
          <p:cNvSpPr/>
          <p:nvPr/>
        </p:nvSpPr>
        <p:spPr>
          <a:xfrm>
            <a:off x="10953699" y="2329934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sz="28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پارک ها</a:t>
            </a:r>
          </a:p>
        </p:txBody>
      </p:sp>
    </p:spTree>
    <p:extLst>
      <p:ext uri="{BB962C8B-B14F-4D97-AF65-F5344CB8AC3E}">
        <p14:creationId xmlns:p14="http://schemas.microsoft.com/office/powerpoint/2010/main" val="8385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33381" y="1701543"/>
            <a:ext cx="5392968" cy="3695136"/>
          </a:xfrm>
        </p:spPr>
        <p:txBody>
          <a:bodyPr>
            <a:noAutofit/>
          </a:bodyPr>
          <a:lstStyle/>
          <a:p>
            <a:pPr algn="just"/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سیستم ارتباطی</a:t>
            </a: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تجدد گرایان خیابان را </a:t>
            </a:r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فاضلاب شهری </a:t>
            </a: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نامیده و در صدد حذف آن بودند.</a:t>
            </a: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آنان در پی برآوردن نیاز های اتومبیل از نیاز های انسان غافل شدند و به منظور جداسازی عملکرد ها، خیابان در شهر را رد و آن به دسترسی بدل ساختند.</a:t>
            </a:r>
          </a:p>
          <a:p>
            <a:pPr marL="0" indent="0" algn="just">
              <a:buNone/>
            </a:pPr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معیارهای طراحی : </a:t>
            </a: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طراحی راه های وسیع و بزرگ مقیاس</a:t>
            </a: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طراحی هندسی شبکه راه های تک عملکردی مسیر های تردد</a:t>
            </a:r>
          </a:p>
          <a:p>
            <a:pPr marL="0" indent="0" algn="just">
              <a:buNone/>
            </a:pPr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در نظر گرفتن فضاهای وسیع برای توقف اتومبیل</a:t>
            </a: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838239" y="375222"/>
            <a:ext cx="10353761" cy="1326321"/>
          </a:xfrm>
        </p:spPr>
        <p:txBody>
          <a:bodyPr/>
          <a:lstStyle/>
          <a:p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عناصر تشکیل دهنده فرم شهر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6295" y="5858139"/>
            <a:ext cx="6093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Le Corbusier Radiant City Streets and elevated pedestrian area.</a:t>
            </a:r>
            <a:endParaRPr lang="fa-I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794" y="1173927"/>
            <a:ext cx="5622299" cy="462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1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57610" y="430940"/>
            <a:ext cx="3515932" cy="893636"/>
          </a:xfrm>
        </p:spPr>
        <p:txBody>
          <a:bodyPr>
            <a:normAutofit/>
          </a:bodyPr>
          <a:lstStyle/>
          <a:p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کاربری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8185866" y="3840011"/>
            <a:ext cx="3887676" cy="1041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fa-IR" sz="32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نتایج منطقه بندی یا زونینگ: </a:t>
            </a:r>
            <a:endParaRPr lang="fa-IR" sz="32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8873688" y="1458436"/>
            <a:ext cx="1784799" cy="4243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سکونت</a:t>
            </a:r>
            <a:endParaRPr lang="fa-IR" sz="28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8873687" y="2098987"/>
            <a:ext cx="1784799" cy="4243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اشتغال</a:t>
            </a:r>
            <a:endParaRPr lang="fa-IR" sz="28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8873687" y="2739536"/>
            <a:ext cx="1784799" cy="4243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تفریج</a:t>
            </a:r>
            <a:endParaRPr lang="fa-IR" sz="28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8873687" y="3380085"/>
            <a:ext cx="1784799" cy="424319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ارتباطات</a:t>
            </a:r>
            <a:endParaRPr lang="fa-IR" sz="28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46240" y="4870931"/>
            <a:ext cx="371984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انهدام مفهوم محله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انهدام مفهوم خیابان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انهدام مفهدم میدان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تقلیل در کلیت مفهوم شهر</a:t>
            </a: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321" y="1166029"/>
            <a:ext cx="6081190" cy="357133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1793" y="4886687"/>
            <a:ext cx="5474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Écochard’s</a:t>
            </a:r>
            <a:r>
              <a:rPr lang="en-US" dirty="0"/>
              <a:t> 1952 zoning map (Cohen and </a:t>
            </a:r>
            <a:r>
              <a:rPr lang="en-US" dirty="0" err="1"/>
              <a:t>Eleb</a:t>
            </a:r>
            <a:r>
              <a:rPr lang="en-US" dirty="0"/>
              <a:t> 2002, 309)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341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</a:t>
            </a:fld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4715680" y="863238"/>
            <a:ext cx="72496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6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مدرنیسم (</a:t>
            </a:r>
            <a:r>
              <a:rPr lang="en-US" sz="6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Modernism</a:t>
            </a: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)</a:t>
            </a:r>
            <a:endParaRPr lang="fa-IR" sz="6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99357573"/>
              </p:ext>
            </p:extLst>
          </p:nvPr>
        </p:nvGraphicFramePr>
        <p:xfrm>
          <a:off x="2657475" y="1371070"/>
          <a:ext cx="6153149" cy="4985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867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38239" y="381204"/>
            <a:ext cx="10353761" cy="1326321"/>
          </a:xfrm>
        </p:spPr>
        <p:txBody>
          <a:bodyPr/>
          <a:lstStyle/>
          <a:p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شکل گیری کنگره سیام و منشور آتن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276710" y="1650755"/>
            <a:ext cx="10417115" cy="2179722"/>
          </a:xfrm>
          <a:ln w="22225" cmpd="sng">
            <a:noFill/>
          </a:ln>
        </p:spPr>
        <p:txBody>
          <a:bodyPr>
            <a:normAutofit/>
          </a:bodyPr>
          <a:lstStyle/>
          <a:p>
            <a:pPr algn="just"/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تجدد گرایی در ابتدا بصورت پراکنده آغاز شد.اما این تحرکات اولیه با تشکیل کنگره های بین المللی معماری تجدد با نام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سیام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C.I.A.M </a:t>
            </a: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 صورتی منسجم یافت.</a:t>
            </a:r>
          </a:p>
          <a:p>
            <a:pPr marL="0" indent="0" algn="just">
              <a:buNone/>
            </a:pP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20</a:t>
            </a:fld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1838239" y="4106215"/>
            <a:ext cx="1025218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نحوه نگرش به مساله شهر</a:t>
            </a:r>
          </a:p>
        </p:txBody>
      </p:sp>
      <p:sp>
        <p:nvSpPr>
          <p:cNvPr id="2" name="Rectangle 1"/>
          <p:cNvSpPr/>
          <p:nvPr/>
        </p:nvSpPr>
        <p:spPr>
          <a:xfrm>
            <a:off x="5597825" y="4831915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بطور گسترده و جامع به شهر </a:t>
            </a: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می نگرد</a:t>
            </a: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دیدگاه انعطاف ناپذیر، خشک و ماشینی نسبت به شهر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تعمیم </a:t>
            </a: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راه حل برای تمامی شهر ها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02" y="2555147"/>
            <a:ext cx="5243423" cy="381002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296385" y="2500847"/>
            <a:ext cx="51826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2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در چهارمین کنگره سیام در آتن ،نظریات تجدد گرایانه در قالب یک بیانیه شهرسازی جمع بندی شد و نام منشور آتن را به خود گرفت. از آن به بعد نظریات و ساخت و سازهای تجدد با قدرت و نفوذ بیشتری گسترش یافت و در سراسر دنیا اجرا شد.</a:t>
            </a:r>
            <a:endParaRPr lang="en-US" sz="24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53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21</a:t>
            </a:fld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977118" y="1957015"/>
            <a:ext cx="66850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اصلی ترین ایده ی مکتب مدرنیسم در مورد توسعه می توان </a:t>
            </a: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نگرش جامع به شهر </a:t>
            </a: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ها و تأکید بر لزوم </a:t>
            </a: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تهیه ی طرح جامع</a:t>
            </a: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برای شهر ها دانست.</a:t>
            </a:r>
          </a:p>
          <a:p>
            <a:pPr algn="just"/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just"/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تجدد گرایان بر این باورند که تهیه طرح های شهری به ویژه طرح جامع باید با </a:t>
            </a:r>
            <a:r>
              <a:rPr lang="fa-IR" sz="28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حمایت مالی و اجرایی دولت </a:t>
            </a: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صورت </a:t>
            </a: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گیرد.</a:t>
            </a: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90446" y="643622"/>
            <a:ext cx="27238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چهارچوب توسعه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141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06420" y="592428"/>
            <a:ext cx="6877318" cy="1041043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fa-IR" sz="40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نظریه پردازان شهرسازی مدرن قرن 20</a:t>
            </a:r>
            <a: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/>
            </a:r>
            <a:b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endParaRPr lang="fa-IR" sz="40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74066" y="1494077"/>
            <a:ext cx="4058057" cy="1630124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تونی گارنیه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پایه گذار شهر صنعتی مدرن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ابداع واژه منطقه بندی</a:t>
            </a:r>
          </a:p>
          <a:p>
            <a:pPr marL="0" indent="0">
              <a:buNone/>
            </a:pPr>
            <a:endParaRPr lang="fa-IR" b="1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>
              <a:buNone/>
            </a:pP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22</a:t>
            </a:fld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700" y="3405990"/>
            <a:ext cx="2600325" cy="313292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376152" y="3442288"/>
            <a:ext cx="6096000" cy="3060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fa-IR" sz="28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ویژگی های شهر صنعتی گارنیه 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اقتصاد بر پایه صنعت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فرم کلی شهر به صورت خطی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کاربرد مفهوم منطقه بندی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الگوی مسکن آپارتمان های مجزا از هم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اولین بیان یک شهر قرن 20 متکی بر اصول سوسیالیستی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694" y="1275855"/>
            <a:ext cx="8393623" cy="4721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78"/>
          <a:stretch/>
        </p:blipFill>
        <p:spPr>
          <a:xfrm>
            <a:off x="310289" y="1207746"/>
            <a:ext cx="8393623" cy="48576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884" y="555409"/>
            <a:ext cx="8449947" cy="616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511534" y="1291375"/>
            <a:ext cx="4058057" cy="45860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اوتو واگنر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ایده کلان شهر بی کران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معماری بی پیرایه بدون تزیین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رد مالکیت خصوصی 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ایده فضاهای تنفس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طرح برای برنامه ریزی جامع وین</a:t>
            </a: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endParaRPr lang="fa-IR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23</a:t>
            </a:fld>
            <a:endParaRPr lang="fa-IR"/>
          </a:p>
        </p:txBody>
      </p:sp>
      <p:grpSp>
        <p:nvGrpSpPr>
          <p:cNvPr id="10" name="Group 9"/>
          <p:cNvGrpSpPr/>
          <p:nvPr/>
        </p:nvGrpSpPr>
        <p:grpSpPr>
          <a:xfrm>
            <a:off x="955158" y="1633471"/>
            <a:ext cx="5732721" cy="2697752"/>
            <a:chOff x="5097027" y="4013719"/>
            <a:chExt cx="5305263" cy="249659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97027" y="4013719"/>
              <a:ext cx="5305263" cy="249659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0549" y="4425592"/>
              <a:ext cx="1607368" cy="166986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206420" y="592428"/>
            <a:ext cx="6877318" cy="1041043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fa-IR" sz="40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نظریه پردازان شهرسازی مدرن قرن 20</a:t>
            </a:r>
            <a: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/>
            </a:r>
            <a:b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endParaRPr lang="fa-IR" sz="40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40" y="1582043"/>
            <a:ext cx="6997387" cy="50836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05247" y="435935"/>
            <a:ext cx="37213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وین به عنوان یک شهر بیکران 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027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773403"/>
            <a:ext cx="2228850" cy="2790825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314682" y="1895475"/>
            <a:ext cx="6464798" cy="4586049"/>
          </a:xfrm>
        </p:spPr>
        <p:txBody>
          <a:bodyPr/>
          <a:lstStyle/>
          <a:p>
            <a:pPr marL="0" indent="0">
              <a:buNone/>
            </a:pPr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والتر گروپیوس</a:t>
            </a:r>
          </a:p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از پایه گذاران مکتب باهاوس – معمار آلمانی</a:t>
            </a:r>
          </a:p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از هواداران شهر های آسمان خراش و باغشهر های عمودی</a:t>
            </a:r>
          </a:p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ایده ی تراکم زدایی از شهر</a:t>
            </a:r>
          </a:p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ایده ی احداث ساختمان در ردیف های موازی</a:t>
            </a:r>
          </a:p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عمودی سازی مراکز شهری</a:t>
            </a:r>
          </a:p>
          <a:p>
            <a:pPr marL="0" indent="0">
              <a:buNone/>
            </a:pPr>
            <a:endParaRPr lang="fa-IR" b="1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24</a:t>
            </a:fld>
            <a:endParaRPr lang="fa-IR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314682" y="773403"/>
            <a:ext cx="6877318" cy="1122072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fa-IR" sz="40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نظریه پردازان شهرسازی مدرن قرن 20</a:t>
            </a:r>
            <a: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/>
            </a:r>
            <a:b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endParaRPr lang="fa-IR" sz="40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832" y="3564228"/>
            <a:ext cx="2228850" cy="28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4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8833" y="1047078"/>
            <a:ext cx="3620418" cy="2760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8399" y="4080763"/>
            <a:ext cx="3620852" cy="204850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25</a:t>
            </a:fld>
            <a:endParaRPr lang="fa-IR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953418" y="1514063"/>
            <a:ext cx="3969205" cy="458604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لوکوربوزیه</a:t>
            </a:r>
          </a:p>
          <a:p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از پایه گذاران مانیفست معماری مدرن</a:t>
            </a:r>
          </a:p>
          <a:p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مسکن حداقل : </a:t>
            </a:r>
            <a:endParaRPr lang="fa-IR" dirty="0" smtClean="0">
              <a:solidFill>
                <a:prstClr val="black">
                  <a:lumMod val="75000"/>
                  <a:lumOff val="25000"/>
                </a:prst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>
              <a:buNone/>
            </a:pPr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fa-IR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  «خانه </a:t>
            </a:r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ماشینی است برای </a:t>
            </a:r>
            <a:r>
              <a:rPr lang="fa-IR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سکونت»</a:t>
            </a:r>
            <a:endParaRPr lang="fa-IR" dirty="0">
              <a:solidFill>
                <a:prstClr val="black">
                  <a:lumMod val="75000"/>
                  <a:lumOff val="25000"/>
                </a:prst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هوادار سرسخت تراکم های ساختمانی در ارتفاع </a:t>
            </a:r>
          </a:p>
          <a:p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اعتقاد راسخ به منطقه بندی</a:t>
            </a:r>
          </a:p>
          <a:p>
            <a:r>
              <a:rPr lang="fa-IR" dirty="0">
                <a:solidFill>
                  <a:prstClr val="black">
                    <a:lumMod val="75000"/>
                    <a:lumOff val="25000"/>
                  </a:prst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دشمن خیابان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a-IR" dirty="0" smtClean="0">
              <a:solidFill>
                <a:prstClr val="black">
                  <a:lumMod val="75000"/>
                  <a:lumOff val="25000"/>
                </a:prst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>
              <a:buClr>
                <a:srgbClr val="5FCBEF"/>
              </a:buClr>
            </a:pPr>
            <a:endParaRPr lang="fa-IR" dirty="0" smtClean="0">
              <a:solidFill>
                <a:prstClr val="black">
                  <a:lumMod val="75000"/>
                  <a:lumOff val="25000"/>
                </a:prst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367" y="1047078"/>
            <a:ext cx="3868865" cy="5132645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314682" y="773403"/>
            <a:ext cx="6877318" cy="1122072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fa-IR" sz="40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نظریه پردازان شهرسازی مدرن قرن 20</a:t>
            </a:r>
            <a: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/>
            </a:r>
            <a:br>
              <a:rPr lang="fa-IR" sz="4000" b="1" dirty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endParaRPr lang="fa-IR" sz="40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999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26</a:t>
            </a:fld>
            <a:endParaRPr lang="fa-IR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468529" y="1770301"/>
            <a:ext cx="4341395" cy="45860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طرح های مهم لوکوربوزیه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شهر شاندیگار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شهر برازیلیا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طرح دومینو فرانسه</a:t>
            </a: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طرح بازسازی سن دیه</a:t>
            </a: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r>
              <a:rPr lang="fa-IR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شهر </a:t>
            </a: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درخشان</a:t>
            </a:r>
          </a:p>
          <a:p>
            <a:pPr lvl="0">
              <a:buClr>
                <a:srgbClr val="5FCBEF"/>
              </a:buClr>
            </a:pPr>
            <a:endParaRPr lang="fa-IR" dirty="0" smtClean="0">
              <a:solidFill>
                <a:prstClr val="black">
                  <a:lumMod val="75000"/>
                  <a:lumOff val="25000"/>
                </a:prst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lvl="0">
              <a:buClr>
                <a:srgbClr val="5FCBEF"/>
              </a:buClr>
            </a:pPr>
            <a:endParaRPr lang="fa-IR" dirty="0" smtClean="0">
              <a:solidFill>
                <a:prstClr val="black">
                  <a:lumMod val="75000"/>
                  <a:lumOff val="25000"/>
                </a:prst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0" indent="0">
              <a:buNone/>
            </a:pP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314682" y="773403"/>
            <a:ext cx="6877318" cy="112207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fa-IR" sz="4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نظریه پردازان شهرسازی مدرن قرن 20</a:t>
            </a:r>
            <a:br>
              <a:rPr lang="fa-IR" sz="4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endParaRPr lang="fa-IR" sz="40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631" y="1077882"/>
            <a:ext cx="5337652" cy="5124510"/>
          </a:xfrm>
          <a:prstGeom prst="rect">
            <a:avLst/>
          </a:prstGeom>
        </p:spPr>
      </p:pic>
      <p:pic>
        <p:nvPicPr>
          <p:cNvPr id="9" name="video_2017-10-28_19-08-4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50055" y="4914255"/>
            <a:ext cx="3015778" cy="16963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62" y="1072599"/>
            <a:ext cx="5810197" cy="51297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702" y="1282563"/>
            <a:ext cx="6870201" cy="45824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127" y="1197094"/>
            <a:ext cx="7102776" cy="552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27</a:t>
            </a:fld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9966744" y="593594"/>
            <a:ext cx="21194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نقد مدرنیسم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7" name="Picture 2" descr="Image result for ‫راب کریر‬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050" y="1619732"/>
            <a:ext cx="2857500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04757" y="786760"/>
            <a:ext cx="175196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6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راب کریر</a:t>
            </a:r>
            <a:endParaRPr lang="fa-IR" sz="36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09210" y="1460599"/>
            <a:ext cx="8000365" cy="526297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از دست دادن درک سنتی فضای شهری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کنایه به معماری و شهرسازی نوگرا: « دورانی از تاریخ که معماری آن معنای واقعی خود را ندهد، نشانگر جامعه ای فرورفته در بحران فرهنگی است. »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خرده گیری بر پهنه بندی های کارکردی نوگرایانه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مفهوم نداشتن فضای شهری برای شهرسازی نوگرا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مخالف فضاهای همگانی بلاتکلیف و بدون هویت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ادعای لزوم قطع رابطه با گذشته را که توسط لوکوربوزیه مطرح شده یک دروغ هنری می داند.</a:t>
            </a: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313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28</a:t>
            </a:fld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4986068" y="1243052"/>
            <a:ext cx="6374921" cy="67710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/>
            <a:endParaRPr lang="fa-IR" sz="28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به شدت با رویکرد نوگرایانه پس از جنگ مخالف بوده و آن را معادل ویرانی شهرهای اروپایی می دانست.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 هدفش باززنده سازی و بازآفرینی الگوی شهرهای تاریخی اروپاست.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مخالف پهنه بندی های کارکرد گرایانه شهر نوین بوده و آن را ابزار نابودی بافت اجتماعی و کالبدی جوامع پیش از صنعتی خوانده بود.</a:t>
            </a:r>
          </a:p>
          <a:p>
            <a:pPr algn="just"/>
            <a:endParaRPr lang="fa-IR" sz="28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just"/>
            <a:endParaRPr lang="fa-IR" sz="28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just"/>
            <a:endParaRPr lang="fa-IR" sz="28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algn="just"/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1148434" y="2326643"/>
            <a:ext cx="2865991" cy="359200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960908" y="769622"/>
            <a:ext cx="1241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fa-IR" sz="32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لئون کریر</a:t>
            </a:r>
          </a:p>
        </p:txBody>
      </p:sp>
    </p:spTree>
    <p:extLst>
      <p:ext uri="{BB962C8B-B14F-4D97-AF65-F5344CB8AC3E}">
        <p14:creationId xmlns:p14="http://schemas.microsoft.com/office/powerpoint/2010/main" val="388665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29</a:t>
            </a:fld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5128181" y="1563593"/>
            <a:ext cx="6370949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کتاب معروف او </a:t>
            </a: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مرگ و زندگی شهرهای بزرگ آمریکایی </a:t>
            </a: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در نقد شهر مدرن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مخالف منطقه بندی مدرن </a:t>
            </a: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و پایه گذار منطقه بندی مختلط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مخالف وجود فضای سبز و باز بدون کارکرد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مخالف تبدیل شهر به جولان گاه ماشین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مخالف پشت کردن ساختمان ها به معابر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780409"/>
            <a:ext cx="3685881" cy="3886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41937" y="1006509"/>
            <a:ext cx="15648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32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جین جیکوبز</a:t>
            </a:r>
            <a:endParaRPr lang="fa-IR" sz="32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073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0845" y="532158"/>
            <a:ext cx="6393642" cy="922020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ابتدا و انتهای مدرنیته کجاست؟؟</a:t>
            </a:r>
            <a:endParaRPr lang="fa-IR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</a:t>
            </a:fld>
            <a:endParaRPr lang="fa-IR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05451" y="1925285"/>
            <a:ext cx="8336742" cy="264414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endParaRPr lang="fa-IR" sz="1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14400" y="378685"/>
            <a:ext cx="5229225" cy="1306276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fa-IR" sz="2800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یک </a:t>
            </a:r>
            <a:r>
              <a:rPr lang="fa-IR" sz="28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فرایند تاریخی ناتمام است در شکل های مختلف تولید و باز تولید </a:t>
            </a:r>
            <a:r>
              <a:rPr lang="fa-IR" sz="2800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می شود</a:t>
            </a:r>
            <a:r>
              <a:rPr lang="fa-IR" sz="28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282" y="2047875"/>
            <a:ext cx="2378117" cy="3567176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729551" y="5635245"/>
            <a:ext cx="6393642" cy="92202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6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هابرماس: مدرنیته یک پروژه ناتمام </a:t>
            </a:r>
            <a:endParaRPr lang="fa-IR" sz="36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710" y="2093125"/>
            <a:ext cx="2880924" cy="354212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-691746" y="5616892"/>
            <a:ext cx="6393642" cy="92202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6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فوکو: مدرنیته یک پروژه پایان یافته</a:t>
            </a:r>
            <a:endParaRPr lang="fa-IR" sz="36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397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30</a:t>
            </a:fld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4591954" y="1063972"/>
            <a:ext cx="6690360" cy="526297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نخستین کسی که واژه پست مدرن را در زمینه معماری به کار برد.</a:t>
            </a:r>
          </a:p>
          <a:p>
            <a:pPr>
              <a:lnSpc>
                <a:spcPct val="150000"/>
              </a:lnSpc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پست مدرن در راستای انکار دستاوردهای مثبت نوگرایی نیست بلکه ادامه دهند و از میان برنده تناقض  آنهاست. 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>
              <a:lnSpc>
                <a:spcPct val="150000"/>
              </a:lnSpc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در کتاب زبان معماری فرا نوگرا :</a:t>
            </a:r>
          </a:p>
          <a:p>
            <a:pPr>
              <a:lnSpc>
                <a:spcPct val="150000"/>
              </a:lnSpc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تاریخ فروپاشی پروت ایگو تاریخ مرگ مدرن</a:t>
            </a: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>
              <a:lnSpc>
                <a:spcPct val="150000"/>
              </a:lnSpc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در اثر فرانوگرایی چیست :</a:t>
            </a:r>
          </a:p>
          <a:p>
            <a:pPr>
              <a:lnSpc>
                <a:spcPct val="150000"/>
              </a:lnSpc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اعتراض به خودبزرگ بینی طراحان نوگرا و ساده انگاری آنان درباره گذشته ، اکنون و آینده</a:t>
            </a:r>
          </a:p>
        </p:txBody>
      </p:sp>
      <p:sp>
        <p:nvSpPr>
          <p:cNvPr id="7" name="Rectangle 6"/>
          <p:cNvSpPr/>
          <p:nvPr/>
        </p:nvSpPr>
        <p:spPr>
          <a:xfrm>
            <a:off x="912810" y="1006509"/>
            <a:ext cx="25939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fa-IR" sz="32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چارلز الکساندر جنکس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481" y="2061923"/>
            <a:ext cx="3192643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1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31</a:t>
            </a:fld>
            <a:endParaRPr lang="fa-IR"/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fa-IR"/>
            </a:defPPr>
            <a:lvl1pPr marL="0" algn="l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6A70BE5-65D5-449C-A987-34970ADC4499}" type="slidenum">
              <a:rPr lang="fa-IR" smtClean="0"/>
              <a:pPr/>
              <a:t>31</a:t>
            </a:fld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8429431" y="570574"/>
            <a:ext cx="37625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تاثیرات مدرنیته در ایران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930226891"/>
              </p:ext>
            </p:extLst>
          </p:nvPr>
        </p:nvGraphicFramePr>
        <p:xfrm>
          <a:off x="5895975" y="1340015"/>
          <a:ext cx="5899119" cy="227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5395552" y="2285331"/>
            <a:ext cx="328530" cy="384318"/>
            <a:chOff x="1691226" y="945315"/>
            <a:chExt cx="328530" cy="384318"/>
          </a:xfrm>
        </p:grpSpPr>
        <p:sp>
          <p:nvSpPr>
            <p:cNvPr id="8" name="Right Arrow 7"/>
            <p:cNvSpPr/>
            <p:nvPr/>
          </p:nvSpPr>
          <p:spPr>
            <a:xfrm rot="10800000">
              <a:off x="1691226" y="945315"/>
              <a:ext cx="328530" cy="384318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ight Arrow 4"/>
            <p:cNvSpPr/>
            <p:nvPr/>
          </p:nvSpPr>
          <p:spPr>
            <a:xfrm rot="21600000">
              <a:off x="1789785" y="1022179"/>
              <a:ext cx="229971" cy="2305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700" kern="1200"/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1119892" y="1806740"/>
            <a:ext cx="4071330" cy="70016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تولد خیابان در معنای جدید </a:t>
            </a:r>
            <a:endParaRPr lang="fa-IR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119892" y="2590459"/>
            <a:ext cx="4071330" cy="70016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تولد عناصر جدید در شهر</a:t>
            </a:r>
            <a:endParaRPr lang="fa-IR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Right Arrow 11"/>
          <p:cNvSpPr/>
          <p:nvPr/>
        </p:nvSpPr>
        <p:spPr>
          <a:xfrm rot="5400000">
            <a:off x="2706983" y="2761775"/>
            <a:ext cx="897147" cy="2329132"/>
          </a:xfrm>
          <a:prstGeom prst="rightArrow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ounded Rectangle 13"/>
          <p:cNvSpPr/>
          <p:nvPr/>
        </p:nvSpPr>
        <p:spPr>
          <a:xfrm>
            <a:off x="1119892" y="4562056"/>
            <a:ext cx="4113280" cy="116238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نخستین پژواک مدرنیته در ایران مصادف با تولد سبک تهران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 rot="10800000">
            <a:off x="5724082" y="4808989"/>
            <a:ext cx="543629" cy="668514"/>
            <a:chOff x="1691226" y="945315"/>
            <a:chExt cx="328530" cy="384318"/>
          </a:xfrm>
        </p:grpSpPr>
        <p:sp>
          <p:nvSpPr>
            <p:cNvPr id="16" name="Right Arrow 15"/>
            <p:cNvSpPr/>
            <p:nvPr/>
          </p:nvSpPr>
          <p:spPr>
            <a:xfrm rot="10800000">
              <a:off x="1691226" y="945315"/>
              <a:ext cx="328530" cy="384318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ight Arrow 4"/>
            <p:cNvSpPr/>
            <p:nvPr/>
          </p:nvSpPr>
          <p:spPr>
            <a:xfrm rot="21600000">
              <a:off x="1789785" y="1022179"/>
              <a:ext cx="229971" cy="2305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700" kern="1200"/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6740689" y="4483325"/>
            <a:ext cx="4209690" cy="131984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سبک تهران سبکی است التقاطی</a:t>
            </a:r>
          </a:p>
          <a:p>
            <a:pPr algn="ctr"/>
            <a:r>
              <a:rPr lang="fa-IR" sz="28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(ترکیبی از سنت و مدرنیته)</a:t>
            </a:r>
          </a:p>
        </p:txBody>
      </p:sp>
    </p:spTree>
    <p:extLst>
      <p:ext uri="{BB962C8B-B14F-4D97-AF65-F5344CB8AC3E}">
        <p14:creationId xmlns:p14="http://schemas.microsoft.com/office/powerpoint/2010/main" val="352794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32</a:t>
            </a:fld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5976837" y="570574"/>
            <a:ext cx="62151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تاثیرات مدرنیسم و مدرنیزاسیون در ایران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408448261"/>
              </p:ext>
            </p:extLst>
          </p:nvPr>
        </p:nvGraphicFramePr>
        <p:xfrm>
          <a:off x="5895975" y="1340015"/>
          <a:ext cx="5899119" cy="227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Rounded Rectangle 18"/>
          <p:cNvSpPr/>
          <p:nvPr/>
        </p:nvSpPr>
        <p:spPr>
          <a:xfrm>
            <a:off x="1119892" y="1806740"/>
            <a:ext cx="4071330" cy="70016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خیابان کشی های گسترده به شکل صلیبی</a:t>
            </a:r>
            <a:endParaRPr lang="fa-IR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119892" y="2590459"/>
            <a:ext cx="4071330" cy="70016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تخریب برج و بارو و دیوارهای کهن شهر</a:t>
            </a:r>
            <a:endParaRPr lang="fa-IR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119892" y="3371352"/>
            <a:ext cx="4071330" cy="70016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تخریب بافت های قدیمی و کهن</a:t>
            </a:r>
            <a:endParaRPr lang="fa-IR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119892" y="4152245"/>
            <a:ext cx="4071330" cy="70016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تضعف عملکرد ارتباطی-اجتماعی و اقتصادی بازار</a:t>
            </a:r>
            <a:endParaRPr lang="fa-IR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119892" y="4933138"/>
            <a:ext cx="4071330" cy="700167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انزوای بافت قدیم شهر</a:t>
            </a:r>
            <a:endParaRPr lang="fa-IR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5623435" y="3519578"/>
            <a:ext cx="897147" cy="2329132"/>
          </a:xfrm>
          <a:prstGeom prst="rightArrow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6952796" y="4102954"/>
            <a:ext cx="4113280" cy="116238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اقدامات بر پایه مدرنیسم هوسمانی و هدف آن تبدیل شهر به نماد تجدد 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79333" y="2285331"/>
            <a:ext cx="328530" cy="384318"/>
            <a:chOff x="1691226" y="945315"/>
            <a:chExt cx="328530" cy="384318"/>
          </a:xfrm>
        </p:grpSpPr>
        <p:sp>
          <p:nvSpPr>
            <p:cNvPr id="14" name="Right Arrow 13"/>
            <p:cNvSpPr/>
            <p:nvPr/>
          </p:nvSpPr>
          <p:spPr>
            <a:xfrm rot="10800000">
              <a:off x="1691226" y="945315"/>
              <a:ext cx="328530" cy="384318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ight Arrow 4"/>
            <p:cNvSpPr/>
            <p:nvPr/>
          </p:nvSpPr>
          <p:spPr>
            <a:xfrm rot="21600000">
              <a:off x="1789785" y="1022179"/>
              <a:ext cx="229971" cy="2305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556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a-IR" sz="17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85515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25" grpId="0" animBg="1"/>
      <p:bldP spid="3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819" y="339246"/>
            <a:ext cx="10515600" cy="1325563"/>
          </a:xfrm>
        </p:spPr>
        <p:txBody>
          <a:bodyPr/>
          <a:lstStyle/>
          <a:p>
            <a:r>
              <a:rPr lang="fa-IR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تأثیرات مدرنیسم بر شهرسازی ایران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33</a:t>
            </a:fld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2375139" y="1654830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شروع </a:t>
            </a: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رسمی برنامه ریزی اقتصادی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شروع شکاف میان شهر و روستا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شروع تفکر برنامه ریزی شهری در ایران و طرح های جامع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توسعه شهرنشینی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شکل گیری طبقه متوسط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خروج نیروی کار از روستا و انتقال جمعیت از روستا به شهر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شکل گیری اسکان غیر رسمی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شیوع آپارتمان نشینی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ایجاد بورس بازی زمین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هزینه کردن درآمد های نفتی در بخش مسکن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727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34</a:t>
            </a:fld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5976837" y="570574"/>
            <a:ext cx="62151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تاثیرات مدرنیسم و مدرنیزاسیون در ایران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76181" y="1768415"/>
            <a:ext cx="600398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نقشه شهری همدان 1310</a:t>
            </a:r>
          </a:p>
          <a:p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یکی از نمادهای مدرنیزاسیون کالبدی شناخته می شود.</a:t>
            </a: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032" y="1340015"/>
            <a:ext cx="5100149" cy="48221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58000" y="3150922"/>
            <a:ext cx="482216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تأسیس دانشگاه تهران 1313</a:t>
            </a:r>
          </a:p>
          <a:p>
            <a:r>
              <a:rPr lang="fa-IR" sz="2800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fa-IR" sz="2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از نخستین نهاد های مدرنیسم در تهران.</a:t>
            </a:r>
            <a:endParaRPr lang="fa-IR" sz="2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2059" y="2916691"/>
            <a:ext cx="52387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15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35</a:t>
            </a:fld>
            <a:endParaRPr lang="fa-IR"/>
          </a:p>
        </p:txBody>
      </p:sp>
      <p:pic>
        <p:nvPicPr>
          <p:cNvPr id="1026" name="Picture 2" descr="http://bayanbox.ir/domain/yanondesign.com/templates/new/3i4NG.png?view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-274638"/>
            <a:ext cx="609600" cy="26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349789" y="570574"/>
            <a:ext cx="78422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تجربه پروئیت ایگو به مثابه الگویی برای مسکن مهر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476" y="310394"/>
            <a:ext cx="2474343" cy="62285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7206" y="2232680"/>
            <a:ext cx="5667375" cy="352114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4177186" y="3674073"/>
            <a:ext cx="931653" cy="63835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8338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36</a:t>
            </a:fld>
            <a:endParaRPr lang="fa-IR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8684943"/>
              </p:ext>
            </p:extLst>
          </p:nvPr>
        </p:nvGraphicFramePr>
        <p:xfrm>
          <a:off x="1519516" y="342727"/>
          <a:ext cx="10107707" cy="6196185"/>
        </p:xfrm>
        <a:graphic>
          <a:graphicData uri="http://schemas.openxmlformats.org/drawingml/2006/table">
            <a:tbl>
              <a:tblPr rtl="1" firstRow="1" bandRow="1">
                <a:tableStyleId>{616DA210-FB5B-4158-B5E0-FEB733F419BA}</a:tableStyleId>
              </a:tblPr>
              <a:tblGrid>
                <a:gridCol w="2835571">
                  <a:extLst>
                    <a:ext uri="{9D8B030D-6E8A-4147-A177-3AD203B41FA5}">
                      <a16:colId xmlns:a16="http://schemas.microsoft.com/office/drawing/2014/main" xmlns="" val="320917521"/>
                    </a:ext>
                  </a:extLst>
                </a:gridCol>
                <a:gridCol w="4000460">
                  <a:extLst>
                    <a:ext uri="{9D8B030D-6E8A-4147-A177-3AD203B41FA5}">
                      <a16:colId xmlns:a16="http://schemas.microsoft.com/office/drawing/2014/main" xmlns="" val="1587648645"/>
                    </a:ext>
                  </a:extLst>
                </a:gridCol>
                <a:gridCol w="3271676">
                  <a:extLst>
                    <a:ext uri="{9D8B030D-6E8A-4147-A177-3AD203B41FA5}">
                      <a16:colId xmlns:a16="http://schemas.microsoft.com/office/drawing/2014/main" xmlns="" val="394293552"/>
                    </a:ext>
                  </a:extLst>
                </a:gridCol>
              </a:tblGrid>
              <a:tr h="46500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bg1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سنت گرایی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bg1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مدرنیسم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solidFill>
                            <a:schemeClr val="bg1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پست مدرنیسم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71107"/>
                  </a:ext>
                </a:extLst>
              </a:tr>
              <a:tr h="47968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بشر جزئی از طبیعت است و مقهور آن</a:t>
                      </a:r>
                      <a:endParaRPr lang="en-US" sz="1600" b="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بشر عزم غلبه بر طبیعت کرده است و بهره برداری بی رویه آن را مد نظر دارد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بشر مایل است از طبیعت بهره برداری اصولی و پایدار به عمل آورد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2595911312"/>
                  </a:ext>
                </a:extLst>
              </a:tr>
              <a:tr h="53902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انسان در پی شناخت طبیعت و هستی از طریق بحث ماوراءالطبیعه است</a:t>
                      </a:r>
                      <a:endParaRPr lang="en-US" sz="1600" b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انسان به دنبال تصرف در طبیعت و هستی است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نا امید از جست و جوی حقیقت جهان را باید همچون متنی خواند که شاید معنایی داشته باشد و نه حقیقت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1309519121"/>
                  </a:ext>
                </a:extLst>
              </a:tr>
              <a:tr h="26610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رواج علوم نظری</a:t>
                      </a:r>
                      <a:endParaRPr lang="en-US" sz="1600" b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گسنرش علوم عملی و فن آوری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رواج و گسترش علوم عملی و فناوری و علوم نظری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3239395729"/>
                  </a:ext>
                </a:extLst>
              </a:tr>
              <a:tr h="53902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بینش و تفکر بشر اسطوره ای است</a:t>
                      </a:r>
                      <a:endParaRPr lang="en-US" sz="1600" b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جهان بینی بشر عقلانی و آنچه غیر عقلی است( پوزیتیویسم منطقی) مردود است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عقلانیت توأم با احساس و تفکر اسطوره ای و آنکه همه چیز را نمی توان با ابزار پوزیتیویستی ارزیابی کرد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1295570283"/>
                  </a:ext>
                </a:extLst>
              </a:tr>
              <a:tr h="26610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محدودیت زمان و مکان</a:t>
                      </a:r>
                      <a:endParaRPr lang="en-US" sz="1600" b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بیکرانی زمان و مکان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بیکرانی زمان و مکان و توجه به گذشته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241114563"/>
                  </a:ext>
                </a:extLst>
              </a:tr>
              <a:tr h="26610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غوطه وری در زمان و مکان</a:t>
                      </a:r>
                      <a:endParaRPr lang="en-US" sz="1600" b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فاصله گرفتن از گذشته و بیرون آمدن از آن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برنامه ریزی غیر متمرکز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3542761799"/>
                  </a:ext>
                </a:extLst>
              </a:tr>
              <a:tr h="26610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برنامه ریزی محدود</a:t>
                      </a:r>
                      <a:endParaRPr lang="en-US" sz="1600" b="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برنامه ریزی سنجیده و متمرکز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طرفدار نسبیت، شکاکیت و تاریخ گرایی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1348903545"/>
                  </a:ext>
                </a:extLst>
              </a:tr>
              <a:tr h="26610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معتقد به ایدئولوژی و یقین غفلت آلود</a:t>
                      </a:r>
                      <a:endParaRPr lang="en-US" sz="1600" b="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نقد عقل و ایدئولوژی و شک درباره همه عقاید و باور ها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نقد علم و یافته های علمی و عدم قطعیت علمی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3643155339"/>
                  </a:ext>
                </a:extLst>
              </a:tr>
              <a:tr h="67548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داوری قطعی درباره هر چیز( درست و غلط)</a:t>
                      </a:r>
                      <a:endParaRPr lang="en-US" sz="1600" b="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شک و تردید درمورد امور قطعی و عقلانی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از میان رفتن مرز های میان هنر و زندگی روز مره تا آشفتگی در سبک، رواج هزل، تقلید و بازی و افول خلاقیت هنری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167719577"/>
                  </a:ext>
                </a:extLst>
              </a:tr>
              <a:tr h="479686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دوران باور های قطعی و ماوراءالطبیعه</a:t>
                      </a:r>
                      <a:endParaRPr lang="en-US" sz="1600" b="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نگاه عملی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بنیاد ستیزی: مخالفت قاطع با هر نظریه اجتماعی که مبتنی بر حقیقت جویی باشد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931697173"/>
                  </a:ext>
                </a:extLst>
              </a:tr>
              <a:tr h="26610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اعتقاد به خطای اتفاقی عقل</a:t>
                      </a:r>
                      <a:endParaRPr lang="en-US" sz="1600" b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اعتقاد به خطای نیازمند عقل دوران نقادی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عدم قبول هرگونه اصلب برای ایجاد نظم ناهیی و ثابت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3499816538"/>
                  </a:ext>
                </a:extLst>
              </a:tr>
              <a:tr h="26610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هنر هدفمند بر مبنای اعتقادات</a:t>
                      </a:r>
                      <a:endParaRPr lang="en-US" sz="1600" b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هنر دارای سبک و در خدمت اقتصاد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 rowSpan="4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نیست نگاری یا نیهیلیسم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 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 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 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2893555147"/>
                  </a:ext>
                </a:extLst>
              </a:tr>
              <a:tr h="266103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حقیقت جویی بر مبنای خدامحوری و ماوراءاطبیعه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 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 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حقیقت جویی متکی بر علم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Homa" panose="00000400000000000000" pitchFamily="2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1815546605"/>
                  </a:ext>
                </a:extLst>
              </a:tr>
              <a:tr h="539026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Homa" panose="00000400000000000000" pitchFamily="2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زبان محوری: معنا همواره فراتر از دسترسی ماست و نمی تواند همواره در یک واژه قرار گیرد</a:t>
                      </a:r>
                      <a:endParaRPr lang="en-US" sz="160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Homa" panose="00000400000000000000" pitchFamily="2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31865830"/>
                  </a:ext>
                </a:extLst>
              </a:tr>
              <a:tr h="266103"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Homa" panose="00000400000000000000" pitchFamily="2" charset="-78"/>
                      </a:endParaRPr>
                    </a:p>
                  </a:txBody>
                  <a:tcPr marL="37999" marR="37999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هر پدیده ای در جایگاه تاریخی خود بررسی می شود</a:t>
                      </a:r>
                      <a:endParaRPr lang="en-US" sz="1600" dirty="0">
                        <a:effectLst/>
                        <a:latin typeface="Adobe Arabic" panose="02040503050201020203" pitchFamily="18" charset="-78"/>
                        <a:ea typeface="Calibri" panose="020F0502020204030204" pitchFamily="34" charset="0"/>
                        <a:cs typeface="Adobe Arabic" panose="02040503050201020203" pitchFamily="18" charset="-78"/>
                      </a:endParaRPr>
                    </a:p>
                  </a:txBody>
                  <a:tcPr marL="37999" marR="37999" marT="0" marB="0" anchor="ctr"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Homa" panose="00000400000000000000" pitchFamily="2" charset="-78"/>
                      </a:endParaRPr>
                    </a:p>
                  </a:txBody>
                  <a:tcPr marL="37999" marR="37999" marT="0" marB="0" anchor="ctr"/>
                </a:tc>
                <a:extLst>
                  <a:ext uri="{0D108BD9-81ED-4DB2-BD59-A6C34878D82A}">
                    <a16:rowId xmlns:a16="http://schemas.microsoft.com/office/drawing/2014/main" xmlns="" val="443145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76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37</a:t>
            </a:fld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997182" y="1712411"/>
            <a:ext cx="10676606" cy="563231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200000"/>
              </a:lnSpc>
            </a:pP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پاکزاد، جهانشاه. 1388. سیر اندیشه ها در شهرسازی1. تهران: ثمین</a:t>
            </a:r>
          </a:p>
          <a:p>
            <a:pPr>
              <a:lnSpc>
                <a:spcPct val="200000"/>
              </a:lnSpc>
            </a:pP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پاپلی یزدی، محمد حسین، و حسین رجبی سناجردی. 1386. نظریه شهر و پیرامون. تهران: سمت.</a:t>
            </a:r>
          </a:p>
          <a:p>
            <a:pPr>
              <a:lnSpc>
                <a:spcPct val="200000"/>
              </a:lnSpc>
            </a:pP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پاکزاد، جهانشاه. 1388. سیر اندیشه ها در 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شهرسازی2. 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تهران: 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ثمین</a:t>
            </a:r>
          </a:p>
          <a:p>
            <a:pPr>
              <a:lnSpc>
                <a:spcPct val="200000"/>
              </a:lnSpc>
            </a:pP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اوستروفسکی، 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واتسلاف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. 1970. 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شهرسازی معاصر از نخستین سرچشمه ها تا منشور 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آتن. لادن اعتضادی. 1371. تهران: 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مرکز نشر 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دانشگاهی</a:t>
            </a:r>
            <a:endParaRPr lang="fa-IR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>
              <a:lnSpc>
                <a:spcPct val="200000"/>
              </a:lnSpc>
            </a:pP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پاکزاد، جهانشاه. 1388. سیر اندیشه ها در 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شهرسازی3. 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تهران: ثمین</a:t>
            </a:r>
          </a:p>
          <a:p>
            <a:pPr>
              <a:lnSpc>
                <a:spcPct val="200000"/>
              </a:lnSpc>
            </a:pP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بحرینی، سید حسین، و بهناز بلوکی، و سوده تقابن. 1388. 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تحلیل مبانی نظری طراحی شهری 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معاصر. تهران: دانشگاه تهران</a:t>
            </a:r>
          </a:p>
          <a:p>
            <a:pPr>
              <a:lnSpc>
                <a:spcPct val="200000"/>
              </a:lnSpc>
            </a:pP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قبادیان، وحید. 1386. 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مبانی و مفاهیم در معماری معاصر </a:t>
            </a:r>
            <a:r>
              <a:rPr lang="fa-IR" sz="20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غرب. چاپ ششم. </a:t>
            </a:r>
          </a:p>
          <a:p>
            <a:pPr>
              <a:lnSpc>
                <a:spcPct val="200000"/>
              </a:lnSpc>
            </a:pPr>
            <a:endParaRPr lang="fa-IR" sz="2000" dirty="0" smtClean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>
              <a:lnSpc>
                <a:spcPct val="200000"/>
              </a:lnSpc>
            </a:pPr>
            <a:endParaRPr lang="fa-IR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72736" y="1148316"/>
            <a:ext cx="82105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6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منابع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093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38</a:t>
            </a:fld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3581400" y="2828041"/>
            <a:ext cx="583597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با تشکر از توجه شما</a:t>
            </a:r>
            <a:endParaRPr lang="fa-IR" sz="66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763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1640" y="563562"/>
            <a:ext cx="4496262" cy="922020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مولفه های مدرنیته</a:t>
            </a:r>
            <a:endParaRPr lang="fa-IR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4</a:t>
            </a:fld>
            <a:endParaRPr lang="fa-IR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45399892"/>
              </p:ext>
            </p:extLst>
          </p:nvPr>
        </p:nvGraphicFramePr>
        <p:xfrm>
          <a:off x="1304925" y="563562"/>
          <a:ext cx="9845675" cy="5975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148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5</a:t>
            </a:fld>
            <a:endParaRPr lang="fa-IR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132509" y="141163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دستاوردهای مدرنیته در دوران معاصر</a:t>
            </a:r>
            <a:endParaRPr lang="fa-IR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83777" y="1163819"/>
            <a:ext cx="6666000" cy="59093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توسعه علوم جدید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توسعه فناوری های نوین و اختراعات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آموزش و پرورش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تخصصی شدن امور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قانون مداری و حاکمیت انضباط های قانونی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توسعه اقتصادی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شهرگرایی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انقلاب صنعتی (قرن19)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46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500" y="2207118"/>
            <a:ext cx="7147775" cy="1320800"/>
          </a:xfrm>
        </p:spPr>
        <p:txBody>
          <a:bodyPr>
            <a:noAutofit/>
          </a:bodyPr>
          <a:lstStyle/>
          <a:p>
            <a:pPr algn="ctr"/>
            <a:r>
              <a:rPr lang="fa-IR" sz="4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ریشه و سابقه مدرنیسم در شهرسازی</a:t>
            </a:r>
            <a:endParaRPr lang="fa-IR" sz="4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357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7</a:t>
            </a:fld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5518299" y="518260"/>
            <a:ext cx="66737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سیر تدوین نظریه مدرنیستی – قرن 19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100758"/>
              </p:ext>
            </p:extLst>
          </p:nvPr>
        </p:nvGraphicFramePr>
        <p:xfrm>
          <a:off x="775218" y="3934982"/>
          <a:ext cx="11206112" cy="20005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639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659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66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895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838497">
                <a:tc>
                  <a:txBody>
                    <a:bodyPr/>
                    <a:lstStyle/>
                    <a:p>
                      <a:pPr algn="ctr" rtl="1"/>
                      <a:r>
                        <a:rPr lang="fa-IR" sz="2900" b="1" dirty="0" smtClean="0">
                          <a:solidFill>
                            <a:schemeClr val="bg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مولفه های نظریه مدرنیستی</a:t>
                      </a:r>
                      <a:endParaRPr lang="fa-IR" sz="2900" b="1" dirty="0">
                        <a:solidFill>
                          <a:schemeClr val="bg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جایگزینی شهرهای جدید به جای شهر موجود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طبقه بندی عملکردی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نظم چهارگوش یا اقلیدسی</a:t>
                      </a:r>
                    </a:p>
                    <a:p>
                      <a:pPr algn="ctr" rtl="1"/>
                      <a:endParaRPr lang="fa-IR" sz="2500" b="1" dirty="0">
                        <a:solidFill>
                          <a:schemeClr val="tx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ساختمان های نمونه و مشابه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اعتقاد به مالکیت اشتراکی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صحبت از مسکن حداقل</a:t>
                      </a:r>
                      <a:endParaRPr lang="fa-IR" sz="2500" b="1" dirty="0">
                        <a:solidFill>
                          <a:schemeClr val="tx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استاندارد سازی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fa-IR" sz="250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گسترش فضاهای باز و سبز در لابه لای ساختمان ها </a:t>
                      </a: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05548"/>
              </p:ext>
            </p:extLst>
          </p:nvPr>
        </p:nvGraphicFramePr>
        <p:xfrm>
          <a:off x="775218" y="1567277"/>
          <a:ext cx="11206112" cy="66848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639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659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66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895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68481">
                <a:tc>
                  <a:txBody>
                    <a:bodyPr/>
                    <a:lstStyle/>
                    <a:p>
                      <a:pPr algn="ctr" rtl="1"/>
                      <a:r>
                        <a:rPr lang="fa-IR" sz="2900" b="1" dirty="0" smtClean="0">
                          <a:solidFill>
                            <a:schemeClr val="bg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مسئله</a:t>
                      </a:r>
                      <a:endParaRPr lang="fa-IR" sz="2900" b="1" dirty="0">
                        <a:solidFill>
                          <a:schemeClr val="bg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900" b="1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هرج و مرج و</a:t>
                      </a:r>
                      <a:r>
                        <a:rPr lang="fa-IR" sz="2900" b="1" baseline="0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</a:t>
                      </a:r>
                      <a:r>
                        <a:rPr lang="fa-IR" sz="2900" b="1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بی نظمی</a:t>
                      </a:r>
                      <a:endParaRPr lang="fa-IR" sz="2900" b="1" dirty="0">
                        <a:solidFill>
                          <a:schemeClr val="tx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900" b="1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بی عدالتی</a:t>
                      </a:r>
                      <a:endParaRPr lang="fa-IR" sz="2900" b="1" dirty="0">
                        <a:solidFill>
                          <a:schemeClr val="tx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900" b="1" dirty="0" smtClean="0">
                          <a:solidFill>
                            <a:schemeClr val="tx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آلودگی</a:t>
                      </a:r>
                      <a:endParaRPr lang="fa-IR" sz="2900" b="1" dirty="0">
                        <a:solidFill>
                          <a:schemeClr val="tx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652143"/>
              </p:ext>
            </p:extLst>
          </p:nvPr>
        </p:nvGraphicFramePr>
        <p:xfrm>
          <a:off x="775218" y="2275614"/>
          <a:ext cx="11206112" cy="16195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639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659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866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895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554645">
                <a:tc>
                  <a:txBody>
                    <a:bodyPr/>
                    <a:lstStyle/>
                    <a:p>
                      <a:pPr algn="ctr" rtl="1"/>
                      <a:r>
                        <a:rPr lang="fa-IR" sz="2900" b="1" dirty="0" smtClean="0">
                          <a:solidFill>
                            <a:schemeClr val="bg1"/>
                          </a:solidFill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فرضیه</a:t>
                      </a:r>
                      <a:endParaRPr lang="fa-IR" sz="2900" b="1" dirty="0">
                        <a:solidFill>
                          <a:schemeClr val="bg1"/>
                        </a:solidFill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rtl="1">
                        <a:buFont typeface="Arial" panose="020B0604020202020204" pitchFamily="34" charset="0"/>
                        <a:buNone/>
                      </a:pPr>
                      <a:r>
                        <a:rPr lang="fa-IR" sz="2500" kern="120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به</a:t>
                      </a:r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 نظر می رسد</a:t>
                      </a:r>
                      <a:r>
                        <a:rPr lang="fa-IR" sz="2500" kern="120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 بی نظمی ناشی</a:t>
                      </a:r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 از</a:t>
                      </a:r>
                      <a:r>
                        <a:rPr lang="fa-IR" sz="2500" kern="120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 ؛</a:t>
                      </a:r>
                    </a:p>
                    <a:p>
                      <a:pPr marL="342900" indent="-3429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500" kern="120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 تراکم در سطح است؟</a:t>
                      </a:r>
                    </a:p>
                    <a:p>
                      <a:pPr marL="342900" indent="-3429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500" kern="120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اختلاط</a:t>
                      </a:r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 کاربری است؟</a:t>
                      </a:r>
                      <a:endParaRPr lang="fa-IR" sz="2500" kern="1200" dirty="0" smtClean="0">
                        <a:solidFill>
                          <a:schemeClr val="dk1"/>
                        </a:solidFill>
                        <a:latin typeface="Adobe Arabic" panose="02040503050201020203" pitchFamily="18" charset="-78"/>
                        <a:ea typeface="+mn-ea"/>
                        <a:cs typeface="Adobe Arabic" panose="02040503050201020203" pitchFamily="18" charset="-78"/>
                      </a:endParaRPr>
                    </a:p>
                    <a:p>
                      <a:pPr marL="342900" indent="-3429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500" kern="120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خطوط غیر هندسی است؟</a:t>
                      </a: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به نظر می رسد بی عدالتی ناشی از ؛</a:t>
                      </a:r>
                    </a:p>
                    <a:p>
                      <a:pPr marL="342900" indent="-3429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وجود گونه های مسکن متفاوت </a:t>
                      </a:r>
                    </a:p>
                    <a:p>
                      <a:pPr marL="342900" indent="-3429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مالکیت خصوصی و رقابت آزاد</a:t>
                      </a: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به نظر می رسد آلودگی ناشی از ؛</a:t>
                      </a:r>
                    </a:p>
                    <a:p>
                      <a:pPr marL="342900" indent="-3429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عدم ورورد نور کافی خورشید به ساختمان ها</a:t>
                      </a:r>
                    </a:p>
                    <a:p>
                      <a:pPr marL="342900" indent="-3429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500" kern="1200" baseline="0" dirty="0" smtClean="0">
                          <a:solidFill>
                            <a:schemeClr val="dk1"/>
                          </a:solidFill>
                          <a:latin typeface="Adobe Arabic" panose="02040503050201020203" pitchFamily="18" charset="-78"/>
                          <a:ea typeface="+mn-ea"/>
                          <a:cs typeface="Adobe Arabic" panose="02040503050201020203" pitchFamily="18" charset="-78"/>
                        </a:rPr>
                        <a:t>فقدان فضای سبز </a:t>
                      </a:r>
                      <a:endParaRPr lang="fa-IR" sz="2500" kern="1200" baseline="0" dirty="0">
                        <a:solidFill>
                          <a:schemeClr val="dk1"/>
                        </a:solidFill>
                        <a:latin typeface="Adobe Arabic" panose="02040503050201020203" pitchFamily="18" charset="-78"/>
                        <a:ea typeface="+mn-ea"/>
                        <a:cs typeface="Adobe Arabic" panose="02040503050201020203" pitchFamily="18" charset="-78"/>
                      </a:endParaRPr>
                    </a:p>
                  </a:txBody>
                  <a:tcPr marL="95512" marR="95512" marT="47756" marB="4775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15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8</a:t>
            </a:fld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9927" y="1609882"/>
            <a:ext cx="3438018" cy="45767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1554" y="1598279"/>
            <a:ext cx="3593037" cy="45711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1598279"/>
            <a:ext cx="3438018" cy="45731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45873" y="499210"/>
            <a:ext cx="494612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4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نظریه پردازان مدرن قرن 19</a:t>
            </a:r>
            <a:endParaRPr lang="fa-IR" sz="4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70224" y="6181798"/>
            <a:ext cx="2297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پدر شهرسازی ترقی گرا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13405" y="6152484"/>
            <a:ext cx="2249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نظریه سرشت فرایندی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86429" y="6152484"/>
            <a:ext cx="2119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افراطی ترین آرمانگرا</a:t>
            </a:r>
            <a:endParaRPr lang="fa-IR" sz="28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13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77126" y="356504"/>
            <a:ext cx="4572001" cy="663666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fa-IR" b="1" dirty="0" smtClean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نقد آرمان گرایان قرن19</a:t>
            </a:r>
            <a:endParaRPr lang="fa-IR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70BE5-65D5-449C-A987-34970ADC4499}" type="slidenum">
              <a:rPr lang="fa-IR" smtClean="0"/>
              <a:t>9</a:t>
            </a:fld>
            <a:endParaRPr lang="fa-IR"/>
          </a:p>
        </p:txBody>
      </p:sp>
      <p:sp>
        <p:nvSpPr>
          <p:cNvPr id="15" name="Rounded Rectangle 14"/>
          <p:cNvSpPr/>
          <p:nvPr/>
        </p:nvSpPr>
        <p:spPr>
          <a:xfrm>
            <a:off x="4513909" y="1252839"/>
            <a:ext cx="4062212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کنار گذاشتن شهر موجود 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513911" y="2281630"/>
            <a:ext cx="4062212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نگاه اقتدارگرا - سلب آزادی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513910" y="3300253"/>
            <a:ext cx="4062212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تقلیل نیازهای انسان به نیازهای مادی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513910" y="4329044"/>
            <a:ext cx="4062212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افراط گری و وضع قوانین سرسخت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13909" y="5357835"/>
            <a:ext cx="4062212" cy="79849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عدم تحقق عرصه عمومی</a:t>
            </a:r>
            <a:endParaRPr lang="fa-IR" sz="24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18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3310</TotalTime>
  <Words>2642</Words>
  <Application>Microsoft Office PowerPoint</Application>
  <PresentationFormat>Widescreen</PresentationFormat>
  <Paragraphs>413</Paragraphs>
  <Slides>38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Adobe Arabic</vt:lpstr>
      <vt:lpstr>Adobe Caslon Pro</vt:lpstr>
      <vt:lpstr>Arial</vt:lpstr>
      <vt:lpstr>B Homa</vt:lpstr>
      <vt:lpstr>Calibri</vt:lpstr>
      <vt:lpstr>Calibri Light</vt:lpstr>
      <vt:lpstr>Times New Roman</vt:lpstr>
      <vt:lpstr>Office Theme</vt:lpstr>
      <vt:lpstr>معرفی و بررسی کامل رویکرد مدرنیسم(تجدد گرایی)</vt:lpstr>
      <vt:lpstr>PowerPoint Presentation</vt:lpstr>
      <vt:lpstr>ابتدا و انتهای مدرنیته کجاست؟؟</vt:lpstr>
      <vt:lpstr>مولفه های مدرنیته</vt:lpstr>
      <vt:lpstr>PowerPoint Presentation</vt:lpstr>
      <vt:lpstr>ریشه و سابقه مدرنیسم در شهرسازی</vt:lpstr>
      <vt:lpstr>PowerPoint Presentation</vt:lpstr>
      <vt:lpstr>PowerPoint Presentation</vt:lpstr>
      <vt:lpstr>نقد آرمان گرایان قرن19</vt:lpstr>
      <vt:lpstr>PowerPoint Presentation</vt:lpstr>
      <vt:lpstr>PowerPoint Presentation</vt:lpstr>
      <vt:lpstr>PowerPoint Presentation</vt:lpstr>
      <vt:lpstr>PowerPoint Presentation</vt:lpstr>
      <vt:lpstr>مولفه های شهرسازی مدرنیستی قرن 20 </vt:lpstr>
      <vt:lpstr>PowerPoint Presentation</vt:lpstr>
      <vt:lpstr>عناصر تشکیل دهنده فرم شهر</vt:lpstr>
      <vt:lpstr>عناصر تشکیل دهنده فرم شهر</vt:lpstr>
      <vt:lpstr>عناصر تشکیل دهنده فرم شهر</vt:lpstr>
      <vt:lpstr>کاربری</vt:lpstr>
      <vt:lpstr>شکل گیری کنگره سیام و منشور آتن</vt:lpstr>
      <vt:lpstr>PowerPoint Presentation</vt:lpstr>
      <vt:lpstr>نظریه پردازان شهرسازی مدرن قرن 20 </vt:lpstr>
      <vt:lpstr>نظریه پردازان شهرسازی مدرن قرن 20 </vt:lpstr>
      <vt:lpstr>نظریه پردازان شهرسازی مدرن قرن 20 </vt:lpstr>
      <vt:lpstr>نظریه پردازان شهرسازی مدرن قرن 20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تأثیرات مدرنیسم بر شهرسازی ایران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ZPSCO</dc:creator>
  <cp:lastModifiedBy>Mohammad</cp:lastModifiedBy>
  <cp:revision>226</cp:revision>
  <dcterms:created xsi:type="dcterms:W3CDTF">2017-10-17T08:08:25Z</dcterms:created>
  <dcterms:modified xsi:type="dcterms:W3CDTF">2019-12-13T20:28:25Z</dcterms:modified>
</cp:coreProperties>
</file>