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975" autoAdjust="0"/>
    <p:restoredTop sz="94660"/>
  </p:normalViewPr>
  <p:slideViewPr>
    <p:cSldViewPr snapToGrid="0">
      <p:cViewPr varScale="1">
        <p:scale>
          <a:sx n="80" d="100"/>
          <a:sy n="80" d="100"/>
        </p:scale>
        <p:origin x="18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B48915-9ADF-4144-9218-3E98E80BE81F}" type="doc">
      <dgm:prSet loTypeId="urn:microsoft.com/office/officeart/2005/8/layout/radial1" loCatId="cycle" qsTypeId="urn:microsoft.com/office/officeart/2005/8/quickstyle/3d1" qsCatId="3D" csTypeId="urn:microsoft.com/office/officeart/2005/8/colors/colorful3" csCatId="colorful" phldr="1"/>
      <dgm:spPr/>
      <dgm:t>
        <a:bodyPr/>
        <a:lstStyle/>
        <a:p>
          <a:endParaRPr lang="en-US"/>
        </a:p>
      </dgm:t>
    </dgm:pt>
    <dgm:pt modelId="{0D26595D-BD44-448F-AC9F-59141083E150}">
      <dgm:prSet phldrT="[Text]" custT="1"/>
      <dgm:spPr/>
      <dgm:t>
        <a:bodyPr/>
        <a:lstStyle/>
        <a:p>
          <a:r>
            <a:rPr lang="fa-IR" sz="2000" b="1" dirty="0" smtClean="0">
              <a:solidFill>
                <a:schemeClr val="tx1"/>
              </a:solidFill>
              <a:cs typeface="B Homa" panose="00000400000000000000" pitchFamily="2" charset="-78"/>
            </a:rPr>
            <a:t>ويژگي هاي عمومي بافت فرسوده ي شهري</a:t>
          </a:r>
          <a:endParaRPr lang="en-US" sz="2000" b="1" dirty="0">
            <a:solidFill>
              <a:schemeClr val="tx1"/>
            </a:solidFill>
            <a:cs typeface="B Homa" panose="00000400000000000000" pitchFamily="2" charset="-78"/>
          </a:endParaRPr>
        </a:p>
      </dgm:t>
    </dgm:pt>
    <dgm:pt modelId="{A0A7B145-0673-449D-8CD9-4E829CDA5241}" type="parTrans" cxnId="{91B83CBE-B53C-4033-8C0E-F0B2F3B23AC8}">
      <dgm:prSet/>
      <dgm:spPr/>
      <dgm:t>
        <a:bodyPr/>
        <a:lstStyle/>
        <a:p>
          <a:endParaRPr lang="en-US"/>
        </a:p>
      </dgm:t>
    </dgm:pt>
    <dgm:pt modelId="{A8A6DC55-E1A6-4D4B-AA55-EC6162FFFDE7}" type="sibTrans" cxnId="{91B83CBE-B53C-4033-8C0E-F0B2F3B23AC8}">
      <dgm:prSet/>
      <dgm:spPr/>
      <dgm:t>
        <a:bodyPr/>
        <a:lstStyle/>
        <a:p>
          <a:endParaRPr lang="en-US"/>
        </a:p>
      </dgm:t>
    </dgm:pt>
    <dgm:pt modelId="{633AB3C9-83B7-4F17-B9C3-AEAACC54D6C3}">
      <dgm:prSet phldrT="[Text]" custT="1"/>
      <dgm:spPr/>
      <dgm:t>
        <a:bodyPr/>
        <a:lstStyle/>
        <a:p>
          <a:r>
            <a:rPr lang="fa-IR" sz="1800" b="1" dirty="0" smtClean="0">
              <a:cs typeface="B Homa" panose="00000400000000000000" pitchFamily="2" charset="-78"/>
            </a:rPr>
            <a:t>عمر ابنیه</a:t>
          </a:r>
          <a:endParaRPr lang="en-US" sz="1800" b="1" dirty="0">
            <a:cs typeface="B Homa" panose="00000400000000000000" pitchFamily="2" charset="-78"/>
          </a:endParaRPr>
        </a:p>
      </dgm:t>
    </dgm:pt>
    <dgm:pt modelId="{4E60A0E2-EB59-4E2F-B94F-026618A4CB34}" type="parTrans" cxnId="{FBED01F1-BFB0-4990-8B22-22609E657079}">
      <dgm:prSet/>
      <dgm:spPr/>
      <dgm:t>
        <a:bodyPr/>
        <a:lstStyle/>
        <a:p>
          <a:endParaRPr lang="en-US"/>
        </a:p>
      </dgm:t>
    </dgm:pt>
    <dgm:pt modelId="{683811D3-102A-4E7C-A527-66446F67FD01}" type="sibTrans" cxnId="{FBED01F1-BFB0-4990-8B22-22609E657079}">
      <dgm:prSet/>
      <dgm:spPr/>
      <dgm:t>
        <a:bodyPr/>
        <a:lstStyle/>
        <a:p>
          <a:endParaRPr lang="en-US"/>
        </a:p>
      </dgm:t>
    </dgm:pt>
    <dgm:pt modelId="{050346B4-0DDB-4099-8EE5-D45B4DC774E8}">
      <dgm:prSet phldrT="[Text]" custT="1"/>
      <dgm:spPr/>
      <dgm:t>
        <a:bodyPr/>
        <a:lstStyle/>
        <a:p>
          <a:r>
            <a:rPr lang="fa-IR" sz="1800" b="1" dirty="0" smtClean="0">
              <a:cs typeface="B Homa" panose="00000400000000000000" pitchFamily="2" charset="-78"/>
            </a:rPr>
            <a:t>دانه بندي و تعداد طبقه ها</a:t>
          </a:r>
          <a:endParaRPr lang="en-US" sz="1800" b="1" dirty="0">
            <a:cs typeface="B Homa" panose="00000400000000000000" pitchFamily="2" charset="-78"/>
          </a:endParaRPr>
        </a:p>
      </dgm:t>
    </dgm:pt>
    <dgm:pt modelId="{478CDF27-2B5B-4479-897D-DA471637F888}" type="parTrans" cxnId="{C4305878-A255-45D6-B3CE-F3E6693BC174}">
      <dgm:prSet/>
      <dgm:spPr/>
      <dgm:t>
        <a:bodyPr/>
        <a:lstStyle/>
        <a:p>
          <a:endParaRPr lang="en-US"/>
        </a:p>
      </dgm:t>
    </dgm:pt>
    <dgm:pt modelId="{8A4C4589-4D33-4C1A-A0EB-778F0E5D1EF2}" type="sibTrans" cxnId="{C4305878-A255-45D6-B3CE-F3E6693BC174}">
      <dgm:prSet/>
      <dgm:spPr/>
      <dgm:t>
        <a:bodyPr/>
        <a:lstStyle/>
        <a:p>
          <a:endParaRPr lang="en-US"/>
        </a:p>
      </dgm:t>
    </dgm:pt>
    <dgm:pt modelId="{94269143-74E3-46F2-82BA-DF657A265F5E}">
      <dgm:prSet phldrT="[Text]" custT="1"/>
      <dgm:spPr/>
      <dgm:t>
        <a:bodyPr/>
        <a:lstStyle/>
        <a:p>
          <a:r>
            <a:rPr lang="fa-IR" sz="1800" b="1" dirty="0" smtClean="0">
              <a:cs typeface="B Homa" panose="00000400000000000000" pitchFamily="2" charset="-78"/>
            </a:rPr>
            <a:t>نوع مصالح</a:t>
          </a:r>
          <a:endParaRPr lang="en-US" sz="1800" b="1" dirty="0">
            <a:cs typeface="B Homa" panose="00000400000000000000" pitchFamily="2" charset="-78"/>
          </a:endParaRPr>
        </a:p>
      </dgm:t>
    </dgm:pt>
    <dgm:pt modelId="{112A92F6-4CD2-43EC-8D59-C63F33805C80}" type="parTrans" cxnId="{6A15AC7A-16D8-4268-BEBE-9851D2E63060}">
      <dgm:prSet/>
      <dgm:spPr/>
      <dgm:t>
        <a:bodyPr/>
        <a:lstStyle/>
        <a:p>
          <a:endParaRPr lang="en-US"/>
        </a:p>
      </dgm:t>
    </dgm:pt>
    <dgm:pt modelId="{E4DDC0D0-8140-4AE7-9C17-A87CC4E573D9}" type="sibTrans" cxnId="{6A15AC7A-16D8-4268-BEBE-9851D2E63060}">
      <dgm:prSet/>
      <dgm:spPr/>
      <dgm:t>
        <a:bodyPr/>
        <a:lstStyle/>
        <a:p>
          <a:endParaRPr lang="en-US"/>
        </a:p>
      </dgm:t>
    </dgm:pt>
    <dgm:pt modelId="{94EE01F3-5334-4F71-9FFD-1BA16815F06F}">
      <dgm:prSet phldrT="[Text]" custT="1"/>
      <dgm:spPr/>
      <dgm:t>
        <a:bodyPr/>
        <a:lstStyle/>
        <a:p>
          <a:pPr rtl="0"/>
          <a:r>
            <a:rPr lang="fa-IR" sz="1800" b="1" dirty="0" smtClean="0">
              <a:cs typeface="B Homa" panose="00000400000000000000" pitchFamily="2" charset="-78"/>
            </a:rPr>
            <a:t>وضعيت دسترسي ها</a:t>
          </a:r>
          <a:endParaRPr lang="en-US" sz="1800" b="1" dirty="0">
            <a:cs typeface="B Homa" panose="00000400000000000000" pitchFamily="2" charset="-78"/>
          </a:endParaRPr>
        </a:p>
      </dgm:t>
    </dgm:pt>
    <dgm:pt modelId="{A104A363-4291-410D-A0B2-76DEC60A405B}" type="parTrans" cxnId="{984B89CC-7B4F-41E8-8DDE-AC05E1FEBC1B}">
      <dgm:prSet/>
      <dgm:spPr/>
      <dgm:t>
        <a:bodyPr/>
        <a:lstStyle/>
        <a:p>
          <a:endParaRPr lang="en-US"/>
        </a:p>
      </dgm:t>
    </dgm:pt>
    <dgm:pt modelId="{C2C3D4E2-994A-44DC-9AEF-A1B72E0225BF}" type="sibTrans" cxnId="{984B89CC-7B4F-41E8-8DDE-AC05E1FEBC1B}">
      <dgm:prSet/>
      <dgm:spPr/>
      <dgm:t>
        <a:bodyPr/>
        <a:lstStyle/>
        <a:p>
          <a:endParaRPr lang="en-US"/>
        </a:p>
      </dgm:t>
    </dgm:pt>
    <dgm:pt modelId="{D13F19CE-A51A-4F74-B4FA-8B8161473B9A}">
      <dgm:prSet phldrT="[Text]" custT="1"/>
      <dgm:spPr/>
      <dgm:t>
        <a:bodyPr/>
        <a:lstStyle/>
        <a:p>
          <a:r>
            <a:rPr lang="fa-IR" sz="1800" b="1" dirty="0" smtClean="0">
              <a:cs typeface="B Homa" panose="00000400000000000000" pitchFamily="2" charset="-78"/>
            </a:rPr>
            <a:t>وضعیت خدمات و زيرساخت هاي شهري</a:t>
          </a:r>
          <a:endParaRPr lang="en-US" sz="1800" b="1" dirty="0">
            <a:cs typeface="B Homa" panose="00000400000000000000" pitchFamily="2" charset="-78"/>
          </a:endParaRPr>
        </a:p>
      </dgm:t>
    </dgm:pt>
    <dgm:pt modelId="{05167382-B109-493E-8C29-92E34A63C69B}" type="parTrans" cxnId="{8DA342FF-05A3-428E-823D-FE86552B8C4D}">
      <dgm:prSet/>
      <dgm:spPr/>
      <dgm:t>
        <a:bodyPr/>
        <a:lstStyle/>
        <a:p>
          <a:endParaRPr lang="en-US"/>
        </a:p>
      </dgm:t>
    </dgm:pt>
    <dgm:pt modelId="{43C50E77-978A-4BFA-B2A6-BDE2E7032E66}" type="sibTrans" cxnId="{8DA342FF-05A3-428E-823D-FE86552B8C4D}">
      <dgm:prSet/>
      <dgm:spPr/>
      <dgm:t>
        <a:bodyPr/>
        <a:lstStyle/>
        <a:p>
          <a:endParaRPr lang="en-US"/>
        </a:p>
      </dgm:t>
    </dgm:pt>
    <dgm:pt modelId="{297D671F-7E2A-4BC7-A290-FED7588980F9}">
      <dgm:prSet phldrT="[Text]" custT="1"/>
      <dgm:spPr/>
      <dgm:t>
        <a:bodyPr/>
        <a:lstStyle/>
        <a:p>
          <a:r>
            <a:rPr lang="fa-IR" sz="1800" b="1" dirty="0" smtClean="0">
              <a:cs typeface="B Homa" panose="00000400000000000000" pitchFamily="2" charset="-78"/>
            </a:rPr>
            <a:t>شاخص های کیفی</a:t>
          </a:r>
          <a:endParaRPr lang="en-US" sz="1800" b="1" dirty="0">
            <a:cs typeface="B Homa" panose="00000400000000000000" pitchFamily="2" charset="-78"/>
          </a:endParaRPr>
        </a:p>
      </dgm:t>
    </dgm:pt>
    <dgm:pt modelId="{D953303D-B1C5-416F-ACD9-AC5E2599CFD2}" type="parTrans" cxnId="{0072C3B9-0B2B-4467-817C-84D82BD0EF9A}">
      <dgm:prSet/>
      <dgm:spPr/>
      <dgm:t>
        <a:bodyPr/>
        <a:lstStyle/>
        <a:p>
          <a:endParaRPr lang="en-US"/>
        </a:p>
      </dgm:t>
    </dgm:pt>
    <dgm:pt modelId="{FB1A6FB6-1A92-4A29-9A80-9CAC05508122}" type="sibTrans" cxnId="{0072C3B9-0B2B-4467-817C-84D82BD0EF9A}">
      <dgm:prSet/>
      <dgm:spPr/>
      <dgm:t>
        <a:bodyPr/>
        <a:lstStyle/>
        <a:p>
          <a:endParaRPr lang="en-US"/>
        </a:p>
      </dgm:t>
    </dgm:pt>
    <dgm:pt modelId="{140A774B-8E39-46BB-987E-5CFAB89A1B01}" type="pres">
      <dgm:prSet presAssocID="{25B48915-9ADF-4144-9218-3E98E80BE81F}" presName="cycle" presStyleCnt="0">
        <dgm:presLayoutVars>
          <dgm:chMax val="1"/>
          <dgm:dir/>
          <dgm:animLvl val="ctr"/>
          <dgm:resizeHandles val="exact"/>
        </dgm:presLayoutVars>
      </dgm:prSet>
      <dgm:spPr/>
      <dgm:t>
        <a:bodyPr/>
        <a:lstStyle/>
        <a:p>
          <a:pPr rtl="1"/>
          <a:endParaRPr lang="fa-IR"/>
        </a:p>
      </dgm:t>
    </dgm:pt>
    <dgm:pt modelId="{8D4E4012-FB9C-4803-9D63-21B6FB243C0B}" type="pres">
      <dgm:prSet presAssocID="{0D26595D-BD44-448F-AC9F-59141083E150}" presName="centerShape" presStyleLbl="node0" presStyleIdx="0" presStyleCnt="1"/>
      <dgm:spPr/>
      <dgm:t>
        <a:bodyPr/>
        <a:lstStyle/>
        <a:p>
          <a:pPr rtl="1"/>
          <a:endParaRPr lang="fa-IR"/>
        </a:p>
      </dgm:t>
    </dgm:pt>
    <dgm:pt modelId="{B04432BE-674F-499E-AF0D-E17132E54C9E}" type="pres">
      <dgm:prSet presAssocID="{4E60A0E2-EB59-4E2F-B94F-026618A4CB34}" presName="Name9" presStyleLbl="parChTrans1D2" presStyleIdx="0" presStyleCnt="6"/>
      <dgm:spPr/>
      <dgm:t>
        <a:bodyPr/>
        <a:lstStyle/>
        <a:p>
          <a:pPr rtl="1"/>
          <a:endParaRPr lang="fa-IR"/>
        </a:p>
      </dgm:t>
    </dgm:pt>
    <dgm:pt modelId="{A544F140-2C88-42F6-986F-5E11C04A1037}" type="pres">
      <dgm:prSet presAssocID="{4E60A0E2-EB59-4E2F-B94F-026618A4CB34}" presName="connTx" presStyleLbl="parChTrans1D2" presStyleIdx="0" presStyleCnt="6"/>
      <dgm:spPr/>
      <dgm:t>
        <a:bodyPr/>
        <a:lstStyle/>
        <a:p>
          <a:pPr rtl="1"/>
          <a:endParaRPr lang="fa-IR"/>
        </a:p>
      </dgm:t>
    </dgm:pt>
    <dgm:pt modelId="{3B505411-00CC-40C8-B4B1-72DCD5076A7E}" type="pres">
      <dgm:prSet presAssocID="{633AB3C9-83B7-4F17-B9C3-AEAACC54D6C3}" presName="node" presStyleLbl="node1" presStyleIdx="0" presStyleCnt="6">
        <dgm:presLayoutVars>
          <dgm:bulletEnabled val="1"/>
        </dgm:presLayoutVars>
      </dgm:prSet>
      <dgm:spPr/>
      <dgm:t>
        <a:bodyPr/>
        <a:lstStyle/>
        <a:p>
          <a:pPr rtl="1"/>
          <a:endParaRPr lang="fa-IR"/>
        </a:p>
      </dgm:t>
    </dgm:pt>
    <dgm:pt modelId="{CAF0787B-EEA1-46E9-9D96-98C27264675B}" type="pres">
      <dgm:prSet presAssocID="{478CDF27-2B5B-4479-897D-DA471637F888}" presName="Name9" presStyleLbl="parChTrans1D2" presStyleIdx="1" presStyleCnt="6"/>
      <dgm:spPr/>
      <dgm:t>
        <a:bodyPr/>
        <a:lstStyle/>
        <a:p>
          <a:pPr rtl="1"/>
          <a:endParaRPr lang="fa-IR"/>
        </a:p>
      </dgm:t>
    </dgm:pt>
    <dgm:pt modelId="{CF35AB60-FFAF-4C26-B2C0-AAA4EA37CE7D}" type="pres">
      <dgm:prSet presAssocID="{478CDF27-2B5B-4479-897D-DA471637F888}" presName="connTx" presStyleLbl="parChTrans1D2" presStyleIdx="1" presStyleCnt="6"/>
      <dgm:spPr/>
      <dgm:t>
        <a:bodyPr/>
        <a:lstStyle/>
        <a:p>
          <a:pPr rtl="1"/>
          <a:endParaRPr lang="fa-IR"/>
        </a:p>
      </dgm:t>
    </dgm:pt>
    <dgm:pt modelId="{F89BA1E7-8C3A-4154-BB5D-817DC6199D94}" type="pres">
      <dgm:prSet presAssocID="{050346B4-0DDB-4099-8EE5-D45B4DC774E8}" presName="node" presStyleLbl="node1" presStyleIdx="1" presStyleCnt="6">
        <dgm:presLayoutVars>
          <dgm:bulletEnabled val="1"/>
        </dgm:presLayoutVars>
      </dgm:prSet>
      <dgm:spPr/>
      <dgm:t>
        <a:bodyPr/>
        <a:lstStyle/>
        <a:p>
          <a:pPr rtl="1"/>
          <a:endParaRPr lang="fa-IR"/>
        </a:p>
      </dgm:t>
    </dgm:pt>
    <dgm:pt modelId="{F15C9D65-09FC-46DE-94EA-9FFEA46259F9}" type="pres">
      <dgm:prSet presAssocID="{05167382-B109-493E-8C29-92E34A63C69B}" presName="Name9" presStyleLbl="parChTrans1D2" presStyleIdx="2" presStyleCnt="6"/>
      <dgm:spPr/>
      <dgm:t>
        <a:bodyPr/>
        <a:lstStyle/>
        <a:p>
          <a:pPr rtl="1"/>
          <a:endParaRPr lang="fa-IR"/>
        </a:p>
      </dgm:t>
    </dgm:pt>
    <dgm:pt modelId="{B74CFB17-B00E-47BE-9159-8D4E899E9929}" type="pres">
      <dgm:prSet presAssocID="{05167382-B109-493E-8C29-92E34A63C69B}" presName="connTx" presStyleLbl="parChTrans1D2" presStyleIdx="2" presStyleCnt="6"/>
      <dgm:spPr/>
      <dgm:t>
        <a:bodyPr/>
        <a:lstStyle/>
        <a:p>
          <a:pPr rtl="1"/>
          <a:endParaRPr lang="fa-IR"/>
        </a:p>
      </dgm:t>
    </dgm:pt>
    <dgm:pt modelId="{E8589C9F-2E4D-473E-9777-332282F11D17}" type="pres">
      <dgm:prSet presAssocID="{D13F19CE-A51A-4F74-B4FA-8B8161473B9A}" presName="node" presStyleLbl="node1" presStyleIdx="2" presStyleCnt="6">
        <dgm:presLayoutVars>
          <dgm:bulletEnabled val="1"/>
        </dgm:presLayoutVars>
      </dgm:prSet>
      <dgm:spPr/>
      <dgm:t>
        <a:bodyPr/>
        <a:lstStyle/>
        <a:p>
          <a:pPr rtl="1"/>
          <a:endParaRPr lang="fa-IR"/>
        </a:p>
      </dgm:t>
    </dgm:pt>
    <dgm:pt modelId="{3AE0EB35-CC61-46B7-BDF3-D8F7E58C4C28}" type="pres">
      <dgm:prSet presAssocID="{D953303D-B1C5-416F-ACD9-AC5E2599CFD2}" presName="Name9" presStyleLbl="parChTrans1D2" presStyleIdx="3" presStyleCnt="6"/>
      <dgm:spPr/>
      <dgm:t>
        <a:bodyPr/>
        <a:lstStyle/>
        <a:p>
          <a:pPr rtl="1"/>
          <a:endParaRPr lang="fa-IR"/>
        </a:p>
      </dgm:t>
    </dgm:pt>
    <dgm:pt modelId="{6BDFE8DB-D5A8-42F0-A92F-3AD83567CAD5}" type="pres">
      <dgm:prSet presAssocID="{D953303D-B1C5-416F-ACD9-AC5E2599CFD2}" presName="connTx" presStyleLbl="parChTrans1D2" presStyleIdx="3" presStyleCnt="6"/>
      <dgm:spPr/>
      <dgm:t>
        <a:bodyPr/>
        <a:lstStyle/>
        <a:p>
          <a:pPr rtl="1"/>
          <a:endParaRPr lang="fa-IR"/>
        </a:p>
      </dgm:t>
    </dgm:pt>
    <dgm:pt modelId="{1BB0D550-9E1B-435C-8268-0BED34D3A040}" type="pres">
      <dgm:prSet presAssocID="{297D671F-7E2A-4BC7-A290-FED7588980F9}" presName="node" presStyleLbl="node1" presStyleIdx="3" presStyleCnt="6">
        <dgm:presLayoutVars>
          <dgm:bulletEnabled val="1"/>
        </dgm:presLayoutVars>
      </dgm:prSet>
      <dgm:spPr/>
      <dgm:t>
        <a:bodyPr/>
        <a:lstStyle/>
        <a:p>
          <a:pPr rtl="1"/>
          <a:endParaRPr lang="fa-IR"/>
        </a:p>
      </dgm:t>
    </dgm:pt>
    <dgm:pt modelId="{BEB78664-AE0A-4347-95E4-E06FDCF3D3FD}" type="pres">
      <dgm:prSet presAssocID="{112A92F6-4CD2-43EC-8D59-C63F33805C80}" presName="Name9" presStyleLbl="parChTrans1D2" presStyleIdx="4" presStyleCnt="6"/>
      <dgm:spPr/>
      <dgm:t>
        <a:bodyPr/>
        <a:lstStyle/>
        <a:p>
          <a:pPr rtl="1"/>
          <a:endParaRPr lang="fa-IR"/>
        </a:p>
      </dgm:t>
    </dgm:pt>
    <dgm:pt modelId="{C01B1D24-2099-458E-8CF8-831147CB23CE}" type="pres">
      <dgm:prSet presAssocID="{112A92F6-4CD2-43EC-8D59-C63F33805C80}" presName="connTx" presStyleLbl="parChTrans1D2" presStyleIdx="4" presStyleCnt="6"/>
      <dgm:spPr/>
      <dgm:t>
        <a:bodyPr/>
        <a:lstStyle/>
        <a:p>
          <a:pPr rtl="1"/>
          <a:endParaRPr lang="fa-IR"/>
        </a:p>
      </dgm:t>
    </dgm:pt>
    <dgm:pt modelId="{DC088E2E-B51A-42A6-9B01-877E80697CD9}" type="pres">
      <dgm:prSet presAssocID="{94269143-74E3-46F2-82BA-DF657A265F5E}" presName="node" presStyleLbl="node1" presStyleIdx="4" presStyleCnt="6">
        <dgm:presLayoutVars>
          <dgm:bulletEnabled val="1"/>
        </dgm:presLayoutVars>
      </dgm:prSet>
      <dgm:spPr/>
      <dgm:t>
        <a:bodyPr/>
        <a:lstStyle/>
        <a:p>
          <a:pPr rtl="1"/>
          <a:endParaRPr lang="fa-IR"/>
        </a:p>
      </dgm:t>
    </dgm:pt>
    <dgm:pt modelId="{C0DEB867-A0E5-4739-B648-4A7306BFD00A}" type="pres">
      <dgm:prSet presAssocID="{A104A363-4291-410D-A0B2-76DEC60A405B}" presName="Name9" presStyleLbl="parChTrans1D2" presStyleIdx="5" presStyleCnt="6"/>
      <dgm:spPr/>
      <dgm:t>
        <a:bodyPr/>
        <a:lstStyle/>
        <a:p>
          <a:pPr rtl="1"/>
          <a:endParaRPr lang="fa-IR"/>
        </a:p>
      </dgm:t>
    </dgm:pt>
    <dgm:pt modelId="{DCCAEB9A-9506-4F7E-81EB-96D2D15830CF}" type="pres">
      <dgm:prSet presAssocID="{A104A363-4291-410D-A0B2-76DEC60A405B}" presName="connTx" presStyleLbl="parChTrans1D2" presStyleIdx="5" presStyleCnt="6"/>
      <dgm:spPr/>
      <dgm:t>
        <a:bodyPr/>
        <a:lstStyle/>
        <a:p>
          <a:pPr rtl="1"/>
          <a:endParaRPr lang="fa-IR"/>
        </a:p>
      </dgm:t>
    </dgm:pt>
    <dgm:pt modelId="{CE4C61E3-E75F-4256-9DDD-1EAF382A3714}" type="pres">
      <dgm:prSet presAssocID="{94EE01F3-5334-4F71-9FFD-1BA16815F06F}" presName="node" presStyleLbl="node1" presStyleIdx="5" presStyleCnt="6">
        <dgm:presLayoutVars>
          <dgm:bulletEnabled val="1"/>
        </dgm:presLayoutVars>
      </dgm:prSet>
      <dgm:spPr/>
      <dgm:t>
        <a:bodyPr/>
        <a:lstStyle/>
        <a:p>
          <a:pPr rtl="1"/>
          <a:endParaRPr lang="fa-IR"/>
        </a:p>
      </dgm:t>
    </dgm:pt>
  </dgm:ptLst>
  <dgm:cxnLst>
    <dgm:cxn modelId="{924042DC-2E06-4FE3-AD44-7D121A1899F2}" type="presOf" srcId="{94269143-74E3-46F2-82BA-DF657A265F5E}" destId="{DC088E2E-B51A-42A6-9B01-877E80697CD9}" srcOrd="0" destOrd="0" presId="urn:microsoft.com/office/officeart/2005/8/layout/radial1"/>
    <dgm:cxn modelId="{A50C505D-6404-4E52-B69F-41794B1FC054}" type="presOf" srcId="{D13F19CE-A51A-4F74-B4FA-8B8161473B9A}" destId="{E8589C9F-2E4D-473E-9777-332282F11D17}" srcOrd="0" destOrd="0" presId="urn:microsoft.com/office/officeart/2005/8/layout/radial1"/>
    <dgm:cxn modelId="{FBED01F1-BFB0-4990-8B22-22609E657079}" srcId="{0D26595D-BD44-448F-AC9F-59141083E150}" destId="{633AB3C9-83B7-4F17-B9C3-AEAACC54D6C3}" srcOrd="0" destOrd="0" parTransId="{4E60A0E2-EB59-4E2F-B94F-026618A4CB34}" sibTransId="{683811D3-102A-4E7C-A527-66446F67FD01}"/>
    <dgm:cxn modelId="{47A36284-72DB-4610-8EC8-93327C12AF26}" type="presOf" srcId="{050346B4-0DDB-4099-8EE5-D45B4DC774E8}" destId="{F89BA1E7-8C3A-4154-BB5D-817DC6199D94}" srcOrd="0" destOrd="0" presId="urn:microsoft.com/office/officeart/2005/8/layout/radial1"/>
    <dgm:cxn modelId="{C4305878-A255-45D6-B3CE-F3E6693BC174}" srcId="{0D26595D-BD44-448F-AC9F-59141083E150}" destId="{050346B4-0DDB-4099-8EE5-D45B4DC774E8}" srcOrd="1" destOrd="0" parTransId="{478CDF27-2B5B-4479-897D-DA471637F888}" sibTransId="{8A4C4589-4D33-4C1A-A0EB-778F0E5D1EF2}"/>
    <dgm:cxn modelId="{984B89CC-7B4F-41E8-8DDE-AC05E1FEBC1B}" srcId="{0D26595D-BD44-448F-AC9F-59141083E150}" destId="{94EE01F3-5334-4F71-9FFD-1BA16815F06F}" srcOrd="5" destOrd="0" parTransId="{A104A363-4291-410D-A0B2-76DEC60A405B}" sibTransId="{C2C3D4E2-994A-44DC-9AEF-A1B72E0225BF}"/>
    <dgm:cxn modelId="{8517955F-AE40-44CD-84DC-C71FAD1657AF}" type="presOf" srcId="{297D671F-7E2A-4BC7-A290-FED7588980F9}" destId="{1BB0D550-9E1B-435C-8268-0BED34D3A040}" srcOrd="0" destOrd="0" presId="urn:microsoft.com/office/officeart/2005/8/layout/radial1"/>
    <dgm:cxn modelId="{3A9C6FD7-5ECF-4D00-8643-1AB3A2C2BBCF}" type="presOf" srcId="{478CDF27-2B5B-4479-897D-DA471637F888}" destId="{CAF0787B-EEA1-46E9-9D96-98C27264675B}" srcOrd="0" destOrd="0" presId="urn:microsoft.com/office/officeart/2005/8/layout/radial1"/>
    <dgm:cxn modelId="{91B83CBE-B53C-4033-8C0E-F0B2F3B23AC8}" srcId="{25B48915-9ADF-4144-9218-3E98E80BE81F}" destId="{0D26595D-BD44-448F-AC9F-59141083E150}" srcOrd="0" destOrd="0" parTransId="{A0A7B145-0673-449D-8CD9-4E829CDA5241}" sibTransId="{A8A6DC55-E1A6-4D4B-AA55-EC6162FFFDE7}"/>
    <dgm:cxn modelId="{D922917B-69CF-4098-AE1E-E6FCE91F30B0}" type="presOf" srcId="{478CDF27-2B5B-4479-897D-DA471637F888}" destId="{CF35AB60-FFAF-4C26-B2C0-AAA4EA37CE7D}" srcOrd="1" destOrd="0" presId="urn:microsoft.com/office/officeart/2005/8/layout/radial1"/>
    <dgm:cxn modelId="{15DE40D8-11F9-487A-AD42-5C51D24F98FF}" type="presOf" srcId="{112A92F6-4CD2-43EC-8D59-C63F33805C80}" destId="{C01B1D24-2099-458E-8CF8-831147CB23CE}" srcOrd="1" destOrd="0" presId="urn:microsoft.com/office/officeart/2005/8/layout/radial1"/>
    <dgm:cxn modelId="{92E4A8C0-3831-4A80-8C83-70140880D6B3}" type="presOf" srcId="{05167382-B109-493E-8C29-92E34A63C69B}" destId="{B74CFB17-B00E-47BE-9159-8D4E899E9929}" srcOrd="1" destOrd="0" presId="urn:microsoft.com/office/officeart/2005/8/layout/radial1"/>
    <dgm:cxn modelId="{6A15AC7A-16D8-4268-BEBE-9851D2E63060}" srcId="{0D26595D-BD44-448F-AC9F-59141083E150}" destId="{94269143-74E3-46F2-82BA-DF657A265F5E}" srcOrd="4" destOrd="0" parTransId="{112A92F6-4CD2-43EC-8D59-C63F33805C80}" sibTransId="{E4DDC0D0-8140-4AE7-9C17-A87CC4E573D9}"/>
    <dgm:cxn modelId="{861F6D2F-9FE7-4893-9217-FFB86F0A1C40}" type="presOf" srcId="{D953303D-B1C5-416F-ACD9-AC5E2599CFD2}" destId="{6BDFE8DB-D5A8-42F0-A92F-3AD83567CAD5}" srcOrd="1" destOrd="0" presId="urn:microsoft.com/office/officeart/2005/8/layout/radial1"/>
    <dgm:cxn modelId="{B6EFB593-51B4-460E-9620-36279BAF8F69}" type="presOf" srcId="{633AB3C9-83B7-4F17-B9C3-AEAACC54D6C3}" destId="{3B505411-00CC-40C8-B4B1-72DCD5076A7E}" srcOrd="0" destOrd="0" presId="urn:microsoft.com/office/officeart/2005/8/layout/radial1"/>
    <dgm:cxn modelId="{0072C3B9-0B2B-4467-817C-84D82BD0EF9A}" srcId="{0D26595D-BD44-448F-AC9F-59141083E150}" destId="{297D671F-7E2A-4BC7-A290-FED7588980F9}" srcOrd="3" destOrd="0" parTransId="{D953303D-B1C5-416F-ACD9-AC5E2599CFD2}" sibTransId="{FB1A6FB6-1A92-4A29-9A80-9CAC05508122}"/>
    <dgm:cxn modelId="{8DA342FF-05A3-428E-823D-FE86552B8C4D}" srcId="{0D26595D-BD44-448F-AC9F-59141083E150}" destId="{D13F19CE-A51A-4F74-B4FA-8B8161473B9A}" srcOrd="2" destOrd="0" parTransId="{05167382-B109-493E-8C29-92E34A63C69B}" sibTransId="{43C50E77-978A-4BFA-B2A6-BDE2E7032E66}"/>
    <dgm:cxn modelId="{2704CD6A-2937-4616-82D1-76D03FDA0E02}" type="presOf" srcId="{D953303D-B1C5-416F-ACD9-AC5E2599CFD2}" destId="{3AE0EB35-CC61-46B7-BDF3-D8F7E58C4C28}" srcOrd="0" destOrd="0" presId="urn:microsoft.com/office/officeart/2005/8/layout/radial1"/>
    <dgm:cxn modelId="{431979BB-6EC3-46A0-A201-09370EEC6ECF}" type="presOf" srcId="{0D26595D-BD44-448F-AC9F-59141083E150}" destId="{8D4E4012-FB9C-4803-9D63-21B6FB243C0B}" srcOrd="0" destOrd="0" presId="urn:microsoft.com/office/officeart/2005/8/layout/radial1"/>
    <dgm:cxn modelId="{E3A6BE0E-963C-439D-A9C1-577467C0EF2A}" type="presOf" srcId="{112A92F6-4CD2-43EC-8D59-C63F33805C80}" destId="{BEB78664-AE0A-4347-95E4-E06FDCF3D3FD}" srcOrd="0" destOrd="0" presId="urn:microsoft.com/office/officeart/2005/8/layout/radial1"/>
    <dgm:cxn modelId="{1857F313-E0F2-4E40-A6AD-19519C3BC5C5}" type="presOf" srcId="{25B48915-9ADF-4144-9218-3E98E80BE81F}" destId="{140A774B-8E39-46BB-987E-5CFAB89A1B01}" srcOrd="0" destOrd="0" presId="urn:microsoft.com/office/officeart/2005/8/layout/radial1"/>
    <dgm:cxn modelId="{755286B4-7C65-4E84-8F3E-2648686679A5}" type="presOf" srcId="{4E60A0E2-EB59-4E2F-B94F-026618A4CB34}" destId="{A544F140-2C88-42F6-986F-5E11C04A1037}" srcOrd="1" destOrd="0" presId="urn:microsoft.com/office/officeart/2005/8/layout/radial1"/>
    <dgm:cxn modelId="{96957E30-B126-4A27-B203-8621123FC099}" type="presOf" srcId="{A104A363-4291-410D-A0B2-76DEC60A405B}" destId="{C0DEB867-A0E5-4739-B648-4A7306BFD00A}" srcOrd="0" destOrd="0" presId="urn:microsoft.com/office/officeart/2005/8/layout/radial1"/>
    <dgm:cxn modelId="{8D3C66A9-E94E-49C7-93CC-229CFCB06DBB}" type="presOf" srcId="{94EE01F3-5334-4F71-9FFD-1BA16815F06F}" destId="{CE4C61E3-E75F-4256-9DDD-1EAF382A3714}" srcOrd="0" destOrd="0" presId="urn:microsoft.com/office/officeart/2005/8/layout/radial1"/>
    <dgm:cxn modelId="{6EE289FA-CEB5-4F62-95C3-ECCA539906D2}" type="presOf" srcId="{A104A363-4291-410D-A0B2-76DEC60A405B}" destId="{DCCAEB9A-9506-4F7E-81EB-96D2D15830CF}" srcOrd="1" destOrd="0" presId="urn:microsoft.com/office/officeart/2005/8/layout/radial1"/>
    <dgm:cxn modelId="{C8D6B088-6996-47FC-B9F2-DADA954E4423}" type="presOf" srcId="{4E60A0E2-EB59-4E2F-B94F-026618A4CB34}" destId="{B04432BE-674F-499E-AF0D-E17132E54C9E}" srcOrd="0" destOrd="0" presId="urn:microsoft.com/office/officeart/2005/8/layout/radial1"/>
    <dgm:cxn modelId="{FF64A82F-EC38-4A0D-BCD6-0E1909101392}" type="presOf" srcId="{05167382-B109-493E-8C29-92E34A63C69B}" destId="{F15C9D65-09FC-46DE-94EA-9FFEA46259F9}" srcOrd="0" destOrd="0" presId="urn:microsoft.com/office/officeart/2005/8/layout/radial1"/>
    <dgm:cxn modelId="{29E16F83-83CB-4D13-881A-71AC1692F494}" type="presParOf" srcId="{140A774B-8E39-46BB-987E-5CFAB89A1B01}" destId="{8D4E4012-FB9C-4803-9D63-21B6FB243C0B}" srcOrd="0" destOrd="0" presId="urn:microsoft.com/office/officeart/2005/8/layout/radial1"/>
    <dgm:cxn modelId="{686BFF82-0431-48B8-87E7-EF236954FB5E}" type="presParOf" srcId="{140A774B-8E39-46BB-987E-5CFAB89A1B01}" destId="{B04432BE-674F-499E-AF0D-E17132E54C9E}" srcOrd="1" destOrd="0" presId="urn:microsoft.com/office/officeart/2005/8/layout/radial1"/>
    <dgm:cxn modelId="{610B908E-38D3-4628-A014-E694639857A5}" type="presParOf" srcId="{B04432BE-674F-499E-AF0D-E17132E54C9E}" destId="{A544F140-2C88-42F6-986F-5E11C04A1037}" srcOrd="0" destOrd="0" presId="urn:microsoft.com/office/officeart/2005/8/layout/radial1"/>
    <dgm:cxn modelId="{F792D9F6-EF6F-43BB-BF8B-CA0BB5200B38}" type="presParOf" srcId="{140A774B-8E39-46BB-987E-5CFAB89A1B01}" destId="{3B505411-00CC-40C8-B4B1-72DCD5076A7E}" srcOrd="2" destOrd="0" presId="urn:microsoft.com/office/officeart/2005/8/layout/radial1"/>
    <dgm:cxn modelId="{6BB99980-86CA-4535-A201-1C17827E2AC4}" type="presParOf" srcId="{140A774B-8E39-46BB-987E-5CFAB89A1B01}" destId="{CAF0787B-EEA1-46E9-9D96-98C27264675B}" srcOrd="3" destOrd="0" presId="urn:microsoft.com/office/officeart/2005/8/layout/radial1"/>
    <dgm:cxn modelId="{163F235E-35B3-47C9-96AF-6EEF75460836}" type="presParOf" srcId="{CAF0787B-EEA1-46E9-9D96-98C27264675B}" destId="{CF35AB60-FFAF-4C26-B2C0-AAA4EA37CE7D}" srcOrd="0" destOrd="0" presId="urn:microsoft.com/office/officeart/2005/8/layout/radial1"/>
    <dgm:cxn modelId="{BDDDF2BB-0546-4314-86E3-8832646B4249}" type="presParOf" srcId="{140A774B-8E39-46BB-987E-5CFAB89A1B01}" destId="{F89BA1E7-8C3A-4154-BB5D-817DC6199D94}" srcOrd="4" destOrd="0" presId="urn:microsoft.com/office/officeart/2005/8/layout/radial1"/>
    <dgm:cxn modelId="{0AED4BBB-A0B7-438A-9E0D-58BD37DE8A04}" type="presParOf" srcId="{140A774B-8E39-46BB-987E-5CFAB89A1B01}" destId="{F15C9D65-09FC-46DE-94EA-9FFEA46259F9}" srcOrd="5" destOrd="0" presId="urn:microsoft.com/office/officeart/2005/8/layout/radial1"/>
    <dgm:cxn modelId="{424132C4-96B1-4CFA-9B7F-8D61AD4ACEF4}" type="presParOf" srcId="{F15C9D65-09FC-46DE-94EA-9FFEA46259F9}" destId="{B74CFB17-B00E-47BE-9159-8D4E899E9929}" srcOrd="0" destOrd="0" presId="urn:microsoft.com/office/officeart/2005/8/layout/radial1"/>
    <dgm:cxn modelId="{85D2738E-7105-41EC-A057-BCB98391A9AB}" type="presParOf" srcId="{140A774B-8E39-46BB-987E-5CFAB89A1B01}" destId="{E8589C9F-2E4D-473E-9777-332282F11D17}" srcOrd="6" destOrd="0" presId="urn:microsoft.com/office/officeart/2005/8/layout/radial1"/>
    <dgm:cxn modelId="{8475B6EB-D4A4-4654-AFEC-B320BCFD1774}" type="presParOf" srcId="{140A774B-8E39-46BB-987E-5CFAB89A1B01}" destId="{3AE0EB35-CC61-46B7-BDF3-D8F7E58C4C28}" srcOrd="7" destOrd="0" presId="urn:microsoft.com/office/officeart/2005/8/layout/radial1"/>
    <dgm:cxn modelId="{5861CE4D-DB5F-4724-BD80-C4086DB4C581}" type="presParOf" srcId="{3AE0EB35-CC61-46B7-BDF3-D8F7E58C4C28}" destId="{6BDFE8DB-D5A8-42F0-A92F-3AD83567CAD5}" srcOrd="0" destOrd="0" presId="urn:microsoft.com/office/officeart/2005/8/layout/radial1"/>
    <dgm:cxn modelId="{E219B4BA-3828-4F43-8F20-53DC8FFBCCDF}" type="presParOf" srcId="{140A774B-8E39-46BB-987E-5CFAB89A1B01}" destId="{1BB0D550-9E1B-435C-8268-0BED34D3A040}" srcOrd="8" destOrd="0" presId="urn:microsoft.com/office/officeart/2005/8/layout/radial1"/>
    <dgm:cxn modelId="{0A5CABFD-36E8-4417-85C6-B2C3DA81C9AC}" type="presParOf" srcId="{140A774B-8E39-46BB-987E-5CFAB89A1B01}" destId="{BEB78664-AE0A-4347-95E4-E06FDCF3D3FD}" srcOrd="9" destOrd="0" presId="urn:microsoft.com/office/officeart/2005/8/layout/radial1"/>
    <dgm:cxn modelId="{FF8BCF85-9D58-4F05-8C93-CA6B272D10F2}" type="presParOf" srcId="{BEB78664-AE0A-4347-95E4-E06FDCF3D3FD}" destId="{C01B1D24-2099-458E-8CF8-831147CB23CE}" srcOrd="0" destOrd="0" presId="urn:microsoft.com/office/officeart/2005/8/layout/radial1"/>
    <dgm:cxn modelId="{DF7CBB82-F9D6-4955-AD8C-DAC2EB5E90EB}" type="presParOf" srcId="{140A774B-8E39-46BB-987E-5CFAB89A1B01}" destId="{DC088E2E-B51A-42A6-9B01-877E80697CD9}" srcOrd="10" destOrd="0" presId="urn:microsoft.com/office/officeart/2005/8/layout/radial1"/>
    <dgm:cxn modelId="{801A7EAE-D4DC-4A6B-AD13-1E530FC56473}" type="presParOf" srcId="{140A774B-8E39-46BB-987E-5CFAB89A1B01}" destId="{C0DEB867-A0E5-4739-B648-4A7306BFD00A}" srcOrd="11" destOrd="0" presId="urn:microsoft.com/office/officeart/2005/8/layout/radial1"/>
    <dgm:cxn modelId="{52A5D856-787E-4D83-9092-4162F5027144}" type="presParOf" srcId="{C0DEB867-A0E5-4739-B648-4A7306BFD00A}" destId="{DCCAEB9A-9506-4F7E-81EB-96D2D15830CF}" srcOrd="0" destOrd="0" presId="urn:microsoft.com/office/officeart/2005/8/layout/radial1"/>
    <dgm:cxn modelId="{4F5346EE-61FD-4681-9EDD-A3634CCE4688}" type="presParOf" srcId="{140A774B-8E39-46BB-987E-5CFAB89A1B01}" destId="{CE4C61E3-E75F-4256-9DDD-1EAF382A3714}" srcOrd="12"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A8F096-040C-429D-8479-9FBF4902E9CD}" type="doc">
      <dgm:prSet loTypeId="urn:microsoft.com/office/officeart/2008/layout/HorizontalMultiLevelHierarchy" loCatId="hierarchy" qsTypeId="urn:microsoft.com/office/officeart/2005/8/quickstyle/3d1" qsCatId="3D" csTypeId="urn:microsoft.com/office/officeart/2005/8/colors/colorful3" csCatId="colorful" phldr="1"/>
      <dgm:spPr/>
      <dgm:t>
        <a:bodyPr/>
        <a:lstStyle/>
        <a:p>
          <a:endParaRPr lang="en-US"/>
        </a:p>
      </dgm:t>
    </dgm:pt>
    <dgm:pt modelId="{64E88A37-75EA-4B62-8057-E52F61C8DB90}">
      <dgm:prSet phldrT="[Text]" custT="1"/>
      <dgm:spPr/>
      <dgm:t>
        <a:bodyPr/>
        <a:lstStyle/>
        <a:p>
          <a:r>
            <a:rPr lang="fa-IR" sz="2800" dirty="0" smtClean="0">
              <a:cs typeface="B Homa" panose="00000400000000000000" pitchFamily="2" charset="-78"/>
            </a:rPr>
            <a:t>شاخصهاي شناسايي بافت فرسوده ي شهري</a:t>
          </a:r>
          <a:endParaRPr lang="en-US" sz="2800" dirty="0">
            <a:cs typeface="B Homa" panose="00000400000000000000" pitchFamily="2" charset="-78"/>
          </a:endParaRPr>
        </a:p>
      </dgm:t>
    </dgm:pt>
    <dgm:pt modelId="{6CD0018C-D5F9-4B7B-891D-BC62351C6A00}" type="parTrans" cxnId="{E8E2F9A0-B392-4E3D-A739-39DEDF6C4A45}">
      <dgm:prSet/>
      <dgm:spPr/>
      <dgm:t>
        <a:bodyPr/>
        <a:lstStyle/>
        <a:p>
          <a:endParaRPr lang="en-US" sz="1600"/>
        </a:p>
      </dgm:t>
    </dgm:pt>
    <dgm:pt modelId="{04B2A983-5B90-4F95-BB2F-11EBEEE334C5}" type="sibTrans" cxnId="{E8E2F9A0-B392-4E3D-A739-39DEDF6C4A45}">
      <dgm:prSet/>
      <dgm:spPr/>
      <dgm:t>
        <a:bodyPr/>
        <a:lstStyle/>
        <a:p>
          <a:endParaRPr lang="en-US" sz="1600"/>
        </a:p>
      </dgm:t>
    </dgm:pt>
    <dgm:pt modelId="{A2CE073D-F7ED-4C9B-B17B-EFB03026343D}">
      <dgm:prSet phldrT="[Text]" custT="1"/>
      <dgm:spPr/>
      <dgm:t>
        <a:bodyPr/>
        <a:lstStyle/>
        <a:p>
          <a:r>
            <a:rPr lang="fa-IR" sz="2800" dirty="0" smtClean="0">
              <a:cs typeface="B Homa" panose="00000400000000000000" pitchFamily="2" charset="-78"/>
            </a:rPr>
            <a:t>ناپایداری</a:t>
          </a:r>
          <a:endParaRPr lang="en-US" sz="2800" dirty="0">
            <a:cs typeface="B Homa" panose="00000400000000000000" pitchFamily="2" charset="-78"/>
          </a:endParaRPr>
        </a:p>
      </dgm:t>
    </dgm:pt>
    <dgm:pt modelId="{E3BA06DF-ACC0-4355-BD36-A20614CDF651}" type="parTrans" cxnId="{FDDFD341-C647-47FE-9405-AF4E4BAC83ED}">
      <dgm:prSet custT="1"/>
      <dgm:spPr/>
      <dgm:t>
        <a:bodyPr/>
        <a:lstStyle/>
        <a:p>
          <a:endParaRPr lang="en-US" sz="400"/>
        </a:p>
      </dgm:t>
    </dgm:pt>
    <dgm:pt modelId="{C10391FD-1B7A-48D9-892E-19574B850854}" type="sibTrans" cxnId="{FDDFD341-C647-47FE-9405-AF4E4BAC83ED}">
      <dgm:prSet/>
      <dgm:spPr/>
      <dgm:t>
        <a:bodyPr/>
        <a:lstStyle/>
        <a:p>
          <a:endParaRPr lang="en-US" sz="1600"/>
        </a:p>
      </dgm:t>
    </dgm:pt>
    <dgm:pt modelId="{5875E852-848A-44AB-8C8E-7658F8805CB0}">
      <dgm:prSet phldrT="[Text]" custT="1"/>
      <dgm:spPr/>
      <dgm:t>
        <a:bodyPr/>
        <a:lstStyle/>
        <a:p>
          <a:r>
            <a:rPr lang="fa-IR" sz="2800" dirty="0" smtClean="0">
              <a:cs typeface="B Homa" panose="00000400000000000000" pitchFamily="2" charset="-78"/>
            </a:rPr>
            <a:t>نفوذ ناپذيري</a:t>
          </a:r>
          <a:endParaRPr lang="en-US" sz="2800" dirty="0">
            <a:cs typeface="B Homa" panose="00000400000000000000" pitchFamily="2" charset="-78"/>
          </a:endParaRPr>
        </a:p>
      </dgm:t>
    </dgm:pt>
    <dgm:pt modelId="{1FAE629B-8713-4CFC-AA3D-5DE151F52262}" type="parTrans" cxnId="{413B5B61-DA43-48B0-9A41-8DBEC19B3F76}">
      <dgm:prSet custT="1"/>
      <dgm:spPr/>
      <dgm:t>
        <a:bodyPr/>
        <a:lstStyle/>
        <a:p>
          <a:endParaRPr lang="en-US" sz="400"/>
        </a:p>
      </dgm:t>
    </dgm:pt>
    <dgm:pt modelId="{A0553E62-49F3-4D58-80EB-7BB86C541CE6}" type="sibTrans" cxnId="{413B5B61-DA43-48B0-9A41-8DBEC19B3F76}">
      <dgm:prSet/>
      <dgm:spPr/>
      <dgm:t>
        <a:bodyPr/>
        <a:lstStyle/>
        <a:p>
          <a:endParaRPr lang="en-US" sz="1600"/>
        </a:p>
      </dgm:t>
    </dgm:pt>
    <dgm:pt modelId="{141B6990-485B-42EE-B2C6-5F7BC3CC6509}">
      <dgm:prSet phldrT="[Text]" custT="1"/>
      <dgm:spPr/>
      <dgm:t>
        <a:bodyPr/>
        <a:lstStyle/>
        <a:p>
          <a:r>
            <a:rPr lang="fa-IR" sz="2800" dirty="0" smtClean="0">
              <a:cs typeface="B Homa" panose="00000400000000000000" pitchFamily="2" charset="-78"/>
            </a:rPr>
            <a:t>ریزدانگی</a:t>
          </a:r>
          <a:endParaRPr lang="en-US" sz="2800" dirty="0">
            <a:cs typeface="B Homa" panose="00000400000000000000" pitchFamily="2" charset="-78"/>
          </a:endParaRPr>
        </a:p>
      </dgm:t>
    </dgm:pt>
    <dgm:pt modelId="{034561CC-7D83-4E1F-B825-5F699FB95B93}" type="parTrans" cxnId="{8B16AB3B-98B8-4CE3-A6C8-B9326DD2E46A}">
      <dgm:prSet custT="1"/>
      <dgm:spPr/>
      <dgm:t>
        <a:bodyPr/>
        <a:lstStyle/>
        <a:p>
          <a:endParaRPr lang="en-US" sz="400"/>
        </a:p>
      </dgm:t>
    </dgm:pt>
    <dgm:pt modelId="{A3E7B369-207B-4DA8-858A-CC1DFC7E1A87}" type="sibTrans" cxnId="{8B16AB3B-98B8-4CE3-A6C8-B9326DD2E46A}">
      <dgm:prSet/>
      <dgm:spPr/>
      <dgm:t>
        <a:bodyPr/>
        <a:lstStyle/>
        <a:p>
          <a:endParaRPr lang="en-US" sz="1600"/>
        </a:p>
      </dgm:t>
    </dgm:pt>
    <dgm:pt modelId="{8BBD7C83-F24B-4544-9C85-2A6AA41FAAEE}" type="pres">
      <dgm:prSet presAssocID="{56A8F096-040C-429D-8479-9FBF4902E9CD}" presName="Name0" presStyleCnt="0">
        <dgm:presLayoutVars>
          <dgm:chPref val="1"/>
          <dgm:dir/>
          <dgm:animOne val="branch"/>
          <dgm:animLvl val="lvl"/>
          <dgm:resizeHandles val="exact"/>
        </dgm:presLayoutVars>
      </dgm:prSet>
      <dgm:spPr/>
      <dgm:t>
        <a:bodyPr/>
        <a:lstStyle/>
        <a:p>
          <a:endParaRPr lang="en-US"/>
        </a:p>
      </dgm:t>
    </dgm:pt>
    <dgm:pt modelId="{D825040E-CEE0-4407-B562-51B084BC81A6}" type="pres">
      <dgm:prSet presAssocID="{64E88A37-75EA-4B62-8057-E52F61C8DB90}" presName="root1" presStyleCnt="0"/>
      <dgm:spPr/>
    </dgm:pt>
    <dgm:pt modelId="{DF9B757D-4DD9-47D2-A517-6E88466185ED}" type="pres">
      <dgm:prSet presAssocID="{64E88A37-75EA-4B62-8057-E52F61C8DB90}" presName="LevelOneTextNode" presStyleLbl="node0" presStyleIdx="0" presStyleCnt="1">
        <dgm:presLayoutVars>
          <dgm:chPref val="3"/>
        </dgm:presLayoutVars>
      </dgm:prSet>
      <dgm:spPr/>
      <dgm:t>
        <a:bodyPr/>
        <a:lstStyle/>
        <a:p>
          <a:endParaRPr lang="en-US"/>
        </a:p>
      </dgm:t>
    </dgm:pt>
    <dgm:pt modelId="{099C4F29-4A16-4760-AE75-6CC8C42E3765}" type="pres">
      <dgm:prSet presAssocID="{64E88A37-75EA-4B62-8057-E52F61C8DB90}" presName="level2hierChild" presStyleCnt="0"/>
      <dgm:spPr/>
    </dgm:pt>
    <dgm:pt modelId="{3F15A92C-FC7A-44C2-B49A-5481273B430B}" type="pres">
      <dgm:prSet presAssocID="{E3BA06DF-ACC0-4355-BD36-A20614CDF651}" presName="conn2-1" presStyleLbl="parChTrans1D2" presStyleIdx="0" presStyleCnt="3"/>
      <dgm:spPr/>
      <dgm:t>
        <a:bodyPr/>
        <a:lstStyle/>
        <a:p>
          <a:endParaRPr lang="en-US"/>
        </a:p>
      </dgm:t>
    </dgm:pt>
    <dgm:pt modelId="{17311F1E-897E-4F6C-9EA6-5606971CBBD2}" type="pres">
      <dgm:prSet presAssocID="{E3BA06DF-ACC0-4355-BD36-A20614CDF651}" presName="connTx" presStyleLbl="parChTrans1D2" presStyleIdx="0" presStyleCnt="3"/>
      <dgm:spPr/>
      <dgm:t>
        <a:bodyPr/>
        <a:lstStyle/>
        <a:p>
          <a:endParaRPr lang="en-US"/>
        </a:p>
      </dgm:t>
    </dgm:pt>
    <dgm:pt modelId="{6895D907-4E6D-42BE-9EA0-87815A92A1E2}" type="pres">
      <dgm:prSet presAssocID="{A2CE073D-F7ED-4C9B-B17B-EFB03026343D}" presName="root2" presStyleCnt="0"/>
      <dgm:spPr/>
    </dgm:pt>
    <dgm:pt modelId="{357AA684-E79A-413A-A7CC-5C49A90FFF89}" type="pres">
      <dgm:prSet presAssocID="{A2CE073D-F7ED-4C9B-B17B-EFB03026343D}" presName="LevelTwoTextNode" presStyleLbl="node2" presStyleIdx="0" presStyleCnt="3">
        <dgm:presLayoutVars>
          <dgm:chPref val="3"/>
        </dgm:presLayoutVars>
      </dgm:prSet>
      <dgm:spPr/>
      <dgm:t>
        <a:bodyPr/>
        <a:lstStyle/>
        <a:p>
          <a:endParaRPr lang="en-US"/>
        </a:p>
      </dgm:t>
    </dgm:pt>
    <dgm:pt modelId="{FAE1C4E6-EFBA-41E3-B0C4-6A144A554A55}" type="pres">
      <dgm:prSet presAssocID="{A2CE073D-F7ED-4C9B-B17B-EFB03026343D}" presName="level3hierChild" presStyleCnt="0"/>
      <dgm:spPr/>
    </dgm:pt>
    <dgm:pt modelId="{D576646E-1DA9-44AB-93CE-ECFCCD6213DC}" type="pres">
      <dgm:prSet presAssocID="{1FAE629B-8713-4CFC-AA3D-5DE151F52262}" presName="conn2-1" presStyleLbl="parChTrans1D2" presStyleIdx="1" presStyleCnt="3"/>
      <dgm:spPr/>
      <dgm:t>
        <a:bodyPr/>
        <a:lstStyle/>
        <a:p>
          <a:endParaRPr lang="en-US"/>
        </a:p>
      </dgm:t>
    </dgm:pt>
    <dgm:pt modelId="{DDCC7CEA-AEA4-4AB1-957C-9842AD756A0C}" type="pres">
      <dgm:prSet presAssocID="{1FAE629B-8713-4CFC-AA3D-5DE151F52262}" presName="connTx" presStyleLbl="parChTrans1D2" presStyleIdx="1" presStyleCnt="3"/>
      <dgm:spPr/>
      <dgm:t>
        <a:bodyPr/>
        <a:lstStyle/>
        <a:p>
          <a:endParaRPr lang="en-US"/>
        </a:p>
      </dgm:t>
    </dgm:pt>
    <dgm:pt modelId="{EC51ACF9-D54B-4E8A-8500-7F29D394E85C}" type="pres">
      <dgm:prSet presAssocID="{5875E852-848A-44AB-8C8E-7658F8805CB0}" presName="root2" presStyleCnt="0"/>
      <dgm:spPr/>
    </dgm:pt>
    <dgm:pt modelId="{09A23D54-7D2A-47B6-8A59-4C9247E5EDAE}" type="pres">
      <dgm:prSet presAssocID="{5875E852-848A-44AB-8C8E-7658F8805CB0}" presName="LevelTwoTextNode" presStyleLbl="node2" presStyleIdx="1" presStyleCnt="3">
        <dgm:presLayoutVars>
          <dgm:chPref val="3"/>
        </dgm:presLayoutVars>
      </dgm:prSet>
      <dgm:spPr/>
      <dgm:t>
        <a:bodyPr/>
        <a:lstStyle/>
        <a:p>
          <a:endParaRPr lang="en-US"/>
        </a:p>
      </dgm:t>
    </dgm:pt>
    <dgm:pt modelId="{1E46E8F0-3BD6-451B-BD3A-1AC17CACB45F}" type="pres">
      <dgm:prSet presAssocID="{5875E852-848A-44AB-8C8E-7658F8805CB0}" presName="level3hierChild" presStyleCnt="0"/>
      <dgm:spPr/>
    </dgm:pt>
    <dgm:pt modelId="{1C83D779-C3E6-4DDA-8F52-30A2DC5B025B}" type="pres">
      <dgm:prSet presAssocID="{034561CC-7D83-4E1F-B825-5F699FB95B93}" presName="conn2-1" presStyleLbl="parChTrans1D2" presStyleIdx="2" presStyleCnt="3"/>
      <dgm:spPr/>
      <dgm:t>
        <a:bodyPr/>
        <a:lstStyle/>
        <a:p>
          <a:endParaRPr lang="en-US"/>
        </a:p>
      </dgm:t>
    </dgm:pt>
    <dgm:pt modelId="{2C393F73-1E54-4518-9CC0-E99408E1354F}" type="pres">
      <dgm:prSet presAssocID="{034561CC-7D83-4E1F-B825-5F699FB95B93}" presName="connTx" presStyleLbl="parChTrans1D2" presStyleIdx="2" presStyleCnt="3"/>
      <dgm:spPr/>
      <dgm:t>
        <a:bodyPr/>
        <a:lstStyle/>
        <a:p>
          <a:endParaRPr lang="en-US"/>
        </a:p>
      </dgm:t>
    </dgm:pt>
    <dgm:pt modelId="{BCECD9E0-80B9-4D10-AC0A-20CFF8CEBB37}" type="pres">
      <dgm:prSet presAssocID="{141B6990-485B-42EE-B2C6-5F7BC3CC6509}" presName="root2" presStyleCnt="0"/>
      <dgm:spPr/>
    </dgm:pt>
    <dgm:pt modelId="{8400B13A-8749-469A-B776-85E0D2B81375}" type="pres">
      <dgm:prSet presAssocID="{141B6990-485B-42EE-B2C6-5F7BC3CC6509}" presName="LevelTwoTextNode" presStyleLbl="node2" presStyleIdx="2" presStyleCnt="3">
        <dgm:presLayoutVars>
          <dgm:chPref val="3"/>
        </dgm:presLayoutVars>
      </dgm:prSet>
      <dgm:spPr/>
      <dgm:t>
        <a:bodyPr/>
        <a:lstStyle/>
        <a:p>
          <a:endParaRPr lang="en-US"/>
        </a:p>
      </dgm:t>
    </dgm:pt>
    <dgm:pt modelId="{638DFCD0-649B-426A-AB64-10C4C702C068}" type="pres">
      <dgm:prSet presAssocID="{141B6990-485B-42EE-B2C6-5F7BC3CC6509}" presName="level3hierChild" presStyleCnt="0"/>
      <dgm:spPr/>
    </dgm:pt>
  </dgm:ptLst>
  <dgm:cxnLst>
    <dgm:cxn modelId="{E8E2F9A0-B392-4E3D-A739-39DEDF6C4A45}" srcId="{56A8F096-040C-429D-8479-9FBF4902E9CD}" destId="{64E88A37-75EA-4B62-8057-E52F61C8DB90}" srcOrd="0" destOrd="0" parTransId="{6CD0018C-D5F9-4B7B-891D-BC62351C6A00}" sibTransId="{04B2A983-5B90-4F95-BB2F-11EBEEE334C5}"/>
    <dgm:cxn modelId="{D6E049E9-6E1C-4351-905D-A644570D38C7}" type="presOf" srcId="{A2CE073D-F7ED-4C9B-B17B-EFB03026343D}" destId="{357AA684-E79A-413A-A7CC-5C49A90FFF89}" srcOrd="0" destOrd="0" presId="urn:microsoft.com/office/officeart/2008/layout/HorizontalMultiLevelHierarchy"/>
    <dgm:cxn modelId="{CA3A86F0-8D35-4F73-B388-A9358D799F4C}" type="presOf" srcId="{1FAE629B-8713-4CFC-AA3D-5DE151F52262}" destId="{D576646E-1DA9-44AB-93CE-ECFCCD6213DC}" srcOrd="0" destOrd="0" presId="urn:microsoft.com/office/officeart/2008/layout/HorizontalMultiLevelHierarchy"/>
    <dgm:cxn modelId="{FBF360CD-E129-44A3-A15A-1CB6E916EF56}" type="presOf" srcId="{E3BA06DF-ACC0-4355-BD36-A20614CDF651}" destId="{3F15A92C-FC7A-44C2-B49A-5481273B430B}" srcOrd="0" destOrd="0" presId="urn:microsoft.com/office/officeart/2008/layout/HorizontalMultiLevelHierarchy"/>
    <dgm:cxn modelId="{FDDFD341-C647-47FE-9405-AF4E4BAC83ED}" srcId="{64E88A37-75EA-4B62-8057-E52F61C8DB90}" destId="{A2CE073D-F7ED-4C9B-B17B-EFB03026343D}" srcOrd="0" destOrd="0" parTransId="{E3BA06DF-ACC0-4355-BD36-A20614CDF651}" sibTransId="{C10391FD-1B7A-48D9-892E-19574B850854}"/>
    <dgm:cxn modelId="{413B5B61-DA43-48B0-9A41-8DBEC19B3F76}" srcId="{64E88A37-75EA-4B62-8057-E52F61C8DB90}" destId="{5875E852-848A-44AB-8C8E-7658F8805CB0}" srcOrd="1" destOrd="0" parTransId="{1FAE629B-8713-4CFC-AA3D-5DE151F52262}" sibTransId="{A0553E62-49F3-4D58-80EB-7BB86C541CE6}"/>
    <dgm:cxn modelId="{7126BC48-4239-468A-8F78-58D631822A64}" type="presOf" srcId="{034561CC-7D83-4E1F-B825-5F699FB95B93}" destId="{1C83D779-C3E6-4DDA-8F52-30A2DC5B025B}" srcOrd="0" destOrd="0" presId="urn:microsoft.com/office/officeart/2008/layout/HorizontalMultiLevelHierarchy"/>
    <dgm:cxn modelId="{16483439-488D-4FD0-901E-07EF61A3A34F}" type="presOf" srcId="{E3BA06DF-ACC0-4355-BD36-A20614CDF651}" destId="{17311F1E-897E-4F6C-9EA6-5606971CBBD2}" srcOrd="1" destOrd="0" presId="urn:microsoft.com/office/officeart/2008/layout/HorizontalMultiLevelHierarchy"/>
    <dgm:cxn modelId="{AA20237B-3B4A-461D-8440-17911FB4616D}" type="presOf" srcId="{141B6990-485B-42EE-B2C6-5F7BC3CC6509}" destId="{8400B13A-8749-469A-B776-85E0D2B81375}" srcOrd="0" destOrd="0" presId="urn:microsoft.com/office/officeart/2008/layout/HorizontalMultiLevelHierarchy"/>
    <dgm:cxn modelId="{8B16AB3B-98B8-4CE3-A6C8-B9326DD2E46A}" srcId="{64E88A37-75EA-4B62-8057-E52F61C8DB90}" destId="{141B6990-485B-42EE-B2C6-5F7BC3CC6509}" srcOrd="2" destOrd="0" parTransId="{034561CC-7D83-4E1F-B825-5F699FB95B93}" sibTransId="{A3E7B369-207B-4DA8-858A-CC1DFC7E1A87}"/>
    <dgm:cxn modelId="{74511BFE-4108-4B2F-BE4C-FF3D656106D8}" type="presOf" srcId="{5875E852-848A-44AB-8C8E-7658F8805CB0}" destId="{09A23D54-7D2A-47B6-8A59-4C9247E5EDAE}" srcOrd="0" destOrd="0" presId="urn:microsoft.com/office/officeart/2008/layout/HorizontalMultiLevelHierarchy"/>
    <dgm:cxn modelId="{DA95820F-CC0D-4FA7-8F03-1601834702CE}" type="presOf" srcId="{64E88A37-75EA-4B62-8057-E52F61C8DB90}" destId="{DF9B757D-4DD9-47D2-A517-6E88466185ED}" srcOrd="0" destOrd="0" presId="urn:microsoft.com/office/officeart/2008/layout/HorizontalMultiLevelHierarchy"/>
    <dgm:cxn modelId="{DBB5E739-58FF-42D6-822C-63962ABBD897}" type="presOf" srcId="{56A8F096-040C-429D-8479-9FBF4902E9CD}" destId="{8BBD7C83-F24B-4544-9C85-2A6AA41FAAEE}" srcOrd="0" destOrd="0" presId="urn:microsoft.com/office/officeart/2008/layout/HorizontalMultiLevelHierarchy"/>
    <dgm:cxn modelId="{880AE74E-5B36-412B-9A30-42FF694B895C}" type="presOf" srcId="{1FAE629B-8713-4CFC-AA3D-5DE151F52262}" destId="{DDCC7CEA-AEA4-4AB1-957C-9842AD756A0C}" srcOrd="1" destOrd="0" presId="urn:microsoft.com/office/officeart/2008/layout/HorizontalMultiLevelHierarchy"/>
    <dgm:cxn modelId="{46F748B9-7DCF-4003-A649-6C4655265C7D}" type="presOf" srcId="{034561CC-7D83-4E1F-B825-5F699FB95B93}" destId="{2C393F73-1E54-4518-9CC0-E99408E1354F}" srcOrd="1" destOrd="0" presId="urn:microsoft.com/office/officeart/2008/layout/HorizontalMultiLevelHierarchy"/>
    <dgm:cxn modelId="{DFFF5476-9150-4E52-B64B-7DF18266D2EF}" type="presParOf" srcId="{8BBD7C83-F24B-4544-9C85-2A6AA41FAAEE}" destId="{D825040E-CEE0-4407-B562-51B084BC81A6}" srcOrd="0" destOrd="0" presId="urn:microsoft.com/office/officeart/2008/layout/HorizontalMultiLevelHierarchy"/>
    <dgm:cxn modelId="{7FBF9162-F97B-4A0A-8FCA-1D409A9D815A}" type="presParOf" srcId="{D825040E-CEE0-4407-B562-51B084BC81A6}" destId="{DF9B757D-4DD9-47D2-A517-6E88466185ED}" srcOrd="0" destOrd="0" presId="urn:microsoft.com/office/officeart/2008/layout/HorizontalMultiLevelHierarchy"/>
    <dgm:cxn modelId="{9C7193CD-DD01-4428-BC80-BFED4D39FEE3}" type="presParOf" srcId="{D825040E-CEE0-4407-B562-51B084BC81A6}" destId="{099C4F29-4A16-4760-AE75-6CC8C42E3765}" srcOrd="1" destOrd="0" presId="urn:microsoft.com/office/officeart/2008/layout/HorizontalMultiLevelHierarchy"/>
    <dgm:cxn modelId="{BB58849F-D5C1-4656-AEFB-81B7670859C5}" type="presParOf" srcId="{099C4F29-4A16-4760-AE75-6CC8C42E3765}" destId="{3F15A92C-FC7A-44C2-B49A-5481273B430B}" srcOrd="0" destOrd="0" presId="urn:microsoft.com/office/officeart/2008/layout/HorizontalMultiLevelHierarchy"/>
    <dgm:cxn modelId="{A01C5D1B-9DEC-4854-A184-F2FAF8F16A69}" type="presParOf" srcId="{3F15A92C-FC7A-44C2-B49A-5481273B430B}" destId="{17311F1E-897E-4F6C-9EA6-5606971CBBD2}" srcOrd="0" destOrd="0" presId="urn:microsoft.com/office/officeart/2008/layout/HorizontalMultiLevelHierarchy"/>
    <dgm:cxn modelId="{52D5CF3B-87E9-4642-B81E-EFED7816A76C}" type="presParOf" srcId="{099C4F29-4A16-4760-AE75-6CC8C42E3765}" destId="{6895D907-4E6D-42BE-9EA0-87815A92A1E2}" srcOrd="1" destOrd="0" presId="urn:microsoft.com/office/officeart/2008/layout/HorizontalMultiLevelHierarchy"/>
    <dgm:cxn modelId="{D6837605-F1BF-45CF-B1F3-775BB9AC6BF1}" type="presParOf" srcId="{6895D907-4E6D-42BE-9EA0-87815A92A1E2}" destId="{357AA684-E79A-413A-A7CC-5C49A90FFF89}" srcOrd="0" destOrd="0" presId="urn:microsoft.com/office/officeart/2008/layout/HorizontalMultiLevelHierarchy"/>
    <dgm:cxn modelId="{1C517537-3933-4E2B-9D13-570DCB575E89}" type="presParOf" srcId="{6895D907-4E6D-42BE-9EA0-87815A92A1E2}" destId="{FAE1C4E6-EFBA-41E3-B0C4-6A144A554A55}" srcOrd="1" destOrd="0" presId="urn:microsoft.com/office/officeart/2008/layout/HorizontalMultiLevelHierarchy"/>
    <dgm:cxn modelId="{DDF3F803-F714-40CA-87DC-948FCA5D2001}" type="presParOf" srcId="{099C4F29-4A16-4760-AE75-6CC8C42E3765}" destId="{D576646E-1DA9-44AB-93CE-ECFCCD6213DC}" srcOrd="2" destOrd="0" presId="urn:microsoft.com/office/officeart/2008/layout/HorizontalMultiLevelHierarchy"/>
    <dgm:cxn modelId="{DB82D42E-0B46-42E0-A8FC-A0338875CC27}" type="presParOf" srcId="{D576646E-1DA9-44AB-93CE-ECFCCD6213DC}" destId="{DDCC7CEA-AEA4-4AB1-957C-9842AD756A0C}" srcOrd="0" destOrd="0" presId="urn:microsoft.com/office/officeart/2008/layout/HorizontalMultiLevelHierarchy"/>
    <dgm:cxn modelId="{90D414FD-4563-44CA-85D9-0E307B60218D}" type="presParOf" srcId="{099C4F29-4A16-4760-AE75-6CC8C42E3765}" destId="{EC51ACF9-D54B-4E8A-8500-7F29D394E85C}" srcOrd="3" destOrd="0" presId="urn:microsoft.com/office/officeart/2008/layout/HorizontalMultiLevelHierarchy"/>
    <dgm:cxn modelId="{656ABC75-8034-4432-B482-14EB91BC428A}" type="presParOf" srcId="{EC51ACF9-D54B-4E8A-8500-7F29D394E85C}" destId="{09A23D54-7D2A-47B6-8A59-4C9247E5EDAE}" srcOrd="0" destOrd="0" presId="urn:microsoft.com/office/officeart/2008/layout/HorizontalMultiLevelHierarchy"/>
    <dgm:cxn modelId="{58B5B173-1C02-40B8-B39E-9437DA3CB717}" type="presParOf" srcId="{EC51ACF9-D54B-4E8A-8500-7F29D394E85C}" destId="{1E46E8F0-3BD6-451B-BD3A-1AC17CACB45F}" srcOrd="1" destOrd="0" presId="urn:microsoft.com/office/officeart/2008/layout/HorizontalMultiLevelHierarchy"/>
    <dgm:cxn modelId="{2FE99AD1-3711-4AC3-8B2A-AA1B082A9AC4}" type="presParOf" srcId="{099C4F29-4A16-4760-AE75-6CC8C42E3765}" destId="{1C83D779-C3E6-4DDA-8F52-30A2DC5B025B}" srcOrd="4" destOrd="0" presId="urn:microsoft.com/office/officeart/2008/layout/HorizontalMultiLevelHierarchy"/>
    <dgm:cxn modelId="{F7E4CE70-72C9-43C6-A2A9-F38897B1ACBE}" type="presParOf" srcId="{1C83D779-C3E6-4DDA-8F52-30A2DC5B025B}" destId="{2C393F73-1E54-4518-9CC0-E99408E1354F}" srcOrd="0" destOrd="0" presId="urn:microsoft.com/office/officeart/2008/layout/HorizontalMultiLevelHierarchy"/>
    <dgm:cxn modelId="{34BB6F6B-CE26-486A-AC2B-E2A9DCFCD2B6}" type="presParOf" srcId="{099C4F29-4A16-4760-AE75-6CC8C42E3765}" destId="{BCECD9E0-80B9-4D10-AC0A-20CFF8CEBB37}" srcOrd="5" destOrd="0" presId="urn:microsoft.com/office/officeart/2008/layout/HorizontalMultiLevelHierarchy"/>
    <dgm:cxn modelId="{448D1DE4-BB82-4EFB-91D9-8F421DA84C15}" type="presParOf" srcId="{BCECD9E0-80B9-4D10-AC0A-20CFF8CEBB37}" destId="{8400B13A-8749-469A-B776-85E0D2B81375}" srcOrd="0" destOrd="0" presId="urn:microsoft.com/office/officeart/2008/layout/HorizontalMultiLevelHierarchy"/>
    <dgm:cxn modelId="{D6B0A105-0A91-4686-8FC4-8245D52E84CC}" type="presParOf" srcId="{BCECD9E0-80B9-4D10-AC0A-20CFF8CEBB37}" destId="{638DFCD0-649B-426A-AB64-10C4C702C068}"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4E4012-FB9C-4803-9D63-21B6FB243C0B}">
      <dsp:nvSpPr>
        <dsp:cNvPr id="0" name=""/>
        <dsp:cNvSpPr/>
      </dsp:nvSpPr>
      <dsp:spPr>
        <a:xfrm>
          <a:off x="3451172" y="2043012"/>
          <a:ext cx="1567399" cy="1567399"/>
        </a:xfrm>
        <a:prstGeom prst="ellipse">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fa-IR" sz="2000" b="1" kern="1200" dirty="0" smtClean="0">
              <a:solidFill>
                <a:schemeClr val="tx1"/>
              </a:solidFill>
              <a:cs typeface="B Homa" panose="00000400000000000000" pitchFamily="2" charset="-78"/>
            </a:rPr>
            <a:t>ويژگي هاي عمومي بافت فرسوده ي شهري</a:t>
          </a:r>
          <a:endParaRPr lang="en-US" sz="2000" b="1" kern="1200" dirty="0">
            <a:solidFill>
              <a:schemeClr val="tx1"/>
            </a:solidFill>
            <a:cs typeface="B Homa" panose="00000400000000000000" pitchFamily="2" charset="-78"/>
          </a:endParaRPr>
        </a:p>
      </dsp:txBody>
      <dsp:txXfrm>
        <a:off x="3680712" y="2272552"/>
        <a:ext cx="1108319" cy="1108319"/>
      </dsp:txXfrm>
    </dsp:sp>
    <dsp:sp modelId="{B04432BE-674F-499E-AF0D-E17132E54C9E}">
      <dsp:nvSpPr>
        <dsp:cNvPr id="0" name=""/>
        <dsp:cNvSpPr/>
      </dsp:nvSpPr>
      <dsp:spPr>
        <a:xfrm rot="16200000">
          <a:off x="3999637" y="1791122"/>
          <a:ext cx="470470" cy="33310"/>
        </a:xfrm>
        <a:custGeom>
          <a:avLst/>
          <a:gdLst/>
          <a:ahLst/>
          <a:cxnLst/>
          <a:rect l="0" t="0" r="0" b="0"/>
          <a:pathLst>
            <a:path>
              <a:moveTo>
                <a:pt x="0" y="16655"/>
              </a:moveTo>
              <a:lnTo>
                <a:pt x="470470" y="16655"/>
              </a:lnTo>
            </a:path>
          </a:pathLst>
        </a:custGeom>
        <a:noFill/>
        <a:ln w="19050" cap="rnd"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223110" y="1796015"/>
        <a:ext cx="23523" cy="23523"/>
      </dsp:txXfrm>
    </dsp:sp>
    <dsp:sp modelId="{3B505411-00CC-40C8-B4B1-72DCD5076A7E}">
      <dsp:nvSpPr>
        <dsp:cNvPr id="0" name=""/>
        <dsp:cNvSpPr/>
      </dsp:nvSpPr>
      <dsp:spPr>
        <a:xfrm>
          <a:off x="3451172" y="5143"/>
          <a:ext cx="1567399" cy="1567399"/>
        </a:xfrm>
        <a:prstGeom prst="ellipse">
          <a:avLst/>
        </a:prstGeom>
        <a:gradFill rotWithShape="0">
          <a:gsLst>
            <a:gs pos="0">
              <a:schemeClr val="accent3">
                <a:hueOff val="0"/>
                <a:satOff val="0"/>
                <a:lumOff val="0"/>
                <a:alphaOff val="0"/>
                <a:tint val="96000"/>
                <a:lumMod val="100000"/>
              </a:schemeClr>
            </a:gs>
            <a:gs pos="78000">
              <a:schemeClr val="accent3">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a-IR" sz="1800" b="1" kern="1200" dirty="0" smtClean="0">
              <a:cs typeface="B Homa" panose="00000400000000000000" pitchFamily="2" charset="-78"/>
            </a:rPr>
            <a:t>عمر ابنیه</a:t>
          </a:r>
          <a:endParaRPr lang="en-US" sz="1800" b="1" kern="1200" dirty="0">
            <a:cs typeface="B Homa" panose="00000400000000000000" pitchFamily="2" charset="-78"/>
          </a:endParaRPr>
        </a:p>
      </dsp:txBody>
      <dsp:txXfrm>
        <a:off x="3680712" y="234683"/>
        <a:ext cx="1108319" cy="1108319"/>
      </dsp:txXfrm>
    </dsp:sp>
    <dsp:sp modelId="{CAF0787B-EEA1-46E9-9D96-98C27264675B}">
      <dsp:nvSpPr>
        <dsp:cNvPr id="0" name=""/>
        <dsp:cNvSpPr/>
      </dsp:nvSpPr>
      <dsp:spPr>
        <a:xfrm rot="19800000">
          <a:off x="4882060" y="2300589"/>
          <a:ext cx="470470" cy="33310"/>
        </a:xfrm>
        <a:custGeom>
          <a:avLst/>
          <a:gdLst/>
          <a:ahLst/>
          <a:cxnLst/>
          <a:rect l="0" t="0" r="0" b="0"/>
          <a:pathLst>
            <a:path>
              <a:moveTo>
                <a:pt x="0" y="16655"/>
              </a:moveTo>
              <a:lnTo>
                <a:pt x="470470" y="16655"/>
              </a:lnTo>
            </a:path>
          </a:pathLst>
        </a:custGeom>
        <a:noFill/>
        <a:ln w="19050" cap="rnd"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105534" y="2305483"/>
        <a:ext cx="23523" cy="23523"/>
      </dsp:txXfrm>
    </dsp:sp>
    <dsp:sp modelId="{F89BA1E7-8C3A-4154-BB5D-817DC6199D94}">
      <dsp:nvSpPr>
        <dsp:cNvPr id="0" name=""/>
        <dsp:cNvSpPr/>
      </dsp:nvSpPr>
      <dsp:spPr>
        <a:xfrm>
          <a:off x="5216019" y="1024078"/>
          <a:ext cx="1567399" cy="1567399"/>
        </a:xfrm>
        <a:prstGeom prst="ellipse">
          <a:avLst/>
        </a:prstGeom>
        <a:gradFill rotWithShape="0">
          <a:gsLst>
            <a:gs pos="0">
              <a:schemeClr val="accent3">
                <a:hueOff val="-286681"/>
                <a:satOff val="236"/>
                <a:lumOff val="-196"/>
                <a:alphaOff val="0"/>
                <a:tint val="96000"/>
                <a:lumMod val="100000"/>
              </a:schemeClr>
            </a:gs>
            <a:gs pos="78000">
              <a:schemeClr val="accent3">
                <a:hueOff val="-286681"/>
                <a:satOff val="236"/>
                <a:lumOff val="-196"/>
                <a:alphaOff val="0"/>
                <a:shade val="94000"/>
                <a:lumMod val="94000"/>
              </a:schemeClr>
            </a:gs>
          </a:gsLst>
          <a:lin ang="5400000" scaled="0"/>
        </a:gra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a-IR" sz="1800" b="1" kern="1200" dirty="0" smtClean="0">
              <a:cs typeface="B Homa" panose="00000400000000000000" pitchFamily="2" charset="-78"/>
            </a:rPr>
            <a:t>دانه بندي و تعداد طبقه ها</a:t>
          </a:r>
          <a:endParaRPr lang="en-US" sz="1800" b="1" kern="1200" dirty="0">
            <a:cs typeface="B Homa" panose="00000400000000000000" pitchFamily="2" charset="-78"/>
          </a:endParaRPr>
        </a:p>
      </dsp:txBody>
      <dsp:txXfrm>
        <a:off x="5445559" y="1253618"/>
        <a:ext cx="1108319" cy="1108319"/>
      </dsp:txXfrm>
    </dsp:sp>
    <dsp:sp modelId="{F15C9D65-09FC-46DE-94EA-9FFEA46259F9}">
      <dsp:nvSpPr>
        <dsp:cNvPr id="0" name=""/>
        <dsp:cNvSpPr/>
      </dsp:nvSpPr>
      <dsp:spPr>
        <a:xfrm rot="1800000">
          <a:off x="4882060" y="3319524"/>
          <a:ext cx="470470" cy="33310"/>
        </a:xfrm>
        <a:custGeom>
          <a:avLst/>
          <a:gdLst/>
          <a:ahLst/>
          <a:cxnLst/>
          <a:rect l="0" t="0" r="0" b="0"/>
          <a:pathLst>
            <a:path>
              <a:moveTo>
                <a:pt x="0" y="16655"/>
              </a:moveTo>
              <a:lnTo>
                <a:pt x="470470" y="16655"/>
              </a:lnTo>
            </a:path>
          </a:pathLst>
        </a:custGeom>
        <a:noFill/>
        <a:ln w="19050" cap="rnd"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105534" y="3324418"/>
        <a:ext cx="23523" cy="23523"/>
      </dsp:txXfrm>
    </dsp:sp>
    <dsp:sp modelId="{E8589C9F-2E4D-473E-9777-332282F11D17}">
      <dsp:nvSpPr>
        <dsp:cNvPr id="0" name=""/>
        <dsp:cNvSpPr/>
      </dsp:nvSpPr>
      <dsp:spPr>
        <a:xfrm>
          <a:off x="5216019" y="3061947"/>
          <a:ext cx="1567399" cy="1567399"/>
        </a:xfrm>
        <a:prstGeom prst="ellipse">
          <a:avLst/>
        </a:prstGeom>
        <a:gradFill rotWithShape="0">
          <a:gsLst>
            <a:gs pos="0">
              <a:schemeClr val="accent3">
                <a:hueOff val="-573361"/>
                <a:satOff val="472"/>
                <a:lumOff val="-392"/>
                <a:alphaOff val="0"/>
                <a:tint val="96000"/>
                <a:lumMod val="100000"/>
              </a:schemeClr>
            </a:gs>
            <a:gs pos="78000">
              <a:schemeClr val="accent3">
                <a:hueOff val="-573361"/>
                <a:satOff val="472"/>
                <a:lumOff val="-392"/>
                <a:alphaOff val="0"/>
                <a:shade val="94000"/>
                <a:lumMod val="94000"/>
              </a:schemeClr>
            </a:gs>
          </a:gsLst>
          <a:lin ang="5400000" scaled="0"/>
        </a:gra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a-IR" sz="1800" b="1" kern="1200" dirty="0" smtClean="0">
              <a:cs typeface="B Homa" panose="00000400000000000000" pitchFamily="2" charset="-78"/>
            </a:rPr>
            <a:t>وضعیت خدمات و زيرساخت هاي شهري</a:t>
          </a:r>
          <a:endParaRPr lang="en-US" sz="1800" b="1" kern="1200" dirty="0">
            <a:cs typeface="B Homa" panose="00000400000000000000" pitchFamily="2" charset="-78"/>
          </a:endParaRPr>
        </a:p>
      </dsp:txBody>
      <dsp:txXfrm>
        <a:off x="5445559" y="3291487"/>
        <a:ext cx="1108319" cy="1108319"/>
      </dsp:txXfrm>
    </dsp:sp>
    <dsp:sp modelId="{3AE0EB35-CC61-46B7-BDF3-D8F7E58C4C28}">
      <dsp:nvSpPr>
        <dsp:cNvPr id="0" name=""/>
        <dsp:cNvSpPr/>
      </dsp:nvSpPr>
      <dsp:spPr>
        <a:xfrm rot="5400000">
          <a:off x="3999637" y="3828991"/>
          <a:ext cx="470470" cy="33310"/>
        </a:xfrm>
        <a:custGeom>
          <a:avLst/>
          <a:gdLst/>
          <a:ahLst/>
          <a:cxnLst/>
          <a:rect l="0" t="0" r="0" b="0"/>
          <a:pathLst>
            <a:path>
              <a:moveTo>
                <a:pt x="0" y="16655"/>
              </a:moveTo>
              <a:lnTo>
                <a:pt x="470470" y="16655"/>
              </a:lnTo>
            </a:path>
          </a:pathLst>
        </a:custGeom>
        <a:noFill/>
        <a:ln w="19050" cap="rnd"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223110" y="3833885"/>
        <a:ext cx="23523" cy="23523"/>
      </dsp:txXfrm>
    </dsp:sp>
    <dsp:sp modelId="{1BB0D550-9E1B-435C-8268-0BED34D3A040}">
      <dsp:nvSpPr>
        <dsp:cNvPr id="0" name=""/>
        <dsp:cNvSpPr/>
      </dsp:nvSpPr>
      <dsp:spPr>
        <a:xfrm>
          <a:off x="3451172" y="4080882"/>
          <a:ext cx="1567399" cy="1567399"/>
        </a:xfrm>
        <a:prstGeom prst="ellipse">
          <a:avLst/>
        </a:prstGeom>
        <a:gradFill rotWithShape="0">
          <a:gsLst>
            <a:gs pos="0">
              <a:schemeClr val="accent3">
                <a:hueOff val="-860042"/>
                <a:satOff val="708"/>
                <a:lumOff val="-589"/>
                <a:alphaOff val="0"/>
                <a:tint val="96000"/>
                <a:lumMod val="100000"/>
              </a:schemeClr>
            </a:gs>
            <a:gs pos="78000">
              <a:schemeClr val="accent3">
                <a:hueOff val="-860042"/>
                <a:satOff val="708"/>
                <a:lumOff val="-589"/>
                <a:alphaOff val="0"/>
                <a:shade val="94000"/>
                <a:lumMod val="94000"/>
              </a:schemeClr>
            </a:gs>
          </a:gsLst>
          <a:lin ang="5400000" scaled="0"/>
        </a:gra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a-IR" sz="1800" b="1" kern="1200" dirty="0" smtClean="0">
              <a:cs typeface="B Homa" panose="00000400000000000000" pitchFamily="2" charset="-78"/>
            </a:rPr>
            <a:t>شاخص های کیفی</a:t>
          </a:r>
          <a:endParaRPr lang="en-US" sz="1800" b="1" kern="1200" dirty="0">
            <a:cs typeface="B Homa" panose="00000400000000000000" pitchFamily="2" charset="-78"/>
          </a:endParaRPr>
        </a:p>
      </dsp:txBody>
      <dsp:txXfrm>
        <a:off x="3680712" y="4310422"/>
        <a:ext cx="1108319" cy="1108319"/>
      </dsp:txXfrm>
    </dsp:sp>
    <dsp:sp modelId="{BEB78664-AE0A-4347-95E4-E06FDCF3D3FD}">
      <dsp:nvSpPr>
        <dsp:cNvPr id="0" name=""/>
        <dsp:cNvSpPr/>
      </dsp:nvSpPr>
      <dsp:spPr>
        <a:xfrm rot="9000000">
          <a:off x="3117213" y="3319524"/>
          <a:ext cx="470470" cy="33310"/>
        </a:xfrm>
        <a:custGeom>
          <a:avLst/>
          <a:gdLst/>
          <a:ahLst/>
          <a:cxnLst/>
          <a:rect l="0" t="0" r="0" b="0"/>
          <a:pathLst>
            <a:path>
              <a:moveTo>
                <a:pt x="0" y="16655"/>
              </a:moveTo>
              <a:lnTo>
                <a:pt x="470470" y="16655"/>
              </a:lnTo>
            </a:path>
          </a:pathLst>
        </a:custGeom>
        <a:noFill/>
        <a:ln w="19050" cap="rnd"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3340687" y="3324418"/>
        <a:ext cx="23523" cy="23523"/>
      </dsp:txXfrm>
    </dsp:sp>
    <dsp:sp modelId="{DC088E2E-B51A-42A6-9B01-877E80697CD9}">
      <dsp:nvSpPr>
        <dsp:cNvPr id="0" name=""/>
        <dsp:cNvSpPr/>
      </dsp:nvSpPr>
      <dsp:spPr>
        <a:xfrm>
          <a:off x="1686326" y="3061947"/>
          <a:ext cx="1567399" cy="1567399"/>
        </a:xfrm>
        <a:prstGeom prst="ellipse">
          <a:avLst/>
        </a:prstGeom>
        <a:gradFill rotWithShape="0">
          <a:gsLst>
            <a:gs pos="0">
              <a:schemeClr val="accent3">
                <a:hueOff val="-1146722"/>
                <a:satOff val="944"/>
                <a:lumOff val="-785"/>
                <a:alphaOff val="0"/>
                <a:tint val="96000"/>
                <a:lumMod val="100000"/>
              </a:schemeClr>
            </a:gs>
            <a:gs pos="78000">
              <a:schemeClr val="accent3">
                <a:hueOff val="-1146722"/>
                <a:satOff val="944"/>
                <a:lumOff val="-785"/>
                <a:alphaOff val="0"/>
                <a:shade val="94000"/>
                <a:lumMod val="94000"/>
              </a:schemeClr>
            </a:gs>
          </a:gsLst>
          <a:lin ang="5400000" scaled="0"/>
        </a:gra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a-IR" sz="1800" b="1" kern="1200" dirty="0" smtClean="0">
              <a:cs typeface="B Homa" panose="00000400000000000000" pitchFamily="2" charset="-78"/>
            </a:rPr>
            <a:t>نوع مصالح</a:t>
          </a:r>
          <a:endParaRPr lang="en-US" sz="1800" b="1" kern="1200" dirty="0">
            <a:cs typeface="B Homa" panose="00000400000000000000" pitchFamily="2" charset="-78"/>
          </a:endParaRPr>
        </a:p>
      </dsp:txBody>
      <dsp:txXfrm>
        <a:off x="1915866" y="3291487"/>
        <a:ext cx="1108319" cy="1108319"/>
      </dsp:txXfrm>
    </dsp:sp>
    <dsp:sp modelId="{C0DEB867-A0E5-4739-B648-4A7306BFD00A}">
      <dsp:nvSpPr>
        <dsp:cNvPr id="0" name=""/>
        <dsp:cNvSpPr/>
      </dsp:nvSpPr>
      <dsp:spPr>
        <a:xfrm rot="12600000">
          <a:off x="3117213" y="2300589"/>
          <a:ext cx="470470" cy="33310"/>
        </a:xfrm>
        <a:custGeom>
          <a:avLst/>
          <a:gdLst/>
          <a:ahLst/>
          <a:cxnLst/>
          <a:rect l="0" t="0" r="0" b="0"/>
          <a:pathLst>
            <a:path>
              <a:moveTo>
                <a:pt x="0" y="16655"/>
              </a:moveTo>
              <a:lnTo>
                <a:pt x="470470" y="16655"/>
              </a:lnTo>
            </a:path>
          </a:pathLst>
        </a:custGeom>
        <a:noFill/>
        <a:ln w="19050" cap="rnd"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3340687" y="2305483"/>
        <a:ext cx="23523" cy="23523"/>
      </dsp:txXfrm>
    </dsp:sp>
    <dsp:sp modelId="{CE4C61E3-E75F-4256-9DDD-1EAF382A3714}">
      <dsp:nvSpPr>
        <dsp:cNvPr id="0" name=""/>
        <dsp:cNvSpPr/>
      </dsp:nvSpPr>
      <dsp:spPr>
        <a:xfrm>
          <a:off x="1686326" y="1024078"/>
          <a:ext cx="1567399" cy="1567399"/>
        </a:xfrm>
        <a:prstGeom prst="ellipse">
          <a:avLst/>
        </a:prstGeom>
        <a:gradFill rotWithShape="0">
          <a:gsLst>
            <a:gs pos="0">
              <a:schemeClr val="accent3">
                <a:hueOff val="-1433403"/>
                <a:satOff val="1180"/>
                <a:lumOff val="-981"/>
                <a:alphaOff val="0"/>
                <a:tint val="96000"/>
                <a:lumMod val="100000"/>
              </a:schemeClr>
            </a:gs>
            <a:gs pos="78000">
              <a:schemeClr val="accent3">
                <a:hueOff val="-1433403"/>
                <a:satOff val="1180"/>
                <a:lumOff val="-981"/>
                <a:alphaOff val="0"/>
                <a:shade val="94000"/>
                <a:lumMod val="94000"/>
              </a:schemeClr>
            </a:gs>
          </a:gsLst>
          <a:lin ang="5400000" scaled="0"/>
        </a:gra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fa-IR" sz="1800" b="1" kern="1200" dirty="0" smtClean="0">
              <a:cs typeface="B Homa" panose="00000400000000000000" pitchFamily="2" charset="-78"/>
            </a:rPr>
            <a:t>وضعيت دسترسي ها</a:t>
          </a:r>
          <a:endParaRPr lang="en-US" sz="1800" b="1" kern="1200" dirty="0">
            <a:cs typeface="B Homa" panose="00000400000000000000" pitchFamily="2" charset="-78"/>
          </a:endParaRPr>
        </a:p>
      </dsp:txBody>
      <dsp:txXfrm>
        <a:off x="1915866" y="1253618"/>
        <a:ext cx="1108319" cy="11083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83D779-C3E6-4DDA-8F52-30A2DC5B025B}">
      <dsp:nvSpPr>
        <dsp:cNvPr id="0" name=""/>
        <dsp:cNvSpPr/>
      </dsp:nvSpPr>
      <dsp:spPr>
        <a:xfrm>
          <a:off x="2613630" y="2715875"/>
          <a:ext cx="677013" cy="1290040"/>
        </a:xfrm>
        <a:custGeom>
          <a:avLst/>
          <a:gdLst/>
          <a:ahLst/>
          <a:cxnLst/>
          <a:rect l="0" t="0" r="0" b="0"/>
          <a:pathLst>
            <a:path>
              <a:moveTo>
                <a:pt x="0" y="0"/>
              </a:moveTo>
              <a:lnTo>
                <a:pt x="338506" y="0"/>
              </a:lnTo>
              <a:lnTo>
                <a:pt x="338506" y="1290040"/>
              </a:lnTo>
              <a:lnTo>
                <a:pt x="677013" y="1290040"/>
              </a:lnTo>
            </a:path>
          </a:pathLst>
        </a:custGeom>
        <a:noFill/>
        <a:ln w="19050" cap="rnd"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77800">
            <a:lnSpc>
              <a:spcPct val="90000"/>
            </a:lnSpc>
            <a:spcBef>
              <a:spcPct val="0"/>
            </a:spcBef>
            <a:spcAft>
              <a:spcPct val="35000"/>
            </a:spcAft>
          </a:pPr>
          <a:endParaRPr lang="en-US" sz="400" kern="1200"/>
        </a:p>
      </dsp:txBody>
      <dsp:txXfrm>
        <a:off x="2915714" y="3324473"/>
        <a:ext cx="72844" cy="72844"/>
      </dsp:txXfrm>
    </dsp:sp>
    <dsp:sp modelId="{D576646E-1DA9-44AB-93CE-ECFCCD6213DC}">
      <dsp:nvSpPr>
        <dsp:cNvPr id="0" name=""/>
        <dsp:cNvSpPr/>
      </dsp:nvSpPr>
      <dsp:spPr>
        <a:xfrm>
          <a:off x="2613630" y="2670155"/>
          <a:ext cx="677013" cy="91440"/>
        </a:xfrm>
        <a:custGeom>
          <a:avLst/>
          <a:gdLst/>
          <a:ahLst/>
          <a:cxnLst/>
          <a:rect l="0" t="0" r="0" b="0"/>
          <a:pathLst>
            <a:path>
              <a:moveTo>
                <a:pt x="0" y="45720"/>
              </a:moveTo>
              <a:lnTo>
                <a:pt x="677013" y="45720"/>
              </a:lnTo>
            </a:path>
          </a:pathLst>
        </a:custGeom>
        <a:noFill/>
        <a:ln w="19050" cap="rnd"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77800">
            <a:lnSpc>
              <a:spcPct val="90000"/>
            </a:lnSpc>
            <a:spcBef>
              <a:spcPct val="0"/>
            </a:spcBef>
            <a:spcAft>
              <a:spcPct val="35000"/>
            </a:spcAft>
          </a:pPr>
          <a:endParaRPr lang="en-US" sz="400" kern="1200"/>
        </a:p>
      </dsp:txBody>
      <dsp:txXfrm>
        <a:off x="2935211" y="2698950"/>
        <a:ext cx="33850" cy="33850"/>
      </dsp:txXfrm>
    </dsp:sp>
    <dsp:sp modelId="{3F15A92C-FC7A-44C2-B49A-5481273B430B}">
      <dsp:nvSpPr>
        <dsp:cNvPr id="0" name=""/>
        <dsp:cNvSpPr/>
      </dsp:nvSpPr>
      <dsp:spPr>
        <a:xfrm>
          <a:off x="2613630" y="1425834"/>
          <a:ext cx="677013" cy="1290040"/>
        </a:xfrm>
        <a:custGeom>
          <a:avLst/>
          <a:gdLst/>
          <a:ahLst/>
          <a:cxnLst/>
          <a:rect l="0" t="0" r="0" b="0"/>
          <a:pathLst>
            <a:path>
              <a:moveTo>
                <a:pt x="0" y="1290040"/>
              </a:moveTo>
              <a:lnTo>
                <a:pt x="338506" y="1290040"/>
              </a:lnTo>
              <a:lnTo>
                <a:pt x="338506" y="0"/>
              </a:lnTo>
              <a:lnTo>
                <a:pt x="677013" y="0"/>
              </a:lnTo>
            </a:path>
          </a:pathLst>
        </a:custGeom>
        <a:noFill/>
        <a:ln w="19050" cap="rnd" cmpd="sng" algn="ctr">
          <a:solidFill>
            <a:schemeClr val="accent4">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77800">
            <a:lnSpc>
              <a:spcPct val="90000"/>
            </a:lnSpc>
            <a:spcBef>
              <a:spcPct val="0"/>
            </a:spcBef>
            <a:spcAft>
              <a:spcPct val="35000"/>
            </a:spcAft>
          </a:pPr>
          <a:endParaRPr lang="en-US" sz="400" kern="1200"/>
        </a:p>
      </dsp:txBody>
      <dsp:txXfrm>
        <a:off x="2915714" y="2034432"/>
        <a:ext cx="72844" cy="72844"/>
      </dsp:txXfrm>
    </dsp:sp>
    <dsp:sp modelId="{DF9B757D-4DD9-47D2-A517-6E88466185ED}">
      <dsp:nvSpPr>
        <dsp:cNvPr id="0" name=""/>
        <dsp:cNvSpPr/>
      </dsp:nvSpPr>
      <dsp:spPr>
        <a:xfrm rot="16200000">
          <a:off x="-618261" y="2199859"/>
          <a:ext cx="5431751" cy="1032032"/>
        </a:xfrm>
        <a:prstGeom prst="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a-IR" sz="2800" kern="1200" dirty="0" smtClean="0">
              <a:cs typeface="B Homa" panose="00000400000000000000" pitchFamily="2" charset="-78"/>
            </a:rPr>
            <a:t>شاخصهاي شناسايي بافت فرسوده ي شهري</a:t>
          </a:r>
          <a:endParaRPr lang="en-US" sz="2800" kern="1200" dirty="0">
            <a:cs typeface="B Homa" panose="00000400000000000000" pitchFamily="2" charset="-78"/>
          </a:endParaRPr>
        </a:p>
      </dsp:txBody>
      <dsp:txXfrm>
        <a:off x="-618261" y="2199859"/>
        <a:ext cx="5431751" cy="1032032"/>
      </dsp:txXfrm>
    </dsp:sp>
    <dsp:sp modelId="{357AA684-E79A-413A-A7CC-5C49A90FFF89}">
      <dsp:nvSpPr>
        <dsp:cNvPr id="0" name=""/>
        <dsp:cNvSpPr/>
      </dsp:nvSpPr>
      <dsp:spPr>
        <a:xfrm>
          <a:off x="3290643" y="909818"/>
          <a:ext cx="3385067" cy="1032032"/>
        </a:xfrm>
        <a:prstGeom prst="rect">
          <a:avLst/>
        </a:prstGeom>
        <a:gradFill rotWithShape="0">
          <a:gsLst>
            <a:gs pos="0">
              <a:schemeClr val="accent4">
                <a:hueOff val="0"/>
                <a:satOff val="0"/>
                <a:lumOff val="0"/>
                <a:alphaOff val="0"/>
                <a:tint val="96000"/>
                <a:lumMod val="100000"/>
              </a:schemeClr>
            </a:gs>
            <a:gs pos="78000">
              <a:schemeClr val="accent4">
                <a:hueOff val="0"/>
                <a:satOff val="0"/>
                <a:lumOff val="0"/>
                <a:alphaOff val="0"/>
                <a:shade val="94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a-IR" sz="2800" kern="1200" dirty="0" smtClean="0">
              <a:cs typeface="B Homa" panose="00000400000000000000" pitchFamily="2" charset="-78"/>
            </a:rPr>
            <a:t>ناپایداری</a:t>
          </a:r>
          <a:endParaRPr lang="en-US" sz="2800" kern="1200" dirty="0">
            <a:cs typeface="B Homa" panose="00000400000000000000" pitchFamily="2" charset="-78"/>
          </a:endParaRPr>
        </a:p>
      </dsp:txBody>
      <dsp:txXfrm>
        <a:off x="3290643" y="909818"/>
        <a:ext cx="3385067" cy="1032032"/>
      </dsp:txXfrm>
    </dsp:sp>
    <dsp:sp modelId="{09A23D54-7D2A-47B6-8A59-4C9247E5EDAE}">
      <dsp:nvSpPr>
        <dsp:cNvPr id="0" name=""/>
        <dsp:cNvSpPr/>
      </dsp:nvSpPr>
      <dsp:spPr>
        <a:xfrm>
          <a:off x="3290643" y="2199859"/>
          <a:ext cx="3385067" cy="1032032"/>
        </a:xfrm>
        <a:prstGeom prst="rect">
          <a:avLst/>
        </a:prstGeom>
        <a:gradFill rotWithShape="0">
          <a:gsLst>
            <a:gs pos="0">
              <a:schemeClr val="accent4">
                <a:hueOff val="0"/>
                <a:satOff val="0"/>
                <a:lumOff val="0"/>
                <a:alphaOff val="0"/>
                <a:tint val="96000"/>
                <a:lumMod val="100000"/>
              </a:schemeClr>
            </a:gs>
            <a:gs pos="78000">
              <a:schemeClr val="accent4">
                <a:hueOff val="0"/>
                <a:satOff val="0"/>
                <a:lumOff val="0"/>
                <a:alphaOff val="0"/>
                <a:shade val="94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a-IR" sz="2800" kern="1200" dirty="0" smtClean="0">
              <a:cs typeface="B Homa" panose="00000400000000000000" pitchFamily="2" charset="-78"/>
            </a:rPr>
            <a:t>نفوذ ناپذيري</a:t>
          </a:r>
          <a:endParaRPr lang="en-US" sz="2800" kern="1200" dirty="0">
            <a:cs typeface="B Homa" panose="00000400000000000000" pitchFamily="2" charset="-78"/>
          </a:endParaRPr>
        </a:p>
      </dsp:txBody>
      <dsp:txXfrm>
        <a:off x="3290643" y="2199859"/>
        <a:ext cx="3385067" cy="1032032"/>
      </dsp:txXfrm>
    </dsp:sp>
    <dsp:sp modelId="{8400B13A-8749-469A-B776-85E0D2B81375}">
      <dsp:nvSpPr>
        <dsp:cNvPr id="0" name=""/>
        <dsp:cNvSpPr/>
      </dsp:nvSpPr>
      <dsp:spPr>
        <a:xfrm>
          <a:off x="3290643" y="3489900"/>
          <a:ext cx="3385067" cy="1032032"/>
        </a:xfrm>
        <a:prstGeom prst="rect">
          <a:avLst/>
        </a:prstGeom>
        <a:gradFill rotWithShape="0">
          <a:gsLst>
            <a:gs pos="0">
              <a:schemeClr val="accent4">
                <a:hueOff val="0"/>
                <a:satOff val="0"/>
                <a:lumOff val="0"/>
                <a:alphaOff val="0"/>
                <a:tint val="96000"/>
                <a:lumMod val="100000"/>
              </a:schemeClr>
            </a:gs>
            <a:gs pos="78000">
              <a:schemeClr val="accent4">
                <a:hueOff val="0"/>
                <a:satOff val="0"/>
                <a:lumOff val="0"/>
                <a:alphaOff val="0"/>
                <a:shade val="94000"/>
                <a:lumMod val="94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a-IR" sz="2800" kern="1200" dirty="0" smtClean="0">
              <a:cs typeface="B Homa" panose="00000400000000000000" pitchFamily="2" charset="-78"/>
            </a:rPr>
            <a:t>ریزدانگی</a:t>
          </a:r>
          <a:endParaRPr lang="en-US" sz="2800" kern="1200" dirty="0">
            <a:cs typeface="B Homa" panose="00000400000000000000" pitchFamily="2" charset="-78"/>
          </a:endParaRPr>
        </a:p>
      </dsp:txBody>
      <dsp:txXfrm>
        <a:off x="3290643" y="3489900"/>
        <a:ext cx="3385067" cy="1032032"/>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C018489-21DD-4E11-A05E-C5D606A75ECB}" type="datetimeFigureOut">
              <a:rPr lang="fa-IR" smtClean="0"/>
              <a:t>20/04/1441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5D7DE8E-9BFC-4E01-838E-EDF6B15200E8}" type="slidenum">
              <a:rPr lang="fa-IR" smtClean="0"/>
              <a:t>‹#›</a:t>
            </a:fld>
            <a:endParaRPr lang="fa-IR"/>
          </a:p>
        </p:txBody>
      </p:sp>
    </p:spTree>
    <p:extLst>
      <p:ext uri="{BB962C8B-B14F-4D97-AF65-F5344CB8AC3E}">
        <p14:creationId xmlns:p14="http://schemas.microsoft.com/office/powerpoint/2010/main" val="1916024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018489-21DD-4E11-A05E-C5D606A75ECB}" type="datetimeFigureOut">
              <a:rPr lang="fa-IR" smtClean="0"/>
              <a:t>20/04/1441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5D7DE8E-9BFC-4E01-838E-EDF6B15200E8}" type="slidenum">
              <a:rPr lang="fa-IR" smtClean="0"/>
              <a:t>‹#›</a:t>
            </a:fld>
            <a:endParaRPr lang="fa-IR"/>
          </a:p>
        </p:txBody>
      </p:sp>
    </p:spTree>
    <p:extLst>
      <p:ext uri="{BB962C8B-B14F-4D97-AF65-F5344CB8AC3E}">
        <p14:creationId xmlns:p14="http://schemas.microsoft.com/office/powerpoint/2010/main" val="6402370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018489-21DD-4E11-A05E-C5D606A75ECB}" type="datetimeFigureOut">
              <a:rPr lang="fa-IR" smtClean="0"/>
              <a:t>20/04/1441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5D7DE8E-9BFC-4E01-838E-EDF6B15200E8}" type="slidenum">
              <a:rPr lang="fa-IR" smtClean="0"/>
              <a:t>‹#›</a:t>
            </a:fld>
            <a:endParaRPr lang="fa-I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6022127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018489-21DD-4E11-A05E-C5D606A75ECB}" type="datetimeFigureOut">
              <a:rPr lang="fa-IR" smtClean="0"/>
              <a:t>20/04/1441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5D7DE8E-9BFC-4E01-838E-EDF6B15200E8}" type="slidenum">
              <a:rPr lang="fa-IR" smtClean="0"/>
              <a:t>‹#›</a:t>
            </a:fld>
            <a:endParaRPr lang="fa-IR"/>
          </a:p>
        </p:txBody>
      </p:sp>
    </p:spTree>
    <p:extLst>
      <p:ext uri="{BB962C8B-B14F-4D97-AF65-F5344CB8AC3E}">
        <p14:creationId xmlns:p14="http://schemas.microsoft.com/office/powerpoint/2010/main" val="13934158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018489-21DD-4E11-A05E-C5D606A75ECB}" type="datetimeFigureOut">
              <a:rPr lang="fa-IR" smtClean="0"/>
              <a:t>20/04/1441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5D7DE8E-9BFC-4E01-838E-EDF6B15200E8}" type="slidenum">
              <a:rPr lang="fa-IR" smtClean="0"/>
              <a:t>‹#›</a:t>
            </a:fld>
            <a:endParaRPr lang="fa-I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7523939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018489-21DD-4E11-A05E-C5D606A75ECB}" type="datetimeFigureOut">
              <a:rPr lang="fa-IR" smtClean="0"/>
              <a:t>20/04/1441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5D7DE8E-9BFC-4E01-838E-EDF6B15200E8}" type="slidenum">
              <a:rPr lang="fa-IR" smtClean="0"/>
              <a:t>‹#›</a:t>
            </a:fld>
            <a:endParaRPr lang="fa-IR"/>
          </a:p>
        </p:txBody>
      </p:sp>
    </p:spTree>
    <p:extLst>
      <p:ext uri="{BB962C8B-B14F-4D97-AF65-F5344CB8AC3E}">
        <p14:creationId xmlns:p14="http://schemas.microsoft.com/office/powerpoint/2010/main" val="18874569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C018489-21DD-4E11-A05E-C5D606A75ECB}" type="datetimeFigureOut">
              <a:rPr lang="fa-IR" smtClean="0"/>
              <a:t>20/04/1441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5D7DE8E-9BFC-4E01-838E-EDF6B15200E8}" type="slidenum">
              <a:rPr lang="fa-IR" smtClean="0"/>
              <a:t>‹#›</a:t>
            </a:fld>
            <a:endParaRPr lang="fa-IR"/>
          </a:p>
        </p:txBody>
      </p:sp>
    </p:spTree>
    <p:extLst>
      <p:ext uri="{BB962C8B-B14F-4D97-AF65-F5344CB8AC3E}">
        <p14:creationId xmlns:p14="http://schemas.microsoft.com/office/powerpoint/2010/main" val="25718830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C018489-21DD-4E11-A05E-C5D606A75ECB}" type="datetimeFigureOut">
              <a:rPr lang="fa-IR" smtClean="0"/>
              <a:t>20/04/1441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5D7DE8E-9BFC-4E01-838E-EDF6B15200E8}" type="slidenum">
              <a:rPr lang="fa-IR" smtClean="0"/>
              <a:t>‹#›</a:t>
            </a:fld>
            <a:endParaRPr lang="fa-IR"/>
          </a:p>
        </p:txBody>
      </p:sp>
    </p:spTree>
    <p:extLst>
      <p:ext uri="{BB962C8B-B14F-4D97-AF65-F5344CB8AC3E}">
        <p14:creationId xmlns:p14="http://schemas.microsoft.com/office/powerpoint/2010/main" val="232544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C018489-21DD-4E11-A05E-C5D606A75ECB}" type="datetimeFigureOut">
              <a:rPr lang="fa-IR" smtClean="0"/>
              <a:t>20/04/1441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5D7DE8E-9BFC-4E01-838E-EDF6B15200E8}" type="slidenum">
              <a:rPr lang="fa-IR" smtClean="0"/>
              <a:t>‹#›</a:t>
            </a:fld>
            <a:endParaRPr lang="fa-IR"/>
          </a:p>
        </p:txBody>
      </p:sp>
    </p:spTree>
    <p:extLst>
      <p:ext uri="{BB962C8B-B14F-4D97-AF65-F5344CB8AC3E}">
        <p14:creationId xmlns:p14="http://schemas.microsoft.com/office/powerpoint/2010/main" val="1301692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018489-21DD-4E11-A05E-C5D606A75ECB}" type="datetimeFigureOut">
              <a:rPr lang="fa-IR" smtClean="0"/>
              <a:t>20/04/1441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5D7DE8E-9BFC-4E01-838E-EDF6B15200E8}" type="slidenum">
              <a:rPr lang="fa-IR" smtClean="0"/>
              <a:t>‹#›</a:t>
            </a:fld>
            <a:endParaRPr lang="fa-IR"/>
          </a:p>
        </p:txBody>
      </p:sp>
    </p:spTree>
    <p:extLst>
      <p:ext uri="{BB962C8B-B14F-4D97-AF65-F5344CB8AC3E}">
        <p14:creationId xmlns:p14="http://schemas.microsoft.com/office/powerpoint/2010/main" val="1237607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C018489-21DD-4E11-A05E-C5D606A75ECB}" type="datetimeFigureOut">
              <a:rPr lang="fa-IR" smtClean="0"/>
              <a:t>20/04/1441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5D7DE8E-9BFC-4E01-838E-EDF6B15200E8}" type="slidenum">
              <a:rPr lang="fa-IR" smtClean="0"/>
              <a:t>‹#›</a:t>
            </a:fld>
            <a:endParaRPr lang="fa-IR"/>
          </a:p>
        </p:txBody>
      </p:sp>
    </p:spTree>
    <p:extLst>
      <p:ext uri="{BB962C8B-B14F-4D97-AF65-F5344CB8AC3E}">
        <p14:creationId xmlns:p14="http://schemas.microsoft.com/office/powerpoint/2010/main" val="3654820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C018489-21DD-4E11-A05E-C5D606A75ECB}" type="datetimeFigureOut">
              <a:rPr lang="fa-IR" smtClean="0"/>
              <a:t>20/04/1441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75D7DE8E-9BFC-4E01-838E-EDF6B15200E8}" type="slidenum">
              <a:rPr lang="fa-IR" smtClean="0"/>
              <a:t>‹#›</a:t>
            </a:fld>
            <a:endParaRPr lang="fa-IR"/>
          </a:p>
        </p:txBody>
      </p:sp>
    </p:spTree>
    <p:extLst>
      <p:ext uri="{BB962C8B-B14F-4D97-AF65-F5344CB8AC3E}">
        <p14:creationId xmlns:p14="http://schemas.microsoft.com/office/powerpoint/2010/main" val="27804791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C018489-21DD-4E11-A05E-C5D606A75ECB}" type="datetimeFigureOut">
              <a:rPr lang="fa-IR" smtClean="0"/>
              <a:t>20/04/1441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75D7DE8E-9BFC-4E01-838E-EDF6B15200E8}" type="slidenum">
              <a:rPr lang="fa-IR" smtClean="0"/>
              <a:t>‹#›</a:t>
            </a:fld>
            <a:endParaRPr lang="fa-IR"/>
          </a:p>
        </p:txBody>
      </p:sp>
    </p:spTree>
    <p:extLst>
      <p:ext uri="{BB962C8B-B14F-4D97-AF65-F5344CB8AC3E}">
        <p14:creationId xmlns:p14="http://schemas.microsoft.com/office/powerpoint/2010/main" val="737642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018489-21DD-4E11-A05E-C5D606A75ECB}" type="datetimeFigureOut">
              <a:rPr lang="fa-IR" smtClean="0"/>
              <a:t>20/04/1441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75D7DE8E-9BFC-4E01-838E-EDF6B15200E8}" type="slidenum">
              <a:rPr lang="fa-IR" smtClean="0"/>
              <a:t>‹#›</a:t>
            </a:fld>
            <a:endParaRPr lang="fa-IR"/>
          </a:p>
        </p:txBody>
      </p:sp>
    </p:spTree>
    <p:extLst>
      <p:ext uri="{BB962C8B-B14F-4D97-AF65-F5344CB8AC3E}">
        <p14:creationId xmlns:p14="http://schemas.microsoft.com/office/powerpoint/2010/main" val="11107908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018489-21DD-4E11-A05E-C5D606A75ECB}" type="datetimeFigureOut">
              <a:rPr lang="fa-IR" smtClean="0"/>
              <a:t>20/04/1441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5D7DE8E-9BFC-4E01-838E-EDF6B15200E8}" type="slidenum">
              <a:rPr lang="fa-IR" smtClean="0"/>
              <a:t>‹#›</a:t>
            </a:fld>
            <a:endParaRPr lang="fa-IR"/>
          </a:p>
        </p:txBody>
      </p:sp>
    </p:spTree>
    <p:extLst>
      <p:ext uri="{BB962C8B-B14F-4D97-AF65-F5344CB8AC3E}">
        <p14:creationId xmlns:p14="http://schemas.microsoft.com/office/powerpoint/2010/main" val="3362267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018489-21DD-4E11-A05E-C5D606A75ECB}" type="datetimeFigureOut">
              <a:rPr lang="fa-IR" smtClean="0"/>
              <a:t>20/04/1441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5D7DE8E-9BFC-4E01-838E-EDF6B15200E8}" type="slidenum">
              <a:rPr lang="fa-IR" smtClean="0"/>
              <a:t>‹#›</a:t>
            </a:fld>
            <a:endParaRPr lang="fa-IR"/>
          </a:p>
        </p:txBody>
      </p:sp>
    </p:spTree>
    <p:extLst>
      <p:ext uri="{BB962C8B-B14F-4D97-AF65-F5344CB8AC3E}">
        <p14:creationId xmlns:p14="http://schemas.microsoft.com/office/powerpoint/2010/main" val="850739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C018489-21DD-4E11-A05E-C5D606A75ECB}" type="datetimeFigureOut">
              <a:rPr lang="fa-IR" smtClean="0"/>
              <a:t>20/04/1441</a:t>
            </a:fld>
            <a:endParaRPr lang="fa-I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75D7DE8E-9BFC-4E01-838E-EDF6B15200E8}" type="slidenum">
              <a:rPr lang="fa-IR" smtClean="0"/>
              <a:t>‹#›</a:t>
            </a:fld>
            <a:endParaRPr lang="fa-IR"/>
          </a:p>
        </p:txBody>
      </p:sp>
    </p:spTree>
    <p:extLst>
      <p:ext uri="{BB962C8B-B14F-4D97-AF65-F5344CB8AC3E}">
        <p14:creationId xmlns:p14="http://schemas.microsoft.com/office/powerpoint/2010/main" val="19851424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0571" y="2206933"/>
            <a:ext cx="13614400" cy="1975926"/>
          </a:xfrm>
          <a:prstGeom prst="rect">
            <a:avLst/>
          </a:prstGeom>
        </p:spPr>
        <p:txBody>
          <a:bodyPr wrap="square">
            <a:spAutoFit/>
          </a:bodyPr>
          <a:lstStyle/>
          <a:p>
            <a:pPr algn="ctr" rtl="1" fontAlgn="auto">
              <a:lnSpc>
                <a:spcPct val="170000"/>
              </a:lnSpc>
              <a:spcAft>
                <a:spcPts val="0"/>
              </a:spcAft>
              <a:defRPr/>
            </a:pPr>
            <a:r>
              <a:rPr lang="fa-IR" sz="3600" dirty="0">
                <a:ln>
                  <a:solidFill>
                    <a:schemeClr val="bg2">
                      <a:lumMod val="10000"/>
                    </a:schemeClr>
                  </a:solidFill>
                </a:ln>
                <a:solidFill>
                  <a:schemeClr val="bg2">
                    <a:lumMod val="10000"/>
                  </a:schemeClr>
                </a:solidFill>
                <a:latin typeface="IranNastaliq" panose="02020505000000020003" pitchFamily="18" charset="0"/>
                <a:cs typeface="B Homa" panose="00000400000000000000" pitchFamily="2" charset="-78"/>
              </a:rPr>
              <a:t>آسیب شناسی روش های حفظ هویت و سرمایه </a:t>
            </a:r>
            <a:r>
              <a:rPr lang="fa-IR" sz="3600" dirty="0" smtClean="0">
                <a:ln>
                  <a:solidFill>
                    <a:schemeClr val="bg2">
                      <a:lumMod val="10000"/>
                    </a:schemeClr>
                  </a:solidFill>
                </a:ln>
                <a:solidFill>
                  <a:schemeClr val="bg2">
                    <a:lumMod val="10000"/>
                  </a:schemeClr>
                </a:solidFill>
                <a:latin typeface="IranNastaliq" panose="02020505000000020003" pitchFamily="18" charset="0"/>
                <a:cs typeface="B Homa" panose="00000400000000000000" pitchFamily="2" charset="-78"/>
              </a:rPr>
              <a:t>اجتماعی</a:t>
            </a:r>
          </a:p>
          <a:p>
            <a:pPr algn="ctr" rtl="1" fontAlgn="auto">
              <a:lnSpc>
                <a:spcPct val="170000"/>
              </a:lnSpc>
              <a:spcAft>
                <a:spcPts val="0"/>
              </a:spcAft>
              <a:defRPr/>
            </a:pPr>
            <a:r>
              <a:rPr lang="fa-IR" sz="3600" dirty="0" smtClean="0">
                <a:ln>
                  <a:solidFill>
                    <a:schemeClr val="bg2">
                      <a:lumMod val="10000"/>
                    </a:schemeClr>
                  </a:solidFill>
                </a:ln>
                <a:solidFill>
                  <a:schemeClr val="bg2">
                    <a:lumMod val="10000"/>
                  </a:schemeClr>
                </a:solidFill>
                <a:latin typeface="IranNastaliq" panose="02020505000000020003" pitchFamily="18" charset="0"/>
                <a:cs typeface="B Homa" panose="00000400000000000000" pitchFamily="2" charset="-78"/>
              </a:rPr>
              <a:t> </a:t>
            </a:r>
            <a:r>
              <a:rPr lang="fa-IR" sz="3600" dirty="0">
                <a:ln>
                  <a:solidFill>
                    <a:schemeClr val="bg2">
                      <a:lumMod val="10000"/>
                    </a:schemeClr>
                  </a:solidFill>
                </a:ln>
                <a:solidFill>
                  <a:schemeClr val="bg2">
                    <a:lumMod val="10000"/>
                  </a:schemeClr>
                </a:solidFill>
                <a:latin typeface="IranNastaliq" panose="02020505000000020003" pitchFamily="18" charset="0"/>
                <a:cs typeface="B Homa" panose="00000400000000000000" pitchFamily="2" charset="-78"/>
              </a:rPr>
              <a:t>در احیاء بافت های </a:t>
            </a:r>
            <a:r>
              <a:rPr lang="fa-IR" sz="3600" dirty="0" smtClean="0">
                <a:ln>
                  <a:solidFill>
                    <a:schemeClr val="bg2">
                      <a:lumMod val="10000"/>
                    </a:schemeClr>
                  </a:solidFill>
                </a:ln>
                <a:solidFill>
                  <a:schemeClr val="bg2">
                    <a:lumMod val="10000"/>
                  </a:schemeClr>
                </a:solidFill>
                <a:latin typeface="IranNastaliq" panose="02020505000000020003" pitchFamily="18" charset="0"/>
                <a:cs typeface="B Homa" panose="00000400000000000000" pitchFamily="2" charset="-78"/>
              </a:rPr>
              <a:t>فرسوده نمونه </a:t>
            </a:r>
            <a:r>
              <a:rPr lang="fa-IR" sz="3600" dirty="0">
                <a:ln>
                  <a:solidFill>
                    <a:schemeClr val="bg2">
                      <a:lumMod val="10000"/>
                    </a:schemeClr>
                  </a:solidFill>
                </a:ln>
                <a:solidFill>
                  <a:schemeClr val="bg2">
                    <a:lumMod val="10000"/>
                  </a:schemeClr>
                </a:solidFill>
                <a:latin typeface="IranNastaliq" panose="02020505000000020003" pitchFamily="18" charset="0"/>
                <a:cs typeface="B Homa" panose="00000400000000000000" pitchFamily="2" charset="-78"/>
              </a:rPr>
              <a:t>موردي: محله </a:t>
            </a:r>
            <a:r>
              <a:rPr lang="fa-IR" sz="3600" dirty="0" smtClean="0">
                <a:ln>
                  <a:solidFill>
                    <a:schemeClr val="bg2">
                      <a:lumMod val="10000"/>
                    </a:schemeClr>
                  </a:solidFill>
                </a:ln>
                <a:solidFill>
                  <a:schemeClr val="bg2">
                    <a:lumMod val="10000"/>
                  </a:schemeClr>
                </a:solidFill>
                <a:latin typeface="IranNastaliq" panose="02020505000000020003" pitchFamily="18" charset="0"/>
                <a:cs typeface="B Homa" panose="00000400000000000000" pitchFamily="2" charset="-78"/>
              </a:rPr>
              <a:t>سرشور مشهد</a:t>
            </a:r>
            <a:endParaRPr lang="en-US" sz="3600" dirty="0">
              <a:ln>
                <a:solidFill>
                  <a:schemeClr val="bg2">
                    <a:lumMod val="10000"/>
                  </a:schemeClr>
                </a:solidFill>
              </a:ln>
              <a:solidFill>
                <a:schemeClr val="bg2">
                  <a:lumMod val="10000"/>
                </a:schemeClr>
              </a:solidFill>
              <a:latin typeface="IranNastaliq" panose="02020505000000020003" pitchFamily="18" charset="0"/>
              <a:cs typeface="B Homa" panose="00000400000000000000" pitchFamily="2" charset="-78"/>
            </a:endParaRPr>
          </a:p>
        </p:txBody>
      </p:sp>
    </p:spTree>
    <p:extLst>
      <p:ext uri="{BB962C8B-B14F-4D97-AF65-F5344CB8AC3E}">
        <p14:creationId xmlns:p14="http://schemas.microsoft.com/office/powerpoint/2010/main" val="110211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14" name="Title 1"/>
          <p:cNvSpPr txBox="1">
            <a:spLocks/>
          </p:cNvSpPr>
          <p:nvPr/>
        </p:nvSpPr>
        <p:spPr>
          <a:xfrm>
            <a:off x="2277338" y="821264"/>
            <a:ext cx="8591550" cy="1066801"/>
          </a:xfrm>
          <a:prstGeom prst="rect">
            <a:avLst/>
          </a:prstGeom>
          <a:ln>
            <a:miter lim="800000"/>
            <a:headEnd/>
            <a:tailEnd/>
          </a:ln>
          <a:effectLst/>
          <a:extLst/>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Low" rtl="1">
              <a:lnSpc>
                <a:spcPct val="150000"/>
              </a:lnSpc>
              <a:defRPr/>
            </a:pPr>
            <a:r>
              <a:rPr lang="fa-IR" sz="2800" b="1" dirty="0" smtClean="0">
                <a:ln>
                  <a:solidFill>
                    <a:schemeClr val="tx1">
                      <a:lumMod val="95000"/>
                      <a:lumOff val="5000"/>
                    </a:schemeClr>
                  </a:solidFill>
                </a:ln>
                <a:solidFill>
                  <a:srgbClr val="FFFF00"/>
                </a:solidFill>
                <a:cs typeface="B Homa" panose="00000400000000000000" pitchFamily="2" charset="-78"/>
              </a:rPr>
              <a:t>مولفه مشاركت اجتماعي</a:t>
            </a:r>
            <a:endParaRPr lang="en-US" sz="2800" b="1" dirty="0">
              <a:ln>
                <a:solidFill>
                  <a:schemeClr val="tx1">
                    <a:lumMod val="95000"/>
                    <a:lumOff val="5000"/>
                  </a:schemeClr>
                </a:solidFill>
              </a:ln>
              <a:solidFill>
                <a:srgbClr val="FFFF00"/>
              </a:solidFill>
              <a:cs typeface="B Homa" panose="00000400000000000000" pitchFamily="2" charset="-78"/>
            </a:endParaRPr>
          </a:p>
        </p:txBody>
      </p:sp>
      <p:pic>
        <p:nvPicPr>
          <p:cNvPr id="17" name="Picture 2" descr="F:\بافت فرسوده\نيوشا بافت\ax\3-700x360.jpg"/>
          <p:cNvPicPr>
            <a:picLocks noChangeAspect="1" noChangeArrowheads="1"/>
          </p:cNvPicPr>
          <p:nvPr/>
        </p:nvPicPr>
        <p:blipFill>
          <a:blip r:embed="rId2"/>
          <a:srcRect/>
          <a:stretch>
            <a:fillRect/>
          </a:stretch>
        </p:blipFill>
        <p:spPr bwMode="auto">
          <a:xfrm>
            <a:off x="477982" y="523409"/>
            <a:ext cx="4433424" cy="2455317"/>
          </a:xfrm>
          <a:prstGeom prst="rect">
            <a:avLst/>
          </a:prstGeom>
          <a:ln>
            <a:noFill/>
          </a:ln>
          <a:effectLst>
            <a:outerShdw blurRad="292100" dist="139700" dir="2700000" algn="tl" rotWithShape="0">
              <a:srgbClr val="333333">
                <a:alpha val="65000"/>
              </a:srgbClr>
            </a:outerShdw>
          </a:effectLst>
          <a:extLst/>
        </p:spPr>
      </p:pic>
      <p:sp>
        <p:nvSpPr>
          <p:cNvPr id="15" name="Content Placeholder 2"/>
          <p:cNvSpPr txBox="1">
            <a:spLocks/>
          </p:cNvSpPr>
          <p:nvPr/>
        </p:nvSpPr>
        <p:spPr>
          <a:xfrm>
            <a:off x="1323110" y="2947922"/>
            <a:ext cx="9573487" cy="2743200"/>
          </a:xfrm>
          <a:prstGeom prst="rect">
            <a:avLst/>
          </a:prstGeom>
        </p:spPr>
        <p:txBody>
          <a:bodyPr>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justLow" rtl="1">
              <a:lnSpc>
                <a:spcPct val="150000"/>
              </a:lnSpc>
              <a:spcAft>
                <a:spcPts val="0"/>
              </a:spcAft>
              <a:buFont typeface="Arial" panose="020B0604020202020204" pitchFamily="34" charset="0"/>
              <a:buNone/>
              <a:defRPr/>
            </a:pPr>
            <a:r>
              <a:rPr lang="fa-IR" sz="2000" b="1" dirty="0" smtClean="0">
                <a:solidFill>
                  <a:schemeClr val="tx1">
                    <a:lumMod val="95000"/>
                    <a:lumOff val="5000"/>
                  </a:schemeClr>
                </a:solidFill>
                <a:cs typeface="B Homa" panose="00000400000000000000" pitchFamily="2" charset="-78"/>
              </a:rPr>
              <a:t> </a:t>
            </a:r>
            <a:r>
              <a:rPr lang="fa-IR" sz="2000" b="1" u="sng" dirty="0" smtClean="0">
                <a:solidFill>
                  <a:srgbClr val="FF0000"/>
                </a:solidFill>
                <a:cs typeface="B Homa" panose="00000400000000000000" pitchFamily="2" charset="-78"/>
              </a:rPr>
              <a:t>مشاركت اجتماعي </a:t>
            </a:r>
            <a:r>
              <a:rPr lang="fa-IR" sz="2000" b="1" dirty="0" smtClean="0">
                <a:solidFill>
                  <a:schemeClr val="tx1">
                    <a:lumMod val="95000"/>
                    <a:lumOff val="5000"/>
                  </a:schemeClr>
                </a:solidFill>
                <a:cs typeface="B Homa" panose="00000400000000000000" pitchFamily="2" charset="-78"/>
              </a:rPr>
              <a:t>:</a:t>
            </a:r>
            <a:r>
              <a:rPr lang="en-US" sz="2000" b="1" dirty="0" smtClean="0">
                <a:solidFill>
                  <a:schemeClr val="tx1">
                    <a:lumMod val="95000"/>
                    <a:lumOff val="5000"/>
                  </a:schemeClr>
                </a:solidFill>
                <a:cs typeface="B Homa" panose="00000400000000000000" pitchFamily="2" charset="-78"/>
              </a:rPr>
              <a:t> </a:t>
            </a:r>
            <a:r>
              <a:rPr lang="fa-IR" sz="2000" b="1" dirty="0" smtClean="0">
                <a:solidFill>
                  <a:schemeClr val="tx1">
                    <a:lumMod val="95000"/>
                    <a:lumOff val="5000"/>
                  </a:schemeClr>
                </a:solidFill>
                <a:cs typeface="B Homa" panose="00000400000000000000" pitchFamily="2" charset="-78"/>
              </a:rPr>
              <a:t>دلالت بر گسترش روابط بين گروهي در قالب انجمن هاي داوطلبانه، اتحاديه</a:t>
            </a:r>
            <a:r>
              <a:rPr lang="en-US" sz="2000" b="1" dirty="0" smtClean="0">
                <a:solidFill>
                  <a:schemeClr val="tx1">
                    <a:lumMod val="95000"/>
                    <a:lumOff val="5000"/>
                  </a:schemeClr>
                </a:solidFill>
                <a:cs typeface="B Homa" panose="00000400000000000000" pitchFamily="2" charset="-78"/>
              </a:rPr>
              <a:t> </a:t>
            </a:r>
            <a:r>
              <a:rPr lang="fa-IR" sz="2000" b="1" dirty="0" smtClean="0">
                <a:solidFill>
                  <a:schemeClr val="tx1">
                    <a:lumMod val="95000"/>
                    <a:lumOff val="5000"/>
                  </a:schemeClr>
                </a:solidFill>
                <a:cs typeface="B Homa" panose="00000400000000000000" pitchFamily="2" charset="-78"/>
              </a:rPr>
              <a:t>ها و گروههايي دارد، كه هدفشان مشاركت و درگير ساختن مردم در فرآيند اجتماعي مختلف در قالب سياست هاي اجتماعي است .</a:t>
            </a:r>
          </a:p>
          <a:p>
            <a:pPr marL="0" indent="0" algn="justLow" rtl="1">
              <a:lnSpc>
                <a:spcPct val="150000"/>
              </a:lnSpc>
              <a:spcAft>
                <a:spcPts val="0"/>
              </a:spcAft>
              <a:buFont typeface="Arial" panose="020B0604020202020204" pitchFamily="34" charset="0"/>
              <a:buNone/>
              <a:defRPr/>
            </a:pPr>
            <a:r>
              <a:rPr lang="fa-IR" sz="2000" b="1" dirty="0" smtClean="0">
                <a:solidFill>
                  <a:schemeClr val="tx1">
                    <a:lumMod val="95000"/>
                    <a:lumOff val="5000"/>
                  </a:schemeClr>
                </a:solidFill>
                <a:cs typeface="B Homa" panose="00000400000000000000" pitchFamily="2" charset="-78"/>
              </a:rPr>
              <a:t>• مشاركت اجتماعي بر آن دسته از فعاليت هاي ارادي دلالت دارد كه از طريق آنها اعضاي يك</a:t>
            </a:r>
            <a:br>
              <a:rPr lang="fa-IR" sz="2000" b="1" dirty="0" smtClean="0">
                <a:solidFill>
                  <a:schemeClr val="tx1">
                    <a:lumMod val="95000"/>
                    <a:lumOff val="5000"/>
                  </a:schemeClr>
                </a:solidFill>
                <a:cs typeface="B Homa" panose="00000400000000000000" pitchFamily="2" charset="-78"/>
              </a:rPr>
            </a:br>
            <a:r>
              <a:rPr lang="fa-IR" sz="2000" b="1" dirty="0" smtClean="0">
                <a:solidFill>
                  <a:schemeClr val="tx1">
                    <a:lumMod val="95000"/>
                    <a:lumOff val="5000"/>
                  </a:schemeClr>
                </a:solidFill>
                <a:cs typeface="B Homa" panose="00000400000000000000" pitchFamily="2" charset="-78"/>
              </a:rPr>
              <a:t>جامعه در امور محله، شهر و روستا شركت كرده و به صور ت مستقيم يا غيرمستقيم در شكل دادن </a:t>
            </a:r>
            <a:r>
              <a:rPr lang="fa-IR" sz="2000" b="1" u="sng" dirty="0" smtClean="0">
                <a:solidFill>
                  <a:srgbClr val="FF0000"/>
                </a:solidFill>
                <a:cs typeface="B Homa" panose="00000400000000000000" pitchFamily="2" charset="-78"/>
              </a:rPr>
              <a:t>حيات اجتماعي </a:t>
            </a:r>
            <a:r>
              <a:rPr lang="fa-IR" sz="2000" b="1" dirty="0" smtClean="0">
                <a:solidFill>
                  <a:schemeClr val="tx1">
                    <a:lumMod val="95000"/>
                    <a:lumOff val="5000"/>
                  </a:schemeClr>
                </a:solidFill>
                <a:cs typeface="B Homa" panose="00000400000000000000" pitchFamily="2" charset="-78"/>
              </a:rPr>
              <a:t>مشاركت دارند .</a:t>
            </a:r>
            <a:endParaRPr lang="en-US" sz="2000" b="1" dirty="0">
              <a:solidFill>
                <a:schemeClr val="tx1">
                  <a:lumMod val="95000"/>
                  <a:lumOff val="5000"/>
                </a:schemeClr>
              </a:solidFill>
              <a:cs typeface="B Homa" panose="00000400000000000000" pitchFamily="2" charset="-78"/>
            </a:endParaRPr>
          </a:p>
        </p:txBody>
      </p:sp>
    </p:spTree>
    <p:extLst>
      <p:ext uri="{BB962C8B-B14F-4D97-AF65-F5344CB8AC3E}">
        <p14:creationId xmlns:p14="http://schemas.microsoft.com/office/powerpoint/2010/main" val="13889349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2341418" y="1544782"/>
            <a:ext cx="8866909" cy="3731780"/>
          </a:xfrm>
          <a:prstGeom prst="rect">
            <a:avLst/>
          </a:prstGeom>
        </p:spPr>
        <p:txBody>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lnSpc>
                <a:spcPct val="150000"/>
              </a:lnSpc>
              <a:defRPr/>
            </a:pPr>
            <a:r>
              <a:rPr lang="fa-IR" sz="2000" b="1" dirty="0" smtClean="0">
                <a:solidFill>
                  <a:schemeClr val="tx1">
                    <a:lumMod val="95000"/>
                    <a:lumOff val="5000"/>
                  </a:schemeClr>
                </a:solidFill>
                <a:cs typeface="B Homa" panose="00000400000000000000" pitchFamily="2" charset="-78"/>
              </a:rPr>
              <a:t/>
            </a:r>
            <a:br>
              <a:rPr lang="fa-IR" sz="2000" b="1" dirty="0" smtClean="0">
                <a:solidFill>
                  <a:schemeClr val="tx1">
                    <a:lumMod val="95000"/>
                    <a:lumOff val="5000"/>
                  </a:schemeClr>
                </a:solidFill>
                <a:cs typeface="B Homa" panose="00000400000000000000" pitchFamily="2" charset="-78"/>
              </a:rPr>
            </a:br>
            <a:r>
              <a:rPr lang="fa-IR" sz="2000" b="1" u="sng" dirty="0" smtClean="0">
                <a:solidFill>
                  <a:srgbClr val="FF0000"/>
                </a:solidFill>
                <a:cs typeface="B Homa" panose="00000400000000000000" pitchFamily="2" charset="-78"/>
              </a:rPr>
              <a:t>• اعتماد بين فردي</a:t>
            </a:r>
            <a:r>
              <a:rPr lang="fa-IR" sz="2000" b="1" dirty="0" smtClean="0">
                <a:solidFill>
                  <a:schemeClr val="tx1">
                    <a:lumMod val="95000"/>
                    <a:lumOff val="5000"/>
                  </a:schemeClr>
                </a:solidFill>
                <a:cs typeface="B Homa" panose="00000400000000000000" pitchFamily="2" charset="-78"/>
              </a:rPr>
              <a:t>: </a:t>
            </a:r>
            <a:r>
              <a:rPr lang="fa-IR" sz="2400" b="1" dirty="0" smtClean="0">
                <a:solidFill>
                  <a:schemeClr val="tx1">
                    <a:lumMod val="95000"/>
                    <a:lumOff val="5000"/>
                  </a:schemeClr>
                </a:solidFill>
                <a:cs typeface="B Homa" panose="00000400000000000000" pitchFamily="2" charset="-78"/>
              </a:rPr>
              <a:t>اعتماد</a:t>
            </a:r>
            <a:r>
              <a:rPr lang="fa-IR" sz="2000" b="1" dirty="0" smtClean="0">
                <a:solidFill>
                  <a:schemeClr val="tx1">
                    <a:lumMod val="95000"/>
                    <a:lumOff val="5000"/>
                  </a:schemeClr>
                </a:solidFill>
                <a:cs typeface="B Homa" panose="00000400000000000000" pitchFamily="2" charset="-78"/>
              </a:rPr>
              <a:t> از عناصر ضروري براي تقويت همكاري بوده و حاصل پيش بيني پذيري رفتار ديگران است كه در يك جامعه كوچك از طريق آشنايي نزديك با ديگران حاصل  مي شود. </a:t>
            </a:r>
            <a:br>
              <a:rPr lang="fa-IR" sz="2000" b="1" dirty="0" smtClean="0">
                <a:solidFill>
                  <a:schemeClr val="tx1">
                    <a:lumMod val="95000"/>
                    <a:lumOff val="5000"/>
                  </a:schemeClr>
                </a:solidFill>
                <a:cs typeface="B Homa" panose="00000400000000000000" pitchFamily="2" charset="-78"/>
              </a:rPr>
            </a:br>
            <a:r>
              <a:rPr lang="fa-IR" sz="2000" b="1" dirty="0" smtClean="0">
                <a:solidFill>
                  <a:schemeClr val="tx1">
                    <a:lumMod val="95000"/>
                    <a:lumOff val="5000"/>
                  </a:schemeClr>
                </a:solidFill>
                <a:cs typeface="B Homa" panose="00000400000000000000" pitchFamily="2" charset="-78"/>
              </a:rPr>
              <a:t>•  </a:t>
            </a:r>
            <a:r>
              <a:rPr lang="fa-IR" sz="2000" b="1" u="sng" dirty="0" smtClean="0">
                <a:solidFill>
                  <a:srgbClr val="FF0000"/>
                </a:solidFill>
                <a:cs typeface="B Homa" panose="00000400000000000000" pitchFamily="2" charset="-78"/>
              </a:rPr>
              <a:t>اعتماد نهادي</a:t>
            </a:r>
            <a:r>
              <a:rPr lang="fa-IR" sz="2000" b="1" dirty="0" smtClean="0">
                <a:solidFill>
                  <a:schemeClr val="tx1">
                    <a:lumMod val="95000"/>
                    <a:lumOff val="5000"/>
                  </a:schemeClr>
                </a:solidFill>
                <a:cs typeface="B Homa" panose="00000400000000000000" pitchFamily="2" charset="-78"/>
              </a:rPr>
              <a:t>: اعتماد بر سازمان هاي دخيل در مديريت شهر را در بر مي گيرد.</a:t>
            </a:r>
            <a:endParaRPr lang="en-US" sz="2000" b="1" dirty="0">
              <a:solidFill>
                <a:schemeClr val="tx1">
                  <a:lumMod val="95000"/>
                  <a:lumOff val="5000"/>
                </a:schemeClr>
              </a:solidFill>
              <a:cs typeface="B Homa" panose="00000400000000000000" pitchFamily="2" charset="-78"/>
            </a:endParaRPr>
          </a:p>
        </p:txBody>
      </p:sp>
      <p:sp>
        <p:nvSpPr>
          <p:cNvPr id="4" name="Title 3"/>
          <p:cNvSpPr txBox="1">
            <a:spLocks/>
          </p:cNvSpPr>
          <p:nvPr/>
        </p:nvSpPr>
        <p:spPr>
          <a:xfrm>
            <a:off x="8788977" y="382913"/>
            <a:ext cx="3028950" cy="929640"/>
          </a:xfrm>
          <a:prstGeom prst="rect">
            <a:avLst/>
          </a:prstGeom>
        </p:spPr>
        <p:txBody>
          <a:bodyPr anchor="b">
            <a:normAutofit fontScale="97500"/>
          </a:bodyPr>
          <a:lstStyle>
            <a:lvl1pPr algn="l" defTabSz="914400" rtl="0" eaLnBrk="1" latinLnBrk="0" hangingPunct="1">
              <a:spcBef>
                <a:spcPts val="400"/>
              </a:spcBef>
              <a:buNone/>
              <a:defRPr sz="3600" b="0" kern="1200" cap="none" spc="0" baseline="0">
                <a:solidFill>
                  <a:schemeClr val="tx2"/>
                </a:solidFill>
                <a:latin typeface="+mj-lt"/>
                <a:ea typeface="+mj-ea"/>
                <a:cs typeface="Tunga" pitchFamily="2"/>
              </a:defRPr>
            </a:lvl1pPr>
          </a:lstStyle>
          <a:p>
            <a:pPr algn="justLow" rtl="1" fontAlgn="auto">
              <a:spcAft>
                <a:spcPts val="0"/>
              </a:spcAft>
              <a:defRPr/>
            </a:pPr>
            <a:r>
              <a:rPr lang="fa-IR" sz="2800" dirty="0" smtClean="0"/>
              <a:t> </a:t>
            </a:r>
            <a:r>
              <a:rPr lang="fa-IR" sz="2800" b="1" dirty="0" smtClean="0">
                <a:ln>
                  <a:solidFill>
                    <a:schemeClr val="tx1">
                      <a:lumMod val="95000"/>
                      <a:lumOff val="5000"/>
                    </a:schemeClr>
                  </a:solidFill>
                </a:ln>
                <a:solidFill>
                  <a:srgbClr val="FFFF00"/>
                </a:solidFill>
                <a:cs typeface="B Homa" panose="00000400000000000000" pitchFamily="2" charset="-78"/>
              </a:rPr>
              <a:t>مؤلفه ا</a:t>
            </a:r>
            <a:r>
              <a:rPr lang="fa-IR" sz="2800" b="1" dirty="0">
                <a:ln>
                  <a:solidFill>
                    <a:schemeClr val="tx1">
                      <a:lumMod val="95000"/>
                      <a:lumOff val="5000"/>
                    </a:schemeClr>
                  </a:solidFill>
                </a:ln>
                <a:solidFill>
                  <a:srgbClr val="FFFF00"/>
                </a:solidFill>
                <a:cs typeface="B Homa" panose="00000400000000000000" pitchFamily="2" charset="-78"/>
              </a:rPr>
              <a:t>عتماد</a:t>
            </a:r>
            <a:r>
              <a:rPr lang="fa-IR" sz="2800" dirty="0" smtClean="0"/>
              <a:t> </a:t>
            </a:r>
            <a:r>
              <a:rPr lang="fa-IR" sz="2800" b="1" dirty="0" smtClean="0">
                <a:ln>
                  <a:solidFill>
                    <a:schemeClr val="tx1">
                      <a:lumMod val="95000"/>
                      <a:lumOff val="5000"/>
                    </a:schemeClr>
                  </a:solidFill>
                </a:ln>
                <a:solidFill>
                  <a:srgbClr val="FFFF00"/>
                </a:solidFill>
                <a:cs typeface="B Homa" panose="00000400000000000000" pitchFamily="2" charset="-78"/>
              </a:rPr>
              <a:t>اجتماعي</a:t>
            </a:r>
            <a:endParaRPr lang="en-US" sz="2800" dirty="0"/>
          </a:p>
        </p:txBody>
      </p:sp>
    </p:spTree>
    <p:extLst>
      <p:ext uri="{BB962C8B-B14F-4D97-AF65-F5344CB8AC3E}">
        <p14:creationId xmlns:p14="http://schemas.microsoft.com/office/powerpoint/2010/main" val="19369475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txBox="1">
            <a:spLocks/>
          </p:cNvSpPr>
          <p:nvPr/>
        </p:nvSpPr>
        <p:spPr>
          <a:xfrm>
            <a:off x="3338946" y="2026371"/>
            <a:ext cx="7878763" cy="3425825"/>
          </a:xfrm>
          <a:prstGeom prst="rect">
            <a:avLst/>
          </a:prstGeom>
        </p:spPr>
        <p:txBody>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justLow" rtl="1">
              <a:lnSpc>
                <a:spcPct val="150000"/>
              </a:lnSpc>
              <a:spcAft>
                <a:spcPts val="0"/>
              </a:spcAft>
              <a:buFont typeface="Arial" panose="020B0604020202020204" pitchFamily="34" charset="0"/>
              <a:buNone/>
              <a:defRPr/>
            </a:pPr>
            <a:r>
              <a:rPr lang="fa-IR" sz="2000" b="1" dirty="0" smtClean="0">
                <a:solidFill>
                  <a:schemeClr val="tx1">
                    <a:lumMod val="95000"/>
                    <a:lumOff val="5000"/>
                  </a:schemeClr>
                </a:solidFill>
                <a:cs typeface="B Homa" panose="00000400000000000000" pitchFamily="2" charset="-78"/>
              </a:rPr>
              <a:t>• انسجام اجتماعي دلالت بر </a:t>
            </a:r>
            <a:r>
              <a:rPr lang="fa-IR" sz="2000" b="1" u="sng" dirty="0" smtClean="0">
                <a:solidFill>
                  <a:srgbClr val="FF0000"/>
                </a:solidFill>
                <a:cs typeface="B Homa" panose="00000400000000000000" pitchFamily="2" charset="-78"/>
              </a:rPr>
              <a:t>توافق جمعي </a:t>
            </a:r>
            <a:r>
              <a:rPr lang="fa-IR" sz="2000" b="1" dirty="0" smtClean="0">
                <a:solidFill>
                  <a:schemeClr val="tx1">
                    <a:lumMod val="95000"/>
                    <a:lumOff val="5000"/>
                  </a:schemeClr>
                </a:solidFill>
                <a:cs typeface="B Homa" panose="00000400000000000000" pitchFamily="2" charset="-78"/>
              </a:rPr>
              <a:t>ميان اعضاي يك جامعه دارد.</a:t>
            </a:r>
          </a:p>
          <a:p>
            <a:pPr marL="0" indent="0" algn="justLow" rtl="1">
              <a:lnSpc>
                <a:spcPct val="150000"/>
              </a:lnSpc>
              <a:spcAft>
                <a:spcPts val="0"/>
              </a:spcAft>
              <a:buFont typeface="Arial" panose="020B0604020202020204" pitchFamily="34" charset="0"/>
              <a:buNone/>
              <a:defRPr/>
            </a:pPr>
            <a:r>
              <a:rPr lang="fa-IR" sz="2000" b="1" dirty="0" smtClean="0">
                <a:solidFill>
                  <a:schemeClr val="tx1">
                    <a:lumMod val="95000"/>
                    <a:lumOff val="5000"/>
                  </a:schemeClr>
                </a:solidFill>
                <a:cs typeface="B Homa" panose="00000400000000000000" pitchFamily="2" charset="-78"/>
              </a:rPr>
              <a:t>• انسجام در كل، ناظر بر ميزان و الگوي </a:t>
            </a:r>
            <a:r>
              <a:rPr lang="fa-IR" sz="2000" b="1" u="sng" dirty="0" smtClean="0">
                <a:solidFill>
                  <a:srgbClr val="FF0000"/>
                </a:solidFill>
                <a:cs typeface="B Homa" panose="00000400000000000000" pitchFamily="2" charset="-78"/>
              </a:rPr>
              <a:t>رابطه متقابل </a:t>
            </a:r>
            <a:r>
              <a:rPr lang="fa-IR" sz="2000" b="1" dirty="0" smtClean="0">
                <a:solidFill>
                  <a:schemeClr val="tx1">
                    <a:lumMod val="95000"/>
                    <a:lumOff val="5000"/>
                  </a:schemeClr>
                </a:solidFill>
                <a:cs typeface="B Homa" panose="00000400000000000000" pitchFamily="2" charset="-78"/>
              </a:rPr>
              <a:t>بين كنشگران، گروهها و خرده فرهنگ هاي تمايز يافته است.</a:t>
            </a:r>
          </a:p>
          <a:p>
            <a:pPr marL="0" indent="0" algn="justLow" rtl="1">
              <a:lnSpc>
                <a:spcPct val="150000"/>
              </a:lnSpc>
              <a:spcAft>
                <a:spcPts val="0"/>
              </a:spcAft>
              <a:buFont typeface="Arial" panose="020B0604020202020204" pitchFamily="34" charset="0"/>
              <a:buNone/>
              <a:defRPr/>
            </a:pPr>
            <a:r>
              <a:rPr lang="fa-IR" sz="2000" b="1" dirty="0" smtClean="0">
                <a:solidFill>
                  <a:schemeClr val="tx1">
                    <a:lumMod val="95000"/>
                    <a:lumOff val="5000"/>
                  </a:schemeClr>
                </a:solidFill>
                <a:cs typeface="B Homa" panose="00000400000000000000" pitchFamily="2" charset="-78"/>
              </a:rPr>
              <a:t>• انسجام اجتماعي در يك </a:t>
            </a:r>
            <a:r>
              <a:rPr lang="fa-IR" sz="2000" b="1" u="sng" dirty="0" smtClean="0">
                <a:solidFill>
                  <a:srgbClr val="FF0000"/>
                </a:solidFill>
                <a:cs typeface="B Homa" panose="00000400000000000000" pitchFamily="2" charset="-78"/>
              </a:rPr>
              <a:t>حوزه تعاملي </a:t>
            </a:r>
            <a:r>
              <a:rPr lang="fa-IR" sz="2000" b="1" dirty="0" smtClean="0">
                <a:solidFill>
                  <a:schemeClr val="tx1">
                    <a:lumMod val="95000"/>
                    <a:lumOff val="5000"/>
                  </a:schemeClr>
                </a:solidFill>
                <a:cs typeface="B Homa" panose="00000400000000000000" pitchFamily="2" charset="-78"/>
              </a:rPr>
              <a:t>معين شكل و معنا پيدا مي كند .</a:t>
            </a:r>
            <a:endParaRPr lang="en-US" sz="2000" b="1" dirty="0">
              <a:solidFill>
                <a:schemeClr val="tx1">
                  <a:lumMod val="95000"/>
                  <a:lumOff val="5000"/>
                </a:schemeClr>
              </a:solidFill>
              <a:cs typeface="B Homa" panose="00000400000000000000" pitchFamily="2" charset="-78"/>
            </a:endParaRPr>
          </a:p>
        </p:txBody>
      </p:sp>
      <p:sp>
        <p:nvSpPr>
          <p:cNvPr id="4" name="Content Placeholder 1"/>
          <p:cNvSpPr txBox="1">
            <a:spLocks/>
          </p:cNvSpPr>
          <p:nvPr/>
        </p:nvSpPr>
        <p:spPr>
          <a:xfrm>
            <a:off x="517525" y="533400"/>
            <a:ext cx="8596313" cy="4937125"/>
          </a:xfrm>
          <a:prstGeom prst="rect">
            <a:avLst/>
          </a:prstGeom>
        </p:spPr>
        <p:txBody>
          <a:bodyPr>
            <a:normAutofit/>
          </a:bodyPr>
          <a:lstStyle>
            <a:lvl1pPr marL="171450" indent="-173736" algn="l" defTabSz="914400" rtl="0" eaLnBrk="1" latinLnBrk="0" hangingPunct="1">
              <a:spcBef>
                <a:spcPts val="600"/>
              </a:spcBef>
              <a:spcAft>
                <a:spcPts val="0"/>
              </a:spcAft>
              <a:buClr>
                <a:schemeClr val="accent1"/>
              </a:buClr>
              <a:buFont typeface="Arial" pitchFamily="34" charset="0"/>
              <a:buChar char="•"/>
              <a:defRPr sz="2200" b="0" i="0" kern="1200" cap="none" spc="30" baseline="0">
                <a:solidFill>
                  <a:schemeClr val="tx2"/>
                </a:solidFill>
                <a:latin typeface="+mn-lt"/>
                <a:ea typeface="+mn-ea"/>
                <a:cs typeface="Tahoma" pitchFamily="34" charset="0"/>
              </a:defRPr>
            </a:lvl1pPr>
            <a:lvl2pPr marL="344488" indent="-173736" algn="l" defTabSz="914400" rtl="0" eaLnBrk="1" latinLnBrk="0" hangingPunct="1">
              <a:spcBef>
                <a:spcPts val="600"/>
              </a:spcBef>
              <a:buClr>
                <a:schemeClr val="accent1"/>
              </a:buClr>
              <a:buFont typeface="Arial" pitchFamily="34" charset="0"/>
              <a:buChar char="•"/>
              <a:defRPr sz="2000" kern="1200">
                <a:solidFill>
                  <a:schemeClr val="tx2"/>
                </a:solidFill>
                <a:latin typeface="+mn-lt"/>
                <a:ea typeface="+mn-ea"/>
                <a:cs typeface="Tahoma" pitchFamily="34" charset="0"/>
              </a:defRPr>
            </a:lvl2pPr>
            <a:lvl3pPr marL="515938" indent="-173736" algn="l" defTabSz="914400" rtl="0" eaLnBrk="1" latinLnBrk="0" hangingPunct="1">
              <a:spcBef>
                <a:spcPts val="600"/>
              </a:spcBef>
              <a:buClr>
                <a:schemeClr val="accent1"/>
              </a:buClr>
              <a:buFont typeface="Arial" pitchFamily="34" charset="0"/>
              <a:buChar char="•"/>
              <a:defRPr sz="1800" kern="1200">
                <a:solidFill>
                  <a:schemeClr val="tx2"/>
                </a:solidFill>
                <a:latin typeface="+mn-lt"/>
                <a:ea typeface="+mn-ea"/>
                <a:cs typeface="Tahoma" pitchFamily="34" charset="0"/>
              </a:defRPr>
            </a:lvl3pPr>
            <a:lvl4pPr marL="688975" indent="-173736" algn="l" defTabSz="914400" rtl="0" eaLnBrk="1" latinLnBrk="0" hangingPunct="1">
              <a:spcBef>
                <a:spcPts val="600"/>
              </a:spcBef>
              <a:buClr>
                <a:schemeClr val="accent1"/>
              </a:buClr>
              <a:buFont typeface="Arial" pitchFamily="34" charset="0"/>
              <a:buChar char="•"/>
              <a:defRPr sz="1600" kern="1200">
                <a:solidFill>
                  <a:schemeClr val="tx2"/>
                </a:solidFill>
                <a:latin typeface="+mn-lt"/>
                <a:ea typeface="+mn-ea"/>
                <a:cs typeface="Tahoma" pitchFamily="34" charset="0"/>
              </a:defRPr>
            </a:lvl4pPr>
            <a:lvl5pPr marL="860425" indent="-173736" algn="l" defTabSz="914400" rtl="0" eaLnBrk="1" latinLnBrk="0" hangingPunct="1">
              <a:spcBef>
                <a:spcPts val="600"/>
              </a:spcBef>
              <a:buClr>
                <a:schemeClr val="accent1"/>
              </a:buClr>
              <a:buFont typeface="Arial" pitchFamily="34" charset="0"/>
              <a:buChar char="•"/>
              <a:defRPr sz="1600" kern="1200" baseline="0">
                <a:solidFill>
                  <a:schemeClr val="tx2"/>
                </a:solidFill>
                <a:latin typeface="+mn-lt"/>
                <a:ea typeface="+mn-ea"/>
                <a:cs typeface="Tahoma" pitchFamily="34" charset="0"/>
              </a:defRPr>
            </a:lvl5pPr>
            <a:lvl6pPr marL="105156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123444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141732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8pPr>
            <a:lvl9pPr marL="160020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9pPr>
          </a:lstStyle>
          <a:p>
            <a:pPr marL="0" indent="0" algn="justLow" rtl="1" fontAlgn="auto">
              <a:buFont typeface="Arial" pitchFamily="34" charset="0"/>
              <a:buNone/>
              <a:defRPr/>
            </a:pPr>
            <a:endParaRPr lang="en-US" dirty="0"/>
          </a:p>
        </p:txBody>
      </p:sp>
      <p:sp>
        <p:nvSpPr>
          <p:cNvPr id="5" name="Title 3"/>
          <p:cNvSpPr txBox="1">
            <a:spLocks/>
          </p:cNvSpPr>
          <p:nvPr/>
        </p:nvSpPr>
        <p:spPr>
          <a:xfrm>
            <a:off x="8068541" y="671946"/>
            <a:ext cx="3028950" cy="929640"/>
          </a:xfrm>
          <a:prstGeom prst="rect">
            <a:avLst/>
          </a:prstGeom>
        </p:spPr>
        <p:txBody>
          <a:bodyPr anchor="b">
            <a:normAutofit fontScale="97500"/>
          </a:bodyPr>
          <a:lstStyle>
            <a:lvl1pPr algn="l" defTabSz="914400" rtl="0" eaLnBrk="1" latinLnBrk="0" hangingPunct="1">
              <a:spcBef>
                <a:spcPts val="400"/>
              </a:spcBef>
              <a:buNone/>
              <a:defRPr sz="3600" b="0" kern="1200" cap="none" spc="0" baseline="0">
                <a:solidFill>
                  <a:schemeClr val="tx2"/>
                </a:solidFill>
                <a:latin typeface="+mj-lt"/>
                <a:ea typeface="+mj-ea"/>
                <a:cs typeface="Tunga" pitchFamily="2"/>
              </a:defRPr>
            </a:lvl1pPr>
          </a:lstStyle>
          <a:p>
            <a:pPr algn="justLow" rtl="1" fontAlgn="auto">
              <a:spcAft>
                <a:spcPts val="0"/>
              </a:spcAft>
              <a:defRPr/>
            </a:pPr>
            <a:r>
              <a:rPr lang="fa-IR" sz="2800" dirty="0" smtClean="0"/>
              <a:t> </a:t>
            </a:r>
            <a:r>
              <a:rPr lang="fa-IR" sz="2800" b="1" dirty="0">
                <a:ln>
                  <a:solidFill>
                    <a:schemeClr val="tx1">
                      <a:lumMod val="95000"/>
                      <a:lumOff val="5000"/>
                    </a:schemeClr>
                  </a:solidFill>
                </a:ln>
                <a:solidFill>
                  <a:srgbClr val="FFFF00"/>
                </a:solidFill>
                <a:cs typeface="B Homa" panose="00000400000000000000" pitchFamily="2" charset="-78"/>
              </a:rPr>
              <a:t>مولفه </a:t>
            </a:r>
            <a:r>
              <a:rPr lang="fa-IR" sz="2800" b="1" dirty="0" smtClean="0">
                <a:ln>
                  <a:solidFill>
                    <a:schemeClr val="tx1">
                      <a:lumMod val="95000"/>
                      <a:lumOff val="5000"/>
                    </a:schemeClr>
                  </a:solidFill>
                </a:ln>
                <a:solidFill>
                  <a:srgbClr val="FFFF00"/>
                </a:solidFill>
                <a:cs typeface="B Homa" panose="00000400000000000000" pitchFamily="2" charset="-78"/>
              </a:rPr>
              <a:t>انسجام اجتماعي</a:t>
            </a:r>
            <a:endParaRPr lang="en-US" sz="2800" dirty="0"/>
          </a:p>
        </p:txBody>
      </p:sp>
    </p:spTree>
    <p:extLst>
      <p:ext uri="{BB962C8B-B14F-4D97-AF65-F5344CB8AC3E}">
        <p14:creationId xmlns:p14="http://schemas.microsoft.com/office/powerpoint/2010/main" val="4104318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2800" b="1" dirty="0">
                <a:ln>
                  <a:solidFill>
                    <a:schemeClr val="tx1">
                      <a:lumMod val="95000"/>
                      <a:lumOff val="5000"/>
                    </a:schemeClr>
                  </a:solidFill>
                </a:ln>
                <a:solidFill>
                  <a:srgbClr val="FFFF00"/>
                </a:solidFill>
                <a:cs typeface="B Homa" panose="00000400000000000000" pitchFamily="2" charset="-78"/>
              </a:rPr>
              <a:t>ضرورت توجه به سرمايه اجتماعي در تحقق طرح هاي مرتبط با بافت فرسوده</a:t>
            </a:r>
            <a:r>
              <a:rPr lang="en-US" sz="2800" b="1" dirty="0">
                <a:ln>
                  <a:solidFill>
                    <a:schemeClr val="tx1">
                      <a:lumMod val="95000"/>
                      <a:lumOff val="5000"/>
                    </a:schemeClr>
                  </a:solidFill>
                </a:ln>
                <a:solidFill>
                  <a:srgbClr val="FFFF00"/>
                </a:solidFill>
                <a:cs typeface="B Homa" panose="00000400000000000000" pitchFamily="2" charset="-78"/>
              </a:rPr>
              <a:t/>
            </a:r>
            <a:br>
              <a:rPr lang="en-US" sz="2800" b="1" dirty="0">
                <a:ln>
                  <a:solidFill>
                    <a:schemeClr val="tx1">
                      <a:lumMod val="95000"/>
                      <a:lumOff val="5000"/>
                    </a:schemeClr>
                  </a:solidFill>
                </a:ln>
                <a:solidFill>
                  <a:srgbClr val="FFFF00"/>
                </a:solidFill>
                <a:cs typeface="B Homa" panose="00000400000000000000" pitchFamily="2" charset="-78"/>
              </a:rPr>
            </a:br>
            <a:endParaRPr lang="en-US" sz="2800" dirty="0"/>
          </a:p>
        </p:txBody>
      </p:sp>
      <p:sp>
        <p:nvSpPr>
          <p:cNvPr id="3" name="Content Placeholder 2"/>
          <p:cNvSpPr>
            <a:spLocks noGrp="1"/>
          </p:cNvSpPr>
          <p:nvPr>
            <p:ph idx="1"/>
          </p:nvPr>
        </p:nvSpPr>
        <p:spPr>
          <a:xfrm>
            <a:off x="1011382" y="2556932"/>
            <a:ext cx="9885215" cy="3318936"/>
          </a:xfrm>
        </p:spPr>
        <p:txBody>
          <a:bodyPr>
            <a:noAutofit/>
          </a:bodyPr>
          <a:lstStyle/>
          <a:p>
            <a:pPr marL="0" indent="0" algn="justLow" rtl="1">
              <a:lnSpc>
                <a:spcPct val="150000"/>
              </a:lnSpc>
              <a:spcAft>
                <a:spcPts val="0"/>
              </a:spcAft>
              <a:buNone/>
              <a:defRPr/>
            </a:pPr>
            <a:r>
              <a:rPr lang="fa-IR" sz="1800" b="1" dirty="0">
                <a:solidFill>
                  <a:schemeClr val="tx1">
                    <a:lumMod val="95000"/>
                    <a:lumOff val="5000"/>
                  </a:schemeClr>
                </a:solidFill>
                <a:cs typeface="B Homa" panose="00000400000000000000" pitchFamily="2" charset="-78"/>
              </a:rPr>
              <a:t>• يكي از دلايل عدم مشاركت مردم، به اين دليل است كه از ميان سه ضلع انسان، فضا و فعاليت در بافتهاي فرسوده ، بيشتر به بحث فضا پرداخته شده و به شاخص هاي مربوط </a:t>
            </a:r>
            <a:r>
              <a:rPr lang="fa-IR" sz="1800" b="1" u="sng" dirty="0">
                <a:solidFill>
                  <a:srgbClr val="FF0000"/>
                </a:solidFill>
                <a:cs typeface="B Homa" panose="00000400000000000000" pitchFamily="2" charset="-78"/>
              </a:rPr>
              <a:t>به انسان و فعاليت </a:t>
            </a:r>
            <a:r>
              <a:rPr lang="fa-IR" sz="1800" b="1" dirty="0">
                <a:solidFill>
                  <a:schemeClr val="tx1">
                    <a:lumMod val="95000"/>
                    <a:lumOff val="5000"/>
                  </a:schemeClr>
                </a:solidFill>
                <a:cs typeface="B Homa" panose="00000400000000000000" pitchFamily="2" charset="-78"/>
              </a:rPr>
              <a:t>در اين تعريف توجهي نشده است.</a:t>
            </a:r>
          </a:p>
          <a:p>
            <a:pPr marL="0" indent="0" algn="justLow" rtl="1">
              <a:lnSpc>
                <a:spcPct val="150000"/>
              </a:lnSpc>
              <a:spcAft>
                <a:spcPts val="0"/>
              </a:spcAft>
              <a:buNone/>
              <a:defRPr/>
            </a:pPr>
            <a:r>
              <a:rPr lang="fa-IR" sz="1800" b="1" dirty="0">
                <a:solidFill>
                  <a:schemeClr val="tx1">
                    <a:lumMod val="95000"/>
                    <a:lumOff val="5000"/>
                  </a:schemeClr>
                </a:solidFill>
                <a:cs typeface="B Homa" panose="00000400000000000000" pitchFamily="2" charset="-78"/>
              </a:rPr>
              <a:t>• نپرداختن به بعد انساني در اين قضيه موجب شده است تا اغلب طرح هاي مرتبط با بافت فرسوده با عدم مشاركت مردم روبرو شود .</a:t>
            </a:r>
          </a:p>
          <a:p>
            <a:pPr marL="0" indent="0" algn="justLow" rtl="1">
              <a:lnSpc>
                <a:spcPct val="150000"/>
              </a:lnSpc>
              <a:spcAft>
                <a:spcPts val="0"/>
              </a:spcAft>
              <a:buNone/>
              <a:defRPr/>
            </a:pPr>
            <a:r>
              <a:rPr lang="fa-IR" sz="1800" b="1" dirty="0">
                <a:solidFill>
                  <a:schemeClr val="tx1">
                    <a:lumMod val="95000"/>
                    <a:lumOff val="5000"/>
                  </a:schemeClr>
                </a:solidFill>
                <a:cs typeface="B Homa" panose="00000400000000000000" pitchFamily="2" charset="-78"/>
              </a:rPr>
              <a:t>• سرمايه اجتماعي به عنوان يك منبع بالقوه و بالفعل كه حاصل تعاملات و هنجارهاى گروهى و اجتماعى است، ضمن تسهيل و گسترش روابط اجتماعي و ايجاد و </a:t>
            </a:r>
            <a:r>
              <a:rPr lang="fa-IR" sz="1800" b="1" u="sng" dirty="0">
                <a:solidFill>
                  <a:srgbClr val="FF0000"/>
                </a:solidFill>
                <a:cs typeface="B Homa" panose="00000400000000000000" pitchFamily="2" charset="-78"/>
              </a:rPr>
              <a:t>انسجام اجتماعي و رفاه </a:t>
            </a:r>
            <a:r>
              <a:rPr lang="fa-IR" sz="1800" b="1" dirty="0">
                <a:solidFill>
                  <a:schemeClr val="tx1">
                    <a:lumMod val="95000"/>
                    <a:lumOff val="5000"/>
                  </a:schemeClr>
                </a:solidFill>
                <a:cs typeface="B Homa" panose="00000400000000000000" pitchFamily="2" charset="-78"/>
              </a:rPr>
              <a:t>مي تواند زمينه مناسب براي مشاركت را فراهم آورد </a:t>
            </a:r>
            <a:r>
              <a:rPr lang="fa-IR" sz="1800" b="1" dirty="0" smtClean="0">
                <a:solidFill>
                  <a:schemeClr val="tx1">
                    <a:lumMod val="95000"/>
                    <a:lumOff val="5000"/>
                  </a:schemeClr>
                </a:solidFill>
                <a:cs typeface="B Homa" panose="00000400000000000000" pitchFamily="2" charset="-78"/>
              </a:rPr>
              <a:t>.</a:t>
            </a:r>
            <a:endParaRPr lang="fa-IR" sz="1800" b="1" dirty="0">
              <a:solidFill>
                <a:schemeClr val="tx1">
                  <a:lumMod val="95000"/>
                  <a:lumOff val="5000"/>
                </a:schemeClr>
              </a:solidFill>
              <a:cs typeface="B Homa" panose="00000400000000000000" pitchFamily="2" charset="-78"/>
            </a:endParaRPr>
          </a:p>
        </p:txBody>
      </p:sp>
    </p:spTree>
    <p:extLst>
      <p:ext uri="{BB962C8B-B14F-4D97-AF65-F5344CB8AC3E}">
        <p14:creationId xmlns:p14="http://schemas.microsoft.com/office/powerpoint/2010/main" val="22070742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2136775" y="689264"/>
            <a:ext cx="8782990" cy="5538564"/>
            <a:chOff x="155575" y="342900"/>
            <a:chExt cx="8782990" cy="5538564"/>
          </a:xfrm>
        </p:grpSpPr>
        <p:grpSp>
          <p:nvGrpSpPr>
            <p:cNvPr id="30" name="Group 22"/>
            <p:cNvGrpSpPr/>
            <p:nvPr/>
          </p:nvGrpSpPr>
          <p:grpSpPr>
            <a:xfrm>
              <a:off x="256139" y="3505200"/>
              <a:ext cx="8496944" cy="2376264"/>
              <a:chOff x="107504" y="332656"/>
              <a:chExt cx="8496944" cy="2376264"/>
            </a:xfrm>
            <a:solidFill>
              <a:schemeClr val="bg1">
                <a:lumMod val="65000"/>
              </a:schemeClr>
            </a:solidFill>
          </p:grpSpPr>
          <p:sp>
            <p:nvSpPr>
              <p:cNvPr id="39" name="Rounded Rectangle 38"/>
              <p:cNvSpPr/>
              <p:nvPr/>
            </p:nvSpPr>
            <p:spPr>
              <a:xfrm>
                <a:off x="107504" y="476672"/>
                <a:ext cx="1224136" cy="432048"/>
              </a:xfrm>
              <a:prstGeom prst="roundRect">
                <a:avLst/>
              </a:prstGeom>
              <a:grpFill/>
            </p:spPr>
            <p:style>
              <a:lnRef idx="2">
                <a:schemeClr val="dk1"/>
              </a:lnRef>
              <a:fillRef idx="1">
                <a:schemeClr val="lt1"/>
              </a:fillRef>
              <a:effectRef idx="0">
                <a:schemeClr val="dk1"/>
              </a:effectRef>
              <a:fontRef idx="minor">
                <a:schemeClr val="dk1"/>
              </a:fontRef>
            </p:style>
            <p:txBody>
              <a:bodyPr rtlCol="1" anchor="ctr"/>
              <a:lstStyle/>
              <a:p>
                <a:pPr algn="ctr" fontAlgn="auto">
                  <a:spcBef>
                    <a:spcPts val="0"/>
                  </a:spcBef>
                  <a:spcAft>
                    <a:spcPts val="0"/>
                  </a:spcAft>
                  <a:defRPr/>
                </a:pPr>
                <a:endParaRPr lang="fa-IR"/>
              </a:p>
            </p:txBody>
          </p:sp>
          <p:sp>
            <p:nvSpPr>
              <p:cNvPr id="40" name="Rounded Rectangle 39"/>
              <p:cNvSpPr/>
              <p:nvPr/>
            </p:nvSpPr>
            <p:spPr>
              <a:xfrm>
                <a:off x="2051720" y="332656"/>
                <a:ext cx="1728192" cy="720080"/>
              </a:xfrm>
              <a:prstGeom prst="roundRect">
                <a:avLst/>
              </a:prstGeom>
              <a:grpFill/>
            </p:spPr>
            <p:style>
              <a:lnRef idx="2">
                <a:schemeClr val="dk1"/>
              </a:lnRef>
              <a:fillRef idx="1">
                <a:schemeClr val="lt1"/>
              </a:fillRef>
              <a:effectRef idx="0">
                <a:schemeClr val="dk1"/>
              </a:effectRef>
              <a:fontRef idx="minor">
                <a:schemeClr val="dk1"/>
              </a:fontRef>
            </p:style>
            <p:txBody>
              <a:bodyPr rtlCol="1" anchor="ctr"/>
              <a:lstStyle/>
              <a:p>
                <a:pPr algn="ctr" fontAlgn="auto">
                  <a:spcBef>
                    <a:spcPts val="0"/>
                  </a:spcBef>
                  <a:spcAft>
                    <a:spcPts val="0"/>
                  </a:spcAft>
                  <a:defRPr/>
                </a:pPr>
                <a:endParaRPr lang="fa-IR"/>
              </a:p>
            </p:txBody>
          </p:sp>
          <p:sp>
            <p:nvSpPr>
              <p:cNvPr id="41" name="Rounded Rectangle 40"/>
              <p:cNvSpPr/>
              <p:nvPr/>
            </p:nvSpPr>
            <p:spPr>
              <a:xfrm>
                <a:off x="4463480" y="332656"/>
                <a:ext cx="1908720" cy="720080"/>
              </a:xfrm>
              <a:prstGeom prst="roundRect">
                <a:avLst/>
              </a:prstGeom>
              <a:grpFill/>
            </p:spPr>
            <p:style>
              <a:lnRef idx="2">
                <a:schemeClr val="dk1"/>
              </a:lnRef>
              <a:fillRef idx="1">
                <a:schemeClr val="lt1"/>
              </a:fillRef>
              <a:effectRef idx="0">
                <a:schemeClr val="dk1"/>
              </a:effectRef>
              <a:fontRef idx="minor">
                <a:schemeClr val="dk1"/>
              </a:fontRef>
            </p:style>
            <p:txBody>
              <a:bodyPr rtlCol="1" anchor="ctr"/>
              <a:lstStyle/>
              <a:p>
                <a:pPr algn="ctr" fontAlgn="auto">
                  <a:spcBef>
                    <a:spcPts val="0"/>
                  </a:spcBef>
                  <a:spcAft>
                    <a:spcPts val="0"/>
                  </a:spcAft>
                  <a:defRPr/>
                </a:pPr>
                <a:endParaRPr lang="fa-IR"/>
              </a:p>
            </p:txBody>
          </p:sp>
          <p:sp>
            <p:nvSpPr>
              <p:cNvPr id="42" name="Rounded Rectangle 41"/>
              <p:cNvSpPr/>
              <p:nvPr/>
            </p:nvSpPr>
            <p:spPr>
              <a:xfrm>
                <a:off x="7020272" y="476672"/>
                <a:ext cx="1584176" cy="432048"/>
              </a:xfrm>
              <a:prstGeom prst="roundRect">
                <a:avLst/>
              </a:prstGeom>
              <a:grpFill/>
            </p:spPr>
            <p:style>
              <a:lnRef idx="2">
                <a:schemeClr val="dk1"/>
              </a:lnRef>
              <a:fillRef idx="1">
                <a:schemeClr val="lt1"/>
              </a:fillRef>
              <a:effectRef idx="0">
                <a:schemeClr val="dk1"/>
              </a:effectRef>
              <a:fontRef idx="minor">
                <a:schemeClr val="dk1"/>
              </a:fontRef>
            </p:style>
            <p:txBody>
              <a:bodyPr rtlCol="1" anchor="ctr"/>
              <a:lstStyle/>
              <a:p>
                <a:pPr algn="ctr" fontAlgn="auto">
                  <a:spcBef>
                    <a:spcPts val="0"/>
                  </a:spcBef>
                  <a:spcAft>
                    <a:spcPts val="0"/>
                  </a:spcAft>
                  <a:defRPr/>
                </a:pPr>
                <a:endParaRPr lang="fa-IR"/>
              </a:p>
            </p:txBody>
          </p:sp>
          <p:sp>
            <p:nvSpPr>
              <p:cNvPr id="43" name="Rounded Rectangle 42"/>
              <p:cNvSpPr/>
              <p:nvPr/>
            </p:nvSpPr>
            <p:spPr>
              <a:xfrm>
                <a:off x="5868144" y="2060848"/>
                <a:ext cx="1152128" cy="432048"/>
              </a:xfrm>
              <a:prstGeom prst="roundRect">
                <a:avLst/>
              </a:prstGeom>
              <a:grpFill/>
            </p:spPr>
            <p:style>
              <a:lnRef idx="2">
                <a:schemeClr val="dk1"/>
              </a:lnRef>
              <a:fillRef idx="1">
                <a:schemeClr val="lt1"/>
              </a:fillRef>
              <a:effectRef idx="0">
                <a:schemeClr val="dk1"/>
              </a:effectRef>
              <a:fontRef idx="minor">
                <a:schemeClr val="dk1"/>
              </a:fontRef>
            </p:style>
            <p:txBody>
              <a:bodyPr rtlCol="1" anchor="ctr"/>
              <a:lstStyle/>
              <a:p>
                <a:pPr algn="ctr" fontAlgn="auto">
                  <a:spcBef>
                    <a:spcPts val="0"/>
                  </a:spcBef>
                  <a:spcAft>
                    <a:spcPts val="0"/>
                  </a:spcAft>
                  <a:defRPr/>
                </a:pPr>
                <a:endParaRPr lang="fa-IR"/>
              </a:p>
            </p:txBody>
          </p:sp>
          <p:sp>
            <p:nvSpPr>
              <p:cNvPr id="44" name="Rounded Rectangle 43"/>
              <p:cNvSpPr/>
              <p:nvPr/>
            </p:nvSpPr>
            <p:spPr>
              <a:xfrm>
                <a:off x="3923928" y="2060848"/>
                <a:ext cx="1080120" cy="432048"/>
              </a:xfrm>
              <a:prstGeom prst="roundRect">
                <a:avLst/>
              </a:prstGeom>
              <a:grpFill/>
            </p:spPr>
            <p:style>
              <a:lnRef idx="2">
                <a:schemeClr val="dk1"/>
              </a:lnRef>
              <a:fillRef idx="1">
                <a:schemeClr val="lt1"/>
              </a:fillRef>
              <a:effectRef idx="0">
                <a:schemeClr val="dk1"/>
              </a:effectRef>
              <a:fontRef idx="minor">
                <a:schemeClr val="dk1"/>
              </a:fontRef>
            </p:style>
            <p:txBody>
              <a:bodyPr rtlCol="1" anchor="ctr"/>
              <a:lstStyle/>
              <a:p>
                <a:pPr algn="ctr" fontAlgn="auto">
                  <a:spcBef>
                    <a:spcPts val="0"/>
                  </a:spcBef>
                  <a:spcAft>
                    <a:spcPts val="0"/>
                  </a:spcAft>
                  <a:defRPr/>
                </a:pPr>
                <a:endParaRPr lang="fa-IR"/>
              </a:p>
            </p:txBody>
          </p:sp>
          <p:cxnSp>
            <p:nvCxnSpPr>
              <p:cNvPr id="45" name="Straight Arrow Connector 44"/>
              <p:cNvCxnSpPr>
                <a:endCxn id="40" idx="1"/>
              </p:cNvCxnSpPr>
              <p:nvPr/>
            </p:nvCxnSpPr>
            <p:spPr>
              <a:xfrm>
                <a:off x="1331640" y="692696"/>
                <a:ext cx="720080" cy="0"/>
              </a:xfrm>
              <a:prstGeom prst="straightConnector1">
                <a:avLst/>
              </a:prstGeom>
              <a:grpFill/>
              <a:ln>
                <a:tailEnd type="arrow"/>
              </a:ln>
            </p:spPr>
            <p:style>
              <a:lnRef idx="2">
                <a:schemeClr val="dk1"/>
              </a:lnRef>
              <a:fillRef idx="1">
                <a:schemeClr val="lt1"/>
              </a:fillRef>
              <a:effectRef idx="0">
                <a:schemeClr val="dk1"/>
              </a:effectRef>
              <a:fontRef idx="minor">
                <a:schemeClr val="dk1"/>
              </a:fontRef>
            </p:style>
          </p:cxnSp>
          <p:cxnSp>
            <p:nvCxnSpPr>
              <p:cNvPr id="46" name="Straight Arrow Connector 45"/>
              <p:cNvCxnSpPr>
                <a:stCxn id="40" idx="3"/>
                <a:endCxn id="41" idx="1"/>
              </p:cNvCxnSpPr>
              <p:nvPr/>
            </p:nvCxnSpPr>
            <p:spPr>
              <a:xfrm>
                <a:off x="3779912" y="692696"/>
                <a:ext cx="683568" cy="0"/>
              </a:xfrm>
              <a:prstGeom prst="straightConnector1">
                <a:avLst/>
              </a:prstGeom>
              <a:grpFill/>
              <a:ln>
                <a:tailEnd type="arrow"/>
              </a:ln>
            </p:spPr>
            <p:style>
              <a:lnRef idx="2">
                <a:schemeClr val="dk1"/>
              </a:lnRef>
              <a:fillRef idx="1">
                <a:schemeClr val="lt1"/>
              </a:fillRef>
              <a:effectRef idx="0">
                <a:schemeClr val="dk1"/>
              </a:effectRef>
              <a:fontRef idx="minor">
                <a:schemeClr val="dk1"/>
              </a:fontRef>
            </p:style>
          </p:cxnSp>
          <p:cxnSp>
            <p:nvCxnSpPr>
              <p:cNvPr id="47" name="Straight Arrow Connector 46"/>
              <p:cNvCxnSpPr/>
              <p:nvPr/>
            </p:nvCxnSpPr>
            <p:spPr>
              <a:xfrm>
                <a:off x="6372200" y="692696"/>
                <a:ext cx="648072" cy="0"/>
              </a:xfrm>
              <a:prstGeom prst="straightConnector1">
                <a:avLst/>
              </a:prstGeom>
              <a:grpFill/>
              <a:ln>
                <a:tailEnd type="arrow"/>
              </a:ln>
            </p:spPr>
            <p:style>
              <a:lnRef idx="2">
                <a:schemeClr val="dk1"/>
              </a:lnRef>
              <a:fillRef idx="1">
                <a:schemeClr val="lt1"/>
              </a:fillRef>
              <a:effectRef idx="0">
                <a:schemeClr val="dk1"/>
              </a:effectRef>
              <a:fontRef idx="minor">
                <a:schemeClr val="dk1"/>
              </a:fontRef>
            </p:style>
          </p:cxnSp>
          <p:cxnSp>
            <p:nvCxnSpPr>
              <p:cNvPr id="48" name="Straight Connector 47"/>
              <p:cNvCxnSpPr/>
              <p:nvPr/>
            </p:nvCxnSpPr>
            <p:spPr>
              <a:xfrm>
                <a:off x="5508104" y="1052736"/>
                <a:ext cx="0" cy="525429"/>
              </a:xfrm>
              <a:prstGeom prst="line">
                <a:avLst/>
              </a:prstGeom>
              <a:grpFill/>
            </p:spPr>
            <p:style>
              <a:lnRef idx="2">
                <a:schemeClr val="dk1"/>
              </a:lnRef>
              <a:fillRef idx="1">
                <a:schemeClr val="lt1"/>
              </a:fillRef>
              <a:effectRef idx="0">
                <a:schemeClr val="dk1"/>
              </a:effectRef>
              <a:fontRef idx="minor">
                <a:schemeClr val="dk1"/>
              </a:fontRef>
            </p:style>
          </p:cxnSp>
          <p:cxnSp>
            <p:nvCxnSpPr>
              <p:cNvPr id="49" name="Straight Connector 48"/>
              <p:cNvCxnSpPr/>
              <p:nvPr/>
            </p:nvCxnSpPr>
            <p:spPr>
              <a:xfrm>
                <a:off x="5508104" y="1578165"/>
                <a:ext cx="936104" cy="0"/>
              </a:xfrm>
              <a:prstGeom prst="line">
                <a:avLst/>
              </a:prstGeom>
              <a:grpFill/>
            </p:spPr>
            <p:style>
              <a:lnRef idx="2">
                <a:schemeClr val="dk1"/>
              </a:lnRef>
              <a:fillRef idx="1">
                <a:schemeClr val="lt1"/>
              </a:fillRef>
              <a:effectRef idx="0">
                <a:schemeClr val="dk1"/>
              </a:effectRef>
              <a:fontRef idx="minor">
                <a:schemeClr val="dk1"/>
              </a:fontRef>
            </p:style>
          </p:cxnSp>
          <p:cxnSp>
            <p:nvCxnSpPr>
              <p:cNvPr id="50" name="Straight Connector 49"/>
              <p:cNvCxnSpPr/>
              <p:nvPr/>
            </p:nvCxnSpPr>
            <p:spPr>
              <a:xfrm flipH="1">
                <a:off x="4463988" y="1578165"/>
                <a:ext cx="1044116" cy="0"/>
              </a:xfrm>
              <a:prstGeom prst="line">
                <a:avLst/>
              </a:prstGeom>
              <a:grpFill/>
            </p:spPr>
            <p:style>
              <a:lnRef idx="2">
                <a:schemeClr val="dk1"/>
              </a:lnRef>
              <a:fillRef idx="1">
                <a:schemeClr val="lt1"/>
              </a:fillRef>
              <a:effectRef idx="0">
                <a:schemeClr val="dk1"/>
              </a:effectRef>
              <a:fontRef idx="minor">
                <a:schemeClr val="dk1"/>
              </a:fontRef>
            </p:style>
          </p:cxnSp>
          <p:cxnSp>
            <p:nvCxnSpPr>
              <p:cNvPr id="51" name="Straight Arrow Connector 50"/>
              <p:cNvCxnSpPr/>
              <p:nvPr/>
            </p:nvCxnSpPr>
            <p:spPr>
              <a:xfrm>
                <a:off x="4463988" y="1578165"/>
                <a:ext cx="0" cy="482683"/>
              </a:xfrm>
              <a:prstGeom prst="straightConnector1">
                <a:avLst/>
              </a:prstGeom>
              <a:grpFill/>
              <a:ln>
                <a:tailEnd type="arrow"/>
              </a:ln>
            </p:spPr>
            <p:style>
              <a:lnRef idx="2">
                <a:schemeClr val="dk1"/>
              </a:lnRef>
              <a:fillRef idx="1">
                <a:schemeClr val="lt1"/>
              </a:fillRef>
              <a:effectRef idx="0">
                <a:schemeClr val="dk1"/>
              </a:effectRef>
              <a:fontRef idx="minor">
                <a:schemeClr val="dk1"/>
              </a:fontRef>
            </p:style>
          </p:cxnSp>
          <p:cxnSp>
            <p:nvCxnSpPr>
              <p:cNvPr id="52" name="Straight Arrow Connector 51"/>
              <p:cNvCxnSpPr/>
              <p:nvPr/>
            </p:nvCxnSpPr>
            <p:spPr>
              <a:xfrm>
                <a:off x="6444208" y="1578165"/>
                <a:ext cx="0" cy="482683"/>
              </a:xfrm>
              <a:prstGeom prst="straightConnector1">
                <a:avLst/>
              </a:prstGeom>
              <a:grpFill/>
              <a:ln>
                <a:tailEnd type="arrow"/>
              </a:ln>
            </p:spPr>
            <p:style>
              <a:lnRef idx="2">
                <a:schemeClr val="dk1"/>
              </a:lnRef>
              <a:fillRef idx="1">
                <a:schemeClr val="lt1"/>
              </a:fillRef>
              <a:effectRef idx="0">
                <a:schemeClr val="dk1"/>
              </a:effectRef>
              <a:fontRef idx="minor">
                <a:schemeClr val="dk1"/>
              </a:fontRef>
            </p:style>
          </p:cxnSp>
          <p:cxnSp>
            <p:nvCxnSpPr>
              <p:cNvPr id="53" name="Straight Connector 52"/>
              <p:cNvCxnSpPr>
                <a:stCxn id="42" idx="2"/>
              </p:cNvCxnSpPr>
              <p:nvPr/>
            </p:nvCxnSpPr>
            <p:spPr>
              <a:xfrm>
                <a:off x="7812360" y="908720"/>
                <a:ext cx="0" cy="1800200"/>
              </a:xfrm>
              <a:prstGeom prst="line">
                <a:avLst/>
              </a:prstGeom>
              <a:grpFill/>
            </p:spPr>
            <p:style>
              <a:lnRef idx="2">
                <a:schemeClr val="dk1"/>
              </a:lnRef>
              <a:fillRef idx="1">
                <a:schemeClr val="lt1"/>
              </a:fillRef>
              <a:effectRef idx="0">
                <a:schemeClr val="dk1"/>
              </a:effectRef>
              <a:fontRef idx="minor">
                <a:schemeClr val="dk1"/>
              </a:fontRef>
            </p:style>
          </p:cxnSp>
          <p:cxnSp>
            <p:nvCxnSpPr>
              <p:cNvPr id="54" name="Straight Connector 53"/>
              <p:cNvCxnSpPr/>
              <p:nvPr/>
            </p:nvCxnSpPr>
            <p:spPr>
              <a:xfrm flipH="1">
                <a:off x="719572" y="2708920"/>
                <a:ext cx="7092788" cy="0"/>
              </a:xfrm>
              <a:prstGeom prst="line">
                <a:avLst/>
              </a:prstGeom>
              <a:grpFill/>
            </p:spPr>
            <p:style>
              <a:lnRef idx="2">
                <a:schemeClr val="dk1"/>
              </a:lnRef>
              <a:fillRef idx="1">
                <a:schemeClr val="lt1"/>
              </a:fillRef>
              <a:effectRef idx="0">
                <a:schemeClr val="dk1"/>
              </a:effectRef>
              <a:fontRef idx="minor">
                <a:schemeClr val="dk1"/>
              </a:fontRef>
            </p:style>
          </p:cxnSp>
          <p:cxnSp>
            <p:nvCxnSpPr>
              <p:cNvPr id="55" name="Straight Arrow Connector 54"/>
              <p:cNvCxnSpPr/>
              <p:nvPr/>
            </p:nvCxnSpPr>
            <p:spPr>
              <a:xfrm flipV="1">
                <a:off x="719572" y="908720"/>
                <a:ext cx="0" cy="1800200"/>
              </a:xfrm>
              <a:prstGeom prst="straightConnector1">
                <a:avLst/>
              </a:prstGeom>
              <a:grpFill/>
              <a:ln>
                <a:tailEnd type="arrow"/>
              </a:ln>
            </p:spPr>
            <p:style>
              <a:lnRef idx="2">
                <a:schemeClr val="dk1"/>
              </a:lnRef>
              <a:fillRef idx="1">
                <a:schemeClr val="lt1"/>
              </a:fillRef>
              <a:effectRef idx="0">
                <a:schemeClr val="dk1"/>
              </a:effectRef>
              <a:fontRef idx="minor">
                <a:schemeClr val="dk1"/>
              </a:fontRef>
            </p:style>
          </p:cxnSp>
        </p:grpSp>
        <p:sp>
          <p:nvSpPr>
            <p:cNvPr id="31" name="TextBox 40"/>
            <p:cNvSpPr txBox="1">
              <a:spLocks noChangeArrowheads="1"/>
            </p:cNvSpPr>
            <p:nvPr/>
          </p:nvSpPr>
          <p:spPr bwMode="auto">
            <a:xfrm>
              <a:off x="155575" y="3730625"/>
              <a:ext cx="1368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ndara" panose="020E0502030303020204" pitchFamily="34" charset="0"/>
                  <a:cs typeface="Arial" panose="020B0604020202020204" pitchFamily="34" charset="0"/>
                </a:defRPr>
              </a:lvl1pPr>
              <a:lvl2pPr marL="742950" indent="-285750" eaLnBrk="0" hangingPunct="0">
                <a:defRPr>
                  <a:solidFill>
                    <a:schemeClr val="tx1"/>
                  </a:solidFill>
                  <a:latin typeface="Candara" panose="020E0502030303020204" pitchFamily="34" charset="0"/>
                  <a:cs typeface="Arial" panose="020B0604020202020204" pitchFamily="34" charset="0"/>
                </a:defRPr>
              </a:lvl2pPr>
              <a:lvl3pPr marL="1143000" indent="-228600" eaLnBrk="0" hangingPunct="0">
                <a:defRPr>
                  <a:solidFill>
                    <a:schemeClr val="tx1"/>
                  </a:solidFill>
                  <a:latin typeface="Candara" panose="020E0502030303020204" pitchFamily="34" charset="0"/>
                  <a:cs typeface="Arial" panose="020B0604020202020204" pitchFamily="34" charset="0"/>
                </a:defRPr>
              </a:lvl3pPr>
              <a:lvl4pPr marL="1600200" indent="-228600" eaLnBrk="0" hangingPunct="0">
                <a:defRPr>
                  <a:solidFill>
                    <a:schemeClr val="tx1"/>
                  </a:solidFill>
                  <a:latin typeface="Candara" panose="020E0502030303020204" pitchFamily="34" charset="0"/>
                  <a:cs typeface="Arial" panose="020B0604020202020204" pitchFamily="34" charset="0"/>
                </a:defRPr>
              </a:lvl4pPr>
              <a:lvl5pPr marL="2057400" indent="-228600" eaLnBrk="0" hangingPunct="0">
                <a:defRPr>
                  <a:solidFill>
                    <a:schemeClr val="tx1"/>
                  </a:solidFill>
                  <a:latin typeface="Candara" panose="020E0502030303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9pPr>
            </a:lstStyle>
            <a:p>
              <a:pPr algn="ctr" eaLnBrk="1" hangingPunct="1"/>
              <a:r>
                <a:rPr lang="fa-IR" altLang="en-US" sz="1400" dirty="0">
                  <a:cs typeface="B Homa" panose="00000400000000000000" pitchFamily="2" charset="-78"/>
                </a:rPr>
                <a:t>سرمايه اجتماعي</a:t>
              </a:r>
            </a:p>
          </p:txBody>
        </p:sp>
        <p:sp>
          <p:nvSpPr>
            <p:cNvPr id="32" name="TextBox 41"/>
            <p:cNvSpPr txBox="1">
              <a:spLocks noChangeArrowheads="1"/>
            </p:cNvSpPr>
            <p:nvPr/>
          </p:nvSpPr>
          <p:spPr bwMode="auto">
            <a:xfrm>
              <a:off x="2200275" y="3667125"/>
              <a:ext cx="16557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ndara" panose="020E0502030303020204" pitchFamily="34" charset="0"/>
                  <a:cs typeface="Arial" panose="020B0604020202020204" pitchFamily="34" charset="0"/>
                </a:defRPr>
              </a:lvl1pPr>
              <a:lvl2pPr marL="742950" indent="-285750" eaLnBrk="0" hangingPunct="0">
                <a:defRPr>
                  <a:solidFill>
                    <a:schemeClr val="tx1"/>
                  </a:solidFill>
                  <a:latin typeface="Candara" panose="020E0502030303020204" pitchFamily="34" charset="0"/>
                  <a:cs typeface="Arial" panose="020B0604020202020204" pitchFamily="34" charset="0"/>
                </a:defRPr>
              </a:lvl2pPr>
              <a:lvl3pPr marL="1143000" indent="-228600" eaLnBrk="0" hangingPunct="0">
                <a:defRPr>
                  <a:solidFill>
                    <a:schemeClr val="tx1"/>
                  </a:solidFill>
                  <a:latin typeface="Candara" panose="020E0502030303020204" pitchFamily="34" charset="0"/>
                  <a:cs typeface="Arial" panose="020B0604020202020204" pitchFamily="34" charset="0"/>
                </a:defRPr>
              </a:lvl3pPr>
              <a:lvl4pPr marL="1600200" indent="-228600" eaLnBrk="0" hangingPunct="0">
                <a:defRPr>
                  <a:solidFill>
                    <a:schemeClr val="tx1"/>
                  </a:solidFill>
                  <a:latin typeface="Candara" panose="020E0502030303020204" pitchFamily="34" charset="0"/>
                  <a:cs typeface="Arial" panose="020B0604020202020204" pitchFamily="34" charset="0"/>
                </a:defRPr>
              </a:lvl4pPr>
              <a:lvl5pPr marL="2057400" indent="-228600" eaLnBrk="0" hangingPunct="0">
                <a:defRPr>
                  <a:solidFill>
                    <a:schemeClr val="tx1"/>
                  </a:solidFill>
                  <a:latin typeface="Candara" panose="020E0502030303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9pPr>
            </a:lstStyle>
            <a:p>
              <a:pPr algn="ctr" eaLnBrk="1" hangingPunct="1"/>
              <a:r>
                <a:rPr lang="fa-IR" altLang="en-US" sz="1400" dirty="0">
                  <a:cs typeface="B Homa" panose="00000400000000000000" pitchFamily="2" charset="-78"/>
                </a:rPr>
                <a:t>افزايش انگيزه ماندگاري و تداوم سكونت</a:t>
              </a:r>
            </a:p>
          </p:txBody>
        </p:sp>
        <p:sp>
          <p:nvSpPr>
            <p:cNvPr id="33" name="TextBox 42"/>
            <p:cNvSpPr txBox="1">
              <a:spLocks noChangeArrowheads="1"/>
            </p:cNvSpPr>
            <p:nvPr/>
          </p:nvSpPr>
          <p:spPr bwMode="auto">
            <a:xfrm>
              <a:off x="4662488" y="3590925"/>
              <a:ext cx="18907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ndara" panose="020E0502030303020204" pitchFamily="34" charset="0"/>
                  <a:cs typeface="Arial" panose="020B0604020202020204" pitchFamily="34" charset="0"/>
                </a:defRPr>
              </a:lvl1pPr>
              <a:lvl2pPr marL="742950" indent="-285750" eaLnBrk="0" hangingPunct="0">
                <a:defRPr>
                  <a:solidFill>
                    <a:schemeClr val="tx1"/>
                  </a:solidFill>
                  <a:latin typeface="Candara" panose="020E0502030303020204" pitchFamily="34" charset="0"/>
                  <a:cs typeface="Arial" panose="020B0604020202020204" pitchFamily="34" charset="0"/>
                </a:defRPr>
              </a:lvl2pPr>
              <a:lvl3pPr marL="1143000" indent="-228600" eaLnBrk="0" hangingPunct="0">
                <a:defRPr>
                  <a:solidFill>
                    <a:schemeClr val="tx1"/>
                  </a:solidFill>
                  <a:latin typeface="Candara" panose="020E0502030303020204" pitchFamily="34" charset="0"/>
                  <a:cs typeface="Arial" panose="020B0604020202020204" pitchFamily="34" charset="0"/>
                </a:defRPr>
              </a:lvl3pPr>
              <a:lvl4pPr marL="1600200" indent="-228600" eaLnBrk="0" hangingPunct="0">
                <a:defRPr>
                  <a:solidFill>
                    <a:schemeClr val="tx1"/>
                  </a:solidFill>
                  <a:latin typeface="Candara" panose="020E0502030303020204" pitchFamily="34" charset="0"/>
                  <a:cs typeface="Arial" panose="020B0604020202020204" pitchFamily="34" charset="0"/>
                </a:defRPr>
              </a:lvl4pPr>
              <a:lvl5pPr marL="2057400" indent="-228600" eaLnBrk="0" hangingPunct="0">
                <a:defRPr>
                  <a:solidFill>
                    <a:schemeClr val="tx1"/>
                  </a:solidFill>
                  <a:latin typeface="Candara" panose="020E0502030303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9pPr>
            </a:lstStyle>
            <a:p>
              <a:pPr algn="ctr" eaLnBrk="1" hangingPunct="1"/>
              <a:r>
                <a:rPr lang="fa-IR" altLang="en-US" sz="1400" dirty="0">
                  <a:cs typeface="B Homa" panose="00000400000000000000" pitchFamily="2" charset="-78"/>
                </a:rPr>
                <a:t>افزايش مشاركت و سرعت عمل در طرح هاي نوسازي</a:t>
              </a:r>
            </a:p>
          </p:txBody>
        </p:sp>
        <p:sp>
          <p:nvSpPr>
            <p:cNvPr id="34" name="TextBox 43"/>
            <p:cNvSpPr txBox="1">
              <a:spLocks noChangeArrowheads="1"/>
            </p:cNvSpPr>
            <p:nvPr/>
          </p:nvSpPr>
          <p:spPr bwMode="auto">
            <a:xfrm>
              <a:off x="7340600" y="3730625"/>
              <a:ext cx="1511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ndara" panose="020E0502030303020204" pitchFamily="34" charset="0"/>
                  <a:cs typeface="Arial" panose="020B0604020202020204" pitchFamily="34" charset="0"/>
                </a:defRPr>
              </a:lvl1pPr>
              <a:lvl2pPr marL="742950" indent="-285750" eaLnBrk="0" hangingPunct="0">
                <a:defRPr>
                  <a:solidFill>
                    <a:schemeClr val="tx1"/>
                  </a:solidFill>
                  <a:latin typeface="Candara" panose="020E0502030303020204" pitchFamily="34" charset="0"/>
                  <a:cs typeface="Arial" panose="020B0604020202020204" pitchFamily="34" charset="0"/>
                </a:defRPr>
              </a:lvl2pPr>
              <a:lvl3pPr marL="1143000" indent="-228600" eaLnBrk="0" hangingPunct="0">
                <a:defRPr>
                  <a:solidFill>
                    <a:schemeClr val="tx1"/>
                  </a:solidFill>
                  <a:latin typeface="Candara" panose="020E0502030303020204" pitchFamily="34" charset="0"/>
                  <a:cs typeface="Arial" panose="020B0604020202020204" pitchFamily="34" charset="0"/>
                </a:defRPr>
              </a:lvl3pPr>
              <a:lvl4pPr marL="1600200" indent="-228600" eaLnBrk="0" hangingPunct="0">
                <a:defRPr>
                  <a:solidFill>
                    <a:schemeClr val="tx1"/>
                  </a:solidFill>
                  <a:latin typeface="Candara" panose="020E0502030303020204" pitchFamily="34" charset="0"/>
                  <a:cs typeface="Arial" panose="020B0604020202020204" pitchFamily="34" charset="0"/>
                </a:defRPr>
              </a:lvl4pPr>
              <a:lvl5pPr marL="2057400" indent="-228600" eaLnBrk="0" hangingPunct="0">
                <a:defRPr>
                  <a:solidFill>
                    <a:schemeClr val="tx1"/>
                  </a:solidFill>
                  <a:latin typeface="Candara" panose="020E0502030303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9pPr>
            </a:lstStyle>
            <a:p>
              <a:pPr eaLnBrk="1" hangingPunct="1"/>
              <a:r>
                <a:rPr lang="fa-IR" altLang="en-US" sz="1400" dirty="0">
                  <a:cs typeface="B Homa" panose="00000400000000000000" pitchFamily="2" charset="-78"/>
                </a:rPr>
                <a:t>نوسازي مورد رضايت</a:t>
              </a:r>
            </a:p>
          </p:txBody>
        </p:sp>
        <p:sp>
          <p:nvSpPr>
            <p:cNvPr id="35" name="TextBox 44"/>
            <p:cNvSpPr txBox="1">
              <a:spLocks noChangeArrowheads="1"/>
            </p:cNvSpPr>
            <p:nvPr/>
          </p:nvSpPr>
          <p:spPr bwMode="auto">
            <a:xfrm>
              <a:off x="6088063" y="5330825"/>
              <a:ext cx="11636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ndara" panose="020E0502030303020204" pitchFamily="34" charset="0"/>
                  <a:cs typeface="Arial" panose="020B0604020202020204" pitchFamily="34" charset="0"/>
                </a:defRPr>
              </a:lvl1pPr>
              <a:lvl2pPr marL="742950" indent="-285750" eaLnBrk="0" hangingPunct="0">
                <a:defRPr>
                  <a:solidFill>
                    <a:schemeClr val="tx1"/>
                  </a:solidFill>
                  <a:latin typeface="Candara" panose="020E0502030303020204" pitchFamily="34" charset="0"/>
                  <a:cs typeface="Arial" panose="020B0604020202020204" pitchFamily="34" charset="0"/>
                </a:defRPr>
              </a:lvl2pPr>
              <a:lvl3pPr marL="1143000" indent="-228600" eaLnBrk="0" hangingPunct="0">
                <a:defRPr>
                  <a:solidFill>
                    <a:schemeClr val="tx1"/>
                  </a:solidFill>
                  <a:latin typeface="Candara" panose="020E0502030303020204" pitchFamily="34" charset="0"/>
                  <a:cs typeface="Arial" panose="020B0604020202020204" pitchFamily="34" charset="0"/>
                </a:defRPr>
              </a:lvl3pPr>
              <a:lvl4pPr marL="1600200" indent="-228600" eaLnBrk="0" hangingPunct="0">
                <a:defRPr>
                  <a:solidFill>
                    <a:schemeClr val="tx1"/>
                  </a:solidFill>
                  <a:latin typeface="Candara" panose="020E0502030303020204" pitchFamily="34" charset="0"/>
                  <a:cs typeface="Arial" panose="020B0604020202020204" pitchFamily="34" charset="0"/>
                </a:defRPr>
              </a:lvl4pPr>
              <a:lvl5pPr marL="2057400" indent="-228600" eaLnBrk="0" hangingPunct="0">
                <a:defRPr>
                  <a:solidFill>
                    <a:schemeClr val="tx1"/>
                  </a:solidFill>
                  <a:latin typeface="Candara" panose="020E0502030303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9pPr>
            </a:lstStyle>
            <a:p>
              <a:pPr eaLnBrk="1" hangingPunct="1"/>
              <a:r>
                <a:rPr lang="fa-IR" altLang="en-US" sz="1400" dirty="0">
                  <a:cs typeface="B Homa" panose="00000400000000000000" pitchFamily="2" charset="-78"/>
                </a:rPr>
                <a:t>نوسازي جمعي</a:t>
              </a:r>
            </a:p>
          </p:txBody>
        </p:sp>
        <p:sp>
          <p:nvSpPr>
            <p:cNvPr id="36" name="TextBox 45"/>
            <p:cNvSpPr txBox="1">
              <a:spLocks noChangeArrowheads="1"/>
            </p:cNvSpPr>
            <p:nvPr/>
          </p:nvSpPr>
          <p:spPr bwMode="auto">
            <a:xfrm>
              <a:off x="4127500" y="5330825"/>
              <a:ext cx="1165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ndara" panose="020E0502030303020204" pitchFamily="34" charset="0"/>
                  <a:cs typeface="Arial" panose="020B0604020202020204" pitchFamily="34" charset="0"/>
                </a:defRPr>
              </a:lvl1pPr>
              <a:lvl2pPr marL="742950" indent="-285750" eaLnBrk="0" hangingPunct="0">
                <a:defRPr>
                  <a:solidFill>
                    <a:schemeClr val="tx1"/>
                  </a:solidFill>
                  <a:latin typeface="Candara" panose="020E0502030303020204" pitchFamily="34" charset="0"/>
                  <a:cs typeface="Arial" panose="020B0604020202020204" pitchFamily="34" charset="0"/>
                </a:defRPr>
              </a:lvl2pPr>
              <a:lvl3pPr marL="1143000" indent="-228600" eaLnBrk="0" hangingPunct="0">
                <a:defRPr>
                  <a:solidFill>
                    <a:schemeClr val="tx1"/>
                  </a:solidFill>
                  <a:latin typeface="Candara" panose="020E0502030303020204" pitchFamily="34" charset="0"/>
                  <a:cs typeface="Arial" panose="020B0604020202020204" pitchFamily="34" charset="0"/>
                </a:defRPr>
              </a:lvl3pPr>
              <a:lvl4pPr marL="1600200" indent="-228600" eaLnBrk="0" hangingPunct="0">
                <a:defRPr>
                  <a:solidFill>
                    <a:schemeClr val="tx1"/>
                  </a:solidFill>
                  <a:latin typeface="Candara" panose="020E0502030303020204" pitchFamily="34" charset="0"/>
                  <a:cs typeface="Arial" panose="020B0604020202020204" pitchFamily="34" charset="0"/>
                </a:defRPr>
              </a:lvl4pPr>
              <a:lvl5pPr marL="2057400" indent="-228600" eaLnBrk="0" hangingPunct="0">
                <a:defRPr>
                  <a:solidFill>
                    <a:schemeClr val="tx1"/>
                  </a:solidFill>
                  <a:latin typeface="Candara" panose="020E0502030303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9pPr>
            </a:lstStyle>
            <a:p>
              <a:pPr eaLnBrk="1" hangingPunct="1"/>
              <a:r>
                <a:rPr lang="fa-IR" altLang="en-US" sz="1400" dirty="0">
                  <a:cs typeface="B Homa" panose="00000400000000000000" pitchFamily="2" charset="-78"/>
                </a:rPr>
                <a:t>نوسازي فردي</a:t>
              </a:r>
            </a:p>
          </p:txBody>
        </p:sp>
        <p:sp>
          <p:nvSpPr>
            <p:cNvPr id="37" name="TextBox 48"/>
            <p:cNvSpPr txBox="1">
              <a:spLocks noChangeArrowheads="1"/>
            </p:cNvSpPr>
            <p:nvPr/>
          </p:nvSpPr>
          <p:spPr bwMode="auto">
            <a:xfrm>
              <a:off x="889000" y="1252538"/>
              <a:ext cx="7672388" cy="1438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ndara" panose="020E0502030303020204" pitchFamily="34" charset="0"/>
                  <a:cs typeface="Arial" panose="020B0604020202020204" pitchFamily="34" charset="0"/>
                </a:defRPr>
              </a:lvl1pPr>
              <a:lvl2pPr marL="742950" indent="-285750" eaLnBrk="0" hangingPunct="0">
                <a:defRPr>
                  <a:solidFill>
                    <a:schemeClr val="tx1"/>
                  </a:solidFill>
                  <a:latin typeface="Candara" panose="020E0502030303020204" pitchFamily="34" charset="0"/>
                  <a:cs typeface="Arial" panose="020B0604020202020204" pitchFamily="34" charset="0"/>
                </a:defRPr>
              </a:lvl2pPr>
              <a:lvl3pPr marL="1143000" indent="-228600" eaLnBrk="0" hangingPunct="0">
                <a:defRPr>
                  <a:solidFill>
                    <a:schemeClr val="tx1"/>
                  </a:solidFill>
                  <a:latin typeface="Candara" panose="020E0502030303020204" pitchFamily="34" charset="0"/>
                  <a:cs typeface="Arial" panose="020B0604020202020204" pitchFamily="34" charset="0"/>
                </a:defRPr>
              </a:lvl3pPr>
              <a:lvl4pPr marL="1600200" indent="-228600" eaLnBrk="0" hangingPunct="0">
                <a:defRPr>
                  <a:solidFill>
                    <a:schemeClr val="tx1"/>
                  </a:solidFill>
                  <a:latin typeface="Candara" panose="020E0502030303020204" pitchFamily="34" charset="0"/>
                  <a:cs typeface="Arial" panose="020B0604020202020204" pitchFamily="34" charset="0"/>
                </a:defRPr>
              </a:lvl4pPr>
              <a:lvl5pPr marL="2057400" indent="-228600" eaLnBrk="0" hangingPunct="0">
                <a:defRPr>
                  <a:solidFill>
                    <a:schemeClr val="tx1"/>
                  </a:solidFill>
                  <a:latin typeface="Candara" panose="020E0502030303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9pPr>
            </a:lstStyle>
            <a:p>
              <a:pPr algn="justLow" rtl="1" eaLnBrk="1" hangingPunct="1">
                <a:lnSpc>
                  <a:spcPct val="150000"/>
                </a:lnSpc>
              </a:pPr>
              <a:r>
                <a:rPr lang="fa-IR" altLang="en-US" sz="2000" b="1" dirty="0">
                  <a:cs typeface="B Homa" panose="00000400000000000000" pitchFamily="2" charset="-78"/>
                </a:rPr>
                <a:t>نوسازی شهری مبتنی بر بهره گیری از </a:t>
              </a:r>
              <a:r>
                <a:rPr lang="fa-IR" altLang="en-US" sz="2000" b="1" u="sng" dirty="0">
                  <a:solidFill>
                    <a:srgbClr val="FF0000"/>
                  </a:solidFill>
                  <a:cs typeface="B Homa" panose="00000400000000000000" pitchFamily="2" charset="-78"/>
                </a:rPr>
                <a:t>سرمایه اجتماعی محلات</a:t>
              </a:r>
              <a:r>
                <a:rPr lang="fa-IR" altLang="en-US" sz="2000" b="1" dirty="0">
                  <a:cs typeface="B Homa" panose="00000400000000000000" pitchFamily="2" charset="-78"/>
                </a:rPr>
                <a:t>، با ظرفیت سازی اجتماعی در میان ساکنین محله و لذا افزایش انگیزه ماندگاری و تداوم سکونت در آن، می تواند نوسازی مورد رضایتی را در میان ساکنین محله نوید بخش باشد.</a:t>
              </a:r>
              <a:endParaRPr lang="en-US" altLang="en-US" sz="2000" b="1" dirty="0">
                <a:cs typeface="B Homa" panose="00000400000000000000" pitchFamily="2" charset="-78"/>
              </a:endParaRPr>
            </a:p>
          </p:txBody>
        </p:sp>
        <p:sp>
          <p:nvSpPr>
            <p:cNvPr id="38" name="Content Placeholder 1"/>
            <p:cNvSpPr txBox="1">
              <a:spLocks/>
            </p:cNvSpPr>
            <p:nvPr/>
          </p:nvSpPr>
          <p:spPr>
            <a:xfrm>
              <a:off x="511742" y="342900"/>
              <a:ext cx="8426823" cy="495300"/>
            </a:xfrm>
            <a:prstGeom prst="rect">
              <a:avLst/>
            </a:prstGeom>
          </p:spPr>
          <p:txBody>
            <a:bodyPr/>
            <a:lstStyle>
              <a:lvl1pPr marL="171450" indent="-173736" algn="l" defTabSz="914400" rtl="0" eaLnBrk="1" latinLnBrk="0" hangingPunct="1">
                <a:spcBef>
                  <a:spcPts val="600"/>
                </a:spcBef>
                <a:spcAft>
                  <a:spcPts val="0"/>
                </a:spcAft>
                <a:buClr>
                  <a:schemeClr val="accent1"/>
                </a:buClr>
                <a:buFont typeface="Arial" pitchFamily="34" charset="0"/>
                <a:buChar char="•"/>
                <a:defRPr sz="2200" b="0" i="0" kern="1200" cap="none" spc="30" baseline="0">
                  <a:solidFill>
                    <a:schemeClr val="tx2"/>
                  </a:solidFill>
                  <a:latin typeface="+mn-lt"/>
                  <a:ea typeface="+mn-ea"/>
                  <a:cs typeface="Tahoma" pitchFamily="34" charset="0"/>
                </a:defRPr>
              </a:lvl1pPr>
              <a:lvl2pPr marL="344488" indent="-173736" algn="l" defTabSz="914400" rtl="0" eaLnBrk="1" latinLnBrk="0" hangingPunct="1">
                <a:spcBef>
                  <a:spcPts val="600"/>
                </a:spcBef>
                <a:buClr>
                  <a:schemeClr val="accent1"/>
                </a:buClr>
                <a:buFont typeface="Arial" pitchFamily="34" charset="0"/>
                <a:buChar char="•"/>
                <a:defRPr sz="2000" kern="1200">
                  <a:solidFill>
                    <a:schemeClr val="tx2"/>
                  </a:solidFill>
                  <a:latin typeface="+mn-lt"/>
                  <a:ea typeface="+mn-ea"/>
                  <a:cs typeface="Tahoma" pitchFamily="34" charset="0"/>
                </a:defRPr>
              </a:lvl2pPr>
              <a:lvl3pPr marL="515938" indent="-173736" algn="l" defTabSz="914400" rtl="0" eaLnBrk="1" latinLnBrk="0" hangingPunct="1">
                <a:spcBef>
                  <a:spcPts val="600"/>
                </a:spcBef>
                <a:buClr>
                  <a:schemeClr val="accent1"/>
                </a:buClr>
                <a:buFont typeface="Arial" pitchFamily="34" charset="0"/>
                <a:buChar char="•"/>
                <a:defRPr sz="1800" kern="1200">
                  <a:solidFill>
                    <a:schemeClr val="tx2"/>
                  </a:solidFill>
                  <a:latin typeface="+mn-lt"/>
                  <a:ea typeface="+mn-ea"/>
                  <a:cs typeface="Tahoma" pitchFamily="34" charset="0"/>
                </a:defRPr>
              </a:lvl3pPr>
              <a:lvl4pPr marL="688975" indent="-173736" algn="l" defTabSz="914400" rtl="0" eaLnBrk="1" latinLnBrk="0" hangingPunct="1">
                <a:spcBef>
                  <a:spcPts val="600"/>
                </a:spcBef>
                <a:buClr>
                  <a:schemeClr val="accent1"/>
                </a:buClr>
                <a:buFont typeface="Arial" pitchFamily="34" charset="0"/>
                <a:buChar char="•"/>
                <a:defRPr sz="1600" kern="1200">
                  <a:solidFill>
                    <a:schemeClr val="tx2"/>
                  </a:solidFill>
                  <a:latin typeface="+mn-lt"/>
                  <a:ea typeface="+mn-ea"/>
                  <a:cs typeface="Tahoma" pitchFamily="34" charset="0"/>
                </a:defRPr>
              </a:lvl4pPr>
              <a:lvl5pPr marL="860425" indent="-173736" algn="l" defTabSz="914400" rtl="0" eaLnBrk="1" latinLnBrk="0" hangingPunct="1">
                <a:spcBef>
                  <a:spcPts val="600"/>
                </a:spcBef>
                <a:buClr>
                  <a:schemeClr val="accent1"/>
                </a:buClr>
                <a:buFont typeface="Arial" pitchFamily="34" charset="0"/>
                <a:buChar char="•"/>
                <a:defRPr sz="1600" kern="1200" baseline="0">
                  <a:solidFill>
                    <a:schemeClr val="tx2"/>
                  </a:solidFill>
                  <a:latin typeface="+mn-lt"/>
                  <a:ea typeface="+mn-ea"/>
                  <a:cs typeface="Tahoma" pitchFamily="34" charset="0"/>
                </a:defRPr>
              </a:lvl5pPr>
              <a:lvl6pPr marL="105156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123444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141732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8pPr>
              <a:lvl9pPr marL="160020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9pPr>
            </a:lstStyle>
            <a:p>
              <a:pPr marL="0" indent="0" algn="ctr" rtl="1" fontAlgn="auto">
                <a:buFont typeface="Arial" pitchFamily="34" charset="0"/>
                <a:buNone/>
                <a:defRPr/>
              </a:pPr>
              <a:r>
                <a:rPr lang="fa-IR" sz="2800" b="1" dirty="0" smtClean="0">
                  <a:ln>
                    <a:solidFill>
                      <a:schemeClr val="tx1">
                        <a:lumMod val="95000"/>
                        <a:lumOff val="5000"/>
                      </a:schemeClr>
                    </a:solidFill>
                  </a:ln>
                  <a:solidFill>
                    <a:srgbClr val="FFFF00"/>
                  </a:solidFill>
                  <a:cs typeface="B Homa" panose="00000400000000000000" pitchFamily="2" charset="-78"/>
                </a:rPr>
                <a:t>سرمایه اجتماعی، نوسازی شهری و محله</a:t>
              </a:r>
              <a:endParaRPr lang="en-US" sz="2800" b="1" dirty="0">
                <a:ln>
                  <a:solidFill>
                    <a:schemeClr val="tx1">
                      <a:lumMod val="95000"/>
                      <a:lumOff val="5000"/>
                    </a:schemeClr>
                  </a:solidFill>
                </a:ln>
                <a:solidFill>
                  <a:srgbClr val="FFFF00"/>
                </a:solidFill>
                <a:cs typeface="B Homa" panose="00000400000000000000" pitchFamily="2" charset="-78"/>
              </a:endParaRPr>
            </a:p>
          </p:txBody>
        </p:sp>
      </p:grpSp>
    </p:spTree>
    <p:extLst>
      <p:ext uri="{BB962C8B-B14F-4D97-AF65-F5344CB8AC3E}">
        <p14:creationId xmlns:p14="http://schemas.microsoft.com/office/powerpoint/2010/main" val="39262190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ln>
                  <a:solidFill>
                    <a:schemeClr val="tx1">
                      <a:lumMod val="95000"/>
                      <a:lumOff val="5000"/>
                    </a:schemeClr>
                  </a:solidFill>
                </a:ln>
                <a:solidFill>
                  <a:srgbClr val="FFFF00"/>
                </a:solidFill>
                <a:cs typeface="B Homa" panose="00000400000000000000" pitchFamily="2" charset="-78"/>
              </a:rPr>
              <a:t>معرفي </a:t>
            </a:r>
            <a:r>
              <a:rPr lang="fa-IR" b="1" dirty="0" smtClean="0">
                <a:ln>
                  <a:solidFill>
                    <a:schemeClr val="tx1">
                      <a:lumMod val="95000"/>
                      <a:lumOff val="5000"/>
                    </a:schemeClr>
                  </a:solidFill>
                </a:ln>
                <a:solidFill>
                  <a:srgbClr val="FFFF00"/>
                </a:solidFill>
                <a:cs typeface="B Homa" panose="00000400000000000000" pitchFamily="2" charset="-78"/>
              </a:rPr>
              <a:t>محدوده مورد مطالعه</a:t>
            </a:r>
            <a:br>
              <a:rPr lang="fa-IR" b="1" dirty="0" smtClean="0">
                <a:ln>
                  <a:solidFill>
                    <a:schemeClr val="tx1">
                      <a:lumMod val="95000"/>
                      <a:lumOff val="5000"/>
                    </a:schemeClr>
                  </a:solidFill>
                </a:ln>
                <a:solidFill>
                  <a:srgbClr val="FFFF00"/>
                </a:solidFill>
                <a:cs typeface="B Homa" panose="00000400000000000000" pitchFamily="2" charset="-78"/>
              </a:rPr>
            </a:br>
            <a:r>
              <a:rPr lang="fa-IR" sz="3600" b="1" dirty="0" smtClean="0">
                <a:ln>
                  <a:solidFill>
                    <a:schemeClr val="tx1">
                      <a:lumMod val="95000"/>
                      <a:lumOff val="5000"/>
                    </a:schemeClr>
                  </a:solidFill>
                </a:ln>
                <a:solidFill>
                  <a:schemeClr val="accent4">
                    <a:lumMod val="60000"/>
                    <a:lumOff val="40000"/>
                  </a:schemeClr>
                </a:solidFill>
                <a:cs typeface="B Homa" panose="00000400000000000000" pitchFamily="2" charset="-78"/>
              </a:rPr>
              <a:t>جایگاه محله سرشور در استخوانبندی شهر تاریخی مشهد</a:t>
            </a:r>
            <a:endParaRPr lang="en-US" sz="3600" b="1" dirty="0">
              <a:ln>
                <a:solidFill>
                  <a:schemeClr val="tx1">
                    <a:lumMod val="95000"/>
                    <a:lumOff val="5000"/>
                  </a:schemeClr>
                </a:solidFill>
              </a:ln>
              <a:solidFill>
                <a:schemeClr val="accent4">
                  <a:lumMod val="60000"/>
                  <a:lumOff val="40000"/>
                </a:schemeClr>
              </a:solidFill>
              <a:cs typeface="B Homa" panose="00000400000000000000" pitchFamily="2" charset="-78"/>
            </a:endParaRPr>
          </a:p>
        </p:txBody>
      </p:sp>
      <p:sp>
        <p:nvSpPr>
          <p:cNvPr id="3" name="Content Placeholder 2"/>
          <p:cNvSpPr>
            <a:spLocks noGrp="1"/>
          </p:cNvSpPr>
          <p:nvPr>
            <p:ph idx="1"/>
          </p:nvPr>
        </p:nvSpPr>
        <p:spPr/>
        <p:txBody>
          <a:bodyPr>
            <a:noAutofit/>
          </a:bodyPr>
          <a:lstStyle/>
          <a:p>
            <a:pPr marL="0" indent="0" algn="r" rtl="1">
              <a:buNone/>
            </a:pPr>
            <a:r>
              <a:rPr lang="fa-IR" sz="2000" b="1" dirty="0" smtClean="0">
                <a:cs typeface="B Homa" panose="00000400000000000000" pitchFamily="2" charset="-78"/>
              </a:rPr>
              <a:t>    سرشور </a:t>
            </a:r>
            <a:r>
              <a:rPr lang="fa-IR" sz="2000" b="1" dirty="0">
                <a:cs typeface="B Homa" panose="00000400000000000000" pitchFamily="2" charset="-78"/>
              </a:rPr>
              <a:t>يكي از محلات ششگانه مهم شهر مشهد بوده است. بر اساس متون تاريخي در محدوده كنوني سرشور، روستاي </a:t>
            </a:r>
            <a:r>
              <a:rPr lang="fa-IR" sz="2000" b="1" dirty="0" smtClean="0">
                <a:cs typeface="B Homa" panose="00000400000000000000" pitchFamily="2" charset="-78"/>
              </a:rPr>
              <a:t>دستگرد واقع </a:t>
            </a:r>
            <a:r>
              <a:rPr lang="fa-IR" sz="2000" b="1" dirty="0">
                <a:cs typeface="B Homa" panose="00000400000000000000" pitchFamily="2" charset="-78"/>
              </a:rPr>
              <a:t>شده بوده است. همچنين از لحاظ قدمت، محله سرشور و عيدگاه پس از نوغان و سراب از قديمي ترين محلات شهر </a:t>
            </a:r>
            <a:r>
              <a:rPr lang="fa-IR" sz="2000" b="1" dirty="0" smtClean="0">
                <a:cs typeface="B Homa" panose="00000400000000000000" pitchFamily="2" charset="-78"/>
              </a:rPr>
              <a:t>بوده اند. گرچه </a:t>
            </a:r>
            <a:r>
              <a:rPr lang="fa-IR" sz="2000" b="1" dirty="0">
                <a:cs typeface="B Homa" panose="00000400000000000000" pitchFamily="2" charset="-78"/>
              </a:rPr>
              <a:t>محدوده مزبور را </a:t>
            </a:r>
            <a:r>
              <a:rPr lang="fa-IR" sz="2000" b="1" dirty="0" smtClean="0">
                <a:cs typeface="B Homa" panose="00000400000000000000" pitchFamily="2" charset="-78"/>
              </a:rPr>
              <a:t>نمي توان </a:t>
            </a:r>
            <a:r>
              <a:rPr lang="fa-IR" sz="2000" b="1" dirty="0">
                <a:cs typeface="B Homa" panose="00000400000000000000" pitchFamily="2" charset="-78"/>
              </a:rPr>
              <a:t>دقيقاً معلوم كرد، اما قطعاً حد شمالي آن حرم حضرت رضا </a:t>
            </a:r>
            <a:r>
              <a:rPr lang="fa-IR" sz="2000" b="1" dirty="0" smtClean="0">
                <a:cs typeface="B Homa" panose="00000400000000000000" pitchFamily="2" charset="-78"/>
              </a:rPr>
              <a:t>(ع) </a:t>
            </a:r>
            <a:r>
              <a:rPr lang="fa-IR" sz="2000" b="1" dirty="0">
                <a:cs typeface="B Homa" panose="00000400000000000000" pitchFamily="2" charset="-78"/>
              </a:rPr>
              <a:t>و مسجد جامع گوهرشاد بوده، </a:t>
            </a:r>
            <a:r>
              <a:rPr lang="fa-IR" sz="2000" b="1" dirty="0" smtClean="0">
                <a:cs typeface="B Homa" panose="00000400000000000000" pitchFamily="2" charset="-78"/>
              </a:rPr>
              <a:t>حد جنوبي </a:t>
            </a:r>
            <a:r>
              <a:rPr lang="fa-IR" sz="2000" b="1" dirty="0">
                <a:cs typeface="B Homa" panose="00000400000000000000" pitchFamily="2" charset="-78"/>
              </a:rPr>
              <a:t>آن مسيل يا كال قراخان )كه نقش خندق پشت باره شهر در اين محله را ايفا </a:t>
            </a:r>
            <a:r>
              <a:rPr lang="fa-IR" sz="2000" b="1" dirty="0" smtClean="0">
                <a:cs typeface="B Homa" panose="00000400000000000000" pitchFamily="2" charset="-78"/>
              </a:rPr>
              <a:t>مي كرده است)، </a:t>
            </a:r>
            <a:r>
              <a:rPr lang="fa-IR" sz="2000" b="1" dirty="0">
                <a:cs typeface="B Homa" panose="00000400000000000000" pitchFamily="2" charset="-78"/>
              </a:rPr>
              <a:t>حد شرقي آن حدود خيابان </a:t>
            </a:r>
            <a:r>
              <a:rPr lang="fa-IR" sz="2000" b="1" dirty="0" smtClean="0">
                <a:cs typeface="B Homa" panose="00000400000000000000" pitchFamily="2" charset="-78"/>
              </a:rPr>
              <a:t>امام رضا (ع) </a:t>
            </a:r>
            <a:r>
              <a:rPr lang="fa-IR" sz="2000" b="1" dirty="0">
                <a:cs typeface="B Homa" panose="00000400000000000000" pitchFamily="2" charset="-78"/>
              </a:rPr>
              <a:t>كنوني </a:t>
            </a:r>
            <a:r>
              <a:rPr lang="fa-IR" sz="2000" b="1" dirty="0" smtClean="0">
                <a:cs typeface="B Homa" panose="00000400000000000000" pitchFamily="2" charset="-78"/>
              </a:rPr>
              <a:t>(طهران سابق) </a:t>
            </a:r>
            <a:r>
              <a:rPr lang="fa-IR" sz="2000" b="1" dirty="0">
                <a:cs typeface="B Homa" panose="00000400000000000000" pitchFamily="2" charset="-78"/>
              </a:rPr>
              <a:t>از آنجا كه محله سرشور ميان محله اعيان نشين و حكومتي سراب و محله تجاري و سوداگرانه </a:t>
            </a:r>
            <a:r>
              <a:rPr lang="fa-IR" sz="2000" b="1" dirty="0" smtClean="0">
                <a:cs typeface="B Homa" panose="00000400000000000000" pitchFamily="2" charset="-78"/>
              </a:rPr>
              <a:t>يهودي نشين </a:t>
            </a:r>
            <a:r>
              <a:rPr lang="fa-IR" sz="2000" b="1" dirty="0">
                <a:cs typeface="B Homa" panose="00000400000000000000" pitchFamily="2" charset="-78"/>
              </a:rPr>
              <a:t>عيدگاه قرار داشته، هويت مردم آن هم ميانگين هويت مردم دو محله مزبور را تشكيل </a:t>
            </a:r>
            <a:r>
              <a:rPr lang="fa-IR" sz="2000" b="1" dirty="0" smtClean="0">
                <a:cs typeface="B Homa" panose="00000400000000000000" pitchFamily="2" charset="-78"/>
              </a:rPr>
              <a:t>مي داده </a:t>
            </a:r>
            <a:r>
              <a:rPr lang="fa-IR" sz="2000" b="1" dirty="0">
                <a:cs typeface="B Homa" panose="00000400000000000000" pitchFamily="2" charset="-78"/>
              </a:rPr>
              <a:t>است</a:t>
            </a:r>
            <a:endParaRPr lang="en-US" sz="2000" b="1" dirty="0">
              <a:cs typeface="B Homa" panose="00000400000000000000" pitchFamily="2" charset="-78"/>
            </a:endParaRPr>
          </a:p>
        </p:txBody>
      </p:sp>
      <p:sp>
        <p:nvSpPr>
          <p:cNvPr id="4" name="Rectangle 3"/>
          <p:cNvSpPr/>
          <p:nvPr/>
        </p:nvSpPr>
        <p:spPr>
          <a:xfrm>
            <a:off x="-3418840" y="216972"/>
            <a:ext cx="4596130" cy="369332"/>
          </a:xfrm>
          <a:prstGeom prst="rect">
            <a:avLst/>
          </a:prstGeom>
        </p:spPr>
        <p:txBody>
          <a:bodyPr wrap="none">
            <a:spAutoFit/>
          </a:bodyPr>
          <a:lstStyle/>
          <a:p>
            <a:r>
              <a:rPr lang="fa-IR" b="1" dirty="0">
                <a:ln>
                  <a:solidFill>
                    <a:schemeClr val="tx1">
                      <a:lumMod val="95000"/>
                      <a:lumOff val="5000"/>
                    </a:schemeClr>
                  </a:solidFill>
                </a:ln>
                <a:solidFill>
                  <a:schemeClr val="accent4">
                    <a:lumMod val="60000"/>
                    <a:lumOff val="40000"/>
                  </a:schemeClr>
                </a:solidFill>
                <a:cs typeface="B Homa" panose="00000400000000000000" pitchFamily="2" charset="-78"/>
              </a:rPr>
              <a:t>جایگاه محله سرشور در استخوانبندی شهر تاریخی مشهد</a:t>
            </a:r>
            <a:endParaRPr lang="en-US" dirty="0"/>
          </a:p>
        </p:txBody>
      </p:sp>
    </p:spTree>
    <p:extLst>
      <p:ext uri="{BB962C8B-B14F-4D97-AF65-F5344CB8AC3E}">
        <p14:creationId xmlns:p14="http://schemas.microsoft.com/office/powerpoint/2010/main" val="30511830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5641"/>
          <a:stretch/>
        </p:blipFill>
        <p:spPr>
          <a:xfrm>
            <a:off x="928254" y="2550819"/>
            <a:ext cx="3920837" cy="3619731"/>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4219" y="902546"/>
            <a:ext cx="2572852" cy="3372326"/>
          </a:xfrm>
          <a:prstGeom prst="rect">
            <a:avLst/>
          </a:prstGeom>
        </p:spPr>
      </p:pic>
      <p:pic>
        <p:nvPicPr>
          <p:cNvPr id="4" name="Picture 3"/>
          <p:cNvPicPr/>
          <p:nvPr/>
        </p:nvPicPr>
        <p:blipFill>
          <a:blip r:embed="rId4"/>
          <a:srcRect/>
          <a:stretch>
            <a:fillRect/>
          </a:stretch>
        </p:blipFill>
        <p:spPr bwMode="auto">
          <a:xfrm rot="16200000">
            <a:off x="8208275" y="3055471"/>
            <a:ext cx="2885929" cy="33974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7855527" y="951781"/>
            <a:ext cx="4211782" cy="523220"/>
          </a:xfrm>
          <a:prstGeom prst="rect">
            <a:avLst/>
          </a:prstGeom>
          <a:noFill/>
        </p:spPr>
        <p:txBody>
          <a:bodyPr wrap="square" rtlCol="0">
            <a:spAutoFit/>
          </a:bodyPr>
          <a:lstStyle/>
          <a:p>
            <a:r>
              <a:rPr lang="fa-IR" sz="2800" b="1" spc="30" dirty="0">
                <a:ln>
                  <a:solidFill>
                    <a:schemeClr val="tx1">
                      <a:lumMod val="95000"/>
                      <a:lumOff val="5000"/>
                    </a:schemeClr>
                  </a:solidFill>
                </a:ln>
                <a:solidFill>
                  <a:srgbClr val="FFFF00"/>
                </a:solidFill>
                <a:cs typeface="B Homa" panose="00000400000000000000" pitchFamily="2" charset="-78"/>
              </a:rPr>
              <a:t>موقعیت محله سرشور در شهر</a:t>
            </a:r>
            <a:endParaRPr lang="en-US" sz="2800" b="1" spc="30" dirty="0">
              <a:ln>
                <a:solidFill>
                  <a:schemeClr val="tx1">
                    <a:lumMod val="95000"/>
                    <a:lumOff val="5000"/>
                  </a:schemeClr>
                </a:solidFill>
              </a:ln>
              <a:solidFill>
                <a:srgbClr val="FFFF00"/>
              </a:solidFill>
              <a:cs typeface="B Homa" panose="00000400000000000000" pitchFamily="2" charset="-78"/>
            </a:endParaRPr>
          </a:p>
        </p:txBody>
      </p:sp>
      <p:cxnSp>
        <p:nvCxnSpPr>
          <p:cNvPr id="7" name="Straight Connector 6"/>
          <p:cNvCxnSpPr/>
          <p:nvPr/>
        </p:nvCxnSpPr>
        <p:spPr>
          <a:xfrm flipV="1">
            <a:off x="3435927" y="898919"/>
            <a:ext cx="2258292" cy="3077336"/>
          </a:xfrm>
          <a:prstGeom prst="line">
            <a:avLst/>
          </a:prstGeom>
          <a:ln w="28575">
            <a:solidFill>
              <a:srgbClr val="C00000"/>
            </a:solidFill>
            <a:prstDash val="lgDash"/>
          </a:ln>
        </p:spPr>
        <p:style>
          <a:lnRef idx="1">
            <a:schemeClr val="accent2"/>
          </a:lnRef>
          <a:fillRef idx="0">
            <a:schemeClr val="accent2"/>
          </a:fillRef>
          <a:effectRef idx="0">
            <a:schemeClr val="accent2"/>
          </a:effectRef>
          <a:fontRef idx="minor">
            <a:schemeClr val="tx1"/>
          </a:fontRef>
        </p:style>
      </p:cxnSp>
      <p:cxnSp>
        <p:nvCxnSpPr>
          <p:cNvPr id="10" name="Straight Connector 9"/>
          <p:cNvCxnSpPr/>
          <p:nvPr/>
        </p:nvCxnSpPr>
        <p:spPr>
          <a:xfrm flipV="1">
            <a:off x="3422073" y="4237865"/>
            <a:ext cx="3685309" cy="555808"/>
          </a:xfrm>
          <a:prstGeom prst="line">
            <a:avLst/>
          </a:prstGeom>
          <a:ln w="28575">
            <a:solidFill>
              <a:srgbClr val="C00000"/>
            </a:solidFill>
            <a:prstDash val="lgDash"/>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p:nvCxnSpPr>
        <p:spPr>
          <a:xfrm>
            <a:off x="6996545" y="2355273"/>
            <a:ext cx="2964873" cy="1773382"/>
          </a:xfrm>
          <a:prstGeom prst="line">
            <a:avLst/>
          </a:prstGeom>
          <a:ln w="28575">
            <a:solidFill>
              <a:srgbClr val="C00000"/>
            </a:solidFill>
            <a:prstDash val="lgDash"/>
          </a:ln>
        </p:spPr>
        <p:style>
          <a:lnRef idx="1">
            <a:schemeClr val="accent2"/>
          </a:lnRef>
          <a:fillRef idx="0">
            <a:schemeClr val="accent2"/>
          </a:fillRef>
          <a:effectRef idx="0">
            <a:schemeClr val="accent2"/>
          </a:effectRef>
          <a:fontRef idx="minor">
            <a:schemeClr val="tx1"/>
          </a:fontRef>
        </p:style>
      </p:cxnSp>
      <p:cxnSp>
        <p:nvCxnSpPr>
          <p:cNvPr id="16" name="Straight Connector 15"/>
          <p:cNvCxnSpPr/>
          <p:nvPr/>
        </p:nvCxnSpPr>
        <p:spPr>
          <a:xfrm>
            <a:off x="6802581" y="2860988"/>
            <a:ext cx="2798619" cy="1932685"/>
          </a:xfrm>
          <a:prstGeom prst="line">
            <a:avLst/>
          </a:prstGeom>
          <a:ln w="28575">
            <a:solidFill>
              <a:srgbClr val="C00000"/>
            </a:solidFill>
            <a:prstDash val="lgDash"/>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8184201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200" b="1" dirty="0">
                <a:ln>
                  <a:solidFill>
                    <a:schemeClr val="tx1">
                      <a:lumMod val="95000"/>
                      <a:lumOff val="5000"/>
                    </a:schemeClr>
                  </a:solidFill>
                </a:ln>
                <a:solidFill>
                  <a:srgbClr val="FFFF00"/>
                </a:solidFill>
                <a:cs typeface="B Homa" panose="00000400000000000000" pitchFamily="2" charset="-78"/>
              </a:rPr>
              <a:t>جایگاه محله سرشور در استخوانبندی شهر تاریخی مشهد</a:t>
            </a:r>
            <a:endParaRPr lang="en-US" sz="3200" dirty="0">
              <a:solidFill>
                <a:srgbClr val="FFFF00"/>
              </a:solidFill>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tretch/>
        </p:blipFill>
        <p:spPr>
          <a:xfrm>
            <a:off x="677863" y="2433093"/>
            <a:ext cx="8596312" cy="3336426"/>
          </a:xfrm>
        </p:spPr>
      </p:pic>
    </p:spTree>
    <p:extLst>
      <p:ext uri="{BB962C8B-B14F-4D97-AF65-F5344CB8AC3E}">
        <p14:creationId xmlns:p14="http://schemas.microsoft.com/office/powerpoint/2010/main" val="32528279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1st Drive\F  DATA\MOSHAVERIN\tose shahr o amayesh mohit\مطالعات راهبردي تكميلي\جلد اول\طرح جلد 1.jpg"/>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Lst>
          </a:blip>
          <a:srcRect l="4536" t="31136" r="12116" b="25747"/>
          <a:stretch>
            <a:fillRect/>
          </a:stretch>
        </p:blipFill>
        <p:spPr bwMode="auto">
          <a:xfrm>
            <a:off x="845126" y="2002452"/>
            <a:ext cx="4987637" cy="41734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Content Placeholder 2"/>
          <p:cNvSpPr txBox="1">
            <a:spLocks/>
          </p:cNvSpPr>
          <p:nvPr/>
        </p:nvSpPr>
        <p:spPr>
          <a:xfrm>
            <a:off x="5320145" y="914400"/>
            <a:ext cx="6283033" cy="5261505"/>
          </a:xfrm>
          <a:prstGeom prst="rect">
            <a:avLst/>
          </a:prstGeom>
        </p:spPr>
        <p:txBody>
          <a:bodyPr>
            <a:no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r" rtl="1">
              <a:buFont typeface="Arial"/>
              <a:buNone/>
            </a:pPr>
            <a:r>
              <a:rPr lang="fa-IR" sz="2000" b="1" dirty="0" smtClean="0">
                <a:solidFill>
                  <a:schemeClr val="tx1"/>
                </a:solidFill>
                <a:cs typeface="B Homa" panose="00000400000000000000" pitchFamily="2" charset="-78"/>
              </a:rPr>
              <a:t>راسته بازار اصلی مشهداز  این محله شروع می شده و با گذر از محدوده حرم مطهر، به محله نوغان می رسیده و به آنجا منتهی می شده است. بخشی از بازار مزبور هنوز با نام بازار سرشور در همین محله و محدوده مطالعات واقع است. آنچه مسلم است معبری مهم به نام کوچه سرشور و پس از عبور از شرق حرم حضرت رضا( ع) به محله نوغان و راسته بازار دیگر شهر می پیوسته و بنابراین احتمال می رود که این محله هم در ابتدا سرشور خوانده می شده است. در مشهد نام های مشابه با پیشوند سر چون سرآب، سرده و سرآسیاب وجود داشته است. گمان می رود که پس از نوغان و سراب، محله سرشور از قدیمی ترین محلات مشهد بوده باشد اما به سبب این که این محله دروازه اصلی و مهمی نداشته در منابع تاریخی قدیمی کمتر از آن نام برده شده، و چه بسا این امر به سبب آن بوده که در زمان درازی مجاور ارگ حکومتی بوده است.</a:t>
            </a:r>
            <a:endParaRPr lang="en-US" sz="2000" b="1" dirty="0">
              <a:solidFill>
                <a:schemeClr val="tx1"/>
              </a:solidFill>
              <a:cs typeface="B Homa" panose="00000400000000000000" pitchFamily="2" charset="-78"/>
            </a:endParaRPr>
          </a:p>
        </p:txBody>
      </p:sp>
    </p:spTree>
    <p:extLst>
      <p:ext uri="{BB962C8B-B14F-4D97-AF65-F5344CB8AC3E}">
        <p14:creationId xmlns:p14="http://schemas.microsoft.com/office/powerpoint/2010/main" val="12328339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0820" y="192422"/>
            <a:ext cx="9601196" cy="1303867"/>
          </a:xfrm>
        </p:spPr>
        <p:txBody>
          <a:bodyPr/>
          <a:lstStyle/>
          <a:p>
            <a:r>
              <a:rPr lang="fa-IR" sz="3200" b="1" dirty="0">
                <a:ln>
                  <a:solidFill>
                    <a:schemeClr val="tx1">
                      <a:lumMod val="95000"/>
                      <a:lumOff val="5000"/>
                    </a:schemeClr>
                  </a:solidFill>
                </a:ln>
                <a:solidFill>
                  <a:srgbClr val="FFFF00"/>
                </a:solidFill>
                <a:cs typeface="B Homa" panose="00000400000000000000" pitchFamily="2" charset="-78"/>
              </a:rPr>
              <a:t>موقعیت بازار بزرگ و بازار سرشور در مشهد قدیم</a:t>
            </a:r>
            <a:endParaRPr lang="en-US" sz="3200" b="1" dirty="0">
              <a:ln>
                <a:solidFill>
                  <a:schemeClr val="tx1">
                    <a:lumMod val="95000"/>
                    <a:lumOff val="5000"/>
                  </a:schemeClr>
                </a:solidFill>
              </a:ln>
              <a:solidFill>
                <a:srgbClr val="FFFF00"/>
              </a:solidFill>
              <a:cs typeface="B Homa" panose="00000400000000000000" pitchFamily="2" charset="-78"/>
            </a:endParaRPr>
          </a:p>
        </p:txBody>
      </p:sp>
      <p:pic>
        <p:nvPicPr>
          <p:cNvPr id="4" name="Content Placeholder 3"/>
          <p:cNvPicPr>
            <a:picLocks noGrp="1" noChangeAspect="1"/>
          </p:cNvPicPr>
          <p:nvPr>
            <p:ph idx="1"/>
          </p:nvPr>
        </p:nvPicPr>
        <p:blipFill>
          <a:blip r:embed="rId2"/>
          <a:stretch>
            <a:fillRect/>
          </a:stretch>
        </p:blipFill>
        <p:spPr>
          <a:xfrm>
            <a:off x="3399955" y="2160588"/>
            <a:ext cx="3152128" cy="388143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4505" y="1198314"/>
            <a:ext cx="5746654" cy="5195465"/>
          </a:xfrm>
          <a:prstGeom prst="rect">
            <a:avLst/>
          </a:prstGeom>
        </p:spPr>
      </p:pic>
    </p:spTree>
    <p:extLst>
      <p:ext uri="{BB962C8B-B14F-4D97-AF65-F5344CB8AC3E}">
        <p14:creationId xmlns:p14="http://schemas.microsoft.com/office/powerpoint/2010/main" val="30880045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46362" y="449943"/>
            <a:ext cx="8596668" cy="1320800"/>
          </a:xfrm>
        </p:spPr>
        <p:txBody>
          <a:bodyPr>
            <a:normAutofit/>
          </a:bodyPr>
          <a:lstStyle/>
          <a:p>
            <a:pPr algn="r"/>
            <a:r>
              <a:rPr lang="fa-IR" b="1" dirty="0">
                <a:ln>
                  <a:solidFill>
                    <a:schemeClr val="tx1">
                      <a:lumMod val="95000"/>
                      <a:lumOff val="5000"/>
                    </a:schemeClr>
                  </a:solidFill>
                </a:ln>
                <a:solidFill>
                  <a:srgbClr val="FFFF00"/>
                </a:solidFill>
                <a:cs typeface="B Homa" panose="00000400000000000000" pitchFamily="2" charset="-78"/>
              </a:rPr>
              <a:t>مقدمه:</a:t>
            </a:r>
            <a:br>
              <a:rPr lang="fa-IR" b="1" dirty="0">
                <a:ln>
                  <a:solidFill>
                    <a:schemeClr val="tx1">
                      <a:lumMod val="95000"/>
                      <a:lumOff val="5000"/>
                    </a:schemeClr>
                  </a:solidFill>
                </a:ln>
                <a:solidFill>
                  <a:srgbClr val="FFFF00"/>
                </a:solidFill>
                <a:cs typeface="B Homa" panose="00000400000000000000" pitchFamily="2" charset="-78"/>
              </a:rPr>
            </a:br>
            <a:endParaRPr lang="en-US" dirty="0"/>
          </a:p>
        </p:txBody>
      </p:sp>
      <p:sp>
        <p:nvSpPr>
          <p:cNvPr id="3" name="Content Placeholder 2"/>
          <p:cNvSpPr>
            <a:spLocks noGrp="1"/>
          </p:cNvSpPr>
          <p:nvPr>
            <p:ph idx="1"/>
          </p:nvPr>
        </p:nvSpPr>
        <p:spPr>
          <a:xfrm>
            <a:off x="706362" y="1770743"/>
            <a:ext cx="10847009" cy="3880773"/>
          </a:xfrm>
        </p:spPr>
        <p:txBody>
          <a:bodyPr>
            <a:noAutofit/>
          </a:bodyPr>
          <a:lstStyle/>
          <a:p>
            <a:pPr marL="0" indent="0" algn="just" rtl="1">
              <a:buNone/>
            </a:pPr>
            <a:r>
              <a:rPr lang="fa-IR" sz="2400" b="1" dirty="0" smtClean="0">
                <a:solidFill>
                  <a:schemeClr val="tx1"/>
                </a:solidFill>
                <a:cs typeface="B Homa" panose="00000400000000000000" pitchFamily="2" charset="-78"/>
              </a:rPr>
              <a:t>   بافت </a:t>
            </a:r>
            <a:r>
              <a:rPr lang="fa-IR" sz="2400" b="1" dirty="0">
                <a:solidFill>
                  <a:schemeClr val="tx1"/>
                </a:solidFill>
                <a:cs typeface="B Homa" panose="00000400000000000000" pitchFamily="2" charset="-78"/>
              </a:rPr>
              <a:t>هاي فرسوده يكي از انواع مختلف بافت هاي </a:t>
            </a:r>
            <a:r>
              <a:rPr lang="fa-IR" sz="2400" b="1" dirty="0" smtClean="0">
                <a:solidFill>
                  <a:schemeClr val="tx1"/>
                </a:solidFill>
                <a:cs typeface="B Homa" panose="00000400000000000000" pitchFamily="2" charset="-78"/>
              </a:rPr>
              <a:t>آسيب پذير </a:t>
            </a:r>
            <a:r>
              <a:rPr lang="fa-IR" sz="2400" b="1" dirty="0">
                <a:solidFill>
                  <a:schemeClr val="tx1"/>
                </a:solidFill>
                <a:cs typeface="B Homa" panose="00000400000000000000" pitchFamily="2" charset="-78"/>
              </a:rPr>
              <a:t>شهري هستند كه به دليل فرسودگي كالبدي، </a:t>
            </a:r>
            <a:r>
              <a:rPr lang="fa-IR" sz="2400" b="1" dirty="0" smtClean="0">
                <a:solidFill>
                  <a:schemeClr val="tx1"/>
                </a:solidFill>
                <a:cs typeface="B Homa" panose="00000400000000000000" pitchFamily="2" charset="-78"/>
              </a:rPr>
              <a:t>برخورداري نامناسب </a:t>
            </a:r>
            <a:r>
              <a:rPr lang="fa-IR" sz="2400" b="1" dirty="0">
                <a:solidFill>
                  <a:schemeClr val="tx1"/>
                </a:solidFill>
                <a:cs typeface="B Homa" panose="00000400000000000000" pitchFamily="2" charset="-78"/>
              </a:rPr>
              <a:t>از دسترسي سواره، تأسيسات خدماتي و وجود زيرساختهاي شهري </a:t>
            </a:r>
            <a:r>
              <a:rPr lang="fa-IR" sz="2400" b="1" dirty="0" smtClean="0">
                <a:solidFill>
                  <a:schemeClr val="tx1"/>
                </a:solidFill>
                <a:cs typeface="B Homa" panose="00000400000000000000" pitchFamily="2" charset="-78"/>
              </a:rPr>
              <a:t>آسيب پذير</a:t>
            </a:r>
            <a:r>
              <a:rPr lang="fa-IR" sz="2400" b="1" dirty="0">
                <a:solidFill>
                  <a:schemeClr val="tx1"/>
                </a:solidFill>
                <a:cs typeface="B Homa" panose="00000400000000000000" pitchFamily="2" charset="-78"/>
              </a:rPr>
              <a:t>، ارزش محيطي و </a:t>
            </a:r>
            <a:r>
              <a:rPr lang="fa-IR" sz="2400" b="1" dirty="0" smtClean="0">
                <a:solidFill>
                  <a:schemeClr val="tx1"/>
                </a:solidFill>
                <a:cs typeface="B Homa" panose="00000400000000000000" pitchFamily="2" charset="-78"/>
              </a:rPr>
              <a:t>اقتصادي پاييني </a:t>
            </a:r>
            <a:r>
              <a:rPr lang="fa-IR" sz="2400" b="1" dirty="0">
                <a:solidFill>
                  <a:schemeClr val="tx1"/>
                </a:solidFill>
                <a:cs typeface="B Homa" panose="00000400000000000000" pitchFamily="2" charset="-78"/>
              </a:rPr>
              <a:t>دارند. تحقّق عدالت اجتماعي، ايجاد و </a:t>
            </a:r>
            <a:r>
              <a:rPr lang="fa-IR" sz="2400" b="1" dirty="0" smtClean="0">
                <a:solidFill>
                  <a:schemeClr val="tx1"/>
                </a:solidFill>
                <a:cs typeface="B Homa" panose="00000400000000000000" pitchFamily="2" charset="-78"/>
              </a:rPr>
              <a:t>شكل گيري </a:t>
            </a:r>
            <a:r>
              <a:rPr lang="fa-IR" sz="2400" b="1" dirty="0">
                <a:solidFill>
                  <a:schemeClr val="tx1"/>
                </a:solidFill>
                <a:cs typeface="B Homa" panose="00000400000000000000" pitchFamily="2" charset="-78"/>
              </a:rPr>
              <a:t>محيط زيستي امن، ايمن و دلخواه براي زندگي و </a:t>
            </a:r>
            <a:r>
              <a:rPr lang="fa-IR" sz="2400" b="1" dirty="0" smtClean="0">
                <a:solidFill>
                  <a:schemeClr val="tx1"/>
                </a:solidFill>
                <a:cs typeface="B Homa" panose="00000400000000000000" pitchFamily="2" charset="-78"/>
              </a:rPr>
              <a:t>فعالیت شهروندان </a:t>
            </a:r>
            <a:r>
              <a:rPr lang="fa-IR" sz="2400" b="1" dirty="0">
                <a:solidFill>
                  <a:schemeClr val="tx1"/>
                </a:solidFill>
                <a:cs typeface="B Homa" panose="00000400000000000000" pitchFamily="2" charset="-78"/>
              </a:rPr>
              <a:t>در راستاي برخورداري از فرصتهاي برابر زندگي، از اهداف كلان سند چشم انداز كشور است كه بدون </a:t>
            </a:r>
            <a:r>
              <a:rPr lang="fa-IR" sz="2400" b="1" dirty="0" smtClean="0">
                <a:solidFill>
                  <a:schemeClr val="tx1"/>
                </a:solidFill>
                <a:cs typeface="B Homa" panose="00000400000000000000" pitchFamily="2" charset="-78"/>
              </a:rPr>
              <a:t>شك، بافت </a:t>
            </a:r>
            <a:r>
              <a:rPr lang="fa-IR" sz="2400" b="1" dirty="0">
                <a:solidFill>
                  <a:schemeClr val="tx1"/>
                </a:solidFill>
                <a:cs typeface="B Homa" panose="00000400000000000000" pitchFamily="2" charset="-78"/>
              </a:rPr>
              <a:t>هاي فرسوده ي شهري، با داشتن مسائل و مشكلات كالبدي</a:t>
            </a:r>
            <a:r>
              <a:rPr lang="fa-IR" sz="2400" b="1" u="sng" dirty="0">
                <a:solidFill>
                  <a:schemeClr val="tx1"/>
                </a:solidFill>
                <a:cs typeface="B Homa" panose="00000400000000000000" pitchFamily="2" charset="-78"/>
              </a:rPr>
              <a:t>، اجتماعي</a:t>
            </a:r>
            <a:r>
              <a:rPr lang="fa-IR" sz="2400" b="1" dirty="0">
                <a:solidFill>
                  <a:schemeClr val="tx1"/>
                </a:solidFill>
                <a:cs typeface="B Homa" panose="00000400000000000000" pitchFamily="2" charset="-78"/>
              </a:rPr>
              <a:t>، اقتصادي و...، محيط هايي را براي </a:t>
            </a:r>
            <a:r>
              <a:rPr lang="fa-IR" sz="2400" b="1" dirty="0" smtClean="0">
                <a:solidFill>
                  <a:schemeClr val="tx1"/>
                </a:solidFill>
                <a:cs typeface="B Homa" panose="00000400000000000000" pitchFamily="2" charset="-78"/>
              </a:rPr>
              <a:t>ناسازگاري با </a:t>
            </a:r>
            <a:r>
              <a:rPr lang="fa-IR" sz="2400" b="1" dirty="0">
                <a:solidFill>
                  <a:schemeClr val="tx1"/>
                </a:solidFill>
                <a:cs typeface="B Homa" panose="00000400000000000000" pitchFamily="2" charset="-78"/>
              </a:rPr>
              <a:t>اين هدف ايجاد كرده اند.</a:t>
            </a:r>
            <a:endParaRPr lang="en-US" sz="2400" b="1" dirty="0">
              <a:solidFill>
                <a:schemeClr val="tx1"/>
              </a:solidFill>
              <a:cs typeface="B Homa" panose="00000400000000000000" pitchFamily="2" charset="-78"/>
            </a:endParaRPr>
          </a:p>
        </p:txBody>
      </p:sp>
    </p:spTree>
    <p:extLst>
      <p:ext uri="{BB962C8B-B14F-4D97-AF65-F5344CB8AC3E}">
        <p14:creationId xmlns:p14="http://schemas.microsoft.com/office/powerpoint/2010/main" val="38800535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a:r>
              <a:rPr lang="fa-IR" sz="2400" b="1" dirty="0">
                <a:solidFill>
                  <a:srgbClr val="C00000"/>
                </a:solidFill>
                <a:cs typeface="B Homa" panose="00000400000000000000" pitchFamily="2" charset="-78"/>
              </a:rPr>
              <a:t>با توجه به اینکه بافت محدوده مورد مطالعه در ادوار تاریخی متعدد شکل گرفته است، از تنوع در شکل و ابعاد بلوك </a:t>
            </a:r>
            <a:r>
              <a:rPr lang="fa-IR" sz="2400" b="1" dirty="0" smtClean="0">
                <a:solidFill>
                  <a:srgbClr val="C00000"/>
                </a:solidFill>
                <a:cs typeface="B Homa" panose="00000400000000000000" pitchFamily="2" charset="-78"/>
              </a:rPr>
              <a:t>ها برخوردار می باشدکه </a:t>
            </a:r>
            <a:r>
              <a:rPr lang="fa-IR" sz="2400" b="1" dirty="0">
                <a:solidFill>
                  <a:srgbClr val="C00000"/>
                </a:solidFill>
                <a:cs typeface="B Homa" panose="00000400000000000000" pitchFamily="2" charset="-78"/>
              </a:rPr>
              <a:t>سه گونه بافت شناسایی شده در این محدوده بطور خلاصه به شرح زیر </a:t>
            </a:r>
            <a:r>
              <a:rPr lang="fa-IR" sz="2400" b="1" dirty="0" smtClean="0">
                <a:solidFill>
                  <a:srgbClr val="C00000"/>
                </a:solidFill>
                <a:cs typeface="B Homa" panose="00000400000000000000" pitchFamily="2" charset="-78"/>
              </a:rPr>
              <a:t>می باشد</a:t>
            </a:r>
            <a:r>
              <a:rPr lang="fa-IR" sz="2400" b="1" dirty="0">
                <a:solidFill>
                  <a:srgbClr val="C00000"/>
                </a:solidFill>
                <a:cs typeface="B Homa" panose="00000400000000000000" pitchFamily="2" charset="-78"/>
              </a:rPr>
              <a:t>:</a:t>
            </a:r>
            <a:endParaRPr lang="en-US" sz="2400" b="1" dirty="0">
              <a:solidFill>
                <a:srgbClr val="C00000"/>
              </a:solidFill>
              <a:cs typeface="B Homa" panose="00000400000000000000" pitchFamily="2" charset="-78"/>
            </a:endParaRPr>
          </a:p>
        </p:txBody>
      </p:sp>
      <p:sp>
        <p:nvSpPr>
          <p:cNvPr id="3" name="Content Placeholder 2"/>
          <p:cNvSpPr>
            <a:spLocks noGrp="1"/>
          </p:cNvSpPr>
          <p:nvPr>
            <p:ph idx="1"/>
          </p:nvPr>
        </p:nvSpPr>
        <p:spPr/>
        <p:txBody>
          <a:bodyPr>
            <a:normAutofit/>
          </a:bodyPr>
          <a:lstStyle/>
          <a:p>
            <a:pPr algn="r" rtl="1">
              <a:buFont typeface="Wingdings" panose="05000000000000000000" pitchFamily="2" charset="2"/>
              <a:buChar char="q"/>
            </a:pPr>
            <a:r>
              <a:rPr lang="fa-IR" sz="2000" b="1" u="sng" dirty="0" smtClean="0">
                <a:solidFill>
                  <a:srgbClr val="FF0000"/>
                </a:solidFill>
                <a:cs typeface="B Homa" panose="00000400000000000000" pitchFamily="2" charset="-78"/>
              </a:rPr>
              <a:t>بافت </a:t>
            </a:r>
            <a:r>
              <a:rPr lang="fa-IR" sz="2000" b="1" u="sng" dirty="0">
                <a:solidFill>
                  <a:srgbClr val="FF0000"/>
                </a:solidFill>
                <a:cs typeface="B Homa" panose="00000400000000000000" pitchFamily="2" charset="-78"/>
              </a:rPr>
              <a:t>ارگانیک </a:t>
            </a:r>
            <a:r>
              <a:rPr lang="fa-IR" sz="2000" b="1" dirty="0">
                <a:solidFill>
                  <a:srgbClr val="FF0000"/>
                </a:solidFill>
                <a:cs typeface="B Homa" panose="00000400000000000000" pitchFamily="2" charset="-78"/>
              </a:rPr>
              <a:t>: </a:t>
            </a:r>
            <a:r>
              <a:rPr lang="fa-IR" sz="2000" b="1" dirty="0">
                <a:cs typeface="B Homa" panose="00000400000000000000" pitchFamily="2" charset="-78"/>
              </a:rPr>
              <a:t>بافت ارگانیک باقی مانده بافت قدیمی و سنتی مرکز شهر و دارای کوچه های پر پیچ و خم و </a:t>
            </a:r>
            <a:r>
              <a:rPr lang="fa-IR" sz="2000" b="1" dirty="0" smtClean="0">
                <a:cs typeface="B Homa" panose="00000400000000000000" pitchFamily="2" charset="-78"/>
              </a:rPr>
              <a:t>بافت متراکم </a:t>
            </a:r>
            <a:r>
              <a:rPr lang="fa-IR" sz="2000" b="1" dirty="0">
                <a:cs typeface="B Homa" panose="00000400000000000000" pitchFamily="2" charset="-78"/>
              </a:rPr>
              <a:t>و در هم تنیده است . دانه بندی ریز، فشردگی توده ها ) چگالی بافت ( از دیگر ویژگی های این نوع بافت میباشد </a:t>
            </a:r>
            <a:r>
              <a:rPr lang="fa-IR" sz="2000" b="1" dirty="0" smtClean="0">
                <a:cs typeface="B Homa" panose="00000400000000000000" pitchFamily="2" charset="-78"/>
              </a:rPr>
              <a:t>و معمولاً </a:t>
            </a:r>
            <a:r>
              <a:rPr lang="fa-IR" sz="2000" b="1" dirty="0">
                <a:cs typeface="B Homa" panose="00000400000000000000" pitchFamily="2" charset="-78"/>
              </a:rPr>
              <a:t>دارای راسته هایی می باشد که فرعی هایی از آن منشعب </a:t>
            </a:r>
            <a:r>
              <a:rPr lang="fa-IR" sz="2000" b="1" dirty="0" smtClean="0">
                <a:cs typeface="B Homa" panose="00000400000000000000" pitchFamily="2" charset="-78"/>
              </a:rPr>
              <a:t>می گردد </a:t>
            </a:r>
            <a:r>
              <a:rPr lang="fa-IR" sz="2000" b="1" dirty="0">
                <a:cs typeface="B Homa" panose="00000400000000000000" pitchFamily="2" charset="-78"/>
              </a:rPr>
              <a:t>.</a:t>
            </a:r>
          </a:p>
          <a:p>
            <a:pPr algn="r" rtl="1">
              <a:buFont typeface="Wingdings" panose="05000000000000000000" pitchFamily="2" charset="2"/>
              <a:buChar char="q"/>
            </a:pPr>
            <a:r>
              <a:rPr lang="fa-IR" sz="2000" b="1" u="sng" dirty="0" smtClean="0">
                <a:solidFill>
                  <a:srgbClr val="FF0000"/>
                </a:solidFill>
                <a:cs typeface="B Homa" panose="00000400000000000000" pitchFamily="2" charset="-78"/>
              </a:rPr>
              <a:t>بافت </a:t>
            </a:r>
            <a:r>
              <a:rPr lang="fa-IR" sz="2000" b="1" u="sng" dirty="0">
                <a:solidFill>
                  <a:srgbClr val="FF0000"/>
                </a:solidFill>
                <a:cs typeface="B Homa" panose="00000400000000000000" pitchFamily="2" charset="-78"/>
              </a:rPr>
              <a:t>نیمه ارگانیک </a:t>
            </a:r>
            <a:r>
              <a:rPr lang="fa-IR" sz="2000" b="1" dirty="0">
                <a:cs typeface="B Homa" panose="00000400000000000000" pitchFamily="2" charset="-78"/>
              </a:rPr>
              <a:t>: روند تغییرات این نوع بافت از ارگانیک به شطرنجی بصورت تدریجی میباشد . به عبارت </a:t>
            </a:r>
            <a:r>
              <a:rPr lang="fa-IR" sz="2000" b="1" dirty="0" smtClean="0">
                <a:cs typeface="B Homa" panose="00000400000000000000" pitchFamily="2" charset="-78"/>
              </a:rPr>
              <a:t>دیگر ترکیبی </a:t>
            </a:r>
            <a:r>
              <a:rPr lang="fa-IR" sz="2000" b="1" dirty="0">
                <a:cs typeface="B Homa" panose="00000400000000000000" pitchFamily="2" charset="-78"/>
              </a:rPr>
              <a:t>است از رشد خودبخودی با شهرسازی </a:t>
            </a:r>
            <a:r>
              <a:rPr lang="fa-IR" sz="2000" b="1" dirty="0" smtClean="0">
                <a:cs typeface="B Homa" panose="00000400000000000000" pitchFamily="2" charset="-78"/>
              </a:rPr>
              <a:t>( </a:t>
            </a:r>
            <a:r>
              <a:rPr lang="fa-IR" sz="2000" b="1" dirty="0">
                <a:cs typeface="B Homa" panose="00000400000000000000" pitchFamily="2" charset="-78"/>
              </a:rPr>
              <a:t>آگاهانه </a:t>
            </a:r>
            <a:r>
              <a:rPr lang="fa-IR" sz="2000" b="1" dirty="0" smtClean="0">
                <a:cs typeface="B Homa" panose="00000400000000000000" pitchFamily="2" charset="-78"/>
              </a:rPr>
              <a:t>) </a:t>
            </a:r>
            <a:r>
              <a:rPr lang="fa-IR" sz="2000" b="1" dirty="0">
                <a:cs typeface="B Homa" panose="00000400000000000000" pitchFamily="2" charset="-78"/>
              </a:rPr>
              <a:t>در واقع می توان بافت نیمه ارگانیک را مفصل و محل پیوند </a:t>
            </a:r>
            <a:r>
              <a:rPr lang="fa-IR" sz="2000" b="1" dirty="0" smtClean="0">
                <a:cs typeface="B Homa" panose="00000400000000000000" pitchFamily="2" charset="-78"/>
              </a:rPr>
              <a:t>بافت ارگانیک </a:t>
            </a:r>
            <a:r>
              <a:rPr lang="fa-IR" sz="2000" b="1" dirty="0">
                <a:cs typeface="B Homa" panose="00000400000000000000" pitchFamily="2" charset="-78"/>
              </a:rPr>
              <a:t>و شطرنجی نامید . </a:t>
            </a:r>
            <a:endParaRPr lang="en-US" sz="2000" b="1" dirty="0">
              <a:cs typeface="B Homa" panose="00000400000000000000" pitchFamily="2" charset="-78"/>
            </a:endParaRPr>
          </a:p>
        </p:txBody>
      </p:sp>
    </p:spTree>
    <p:extLst>
      <p:ext uri="{BB962C8B-B14F-4D97-AF65-F5344CB8AC3E}">
        <p14:creationId xmlns:p14="http://schemas.microsoft.com/office/powerpoint/2010/main" val="30689950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Autofit/>
          </a:bodyPr>
          <a:lstStyle/>
          <a:p>
            <a:pPr algn="r" rtl="1">
              <a:buFont typeface="Wingdings" panose="05000000000000000000" pitchFamily="2" charset="2"/>
              <a:buChar char="q"/>
            </a:pPr>
            <a:r>
              <a:rPr lang="fa-IR" sz="2000" b="1" dirty="0">
                <a:cs typeface="B Homa" panose="00000400000000000000" pitchFamily="2" charset="-78"/>
              </a:rPr>
              <a:t>- </a:t>
            </a:r>
            <a:r>
              <a:rPr lang="fa-IR" sz="2000" b="1" u="sng" dirty="0">
                <a:solidFill>
                  <a:srgbClr val="FF0000"/>
                </a:solidFill>
                <a:cs typeface="B Homa" panose="00000400000000000000" pitchFamily="2" charset="-78"/>
              </a:rPr>
              <a:t>بافت شطرنجی : </a:t>
            </a:r>
            <a:r>
              <a:rPr lang="fa-IR" sz="2000" b="1" dirty="0">
                <a:cs typeface="B Homa" panose="00000400000000000000" pitchFamily="2" charset="-78"/>
              </a:rPr>
              <a:t>بافت شطرنجی در راستای توسعه شهر به سمت غرب شکل گرفته و نسبت به دو نوع بافت قبلی از </a:t>
            </a:r>
            <a:r>
              <a:rPr lang="fa-IR" sz="2000" b="1" dirty="0" smtClean="0">
                <a:cs typeface="B Homa" panose="00000400000000000000" pitchFamily="2" charset="-78"/>
              </a:rPr>
              <a:t>نظم ظاهری </a:t>
            </a:r>
            <a:r>
              <a:rPr lang="fa-IR" sz="2000" b="1" dirty="0">
                <a:cs typeface="B Homa" panose="00000400000000000000" pitchFamily="2" charset="-78"/>
              </a:rPr>
              <a:t>برخوردار است . بافت شطرنجی محصول طرح ها و </a:t>
            </a:r>
            <a:r>
              <a:rPr lang="fa-IR" sz="2000" b="1" dirty="0" smtClean="0">
                <a:cs typeface="B Homa" panose="00000400000000000000" pitchFamily="2" charset="-78"/>
              </a:rPr>
              <a:t>برنامه </a:t>
            </a:r>
            <a:r>
              <a:rPr lang="fa-IR" sz="2000" b="1" dirty="0">
                <a:cs typeface="B Homa" panose="00000400000000000000" pitchFamily="2" charset="-78"/>
              </a:rPr>
              <a:t>های شهرسازی است . خیابان کشی ها به </a:t>
            </a:r>
            <a:r>
              <a:rPr lang="fa-IR" sz="2000" b="1" dirty="0" smtClean="0">
                <a:cs typeface="B Homa" panose="00000400000000000000" pitchFamily="2" charset="-78"/>
              </a:rPr>
              <a:t>صورت شطرنجی </a:t>
            </a:r>
            <a:r>
              <a:rPr lang="fa-IR" sz="2000" b="1" dirty="0">
                <a:cs typeface="B Homa" panose="00000400000000000000" pitchFamily="2" charset="-78"/>
              </a:rPr>
              <a:t>و شبکه ای است و مرزبندی بلوك ها قابل تفکیک و تمیز است . نمونه هایی از این بافت در حوزه </a:t>
            </a:r>
            <a:r>
              <a:rPr lang="fa-IR" sz="2000" b="1" dirty="0" smtClean="0">
                <a:cs typeface="B Homa" panose="00000400000000000000" pitchFamily="2" charset="-78"/>
              </a:rPr>
              <a:t>مرکزی عبارتند </a:t>
            </a:r>
            <a:r>
              <a:rPr lang="fa-IR" sz="2000" b="1" dirty="0">
                <a:cs typeface="B Homa" panose="00000400000000000000" pitchFamily="2" charset="-78"/>
              </a:rPr>
              <a:t>از : محدوده های سناباد، مطهری، صاحب الزمان ) حد فاصل میدان صاحب الزمان تا میدان تختی و </a:t>
            </a:r>
            <a:r>
              <a:rPr lang="fa-IR" sz="2000" b="1" dirty="0" smtClean="0">
                <a:cs typeface="B Homa" panose="00000400000000000000" pitchFamily="2" charset="-78"/>
              </a:rPr>
              <a:t>.)... </a:t>
            </a:r>
          </a:p>
          <a:p>
            <a:pPr algn="r" rtl="1">
              <a:buFont typeface="Wingdings" panose="05000000000000000000" pitchFamily="2" charset="2"/>
              <a:buChar char="q"/>
            </a:pPr>
            <a:r>
              <a:rPr lang="fa-IR" sz="2000" b="1" dirty="0" smtClean="0">
                <a:cs typeface="B Homa" panose="00000400000000000000" pitchFamily="2" charset="-78"/>
              </a:rPr>
              <a:t>در </a:t>
            </a:r>
            <a:r>
              <a:rPr lang="fa-IR" sz="2000" b="1" dirty="0">
                <a:cs typeface="B Homa" panose="00000400000000000000" pitchFamily="2" charset="-78"/>
              </a:rPr>
              <a:t>قسمت جنوبی محدوده مطالعاتی بافت هندسی دیده می شود و هر چه به سمت حرم مطهر نزدیک می شویم </a:t>
            </a:r>
            <a:r>
              <a:rPr lang="fa-IR" sz="2000" b="1" u="sng" dirty="0">
                <a:solidFill>
                  <a:srgbClr val="FF0000"/>
                </a:solidFill>
                <a:cs typeface="B Homa" panose="00000400000000000000" pitchFamily="2" charset="-78"/>
              </a:rPr>
              <a:t>بافت </a:t>
            </a:r>
            <a:r>
              <a:rPr lang="fa-IR" sz="2000" b="1" u="sng" dirty="0" smtClean="0">
                <a:solidFill>
                  <a:srgbClr val="FF0000"/>
                </a:solidFill>
                <a:cs typeface="B Homa" panose="00000400000000000000" pitchFamily="2" charset="-78"/>
              </a:rPr>
              <a:t>نیمه ارگانیک </a:t>
            </a:r>
            <a:r>
              <a:rPr lang="fa-IR" sz="2000" b="1" dirty="0">
                <a:cs typeface="B Homa" panose="00000400000000000000" pitchFamily="2" charset="-78"/>
              </a:rPr>
              <a:t>به چشم می خورد . قسمت شمالی محدوده بلافصل که در منطقه ثامن واقع شده است ، دارای بافت نیمه </a:t>
            </a:r>
            <a:r>
              <a:rPr lang="fa-IR" sz="2000" b="1" dirty="0" smtClean="0">
                <a:cs typeface="B Homa" panose="00000400000000000000" pitchFamily="2" charset="-78"/>
              </a:rPr>
              <a:t>ارگانیک می </a:t>
            </a:r>
            <a:r>
              <a:rPr lang="fa-IR" sz="2000" b="1" dirty="0">
                <a:cs typeface="B Homa" panose="00000400000000000000" pitchFamily="2" charset="-78"/>
              </a:rPr>
              <a:t>باشد.درواقع به نظر می رسد که در راسته </a:t>
            </a:r>
            <a:r>
              <a:rPr lang="fa-IR" b="1" u="sng" dirty="0">
                <a:solidFill>
                  <a:srgbClr val="00B0F0"/>
                </a:solidFill>
                <a:cs typeface="B Homa" panose="00000400000000000000" pitchFamily="2" charset="-78"/>
              </a:rPr>
              <a:t>محور سرشور از سمت خیابان اندرزگو تا محور چهنو ، بافت هندسی و از </a:t>
            </a:r>
            <a:r>
              <a:rPr lang="fa-IR" b="1" u="sng" dirty="0" smtClean="0">
                <a:solidFill>
                  <a:srgbClr val="00B0F0"/>
                </a:solidFill>
                <a:cs typeface="B Homa" panose="00000400000000000000" pitchFamily="2" charset="-78"/>
              </a:rPr>
              <a:t>تقاطع محور </a:t>
            </a:r>
            <a:r>
              <a:rPr lang="fa-IR" b="1" u="sng" dirty="0">
                <a:solidFill>
                  <a:srgbClr val="00B0F0"/>
                </a:solidFill>
                <a:cs typeface="B Homa" panose="00000400000000000000" pitchFamily="2" charset="-78"/>
              </a:rPr>
              <a:t>جهنو با سرشوربه سمت حرم مطهر بافت نیمه ارگانیک دیده می شود.</a:t>
            </a:r>
            <a:endParaRPr lang="en-US" sz="2000" b="1" u="sng" dirty="0">
              <a:solidFill>
                <a:srgbClr val="00B0F0"/>
              </a:solidFill>
              <a:cs typeface="B Homa" panose="00000400000000000000" pitchFamily="2" charset="-78"/>
            </a:endParaRPr>
          </a:p>
        </p:txBody>
      </p:sp>
    </p:spTree>
    <p:extLst>
      <p:ext uri="{BB962C8B-B14F-4D97-AF65-F5344CB8AC3E}">
        <p14:creationId xmlns:p14="http://schemas.microsoft.com/office/powerpoint/2010/main" val="34855938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8130" y="441804"/>
            <a:ext cx="9601196" cy="1303867"/>
          </a:xfrm>
        </p:spPr>
        <p:txBody>
          <a:bodyPr>
            <a:normAutofit/>
          </a:bodyPr>
          <a:lstStyle/>
          <a:p>
            <a:pPr algn="r" rtl="1"/>
            <a:r>
              <a:rPr lang="fa-IR" sz="3200" b="1" dirty="0">
                <a:ln>
                  <a:solidFill>
                    <a:schemeClr val="tx1">
                      <a:lumMod val="95000"/>
                      <a:lumOff val="5000"/>
                    </a:schemeClr>
                  </a:solidFill>
                </a:ln>
                <a:solidFill>
                  <a:srgbClr val="FFFF00"/>
                </a:solidFill>
                <a:cs typeface="B Homa" panose="00000400000000000000" pitchFamily="2" charset="-78"/>
              </a:rPr>
              <a:t>انواع بافت در محدوده مورد مطالعه</a:t>
            </a:r>
            <a:endParaRPr lang="en-US" sz="3200" b="1" dirty="0">
              <a:ln>
                <a:solidFill>
                  <a:schemeClr val="tx1">
                    <a:lumMod val="95000"/>
                    <a:lumOff val="5000"/>
                  </a:schemeClr>
                </a:solidFill>
              </a:ln>
              <a:solidFill>
                <a:srgbClr val="FFFF00"/>
              </a:solidFill>
              <a:cs typeface="B Homa" panose="00000400000000000000" pitchFamily="2" charset="-78"/>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7552"/>
          <a:stretch/>
        </p:blipFill>
        <p:spPr>
          <a:xfrm>
            <a:off x="874252" y="692728"/>
            <a:ext cx="7895675" cy="5624948"/>
          </a:xfrm>
        </p:spPr>
      </p:pic>
    </p:spTree>
    <p:extLst>
      <p:ext uri="{BB962C8B-B14F-4D97-AF65-F5344CB8AC3E}">
        <p14:creationId xmlns:p14="http://schemas.microsoft.com/office/powerpoint/2010/main" val="36153558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3009" y="1034596"/>
            <a:ext cx="4544059" cy="5277587"/>
          </a:xfrm>
          <a:prstGeom prst="rect">
            <a:avLst/>
          </a:prstGeom>
        </p:spPr>
      </p:pic>
      <p:sp>
        <p:nvSpPr>
          <p:cNvPr id="3" name="TextBox 2"/>
          <p:cNvSpPr txBox="1"/>
          <p:nvPr/>
        </p:nvSpPr>
        <p:spPr>
          <a:xfrm>
            <a:off x="5406190" y="742209"/>
            <a:ext cx="6031831" cy="584775"/>
          </a:xfrm>
          <a:prstGeom prst="rect">
            <a:avLst/>
          </a:prstGeom>
          <a:noFill/>
        </p:spPr>
        <p:txBody>
          <a:bodyPr wrap="square" rtlCol="0">
            <a:spAutoFit/>
          </a:bodyPr>
          <a:lstStyle/>
          <a:p>
            <a:pPr algn="r" rtl="1"/>
            <a:r>
              <a:rPr lang="fa-IR" sz="3200" b="1" dirty="0">
                <a:ln>
                  <a:solidFill>
                    <a:schemeClr val="tx1">
                      <a:lumMod val="95000"/>
                      <a:lumOff val="5000"/>
                    </a:schemeClr>
                  </a:solidFill>
                </a:ln>
                <a:solidFill>
                  <a:srgbClr val="FFFF00"/>
                </a:solidFill>
                <a:latin typeface="+mj-lt"/>
                <a:ea typeface="+mj-ea"/>
                <a:cs typeface="B Homa" panose="00000400000000000000" pitchFamily="2" charset="-78"/>
              </a:rPr>
              <a:t>بناهای</a:t>
            </a:r>
            <a:r>
              <a:rPr lang="fa-IR" dirty="0" smtClean="0"/>
              <a:t> </a:t>
            </a:r>
            <a:r>
              <a:rPr lang="fa-IR" sz="3200" b="1" dirty="0">
                <a:ln>
                  <a:solidFill>
                    <a:schemeClr val="tx1">
                      <a:lumMod val="95000"/>
                      <a:lumOff val="5000"/>
                    </a:schemeClr>
                  </a:solidFill>
                </a:ln>
                <a:solidFill>
                  <a:srgbClr val="FFFF00"/>
                </a:solidFill>
                <a:latin typeface="+mj-lt"/>
                <a:ea typeface="+mj-ea"/>
                <a:cs typeface="B Homa" panose="00000400000000000000" pitchFamily="2" charset="-78"/>
              </a:rPr>
              <a:t>واجد ارزش در محدوده</a:t>
            </a:r>
            <a:endParaRPr lang="en-US" sz="3200" b="1" dirty="0">
              <a:ln>
                <a:solidFill>
                  <a:schemeClr val="tx1">
                    <a:lumMod val="95000"/>
                    <a:lumOff val="5000"/>
                  </a:schemeClr>
                </a:solidFill>
              </a:ln>
              <a:solidFill>
                <a:srgbClr val="FFFF00"/>
              </a:solidFill>
              <a:latin typeface="+mj-lt"/>
              <a:ea typeface="+mj-ea"/>
              <a:cs typeface="B Homa" panose="00000400000000000000" pitchFamily="2" charset="-78"/>
            </a:endParaRPr>
          </a:p>
        </p:txBody>
      </p:sp>
    </p:spTree>
    <p:extLst>
      <p:ext uri="{BB962C8B-B14F-4D97-AF65-F5344CB8AC3E}">
        <p14:creationId xmlns:p14="http://schemas.microsoft.com/office/powerpoint/2010/main" val="17462752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3277" y="364129"/>
            <a:ext cx="9601196" cy="1303867"/>
          </a:xfrm>
        </p:spPr>
        <p:txBody>
          <a:bodyPr>
            <a:noAutofit/>
          </a:bodyPr>
          <a:lstStyle/>
          <a:p>
            <a:pPr algn="r" rtl="1"/>
            <a:r>
              <a:rPr lang="fa-IR" sz="3200" b="1" dirty="0">
                <a:ln>
                  <a:solidFill>
                    <a:schemeClr val="tx1">
                      <a:lumMod val="95000"/>
                      <a:lumOff val="5000"/>
                    </a:schemeClr>
                  </a:solidFill>
                </a:ln>
                <a:solidFill>
                  <a:srgbClr val="FFFF00"/>
                </a:solidFill>
                <a:cs typeface="B Homa" panose="00000400000000000000" pitchFamily="2" charset="-78"/>
              </a:rPr>
              <a:t>بررسی نظام کاربردی و اطلاعات طرح تفصیلی در خصوص کاربری، کیفیت ابنیه، مساحت </a:t>
            </a:r>
            <a:r>
              <a:rPr lang="fa-IR" sz="3200" b="1" dirty="0" smtClean="0">
                <a:ln>
                  <a:solidFill>
                    <a:schemeClr val="tx1">
                      <a:lumMod val="95000"/>
                      <a:lumOff val="5000"/>
                    </a:schemeClr>
                  </a:solidFill>
                </a:ln>
                <a:solidFill>
                  <a:srgbClr val="FFFF00"/>
                </a:solidFill>
                <a:cs typeface="B Homa" panose="00000400000000000000" pitchFamily="2" charset="-78"/>
              </a:rPr>
              <a:t>قطعات، تعداد </a:t>
            </a:r>
            <a:r>
              <a:rPr lang="fa-IR" sz="3200" b="1" dirty="0">
                <a:ln>
                  <a:solidFill>
                    <a:schemeClr val="tx1">
                      <a:lumMod val="95000"/>
                      <a:lumOff val="5000"/>
                    </a:schemeClr>
                  </a:solidFill>
                </a:ln>
                <a:solidFill>
                  <a:srgbClr val="FFFF00"/>
                </a:solidFill>
                <a:cs typeface="B Homa" panose="00000400000000000000" pitchFamily="2" charset="-78"/>
              </a:rPr>
              <a:t>طبقات، قدمت</a:t>
            </a:r>
            <a:endParaRPr lang="en-US" sz="3200" b="1" dirty="0">
              <a:ln>
                <a:solidFill>
                  <a:schemeClr val="tx1">
                    <a:lumMod val="95000"/>
                    <a:lumOff val="5000"/>
                  </a:schemeClr>
                </a:solidFill>
              </a:ln>
              <a:solidFill>
                <a:srgbClr val="FFFF00"/>
              </a:solidFill>
              <a:cs typeface="B Homa" panose="00000400000000000000" pitchFamily="2" charset="-78"/>
            </a:endParaRPr>
          </a:p>
        </p:txBody>
      </p:sp>
      <p:sp>
        <p:nvSpPr>
          <p:cNvPr id="3" name="Content Placeholder 2"/>
          <p:cNvSpPr>
            <a:spLocks noGrp="1"/>
          </p:cNvSpPr>
          <p:nvPr>
            <p:ph idx="1"/>
          </p:nvPr>
        </p:nvSpPr>
        <p:spPr>
          <a:xfrm>
            <a:off x="2143277" y="2349275"/>
            <a:ext cx="8596668" cy="3880773"/>
          </a:xfrm>
        </p:spPr>
        <p:txBody>
          <a:bodyPr>
            <a:normAutofit/>
          </a:bodyPr>
          <a:lstStyle/>
          <a:p>
            <a:pPr marL="0" indent="0" algn="r" rtl="1">
              <a:buNone/>
            </a:pPr>
            <a:r>
              <a:rPr lang="fa-IR" b="1" dirty="0" smtClean="0">
                <a:cs typeface="B Homa" panose="00000400000000000000" pitchFamily="2" charset="-78"/>
              </a:rPr>
              <a:t>    مطابق </a:t>
            </a:r>
            <a:r>
              <a:rPr lang="fa-IR" b="1" dirty="0">
                <a:cs typeface="B Homa" panose="00000400000000000000" pitchFamily="2" charset="-78"/>
              </a:rPr>
              <a:t>تعاریف و معیارهای شورای عالی معماری و شهرسازی کشور، بافت شهری محلات و محورهای چهنو و سرشور، جزو </a:t>
            </a:r>
            <a:r>
              <a:rPr lang="fa-IR" b="1" dirty="0" smtClean="0">
                <a:cs typeface="B Homa" panose="00000400000000000000" pitchFamily="2" charset="-78"/>
              </a:rPr>
              <a:t>بافت فرسوده </a:t>
            </a:r>
            <a:r>
              <a:rPr lang="fa-IR" b="1" dirty="0">
                <a:cs typeface="B Homa" panose="00000400000000000000" pitchFamily="2" charset="-78"/>
              </a:rPr>
              <a:t>شهر مشهد محسوب می شود. طبق بررسی های صورت گرفته و برداشت های میدانی اکثر بناهای موجود در بافت، </a:t>
            </a:r>
            <a:r>
              <a:rPr lang="fa-IR" b="1" u="sng" dirty="0" smtClean="0">
                <a:solidFill>
                  <a:srgbClr val="FF0000"/>
                </a:solidFill>
                <a:cs typeface="B Homa" panose="00000400000000000000" pitchFamily="2" charset="-78"/>
              </a:rPr>
              <a:t>ت</a:t>
            </a:r>
            <a:r>
              <a:rPr lang="fa-IR" b="1" dirty="0" smtClean="0">
                <a:solidFill>
                  <a:srgbClr val="FF0000"/>
                </a:solidFill>
                <a:cs typeface="B Homa" panose="00000400000000000000" pitchFamily="2" charset="-78"/>
              </a:rPr>
              <a:t>خربی</a:t>
            </a:r>
            <a:r>
              <a:rPr lang="fa-IR" b="1" dirty="0" smtClean="0">
                <a:cs typeface="B Homa" panose="00000400000000000000" pitchFamily="2" charset="-78"/>
              </a:rPr>
              <a:t> هستند</a:t>
            </a:r>
            <a:r>
              <a:rPr lang="fa-IR" b="1" dirty="0">
                <a:cs typeface="B Homa" panose="00000400000000000000" pitchFamily="2" charset="-78"/>
              </a:rPr>
              <a:t>، و بعضی از ساختمان های موجود در بافت به </a:t>
            </a:r>
            <a:r>
              <a:rPr lang="fa-IR" b="1" u="sng" dirty="0">
                <a:solidFill>
                  <a:srgbClr val="FF0000"/>
                </a:solidFill>
                <a:cs typeface="B Homa" panose="00000400000000000000" pitchFamily="2" charset="-78"/>
              </a:rPr>
              <a:t>ثبت تاریخی رسیده و دارای پرونده ثبتی </a:t>
            </a:r>
            <a:r>
              <a:rPr lang="fa-IR" b="1" dirty="0" smtClean="0">
                <a:cs typeface="B Homa" panose="00000400000000000000" pitchFamily="2" charset="-78"/>
              </a:rPr>
              <a:t>می باشند </a:t>
            </a:r>
            <a:r>
              <a:rPr lang="fa-IR" b="1" dirty="0">
                <a:cs typeface="B Homa" panose="00000400000000000000" pitchFamily="2" charset="-78"/>
              </a:rPr>
              <a:t>اما با توجه به اینکه </a:t>
            </a:r>
            <a:r>
              <a:rPr lang="fa-IR" b="1" dirty="0" smtClean="0">
                <a:cs typeface="B Homa" panose="00000400000000000000" pitchFamily="2" charset="-78"/>
              </a:rPr>
              <a:t>محله سرشور </a:t>
            </a:r>
            <a:r>
              <a:rPr lang="fa-IR" b="1" dirty="0">
                <a:cs typeface="B Homa" panose="00000400000000000000" pitchFamily="2" charset="-78"/>
              </a:rPr>
              <a:t>نسبت به محله های نوغان و عیدگاه از قدمت کمتری برخوردار است و حداکثر قدمت خانه های قدیمی محله به </a:t>
            </a:r>
            <a:r>
              <a:rPr lang="fa-IR" b="1" dirty="0" smtClean="0">
                <a:cs typeface="B Homa" panose="00000400000000000000" pitchFamily="2" charset="-78"/>
              </a:rPr>
              <a:t>اواخر دوره </a:t>
            </a:r>
            <a:r>
              <a:rPr lang="fa-IR" b="1" dirty="0">
                <a:cs typeface="B Homa" panose="00000400000000000000" pitchFamily="2" charset="-78"/>
              </a:rPr>
              <a:t>پهلوی اول و اوایل دوره پهلوی دوم باز می گردد.</a:t>
            </a:r>
            <a:endParaRPr lang="en-US" b="1" dirty="0">
              <a:cs typeface="B Homa" panose="00000400000000000000" pitchFamily="2" charset="-78"/>
            </a:endParaRPr>
          </a:p>
        </p:txBody>
      </p:sp>
    </p:spTree>
    <p:extLst>
      <p:ext uri="{BB962C8B-B14F-4D97-AF65-F5344CB8AC3E}">
        <p14:creationId xmlns:p14="http://schemas.microsoft.com/office/powerpoint/2010/main" val="23237036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b="1" dirty="0" smtClean="0">
                <a:ln>
                  <a:solidFill>
                    <a:schemeClr val="tx1">
                      <a:lumMod val="95000"/>
                      <a:lumOff val="5000"/>
                    </a:schemeClr>
                  </a:solidFill>
                </a:ln>
                <a:solidFill>
                  <a:srgbClr val="FFFF00"/>
                </a:solidFill>
                <a:cs typeface="B Homa" panose="00000400000000000000" pitchFamily="2" charset="-78"/>
              </a:rPr>
              <a:t>کیفیت </a:t>
            </a:r>
            <a:r>
              <a:rPr lang="fa-IR" sz="3200" b="1" dirty="0">
                <a:ln>
                  <a:solidFill>
                    <a:schemeClr val="tx1">
                      <a:lumMod val="95000"/>
                      <a:lumOff val="5000"/>
                    </a:schemeClr>
                  </a:solidFill>
                </a:ln>
                <a:solidFill>
                  <a:srgbClr val="FFFF00"/>
                </a:solidFill>
                <a:cs typeface="B Homa" panose="00000400000000000000" pitchFamily="2" charset="-78"/>
              </a:rPr>
              <a:t>ابنیه</a:t>
            </a:r>
            <a:endParaRPr lang="en-US" sz="3200" b="1" dirty="0">
              <a:ln>
                <a:solidFill>
                  <a:schemeClr val="tx1">
                    <a:lumMod val="95000"/>
                    <a:lumOff val="5000"/>
                  </a:schemeClr>
                </a:solidFill>
              </a:ln>
              <a:solidFill>
                <a:srgbClr val="FFFF00"/>
              </a:solidFill>
              <a:cs typeface="B Homa" panose="00000400000000000000"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2225" y="982132"/>
            <a:ext cx="5815717" cy="3926223"/>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3180261"/>
            <a:ext cx="4968087" cy="3038899"/>
          </a:xfrm>
          <a:prstGeom prst="rect">
            <a:avLst/>
          </a:prstGeom>
        </p:spPr>
      </p:pic>
    </p:spTree>
    <p:extLst>
      <p:ext uri="{BB962C8B-B14F-4D97-AF65-F5344CB8AC3E}">
        <p14:creationId xmlns:p14="http://schemas.microsoft.com/office/powerpoint/2010/main" val="27049925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4534" y="333828"/>
            <a:ext cx="8596668" cy="1320800"/>
          </a:xfrm>
        </p:spPr>
        <p:txBody>
          <a:bodyPr/>
          <a:lstStyle/>
          <a:p>
            <a:pPr algn="r" rtl="1"/>
            <a:r>
              <a:rPr lang="fa-IR" sz="3200" b="1" dirty="0">
                <a:ln>
                  <a:solidFill>
                    <a:schemeClr val="tx1">
                      <a:lumMod val="95000"/>
                      <a:lumOff val="5000"/>
                    </a:schemeClr>
                  </a:solidFill>
                </a:ln>
                <a:solidFill>
                  <a:srgbClr val="FFFF00"/>
                </a:solidFill>
                <a:cs typeface="B Homa" panose="00000400000000000000" pitchFamily="2" charset="-78"/>
              </a:rPr>
              <a:t>قدمت</a:t>
            </a:r>
            <a:r>
              <a:rPr lang="fa-IR" b="1" dirty="0"/>
              <a:t> </a:t>
            </a:r>
            <a:r>
              <a:rPr lang="fa-IR" sz="3200" b="1" dirty="0">
                <a:ln>
                  <a:solidFill>
                    <a:schemeClr val="tx1">
                      <a:lumMod val="95000"/>
                      <a:lumOff val="5000"/>
                    </a:schemeClr>
                  </a:solidFill>
                </a:ln>
                <a:solidFill>
                  <a:srgbClr val="FFFF00"/>
                </a:solidFill>
                <a:cs typeface="B Homa" panose="00000400000000000000" pitchFamily="2" charset="-78"/>
              </a:rPr>
              <a:t>ابنیه</a:t>
            </a:r>
            <a:endParaRPr lang="en-US" sz="3200" b="1" dirty="0">
              <a:ln>
                <a:solidFill>
                  <a:schemeClr val="tx1">
                    <a:lumMod val="95000"/>
                    <a:lumOff val="5000"/>
                  </a:schemeClr>
                </a:solidFill>
              </a:ln>
              <a:solidFill>
                <a:srgbClr val="FFFF00"/>
              </a:solidFill>
              <a:cs typeface="B Homa" panose="00000400000000000000" pitchFamily="2" charset="-78"/>
            </a:endParaRPr>
          </a:p>
        </p:txBody>
      </p:sp>
      <p:sp>
        <p:nvSpPr>
          <p:cNvPr id="3" name="Content Placeholder 2"/>
          <p:cNvSpPr>
            <a:spLocks noGrp="1"/>
          </p:cNvSpPr>
          <p:nvPr>
            <p:ph idx="1"/>
          </p:nvPr>
        </p:nvSpPr>
        <p:spPr>
          <a:xfrm>
            <a:off x="2636764" y="1654628"/>
            <a:ext cx="8596668" cy="3880773"/>
          </a:xfrm>
        </p:spPr>
        <p:txBody>
          <a:bodyPr>
            <a:normAutofit/>
          </a:bodyPr>
          <a:lstStyle/>
          <a:p>
            <a:pPr marL="0" indent="0" algn="r" rtl="1">
              <a:buNone/>
            </a:pPr>
            <a:r>
              <a:rPr lang="fa-IR" sz="2400" b="1" dirty="0">
                <a:cs typeface="B Homa" panose="00000400000000000000" pitchFamily="2" charset="-78"/>
              </a:rPr>
              <a:t>با توجه به روند شکل گیری شهر مشهد و تاریخچه کالبدی محله سرشور ، قدمت بافت محدوده بالا می باشد که طبق </a:t>
            </a:r>
            <a:r>
              <a:rPr lang="fa-IR" sz="2400" b="1" dirty="0" smtClean="0">
                <a:cs typeface="B Homa" panose="00000400000000000000" pitchFamily="2" charset="-78"/>
              </a:rPr>
              <a:t>گزارش گروه </a:t>
            </a:r>
            <a:r>
              <a:rPr lang="fa-IR" sz="2400" b="1" dirty="0">
                <a:cs typeface="B Homa" panose="00000400000000000000" pitchFamily="2" charset="-78"/>
              </a:rPr>
              <a:t>میدانی سهم اعظم محله دارای قدمت بالای 84 سال می باشد که کیفیت پایین این سطح از محدوده ، </a:t>
            </a:r>
            <a:r>
              <a:rPr lang="fa-IR" sz="2400" b="1" u="sng" dirty="0">
                <a:solidFill>
                  <a:srgbClr val="FF0000"/>
                </a:solidFill>
                <a:cs typeface="B Homa" panose="00000400000000000000" pitchFamily="2" charset="-78"/>
              </a:rPr>
              <a:t>بازسازی و </a:t>
            </a:r>
            <a:r>
              <a:rPr lang="fa-IR" sz="2400" b="1" u="sng" dirty="0" smtClean="0">
                <a:solidFill>
                  <a:srgbClr val="FF0000"/>
                </a:solidFill>
                <a:cs typeface="B Homa" panose="00000400000000000000" pitchFamily="2" charset="-78"/>
              </a:rPr>
              <a:t>بهسازی </a:t>
            </a:r>
            <a:r>
              <a:rPr lang="fa-IR" sz="2400" b="1" dirty="0" smtClean="0">
                <a:cs typeface="B Homa" panose="00000400000000000000" pitchFamily="2" charset="-78"/>
              </a:rPr>
              <a:t>محله </a:t>
            </a:r>
            <a:r>
              <a:rPr lang="fa-IR" sz="2400" b="1" dirty="0">
                <a:cs typeface="B Homa" panose="00000400000000000000" pitchFamily="2" charset="-78"/>
              </a:rPr>
              <a:t>سرشور را توجیه می کند.</a:t>
            </a:r>
            <a:endParaRPr lang="en-US" sz="2400" b="1" dirty="0">
              <a:cs typeface="B Homa" panose="00000400000000000000" pitchFamily="2" charset="-78"/>
            </a:endParaRPr>
          </a:p>
        </p:txBody>
      </p:sp>
    </p:spTree>
    <p:extLst>
      <p:ext uri="{BB962C8B-B14F-4D97-AF65-F5344CB8AC3E}">
        <p14:creationId xmlns:p14="http://schemas.microsoft.com/office/powerpoint/2010/main" val="32987917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92780" y="2160588"/>
            <a:ext cx="5766478" cy="3881437"/>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263" y="704628"/>
            <a:ext cx="5725324" cy="3162741"/>
          </a:xfrm>
          <a:prstGeom prst="rect">
            <a:avLst/>
          </a:prstGeom>
        </p:spPr>
      </p:pic>
    </p:spTree>
    <p:extLst>
      <p:ext uri="{BB962C8B-B14F-4D97-AF65-F5344CB8AC3E}">
        <p14:creationId xmlns:p14="http://schemas.microsoft.com/office/powerpoint/2010/main" val="17897080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7391" y="638628"/>
            <a:ext cx="8596668" cy="1320800"/>
          </a:xfrm>
        </p:spPr>
        <p:txBody>
          <a:bodyPr/>
          <a:lstStyle/>
          <a:p>
            <a:pPr algn="r" rtl="0"/>
            <a:r>
              <a:rPr lang="fa-IR" sz="3200" b="1" dirty="0">
                <a:ln>
                  <a:solidFill>
                    <a:schemeClr val="tx1">
                      <a:lumMod val="95000"/>
                      <a:lumOff val="5000"/>
                    </a:schemeClr>
                  </a:solidFill>
                </a:ln>
                <a:solidFill>
                  <a:srgbClr val="FFFF00"/>
                </a:solidFill>
                <a:cs typeface="B Homa" panose="00000400000000000000" pitchFamily="2" charset="-78"/>
              </a:rPr>
              <a:t>جمع بندی و تبیین نکات موثر برطرح</a:t>
            </a:r>
            <a:endParaRPr lang="en-US" sz="3200" b="1" dirty="0">
              <a:ln>
                <a:solidFill>
                  <a:schemeClr val="tx1">
                    <a:lumMod val="95000"/>
                    <a:lumOff val="5000"/>
                  </a:schemeClr>
                </a:solidFill>
              </a:ln>
              <a:solidFill>
                <a:srgbClr val="FFFF00"/>
              </a:solidFill>
              <a:cs typeface="B Homa" panose="00000400000000000000" pitchFamily="2" charset="-78"/>
            </a:endParaRPr>
          </a:p>
        </p:txBody>
      </p:sp>
      <p:sp>
        <p:nvSpPr>
          <p:cNvPr id="3" name="Content Placeholder 2"/>
          <p:cNvSpPr>
            <a:spLocks noGrp="1"/>
          </p:cNvSpPr>
          <p:nvPr>
            <p:ph idx="1"/>
          </p:nvPr>
        </p:nvSpPr>
        <p:spPr>
          <a:xfrm>
            <a:off x="1045029" y="1652589"/>
            <a:ext cx="9854573" cy="4254725"/>
          </a:xfrm>
        </p:spPr>
        <p:txBody>
          <a:bodyPr>
            <a:normAutofit/>
          </a:bodyPr>
          <a:lstStyle/>
          <a:p>
            <a:pPr marL="0" indent="0" algn="r" rtl="1">
              <a:buNone/>
            </a:pPr>
            <a:r>
              <a:rPr lang="fa-IR" sz="2400" b="1" dirty="0" smtClean="0">
                <a:cs typeface="B Homa" panose="00000400000000000000" pitchFamily="2" charset="-78"/>
              </a:rPr>
              <a:t>    از </a:t>
            </a:r>
            <a:r>
              <a:rPr lang="fa-IR" sz="2400" b="1" dirty="0">
                <a:cs typeface="B Homa" panose="00000400000000000000" pitchFamily="2" charset="-78"/>
              </a:rPr>
              <a:t>لحاظ کیفیت ابنیه با توجه به نقشه های فوق درمی یابیم که دربافت جنوبی خیابان اندرزگوپلاك های مخروبه بطور </a:t>
            </a:r>
            <a:r>
              <a:rPr lang="fa-IR" sz="2400" b="1" dirty="0" smtClean="0">
                <a:cs typeface="B Homa" panose="00000400000000000000" pitchFamily="2" charset="-78"/>
              </a:rPr>
              <a:t>گسترده </a:t>
            </a:r>
            <a:r>
              <a:rPr lang="fa-IR" sz="2400" b="1" dirty="0">
                <a:cs typeface="B Homa" panose="00000400000000000000" pitchFamily="2" charset="-78"/>
              </a:rPr>
              <a:t>ای وجود دارد. تمایل شدید </a:t>
            </a:r>
            <a:r>
              <a:rPr lang="fa-IR" sz="2400" b="1" u="sng" dirty="0">
                <a:solidFill>
                  <a:srgbClr val="FF0000"/>
                </a:solidFill>
                <a:cs typeface="B Homa" panose="00000400000000000000" pitchFamily="2" charset="-78"/>
              </a:rPr>
              <a:t>بافت به نوسازی </a:t>
            </a:r>
            <a:r>
              <a:rPr lang="fa-IR" sz="2400" b="1" dirty="0">
                <a:cs typeface="B Homa" panose="00000400000000000000" pitchFamily="2" charset="-78"/>
              </a:rPr>
              <a:t>در مقایسه با سال های قبل و ساخت هتل آپارتمان ها از یک سو </a:t>
            </a:r>
            <a:r>
              <a:rPr lang="fa-IR" sz="2400" b="1" dirty="0" smtClean="0">
                <a:cs typeface="B Homa" panose="00000400000000000000" pitchFamily="2" charset="-78"/>
              </a:rPr>
              <a:t>و قیمت </a:t>
            </a:r>
            <a:r>
              <a:rPr lang="fa-IR" sz="2400" b="1" dirty="0">
                <a:cs typeface="B Homa" panose="00000400000000000000" pitchFamily="2" charset="-78"/>
              </a:rPr>
              <a:t>بالای عرصه به اعیان ازسوی دیگر منجرشده است که ساختمانهای با کاربری مسکونی کمتر مورد </a:t>
            </a:r>
            <a:r>
              <a:rPr lang="fa-IR" sz="2400" b="1" dirty="0" smtClean="0">
                <a:cs typeface="B Homa" panose="00000400000000000000" pitchFamily="2" charset="-78"/>
              </a:rPr>
              <a:t>توجه قرارگیرند </a:t>
            </a:r>
            <a:r>
              <a:rPr lang="fa-IR" sz="2400" b="1" dirty="0">
                <a:cs typeface="B Homa" panose="00000400000000000000" pitchFamily="2" charset="-78"/>
              </a:rPr>
              <a:t>و بسیاری ازآن ها یا تخریب شده اند یا جهت ساخت و ساز های جدید در </a:t>
            </a:r>
            <a:r>
              <a:rPr lang="fa-IR" sz="2400" b="1" u="sng" dirty="0" smtClean="0">
                <a:solidFill>
                  <a:srgbClr val="FF0000"/>
                </a:solidFill>
                <a:cs typeface="B Homa" panose="00000400000000000000" pitchFamily="2" charset="-78"/>
              </a:rPr>
              <a:t>حال تخریب </a:t>
            </a:r>
            <a:r>
              <a:rPr lang="fa-IR" sz="2400" b="1" u="sng" dirty="0">
                <a:solidFill>
                  <a:srgbClr val="FF0000"/>
                </a:solidFill>
                <a:cs typeface="B Homa" panose="00000400000000000000" pitchFamily="2" charset="-78"/>
              </a:rPr>
              <a:t>شدن </a:t>
            </a:r>
            <a:r>
              <a:rPr lang="fa-IR" sz="2400" b="1" dirty="0">
                <a:cs typeface="B Homa" panose="00000400000000000000" pitchFamily="2" charset="-78"/>
              </a:rPr>
              <a:t>اند</a:t>
            </a:r>
            <a:r>
              <a:rPr lang="fa-IR" sz="2400" b="1" dirty="0" smtClean="0">
                <a:cs typeface="B Homa" panose="00000400000000000000" pitchFamily="2" charset="-78"/>
              </a:rPr>
              <a:t>.</a:t>
            </a:r>
          </a:p>
          <a:p>
            <a:endParaRPr lang="en-US" dirty="0"/>
          </a:p>
        </p:txBody>
      </p:sp>
    </p:spTree>
    <p:extLst>
      <p:ext uri="{BB962C8B-B14F-4D97-AF65-F5344CB8AC3E}">
        <p14:creationId xmlns:p14="http://schemas.microsoft.com/office/powerpoint/2010/main" val="2621886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673806" y="2557694"/>
            <a:ext cx="8596668" cy="3880773"/>
          </a:xfrm>
        </p:spPr>
        <p:txBody>
          <a:bodyPr>
            <a:normAutofit/>
          </a:bodyPr>
          <a:lstStyle/>
          <a:p>
            <a:pPr marL="0" indent="0" algn="r" rtl="1">
              <a:buNone/>
            </a:pPr>
            <a:endParaRPr lang="fa-IR" sz="2000" b="1" dirty="0" smtClean="0">
              <a:cs typeface="B Homa" panose="00000400000000000000" pitchFamily="2" charset="-78"/>
            </a:endParaRPr>
          </a:p>
          <a:p>
            <a:pPr marL="0" indent="0" algn="r" rtl="1">
              <a:buNone/>
            </a:pPr>
            <a:endParaRPr lang="fa-IR" sz="2000" b="1" dirty="0">
              <a:cs typeface="B Homa" panose="00000400000000000000" pitchFamily="2" charset="-78"/>
            </a:endParaRPr>
          </a:p>
          <a:p>
            <a:pPr marL="0" indent="0" algn="r" rtl="1">
              <a:buNone/>
            </a:pPr>
            <a:r>
              <a:rPr lang="fa-IR" sz="2000" b="1" dirty="0" smtClean="0">
                <a:cs typeface="B Homa" panose="00000400000000000000" pitchFamily="2" charset="-78"/>
              </a:rPr>
              <a:t>قدمت </a:t>
            </a:r>
            <a:r>
              <a:rPr lang="fa-IR" sz="2000" b="1" dirty="0">
                <a:cs typeface="B Homa" panose="00000400000000000000" pitchFamily="2" charset="-78"/>
              </a:rPr>
              <a:t>ابنیه پلاك های موجود دراین محدوده به گونه ای است که محدوده مورد نظر نسبت به محله های نوغان </a:t>
            </a:r>
            <a:r>
              <a:rPr lang="fa-IR" sz="2000" b="1" dirty="0" smtClean="0">
                <a:cs typeface="B Homa" panose="00000400000000000000" pitchFamily="2" charset="-78"/>
              </a:rPr>
              <a:t>، عیدگاه </a:t>
            </a:r>
            <a:r>
              <a:rPr lang="fa-IR" sz="2000" b="1" dirty="0">
                <a:cs typeface="B Homa" panose="00000400000000000000" pitchFamily="2" charset="-78"/>
              </a:rPr>
              <a:t>و خیابان شیرازی ازقدمت کمتری برخورداراست و حداکثرقدمت ساختمان ها به </a:t>
            </a:r>
            <a:r>
              <a:rPr lang="fa-IR" sz="2000" b="1" u="sng" dirty="0">
                <a:solidFill>
                  <a:srgbClr val="FF0000"/>
                </a:solidFill>
                <a:cs typeface="B Homa" panose="00000400000000000000" pitchFamily="2" charset="-78"/>
              </a:rPr>
              <a:t>اواخردوره پهلوی اول </a:t>
            </a:r>
            <a:r>
              <a:rPr lang="fa-IR" sz="2000" b="1" dirty="0">
                <a:cs typeface="B Homa" panose="00000400000000000000" pitchFamily="2" charset="-78"/>
              </a:rPr>
              <a:t>و </a:t>
            </a:r>
            <a:r>
              <a:rPr lang="fa-IR" sz="2000" b="1" dirty="0" smtClean="0">
                <a:cs typeface="B Homa" panose="00000400000000000000" pitchFamily="2" charset="-78"/>
              </a:rPr>
              <a:t>دوم باز </a:t>
            </a:r>
            <a:r>
              <a:rPr lang="fa-IR" sz="2000" b="1" dirty="0">
                <a:cs typeface="B Homa" panose="00000400000000000000" pitchFamily="2" charset="-78"/>
              </a:rPr>
              <a:t>می </a:t>
            </a:r>
            <a:r>
              <a:rPr lang="fa-IR" sz="2400" b="1" dirty="0">
                <a:cs typeface="B Homa" panose="00000400000000000000" pitchFamily="2" charset="-78"/>
              </a:rPr>
              <a:t>گردد.ساختمان</a:t>
            </a:r>
            <a:r>
              <a:rPr lang="fa-IR" sz="2000" b="1" dirty="0">
                <a:cs typeface="B Homa" panose="00000400000000000000" pitchFamily="2" charset="-78"/>
              </a:rPr>
              <a:t> هایی با پوشش شیروانی ، پنجره های چوبی بلند با ریتم های فقی و عمودی مشابه ، </a:t>
            </a:r>
            <a:r>
              <a:rPr lang="fa-IR" sz="2000" b="1" dirty="0" smtClean="0">
                <a:cs typeface="B Homa" panose="00000400000000000000" pitchFamily="2" charset="-78"/>
              </a:rPr>
              <a:t>سردرهای منقش </a:t>
            </a:r>
            <a:r>
              <a:rPr lang="fa-IR" sz="2000" b="1" dirty="0">
                <a:cs typeface="B Homa" panose="00000400000000000000" pitchFamily="2" charset="-78"/>
              </a:rPr>
              <a:t>با آجرکاری و گاه سرامیک ، </a:t>
            </a:r>
            <a:r>
              <a:rPr lang="fa-IR" sz="2000" b="1" u="sng" dirty="0">
                <a:solidFill>
                  <a:srgbClr val="FF0000"/>
                </a:solidFill>
                <a:cs typeface="B Homa" panose="00000400000000000000" pitchFamily="2" charset="-78"/>
              </a:rPr>
              <a:t>دربهای ورودی چوبی 2 لنگه ، تاج با کنگره های آجری و نماهای </a:t>
            </a:r>
            <a:r>
              <a:rPr lang="fa-IR" sz="2000" b="1" u="sng" dirty="0" smtClean="0">
                <a:solidFill>
                  <a:srgbClr val="FF0000"/>
                </a:solidFill>
                <a:cs typeface="B Homa" panose="00000400000000000000" pitchFamily="2" charset="-78"/>
              </a:rPr>
              <a:t>آجری بندکشی </a:t>
            </a:r>
            <a:r>
              <a:rPr lang="fa-IR" sz="2000" b="1" dirty="0">
                <a:cs typeface="B Homa" panose="00000400000000000000" pitchFamily="2" charset="-78"/>
              </a:rPr>
              <a:t>شده ازجمله خصوصیات مشترك و تکرارشونده دراین گونه ساختمان هاست.</a:t>
            </a:r>
            <a:endParaRPr lang="en-US" sz="2000" b="1" dirty="0">
              <a:cs typeface="B Homa" panose="00000400000000000000" pitchFamily="2" charset="-78"/>
            </a:endParaRPr>
          </a:p>
        </p:txBody>
      </p:sp>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552450"/>
            <a:ext cx="9472613" cy="3040063"/>
          </a:xfrm>
        </p:spPr>
      </p:pic>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1627" y="478610"/>
            <a:ext cx="9936707" cy="3188414"/>
          </a:xfrm>
          <a:prstGeom prst="rect">
            <a:avLst/>
          </a:prstGeom>
        </p:spPr>
      </p:pic>
    </p:spTree>
    <p:extLst>
      <p:ext uri="{BB962C8B-B14F-4D97-AF65-F5344CB8AC3E}">
        <p14:creationId xmlns:p14="http://schemas.microsoft.com/office/powerpoint/2010/main" val="29958769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957943"/>
            <a:ext cx="11064723" cy="5083419"/>
          </a:xfrm>
        </p:spPr>
        <p:txBody>
          <a:bodyPr>
            <a:noAutofit/>
          </a:bodyPr>
          <a:lstStyle/>
          <a:p>
            <a:pPr marL="0" indent="0" algn="justLow" rtl="1">
              <a:lnSpc>
                <a:spcPct val="150000"/>
              </a:lnSpc>
              <a:spcAft>
                <a:spcPts val="0"/>
              </a:spcAft>
              <a:buNone/>
              <a:defRPr/>
            </a:pPr>
            <a:r>
              <a:rPr lang="fa-IR" sz="2400" b="1" dirty="0" smtClean="0">
                <a:solidFill>
                  <a:schemeClr val="tx1">
                    <a:lumMod val="95000"/>
                    <a:lumOff val="5000"/>
                  </a:schemeClr>
                </a:solidFill>
                <a:cs typeface="B Homa" panose="00000400000000000000" pitchFamily="2" charset="-78"/>
              </a:rPr>
              <a:t>• </a:t>
            </a:r>
            <a:r>
              <a:rPr lang="fa-IR" sz="2400" b="1" dirty="0">
                <a:solidFill>
                  <a:schemeClr val="tx1">
                    <a:lumMod val="95000"/>
                    <a:lumOff val="5000"/>
                  </a:schemeClr>
                </a:solidFill>
                <a:cs typeface="B Homa" panose="00000400000000000000" pitchFamily="2" charset="-78"/>
              </a:rPr>
              <a:t>سرمايه اجتماعي، از منابع </a:t>
            </a:r>
            <a:r>
              <a:rPr lang="fa-IR" sz="2400" b="1" u="sng" dirty="0">
                <a:solidFill>
                  <a:srgbClr val="FF0000"/>
                </a:solidFill>
                <a:cs typeface="B Homa" panose="00000400000000000000" pitchFamily="2" charset="-78"/>
              </a:rPr>
              <a:t>بالفعل و بالقوه اي </a:t>
            </a:r>
            <a:r>
              <a:rPr lang="fa-IR" sz="2400" b="1" dirty="0">
                <a:solidFill>
                  <a:schemeClr val="tx1">
                    <a:lumMod val="95000"/>
                    <a:lumOff val="5000"/>
                  </a:schemeClr>
                </a:solidFill>
                <a:cs typeface="B Homa" panose="00000400000000000000" pitchFamily="2" charset="-78"/>
              </a:rPr>
              <a:t>است كه با عضويت در شبكه پايداري از روابط، در دسترس فرد قرار مي گيرد و </a:t>
            </a:r>
            <a:r>
              <a:rPr lang="fa-IR" sz="2400" b="1" u="sng" dirty="0">
                <a:solidFill>
                  <a:schemeClr val="tx1">
                    <a:lumMod val="95000"/>
                    <a:lumOff val="5000"/>
                  </a:schemeClr>
                </a:solidFill>
                <a:cs typeface="B Homa" panose="00000400000000000000" pitchFamily="2" charset="-78"/>
              </a:rPr>
              <a:t>خدمات متقابل </a:t>
            </a:r>
            <a:r>
              <a:rPr lang="fa-IR" sz="2400" b="1" dirty="0">
                <a:solidFill>
                  <a:schemeClr val="tx1">
                    <a:lumMod val="95000"/>
                    <a:lumOff val="5000"/>
                  </a:schemeClr>
                </a:solidFill>
                <a:cs typeface="B Homa" panose="00000400000000000000" pitchFamily="2" charset="-78"/>
              </a:rPr>
              <a:t>را ميسر مي سازد .</a:t>
            </a:r>
          </a:p>
          <a:p>
            <a:pPr marL="0" indent="0" algn="justLow" rtl="1">
              <a:lnSpc>
                <a:spcPct val="150000"/>
              </a:lnSpc>
              <a:spcAft>
                <a:spcPts val="0"/>
              </a:spcAft>
              <a:buNone/>
              <a:defRPr/>
            </a:pPr>
            <a:r>
              <a:rPr lang="fa-IR" sz="2400" b="1" dirty="0">
                <a:solidFill>
                  <a:schemeClr val="tx1">
                    <a:lumMod val="95000"/>
                    <a:lumOff val="5000"/>
                  </a:schemeClr>
                </a:solidFill>
                <a:cs typeface="B Homa" panose="00000400000000000000" pitchFamily="2" charset="-78"/>
              </a:rPr>
              <a:t>• در اين ميان تحقق طرح هاي نوسازي و بهسازي بافت هاي فرسوده، در كنار الزامات مورد نياز علمي، سياسي، اقتصادي و ... نيازمند </a:t>
            </a:r>
            <a:r>
              <a:rPr lang="fa-IR" sz="2400" b="1" u="sng" dirty="0">
                <a:solidFill>
                  <a:srgbClr val="FF0000"/>
                </a:solidFill>
                <a:cs typeface="B Homa" panose="00000400000000000000" pitchFamily="2" charset="-78"/>
              </a:rPr>
              <a:t>مشاركت</a:t>
            </a:r>
            <a:r>
              <a:rPr lang="fa-IR" sz="2400" b="1" dirty="0">
                <a:solidFill>
                  <a:schemeClr val="tx1">
                    <a:lumMod val="95000"/>
                    <a:lumOff val="5000"/>
                  </a:schemeClr>
                </a:solidFill>
                <a:cs typeface="B Homa" panose="00000400000000000000" pitchFamily="2" charset="-78"/>
              </a:rPr>
              <a:t> مادي و معنوي ساكنان است و اين مشاركت ضمن فراهم آوردن زمينه تحقق اين طرح ها، عرصه اي براي شناخت و اعمال دقيق خواسته ها در برنامه ريزي و طراحي     مي باشد.</a:t>
            </a:r>
          </a:p>
          <a:p>
            <a:pPr marL="0" indent="0" algn="justLow" rtl="1">
              <a:lnSpc>
                <a:spcPct val="150000"/>
              </a:lnSpc>
              <a:spcAft>
                <a:spcPts val="0"/>
              </a:spcAft>
              <a:buNone/>
              <a:defRPr/>
            </a:pPr>
            <a:r>
              <a:rPr lang="fa-IR" sz="2400" b="1" dirty="0">
                <a:solidFill>
                  <a:schemeClr val="tx1">
                    <a:lumMod val="95000"/>
                    <a:lumOff val="5000"/>
                  </a:schemeClr>
                </a:solidFill>
                <a:cs typeface="B Homa" panose="00000400000000000000" pitchFamily="2" charset="-78"/>
              </a:rPr>
              <a:t>• به عبارتي هدف آن است كه از </a:t>
            </a:r>
            <a:r>
              <a:rPr lang="fa-IR" sz="2400" b="1" u="sng" dirty="0">
                <a:solidFill>
                  <a:srgbClr val="FF0000"/>
                </a:solidFill>
                <a:cs typeface="B Homa" panose="00000400000000000000" pitchFamily="2" charset="-78"/>
              </a:rPr>
              <a:t>سرمايه اجتماعي </a:t>
            </a:r>
            <a:r>
              <a:rPr lang="fa-IR" sz="2400" b="1" dirty="0">
                <a:solidFill>
                  <a:schemeClr val="tx1">
                    <a:lumMod val="95000"/>
                    <a:lumOff val="5000"/>
                  </a:schemeClr>
                </a:solidFill>
                <a:cs typeface="B Homa" panose="00000400000000000000" pitchFamily="2" charset="-78"/>
              </a:rPr>
              <a:t>به عنوان ابزاري راه گشا در افزايش مشاركت، جهت </a:t>
            </a:r>
            <a:r>
              <a:rPr lang="fa-IR" sz="2400" b="1" u="sng" dirty="0">
                <a:solidFill>
                  <a:schemeClr val="tx1">
                    <a:lumMod val="95000"/>
                    <a:lumOff val="5000"/>
                  </a:schemeClr>
                </a:solidFill>
                <a:cs typeface="B Homa" panose="00000400000000000000" pitchFamily="2" charset="-78"/>
              </a:rPr>
              <a:t>تحقق </a:t>
            </a:r>
            <a:r>
              <a:rPr lang="fa-IR" sz="2400" b="1" u="sng" dirty="0">
                <a:solidFill>
                  <a:srgbClr val="FF0000"/>
                </a:solidFill>
                <a:cs typeface="B Homa" panose="00000400000000000000" pitchFamily="2" charset="-78"/>
              </a:rPr>
              <a:t>طرح هاي شهري </a:t>
            </a:r>
            <a:r>
              <a:rPr lang="fa-IR" sz="2400" b="1" dirty="0">
                <a:solidFill>
                  <a:schemeClr val="tx1">
                    <a:lumMod val="95000"/>
                    <a:lumOff val="5000"/>
                  </a:schemeClr>
                </a:solidFill>
                <a:cs typeface="B Homa" panose="00000400000000000000" pitchFamily="2" charset="-78"/>
              </a:rPr>
              <a:t>استفاده نمايد .</a:t>
            </a:r>
            <a:endParaRPr lang="en-US" sz="2400" b="1" dirty="0">
              <a:solidFill>
                <a:schemeClr val="tx1">
                  <a:lumMod val="95000"/>
                  <a:lumOff val="5000"/>
                </a:schemeClr>
              </a:solidFill>
              <a:cs typeface="B Homa" panose="00000400000000000000" pitchFamily="2" charset="-78"/>
            </a:endParaRPr>
          </a:p>
          <a:p>
            <a:endParaRPr lang="en-US" sz="2400" dirty="0"/>
          </a:p>
        </p:txBody>
      </p:sp>
    </p:spTree>
    <p:extLst>
      <p:ext uri="{BB962C8B-B14F-4D97-AF65-F5344CB8AC3E}">
        <p14:creationId xmlns:p14="http://schemas.microsoft.com/office/powerpoint/2010/main" val="13447047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0591" y="478972"/>
            <a:ext cx="8596668" cy="1320800"/>
          </a:xfrm>
        </p:spPr>
        <p:txBody>
          <a:bodyPr>
            <a:normAutofit/>
          </a:bodyPr>
          <a:lstStyle/>
          <a:p>
            <a:pPr algn="r" rtl="0"/>
            <a:r>
              <a:rPr lang="ar-SA" sz="3200" b="1" dirty="0">
                <a:ln>
                  <a:solidFill>
                    <a:schemeClr val="tx1">
                      <a:lumMod val="95000"/>
                      <a:lumOff val="5000"/>
                    </a:schemeClr>
                  </a:solidFill>
                </a:ln>
                <a:solidFill>
                  <a:srgbClr val="FFFF00"/>
                </a:solidFill>
                <a:cs typeface="B Homa" panose="00000400000000000000" pitchFamily="2" charset="-78"/>
              </a:rPr>
              <a:t>هدف اصلی طرح چنین تعریف شده است</a:t>
            </a:r>
            <a:endParaRPr lang="en-US" sz="3200" b="1" dirty="0">
              <a:ln>
                <a:solidFill>
                  <a:schemeClr val="tx1">
                    <a:lumMod val="95000"/>
                    <a:lumOff val="5000"/>
                  </a:schemeClr>
                </a:solidFill>
              </a:ln>
              <a:solidFill>
                <a:srgbClr val="FFFF00"/>
              </a:solidFill>
              <a:cs typeface="B Homa" panose="00000400000000000000" pitchFamily="2" charset="-78"/>
            </a:endParaRPr>
          </a:p>
        </p:txBody>
      </p:sp>
      <p:sp>
        <p:nvSpPr>
          <p:cNvPr id="3" name="Content Placeholder 2"/>
          <p:cNvSpPr>
            <a:spLocks noGrp="1"/>
          </p:cNvSpPr>
          <p:nvPr>
            <p:ph idx="1"/>
          </p:nvPr>
        </p:nvSpPr>
        <p:spPr>
          <a:xfrm>
            <a:off x="677334" y="1944915"/>
            <a:ext cx="10092266" cy="4096448"/>
          </a:xfrm>
        </p:spPr>
        <p:txBody>
          <a:bodyPr>
            <a:noAutofit/>
          </a:bodyPr>
          <a:lstStyle/>
          <a:p>
            <a:pPr algn="r" rtl="1">
              <a:buFont typeface="Wingdings" panose="05000000000000000000" pitchFamily="2" charset="2"/>
              <a:buChar char="Ø"/>
            </a:pPr>
            <a:r>
              <a:rPr lang="ar-SA" sz="2400" b="1" dirty="0">
                <a:cs typeface="B Homa" panose="00000400000000000000" pitchFamily="2" charset="-78"/>
              </a:rPr>
              <a:t>ساماندهی و بهسازی بازارچه و محله </a:t>
            </a:r>
            <a:r>
              <a:rPr lang="ar-SA" sz="2400" b="1" dirty="0" smtClean="0">
                <a:cs typeface="B Homa" panose="00000400000000000000" pitchFamily="2" charset="-78"/>
              </a:rPr>
              <a:t>سرشور</a:t>
            </a:r>
            <a:r>
              <a:rPr lang="en-US" sz="2400" b="1" dirty="0">
                <a:cs typeface="B Homa" panose="00000400000000000000" pitchFamily="2" charset="-78"/>
              </a:rPr>
              <a:t> </a:t>
            </a:r>
            <a:r>
              <a:rPr lang="ar-SA" sz="2400" b="1" dirty="0" smtClean="0">
                <a:cs typeface="B Homa" panose="00000400000000000000" pitchFamily="2" charset="-78"/>
              </a:rPr>
              <a:t>به </a:t>
            </a:r>
            <a:r>
              <a:rPr lang="ar-SA" sz="2400" b="1" dirty="0">
                <a:cs typeface="B Homa" panose="00000400000000000000" pitchFamily="2" charset="-78"/>
              </a:rPr>
              <a:t>عنوان زیر مجموعه هدف اصلی، اهداف کلی زیر نیز شکل می گیرد، اهدافی که تبیین کننده مبانی نظری مشاور </a:t>
            </a:r>
            <a:r>
              <a:rPr lang="ar-SA" sz="2400" b="1" dirty="0" smtClean="0">
                <a:cs typeface="B Homa" panose="00000400000000000000" pitchFamily="2" charset="-78"/>
              </a:rPr>
              <a:t>و</a:t>
            </a:r>
            <a:r>
              <a:rPr lang="en-US" sz="2400" b="1" dirty="0">
                <a:cs typeface="B Homa" panose="00000400000000000000" pitchFamily="2" charset="-78"/>
              </a:rPr>
              <a:t> </a:t>
            </a:r>
            <a:r>
              <a:rPr lang="ar-SA" sz="2400" b="1" dirty="0" smtClean="0">
                <a:cs typeface="B Homa" panose="00000400000000000000" pitchFamily="2" charset="-78"/>
              </a:rPr>
              <a:t>اطلاعات </a:t>
            </a:r>
            <a:r>
              <a:rPr lang="ar-SA" sz="2400" b="1" dirty="0">
                <a:cs typeface="B Homa" panose="00000400000000000000" pitchFamily="2" charset="-78"/>
              </a:rPr>
              <a:t>اولیه و اجمالی نسبت به ذی نفعان و </a:t>
            </a:r>
            <a:r>
              <a:rPr lang="ar-SA" sz="2400" b="1" dirty="0" smtClean="0">
                <a:cs typeface="B Homa" panose="00000400000000000000" pitchFamily="2" charset="-78"/>
              </a:rPr>
              <a:t>خواسته</a:t>
            </a:r>
            <a:r>
              <a:rPr lang="en-US" sz="2400" b="1" dirty="0" smtClean="0">
                <a:cs typeface="B Homa" panose="00000400000000000000" pitchFamily="2" charset="-78"/>
              </a:rPr>
              <a:t> </a:t>
            </a:r>
            <a:r>
              <a:rPr lang="ar-SA" sz="2400" b="1" dirty="0" smtClean="0">
                <a:cs typeface="B Homa" panose="00000400000000000000" pitchFamily="2" charset="-78"/>
              </a:rPr>
              <a:t>های </a:t>
            </a:r>
            <a:r>
              <a:rPr lang="ar-SA" sz="2400" b="1" dirty="0">
                <a:cs typeface="B Homa" panose="00000400000000000000" pitchFamily="2" charset="-78"/>
              </a:rPr>
              <a:t>کارفرما است</a:t>
            </a:r>
            <a:r>
              <a:rPr lang="en-US" sz="2400" b="1" dirty="0" smtClean="0">
                <a:cs typeface="B Homa" panose="00000400000000000000" pitchFamily="2" charset="-78"/>
              </a:rPr>
              <a:t>:- </a:t>
            </a:r>
            <a:r>
              <a:rPr lang="ar-SA" sz="2400" b="1" dirty="0">
                <a:cs typeface="B Homa" panose="00000400000000000000" pitchFamily="2" charset="-78"/>
              </a:rPr>
              <a:t>خلق محیطی پایدار در بستر طرح در راستا پویاسازی شهری</a:t>
            </a:r>
            <a:endParaRPr lang="en-US" sz="2400" b="1" dirty="0">
              <a:cs typeface="B Homa" panose="00000400000000000000" pitchFamily="2" charset="-78"/>
            </a:endParaRPr>
          </a:p>
          <a:p>
            <a:pPr algn="r" rtl="1">
              <a:buFont typeface="Wingdings" panose="05000000000000000000" pitchFamily="2" charset="2"/>
              <a:buChar char="Ø"/>
            </a:pPr>
            <a:r>
              <a:rPr lang="ar-SA" sz="2400" b="1" dirty="0" smtClean="0">
                <a:cs typeface="B Homa" panose="00000400000000000000" pitchFamily="2" charset="-78"/>
              </a:rPr>
              <a:t>تقویت </a:t>
            </a:r>
            <a:r>
              <a:rPr lang="ar-SA" sz="2400" b="1" dirty="0">
                <a:cs typeface="B Homa" panose="00000400000000000000" pitchFamily="2" charset="-78"/>
              </a:rPr>
              <a:t>محور سرشور در حوزه کالبدی و کارکردی به عنوان یکی از مهمترین راستاهای ورود زائرین به</a:t>
            </a:r>
            <a:endParaRPr lang="en-US" sz="2400" b="1" dirty="0">
              <a:cs typeface="B Homa" panose="00000400000000000000" pitchFamily="2" charset="-78"/>
            </a:endParaRPr>
          </a:p>
          <a:p>
            <a:pPr marL="0" indent="0" algn="r" rtl="1">
              <a:buNone/>
            </a:pPr>
            <a:r>
              <a:rPr lang="ar-SA" sz="2400" b="1" dirty="0">
                <a:cs typeface="B Homa" panose="00000400000000000000" pitchFamily="2" charset="-78"/>
              </a:rPr>
              <a:t>مجموعه حرم</a:t>
            </a:r>
            <a:r>
              <a:rPr lang="en-US" sz="2400" b="1" dirty="0">
                <a:cs typeface="B Homa" panose="00000400000000000000" pitchFamily="2" charset="-78"/>
              </a:rPr>
              <a:t> )</a:t>
            </a:r>
            <a:r>
              <a:rPr lang="ar-SA" sz="2400" b="1" dirty="0">
                <a:cs typeface="B Homa" panose="00000400000000000000" pitchFamily="2" charset="-78"/>
              </a:rPr>
              <a:t>ورود از ضلع قبله</a:t>
            </a:r>
            <a:r>
              <a:rPr lang="en-US" sz="2400" b="1" dirty="0">
                <a:cs typeface="B Homa" panose="00000400000000000000" pitchFamily="2" charset="-78"/>
              </a:rPr>
              <a:t>(</a:t>
            </a:r>
          </a:p>
          <a:p>
            <a:pPr algn="r" rtl="1">
              <a:buFont typeface="Wingdings" panose="05000000000000000000" pitchFamily="2" charset="2"/>
              <a:buChar char="Ø"/>
            </a:pPr>
            <a:r>
              <a:rPr lang="ar-SA" sz="2400" b="1" dirty="0" smtClean="0">
                <a:cs typeface="B Homa" panose="00000400000000000000" pitchFamily="2" charset="-78"/>
              </a:rPr>
              <a:t>نگهداری </a:t>
            </a:r>
            <a:r>
              <a:rPr lang="ar-SA" sz="2400" b="1" dirty="0">
                <a:cs typeface="B Homa" panose="00000400000000000000" pitchFamily="2" charset="-78"/>
              </a:rPr>
              <a:t>و حفاظت از ظرفیتهای هویتی تاریخی موجود در بستر طرح و سعی در گسترش و نفوذ این </a:t>
            </a:r>
            <a:r>
              <a:rPr lang="en-US" sz="2400" b="1" dirty="0">
                <a:cs typeface="B Homa" panose="00000400000000000000" pitchFamily="2" charset="-78"/>
              </a:rPr>
              <a:t>-</a:t>
            </a:r>
          </a:p>
          <a:p>
            <a:pPr marL="0" indent="0" algn="r" rtl="1">
              <a:buNone/>
            </a:pPr>
            <a:r>
              <a:rPr lang="ar-SA" sz="2400" b="1" dirty="0">
                <a:cs typeface="B Homa" panose="00000400000000000000" pitchFamily="2" charset="-78"/>
              </a:rPr>
              <a:t>ظرفیت به تمامی حوزه های </a:t>
            </a:r>
            <a:r>
              <a:rPr lang="ar-SA" sz="2400" b="1" dirty="0" smtClean="0">
                <a:cs typeface="B Homa" panose="00000400000000000000" pitchFamily="2" charset="-78"/>
              </a:rPr>
              <a:t>طرح</a:t>
            </a:r>
            <a:endParaRPr lang="en-US" sz="2400" b="1" dirty="0">
              <a:cs typeface="B Homa" panose="00000400000000000000" pitchFamily="2" charset="-78"/>
            </a:endParaRPr>
          </a:p>
          <a:p>
            <a:pPr algn="r" rtl="1">
              <a:buFont typeface="Wingdings" panose="05000000000000000000" pitchFamily="2" charset="2"/>
              <a:buChar char="Ø"/>
            </a:pPr>
            <a:r>
              <a:rPr lang="ar-SA" sz="2400" b="1" dirty="0" smtClean="0">
                <a:cs typeface="B Homa" panose="00000400000000000000" pitchFamily="2" charset="-78"/>
              </a:rPr>
              <a:t>رویکردی </a:t>
            </a:r>
            <a:r>
              <a:rPr lang="ar-SA" sz="2400" b="1" dirty="0">
                <a:cs typeface="B Homa" panose="00000400000000000000" pitchFamily="2" charset="-78"/>
              </a:rPr>
              <a:t>برای انسجام کالبدی در تمامی حوزه های بستر طرح و ایجاد یک کل منسجم</a:t>
            </a:r>
            <a:endParaRPr lang="en-US" sz="2400" b="1" dirty="0">
              <a:cs typeface="B Homa" panose="00000400000000000000" pitchFamily="2" charset="-78"/>
            </a:endParaRPr>
          </a:p>
        </p:txBody>
      </p:sp>
    </p:spTree>
    <p:extLst>
      <p:ext uri="{BB962C8B-B14F-4D97-AF65-F5344CB8AC3E}">
        <p14:creationId xmlns:p14="http://schemas.microsoft.com/office/powerpoint/2010/main" val="19002383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nc\Desktop\4444444444444444.PNG"/>
          <p:cNvPicPr/>
          <p:nvPr/>
        </p:nvPicPr>
        <p:blipFill>
          <a:blip r:embed="rId2">
            <a:extLst>
              <a:ext uri="{28A0092B-C50C-407E-A947-70E740481C1C}">
                <a14:useLocalDpi xmlns:a14="http://schemas.microsoft.com/office/drawing/2010/main" val="0"/>
              </a:ext>
            </a:extLst>
          </a:blip>
          <a:srcRect/>
          <a:stretch>
            <a:fillRect/>
          </a:stretch>
        </p:blipFill>
        <p:spPr bwMode="auto">
          <a:xfrm>
            <a:off x="1785257" y="246743"/>
            <a:ext cx="7204529" cy="6272213"/>
          </a:xfrm>
          <a:prstGeom prst="rect">
            <a:avLst/>
          </a:prstGeom>
          <a:noFill/>
          <a:ln>
            <a:noFill/>
          </a:ln>
        </p:spPr>
      </p:pic>
    </p:spTree>
    <p:extLst>
      <p:ext uri="{BB962C8B-B14F-4D97-AF65-F5344CB8AC3E}">
        <p14:creationId xmlns:p14="http://schemas.microsoft.com/office/powerpoint/2010/main" val="17483480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4933" y="290286"/>
            <a:ext cx="9932609" cy="1320800"/>
          </a:xfrm>
        </p:spPr>
        <p:txBody>
          <a:bodyPr>
            <a:normAutofit fontScale="90000"/>
          </a:bodyPr>
          <a:lstStyle/>
          <a:p>
            <a:pPr algn="r" rtl="0"/>
            <a:r>
              <a:rPr lang="fa-IR" sz="3600" b="1" dirty="0">
                <a:ln>
                  <a:solidFill>
                    <a:schemeClr val="tx1">
                      <a:lumMod val="95000"/>
                      <a:lumOff val="5000"/>
                    </a:schemeClr>
                  </a:solidFill>
                </a:ln>
                <a:solidFill>
                  <a:srgbClr val="FFFF00"/>
                </a:solidFill>
                <a:cs typeface="B Homa" panose="00000400000000000000" pitchFamily="2" charset="-78"/>
              </a:rPr>
              <a:t>پیشنهادات عمومی جهت نوسازي و بهسازي بافت هاي فرسوده شهري</a:t>
            </a:r>
            <a:r>
              <a:rPr lang="fa-IR" b="1" dirty="0"/>
              <a:t/>
            </a:r>
            <a:br>
              <a:rPr lang="fa-IR" b="1" dirty="0"/>
            </a:br>
            <a:endParaRPr lang="en-US" dirty="0"/>
          </a:p>
        </p:txBody>
      </p:sp>
      <p:sp>
        <p:nvSpPr>
          <p:cNvPr id="3" name="Content Placeholder 2"/>
          <p:cNvSpPr>
            <a:spLocks noGrp="1"/>
          </p:cNvSpPr>
          <p:nvPr>
            <p:ph idx="1"/>
          </p:nvPr>
        </p:nvSpPr>
        <p:spPr>
          <a:xfrm>
            <a:off x="1364343" y="1611086"/>
            <a:ext cx="9695228" cy="4601028"/>
          </a:xfrm>
        </p:spPr>
        <p:txBody>
          <a:bodyPr>
            <a:noAutofit/>
          </a:bodyPr>
          <a:lstStyle/>
          <a:p>
            <a:pPr algn="r" rtl="1">
              <a:buFont typeface="Wingdings" panose="05000000000000000000" pitchFamily="2" charset="2"/>
              <a:buChar char="v"/>
            </a:pPr>
            <a:r>
              <a:rPr lang="fa-IR" sz="2400" b="1" dirty="0" smtClean="0">
                <a:cs typeface="B Homa" panose="00000400000000000000" pitchFamily="2" charset="-78"/>
              </a:rPr>
              <a:t>در </a:t>
            </a:r>
            <a:r>
              <a:rPr lang="fa-IR" sz="2400" b="1" dirty="0">
                <a:cs typeface="B Homa" panose="00000400000000000000" pitchFamily="2" charset="-78"/>
              </a:rPr>
              <a:t>اولین گام محدوده هاي مشمول تعریف بافتهاي فرسوده براساس شاخصهاي مورد </a:t>
            </a:r>
            <a:r>
              <a:rPr lang="fa-IR" sz="2400" b="1" dirty="0" smtClean="0">
                <a:cs typeface="B Homa" panose="00000400000000000000" pitchFamily="2" charset="-78"/>
              </a:rPr>
              <a:t>نظر (ریزدانگی</a:t>
            </a:r>
            <a:r>
              <a:rPr lang="fa-IR" sz="2400" b="1" dirty="0">
                <a:cs typeface="B Homa" panose="00000400000000000000" pitchFamily="2" charset="-78"/>
              </a:rPr>
              <a:t>، نفوذ ناپذیري، ناپایداري) شناسایی و در مراجع ذیربط بررسی و مورد تصویب قرار گیرد.</a:t>
            </a:r>
          </a:p>
          <a:p>
            <a:pPr algn="r" rtl="1">
              <a:buFont typeface="Wingdings" panose="05000000000000000000" pitchFamily="2" charset="2"/>
              <a:buChar char="v"/>
            </a:pPr>
            <a:r>
              <a:rPr lang="fa-IR" sz="2400" b="1" dirty="0" smtClean="0">
                <a:cs typeface="B Homa" panose="00000400000000000000" pitchFamily="2" charset="-78"/>
              </a:rPr>
              <a:t>مطالعات </a:t>
            </a:r>
            <a:r>
              <a:rPr lang="fa-IR" sz="2400" b="1" dirty="0">
                <a:cs typeface="B Homa" panose="00000400000000000000" pitchFamily="2" charset="-78"/>
              </a:rPr>
              <a:t>جامع بافت هاي فرسوده از طریق یکی از مشاورین ذي صلاح در شهرهاي کشور </a:t>
            </a:r>
            <a:r>
              <a:rPr lang="fa-IR" sz="2400" b="1" dirty="0" smtClean="0">
                <a:cs typeface="B Homa" panose="00000400000000000000" pitchFamily="2" charset="-78"/>
              </a:rPr>
              <a:t>به انجام </a:t>
            </a:r>
            <a:r>
              <a:rPr lang="fa-IR" sz="2400" b="1" dirty="0">
                <a:cs typeface="B Homa" panose="00000400000000000000" pitchFamily="2" charset="-78"/>
              </a:rPr>
              <a:t>برسد.</a:t>
            </a:r>
          </a:p>
          <a:p>
            <a:pPr algn="r" rtl="1">
              <a:buFont typeface="Wingdings" panose="05000000000000000000" pitchFamily="2" charset="2"/>
              <a:buChar char="v"/>
            </a:pPr>
            <a:r>
              <a:rPr lang="fa-IR" sz="2400" b="1" dirty="0" smtClean="0">
                <a:cs typeface="B Homa" panose="00000400000000000000" pitchFamily="2" charset="-78"/>
              </a:rPr>
              <a:t>طرحهاي </a:t>
            </a:r>
            <a:r>
              <a:rPr lang="fa-IR" sz="2400" b="1" dirty="0">
                <a:cs typeface="B Homa" panose="00000400000000000000" pitchFamily="2" charset="-78"/>
              </a:rPr>
              <a:t>تفصیلی موضعی براساس نتایج مطالعات جامع، تهیه و براساس وضعیت </a:t>
            </a:r>
            <a:r>
              <a:rPr lang="fa-IR" sz="2400" b="1" dirty="0" smtClean="0">
                <a:cs typeface="B Homa" panose="00000400000000000000" pitchFamily="2" charset="-78"/>
              </a:rPr>
              <a:t>ساختاري بلوکهاي </a:t>
            </a:r>
            <a:r>
              <a:rPr lang="fa-IR" sz="2400" b="1" dirty="0">
                <a:cs typeface="B Homa" panose="00000400000000000000" pitchFamily="2" charset="-78"/>
              </a:rPr>
              <a:t>واقع در محدوده بافتهاي فرسوده و ارزش بافت، نوع مداخله و روش اقدام در هر یک از </a:t>
            </a:r>
            <a:r>
              <a:rPr lang="fa-IR" sz="2400" b="1" dirty="0" smtClean="0">
                <a:cs typeface="B Homa" panose="00000400000000000000" pitchFamily="2" charset="-78"/>
              </a:rPr>
              <a:t>این بافتها </a:t>
            </a:r>
            <a:r>
              <a:rPr lang="fa-IR" sz="2400" b="1" dirty="0">
                <a:cs typeface="B Homa" panose="00000400000000000000" pitchFamily="2" charset="-78"/>
              </a:rPr>
              <a:t>مشخص شود.</a:t>
            </a:r>
          </a:p>
          <a:p>
            <a:pPr algn="r" rtl="1">
              <a:buFont typeface="Wingdings" panose="05000000000000000000" pitchFamily="2" charset="2"/>
              <a:buChar char="v"/>
            </a:pPr>
            <a:r>
              <a:rPr lang="fa-IR" sz="2400" b="1" dirty="0" smtClean="0">
                <a:cs typeface="B Homa" panose="00000400000000000000" pitchFamily="2" charset="-78"/>
              </a:rPr>
              <a:t>دستگاه </a:t>
            </a:r>
            <a:r>
              <a:rPr lang="fa-IR" sz="2400" b="1" dirty="0">
                <a:cs typeface="B Homa" panose="00000400000000000000" pitchFamily="2" charset="-78"/>
              </a:rPr>
              <a:t>هاي اجرایی حتی الامکان از مداخله مستقیم و تملک املاك واقع در محدوده </a:t>
            </a:r>
            <a:r>
              <a:rPr lang="fa-IR" sz="2400" b="1" dirty="0" smtClean="0">
                <a:cs typeface="B Homa" panose="00000400000000000000" pitchFamily="2" charset="-78"/>
              </a:rPr>
              <a:t>بافتهاي فرسوده </a:t>
            </a:r>
            <a:r>
              <a:rPr lang="fa-IR" sz="2400" b="1" dirty="0">
                <a:cs typeface="B Homa" panose="00000400000000000000" pitchFamily="2" charset="-78"/>
              </a:rPr>
              <a:t>که باعث پیچیدگی کار ، صرف زمان و تحلیل توان آنها می گردد، خودداري نمایند.</a:t>
            </a:r>
            <a:endParaRPr lang="en-US" sz="2400" b="1" dirty="0">
              <a:cs typeface="B Homa" panose="00000400000000000000" pitchFamily="2" charset="-78"/>
            </a:endParaRPr>
          </a:p>
        </p:txBody>
      </p:sp>
    </p:spTree>
    <p:extLst>
      <p:ext uri="{BB962C8B-B14F-4D97-AF65-F5344CB8AC3E}">
        <p14:creationId xmlns:p14="http://schemas.microsoft.com/office/powerpoint/2010/main" val="29643468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81753" y="1091821"/>
            <a:ext cx="9601196" cy="4961468"/>
          </a:xfrm>
        </p:spPr>
        <p:txBody>
          <a:bodyPr>
            <a:normAutofit/>
          </a:bodyPr>
          <a:lstStyle/>
          <a:p>
            <a:pPr algn="r" rtl="1">
              <a:buFont typeface="Wingdings" panose="05000000000000000000" pitchFamily="2" charset="2"/>
              <a:buChar char="v"/>
            </a:pPr>
            <a:r>
              <a:rPr lang="fa-IR" sz="2000" b="1" dirty="0">
                <a:cs typeface="B Homa" panose="00000400000000000000" pitchFamily="2" charset="-78"/>
              </a:rPr>
              <a:t>به منظور تسریع در اجراي پروژه هاي نوسازي و بهسازي بافتهاي فرسوده ، مشارکت اهالی </a:t>
            </a:r>
            <a:r>
              <a:rPr lang="fa-IR" sz="2000" b="1" dirty="0" smtClean="0">
                <a:cs typeface="B Homa" panose="00000400000000000000" pitchFamily="2" charset="-78"/>
              </a:rPr>
              <a:t>و فراهم </a:t>
            </a:r>
            <a:r>
              <a:rPr lang="fa-IR" sz="2000" b="1" dirty="0">
                <a:cs typeface="B Homa" panose="00000400000000000000" pitchFamily="2" charset="-78"/>
              </a:rPr>
              <a:t>نمودن زمینه حضور مردم جهت اجراي این قبیل پروژه ها بسیار مهم و ضروري </a:t>
            </a:r>
            <a:r>
              <a:rPr lang="fa-IR" sz="2000" b="1" dirty="0" smtClean="0">
                <a:cs typeface="B Homa" panose="00000400000000000000" pitchFamily="2" charset="-78"/>
              </a:rPr>
              <a:t>بنظر می رسد. جهت </a:t>
            </a:r>
            <a:r>
              <a:rPr lang="fa-IR" sz="2000" b="1" dirty="0">
                <a:cs typeface="B Homa" panose="00000400000000000000" pitchFamily="2" charset="-78"/>
              </a:rPr>
              <a:t>دستیابی به این هدف دستگاه هاي ذي ربط بایستی در شروع پروژه هاي </a:t>
            </a:r>
            <a:r>
              <a:rPr lang="fa-IR" sz="2000" b="1" dirty="0" smtClean="0">
                <a:cs typeface="B Homa" panose="00000400000000000000" pitchFamily="2" charset="-78"/>
              </a:rPr>
              <a:t>نوسازي دفاتري </a:t>
            </a:r>
            <a:r>
              <a:rPr lang="fa-IR" sz="2000" b="1" dirty="0">
                <a:cs typeface="B Homa" panose="00000400000000000000" pitchFamily="2" charset="-78"/>
              </a:rPr>
              <a:t>تحت </a:t>
            </a:r>
            <a:r>
              <a:rPr lang="fa-IR" sz="2000" b="1" u="sng" dirty="0">
                <a:solidFill>
                  <a:srgbClr val="FF0000"/>
                </a:solidFill>
                <a:cs typeface="B Homa" panose="00000400000000000000" pitchFamily="2" charset="-78"/>
              </a:rPr>
              <a:t>عنوان دفاتر خدمات نوسازي در محدوده پروژه راه اندازي تا در هنگام مراجعه </a:t>
            </a:r>
            <a:r>
              <a:rPr lang="fa-IR" sz="2000" b="1" u="sng" dirty="0" smtClean="0">
                <a:solidFill>
                  <a:srgbClr val="FF0000"/>
                </a:solidFill>
                <a:cs typeface="B Homa" panose="00000400000000000000" pitchFamily="2" charset="-78"/>
              </a:rPr>
              <a:t>ساکنین جزئیات </a:t>
            </a:r>
            <a:r>
              <a:rPr lang="fa-IR" sz="2000" b="1" dirty="0">
                <a:cs typeface="B Homa" panose="00000400000000000000" pitchFamily="2" charset="-78"/>
              </a:rPr>
              <a:t>اجرایی پروژه ها اعم از طرح و نقشه مورد نظر ، فواید اجراي پروژه کاملاً تشریح و </a:t>
            </a:r>
            <a:r>
              <a:rPr lang="fa-IR" sz="2000" b="1" dirty="0" smtClean="0">
                <a:cs typeface="B Homa" panose="00000400000000000000" pitchFamily="2" charset="-78"/>
              </a:rPr>
              <a:t>ابهامات آنها </a:t>
            </a:r>
            <a:r>
              <a:rPr lang="fa-IR" sz="2000" b="1" dirty="0">
                <a:cs typeface="B Homa" panose="00000400000000000000" pitchFamily="2" charset="-78"/>
              </a:rPr>
              <a:t>مرتفع </a:t>
            </a:r>
            <a:r>
              <a:rPr lang="fa-IR" sz="2000" b="1" dirty="0" smtClean="0">
                <a:cs typeface="B Homa" panose="00000400000000000000" pitchFamily="2" charset="-78"/>
              </a:rPr>
              <a:t>گردد.</a:t>
            </a:r>
          </a:p>
          <a:p>
            <a:pPr marL="0" indent="0" algn="r" rtl="1">
              <a:buNone/>
            </a:pPr>
            <a:endParaRPr lang="fa-IR" sz="2000" b="1" dirty="0" smtClean="0">
              <a:cs typeface="B Homa" panose="00000400000000000000" pitchFamily="2" charset="-78"/>
            </a:endParaRPr>
          </a:p>
          <a:p>
            <a:pPr algn="r" rtl="1">
              <a:buFont typeface="Wingdings" panose="05000000000000000000" pitchFamily="2" charset="2"/>
              <a:buChar char="v"/>
            </a:pPr>
            <a:r>
              <a:rPr lang="fa-IR" sz="2000" b="1" dirty="0" smtClean="0">
                <a:cs typeface="B Homa" panose="00000400000000000000" pitchFamily="2" charset="-78"/>
              </a:rPr>
              <a:t>پیشنهاد </a:t>
            </a:r>
            <a:r>
              <a:rPr lang="fa-IR" sz="2000" b="1" dirty="0">
                <a:cs typeface="B Homa" panose="00000400000000000000" pitchFamily="2" charset="-78"/>
              </a:rPr>
              <a:t>می گردد به منظور جلب نظر و مشارکت اهالی در اجراي پروژه هاي </a:t>
            </a:r>
            <a:r>
              <a:rPr lang="fa-IR" sz="2000" b="1" dirty="0" smtClean="0">
                <a:cs typeface="B Homa" panose="00000400000000000000" pitchFamily="2" charset="-78"/>
              </a:rPr>
              <a:t>نوسازي، دستگاه </a:t>
            </a:r>
            <a:r>
              <a:rPr lang="fa-IR" sz="2000" b="1" dirty="0">
                <a:cs typeface="B Homa" panose="00000400000000000000" pitchFamily="2" charset="-78"/>
              </a:rPr>
              <a:t>هاي اجرایی با در پیش گرفتن سیاست توسعه از درون، اقدامات موضعی و مداخلات </a:t>
            </a:r>
            <a:r>
              <a:rPr lang="fa-IR" sz="2000" b="1" dirty="0" smtClean="0">
                <a:cs typeface="B Homa" panose="00000400000000000000" pitchFamily="2" charset="-78"/>
              </a:rPr>
              <a:t>ریزي همچون </a:t>
            </a:r>
            <a:r>
              <a:rPr lang="fa-IR" sz="2000" b="1" dirty="0">
                <a:cs typeface="B Homa" panose="00000400000000000000" pitchFamily="2" charset="-78"/>
              </a:rPr>
              <a:t>مرمت و نوسازي تک بناهاي داراي موقعیت ویژه را به عنوان الگوسازي در محلات مختلف </a:t>
            </a:r>
            <a:r>
              <a:rPr lang="fa-IR" sz="2000" b="1" dirty="0" smtClean="0">
                <a:cs typeface="B Homa" panose="00000400000000000000" pitchFamily="2" charset="-78"/>
              </a:rPr>
              <a:t>را مدنظر </a:t>
            </a:r>
            <a:r>
              <a:rPr lang="fa-IR" sz="2000" b="1" dirty="0">
                <a:cs typeface="B Homa" panose="00000400000000000000" pitchFamily="2" charset="-78"/>
              </a:rPr>
              <a:t>قرارداده و بالطبع این قبیل اقدامات ارزش افزوده املاك و تمایل ساکنین را جهت </a:t>
            </a:r>
            <a:r>
              <a:rPr lang="fa-IR" sz="2000" b="1" dirty="0" smtClean="0">
                <a:cs typeface="B Homa" panose="00000400000000000000" pitchFamily="2" charset="-78"/>
              </a:rPr>
              <a:t>اجراي اقدامات </a:t>
            </a:r>
            <a:r>
              <a:rPr lang="fa-IR" sz="2000" b="1" dirty="0">
                <a:cs typeface="B Homa" panose="00000400000000000000" pitchFamily="2" charset="-78"/>
              </a:rPr>
              <a:t>مشابه را بالا خواهد برد و اصلاح تدریجی بافت را بدنبال خواهد داشت.</a:t>
            </a:r>
            <a:endParaRPr lang="en-US" sz="2000" b="1" dirty="0">
              <a:cs typeface="B Homa" panose="00000400000000000000" pitchFamily="2" charset="-78"/>
            </a:endParaRPr>
          </a:p>
        </p:txBody>
      </p:sp>
    </p:spTree>
    <p:extLst>
      <p:ext uri="{BB962C8B-B14F-4D97-AF65-F5344CB8AC3E}">
        <p14:creationId xmlns:p14="http://schemas.microsoft.com/office/powerpoint/2010/main" val="6372225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0036" y="928255"/>
            <a:ext cx="9531928" cy="4401205"/>
          </a:xfrm>
          <a:prstGeom prst="rect">
            <a:avLst/>
          </a:prstGeom>
          <a:noFill/>
        </p:spPr>
        <p:txBody>
          <a:bodyPr wrap="square" rtlCol="0">
            <a:spAutoFit/>
          </a:bodyPr>
          <a:lstStyle/>
          <a:p>
            <a:pPr marL="342900" indent="-342900" algn="r" rtl="1">
              <a:buFont typeface="Wingdings" panose="05000000000000000000" pitchFamily="2" charset="2"/>
              <a:buChar char="v"/>
            </a:pPr>
            <a:r>
              <a:rPr lang="fa-IR" sz="2000" b="1" dirty="0">
                <a:cs typeface="B Homa" panose="00000400000000000000" pitchFamily="2" charset="-78"/>
              </a:rPr>
              <a:t>طرحهاي اجرایی بایستی داراي قابلیت </a:t>
            </a:r>
            <a:r>
              <a:rPr lang="fa-IR" sz="2000" b="1" u="sng" dirty="0">
                <a:solidFill>
                  <a:srgbClr val="FF0000"/>
                </a:solidFill>
                <a:cs typeface="B Homa" panose="00000400000000000000" pitchFamily="2" charset="-78"/>
              </a:rPr>
              <a:t>انعطاف پذیري بوده تا در طول زمان بتوان </a:t>
            </a:r>
            <a:r>
              <a:rPr lang="fa-IR" sz="2000" b="1" u="sng" dirty="0" smtClean="0">
                <a:solidFill>
                  <a:srgbClr val="FF0000"/>
                </a:solidFill>
                <a:cs typeface="B Homa" panose="00000400000000000000" pitchFamily="2" charset="-78"/>
              </a:rPr>
              <a:t>نظرات پیشنهادي </a:t>
            </a:r>
            <a:r>
              <a:rPr lang="fa-IR" sz="2000" b="1" u="sng" dirty="0">
                <a:solidFill>
                  <a:srgbClr val="FF0000"/>
                </a:solidFill>
                <a:cs typeface="B Homa" panose="00000400000000000000" pitchFamily="2" charset="-78"/>
              </a:rPr>
              <a:t>و اصلاحی ساکنین محله را که در بهبود هر چه بیشتر </a:t>
            </a:r>
            <a:r>
              <a:rPr lang="fa-IR" sz="2000" b="1" dirty="0">
                <a:cs typeface="B Homa" panose="00000400000000000000" pitchFamily="2" charset="-78"/>
              </a:rPr>
              <a:t>طرح مؤثر خواهد بود را در </a:t>
            </a:r>
            <a:r>
              <a:rPr lang="fa-IR" sz="2000" b="1" dirty="0" smtClean="0">
                <a:cs typeface="B Homa" panose="00000400000000000000" pitchFamily="2" charset="-78"/>
              </a:rPr>
              <a:t>آن اعمال </a:t>
            </a:r>
            <a:r>
              <a:rPr lang="fa-IR" sz="2000" b="1" dirty="0">
                <a:cs typeface="B Homa" panose="00000400000000000000" pitchFamily="2" charset="-78"/>
              </a:rPr>
              <a:t>کرد (اهداف ثابت ، شیوه اجرا متغیر</a:t>
            </a:r>
            <a:r>
              <a:rPr lang="fa-IR" sz="2000" b="1" dirty="0" smtClean="0">
                <a:cs typeface="B Homa" panose="00000400000000000000" pitchFamily="2" charset="-78"/>
              </a:rPr>
              <a:t>).</a:t>
            </a:r>
          </a:p>
          <a:p>
            <a:pPr algn="r" rtl="1"/>
            <a:endParaRPr lang="fa-IR" sz="2000" b="1" dirty="0">
              <a:cs typeface="B Homa" panose="00000400000000000000" pitchFamily="2" charset="-78"/>
            </a:endParaRPr>
          </a:p>
          <a:p>
            <a:pPr marL="342900" indent="-342900" algn="r" rtl="1">
              <a:buFont typeface="Wingdings" panose="05000000000000000000" pitchFamily="2" charset="2"/>
              <a:buChar char="v"/>
            </a:pPr>
            <a:r>
              <a:rPr lang="fa-IR" sz="2000" b="1" dirty="0" smtClean="0">
                <a:cs typeface="B Homa" panose="00000400000000000000" pitchFamily="2" charset="-78"/>
              </a:rPr>
              <a:t>پروژه </a:t>
            </a:r>
            <a:r>
              <a:rPr lang="fa-IR" sz="2000" b="1" dirty="0">
                <a:cs typeface="B Homa" panose="00000400000000000000" pitchFamily="2" charset="-78"/>
              </a:rPr>
              <a:t>هاي کوچک و زودبازده که می تواند در معرفی توانمندي </a:t>
            </a:r>
            <a:r>
              <a:rPr lang="fa-IR" sz="2000" b="1" u="sng" dirty="0">
                <a:solidFill>
                  <a:srgbClr val="FF0000"/>
                </a:solidFill>
                <a:cs typeface="B Homa" panose="00000400000000000000" pitchFamily="2" charset="-78"/>
              </a:rPr>
              <a:t>دستگاه اجرایی و پاسخ </a:t>
            </a:r>
            <a:r>
              <a:rPr lang="fa-IR" sz="2000" b="1" u="sng" dirty="0" smtClean="0">
                <a:solidFill>
                  <a:srgbClr val="FF0000"/>
                </a:solidFill>
                <a:cs typeface="B Homa" panose="00000400000000000000" pitchFamily="2" charset="-78"/>
              </a:rPr>
              <a:t>به توقعات </a:t>
            </a:r>
            <a:r>
              <a:rPr lang="fa-IR" sz="2000" b="1" dirty="0">
                <a:cs typeface="B Homa" panose="00000400000000000000" pitchFamily="2" charset="-78"/>
              </a:rPr>
              <a:t>ساکنین محله مؤثر باشد در اولویت کاري قرار گیرد</a:t>
            </a:r>
            <a:r>
              <a:rPr lang="fa-IR" sz="2000" b="1" dirty="0" smtClean="0">
                <a:cs typeface="B Homa" panose="00000400000000000000" pitchFamily="2" charset="-78"/>
              </a:rPr>
              <a:t>.</a:t>
            </a:r>
          </a:p>
          <a:p>
            <a:pPr algn="r" rtl="1"/>
            <a:endParaRPr lang="fa-IR" sz="2000" b="1" dirty="0">
              <a:cs typeface="B Homa" panose="00000400000000000000" pitchFamily="2" charset="-78"/>
            </a:endParaRPr>
          </a:p>
          <a:p>
            <a:pPr marL="342900" indent="-342900" algn="r" rtl="1">
              <a:buFont typeface="Wingdings" panose="05000000000000000000" pitchFamily="2" charset="2"/>
              <a:buChar char="v"/>
            </a:pPr>
            <a:r>
              <a:rPr lang="fa-IR" sz="2000" b="1" dirty="0" smtClean="0">
                <a:cs typeface="B Homa" panose="00000400000000000000" pitchFamily="2" charset="-78"/>
              </a:rPr>
              <a:t>سند </a:t>
            </a:r>
            <a:r>
              <a:rPr lang="fa-IR" sz="2000" b="1" dirty="0">
                <a:cs typeface="B Homa" panose="00000400000000000000" pitchFamily="2" charset="-78"/>
              </a:rPr>
              <a:t>جامع حمایت از سرمایه گذاري در بافت هاي فرسوده که در آن وظیفه حمایتی </a:t>
            </a:r>
            <a:r>
              <a:rPr lang="fa-IR" sz="2000" b="1" dirty="0" smtClean="0">
                <a:cs typeface="B Homa" panose="00000400000000000000" pitchFamily="2" charset="-78"/>
              </a:rPr>
              <a:t>همه دستگاه </a:t>
            </a:r>
            <a:r>
              <a:rPr lang="fa-IR" sz="2000" b="1" dirty="0">
                <a:cs typeface="B Homa" panose="00000400000000000000" pitchFamily="2" charset="-78"/>
              </a:rPr>
              <a:t>هاي اجرایی مشخص گردیده و کلیه امتیازات تشویقی اعم از بخشودگی عوارض، </a:t>
            </a:r>
            <a:r>
              <a:rPr lang="fa-IR" sz="2000" b="1" dirty="0" smtClean="0">
                <a:cs typeface="B Homa" panose="00000400000000000000" pitchFamily="2" charset="-78"/>
              </a:rPr>
              <a:t>معافیت هاي </a:t>
            </a:r>
            <a:r>
              <a:rPr lang="fa-IR" sz="2000" b="1" dirty="0">
                <a:cs typeface="B Homa" panose="00000400000000000000" pitchFamily="2" charset="-78"/>
              </a:rPr>
              <a:t>مالیاتی، در آن تعیین گردیده </a:t>
            </a:r>
            <a:r>
              <a:rPr lang="fa-IR" sz="2000" b="1" u="sng" dirty="0">
                <a:solidFill>
                  <a:srgbClr val="FF0000"/>
                </a:solidFill>
                <a:cs typeface="B Homa" panose="00000400000000000000" pitchFamily="2" charset="-78"/>
              </a:rPr>
              <a:t>تهیه و در مراجع ذي ربط استانی و کشوري تصویب گردد</a:t>
            </a:r>
            <a:r>
              <a:rPr lang="fa-IR" sz="2000" b="1" u="sng" dirty="0" smtClean="0">
                <a:solidFill>
                  <a:srgbClr val="FF0000"/>
                </a:solidFill>
                <a:cs typeface="B Homa" panose="00000400000000000000" pitchFamily="2" charset="-78"/>
              </a:rPr>
              <a:t>.</a:t>
            </a:r>
          </a:p>
          <a:p>
            <a:pPr algn="r" rtl="1"/>
            <a:endParaRPr lang="fa-IR" sz="2000" b="1" u="sng" dirty="0">
              <a:solidFill>
                <a:srgbClr val="FF0000"/>
              </a:solidFill>
              <a:cs typeface="B Homa" panose="00000400000000000000" pitchFamily="2" charset="-78"/>
            </a:endParaRPr>
          </a:p>
          <a:p>
            <a:pPr marL="342900" indent="-342900" algn="r" rtl="1">
              <a:buFont typeface="Wingdings" panose="05000000000000000000" pitchFamily="2" charset="2"/>
              <a:buChar char="v"/>
            </a:pPr>
            <a:r>
              <a:rPr lang="fa-IR" sz="2000" b="1" dirty="0" smtClean="0">
                <a:cs typeface="B Homa" panose="00000400000000000000" pitchFamily="2" charset="-78"/>
              </a:rPr>
              <a:t> </a:t>
            </a:r>
            <a:r>
              <a:rPr lang="fa-IR" sz="2000" b="1" dirty="0">
                <a:cs typeface="B Homa" panose="00000400000000000000" pitchFamily="2" charset="-78"/>
              </a:rPr>
              <a:t>در مکان یابی و اولویت بندي پروژه هاي نوسازي، بایستی جمیع شرایط اجتماعی، </a:t>
            </a:r>
            <a:r>
              <a:rPr lang="fa-IR" sz="2000" b="1" dirty="0" smtClean="0">
                <a:cs typeface="B Homa" panose="00000400000000000000" pitchFamily="2" charset="-78"/>
              </a:rPr>
              <a:t>اقتصادي، زیست </a:t>
            </a:r>
            <a:r>
              <a:rPr lang="fa-IR" sz="2000" b="1" dirty="0">
                <a:cs typeface="B Homa" panose="00000400000000000000" pitchFamily="2" charset="-78"/>
              </a:rPr>
              <a:t>محیطی و ترافیکی را درنظر گرفت تا امکان احداث و اجراي پروژه هاي بزرگ که </a:t>
            </a:r>
            <a:r>
              <a:rPr lang="fa-IR" sz="2000" b="1" dirty="0" smtClean="0">
                <a:cs typeface="B Homa" panose="00000400000000000000" pitchFamily="2" charset="-78"/>
              </a:rPr>
              <a:t>داراي </a:t>
            </a:r>
            <a:r>
              <a:rPr lang="fa-IR" sz="2000" b="1" u="sng" dirty="0" smtClean="0">
                <a:solidFill>
                  <a:srgbClr val="FF0000"/>
                </a:solidFill>
                <a:cs typeface="B Homa" panose="00000400000000000000" pitchFamily="2" charset="-78"/>
              </a:rPr>
              <a:t>توجیه </a:t>
            </a:r>
            <a:r>
              <a:rPr lang="fa-IR" sz="2000" b="1" u="sng" dirty="0">
                <a:solidFill>
                  <a:srgbClr val="FF0000"/>
                </a:solidFill>
                <a:cs typeface="B Homa" panose="00000400000000000000" pitchFamily="2" charset="-78"/>
              </a:rPr>
              <a:t>اقتصادي </a:t>
            </a:r>
            <a:r>
              <a:rPr lang="fa-IR" sz="2000" b="1" dirty="0" smtClean="0">
                <a:cs typeface="B Homa" panose="00000400000000000000" pitchFamily="2" charset="-78"/>
              </a:rPr>
              <a:t>و اجتماعی </a:t>
            </a:r>
            <a:r>
              <a:rPr lang="fa-IR" sz="2000" b="1" dirty="0">
                <a:cs typeface="B Homa" panose="00000400000000000000" pitchFamily="2" charset="-78"/>
              </a:rPr>
              <a:t>هستند فراهم گردد.</a:t>
            </a:r>
            <a:endParaRPr lang="en-US" sz="2000" b="1" dirty="0">
              <a:cs typeface="B Homa" panose="00000400000000000000" pitchFamily="2" charset="-78"/>
            </a:endParaRPr>
          </a:p>
        </p:txBody>
      </p:sp>
    </p:spTree>
    <p:extLst>
      <p:ext uri="{BB962C8B-B14F-4D97-AF65-F5344CB8AC3E}">
        <p14:creationId xmlns:p14="http://schemas.microsoft.com/office/powerpoint/2010/main" val="7908987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4" y="0"/>
            <a:ext cx="9601196" cy="1303867"/>
          </a:xfrm>
        </p:spPr>
        <p:txBody>
          <a:bodyPr>
            <a:normAutofit/>
          </a:bodyPr>
          <a:lstStyle/>
          <a:p>
            <a:r>
              <a:rPr lang="fa-IR" dirty="0"/>
              <a:t/>
            </a:r>
            <a:br>
              <a:rPr lang="fa-IR" dirty="0"/>
            </a:br>
            <a:r>
              <a:rPr lang="fa-IR" sz="3600" b="1" dirty="0" smtClean="0">
                <a:ln>
                  <a:solidFill>
                    <a:schemeClr val="tx1">
                      <a:lumMod val="95000"/>
                      <a:lumOff val="5000"/>
                    </a:schemeClr>
                  </a:solidFill>
                </a:ln>
                <a:solidFill>
                  <a:srgbClr val="FFFF00"/>
                </a:solidFill>
                <a:cs typeface="B Homa" panose="00000400000000000000" pitchFamily="2" charset="-78"/>
              </a:rPr>
              <a:t>پیشنهادات </a:t>
            </a:r>
            <a:r>
              <a:rPr lang="fa-IR" sz="3600" b="1" dirty="0">
                <a:ln>
                  <a:solidFill>
                    <a:schemeClr val="tx1">
                      <a:lumMod val="95000"/>
                      <a:lumOff val="5000"/>
                    </a:schemeClr>
                  </a:solidFill>
                </a:ln>
                <a:solidFill>
                  <a:srgbClr val="FFFF00"/>
                </a:solidFill>
                <a:cs typeface="B Homa" panose="00000400000000000000" pitchFamily="2" charset="-78"/>
              </a:rPr>
              <a:t>کاربردي در حوزه کار دستگاهها و مراجع ذي ربط</a:t>
            </a:r>
            <a:endParaRPr lang="en-US" sz="3600" b="1" dirty="0">
              <a:ln>
                <a:solidFill>
                  <a:schemeClr val="tx1">
                    <a:lumMod val="95000"/>
                    <a:lumOff val="5000"/>
                  </a:schemeClr>
                </a:solidFill>
              </a:ln>
              <a:solidFill>
                <a:srgbClr val="FFFF00"/>
              </a:solidFill>
              <a:cs typeface="B Homa" panose="00000400000000000000" pitchFamily="2" charset="-78"/>
            </a:endParaRPr>
          </a:p>
        </p:txBody>
      </p:sp>
      <p:sp>
        <p:nvSpPr>
          <p:cNvPr id="3" name="Content Placeholder 2"/>
          <p:cNvSpPr>
            <a:spLocks noGrp="1"/>
          </p:cNvSpPr>
          <p:nvPr>
            <p:ph idx="1"/>
          </p:nvPr>
        </p:nvSpPr>
        <p:spPr>
          <a:xfrm>
            <a:off x="1553029" y="1638074"/>
            <a:ext cx="9361086" cy="4341812"/>
          </a:xfrm>
        </p:spPr>
        <p:txBody>
          <a:bodyPr>
            <a:noAutofit/>
          </a:bodyPr>
          <a:lstStyle/>
          <a:p>
            <a:pPr algn="r" rtl="1">
              <a:buFont typeface="Wingdings" panose="05000000000000000000" pitchFamily="2" charset="2"/>
              <a:buChar char="v"/>
            </a:pPr>
            <a:r>
              <a:rPr lang="fa-IR" sz="1800" b="1" dirty="0" smtClean="0">
                <a:cs typeface="B Homa" panose="00000400000000000000" pitchFamily="2" charset="-78"/>
              </a:rPr>
              <a:t> </a:t>
            </a:r>
            <a:r>
              <a:rPr lang="fa-IR" sz="1800" b="1" dirty="0">
                <a:cs typeface="B Homa" panose="00000400000000000000" pitchFamily="2" charset="-78"/>
              </a:rPr>
              <a:t>ق</a:t>
            </a:r>
            <a:r>
              <a:rPr lang="fa-IR" sz="2000" b="1" dirty="0">
                <a:cs typeface="B Homa" panose="00000400000000000000" pitchFamily="2" charset="-78"/>
              </a:rPr>
              <a:t>واي محترم قانون گذاري و اجرایی با تصویب مصوباتی، زمینه لازم را جهت تسریع و تسهیل </a:t>
            </a:r>
            <a:r>
              <a:rPr lang="fa-IR" sz="2000" b="1" dirty="0" smtClean="0">
                <a:cs typeface="B Homa" panose="00000400000000000000" pitchFamily="2" charset="-78"/>
              </a:rPr>
              <a:t>در اجراي </a:t>
            </a:r>
            <a:r>
              <a:rPr lang="fa-IR" sz="2000" b="1" dirty="0">
                <a:cs typeface="B Homa" panose="00000400000000000000" pitchFamily="2" charset="-78"/>
              </a:rPr>
              <a:t>قوانین ، فراهم ساخته به گونه اي که امکان تملک املاك دستگاههاي دولتی و مردم که </a:t>
            </a:r>
            <a:r>
              <a:rPr lang="fa-IR" sz="2000" b="1" dirty="0" smtClean="0">
                <a:cs typeface="B Homa" panose="00000400000000000000" pitchFamily="2" charset="-78"/>
              </a:rPr>
              <a:t>در مسیر </a:t>
            </a:r>
            <a:r>
              <a:rPr lang="fa-IR" sz="2000" b="1" dirty="0">
                <a:cs typeface="B Homa" panose="00000400000000000000" pitchFamily="2" charset="-78"/>
              </a:rPr>
              <a:t>اجراي طرحهاي </a:t>
            </a:r>
            <a:r>
              <a:rPr lang="fa-IR" sz="2000" b="1" u="sng" dirty="0">
                <a:solidFill>
                  <a:srgbClr val="FF0000"/>
                </a:solidFill>
                <a:cs typeface="B Homa" panose="00000400000000000000" pitchFamily="2" charset="-78"/>
              </a:rPr>
              <a:t>نوسازي و بهسازي </a:t>
            </a:r>
            <a:r>
              <a:rPr lang="fa-IR" sz="2000" b="1" dirty="0">
                <a:cs typeface="B Homa" panose="00000400000000000000" pitchFamily="2" charset="-78"/>
              </a:rPr>
              <a:t>قرار دارند در کمترین زمان ممکن بوجود آید (احیاء </a:t>
            </a:r>
            <a:r>
              <a:rPr lang="fa-IR" sz="2000" b="1" dirty="0" smtClean="0">
                <a:cs typeface="B Homa" panose="00000400000000000000" pitchFamily="2" charset="-78"/>
              </a:rPr>
              <a:t>ماده96 </a:t>
            </a:r>
            <a:r>
              <a:rPr lang="fa-IR" sz="2000" b="1" dirty="0">
                <a:cs typeface="B Homa" panose="00000400000000000000" pitchFamily="2" charset="-78"/>
              </a:rPr>
              <a:t>قانون شهرداري ها) .</a:t>
            </a:r>
          </a:p>
          <a:p>
            <a:pPr algn="r" rtl="1">
              <a:buFont typeface="Wingdings" panose="05000000000000000000" pitchFamily="2" charset="2"/>
              <a:buChar char="v"/>
            </a:pPr>
            <a:r>
              <a:rPr lang="fa-IR" sz="2000" b="1" dirty="0" smtClean="0">
                <a:cs typeface="B Homa" panose="00000400000000000000" pitchFamily="2" charset="-78"/>
              </a:rPr>
              <a:t>دولت </a:t>
            </a:r>
            <a:r>
              <a:rPr lang="fa-IR" sz="2400" b="1" dirty="0">
                <a:cs typeface="B Homa" panose="00000400000000000000" pitchFamily="2" charset="-78"/>
              </a:rPr>
              <a:t>محترم</a:t>
            </a:r>
            <a:r>
              <a:rPr lang="fa-IR" sz="2000" b="1" dirty="0">
                <a:cs typeface="B Homa" panose="00000400000000000000" pitchFamily="2" charset="-78"/>
              </a:rPr>
              <a:t> و شوراي اقتصاد راهکارهاي مناسب و اجرایی لازم را جهت تسریع و </a:t>
            </a:r>
            <a:r>
              <a:rPr lang="fa-IR" sz="2000" b="1" dirty="0" smtClean="0">
                <a:cs typeface="B Homa" panose="00000400000000000000" pitchFamily="2" charset="-78"/>
              </a:rPr>
              <a:t>تسهیل دریافت </a:t>
            </a:r>
            <a:r>
              <a:rPr lang="fa-IR" sz="2000" b="1" dirty="0">
                <a:cs typeface="B Homa" panose="00000400000000000000" pitchFamily="2" charset="-78"/>
              </a:rPr>
              <a:t>وامهاي خارجی (فاینانس) را اندیشیده و سازوکار لازم را فراهم نماید.</a:t>
            </a:r>
          </a:p>
          <a:p>
            <a:pPr algn="r" rtl="1">
              <a:buFont typeface="Wingdings" panose="05000000000000000000" pitchFamily="2" charset="2"/>
              <a:buChar char="v"/>
            </a:pPr>
            <a:r>
              <a:rPr lang="fa-IR" sz="2000" b="1" dirty="0" smtClean="0">
                <a:cs typeface="B Homa" panose="00000400000000000000" pitchFamily="2" charset="-78"/>
              </a:rPr>
              <a:t> </a:t>
            </a:r>
            <a:r>
              <a:rPr lang="fa-IR" sz="2000" b="1" dirty="0">
                <a:cs typeface="B Homa" panose="00000400000000000000" pitchFamily="2" charset="-78"/>
              </a:rPr>
              <a:t>دولت محترم با تصویب دستورالعمل هاي لازم زمینه حضور فعالانه بانکها و مؤسسات مالی </a:t>
            </a:r>
            <a:r>
              <a:rPr lang="fa-IR" sz="2000" b="1" dirty="0" smtClean="0">
                <a:cs typeface="B Homa" panose="00000400000000000000" pitchFamily="2" charset="-78"/>
              </a:rPr>
              <a:t>را جهت </a:t>
            </a:r>
            <a:r>
              <a:rPr lang="fa-IR" sz="2000" b="1" dirty="0">
                <a:cs typeface="B Homa" panose="00000400000000000000" pitchFamily="2" charset="-78"/>
              </a:rPr>
              <a:t>مشارکت سرمایه گذاري در بافتهاي فرسوده جهت بخش خصوصی و متقاضیان نوسازي </a:t>
            </a:r>
            <a:r>
              <a:rPr lang="fa-IR" sz="2000" b="1" dirty="0" smtClean="0">
                <a:cs typeface="B Homa" panose="00000400000000000000" pitchFamily="2" charset="-78"/>
              </a:rPr>
              <a:t>املاك در </a:t>
            </a:r>
            <a:r>
              <a:rPr lang="fa-IR" sz="2000" b="1" dirty="0">
                <a:cs typeface="B Homa" panose="00000400000000000000" pitchFamily="2" charset="-78"/>
              </a:rPr>
              <a:t>این محدوده را فراهم و </a:t>
            </a:r>
            <a:r>
              <a:rPr lang="fa-IR" sz="2000" b="1" u="sng" dirty="0">
                <a:solidFill>
                  <a:srgbClr val="FF0000"/>
                </a:solidFill>
                <a:cs typeface="B Homa" panose="00000400000000000000" pitchFamily="2" charset="-78"/>
              </a:rPr>
              <a:t>تسهیلات مالی یارانه دار </a:t>
            </a:r>
            <a:r>
              <a:rPr lang="fa-IR" sz="2000" b="1" dirty="0">
                <a:cs typeface="B Homa" panose="00000400000000000000" pitchFamily="2" charset="-78"/>
              </a:rPr>
              <a:t>را بدون سرمایه گذاري و تشریفات قانونی </a:t>
            </a:r>
            <a:r>
              <a:rPr lang="fa-IR" sz="2000" b="1" dirty="0" smtClean="0">
                <a:cs typeface="B Homa" panose="00000400000000000000" pitchFamily="2" charset="-78"/>
              </a:rPr>
              <a:t>در </a:t>
            </a:r>
            <a:r>
              <a:rPr lang="fa-IR" sz="2000" b="1" dirty="0">
                <a:cs typeface="B Homa" panose="00000400000000000000" pitchFamily="2" charset="-78"/>
              </a:rPr>
              <a:t>کوتاه ترین زمان ممکن پرداخت نماید.</a:t>
            </a:r>
            <a:endParaRPr lang="en-US" sz="2000" b="1" dirty="0">
              <a:cs typeface="B Homa" panose="00000400000000000000" pitchFamily="2" charset="-78"/>
            </a:endParaRPr>
          </a:p>
        </p:txBody>
      </p:sp>
    </p:spTree>
    <p:extLst>
      <p:ext uri="{BB962C8B-B14F-4D97-AF65-F5344CB8AC3E}">
        <p14:creationId xmlns:p14="http://schemas.microsoft.com/office/powerpoint/2010/main" val="32734756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0509" y="1608446"/>
            <a:ext cx="10695709" cy="3416320"/>
          </a:xfrm>
          <a:prstGeom prst="rect">
            <a:avLst/>
          </a:prstGeom>
          <a:noFill/>
        </p:spPr>
        <p:txBody>
          <a:bodyPr wrap="square" rtlCol="0">
            <a:spAutoFit/>
          </a:bodyPr>
          <a:lstStyle/>
          <a:p>
            <a:pPr marL="342900" indent="-342900" algn="r" rtl="1">
              <a:buFont typeface="Wingdings" panose="05000000000000000000" pitchFamily="2" charset="2"/>
              <a:buChar char="v"/>
            </a:pPr>
            <a:r>
              <a:rPr lang="fa-IR" sz="2400" b="1" dirty="0">
                <a:cs typeface="B Homa" panose="00000400000000000000" pitchFamily="2" charset="-78"/>
              </a:rPr>
              <a:t>باتوجه به اینکه اکثر ابنیه و املاك واقع در بافتهاي فرسوده فاقد سند مالکیت می </a:t>
            </a:r>
            <a:r>
              <a:rPr lang="fa-IR" sz="2400" b="1" dirty="0" smtClean="0">
                <a:cs typeface="B Homa" panose="00000400000000000000" pitchFamily="2" charset="-78"/>
              </a:rPr>
              <a:t>باشند، راهکارهاي </a:t>
            </a:r>
            <a:r>
              <a:rPr lang="fa-IR" sz="2400" b="1" dirty="0">
                <a:cs typeface="B Homa" panose="00000400000000000000" pitchFamily="2" charset="-78"/>
              </a:rPr>
              <a:t>قانونی لازم جهت اخذ وام و تسهیلات مالی به این قبیل مالکین اندیشیده و </a:t>
            </a:r>
            <a:r>
              <a:rPr lang="fa-IR" sz="2400" b="1" dirty="0" smtClean="0">
                <a:cs typeface="B Homa" panose="00000400000000000000" pitchFamily="2" charset="-78"/>
              </a:rPr>
              <a:t>سازوکار اجرایی </a:t>
            </a:r>
            <a:r>
              <a:rPr lang="fa-IR" sz="2400" b="1" dirty="0">
                <a:cs typeface="B Homa" panose="00000400000000000000" pitchFamily="2" charset="-78"/>
              </a:rPr>
              <a:t>دیگري جهت تضمین بازپرداخت تسهیلات اعطایی بکار بسته شود.</a:t>
            </a:r>
          </a:p>
          <a:p>
            <a:pPr marL="342900" indent="-342900" algn="r" rtl="1">
              <a:buFont typeface="Wingdings" panose="05000000000000000000" pitchFamily="2" charset="2"/>
              <a:buChar char="v"/>
            </a:pPr>
            <a:r>
              <a:rPr lang="fa-IR" sz="2400" b="1" dirty="0" smtClean="0">
                <a:cs typeface="B Homa" panose="00000400000000000000" pitchFamily="2" charset="-78"/>
              </a:rPr>
              <a:t> </a:t>
            </a:r>
            <a:r>
              <a:rPr lang="fa-IR" sz="2400" b="1" dirty="0">
                <a:cs typeface="B Homa" panose="00000400000000000000" pitchFamily="2" charset="-78"/>
              </a:rPr>
              <a:t>وزرات محترم کشور و سازمان شهرداري ها با هدف تمرکز کمکهاي مالی دولتی و </a:t>
            </a:r>
            <a:r>
              <a:rPr lang="fa-IR" sz="2400" b="1" dirty="0" smtClean="0">
                <a:cs typeface="B Homa" panose="00000400000000000000" pitchFamily="2" charset="-78"/>
              </a:rPr>
              <a:t>تسهیل دریافت </a:t>
            </a:r>
            <a:r>
              <a:rPr lang="fa-IR" sz="2400" b="1" dirty="0">
                <a:cs typeface="B Homa" panose="00000400000000000000" pitchFamily="2" charset="-78"/>
              </a:rPr>
              <a:t>آن، ترتیبی اتخاذ نماید تا منبعد بجاي واریز این قبیل وجوه به حساب شهرداریها </a:t>
            </a:r>
            <a:r>
              <a:rPr lang="fa-IR" sz="2400" b="1" dirty="0" smtClean="0">
                <a:cs typeface="B Homa" panose="00000400000000000000" pitchFamily="2" charset="-78"/>
              </a:rPr>
              <a:t>که </a:t>
            </a:r>
            <a:r>
              <a:rPr lang="fa-IR" sz="2400" b="1" dirty="0">
                <a:cs typeface="B Homa" panose="00000400000000000000" pitchFamily="2" charset="-78"/>
              </a:rPr>
              <a:t>متأسفانه در بیشتر اوقات صرف پرداخت حقوق </a:t>
            </a:r>
            <a:r>
              <a:rPr lang="fa-IR" sz="2400" b="1" dirty="0" smtClean="0">
                <a:cs typeface="B Homa" panose="00000400000000000000" pitchFamily="2" charset="-78"/>
              </a:rPr>
              <a:t>و دیگر </a:t>
            </a:r>
            <a:r>
              <a:rPr lang="fa-IR" sz="2400" b="1" dirty="0">
                <a:cs typeface="B Homa" panose="00000400000000000000" pitchFamily="2" charset="-78"/>
              </a:rPr>
              <a:t>هزینه هاي جاري می گردد، آنرا مستقیماً </a:t>
            </a:r>
            <a:r>
              <a:rPr lang="fa-IR" sz="2400" b="1" dirty="0" smtClean="0">
                <a:cs typeface="B Homa" panose="00000400000000000000" pitchFamily="2" charset="-78"/>
              </a:rPr>
              <a:t>به حساب </a:t>
            </a:r>
            <a:r>
              <a:rPr lang="fa-IR" sz="2400" b="1" dirty="0">
                <a:cs typeface="B Homa" panose="00000400000000000000" pitchFamily="2" charset="-78"/>
              </a:rPr>
              <a:t>سازمانهاي ذي ربط (سازمان نوسازي و بهسازي وابسته به شهرداري) نماید.</a:t>
            </a:r>
          </a:p>
          <a:p>
            <a:pPr marL="342900" indent="-342900" algn="r" rtl="1">
              <a:buFont typeface="Wingdings" panose="05000000000000000000" pitchFamily="2" charset="2"/>
              <a:buChar char="v"/>
            </a:pPr>
            <a:r>
              <a:rPr lang="fa-IR" sz="2400" b="1" dirty="0" smtClean="0">
                <a:cs typeface="B Homa" panose="00000400000000000000" pitchFamily="2" charset="-78"/>
              </a:rPr>
              <a:t>ایجاد </a:t>
            </a:r>
            <a:r>
              <a:rPr lang="fa-IR" sz="2400" b="1" u="sng" dirty="0">
                <a:solidFill>
                  <a:srgbClr val="FF0000"/>
                </a:solidFill>
                <a:cs typeface="B Homa" panose="00000400000000000000" pitchFamily="2" charset="-78"/>
              </a:rPr>
              <a:t>سازمان و تشکیلات اجرایی مداخله در بافتهاي فرسوده </a:t>
            </a:r>
            <a:r>
              <a:rPr lang="fa-IR" sz="2400" b="1" dirty="0">
                <a:cs typeface="B Homa" panose="00000400000000000000" pitchFamily="2" charset="-78"/>
              </a:rPr>
              <a:t>(شهرداري هاي ویژه) با </a:t>
            </a:r>
            <a:r>
              <a:rPr lang="fa-IR" sz="2400" b="1" dirty="0" smtClean="0">
                <a:cs typeface="B Homa" panose="00000400000000000000" pitchFamily="2" charset="-78"/>
              </a:rPr>
              <a:t>تشکیل( </a:t>
            </a:r>
            <a:r>
              <a:rPr lang="fa-IR" sz="2400" b="1" dirty="0">
                <a:cs typeface="B Homa" panose="00000400000000000000" pitchFamily="2" charset="-78"/>
              </a:rPr>
              <a:t>هیأت مدیره و عضویت سازمان هاي ذي ربط(مهندسین مشاور شارمند، 1387</a:t>
            </a:r>
            <a:endParaRPr lang="en-US" sz="2400" b="1" dirty="0">
              <a:cs typeface="B Homa" panose="00000400000000000000" pitchFamily="2" charset="-78"/>
            </a:endParaRPr>
          </a:p>
        </p:txBody>
      </p:sp>
    </p:spTree>
    <p:extLst>
      <p:ext uri="{BB962C8B-B14F-4D97-AF65-F5344CB8AC3E}">
        <p14:creationId xmlns:p14="http://schemas.microsoft.com/office/powerpoint/2010/main" val="32843192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6419" y="0"/>
            <a:ext cx="11674324" cy="1320800"/>
          </a:xfrm>
        </p:spPr>
        <p:txBody>
          <a:bodyPr>
            <a:normAutofit fontScale="90000"/>
          </a:bodyPr>
          <a:lstStyle/>
          <a:p>
            <a:pPr algn="r" rtl="0"/>
            <a:r>
              <a:rPr lang="fa-IR" dirty="0"/>
              <a:t/>
            </a:r>
            <a:br>
              <a:rPr lang="fa-IR" dirty="0"/>
            </a:br>
            <a:r>
              <a:rPr lang="fa-IR" sz="3600" b="1" dirty="0">
                <a:ln>
                  <a:solidFill>
                    <a:schemeClr val="tx1">
                      <a:lumMod val="95000"/>
                      <a:lumOff val="5000"/>
                    </a:schemeClr>
                  </a:solidFill>
                </a:ln>
                <a:solidFill>
                  <a:srgbClr val="FFFF00"/>
                </a:solidFill>
                <a:cs typeface="B Homa" panose="00000400000000000000" pitchFamily="2" charset="-78"/>
              </a:rPr>
              <a:t>اقدامات قانونی پیشنهادي در رابطه با نوسازي و بهسازي بافت هاي فرسوده شهري</a:t>
            </a:r>
            <a:endParaRPr lang="en-US" sz="3600" b="1" dirty="0">
              <a:ln>
                <a:solidFill>
                  <a:schemeClr val="tx1">
                    <a:lumMod val="95000"/>
                    <a:lumOff val="5000"/>
                  </a:schemeClr>
                </a:solidFill>
              </a:ln>
              <a:solidFill>
                <a:srgbClr val="FFFF00"/>
              </a:solidFill>
              <a:cs typeface="B Homa" panose="00000400000000000000" pitchFamily="2" charset="-78"/>
            </a:endParaRPr>
          </a:p>
        </p:txBody>
      </p:sp>
      <p:sp>
        <p:nvSpPr>
          <p:cNvPr id="3" name="Content Placeholder 2"/>
          <p:cNvSpPr>
            <a:spLocks noGrp="1"/>
          </p:cNvSpPr>
          <p:nvPr>
            <p:ph idx="1"/>
          </p:nvPr>
        </p:nvSpPr>
        <p:spPr/>
        <p:txBody>
          <a:bodyPr>
            <a:noAutofit/>
          </a:bodyPr>
          <a:lstStyle/>
          <a:p>
            <a:pPr algn="r" rtl="1">
              <a:buFont typeface="Wingdings" panose="05000000000000000000" pitchFamily="2" charset="2"/>
              <a:buChar char="q"/>
            </a:pPr>
            <a:r>
              <a:rPr lang="fa-IR" sz="2000" b="1" dirty="0">
                <a:cs typeface="B Homa" panose="00000400000000000000" pitchFamily="2" charset="-78"/>
              </a:rPr>
              <a:t>کمیسیون مادة 12 قانون زمین شهري به استناد </a:t>
            </a:r>
            <a:r>
              <a:rPr lang="fa-IR" sz="2000" b="1" dirty="0" smtClean="0">
                <a:cs typeface="B Homa" panose="00000400000000000000" pitchFamily="2" charset="-78"/>
              </a:rPr>
              <a:t> </a:t>
            </a:r>
            <a:r>
              <a:rPr lang="fa-IR" sz="2000" b="1" dirty="0">
                <a:cs typeface="B Homa" panose="00000400000000000000" pitchFamily="2" charset="-78"/>
              </a:rPr>
              <a:t>با هدف هدایت سرمایه /05/ وزارت آبادانی و مسکن به وزارت مسکن و شهرسازي </a:t>
            </a:r>
            <a:r>
              <a:rPr lang="fa-IR" sz="2000" b="1" dirty="0" smtClean="0">
                <a:cs typeface="B Homa" panose="00000400000000000000" pitchFamily="2" charset="-78"/>
              </a:rPr>
              <a:t>گذاران </a:t>
            </a:r>
            <a:r>
              <a:rPr lang="fa-IR" sz="2000" b="1" dirty="0">
                <a:cs typeface="B Homa" panose="00000400000000000000" pitchFamily="2" charset="-78"/>
              </a:rPr>
              <a:t>بخش خصوصی جهت سرمایه گذاري در بافتهاي فرسوده و مرکزي شهر ، طی لایحه اي </a:t>
            </a:r>
            <a:r>
              <a:rPr lang="fa-IR" sz="2000" b="1" dirty="0" smtClean="0">
                <a:cs typeface="B Homa" panose="00000400000000000000" pitchFamily="2" charset="-78"/>
              </a:rPr>
              <a:t>هر گونه </a:t>
            </a:r>
            <a:r>
              <a:rPr lang="fa-IR" sz="2000" b="1" dirty="0">
                <a:cs typeface="B Homa" panose="00000400000000000000" pitchFamily="2" charset="-78"/>
              </a:rPr>
              <a:t>تفکیک زمین واگذاري آن براي ساخت مسکن به افراد ، شرکتهاي تعاونی یا ارگانها و </a:t>
            </a:r>
            <a:r>
              <a:rPr lang="fa-IR" sz="2000" b="1" dirty="0" smtClean="0">
                <a:cs typeface="B Homa" panose="00000400000000000000" pitchFamily="2" charset="-78"/>
              </a:rPr>
              <a:t>نهادهاي دولتی </a:t>
            </a:r>
            <a:r>
              <a:rPr lang="fa-IR" sz="2000" b="1" dirty="0">
                <a:cs typeface="B Homa" panose="00000400000000000000" pitchFamily="2" charset="-78"/>
              </a:rPr>
              <a:t>و غیر دولتی را در داخل </a:t>
            </a:r>
            <a:r>
              <a:rPr lang="fa-IR" sz="2000" b="1" u="sng" dirty="0">
                <a:solidFill>
                  <a:srgbClr val="FF0000"/>
                </a:solidFill>
                <a:cs typeface="B Homa" panose="00000400000000000000" pitchFamily="2" charset="-78"/>
              </a:rPr>
              <a:t>حریم و محدودة استحفاظی شهرها </a:t>
            </a:r>
            <a:r>
              <a:rPr lang="fa-IR" sz="2000" b="1" dirty="0">
                <a:cs typeface="B Homa" panose="00000400000000000000" pitchFamily="2" charset="-78"/>
              </a:rPr>
              <a:t>را به مدت ده سال ممنوع و </a:t>
            </a:r>
            <a:r>
              <a:rPr lang="fa-IR" sz="2000" b="1" dirty="0" smtClean="0">
                <a:cs typeface="B Homa" panose="00000400000000000000" pitchFamily="2" charset="-78"/>
              </a:rPr>
              <a:t>از تصویب </a:t>
            </a:r>
            <a:r>
              <a:rPr lang="fa-IR" sz="2000" b="1" dirty="0">
                <a:cs typeface="B Homa" panose="00000400000000000000" pitchFamily="2" charset="-78"/>
              </a:rPr>
              <a:t>آن خودداري نمایند.</a:t>
            </a:r>
          </a:p>
          <a:p>
            <a:pPr algn="r" rtl="1">
              <a:buFont typeface="Wingdings" panose="05000000000000000000" pitchFamily="2" charset="2"/>
              <a:buChar char="q"/>
            </a:pPr>
            <a:r>
              <a:rPr lang="fa-IR" sz="2000" b="1" dirty="0" smtClean="0">
                <a:cs typeface="B Homa" panose="00000400000000000000" pitchFamily="2" charset="-78"/>
              </a:rPr>
              <a:t>شهرداري </a:t>
            </a:r>
            <a:r>
              <a:rPr lang="fa-IR" sz="2000" b="1" dirty="0">
                <a:cs typeface="B Homa" panose="00000400000000000000" pitchFamily="2" charset="-78"/>
              </a:rPr>
              <a:t>به استناد مواد 1 و 23 قانون نوسازي عمران شهري </a:t>
            </a:r>
            <a:r>
              <a:rPr lang="fa-IR" sz="2000" b="1" dirty="0" smtClean="0">
                <a:cs typeface="B Homa" panose="00000400000000000000" pitchFamily="2" charset="-78"/>
              </a:rPr>
              <a:t>شوراي </a:t>
            </a:r>
            <a:r>
              <a:rPr lang="fa-IR" sz="2000" b="1" dirty="0">
                <a:cs typeface="B Homa" panose="00000400000000000000" pitchFamily="2" charset="-78"/>
              </a:rPr>
              <a:t>عالی شهرسازي و </a:t>
            </a:r>
            <a:r>
              <a:rPr lang="fa-IR" sz="2000" b="1" dirty="0" smtClean="0">
                <a:cs typeface="B Homa" panose="00000400000000000000" pitchFamily="2" charset="-78"/>
              </a:rPr>
              <a:t>معماري ضوابط </a:t>
            </a:r>
            <a:r>
              <a:rPr lang="fa-IR" sz="2000" b="1" dirty="0">
                <a:cs typeface="B Homa" panose="00000400000000000000" pitchFamily="2" charset="-78"/>
              </a:rPr>
              <a:t>جلوگیري از افزایش محدوده شهرها </a:t>
            </a:r>
            <a:r>
              <a:rPr lang="fa-IR" sz="2000" b="1" dirty="0" smtClean="0">
                <a:cs typeface="B Homa" panose="00000400000000000000" pitchFamily="2" charset="-78"/>
              </a:rPr>
              <a:t>براي </a:t>
            </a:r>
            <a:r>
              <a:rPr lang="fa-IR" sz="2000" b="1" dirty="0">
                <a:cs typeface="B Homa" panose="00000400000000000000" pitchFamily="2" charset="-78"/>
              </a:rPr>
              <a:t>ارتقاي کیفیت و شرایط زیستی و سکونتی در محلات فرسوده </a:t>
            </a:r>
            <a:r>
              <a:rPr lang="fa-IR" sz="2000" b="1" u="sng" dirty="0">
                <a:solidFill>
                  <a:srgbClr val="FF0000"/>
                </a:solidFill>
                <a:cs typeface="B Homa" panose="00000400000000000000" pitchFamily="2" charset="-78"/>
              </a:rPr>
              <a:t>شهري اقدام به </a:t>
            </a:r>
            <a:r>
              <a:rPr lang="fa-IR" sz="2000" b="1" u="sng" dirty="0" smtClean="0">
                <a:solidFill>
                  <a:srgbClr val="FF0000"/>
                </a:solidFill>
                <a:cs typeface="B Homa" panose="00000400000000000000" pitchFamily="2" charset="-78"/>
              </a:rPr>
              <a:t>تهیه طرحهاي </a:t>
            </a:r>
            <a:r>
              <a:rPr lang="fa-IR" sz="2000" b="1" u="sng" dirty="0">
                <a:solidFill>
                  <a:srgbClr val="FF0000"/>
                </a:solidFill>
                <a:cs typeface="B Homa" panose="00000400000000000000" pitchFamily="2" charset="-78"/>
              </a:rPr>
              <a:t>تفصیلی موضعی</a:t>
            </a:r>
            <a:r>
              <a:rPr lang="fa-IR" sz="2000" b="1" dirty="0">
                <a:cs typeface="B Homa" panose="00000400000000000000" pitchFamily="2" charset="-78"/>
              </a:rPr>
              <a:t> نموده و با رعایت اصول شهرسازي، در زمینه به سازي، نوسازي و </a:t>
            </a:r>
            <a:r>
              <a:rPr lang="fa-IR" sz="2000" b="1" dirty="0" smtClean="0">
                <a:cs typeface="B Homa" panose="00000400000000000000" pitchFamily="2" charset="-78"/>
              </a:rPr>
              <a:t>بازسازي این </a:t>
            </a:r>
            <a:r>
              <a:rPr lang="fa-IR" sz="2000" b="1" dirty="0">
                <a:cs typeface="B Homa" panose="00000400000000000000" pitchFamily="2" charset="-78"/>
              </a:rPr>
              <a:t>محلات اقدام نماید.</a:t>
            </a:r>
            <a:endParaRPr lang="en-US" sz="2000" b="1" dirty="0">
              <a:cs typeface="B Homa" panose="00000400000000000000" pitchFamily="2" charset="-78"/>
            </a:endParaRPr>
          </a:p>
        </p:txBody>
      </p:sp>
    </p:spTree>
    <p:extLst>
      <p:ext uri="{BB962C8B-B14F-4D97-AF65-F5344CB8AC3E}">
        <p14:creationId xmlns:p14="http://schemas.microsoft.com/office/powerpoint/2010/main" val="6316360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186820" y="1405846"/>
            <a:ext cx="8596668" cy="3880773"/>
          </a:xfrm>
        </p:spPr>
        <p:txBody>
          <a:bodyPr>
            <a:noAutofit/>
          </a:bodyPr>
          <a:lstStyle/>
          <a:p>
            <a:pPr algn="r" rtl="1">
              <a:buFont typeface="Wingdings" panose="05000000000000000000" pitchFamily="2" charset="2"/>
              <a:buChar char="q"/>
            </a:pPr>
            <a:r>
              <a:rPr lang="fa-IR" sz="2400" b="1" dirty="0">
                <a:cs typeface="B Homa" panose="00000400000000000000" pitchFamily="2" charset="-78"/>
              </a:rPr>
              <a:t>شهرداري با همکاري سازمان مسکن و شهرسازي به استناد مادة 23 قانون نوسازي و عمران</a:t>
            </a:r>
          </a:p>
          <a:p>
            <a:pPr marL="0" indent="0" algn="r" rtl="1">
              <a:buNone/>
            </a:pPr>
            <a:r>
              <a:rPr lang="fa-IR" sz="2400" b="1" dirty="0">
                <a:cs typeface="B Homa" panose="00000400000000000000" pitchFamily="2" charset="-78"/>
              </a:rPr>
              <a:t>1347 و بند 3 ضوابط جلوگیري از افزایش محدوده شهرها مصوب </a:t>
            </a:r>
            <a:r>
              <a:rPr lang="fa-IR" sz="2400" b="1" dirty="0" smtClean="0">
                <a:cs typeface="B Homa" panose="00000400000000000000" pitchFamily="2" charset="-78"/>
              </a:rPr>
              <a:t>1378/8/10 </a:t>
            </a:r>
            <a:r>
              <a:rPr lang="fa-IR" sz="2400" b="1" dirty="0">
                <a:cs typeface="B Homa" panose="00000400000000000000" pitchFamily="2" charset="-78"/>
              </a:rPr>
              <a:t>شوراي عالی شهرسازي و معماري جهت هدایت اصولی افزایش تراکم ناخالص با </a:t>
            </a:r>
            <a:r>
              <a:rPr lang="fa-IR" sz="2400" b="1" dirty="0" smtClean="0">
                <a:cs typeface="B Homa" panose="00000400000000000000" pitchFamily="2" charset="-78"/>
              </a:rPr>
              <a:t>توجه به </a:t>
            </a:r>
            <a:r>
              <a:rPr lang="fa-IR" sz="2400" b="1" dirty="0">
                <a:cs typeface="B Homa" panose="00000400000000000000" pitchFamily="2" charset="-78"/>
              </a:rPr>
              <a:t>قابلیت و پتانسیل بافت هاي فرسوده شهري، ب</a:t>
            </a:r>
            <a:r>
              <a:rPr lang="fa-IR" sz="2400" b="1" u="sng" dirty="0">
                <a:solidFill>
                  <a:srgbClr val="FFC000"/>
                </a:solidFill>
                <a:cs typeface="B Homa" panose="00000400000000000000" pitchFamily="2" charset="-78"/>
              </a:rPr>
              <a:t>لندمرتبه سازي را بر حسب اولویت هاي محله اي </a:t>
            </a:r>
            <a:r>
              <a:rPr lang="fa-IR" sz="2400" b="1" u="sng" dirty="0" smtClean="0">
                <a:solidFill>
                  <a:srgbClr val="FFC000"/>
                </a:solidFill>
                <a:cs typeface="B Homa" panose="00000400000000000000" pitchFamily="2" charset="-78"/>
              </a:rPr>
              <a:t>و </a:t>
            </a:r>
            <a:r>
              <a:rPr lang="fa-IR" sz="2400" b="1" u="sng" dirty="0">
                <a:solidFill>
                  <a:srgbClr val="FFC000"/>
                </a:solidFill>
                <a:cs typeface="B Homa" panose="00000400000000000000" pitchFamily="2" charset="-78"/>
              </a:rPr>
              <a:t>توجیهات اقتصادي و اجتماعی در دستور کار قرار </a:t>
            </a:r>
            <a:r>
              <a:rPr lang="fa-IR" sz="2400" b="1" u="sng" dirty="0" smtClean="0">
                <a:solidFill>
                  <a:srgbClr val="FFC000"/>
                </a:solidFill>
                <a:cs typeface="B Homa" panose="00000400000000000000" pitchFamily="2" charset="-78"/>
              </a:rPr>
              <a:t>دهد.</a:t>
            </a:r>
          </a:p>
          <a:p>
            <a:pPr marL="0" indent="0" algn="r" rtl="1">
              <a:buNone/>
            </a:pPr>
            <a:endParaRPr lang="fa-IR" sz="2400" b="1" dirty="0" smtClean="0">
              <a:cs typeface="B Homa" panose="00000400000000000000" pitchFamily="2" charset="-78"/>
            </a:endParaRPr>
          </a:p>
          <a:p>
            <a:pPr algn="r" rtl="1">
              <a:buFont typeface="Wingdings" panose="05000000000000000000" pitchFamily="2" charset="2"/>
              <a:buChar char="q"/>
            </a:pPr>
            <a:r>
              <a:rPr lang="fa-IR" sz="2400" b="1" dirty="0" smtClean="0">
                <a:cs typeface="B Homa" panose="00000400000000000000" pitchFamily="2" charset="-78"/>
              </a:rPr>
              <a:t>شهرداري </a:t>
            </a:r>
            <a:r>
              <a:rPr lang="fa-IR" sz="2400" b="1" dirty="0">
                <a:cs typeface="B Homa" panose="00000400000000000000" pitchFamily="2" charset="-78"/>
              </a:rPr>
              <a:t>ها به استناد مادة 22 قانون نوسازي و عمران </a:t>
            </a:r>
            <a:r>
              <a:rPr lang="fa-IR" sz="2400" b="1" dirty="0" smtClean="0">
                <a:cs typeface="B Homa" panose="00000400000000000000" pitchFamily="2" charset="-78"/>
              </a:rPr>
              <a:t>شهري </a:t>
            </a:r>
            <a:r>
              <a:rPr lang="fa-IR" sz="2400" b="1" dirty="0">
                <a:cs typeface="B Homa" panose="00000400000000000000" pitchFamily="2" charset="-78"/>
              </a:rPr>
              <a:t>قانون شهرداري ها زمینه سرمایه گذاري بخش خصوصی را جهت </a:t>
            </a:r>
            <a:r>
              <a:rPr lang="fa-IR" sz="2400" b="1" u="sng" dirty="0">
                <a:solidFill>
                  <a:srgbClr val="FF0000"/>
                </a:solidFill>
                <a:cs typeface="B Homa" panose="00000400000000000000" pitchFamily="2" charset="-78"/>
              </a:rPr>
              <a:t>اجراي پروژه هاي مورد </a:t>
            </a:r>
            <a:r>
              <a:rPr lang="fa-IR" sz="2400" b="1" dirty="0" smtClean="0">
                <a:cs typeface="B Homa" panose="00000400000000000000" pitchFamily="2" charset="-78"/>
              </a:rPr>
              <a:t>نظر در </a:t>
            </a:r>
            <a:r>
              <a:rPr lang="fa-IR" sz="2400" b="1" dirty="0">
                <a:cs typeface="B Homa" panose="00000400000000000000" pitchFamily="2" charset="-78"/>
              </a:rPr>
              <a:t>بافت هاي فرسوده شهري را بوجود </a:t>
            </a:r>
            <a:r>
              <a:rPr lang="fa-IR" sz="2400" b="1" dirty="0" smtClean="0">
                <a:cs typeface="B Homa" panose="00000400000000000000" pitchFamily="2" charset="-78"/>
              </a:rPr>
              <a:t>آورند.</a:t>
            </a:r>
            <a:endParaRPr lang="en-US" sz="2400" b="1" dirty="0">
              <a:cs typeface="B Homa" panose="00000400000000000000" pitchFamily="2" charset="-78"/>
            </a:endParaRPr>
          </a:p>
        </p:txBody>
      </p:sp>
    </p:spTree>
    <p:extLst>
      <p:ext uri="{BB962C8B-B14F-4D97-AF65-F5344CB8AC3E}">
        <p14:creationId xmlns:p14="http://schemas.microsoft.com/office/powerpoint/2010/main" val="143120164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2" y="2543284"/>
            <a:ext cx="9601196" cy="3318936"/>
          </a:xfrm>
        </p:spPr>
        <p:txBody>
          <a:bodyPr>
            <a:normAutofit/>
          </a:bodyPr>
          <a:lstStyle/>
          <a:p>
            <a:pPr algn="r" rtl="1">
              <a:buFont typeface="Wingdings" panose="05000000000000000000" pitchFamily="2" charset="2"/>
              <a:buChar char="q"/>
            </a:pPr>
            <a:r>
              <a:rPr lang="fa-IR" sz="2400" b="1" u="sng" dirty="0">
                <a:solidFill>
                  <a:schemeClr val="tx1"/>
                </a:solidFill>
                <a:cs typeface="B Homa" panose="00000400000000000000" pitchFamily="2" charset="-78"/>
              </a:rPr>
              <a:t>شهرداري به استناد بند 14 </a:t>
            </a:r>
            <a:r>
              <a:rPr lang="fa-IR" sz="2400" b="1" u="sng" dirty="0" smtClean="0">
                <a:solidFill>
                  <a:schemeClr val="tx1"/>
                </a:solidFill>
                <a:cs typeface="B Homa" panose="00000400000000000000" pitchFamily="2" charset="-78"/>
              </a:rPr>
              <a:t>مادة </a:t>
            </a:r>
            <a:r>
              <a:rPr lang="fa-IR" sz="2400" b="1" u="sng" dirty="0">
                <a:solidFill>
                  <a:schemeClr val="tx1"/>
                </a:solidFill>
                <a:cs typeface="B Homa" panose="00000400000000000000" pitchFamily="2" charset="-78"/>
              </a:rPr>
              <a:t>55 قانون شهرداریها با هدف ایحاد الزام جهت </a:t>
            </a:r>
            <a:r>
              <a:rPr lang="fa-IR" sz="2400" b="1" u="sng" dirty="0" smtClean="0">
                <a:solidFill>
                  <a:schemeClr val="tx1"/>
                </a:solidFill>
                <a:cs typeface="B Homa" panose="00000400000000000000" pitchFamily="2" charset="-78"/>
              </a:rPr>
              <a:t>مالکین ابنیۀ </a:t>
            </a:r>
            <a:r>
              <a:rPr lang="fa-IR" sz="2400" b="1" u="sng" dirty="0">
                <a:solidFill>
                  <a:schemeClr val="tx1"/>
                </a:solidFill>
                <a:cs typeface="B Homa" panose="00000400000000000000" pitchFamily="2" charset="-78"/>
              </a:rPr>
              <a:t>فرسوده از طریق اهرم هاي در اختیار، اقدامات قانونی را معمول تا مالکین مجبور به نوسازي </a:t>
            </a:r>
            <a:r>
              <a:rPr lang="fa-IR" sz="2400" b="1" u="sng" dirty="0" smtClean="0">
                <a:solidFill>
                  <a:schemeClr val="tx1"/>
                </a:solidFill>
                <a:cs typeface="B Homa" panose="00000400000000000000" pitchFamily="2" charset="-78"/>
              </a:rPr>
              <a:t>وبازسازي </a:t>
            </a:r>
            <a:r>
              <a:rPr lang="fa-IR" sz="2400" b="1" u="sng" dirty="0">
                <a:solidFill>
                  <a:schemeClr val="tx1"/>
                </a:solidFill>
                <a:cs typeface="B Homa" panose="00000400000000000000" pitchFamily="2" charset="-78"/>
              </a:rPr>
              <a:t>ابنیه خود گردند.</a:t>
            </a:r>
            <a:endParaRPr lang="en-US" sz="2400" b="1" u="sng" dirty="0">
              <a:solidFill>
                <a:schemeClr val="tx1"/>
              </a:solidFill>
              <a:cs typeface="B Homa" panose="00000400000000000000" pitchFamily="2" charset="-78"/>
            </a:endParaRPr>
          </a:p>
        </p:txBody>
      </p:sp>
    </p:spTree>
    <p:extLst>
      <p:ext uri="{BB962C8B-B14F-4D97-AF65-F5344CB8AC3E}">
        <p14:creationId xmlns:p14="http://schemas.microsoft.com/office/powerpoint/2010/main" val="25961327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1848" y="362858"/>
            <a:ext cx="8596668" cy="1320800"/>
          </a:xfrm>
        </p:spPr>
        <p:txBody>
          <a:bodyPr>
            <a:noAutofit/>
          </a:bodyPr>
          <a:lstStyle/>
          <a:p>
            <a:pPr algn="r"/>
            <a:r>
              <a:rPr lang="fa-IR" sz="4000" b="1" dirty="0">
                <a:ln>
                  <a:solidFill>
                    <a:schemeClr val="tx1">
                      <a:lumMod val="95000"/>
                      <a:lumOff val="5000"/>
                    </a:schemeClr>
                  </a:solidFill>
                </a:ln>
                <a:solidFill>
                  <a:srgbClr val="FFFF00"/>
                </a:solidFill>
                <a:cs typeface="B Homa" panose="00000400000000000000" pitchFamily="2" charset="-78"/>
              </a:rPr>
              <a:t>تعریف بافت فرسوده:</a:t>
            </a:r>
            <a:r>
              <a:rPr lang="en-US" sz="4000" b="1" dirty="0">
                <a:ln>
                  <a:solidFill>
                    <a:schemeClr val="tx1">
                      <a:lumMod val="95000"/>
                      <a:lumOff val="5000"/>
                    </a:schemeClr>
                  </a:solidFill>
                </a:ln>
                <a:solidFill>
                  <a:srgbClr val="FFFF00"/>
                </a:solidFill>
                <a:cs typeface="B Homa" panose="00000400000000000000" pitchFamily="2" charset="-78"/>
              </a:rPr>
              <a:t/>
            </a:r>
            <a:br>
              <a:rPr lang="en-US" sz="4000" b="1" dirty="0">
                <a:ln>
                  <a:solidFill>
                    <a:schemeClr val="tx1">
                      <a:lumMod val="95000"/>
                      <a:lumOff val="5000"/>
                    </a:schemeClr>
                  </a:solidFill>
                </a:ln>
                <a:solidFill>
                  <a:srgbClr val="FFFF00"/>
                </a:solidFill>
                <a:cs typeface="B Homa" panose="00000400000000000000" pitchFamily="2" charset="-78"/>
              </a:rPr>
            </a:br>
            <a:endParaRPr lang="en-US" sz="4000" b="1" dirty="0">
              <a:ln>
                <a:solidFill>
                  <a:schemeClr val="tx1">
                    <a:lumMod val="95000"/>
                    <a:lumOff val="5000"/>
                  </a:schemeClr>
                </a:solidFill>
              </a:ln>
              <a:solidFill>
                <a:srgbClr val="FFFF00"/>
              </a:solidFill>
              <a:cs typeface="B Homa" panose="00000400000000000000" pitchFamily="2" charset="-78"/>
            </a:endParaRPr>
          </a:p>
        </p:txBody>
      </p:sp>
      <p:sp>
        <p:nvSpPr>
          <p:cNvPr id="3" name="Content Placeholder 2"/>
          <p:cNvSpPr>
            <a:spLocks noGrp="1"/>
          </p:cNvSpPr>
          <p:nvPr>
            <p:ph idx="1"/>
          </p:nvPr>
        </p:nvSpPr>
        <p:spPr>
          <a:xfrm>
            <a:off x="677333" y="1524001"/>
            <a:ext cx="11035695" cy="4517362"/>
          </a:xfrm>
        </p:spPr>
        <p:txBody>
          <a:bodyPr/>
          <a:lstStyle/>
          <a:p>
            <a:pPr marL="0" indent="0" algn="just" rtl="1">
              <a:buNone/>
            </a:pPr>
            <a:r>
              <a:rPr lang="fa-IR" sz="2400" kern="0" dirty="0" smtClean="0">
                <a:solidFill>
                  <a:schemeClr val="tx1"/>
                </a:solidFill>
                <a:cs typeface="B Homa" panose="00000400000000000000" pitchFamily="2" charset="-78"/>
              </a:rPr>
              <a:t>    بافت </a:t>
            </a:r>
            <a:r>
              <a:rPr lang="fa-IR" sz="2400" kern="0" dirty="0">
                <a:solidFill>
                  <a:schemeClr val="tx1"/>
                </a:solidFill>
                <a:cs typeface="B Homa" panose="00000400000000000000" pitchFamily="2" charset="-78"/>
              </a:rPr>
              <a:t>فرسوده شهري به عرصه هایی از محدوده قانونی شهرها اطلاق می شود که به دلیل فرسودگی کالبدي، عدم برخورداري مناسب از دسترسی سواره، خدمات و زیر ساختهاي شهري </a:t>
            </a:r>
            <a:r>
              <a:rPr lang="fa-IR" sz="2400" u="sng" kern="0" dirty="0">
                <a:solidFill>
                  <a:srgbClr val="FF0000"/>
                </a:solidFill>
                <a:cs typeface="B Homa" panose="00000400000000000000" pitchFamily="2" charset="-78"/>
              </a:rPr>
              <a:t>آسیب پذیر </a:t>
            </a:r>
            <a:r>
              <a:rPr lang="fa-IR" sz="2400" kern="0" dirty="0">
                <a:solidFill>
                  <a:schemeClr val="tx1"/>
                </a:solidFill>
                <a:cs typeface="B Homa" panose="00000400000000000000" pitchFamily="2" charset="-78"/>
              </a:rPr>
              <a:t>بوده و از ارزش مکانی، محیطی و اقتصادي نازلی برخوردارند. این بافت ها به دلیل فقر ساکنین و مالکین آنها </a:t>
            </a:r>
            <a:r>
              <a:rPr lang="fa-IR" sz="2400" u="sng" kern="0" dirty="0">
                <a:solidFill>
                  <a:srgbClr val="FF0000"/>
                </a:solidFill>
                <a:cs typeface="B Homa" panose="00000400000000000000" pitchFamily="2" charset="-78"/>
              </a:rPr>
              <a:t>امکان نوسازي خود به خودي را نداشته </a:t>
            </a:r>
            <a:r>
              <a:rPr lang="fa-IR" sz="2400" kern="0" dirty="0">
                <a:solidFill>
                  <a:schemeClr val="tx1"/>
                </a:solidFill>
                <a:cs typeface="B Homa" panose="00000400000000000000" pitchFamily="2" charset="-78"/>
              </a:rPr>
              <a:t>و نیز سرمایه گذاران انگیزه اي جهت سرمایه گذاري در آن را ندارند". </a:t>
            </a:r>
            <a:r>
              <a:rPr lang="fa-IR" sz="2800" b="1" kern="0" dirty="0">
                <a:solidFill>
                  <a:schemeClr val="tx1"/>
                </a:solidFill>
                <a:cs typeface="B Homa" panose="00000400000000000000" pitchFamily="2" charset="-78"/>
              </a:rPr>
              <a:t>(مصوبه جلسه 84/11/16 شوراي عالی شهرسازي و معماري ایران در خصوص بافت هاي فرسوده شهري) </a:t>
            </a:r>
          </a:p>
          <a:p>
            <a:pPr marL="0" indent="0" algn="r" rtl="1">
              <a:buNone/>
            </a:pPr>
            <a:endParaRPr lang="en-US" dirty="0">
              <a:solidFill>
                <a:schemeClr val="tx1"/>
              </a:solidFill>
            </a:endParaRPr>
          </a:p>
        </p:txBody>
      </p:sp>
    </p:spTree>
    <p:extLst>
      <p:ext uri="{BB962C8B-B14F-4D97-AF65-F5344CB8AC3E}">
        <p14:creationId xmlns:p14="http://schemas.microsoft.com/office/powerpoint/2010/main" val="377204855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28648" y="435428"/>
            <a:ext cx="8596668" cy="1320800"/>
          </a:xfrm>
        </p:spPr>
        <p:txBody>
          <a:bodyPr>
            <a:normAutofit/>
          </a:bodyPr>
          <a:lstStyle/>
          <a:p>
            <a:pPr algn="r" rtl="0"/>
            <a:r>
              <a:rPr lang="fa-IR" sz="3600" b="1" dirty="0">
                <a:ln>
                  <a:solidFill>
                    <a:schemeClr val="tx1">
                      <a:lumMod val="95000"/>
                      <a:lumOff val="5000"/>
                    </a:schemeClr>
                  </a:solidFill>
                </a:ln>
                <a:solidFill>
                  <a:srgbClr val="FFFF00"/>
                </a:solidFill>
                <a:cs typeface="B Homa" panose="00000400000000000000" pitchFamily="2" charset="-78"/>
              </a:rPr>
              <a:t> اقدامات کوتاه مدت و فوري</a:t>
            </a:r>
            <a:r>
              <a:rPr lang="fa-IR" b="1" dirty="0"/>
              <a:t/>
            </a:r>
            <a:br>
              <a:rPr lang="fa-IR" b="1" dirty="0"/>
            </a:br>
            <a:endParaRPr lang="en-US" dirty="0"/>
          </a:p>
        </p:txBody>
      </p:sp>
      <p:sp>
        <p:nvSpPr>
          <p:cNvPr id="3" name="Content Placeholder 2"/>
          <p:cNvSpPr>
            <a:spLocks noGrp="1"/>
          </p:cNvSpPr>
          <p:nvPr>
            <p:ph idx="1"/>
          </p:nvPr>
        </p:nvSpPr>
        <p:spPr>
          <a:xfrm>
            <a:off x="682171" y="1536475"/>
            <a:ext cx="10493202" cy="4341811"/>
          </a:xfrm>
        </p:spPr>
        <p:txBody>
          <a:bodyPr>
            <a:noAutofit/>
          </a:bodyPr>
          <a:lstStyle/>
          <a:p>
            <a:pPr algn="r" rtl="1">
              <a:buFont typeface="Wingdings" panose="05000000000000000000" pitchFamily="2" charset="2"/>
              <a:buChar char="v"/>
            </a:pPr>
            <a:r>
              <a:rPr lang="fa-IR" sz="2400" b="1" dirty="0" smtClean="0">
                <a:cs typeface="B Homa" panose="00000400000000000000" pitchFamily="2" charset="-78"/>
              </a:rPr>
              <a:t>تخریب ، آواربرداري و تسطیح بناهاي مخروبه با هدف ایجاد آرامش روانی براي ساکنین وحذف </a:t>
            </a:r>
            <a:r>
              <a:rPr lang="fa-IR" sz="2400" b="1" dirty="0">
                <a:cs typeface="B Homa" panose="00000400000000000000" pitchFamily="2" charset="-78"/>
              </a:rPr>
              <a:t>نقاط جرم خیز.</a:t>
            </a:r>
          </a:p>
          <a:p>
            <a:pPr algn="r" rtl="1">
              <a:buFont typeface="Wingdings" panose="05000000000000000000" pitchFamily="2" charset="2"/>
              <a:buChar char="v"/>
            </a:pPr>
            <a:r>
              <a:rPr lang="fa-IR" sz="2400" b="1" dirty="0" smtClean="0">
                <a:cs typeface="B Homa" panose="00000400000000000000" pitchFamily="2" charset="-78"/>
              </a:rPr>
              <a:t>تجهیز </a:t>
            </a:r>
            <a:r>
              <a:rPr lang="fa-IR" sz="2400" b="1" dirty="0">
                <a:cs typeface="B Homa" panose="00000400000000000000" pitchFamily="2" charset="-78"/>
              </a:rPr>
              <a:t>و </a:t>
            </a:r>
            <a:r>
              <a:rPr lang="fa-IR" sz="2400" b="1" u="sng" dirty="0">
                <a:solidFill>
                  <a:srgbClr val="FF0000"/>
                </a:solidFill>
                <a:cs typeface="B Homa" panose="00000400000000000000" pitchFamily="2" charset="-78"/>
              </a:rPr>
              <a:t>ترمیم پایه هاي روشنایی </a:t>
            </a:r>
            <a:r>
              <a:rPr lang="fa-IR" sz="2400" b="1" dirty="0">
                <a:cs typeface="B Homa" panose="00000400000000000000" pitchFamily="2" charset="-78"/>
              </a:rPr>
              <a:t>در مناطق داخلی بافتهاي فرسوده با هدف </a:t>
            </a:r>
            <a:r>
              <a:rPr lang="fa-IR" sz="2400" b="1" dirty="0" smtClean="0">
                <a:cs typeface="B Homa" panose="00000400000000000000" pitchFamily="2" charset="-78"/>
              </a:rPr>
              <a:t>احساس ناامنی </a:t>
            </a:r>
            <a:r>
              <a:rPr lang="fa-IR" sz="2400" b="1" dirty="0">
                <a:cs typeface="B Homa" panose="00000400000000000000" pitchFamily="2" charset="-78"/>
              </a:rPr>
              <a:t>براي بزهکاران اجتماعی.</a:t>
            </a:r>
          </a:p>
          <a:p>
            <a:pPr algn="r" rtl="1">
              <a:buFont typeface="Wingdings" panose="05000000000000000000" pitchFamily="2" charset="2"/>
              <a:buChar char="v"/>
            </a:pPr>
            <a:r>
              <a:rPr lang="fa-IR" sz="2400" b="1" dirty="0" smtClean="0">
                <a:cs typeface="B Homa" panose="00000400000000000000" pitchFamily="2" charset="-78"/>
              </a:rPr>
              <a:t>برقراري </a:t>
            </a:r>
            <a:r>
              <a:rPr lang="fa-IR" sz="2400" b="1" u="sng" dirty="0">
                <a:solidFill>
                  <a:srgbClr val="FF0000"/>
                </a:solidFill>
                <a:cs typeface="B Homa" panose="00000400000000000000" pitchFamily="2" charset="-78"/>
              </a:rPr>
              <a:t>شیفتهاي مستمر </a:t>
            </a:r>
            <a:r>
              <a:rPr lang="fa-IR" sz="2400" b="1" dirty="0">
                <a:cs typeface="B Homa" panose="00000400000000000000" pitchFamily="2" charset="-78"/>
              </a:rPr>
              <a:t>گشت زنی توسط مامورین انتظامی.</a:t>
            </a:r>
          </a:p>
          <a:p>
            <a:pPr algn="r" rtl="1">
              <a:buFont typeface="Wingdings" panose="05000000000000000000" pitchFamily="2" charset="2"/>
              <a:buChar char="v"/>
            </a:pPr>
            <a:r>
              <a:rPr lang="fa-IR" sz="2400" b="1" dirty="0" smtClean="0">
                <a:cs typeface="B Homa" panose="00000400000000000000" pitchFamily="2" charset="-78"/>
              </a:rPr>
              <a:t>رفع </a:t>
            </a:r>
            <a:r>
              <a:rPr lang="fa-IR" sz="2400" b="1" dirty="0">
                <a:cs typeface="B Homa" panose="00000400000000000000" pitchFamily="2" charset="-78"/>
              </a:rPr>
              <a:t>خطر از بناهاي شکسته و اخطار به مالکین و اقدامات فوري حقوقی در صورت </a:t>
            </a:r>
            <a:r>
              <a:rPr lang="fa-IR" sz="2400" b="1" dirty="0" smtClean="0">
                <a:cs typeface="B Homa" panose="00000400000000000000" pitchFamily="2" charset="-78"/>
              </a:rPr>
              <a:t>عدم اقدام </a:t>
            </a:r>
            <a:r>
              <a:rPr lang="fa-IR" sz="2400" b="1" dirty="0">
                <a:cs typeface="B Homa" panose="00000400000000000000" pitchFamily="2" charset="-78"/>
              </a:rPr>
              <a:t>موثر توسط مالکین به استناد بند 14 ذیل مادة 55 قانون شهرداریها.</a:t>
            </a:r>
          </a:p>
          <a:p>
            <a:pPr algn="r" rtl="1">
              <a:buFont typeface="Wingdings" panose="05000000000000000000" pitchFamily="2" charset="2"/>
              <a:buChar char="v"/>
            </a:pPr>
            <a:r>
              <a:rPr lang="fa-IR" sz="2400" b="1" dirty="0" smtClean="0">
                <a:cs typeface="B Homa" panose="00000400000000000000" pitchFamily="2" charset="-78"/>
              </a:rPr>
              <a:t>ساماندهی </a:t>
            </a:r>
            <a:r>
              <a:rPr lang="fa-IR" sz="2400" b="1" dirty="0">
                <a:cs typeface="B Homa" panose="00000400000000000000" pitchFamily="2" charset="-78"/>
              </a:rPr>
              <a:t>معابر و </a:t>
            </a:r>
            <a:r>
              <a:rPr lang="fa-IR" sz="2400" b="1" u="sng" dirty="0">
                <a:solidFill>
                  <a:srgbClr val="FF0000"/>
                </a:solidFill>
                <a:cs typeface="B Homa" panose="00000400000000000000" pitchFamily="2" charset="-78"/>
              </a:rPr>
              <a:t>بازگشایی موانع عبور </a:t>
            </a:r>
            <a:r>
              <a:rPr lang="fa-IR" sz="2400" b="1" dirty="0">
                <a:cs typeface="B Homa" panose="00000400000000000000" pitchFamily="2" charset="-78"/>
              </a:rPr>
              <a:t>در بافتهاي فرسوده با هدف امکان تردد </a:t>
            </a:r>
            <a:r>
              <a:rPr lang="fa-IR" sz="2400" b="1" dirty="0" smtClean="0">
                <a:cs typeface="B Homa" panose="00000400000000000000" pitchFamily="2" charset="-78"/>
              </a:rPr>
              <a:t>خودروهاي امدادی</a:t>
            </a:r>
            <a:endParaRPr lang="en-US" sz="2400" b="1" dirty="0">
              <a:cs typeface="B Homa" panose="00000400000000000000" pitchFamily="2" charset="-78"/>
            </a:endParaRPr>
          </a:p>
        </p:txBody>
      </p:sp>
    </p:spTree>
    <p:extLst>
      <p:ext uri="{BB962C8B-B14F-4D97-AF65-F5344CB8AC3E}">
        <p14:creationId xmlns:p14="http://schemas.microsoft.com/office/powerpoint/2010/main" val="228766838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5106" y="391886"/>
            <a:ext cx="8596668" cy="1320800"/>
          </a:xfrm>
        </p:spPr>
        <p:txBody>
          <a:bodyPr>
            <a:normAutofit/>
          </a:bodyPr>
          <a:lstStyle/>
          <a:p>
            <a:pPr algn="r" rtl="0"/>
            <a:r>
              <a:rPr lang="fa-IR" sz="3200" b="1" dirty="0">
                <a:ln>
                  <a:solidFill>
                    <a:schemeClr val="tx1">
                      <a:lumMod val="95000"/>
                      <a:lumOff val="5000"/>
                    </a:schemeClr>
                  </a:solidFill>
                </a:ln>
                <a:solidFill>
                  <a:srgbClr val="FFFF00"/>
                </a:solidFill>
                <a:cs typeface="B Homa" panose="00000400000000000000" pitchFamily="2" charset="-78"/>
              </a:rPr>
              <a:t>اقدامات میان مدت</a:t>
            </a:r>
            <a:endParaRPr lang="en-US" sz="3200" b="1" dirty="0">
              <a:ln>
                <a:solidFill>
                  <a:schemeClr val="tx1">
                    <a:lumMod val="95000"/>
                    <a:lumOff val="5000"/>
                  </a:schemeClr>
                </a:solidFill>
              </a:ln>
              <a:solidFill>
                <a:srgbClr val="FFFF00"/>
              </a:solidFill>
              <a:cs typeface="B Homa" panose="00000400000000000000" pitchFamily="2" charset="-78"/>
            </a:endParaRPr>
          </a:p>
        </p:txBody>
      </p:sp>
      <p:sp>
        <p:nvSpPr>
          <p:cNvPr id="3" name="Content Placeholder 2"/>
          <p:cNvSpPr>
            <a:spLocks noGrp="1"/>
          </p:cNvSpPr>
          <p:nvPr>
            <p:ph idx="1"/>
          </p:nvPr>
        </p:nvSpPr>
        <p:spPr>
          <a:xfrm>
            <a:off x="2273905" y="1536475"/>
            <a:ext cx="8596668" cy="3880773"/>
          </a:xfrm>
        </p:spPr>
        <p:txBody>
          <a:bodyPr>
            <a:normAutofit/>
          </a:bodyPr>
          <a:lstStyle/>
          <a:p>
            <a:pPr algn="r" rtl="1">
              <a:buFont typeface="Wingdings" panose="05000000000000000000" pitchFamily="2" charset="2"/>
              <a:buChar char="v"/>
            </a:pPr>
            <a:r>
              <a:rPr lang="fa-IR" sz="2400" b="1" dirty="0" smtClean="0">
                <a:cs typeface="B Homa" panose="00000400000000000000" pitchFamily="2" charset="-78"/>
              </a:rPr>
              <a:t> </a:t>
            </a:r>
            <a:r>
              <a:rPr lang="fa-IR" sz="2400" b="1" dirty="0">
                <a:cs typeface="B Homa" panose="00000400000000000000" pitchFamily="2" charset="-78"/>
              </a:rPr>
              <a:t>تهیه و تدوین دستورالعمل اعطاي امتیازات تشویقی جهت متقاضیان ساخت و ساز </a:t>
            </a:r>
            <a:r>
              <a:rPr lang="fa-IR" sz="2400" b="1" dirty="0" smtClean="0">
                <a:cs typeface="B Homa" panose="00000400000000000000" pitchFamily="2" charset="-78"/>
              </a:rPr>
              <a:t>و تجمیع </a:t>
            </a:r>
            <a:r>
              <a:rPr lang="fa-IR" sz="2400" b="1" dirty="0">
                <a:cs typeface="B Homa" panose="00000400000000000000" pitchFamily="2" charset="-78"/>
              </a:rPr>
              <a:t>پلاکهاي واقع در بافتهاي فرسودة مصوب از جمله اعطاي تراکم رایگان و </a:t>
            </a:r>
            <a:r>
              <a:rPr lang="fa-IR" sz="2400" b="1" dirty="0" smtClean="0">
                <a:cs typeface="B Homa" panose="00000400000000000000" pitchFamily="2" charset="-78"/>
              </a:rPr>
              <a:t>معافیت هاي</a:t>
            </a:r>
            <a:r>
              <a:rPr lang="fa-IR" sz="2400" b="1" dirty="0">
                <a:cs typeface="B Homa" panose="00000400000000000000" pitchFamily="2" charset="-78"/>
              </a:rPr>
              <a:t> </a:t>
            </a:r>
            <a:r>
              <a:rPr lang="fa-IR" sz="2400" b="1" dirty="0" smtClean="0">
                <a:cs typeface="B Homa" panose="00000400000000000000" pitchFamily="2" charset="-78"/>
              </a:rPr>
              <a:t>مالیاتی </a:t>
            </a:r>
            <a:r>
              <a:rPr lang="fa-IR" sz="2400" b="1" dirty="0">
                <a:cs typeface="B Homa" panose="00000400000000000000" pitchFamily="2" charset="-78"/>
              </a:rPr>
              <a:t>و نوسازي براي چند سال</a:t>
            </a:r>
            <a:r>
              <a:rPr lang="fa-IR" sz="2400" b="1" dirty="0" smtClean="0">
                <a:cs typeface="B Homa" panose="00000400000000000000" pitchFamily="2" charset="-78"/>
              </a:rPr>
              <a:t>.</a:t>
            </a:r>
          </a:p>
          <a:p>
            <a:pPr algn="r" rtl="1">
              <a:buFont typeface="Wingdings" panose="05000000000000000000" pitchFamily="2" charset="2"/>
              <a:buChar char="v"/>
            </a:pPr>
            <a:r>
              <a:rPr lang="fa-IR" sz="2400" b="1" dirty="0">
                <a:cs typeface="B Homa" panose="00000400000000000000" pitchFamily="2" charset="-78"/>
              </a:rPr>
              <a:t>ایجاد تسهیلات مناسب جهت تشویق بخش خصوصی و تعاونی به منظور ساخت و ساز </a:t>
            </a:r>
            <a:r>
              <a:rPr lang="fa-IR" sz="2400" b="1" dirty="0" smtClean="0">
                <a:cs typeface="B Homa" panose="00000400000000000000" pitchFamily="2" charset="-78"/>
              </a:rPr>
              <a:t>در محلات </a:t>
            </a:r>
            <a:r>
              <a:rPr lang="fa-IR" sz="2400" b="1" dirty="0">
                <a:cs typeface="B Homa" panose="00000400000000000000" pitchFamily="2" charset="-78"/>
              </a:rPr>
              <a:t>فرسودة شهري.</a:t>
            </a:r>
            <a:endParaRPr lang="en-US" sz="2400" b="1" dirty="0">
              <a:cs typeface="B Homa" panose="00000400000000000000" pitchFamily="2" charset="-78"/>
            </a:endParaRPr>
          </a:p>
        </p:txBody>
      </p:sp>
    </p:spTree>
    <p:extLst>
      <p:ext uri="{BB962C8B-B14F-4D97-AF65-F5344CB8AC3E}">
        <p14:creationId xmlns:p14="http://schemas.microsoft.com/office/powerpoint/2010/main" val="36738866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0" y="1930400"/>
            <a:ext cx="11102802" cy="3880773"/>
          </a:xfrm>
        </p:spPr>
        <p:txBody>
          <a:bodyPr/>
          <a:lstStyle/>
          <a:p>
            <a:pPr algn="r" rtl="1">
              <a:buFont typeface="Wingdings" panose="05000000000000000000" pitchFamily="2" charset="2"/>
              <a:buChar char="v"/>
            </a:pPr>
            <a:r>
              <a:rPr lang="fa-IR" sz="2400" b="1" dirty="0">
                <a:cs typeface="B Homa" panose="00000400000000000000" pitchFamily="2" charset="-78"/>
              </a:rPr>
              <a:t>تسهیل در معرفی متقاضیان ساخت و ساز به بانکهاي عامل توسط شهرداري و </a:t>
            </a:r>
            <a:r>
              <a:rPr lang="fa-IR" sz="2400" b="1" dirty="0" smtClean="0">
                <a:cs typeface="B Homa" panose="00000400000000000000" pitchFamily="2" charset="-78"/>
              </a:rPr>
              <a:t>سازمان مسکن </a:t>
            </a:r>
            <a:r>
              <a:rPr lang="fa-IR" sz="2400" b="1" dirty="0">
                <a:cs typeface="B Homa" panose="00000400000000000000" pitchFamily="2" charset="-78"/>
              </a:rPr>
              <a:t>و شهرسازي بر اساس دستورالعمل توزیع یارانۀ تسهیلات اعطایی به متقاضیان ساخت </a:t>
            </a:r>
            <a:r>
              <a:rPr lang="fa-IR" sz="2400" b="1" dirty="0" smtClean="0">
                <a:cs typeface="B Homa" panose="00000400000000000000" pitchFamily="2" charset="-78"/>
              </a:rPr>
              <a:t>مسکن در </a:t>
            </a:r>
            <a:r>
              <a:rPr lang="fa-IR" sz="2400" b="1" dirty="0">
                <a:cs typeface="B Homa" panose="00000400000000000000" pitchFamily="2" charset="-78"/>
              </a:rPr>
              <a:t>بافتهاي فرسوده و استفاده از ظرفیت کامل اعتبار اختصاص یافته و رفع موانع دست و پاگیر (</a:t>
            </a:r>
            <a:r>
              <a:rPr lang="fa-IR" sz="2400" b="1" dirty="0" smtClean="0">
                <a:cs typeface="B Homa" panose="00000400000000000000" pitchFamily="2" charset="-78"/>
              </a:rPr>
              <a:t>رفع الزام </a:t>
            </a:r>
            <a:r>
              <a:rPr lang="fa-IR" sz="2400" b="1" dirty="0">
                <a:cs typeface="B Homa" panose="00000400000000000000" pitchFamily="2" charset="-78"/>
              </a:rPr>
              <a:t>مالکین جهت دریافت تسهیلات در قبال ارایه سند مالکیت ملک</a:t>
            </a:r>
            <a:r>
              <a:rPr lang="fa-IR" sz="2400" b="1" dirty="0" smtClean="0">
                <a:cs typeface="B Homa" panose="00000400000000000000" pitchFamily="2" charset="-78"/>
              </a:rPr>
              <a:t>).</a:t>
            </a:r>
          </a:p>
          <a:p>
            <a:pPr marL="0" indent="0" algn="r" rtl="1">
              <a:buNone/>
            </a:pPr>
            <a:endParaRPr lang="en-US" b="1" dirty="0">
              <a:cs typeface="B Homa" panose="00000400000000000000" pitchFamily="2" charset="-78"/>
            </a:endParaRPr>
          </a:p>
        </p:txBody>
      </p:sp>
    </p:spTree>
    <p:extLst>
      <p:ext uri="{BB962C8B-B14F-4D97-AF65-F5344CB8AC3E}">
        <p14:creationId xmlns:p14="http://schemas.microsoft.com/office/powerpoint/2010/main" val="245672444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0248" y="377371"/>
            <a:ext cx="8596668" cy="1320800"/>
          </a:xfrm>
        </p:spPr>
        <p:txBody>
          <a:bodyPr>
            <a:normAutofit/>
          </a:bodyPr>
          <a:lstStyle/>
          <a:p>
            <a:pPr algn="r" rtl="0"/>
            <a:r>
              <a:rPr lang="fa-IR" sz="3200" b="1" dirty="0">
                <a:ln>
                  <a:solidFill>
                    <a:schemeClr val="tx1">
                      <a:lumMod val="95000"/>
                      <a:lumOff val="5000"/>
                    </a:schemeClr>
                  </a:solidFill>
                </a:ln>
                <a:solidFill>
                  <a:srgbClr val="FFFF00"/>
                </a:solidFill>
                <a:cs typeface="B Homa" panose="00000400000000000000" pitchFamily="2" charset="-78"/>
              </a:rPr>
              <a:t>منابع</a:t>
            </a:r>
            <a:endParaRPr lang="en-US" sz="3200" b="1" dirty="0">
              <a:ln>
                <a:solidFill>
                  <a:schemeClr val="tx1">
                    <a:lumMod val="95000"/>
                    <a:lumOff val="5000"/>
                  </a:schemeClr>
                </a:solidFill>
              </a:ln>
              <a:solidFill>
                <a:srgbClr val="FFFF00"/>
              </a:solidFill>
              <a:cs typeface="B Homa" panose="00000400000000000000" pitchFamily="2" charset="-78"/>
            </a:endParaRPr>
          </a:p>
        </p:txBody>
      </p:sp>
      <p:sp>
        <p:nvSpPr>
          <p:cNvPr id="3" name="Content Placeholder 2"/>
          <p:cNvSpPr>
            <a:spLocks noGrp="1"/>
          </p:cNvSpPr>
          <p:nvPr>
            <p:ph idx="1"/>
          </p:nvPr>
        </p:nvSpPr>
        <p:spPr/>
        <p:txBody>
          <a:bodyPr>
            <a:normAutofit/>
          </a:bodyPr>
          <a:lstStyle/>
          <a:p>
            <a:pPr algn="r" rtl="1">
              <a:buFont typeface="Wingdings" panose="05000000000000000000" pitchFamily="2" charset="2"/>
              <a:buChar char="q"/>
            </a:pPr>
            <a:r>
              <a:rPr lang="fa-IR" b="1" dirty="0">
                <a:cs typeface="B Homa" panose="00000400000000000000" pitchFamily="2" charset="-78"/>
              </a:rPr>
              <a:t>طرح ساماندهی و بهسازی بازارچه و محله </a:t>
            </a:r>
            <a:r>
              <a:rPr lang="fa-IR" b="1" dirty="0" smtClean="0">
                <a:cs typeface="B Homa" panose="00000400000000000000" pitchFamily="2" charset="-78"/>
              </a:rPr>
              <a:t>سرشور</a:t>
            </a:r>
          </a:p>
          <a:p>
            <a:pPr algn="r" rtl="1">
              <a:buFont typeface="Wingdings" panose="05000000000000000000" pitchFamily="2" charset="2"/>
              <a:buChar char="q"/>
            </a:pPr>
            <a:r>
              <a:rPr lang="fa-IR" b="1" dirty="0">
                <a:cs typeface="B Homa" panose="00000400000000000000" pitchFamily="2" charset="-78"/>
              </a:rPr>
              <a:t>آسیب شناسی بافتهاي فرسوده شهري(موانع ، کاستی ها، راهکارها</a:t>
            </a:r>
            <a:r>
              <a:rPr lang="fa-IR" b="1" dirty="0" smtClean="0">
                <a:cs typeface="B Homa" panose="00000400000000000000" pitchFamily="2" charset="-78"/>
              </a:rPr>
              <a:t>) </a:t>
            </a:r>
            <a:r>
              <a:rPr lang="fa-IR" b="1" dirty="0">
                <a:cs typeface="B Homa" panose="00000400000000000000" pitchFamily="2" charset="-78"/>
              </a:rPr>
              <a:t>محمد فتحی </a:t>
            </a:r>
            <a:r>
              <a:rPr lang="fa-IR" b="1" dirty="0" smtClean="0">
                <a:cs typeface="B Homa" panose="00000400000000000000" pitchFamily="2" charset="-78"/>
              </a:rPr>
              <a:t>بیرانوند</a:t>
            </a:r>
          </a:p>
          <a:p>
            <a:pPr algn="r" rtl="1">
              <a:buFont typeface="Wingdings" panose="05000000000000000000" pitchFamily="2" charset="2"/>
              <a:buChar char="q"/>
            </a:pPr>
            <a:r>
              <a:rPr lang="fa-IR" b="1" dirty="0">
                <a:cs typeface="B Homa" panose="00000400000000000000" pitchFamily="2" charset="-78"/>
              </a:rPr>
              <a:t>مقالات دومين همايش بهسازي و بازآفريني بافت هاي فرسوده، </a:t>
            </a:r>
            <a:r>
              <a:rPr lang="fa-IR" b="1" dirty="0" smtClean="0">
                <a:cs typeface="B Homa" panose="00000400000000000000" pitchFamily="2" charset="-78"/>
              </a:rPr>
              <a:t>شيراز1390</a:t>
            </a:r>
          </a:p>
          <a:p>
            <a:pPr algn="r" rtl="1">
              <a:buFont typeface="Wingdings" panose="05000000000000000000" pitchFamily="2" charset="2"/>
              <a:buChar char="q"/>
            </a:pPr>
            <a:r>
              <a:rPr lang="fa-IR" b="1" dirty="0">
                <a:cs typeface="B Homa" panose="00000400000000000000" pitchFamily="2" charset="-78"/>
              </a:rPr>
              <a:t>اسناد ملی، شرکت عمران و بهسازی منطقه ثامن </a:t>
            </a:r>
          </a:p>
          <a:p>
            <a:pPr algn="r" rtl="1">
              <a:buFont typeface="Wingdings" panose="05000000000000000000" pitchFamily="2" charset="2"/>
              <a:buChar char="q"/>
            </a:pPr>
            <a:r>
              <a:rPr lang="fa-IR" b="1" dirty="0">
                <a:cs typeface="B Homa" panose="00000400000000000000" pitchFamily="2" charset="-78"/>
              </a:rPr>
              <a:t>نقش سرمایه اجتماعی در تسریع و تسهیل جریان نوسازی در بافت فرسوده، امین عالی پور ، 3 </a:t>
            </a:r>
            <a:r>
              <a:rPr lang="fa-IR" b="1" dirty="0" smtClean="0">
                <a:cs typeface="B Homa" panose="00000400000000000000" pitchFamily="2" charset="-78"/>
              </a:rPr>
              <a:t>حمیدرضا بیابانی </a:t>
            </a:r>
            <a:r>
              <a:rPr lang="fa-IR" b="1" dirty="0">
                <a:cs typeface="B Homa" panose="00000400000000000000" pitchFamily="2" charset="-78"/>
              </a:rPr>
              <a:t>مقدم</a:t>
            </a:r>
            <a:endParaRPr lang="en-US" b="1" dirty="0">
              <a:cs typeface="B Homa" panose="00000400000000000000" pitchFamily="2" charset="-78"/>
            </a:endParaRPr>
          </a:p>
        </p:txBody>
      </p:sp>
    </p:spTree>
    <p:extLst>
      <p:ext uri="{BB962C8B-B14F-4D97-AF65-F5344CB8AC3E}">
        <p14:creationId xmlns:p14="http://schemas.microsoft.com/office/powerpoint/2010/main" val="37098972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1692892" y="1015663"/>
          <a:ext cx="8469745" cy="56534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5254171" y="0"/>
            <a:ext cx="6937829" cy="1015663"/>
          </a:xfrm>
          <a:prstGeom prst="rect">
            <a:avLst/>
          </a:prstGeom>
          <a:noFill/>
        </p:spPr>
        <p:txBody>
          <a:bodyPr wrap="square" rtlCol="0">
            <a:spAutoFit/>
          </a:bodyPr>
          <a:lstStyle/>
          <a:p>
            <a:pPr lvl="0" algn="r" rtl="1"/>
            <a:r>
              <a:rPr lang="fa-IR" sz="3200" b="1" dirty="0">
                <a:ln>
                  <a:solidFill>
                    <a:schemeClr val="tx1">
                      <a:lumMod val="95000"/>
                      <a:lumOff val="5000"/>
                    </a:schemeClr>
                  </a:solidFill>
                </a:ln>
                <a:solidFill>
                  <a:srgbClr val="FFFF00"/>
                </a:solidFill>
                <a:latin typeface="+mj-lt"/>
                <a:ea typeface="+mj-ea"/>
                <a:cs typeface="B Homa" panose="00000400000000000000" pitchFamily="2" charset="-78"/>
              </a:rPr>
              <a:t>ويژگي هاي عمومي بافت فرسوده ي شهري</a:t>
            </a:r>
            <a:endParaRPr lang="en-US" sz="3200" b="1" dirty="0">
              <a:ln>
                <a:solidFill>
                  <a:schemeClr val="tx1">
                    <a:lumMod val="95000"/>
                    <a:lumOff val="5000"/>
                  </a:schemeClr>
                </a:solidFill>
              </a:ln>
              <a:solidFill>
                <a:srgbClr val="FFFF00"/>
              </a:solidFill>
              <a:latin typeface="+mj-lt"/>
              <a:ea typeface="+mj-ea"/>
              <a:cs typeface="B Homa" panose="00000400000000000000" pitchFamily="2" charset="-78"/>
            </a:endParaRPr>
          </a:p>
          <a:p>
            <a:pPr algn="r" rtl="1"/>
            <a:endParaRPr lang="en-US" sz="2800" b="1" dirty="0">
              <a:ln>
                <a:solidFill>
                  <a:schemeClr val="tx1">
                    <a:lumMod val="95000"/>
                    <a:lumOff val="5000"/>
                  </a:schemeClr>
                </a:solidFill>
              </a:ln>
              <a:solidFill>
                <a:srgbClr val="FFFF00"/>
              </a:solidFill>
              <a:latin typeface="+mj-lt"/>
              <a:ea typeface="+mj-ea"/>
              <a:cs typeface="B Homa" panose="00000400000000000000" pitchFamily="2" charset="-78"/>
            </a:endParaRPr>
          </a:p>
        </p:txBody>
      </p:sp>
    </p:spTree>
    <p:extLst>
      <p:ext uri="{BB962C8B-B14F-4D97-AF65-F5344CB8AC3E}">
        <p14:creationId xmlns:p14="http://schemas.microsoft.com/office/powerpoint/2010/main" val="3409157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1332015" y="884712"/>
          <a:ext cx="8257309" cy="54317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4847771" y="192568"/>
            <a:ext cx="7053284" cy="861774"/>
          </a:xfrm>
          <a:prstGeom prst="rect">
            <a:avLst/>
          </a:prstGeom>
          <a:noFill/>
        </p:spPr>
        <p:txBody>
          <a:bodyPr wrap="square" rtlCol="0">
            <a:spAutoFit/>
          </a:bodyPr>
          <a:lstStyle/>
          <a:p>
            <a:pPr lvl="0" algn="r" rtl="1"/>
            <a:r>
              <a:rPr lang="fa-IR" sz="3200" b="1" dirty="0">
                <a:ln>
                  <a:solidFill>
                    <a:schemeClr val="tx1">
                      <a:lumMod val="95000"/>
                      <a:lumOff val="5000"/>
                    </a:schemeClr>
                  </a:solidFill>
                </a:ln>
                <a:solidFill>
                  <a:srgbClr val="FFFF00"/>
                </a:solidFill>
                <a:latin typeface="+mj-lt"/>
                <a:ea typeface="+mj-ea"/>
                <a:cs typeface="B Homa" panose="00000400000000000000" pitchFamily="2" charset="-78"/>
              </a:rPr>
              <a:t>شاخصهاي شناسايي بافت فرسوده ي شهري</a:t>
            </a:r>
            <a:endParaRPr lang="en-US" sz="3200" b="1" dirty="0">
              <a:ln>
                <a:solidFill>
                  <a:schemeClr val="tx1">
                    <a:lumMod val="95000"/>
                    <a:lumOff val="5000"/>
                  </a:schemeClr>
                </a:solidFill>
              </a:ln>
              <a:solidFill>
                <a:srgbClr val="FFFF00"/>
              </a:solidFill>
              <a:latin typeface="+mj-lt"/>
              <a:ea typeface="+mj-ea"/>
              <a:cs typeface="B Homa" panose="00000400000000000000" pitchFamily="2" charset="-78"/>
            </a:endParaRPr>
          </a:p>
          <a:p>
            <a:endParaRPr lang="en-US" dirty="0"/>
          </a:p>
        </p:txBody>
      </p:sp>
    </p:spTree>
    <p:extLst>
      <p:ext uri="{BB962C8B-B14F-4D97-AF65-F5344CB8AC3E}">
        <p14:creationId xmlns:p14="http://schemas.microsoft.com/office/powerpoint/2010/main" val="41773556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5332" y="0"/>
            <a:ext cx="8596668" cy="1320800"/>
          </a:xfrm>
        </p:spPr>
        <p:txBody>
          <a:bodyPr>
            <a:normAutofit/>
          </a:bodyPr>
          <a:lstStyle/>
          <a:p>
            <a:pPr algn="r" rtl="1"/>
            <a:r>
              <a:rPr lang="fa-IR" dirty="0">
                <a:ln>
                  <a:solidFill>
                    <a:schemeClr val="tx1">
                      <a:lumMod val="95000"/>
                      <a:lumOff val="5000"/>
                    </a:schemeClr>
                  </a:solidFill>
                </a:ln>
                <a:solidFill>
                  <a:srgbClr val="FFFF00"/>
                </a:solidFill>
                <a:cs typeface="B Homa" panose="00000400000000000000" pitchFamily="2" charset="-78"/>
              </a:rPr>
              <a:t>ساختار تحقيق</a:t>
            </a:r>
            <a:r>
              <a:rPr lang="en-US" dirty="0">
                <a:ln>
                  <a:solidFill>
                    <a:schemeClr val="tx1">
                      <a:lumMod val="95000"/>
                      <a:lumOff val="5000"/>
                    </a:schemeClr>
                  </a:solidFill>
                </a:ln>
                <a:solidFill>
                  <a:srgbClr val="FFFF00"/>
                </a:solidFill>
                <a:cs typeface="B Homa" panose="00000400000000000000" pitchFamily="2" charset="-78"/>
              </a:rPr>
              <a:t/>
            </a:r>
            <a:br>
              <a:rPr lang="en-US" dirty="0">
                <a:ln>
                  <a:solidFill>
                    <a:schemeClr val="tx1">
                      <a:lumMod val="95000"/>
                      <a:lumOff val="5000"/>
                    </a:schemeClr>
                  </a:solidFill>
                </a:ln>
                <a:solidFill>
                  <a:srgbClr val="FFFF00"/>
                </a:solidFill>
                <a:cs typeface="B Homa" panose="00000400000000000000" pitchFamily="2" charset="-78"/>
              </a:rPr>
            </a:br>
            <a:endParaRPr lang="en-US" dirty="0"/>
          </a:p>
        </p:txBody>
      </p:sp>
      <p:pic>
        <p:nvPicPr>
          <p:cNvPr id="4" name="Content Placeholder 3" descr="C:\Users\MiniComp\Desktop\New folder\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96458" y="0"/>
            <a:ext cx="7198098" cy="6830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47371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2191" y="130628"/>
            <a:ext cx="8596668" cy="1320800"/>
          </a:xfrm>
        </p:spPr>
        <p:txBody>
          <a:bodyPr>
            <a:normAutofit/>
          </a:bodyPr>
          <a:lstStyle/>
          <a:p>
            <a:pPr algn="r"/>
            <a:r>
              <a:rPr lang="fa-IR" b="1" dirty="0">
                <a:ln>
                  <a:solidFill>
                    <a:schemeClr val="tx1">
                      <a:lumMod val="95000"/>
                      <a:lumOff val="5000"/>
                    </a:schemeClr>
                  </a:solidFill>
                </a:ln>
                <a:solidFill>
                  <a:srgbClr val="FFFF00"/>
                </a:solidFill>
                <a:cs typeface="B Homa" panose="00000400000000000000" pitchFamily="2" charset="-78"/>
              </a:rPr>
              <a:t>سرمايه اجتماعي- تعريف</a:t>
            </a:r>
            <a:r>
              <a:rPr lang="en-US" b="1" dirty="0">
                <a:solidFill>
                  <a:srgbClr val="FFFF00"/>
                </a:solidFill>
                <a:cs typeface="B Homa" panose="00000400000000000000" pitchFamily="2" charset="-78"/>
              </a:rPr>
              <a:t/>
            </a:r>
            <a:br>
              <a:rPr lang="en-US" b="1" dirty="0">
                <a:solidFill>
                  <a:srgbClr val="FFFF00"/>
                </a:solidFill>
                <a:cs typeface="B Homa" panose="00000400000000000000" pitchFamily="2" charset="-78"/>
              </a:rPr>
            </a:br>
            <a:endParaRPr lang="en-US" dirty="0"/>
          </a:p>
        </p:txBody>
      </p:sp>
      <p:sp>
        <p:nvSpPr>
          <p:cNvPr id="3" name="Content Placeholder 2"/>
          <p:cNvSpPr>
            <a:spLocks noGrp="1"/>
          </p:cNvSpPr>
          <p:nvPr>
            <p:ph idx="1"/>
          </p:nvPr>
        </p:nvSpPr>
        <p:spPr>
          <a:xfrm>
            <a:off x="677333" y="1248229"/>
            <a:ext cx="10643809" cy="4793133"/>
          </a:xfrm>
        </p:spPr>
        <p:txBody>
          <a:bodyPr>
            <a:normAutofit/>
          </a:bodyPr>
          <a:lstStyle/>
          <a:p>
            <a:pPr marL="0" indent="0" algn="r" rtl="1">
              <a:buNone/>
            </a:pPr>
            <a:r>
              <a:rPr lang="fa-IR" sz="2400" b="1" dirty="0">
                <a:ln>
                  <a:solidFill>
                    <a:schemeClr val="tx1">
                      <a:lumMod val="95000"/>
                      <a:lumOff val="5000"/>
                    </a:schemeClr>
                  </a:solidFill>
                </a:ln>
                <a:solidFill>
                  <a:schemeClr val="tx1">
                    <a:lumMod val="95000"/>
                    <a:lumOff val="5000"/>
                  </a:schemeClr>
                </a:solidFill>
                <a:cs typeface="B Homa" panose="00000400000000000000" pitchFamily="2" charset="-78"/>
              </a:rPr>
              <a:t/>
            </a:r>
            <a:br>
              <a:rPr lang="fa-IR" sz="2400" b="1" dirty="0">
                <a:ln>
                  <a:solidFill>
                    <a:schemeClr val="tx1">
                      <a:lumMod val="95000"/>
                      <a:lumOff val="5000"/>
                    </a:schemeClr>
                  </a:solidFill>
                </a:ln>
                <a:solidFill>
                  <a:schemeClr val="tx1">
                    <a:lumMod val="95000"/>
                    <a:lumOff val="5000"/>
                  </a:schemeClr>
                </a:solidFill>
                <a:cs typeface="B Homa" panose="00000400000000000000" pitchFamily="2" charset="-78"/>
              </a:rPr>
            </a:br>
            <a:r>
              <a:rPr lang="fa-IR" sz="2400" b="1" dirty="0">
                <a:solidFill>
                  <a:schemeClr val="tx1">
                    <a:lumMod val="95000"/>
                    <a:lumOff val="5000"/>
                  </a:schemeClr>
                </a:solidFill>
                <a:cs typeface="B Homa" panose="00000400000000000000" pitchFamily="2" charset="-78"/>
              </a:rPr>
              <a:t>•از ديد بورديو در هر جامعه چهار نوع سرمايه وجود دارد: </a:t>
            </a:r>
            <a:br>
              <a:rPr lang="fa-IR" sz="2400" b="1" dirty="0">
                <a:solidFill>
                  <a:schemeClr val="tx1">
                    <a:lumMod val="95000"/>
                    <a:lumOff val="5000"/>
                  </a:schemeClr>
                </a:solidFill>
                <a:cs typeface="B Homa" panose="00000400000000000000" pitchFamily="2" charset="-78"/>
              </a:rPr>
            </a:br>
            <a:r>
              <a:rPr lang="fa-IR" sz="2400" b="1" dirty="0">
                <a:solidFill>
                  <a:schemeClr val="tx1">
                    <a:lumMod val="95000"/>
                    <a:lumOff val="5000"/>
                  </a:schemeClr>
                </a:solidFill>
                <a:cs typeface="B Homa" panose="00000400000000000000" pitchFamily="2" charset="-78"/>
              </a:rPr>
              <a:t>1- سرمايه اقتصادى</a:t>
            </a:r>
            <a:br>
              <a:rPr lang="fa-IR" sz="2400" b="1" dirty="0">
                <a:solidFill>
                  <a:schemeClr val="tx1">
                    <a:lumMod val="95000"/>
                    <a:lumOff val="5000"/>
                  </a:schemeClr>
                </a:solidFill>
                <a:cs typeface="B Homa" panose="00000400000000000000" pitchFamily="2" charset="-78"/>
              </a:rPr>
            </a:br>
            <a:r>
              <a:rPr lang="fa-IR" sz="2400" b="1" dirty="0">
                <a:solidFill>
                  <a:schemeClr val="tx1">
                    <a:lumMod val="95000"/>
                    <a:lumOff val="5000"/>
                  </a:schemeClr>
                </a:solidFill>
                <a:cs typeface="B Homa" panose="00000400000000000000" pitchFamily="2" charset="-78"/>
              </a:rPr>
              <a:t>2- سرمايه فرهنگى</a:t>
            </a:r>
            <a:br>
              <a:rPr lang="fa-IR" sz="2400" b="1" dirty="0">
                <a:solidFill>
                  <a:schemeClr val="tx1">
                    <a:lumMod val="95000"/>
                    <a:lumOff val="5000"/>
                  </a:schemeClr>
                </a:solidFill>
                <a:cs typeface="B Homa" panose="00000400000000000000" pitchFamily="2" charset="-78"/>
              </a:rPr>
            </a:br>
            <a:r>
              <a:rPr lang="fa-IR" sz="2400" b="1" dirty="0">
                <a:solidFill>
                  <a:schemeClr val="tx1">
                    <a:lumMod val="95000"/>
                    <a:lumOff val="5000"/>
                  </a:schemeClr>
                </a:solidFill>
                <a:cs typeface="B Homa" panose="00000400000000000000" pitchFamily="2" charset="-78"/>
              </a:rPr>
              <a:t>3- سرمايه اجتماعى</a:t>
            </a:r>
            <a:br>
              <a:rPr lang="fa-IR" sz="2400" b="1" dirty="0">
                <a:solidFill>
                  <a:schemeClr val="tx1">
                    <a:lumMod val="95000"/>
                    <a:lumOff val="5000"/>
                  </a:schemeClr>
                </a:solidFill>
                <a:cs typeface="B Homa" panose="00000400000000000000" pitchFamily="2" charset="-78"/>
              </a:rPr>
            </a:br>
            <a:r>
              <a:rPr lang="fa-IR" sz="2400" b="1" dirty="0">
                <a:solidFill>
                  <a:schemeClr val="tx1">
                    <a:lumMod val="95000"/>
                    <a:lumOff val="5000"/>
                  </a:schemeClr>
                </a:solidFill>
                <a:cs typeface="B Homa" panose="00000400000000000000" pitchFamily="2" charset="-78"/>
              </a:rPr>
              <a:t>4- سرمايه نمادين</a:t>
            </a:r>
            <a:br>
              <a:rPr lang="fa-IR" sz="2400" b="1" dirty="0">
                <a:solidFill>
                  <a:schemeClr val="tx1">
                    <a:lumMod val="95000"/>
                    <a:lumOff val="5000"/>
                  </a:schemeClr>
                </a:solidFill>
                <a:cs typeface="B Homa" panose="00000400000000000000" pitchFamily="2" charset="-78"/>
              </a:rPr>
            </a:br>
            <a:r>
              <a:rPr lang="fa-IR" sz="2400" b="1" dirty="0">
                <a:solidFill>
                  <a:schemeClr val="tx1">
                    <a:lumMod val="95000"/>
                    <a:lumOff val="5000"/>
                  </a:schemeClr>
                </a:solidFill>
                <a:cs typeface="B Homa" panose="00000400000000000000" pitchFamily="2" charset="-78"/>
              </a:rPr>
              <a:t>• كلمن: سرمايه اجتماعي را نوعي كالاي عمومي معرفي مي كند كه اگر چه به دست كساني كه آن را تشخيص مي دهند ايجاد مي شود، ولي منافع آن شامل تمام اجزاي ساختار مي شود.</a:t>
            </a:r>
            <a:br>
              <a:rPr lang="fa-IR" sz="2400" b="1" dirty="0">
                <a:solidFill>
                  <a:schemeClr val="tx1">
                    <a:lumMod val="95000"/>
                    <a:lumOff val="5000"/>
                  </a:schemeClr>
                </a:solidFill>
                <a:cs typeface="B Homa" panose="00000400000000000000" pitchFamily="2" charset="-78"/>
              </a:rPr>
            </a:br>
            <a:r>
              <a:rPr lang="fa-IR" sz="2400" b="1" dirty="0">
                <a:solidFill>
                  <a:schemeClr val="tx1">
                    <a:lumMod val="95000"/>
                    <a:lumOff val="5000"/>
                  </a:schemeClr>
                </a:solidFill>
                <a:cs typeface="B Homa" panose="00000400000000000000" pitchFamily="2" charset="-78"/>
              </a:rPr>
              <a:t>• بنابراين سرمايه اجتماعي سبب مي شود تا همكاري بين افراد ايجاد شود كه در غير اين صورت دنبال منافع فردي خود مي بودند.</a:t>
            </a:r>
            <a:endParaRPr lang="en-US" sz="2400" dirty="0"/>
          </a:p>
        </p:txBody>
      </p:sp>
    </p:spTree>
    <p:extLst>
      <p:ext uri="{BB962C8B-B14F-4D97-AF65-F5344CB8AC3E}">
        <p14:creationId xmlns:p14="http://schemas.microsoft.com/office/powerpoint/2010/main" val="17659758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1400" y="326700"/>
            <a:ext cx="9601196" cy="1303867"/>
          </a:xfrm>
        </p:spPr>
        <p:txBody>
          <a:bodyPr>
            <a:normAutofit/>
          </a:bodyPr>
          <a:lstStyle/>
          <a:p>
            <a:pPr algn="r" rtl="0"/>
            <a:r>
              <a:rPr lang="fa-IR" dirty="0">
                <a:ln>
                  <a:solidFill>
                    <a:schemeClr val="tx1">
                      <a:lumMod val="95000"/>
                      <a:lumOff val="5000"/>
                    </a:schemeClr>
                  </a:solidFill>
                </a:ln>
                <a:solidFill>
                  <a:srgbClr val="FFFF00"/>
                </a:solidFill>
                <a:cs typeface="B Homa" panose="00000400000000000000" pitchFamily="2" charset="-78"/>
              </a:rPr>
              <a:t>مؤلفه هاي سرمايه اجتماعي</a:t>
            </a:r>
            <a:r>
              <a:rPr lang="en-US" dirty="0">
                <a:ln>
                  <a:solidFill>
                    <a:schemeClr val="tx1">
                      <a:lumMod val="95000"/>
                      <a:lumOff val="5000"/>
                    </a:schemeClr>
                  </a:solidFill>
                </a:ln>
                <a:solidFill>
                  <a:srgbClr val="FFFF00"/>
                </a:solidFill>
                <a:cs typeface="B Homa" panose="00000400000000000000" pitchFamily="2" charset="-78"/>
              </a:rPr>
              <a:t/>
            </a:r>
            <a:br>
              <a:rPr lang="en-US" dirty="0">
                <a:ln>
                  <a:solidFill>
                    <a:schemeClr val="tx1">
                      <a:lumMod val="95000"/>
                      <a:lumOff val="5000"/>
                    </a:schemeClr>
                  </a:solidFill>
                </a:ln>
                <a:solidFill>
                  <a:srgbClr val="FFFF00"/>
                </a:solidFill>
                <a:cs typeface="B Homa" panose="00000400000000000000" pitchFamily="2" charset="-78"/>
              </a:rPr>
            </a:br>
            <a:endParaRPr lang="en-US" dirty="0"/>
          </a:p>
        </p:txBody>
      </p:sp>
      <p:grpSp>
        <p:nvGrpSpPr>
          <p:cNvPr id="4" name="Group 42"/>
          <p:cNvGrpSpPr>
            <a:grpSpLocks/>
          </p:cNvGrpSpPr>
          <p:nvPr/>
        </p:nvGrpSpPr>
        <p:grpSpPr bwMode="auto">
          <a:xfrm>
            <a:off x="3094182" y="1370075"/>
            <a:ext cx="6172201" cy="4563640"/>
            <a:chOff x="3703320" y="426151"/>
            <a:chExt cx="5305313" cy="3471717"/>
          </a:xfrm>
          <a:solidFill>
            <a:schemeClr val="accent2"/>
          </a:solidFill>
        </p:grpSpPr>
        <p:sp>
          <p:nvSpPr>
            <p:cNvPr id="5" name="Rectangle 4"/>
            <p:cNvSpPr/>
            <p:nvPr/>
          </p:nvSpPr>
          <p:spPr>
            <a:xfrm>
              <a:off x="5349240" y="1752600"/>
              <a:ext cx="2057400" cy="685800"/>
            </a:xfrm>
            <a:prstGeom prst="rect">
              <a:avLst/>
            </a:prstGeom>
            <a:grpFill/>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endParaRPr lang="en-US"/>
            </a:p>
          </p:txBody>
        </p:sp>
        <p:sp>
          <p:nvSpPr>
            <p:cNvPr id="6" name="TextBox 8"/>
            <p:cNvSpPr txBox="1">
              <a:spLocks noChangeArrowheads="1"/>
            </p:cNvSpPr>
            <p:nvPr/>
          </p:nvSpPr>
          <p:spPr bwMode="auto">
            <a:xfrm>
              <a:off x="5654040" y="1916668"/>
              <a:ext cx="1447800" cy="2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ndara" panose="020E0502030303020204" pitchFamily="34" charset="0"/>
                  <a:cs typeface="Arial" panose="020B0604020202020204" pitchFamily="34" charset="0"/>
                </a:defRPr>
              </a:lvl1pPr>
              <a:lvl2pPr marL="742950" indent="-285750" eaLnBrk="0" hangingPunct="0">
                <a:defRPr>
                  <a:solidFill>
                    <a:schemeClr val="tx1"/>
                  </a:solidFill>
                  <a:latin typeface="Candara" panose="020E0502030303020204" pitchFamily="34" charset="0"/>
                  <a:cs typeface="Arial" panose="020B0604020202020204" pitchFamily="34" charset="0"/>
                </a:defRPr>
              </a:lvl2pPr>
              <a:lvl3pPr marL="1143000" indent="-228600" eaLnBrk="0" hangingPunct="0">
                <a:defRPr>
                  <a:solidFill>
                    <a:schemeClr val="tx1"/>
                  </a:solidFill>
                  <a:latin typeface="Candara" panose="020E0502030303020204" pitchFamily="34" charset="0"/>
                  <a:cs typeface="Arial" panose="020B0604020202020204" pitchFamily="34" charset="0"/>
                </a:defRPr>
              </a:lvl3pPr>
              <a:lvl4pPr marL="1600200" indent="-228600" eaLnBrk="0" hangingPunct="0">
                <a:defRPr>
                  <a:solidFill>
                    <a:schemeClr val="tx1"/>
                  </a:solidFill>
                  <a:latin typeface="Candara" panose="020E0502030303020204" pitchFamily="34" charset="0"/>
                  <a:cs typeface="Arial" panose="020B0604020202020204" pitchFamily="34" charset="0"/>
                </a:defRPr>
              </a:lvl4pPr>
              <a:lvl5pPr marL="2057400" indent="-228600" eaLnBrk="0" hangingPunct="0">
                <a:defRPr>
                  <a:solidFill>
                    <a:schemeClr val="tx1"/>
                  </a:solidFill>
                  <a:latin typeface="Candara" panose="020E0502030303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9pPr>
            </a:lstStyle>
            <a:p>
              <a:pPr algn="ctr" rtl="1" eaLnBrk="1" hangingPunct="1"/>
              <a:r>
                <a:rPr lang="fa-IR" altLang="en-US" dirty="0">
                  <a:cs typeface="B Homa" panose="00000400000000000000" pitchFamily="2" charset="-78"/>
                </a:rPr>
                <a:t>اعتماد به دولت</a:t>
              </a:r>
              <a:endParaRPr lang="en-US" altLang="en-US" dirty="0">
                <a:cs typeface="B Homa" panose="00000400000000000000" pitchFamily="2" charset="-78"/>
              </a:endParaRPr>
            </a:p>
          </p:txBody>
        </p:sp>
        <p:sp>
          <p:nvSpPr>
            <p:cNvPr id="7" name="Rectangle 6"/>
            <p:cNvSpPr/>
            <p:nvPr/>
          </p:nvSpPr>
          <p:spPr>
            <a:xfrm>
              <a:off x="6951233" y="3212068"/>
              <a:ext cx="2057400" cy="685800"/>
            </a:xfrm>
            <a:prstGeom prst="rect">
              <a:avLst/>
            </a:prstGeom>
            <a:grpFill/>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endParaRPr lang="en-US"/>
            </a:p>
          </p:txBody>
        </p:sp>
        <p:sp>
          <p:nvSpPr>
            <p:cNvPr id="8" name="TextBox 10"/>
            <p:cNvSpPr txBox="1">
              <a:spLocks noChangeArrowheads="1"/>
            </p:cNvSpPr>
            <p:nvPr/>
          </p:nvSpPr>
          <p:spPr bwMode="auto">
            <a:xfrm>
              <a:off x="7256032" y="3376136"/>
              <a:ext cx="1584063" cy="2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ndara" panose="020E0502030303020204" pitchFamily="34" charset="0"/>
                  <a:cs typeface="Arial" panose="020B0604020202020204" pitchFamily="34" charset="0"/>
                </a:defRPr>
              </a:lvl1pPr>
              <a:lvl2pPr marL="742950" indent="-285750" eaLnBrk="0" hangingPunct="0">
                <a:defRPr>
                  <a:solidFill>
                    <a:schemeClr val="tx1"/>
                  </a:solidFill>
                  <a:latin typeface="Candara" panose="020E0502030303020204" pitchFamily="34" charset="0"/>
                  <a:cs typeface="Arial" panose="020B0604020202020204" pitchFamily="34" charset="0"/>
                </a:defRPr>
              </a:lvl2pPr>
              <a:lvl3pPr marL="1143000" indent="-228600" eaLnBrk="0" hangingPunct="0">
                <a:defRPr>
                  <a:solidFill>
                    <a:schemeClr val="tx1"/>
                  </a:solidFill>
                  <a:latin typeface="Candara" panose="020E0502030303020204" pitchFamily="34" charset="0"/>
                  <a:cs typeface="Arial" panose="020B0604020202020204" pitchFamily="34" charset="0"/>
                </a:defRPr>
              </a:lvl3pPr>
              <a:lvl4pPr marL="1600200" indent="-228600" eaLnBrk="0" hangingPunct="0">
                <a:defRPr>
                  <a:solidFill>
                    <a:schemeClr val="tx1"/>
                  </a:solidFill>
                  <a:latin typeface="Candara" panose="020E0502030303020204" pitchFamily="34" charset="0"/>
                  <a:cs typeface="Arial" panose="020B0604020202020204" pitchFamily="34" charset="0"/>
                </a:defRPr>
              </a:lvl4pPr>
              <a:lvl5pPr marL="2057400" indent="-228600" eaLnBrk="0" hangingPunct="0">
                <a:defRPr>
                  <a:solidFill>
                    <a:schemeClr val="tx1"/>
                  </a:solidFill>
                  <a:latin typeface="Candara" panose="020E0502030303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9pPr>
            </a:lstStyle>
            <a:p>
              <a:pPr algn="ctr" rtl="1" eaLnBrk="1" hangingPunct="1"/>
              <a:r>
                <a:rPr lang="fa-IR" altLang="en-US" dirty="0">
                  <a:cs typeface="B Homa" panose="00000400000000000000" pitchFamily="2" charset="-78"/>
                </a:rPr>
                <a:t>اعتماد بین فردی</a:t>
              </a:r>
              <a:endParaRPr lang="en-US" altLang="en-US" dirty="0">
                <a:cs typeface="B Homa" panose="00000400000000000000" pitchFamily="2" charset="-78"/>
              </a:endParaRPr>
            </a:p>
          </p:txBody>
        </p:sp>
        <p:sp>
          <p:nvSpPr>
            <p:cNvPr id="9" name="Rectangle 8"/>
            <p:cNvSpPr/>
            <p:nvPr/>
          </p:nvSpPr>
          <p:spPr>
            <a:xfrm>
              <a:off x="3703320" y="3212068"/>
              <a:ext cx="2057400" cy="685800"/>
            </a:xfrm>
            <a:prstGeom prst="rect">
              <a:avLst/>
            </a:prstGeom>
            <a:grpFill/>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endParaRPr lang="en-US"/>
            </a:p>
          </p:txBody>
        </p:sp>
        <p:sp>
          <p:nvSpPr>
            <p:cNvPr id="10" name="TextBox 12"/>
            <p:cNvSpPr txBox="1">
              <a:spLocks noChangeArrowheads="1"/>
            </p:cNvSpPr>
            <p:nvPr/>
          </p:nvSpPr>
          <p:spPr bwMode="auto">
            <a:xfrm>
              <a:off x="4008120" y="3352800"/>
              <a:ext cx="1447800" cy="2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ndara" panose="020E0502030303020204" pitchFamily="34" charset="0"/>
                  <a:cs typeface="Arial" panose="020B0604020202020204" pitchFamily="34" charset="0"/>
                </a:defRPr>
              </a:lvl1pPr>
              <a:lvl2pPr marL="742950" indent="-285750" eaLnBrk="0" hangingPunct="0">
                <a:defRPr>
                  <a:solidFill>
                    <a:schemeClr val="tx1"/>
                  </a:solidFill>
                  <a:latin typeface="Candara" panose="020E0502030303020204" pitchFamily="34" charset="0"/>
                  <a:cs typeface="Arial" panose="020B0604020202020204" pitchFamily="34" charset="0"/>
                </a:defRPr>
              </a:lvl2pPr>
              <a:lvl3pPr marL="1143000" indent="-228600" eaLnBrk="0" hangingPunct="0">
                <a:defRPr>
                  <a:solidFill>
                    <a:schemeClr val="tx1"/>
                  </a:solidFill>
                  <a:latin typeface="Candara" panose="020E0502030303020204" pitchFamily="34" charset="0"/>
                  <a:cs typeface="Arial" panose="020B0604020202020204" pitchFamily="34" charset="0"/>
                </a:defRPr>
              </a:lvl3pPr>
              <a:lvl4pPr marL="1600200" indent="-228600" eaLnBrk="0" hangingPunct="0">
                <a:defRPr>
                  <a:solidFill>
                    <a:schemeClr val="tx1"/>
                  </a:solidFill>
                  <a:latin typeface="Candara" panose="020E0502030303020204" pitchFamily="34" charset="0"/>
                  <a:cs typeface="Arial" panose="020B0604020202020204" pitchFamily="34" charset="0"/>
                </a:defRPr>
              </a:lvl4pPr>
              <a:lvl5pPr marL="2057400" indent="-228600" eaLnBrk="0" hangingPunct="0">
                <a:defRPr>
                  <a:solidFill>
                    <a:schemeClr val="tx1"/>
                  </a:solidFill>
                  <a:latin typeface="Candara" panose="020E0502030303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ndara" panose="020E0502030303020204" pitchFamily="34" charset="0"/>
                  <a:cs typeface="Arial" panose="020B0604020202020204" pitchFamily="34" charset="0"/>
                </a:defRPr>
              </a:lvl9pPr>
            </a:lstStyle>
            <a:p>
              <a:pPr algn="ctr" rtl="1" eaLnBrk="1" hangingPunct="1"/>
              <a:r>
                <a:rPr lang="fa-IR" altLang="en-US" dirty="0">
                  <a:cs typeface="B Homa" panose="00000400000000000000" pitchFamily="2" charset="-78"/>
                </a:rPr>
                <a:t>مشارکت مدنی</a:t>
              </a:r>
              <a:endParaRPr lang="en-US" altLang="en-US" dirty="0">
                <a:cs typeface="B Homa" panose="00000400000000000000" pitchFamily="2" charset="-78"/>
              </a:endParaRPr>
            </a:p>
          </p:txBody>
        </p:sp>
        <p:cxnSp>
          <p:nvCxnSpPr>
            <p:cNvPr id="11" name="Straight Arrow Connector 10"/>
            <p:cNvCxnSpPr/>
            <p:nvPr/>
          </p:nvCxnSpPr>
          <p:spPr>
            <a:xfrm flipV="1">
              <a:off x="4525628" y="2437613"/>
              <a:ext cx="823896" cy="774570"/>
            </a:xfrm>
            <a:prstGeom prst="straightConnector1">
              <a:avLst/>
            </a:prstGeom>
            <a:grpFill/>
            <a:ln>
              <a:tailEnd type="arrow"/>
            </a:ln>
          </p:spPr>
          <p:style>
            <a:lnRef idx="3">
              <a:schemeClr val="dk1"/>
            </a:lnRef>
            <a:fillRef idx="0">
              <a:schemeClr val="dk1"/>
            </a:fillRef>
            <a:effectRef idx="2">
              <a:schemeClr val="dk1"/>
            </a:effectRef>
            <a:fontRef idx="minor">
              <a:schemeClr val="tx1"/>
            </a:fontRef>
          </p:style>
        </p:cxnSp>
        <p:cxnSp>
          <p:nvCxnSpPr>
            <p:cNvPr id="12" name="Straight Arrow Connector 11"/>
            <p:cNvCxnSpPr/>
            <p:nvPr/>
          </p:nvCxnSpPr>
          <p:spPr>
            <a:xfrm flipH="1" flipV="1">
              <a:off x="7406880" y="1751928"/>
              <a:ext cx="1601753" cy="1460255"/>
            </a:xfrm>
            <a:prstGeom prst="straightConnector1">
              <a:avLst/>
            </a:prstGeom>
            <a:grpFill/>
            <a:ln>
              <a:tailEnd type="arrow"/>
            </a:ln>
          </p:spPr>
          <p:style>
            <a:lnRef idx="3">
              <a:schemeClr val="dk1"/>
            </a:lnRef>
            <a:fillRef idx="0">
              <a:schemeClr val="dk1"/>
            </a:fillRef>
            <a:effectRef idx="2">
              <a:schemeClr val="dk1"/>
            </a:effectRef>
            <a:fontRef idx="minor">
              <a:schemeClr val="tx1"/>
            </a:fontRef>
          </p:style>
        </p:cxnSp>
        <p:cxnSp>
          <p:nvCxnSpPr>
            <p:cNvPr id="13" name="Straight Arrow Connector 12"/>
            <p:cNvCxnSpPr/>
            <p:nvPr/>
          </p:nvCxnSpPr>
          <p:spPr>
            <a:xfrm>
              <a:off x="7406880" y="2437613"/>
              <a:ext cx="898506" cy="774570"/>
            </a:xfrm>
            <a:prstGeom prst="straightConnector1">
              <a:avLst/>
            </a:prstGeom>
            <a:grpFill/>
            <a:ln>
              <a:tailEnd type="arrow"/>
            </a:ln>
          </p:spPr>
          <p:style>
            <a:lnRef idx="3">
              <a:schemeClr val="dk1"/>
            </a:lnRef>
            <a:fillRef idx="0">
              <a:schemeClr val="dk1"/>
            </a:fillRef>
            <a:effectRef idx="2">
              <a:schemeClr val="dk1"/>
            </a:effectRef>
            <a:fontRef idx="minor">
              <a:schemeClr val="tx1"/>
            </a:fontRef>
          </p:style>
        </p:cxnSp>
        <p:cxnSp>
          <p:nvCxnSpPr>
            <p:cNvPr id="14" name="Straight Arrow Connector 13"/>
            <p:cNvCxnSpPr/>
            <p:nvPr/>
          </p:nvCxnSpPr>
          <p:spPr>
            <a:xfrm flipH="1">
              <a:off x="3703320" y="1751928"/>
              <a:ext cx="1646203" cy="1460255"/>
            </a:xfrm>
            <a:prstGeom prst="straightConnector1">
              <a:avLst/>
            </a:prstGeom>
            <a:grpFill/>
            <a:ln>
              <a:tailEnd type="arrow"/>
            </a:ln>
          </p:spPr>
          <p:style>
            <a:lnRef idx="3">
              <a:schemeClr val="dk1"/>
            </a:lnRef>
            <a:fillRef idx="0">
              <a:schemeClr val="dk1"/>
            </a:fillRef>
            <a:effectRef idx="2">
              <a:schemeClr val="dk1"/>
            </a:effectRef>
            <a:fontRef idx="minor">
              <a:schemeClr val="tx1"/>
            </a:fontRef>
          </p:style>
        </p:cxnSp>
        <p:cxnSp>
          <p:nvCxnSpPr>
            <p:cNvPr id="15" name="Straight Arrow Connector 14"/>
            <p:cNvCxnSpPr/>
            <p:nvPr/>
          </p:nvCxnSpPr>
          <p:spPr>
            <a:xfrm flipH="1">
              <a:off x="5790839" y="3212183"/>
              <a:ext cx="1160438" cy="0"/>
            </a:xfrm>
            <a:prstGeom prst="straightConnector1">
              <a:avLst/>
            </a:prstGeom>
            <a:grpFill/>
            <a:ln>
              <a:tailEnd type="arrow"/>
            </a:ln>
          </p:spPr>
          <p:style>
            <a:lnRef idx="3">
              <a:schemeClr val="dk1"/>
            </a:lnRef>
            <a:fillRef idx="0">
              <a:schemeClr val="dk1"/>
            </a:fillRef>
            <a:effectRef idx="2">
              <a:schemeClr val="dk1"/>
            </a:effectRef>
            <a:fontRef idx="minor">
              <a:schemeClr val="tx1"/>
            </a:fontRef>
          </p:style>
        </p:cxnSp>
        <p:cxnSp>
          <p:nvCxnSpPr>
            <p:cNvPr id="16" name="Straight Arrow Connector 15"/>
            <p:cNvCxnSpPr/>
            <p:nvPr/>
          </p:nvCxnSpPr>
          <p:spPr>
            <a:xfrm>
              <a:off x="5790839" y="3897868"/>
              <a:ext cx="1160438" cy="0"/>
            </a:xfrm>
            <a:prstGeom prst="straightConnector1">
              <a:avLst/>
            </a:prstGeom>
            <a:grpFill/>
            <a:ln>
              <a:tailEnd type="arrow"/>
            </a:ln>
          </p:spPr>
          <p:style>
            <a:lnRef idx="3">
              <a:schemeClr val="dk1"/>
            </a:lnRef>
            <a:fillRef idx="0">
              <a:schemeClr val="dk1"/>
            </a:fillRef>
            <a:effectRef idx="2">
              <a:schemeClr val="dk1"/>
            </a:effectRef>
            <a:fontRef idx="minor">
              <a:schemeClr val="tx1"/>
            </a:fontRef>
          </p:style>
        </p:cxnSp>
        <p:sp>
          <p:nvSpPr>
            <p:cNvPr id="17" name="TextBox 16"/>
            <p:cNvSpPr txBox="1"/>
            <p:nvPr/>
          </p:nvSpPr>
          <p:spPr>
            <a:xfrm>
              <a:off x="4182659" y="426151"/>
              <a:ext cx="4571999" cy="351204"/>
            </a:xfrm>
            <a:prstGeom prst="rect">
              <a:avLst/>
            </a:prstGeom>
            <a:grpFill/>
          </p:spPr>
          <p:txBody>
            <a:bodyPr>
              <a:spAutoFit/>
            </a:bodyPr>
            <a:lstStyle/>
            <a:p>
              <a:pPr algn="ctr" rtl="1" fontAlgn="auto">
                <a:spcBef>
                  <a:spcPts val="0"/>
                </a:spcBef>
                <a:spcAft>
                  <a:spcPts val="0"/>
                </a:spcAft>
                <a:defRPr/>
              </a:pPr>
              <a:r>
                <a:rPr lang="fa-IR" sz="2400" b="1" cap="all" dirty="0">
                  <a:ln w="9000" cmpd="sng">
                    <a:solidFill>
                      <a:schemeClr val="tx1">
                        <a:lumMod val="95000"/>
                        <a:lumOff val="5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cs typeface="B Homa" panose="00000400000000000000" pitchFamily="2" charset="-78"/>
                </a:rPr>
                <a:t>مدل ساختاری سرمایه اجتماعی</a:t>
              </a:r>
              <a:endParaRPr lang="en-US" sz="2400" b="1" cap="all" dirty="0">
                <a:ln w="9000" cmpd="sng">
                  <a:solidFill>
                    <a:schemeClr val="tx1">
                      <a:lumMod val="95000"/>
                      <a:lumOff val="5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cs typeface="B Homa" panose="00000400000000000000" pitchFamily="2" charset="-78"/>
              </a:endParaRPr>
            </a:p>
          </p:txBody>
        </p:sp>
      </p:grpSp>
    </p:spTree>
    <p:extLst>
      <p:ext uri="{BB962C8B-B14F-4D97-AF65-F5344CB8AC3E}">
        <p14:creationId xmlns:p14="http://schemas.microsoft.com/office/powerpoint/2010/main" val="1277486459"/>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TotalTime>
  <Words>3261</Words>
  <Application>Microsoft Office PowerPoint</Application>
  <PresentationFormat>Widescreen</PresentationFormat>
  <Paragraphs>128</Paragraphs>
  <Slides>43</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43</vt:i4>
      </vt:variant>
    </vt:vector>
  </HeadingPairs>
  <TitlesOfParts>
    <vt:vector size="53" baseType="lpstr">
      <vt:lpstr>Arial</vt:lpstr>
      <vt:lpstr>B Homa</vt:lpstr>
      <vt:lpstr>Candara</vt:lpstr>
      <vt:lpstr>IranNastaliq</vt:lpstr>
      <vt:lpstr>Tahoma</vt:lpstr>
      <vt:lpstr>Trebuchet MS</vt:lpstr>
      <vt:lpstr>Tunga</vt:lpstr>
      <vt:lpstr>Wingdings</vt:lpstr>
      <vt:lpstr>Wingdings 3</vt:lpstr>
      <vt:lpstr>Facet</vt:lpstr>
      <vt:lpstr>PowerPoint Presentation</vt:lpstr>
      <vt:lpstr>مقدمه: </vt:lpstr>
      <vt:lpstr>PowerPoint Presentation</vt:lpstr>
      <vt:lpstr>تعریف بافت فرسوده: </vt:lpstr>
      <vt:lpstr>PowerPoint Presentation</vt:lpstr>
      <vt:lpstr>PowerPoint Presentation</vt:lpstr>
      <vt:lpstr>ساختار تحقيق </vt:lpstr>
      <vt:lpstr>سرمايه اجتماعي- تعريف </vt:lpstr>
      <vt:lpstr>مؤلفه هاي سرمايه اجتماعي </vt:lpstr>
      <vt:lpstr>PowerPoint Presentation</vt:lpstr>
      <vt:lpstr>PowerPoint Presentation</vt:lpstr>
      <vt:lpstr>PowerPoint Presentation</vt:lpstr>
      <vt:lpstr>ضرورت توجه به سرمايه اجتماعي در تحقق طرح هاي مرتبط با بافت فرسوده </vt:lpstr>
      <vt:lpstr>PowerPoint Presentation</vt:lpstr>
      <vt:lpstr>معرفي محدوده مورد مطالعه جایگاه محله سرشور در استخوانبندی شهر تاریخی مشهد</vt:lpstr>
      <vt:lpstr>PowerPoint Presentation</vt:lpstr>
      <vt:lpstr>جایگاه محله سرشور در استخوانبندی شهر تاریخی مشهد</vt:lpstr>
      <vt:lpstr>PowerPoint Presentation</vt:lpstr>
      <vt:lpstr>موقعیت بازار بزرگ و بازار سرشور در مشهد قدیم</vt:lpstr>
      <vt:lpstr>با توجه به اینکه بافت محدوده مورد مطالعه در ادوار تاریخی متعدد شکل گرفته است، از تنوع در شکل و ابعاد بلوك ها برخوردار می باشدکه سه گونه بافت شناسایی شده در این محدوده بطور خلاصه به شرح زیر می باشد:</vt:lpstr>
      <vt:lpstr>PowerPoint Presentation</vt:lpstr>
      <vt:lpstr>انواع بافت در محدوده مورد مطالعه</vt:lpstr>
      <vt:lpstr>PowerPoint Presentation</vt:lpstr>
      <vt:lpstr>بررسی نظام کاربردی و اطلاعات طرح تفصیلی در خصوص کاربری، کیفیت ابنیه، مساحت قطعات، تعداد طبقات، قدمت</vt:lpstr>
      <vt:lpstr>کیفیت ابنیه</vt:lpstr>
      <vt:lpstr>قدمت ابنیه</vt:lpstr>
      <vt:lpstr>PowerPoint Presentation</vt:lpstr>
      <vt:lpstr>جمع بندی و تبیین نکات موثر برطرح</vt:lpstr>
      <vt:lpstr>PowerPoint Presentation</vt:lpstr>
      <vt:lpstr>هدف اصلی طرح چنین تعریف شده است</vt:lpstr>
      <vt:lpstr>PowerPoint Presentation</vt:lpstr>
      <vt:lpstr>پیشنهادات عمومی جهت نوسازي و بهسازي بافت هاي فرسوده شهري </vt:lpstr>
      <vt:lpstr>PowerPoint Presentation</vt:lpstr>
      <vt:lpstr>PowerPoint Presentation</vt:lpstr>
      <vt:lpstr> پیشنهادات کاربردي در حوزه کار دستگاهها و مراجع ذي ربط</vt:lpstr>
      <vt:lpstr>PowerPoint Presentation</vt:lpstr>
      <vt:lpstr> اقدامات قانونی پیشنهادي در رابطه با نوسازي و بهسازي بافت هاي فرسوده شهري</vt:lpstr>
      <vt:lpstr>PowerPoint Presentation</vt:lpstr>
      <vt:lpstr>PowerPoint Presentation</vt:lpstr>
      <vt:lpstr> اقدامات کوتاه مدت و فوري </vt:lpstr>
      <vt:lpstr>اقدامات میان مدت</vt:lpstr>
      <vt:lpstr>PowerPoint Presentation</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cp:revision>
  <dcterms:created xsi:type="dcterms:W3CDTF">2019-12-17T19:53:27Z</dcterms:created>
  <dcterms:modified xsi:type="dcterms:W3CDTF">2019-12-17T19:54:57Z</dcterms:modified>
</cp:coreProperties>
</file>