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747" autoAdjust="0"/>
    <p:restoredTop sz="94660"/>
  </p:normalViewPr>
  <p:slideViewPr>
    <p:cSldViewPr snapToGrid="0">
      <p:cViewPr>
        <p:scale>
          <a:sx n="75" d="100"/>
          <a:sy n="75" d="100"/>
        </p:scale>
        <p:origin x="1128"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1650401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BFBE75-A957-4BBB-95C4-087DD077B6CD}" type="datetimeFigureOut">
              <a:rPr lang="fa-IR" smtClean="0"/>
              <a:t>12/04/1441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1070050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4175519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36187549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644467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1888378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3086661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25306601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2415902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1489301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125690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CBFBE75-A957-4BBB-95C4-087DD077B6CD}" type="datetimeFigureOut">
              <a:rPr lang="fa-IR" smtClean="0"/>
              <a:t>12/04/1441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1223675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CBFBE75-A957-4BBB-95C4-087DD077B6CD}" type="datetimeFigureOut">
              <a:rPr lang="fa-IR" smtClean="0"/>
              <a:t>12/04/1441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3497547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3346261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2415608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3CBFBE75-A957-4BBB-95C4-087DD077B6CD}" type="datetimeFigureOut">
              <a:rPr lang="fa-IR" smtClean="0"/>
              <a:t>12/04/1441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3130555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BFBE75-A957-4BBB-95C4-087DD077B6CD}" type="datetimeFigureOut">
              <a:rPr lang="fa-IR" smtClean="0"/>
              <a:t>12/04/1441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4396B02-3139-4FE2-A3C5-520D007F8DF9}" type="slidenum">
              <a:rPr lang="fa-IR" smtClean="0"/>
              <a:t>‹#›</a:t>
            </a:fld>
            <a:endParaRPr lang="fa-IR"/>
          </a:p>
        </p:txBody>
      </p:sp>
    </p:spTree>
    <p:extLst>
      <p:ext uri="{BB962C8B-B14F-4D97-AF65-F5344CB8AC3E}">
        <p14:creationId xmlns:p14="http://schemas.microsoft.com/office/powerpoint/2010/main" val="2340899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3CBFBE75-A957-4BBB-95C4-087DD077B6CD}" type="datetimeFigureOut">
              <a:rPr lang="fa-IR" smtClean="0"/>
              <a:t>12/04/1441</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04396B02-3139-4FE2-A3C5-520D007F8DF9}" type="slidenum">
              <a:rPr lang="fa-IR" smtClean="0"/>
              <a:t>‹#›</a:t>
            </a:fld>
            <a:endParaRPr lang="fa-IR"/>
          </a:p>
        </p:txBody>
      </p:sp>
    </p:spTree>
    <p:extLst>
      <p:ext uri="{BB962C8B-B14F-4D97-AF65-F5344CB8AC3E}">
        <p14:creationId xmlns:p14="http://schemas.microsoft.com/office/powerpoint/2010/main" val="148658490"/>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TextBox 2"/>
          <p:cNvSpPr txBox="1">
            <a:spLocks noChangeArrowheads="1"/>
          </p:cNvSpPr>
          <p:nvPr/>
        </p:nvSpPr>
        <p:spPr bwMode="auto">
          <a:xfrm>
            <a:off x="1600201" y="2884489"/>
            <a:ext cx="572294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eaLnBrk="1" hangingPunct="1"/>
            <a:r>
              <a:rPr lang="fa-IR" altLang="fa-IR" sz="3200" b="1" dirty="0">
                <a:cs typeface="B Homa" panose="00000400000000000000" pitchFamily="2" charset="-78"/>
              </a:rPr>
              <a:t>معرفی و بررسی نظریه شهر پهندشتی</a:t>
            </a:r>
          </a:p>
          <a:p>
            <a:pPr algn="ctr" eaLnBrk="1" hangingPunct="1"/>
            <a:r>
              <a:rPr lang="fa-IR" altLang="fa-IR" sz="3200" b="1" dirty="0">
                <a:cs typeface="B Homa" panose="00000400000000000000" pitchFamily="2" charset="-78"/>
              </a:rPr>
              <a:t>فرانک لوید رایت</a:t>
            </a:r>
          </a:p>
        </p:txBody>
      </p:sp>
    </p:spTree>
    <p:extLst>
      <p:ext uri="{BB962C8B-B14F-4D97-AF65-F5344CB8AC3E}">
        <p14:creationId xmlns:p14="http://schemas.microsoft.com/office/powerpoint/2010/main" val="2693268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909235" y="414618"/>
            <a:ext cx="7055380" cy="1400530"/>
          </a:xfrm>
        </p:spPr>
        <p:txBody>
          <a:bodyPr/>
          <a:lstStyle/>
          <a:p>
            <a:pPr algn="r"/>
            <a:r>
              <a:rPr lang="fa-IR" altLang="fa-IR" dirty="0" smtClean="0">
                <a:cs typeface="B Homa" panose="00000400000000000000" pitchFamily="2" charset="-78"/>
              </a:rPr>
              <a:t>کاربری زمین</a:t>
            </a:r>
          </a:p>
        </p:txBody>
      </p:sp>
      <p:sp>
        <p:nvSpPr>
          <p:cNvPr id="12292" name="Rectangle 3"/>
          <p:cNvSpPr>
            <a:spLocks noChangeArrowheads="1"/>
          </p:cNvSpPr>
          <p:nvPr/>
        </p:nvSpPr>
        <p:spPr bwMode="auto">
          <a:xfrm>
            <a:off x="4859340" y="1997075"/>
            <a:ext cx="410527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یکی از مهم ترین مسائلی که رایت به آن توجه داشت ، موضوع کاربری زمین بود که در پایان این سده از مهم‌ترین مسائل در شهرسازی بوده است. در مرکز شهر یک پمپ بنزین قرار داشت و در کنار بزرگراه ها، جاهایی برای نگاه داشتن خودروها پیش بینی شده بود. عناصر شهری هر کدام به صورت پیش بینی‌ شده ای در نقاط مناسب جای داشتند. در هسته‌ مرکز شهر به شعاع نیم مایل (۶۰۰ متری)،‌ خانه ها و مدرسه ها قرار داشتند و برای آن ها چشم اندازی به دریاچه نیز تصور شده بود. در حومه‌ کشتزارهای کوچک و مناظری از کشت و کار، شهر را در میان گرفته بود.</a:t>
            </a:r>
          </a:p>
        </p:txBody>
      </p:sp>
      <p:pic>
        <p:nvPicPr>
          <p:cNvPr id="2" name="Picture 5" descr="C:\Users\jvd\Desktop\32405094_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8" y="2257425"/>
            <a:ext cx="4487862"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0653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fade">
                                      <p:cBhvr>
                                        <p:cTn id="17"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913733" y="367368"/>
            <a:ext cx="7055380" cy="1400530"/>
          </a:xfrm>
        </p:spPr>
        <p:txBody>
          <a:bodyPr/>
          <a:lstStyle/>
          <a:p>
            <a:pPr algn="r"/>
            <a:r>
              <a:rPr lang="fa-IR" altLang="fa-IR" dirty="0" smtClean="0">
                <a:cs typeface="B Homa" panose="00000400000000000000" pitchFamily="2" charset="-78"/>
              </a:rPr>
              <a:t>عنصر شهری </a:t>
            </a:r>
          </a:p>
        </p:txBody>
      </p:sp>
      <p:sp>
        <p:nvSpPr>
          <p:cNvPr id="13316" name="Rectangle 3"/>
          <p:cNvSpPr>
            <a:spLocks noChangeArrowheads="1"/>
          </p:cNvSpPr>
          <p:nvPr/>
        </p:nvSpPr>
        <p:spPr bwMode="auto">
          <a:xfrm>
            <a:off x="3719513" y="1890715"/>
            <a:ext cx="50292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dirty="0">
                <a:cs typeface="B Homa" panose="00000400000000000000" pitchFamily="2" charset="-78"/>
              </a:rPr>
              <a:t>فرانک لوید رایت در طرح خود، خانه را به عنوان مهم‌ترین عنصر شهری پیش می‌نهد ،‌ یعنی تنها عنصری که می تواند مرکز شهر را اشغال کند. برای هر خانه، جای کافی برای ایجاد فضای سبز وجود دارد. رایت معتقد بود مهم‌ترین کار معماران تحت‌الشعاع حرکت‌های سواره است و طراحی مسیرهای سواره در شهر و در اصل طراحی شهر باید به گونه ای انجام می شود که بیشترین تسهیلات برای سواره مهیا شود.</a:t>
            </a:r>
          </a:p>
          <a:p>
            <a:pPr algn="r" eaLnBrk="1" hangingPunct="1"/>
            <a:endParaRPr lang="fa-IR" altLang="fa-IR" dirty="0">
              <a:cs typeface="B Homa" panose="00000400000000000000" pitchFamily="2" charset="-78"/>
            </a:endParaRPr>
          </a:p>
          <a:p>
            <a:pPr algn="r" eaLnBrk="1" hangingPunct="1"/>
            <a:r>
              <a:rPr lang="fa-IR" altLang="fa-IR" dirty="0">
                <a:cs typeface="B Homa" panose="00000400000000000000" pitchFamily="2" charset="-78"/>
              </a:rPr>
              <a:t>در شهر رایت مسیرها، بخش‌ها و عملکردهای مختلف شهر را از هم جدا می کرد. به باور فرانک لوید رایت ،امریکا می تواند به شبکه ای از بزرگراه های بی شمار تبدیل شود و به کمک راه آهن با ایستگاه های کوچک و همچنین فرودگاه های کوچک تکمیل گردد. ایجاد چنین شبکه‌ ترافیکی، امکان پراکنده زیستن جمعیت را که بیشتر در خانه های ویلایی تک خانواری شخصی زندگی خواهد کرد، فراهم می کند.</a:t>
            </a:r>
          </a:p>
        </p:txBody>
      </p:sp>
      <p:pic>
        <p:nvPicPr>
          <p:cNvPr id="13317" name="Picture 2" descr="C:\Users\jvd\Desktop\Broadacre-city-model-frank-loyd-wright-shahrsazi-tabiat-gara-kimiafekrebozo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2" y="2605088"/>
            <a:ext cx="3611563" cy="270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80049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500"/>
                                        <p:tgtEl>
                                          <p:spTgt spid="133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fade">
                                      <p:cBhvr>
                                        <p:cTn id="12" dur="500"/>
                                        <p:tgtEl>
                                          <p:spTgt spid="133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3316">
                                            <p:txEl>
                                              <p:pRg st="0" end="0"/>
                                            </p:txEl>
                                          </p:spTgt>
                                        </p:tgtEl>
                                        <p:attrNameLst>
                                          <p:attrName>style.visibility</p:attrName>
                                        </p:attrNameLst>
                                      </p:cBhvr>
                                      <p:to>
                                        <p:strVal val="visible"/>
                                      </p:to>
                                    </p:set>
                                    <p:animEffect transition="in" filter="fade">
                                      <p:cBhvr>
                                        <p:cTn id="17" dur="500"/>
                                        <p:tgtEl>
                                          <p:spTgt spid="13316">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3316">
                                            <p:txEl>
                                              <p:pRg st="2" end="2"/>
                                            </p:txEl>
                                          </p:spTgt>
                                        </p:tgtEl>
                                        <p:attrNameLst>
                                          <p:attrName>style.visibility</p:attrName>
                                        </p:attrNameLst>
                                      </p:cBhvr>
                                      <p:to>
                                        <p:strVal val="visible"/>
                                      </p:to>
                                    </p:set>
                                    <p:animEffect transition="in" filter="fade">
                                      <p:cBhvr>
                                        <p:cTn id="22" dur="500"/>
                                        <p:tgtEl>
                                          <p:spTgt spid="133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088620" y="452718"/>
            <a:ext cx="7055380" cy="1400530"/>
          </a:xfrm>
        </p:spPr>
        <p:txBody>
          <a:bodyPr/>
          <a:lstStyle/>
          <a:p>
            <a:pPr algn="r"/>
            <a:r>
              <a:rPr lang="fa-IR" altLang="fa-IR" dirty="0" smtClean="0">
                <a:cs typeface="B Homa" panose="00000400000000000000" pitchFamily="2" charset="-78"/>
              </a:rPr>
              <a:t>سلسله مراتب </a:t>
            </a:r>
          </a:p>
        </p:txBody>
      </p:sp>
      <p:sp>
        <p:nvSpPr>
          <p:cNvPr id="14340" name="Rectangle 3"/>
          <p:cNvSpPr>
            <a:spLocks noChangeArrowheads="1"/>
          </p:cNvSpPr>
          <p:nvPr/>
        </p:nvSpPr>
        <p:spPr bwMode="auto">
          <a:xfrm>
            <a:off x="742950" y="1514475"/>
            <a:ext cx="781208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400" dirty="0">
                <a:cs typeface="B Homa" panose="00000400000000000000" pitchFamily="2" charset="-78"/>
              </a:rPr>
              <a:t>در طرح او نسبت به دیگر طرح ها،خیابان های پهن جایگزین ریل های راه آهن شده است و جاده ها به راحتی شهر را به پیرامون خود می پیوندد. شبکه ای از سلسله مراتب راه ها شهر را به بخش های کوچک تری تقسیم می کند و در اصل، شهر مرکز زدایی می شود. در شهر مراکز پرشماری وجود دارد و بر مسائل آموزشی، فرهنگی و علمی تأکید بسیار شده است. کارخانه های بزرگ در فاصله‌ ای دورتر و در نزدیک باغ ها و تاکستان ها جا گرفته‌اند. مکانهای تفریحی نه تنها فرآورده های مصرفی مادی خرید و فروش می شود، بلکه ارزش های فرهنگی نیز رد و بدل می گردند. موزه بیش از اینکه موزه باشد، به وعده گاهی همگانی تبدیل خواهد شد و دیگر یک گورستان اشیاء نخواهد بود. دفاتر لازم برای کسانی که حرفه های گوناگون آزاد دارند، برای هر مورد به گونه ای خاص ساخته خواهد شد و عموماً در نزدیکی نقاط مسکونی خواهد بود، اما همین دفترها می تواند همچون عناصر تجسمی جالب‌ توجه و ثانویه ای برای شهر ساخته شود.</a:t>
            </a:r>
          </a:p>
        </p:txBody>
      </p:sp>
    </p:spTree>
    <p:extLst>
      <p:ext uri="{BB962C8B-B14F-4D97-AF65-F5344CB8AC3E}">
        <p14:creationId xmlns:p14="http://schemas.microsoft.com/office/powerpoint/2010/main" val="7003350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500"/>
                                        <p:tgtEl>
                                          <p:spTgt spid="143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fade">
                                      <p:cBhvr>
                                        <p:cTn id="12"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716610" y="330757"/>
            <a:ext cx="7055380" cy="1400530"/>
          </a:xfrm>
        </p:spPr>
        <p:txBody>
          <a:bodyPr/>
          <a:lstStyle/>
          <a:p>
            <a:pPr algn="r"/>
            <a:r>
              <a:rPr lang="fa-IR" altLang="fa-IR" dirty="0" smtClean="0">
                <a:cs typeface="B Homa" panose="00000400000000000000" pitchFamily="2" charset="-78"/>
              </a:rPr>
              <a:t>طراحی</a:t>
            </a:r>
          </a:p>
        </p:txBody>
      </p:sp>
      <p:sp>
        <p:nvSpPr>
          <p:cNvPr id="15364" name="Rectangle 3"/>
          <p:cNvSpPr>
            <a:spLocks noChangeArrowheads="1"/>
          </p:cNvSpPr>
          <p:nvPr/>
        </p:nvSpPr>
        <p:spPr bwMode="auto">
          <a:xfrm>
            <a:off x="3660775" y="1776780"/>
            <a:ext cx="535305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انگاره‌ شهر پهندشتی، از یک طرح جامع از پیش ساخته و پرداخته سرچشمه نگرفته، بلکه هدف آن بیان اصول استقرار بناهای شهر است. بنابراین رایت نقشه ای از سراسر شهر ترسیم نکرد، بلکه فقط بخش ویژه ای ارائه داد که توضیحات مربوط به آن در همان زمان یادآور«اصول معماری ارگانیک» وی بود: «همه شکل ها به تمامی باید از نظر رابطه با محل استقرار، مصالح ساختمانی، روند ساخت و اهدافشان همگام با طبیعت باشند…ترکیب و سیمای معماری باید تأثر از مشخصات و چگونگی توپوگرافی منطقه باشد».</a:t>
            </a:r>
          </a:p>
          <a:p>
            <a:pPr algn="r" eaLnBrk="1" hangingPunct="1"/>
            <a:r>
              <a:rPr lang="fa-IR" altLang="fa-IR" sz="2000" dirty="0">
                <a:cs typeface="B Homa" panose="00000400000000000000" pitchFamily="2" charset="-78"/>
              </a:rPr>
              <a:t>شهر پهندشتی بازتاب‌ دهنده‌ روش خاص تقسیم زمین در ایالات ‌متحده امریکاست.ایده‌ شهر پهندشتی فرانک لوید رایت در اصل واکنشی بود به شرایط دوره‌ مدرن که شهرها با رشدی شتابان و قارچ گونه می روییدند.</a:t>
            </a:r>
          </a:p>
        </p:txBody>
      </p:sp>
      <p:pic>
        <p:nvPicPr>
          <p:cNvPr id="2" name="Picture 5" descr="C:\Users\jvd\Desktop\frank-lloyd-wright-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2408238"/>
            <a:ext cx="3671888" cy="260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67338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500"/>
                                        <p:tgtEl>
                                          <p:spTgt spid="15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64"/>
                                        </p:tgtEl>
                                        <p:attrNameLst>
                                          <p:attrName>style.visibility</p:attrName>
                                        </p:attrNameLst>
                                      </p:cBhvr>
                                      <p:to>
                                        <p:strVal val="visible"/>
                                      </p:to>
                                    </p:set>
                                    <p:animEffect transition="in" filter="fade">
                                      <p:cBhvr>
                                        <p:cTn id="1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872720" y="351118"/>
            <a:ext cx="7055380" cy="1400530"/>
          </a:xfrm>
        </p:spPr>
        <p:txBody>
          <a:bodyPr/>
          <a:lstStyle/>
          <a:p>
            <a:pPr algn="r"/>
            <a:r>
              <a:rPr lang="fa-IR" altLang="fa-IR" dirty="0" smtClean="0">
                <a:cs typeface="B Homa" panose="00000400000000000000" pitchFamily="2" charset="-78"/>
              </a:rPr>
              <a:t>مقایسه </a:t>
            </a:r>
          </a:p>
        </p:txBody>
      </p:sp>
      <p:sp>
        <p:nvSpPr>
          <p:cNvPr id="16388" name="Rectangle 3"/>
          <p:cNvSpPr>
            <a:spLocks noChangeArrowheads="1"/>
          </p:cNvSpPr>
          <p:nvPr/>
        </p:nvSpPr>
        <p:spPr bwMode="auto">
          <a:xfrm>
            <a:off x="4679950" y="1990725"/>
            <a:ext cx="424815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شهر پهندشتی بی درنگ در مقایسه با مدل های بسیار متفاوت با آن، مانند باغ شهر هاوارد و پارکشهر لوکوربوزیه قرار می گیرد. در کمال تعجب، وجه تمایز اصلی میان شهر پهندشتی با باغ شهر و پارک شهر، تراکم جمعیت نیست، چرا که این تراکم به گستردگی لکه‌های سبز پارک ها یا کمربند سبز پیرامون مدل های پیش گفته بستگی دارد. طرح های فرانک لوید رایت و لوکوربوزیه هر دو به خودرو وابسته است با این تفاوت که اولی برای آن، تأثیری تمرکزگرا (پهندشتی) و دومی اثری تمرکززدا (پارکشهری) قائل است. </a:t>
            </a:r>
          </a:p>
        </p:txBody>
      </p:sp>
      <p:pic>
        <p:nvPicPr>
          <p:cNvPr id="16389" name="Picture 2" descr="C:\Users\jvd\Desktop\20140216-2218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990725"/>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7474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fade">
                                      <p:cBhvr>
                                        <p:cTn id="7" dur="500"/>
                                        <p:tgtEl>
                                          <p:spTgt spid="163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386"/>
                                        </p:tgtEl>
                                        <p:attrNameLst>
                                          <p:attrName>style.visibility</p:attrName>
                                        </p:attrNameLst>
                                      </p:cBhvr>
                                      <p:to>
                                        <p:strVal val="visible"/>
                                      </p:to>
                                    </p:set>
                                    <p:animEffect transition="in" filter="fade">
                                      <p:cBhvr>
                                        <p:cTn id="10" dur="500"/>
                                        <p:tgtEl>
                                          <p:spTgt spid="1638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388"/>
                                        </p:tgtEl>
                                        <p:attrNameLst>
                                          <p:attrName>style.visibility</p:attrName>
                                        </p:attrNameLst>
                                      </p:cBhvr>
                                      <p:to>
                                        <p:strVal val="visible"/>
                                      </p:to>
                                    </p:set>
                                    <p:animEffect transition="in" filter="fade">
                                      <p:cBhvr>
                                        <p:cTn id="15"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970610" y="363818"/>
            <a:ext cx="7055380" cy="1400530"/>
          </a:xfrm>
        </p:spPr>
        <p:txBody>
          <a:bodyPr/>
          <a:lstStyle/>
          <a:p>
            <a:pPr algn="r"/>
            <a:r>
              <a:rPr lang="fa-IR" altLang="fa-IR" sz="4000" dirty="0">
                <a:cs typeface="B Homa" panose="00000400000000000000" pitchFamily="2" charset="-78"/>
              </a:rPr>
              <a:t>افکار رایت </a:t>
            </a:r>
          </a:p>
        </p:txBody>
      </p:sp>
      <p:sp>
        <p:nvSpPr>
          <p:cNvPr id="17412" name="Rectangle 3"/>
          <p:cNvSpPr>
            <a:spLocks noChangeArrowheads="1"/>
          </p:cNvSpPr>
          <p:nvPr/>
        </p:nvSpPr>
        <p:spPr bwMode="auto">
          <a:xfrm>
            <a:off x="334965" y="1620838"/>
            <a:ext cx="846137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400" dirty="0">
                <a:cs typeface="B Homa" panose="00000400000000000000" pitchFamily="2" charset="-78"/>
              </a:rPr>
              <a:t>رایت نه تنها نام «کلانشهر» را به طور خاص، بلکه حتی انگاره شهر را نیز به طور عام نادیده می گیرد.</a:t>
            </a:r>
          </a:p>
          <a:p>
            <a:pPr algn="r" eaLnBrk="1" hangingPunct="1"/>
            <a:r>
              <a:rPr lang="fa-IR" altLang="fa-IR" sz="2400" dirty="0">
                <a:cs typeface="B Homa" panose="00000400000000000000" pitchFamily="2" charset="-78"/>
              </a:rPr>
              <a:t>شهر گسترده (شطرنجی) متأثر از افکار فرانک لوید رایت است. در این طرح با تکیه بر توسعه‌ شبکه راه ها و ساختن جامعه های متعدد، گسترش شهرها و نواحی جمعیتی آنها به صورت پراکنده پیشنهاد می شود.( مانند شهر لوس آنجلس که به شهر هزار گونه معروف است) این طرح استفاده از حمل‌ و نقل عمومی مثل تراموا را غیر ممکن ساخته و راه را در جهت استفاده از اتومبیل شخصی مهیا می سازد.</a:t>
            </a:r>
          </a:p>
          <a:p>
            <a:pPr algn="r" eaLnBrk="1" hangingPunct="1"/>
            <a:r>
              <a:rPr lang="fa-IR" altLang="fa-IR" sz="2400" dirty="0">
                <a:cs typeface="B Homa" panose="00000400000000000000" pitchFamily="2" charset="-78"/>
              </a:rPr>
              <a:t>آنچه در طرح شهر گسترده مشاهده می شود ، عدم وجود سیمای شهری در مرکز شهر است. زیرا همه‌ تأسیسات و خدمات شهری در همه جای شهر به طور یکسان و هماهنگ ادامه می‌ آید.</a:t>
            </a:r>
          </a:p>
        </p:txBody>
      </p:sp>
    </p:spTree>
    <p:extLst>
      <p:ext uri="{BB962C8B-B14F-4D97-AF65-F5344CB8AC3E}">
        <p14:creationId xmlns:p14="http://schemas.microsoft.com/office/powerpoint/2010/main" val="18904450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fade">
                                      <p:cBhvr>
                                        <p:cTn id="12"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754710" y="362212"/>
            <a:ext cx="7055380" cy="1400530"/>
          </a:xfrm>
        </p:spPr>
        <p:txBody>
          <a:bodyPr/>
          <a:lstStyle/>
          <a:p>
            <a:pPr algn="r"/>
            <a:r>
              <a:rPr lang="fa-IR" altLang="fa-IR" dirty="0" smtClean="0">
                <a:cs typeface="B Homa" panose="00000400000000000000" pitchFamily="2" charset="-78"/>
              </a:rPr>
              <a:t>مشکل </a:t>
            </a:r>
          </a:p>
        </p:txBody>
      </p:sp>
      <p:sp>
        <p:nvSpPr>
          <p:cNvPr id="18436" name="Rectangle 3"/>
          <p:cNvSpPr>
            <a:spLocks noChangeArrowheads="1"/>
          </p:cNvSpPr>
          <p:nvPr/>
        </p:nvSpPr>
        <p:spPr bwMode="auto">
          <a:xfrm>
            <a:off x="3635375" y="1522413"/>
            <a:ext cx="534828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بزرگ ترین مشکل این طرح، وجود فاصله هایی است که در نقاط مختلف آن وجود دارد. پس از توسعه‌ شهر،جهت رسیدن از نقطه ای به نقطه‌ دیگر، بعد مسافت زیاد نخواهد شد. در این زمینه تکیه رایت بر وسایل نقلیه سریع است. طرح گسترده فاقد مرکزیت شهری است و در حقیقت دارای توسعه نامحدود است. توسعه طرح در جهت وجود عوارض طبیعی متوقف می شود. این طرح مناسب جوامع متمرکز و با تراکم بالا و نیز جوامع کاملاً فردگراست.</a:t>
            </a:r>
          </a:p>
          <a:p>
            <a:pPr algn="r" eaLnBrk="1" hangingPunct="1"/>
            <a:r>
              <a:rPr lang="fa-IR" altLang="fa-IR" sz="2000" dirty="0">
                <a:cs typeface="B Homa" panose="00000400000000000000" pitchFamily="2" charset="-78"/>
              </a:rPr>
              <a:t>فرانک لوید رایت پیشنهاد می کند که تمام فعالیت ها، به طور یکنواخت در همه‌ نقاط پراکنده شوند، ولی این طرح هنگامی قابلیت اجرا دارد که زمان و هزینه‌ سفر، اصولاً تا حد نهایی کاهش یابد.</a:t>
            </a:r>
          </a:p>
          <a:p>
            <a:pPr algn="r" eaLnBrk="1" hangingPunct="1"/>
            <a:r>
              <a:rPr lang="fa-IR" altLang="fa-IR" sz="2000" dirty="0">
                <a:cs typeface="B Homa" panose="00000400000000000000" pitchFamily="2" charset="-78"/>
              </a:rPr>
              <a:t>بزرگ ترین مشکل طرح گسترده فرانک لوید رایت، ایجاد تقاطع های متعدد است.</a:t>
            </a:r>
          </a:p>
        </p:txBody>
      </p:sp>
      <p:pic>
        <p:nvPicPr>
          <p:cNvPr id="2" name="Picture 5" descr="C:\Users\jvd\Desktop\Broadacre-city-frank-loyd-wright-shahrsazi-tabiat-gara-kimiafekrebozo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863" y="2755900"/>
            <a:ext cx="3465512"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56568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500"/>
                                        <p:tgtEl>
                                          <p:spTgt spid="184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fade">
                                      <p:cBhvr>
                                        <p:cTn id="1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640410" y="376518"/>
            <a:ext cx="7055380" cy="1400530"/>
          </a:xfrm>
        </p:spPr>
        <p:txBody>
          <a:bodyPr/>
          <a:lstStyle/>
          <a:p>
            <a:pPr algn="r"/>
            <a:r>
              <a:rPr lang="fa-IR" altLang="fa-IR" dirty="0" smtClean="0">
                <a:cs typeface="B Homa" panose="00000400000000000000" pitchFamily="2" charset="-78"/>
              </a:rPr>
              <a:t>منابع</a:t>
            </a:r>
          </a:p>
        </p:txBody>
      </p:sp>
      <p:sp>
        <p:nvSpPr>
          <p:cNvPr id="19460" name="Rectangle 3"/>
          <p:cNvSpPr>
            <a:spLocks noChangeArrowheads="1"/>
          </p:cNvSpPr>
          <p:nvPr/>
        </p:nvSpPr>
        <p:spPr bwMode="auto">
          <a:xfrm>
            <a:off x="63500" y="1433513"/>
            <a:ext cx="8856662" cy="374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marL="342900" indent="-342900" algn="r" eaLnBrk="1" hangingPunct="1">
              <a:lnSpc>
                <a:spcPct val="150000"/>
              </a:lnSpc>
              <a:buFont typeface="Arial" panose="020B0604020202020204" pitchFamily="34" charset="0"/>
              <a:buChar char="•"/>
            </a:pPr>
            <a:r>
              <a:rPr lang="fa-IR" altLang="fa-IR" sz="2000" dirty="0" smtClean="0">
                <a:cs typeface="B Homa" panose="00000400000000000000" pitchFamily="2" charset="-78"/>
              </a:rPr>
              <a:t> </a:t>
            </a:r>
            <a:r>
              <a:rPr lang="fa-IR" altLang="fa-IR" sz="2000" dirty="0">
                <a:cs typeface="B Homa" panose="00000400000000000000" pitchFamily="2" charset="-78"/>
              </a:rPr>
              <a:t>پاکزاد،جهانشاه؛سیر اندیشه ها در شهرسازی از آرمان تا واقعیت؛شرکت عمران شهرهای </a:t>
            </a:r>
            <a:endParaRPr lang="en-US" altLang="fa-IR" sz="2000" dirty="0">
              <a:cs typeface="B Homa" panose="00000400000000000000" pitchFamily="2" charset="-78"/>
            </a:endParaRPr>
          </a:p>
          <a:p>
            <a:pPr marL="342900" indent="-342900" algn="r" eaLnBrk="1" hangingPunct="1">
              <a:lnSpc>
                <a:spcPct val="150000"/>
              </a:lnSpc>
              <a:buFont typeface="Arial" panose="020B0604020202020204" pitchFamily="34" charset="0"/>
              <a:buChar char="•"/>
            </a:pPr>
            <a:r>
              <a:rPr lang="fa-IR" altLang="fa-IR" sz="2000" dirty="0" smtClean="0">
                <a:cs typeface="B Homa" panose="00000400000000000000" pitchFamily="2" charset="-78"/>
              </a:rPr>
              <a:t>جدید،1386</a:t>
            </a:r>
            <a:endParaRPr lang="fa-IR" altLang="fa-IR" sz="2000" dirty="0">
              <a:cs typeface="B Homa" panose="00000400000000000000" pitchFamily="2" charset="-78"/>
            </a:endParaRPr>
          </a:p>
          <a:p>
            <a:pPr marL="342900" indent="-342900" algn="r" eaLnBrk="1" hangingPunct="1">
              <a:lnSpc>
                <a:spcPct val="150000"/>
              </a:lnSpc>
              <a:buFont typeface="Arial" panose="020B0604020202020204" pitchFamily="34" charset="0"/>
              <a:buChar char="•"/>
            </a:pPr>
            <a:r>
              <a:rPr lang="fa-IR" altLang="fa-IR" sz="2000" dirty="0">
                <a:cs typeface="B Homa" panose="00000400000000000000" pitchFamily="2" charset="-78"/>
              </a:rPr>
              <a:t>ویتوریو مانیاگو لامپونیانی؛معماری و شهرسازی در قرن بیستم؛ترجمه لادن اعتضادی؛تهران،دانشگاه شهید بهشتی،مرکز چاپ و </a:t>
            </a:r>
            <a:r>
              <a:rPr lang="fa-IR" altLang="fa-IR" sz="2000" dirty="0" smtClean="0">
                <a:cs typeface="B Homa" panose="00000400000000000000" pitchFamily="2" charset="-78"/>
              </a:rPr>
              <a:t>انتشارات،1381</a:t>
            </a:r>
            <a:endParaRPr lang="fa-IR" altLang="fa-IR" sz="2000" dirty="0">
              <a:cs typeface="B Homa" panose="00000400000000000000" pitchFamily="2" charset="-78"/>
            </a:endParaRPr>
          </a:p>
          <a:p>
            <a:pPr marL="342900" indent="-342900" algn="r" eaLnBrk="1" hangingPunct="1">
              <a:lnSpc>
                <a:spcPct val="150000"/>
              </a:lnSpc>
              <a:buFont typeface="Arial" panose="020B0604020202020204" pitchFamily="34" charset="0"/>
              <a:buChar char="•"/>
            </a:pPr>
            <a:r>
              <a:rPr lang="fa-IR" altLang="fa-IR" sz="2000" dirty="0">
                <a:cs typeface="B Homa" panose="00000400000000000000" pitchFamily="2" charset="-78"/>
              </a:rPr>
              <a:t>گیدیین،زیگفرید؛فضا،زمان ومعماری؛ترجمه منوچهر مزینی؛شرکت انتشارات علمی و </a:t>
            </a:r>
            <a:r>
              <a:rPr lang="fa-IR" altLang="fa-IR" sz="2000" dirty="0" smtClean="0">
                <a:cs typeface="B Homa" panose="00000400000000000000" pitchFamily="2" charset="-78"/>
              </a:rPr>
              <a:t>فرهنگی،1365</a:t>
            </a:r>
            <a:endParaRPr lang="fa-IR" altLang="fa-IR" sz="2000" dirty="0">
              <a:cs typeface="B Homa" panose="00000400000000000000" pitchFamily="2" charset="-78"/>
            </a:endParaRPr>
          </a:p>
          <a:p>
            <a:pPr marL="342900" indent="-342900" algn="r" eaLnBrk="1" hangingPunct="1">
              <a:lnSpc>
                <a:spcPct val="150000"/>
              </a:lnSpc>
              <a:buFont typeface="Arial" panose="020B0604020202020204" pitchFamily="34" charset="0"/>
              <a:buChar char="•"/>
            </a:pPr>
            <a:r>
              <a:rPr lang="fa-IR" altLang="fa-IR" sz="2000" dirty="0">
                <a:cs typeface="B Homa" panose="00000400000000000000" pitchFamily="2" charset="-78"/>
              </a:rPr>
              <a:t>بنه ولو،لیوناردو؛تاریخ معماری مدرن؛ترجمه سیروس باور؛انتشارات دانشگاه تهران،1353</a:t>
            </a:r>
          </a:p>
          <a:p>
            <a:pPr marL="342900" indent="-342900" algn="r" eaLnBrk="1" hangingPunct="1">
              <a:lnSpc>
                <a:spcPct val="150000"/>
              </a:lnSpc>
              <a:buFont typeface="Arial" panose="020B0604020202020204" pitchFamily="34" charset="0"/>
              <a:buChar char="•"/>
            </a:pPr>
            <a:endParaRPr lang="fa-IR" altLang="fa-IR" sz="2000" dirty="0">
              <a:cs typeface="B Homa" panose="00000400000000000000" pitchFamily="2" charset="-78"/>
            </a:endParaRPr>
          </a:p>
        </p:txBody>
      </p:sp>
    </p:spTree>
    <p:extLst>
      <p:ext uri="{BB962C8B-B14F-4D97-AF65-F5344CB8AC3E}">
        <p14:creationId xmlns:p14="http://schemas.microsoft.com/office/powerpoint/2010/main" val="35106903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989015" y="430215"/>
            <a:ext cx="7793037" cy="712785"/>
          </a:xfrm>
        </p:spPr>
        <p:txBody>
          <a:bodyPr/>
          <a:lstStyle/>
          <a:p>
            <a:pPr algn="r"/>
            <a:r>
              <a:rPr lang="fa-IR" altLang="fa-IR" sz="3200" b="1" dirty="0" smtClean="0">
                <a:cs typeface="B Homa" panose="00000400000000000000" pitchFamily="2" charset="-78"/>
              </a:rPr>
              <a:t>فرانک لوید رایت</a:t>
            </a:r>
            <a:endParaRPr lang="fa-IR" altLang="fa-IR" sz="3200" b="1" dirty="0">
              <a:cs typeface="B Homa" panose="00000400000000000000" pitchFamily="2" charset="-78"/>
            </a:endParaRPr>
          </a:p>
        </p:txBody>
      </p:sp>
      <p:sp>
        <p:nvSpPr>
          <p:cNvPr id="4100" name="Rectangle 3"/>
          <p:cNvSpPr>
            <a:spLocks noChangeArrowheads="1"/>
          </p:cNvSpPr>
          <p:nvPr/>
        </p:nvSpPr>
        <p:spPr bwMode="auto">
          <a:xfrm>
            <a:off x="4584700" y="1498602"/>
            <a:ext cx="4324352"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فرانک لوید رایت ، مرید «لویی سالیوان» ، استاد مکتب شیکاگو ؛ اولین معمار نام آمد آمریکایی است که مدرسه‌ هنرهای زیبای پاریس را نگذارنده است. به عنوان اولین نفر در ایالات متحده ، او معماری  را کاملاً از تقلید گذشته رهایی بخشیده و سبکی آمریکایی، چون سبک نویسندگان مورد علاقه اش «والت ویلمن» و «مل ویل» را پایه نهاده است.</a:t>
            </a:r>
          </a:p>
          <a:p>
            <a:pPr algn="r" eaLnBrk="1" hangingPunct="1"/>
            <a:r>
              <a:rPr lang="fa-IR" altLang="fa-IR" sz="2000" dirty="0">
                <a:cs typeface="B Homa" panose="00000400000000000000" pitchFamily="2" charset="-78"/>
              </a:rPr>
              <a:t/>
            </a:r>
            <a:br>
              <a:rPr lang="fa-IR" altLang="fa-IR" sz="2000" dirty="0">
                <a:cs typeface="B Homa" panose="00000400000000000000" pitchFamily="2" charset="-78"/>
              </a:rPr>
            </a:br>
            <a:r>
              <a:rPr lang="fa-IR" altLang="fa-IR" sz="2000" dirty="0">
                <a:cs typeface="B Homa" panose="00000400000000000000" pitchFamily="2" charset="-78"/>
              </a:rPr>
              <a:t>فرانک لوید رایت یکی از  پیشگامان معماری نوست. ولی گذشتن از سنت برای او مشکلی دیگر دارد. بهترین شاهد بر این مفهوم او از «نقشه آزاد» است، این مفهوم نه به یکسانی و بی تفاوتی فضای داخلی، بلکه کاملاً بالعکس، به خصوصیت بخشیدن به این فضا ختم می شود.</a:t>
            </a:r>
          </a:p>
          <a:p>
            <a:pPr algn="r" eaLnBrk="1" hangingPunct="1"/>
            <a:endParaRPr lang="fa-IR" altLang="fa-IR" sz="2000" dirty="0">
              <a:cs typeface="B Homa"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904" y="2209800"/>
            <a:ext cx="3875796" cy="3229830"/>
          </a:xfrm>
          <a:prstGeom prst="rect">
            <a:avLst/>
          </a:prstGeom>
        </p:spPr>
      </p:pic>
    </p:spTree>
    <p:extLst>
      <p:ext uri="{BB962C8B-B14F-4D97-AF65-F5344CB8AC3E}">
        <p14:creationId xmlns:p14="http://schemas.microsoft.com/office/powerpoint/2010/main" val="24703756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xEl>
                                              <p:pRg st="0" end="0"/>
                                            </p:txEl>
                                          </p:spTgt>
                                        </p:tgtEl>
                                        <p:attrNameLst>
                                          <p:attrName>style.visibility</p:attrName>
                                        </p:attrNameLst>
                                      </p:cBhvr>
                                      <p:to>
                                        <p:strVal val="visible"/>
                                      </p:to>
                                    </p:set>
                                    <p:animEffect transition="in" filter="fade">
                                      <p:cBhvr>
                                        <p:cTn id="12" dur="500"/>
                                        <p:tgtEl>
                                          <p:spTgt spid="410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100">
                                            <p:txEl>
                                              <p:pRg st="1" end="1"/>
                                            </p:txEl>
                                          </p:spTgt>
                                        </p:tgtEl>
                                        <p:attrNameLst>
                                          <p:attrName>style.visibility</p:attrName>
                                        </p:attrNameLst>
                                      </p:cBhvr>
                                      <p:to>
                                        <p:strVal val="visible"/>
                                      </p:to>
                                    </p:set>
                                    <p:animEffect transition="in" filter="fade">
                                      <p:cBhvr>
                                        <p:cTn id="17" dur="500"/>
                                        <p:tgtEl>
                                          <p:spTgt spid="4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96010" y="351018"/>
            <a:ext cx="7055380" cy="1400530"/>
          </a:xfrm>
        </p:spPr>
        <p:txBody>
          <a:bodyPr/>
          <a:lstStyle/>
          <a:p>
            <a:pPr algn="r"/>
            <a:r>
              <a:rPr lang="fa-IR" altLang="fa-IR" dirty="0" smtClean="0">
                <a:cs typeface="B Homa" panose="00000400000000000000" pitchFamily="2" charset="-78"/>
              </a:rPr>
              <a:t>معماری ارگانیک رایت </a:t>
            </a:r>
          </a:p>
        </p:txBody>
      </p:sp>
      <p:sp>
        <p:nvSpPr>
          <p:cNvPr id="5124" name="Rectangle 3"/>
          <p:cNvSpPr>
            <a:spLocks noChangeArrowheads="1"/>
          </p:cNvSpPr>
          <p:nvPr/>
        </p:nvSpPr>
        <p:spPr bwMode="auto">
          <a:xfrm>
            <a:off x="4572000" y="1997075"/>
            <a:ext cx="421163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 به گونه‌ای منطقی در ارتباط به نظریه ای در مورد استقرار انسانی قرار می گیرد که به نوعی «ضد-شهرسازی» است ، ریشه های این نظریه درست در تفکر آمریکایی نهفته است که به وسیله‌ «جفرسون» و «امرسون» فتح باب شده است.</a:t>
            </a:r>
          </a:p>
          <a:p>
            <a:pPr algn="r" eaLnBrk="1" hangingPunct="1"/>
            <a:r>
              <a:rPr lang="fa-IR" altLang="fa-IR" sz="2000" dirty="0">
                <a:cs typeface="B Homa" panose="00000400000000000000" pitchFamily="2" charset="-78"/>
              </a:rPr>
              <a:t> این انگاره‌ی تمثیلی «گسترده شهری» (شهر پهن دشتی) است که فرانک لوید رایت در سه کتاب پیاپی آن را توسعه بخشیده و در ۱۹۳۴ به وسیله نمونه غول آسا آن را به تصویر کشید است.</a:t>
            </a:r>
          </a:p>
          <a:p>
            <a:pPr algn="r" eaLnBrk="1" hangingPunct="1"/>
            <a:endParaRPr lang="fa-IR" altLang="fa-IR" sz="2000" dirty="0">
              <a:cs typeface="B Homa" panose="00000400000000000000" pitchFamily="2" charset="-78"/>
            </a:endParaRPr>
          </a:p>
        </p:txBody>
      </p:sp>
      <p:pic>
        <p:nvPicPr>
          <p:cNvPr id="5126" name="Picture 6" descr="C:\Users\jvd\Desktop\wrigh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415" y="2205038"/>
            <a:ext cx="4446587" cy="333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89975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fade">
                                      <p:cBhvr>
                                        <p:cTn id="12" dur="500"/>
                                        <p:tgtEl>
                                          <p:spTgt spid="51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124">
                                            <p:txEl>
                                              <p:pRg st="0" end="0"/>
                                            </p:txEl>
                                          </p:spTgt>
                                        </p:tgtEl>
                                        <p:attrNameLst>
                                          <p:attrName>style.visibility</p:attrName>
                                        </p:attrNameLst>
                                      </p:cBhvr>
                                      <p:to>
                                        <p:strVal val="visible"/>
                                      </p:to>
                                    </p:set>
                                    <p:animEffect transition="in" filter="fade">
                                      <p:cBhvr>
                                        <p:cTn id="17" dur="500"/>
                                        <p:tgtEl>
                                          <p:spTgt spid="512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124">
                                            <p:txEl>
                                              <p:pRg st="1" end="1"/>
                                            </p:txEl>
                                          </p:spTgt>
                                        </p:tgtEl>
                                        <p:attrNameLst>
                                          <p:attrName>style.visibility</p:attrName>
                                        </p:attrNameLst>
                                      </p:cBhvr>
                                      <p:to>
                                        <p:strVal val="visible"/>
                                      </p:to>
                                    </p:set>
                                    <p:animEffect transition="in" filter="fade">
                                      <p:cBhvr>
                                        <p:cTn id="22" dur="500"/>
                                        <p:tgtEl>
                                          <p:spTgt spid="51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801283" y="351118"/>
            <a:ext cx="7055380" cy="1400530"/>
          </a:xfrm>
        </p:spPr>
        <p:txBody>
          <a:bodyPr/>
          <a:lstStyle/>
          <a:p>
            <a:pPr algn="r"/>
            <a:r>
              <a:rPr lang="fa-IR" altLang="fa-IR" dirty="0" smtClean="0">
                <a:cs typeface="B Homa" panose="00000400000000000000" pitchFamily="2" charset="-78"/>
              </a:rPr>
              <a:t>شهر پهندشتی فرانک لوید رایت</a:t>
            </a:r>
          </a:p>
        </p:txBody>
      </p:sp>
      <p:sp>
        <p:nvSpPr>
          <p:cNvPr id="7172" name="Rectangle 3"/>
          <p:cNvSpPr>
            <a:spLocks noChangeArrowheads="1"/>
          </p:cNvSpPr>
          <p:nvPr/>
        </p:nvSpPr>
        <p:spPr bwMode="auto">
          <a:xfrm>
            <a:off x="4937125" y="2532421"/>
            <a:ext cx="377983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400" dirty="0">
                <a:cs typeface="B Homa" panose="00000400000000000000" pitchFamily="2" charset="-78"/>
              </a:rPr>
              <a:t>فرانک لوید رایت دیدگاه هایش درباره‌ شهرسازی را با عنوان «شهر پهندشتی» (۱۹۳۲) بیان می‌کند و به ارائه‌ مدلی از یک اجتماع غیر متمرکز بر پایه‌ استفاده از خودرو شخصی می‌ پردازد.</a:t>
            </a:r>
          </a:p>
          <a:p>
            <a:pPr algn="r" eaLnBrk="1" hangingPunct="1"/>
            <a:endParaRPr lang="fa-IR" altLang="fa-IR" dirty="0">
              <a:cs typeface="B Homa" panose="00000400000000000000" pitchFamily="2" charset="-78"/>
            </a:endParaRPr>
          </a:p>
        </p:txBody>
      </p:sp>
      <p:pic>
        <p:nvPicPr>
          <p:cNvPr id="7173" name="Picture 2" descr="C:\Users\jvd\Desktop\frank-loyd-wirght-broacacre-city-fekrebozorg.ir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7" y="2133602"/>
            <a:ext cx="4513263"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84952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fade">
                                      <p:cBhvr>
                                        <p:cTn id="7" dur="500"/>
                                        <p:tgtEl>
                                          <p:spTgt spid="717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500"/>
                                        <p:tgtEl>
                                          <p:spTgt spid="717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7172">
                                            <p:txEl>
                                              <p:pRg st="0" end="0"/>
                                            </p:txEl>
                                          </p:spTgt>
                                        </p:tgtEl>
                                        <p:attrNameLst>
                                          <p:attrName>style.visibility</p:attrName>
                                        </p:attrNameLst>
                                      </p:cBhvr>
                                      <p:to>
                                        <p:strVal val="visible"/>
                                      </p:to>
                                    </p:set>
                                    <p:animEffect transition="in" filter="fade">
                                      <p:cBhvr>
                                        <p:cTn id="15" dur="500"/>
                                        <p:tgtEl>
                                          <p:spTgt spid="71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r"/>
            <a:r>
              <a:rPr lang="fa-IR" altLang="fa-IR" dirty="0" smtClean="0">
                <a:cs typeface="B Homa" panose="00000400000000000000" pitchFamily="2" charset="-78"/>
              </a:rPr>
              <a:t>مدل شهر پهندشتی </a:t>
            </a:r>
          </a:p>
        </p:txBody>
      </p:sp>
      <p:sp>
        <p:nvSpPr>
          <p:cNvPr id="10244" name="Rectangle 3"/>
          <p:cNvSpPr>
            <a:spLocks noChangeArrowheads="1"/>
          </p:cNvSpPr>
          <p:nvPr/>
        </p:nvSpPr>
        <p:spPr bwMode="auto">
          <a:xfrm>
            <a:off x="4392613" y="1844677"/>
            <a:ext cx="4513262"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فرانک لوید رایت مدل شهر پهندشتی خود را برای نخستین بار در نیویورک به نمایش گذارد.</a:t>
            </a:r>
          </a:p>
          <a:p>
            <a:pPr algn="r" eaLnBrk="1" hangingPunct="1"/>
            <a:endParaRPr lang="fa-IR" altLang="fa-IR" sz="2000" dirty="0">
              <a:cs typeface="B Homa" panose="00000400000000000000" pitchFamily="2" charset="-78"/>
            </a:endParaRPr>
          </a:p>
          <a:p>
            <a:pPr algn="r" eaLnBrk="1" hangingPunct="1"/>
            <a:r>
              <a:rPr lang="fa-IR" altLang="fa-IR" sz="2000" dirty="0">
                <a:cs typeface="B Homa" panose="00000400000000000000" pitchFamily="2" charset="-78"/>
              </a:rPr>
              <a:t>در نخستین کار رایت روی این ایده در مجموعه‌ راکفلر، تا اندازه ای گرایش های دوره‌ کلاسیک را نیز می توان دید و مرکزگرایی موجود در مجموعه نیز گویای همین نکته است. رایت یک مرکز شهری را در میان حومه تعریف می کند و حومه را با استفاده از عوامل طبیعی و با توجه به شرایط موجود طراحی می نماید.</a:t>
            </a:r>
          </a:p>
          <a:p>
            <a:pPr algn="r" eaLnBrk="1" hangingPunct="1"/>
            <a:r>
              <a:rPr lang="fa-IR" altLang="fa-IR" sz="2000" dirty="0">
                <a:cs typeface="B Homa" panose="00000400000000000000" pitchFamily="2" charset="-78"/>
              </a:rPr>
              <a:t>طرح های شهر پهندشتی به گونه ای بود که با تغییرات هر منطقه هماهنگ می شد. </a:t>
            </a:r>
          </a:p>
        </p:txBody>
      </p:sp>
      <p:pic>
        <p:nvPicPr>
          <p:cNvPr id="7174" name="Picture 6" descr="C:\Users\jvd\Desktop\MOMA-Frank-Lloyd-Wright-15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90" y="2324102"/>
            <a:ext cx="4213225"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48195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fade">
                                      <p:cBhvr>
                                        <p:cTn id="12" dur="500"/>
                                        <p:tgtEl>
                                          <p:spTgt spid="71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244">
                                            <p:txEl>
                                              <p:pRg st="0" end="0"/>
                                            </p:txEl>
                                          </p:spTgt>
                                        </p:tgtEl>
                                        <p:attrNameLst>
                                          <p:attrName>style.visibility</p:attrName>
                                        </p:attrNameLst>
                                      </p:cBhvr>
                                      <p:to>
                                        <p:strVal val="visible"/>
                                      </p:to>
                                    </p:set>
                                    <p:animEffect transition="in" filter="fade">
                                      <p:cBhvr>
                                        <p:cTn id="17" dur="500"/>
                                        <p:tgtEl>
                                          <p:spTgt spid="1024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0244">
                                            <p:txEl>
                                              <p:pRg st="2" end="2"/>
                                            </p:txEl>
                                          </p:spTgt>
                                        </p:tgtEl>
                                        <p:attrNameLst>
                                          <p:attrName>style.visibility</p:attrName>
                                        </p:attrNameLst>
                                      </p:cBhvr>
                                      <p:to>
                                        <p:strVal val="visible"/>
                                      </p:to>
                                    </p:set>
                                    <p:animEffect transition="in" filter="fade">
                                      <p:cBhvr>
                                        <p:cTn id="22" dur="500"/>
                                        <p:tgtEl>
                                          <p:spTgt spid="10244">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0244">
                                            <p:txEl>
                                              <p:pRg st="3" end="3"/>
                                            </p:txEl>
                                          </p:spTgt>
                                        </p:tgtEl>
                                        <p:attrNameLst>
                                          <p:attrName>style.visibility</p:attrName>
                                        </p:attrNameLst>
                                      </p:cBhvr>
                                      <p:to>
                                        <p:strVal val="visible"/>
                                      </p:to>
                                    </p:set>
                                    <p:animEffect transition="in" filter="fade">
                                      <p:cBhvr>
                                        <p:cTn id="27" dur="500"/>
                                        <p:tgtEl>
                                          <p:spTgt spid="102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980670" y="427318"/>
            <a:ext cx="7055380" cy="1400530"/>
          </a:xfrm>
        </p:spPr>
        <p:txBody>
          <a:bodyPr/>
          <a:lstStyle/>
          <a:p>
            <a:pPr algn="r"/>
            <a:r>
              <a:rPr lang="fa-IR" altLang="fa-IR" dirty="0" smtClean="0">
                <a:cs typeface="B Homa" panose="00000400000000000000" pitchFamily="2" charset="-78"/>
              </a:rPr>
              <a:t>دیدگاه رایت</a:t>
            </a:r>
          </a:p>
        </p:txBody>
      </p:sp>
      <p:sp>
        <p:nvSpPr>
          <p:cNvPr id="8196" name="Rectangle 3"/>
          <p:cNvSpPr>
            <a:spLocks noChangeArrowheads="1"/>
          </p:cNvSpPr>
          <p:nvPr/>
        </p:nvSpPr>
        <p:spPr bwMode="auto">
          <a:xfrm>
            <a:off x="3924300" y="1989140"/>
            <a:ext cx="511175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رایت مشتاقانه چشم‌ به‌ راه روزی بود که شهرهای فشرده و پر جمعیتی نظیر نیویورک و شیکاگو نابود گردند و به جای آن آمریکاییان دوباره در محیط های روستا مانندی زندگی کنند که نام شهر را بر خود دارند و از خانه های جداگانه ساخته شده‌اند که در آنها افراد آن قدر از یکدیگر دور می شوند که ثبات زندگی خانوادگی تضمین گردد و از سوی دیگر با بهره گیری از وسایل نوین رسانه‌های گروهی و حمل نقل ، آن قدر باهم در تماس هستند که احساس عضویت در یک جامعه‌ واقعی به آن‌ها دست دهد؛ در این محیط ارزش های روستایی چون آزادی فردی و خودباوری شکوفا می گردد.</a:t>
            </a:r>
          </a:p>
        </p:txBody>
      </p:sp>
      <p:pic>
        <p:nvPicPr>
          <p:cNvPr id="6" name="Picture 2" descr="C:\Users\jvd\Desktop\FLW-Alpha-1030x5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7" y="2781302"/>
            <a:ext cx="3673475"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64586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fade">
                                      <p:cBhvr>
                                        <p:cTn id="1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761595" y="287618"/>
            <a:ext cx="7055380" cy="1400530"/>
          </a:xfrm>
        </p:spPr>
        <p:txBody>
          <a:bodyPr/>
          <a:lstStyle/>
          <a:p>
            <a:pPr algn="r"/>
            <a:r>
              <a:rPr lang="fa-IR" altLang="fa-IR" dirty="0" smtClean="0">
                <a:cs typeface="B Homa" panose="00000400000000000000" pitchFamily="2" charset="-78"/>
              </a:rPr>
              <a:t>پیشنهاد رایت</a:t>
            </a:r>
          </a:p>
        </p:txBody>
      </p:sp>
      <p:sp>
        <p:nvSpPr>
          <p:cNvPr id="9220" name="Rectangle 3"/>
          <p:cNvSpPr>
            <a:spLocks noChangeArrowheads="1"/>
          </p:cNvSpPr>
          <p:nvPr/>
        </p:nvSpPr>
        <p:spPr bwMode="auto">
          <a:xfrm>
            <a:off x="392113" y="1916115"/>
            <a:ext cx="8424862"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به این ترتیب فرانک لوید رایت پیشنهاد می کند که بر ضد شهرهای بزرگ اقداماتی صورت گیرد و مجتمع های شهری به صورت پراکنده و نامتمرکز در آیند، یعنی همان کاری که بعضی معماران و اقتصاددانان اتحاد جماهیر شوروی بی درنگ پس از انقلاب به آن دست زدند.</a:t>
            </a:r>
          </a:p>
          <a:p>
            <a:pPr algn="r" eaLnBrk="1" hangingPunct="1"/>
            <a:endParaRPr lang="fa-IR" altLang="fa-IR" sz="2000" dirty="0">
              <a:cs typeface="B Homa" panose="00000400000000000000" pitchFamily="2" charset="-78"/>
            </a:endParaRPr>
          </a:p>
          <a:p>
            <a:pPr algn="r" eaLnBrk="1" hangingPunct="1"/>
            <a:r>
              <a:rPr lang="fa-IR" altLang="fa-IR" sz="2000" dirty="0">
                <a:cs typeface="B Homa" panose="00000400000000000000" pitchFamily="2" charset="-78"/>
              </a:rPr>
              <a:t>لیکن به رغم هدف مشترک این دو نظریه که همانا گرایش به تمرکززدایی جمعیتی بود، دیدگاه رایت از پایه با نظر روس ها تفاوت داشت، شهرستیزان شوروی برای پشتیبانی از مناطق روستایی پیشنهاد از بین بردن شهرهای بزرگ و طرح ساختمان های جدیدی را در مناطق روستایی دادند تا عقب ماندگی های فرهنگی و اقتصادی این نواحی را از میان بردارند. این هدف و منظور اصلی از پی ریزی صنایع در مناطق روستایی و ماشینی / مکانیزه شدن و تشکیلات اشتراکی در مزارع بود. ایشان خواهان هموار کردن راه برای شکلی جدید از زندگی بودند که بر پایه گسترش پردامنه‌ خدمات اجتماعی قرار داشت. اما فرانک لوید رایت در گام نخست آرزومند در امان نگه داشتن هم میهنانش از «ماشین هولناکی» بود که شهر بزرگ عصر موتور به آن تبدیل شده بود. او به گفته‌ خودش می خواست مردم از زندگی گله وار رها سازد.</a:t>
            </a:r>
          </a:p>
        </p:txBody>
      </p:sp>
    </p:spTree>
    <p:extLst>
      <p:ext uri="{BB962C8B-B14F-4D97-AF65-F5344CB8AC3E}">
        <p14:creationId xmlns:p14="http://schemas.microsoft.com/office/powerpoint/2010/main" val="14528509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881710" y="463197"/>
            <a:ext cx="7055380" cy="1400530"/>
          </a:xfrm>
        </p:spPr>
        <p:txBody>
          <a:bodyPr/>
          <a:lstStyle/>
          <a:p>
            <a:pPr algn="r"/>
            <a:r>
              <a:rPr lang="fa-IR" altLang="fa-IR" dirty="0" smtClean="0">
                <a:cs typeface="B Homa" panose="00000400000000000000" pitchFamily="2" charset="-78"/>
              </a:rPr>
              <a:t>منظر شهری </a:t>
            </a:r>
          </a:p>
        </p:txBody>
      </p:sp>
      <p:sp>
        <p:nvSpPr>
          <p:cNvPr id="11268" name="Rectangle 4"/>
          <p:cNvSpPr>
            <a:spLocks noChangeArrowheads="1"/>
          </p:cNvSpPr>
          <p:nvPr/>
        </p:nvSpPr>
        <p:spPr bwMode="auto">
          <a:xfrm>
            <a:off x="3967163" y="2065340"/>
            <a:ext cx="478155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dirty="0">
                <a:cs typeface="B Homa" panose="00000400000000000000" pitchFamily="2" charset="-78"/>
              </a:rPr>
              <a:t>در شهر رایت، منظر شهری بسیار مورد توجه قرار گرفته بود، شهر پهندشتی شهری محض و تعریف نشده بود و هر جایی می توانست شهر پهندشتی باشد و در اصل چشم انداز کشتزارها، باغ‌ها و تاکستان‌ها، آب گذر در کنار جاده‌ها و مسائل فناورانه و ترکیب مناسب آنها است که چنین شهری را تعریف می کند و هویت می بخشد.</a:t>
            </a:r>
          </a:p>
          <a:p>
            <a:pPr algn="r" eaLnBrk="1" hangingPunct="1"/>
            <a:endParaRPr lang="fa-IR" altLang="fa-IR" dirty="0">
              <a:cs typeface="B Homa" panose="00000400000000000000" pitchFamily="2" charset="-78"/>
            </a:endParaRPr>
          </a:p>
          <a:p>
            <a:pPr algn="r" eaLnBrk="1" hangingPunct="1"/>
            <a:r>
              <a:rPr lang="fa-IR" altLang="fa-IR" dirty="0">
                <a:cs typeface="B Homa" panose="00000400000000000000" pitchFamily="2" charset="-78"/>
              </a:rPr>
              <a:t>در اصل، شهر همان قدر که تحت تأثیر نیروهای داخلی قرار دارد، از طبیعت و فرم اصلی  زمین نیز تأثیر می پذیرد. این طرحی بود که فرانک لوید رایت آرزو داشت شیکاگو را با آن شکل دهد. برای فرانک لوید رایت ، معماری یک نظام اشکال مستقل غوطه‌ور در فضایی انتزاعی نیست ، بلکه به طور روشن از نشیب و فراز زمین ناشی می‌شود.</a:t>
            </a:r>
          </a:p>
        </p:txBody>
      </p:sp>
      <p:pic>
        <p:nvPicPr>
          <p:cNvPr id="11269" name="Picture 2" descr="C:\Users\jvd\Desktop\Broadacre-model-perspective-shahrsazi-tabiat-gara-kimiafekrebozo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2" y="2492377"/>
            <a:ext cx="3960813"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24806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269"/>
                                        </p:tgtEl>
                                        <p:attrNameLst>
                                          <p:attrName>style.visibility</p:attrName>
                                        </p:attrNameLst>
                                      </p:cBhvr>
                                      <p:to>
                                        <p:strVal val="visible"/>
                                      </p:to>
                                    </p:set>
                                    <p:animEffect transition="in" filter="fade">
                                      <p:cBhvr>
                                        <p:cTn id="12" dur="500"/>
                                        <p:tgtEl>
                                          <p:spTgt spid="112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1268">
                                            <p:txEl>
                                              <p:pRg st="0" end="0"/>
                                            </p:txEl>
                                          </p:spTgt>
                                        </p:tgtEl>
                                        <p:attrNameLst>
                                          <p:attrName>style.visibility</p:attrName>
                                        </p:attrNameLst>
                                      </p:cBhvr>
                                      <p:to>
                                        <p:strVal val="visible"/>
                                      </p:to>
                                    </p:set>
                                    <p:animEffect transition="in" filter="fade">
                                      <p:cBhvr>
                                        <p:cTn id="17" dur="500"/>
                                        <p:tgtEl>
                                          <p:spTgt spid="1126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1268">
                                            <p:txEl>
                                              <p:pRg st="2" end="2"/>
                                            </p:txEl>
                                          </p:spTgt>
                                        </p:tgtEl>
                                        <p:attrNameLst>
                                          <p:attrName>style.visibility</p:attrName>
                                        </p:attrNameLst>
                                      </p:cBhvr>
                                      <p:to>
                                        <p:strVal val="visible"/>
                                      </p:to>
                                    </p:set>
                                    <p:animEffect transition="in" filter="fade">
                                      <p:cBhvr>
                                        <p:cTn id="22" dur="500"/>
                                        <p:tgtEl>
                                          <p:spTgt spid="112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764770" y="389218"/>
            <a:ext cx="7055380" cy="1400530"/>
          </a:xfrm>
        </p:spPr>
        <p:txBody>
          <a:bodyPr/>
          <a:lstStyle/>
          <a:p>
            <a:pPr algn="r"/>
            <a:r>
              <a:rPr lang="fa-IR" altLang="fa-IR" dirty="0" smtClean="0">
                <a:cs typeface="B Homa" panose="00000400000000000000" pitchFamily="2" charset="-78"/>
              </a:rPr>
              <a:t>مسکن </a:t>
            </a:r>
          </a:p>
        </p:txBody>
      </p:sp>
      <p:sp>
        <p:nvSpPr>
          <p:cNvPr id="6148" name="Rectangle 3"/>
          <p:cNvSpPr>
            <a:spLocks noChangeArrowheads="1"/>
          </p:cNvSpPr>
          <p:nvPr/>
        </p:nvSpPr>
        <p:spPr bwMode="auto">
          <a:xfrm>
            <a:off x="1042988" y="2060577"/>
            <a:ext cx="7777162"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r" eaLnBrk="1" hangingPunct="1"/>
            <a:r>
              <a:rPr lang="fa-IR" altLang="fa-IR" sz="2000" dirty="0">
                <a:cs typeface="B Homa" panose="00000400000000000000" pitchFamily="2" charset="-78"/>
              </a:rPr>
              <a:t>فرانک لوید رایت مسکن را از سالیوان فرا گرفت. وی در خانه سازی تحت تأثیر معماران ساحل شرقی مانند ریچارد سن ، پرایس و مک کین است. نخستین ساختمانهایش خانه هایی هستند که در میان بیابان ساخته شده اند.</a:t>
            </a:r>
          </a:p>
          <a:p>
            <a:pPr algn="r" eaLnBrk="1" hangingPunct="1"/>
            <a:endParaRPr lang="fa-IR" altLang="fa-IR" sz="2000" dirty="0">
              <a:cs typeface="B Homa" panose="00000400000000000000" pitchFamily="2" charset="-78"/>
            </a:endParaRPr>
          </a:p>
          <a:p>
            <a:pPr algn="r" eaLnBrk="1" hangingPunct="1"/>
            <a:r>
              <a:rPr lang="fa-IR" altLang="fa-IR" sz="2000" dirty="0">
                <a:cs typeface="B Homa" panose="00000400000000000000" pitchFamily="2" charset="-78"/>
              </a:rPr>
              <a:t>فرانک لوید رایت در جایگاه یک پیشرو در ستایش ابزار ارتباط جمعی، بر پایه‌ روحیه‌ آمریکایی تعریفی از خود ارائه می دهد. او تصویر سلطه جویانه ای از دموکراسی صریح و مخالف مالکیت اشتراکی ترسیم می کند و بر آن است که به گونه ای فردگرایی افراطی جامه‌ عمل پوشاند.</a:t>
            </a:r>
          </a:p>
          <a:p>
            <a:pPr algn="r" eaLnBrk="1" hangingPunct="1"/>
            <a:endParaRPr lang="fa-IR" altLang="fa-IR" sz="2000" dirty="0">
              <a:cs typeface="B Homa" panose="00000400000000000000" pitchFamily="2" charset="-78"/>
            </a:endParaRPr>
          </a:p>
          <a:p>
            <a:pPr algn="r" eaLnBrk="1" hangingPunct="1"/>
            <a:r>
              <a:rPr lang="fa-IR" altLang="fa-IR" sz="2000" dirty="0">
                <a:cs typeface="B Homa" panose="00000400000000000000" pitchFamily="2" charset="-78"/>
              </a:rPr>
              <a:t>لوید رایت بدون پیوستن به سوسیالیست های چپ گرا به شخصیتی انقلابی-اجتماعی بدل می گردد. او جامعه‌ آمریکایی را به بازسازی اصول عصر امرسون و جفرسون فرا می خواند. نمونه‌ فیزیکی دیدگاه آرمان گرایانه‌ وی « شهر پهندشتی » است.</a:t>
            </a:r>
          </a:p>
        </p:txBody>
      </p:sp>
    </p:spTree>
    <p:extLst>
      <p:ext uri="{BB962C8B-B14F-4D97-AF65-F5344CB8AC3E}">
        <p14:creationId xmlns:p14="http://schemas.microsoft.com/office/powerpoint/2010/main" val="6964788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148">
                                            <p:txEl>
                                              <p:pRg st="0" end="0"/>
                                            </p:txEl>
                                          </p:spTgt>
                                        </p:tgtEl>
                                        <p:attrNameLst>
                                          <p:attrName>style.visibility</p:attrName>
                                        </p:attrNameLst>
                                      </p:cBhvr>
                                      <p:to>
                                        <p:strVal val="visible"/>
                                      </p:to>
                                    </p:set>
                                    <p:animEffect transition="in" filter="fade">
                                      <p:cBhvr>
                                        <p:cTn id="12" dur="500"/>
                                        <p:tgtEl>
                                          <p:spTgt spid="614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6148">
                                            <p:txEl>
                                              <p:pRg st="2" end="2"/>
                                            </p:txEl>
                                          </p:spTgt>
                                        </p:tgtEl>
                                        <p:attrNameLst>
                                          <p:attrName>style.visibility</p:attrName>
                                        </p:attrNameLst>
                                      </p:cBhvr>
                                      <p:to>
                                        <p:strVal val="visible"/>
                                      </p:to>
                                    </p:set>
                                    <p:animEffect transition="in" filter="fade">
                                      <p:cBhvr>
                                        <p:cTn id="17" dur="500"/>
                                        <p:tgtEl>
                                          <p:spTgt spid="614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148">
                                            <p:txEl>
                                              <p:pRg st="4" end="4"/>
                                            </p:txEl>
                                          </p:spTgt>
                                        </p:tgtEl>
                                        <p:attrNameLst>
                                          <p:attrName>style.visibility</p:attrName>
                                        </p:attrNameLst>
                                      </p:cBhvr>
                                      <p:to>
                                        <p:strVal val="visible"/>
                                      </p:to>
                                    </p:set>
                                    <p:animEffect transition="in" filter="fade">
                                      <p:cBhvr>
                                        <p:cTn id="22" dur="500"/>
                                        <p:tgtEl>
                                          <p:spTgt spid="614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10</TotalTime>
  <Words>1922</Words>
  <Application>Microsoft Office PowerPoint</Application>
  <PresentationFormat>On-screen Show (4:3)</PresentationFormat>
  <Paragraphs>58</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B Homa</vt:lpstr>
      <vt:lpstr>Century Gothic</vt:lpstr>
      <vt:lpstr>Tahoma</vt:lpstr>
      <vt:lpstr>Wingdings 3</vt:lpstr>
      <vt:lpstr>Ion</vt:lpstr>
      <vt:lpstr>PowerPoint Presentation</vt:lpstr>
      <vt:lpstr>فرانک لوید رایت</vt:lpstr>
      <vt:lpstr>معماری ارگانیک رایت </vt:lpstr>
      <vt:lpstr>شهر پهندشتی فرانک لوید رایت</vt:lpstr>
      <vt:lpstr>مدل شهر پهندشتی </vt:lpstr>
      <vt:lpstr>دیدگاه رایت</vt:lpstr>
      <vt:lpstr>پیشنهاد رایت</vt:lpstr>
      <vt:lpstr>منظر شهری </vt:lpstr>
      <vt:lpstr>مسکن </vt:lpstr>
      <vt:lpstr>کاربری زمین</vt:lpstr>
      <vt:lpstr>عنصر شهری </vt:lpstr>
      <vt:lpstr>سلسله مراتب </vt:lpstr>
      <vt:lpstr>طراحی</vt:lpstr>
      <vt:lpstr>مقایسه </vt:lpstr>
      <vt:lpstr>افکار رایت </vt:lpstr>
      <vt:lpstr>مشکل </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3</cp:revision>
  <dcterms:created xsi:type="dcterms:W3CDTF">2019-12-09T14:25:43Z</dcterms:created>
  <dcterms:modified xsi:type="dcterms:W3CDTF">2019-12-09T14:36:09Z</dcterms:modified>
</cp:coreProperties>
</file>