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325473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332068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828990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rtl="0"/>
            <a:r>
              <a:rPr lang="en-US" dirty="0">
                <a:solidFill>
                  <a:srgbClr val="1E5155">
                    <a:lumMod val="40000"/>
                    <a:lumOff val="60000"/>
                  </a:srgbClr>
                </a:solidFill>
              </a:rPr>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rtl="0"/>
            <a:r>
              <a:rPr lang="en-US" dirty="0">
                <a:solidFill>
                  <a:srgbClr val="1E5155">
                    <a:lumMod val="40000"/>
                    <a:lumOff val="60000"/>
                  </a:srgbClr>
                </a:solidFill>
              </a:rPr>
              <a:t>”</a:t>
            </a:r>
          </a:p>
        </p:txBody>
      </p:sp>
    </p:spTree>
    <p:extLst>
      <p:ext uri="{BB962C8B-B14F-4D97-AF65-F5344CB8AC3E}">
        <p14:creationId xmlns:p14="http://schemas.microsoft.com/office/powerpoint/2010/main" val="587808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689805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4131080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134256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533485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408405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286913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326603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91611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679010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914987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129332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08620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C70C01-11B2-4C67-A823-0BEF9ABE8542}" type="datetimeFigureOut">
              <a:rPr lang="en-US" smtClean="0">
                <a:solidFill>
                  <a:prstClr val="white">
                    <a:tint val="75000"/>
                    <a:alpha val="60000"/>
                  </a:prstClr>
                </a:solidFill>
              </a:rPr>
              <a:pPr/>
              <a:t>12/18/2019</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CC06D337-DF46-44D7-B93A-67B50711D83E}"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327827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rtl="0"/>
            <a:fld id="{31C70C01-11B2-4C67-A823-0BEF9ABE8542}" type="datetimeFigureOut">
              <a:rPr lang="en-US" smtClean="0">
                <a:solidFill>
                  <a:prstClr val="white">
                    <a:tint val="75000"/>
                    <a:alpha val="60000"/>
                  </a:prstClr>
                </a:solidFill>
              </a:rPr>
              <a:pPr rtl="0"/>
              <a:t>12/18/2019</a:t>
            </a:fld>
            <a:endParaRPr lang="en-US" dirty="0">
              <a:solidFill>
                <a:prstClr val="white">
                  <a:tint val="75000"/>
                  <a:alpha val="60000"/>
                </a:prstClr>
              </a:solidFill>
            </a:endParaRP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rtl="0"/>
            <a:endParaRPr lang="en-US" dirty="0">
              <a:solidFill>
                <a:prstClr val="white">
                  <a:tint val="75000"/>
                  <a:alpha val="60000"/>
                </a:prstClr>
              </a:solidFill>
            </a:endParaRP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pPr rtl="0"/>
            <a:fld id="{CC06D337-DF46-44D7-B93A-67B50711D83E}" type="slidenum">
              <a:rPr lang="en-US" smtClean="0">
                <a:solidFill>
                  <a:prstClr val="white">
                    <a:tint val="75000"/>
                  </a:prstClr>
                </a:solidFill>
              </a:rPr>
              <a:pPr rtl="0"/>
              <a:t>‹#›</a:t>
            </a:fld>
            <a:endParaRPr lang="en-US" dirty="0">
              <a:solidFill>
                <a:prstClr val="white">
                  <a:tint val="75000"/>
                </a:prstClr>
              </a:solidFill>
            </a:endParaRPr>
          </a:p>
        </p:txBody>
      </p:sp>
    </p:spTree>
    <p:extLst>
      <p:ext uri="{BB962C8B-B14F-4D97-AF65-F5344CB8AC3E}">
        <p14:creationId xmlns:p14="http://schemas.microsoft.com/office/powerpoint/2010/main" val="349898019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9699" y="2824259"/>
            <a:ext cx="9144000" cy="1653172"/>
          </a:xfrm>
        </p:spPr>
        <p:txBody>
          <a:bodyPr>
            <a:normAutofit fontScale="90000"/>
          </a:bodyPr>
          <a:lstStyle/>
          <a:p>
            <a:pPr algn="ctr"/>
            <a:r>
              <a:rPr lang="ar-SA" dirty="0">
                <a:cs typeface="B Homa" panose="00000400000000000000" pitchFamily="2" charset="-78"/>
              </a:rPr>
              <a:t>بررسی ضوابط و مقررات  مربوط به طراحی مبلمان شهری </a:t>
            </a:r>
            <a:endParaRPr lang="en-US" dirty="0"/>
          </a:p>
        </p:txBody>
      </p:sp>
    </p:spTree>
    <p:extLst>
      <p:ext uri="{BB962C8B-B14F-4D97-AF65-F5344CB8AC3E}">
        <p14:creationId xmlns:p14="http://schemas.microsoft.com/office/powerpoint/2010/main" val="3508383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6327" y="1228858"/>
            <a:ext cx="10515600" cy="4957337"/>
          </a:xfrm>
        </p:spPr>
        <p:txBody>
          <a:bodyPr>
            <a:normAutofit/>
          </a:bodyPr>
          <a:lstStyle/>
          <a:p>
            <a:pPr lvl="0" algn="r" rtl="1">
              <a:lnSpc>
                <a:spcPct val="120000"/>
              </a:lnSpc>
              <a:buFont typeface="Wingdings" panose="05000000000000000000" pitchFamily="2" charset="2"/>
              <a:buChar char="q"/>
            </a:pPr>
            <a:r>
              <a:rPr lang="fa-IR" dirty="0">
                <a:cs typeface="B Homa" panose="00000400000000000000" pitchFamily="2" charset="-78"/>
              </a:rPr>
              <a:t>حد زیرین تابلوهای دیواری و تابلوهای ایستاده­ای که از زیر آن افراد عبور نمی­کنند، باید حداقل 60 سانتیمتر بالاتر از متوسط کف و زمین باشد.</a:t>
            </a:r>
            <a:endParaRPr lang="en-US" dirty="0">
              <a:cs typeface="B Homa" panose="00000400000000000000" pitchFamily="2" charset="-78"/>
            </a:endParaRPr>
          </a:p>
          <a:p>
            <a:pPr lvl="0" algn="r" rtl="1">
              <a:lnSpc>
                <a:spcPct val="120000"/>
              </a:lnSpc>
              <a:buFont typeface="Wingdings" panose="05000000000000000000" pitchFamily="2" charset="2"/>
              <a:buChar char="q"/>
            </a:pPr>
            <a:r>
              <a:rPr lang="fa-IR" dirty="0" smtClean="0">
                <a:cs typeface="B Homa" panose="00000400000000000000" pitchFamily="2" charset="-78"/>
              </a:rPr>
              <a:t>نصب </a:t>
            </a:r>
            <a:r>
              <a:rPr lang="fa-IR" dirty="0">
                <a:cs typeface="B Homa" panose="00000400000000000000" pitchFamily="2" charset="-78"/>
              </a:rPr>
              <a:t>تابلوها به صورتیکه دارای هر گونه حرکت یا چرخشی باشند در فضاهای باز شهری ممنوع است.</a:t>
            </a:r>
            <a:endParaRPr lang="en-US" dirty="0">
              <a:cs typeface="B Homa" panose="00000400000000000000" pitchFamily="2" charset="-78"/>
            </a:endParaRPr>
          </a:p>
          <a:p>
            <a:pPr lvl="0" algn="r" rtl="1">
              <a:lnSpc>
                <a:spcPct val="120000"/>
              </a:lnSpc>
              <a:buFont typeface="Wingdings" panose="05000000000000000000" pitchFamily="2" charset="2"/>
              <a:buChar char="q"/>
            </a:pPr>
            <a:r>
              <a:rPr lang="fa-IR" dirty="0">
                <a:cs typeface="B Homa" panose="00000400000000000000" pitchFamily="2" charset="-78"/>
              </a:rPr>
              <a:t>استفاده از سطوح شیشه­ای در تابلوها و علائم تصویری (غیر از شیشه نویسی) ممنوع است مگر آنکه از شیشه­های نشکن بوده یا دارای شبکه محافظ داخلی </a:t>
            </a:r>
            <a:r>
              <a:rPr lang="fa-IR" dirty="0" smtClean="0">
                <a:cs typeface="B Homa" panose="00000400000000000000" pitchFamily="2" charset="-78"/>
              </a:rPr>
              <a:t>باشند</a:t>
            </a:r>
          </a:p>
          <a:p>
            <a:pPr lvl="0" algn="r" rtl="1">
              <a:lnSpc>
                <a:spcPct val="120000"/>
              </a:lnSpc>
              <a:buFont typeface="Wingdings" panose="05000000000000000000" pitchFamily="2" charset="2"/>
              <a:buChar char="q"/>
            </a:pPr>
            <a:r>
              <a:rPr lang="fa-IR" dirty="0">
                <a:cs typeface="B Homa" panose="00000400000000000000" pitchFamily="2" charset="-78"/>
              </a:rPr>
              <a:t>استفاده از رنگهای منعکس کننده نور برای تابلوهایی که دیده شدن آنها در شب مهم باشد، ضروری است.</a:t>
            </a:r>
            <a:endParaRPr lang="en-US" dirty="0">
              <a:cs typeface="B Homa" panose="00000400000000000000" pitchFamily="2" charset="-78"/>
            </a:endParaRPr>
          </a:p>
          <a:p>
            <a:pPr lvl="0" algn="r" rtl="1">
              <a:lnSpc>
                <a:spcPct val="120000"/>
              </a:lnSpc>
              <a:buFont typeface="Wingdings" panose="05000000000000000000" pitchFamily="2" charset="2"/>
              <a:buChar char="q"/>
            </a:pPr>
            <a:r>
              <a:rPr lang="fa-IR" dirty="0">
                <a:cs typeface="B Homa" panose="00000400000000000000" pitchFamily="2" charset="-78"/>
              </a:rPr>
              <a:t>تغییرات بعد از ساخت و نصب تابلو باید منطبق بر مشخصات تعیین شده در مجوز تابلو باشد، هر گونه تغییر مغایر با مشخصات مندرج در مجوز باید با اطلاع و اجازه مسئولین ذیربط یا با تجدید مجوز صورت گیرد</a:t>
            </a:r>
            <a:r>
              <a:rPr lang="fa-IR" dirty="0" smtClean="0">
                <a:cs typeface="B Homa" panose="00000400000000000000" pitchFamily="2" charset="-78"/>
              </a:rPr>
              <a:t>.</a:t>
            </a:r>
          </a:p>
          <a:p>
            <a:pPr algn="r" rtl="1">
              <a:lnSpc>
                <a:spcPct val="120000"/>
              </a:lnSpc>
              <a:buFont typeface="Wingdings" panose="05000000000000000000" pitchFamily="2" charset="2"/>
              <a:buChar char="q"/>
            </a:pPr>
            <a:r>
              <a:rPr lang="fa-IR" dirty="0">
                <a:cs typeface="B Homa" panose="00000400000000000000" pitchFamily="2" charset="-78"/>
              </a:rPr>
              <a:t>نورپردازی تابلوها نباید به گونه­ای باشد که بر روی ساختمانها و کاربریهای اطراف تابش مستقیم داشته باشد. شدت نور تابلو در هر نقطه از معابر عمومی، فضاهای ساختمان یا ملک مجاور نباید بیش از یک شمع بر فوت باشد.</a:t>
            </a:r>
            <a:endParaRPr lang="en-US" dirty="0">
              <a:cs typeface="B Homa" panose="00000400000000000000" pitchFamily="2" charset="-78"/>
            </a:endParaRPr>
          </a:p>
          <a:p>
            <a:pPr lvl="0" algn="r" rtl="1">
              <a:lnSpc>
                <a:spcPct val="120000"/>
              </a:lnSpc>
              <a:buFont typeface="Wingdings" panose="05000000000000000000" pitchFamily="2" charset="2"/>
              <a:buChar char="q"/>
            </a:pPr>
            <a:endParaRPr lang="en-US" dirty="0">
              <a:cs typeface="B Homa" panose="00000400000000000000" pitchFamily="2" charset="-78"/>
            </a:endParaRPr>
          </a:p>
        </p:txBody>
      </p:sp>
    </p:spTree>
    <p:extLst>
      <p:ext uri="{BB962C8B-B14F-4D97-AF65-F5344CB8AC3E}">
        <p14:creationId xmlns:p14="http://schemas.microsoft.com/office/powerpoint/2010/main" val="233605539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6583" y="776471"/>
            <a:ext cx="10515600" cy="5220067"/>
          </a:xfrm>
        </p:spPr>
        <p:txBody>
          <a:bodyPr>
            <a:normAutofit/>
          </a:bodyPr>
          <a:lstStyle/>
          <a:p>
            <a:pPr lvl="0" algn="just" rtl="1">
              <a:lnSpc>
                <a:spcPct val="120000"/>
              </a:lnSpc>
              <a:buFont typeface="Wingdings" panose="05000000000000000000" pitchFamily="2" charset="2"/>
              <a:buChar char="q"/>
            </a:pPr>
            <a:r>
              <a:rPr lang="fa-IR" dirty="0" smtClean="0">
                <a:cs typeface="B Homa" panose="00000400000000000000" pitchFamily="2" charset="-78"/>
              </a:rPr>
              <a:t>نورپردازی </a:t>
            </a:r>
            <a:r>
              <a:rPr lang="fa-IR" dirty="0">
                <a:cs typeface="B Homa" panose="00000400000000000000" pitchFamily="2" charset="-78"/>
              </a:rPr>
              <a:t>تابلوهای معرف کاربری و تبلیغاتی به صورت چشمک زن در مناطق مسکونی و حاشیه بزرگراه ممنوع است. </a:t>
            </a:r>
            <a:endParaRPr lang="fa-IR" dirty="0" smtClean="0">
              <a:cs typeface="B Homa" panose="00000400000000000000" pitchFamily="2" charset="-78"/>
            </a:endParaRPr>
          </a:p>
          <a:p>
            <a:pPr lvl="0" algn="just" rtl="1">
              <a:lnSpc>
                <a:spcPct val="120000"/>
              </a:lnSpc>
              <a:buFont typeface="Wingdings" panose="05000000000000000000" pitchFamily="2" charset="2"/>
              <a:buChar char="q"/>
            </a:pPr>
            <a:r>
              <a:rPr lang="fa-IR" dirty="0">
                <a:cs typeface="B Homa" panose="00000400000000000000" pitchFamily="2" charset="-78"/>
              </a:rPr>
              <a:t>رعایت حداقل 5 سانتیمتر بین </a:t>
            </a:r>
            <a:r>
              <a:rPr lang="fa-IR" dirty="0" smtClean="0">
                <a:cs typeface="B Homa" panose="00000400000000000000" pitchFamily="2" charset="-78"/>
              </a:rPr>
              <a:t>لامپ های </a:t>
            </a:r>
            <a:r>
              <a:rPr lang="fa-IR" dirty="0">
                <a:cs typeface="B Homa" panose="00000400000000000000" pitchFamily="2" charset="-78"/>
              </a:rPr>
              <a:t>روشنایی و تجهیزات الکتریکی از سطح نمایش تابلو الزامی است.</a:t>
            </a:r>
            <a:endParaRPr lang="en-US" dirty="0">
              <a:cs typeface="B Homa" panose="00000400000000000000" pitchFamily="2" charset="-78"/>
            </a:endParaRPr>
          </a:p>
          <a:p>
            <a:pPr lvl="0" algn="just" rtl="1">
              <a:lnSpc>
                <a:spcPct val="120000"/>
              </a:lnSpc>
              <a:buFont typeface="Wingdings" panose="05000000000000000000" pitchFamily="2" charset="2"/>
              <a:buChar char="q"/>
            </a:pPr>
            <a:r>
              <a:rPr lang="fa-IR" dirty="0">
                <a:cs typeface="B Homa" panose="00000400000000000000" pitchFamily="2" charset="-78"/>
              </a:rPr>
              <a:t> در تابلوها با رویه شیشه­ای فقط استفاده از شیشه­های نشکن مجاز می باشد.</a:t>
            </a:r>
            <a:endParaRPr lang="en-US" dirty="0">
              <a:cs typeface="B Homa" panose="00000400000000000000" pitchFamily="2" charset="-78"/>
            </a:endParaRPr>
          </a:p>
          <a:p>
            <a:pPr lvl="0" algn="just" rtl="1">
              <a:lnSpc>
                <a:spcPct val="120000"/>
              </a:lnSpc>
              <a:buFont typeface="Wingdings" panose="05000000000000000000" pitchFamily="2" charset="2"/>
              <a:buChar char="q"/>
            </a:pPr>
            <a:r>
              <a:rPr lang="fa-IR" dirty="0">
                <a:cs typeface="B Homa" panose="00000400000000000000" pitchFamily="2" charset="-78"/>
              </a:rPr>
              <a:t>نورپردازی تابلوهای راهنمای شهری باید توسط منابع نوری ثابت تأمین شود و از بیرون بر سطح تابلو بتابد و یا در داخل تابلو کار گذاشته شود و نور غیر مستقیم داشته باشد. این نور نباید مزاحمتی برای رانندگان و عابران ایجاد </a:t>
            </a:r>
            <a:r>
              <a:rPr lang="fa-IR" dirty="0" smtClean="0">
                <a:cs typeface="B Homa" panose="00000400000000000000" pitchFamily="2" charset="-78"/>
              </a:rPr>
              <a:t>کند</a:t>
            </a:r>
            <a:endParaRPr lang="en-US" dirty="0">
              <a:cs typeface="B Homa" panose="00000400000000000000" pitchFamily="2" charset="-78"/>
            </a:endParaRPr>
          </a:p>
        </p:txBody>
      </p:sp>
    </p:spTree>
    <p:extLst>
      <p:ext uri="{BB962C8B-B14F-4D97-AF65-F5344CB8AC3E}">
        <p14:creationId xmlns:p14="http://schemas.microsoft.com/office/powerpoint/2010/main" val="18349962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821"/>
            <a:ext cx="10860024" cy="1325563"/>
          </a:xfrm>
        </p:spPr>
        <p:txBody>
          <a:bodyPr>
            <a:normAutofit fontScale="90000"/>
          </a:bodyPr>
          <a:lstStyle/>
          <a:p>
            <a:pPr algn="r"/>
            <a:r>
              <a:rPr lang="fa-IR" sz="3600" b="1" dirty="0" smtClean="0">
                <a:cs typeface="B Homa" panose="00000400000000000000" pitchFamily="2" charset="-78"/>
              </a:rPr>
              <a:t>ضوابط </a:t>
            </a:r>
            <a:r>
              <a:rPr lang="fa-IR" sz="3600" b="1" dirty="0">
                <a:cs typeface="B Homa" panose="00000400000000000000" pitchFamily="2" charset="-78"/>
              </a:rPr>
              <a:t>و مقررات ساماندهي , تنظيم و بهسازي تابلوهاي خدماتي  تجاري </a:t>
            </a:r>
            <a:r>
              <a:rPr lang="fa-IR" sz="3600" b="1" dirty="0" smtClean="0">
                <a:cs typeface="B Homa" panose="00000400000000000000" pitchFamily="2" charset="-78"/>
              </a:rPr>
              <a:t>درسطح شهر(اصفهان)</a:t>
            </a:r>
            <a:r>
              <a:rPr lang="fa-IR" b="1" dirty="0">
                <a:cs typeface="B Homa" panose="00000400000000000000" pitchFamily="2" charset="-78"/>
              </a:rPr>
              <a:t/>
            </a:r>
            <a:br>
              <a:rPr lang="fa-IR" b="1" dirty="0">
                <a:cs typeface="B Homa" panose="00000400000000000000" pitchFamily="2" charset="-78"/>
              </a:rPr>
            </a:b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cs typeface="B Homa" panose="00000400000000000000" pitchFamily="2" charset="-78"/>
              </a:rPr>
              <a:t>كليه </a:t>
            </a:r>
            <a:r>
              <a:rPr lang="fa-IR" dirty="0">
                <a:cs typeface="B Homa" panose="00000400000000000000" pitchFamily="2" charset="-78"/>
              </a:rPr>
              <a:t>پلاكاردها و تراكت هائيكه بعنوان تابلو ثابت استفاده مي شود، </a:t>
            </a:r>
            <a:r>
              <a:rPr lang="fa-IR" dirty="0" smtClean="0">
                <a:cs typeface="B Homa" panose="00000400000000000000" pitchFamily="2" charset="-78"/>
              </a:rPr>
              <a:t>باي</a:t>
            </a:r>
            <a:r>
              <a:rPr lang="fa-IR" dirty="0">
                <a:cs typeface="B Homa" panose="00000400000000000000" pitchFamily="2" charset="-78"/>
              </a:rPr>
              <a:t>د</a:t>
            </a:r>
            <a:r>
              <a:rPr lang="fa-IR" dirty="0" smtClean="0">
                <a:cs typeface="B Homa" panose="00000400000000000000" pitchFamily="2" charset="-78"/>
              </a:rPr>
              <a:t> </a:t>
            </a:r>
            <a:r>
              <a:rPr lang="fa-IR" dirty="0">
                <a:cs typeface="B Homa" panose="00000400000000000000" pitchFamily="2" charset="-78"/>
              </a:rPr>
              <a:t>حذف گردند.</a:t>
            </a:r>
          </a:p>
          <a:p>
            <a:pPr marL="0" indent="0" algn="r" rtl="1">
              <a:buNone/>
            </a:pPr>
            <a:r>
              <a:rPr lang="fa-IR" dirty="0" smtClean="0">
                <a:cs typeface="B Homa" panose="00000400000000000000" pitchFamily="2" charset="-78"/>
              </a:rPr>
              <a:t>جمع </a:t>
            </a:r>
            <a:r>
              <a:rPr lang="fa-IR" dirty="0">
                <a:cs typeface="B Homa" panose="00000400000000000000" pitchFamily="2" charset="-78"/>
              </a:rPr>
              <a:t>آوري كليه تابلوهاي غيرثابت (تابلوهائيكه خارج از ضابطه در اندازه ها و اشكال </a:t>
            </a:r>
            <a:r>
              <a:rPr lang="fa-IR" dirty="0" smtClean="0">
                <a:cs typeface="B Homa" panose="00000400000000000000" pitchFamily="2" charset="-78"/>
              </a:rPr>
              <a:t>مختلف در </a:t>
            </a:r>
            <a:r>
              <a:rPr lang="fa-IR" dirty="0">
                <a:cs typeface="B Homa" panose="00000400000000000000" pitchFamily="2" charset="-78"/>
              </a:rPr>
              <a:t>ساعاتي از شبانه روز مورد استفاده قرار مي گيرد.)</a:t>
            </a:r>
          </a:p>
          <a:p>
            <a:pPr marL="0" indent="0" algn="r" rtl="1">
              <a:buNone/>
            </a:pPr>
            <a:r>
              <a:rPr lang="fa-IR" dirty="0" smtClean="0">
                <a:cs typeface="B Homa" panose="00000400000000000000" pitchFamily="2" charset="-78"/>
              </a:rPr>
              <a:t>امحاء </a:t>
            </a:r>
            <a:r>
              <a:rPr lang="fa-IR" dirty="0">
                <a:cs typeface="B Homa" panose="00000400000000000000" pitchFamily="2" charset="-78"/>
              </a:rPr>
              <a:t>كليه ديوار نوشته ها و نقاشی ها و ترسيم ها كه بعنوان تابلو يا تبليغ استفاده مي شود.</a:t>
            </a:r>
          </a:p>
          <a:p>
            <a:pPr marL="0" indent="0" algn="r" rtl="1">
              <a:buNone/>
            </a:pPr>
            <a:r>
              <a:rPr lang="fa-IR" dirty="0" smtClean="0">
                <a:cs typeface="B Homa" panose="00000400000000000000" pitchFamily="2" charset="-78"/>
              </a:rPr>
              <a:t>جايگزين </a:t>
            </a:r>
            <a:r>
              <a:rPr lang="fa-IR" dirty="0">
                <a:cs typeface="B Homa" panose="00000400000000000000" pitchFamily="2" charset="-78"/>
              </a:rPr>
              <a:t>يا حذف تابلو واحدهائيكه تغيير شغل داده اند و يا مدتها از تعطيلی آنها مي گذرد.</a:t>
            </a:r>
          </a:p>
          <a:p>
            <a:pPr marL="0" indent="0" algn="r" rtl="1">
              <a:buNone/>
            </a:pPr>
            <a:r>
              <a:rPr lang="fa-IR" dirty="0">
                <a:cs typeface="B Homa" panose="00000400000000000000" pitchFamily="2" charset="-78"/>
              </a:rPr>
              <a:t>(به استثناء نمونه های تاريخی تعطيل شده يا تفيير شکل داده پس از هماهنگی های لازم)</a:t>
            </a:r>
            <a:endParaRPr lang="en-US" dirty="0"/>
          </a:p>
        </p:txBody>
      </p:sp>
    </p:spTree>
    <p:extLst>
      <p:ext uri="{BB962C8B-B14F-4D97-AF65-F5344CB8AC3E}">
        <p14:creationId xmlns:p14="http://schemas.microsoft.com/office/powerpoint/2010/main" val="2688370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6762" y="1330576"/>
            <a:ext cx="10515600" cy="5389312"/>
          </a:xfrm>
          <a:noFill/>
        </p:spPr>
        <p:txBody>
          <a:bodyPr>
            <a:normAutofit/>
          </a:bodyPr>
          <a:lstStyle/>
          <a:p>
            <a:pPr marL="0" indent="0" algn="just" rtl="1">
              <a:lnSpc>
                <a:spcPct val="110000"/>
              </a:lnSpc>
              <a:buNone/>
            </a:pPr>
            <a:r>
              <a:rPr lang="fa-IR" dirty="0" smtClean="0">
                <a:cs typeface="B Homa" panose="00000400000000000000" pitchFamily="2" charset="-78"/>
              </a:rPr>
              <a:t>پيش </a:t>
            </a:r>
            <a:r>
              <a:rPr lang="fa-IR" dirty="0">
                <a:cs typeface="B Homa" panose="00000400000000000000" pitchFamily="2" charset="-78"/>
              </a:rPr>
              <a:t>زدگي كتيبه يا قاب تابلو از ارتفاع دو مترو پنجاه سانتی متري از كف معبر </a:t>
            </a:r>
            <a:r>
              <a:rPr lang="fa-IR" dirty="0" smtClean="0">
                <a:cs typeface="B Homa" panose="00000400000000000000" pitchFamily="2" charset="-78"/>
              </a:rPr>
              <a:t>بايستی حداكثر </a:t>
            </a:r>
            <a:r>
              <a:rPr lang="fa-IR" dirty="0">
                <a:cs typeface="B Homa" panose="00000400000000000000" pitchFamily="2" charset="-78"/>
              </a:rPr>
              <a:t>ده سانتی متر باشد .</a:t>
            </a:r>
          </a:p>
          <a:p>
            <a:pPr marL="0" indent="0" algn="just" rtl="1">
              <a:lnSpc>
                <a:spcPct val="110000"/>
              </a:lnSpc>
              <a:buNone/>
            </a:pPr>
            <a:r>
              <a:rPr lang="fa-IR" dirty="0" smtClean="0">
                <a:cs typeface="B Homa" panose="00000400000000000000" pitchFamily="2" charset="-78"/>
              </a:rPr>
              <a:t>حداقل </a:t>
            </a:r>
            <a:r>
              <a:rPr lang="fa-IR" dirty="0">
                <a:cs typeface="B Homa" panose="00000400000000000000" pitchFamily="2" charset="-78"/>
              </a:rPr>
              <a:t>ارتفاع كتيبه يا قاب تابلو از كف معبر در صورتيكه بيش از ده سانتی متر پيش </a:t>
            </a:r>
            <a:r>
              <a:rPr lang="fa-IR" dirty="0" smtClean="0">
                <a:cs typeface="B Homa" panose="00000400000000000000" pitchFamily="2" charset="-78"/>
              </a:rPr>
              <a:t>زدگي داشته </a:t>
            </a:r>
            <a:r>
              <a:rPr lang="fa-IR" dirty="0">
                <a:cs typeface="B Homa" panose="00000400000000000000" pitchFamily="2" charset="-78"/>
              </a:rPr>
              <a:t>باشد برابر دو متر و پنجاه سانتی متر است.</a:t>
            </a:r>
          </a:p>
          <a:p>
            <a:pPr marL="0" indent="0" algn="just" rtl="1">
              <a:lnSpc>
                <a:spcPct val="110000"/>
              </a:lnSpc>
              <a:buNone/>
            </a:pPr>
            <a:r>
              <a:rPr lang="fa-IR" dirty="0" smtClean="0">
                <a:cs typeface="B Homa" panose="00000400000000000000" pitchFamily="2" charset="-78"/>
              </a:rPr>
              <a:t>حداكثر </a:t>
            </a:r>
            <a:r>
              <a:rPr lang="fa-IR" dirty="0">
                <a:cs typeface="B Homa" panose="00000400000000000000" pitchFamily="2" charset="-78"/>
              </a:rPr>
              <a:t>پيش زدگي كتيبه يا قاب تابلو بالاي ارتفاع دو متر و پنجاه سانتی متري برابر ده </a:t>
            </a:r>
            <a:r>
              <a:rPr lang="fa-IR" dirty="0" smtClean="0">
                <a:cs typeface="B Homa" panose="00000400000000000000" pitchFamily="2" charset="-78"/>
              </a:rPr>
              <a:t>سانتی متر </a:t>
            </a:r>
            <a:r>
              <a:rPr lang="fa-IR" dirty="0">
                <a:cs typeface="B Homa" panose="00000400000000000000" pitchFamily="2" charset="-78"/>
              </a:rPr>
              <a:t>بيشتر از حد مجاز بالكن در همان محل باشد.</a:t>
            </a:r>
          </a:p>
          <a:p>
            <a:pPr marL="0" indent="0" algn="just" rtl="1">
              <a:lnSpc>
                <a:spcPct val="110000"/>
              </a:lnSpc>
              <a:buNone/>
            </a:pPr>
            <a:r>
              <a:rPr lang="fa-IR" dirty="0" smtClean="0">
                <a:cs typeface="B Homa" panose="00000400000000000000" pitchFamily="2" charset="-78"/>
              </a:rPr>
              <a:t>حداكثر </a:t>
            </a:r>
            <a:r>
              <a:rPr lang="fa-IR" dirty="0">
                <a:cs typeface="B Homa" panose="00000400000000000000" pitchFamily="2" charset="-78"/>
              </a:rPr>
              <a:t>ارتفاع كتيبه يا قاب تابلو مربوط به واحدهاي تجاري همكف تا ارتفاع زير پنجره </a:t>
            </a:r>
            <a:r>
              <a:rPr lang="fa-IR" dirty="0" smtClean="0">
                <a:cs typeface="B Homa" panose="00000400000000000000" pitchFamily="2" charset="-78"/>
              </a:rPr>
              <a:t>يا جان </a:t>
            </a:r>
            <a:r>
              <a:rPr lang="fa-IR" dirty="0">
                <a:cs typeface="B Homa" panose="00000400000000000000" pitchFamily="2" charset="-78"/>
              </a:rPr>
              <a:t>پناه طبقه اول با هماهنگي مالكيت فوقاني، حداكثر به ارتفاع نود سانتی متر است. </a:t>
            </a:r>
            <a:r>
              <a:rPr lang="fa-IR" dirty="0" smtClean="0">
                <a:cs typeface="B Homa" panose="00000400000000000000" pitchFamily="2" charset="-78"/>
              </a:rPr>
              <a:t>واحدهای تجاری  </a:t>
            </a:r>
            <a:r>
              <a:rPr lang="fa-IR" dirty="0">
                <a:cs typeface="B Homa" panose="00000400000000000000" pitchFamily="2" charset="-78"/>
              </a:rPr>
              <a:t>خدماتی که تا پيش از اين مجوز نصب تابلو تا ارتفاع يک متر و بيست سانتی متر را </a:t>
            </a:r>
            <a:r>
              <a:rPr lang="fa-IR" dirty="0" smtClean="0">
                <a:cs typeface="B Homa" panose="00000400000000000000" pitchFamily="2" charset="-78"/>
              </a:rPr>
              <a:t>اخذ نموده </a:t>
            </a:r>
            <a:r>
              <a:rPr lang="fa-IR" dirty="0">
                <a:cs typeface="B Homa" panose="00000400000000000000" pitchFamily="2" charset="-78"/>
              </a:rPr>
              <a:t>بودند می توانند تا مدتی با نظر شهرداری پابرجا بمانند. در تابلوهای ترکيبی معرفی و تبليغی </a:t>
            </a:r>
            <a:r>
              <a:rPr lang="fa-IR" dirty="0" smtClean="0">
                <a:cs typeface="B Homa" panose="00000400000000000000" pitchFamily="2" charset="-78"/>
              </a:rPr>
              <a:t>، مساحت </a:t>
            </a:r>
            <a:r>
              <a:rPr lang="fa-IR" dirty="0">
                <a:cs typeface="B Homa" panose="00000400000000000000" pitchFamily="2" charset="-78"/>
              </a:rPr>
              <a:t>سطح تبليغ بايستی محاسبه و هزينه ی آن اخذ گردد.(در صورتی که بيش از سی درصد </a:t>
            </a:r>
            <a:r>
              <a:rPr lang="fa-IR" dirty="0" smtClean="0">
                <a:cs typeface="B Homa" panose="00000400000000000000" pitchFamily="2" charset="-78"/>
              </a:rPr>
              <a:t>ازسطح </a:t>
            </a:r>
            <a:r>
              <a:rPr lang="fa-IR" dirty="0">
                <a:cs typeface="B Homa" panose="00000400000000000000" pitchFamily="2" charset="-78"/>
              </a:rPr>
              <a:t>تابلو جهت تبليغات استفاده شده باشد ، کل مساحت به عنوان تبليغ محاسبه گردد.)</a:t>
            </a:r>
            <a:endParaRPr lang="en-US" dirty="0">
              <a:cs typeface="B Homa" panose="00000400000000000000" pitchFamily="2" charset="-78"/>
            </a:endParaRPr>
          </a:p>
        </p:txBody>
      </p:sp>
    </p:spTree>
    <p:extLst>
      <p:ext uri="{BB962C8B-B14F-4D97-AF65-F5344CB8AC3E}">
        <p14:creationId xmlns:p14="http://schemas.microsoft.com/office/powerpoint/2010/main" val="36595857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1574" y="1382004"/>
            <a:ext cx="10515600" cy="4351338"/>
          </a:xfrm>
        </p:spPr>
        <p:txBody>
          <a:bodyPr>
            <a:normAutofit/>
          </a:bodyPr>
          <a:lstStyle/>
          <a:p>
            <a:pPr marL="0" indent="0" algn="just" rtl="1">
              <a:buNone/>
            </a:pPr>
            <a:r>
              <a:rPr lang="fa-IR" dirty="0" smtClean="0">
                <a:cs typeface="B Homa" panose="00000400000000000000" pitchFamily="2" charset="-78"/>
              </a:rPr>
              <a:t>حداكثر </a:t>
            </a:r>
            <a:r>
              <a:rPr lang="fa-IR" dirty="0">
                <a:cs typeface="B Homa" panose="00000400000000000000" pitchFamily="2" charset="-78"/>
              </a:rPr>
              <a:t>طول كتيبه يا قاب تابلو هر واحد تجاري , خدماتي در همكف بايستی برابر </a:t>
            </a:r>
            <a:r>
              <a:rPr lang="fa-IR" dirty="0" smtClean="0">
                <a:cs typeface="B Homa" panose="00000400000000000000" pitchFamily="2" charset="-78"/>
              </a:rPr>
              <a:t>بر مالكيت </a:t>
            </a:r>
            <a:r>
              <a:rPr lang="fa-IR" dirty="0">
                <a:cs typeface="B Homa" panose="00000400000000000000" pitchFamily="2" charset="-78"/>
              </a:rPr>
              <a:t>آن واحد نسبت به معبر يا معابر باشد.</a:t>
            </a:r>
          </a:p>
          <a:p>
            <a:pPr marL="0" indent="0" algn="just" rtl="1">
              <a:buNone/>
            </a:pPr>
            <a:r>
              <a:rPr lang="fa-IR" dirty="0" smtClean="0">
                <a:cs typeface="B Homa" panose="00000400000000000000" pitchFamily="2" charset="-78"/>
              </a:rPr>
              <a:t>هر </a:t>
            </a:r>
            <a:r>
              <a:rPr lang="fa-IR" dirty="0">
                <a:cs typeface="B Homa" panose="00000400000000000000" pitchFamily="2" charset="-78"/>
              </a:rPr>
              <a:t>واحد تجاری (با توجه به ساير ضوابط) در يک کادر هماهنگ می تواند يک تابلو </a:t>
            </a:r>
            <a:r>
              <a:rPr lang="fa-IR" dirty="0" smtClean="0">
                <a:cs typeface="B Homa" panose="00000400000000000000" pitchFamily="2" charset="-78"/>
              </a:rPr>
              <a:t>داشته باشد.</a:t>
            </a:r>
          </a:p>
          <a:p>
            <a:pPr marL="0" indent="0" algn="just" rtl="1">
              <a:buNone/>
            </a:pPr>
            <a:r>
              <a:rPr lang="fa-IR" dirty="0" smtClean="0">
                <a:cs typeface="B Homa" panose="00000400000000000000" pitchFamily="2" charset="-78"/>
              </a:rPr>
              <a:t>تابلو </a:t>
            </a:r>
            <a:r>
              <a:rPr lang="fa-IR" dirty="0">
                <a:cs typeface="B Homa" panose="00000400000000000000" pitchFamily="2" charset="-78"/>
              </a:rPr>
              <a:t>شناسايي واحدهاي تجاري عبارتست از : نام  نوع فعاليت و خدمات  نوع محصول </a:t>
            </a:r>
            <a:r>
              <a:rPr lang="fa-IR" dirty="0" smtClean="0">
                <a:cs typeface="B Homa" panose="00000400000000000000" pitchFamily="2" charset="-78"/>
              </a:rPr>
              <a:t>يا موادي </a:t>
            </a:r>
            <a:r>
              <a:rPr lang="fa-IR" dirty="0">
                <a:cs typeface="B Homa" panose="00000400000000000000" pitchFamily="2" charset="-78"/>
              </a:rPr>
              <a:t>كه بطور دائم عرضه مي گردد( هر گونه تبليغ از شرکت های بزرگ بدون اخذ مجوز </a:t>
            </a:r>
            <a:r>
              <a:rPr lang="fa-IR" dirty="0" smtClean="0">
                <a:cs typeface="B Homa" panose="00000400000000000000" pitchFamily="2" charset="-78"/>
              </a:rPr>
              <a:t>کوتاه مدت </a:t>
            </a:r>
            <a:r>
              <a:rPr lang="fa-IR" dirty="0">
                <a:cs typeface="B Homa" panose="00000400000000000000" pitchFamily="2" charset="-78"/>
              </a:rPr>
              <a:t>ممنوع است.)  شماره تلفن و فاكس  آرم  ايميل و وب سايت.</a:t>
            </a:r>
          </a:p>
          <a:p>
            <a:pPr marL="0" indent="0" algn="just" rtl="1">
              <a:buNone/>
            </a:pPr>
            <a:r>
              <a:rPr lang="fa-IR" dirty="0" smtClean="0">
                <a:cs typeface="B Homa" panose="00000400000000000000" pitchFamily="2" charset="-78"/>
              </a:rPr>
              <a:t>تابلو </a:t>
            </a:r>
            <a:r>
              <a:rPr lang="fa-IR" dirty="0">
                <a:cs typeface="B Homa" panose="00000400000000000000" pitchFamily="2" charset="-78"/>
              </a:rPr>
              <a:t>مجموعه هاي بزرگ تجاري در قسمت فوقاني </a:t>
            </a:r>
            <a:r>
              <a:rPr lang="fa-IR" dirty="0" smtClean="0">
                <a:cs typeface="B Homa" panose="00000400000000000000" pitchFamily="2" charset="-78"/>
              </a:rPr>
              <a:t>ورودي هاي </a:t>
            </a:r>
            <a:r>
              <a:rPr lang="fa-IR" dirty="0">
                <a:cs typeface="B Homa" panose="00000400000000000000" pitchFamily="2" charset="-78"/>
              </a:rPr>
              <a:t>مجموعه در </a:t>
            </a:r>
            <a:r>
              <a:rPr lang="fa-IR" dirty="0" smtClean="0">
                <a:cs typeface="B Homa" panose="00000400000000000000" pitchFamily="2" charset="-78"/>
              </a:rPr>
              <a:t>ارتفاع حداکثر </a:t>
            </a:r>
            <a:r>
              <a:rPr lang="fa-IR" dirty="0">
                <a:cs typeface="B Homa" panose="00000400000000000000" pitchFamily="2" charset="-78"/>
              </a:rPr>
              <a:t>سه طبقه با مراعات ساير ضوابط و يا روی قسمت های مشخص از بنا و متناسب با </a:t>
            </a:r>
            <a:r>
              <a:rPr lang="fa-IR" dirty="0" smtClean="0">
                <a:cs typeface="B Homa" panose="00000400000000000000" pitchFamily="2" charset="-78"/>
              </a:rPr>
              <a:t>حجم ساختمان </a:t>
            </a:r>
            <a:r>
              <a:rPr lang="fa-IR" dirty="0">
                <a:cs typeface="B Homa" panose="00000400000000000000" pitchFamily="2" charset="-78"/>
              </a:rPr>
              <a:t>بدون زمينه به صورت حروف و يا آرم با توجه به طراحی انجام شده از سوی طراح بنا و </a:t>
            </a:r>
            <a:r>
              <a:rPr lang="fa-IR" dirty="0" smtClean="0">
                <a:cs typeface="B Homa" panose="00000400000000000000" pitchFamily="2" charset="-78"/>
              </a:rPr>
              <a:t>با تأئيد </a:t>
            </a:r>
            <a:r>
              <a:rPr lang="fa-IR" dirty="0">
                <a:cs typeface="B Homa" panose="00000400000000000000" pitchFamily="2" charset="-78"/>
              </a:rPr>
              <a:t>لازم می تواند انجام گردد.</a:t>
            </a:r>
            <a:endParaRPr lang="en-US" dirty="0">
              <a:cs typeface="B Homa" panose="00000400000000000000" pitchFamily="2" charset="-78"/>
            </a:endParaRPr>
          </a:p>
        </p:txBody>
      </p:sp>
    </p:spTree>
    <p:extLst>
      <p:ext uri="{BB962C8B-B14F-4D97-AF65-F5344CB8AC3E}">
        <p14:creationId xmlns:p14="http://schemas.microsoft.com/office/powerpoint/2010/main" val="8969969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1288" y="1113576"/>
            <a:ext cx="10192512" cy="5063387"/>
          </a:xfrm>
        </p:spPr>
        <p:txBody>
          <a:bodyPr>
            <a:normAutofit/>
          </a:bodyPr>
          <a:lstStyle/>
          <a:p>
            <a:pPr marL="0" indent="0" algn="just" rtl="1">
              <a:buNone/>
            </a:pPr>
            <a:r>
              <a:rPr lang="fa-IR" dirty="0" smtClean="0">
                <a:cs typeface="B Homa" panose="00000400000000000000" pitchFamily="2" charset="-78"/>
              </a:rPr>
              <a:t>مغازه </a:t>
            </a:r>
            <a:r>
              <a:rPr lang="fa-IR" dirty="0">
                <a:cs typeface="B Homa" panose="00000400000000000000" pitchFamily="2" charset="-78"/>
              </a:rPr>
              <a:t>هاي مستقر در داخل مجموعه هاي تجاري مجاز به استفاده از تابلو در نماي </a:t>
            </a:r>
            <a:r>
              <a:rPr lang="fa-IR" dirty="0" smtClean="0">
                <a:cs typeface="B Homa" panose="00000400000000000000" pitchFamily="2" charset="-78"/>
              </a:rPr>
              <a:t>بيرون ساختمان نيستند.</a:t>
            </a:r>
            <a:endParaRPr lang="fa-IR" dirty="0">
              <a:cs typeface="B Homa" panose="00000400000000000000" pitchFamily="2" charset="-78"/>
            </a:endParaRPr>
          </a:p>
          <a:p>
            <a:pPr marL="0" indent="0" algn="just" rtl="1">
              <a:buNone/>
            </a:pPr>
            <a:r>
              <a:rPr lang="fa-IR" b="1" dirty="0" smtClean="0">
                <a:cs typeface="B Homa" panose="00000400000000000000" pitchFamily="2" charset="-78"/>
              </a:rPr>
              <a:t> </a:t>
            </a:r>
            <a:r>
              <a:rPr lang="fa-IR" dirty="0" smtClean="0">
                <a:cs typeface="B Homa" panose="00000400000000000000" pitchFamily="2" charset="-78"/>
              </a:rPr>
              <a:t>تابلو </a:t>
            </a:r>
            <a:r>
              <a:rPr lang="fa-IR" dirty="0">
                <a:cs typeface="B Homa" panose="00000400000000000000" pitchFamily="2" charset="-78"/>
              </a:rPr>
              <a:t>واحدهاي تجاري و خدماتي ( به غير از مغازه ها) كه در طبقات مجموعه ها واقع </a:t>
            </a:r>
            <a:r>
              <a:rPr lang="fa-IR" dirty="0" smtClean="0">
                <a:cs typeface="B Homa" panose="00000400000000000000" pitchFamily="2" charset="-78"/>
              </a:rPr>
              <a:t>شده اند </a:t>
            </a:r>
            <a:r>
              <a:rPr lang="fa-IR" dirty="0">
                <a:cs typeface="B Homa" panose="00000400000000000000" pitchFamily="2" charset="-78"/>
              </a:rPr>
              <a:t>(دفاتر كار  موسسات و شركتها) بصورت مجموعه نردباني متصل بيشتر از حد مجاز بالكن </a:t>
            </a:r>
            <a:r>
              <a:rPr lang="fa-IR" dirty="0" smtClean="0">
                <a:cs typeface="B Homa" panose="00000400000000000000" pitchFamily="2" charset="-78"/>
              </a:rPr>
              <a:t>همگي از </a:t>
            </a:r>
            <a:r>
              <a:rPr lang="fa-IR" dirty="0">
                <a:cs typeface="B Homa" panose="00000400000000000000" pitchFamily="2" charset="-78"/>
              </a:rPr>
              <a:t>يك نوع در يك اندازه ، حداكثر پنجاه در هفتاد سانتی متر اشغال طبقات نردبان بر اساس موقعيت </a:t>
            </a:r>
            <a:r>
              <a:rPr lang="fa-IR" dirty="0" smtClean="0">
                <a:cs typeface="B Homa" panose="00000400000000000000" pitchFamily="2" charset="-78"/>
              </a:rPr>
              <a:t>هر</a:t>
            </a:r>
            <a:r>
              <a:rPr lang="fa-IR" dirty="0">
                <a:cs typeface="B Homa" panose="00000400000000000000" pitchFamily="2" charset="-78"/>
              </a:rPr>
              <a:t>واحد در واحد مجموعه و در طبقات ساختمان انجام گيرد. در غير اينصورت تابلوها در مجموعه ها </a:t>
            </a:r>
            <a:r>
              <a:rPr lang="fa-IR" dirty="0" smtClean="0">
                <a:cs typeface="B Homa" panose="00000400000000000000" pitchFamily="2" charset="-78"/>
              </a:rPr>
              <a:t>با توافقات </a:t>
            </a:r>
            <a:r>
              <a:rPr lang="fa-IR" dirty="0">
                <a:cs typeface="B Homa" panose="00000400000000000000" pitchFamily="2" charset="-78"/>
              </a:rPr>
              <a:t>کل بهره برداران ، مالکان باشد ( در واحدهائيكه در ساختمانهاي خدمات پزشكي واقع </a:t>
            </a:r>
            <a:r>
              <a:rPr lang="fa-IR" dirty="0" smtClean="0">
                <a:cs typeface="B Homa" panose="00000400000000000000" pitchFamily="2" charset="-78"/>
              </a:rPr>
              <a:t>شده اند </a:t>
            </a:r>
            <a:r>
              <a:rPr lang="fa-IR" dirty="0">
                <a:cs typeface="B Homa" panose="00000400000000000000" pitchFamily="2" charset="-78"/>
              </a:rPr>
              <a:t>برابر مقررات تابلو خدمات پزشكي با رنگ متفاوت عمل گردد. </a:t>
            </a:r>
            <a:r>
              <a:rPr lang="fa-IR" dirty="0" smtClean="0">
                <a:cs typeface="B Homa" panose="00000400000000000000" pitchFamily="2" charset="-78"/>
              </a:rPr>
              <a:t>)</a:t>
            </a:r>
          </a:p>
          <a:p>
            <a:pPr marL="0" indent="0" algn="just" rtl="1">
              <a:buNone/>
            </a:pPr>
            <a:r>
              <a:rPr lang="fa-IR" dirty="0" smtClean="0">
                <a:cs typeface="B Homa" panose="00000400000000000000" pitchFamily="2" charset="-78"/>
              </a:rPr>
              <a:t>مجموعه </a:t>
            </a:r>
            <a:r>
              <a:rPr lang="fa-IR" dirty="0">
                <a:cs typeface="B Homa" panose="00000400000000000000" pitchFamily="2" charset="-78"/>
              </a:rPr>
              <a:t>های تجاری که در طرح نمای آن ها مشخصات محل و ابعاد تابلو پيش </a:t>
            </a:r>
            <a:r>
              <a:rPr lang="fa-IR" dirty="0" smtClean="0">
                <a:cs typeface="B Homa" panose="00000400000000000000" pitchFamily="2" charset="-78"/>
              </a:rPr>
              <a:t>بينی شده </a:t>
            </a:r>
            <a:r>
              <a:rPr lang="fa-IR" dirty="0">
                <a:cs typeface="B Homa" panose="00000400000000000000" pitchFamily="2" charset="-78"/>
              </a:rPr>
              <a:t>است و با ضوابط تنظيمی مغايرت ندارد، برابر طرح نماسازی تهيه شده ، پس از تصويب </a:t>
            </a:r>
            <a:r>
              <a:rPr lang="fa-IR" dirty="0" smtClean="0">
                <a:cs typeface="B Homa" panose="00000400000000000000" pitchFamily="2" charset="-78"/>
              </a:rPr>
              <a:t>طرح توسط </a:t>
            </a:r>
            <a:r>
              <a:rPr lang="fa-IR" dirty="0">
                <a:cs typeface="B Homa" panose="00000400000000000000" pitchFamily="2" charset="-78"/>
              </a:rPr>
              <a:t>کميسيون عمران شورای اسلامی شهر می توانند اجراء گردند</a:t>
            </a:r>
            <a:r>
              <a:rPr lang="fa-IR" dirty="0" smtClean="0">
                <a:cs typeface="B Homa" panose="00000400000000000000" pitchFamily="2" charset="-78"/>
              </a:rPr>
              <a:t>.</a:t>
            </a:r>
          </a:p>
          <a:p>
            <a:pPr marL="0" indent="0" algn="just" rtl="1">
              <a:buNone/>
            </a:pPr>
            <a:r>
              <a:rPr lang="fa-IR" dirty="0">
                <a:cs typeface="B Homa" panose="00000400000000000000" pitchFamily="2" charset="-78"/>
              </a:rPr>
              <a:t>استفاده از تابلو شناسايي و هر نوع تبليغات </a:t>
            </a:r>
            <a:r>
              <a:rPr lang="fa-IR" dirty="0">
                <a:solidFill>
                  <a:schemeClr val="accent6"/>
                </a:solidFill>
                <a:cs typeface="B Homa" panose="00000400000000000000" pitchFamily="2" charset="-78"/>
              </a:rPr>
              <a:t>روي بام به طور کل ممنوع است</a:t>
            </a:r>
            <a:r>
              <a:rPr lang="fa-IR" dirty="0">
                <a:cs typeface="B Homa" panose="00000400000000000000" pitchFamily="2" charset="-78"/>
              </a:rPr>
              <a:t>. درمورد حذف تابلوهای موجود، شناسايی، اخطار و فرصت لازم جهت جمع آوری توسط شهرداری برنامه ريزی وانجام گردد.</a:t>
            </a:r>
            <a:endParaRPr lang="en-US" dirty="0">
              <a:cs typeface="B Homa" panose="00000400000000000000" pitchFamily="2" charset="-78"/>
            </a:endParaRPr>
          </a:p>
          <a:p>
            <a:pPr marL="0" indent="0" algn="just" rtl="1">
              <a:buNone/>
            </a:pPr>
            <a:endParaRPr lang="en-US" dirty="0">
              <a:cs typeface="B Homa" panose="00000400000000000000" pitchFamily="2" charset="-78"/>
            </a:endParaRPr>
          </a:p>
        </p:txBody>
      </p:sp>
    </p:spTree>
    <p:extLst>
      <p:ext uri="{BB962C8B-B14F-4D97-AF65-F5344CB8AC3E}">
        <p14:creationId xmlns:p14="http://schemas.microsoft.com/office/powerpoint/2010/main" val="3089194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536" y="166968"/>
            <a:ext cx="9404723" cy="1400530"/>
          </a:xfrm>
        </p:spPr>
        <p:txBody>
          <a:bodyPr/>
          <a:lstStyle/>
          <a:p>
            <a:pPr lvl="0" algn="r" rtl="1"/>
            <a:r>
              <a:rPr lang="ar-SA" b="1" dirty="0">
                <a:cs typeface="B Homa" panose="00000400000000000000" pitchFamily="2" charset="-78"/>
              </a:rPr>
              <a:t>ضوابط نصب تابلوها</a:t>
            </a:r>
            <a:r>
              <a:rPr lang="en-US" dirty="0"/>
              <a:t/>
            </a:r>
            <a:br>
              <a:rPr lang="en-US" dirty="0"/>
            </a:br>
            <a:endParaRPr lang="en-US" dirty="0"/>
          </a:p>
        </p:txBody>
      </p:sp>
      <p:sp>
        <p:nvSpPr>
          <p:cNvPr id="3" name="Content Placeholder 2"/>
          <p:cNvSpPr>
            <a:spLocks noGrp="1"/>
          </p:cNvSpPr>
          <p:nvPr>
            <p:ph idx="1"/>
          </p:nvPr>
        </p:nvSpPr>
        <p:spPr>
          <a:xfrm>
            <a:off x="1479614" y="1387030"/>
            <a:ext cx="9372600" cy="5312664"/>
          </a:xfrm>
          <a:noFill/>
        </p:spPr>
        <p:txBody>
          <a:bodyPr>
            <a:normAutofit fontScale="85000" lnSpcReduction="20000"/>
          </a:bodyPr>
          <a:lstStyle/>
          <a:p>
            <a:pPr marL="0" indent="0" algn="just" rtl="1">
              <a:buNone/>
            </a:pPr>
            <a:r>
              <a:rPr lang="fa-IR" dirty="0" smtClean="0">
                <a:cs typeface="B Homa" panose="00000400000000000000" pitchFamily="2" charset="-78"/>
              </a:rPr>
              <a:t>                  </a:t>
            </a:r>
          </a:p>
          <a:p>
            <a:pPr marL="0" indent="0" algn="just" rtl="1">
              <a:buNone/>
            </a:pPr>
            <a:r>
              <a:rPr lang="fa-IR" dirty="0">
                <a:cs typeface="B Homa" panose="00000400000000000000" pitchFamily="2" charset="-78"/>
              </a:rPr>
              <a:t> </a:t>
            </a:r>
            <a:r>
              <a:rPr lang="fa-IR" dirty="0" smtClean="0">
                <a:cs typeface="B Homa" panose="00000400000000000000" pitchFamily="2" charset="-78"/>
              </a:rPr>
              <a:t>              </a:t>
            </a:r>
            <a:r>
              <a:rPr lang="ar-SA" dirty="0" smtClean="0">
                <a:cs typeface="B Homa" panose="00000400000000000000" pitchFamily="2" charset="-78"/>
              </a:rPr>
              <a:t>نصب </a:t>
            </a:r>
            <a:r>
              <a:rPr lang="ar-SA" dirty="0">
                <a:cs typeface="B Homa" panose="00000400000000000000" pitchFamily="2" charset="-78"/>
              </a:rPr>
              <a:t>هرگونه تابلو </a:t>
            </a:r>
            <a:r>
              <a:rPr lang="en-US" dirty="0">
                <a:cs typeface="B Homa" panose="00000400000000000000" pitchFamily="2" charset="-78"/>
              </a:rPr>
              <a:t>- </a:t>
            </a:r>
            <a:r>
              <a:rPr lang="ar-SA" dirty="0">
                <a:cs typeface="B Homa" panose="00000400000000000000" pitchFamily="2" charset="-78"/>
              </a:rPr>
              <a:t>با تعريف مشخص شده در اين بخش</a:t>
            </a:r>
            <a:r>
              <a:rPr lang="en-US" dirty="0">
                <a:cs typeface="B Homa" panose="00000400000000000000" pitchFamily="2" charset="-78"/>
              </a:rPr>
              <a:t>- </a:t>
            </a:r>
            <a:r>
              <a:rPr lang="ar-SA" dirty="0">
                <a:cs typeface="B Homa" panose="00000400000000000000" pitchFamily="2" charset="-78"/>
              </a:rPr>
              <a:t>در اماكن و موارد زير ممنوع مي باشد</a:t>
            </a:r>
            <a:r>
              <a:rPr lang="en-US" dirty="0">
                <a:cs typeface="B Homa" panose="00000400000000000000" pitchFamily="2" charset="-78"/>
              </a:rPr>
              <a:t>:</a:t>
            </a:r>
          </a:p>
          <a:p>
            <a:pPr marL="0" indent="0" algn="just" rtl="1">
              <a:buNone/>
            </a:pPr>
            <a:r>
              <a:rPr lang="en-US" dirty="0">
                <a:cs typeface="B Homa" panose="00000400000000000000" pitchFamily="2" charset="-78"/>
              </a:rPr>
              <a:t>-1  </a:t>
            </a:r>
            <a:r>
              <a:rPr lang="ar-SA" dirty="0">
                <a:cs typeface="B Homa" panose="00000400000000000000" pitchFamily="2" charset="-78"/>
              </a:rPr>
              <a:t>در معابر شریانی درجه يك</a:t>
            </a:r>
            <a:endParaRPr lang="en-US" dirty="0">
              <a:cs typeface="B Homa" panose="00000400000000000000" pitchFamily="2" charset="-78"/>
            </a:endParaRPr>
          </a:p>
          <a:p>
            <a:pPr marL="0" indent="0" algn="just" rtl="1">
              <a:buNone/>
            </a:pPr>
            <a:r>
              <a:rPr lang="en-US" dirty="0">
                <a:cs typeface="B Homa" panose="00000400000000000000" pitchFamily="2" charset="-78"/>
              </a:rPr>
              <a:t> -2 </a:t>
            </a:r>
            <a:r>
              <a:rPr lang="ar-SA" dirty="0">
                <a:cs typeface="B Homa" panose="00000400000000000000" pitchFamily="2" charset="-78"/>
              </a:rPr>
              <a:t>در تقاطع هاي غیرهمسطح</a:t>
            </a:r>
            <a:r>
              <a:rPr lang="en-US" dirty="0">
                <a:cs typeface="B Homa" panose="00000400000000000000" pitchFamily="2" charset="-78"/>
              </a:rPr>
              <a:t> </a:t>
            </a:r>
          </a:p>
          <a:p>
            <a:pPr marL="0" indent="0" algn="just" rtl="1">
              <a:buNone/>
            </a:pPr>
            <a:r>
              <a:rPr lang="en-US" dirty="0">
                <a:cs typeface="B Homa" panose="00000400000000000000" pitchFamily="2" charset="-78"/>
              </a:rPr>
              <a:t>-3  </a:t>
            </a:r>
            <a:r>
              <a:rPr lang="ar-SA" dirty="0">
                <a:cs typeface="B Homa" panose="00000400000000000000" pitchFamily="2" charset="-78"/>
              </a:rPr>
              <a:t>در مثلث دید </a:t>
            </a:r>
            <a:r>
              <a:rPr lang="ar-SA" dirty="0" smtClean="0">
                <a:cs typeface="B Homa" panose="00000400000000000000" pitchFamily="2" charset="-78"/>
              </a:rPr>
              <a:t>تقاطع</a:t>
            </a:r>
            <a:r>
              <a:rPr lang="fa-IR" dirty="0" smtClean="0">
                <a:cs typeface="B Homa" panose="00000400000000000000" pitchFamily="2" charset="-78"/>
              </a:rPr>
              <a:t> </a:t>
            </a:r>
            <a:r>
              <a:rPr lang="ar-SA" dirty="0" smtClean="0">
                <a:cs typeface="B Homa" panose="00000400000000000000" pitchFamily="2" charset="-78"/>
              </a:rPr>
              <a:t>هاي </a:t>
            </a:r>
            <a:r>
              <a:rPr lang="ar-SA" dirty="0">
                <a:cs typeface="B Homa" panose="00000400000000000000" pitchFamily="2" charset="-78"/>
              </a:rPr>
              <a:t>شهري</a:t>
            </a:r>
            <a:endParaRPr lang="en-US" dirty="0">
              <a:cs typeface="B Homa" panose="00000400000000000000" pitchFamily="2" charset="-78"/>
            </a:endParaRPr>
          </a:p>
          <a:p>
            <a:pPr marL="0" indent="0" algn="just" rtl="1">
              <a:buNone/>
            </a:pPr>
            <a:r>
              <a:rPr lang="en-US" dirty="0">
                <a:cs typeface="B Homa" panose="00000400000000000000" pitchFamily="2" charset="-78"/>
              </a:rPr>
              <a:t>-4  </a:t>
            </a:r>
            <a:r>
              <a:rPr lang="ar-SA" dirty="0">
                <a:cs typeface="B Homa" panose="00000400000000000000" pitchFamily="2" charset="-78"/>
              </a:rPr>
              <a:t>در سمت چپ مسیر حركت سواره</a:t>
            </a:r>
            <a:r>
              <a:rPr lang="en-US" dirty="0">
                <a:cs typeface="B Homa" panose="00000400000000000000" pitchFamily="2" charset="-78"/>
              </a:rPr>
              <a:t> </a:t>
            </a:r>
          </a:p>
          <a:p>
            <a:pPr marL="0" indent="0" algn="just" rtl="1">
              <a:buNone/>
            </a:pPr>
            <a:r>
              <a:rPr lang="en-US" dirty="0">
                <a:cs typeface="B Homa" panose="00000400000000000000" pitchFamily="2" charset="-78"/>
              </a:rPr>
              <a:t>-5  </a:t>
            </a:r>
            <a:r>
              <a:rPr lang="ar-SA" dirty="0">
                <a:cs typeface="B Homa" panose="00000400000000000000" pitchFamily="2" charset="-78"/>
              </a:rPr>
              <a:t>بر روی بدنه بيروني (نماي قابل رويت از معابر مجاور) </a:t>
            </a:r>
            <a:r>
              <a:rPr lang="ar-SA" dirty="0" smtClean="0">
                <a:cs typeface="B Homa" panose="00000400000000000000" pitchFamily="2" charset="-78"/>
              </a:rPr>
              <a:t>پل</a:t>
            </a:r>
            <a:r>
              <a:rPr lang="fa-IR" dirty="0" smtClean="0">
                <a:cs typeface="B Homa" panose="00000400000000000000" pitchFamily="2" charset="-78"/>
              </a:rPr>
              <a:t> </a:t>
            </a:r>
            <a:r>
              <a:rPr lang="ar-SA" dirty="0" smtClean="0">
                <a:cs typeface="B Homa" panose="00000400000000000000" pitchFamily="2" charset="-78"/>
              </a:rPr>
              <a:t>های </a:t>
            </a:r>
            <a:r>
              <a:rPr lang="ar-SA" dirty="0">
                <a:cs typeface="B Homa" panose="00000400000000000000" pitchFamily="2" charset="-78"/>
              </a:rPr>
              <a:t>عابرپیاده</a:t>
            </a:r>
            <a:endParaRPr lang="en-US" dirty="0">
              <a:cs typeface="B Homa" panose="00000400000000000000" pitchFamily="2" charset="-78"/>
            </a:endParaRPr>
          </a:p>
          <a:p>
            <a:pPr marL="0" indent="0" algn="just" rtl="1">
              <a:buNone/>
            </a:pPr>
            <a:r>
              <a:rPr lang="en-US" dirty="0">
                <a:cs typeface="B Homa" panose="00000400000000000000" pitchFamily="2" charset="-78"/>
              </a:rPr>
              <a:t>-6  </a:t>
            </a:r>
            <a:r>
              <a:rPr lang="ar-SA" dirty="0">
                <a:cs typeface="B Homa" panose="00000400000000000000" pitchFamily="2" charset="-78"/>
              </a:rPr>
              <a:t>بر روی بدنه بيروني (نماي قابل رويت از معابر مجاور) </a:t>
            </a:r>
            <a:r>
              <a:rPr lang="ar-SA" dirty="0" smtClean="0">
                <a:cs typeface="B Homa" panose="00000400000000000000" pitchFamily="2" charset="-78"/>
              </a:rPr>
              <a:t>پل</a:t>
            </a:r>
            <a:r>
              <a:rPr lang="fa-IR" dirty="0" smtClean="0">
                <a:cs typeface="B Homa" panose="00000400000000000000" pitchFamily="2" charset="-78"/>
              </a:rPr>
              <a:t> </a:t>
            </a:r>
            <a:r>
              <a:rPr lang="ar-SA" dirty="0" smtClean="0">
                <a:cs typeface="B Homa" panose="00000400000000000000" pitchFamily="2" charset="-78"/>
              </a:rPr>
              <a:t>های </a:t>
            </a:r>
            <a:r>
              <a:rPr lang="ar-SA" dirty="0">
                <a:cs typeface="B Homa" panose="00000400000000000000" pitchFamily="2" charset="-78"/>
              </a:rPr>
              <a:t>سواره</a:t>
            </a:r>
            <a:r>
              <a:rPr lang="en-US" dirty="0">
                <a:cs typeface="B Homa" panose="00000400000000000000" pitchFamily="2" charset="-78"/>
              </a:rPr>
              <a:t> </a:t>
            </a:r>
          </a:p>
          <a:p>
            <a:pPr marL="0" indent="0" algn="just" rtl="1">
              <a:buNone/>
            </a:pPr>
            <a:r>
              <a:rPr lang="en-US" dirty="0">
                <a:cs typeface="B Homa" panose="00000400000000000000" pitchFamily="2" charset="-78"/>
              </a:rPr>
              <a:t>-7  </a:t>
            </a:r>
            <a:r>
              <a:rPr lang="ar-SA" dirty="0">
                <a:cs typeface="B Homa" panose="00000400000000000000" pitchFamily="2" charset="-78"/>
              </a:rPr>
              <a:t>در رمپ و لوپ</a:t>
            </a:r>
            <a:r>
              <a:rPr lang="en-US" dirty="0">
                <a:cs typeface="B Homa" panose="00000400000000000000" pitchFamily="2" charset="-78"/>
              </a:rPr>
              <a:t> </a:t>
            </a:r>
          </a:p>
          <a:p>
            <a:pPr marL="0" indent="0" algn="just" rtl="1">
              <a:buNone/>
            </a:pPr>
            <a:r>
              <a:rPr lang="en-US" dirty="0">
                <a:cs typeface="B Homa" panose="00000400000000000000" pitchFamily="2" charset="-78"/>
              </a:rPr>
              <a:t>-8  </a:t>
            </a:r>
            <a:r>
              <a:rPr lang="ar-SA" dirty="0">
                <a:cs typeface="B Homa" panose="00000400000000000000" pitchFamily="2" charset="-78"/>
              </a:rPr>
              <a:t>در رفیوژ میانی</a:t>
            </a:r>
            <a:endParaRPr lang="en-US" dirty="0">
              <a:cs typeface="B Homa" panose="00000400000000000000" pitchFamily="2" charset="-78"/>
            </a:endParaRPr>
          </a:p>
          <a:p>
            <a:pPr marL="0" indent="0" algn="just" rtl="1">
              <a:buNone/>
            </a:pPr>
            <a:r>
              <a:rPr lang="en-US" dirty="0">
                <a:cs typeface="B Homa" panose="00000400000000000000" pitchFamily="2" charset="-78"/>
              </a:rPr>
              <a:t>-9  </a:t>
            </a:r>
            <a:r>
              <a:rPr lang="ar-SA" dirty="0">
                <a:cs typeface="B Homa" panose="00000400000000000000" pitchFamily="2" charset="-78"/>
              </a:rPr>
              <a:t>بر روی پشت بام</a:t>
            </a:r>
            <a:r>
              <a:rPr lang="en-US" dirty="0">
                <a:cs typeface="B Homa" panose="00000400000000000000" pitchFamily="2" charset="-78"/>
              </a:rPr>
              <a:t> </a:t>
            </a:r>
          </a:p>
          <a:p>
            <a:pPr marL="0" indent="0" algn="just" rtl="1">
              <a:buNone/>
            </a:pPr>
            <a:r>
              <a:rPr lang="en-US" dirty="0">
                <a:cs typeface="B Homa" panose="00000400000000000000" pitchFamily="2" charset="-78"/>
              </a:rPr>
              <a:t> -10 </a:t>
            </a:r>
            <a:r>
              <a:rPr lang="ar-SA" dirty="0">
                <a:cs typeface="B Homa" panose="00000400000000000000" pitchFamily="2" charset="-78"/>
              </a:rPr>
              <a:t>بر روی درختان و عناصر طبیعی</a:t>
            </a:r>
            <a:endParaRPr lang="en-US" dirty="0">
              <a:cs typeface="B Homa" panose="00000400000000000000" pitchFamily="2" charset="-78"/>
            </a:endParaRPr>
          </a:p>
          <a:p>
            <a:pPr marL="0" indent="0" algn="just" rtl="1">
              <a:buNone/>
            </a:pPr>
            <a:r>
              <a:rPr lang="en-US" dirty="0">
                <a:cs typeface="B Homa" panose="00000400000000000000" pitchFamily="2" charset="-78"/>
              </a:rPr>
              <a:t>-11  </a:t>
            </a:r>
            <a:r>
              <a:rPr lang="ar-SA" dirty="0">
                <a:cs typeface="B Homa" panose="00000400000000000000" pitchFamily="2" charset="-78"/>
              </a:rPr>
              <a:t>در جوی و</a:t>
            </a:r>
            <a:r>
              <a:rPr lang="en-US" dirty="0">
                <a:cs typeface="B Homa" panose="00000400000000000000" pitchFamily="2" charset="-78"/>
              </a:rPr>
              <a:t>  </a:t>
            </a:r>
            <a:r>
              <a:rPr lang="ar-SA" dirty="0">
                <a:cs typeface="B Homa" panose="00000400000000000000" pitchFamily="2" charset="-78"/>
              </a:rPr>
              <a:t>کانال آب</a:t>
            </a:r>
            <a:endParaRPr lang="en-US" dirty="0">
              <a:cs typeface="B Homa" panose="00000400000000000000" pitchFamily="2" charset="-78"/>
            </a:endParaRPr>
          </a:p>
          <a:p>
            <a:pPr marL="0" indent="0" algn="just" rtl="1">
              <a:buNone/>
            </a:pPr>
            <a:r>
              <a:rPr lang="en-US" dirty="0">
                <a:cs typeface="B Homa" panose="00000400000000000000" pitchFamily="2" charset="-78"/>
              </a:rPr>
              <a:t>-12  </a:t>
            </a:r>
            <a:r>
              <a:rPr lang="ar-SA" dirty="0">
                <a:cs typeface="B Homa" panose="00000400000000000000" pitchFamily="2" charset="-78"/>
              </a:rPr>
              <a:t>بر روی تاسیسات شهری</a:t>
            </a:r>
            <a:r>
              <a:rPr lang="en-US" dirty="0">
                <a:cs typeface="B Homa" panose="00000400000000000000" pitchFamily="2" charset="-78"/>
              </a:rPr>
              <a:t> </a:t>
            </a:r>
          </a:p>
          <a:p>
            <a:pPr marL="0" indent="0" algn="just" rtl="1">
              <a:buNone/>
            </a:pPr>
            <a:r>
              <a:rPr lang="fa-IR" dirty="0" smtClean="0">
                <a:cs typeface="B Homa" panose="00000400000000000000" pitchFamily="2" charset="-78"/>
              </a:rPr>
              <a:t>                           </a:t>
            </a:r>
            <a:r>
              <a:rPr lang="ar-SA" dirty="0" smtClean="0">
                <a:cs typeface="B Homa" panose="00000400000000000000" pitchFamily="2" charset="-78"/>
              </a:rPr>
              <a:t>تبصره</a:t>
            </a:r>
            <a:r>
              <a:rPr lang="en-US" dirty="0">
                <a:cs typeface="B Homa" panose="00000400000000000000" pitchFamily="2" charset="-78"/>
              </a:rPr>
              <a:t>: </a:t>
            </a:r>
            <a:r>
              <a:rPr lang="ar-SA" dirty="0">
                <a:cs typeface="B Homa" panose="00000400000000000000" pitchFamily="2" charset="-78"/>
              </a:rPr>
              <a:t>نصب تابلو در </a:t>
            </a:r>
            <a:r>
              <a:rPr lang="ar-SA" dirty="0" smtClean="0">
                <a:cs typeface="B Homa" panose="00000400000000000000" pitchFamily="2" charset="-78"/>
              </a:rPr>
              <a:t>تقاطع</a:t>
            </a:r>
            <a:r>
              <a:rPr lang="fa-IR" dirty="0" smtClean="0">
                <a:cs typeface="B Homa" panose="00000400000000000000" pitchFamily="2" charset="-78"/>
              </a:rPr>
              <a:t> </a:t>
            </a:r>
            <a:r>
              <a:rPr lang="ar-SA" dirty="0" smtClean="0">
                <a:cs typeface="B Homa" panose="00000400000000000000" pitchFamily="2" charset="-78"/>
              </a:rPr>
              <a:t>های </a:t>
            </a:r>
            <a:r>
              <a:rPr lang="ar-SA" dirty="0">
                <a:cs typeface="B Homa" panose="00000400000000000000" pitchFamily="2" charset="-78"/>
              </a:rPr>
              <a:t>همسطحِ معابر شریانی درجه یک ، مجاز مي باشد</a:t>
            </a:r>
            <a:endParaRPr lang="en-US" dirty="0">
              <a:cs typeface="B Homa" panose="00000400000000000000" pitchFamily="2" charset="-78"/>
            </a:endParaRPr>
          </a:p>
          <a:p>
            <a:pPr marL="0" indent="0" algn="just">
              <a:buNone/>
            </a:pPr>
            <a:endParaRPr lang="en-US" dirty="0">
              <a:cs typeface="B Homa" panose="00000400000000000000" pitchFamily="2" charset="-78"/>
            </a:endParaRPr>
          </a:p>
        </p:txBody>
      </p:sp>
    </p:spTree>
    <p:extLst>
      <p:ext uri="{BB962C8B-B14F-4D97-AF65-F5344CB8AC3E}">
        <p14:creationId xmlns:p14="http://schemas.microsoft.com/office/powerpoint/2010/main" val="420529539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3444" y="1394191"/>
            <a:ext cx="9608975" cy="4241499"/>
          </a:xfrm>
          <a:noFill/>
        </p:spPr>
        <p:txBody>
          <a:bodyPr/>
          <a:lstStyle/>
          <a:p>
            <a:pPr marL="0" indent="0" algn="r" rtl="1">
              <a:buNone/>
            </a:pPr>
            <a:r>
              <a:rPr lang="ar-SA" b="1" dirty="0" smtClean="0">
                <a:cs typeface="B Homa" panose="00000400000000000000" pitchFamily="2" charset="-78"/>
              </a:rPr>
              <a:t>ممنوعيت </a:t>
            </a:r>
            <a:r>
              <a:rPr lang="ar-SA" b="1" dirty="0">
                <a:cs typeface="B Homa" panose="00000400000000000000" pitchFamily="2" charset="-78"/>
              </a:rPr>
              <a:t>هاي نصب</a:t>
            </a:r>
            <a:endParaRPr lang="en-US" dirty="0">
              <a:cs typeface="B Homa" panose="00000400000000000000" pitchFamily="2" charset="-78"/>
            </a:endParaRPr>
          </a:p>
          <a:p>
            <a:pPr marL="0" indent="0" algn="r" rtl="1">
              <a:buNone/>
            </a:pPr>
            <a:r>
              <a:rPr lang="ar-SA" dirty="0" smtClean="0">
                <a:cs typeface="B Homa" panose="00000400000000000000" pitchFamily="2" charset="-78"/>
              </a:rPr>
              <a:t>نصب </a:t>
            </a:r>
            <a:r>
              <a:rPr lang="ar-SA" dirty="0">
                <a:cs typeface="B Homa" panose="00000400000000000000" pitchFamily="2" charset="-78"/>
              </a:rPr>
              <a:t>هرگونه تابلوی معرف کاربری بر روی پشت بام ممنوع </a:t>
            </a:r>
            <a:r>
              <a:rPr lang="ar-SA" dirty="0" smtClean="0">
                <a:cs typeface="B Homa" panose="00000400000000000000" pitchFamily="2" charset="-78"/>
              </a:rPr>
              <a:t>است</a:t>
            </a:r>
            <a:endParaRPr lang="en-US" dirty="0" smtClean="0">
              <a:cs typeface="B Homa" panose="00000400000000000000" pitchFamily="2" charset="-78"/>
            </a:endParaRPr>
          </a:p>
          <a:p>
            <a:pPr marL="0" indent="0" algn="r" rtl="1">
              <a:buNone/>
            </a:pPr>
            <a:r>
              <a:rPr lang="ar-SA" dirty="0" smtClean="0">
                <a:cs typeface="B Homa" panose="00000400000000000000" pitchFamily="2" charset="-78"/>
              </a:rPr>
              <a:t>تابلوهای </a:t>
            </a:r>
            <a:r>
              <a:rPr lang="ar-SA" dirty="0">
                <a:cs typeface="B Homa" panose="00000400000000000000" pitchFamily="2" charset="-78"/>
              </a:rPr>
              <a:t>معرف کاربری فقط مجاز به نصب روی نمای اصلی ساختمان یا داخل ملک و روبه معبر عمومی می باشند</a:t>
            </a:r>
            <a:r>
              <a:rPr lang="en-US" dirty="0">
                <a:cs typeface="B Homa" panose="00000400000000000000" pitchFamily="2" charset="-78"/>
              </a:rPr>
              <a:t>.</a:t>
            </a:r>
          </a:p>
          <a:p>
            <a:pPr marL="0" indent="0" algn="r" rtl="1">
              <a:buNone/>
            </a:pPr>
            <a:r>
              <a:rPr lang="ar-SA" dirty="0" smtClean="0">
                <a:cs typeface="B Homa" panose="00000400000000000000" pitchFamily="2" charset="-78"/>
              </a:rPr>
              <a:t>محل </a:t>
            </a:r>
            <a:r>
              <a:rPr lang="ar-SA" dirty="0">
                <a:cs typeface="B Homa" panose="00000400000000000000" pitchFamily="2" charset="-78"/>
              </a:rPr>
              <a:t>نصب تابلو بر ساختمان باید به صورتی انتخاب شود که هماهنگ با خطوط و سطوح اصلی معماری و نمای ساختمان بوده و به تشخیص مسئولین به معماری و </a:t>
            </a:r>
            <a:r>
              <a:rPr lang="ar-SA" dirty="0" smtClean="0">
                <a:cs typeface="B Homa" panose="00000400000000000000" pitchFamily="2" charset="-78"/>
              </a:rPr>
              <a:t>نمای</a:t>
            </a:r>
            <a:r>
              <a:rPr lang="fa-IR" dirty="0">
                <a:cs typeface="B Homa" panose="00000400000000000000" pitchFamily="2" charset="-78"/>
              </a:rPr>
              <a:t> </a:t>
            </a:r>
            <a:r>
              <a:rPr lang="ar-SA" dirty="0" smtClean="0">
                <a:cs typeface="B Homa" panose="00000400000000000000" pitchFamily="2" charset="-78"/>
              </a:rPr>
              <a:t>ساختمان </a:t>
            </a:r>
            <a:r>
              <a:rPr lang="ar-SA" dirty="0">
                <a:cs typeface="B Homa" panose="00000400000000000000" pitchFamily="2" charset="-78"/>
              </a:rPr>
              <a:t>لطمه ای وارد نیاورد</a:t>
            </a:r>
            <a:r>
              <a:rPr lang="en-US" dirty="0">
                <a:cs typeface="B Homa" panose="00000400000000000000" pitchFamily="2" charset="-78"/>
              </a:rPr>
              <a:t>.</a:t>
            </a:r>
          </a:p>
          <a:p>
            <a:pPr marL="0" indent="0" algn="r" rtl="1">
              <a:buNone/>
            </a:pPr>
            <a:r>
              <a:rPr lang="ar-SA" dirty="0">
                <a:cs typeface="B Homa" panose="00000400000000000000" pitchFamily="2" charset="-78"/>
              </a:rPr>
              <a:t>تابلوها نباید نمای دومی برای ساختمان پدید آورند، بلکه باید به گونه ای طراحی و نصب شوند که جزئی از نمای ساختمان به چشم آیند</a:t>
            </a:r>
            <a:r>
              <a:rPr lang="en-US"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36328656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613" y="1362710"/>
            <a:ext cx="11262931" cy="5495290"/>
          </a:xfrm>
        </p:spPr>
        <p:txBody>
          <a:bodyPr>
            <a:normAutofit/>
          </a:bodyPr>
          <a:lstStyle/>
          <a:p>
            <a:pPr marL="0" indent="0" algn="r" rtl="1">
              <a:buNone/>
            </a:pPr>
            <a:r>
              <a:rPr lang="fa-IR" sz="2400" dirty="0" smtClean="0">
                <a:cs typeface="B Homa" panose="00000400000000000000" pitchFamily="2" charset="-78"/>
              </a:rPr>
              <a:t>قبل </a:t>
            </a:r>
            <a:r>
              <a:rPr lang="fa-IR" sz="2400" dirty="0">
                <a:cs typeface="B Homa" panose="00000400000000000000" pitchFamily="2" charset="-78"/>
              </a:rPr>
              <a:t>از هر اقدام طرح تابلو مورد نظر بايد ارائه و مورد تأئيد کارشناسان دفتر </a:t>
            </a:r>
            <a:r>
              <a:rPr lang="fa-IR" sz="2400" dirty="0" smtClean="0">
                <a:cs typeface="B Homa" panose="00000400000000000000" pitchFamily="2" charset="-78"/>
              </a:rPr>
              <a:t>زيباسازی قرارگيرد.</a:t>
            </a:r>
            <a:endParaRPr lang="en-US" sz="2400" dirty="0" smtClean="0"/>
          </a:p>
          <a:p>
            <a:pPr marL="0" indent="0" algn="r" rtl="1">
              <a:buNone/>
            </a:pPr>
            <a:r>
              <a:rPr lang="fa-IR" sz="2400" b="1" dirty="0">
                <a:cs typeface="B Homa" panose="00000400000000000000" pitchFamily="2" charset="-78"/>
              </a:rPr>
              <a:t>ضوابط و مقررات ساماندهي , تنظيم و نصب تابلوهاي شناسايی مجتمع هاي پزشکان</a:t>
            </a:r>
            <a:endParaRPr lang="en-US" sz="2400" dirty="0" smtClean="0"/>
          </a:p>
          <a:p>
            <a:pPr marL="0" indent="0" algn="just" rtl="1">
              <a:buNone/>
            </a:pPr>
            <a:r>
              <a:rPr lang="fa-IR" sz="2400" dirty="0">
                <a:cs typeface="B Homa" panose="00000400000000000000" pitchFamily="2" charset="-78"/>
              </a:rPr>
              <a:t>پزشکان و دندان پزشکان و ليسانسيه های پروانه دار برای راهنمايی بيماران می توانند فقط [يک] تابلو بيرون از مطب و دفتر کار صرفاً بر سطح نمای ساختمان مربوطه نصب نمايند. ولی درمحدوده ی پرتراکم از مطب پزشکان در سطح شهر، شهرداری بايد طرح ويژه ای با هماهنگی سازمان های مرتبط و دفتر زيباسازی تهيه نمايند. و پزشکان ملزم به رعايت آن هستند.</a:t>
            </a:r>
          </a:p>
          <a:p>
            <a:pPr marL="0" indent="0" algn="just">
              <a:buNone/>
            </a:pPr>
            <a:r>
              <a:rPr lang="fa-IR" sz="2400" dirty="0">
                <a:cs typeface="B Homa" panose="00000400000000000000" pitchFamily="2" charset="-78"/>
              </a:rPr>
              <a:t>مجموعه تابلوها در ساختمان های پزشکان ، دندان پزشکان و ليسانسيه های پروانه </a:t>
            </a:r>
            <a:r>
              <a:rPr lang="fa-IR" sz="2400" dirty="0">
                <a:cs typeface="B Homa" panose="00000400000000000000" pitchFamily="2" charset="-78"/>
              </a:rPr>
              <a:t>داتنها ر </a:t>
            </a:r>
            <a:r>
              <a:rPr lang="fa-IR" sz="2400" dirty="0">
                <a:cs typeface="B Homa" panose="00000400000000000000" pitchFamily="2" charset="-78"/>
              </a:rPr>
              <a:t>( هرساختمان که شامل دو يا چند مطب باشد) بايد به صورت پيوسته و در داخل يک قاب نردبانی به تعدادمطب ها هر مطب، </a:t>
            </a:r>
            <a:r>
              <a:rPr lang="fa-IR" sz="2400" dirty="0" smtClean="0">
                <a:cs typeface="B Homa" panose="00000400000000000000" pitchFamily="2" charset="-78"/>
              </a:rPr>
              <a:t>يک </a:t>
            </a:r>
            <a:r>
              <a:rPr lang="fa-IR" sz="2400" dirty="0">
                <a:cs typeface="B Homa" panose="00000400000000000000" pitchFamily="2" charset="-78"/>
              </a:rPr>
              <a:t>تابلو نصب گردند</a:t>
            </a:r>
            <a:r>
              <a:rPr lang="fa-IR" sz="2400" dirty="0" smtClean="0">
                <a:cs typeface="B Homa" panose="00000400000000000000" pitchFamily="2" charset="-78"/>
              </a:rPr>
              <a:t>.</a:t>
            </a:r>
            <a:endParaRPr lang="en-US" sz="2400" dirty="0"/>
          </a:p>
        </p:txBody>
      </p:sp>
      <p:sp>
        <p:nvSpPr>
          <p:cNvPr id="2" name="Rectangle 1"/>
          <p:cNvSpPr/>
          <p:nvPr/>
        </p:nvSpPr>
        <p:spPr>
          <a:xfrm>
            <a:off x="3467204" y="415409"/>
            <a:ext cx="8124340" cy="523220"/>
          </a:xfrm>
          <a:prstGeom prst="rect">
            <a:avLst/>
          </a:prstGeom>
        </p:spPr>
        <p:txBody>
          <a:bodyPr wrap="none">
            <a:spAutoFit/>
          </a:bodyPr>
          <a:lstStyle/>
          <a:p>
            <a:r>
              <a:rPr lang="fa-IR" sz="2800" b="1" dirty="0">
                <a:solidFill>
                  <a:prstClr val="white"/>
                </a:solidFill>
                <a:cs typeface="B Homa" panose="00000400000000000000" pitchFamily="2" charset="-78"/>
              </a:rPr>
              <a:t>ضوابط و مقررات مربوط به پانلها و ستونهاي تبليغاتي ( مشارکتی)</a:t>
            </a:r>
            <a:endParaRPr lang="en-US" sz="2800" b="1" dirty="0">
              <a:solidFill>
                <a:prstClr val="white"/>
              </a:solidFill>
            </a:endParaRPr>
          </a:p>
        </p:txBody>
      </p:sp>
    </p:spTree>
    <p:extLst>
      <p:ext uri="{BB962C8B-B14F-4D97-AF65-F5344CB8AC3E}">
        <p14:creationId xmlns:p14="http://schemas.microsoft.com/office/powerpoint/2010/main" val="1959291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smtClean="0">
                <a:cs typeface="B Homa" panose="00000400000000000000" pitchFamily="2" charset="-78"/>
              </a:rPr>
              <a:t>ضوابط </a:t>
            </a:r>
            <a:r>
              <a:rPr lang="fa-IR" b="1" dirty="0">
                <a:cs typeface="B Homa" panose="00000400000000000000" pitchFamily="2" charset="-78"/>
              </a:rPr>
              <a:t>و مقررات مربوط به نصب پلاكارد در سطح معابر و ميادين سطح شهر</a:t>
            </a:r>
            <a:endParaRPr lang="en-US" dirty="0"/>
          </a:p>
        </p:txBody>
      </p:sp>
      <p:sp>
        <p:nvSpPr>
          <p:cNvPr id="3" name="Content Placeholder 2"/>
          <p:cNvSpPr>
            <a:spLocks noGrp="1"/>
          </p:cNvSpPr>
          <p:nvPr>
            <p:ph idx="1"/>
          </p:nvPr>
        </p:nvSpPr>
        <p:spPr/>
        <p:txBody>
          <a:bodyPr>
            <a:normAutofit fontScale="92500" lnSpcReduction="10000"/>
          </a:bodyPr>
          <a:lstStyle/>
          <a:p>
            <a:pPr marL="0" indent="0" algn="just" rtl="1">
              <a:lnSpc>
                <a:spcPct val="110000"/>
              </a:lnSpc>
              <a:buNone/>
            </a:pPr>
            <a:r>
              <a:rPr lang="fa-IR" dirty="0" smtClean="0">
                <a:cs typeface="B Homa" panose="00000400000000000000" pitchFamily="2" charset="-78"/>
              </a:rPr>
              <a:t>استفاده </a:t>
            </a:r>
            <a:r>
              <a:rPr lang="fa-IR" dirty="0">
                <a:cs typeface="B Homa" panose="00000400000000000000" pitchFamily="2" charset="-78"/>
              </a:rPr>
              <a:t>هر گونه پلاکارد برای تبليغات تجاری ممنوع است.</a:t>
            </a:r>
          </a:p>
          <a:p>
            <a:pPr marL="0" indent="0" algn="just" rtl="1">
              <a:lnSpc>
                <a:spcPct val="110000"/>
              </a:lnSpc>
              <a:buNone/>
            </a:pPr>
            <a:r>
              <a:rPr lang="fa-IR" dirty="0" smtClean="0">
                <a:cs typeface="B Homa" panose="00000400000000000000" pitchFamily="2" charset="-78"/>
              </a:rPr>
              <a:t>پلاکاردها </a:t>
            </a:r>
            <a:r>
              <a:rPr lang="fa-IR" dirty="0">
                <a:cs typeface="B Homa" panose="00000400000000000000" pitchFamily="2" charset="-78"/>
              </a:rPr>
              <a:t>صرفاً به صورت عمودی و با اخذ مجوز کوتاه مدت از شهرداری به صورت </a:t>
            </a:r>
            <a:r>
              <a:rPr lang="fa-IR" dirty="0" smtClean="0">
                <a:cs typeface="B Homa" panose="00000400000000000000" pitchFamily="2" charset="-78"/>
              </a:rPr>
              <a:t>موقت نصب </a:t>
            </a:r>
            <a:r>
              <a:rPr lang="fa-IR" dirty="0">
                <a:cs typeface="B Homa" panose="00000400000000000000" pitchFamily="2" charset="-78"/>
              </a:rPr>
              <a:t>شود.</a:t>
            </a:r>
            <a:endParaRPr lang="fa-IR" b="1" dirty="0" smtClean="0">
              <a:cs typeface="B Homa" panose="00000400000000000000" pitchFamily="2" charset="-78"/>
            </a:endParaRPr>
          </a:p>
          <a:p>
            <a:pPr marL="0" indent="0" algn="just" rtl="1">
              <a:lnSpc>
                <a:spcPct val="110000"/>
              </a:lnSpc>
              <a:buNone/>
            </a:pPr>
            <a:r>
              <a:rPr lang="fa-IR" dirty="0" smtClean="0">
                <a:cs typeface="B Homa" panose="00000400000000000000" pitchFamily="2" charset="-78"/>
              </a:rPr>
              <a:t>حداکثر </a:t>
            </a:r>
            <a:r>
              <a:rPr lang="fa-IR" dirty="0">
                <a:cs typeface="B Homa" panose="00000400000000000000" pitchFamily="2" charset="-78"/>
              </a:rPr>
              <a:t>ابعاد پلاکارد نود سانتی متر در يک متر و بيست سانتی متر می باشد. ( ارائه طرح </a:t>
            </a:r>
            <a:r>
              <a:rPr lang="fa-IR" dirty="0" smtClean="0">
                <a:cs typeface="B Homa" panose="00000400000000000000" pitchFamily="2" charset="-78"/>
              </a:rPr>
              <a:t>و نمونه </a:t>
            </a:r>
            <a:r>
              <a:rPr lang="fa-IR" dirty="0">
                <a:cs typeface="B Homa" panose="00000400000000000000" pitchFamily="2" charset="-78"/>
              </a:rPr>
              <a:t>ی اجراء شده در ابعاد بزرگتر با اخذ مجوز لازم ضروری است.) و حداقل ارتفاع نصب </a:t>
            </a:r>
            <a:r>
              <a:rPr lang="fa-IR" dirty="0" smtClean="0">
                <a:cs typeface="B Homa" panose="00000400000000000000" pitchFamily="2" charset="-78"/>
              </a:rPr>
              <a:t>پلاکارد از </a:t>
            </a:r>
            <a:r>
              <a:rPr lang="fa-IR" dirty="0">
                <a:cs typeface="B Homa" panose="00000400000000000000" pitchFamily="2" charset="-78"/>
              </a:rPr>
              <a:t>کف زمين تا زير پلاکارد نبايد از دو متر کمتر باشد.</a:t>
            </a:r>
          </a:p>
          <a:p>
            <a:pPr marL="0" indent="0" algn="just" rtl="1">
              <a:lnSpc>
                <a:spcPct val="110000"/>
              </a:lnSpc>
              <a:buNone/>
            </a:pPr>
            <a:r>
              <a:rPr lang="fa-IR" dirty="0" smtClean="0">
                <a:cs typeface="B Homa" panose="00000400000000000000" pitchFamily="2" charset="-78"/>
              </a:rPr>
              <a:t>تعداد </a:t>
            </a:r>
            <a:r>
              <a:rPr lang="fa-IR" dirty="0">
                <a:cs typeface="B Homa" panose="00000400000000000000" pitchFamily="2" charset="-78"/>
              </a:rPr>
              <a:t>پلاكارد اطلاع رسانی مجاز جهت نصب در هر ميدان حداکثر دو عدد و در </a:t>
            </a:r>
            <a:r>
              <a:rPr lang="fa-IR" dirty="0" smtClean="0">
                <a:cs typeface="B Homa" panose="00000400000000000000" pitchFamily="2" charset="-78"/>
              </a:rPr>
              <a:t>تقاطع خيابان </a:t>
            </a:r>
            <a:r>
              <a:rPr lang="fa-IR" dirty="0">
                <a:cs typeface="B Homa" panose="00000400000000000000" pitchFamily="2" charset="-78"/>
              </a:rPr>
              <a:t>ها نيز يک عدد می باشد. ( در صورت تقاضای متعدد نصب پلاکارد در يک زمان بايستی </a:t>
            </a:r>
            <a:r>
              <a:rPr lang="fa-IR" dirty="0" smtClean="0">
                <a:cs typeface="B Homa" panose="00000400000000000000" pitchFamily="2" charset="-78"/>
              </a:rPr>
              <a:t>به گونه </a:t>
            </a:r>
            <a:r>
              <a:rPr lang="fa-IR" dirty="0">
                <a:cs typeface="B Homa" panose="00000400000000000000" pitchFamily="2" charset="-78"/>
              </a:rPr>
              <a:t>ای عمل گردد که موجب آشفتگی بصری نشود.) فاصله نصب هر پلاکارد با پلاکارد بعدی </a:t>
            </a:r>
            <a:r>
              <a:rPr lang="fa-IR" dirty="0" smtClean="0">
                <a:cs typeface="B Homa" panose="00000400000000000000" pitchFamily="2" charset="-78"/>
              </a:rPr>
              <a:t>درهر </a:t>
            </a:r>
            <a:r>
              <a:rPr lang="fa-IR" dirty="0">
                <a:cs typeface="B Homa" panose="00000400000000000000" pitchFamily="2" charset="-78"/>
              </a:rPr>
              <a:t>سمت از خيابان نبايستی کمتر از دويست و پنجاه متر باشد</a:t>
            </a:r>
            <a:r>
              <a:rPr lang="fa-IR" dirty="0" smtClean="0">
                <a:cs typeface="B Homa" panose="00000400000000000000" pitchFamily="2" charset="-78"/>
              </a:rPr>
              <a:t>.</a:t>
            </a:r>
          </a:p>
          <a:p>
            <a:pPr marL="0" indent="0" algn="just" rtl="1">
              <a:lnSpc>
                <a:spcPct val="110000"/>
              </a:lnSpc>
              <a:buNone/>
            </a:pPr>
            <a:r>
              <a:rPr lang="fa-IR" dirty="0" smtClean="0">
                <a:cs typeface="B Homa" panose="00000400000000000000" pitchFamily="2" charset="-78"/>
              </a:rPr>
              <a:t>مكان </a:t>
            </a:r>
            <a:r>
              <a:rPr lang="fa-IR" dirty="0">
                <a:cs typeface="B Homa" panose="00000400000000000000" pitchFamily="2" charset="-78"/>
              </a:rPr>
              <a:t>نصب پلاكارد نبايد مانعي برای عبور و مرور عابرين و ديد رانندگان وسائط </a:t>
            </a:r>
            <a:r>
              <a:rPr lang="fa-IR" dirty="0" smtClean="0">
                <a:cs typeface="B Homa" panose="00000400000000000000" pitchFamily="2" charset="-78"/>
              </a:rPr>
              <a:t>نقليه گردد</a:t>
            </a:r>
            <a:r>
              <a:rPr lang="fa-IR" dirty="0">
                <a:cs typeface="B Homa" panose="00000400000000000000" pitchFamily="2" charset="-78"/>
              </a:rPr>
              <a:t>.</a:t>
            </a:r>
          </a:p>
          <a:p>
            <a:pPr marL="0" indent="0" algn="just" rtl="1">
              <a:lnSpc>
                <a:spcPct val="110000"/>
              </a:lnSpc>
              <a:buNone/>
            </a:pPr>
            <a:r>
              <a:rPr lang="fa-IR" dirty="0" smtClean="0">
                <a:cs typeface="B Homa" panose="00000400000000000000" pitchFamily="2" charset="-78"/>
              </a:rPr>
              <a:t>پلاكارد </a:t>
            </a:r>
            <a:r>
              <a:rPr lang="fa-IR" dirty="0">
                <a:cs typeface="B Homa" panose="00000400000000000000" pitchFamily="2" charset="-78"/>
              </a:rPr>
              <a:t>نبايد بلحاظ طراحي و رنگ و ابعاد خللي در چهره و منظر شهری محدوده </a:t>
            </a:r>
            <a:r>
              <a:rPr lang="fa-IR" dirty="0" smtClean="0">
                <a:cs typeface="B Homa" panose="00000400000000000000" pitchFamily="2" charset="-78"/>
              </a:rPr>
              <a:t>خويش ايجاد </a:t>
            </a:r>
            <a:r>
              <a:rPr lang="fa-IR" dirty="0">
                <a:cs typeface="B Homa" panose="00000400000000000000" pitchFamily="2" charset="-78"/>
              </a:rPr>
              <a:t>نمايد.</a:t>
            </a:r>
            <a:endParaRPr lang="en-US" dirty="0">
              <a:cs typeface="B Homa" panose="00000400000000000000" pitchFamily="2" charset="-78"/>
            </a:endParaRPr>
          </a:p>
          <a:p>
            <a:pPr marL="0" indent="0" algn="just" rtl="1">
              <a:lnSpc>
                <a:spcPct val="110000"/>
              </a:lnSpc>
              <a:buNone/>
            </a:pPr>
            <a:endParaRPr lang="en-US" dirty="0">
              <a:cs typeface="B Homa" panose="00000400000000000000" pitchFamily="2" charset="-78"/>
            </a:endParaRPr>
          </a:p>
        </p:txBody>
      </p:sp>
    </p:spTree>
    <p:extLst>
      <p:ext uri="{BB962C8B-B14F-4D97-AF65-F5344CB8AC3E}">
        <p14:creationId xmlns:p14="http://schemas.microsoft.com/office/powerpoint/2010/main" val="3441001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r" rtl="1"/>
            <a:r>
              <a:rPr lang="fa-IR" dirty="0" smtClean="0">
                <a:cs typeface="B Homa" panose="00000400000000000000" pitchFamily="2" charset="-78"/>
              </a:rPr>
              <a:t>فهرست</a:t>
            </a:r>
            <a:endParaRPr lang="en-US" dirty="0"/>
          </a:p>
        </p:txBody>
      </p:sp>
      <p:sp>
        <p:nvSpPr>
          <p:cNvPr id="3" name="Content Placeholder 2"/>
          <p:cNvSpPr>
            <a:spLocks noGrp="1"/>
          </p:cNvSpPr>
          <p:nvPr>
            <p:ph idx="1"/>
          </p:nvPr>
        </p:nvSpPr>
        <p:spPr>
          <a:xfrm>
            <a:off x="1103312" y="1114426"/>
            <a:ext cx="10383838" cy="5133974"/>
          </a:xfrm>
        </p:spPr>
        <p:txBody>
          <a:bodyPr>
            <a:noAutofit/>
          </a:bodyPr>
          <a:lstStyle/>
          <a:p>
            <a:pPr marL="514350" indent="-514350" algn="r" rtl="1">
              <a:buFont typeface="+mj-lt"/>
              <a:buAutoNum type="arabicPeriod"/>
            </a:pPr>
            <a:r>
              <a:rPr lang="fa-IR" b="1" dirty="0">
                <a:cs typeface="B Homa" panose="00000400000000000000" pitchFamily="2" charset="-78"/>
              </a:rPr>
              <a:t>ضوابط </a:t>
            </a:r>
            <a:r>
              <a:rPr lang="fa-IR" b="1" dirty="0" smtClean="0">
                <a:cs typeface="B Homa" panose="00000400000000000000" pitchFamily="2" charset="-78"/>
              </a:rPr>
              <a:t>روشنایی</a:t>
            </a:r>
          </a:p>
          <a:p>
            <a:pPr marL="514350" indent="-514350" algn="r" rtl="1">
              <a:buFont typeface="+mj-lt"/>
              <a:buAutoNum type="arabicPeriod"/>
            </a:pPr>
            <a:r>
              <a:rPr lang="fa-IR" b="1" dirty="0">
                <a:cs typeface="B Homa" panose="00000400000000000000" pitchFamily="2" charset="-78"/>
              </a:rPr>
              <a:t>ضوابط سطل </a:t>
            </a:r>
            <a:r>
              <a:rPr lang="fa-IR" b="1" dirty="0" smtClean="0">
                <a:cs typeface="B Homa" panose="00000400000000000000" pitchFamily="2" charset="-78"/>
              </a:rPr>
              <a:t>زباله</a:t>
            </a:r>
          </a:p>
          <a:p>
            <a:pPr marL="514350" indent="-514350" algn="r" rtl="1">
              <a:buFont typeface="+mj-lt"/>
              <a:buAutoNum type="arabicPeriod"/>
            </a:pPr>
            <a:r>
              <a:rPr lang="fa-IR" b="1" dirty="0">
                <a:cs typeface="B Homa" panose="00000400000000000000" pitchFamily="2" charset="-78"/>
              </a:rPr>
              <a:t>ضوابط تابلوهای اطلاع رسانی و مسیرهای </a:t>
            </a:r>
            <a:r>
              <a:rPr lang="fa-IR" b="1" dirty="0" smtClean="0">
                <a:cs typeface="B Homa" panose="00000400000000000000" pitchFamily="2" charset="-78"/>
              </a:rPr>
              <a:t>شهری</a:t>
            </a:r>
          </a:p>
          <a:p>
            <a:pPr marL="514350" indent="-514350" algn="r" rtl="1">
              <a:buFont typeface="+mj-lt"/>
              <a:buAutoNum type="arabicPeriod"/>
            </a:pPr>
            <a:r>
              <a:rPr lang="ar-SA" b="1" dirty="0">
                <a:cs typeface="B Homa" panose="00000400000000000000" pitchFamily="2" charset="-78"/>
              </a:rPr>
              <a:t>ضوابط نصب تابلوها</a:t>
            </a:r>
            <a:r>
              <a:rPr lang="fa-IR" b="1" dirty="0" smtClean="0">
                <a:cs typeface="B Homa" panose="00000400000000000000" pitchFamily="2" charset="-78"/>
              </a:rPr>
              <a:t> </a:t>
            </a:r>
          </a:p>
          <a:p>
            <a:pPr marL="514350" indent="-514350" algn="r" rtl="1">
              <a:buFont typeface="+mj-lt"/>
              <a:buAutoNum type="arabicPeriod"/>
            </a:pPr>
            <a:r>
              <a:rPr lang="fa-IR" b="1" dirty="0">
                <a:cs typeface="B Homa" panose="00000400000000000000" pitchFamily="2" charset="-78"/>
              </a:rPr>
              <a:t>ضوابط و مقررات ساماندهي , تنظيم و بهسازي تابلوهاي خدماتي  تجاري درسطح شهر(اصفهان</a:t>
            </a:r>
            <a:r>
              <a:rPr lang="fa-IR" b="1" dirty="0" smtClean="0">
                <a:cs typeface="B Homa" panose="00000400000000000000" pitchFamily="2" charset="-78"/>
              </a:rPr>
              <a:t>)</a:t>
            </a:r>
          </a:p>
          <a:p>
            <a:pPr marL="514350" indent="-514350" algn="r" rtl="1">
              <a:buFont typeface="+mj-lt"/>
              <a:buAutoNum type="arabicPeriod"/>
            </a:pPr>
            <a:r>
              <a:rPr lang="fa-IR" b="1" dirty="0">
                <a:cs typeface="B Homa" panose="00000400000000000000" pitchFamily="2" charset="-78"/>
              </a:rPr>
              <a:t>ضوابط و مقررات مربوط به پانلها و ستونهاي تبليغاتي ( مشارکتی</a:t>
            </a:r>
            <a:r>
              <a:rPr lang="fa-IR" b="1" dirty="0" smtClean="0">
                <a:cs typeface="B Homa" panose="00000400000000000000" pitchFamily="2" charset="-78"/>
              </a:rPr>
              <a:t>)</a:t>
            </a:r>
          </a:p>
          <a:p>
            <a:pPr marL="514350" indent="-514350" algn="r" rtl="1">
              <a:buFont typeface="+mj-lt"/>
              <a:buAutoNum type="arabicPeriod"/>
            </a:pPr>
            <a:r>
              <a:rPr lang="fa-IR" b="1" dirty="0" smtClean="0">
                <a:cs typeface="B Homa" panose="00000400000000000000" pitchFamily="2" charset="-78"/>
              </a:rPr>
              <a:t>ضوابط </a:t>
            </a:r>
            <a:r>
              <a:rPr lang="fa-IR" b="1" dirty="0">
                <a:cs typeface="B Homa" panose="00000400000000000000" pitchFamily="2" charset="-78"/>
              </a:rPr>
              <a:t>و مقررات ساماندهي , تنظيم و نصب تابلوهاي شناسايی مجتمع هاي </a:t>
            </a:r>
            <a:r>
              <a:rPr lang="fa-IR" b="1" dirty="0" smtClean="0">
                <a:cs typeface="B Homa" panose="00000400000000000000" pitchFamily="2" charset="-78"/>
              </a:rPr>
              <a:t>پزشکان</a:t>
            </a:r>
          </a:p>
          <a:p>
            <a:pPr marL="514350" indent="-514350" algn="r" rtl="1">
              <a:buFont typeface="+mj-lt"/>
              <a:buAutoNum type="arabicPeriod"/>
            </a:pPr>
            <a:r>
              <a:rPr lang="ar-SA" b="1" dirty="0">
                <a:cs typeface="B Homa" panose="00000400000000000000" pitchFamily="2" charset="-78"/>
              </a:rPr>
              <a:t>ضوابط </a:t>
            </a:r>
            <a:r>
              <a:rPr lang="ar-SA" b="1" dirty="0" smtClean="0">
                <a:cs typeface="B Homa" panose="00000400000000000000" pitchFamily="2" charset="-78"/>
              </a:rPr>
              <a:t>بیلبوردها</a:t>
            </a:r>
            <a:endParaRPr lang="fa-IR" b="1" dirty="0" smtClean="0">
              <a:cs typeface="B Homa" panose="00000400000000000000" pitchFamily="2" charset="-78"/>
            </a:endParaRPr>
          </a:p>
          <a:p>
            <a:pPr marL="514350" indent="-514350" algn="r" rtl="1">
              <a:buFont typeface="+mj-lt"/>
              <a:buAutoNum type="arabicPeriod"/>
            </a:pPr>
            <a:r>
              <a:rPr lang="fa-IR" b="1" dirty="0">
                <a:cs typeface="B Homa" panose="00000400000000000000" pitchFamily="2" charset="-78"/>
              </a:rPr>
              <a:t>ضوابط کیوسک </a:t>
            </a:r>
            <a:r>
              <a:rPr lang="fa-IR" b="1" dirty="0" smtClean="0">
                <a:cs typeface="B Homa" panose="00000400000000000000" pitchFamily="2" charset="-78"/>
              </a:rPr>
              <a:t>مطبوعات</a:t>
            </a:r>
          </a:p>
          <a:p>
            <a:pPr marL="514350" indent="-514350" algn="r" rtl="1">
              <a:buFont typeface="+mj-lt"/>
              <a:buAutoNum type="arabicPeriod"/>
            </a:pPr>
            <a:r>
              <a:rPr lang="fa-IR" b="1" dirty="0">
                <a:cs typeface="B Homa" panose="00000400000000000000" pitchFamily="2" charset="-78"/>
              </a:rPr>
              <a:t>ضوابط باجه </a:t>
            </a:r>
            <a:r>
              <a:rPr lang="fa-IR" b="1" dirty="0" smtClean="0">
                <a:cs typeface="B Homa" panose="00000400000000000000" pitchFamily="2" charset="-78"/>
              </a:rPr>
              <a:t>تلفن</a:t>
            </a:r>
          </a:p>
          <a:p>
            <a:pPr marL="514350" indent="-514350" algn="r" rtl="1">
              <a:buFont typeface="+mj-lt"/>
              <a:buAutoNum type="arabicPeriod"/>
            </a:pPr>
            <a:r>
              <a:rPr lang="fa-IR" b="1" dirty="0" smtClean="0">
                <a:cs typeface="B Homa" panose="00000400000000000000" pitchFamily="2" charset="-78"/>
              </a:rPr>
              <a:t>ضوابط </a:t>
            </a:r>
            <a:r>
              <a:rPr lang="fa-IR" b="1" dirty="0">
                <a:cs typeface="B Homa" panose="00000400000000000000" pitchFamily="2" charset="-78"/>
              </a:rPr>
              <a:t>ایستگاه اتوبوس و باجه فروش بلیط </a:t>
            </a:r>
            <a:endParaRPr lang="fa-IR" b="1" dirty="0" smtClean="0">
              <a:cs typeface="B Homa" panose="00000400000000000000" pitchFamily="2" charset="-78"/>
            </a:endParaRPr>
          </a:p>
        </p:txBody>
      </p:sp>
    </p:spTree>
    <p:extLst>
      <p:ext uri="{BB962C8B-B14F-4D97-AF65-F5344CB8AC3E}">
        <p14:creationId xmlns:p14="http://schemas.microsoft.com/office/powerpoint/2010/main" val="30739405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5795"/>
            <a:ext cx="10515600" cy="1325563"/>
          </a:xfrm>
        </p:spPr>
        <p:txBody>
          <a:bodyPr/>
          <a:lstStyle/>
          <a:p>
            <a:pPr algn="r" rtl="1"/>
            <a:r>
              <a:rPr lang="ar-SA" b="1" dirty="0">
                <a:cs typeface="B Homa" panose="00000400000000000000" pitchFamily="2" charset="-78"/>
              </a:rPr>
              <a:t>ضوابط </a:t>
            </a:r>
            <a:r>
              <a:rPr lang="ar-SA" b="1" dirty="0" smtClean="0">
                <a:cs typeface="B Homa" panose="00000400000000000000" pitchFamily="2" charset="-78"/>
              </a:rPr>
              <a:t>بیلبوردها</a:t>
            </a:r>
            <a:endParaRPr lang="en-US" dirty="0"/>
          </a:p>
        </p:txBody>
      </p:sp>
      <p:sp>
        <p:nvSpPr>
          <p:cNvPr id="3" name="Content Placeholder 2"/>
          <p:cNvSpPr>
            <a:spLocks noGrp="1"/>
          </p:cNvSpPr>
          <p:nvPr>
            <p:ph idx="1"/>
          </p:nvPr>
        </p:nvSpPr>
        <p:spPr>
          <a:xfrm>
            <a:off x="1103312" y="1557338"/>
            <a:ext cx="9898063" cy="4691061"/>
          </a:xfrm>
          <a:noFill/>
        </p:spPr>
        <p:txBody>
          <a:bodyPr>
            <a:normAutofit lnSpcReduction="10000"/>
          </a:bodyPr>
          <a:lstStyle/>
          <a:p>
            <a:pPr algn="just" rtl="1">
              <a:buFont typeface="Wingdings" panose="05000000000000000000" pitchFamily="2" charset="2"/>
              <a:buChar char="Ø"/>
            </a:pPr>
            <a:r>
              <a:rPr lang="ar-SA" b="1" dirty="0" smtClean="0">
                <a:cs typeface="B Homa" panose="00000400000000000000" pitchFamily="2" charset="-78"/>
              </a:rPr>
              <a:t>ضوابط </a:t>
            </a:r>
            <a:r>
              <a:rPr lang="ar-SA" b="1" dirty="0">
                <a:cs typeface="B Homa" panose="00000400000000000000" pitchFamily="2" charset="-78"/>
              </a:rPr>
              <a:t>مشخصات فنی</a:t>
            </a:r>
            <a:endParaRPr lang="en-US" dirty="0">
              <a:cs typeface="B Homa" panose="00000400000000000000" pitchFamily="2" charset="-78"/>
            </a:endParaRPr>
          </a:p>
          <a:p>
            <a:pPr algn="just" rtl="1"/>
            <a:r>
              <a:rPr lang="ar-SA" b="1" dirty="0">
                <a:cs typeface="B Homa" panose="00000400000000000000" pitchFamily="2" charset="-78"/>
              </a:rPr>
              <a:t>ماده</a:t>
            </a:r>
            <a:r>
              <a:rPr lang="en-US" b="1" dirty="0">
                <a:cs typeface="B Homa" panose="00000400000000000000" pitchFamily="2" charset="-78"/>
              </a:rPr>
              <a:t> : 94 </a:t>
            </a:r>
            <a:r>
              <a:rPr lang="ar-SA" b="1" dirty="0">
                <a:cs typeface="B Homa" panose="00000400000000000000" pitchFamily="2" charset="-78"/>
              </a:rPr>
              <a:t>ابعادکالبدی</a:t>
            </a:r>
            <a:endParaRPr lang="en-US" dirty="0">
              <a:cs typeface="B Homa" panose="00000400000000000000" pitchFamily="2" charset="-78"/>
            </a:endParaRPr>
          </a:p>
          <a:p>
            <a:pPr marL="0" indent="0" algn="just" rtl="1">
              <a:buNone/>
            </a:pPr>
            <a:r>
              <a:rPr lang="en-US" dirty="0">
                <a:cs typeface="B Homa" panose="00000400000000000000" pitchFamily="2" charset="-78"/>
              </a:rPr>
              <a:t>-1 </a:t>
            </a:r>
            <a:r>
              <a:rPr lang="ar-SA" dirty="0">
                <a:cs typeface="B Homa" panose="00000400000000000000" pitchFamily="2" charset="-78"/>
              </a:rPr>
              <a:t>حداقل ارتفاع بیلبورد از سطح زمین باید</a:t>
            </a:r>
            <a:r>
              <a:rPr lang="en-US" dirty="0">
                <a:cs typeface="B Homa" panose="00000400000000000000" pitchFamily="2" charset="-78"/>
              </a:rPr>
              <a:t> 5/ 10 </a:t>
            </a:r>
            <a:r>
              <a:rPr lang="ar-SA" dirty="0">
                <a:cs typeface="B Homa" panose="00000400000000000000" pitchFamily="2" charset="-78"/>
              </a:rPr>
              <a:t>متر باشد</a:t>
            </a:r>
            <a:r>
              <a:rPr lang="en-US" dirty="0">
                <a:cs typeface="B Homa" panose="00000400000000000000" pitchFamily="2" charset="-78"/>
              </a:rPr>
              <a:t>. </a:t>
            </a:r>
          </a:p>
          <a:p>
            <a:pPr marL="0" indent="0" algn="just" rtl="1">
              <a:buNone/>
            </a:pPr>
            <a:r>
              <a:rPr lang="en-US" dirty="0">
                <a:cs typeface="B Homa" panose="00000400000000000000" pitchFamily="2" charset="-78"/>
              </a:rPr>
              <a:t>-2 </a:t>
            </a:r>
            <a:r>
              <a:rPr lang="ar-SA" dirty="0">
                <a:cs typeface="B Homa" panose="00000400000000000000" pitchFamily="2" charset="-78"/>
              </a:rPr>
              <a:t>حداکثر ارتفاع بیلبورد از سطح زمین باید</a:t>
            </a:r>
            <a:r>
              <a:rPr lang="en-US" dirty="0">
                <a:cs typeface="B Homa" panose="00000400000000000000" pitchFamily="2" charset="-78"/>
              </a:rPr>
              <a:t> 5/ 11 </a:t>
            </a:r>
            <a:r>
              <a:rPr lang="ar-SA" dirty="0">
                <a:cs typeface="B Homa" panose="00000400000000000000" pitchFamily="2" charset="-78"/>
              </a:rPr>
              <a:t>متر باشد</a:t>
            </a:r>
            <a:r>
              <a:rPr lang="en-US" dirty="0">
                <a:cs typeface="B Homa" panose="00000400000000000000" pitchFamily="2" charset="-78"/>
              </a:rPr>
              <a:t>. </a:t>
            </a:r>
          </a:p>
          <a:p>
            <a:pPr marL="0" indent="0" algn="just" rtl="1">
              <a:buNone/>
            </a:pPr>
            <a:r>
              <a:rPr lang="en-US" dirty="0">
                <a:cs typeface="B Homa" panose="00000400000000000000" pitchFamily="2" charset="-78"/>
              </a:rPr>
              <a:t>-3 </a:t>
            </a:r>
            <a:r>
              <a:rPr lang="ar-SA" dirty="0">
                <a:cs typeface="B Homa" panose="00000400000000000000" pitchFamily="2" charset="-78"/>
              </a:rPr>
              <a:t>حداقل فاصله سطح زیرین بیلبورد تا زمین می بایست</a:t>
            </a:r>
            <a:r>
              <a:rPr lang="en-US" dirty="0">
                <a:cs typeface="B Homa" panose="00000400000000000000" pitchFamily="2" charset="-78"/>
              </a:rPr>
              <a:t> 5 </a:t>
            </a:r>
            <a:r>
              <a:rPr lang="ar-SA" dirty="0">
                <a:cs typeface="B Homa" panose="00000400000000000000" pitchFamily="2" charset="-78"/>
              </a:rPr>
              <a:t>متر باشد</a:t>
            </a:r>
            <a:r>
              <a:rPr lang="en-US" dirty="0">
                <a:cs typeface="B Homa" panose="00000400000000000000" pitchFamily="2" charset="-78"/>
              </a:rPr>
              <a:t>. </a:t>
            </a:r>
          </a:p>
          <a:p>
            <a:pPr marL="0" indent="0" algn="just" rtl="1">
              <a:buNone/>
            </a:pPr>
            <a:r>
              <a:rPr lang="en-US" dirty="0">
                <a:cs typeface="B Homa" panose="00000400000000000000" pitchFamily="2" charset="-78"/>
              </a:rPr>
              <a:t>-4 </a:t>
            </a:r>
            <a:r>
              <a:rPr lang="ar-SA" dirty="0">
                <a:cs typeface="B Homa" panose="00000400000000000000" pitchFamily="2" charset="-78"/>
              </a:rPr>
              <a:t>حداکثر فاصله سطح زیرین بیلبورد تا زمین می بایست</a:t>
            </a:r>
            <a:r>
              <a:rPr lang="en-US" dirty="0">
                <a:cs typeface="B Homa" panose="00000400000000000000" pitchFamily="2" charset="-78"/>
              </a:rPr>
              <a:t> 6 </a:t>
            </a:r>
            <a:r>
              <a:rPr lang="ar-SA" dirty="0">
                <a:cs typeface="B Homa" panose="00000400000000000000" pitchFamily="2" charset="-78"/>
              </a:rPr>
              <a:t>متر باشد</a:t>
            </a:r>
            <a:r>
              <a:rPr lang="en-US" dirty="0">
                <a:cs typeface="B Homa" panose="00000400000000000000" pitchFamily="2" charset="-78"/>
              </a:rPr>
              <a:t>. </a:t>
            </a:r>
          </a:p>
          <a:p>
            <a:pPr algn="just" rtl="1"/>
            <a:r>
              <a:rPr lang="ar-SA" b="1" dirty="0">
                <a:cs typeface="B Homa" panose="00000400000000000000" pitchFamily="2" charset="-78"/>
              </a:rPr>
              <a:t>ماده</a:t>
            </a:r>
            <a:r>
              <a:rPr lang="en-US" b="1" dirty="0">
                <a:cs typeface="B Homa" panose="00000400000000000000" pitchFamily="2" charset="-78"/>
              </a:rPr>
              <a:t> :95  </a:t>
            </a:r>
            <a:r>
              <a:rPr lang="ar-SA" b="1" dirty="0">
                <a:cs typeface="B Homa" panose="00000400000000000000" pitchFamily="2" charset="-78"/>
              </a:rPr>
              <a:t>ابعاد فضاي </a:t>
            </a:r>
            <a:r>
              <a:rPr lang="ar-SA" b="1" dirty="0" smtClean="0">
                <a:cs typeface="B Homa" panose="00000400000000000000" pitchFamily="2" charset="-78"/>
              </a:rPr>
              <a:t>تبلیغ</a:t>
            </a:r>
            <a:endParaRPr lang="fa-IR" b="1" dirty="0" smtClean="0">
              <a:cs typeface="B Homa" panose="00000400000000000000" pitchFamily="2" charset="-78"/>
            </a:endParaRPr>
          </a:p>
          <a:p>
            <a:pPr marL="0" indent="0" algn="just" rtl="1">
              <a:buNone/>
            </a:pPr>
            <a:r>
              <a:rPr lang="en-US" dirty="0">
                <a:cs typeface="B Homa" panose="00000400000000000000" pitchFamily="2" charset="-78"/>
              </a:rPr>
              <a:t>1 </a:t>
            </a:r>
            <a:r>
              <a:rPr lang="ar-SA" dirty="0">
                <a:cs typeface="B Homa" panose="00000400000000000000" pitchFamily="2" charset="-78"/>
              </a:rPr>
              <a:t>حداقل ارتفاع تابلوهاي كوچك مقياس از سطح زمین باید</a:t>
            </a:r>
            <a:r>
              <a:rPr lang="en-US" dirty="0">
                <a:cs typeface="B Homa" panose="00000400000000000000" pitchFamily="2" charset="-78"/>
              </a:rPr>
              <a:t> 5/5 </a:t>
            </a:r>
            <a:r>
              <a:rPr lang="ar-SA" dirty="0">
                <a:cs typeface="B Homa" panose="00000400000000000000" pitchFamily="2" charset="-78"/>
              </a:rPr>
              <a:t>متر باشد</a:t>
            </a:r>
            <a:r>
              <a:rPr lang="en-US" dirty="0">
                <a:cs typeface="B Homa" panose="00000400000000000000" pitchFamily="2" charset="-78"/>
              </a:rPr>
              <a:t>.</a:t>
            </a:r>
          </a:p>
          <a:p>
            <a:pPr marL="0" indent="0" algn="just" rtl="1">
              <a:buNone/>
            </a:pPr>
            <a:r>
              <a:rPr lang="en-US" dirty="0">
                <a:cs typeface="B Homa" panose="00000400000000000000" pitchFamily="2" charset="-78"/>
              </a:rPr>
              <a:t>-2 </a:t>
            </a:r>
            <a:r>
              <a:rPr lang="ar-SA" dirty="0">
                <a:cs typeface="B Homa" panose="00000400000000000000" pitchFamily="2" charset="-78"/>
              </a:rPr>
              <a:t>حداکثرارتفاع تابلوهاي كوچك مقياس از سطح زمین باید</a:t>
            </a:r>
            <a:r>
              <a:rPr lang="en-US" dirty="0">
                <a:cs typeface="B Homa" panose="00000400000000000000" pitchFamily="2" charset="-78"/>
              </a:rPr>
              <a:t> 6 </a:t>
            </a:r>
            <a:r>
              <a:rPr lang="ar-SA" dirty="0">
                <a:cs typeface="B Homa" panose="00000400000000000000" pitchFamily="2" charset="-78"/>
              </a:rPr>
              <a:t>متر باشد</a:t>
            </a:r>
            <a:r>
              <a:rPr lang="en-US" dirty="0">
                <a:cs typeface="B Homa" panose="00000400000000000000" pitchFamily="2" charset="-78"/>
              </a:rPr>
              <a:t>. </a:t>
            </a:r>
          </a:p>
          <a:p>
            <a:pPr marL="0" indent="0" algn="just" rtl="1">
              <a:buNone/>
            </a:pPr>
            <a:r>
              <a:rPr lang="en-US" dirty="0">
                <a:cs typeface="B Homa" panose="00000400000000000000" pitchFamily="2" charset="-78"/>
              </a:rPr>
              <a:t>-3 </a:t>
            </a:r>
            <a:r>
              <a:rPr lang="ar-SA" dirty="0">
                <a:cs typeface="B Homa" panose="00000400000000000000" pitchFamily="2" charset="-78"/>
              </a:rPr>
              <a:t>حداقل فاصله سطح زیرین تابلوهاي كوچك مقياس تا زمین می بایست 5/2 متر باشد</a:t>
            </a:r>
            <a:r>
              <a:rPr lang="en-US" dirty="0">
                <a:cs typeface="B Homa" panose="00000400000000000000" pitchFamily="2" charset="-78"/>
              </a:rPr>
              <a:t>.</a:t>
            </a:r>
          </a:p>
          <a:p>
            <a:pPr marL="0" indent="0" algn="just" rtl="1">
              <a:buNone/>
            </a:pPr>
            <a:r>
              <a:rPr lang="en-US" dirty="0">
                <a:cs typeface="B Homa" panose="00000400000000000000" pitchFamily="2" charset="-78"/>
              </a:rPr>
              <a:t>-4 </a:t>
            </a:r>
            <a:r>
              <a:rPr lang="ar-SA" dirty="0">
                <a:cs typeface="B Homa" panose="00000400000000000000" pitchFamily="2" charset="-78"/>
              </a:rPr>
              <a:t>حداکثر فاصله سطح زیرین تابلوهاي كوچك مقياس تا زمین می بایست</a:t>
            </a:r>
            <a:r>
              <a:rPr lang="en-US" dirty="0">
                <a:cs typeface="B Homa" panose="00000400000000000000" pitchFamily="2" charset="-78"/>
              </a:rPr>
              <a:t> 3 </a:t>
            </a:r>
            <a:r>
              <a:rPr lang="ar-SA" dirty="0">
                <a:cs typeface="B Homa" panose="00000400000000000000" pitchFamily="2" charset="-78"/>
              </a:rPr>
              <a:t>متر </a:t>
            </a:r>
            <a:r>
              <a:rPr lang="ar-SA" dirty="0" smtClean="0">
                <a:cs typeface="B Homa" panose="00000400000000000000" pitchFamily="2" charset="-78"/>
              </a:rPr>
              <a:t>باشد</a:t>
            </a:r>
            <a:r>
              <a:rPr lang="fa-IR"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18135593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7709" y="1160695"/>
            <a:ext cx="10515600" cy="5044162"/>
          </a:xfrm>
          <a:noFill/>
        </p:spPr>
        <p:txBody>
          <a:bodyPr>
            <a:normAutofit fontScale="92500" lnSpcReduction="10000"/>
          </a:bodyPr>
          <a:lstStyle/>
          <a:p>
            <a:pPr marL="0" indent="0" algn="r" rtl="1">
              <a:lnSpc>
                <a:spcPct val="120000"/>
              </a:lnSpc>
              <a:buNone/>
            </a:pPr>
            <a:r>
              <a:rPr lang="ar-SA" b="1" dirty="0" smtClean="0">
                <a:cs typeface="B Homa" panose="00000400000000000000" pitchFamily="2" charset="-78"/>
              </a:rPr>
              <a:t>ابعاد </a:t>
            </a:r>
            <a:r>
              <a:rPr lang="ar-SA" b="1" dirty="0">
                <a:cs typeface="B Homa" panose="00000400000000000000" pitchFamily="2" charset="-78"/>
              </a:rPr>
              <a:t>کالبد تبلیغاتی</a:t>
            </a:r>
            <a:endParaRPr lang="en-US" dirty="0">
              <a:cs typeface="B Homa" panose="00000400000000000000" pitchFamily="2" charset="-78"/>
            </a:endParaRPr>
          </a:p>
          <a:p>
            <a:pPr marL="514350" indent="-514350" algn="r" rtl="1">
              <a:lnSpc>
                <a:spcPct val="120000"/>
              </a:lnSpc>
              <a:buFont typeface="+mj-lt"/>
              <a:buAutoNum type="arabicPeriod"/>
            </a:pPr>
            <a:r>
              <a:rPr lang="ar-SA" dirty="0" smtClean="0">
                <a:cs typeface="B Homa" panose="00000400000000000000" pitchFamily="2" charset="-78"/>
              </a:rPr>
              <a:t>حداکثر </a:t>
            </a:r>
            <a:r>
              <a:rPr lang="ar-SA" dirty="0">
                <a:cs typeface="B Homa" panose="00000400000000000000" pitchFamily="2" charset="-78"/>
              </a:rPr>
              <a:t>ارتفاع تابلوهای معرف کاربری باید حد نهایی دست انداز بام باشد</a:t>
            </a:r>
            <a:r>
              <a:rPr lang="en-US" dirty="0">
                <a:cs typeface="B Homa" panose="00000400000000000000" pitchFamily="2" charset="-78"/>
              </a:rPr>
              <a:t>.</a:t>
            </a:r>
          </a:p>
          <a:p>
            <a:pPr marL="514350" indent="-514350" algn="r" rtl="1">
              <a:lnSpc>
                <a:spcPct val="120000"/>
              </a:lnSpc>
              <a:buFont typeface="+mj-lt"/>
              <a:buAutoNum type="arabicPeriod"/>
            </a:pPr>
            <a:r>
              <a:rPr lang="ar-SA" dirty="0" smtClean="0">
                <a:cs typeface="B Homa" panose="00000400000000000000" pitchFamily="2" charset="-78"/>
              </a:rPr>
              <a:t>در </a:t>
            </a:r>
            <a:r>
              <a:rPr lang="ar-SA" dirty="0">
                <a:cs typeface="B Homa" panose="00000400000000000000" pitchFamily="2" charset="-78"/>
              </a:rPr>
              <a:t>تابلوهای معرف کاربری با پیش زدگی بیش از 0.1 متر، حداقل فاصله سطح زیرین تابلو تا زمین می بایست 5/2متر باشد</a:t>
            </a:r>
            <a:r>
              <a:rPr lang="en-US" dirty="0">
                <a:cs typeface="B Homa" panose="00000400000000000000" pitchFamily="2" charset="-78"/>
              </a:rPr>
              <a:t>.</a:t>
            </a:r>
          </a:p>
          <a:p>
            <a:pPr marL="514350" indent="-514350" algn="r" rtl="1">
              <a:lnSpc>
                <a:spcPct val="120000"/>
              </a:lnSpc>
              <a:buFont typeface="+mj-lt"/>
              <a:buAutoNum type="arabicPeriod"/>
            </a:pPr>
            <a:r>
              <a:rPr lang="ar-SA" dirty="0" smtClean="0">
                <a:cs typeface="B Homa" panose="00000400000000000000" pitchFamily="2" charset="-78"/>
              </a:rPr>
              <a:t>در </a:t>
            </a:r>
            <a:r>
              <a:rPr lang="ar-SA" dirty="0">
                <a:cs typeface="B Homa" panose="00000400000000000000" pitchFamily="2" charset="-78"/>
              </a:rPr>
              <a:t>تابلوهای معرف کاربری که در فاصله 5/1متری از تقاطع نصب می گردند، حداقل فاصله سطح زیرین تابلو تا زمین می بایست </a:t>
            </a:r>
            <a:r>
              <a:rPr lang="en-US" dirty="0">
                <a:cs typeface="B Homa" panose="00000400000000000000" pitchFamily="2" charset="-78"/>
              </a:rPr>
              <a:t>5 </a:t>
            </a:r>
            <a:r>
              <a:rPr lang="ar-SA" dirty="0">
                <a:cs typeface="B Homa" panose="00000400000000000000" pitchFamily="2" charset="-78"/>
              </a:rPr>
              <a:t>متر </a:t>
            </a:r>
            <a:r>
              <a:rPr lang="ar-SA" dirty="0" smtClean="0">
                <a:cs typeface="B Homa" panose="00000400000000000000" pitchFamily="2" charset="-78"/>
              </a:rPr>
              <a:t>باشد</a:t>
            </a:r>
            <a:endParaRPr lang="fa-IR" dirty="0" smtClean="0">
              <a:cs typeface="B Homa" panose="00000400000000000000" pitchFamily="2" charset="-78"/>
            </a:endParaRPr>
          </a:p>
          <a:p>
            <a:pPr marL="514350" indent="-514350" algn="just" rtl="1">
              <a:lnSpc>
                <a:spcPct val="120000"/>
              </a:lnSpc>
              <a:buFont typeface="+mj-lt"/>
              <a:buAutoNum type="arabicPeriod"/>
            </a:pPr>
            <a:r>
              <a:rPr lang="ar-SA" dirty="0" smtClean="0">
                <a:cs typeface="B Homa" panose="00000400000000000000" pitchFamily="2" charset="-78"/>
              </a:rPr>
              <a:t>در </a:t>
            </a:r>
            <a:r>
              <a:rPr lang="ar-SA" dirty="0">
                <a:cs typeface="B Homa" panose="00000400000000000000" pitchFamily="2" charset="-78"/>
              </a:rPr>
              <a:t>تابلوهای معرف کاربری اگر ارتفاع تابلو کمتر از 5/2 متر نسبت به زمین باشد، حداکثر پیش آمدگی کالبد تبلیغاتی می تواند تا 0.1 متر در نظر گرفته شود</a:t>
            </a:r>
            <a:r>
              <a:rPr lang="en-US" dirty="0" smtClean="0">
                <a:cs typeface="B Homa" panose="00000400000000000000" pitchFamily="2" charset="-78"/>
              </a:rPr>
              <a:t>.</a:t>
            </a:r>
            <a:endParaRPr lang="fa-IR" dirty="0" smtClean="0">
              <a:cs typeface="B Homa" panose="00000400000000000000" pitchFamily="2" charset="-78"/>
            </a:endParaRPr>
          </a:p>
          <a:p>
            <a:pPr marL="0" indent="0" algn="just" rtl="1">
              <a:lnSpc>
                <a:spcPct val="120000"/>
              </a:lnSpc>
              <a:buNone/>
            </a:pPr>
            <a:r>
              <a:rPr lang="ar-SA" b="1" dirty="0" smtClean="0">
                <a:cs typeface="B Homa" panose="00000400000000000000" pitchFamily="2" charset="-78"/>
              </a:rPr>
              <a:t>دامنه </a:t>
            </a:r>
            <a:r>
              <a:rPr lang="ar-SA" b="1" dirty="0">
                <a:cs typeface="B Homa" panose="00000400000000000000" pitchFamily="2" charset="-78"/>
              </a:rPr>
              <a:t>رنگ</a:t>
            </a:r>
            <a:endParaRPr lang="en-US" dirty="0">
              <a:cs typeface="B Homa" panose="00000400000000000000" pitchFamily="2" charset="-78"/>
            </a:endParaRPr>
          </a:p>
          <a:p>
            <a:pPr marL="514350" indent="-514350" algn="just" rtl="1">
              <a:lnSpc>
                <a:spcPct val="120000"/>
              </a:lnSpc>
              <a:buFont typeface="+mj-lt"/>
              <a:buAutoNum type="arabicPeriod"/>
            </a:pPr>
            <a:r>
              <a:rPr lang="ar-SA" dirty="0" smtClean="0">
                <a:cs typeface="B Homa" panose="00000400000000000000" pitchFamily="2" charset="-78"/>
              </a:rPr>
              <a:t>نصب </a:t>
            </a:r>
            <a:r>
              <a:rPr lang="ar-SA" dirty="0">
                <a:cs typeface="B Homa" panose="00000400000000000000" pitchFamily="2" charset="-78"/>
              </a:rPr>
              <a:t>چراغهای رنگی تبلیغاتی در کنار  </a:t>
            </a:r>
            <a:r>
              <a:rPr lang="ar-SA" dirty="0" smtClean="0">
                <a:cs typeface="B Homa" panose="00000400000000000000" pitchFamily="2" charset="-78"/>
              </a:rPr>
              <a:t>چراغ</a:t>
            </a:r>
            <a:r>
              <a:rPr lang="fa-IR" dirty="0" smtClean="0">
                <a:cs typeface="B Homa" panose="00000400000000000000" pitchFamily="2" charset="-78"/>
              </a:rPr>
              <a:t> </a:t>
            </a:r>
            <a:r>
              <a:rPr lang="ar-SA" dirty="0" smtClean="0">
                <a:cs typeface="B Homa" panose="00000400000000000000" pitchFamily="2" charset="-78"/>
              </a:rPr>
              <a:t>های </a:t>
            </a:r>
            <a:r>
              <a:rPr lang="ar-SA" dirty="0">
                <a:cs typeface="B Homa" panose="00000400000000000000" pitchFamily="2" charset="-78"/>
              </a:rPr>
              <a:t>راهنمایی و رانندگی به طوری که موجب اشتباه رانندگان گردد ممنوع است.</a:t>
            </a:r>
            <a:endParaRPr lang="en-US" dirty="0">
              <a:cs typeface="B Homa" panose="00000400000000000000" pitchFamily="2" charset="-78"/>
            </a:endParaRPr>
          </a:p>
          <a:p>
            <a:pPr marL="514350" indent="-514350" algn="just" rtl="1">
              <a:lnSpc>
                <a:spcPct val="120000"/>
              </a:lnSpc>
              <a:buFont typeface="+mj-lt"/>
              <a:buAutoNum type="arabicPeriod"/>
            </a:pPr>
            <a:r>
              <a:rPr lang="ar-SA" dirty="0">
                <a:cs typeface="B Homa" panose="00000400000000000000" pitchFamily="2" charset="-78"/>
              </a:rPr>
              <a:t>نورپردازی تابلوها نباید به گونه ای باشد که تابش مستقیم روی ساختمان ها و کاربر یهای اطراف داشته باشد</a:t>
            </a:r>
            <a:r>
              <a:rPr lang="en-US"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27598326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192" y="353687"/>
            <a:ext cx="11392677" cy="6167536"/>
          </a:xfrm>
        </p:spPr>
        <p:txBody>
          <a:bodyPr>
            <a:noAutofit/>
          </a:bodyPr>
          <a:lstStyle/>
          <a:p>
            <a:pPr marL="0" indent="0" algn="just" rtl="1">
              <a:lnSpc>
                <a:spcPct val="120000"/>
              </a:lnSpc>
              <a:buNone/>
            </a:pPr>
            <a:r>
              <a:rPr lang="ar-SA" sz="2800" b="1" dirty="0" smtClean="0">
                <a:cs typeface="B Homa" panose="00000400000000000000" pitchFamily="2" charset="-78"/>
              </a:rPr>
              <a:t>نگار ه هاي ديواري</a:t>
            </a:r>
            <a:endParaRPr lang="en-US" sz="2800" b="1" dirty="0" smtClean="0">
              <a:cs typeface="B Homa" panose="00000400000000000000" pitchFamily="2" charset="-78"/>
            </a:endParaRPr>
          </a:p>
          <a:p>
            <a:pPr marL="0" indent="0" algn="just" rtl="1">
              <a:lnSpc>
                <a:spcPct val="120000"/>
              </a:lnSpc>
              <a:buNone/>
            </a:pPr>
            <a:r>
              <a:rPr lang="ar-SA" sz="1800" b="1" dirty="0" smtClean="0">
                <a:cs typeface="B Homa" panose="00000400000000000000" pitchFamily="2" charset="-78"/>
              </a:rPr>
              <a:t>هرگونه طراحي و اجراي نگاره ديواري بر سطح بدنه ها و نماهاي شهري براي كاربري تبليغات تجاري ممنوع مي باشد، لذا استفاده از اين جداره ها صرفاً در كاربر يهاي فرهنگي و زيباسازي با در نظر گرفتن موضوع، موقعيت مكاني و طرح پيشنهادي با تصويب طرح اجرايي در كميسيون فني مجاز است.</a:t>
            </a:r>
            <a:endParaRPr lang="en-US" sz="1800" b="1" dirty="0" smtClean="0">
              <a:cs typeface="B Homa" panose="00000400000000000000" pitchFamily="2" charset="-78"/>
            </a:endParaRPr>
          </a:p>
          <a:p>
            <a:pPr marL="0" indent="0" algn="just" rtl="1">
              <a:lnSpc>
                <a:spcPct val="120000"/>
              </a:lnSpc>
              <a:buNone/>
            </a:pPr>
            <a:r>
              <a:rPr lang="ar-SA" sz="2800" b="1" dirty="0" smtClean="0">
                <a:cs typeface="B Homa" panose="00000400000000000000" pitchFamily="2" charset="-78"/>
              </a:rPr>
              <a:t>تابلوهاي موقت تبليغاتي</a:t>
            </a:r>
            <a:endParaRPr lang="en-US" sz="2800" b="1" dirty="0" smtClean="0">
              <a:cs typeface="B Homa" panose="00000400000000000000" pitchFamily="2" charset="-78"/>
            </a:endParaRPr>
          </a:p>
          <a:p>
            <a:pPr marL="0" indent="0" algn="just" rtl="1">
              <a:lnSpc>
                <a:spcPct val="120000"/>
              </a:lnSpc>
              <a:buNone/>
            </a:pPr>
            <a:r>
              <a:rPr lang="ar-SA" sz="1800" b="1" dirty="0" smtClean="0">
                <a:cs typeface="B Homa" panose="00000400000000000000" pitchFamily="2" charset="-78"/>
              </a:rPr>
              <a:t>نصب هرگونه داربست و سازه موقت ديگر براي استفاده تبليغاتي، اعم از تجاري يا فرهنگي ممنوع است</a:t>
            </a:r>
            <a:r>
              <a:rPr lang="en-US" sz="1800" b="1" dirty="0" smtClean="0">
                <a:cs typeface="B Homa" panose="00000400000000000000" pitchFamily="2" charset="-78"/>
              </a:rPr>
              <a:t>.</a:t>
            </a:r>
          </a:p>
          <a:p>
            <a:pPr marL="0" indent="0" algn="just" rtl="1">
              <a:lnSpc>
                <a:spcPct val="120000"/>
              </a:lnSpc>
              <a:buNone/>
            </a:pPr>
            <a:r>
              <a:rPr lang="ar-SA" sz="1800" b="1" dirty="0" smtClean="0">
                <a:cs typeface="B Homa" panose="00000400000000000000" pitchFamily="2" charset="-78"/>
              </a:rPr>
              <a:t>هرگونه بهره برداري موقت در حوزه تبليغات شهري صرفاً با استفاده از ظرفيت سازه هاي جايگزين داربست باحداكثر ابعاد</a:t>
            </a:r>
            <a:r>
              <a:rPr lang="en-US" sz="1800" b="1" dirty="0" smtClean="0">
                <a:cs typeface="B Homa" panose="00000400000000000000" pitchFamily="2" charset="-78"/>
              </a:rPr>
              <a:t> 3* 4 </a:t>
            </a:r>
            <a:r>
              <a:rPr lang="ar-SA" sz="1800" b="1" dirty="0" smtClean="0">
                <a:cs typeface="B Homa" panose="00000400000000000000" pitchFamily="2" charset="-78"/>
              </a:rPr>
              <a:t>متر مجاز مي باشد</a:t>
            </a:r>
            <a:r>
              <a:rPr lang="en-US" sz="1800" b="1" dirty="0" smtClean="0">
                <a:cs typeface="B Homa" panose="00000400000000000000" pitchFamily="2" charset="-78"/>
              </a:rPr>
              <a:t>.</a:t>
            </a:r>
            <a:r>
              <a:rPr lang="ar-SA" sz="1800" b="1" dirty="0" smtClean="0">
                <a:cs typeface="B Homa" panose="00000400000000000000" pitchFamily="2" charset="-78"/>
              </a:rPr>
              <a:t> نصب هرگونه پوستر، تراكت و اعلاميه بر روي ديواره ها، نماها، مبلمان و تجهيزات شهري ممنوع مي باشد و متقاضيان صرفاً مي توانند در فضاهايي كه از سوي شهرداري بدين منظور تعبيه گرديده است، استفاده نمايند</a:t>
            </a:r>
            <a:r>
              <a:rPr lang="en-US" sz="1800" b="1" dirty="0" smtClean="0">
                <a:cs typeface="B Homa" panose="00000400000000000000" pitchFamily="2" charset="-78"/>
              </a:rPr>
              <a:t>.</a:t>
            </a:r>
          </a:p>
          <a:p>
            <a:pPr marL="0" indent="0" algn="just" rtl="1">
              <a:lnSpc>
                <a:spcPct val="120000"/>
              </a:lnSpc>
              <a:buNone/>
            </a:pPr>
            <a:r>
              <a:rPr lang="ar-SA" sz="1800" b="1" dirty="0" smtClean="0">
                <a:cs typeface="B Homa" panose="00000400000000000000" pitchFamily="2" charset="-78"/>
              </a:rPr>
              <a:t>استفاده از پرده هاي آويز از ستون هاي برق در معابر عمومي شهر، صرفاً در اماكن تعبيه شده توسط شهرداري و با حداكثر ابعاد 0.9 متر (عرض) در 8/1 متر (ارتفاع) مجاز مي باشد</a:t>
            </a:r>
            <a:r>
              <a:rPr lang="en-US" sz="1800" b="1" dirty="0" smtClean="0">
                <a:cs typeface="B Homa" panose="00000400000000000000" pitchFamily="2" charset="-78"/>
              </a:rPr>
              <a:t>.</a:t>
            </a:r>
          </a:p>
          <a:p>
            <a:pPr marL="0" indent="0" algn="just" rtl="1">
              <a:lnSpc>
                <a:spcPct val="120000"/>
              </a:lnSpc>
              <a:buNone/>
            </a:pPr>
            <a:r>
              <a:rPr lang="ar-SA" sz="1800" b="1" dirty="0" smtClean="0">
                <a:cs typeface="B Homa" panose="00000400000000000000" pitchFamily="2" charset="-78"/>
              </a:rPr>
              <a:t>كليه پروژه هاي عمراني شهر اعم از ساختماني، راه و تأسيسات چنانچه داراي طول زمان اجرايي بيش از يك هفته در اجرا باشند، موظف به استفاده از نماپوش براي كليه منظر قابل رويت كارگاهي</a:t>
            </a:r>
            <a:r>
              <a:rPr lang="en-US" sz="1800" b="1" dirty="0" smtClean="0">
                <a:cs typeface="B Homa" panose="00000400000000000000" pitchFamily="2" charset="-78"/>
              </a:rPr>
              <a:t>  </a:t>
            </a:r>
            <a:r>
              <a:rPr lang="ar-SA" sz="1800" b="1" dirty="0" smtClean="0">
                <a:cs typeface="B Homa" panose="00000400000000000000" pitchFamily="2" charset="-78"/>
              </a:rPr>
              <a:t>مي باشند</a:t>
            </a:r>
            <a:r>
              <a:rPr lang="en-US" sz="1800" b="1" dirty="0" smtClean="0">
                <a:cs typeface="B Homa" panose="00000400000000000000" pitchFamily="2" charset="-78"/>
              </a:rPr>
              <a:t>.</a:t>
            </a:r>
          </a:p>
          <a:p>
            <a:pPr marL="0" indent="0" algn="just" rtl="1">
              <a:lnSpc>
                <a:spcPct val="120000"/>
              </a:lnSpc>
              <a:buNone/>
            </a:pPr>
            <a:r>
              <a:rPr lang="ar-SA" sz="1800" b="1" dirty="0" smtClean="0">
                <a:cs typeface="B Homa" panose="00000400000000000000" pitchFamily="2" charset="-78"/>
              </a:rPr>
              <a:t>هرگونه استفاده از پرچم هاي رنگي تزييني صرفاً در كاربردهاي فرهنگي و اجتماعي و به تشخيص شهرداري مجاز خواهد ب</a:t>
            </a:r>
            <a:r>
              <a:rPr lang="fa-IR" sz="1800" b="1" dirty="0" smtClean="0">
                <a:cs typeface="B Homa" panose="00000400000000000000" pitchFamily="2" charset="-78"/>
              </a:rPr>
              <a:t>ود.</a:t>
            </a:r>
            <a:endParaRPr lang="en-US" sz="1800" b="1" dirty="0">
              <a:cs typeface="B Homa" panose="00000400000000000000" pitchFamily="2" charset="-78"/>
            </a:endParaRPr>
          </a:p>
        </p:txBody>
      </p:sp>
    </p:spTree>
    <p:extLst>
      <p:ext uri="{BB962C8B-B14F-4D97-AF65-F5344CB8AC3E}">
        <p14:creationId xmlns:p14="http://schemas.microsoft.com/office/powerpoint/2010/main" val="1388604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450" y="278681"/>
            <a:ext cx="10515600" cy="1325563"/>
          </a:xfrm>
        </p:spPr>
        <p:txBody>
          <a:bodyPr/>
          <a:lstStyle/>
          <a:p>
            <a:pPr lvl="0" algn="r" rtl="1"/>
            <a:r>
              <a:rPr lang="fa-IR" b="1" dirty="0">
                <a:cs typeface="B Homa" panose="00000400000000000000" pitchFamily="2" charset="-78"/>
              </a:rPr>
              <a:t>ضوابط کیوسک </a:t>
            </a:r>
            <a:r>
              <a:rPr lang="fa-IR" b="1" dirty="0" smtClean="0">
                <a:cs typeface="B Homa" panose="00000400000000000000" pitchFamily="2" charset="-78"/>
              </a:rPr>
              <a:t>مطبوعات</a:t>
            </a:r>
            <a:endParaRPr lang="en-US" dirty="0"/>
          </a:p>
        </p:txBody>
      </p:sp>
      <p:sp>
        <p:nvSpPr>
          <p:cNvPr id="3" name="Content Placeholder 2"/>
          <p:cNvSpPr>
            <a:spLocks noGrp="1"/>
          </p:cNvSpPr>
          <p:nvPr>
            <p:ph idx="1"/>
          </p:nvPr>
        </p:nvSpPr>
        <p:spPr>
          <a:xfrm>
            <a:off x="934453" y="1604244"/>
            <a:ext cx="10515600" cy="4351338"/>
          </a:xfrm>
        </p:spPr>
        <p:txBody>
          <a:bodyPr>
            <a:normAutofit/>
          </a:bodyPr>
          <a:lstStyle/>
          <a:p>
            <a:pPr lvl="0" algn="just" rtl="1">
              <a:buFont typeface="Wingdings" panose="05000000000000000000" pitchFamily="2" charset="2"/>
              <a:buChar char="v"/>
            </a:pPr>
            <a:r>
              <a:rPr lang="fa-IR" dirty="0" smtClean="0">
                <a:cs typeface="B Homa" panose="00000400000000000000" pitchFamily="2" charset="-78"/>
              </a:rPr>
              <a:t>طراحی </a:t>
            </a:r>
            <a:r>
              <a:rPr lang="fa-IR" dirty="0">
                <a:cs typeface="B Homa" panose="00000400000000000000" pitchFamily="2" charset="-78"/>
              </a:rPr>
              <a:t>کیوسک با استفاده از مصالح بنایی ممنوع می باشد.</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در طراحی و نصب </a:t>
            </a:r>
            <a:r>
              <a:rPr lang="fa-IR" dirty="0" smtClean="0">
                <a:cs typeface="B Homa" panose="00000400000000000000" pitchFamily="2" charset="-78"/>
              </a:rPr>
              <a:t>کیوسک های </a:t>
            </a:r>
            <a:r>
              <a:rPr lang="fa-IR" dirty="0">
                <a:cs typeface="B Homa" panose="00000400000000000000" pitchFamily="2" charset="-78"/>
              </a:rPr>
              <a:t>مطبوعاتی تجاوز به حریم پیاده­رو ممنوع است.</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استفاده از چوب و هر ماده آتش زای دیگری ممنوع می باشد.</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در طراحی کیوسک پیش بینی هدایت آب باران از روی سقف به پایین ضروری است.</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استفاده از شیشه دو جداره برای تمامی پنجره ها الزامی است.</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استفاده از پارچه­های برزنتی و پلاستیکی برای سایبان متحرک باز و بست شو، بلامانع است.</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در نظر گرفتن دستگاه تهویه برای کیوسک ها به طوری که از بیرون قابل مشاهده نباشد الزامی است.</a:t>
            </a:r>
            <a:endParaRPr lang="en-US" dirty="0">
              <a:cs typeface="B Homa" panose="00000400000000000000" pitchFamily="2" charset="-78"/>
            </a:endParaRPr>
          </a:p>
          <a:p>
            <a:pPr lvl="0" algn="just" rtl="1">
              <a:buFont typeface="Wingdings" panose="05000000000000000000" pitchFamily="2" charset="2"/>
              <a:buChar char="v"/>
            </a:pPr>
            <a:r>
              <a:rPr lang="fa-IR" dirty="0">
                <a:cs typeface="B Homa" panose="00000400000000000000" pitchFamily="2" charset="-78"/>
              </a:rPr>
              <a:t>در انتخاب رنگ برای کیوسک </a:t>
            </a:r>
            <a:r>
              <a:rPr lang="fa-IR" dirty="0" smtClean="0">
                <a:cs typeface="B Homa" panose="00000400000000000000" pitchFamily="2" charset="-78"/>
              </a:rPr>
              <a:t>مطبوعاتی </a:t>
            </a:r>
            <a:r>
              <a:rPr lang="fa-IR" dirty="0">
                <a:cs typeface="B Homa" panose="00000400000000000000" pitchFamily="2" charset="-78"/>
              </a:rPr>
              <a:t>جنبه­های فرهنگی آن باید در نظر گرفته شود</a:t>
            </a:r>
            <a:r>
              <a:rPr lang="fa-IR"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2651293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1473" y="1393691"/>
            <a:ext cx="10515600" cy="4351338"/>
          </a:xfrm>
        </p:spPr>
        <p:txBody>
          <a:bodyPr>
            <a:normAutofit/>
          </a:bodyPr>
          <a:lstStyle/>
          <a:p>
            <a:pPr algn="just" rtl="1">
              <a:buFont typeface="Wingdings" panose="05000000000000000000" pitchFamily="2" charset="2"/>
              <a:buChar char="v"/>
            </a:pPr>
            <a:r>
              <a:rPr lang="fa-IR" dirty="0">
                <a:cs typeface="B Homa" panose="00000400000000000000" pitchFamily="2" charset="-78"/>
              </a:rPr>
              <a:t>داشتن هویت رنگی ثابت درتمام نقاط شهر برای کیوسک ها الزامی است</a:t>
            </a:r>
            <a:endParaRPr lang="en-US" b="1" dirty="0">
              <a:cs typeface="B Homa" panose="00000400000000000000" pitchFamily="2" charset="-78"/>
            </a:endParaRPr>
          </a:p>
          <a:p>
            <a:pPr lvl="0" algn="just" rtl="1">
              <a:buFont typeface="Wingdings" panose="05000000000000000000" pitchFamily="2" charset="2"/>
              <a:buChar char="v"/>
            </a:pPr>
            <a:r>
              <a:rPr lang="fa-IR" dirty="0" smtClean="0">
                <a:cs typeface="B Homa" panose="00000400000000000000" pitchFamily="2" charset="-78"/>
              </a:rPr>
              <a:t>امکان بهره برداری مشتری و فروشنده از کیوسک در شرایط نامساعد جوی در طراحی کیوسک باید در نظر گرفته شود.</a:t>
            </a:r>
            <a:endParaRPr lang="en-US" dirty="0" smtClean="0">
              <a:cs typeface="B Homa" panose="00000400000000000000" pitchFamily="2" charset="-78"/>
            </a:endParaRPr>
          </a:p>
          <a:p>
            <a:pPr lvl="0" algn="just" rtl="1">
              <a:buFont typeface="Wingdings" panose="05000000000000000000" pitchFamily="2" charset="2"/>
              <a:buChar char="v"/>
            </a:pPr>
            <a:r>
              <a:rPr lang="fa-IR" dirty="0" smtClean="0">
                <a:cs typeface="B Homa" panose="00000400000000000000" pitchFamily="2" charset="-78"/>
              </a:rPr>
              <a:t>به دلیل اینکه طرح کیوسک تأثیر زیادی بر معماری محیط می­گذارد استفاده از حداکثر سادگی جهت کاهش این تأثیر ضروری است.</a:t>
            </a:r>
            <a:endParaRPr lang="en-US" dirty="0" smtClean="0">
              <a:cs typeface="B Homa" panose="00000400000000000000" pitchFamily="2" charset="-78"/>
            </a:endParaRPr>
          </a:p>
          <a:p>
            <a:pPr lvl="0" algn="just" rtl="1">
              <a:buFont typeface="Wingdings" panose="05000000000000000000" pitchFamily="2" charset="2"/>
              <a:buChar char="v"/>
            </a:pPr>
            <a:r>
              <a:rPr lang="fa-IR" dirty="0" smtClean="0">
                <a:cs typeface="B Homa" panose="00000400000000000000" pitchFamily="2" charset="-78"/>
              </a:rPr>
              <a:t>پوشش فضای تأسیساتی روی سقف الزامی است.</a:t>
            </a:r>
            <a:endParaRPr lang="en-US" dirty="0" smtClean="0">
              <a:cs typeface="B Homa" panose="00000400000000000000" pitchFamily="2" charset="-78"/>
            </a:endParaRPr>
          </a:p>
          <a:p>
            <a:pPr lvl="0" algn="just" rtl="1">
              <a:buFont typeface="Wingdings" panose="05000000000000000000" pitchFamily="2" charset="2"/>
              <a:buChar char="v"/>
            </a:pPr>
            <a:r>
              <a:rPr lang="fa-IR" dirty="0" smtClean="0">
                <a:cs typeface="B Homa" panose="00000400000000000000" pitchFamily="2" charset="-78"/>
              </a:rPr>
              <a:t>در نظر گرفتن نورپردازی در شب و روشنایی بیرونی کیوسک جهت ایجاد امکان دیدن مطبوعات و مجلات در شب الزامی است.</a:t>
            </a:r>
            <a:endParaRPr lang="en-US" dirty="0" smtClean="0">
              <a:cs typeface="B Homa" panose="00000400000000000000" pitchFamily="2" charset="-78"/>
            </a:endParaRPr>
          </a:p>
          <a:p>
            <a:pPr algn="just" rtl="1">
              <a:buFont typeface="Wingdings" panose="05000000000000000000" pitchFamily="2" charset="2"/>
              <a:buChar char="v"/>
            </a:pPr>
            <a:endParaRPr lang="en-US" dirty="0">
              <a:cs typeface="B Homa" panose="00000400000000000000" pitchFamily="2" charset="-78"/>
            </a:endParaRPr>
          </a:p>
        </p:txBody>
      </p:sp>
    </p:spTree>
    <p:extLst>
      <p:ext uri="{BB962C8B-B14F-4D97-AF65-F5344CB8AC3E}">
        <p14:creationId xmlns:p14="http://schemas.microsoft.com/office/powerpoint/2010/main" val="1357150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rtl="1"/>
            <a:r>
              <a:rPr lang="fa-IR" b="1" dirty="0">
                <a:solidFill>
                  <a:schemeClr val="tx1"/>
                </a:solidFill>
                <a:cs typeface="B Homa" panose="00000400000000000000" pitchFamily="2" charset="-78"/>
              </a:rPr>
              <a:t>ضوابط باجه </a:t>
            </a:r>
            <a:r>
              <a:rPr lang="fa-IR" b="1" dirty="0" smtClean="0">
                <a:solidFill>
                  <a:schemeClr val="tx1"/>
                </a:solidFill>
                <a:cs typeface="B Homa" panose="00000400000000000000" pitchFamily="2" charset="-78"/>
              </a:rPr>
              <a:t>تلفن</a:t>
            </a:r>
            <a:endParaRPr lang="en-US" dirty="0">
              <a:solidFill>
                <a:schemeClr val="tx1"/>
              </a:solidFill>
            </a:endParaRPr>
          </a:p>
        </p:txBody>
      </p:sp>
      <p:sp>
        <p:nvSpPr>
          <p:cNvPr id="3" name="Content Placeholder 2"/>
          <p:cNvSpPr>
            <a:spLocks noGrp="1"/>
          </p:cNvSpPr>
          <p:nvPr>
            <p:ph idx="1"/>
          </p:nvPr>
        </p:nvSpPr>
        <p:spPr>
          <a:xfrm>
            <a:off x="400050" y="1385888"/>
            <a:ext cx="11329988" cy="5072062"/>
          </a:xfrm>
        </p:spPr>
        <p:txBody>
          <a:bodyPr>
            <a:normAutofit fontScale="92500" lnSpcReduction="10000"/>
          </a:bodyPr>
          <a:lstStyle/>
          <a:p>
            <a:pPr lvl="0" algn="just" rtl="1"/>
            <a:r>
              <a:rPr lang="fa-IR" dirty="0" smtClean="0">
                <a:cs typeface="B Homa" panose="00000400000000000000" pitchFamily="2" charset="-78"/>
              </a:rPr>
              <a:t>دیواره </a:t>
            </a:r>
            <a:r>
              <a:rPr lang="fa-IR" dirty="0">
                <a:cs typeface="B Homa" panose="00000400000000000000" pitchFamily="2" charset="-78"/>
              </a:rPr>
              <a:t>های باجه های اتاقک دار تلفن بایستی از فاصله 10 سانتیمتری کف آن شروع شود.</a:t>
            </a:r>
            <a:endParaRPr lang="en-US" dirty="0">
              <a:cs typeface="B Homa" panose="00000400000000000000" pitchFamily="2" charset="-78"/>
            </a:endParaRPr>
          </a:p>
          <a:p>
            <a:pPr lvl="0" algn="just" rtl="1"/>
            <a:r>
              <a:rPr lang="fa-IR" dirty="0" smtClean="0">
                <a:cs typeface="B Homa" panose="00000400000000000000" pitchFamily="2" charset="-78"/>
              </a:rPr>
              <a:t>جهت </a:t>
            </a:r>
            <a:r>
              <a:rPr lang="fa-IR" dirty="0">
                <a:cs typeface="B Homa" panose="00000400000000000000" pitchFamily="2" charset="-78"/>
              </a:rPr>
              <a:t>قرارگیری روشنایی سقفی در کابین رعایت فاصله 20 سانتی متری بین سقف کاذب و سقف اصلی الزامی است.</a:t>
            </a:r>
            <a:endParaRPr lang="en-US" dirty="0">
              <a:cs typeface="B Homa" panose="00000400000000000000" pitchFamily="2" charset="-78"/>
            </a:endParaRPr>
          </a:p>
          <a:p>
            <a:pPr lvl="0" algn="just" rtl="1"/>
            <a:r>
              <a:rPr lang="fa-IR" dirty="0">
                <a:cs typeface="B Homa" panose="00000400000000000000" pitchFamily="2" charset="-78"/>
              </a:rPr>
              <a:t>کف سازی بتنی تا ارتفاع حداکثر 5 سانتی متر از سطح زمین مجاز می باشد.</a:t>
            </a:r>
            <a:endParaRPr lang="en-US" dirty="0">
              <a:cs typeface="B Homa" panose="00000400000000000000" pitchFamily="2" charset="-78"/>
            </a:endParaRPr>
          </a:p>
          <a:p>
            <a:pPr lvl="0" algn="just" rtl="1"/>
            <a:r>
              <a:rPr lang="fa-IR" dirty="0">
                <a:cs typeface="B Homa" panose="00000400000000000000" pitchFamily="2" charset="-78"/>
              </a:rPr>
              <a:t>کیوسک های تلفن باید دارای یک رنگ سازمانی ثابت و مشخص باشند.</a:t>
            </a:r>
            <a:endParaRPr lang="en-US" dirty="0">
              <a:cs typeface="B Homa" panose="00000400000000000000" pitchFamily="2" charset="-78"/>
            </a:endParaRPr>
          </a:p>
          <a:p>
            <a:pPr algn="just" rtl="1"/>
            <a:r>
              <a:rPr lang="fa-IR" dirty="0">
                <a:cs typeface="B Homa" panose="00000400000000000000" pitchFamily="2" charset="-78"/>
              </a:rPr>
              <a:t>فونت واندازه نوشتار به کار رفته در بدنه کیوسک تلفن باید متناسب با طرح کیوسک </a:t>
            </a:r>
            <a:r>
              <a:rPr lang="fa-IR" dirty="0" smtClean="0">
                <a:cs typeface="B Homa" panose="00000400000000000000" pitchFamily="2" charset="-78"/>
              </a:rPr>
              <a:t>همیشه </a:t>
            </a:r>
            <a:r>
              <a:rPr lang="fa-IR" dirty="0">
                <a:cs typeface="B Homa" panose="00000400000000000000" pitchFamily="2" charset="-78"/>
              </a:rPr>
              <a:t>و ثابت </a:t>
            </a:r>
            <a:r>
              <a:rPr lang="fa-IR" dirty="0" smtClean="0">
                <a:cs typeface="B Homa" panose="00000400000000000000" pitchFamily="2" charset="-78"/>
              </a:rPr>
              <a:t>باشد.</a:t>
            </a:r>
            <a:endParaRPr lang="en-US" dirty="0">
              <a:cs typeface="B Homa" panose="00000400000000000000" pitchFamily="2" charset="-78"/>
            </a:endParaRPr>
          </a:p>
          <a:p>
            <a:pPr lvl="0" algn="just" rtl="1"/>
            <a:r>
              <a:rPr lang="fa-IR" dirty="0">
                <a:cs typeface="B Homa" panose="00000400000000000000" pitchFamily="2" charset="-78"/>
              </a:rPr>
              <a:t>طراحی کیوسک های پایه دار به گونه ای که قابلیت نصب بر روی دیوار داشته باشند ضروری است .</a:t>
            </a:r>
            <a:endParaRPr lang="en-US" dirty="0">
              <a:cs typeface="B Homa" panose="00000400000000000000" pitchFamily="2" charset="-78"/>
            </a:endParaRPr>
          </a:p>
          <a:p>
            <a:pPr lvl="0" algn="just" rtl="1"/>
            <a:r>
              <a:rPr lang="fa-IR" dirty="0">
                <a:cs typeface="B Homa" panose="00000400000000000000" pitchFamily="2" charset="-78"/>
              </a:rPr>
              <a:t>قابلیت نصب پشت به پشت و یا ردیفی برای کیوسک تلفن الزامی است. </a:t>
            </a:r>
            <a:endParaRPr lang="en-US" dirty="0">
              <a:cs typeface="B Homa" panose="00000400000000000000" pitchFamily="2" charset="-78"/>
            </a:endParaRPr>
          </a:p>
          <a:p>
            <a:pPr lvl="0" algn="just" rtl="1"/>
            <a:r>
              <a:rPr lang="fa-IR" dirty="0">
                <a:cs typeface="B Homa" panose="00000400000000000000" pitchFamily="2" charset="-78"/>
              </a:rPr>
              <a:t>روشنایی کیوسک تلفن باید در طراحی لحاظ شود.</a:t>
            </a:r>
            <a:endParaRPr lang="en-US" dirty="0">
              <a:cs typeface="B Homa" panose="00000400000000000000" pitchFamily="2" charset="-78"/>
            </a:endParaRPr>
          </a:p>
          <a:p>
            <a:pPr lvl="0" algn="just" rtl="1"/>
            <a:r>
              <a:rPr lang="fa-IR" dirty="0">
                <a:cs typeface="B Homa" panose="00000400000000000000" pitchFamily="2" charset="-78"/>
              </a:rPr>
              <a:t>در طراحی کیوسک های اتاقک دار داشتن دید از سه طرف الزامی </a:t>
            </a:r>
            <a:r>
              <a:rPr lang="fa-IR" dirty="0" smtClean="0">
                <a:cs typeface="B Homa" panose="00000400000000000000" pitchFamily="2" charset="-78"/>
              </a:rPr>
              <a:t>است</a:t>
            </a:r>
          </a:p>
          <a:p>
            <a:pPr lvl="0" algn="just" rtl="1">
              <a:lnSpc>
                <a:spcPct val="120000"/>
              </a:lnSpc>
            </a:pPr>
            <a:r>
              <a:rPr lang="fa-IR" dirty="0">
                <a:cs typeface="B Homa" panose="00000400000000000000" pitchFamily="2" charset="-78"/>
              </a:rPr>
              <a:t>رعایت ارتفاع متوسط برای نصب شماره گیر حدود 140 سانتی متر الزامی است.</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رعایت ارتفاع سقف کیوسک های بدون پایه 200 سانتی متر و سقف کاذب کیوسک های اتاقک دار 220 سانتی متر الزامی است. </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نصب کیوسک تلفن در قسمتی از پیاده رو که مانع عبور و مرور گردد ممنوع است.</a:t>
            </a:r>
            <a:endParaRPr lang="en-US" dirty="0">
              <a:cs typeface="B Homa" panose="00000400000000000000" pitchFamily="2" charset="-78"/>
            </a:endParaRPr>
          </a:p>
          <a:p>
            <a:pPr lvl="0" algn="just" rtl="1"/>
            <a:endParaRPr lang="en-US" dirty="0">
              <a:cs typeface="B Homa" panose="00000400000000000000" pitchFamily="2" charset="-78"/>
            </a:endParaRPr>
          </a:p>
          <a:p>
            <a:pPr algn="just" rtl="1"/>
            <a:endParaRPr lang="en-US" dirty="0">
              <a:cs typeface="B Homa" panose="00000400000000000000" pitchFamily="2" charset="-78"/>
            </a:endParaRPr>
          </a:p>
        </p:txBody>
      </p:sp>
    </p:spTree>
    <p:extLst>
      <p:ext uri="{BB962C8B-B14F-4D97-AF65-F5344CB8AC3E}">
        <p14:creationId xmlns:p14="http://schemas.microsoft.com/office/powerpoint/2010/main" val="132186258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65760"/>
            <a:ext cx="10515600" cy="5811203"/>
          </a:xfrm>
        </p:spPr>
        <p:txBody>
          <a:bodyPr>
            <a:normAutofit fontScale="92500" lnSpcReduction="10000"/>
          </a:bodyPr>
          <a:lstStyle/>
          <a:p>
            <a:pPr lvl="0" algn="just" rtl="1">
              <a:lnSpc>
                <a:spcPct val="120000"/>
              </a:lnSpc>
            </a:pPr>
            <a:r>
              <a:rPr lang="fa-IR" dirty="0" smtClean="0">
                <a:cs typeface="B Homa" panose="00000400000000000000" pitchFamily="2" charset="-78"/>
              </a:rPr>
              <a:t>استقرار </a:t>
            </a:r>
            <a:r>
              <a:rPr lang="fa-IR" dirty="0">
                <a:cs typeface="B Homa" panose="00000400000000000000" pitchFamily="2" charset="-78"/>
              </a:rPr>
              <a:t>کیوسک تلفن به گونه ای که مانع  مشاهده سایر علائم مهم شود ممنوع است.</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برای رفاه حال معلولین باید در </a:t>
            </a:r>
            <a:r>
              <a:rPr lang="fa-IR" dirty="0" smtClean="0">
                <a:cs typeface="B Homa" panose="00000400000000000000" pitchFamily="2" charset="-78"/>
              </a:rPr>
              <a:t>محل های </a:t>
            </a:r>
            <a:r>
              <a:rPr lang="fa-IR" dirty="0">
                <a:cs typeface="B Homa" panose="00000400000000000000" pitchFamily="2" charset="-78"/>
              </a:rPr>
              <a:t>پر تردد معلولین با فواصلی مشخص تلفن مخصوص آنان نصب گردد.</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تلفن های عمومی که در کابین نصب نشده اند و در زیر در پوش یا حبابی تعبیه گردیده اند، اگر از  لحاظ ارتفاع برای معلولین قابل دسترس باشند، می توانند مورد استفاده همگان قرار گیرند. </a:t>
            </a:r>
            <a:endParaRPr lang="en-US" dirty="0">
              <a:cs typeface="B Homa" panose="00000400000000000000" pitchFamily="2" charset="-78"/>
            </a:endParaRPr>
          </a:p>
          <a:p>
            <a:pPr lvl="0" algn="just" rtl="1">
              <a:lnSpc>
                <a:spcPct val="120000"/>
              </a:lnSpc>
            </a:pPr>
            <a:r>
              <a:rPr lang="fa-IR" dirty="0" smtClean="0">
                <a:cs typeface="B Homa" panose="00000400000000000000" pitchFamily="2" charset="-78"/>
              </a:rPr>
              <a:t>در </a:t>
            </a:r>
            <a:r>
              <a:rPr lang="fa-IR" dirty="0">
                <a:cs typeface="B Homa" panose="00000400000000000000" pitchFamily="2" charset="-78"/>
              </a:rPr>
              <a:t>صورتی که گوشی برای صندلی های </a:t>
            </a:r>
            <a:r>
              <a:rPr lang="fa-IR" dirty="0" smtClean="0">
                <a:cs typeface="B Homa" panose="00000400000000000000" pitchFamily="2" charset="-78"/>
              </a:rPr>
              <a:t>ثابت </a:t>
            </a:r>
            <a:r>
              <a:rPr lang="fa-IR" dirty="0">
                <a:cs typeface="B Homa" panose="00000400000000000000" pitchFamily="2" charset="-78"/>
              </a:rPr>
              <a:t>پیش بینی شده باشند، این صندلی ها باید در فاصله دید 15 متر از صحنه یا محدوده نمایش قرار داده شوند.</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محدوده ارتفاع دسترسی راحت فرد معلول روی صندلی چرخدار به دستگاه تلفن 123-129 سانتیمتر بایستی باشد.</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در تلفن عمومی معلولین پیش بینی پیشخوان در ارتفاع 800  میلی متر به طوری که زیر آن حداقل 600 میلی متر عمق داشته باشد و بخش بیرونی آن مثل یک نرده ساخته شود، الزامی است.</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برای جای گیری راحت صندلی چرخدار در داخل باجه تلفن عمومی معلولین، ابعاد باجه باید حداقل 110*140 سانتی متر باشد.</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پیش بینی فضای آزاد و مسطح به ابعاد حداقل 110*140 سانتی متر در جلو تلفن الزامی  است.</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طول سیم دستگاه تلفن نباید کمتر از 72 سانتی متر باشد.</a:t>
            </a:r>
            <a:endParaRPr lang="en-US" dirty="0">
              <a:cs typeface="B Homa" panose="00000400000000000000" pitchFamily="2" charset="-78"/>
            </a:endParaRPr>
          </a:p>
          <a:p>
            <a:pPr lvl="0" algn="just" rtl="1">
              <a:lnSpc>
                <a:spcPct val="120000"/>
              </a:lnSpc>
            </a:pPr>
            <a:r>
              <a:rPr lang="fa-IR" dirty="0">
                <a:cs typeface="B Homa" panose="00000400000000000000" pitchFamily="2" charset="-78"/>
              </a:rPr>
              <a:t>حداکثر ارتفاع محل شکاف برای ورود کردن سکه و یا کارت ، صفحه شماره گیر تلفن و گوشی تلفن 110-100 سانتیمتر از کف باشد.</a:t>
            </a:r>
            <a:endParaRPr lang="en-US" dirty="0">
              <a:cs typeface="B Homa" panose="00000400000000000000" pitchFamily="2" charset="-78"/>
            </a:endParaRPr>
          </a:p>
          <a:p>
            <a:pPr algn="just">
              <a:lnSpc>
                <a:spcPct val="120000"/>
              </a:lnSpc>
            </a:pPr>
            <a:endParaRPr lang="en-US" dirty="0">
              <a:cs typeface="B Homa" panose="00000400000000000000" pitchFamily="2" charset="-78"/>
            </a:endParaRPr>
          </a:p>
        </p:txBody>
      </p:sp>
    </p:spTree>
    <p:extLst>
      <p:ext uri="{BB962C8B-B14F-4D97-AF65-F5344CB8AC3E}">
        <p14:creationId xmlns:p14="http://schemas.microsoft.com/office/powerpoint/2010/main" val="1698479850"/>
      </p:ext>
    </p:extLst>
  </p:cSld>
  <p:clrMapOvr>
    <a:masterClrMapping/>
  </p:clrMapOvr>
  <mc:AlternateContent xmlns:mc="http://schemas.openxmlformats.org/markup-compatibility/2006" xmlns:p14="http://schemas.microsoft.com/office/powerpoint/2010/main">
    <mc:Choice Requires="p14">
      <p:transition spd="slow" p14:dur="3900">
        <p14:glitter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8513"/>
            <a:ext cx="10515600" cy="1325563"/>
          </a:xfrm>
        </p:spPr>
        <p:txBody>
          <a:bodyPr/>
          <a:lstStyle/>
          <a:p>
            <a:pPr lvl="0" algn="r" rtl="1"/>
            <a:r>
              <a:rPr lang="fa-IR" b="1" dirty="0">
                <a:cs typeface="B Homa" panose="00000400000000000000" pitchFamily="2" charset="-78"/>
              </a:rPr>
              <a:t>ضوابط ایستگاه اتوبوس و باجه فروش بلیط </a:t>
            </a:r>
            <a:endParaRPr lang="en-US" dirty="0"/>
          </a:p>
        </p:txBody>
      </p:sp>
      <p:sp>
        <p:nvSpPr>
          <p:cNvPr id="3" name="Content Placeholder 2"/>
          <p:cNvSpPr>
            <a:spLocks noGrp="1"/>
          </p:cNvSpPr>
          <p:nvPr>
            <p:ph idx="1"/>
          </p:nvPr>
        </p:nvSpPr>
        <p:spPr>
          <a:xfrm>
            <a:off x="838200" y="1569390"/>
            <a:ext cx="10515600" cy="4351338"/>
          </a:xfrm>
        </p:spPr>
        <p:txBody>
          <a:bodyPr>
            <a:noAutofit/>
          </a:bodyPr>
          <a:lstStyle/>
          <a:p>
            <a:pPr lvl="0" algn="just" rtl="1">
              <a:lnSpc>
                <a:spcPct val="120000"/>
              </a:lnSpc>
              <a:buFont typeface="Calibri" panose="020F0502020204030204" pitchFamily="34" charset="0"/>
              <a:buChar char="#"/>
            </a:pPr>
            <a:r>
              <a:rPr lang="fa-IR" sz="2200" dirty="0">
                <a:cs typeface="B Homa" panose="00000400000000000000" pitchFamily="2" charset="-78"/>
              </a:rPr>
              <a:t>نصب ایستگاه اتوبوس در مکان های تجاری پر رفت و آمد ، مکان هایی که آمد و شد افراد سالمند در آنجا </a:t>
            </a:r>
            <a:r>
              <a:rPr lang="fa-IR" sz="2200" dirty="0" smtClean="0">
                <a:cs typeface="B Homa" panose="00000400000000000000" pitchFamily="2" charset="-78"/>
              </a:rPr>
              <a:t>بیشتر،الزامی </a:t>
            </a:r>
            <a:r>
              <a:rPr lang="fa-IR" sz="2200" dirty="0">
                <a:cs typeface="B Homa" panose="00000400000000000000" pitchFamily="2" charset="-78"/>
              </a:rPr>
              <a:t>است .</a:t>
            </a:r>
            <a:endParaRPr lang="en-US" sz="2200" dirty="0">
              <a:cs typeface="B Homa" panose="00000400000000000000" pitchFamily="2" charset="-78"/>
            </a:endParaRPr>
          </a:p>
          <a:p>
            <a:pPr algn="just" rtl="1">
              <a:lnSpc>
                <a:spcPct val="120000"/>
              </a:lnSpc>
              <a:buFont typeface="Calibri" panose="020F0502020204030204" pitchFamily="34" charset="0"/>
              <a:buChar char="#"/>
            </a:pPr>
            <a:r>
              <a:rPr lang="fa-IR" sz="2200" dirty="0">
                <a:cs typeface="B Homa" panose="00000400000000000000" pitchFamily="2" charset="-78"/>
              </a:rPr>
              <a:t>احداث ایستگاه اتوبوس در مجاورت جدول خیابان در صورتی که ایجاد پهلوگاه استاندارد در آن محل امکان پذیر باشد ، ممنوع </a:t>
            </a:r>
            <a:r>
              <a:rPr lang="fa-IR" sz="2200" dirty="0" smtClean="0">
                <a:cs typeface="B Homa" panose="00000400000000000000" pitchFamily="2" charset="-78"/>
              </a:rPr>
              <a:t>است</a:t>
            </a:r>
            <a:endParaRPr lang="en-US" sz="2200" dirty="0" smtClean="0">
              <a:cs typeface="B Homa" panose="00000400000000000000" pitchFamily="2" charset="-78"/>
            </a:endParaRPr>
          </a:p>
          <a:p>
            <a:pPr lvl="0" algn="just" rtl="1">
              <a:lnSpc>
                <a:spcPct val="120000"/>
              </a:lnSpc>
              <a:buFont typeface="Calibri" panose="020F0502020204030204" pitchFamily="34" charset="0"/>
              <a:buChar char="#"/>
            </a:pPr>
            <a:r>
              <a:rPr lang="fa-IR" sz="2200" dirty="0">
                <a:cs typeface="B Homa" panose="00000400000000000000" pitchFamily="2" charset="-78"/>
              </a:rPr>
              <a:t>طول پهلوگاه به ازای هر اتوبوس متوقف در ایستگاه 25 تا 12 متر می باشد.</a:t>
            </a:r>
            <a:endParaRPr lang="en-US" sz="2200" dirty="0">
              <a:cs typeface="B Homa" panose="00000400000000000000" pitchFamily="2" charset="-78"/>
            </a:endParaRPr>
          </a:p>
          <a:p>
            <a:pPr lvl="0" algn="just" rtl="1">
              <a:lnSpc>
                <a:spcPct val="120000"/>
              </a:lnSpc>
              <a:buFont typeface="Calibri" panose="020F0502020204030204" pitchFamily="34" charset="0"/>
              <a:buChar char="#"/>
            </a:pPr>
            <a:r>
              <a:rPr lang="fa-IR" sz="2200" dirty="0">
                <a:cs typeface="B Homa" panose="00000400000000000000" pitchFamily="2" charset="-78"/>
              </a:rPr>
              <a:t>در هنگام ساخت بزرگراه هایی که در آینده نیاز به اتوبوس خواهند داشت ، در نظر گرفتن فضای لازم برای اجرای ایستگاه اتوبوس و همچنین گذرگاه های غیر همسطح عابرپیاده برای تامین ایمنی کافی مسافران ضروری است.</a:t>
            </a:r>
            <a:endParaRPr lang="en-US" sz="2200" dirty="0">
              <a:cs typeface="B Homa" panose="00000400000000000000" pitchFamily="2" charset="-78"/>
            </a:endParaRPr>
          </a:p>
          <a:p>
            <a:pPr lvl="0" algn="just" rtl="1">
              <a:lnSpc>
                <a:spcPct val="120000"/>
              </a:lnSpc>
              <a:buFont typeface="Calibri" panose="020F0502020204030204" pitchFamily="34" charset="0"/>
              <a:buChar char="#"/>
            </a:pPr>
            <a:r>
              <a:rPr lang="fa-IR" sz="2200" dirty="0">
                <a:cs typeface="B Homa" panose="00000400000000000000" pitchFamily="2" charset="-78"/>
              </a:rPr>
              <a:t>در نظر گرفتن ابعاد فیزیکی یک نفر در حالت نشسته و ایستاده برای حداقل </a:t>
            </a:r>
            <a:r>
              <a:rPr lang="fa-IR" sz="2200" dirty="0" smtClean="0">
                <a:cs typeface="B Homa" panose="00000400000000000000" pitchFamily="2" charset="-78"/>
              </a:rPr>
              <a:t>ابعاد </a:t>
            </a:r>
            <a:r>
              <a:rPr lang="fa-IR" sz="2200" dirty="0">
                <a:cs typeface="B Homa" panose="00000400000000000000" pitchFamily="2" charset="-78"/>
              </a:rPr>
              <a:t>مورد نیاز جهت سایبان ایستگاه ضروری است.</a:t>
            </a:r>
            <a:endParaRPr lang="en-US" sz="2200" dirty="0">
              <a:cs typeface="B Homa" panose="00000400000000000000" pitchFamily="2" charset="-78"/>
            </a:endParaRPr>
          </a:p>
          <a:p>
            <a:pPr lvl="0" algn="just" rtl="1">
              <a:lnSpc>
                <a:spcPct val="120000"/>
              </a:lnSpc>
              <a:buFont typeface="Calibri" panose="020F0502020204030204" pitchFamily="34" charset="0"/>
              <a:buChar char="#"/>
            </a:pPr>
            <a:r>
              <a:rPr lang="fa-IR" sz="2200" dirty="0">
                <a:cs typeface="B Homa" panose="00000400000000000000" pitchFamily="2" charset="-78"/>
              </a:rPr>
              <a:t>حداقل ابعاد فضای لازم برای یک سایبان یک نفره ، 100 در 100 سانتیمتر می باشد </a:t>
            </a:r>
            <a:r>
              <a:rPr lang="fa-IR" sz="2200" dirty="0" smtClean="0">
                <a:cs typeface="B Homa" panose="00000400000000000000" pitchFamily="2" charset="-78"/>
              </a:rPr>
              <a:t>.</a:t>
            </a:r>
            <a:endParaRPr lang="en-US" sz="2200" dirty="0">
              <a:cs typeface="B Homa" panose="00000400000000000000" pitchFamily="2" charset="-78"/>
            </a:endParaRPr>
          </a:p>
        </p:txBody>
      </p:sp>
    </p:spTree>
    <p:extLst>
      <p:ext uri="{BB962C8B-B14F-4D97-AF65-F5344CB8AC3E}">
        <p14:creationId xmlns:p14="http://schemas.microsoft.com/office/powerpoint/2010/main" val="242410193"/>
      </p:ext>
    </p:extLst>
  </p:cSld>
  <p:clrMapOvr>
    <a:masterClrMapping/>
  </p:clrMapOvr>
  <p:transition spd="slow">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0011" y="918793"/>
            <a:ext cx="10515600" cy="5789334"/>
          </a:xfrm>
        </p:spPr>
        <p:txBody>
          <a:bodyPr>
            <a:noAutofit/>
          </a:bodyPr>
          <a:lstStyle/>
          <a:p>
            <a:pPr algn="just" rtl="1">
              <a:buFont typeface="Calibri" panose="020F0502020204030204" pitchFamily="34" charset="0"/>
              <a:buChar char="#"/>
            </a:pPr>
            <a:r>
              <a:rPr lang="fa-IR" sz="2000" dirty="0">
                <a:cs typeface="B Homa" panose="00000400000000000000" pitchFamily="2" charset="-78"/>
              </a:rPr>
              <a:t>شیب سقف ایستگاه همیشه باید به طرف پیاده رو باشد</a:t>
            </a:r>
            <a:endParaRPr lang="en-US" sz="2000" dirty="0">
              <a:cs typeface="B Homa" panose="00000400000000000000" pitchFamily="2" charset="-78"/>
            </a:endParaRPr>
          </a:p>
          <a:p>
            <a:pPr lvl="0" algn="just" rtl="1">
              <a:buFont typeface="Calibri" panose="020F0502020204030204" pitchFamily="34" charset="0"/>
              <a:buChar char="#"/>
            </a:pPr>
            <a:r>
              <a:rPr lang="fa-IR" sz="2000" dirty="0" smtClean="0">
                <a:cs typeface="B Homa" panose="00000400000000000000" pitchFamily="2" charset="-78"/>
              </a:rPr>
              <a:t>جهت </a:t>
            </a:r>
            <a:r>
              <a:rPr lang="fa-IR" sz="2000" dirty="0">
                <a:cs typeface="B Homa" panose="00000400000000000000" pitchFamily="2" charset="-78"/>
              </a:rPr>
              <a:t>تامین روشنایی داخل سرپناه فقط استفاده ازلامپ کم مصرف باحرارت کمترو عمربالاتر مجاز </a:t>
            </a:r>
            <a:r>
              <a:rPr lang="fa-IR" sz="2000" dirty="0" smtClean="0">
                <a:cs typeface="B Homa" panose="00000400000000000000" pitchFamily="2" charset="-78"/>
              </a:rPr>
              <a:t>می باشد</a:t>
            </a:r>
            <a:r>
              <a:rPr lang="fa-IR" sz="2000" dirty="0">
                <a:cs typeface="B Homa" panose="00000400000000000000" pitchFamily="2" charset="-78"/>
              </a:rPr>
              <a:t>.</a:t>
            </a:r>
            <a:endParaRPr lang="en-US" sz="2000" dirty="0">
              <a:cs typeface="B Homa" panose="00000400000000000000" pitchFamily="2" charset="-78"/>
            </a:endParaRPr>
          </a:p>
          <a:p>
            <a:pPr lvl="0" algn="just" rtl="1">
              <a:buFont typeface="Calibri" panose="020F0502020204030204" pitchFamily="34" charset="0"/>
              <a:buChar char="#"/>
            </a:pPr>
            <a:r>
              <a:rPr lang="fa-IR" sz="2000" dirty="0">
                <a:cs typeface="B Homa" panose="00000400000000000000" pitchFamily="2" charset="-78"/>
              </a:rPr>
              <a:t>تعبیه دستگاه تهویه برای کیوسک ها الزامی است .</a:t>
            </a:r>
            <a:endParaRPr lang="en-US" sz="2000" dirty="0">
              <a:cs typeface="B Homa" panose="00000400000000000000" pitchFamily="2" charset="-78"/>
            </a:endParaRPr>
          </a:p>
          <a:p>
            <a:pPr lvl="0" algn="just" rtl="1">
              <a:buFont typeface="Calibri" panose="020F0502020204030204" pitchFamily="34" charset="0"/>
              <a:buChar char="#"/>
            </a:pPr>
            <a:r>
              <a:rPr lang="fa-IR" sz="2000" dirty="0">
                <a:cs typeface="B Homa" panose="00000400000000000000" pitchFamily="2" charset="-78"/>
              </a:rPr>
              <a:t>رنگ غالب سازه ، صندلی و باجه های بلیط فروشی باید در کلیه ایستگاه ها یکسان باشد.</a:t>
            </a:r>
            <a:endParaRPr lang="en-US" sz="2000" dirty="0">
              <a:cs typeface="B Homa" panose="00000400000000000000" pitchFamily="2" charset="-78"/>
            </a:endParaRPr>
          </a:p>
          <a:p>
            <a:pPr lvl="0" algn="just" rtl="1">
              <a:buFont typeface="Calibri" panose="020F0502020204030204" pitchFamily="34" charset="0"/>
              <a:buChar char="#"/>
            </a:pPr>
            <a:r>
              <a:rPr lang="fa-IR" sz="2000" dirty="0">
                <a:cs typeface="B Homa" panose="00000400000000000000" pitchFamily="2" charset="-78"/>
              </a:rPr>
              <a:t>استفاده از این رنگ ها بصورت غالب توصیه نمی شود:</a:t>
            </a:r>
            <a:endParaRPr lang="en-US" sz="2000" dirty="0">
              <a:cs typeface="B Homa" panose="00000400000000000000" pitchFamily="2" charset="-78"/>
            </a:endParaRPr>
          </a:p>
          <a:p>
            <a:pPr lvl="0" algn="just" rtl="1">
              <a:buFont typeface="Courier New" panose="02070309020205020404" pitchFamily="49" charset="0"/>
              <a:buChar char="o"/>
            </a:pPr>
            <a:r>
              <a:rPr lang="fa-IR" sz="2000" dirty="0">
                <a:cs typeface="B Homa" panose="00000400000000000000" pitchFamily="2" charset="-78"/>
              </a:rPr>
              <a:t>رنگ های تیره مثل سیاه ، سورمه ای ، قهوه ای و ... در سطح وسیع سرپناه</a:t>
            </a:r>
            <a:endParaRPr lang="en-US" sz="2000" dirty="0">
              <a:cs typeface="B Homa" panose="00000400000000000000" pitchFamily="2" charset="-78"/>
            </a:endParaRPr>
          </a:p>
          <a:p>
            <a:pPr lvl="0" algn="just" rtl="1">
              <a:buFont typeface="Courier New" panose="02070309020205020404" pitchFamily="49" charset="0"/>
              <a:buChar char="o"/>
            </a:pPr>
            <a:r>
              <a:rPr lang="fa-IR" sz="2000" dirty="0">
                <a:cs typeface="B Homa" panose="00000400000000000000" pitchFamily="2" charset="-78"/>
              </a:rPr>
              <a:t>ترکیب رنگ های زرد و سیاه – قرمز و زرد</a:t>
            </a:r>
            <a:endParaRPr lang="en-US" sz="2000" dirty="0">
              <a:cs typeface="B Homa" panose="00000400000000000000" pitchFamily="2" charset="-78"/>
            </a:endParaRPr>
          </a:p>
          <a:p>
            <a:pPr lvl="0" algn="just" rtl="1">
              <a:buFont typeface="Courier New" panose="02070309020205020404" pitchFamily="49" charset="0"/>
              <a:buChar char="o"/>
            </a:pPr>
            <a:r>
              <a:rPr lang="fa-IR" sz="2000" dirty="0">
                <a:cs typeface="B Homa" panose="00000400000000000000" pitchFamily="2" charset="-78"/>
              </a:rPr>
              <a:t>رنگ های چرک مثل خردلی ، خاکستری های رنگی</a:t>
            </a:r>
            <a:endParaRPr lang="en-US" sz="2000" dirty="0">
              <a:cs typeface="B Homa" panose="00000400000000000000" pitchFamily="2" charset="-78"/>
            </a:endParaRPr>
          </a:p>
          <a:p>
            <a:pPr lvl="0" algn="just" rtl="1">
              <a:buFont typeface="Courier New" panose="02070309020205020404" pitchFamily="49" charset="0"/>
              <a:buChar char="o"/>
            </a:pPr>
            <a:r>
              <a:rPr lang="fa-IR" sz="2000" dirty="0">
                <a:cs typeface="B Homa" panose="00000400000000000000" pitchFamily="2" charset="-78"/>
              </a:rPr>
              <a:t>ترکیب رنگی سرد بدون دخالت رنگ های </a:t>
            </a:r>
            <a:r>
              <a:rPr lang="fa-IR" sz="2000" dirty="0" smtClean="0">
                <a:cs typeface="B Homa" panose="00000400000000000000" pitchFamily="2" charset="-78"/>
              </a:rPr>
              <a:t>گرم</a:t>
            </a:r>
          </a:p>
          <a:p>
            <a:pPr algn="just" rtl="1">
              <a:buFont typeface="Calibri" panose="020F0502020204030204" pitchFamily="34" charset="0"/>
              <a:buChar char="#"/>
            </a:pPr>
            <a:r>
              <a:rPr lang="fa-IR" sz="2000" dirty="0">
                <a:cs typeface="B Homa" panose="00000400000000000000" pitchFamily="2" charset="-78"/>
              </a:rPr>
              <a:t>تقسیم سر پناه به قطعات قابل استهلاک با قابلیت تعویض و غیر قابل استهلاک بصورت دائم الزامی است.</a:t>
            </a:r>
            <a:endParaRPr lang="en-US" sz="2000" dirty="0">
              <a:cs typeface="B Homa" panose="00000400000000000000" pitchFamily="2" charset="-78"/>
            </a:endParaRPr>
          </a:p>
          <a:p>
            <a:pPr algn="just" rtl="1">
              <a:buFont typeface="Calibri" panose="020F0502020204030204" pitchFamily="34" charset="0"/>
              <a:buChar char="#"/>
            </a:pPr>
            <a:r>
              <a:rPr lang="fa-IR" sz="2000" dirty="0">
                <a:cs typeface="B Homa" panose="00000400000000000000" pitchFamily="2" charset="-78"/>
              </a:rPr>
              <a:t>در مکانهای خاص که دارای سبک معماری مشخص و یا رنگ غالب در محیط هستند، ایستگاه باید در عین معرفی خود از لحاظ رنگ و فرم دارای هماهنگی لازم با محیط باشد.</a:t>
            </a:r>
            <a:endParaRPr lang="en-US" sz="2000" dirty="0">
              <a:cs typeface="B Homa" panose="00000400000000000000" pitchFamily="2" charset="-78"/>
            </a:endParaRPr>
          </a:p>
          <a:p>
            <a:pPr marL="0" lvl="0" indent="0" algn="just" rtl="1">
              <a:buNone/>
            </a:pPr>
            <a:endParaRPr lang="en-US" sz="2000" dirty="0">
              <a:cs typeface="B Homa" panose="00000400000000000000" pitchFamily="2" charset="-78"/>
            </a:endParaRPr>
          </a:p>
        </p:txBody>
      </p:sp>
    </p:spTree>
    <p:extLst>
      <p:ext uri="{BB962C8B-B14F-4D97-AF65-F5344CB8AC3E}">
        <p14:creationId xmlns:p14="http://schemas.microsoft.com/office/powerpoint/2010/main" val="25451777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4522" y="487516"/>
            <a:ext cx="11334058" cy="5239319"/>
          </a:xfrm>
        </p:spPr>
        <p:txBody>
          <a:bodyPr>
            <a:normAutofit fontScale="92500" lnSpcReduction="10000"/>
          </a:bodyPr>
          <a:lstStyle/>
          <a:p>
            <a:pPr algn="just" rtl="1">
              <a:lnSpc>
                <a:spcPct val="120000"/>
              </a:lnSpc>
              <a:buFont typeface="Calibri" panose="020F0502020204030204" pitchFamily="34" charset="0"/>
              <a:buChar char="#"/>
            </a:pPr>
            <a:r>
              <a:rPr lang="fa-IR" dirty="0">
                <a:cs typeface="B Homa" panose="00000400000000000000" pitchFamily="2" charset="-78"/>
              </a:rPr>
              <a:t>در صورت تنوع در رنگ و فرم ایستگاه ها داشتن مشخصه و هویتی ثابت از لحاظ رنگ و فرم در تمام ایستگاه ها ضروری است.</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a:cs typeface="B Homa" panose="00000400000000000000" pitchFamily="2" charset="-78"/>
              </a:rPr>
              <a:t>وجود تابلوهای اطلاع رسانی در ایستگاه ها برای شهروندان و توریست ها ضروری </a:t>
            </a:r>
            <a:r>
              <a:rPr lang="fa-IR" dirty="0" smtClean="0">
                <a:cs typeface="B Homa" panose="00000400000000000000" pitchFamily="2" charset="-78"/>
              </a:rPr>
              <a:t>است.</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smtClean="0">
                <a:cs typeface="B Homa" panose="00000400000000000000" pitchFamily="2" charset="-78"/>
              </a:rPr>
              <a:t>طراحی </a:t>
            </a:r>
            <a:r>
              <a:rPr lang="fa-IR" dirty="0">
                <a:cs typeface="B Homa" panose="00000400000000000000" pitchFamily="2" charset="-78"/>
              </a:rPr>
              <a:t>فضای سبز از تلفیق گلجای با ایستگاه و یا در نزدیکی آن پیشنهاد </a:t>
            </a:r>
            <a:r>
              <a:rPr lang="fa-IR" dirty="0" smtClean="0">
                <a:cs typeface="B Homa" panose="00000400000000000000" pitchFamily="2" charset="-78"/>
              </a:rPr>
              <a:t>می شود.</a:t>
            </a:r>
            <a:endParaRPr lang="en-US" dirty="0" smtClean="0">
              <a:cs typeface="B Homa" panose="00000400000000000000" pitchFamily="2" charset="-78"/>
            </a:endParaRPr>
          </a:p>
          <a:p>
            <a:pPr algn="just" rtl="1">
              <a:lnSpc>
                <a:spcPct val="120000"/>
              </a:lnSpc>
              <a:buFont typeface="Calibri" panose="020F0502020204030204" pitchFamily="34" charset="0"/>
              <a:buChar char="#"/>
            </a:pPr>
            <a:r>
              <a:rPr lang="fa-IR" dirty="0">
                <a:cs typeface="B Homa" panose="00000400000000000000" pitchFamily="2" charset="-78"/>
              </a:rPr>
              <a:t>فرم کلی باجه های بلیط فروشی باید از شکل اختصاصی برخوردار باشند.</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a:cs typeface="B Homa" panose="00000400000000000000" pitchFamily="2" charset="-78"/>
              </a:rPr>
              <a:t>در طراحی ایستگاه رعایت میدان دید مناسب برای مسافرین الزامی است ، برای این منظور ، پانل سمت چپ ایستگاه بایستی شفاف بوده یا خذف شود.</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smtClean="0">
                <a:cs typeface="B Homa" panose="00000400000000000000" pitchFamily="2" charset="-78"/>
              </a:rPr>
              <a:t>صندلی </a:t>
            </a:r>
            <a:r>
              <a:rPr lang="fa-IR" dirty="0">
                <a:cs typeface="B Homa" panose="00000400000000000000" pitchFamily="2" charset="-78"/>
              </a:rPr>
              <a:t>باید از موادی ساخته شود که گرما و سرمای هوا تغییر چندانی در دمای صندلی نداشته باشد.</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smtClean="0">
                <a:cs typeface="B Homa" panose="00000400000000000000" pitchFamily="2" charset="-78"/>
              </a:rPr>
              <a:t>در </a:t>
            </a:r>
            <a:r>
              <a:rPr lang="fa-IR" dirty="0">
                <a:cs typeface="B Homa" panose="00000400000000000000" pitchFamily="2" charset="-78"/>
              </a:rPr>
              <a:t>نظر گرفتن حداقل ابعاد سایبان به نحوی که از تابش عمودی آفتاب و ریزش باران و برف جلوگیری کند ، الزامی است.</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a:cs typeface="B Homa" panose="00000400000000000000" pitchFamily="2" charset="-78"/>
              </a:rPr>
              <a:t> در نظر گرفتن فضای کافی برای تردد و سوار و پیاده شدن کاربران به طوری که عمل سوار و پیاده شدن مسافران به عنوان سد معبری برای پیاده رو محسوب نگردد ، ضروری است</a:t>
            </a:r>
            <a:r>
              <a:rPr lang="fa-IR" dirty="0" smtClean="0">
                <a:cs typeface="B Homa" panose="00000400000000000000" pitchFamily="2" charset="-78"/>
              </a:rPr>
              <a:t>.</a:t>
            </a:r>
          </a:p>
          <a:p>
            <a:pPr algn="just" rtl="1">
              <a:lnSpc>
                <a:spcPct val="120000"/>
              </a:lnSpc>
              <a:buFont typeface="Calibri" panose="020F0502020204030204" pitchFamily="34" charset="0"/>
              <a:buChar char="#"/>
            </a:pPr>
            <a:r>
              <a:rPr lang="fa-IR" dirty="0">
                <a:cs typeface="B Homa" panose="00000400000000000000" pitchFamily="2" charset="-78"/>
              </a:rPr>
              <a:t>محل نصب باجه فروش بلیط نباید مزاحمتی در تردد عابرین پیاده ایجاد کند .</a:t>
            </a:r>
            <a:endParaRPr lang="en-US" dirty="0">
              <a:cs typeface="B Homa" panose="00000400000000000000" pitchFamily="2" charset="-78"/>
            </a:endParaRPr>
          </a:p>
          <a:p>
            <a:pPr algn="just" rtl="1">
              <a:lnSpc>
                <a:spcPct val="120000"/>
              </a:lnSpc>
              <a:buFont typeface="Calibri" panose="020F0502020204030204" pitchFamily="34" charset="0"/>
              <a:buChar char="#"/>
            </a:pPr>
            <a:r>
              <a:rPr lang="fa-IR" dirty="0">
                <a:cs typeface="B Homa" panose="00000400000000000000" pitchFamily="2" charset="-78"/>
              </a:rPr>
              <a:t>نصب باجه فروش بلیط بر روی جوی جهت صرفه جویی از فضا بلامانع است </a:t>
            </a:r>
            <a:endParaRPr lang="en-US" dirty="0">
              <a:cs typeface="B Homa" panose="00000400000000000000" pitchFamily="2" charset="-78"/>
            </a:endParaRPr>
          </a:p>
        </p:txBody>
      </p:sp>
    </p:spTree>
    <p:extLst>
      <p:ext uri="{BB962C8B-B14F-4D97-AF65-F5344CB8AC3E}">
        <p14:creationId xmlns:p14="http://schemas.microsoft.com/office/powerpoint/2010/main" val="1824457369"/>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492" y="1228407"/>
            <a:ext cx="10515600" cy="4351338"/>
          </a:xfrm>
        </p:spPr>
        <p:txBody>
          <a:bodyPr>
            <a:noAutofit/>
          </a:bodyPr>
          <a:lstStyle/>
          <a:p>
            <a:pPr marL="514350" indent="-514350" algn="r" rtl="1">
              <a:buFont typeface="+mj-lt"/>
              <a:buAutoNum type="arabicPeriod" startAt="12"/>
            </a:pPr>
            <a:r>
              <a:rPr lang="fa-IR" b="1" dirty="0">
                <a:cs typeface="B Homa" panose="00000400000000000000" pitchFamily="2" charset="-78"/>
              </a:rPr>
              <a:t>ضوابط المان های شهری</a:t>
            </a:r>
          </a:p>
          <a:p>
            <a:pPr marL="514350" indent="-514350" algn="r" rtl="1">
              <a:buFont typeface="+mj-lt"/>
              <a:buAutoNum type="arabicPeriod" startAt="12"/>
            </a:pPr>
            <a:r>
              <a:rPr lang="fa-IR" b="1" dirty="0">
                <a:cs typeface="B Homa" panose="00000400000000000000" pitchFamily="2" charset="-78"/>
              </a:rPr>
              <a:t>ضوابط آبخوری</a:t>
            </a:r>
          </a:p>
          <a:p>
            <a:pPr marL="514350" indent="-514350" algn="r" rtl="1">
              <a:buFont typeface="+mj-lt"/>
              <a:buAutoNum type="arabicPeriod" startAt="12"/>
            </a:pPr>
            <a:r>
              <a:rPr lang="fa-IR" b="1" dirty="0">
                <a:cs typeface="B Homa" panose="00000400000000000000" pitchFamily="2" charset="-78"/>
              </a:rPr>
              <a:t>ضوابط گلجای</a:t>
            </a:r>
          </a:p>
          <a:p>
            <a:pPr marL="514350" indent="-514350" algn="r" rtl="1">
              <a:buFont typeface="+mj-lt"/>
              <a:buAutoNum type="arabicPeriod" startAt="12"/>
            </a:pPr>
            <a:r>
              <a:rPr lang="fa-IR" b="1" dirty="0">
                <a:cs typeface="B Homa" panose="00000400000000000000" pitchFamily="2" charset="-78"/>
              </a:rPr>
              <a:t>ضوابط و مقررات استفاده از جعبه هاي گل در پياده روها(اصفهان)</a:t>
            </a:r>
          </a:p>
          <a:p>
            <a:pPr marL="514350" indent="-514350" algn="r" rtl="1">
              <a:buFont typeface="+mj-lt"/>
              <a:buAutoNum type="arabicPeriod" startAt="12"/>
            </a:pPr>
            <a:r>
              <a:rPr lang="fa-IR" b="1" dirty="0">
                <a:cs typeface="B Homa" panose="00000400000000000000" pitchFamily="2" charset="-78"/>
              </a:rPr>
              <a:t>ضوابط نیمکت</a:t>
            </a:r>
          </a:p>
          <a:p>
            <a:pPr marL="514350" indent="-514350" algn="r" rtl="1">
              <a:buFont typeface="+mj-lt"/>
              <a:buAutoNum type="arabicPeriod" startAt="12"/>
            </a:pPr>
            <a:r>
              <a:rPr lang="fa-IR" b="1" dirty="0">
                <a:cs typeface="B Homa" panose="00000400000000000000" pitchFamily="2" charset="-78"/>
              </a:rPr>
              <a:t>ضوابط جایگاه دوچرخه و موتور سیکلت</a:t>
            </a:r>
          </a:p>
          <a:p>
            <a:pPr marL="514350" indent="-514350" algn="r" rtl="1">
              <a:buFont typeface="+mj-lt"/>
              <a:buAutoNum type="arabicPeriod" startAt="12"/>
            </a:pPr>
            <a:r>
              <a:rPr lang="fa-IR" b="1" dirty="0">
                <a:cs typeface="B Homa" panose="00000400000000000000" pitchFamily="2" charset="-78"/>
              </a:rPr>
              <a:t>ضوابط و مقررات ايجاد پل های عابر پياده رفيوژ کناری و ميانی خيابان ها حد فاصل سواره و پياده رو(با در نظر گرفتن عملکردهای مسکونی ، تجاری و ...)</a:t>
            </a:r>
          </a:p>
          <a:p>
            <a:pPr marL="514350" indent="-514350" algn="r" rtl="1">
              <a:buFont typeface="+mj-lt"/>
              <a:buAutoNum type="arabicPeriod" startAt="12"/>
            </a:pPr>
            <a:r>
              <a:rPr lang="fa-IR" b="1" dirty="0">
                <a:cs typeface="B Homa" panose="00000400000000000000" pitchFamily="2" charset="-78"/>
              </a:rPr>
              <a:t>ضوابط و مقررات استفاده از ساعت و تقويم در بدنه ی ساختمان های اداری و تجاری</a:t>
            </a:r>
          </a:p>
          <a:p>
            <a:pPr marL="514350" indent="-514350" algn="r" rtl="1">
              <a:buFont typeface="+mj-lt"/>
              <a:buAutoNum type="arabicPeriod" startAt="12"/>
            </a:pPr>
            <a:r>
              <a:rPr lang="fa-IR" b="1" dirty="0">
                <a:cs typeface="B Homa" panose="00000400000000000000" pitchFamily="2" charset="-78"/>
              </a:rPr>
              <a:t>ضوابط و مقررات طاق نصرت به مناسبت اعياد و مراسم</a:t>
            </a:r>
          </a:p>
          <a:p>
            <a:pPr marL="514350" indent="-514350" algn="r" rtl="1">
              <a:buFont typeface="+mj-lt"/>
              <a:buAutoNum type="arabicPeriod" startAt="12"/>
            </a:pPr>
            <a:r>
              <a:rPr lang="fa-IR" b="1" dirty="0">
                <a:cs typeface="B Homa" panose="00000400000000000000" pitchFamily="2" charset="-78"/>
              </a:rPr>
              <a:t>ضوابط و مقررات شرايط استفاده مناسب از معابر پياده توسط كاربريهاي تجاري</a:t>
            </a:r>
            <a:endParaRPr lang="en-US" b="1" dirty="0">
              <a:cs typeface="B Homa" panose="00000400000000000000" pitchFamily="2" charset="-78"/>
            </a:endParaRPr>
          </a:p>
          <a:p>
            <a:pPr marL="514350" indent="-514350" algn="r" rtl="1">
              <a:buFont typeface="+mj-lt"/>
              <a:buAutoNum type="arabicPeriod" startAt="12"/>
            </a:pPr>
            <a:endParaRPr lang="en-US" dirty="0">
              <a:cs typeface="B Homa" panose="00000400000000000000" pitchFamily="2" charset="-78"/>
            </a:endParaRPr>
          </a:p>
        </p:txBody>
      </p:sp>
    </p:spTree>
    <p:extLst>
      <p:ext uri="{BB962C8B-B14F-4D97-AF65-F5344CB8AC3E}">
        <p14:creationId xmlns:p14="http://schemas.microsoft.com/office/powerpoint/2010/main" val="11784936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805"/>
            <a:ext cx="10515600" cy="1325563"/>
          </a:xfrm>
        </p:spPr>
        <p:txBody>
          <a:bodyPr/>
          <a:lstStyle/>
          <a:p>
            <a:pPr lvl="0" algn="r" rtl="1"/>
            <a:r>
              <a:rPr lang="fa-IR" b="1" dirty="0">
                <a:cs typeface="B Homa" panose="00000400000000000000" pitchFamily="2" charset="-78"/>
              </a:rPr>
              <a:t>ضوابط المان های </a:t>
            </a:r>
            <a:r>
              <a:rPr lang="fa-IR" b="1" dirty="0" smtClean="0">
                <a:cs typeface="B Homa" panose="00000400000000000000" pitchFamily="2" charset="-78"/>
              </a:rPr>
              <a:t>شهری</a:t>
            </a:r>
            <a:endParaRPr lang="en-US" dirty="0"/>
          </a:p>
        </p:txBody>
      </p:sp>
      <p:sp>
        <p:nvSpPr>
          <p:cNvPr id="3" name="Content Placeholder 2"/>
          <p:cNvSpPr>
            <a:spLocks noGrp="1"/>
          </p:cNvSpPr>
          <p:nvPr>
            <p:ph idx="1"/>
          </p:nvPr>
        </p:nvSpPr>
        <p:spPr>
          <a:xfrm>
            <a:off x="838200" y="1353987"/>
            <a:ext cx="10515600" cy="4351338"/>
          </a:xfrm>
        </p:spPr>
        <p:txBody>
          <a:bodyPr>
            <a:noAutofit/>
          </a:bodyPr>
          <a:lstStyle/>
          <a:p>
            <a:pPr algn="just" rtl="1">
              <a:lnSpc>
                <a:spcPct val="120000"/>
              </a:lnSpc>
              <a:buFont typeface="Wingdings" panose="05000000000000000000" pitchFamily="2" charset="2"/>
              <a:buChar char="§"/>
            </a:pPr>
            <a:r>
              <a:rPr lang="fa-IR" sz="1800" b="1" dirty="0" smtClean="0">
                <a:cs typeface="B Homa" panose="00000400000000000000" pitchFamily="2" charset="-78"/>
              </a:rPr>
              <a:t>المان </a:t>
            </a:r>
            <a:r>
              <a:rPr lang="fa-IR" sz="1800" b="1" dirty="0">
                <a:cs typeface="B Homa" panose="00000400000000000000" pitchFamily="2" charset="-78"/>
              </a:rPr>
              <a:t>بایستی وظیفه ترویج فرهنگ و زیباسازی هنری را در شهر دارا باشد</a:t>
            </a:r>
            <a:r>
              <a:rPr lang="fa-IR" sz="1800" b="1" dirty="0" smtClean="0">
                <a:cs typeface="B Homa" panose="00000400000000000000" pitchFamily="2" charset="-78"/>
              </a:rPr>
              <a:t>.</a:t>
            </a:r>
            <a:endParaRPr lang="en-US" sz="1800" b="1" dirty="0" smtClean="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هماهنگی المان با هویت شهر مشهد و منطقه اجرایی مربوطه الزامی است.</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در مورد المان هایی که جهت نصب در فضاهای باز شهری در نظر گرفته شده اند ، رعایت تناسبات حجمی با فضای پیرامون ضروری است .</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در مورد المان های موقت (مناسبتی) رعایت حداقل ارتفاع 3 متر الزامی است.</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smtClean="0">
                <a:cs typeface="B Homa" panose="00000400000000000000" pitchFamily="2" charset="-78"/>
              </a:rPr>
              <a:t>نورپردازی </a:t>
            </a:r>
            <a:r>
              <a:rPr lang="fa-IR" sz="1800" b="1" dirty="0">
                <a:cs typeface="B Homa" panose="00000400000000000000" pitchFamily="2" charset="-78"/>
              </a:rPr>
              <a:t>آثار در شب الزامی است. (مگر در موارد خاص که نور به هویت اثر لطمه وارد کند.)</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ارتفاع چشم مخاطب در حالت ایستاده ، نشسته و سوار بر خودرو متناسب با هر اثر بایستی بررسی شود، قرارگیری اثر درخارج از محدوده دید ، ممنوع می باشد.</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قرار گیری اثر در مکانی که مانع از عبور و مرور عابر پیاده باشد ممنوع است(مگر د رمواردی </a:t>
            </a:r>
            <a:r>
              <a:rPr lang="fa-IR" sz="1800" b="1" dirty="0" smtClean="0">
                <a:cs typeface="B Homa" panose="00000400000000000000" pitchFamily="2" charset="-78"/>
              </a:rPr>
              <a:t>ازا </a:t>
            </a:r>
            <a:r>
              <a:rPr lang="fa-IR" sz="1800" b="1" dirty="0">
                <a:cs typeface="B Homa" panose="00000400000000000000" pitchFamily="2" charset="-78"/>
              </a:rPr>
              <a:t>ین امر هدف خاصی دنبال شود.)</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در مکان یابی آثار مناسبتی قرار گیری آثار در ورودی های شهر (راه های زمینی ، فرودگاه ، راه آهن، ترمینال) جهت احترام و جذب زائر و توریست ضروری است.</a:t>
            </a:r>
            <a:endParaRPr lang="en-US" sz="1800" b="1" dirty="0">
              <a:cs typeface="B Homa" panose="00000400000000000000" pitchFamily="2" charset="-78"/>
            </a:endParaRPr>
          </a:p>
          <a:p>
            <a:pPr lvl="0" algn="just" rtl="1">
              <a:lnSpc>
                <a:spcPct val="120000"/>
              </a:lnSpc>
              <a:buFont typeface="Wingdings" panose="05000000000000000000" pitchFamily="2" charset="2"/>
              <a:buChar char="§"/>
            </a:pPr>
            <a:r>
              <a:rPr lang="fa-IR" sz="1800" b="1" dirty="0">
                <a:cs typeface="B Homa" panose="00000400000000000000" pitchFamily="2" charset="-78"/>
              </a:rPr>
              <a:t>هماهنگی موضوعی آثار ماندگار با مکان نصب آن الزامی </a:t>
            </a:r>
            <a:r>
              <a:rPr lang="fa-IR" sz="1800" b="1" dirty="0" smtClean="0">
                <a:cs typeface="B Homa" panose="00000400000000000000" pitchFamily="2" charset="-78"/>
              </a:rPr>
              <a:t>است</a:t>
            </a:r>
            <a:endParaRPr lang="en-US" sz="1800" b="1" dirty="0">
              <a:cs typeface="B Homa" panose="00000400000000000000" pitchFamily="2" charset="-78"/>
            </a:endParaRPr>
          </a:p>
        </p:txBody>
      </p:sp>
    </p:spTree>
    <p:extLst>
      <p:ext uri="{BB962C8B-B14F-4D97-AF65-F5344CB8AC3E}">
        <p14:creationId xmlns:p14="http://schemas.microsoft.com/office/powerpoint/2010/main" val="21220496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8788" y="365125"/>
            <a:ext cx="10515600" cy="1325563"/>
          </a:xfrm>
        </p:spPr>
        <p:txBody>
          <a:bodyPr/>
          <a:lstStyle/>
          <a:p>
            <a:pPr lvl="0" algn="r" rtl="1"/>
            <a:r>
              <a:rPr lang="fa-IR" b="1" dirty="0">
                <a:cs typeface="B Homa" panose="00000400000000000000" pitchFamily="2" charset="-78"/>
              </a:rPr>
              <a:t>ضوابط </a:t>
            </a:r>
            <a:r>
              <a:rPr lang="fa-IR" b="1" dirty="0" smtClean="0">
                <a:cs typeface="B Homa" panose="00000400000000000000" pitchFamily="2" charset="-78"/>
              </a:rPr>
              <a:t>آبخوری</a:t>
            </a:r>
            <a:endParaRPr lang="en-US" dirty="0"/>
          </a:p>
        </p:txBody>
      </p:sp>
      <p:sp>
        <p:nvSpPr>
          <p:cNvPr id="3" name="Content Placeholder 2"/>
          <p:cNvSpPr>
            <a:spLocks noGrp="1"/>
          </p:cNvSpPr>
          <p:nvPr>
            <p:ph idx="1"/>
          </p:nvPr>
        </p:nvSpPr>
        <p:spPr>
          <a:xfrm>
            <a:off x="1108788" y="1527726"/>
            <a:ext cx="10515600" cy="4351338"/>
          </a:xfrm>
        </p:spPr>
        <p:txBody>
          <a:bodyPr>
            <a:noAutofit/>
          </a:bodyPr>
          <a:lstStyle/>
          <a:p>
            <a:pPr lvl="0" algn="just" rtl="1">
              <a:lnSpc>
                <a:spcPct val="110000"/>
              </a:lnSpc>
            </a:pPr>
            <a:r>
              <a:rPr lang="fa-IR" sz="2400" dirty="0">
                <a:cs typeface="B Homa" panose="00000400000000000000" pitchFamily="2" charset="-78"/>
              </a:rPr>
              <a:t>طراحی آبخوری با توجه به ارتفاع آرنج استفاده کننده بایستی به گونه ای انجام گرفته شده باشد که شیر آن در ارتفاع 90 تا 82 سانتیمتری از سطح محل قرار گیری کاربر برای بزرگسالان و 76 تا 74 سانتیمتری برای کودکان تعبیه شده باشد.</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به دلیل ماهیت عملکردی آبخوری که همیشه مرطوب می باشد استفاده از مواد مقاوم در برابر زنگ زدگی و پوسیدگی برای کاسه و بدنه آبخوری الزامی است.</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استفاده از شیرهای چرخشی در طراحی آبخوری به علت صرفه جویی در مصرف آب ممنوع می باشد. بدین منظور بایستی از شیرهای فشاری و یا شیرهای الکترونیک استفاده گردد. </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پیش بینی تخلیه آب های اضافی از طریق سر ریز آب به یک جوی یا چاه مجاور ضروری است.</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هماهنگی کامل رنگ و فرم آبخوری  با محیط پیرامون آن الزامی است. </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فرم آبخوری بایستی با هویت کارکردی آن همخوانی داشته باشد. </a:t>
            </a:r>
            <a:endParaRPr lang="en-US" sz="2400" dirty="0">
              <a:cs typeface="B Homa" panose="00000400000000000000" pitchFamily="2" charset="-78"/>
            </a:endParaRPr>
          </a:p>
          <a:p>
            <a:pPr lvl="0" algn="just" rtl="1">
              <a:lnSpc>
                <a:spcPct val="110000"/>
              </a:lnSpc>
            </a:pPr>
            <a:r>
              <a:rPr lang="fa-IR" sz="2400" dirty="0">
                <a:cs typeface="B Homa" panose="00000400000000000000" pitchFamily="2" charset="-78"/>
              </a:rPr>
              <a:t>در طراحی آبخوری  از ادغام آن با دستشویی باید اجتناب کرد.</a:t>
            </a:r>
            <a:endParaRPr lang="en-US" sz="2400" dirty="0">
              <a:cs typeface="B Homa" panose="00000400000000000000" pitchFamily="2" charset="-78"/>
            </a:endParaRPr>
          </a:p>
          <a:p>
            <a:pPr algn="just">
              <a:lnSpc>
                <a:spcPct val="110000"/>
              </a:lnSpc>
            </a:pPr>
            <a:endParaRPr lang="en-US" sz="2400" dirty="0">
              <a:cs typeface="B Homa" panose="00000400000000000000" pitchFamily="2" charset="-78"/>
            </a:endParaRPr>
          </a:p>
        </p:txBody>
      </p:sp>
    </p:spTree>
    <p:extLst>
      <p:ext uri="{BB962C8B-B14F-4D97-AF65-F5344CB8AC3E}">
        <p14:creationId xmlns:p14="http://schemas.microsoft.com/office/powerpoint/2010/main" val="2209037704"/>
      </p:ext>
    </p:extLst>
  </p:cSld>
  <p:clrMapOvr>
    <a:masterClrMapping/>
  </p:clrMapOvr>
  <p:transition spd="slow">
    <p:plu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09046" y="1110400"/>
            <a:ext cx="9470678" cy="4982581"/>
          </a:xfrm>
        </p:spPr>
        <p:txBody>
          <a:bodyPr>
            <a:normAutofit/>
          </a:bodyPr>
          <a:lstStyle/>
          <a:p>
            <a:pPr lvl="0" algn="just" rtl="1"/>
            <a:r>
              <a:rPr lang="fa-IR" dirty="0">
                <a:cs typeface="B Homa" panose="00000400000000000000" pitchFamily="2" charset="-78"/>
              </a:rPr>
              <a:t>پیش بینی فضای لازم جهت قرارگیری پا هنگام ایستادن الزامی است.</a:t>
            </a:r>
            <a:endParaRPr lang="en-US" dirty="0">
              <a:cs typeface="B Homa" panose="00000400000000000000" pitchFamily="2" charset="-78"/>
            </a:endParaRPr>
          </a:p>
          <a:p>
            <a:pPr algn="just" rtl="1"/>
            <a:r>
              <a:rPr lang="fa-IR" dirty="0">
                <a:cs typeface="B Homa" panose="00000400000000000000" pitchFamily="2" charset="-78"/>
              </a:rPr>
              <a:t>نصب آبخوری در زمین های خاکی و یا فاقد کف سازی ممنوع است.</a:t>
            </a:r>
            <a:endParaRPr lang="en-US" dirty="0">
              <a:cs typeface="B Homa" panose="00000400000000000000" pitchFamily="2" charset="-78"/>
            </a:endParaRPr>
          </a:p>
          <a:p>
            <a:pPr lvl="0" algn="just" rtl="1"/>
            <a:r>
              <a:rPr lang="fa-IR" dirty="0">
                <a:cs typeface="B Homa" panose="00000400000000000000" pitchFamily="2" charset="-78"/>
              </a:rPr>
              <a:t>در نظر گرفتن فضای آزاد برای زانو به ارتفاع 70 سانتیمتر از کف باشد و عمق 45 تا 50 سانتی متر در آبخوری ویژه معلولین الزامی است.</a:t>
            </a:r>
            <a:endParaRPr lang="en-US" dirty="0">
              <a:cs typeface="B Homa" panose="00000400000000000000" pitchFamily="2" charset="-78"/>
            </a:endParaRPr>
          </a:p>
          <a:p>
            <a:pPr lvl="0" algn="just" rtl="1"/>
            <a:r>
              <a:rPr lang="fa-IR" dirty="0">
                <a:cs typeface="B Homa" panose="00000400000000000000" pitchFamily="2" charset="-78"/>
              </a:rPr>
              <a:t>در تعیین ارتفاع شیر سهولت و استفاده توسط معلولینی که از صندلی چرخ دار استفاده می کنند را باید در نظر گرفت.</a:t>
            </a:r>
            <a:endParaRPr lang="en-US" dirty="0">
              <a:cs typeface="B Homa" panose="00000400000000000000" pitchFamily="2" charset="-78"/>
            </a:endParaRPr>
          </a:p>
          <a:p>
            <a:pPr lvl="0" algn="just" rtl="1"/>
            <a:r>
              <a:rPr lang="fa-IR" dirty="0">
                <a:cs typeface="B Homa" panose="00000400000000000000" pitchFamily="2" charset="-78"/>
              </a:rPr>
              <a:t>دسترسی به آبخوری باید براحتی صورت گیرد و با حرکت یک دست به راحتی قابل استفاده باشد.</a:t>
            </a:r>
            <a:endParaRPr lang="en-US" dirty="0">
              <a:cs typeface="B Homa" panose="00000400000000000000" pitchFamily="2" charset="-78"/>
            </a:endParaRPr>
          </a:p>
          <a:p>
            <a:pPr lvl="0" algn="just" rtl="1"/>
            <a:r>
              <a:rPr lang="fa-IR" dirty="0">
                <a:cs typeface="B Homa" panose="00000400000000000000" pitchFamily="2" charset="-78"/>
              </a:rPr>
              <a:t>ارتفاع فواره نباید از 900 میلی متر از کف بیشتر باشد.</a:t>
            </a:r>
            <a:endParaRPr lang="en-US" dirty="0">
              <a:cs typeface="B Homa" panose="00000400000000000000" pitchFamily="2" charset="-78"/>
            </a:endParaRPr>
          </a:p>
          <a:p>
            <a:pPr lvl="0" algn="just" rtl="1"/>
            <a:r>
              <a:rPr lang="fa-IR" dirty="0">
                <a:cs typeface="B Homa" panose="00000400000000000000" pitchFamily="2" charset="-78"/>
              </a:rPr>
              <a:t>لازم است فضای باز 75*120 سانتی متر جلوی آبخوری برای حرکت صندلی چرخدار وجود داشته باشد تا در مواقعی که فضای آزاد برای زانو وجود ندارد ، فرد روی صندلی چرخدار بتواند به صورت موازی از آن استفاده نماید.</a:t>
            </a:r>
            <a:endParaRPr lang="en-US" dirty="0">
              <a:cs typeface="B Homa" panose="00000400000000000000" pitchFamily="2" charset="-78"/>
            </a:endParaRPr>
          </a:p>
          <a:p>
            <a:pPr algn="just" rtl="1"/>
            <a:r>
              <a:rPr lang="fa-IR" dirty="0">
                <a:cs typeface="B Homa" panose="00000400000000000000" pitchFamily="2" charset="-78"/>
              </a:rPr>
              <a:t>به منظور تسهیل عبور و مرور و همچنین دست یابی سریع و آسان نابینایان ، در محدوده اطراف مبلمان بایستی نشانگرهایی به صورت برجسته بر روی زمین تعبیه </a:t>
            </a:r>
            <a:r>
              <a:rPr lang="fa-IR" dirty="0" smtClean="0">
                <a:cs typeface="B Homa" panose="00000400000000000000" pitchFamily="2" charset="-78"/>
              </a:rPr>
              <a:t>گر</a:t>
            </a:r>
            <a:endParaRPr lang="en-US" dirty="0">
              <a:cs typeface="B Homa" panose="00000400000000000000" pitchFamily="2" charset="-78"/>
            </a:endParaRPr>
          </a:p>
        </p:txBody>
      </p:sp>
    </p:spTree>
    <p:extLst>
      <p:ext uri="{BB962C8B-B14F-4D97-AF65-F5344CB8AC3E}">
        <p14:creationId xmlns:p14="http://schemas.microsoft.com/office/powerpoint/2010/main" val="5405024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3411" y="415951"/>
            <a:ext cx="9404723" cy="1400530"/>
          </a:xfrm>
        </p:spPr>
        <p:txBody>
          <a:bodyPr/>
          <a:lstStyle/>
          <a:p>
            <a:pPr lvl="0" algn="r" rtl="1"/>
            <a:r>
              <a:rPr lang="fa-IR" b="1" dirty="0">
                <a:cs typeface="B Homa" panose="00000400000000000000" pitchFamily="2" charset="-78"/>
              </a:rPr>
              <a:t>ضوابط </a:t>
            </a:r>
            <a:r>
              <a:rPr lang="fa-IR" b="1" dirty="0" smtClean="0">
                <a:cs typeface="B Homa" panose="00000400000000000000" pitchFamily="2" charset="-78"/>
              </a:rPr>
              <a:t>گلجای</a:t>
            </a:r>
            <a:endParaRPr lang="en-US" dirty="0"/>
          </a:p>
        </p:txBody>
      </p:sp>
      <p:sp>
        <p:nvSpPr>
          <p:cNvPr id="3" name="Content Placeholder 2"/>
          <p:cNvSpPr>
            <a:spLocks noGrp="1"/>
          </p:cNvSpPr>
          <p:nvPr>
            <p:ph idx="1"/>
          </p:nvPr>
        </p:nvSpPr>
        <p:spPr>
          <a:xfrm>
            <a:off x="1057656" y="1816481"/>
            <a:ext cx="10515600" cy="4351338"/>
          </a:xfrm>
        </p:spPr>
        <p:txBody>
          <a:bodyPr>
            <a:normAutofit/>
          </a:bodyPr>
          <a:lstStyle/>
          <a:p>
            <a:pPr lvl="0" algn="just" rtl="1"/>
            <a:r>
              <a:rPr lang="fa-IR" dirty="0" smtClean="0">
                <a:cs typeface="B Homa" panose="00000400000000000000" pitchFamily="2" charset="-78"/>
              </a:rPr>
              <a:t>رعایت </a:t>
            </a:r>
            <a:r>
              <a:rPr lang="fa-IR" dirty="0">
                <a:cs typeface="B Homa" panose="00000400000000000000" pitchFamily="2" charset="-78"/>
              </a:rPr>
              <a:t>سبکی در گلدان های با استفاده کوتاه مدت به طوری که توسط دو مرد به راحتی قابل حرکت باشد الزامی است.</a:t>
            </a:r>
            <a:endParaRPr lang="en-US" dirty="0">
              <a:cs typeface="B Homa" panose="00000400000000000000" pitchFamily="2" charset="-78"/>
            </a:endParaRPr>
          </a:p>
          <a:p>
            <a:pPr lvl="0" algn="just" rtl="1"/>
            <a:r>
              <a:rPr lang="fa-IR" dirty="0">
                <a:cs typeface="B Homa" panose="00000400000000000000" pitchFamily="2" charset="-78"/>
              </a:rPr>
              <a:t>استفاده از گلجای جهت ایجاد موانع ترافیکی موقت بلامانع است.</a:t>
            </a:r>
            <a:endParaRPr lang="en-US" dirty="0">
              <a:cs typeface="B Homa" panose="00000400000000000000" pitchFamily="2" charset="-78"/>
            </a:endParaRPr>
          </a:p>
          <a:p>
            <a:pPr lvl="0" algn="just" rtl="1"/>
            <a:r>
              <a:rPr lang="fa-IR" dirty="0">
                <a:cs typeface="B Homa" panose="00000400000000000000" pitchFamily="2" charset="-78"/>
              </a:rPr>
              <a:t>اتصال گلدان به سایر عناصر مبلمان شهری بلامانع است.</a:t>
            </a:r>
            <a:endParaRPr lang="en-US" dirty="0">
              <a:cs typeface="B Homa" panose="00000400000000000000" pitchFamily="2" charset="-78"/>
            </a:endParaRPr>
          </a:p>
          <a:p>
            <a:pPr lvl="0" algn="just" rtl="1"/>
            <a:r>
              <a:rPr lang="fa-IR" dirty="0">
                <a:cs typeface="B Homa" panose="00000400000000000000" pitchFamily="2" charset="-78"/>
              </a:rPr>
              <a:t>به کار بردن رنگ های تند در رنگ آمیزی گلدان ها ممنوع است.</a:t>
            </a:r>
            <a:endParaRPr lang="en-US" dirty="0">
              <a:cs typeface="B Homa" panose="00000400000000000000" pitchFamily="2" charset="-78"/>
            </a:endParaRPr>
          </a:p>
          <a:p>
            <a:pPr lvl="0" algn="just" rtl="1"/>
            <a:r>
              <a:rPr lang="fa-IR" dirty="0">
                <a:cs typeface="B Homa" panose="00000400000000000000" pitchFamily="2" charset="-78"/>
              </a:rPr>
              <a:t>هماهنگی پوشش سطحی گلدان های خیابانی با معماری محیط به ویژه در محیط های طبیعی ضروری است.</a:t>
            </a:r>
            <a:endParaRPr lang="en-US" dirty="0">
              <a:cs typeface="B Homa" panose="00000400000000000000" pitchFamily="2" charset="-78"/>
            </a:endParaRPr>
          </a:p>
          <a:p>
            <a:pPr lvl="0" algn="just" rtl="1"/>
            <a:r>
              <a:rPr lang="fa-IR" dirty="0">
                <a:cs typeface="B Homa" panose="00000400000000000000" pitchFamily="2" charset="-78"/>
              </a:rPr>
              <a:t>استفاده از گلدان باید به صورت آرایش گروهی صورت گیرد و از به کار بردن آن به صورت تکی خودداری شود.</a:t>
            </a:r>
            <a:endParaRPr lang="en-US" dirty="0">
              <a:cs typeface="B Homa" panose="00000400000000000000" pitchFamily="2" charset="-78"/>
            </a:endParaRPr>
          </a:p>
          <a:p>
            <a:pPr lvl="0" algn="just" rtl="1"/>
            <a:r>
              <a:rPr lang="fa-IR" dirty="0">
                <a:cs typeface="B Homa" panose="00000400000000000000" pitchFamily="2" charset="-78"/>
              </a:rPr>
              <a:t>جعبه های گل و گیاه باید جایی قرار بگیرند که مسیرها و گردشگاه های پیاده را قطع نکنند.</a:t>
            </a:r>
            <a:endParaRPr lang="en-US" dirty="0">
              <a:cs typeface="B Homa" panose="00000400000000000000" pitchFamily="2" charset="-78"/>
            </a:endParaRPr>
          </a:p>
          <a:p>
            <a:pPr algn="just" rtl="1"/>
            <a:r>
              <a:rPr lang="fa-IR" dirty="0">
                <a:cs typeface="B Homa" panose="00000400000000000000" pitchFamily="2" charset="-78"/>
              </a:rPr>
              <a:t>جهت رفاه حال نابینایان باید در مسیرهای پیاده توسط سطح متفاوتی که بتوان آن را با پا حس کرد، اطلاع داد.</a:t>
            </a:r>
            <a:endParaRPr lang="en-US" dirty="0">
              <a:cs typeface="B Homa" panose="00000400000000000000" pitchFamily="2" charset="-78"/>
            </a:endParaRPr>
          </a:p>
          <a:p>
            <a:pPr algn="just" rtl="1"/>
            <a:endParaRPr lang="en-US" dirty="0">
              <a:cs typeface="B Homa" panose="00000400000000000000" pitchFamily="2" charset="-78"/>
            </a:endParaRPr>
          </a:p>
        </p:txBody>
      </p:sp>
    </p:spTree>
    <p:extLst>
      <p:ext uri="{BB962C8B-B14F-4D97-AF65-F5344CB8AC3E}">
        <p14:creationId xmlns:p14="http://schemas.microsoft.com/office/powerpoint/2010/main" val="2311061723"/>
      </p:ext>
    </p:extLst>
  </p:cSld>
  <p:clrMapOvr>
    <a:masterClrMapping/>
  </p:clrMapOvr>
  <p:transition spd="slow">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792" y="383413"/>
            <a:ext cx="10515600" cy="1325563"/>
          </a:xfrm>
        </p:spPr>
        <p:txBody>
          <a:bodyPr>
            <a:normAutofit/>
          </a:bodyPr>
          <a:lstStyle/>
          <a:p>
            <a:pPr algn="r" rtl="1"/>
            <a:r>
              <a:rPr lang="fa-IR" sz="3200" b="1" dirty="0" smtClean="0">
                <a:cs typeface="B Homa" panose="00000400000000000000" pitchFamily="2" charset="-78"/>
              </a:rPr>
              <a:t>ضوابط </a:t>
            </a:r>
            <a:r>
              <a:rPr lang="fa-IR" sz="3200" b="1" dirty="0">
                <a:cs typeface="B Homa" panose="00000400000000000000" pitchFamily="2" charset="-78"/>
              </a:rPr>
              <a:t>و مقررات استفاده از جعبه هاي گل در پياده </a:t>
            </a:r>
            <a:r>
              <a:rPr lang="fa-IR" sz="3200" b="1" dirty="0" smtClean="0">
                <a:cs typeface="B Homa" panose="00000400000000000000" pitchFamily="2" charset="-78"/>
              </a:rPr>
              <a:t>روها  (اصفهان</a:t>
            </a:r>
            <a:r>
              <a:rPr lang="fa-IR" sz="3200" b="1" dirty="0" smtClean="0">
                <a:cs typeface="B Homa" panose="00000400000000000000" pitchFamily="2" charset="-78"/>
              </a:rPr>
              <a:t>)</a:t>
            </a:r>
            <a:endParaRPr lang="en-US" sz="3200" dirty="0">
              <a:cs typeface="B Homa" panose="00000400000000000000" pitchFamily="2" charset="-78"/>
            </a:endParaRPr>
          </a:p>
        </p:txBody>
      </p:sp>
      <p:sp>
        <p:nvSpPr>
          <p:cNvPr id="3" name="Content Placeholder 2"/>
          <p:cNvSpPr>
            <a:spLocks noGrp="1"/>
          </p:cNvSpPr>
          <p:nvPr>
            <p:ph idx="1"/>
          </p:nvPr>
        </p:nvSpPr>
        <p:spPr>
          <a:xfrm>
            <a:off x="1117600" y="1708976"/>
            <a:ext cx="10083801" cy="4195481"/>
          </a:xfrm>
        </p:spPr>
        <p:txBody>
          <a:bodyPr>
            <a:noAutofit/>
          </a:bodyPr>
          <a:lstStyle/>
          <a:p>
            <a:pPr marL="0" indent="0" algn="just" rtl="1">
              <a:buNone/>
            </a:pPr>
            <a:r>
              <a:rPr lang="fa-IR" sz="2400" dirty="0" smtClean="0">
                <a:cs typeface="B Homa" panose="00000400000000000000" pitchFamily="2" charset="-78"/>
              </a:rPr>
              <a:t>استفاده </a:t>
            </a:r>
            <a:r>
              <a:rPr lang="fa-IR" sz="2400" dirty="0">
                <a:cs typeface="B Homa" panose="00000400000000000000" pitchFamily="2" charset="-78"/>
              </a:rPr>
              <a:t>از جعبه های گل ثابت در سطح شهر ممنوع است. ( به استثناء موارديکه در </a:t>
            </a:r>
            <a:r>
              <a:rPr lang="fa-IR" sz="2400" dirty="0" smtClean="0">
                <a:cs typeface="B Homa" panose="00000400000000000000" pitchFamily="2" charset="-78"/>
              </a:rPr>
              <a:t>طرح محوطه </a:t>
            </a:r>
            <a:r>
              <a:rPr lang="fa-IR" sz="2400" dirty="0">
                <a:cs typeface="B Homa" panose="00000400000000000000" pitchFamily="2" charset="-78"/>
              </a:rPr>
              <a:t>سازی پيش بينی و تصويب شده باشد</a:t>
            </a:r>
            <a:r>
              <a:rPr lang="fa-IR" sz="2400" dirty="0" smtClean="0">
                <a:cs typeface="B Homa" panose="00000400000000000000" pitchFamily="2" charset="-78"/>
              </a:rPr>
              <a:t>.)</a:t>
            </a:r>
            <a:endParaRPr lang="fa-IR" sz="2400" b="1" dirty="0" smtClean="0">
              <a:cs typeface="B Homa" panose="00000400000000000000" pitchFamily="2" charset="-78"/>
            </a:endParaRPr>
          </a:p>
          <a:p>
            <a:pPr marL="0" indent="0" algn="just" rtl="1">
              <a:buNone/>
            </a:pPr>
            <a:r>
              <a:rPr lang="fa-IR" sz="2400" dirty="0" smtClean="0">
                <a:cs typeface="B Homa" panose="00000400000000000000" pitchFamily="2" charset="-78"/>
              </a:rPr>
              <a:t>مکانيابی </a:t>
            </a:r>
            <a:r>
              <a:rPr lang="fa-IR" sz="2400" dirty="0">
                <a:cs typeface="B Homa" panose="00000400000000000000" pitchFamily="2" charset="-78"/>
              </a:rPr>
              <a:t>جعبه های گل غير ثابت بايستی با توجه به ضوابط معلولين صورت گيرد</a:t>
            </a:r>
            <a:r>
              <a:rPr lang="fa-IR" sz="2400" dirty="0" smtClean="0">
                <a:cs typeface="B Homa" panose="00000400000000000000" pitchFamily="2" charset="-78"/>
              </a:rPr>
              <a:t>.</a:t>
            </a:r>
            <a:endParaRPr lang="fa-IR" sz="2400" b="1" dirty="0" smtClean="0">
              <a:cs typeface="B Homa" panose="00000400000000000000" pitchFamily="2" charset="-78"/>
            </a:endParaRPr>
          </a:p>
          <a:p>
            <a:pPr marL="0" indent="0" algn="just" rtl="1">
              <a:buNone/>
            </a:pPr>
            <a:r>
              <a:rPr lang="fa-IR" sz="2400" dirty="0" smtClean="0">
                <a:cs typeface="B Homa" panose="00000400000000000000" pitchFamily="2" charset="-78"/>
              </a:rPr>
              <a:t>جانمايی </a:t>
            </a:r>
            <a:r>
              <a:rPr lang="fa-IR" sz="2400" dirty="0">
                <a:cs typeface="B Homa" panose="00000400000000000000" pitchFamily="2" charset="-78"/>
              </a:rPr>
              <a:t>جعبه های گل در پيش فضای ساختمان های اداری و تجاری ( در محدوده </a:t>
            </a:r>
            <a:r>
              <a:rPr lang="fa-IR" sz="2400" dirty="0" smtClean="0">
                <a:cs typeface="B Homa" panose="00000400000000000000" pitchFamily="2" charset="-78"/>
              </a:rPr>
              <a:t>ی مالکيت</a:t>
            </a:r>
            <a:r>
              <a:rPr lang="fa-IR" sz="2400" dirty="0">
                <a:cs typeface="B Homa" panose="00000400000000000000" pitchFamily="2" charset="-78"/>
              </a:rPr>
              <a:t>) بايد در طرح اوليه که بر اساس آن پروانه صادر گردد ، توسط طراح در نظر گرفته شود.</a:t>
            </a:r>
          </a:p>
          <a:p>
            <a:pPr marL="0" indent="0" algn="just" rtl="1">
              <a:buNone/>
            </a:pPr>
            <a:r>
              <a:rPr lang="fa-IR" sz="2400" dirty="0" smtClean="0">
                <a:cs typeface="B Homa" panose="00000400000000000000" pitchFamily="2" charset="-78"/>
              </a:rPr>
              <a:t>استفاده </a:t>
            </a:r>
            <a:r>
              <a:rPr lang="fa-IR" sz="2400" dirty="0">
                <a:cs typeface="B Homa" panose="00000400000000000000" pitchFamily="2" charset="-78"/>
              </a:rPr>
              <a:t>از جعبه های گل آويزان در فضاهای عمومی شهری ( در رفيوژ ميانی و پياده روها و</a:t>
            </a:r>
          </a:p>
          <a:p>
            <a:pPr marL="0" indent="0" algn="just" rtl="1">
              <a:buNone/>
            </a:pPr>
            <a:r>
              <a:rPr lang="fa-IR" sz="2400" dirty="0">
                <a:cs typeface="B Homa" panose="00000400000000000000" pitchFamily="2" charset="-78"/>
              </a:rPr>
              <a:t>سواره روها )ممنوع است. (حذف جعبه های گل آويزان که تا کنون صورت پذيرفته ، الزامی است</a:t>
            </a:r>
            <a:r>
              <a:rPr lang="fa-IR" sz="2400" dirty="0" smtClean="0">
                <a:cs typeface="B Homa" panose="00000400000000000000" pitchFamily="2" charset="-78"/>
              </a:rPr>
              <a:t>.)</a:t>
            </a:r>
            <a:r>
              <a:rPr lang="fa-IR" sz="2400" b="1" dirty="0">
                <a:cs typeface="B Homa" panose="00000400000000000000" pitchFamily="2" charset="-78"/>
              </a:rPr>
              <a:t> </a:t>
            </a:r>
            <a:endParaRPr lang="fa-IR" sz="2400" b="1" dirty="0" smtClean="0">
              <a:cs typeface="B Homa" panose="00000400000000000000" pitchFamily="2" charset="-78"/>
            </a:endParaRPr>
          </a:p>
          <a:p>
            <a:pPr marL="0" indent="0" algn="just" rtl="1">
              <a:buNone/>
            </a:pPr>
            <a:r>
              <a:rPr lang="fa-IR" sz="2400" dirty="0" smtClean="0">
                <a:cs typeface="B Homa" panose="00000400000000000000" pitchFamily="2" charset="-78"/>
              </a:rPr>
              <a:t>استقرار </a:t>
            </a:r>
            <a:r>
              <a:rPr lang="fa-IR" sz="2400" dirty="0">
                <a:cs typeface="B Homa" panose="00000400000000000000" pitchFamily="2" charset="-78"/>
              </a:rPr>
              <a:t>جعبه های گل در جزيره های ترافيکی که مسير تردد عابر پياده هستند ، ممنوع </a:t>
            </a:r>
            <a:r>
              <a:rPr lang="fa-IR" sz="2400" dirty="0" smtClean="0">
                <a:cs typeface="B Homa" panose="00000400000000000000" pitchFamily="2" charset="-78"/>
              </a:rPr>
              <a:t>است و </a:t>
            </a:r>
            <a:r>
              <a:rPr lang="fa-IR" sz="2400" dirty="0">
                <a:cs typeface="B Homa" panose="00000400000000000000" pitchFamily="2" charset="-78"/>
              </a:rPr>
              <a:t>توصيه می شود تا در جزيره های ترافيکی در مکان های قابل اجراء از فضای سبز استفاده شود.</a:t>
            </a:r>
            <a:endParaRPr lang="en-US" sz="2400" dirty="0"/>
          </a:p>
        </p:txBody>
      </p:sp>
    </p:spTree>
    <p:extLst>
      <p:ext uri="{BB962C8B-B14F-4D97-AF65-F5344CB8AC3E}">
        <p14:creationId xmlns:p14="http://schemas.microsoft.com/office/powerpoint/2010/main" val="22523545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rtl="1"/>
            <a:r>
              <a:rPr lang="fa-IR" b="1" dirty="0">
                <a:cs typeface="B Homa" panose="00000400000000000000" pitchFamily="2" charset="-78"/>
              </a:rPr>
              <a:t>ضوابط </a:t>
            </a:r>
            <a:r>
              <a:rPr lang="fa-IR" b="1" dirty="0" smtClean="0">
                <a:cs typeface="B Homa" panose="00000400000000000000" pitchFamily="2" charset="-78"/>
              </a:rPr>
              <a:t>نیمکت</a:t>
            </a:r>
            <a:endParaRPr lang="en-US" dirty="0"/>
          </a:p>
        </p:txBody>
      </p:sp>
      <p:sp>
        <p:nvSpPr>
          <p:cNvPr id="3" name="Content Placeholder 2"/>
          <p:cNvSpPr>
            <a:spLocks noGrp="1"/>
          </p:cNvSpPr>
          <p:nvPr>
            <p:ph idx="1"/>
          </p:nvPr>
        </p:nvSpPr>
        <p:spPr/>
        <p:txBody>
          <a:bodyPr>
            <a:normAutofit fontScale="85000" lnSpcReduction="20000"/>
          </a:bodyPr>
          <a:lstStyle/>
          <a:p>
            <a:pPr lvl="0" algn="just" rtl="1">
              <a:lnSpc>
                <a:spcPct val="120000"/>
              </a:lnSpc>
            </a:pPr>
            <a:r>
              <a:rPr lang="fa-IR" dirty="0" smtClean="0">
                <a:cs typeface="B Homa" panose="00000400000000000000" pitchFamily="2" charset="-78"/>
              </a:rPr>
              <a:t>نیمکت </a:t>
            </a:r>
            <a:r>
              <a:rPr lang="fa-IR" dirty="0">
                <a:cs typeface="B Homa" panose="00000400000000000000" pitchFamily="2" charset="-78"/>
              </a:rPr>
              <a:t>هایی که دارای استفاده بلند مدت می باشند داشتن پشتی الزامی است.</a:t>
            </a:r>
            <a:endParaRPr lang="en-US" dirty="0"/>
          </a:p>
          <a:p>
            <a:pPr algn="just" rtl="1">
              <a:lnSpc>
                <a:spcPct val="120000"/>
              </a:lnSpc>
            </a:pPr>
            <a:r>
              <a:rPr lang="fa-IR" dirty="0">
                <a:cs typeface="B Homa" panose="00000400000000000000" pitchFamily="2" charset="-78"/>
              </a:rPr>
              <a:t>استفاده از مصالح بنایی نظیر سنگ و آجر در طراحی نیمکت جهت هماهنگی با محیط های خاص بلا مانع است</a:t>
            </a:r>
            <a:endParaRPr lang="en-US" dirty="0"/>
          </a:p>
          <a:p>
            <a:pPr lvl="0" algn="just" rtl="1">
              <a:lnSpc>
                <a:spcPct val="120000"/>
              </a:lnSpc>
            </a:pPr>
            <a:r>
              <a:rPr lang="fa-IR" dirty="0">
                <a:cs typeface="B Homa" panose="00000400000000000000" pitchFamily="2" charset="-78"/>
              </a:rPr>
              <a:t>استفاده از فرم چهارگوش در لبه جلویی سطح نشستنگاه ممنوع است.</a:t>
            </a:r>
            <a:endParaRPr lang="en-US" dirty="0"/>
          </a:p>
          <a:p>
            <a:pPr algn="just" rtl="1">
              <a:lnSpc>
                <a:spcPct val="120000"/>
              </a:lnSpc>
            </a:pPr>
            <a:r>
              <a:rPr lang="fa-IR" dirty="0">
                <a:cs typeface="B Homa" panose="00000400000000000000" pitchFamily="2" charset="-78"/>
              </a:rPr>
              <a:t>استفاده از مواد دارای ضریب بالای انتقال حرارتی در سطوح نشیمن و تکیه گاه برای نیمکت هایی که در فضای باز </a:t>
            </a:r>
            <a:endParaRPr lang="en-US" dirty="0"/>
          </a:p>
          <a:p>
            <a:pPr lvl="0" algn="just" rtl="1">
              <a:lnSpc>
                <a:spcPct val="120000"/>
              </a:lnSpc>
            </a:pPr>
            <a:r>
              <a:rPr lang="fa-IR" dirty="0">
                <a:cs typeface="B Homa" panose="00000400000000000000" pitchFamily="2" charset="-78"/>
              </a:rPr>
              <a:t>استفاده از نیمکت های با تنوع در طرح و رنگ در سطح شهر ممنوع می باشد.</a:t>
            </a:r>
            <a:endParaRPr lang="en-US" dirty="0"/>
          </a:p>
          <a:p>
            <a:pPr lvl="0" algn="just" rtl="1">
              <a:lnSpc>
                <a:spcPct val="120000"/>
              </a:lnSpc>
            </a:pPr>
            <a:r>
              <a:rPr lang="fa-IR" dirty="0">
                <a:cs typeface="B Homa" panose="00000400000000000000" pitchFamily="2" charset="-78"/>
              </a:rPr>
              <a:t>استفاده از طرح های فانتزی و غیر معمول نیمکت برای کاربری های عمومی و رسمی ممنوع است.</a:t>
            </a:r>
            <a:endParaRPr lang="en-US" dirty="0"/>
          </a:p>
          <a:p>
            <a:pPr lvl="0" algn="just" rtl="1">
              <a:lnSpc>
                <a:spcPct val="120000"/>
              </a:lnSpc>
            </a:pPr>
            <a:r>
              <a:rPr lang="fa-IR" dirty="0">
                <a:cs typeface="B Homa" panose="00000400000000000000" pitchFamily="2" charset="-78"/>
              </a:rPr>
              <a:t>نصب نیمکت باید به نحوی صورت گیرد که امکان جمع شدن آب زیر نیمکت و در پایه ها نباشد.</a:t>
            </a:r>
            <a:endParaRPr lang="en-US" dirty="0"/>
          </a:p>
          <a:p>
            <a:pPr algn="just" rtl="1">
              <a:lnSpc>
                <a:spcPct val="120000"/>
              </a:lnSpc>
            </a:pPr>
            <a:r>
              <a:rPr lang="fa-IR" dirty="0">
                <a:cs typeface="B Homa" panose="00000400000000000000" pitchFamily="2" charset="-78"/>
              </a:rPr>
              <a:t>استقرار سطل زباله در مجاورت نیمکت ممنوع است</a:t>
            </a:r>
            <a:endParaRPr lang="en-US" dirty="0"/>
          </a:p>
          <a:p>
            <a:pPr lvl="0" algn="just" rtl="1">
              <a:lnSpc>
                <a:spcPct val="120000"/>
              </a:lnSpc>
            </a:pPr>
            <a:r>
              <a:rPr lang="fa-IR" dirty="0">
                <a:cs typeface="B Homa" panose="00000400000000000000" pitchFamily="2" charset="-78"/>
              </a:rPr>
              <a:t>نصب نیمکت در پیاده رو به گونه ای که عبور و مرور را مختل نماید ممنوع است.</a:t>
            </a:r>
            <a:endParaRPr lang="en-US" dirty="0"/>
          </a:p>
          <a:p>
            <a:pPr lvl="0" algn="just" rtl="1">
              <a:lnSpc>
                <a:spcPct val="120000"/>
              </a:lnSpc>
            </a:pPr>
            <a:r>
              <a:rPr lang="fa-IR" dirty="0">
                <a:cs typeface="B Homa" panose="00000400000000000000" pitchFamily="2" charset="-78"/>
              </a:rPr>
              <a:t>در صورت امکان در نقاطی چون دوراهی ها، تقاطع  و مجاورت تلفن های عمومی و آبخوری ها، </a:t>
            </a:r>
            <a:r>
              <a:rPr lang="fa-IR" dirty="0" smtClean="0">
                <a:cs typeface="B Homa" panose="00000400000000000000" pitchFamily="2" charset="-78"/>
              </a:rPr>
              <a:t>رمپ </a:t>
            </a:r>
            <a:r>
              <a:rPr lang="fa-IR" dirty="0">
                <a:cs typeface="B Homa" panose="00000400000000000000" pitchFamily="2" charset="-78"/>
              </a:rPr>
              <a:t>ها و پلکان ها می بایست نیمکت هایی برای نشستن تعبیه نمود</a:t>
            </a:r>
            <a:r>
              <a:rPr lang="fa-IR" dirty="0" smtClean="0">
                <a:cs typeface="B Homa" panose="00000400000000000000" pitchFamily="2" charset="-78"/>
              </a:rPr>
              <a:t>.</a:t>
            </a:r>
            <a:endParaRPr lang="en-US" dirty="0"/>
          </a:p>
        </p:txBody>
      </p:sp>
    </p:spTree>
    <p:extLst>
      <p:ext uri="{BB962C8B-B14F-4D97-AF65-F5344CB8AC3E}">
        <p14:creationId xmlns:p14="http://schemas.microsoft.com/office/powerpoint/2010/main" val="354978432"/>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rtl="1"/>
            <a:r>
              <a:rPr lang="fa-IR" b="1" dirty="0">
                <a:cs typeface="B Homa" panose="00000400000000000000" pitchFamily="2" charset="-78"/>
              </a:rPr>
              <a:t>ضوابط جایگاه دوچرخه و موتور </a:t>
            </a:r>
            <a:r>
              <a:rPr lang="fa-IR" b="1" dirty="0" smtClean="0">
                <a:cs typeface="B Homa" panose="00000400000000000000" pitchFamily="2" charset="-78"/>
              </a:rPr>
              <a:t>سیکلت</a:t>
            </a:r>
            <a:endParaRPr lang="en-US" dirty="0"/>
          </a:p>
        </p:txBody>
      </p:sp>
      <p:sp>
        <p:nvSpPr>
          <p:cNvPr id="3" name="Content Placeholder 2"/>
          <p:cNvSpPr>
            <a:spLocks noGrp="1"/>
          </p:cNvSpPr>
          <p:nvPr>
            <p:ph idx="1"/>
          </p:nvPr>
        </p:nvSpPr>
        <p:spPr/>
        <p:txBody>
          <a:bodyPr>
            <a:normAutofit lnSpcReduction="10000"/>
          </a:bodyPr>
          <a:lstStyle/>
          <a:p>
            <a:pPr lvl="0" algn="just" rtl="1"/>
            <a:r>
              <a:rPr lang="fa-IR" dirty="0">
                <a:cs typeface="B Homa" panose="00000400000000000000" pitchFamily="2" charset="-78"/>
              </a:rPr>
              <a:t>استفاده از هرگونه مفصل یا لولا در طراحی پایه جایگاه دوچرخه ممنوع است.</a:t>
            </a:r>
            <a:endParaRPr lang="en-US" dirty="0"/>
          </a:p>
          <a:p>
            <a:pPr lvl="0" algn="just" rtl="1"/>
            <a:r>
              <a:rPr lang="fa-IR" dirty="0">
                <a:cs typeface="B Homa" panose="00000400000000000000" pitchFamily="2" charset="-78"/>
              </a:rPr>
              <a:t>در طراحی جایگاه دوچرخه و موتور سیکلت سهولت در پارک کردن و سپس خروج از پارکینگ الزامی است.</a:t>
            </a:r>
            <a:endParaRPr lang="en-US" dirty="0"/>
          </a:p>
          <a:p>
            <a:pPr lvl="0" algn="just" rtl="1"/>
            <a:r>
              <a:rPr lang="fa-IR" dirty="0">
                <a:cs typeface="B Homa" panose="00000400000000000000" pitchFamily="2" charset="-78"/>
              </a:rPr>
              <a:t>نصب جایگاه دوچرخه و موتور سیکلت در محلی که عبور و مرور را مختل نماید ممنوع است</a:t>
            </a:r>
            <a:endParaRPr lang="en-US" dirty="0"/>
          </a:p>
          <a:p>
            <a:pPr lvl="0" algn="just" rtl="1"/>
            <a:r>
              <a:rPr lang="fa-IR" dirty="0">
                <a:cs typeface="B Homa" panose="00000400000000000000" pitchFamily="2" charset="-78"/>
              </a:rPr>
              <a:t> رعایت استحکام مناسب در برابر سرقت دوچرخه و یا موتورسیکلت در طراحی و ساخت جایگاه ضروری است.</a:t>
            </a:r>
            <a:endParaRPr lang="en-US" dirty="0"/>
          </a:p>
          <a:p>
            <a:pPr lvl="0" algn="just" rtl="1"/>
            <a:r>
              <a:rPr lang="fa-IR" dirty="0">
                <a:cs typeface="B Homa" panose="00000400000000000000" pitchFamily="2" charset="-78"/>
              </a:rPr>
              <a:t>متمایز کردن قسمتی از سطح زمین که به جایگاه اختصاص یافته به وسیله رنگ های ترافیکی الزامی است.</a:t>
            </a:r>
            <a:endParaRPr lang="en-US" dirty="0"/>
          </a:p>
          <a:p>
            <a:pPr lvl="0" algn="just" rtl="1"/>
            <a:r>
              <a:rPr lang="fa-IR" dirty="0">
                <a:cs typeface="B Homa" panose="00000400000000000000" pitchFamily="2" charset="-78"/>
              </a:rPr>
              <a:t>در مکان یابی محل استقرار جایگاه دوچرخه و موتورسیکلت، در معرض دید عموم بودن الزامی است.</a:t>
            </a:r>
            <a:endParaRPr lang="en-US" dirty="0"/>
          </a:p>
          <a:p>
            <a:pPr lvl="0" algn="just" rtl="1"/>
            <a:r>
              <a:rPr lang="fa-IR" dirty="0">
                <a:cs typeface="B Homa" panose="00000400000000000000" pitchFamily="2" charset="-78"/>
              </a:rPr>
              <a:t>نصب جایگاه دوچرخه و موتورسیکلت در فاصله کمتر از 60 سانتی متری جوی ممنوع است.</a:t>
            </a:r>
            <a:endParaRPr lang="en-US" dirty="0"/>
          </a:p>
          <a:p>
            <a:pPr algn="just"/>
            <a:endParaRPr lang="en-US" dirty="0"/>
          </a:p>
        </p:txBody>
      </p:sp>
    </p:spTree>
    <p:extLst>
      <p:ext uri="{BB962C8B-B14F-4D97-AF65-F5344CB8AC3E}">
        <p14:creationId xmlns:p14="http://schemas.microsoft.com/office/powerpoint/2010/main" val="3037258726"/>
      </p:ext>
    </p:extLst>
  </p:cSld>
  <p:clrMapOvr>
    <a:masterClrMapping/>
  </p:clrMapOvr>
  <mc:AlternateContent xmlns:mc="http://schemas.openxmlformats.org/markup-compatibility/2006" xmlns:p14="http://schemas.microsoft.com/office/powerpoint/2010/main">
    <mc:Choice Requires="p14">
      <p:transition spd="slow" p14:dur="3000">
        <p14:shred pattern="rectangle" dir="ou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6261" y="266980"/>
            <a:ext cx="9404723" cy="1400530"/>
          </a:xfrm>
        </p:spPr>
        <p:txBody>
          <a:bodyPr>
            <a:noAutofit/>
          </a:bodyPr>
          <a:lstStyle/>
          <a:p>
            <a:pPr algn="r" rtl="1"/>
            <a:r>
              <a:rPr lang="fa-IR" sz="2400" b="1" dirty="0" smtClean="0">
                <a:cs typeface="B Homa" panose="00000400000000000000" pitchFamily="2" charset="-78"/>
              </a:rPr>
              <a:t>ضوابط </a:t>
            </a:r>
            <a:r>
              <a:rPr lang="fa-IR" sz="2400" b="1" dirty="0">
                <a:cs typeface="B Homa" panose="00000400000000000000" pitchFamily="2" charset="-78"/>
              </a:rPr>
              <a:t>و مقررات ايجاد </a:t>
            </a:r>
            <a:r>
              <a:rPr lang="fa-IR" sz="2400" b="1" dirty="0" smtClean="0">
                <a:cs typeface="B Homa" panose="00000400000000000000" pitchFamily="2" charset="-78"/>
              </a:rPr>
              <a:t>پل های </a:t>
            </a:r>
            <a:r>
              <a:rPr lang="fa-IR" sz="2400" b="1" dirty="0">
                <a:cs typeface="B Homa" panose="00000400000000000000" pitchFamily="2" charset="-78"/>
              </a:rPr>
              <a:t>عابر پياده رفيوژ کناری و </a:t>
            </a:r>
            <a:r>
              <a:rPr lang="fa-IR" sz="2400" b="1" dirty="0" smtClean="0">
                <a:cs typeface="B Homa" panose="00000400000000000000" pitchFamily="2" charset="-78"/>
              </a:rPr>
              <a:t>ميانی خيابان </a:t>
            </a:r>
            <a:r>
              <a:rPr lang="fa-IR" sz="2400" b="1" dirty="0">
                <a:cs typeface="B Homa" panose="00000400000000000000" pitchFamily="2" charset="-78"/>
              </a:rPr>
              <a:t>ها حد فاصل </a:t>
            </a:r>
            <a:r>
              <a:rPr lang="fa-IR" sz="2400" b="1" dirty="0" smtClean="0">
                <a:cs typeface="B Homa" panose="00000400000000000000" pitchFamily="2" charset="-78"/>
              </a:rPr>
              <a:t>سواره و </a:t>
            </a:r>
            <a:r>
              <a:rPr lang="fa-IR" sz="2400" b="1" dirty="0">
                <a:cs typeface="B Homa" panose="00000400000000000000" pitchFamily="2" charset="-78"/>
              </a:rPr>
              <a:t>پياده رو(با در نظر گرفتن عملکردهای مسکونی ، تجاری و ...)</a:t>
            </a:r>
            <a:endParaRPr lang="en-US" sz="2400" dirty="0">
              <a:cs typeface="B Homa" panose="00000400000000000000" pitchFamily="2" charset="-78"/>
            </a:endParaRPr>
          </a:p>
        </p:txBody>
      </p:sp>
      <p:sp>
        <p:nvSpPr>
          <p:cNvPr id="3" name="Content Placeholder 2"/>
          <p:cNvSpPr>
            <a:spLocks noGrp="1"/>
          </p:cNvSpPr>
          <p:nvPr>
            <p:ph idx="1"/>
          </p:nvPr>
        </p:nvSpPr>
        <p:spPr>
          <a:xfrm>
            <a:off x="735384" y="2095689"/>
            <a:ext cx="10515600" cy="2821115"/>
          </a:xfrm>
        </p:spPr>
        <p:txBody>
          <a:bodyPr>
            <a:normAutofit/>
          </a:bodyPr>
          <a:lstStyle/>
          <a:p>
            <a:pPr marL="0" indent="0" algn="r" rtl="1">
              <a:buNone/>
            </a:pPr>
            <a:r>
              <a:rPr lang="fa-IR" sz="2400" dirty="0" smtClean="0">
                <a:cs typeface="B Homa" panose="00000400000000000000" pitchFamily="2" charset="-78"/>
              </a:rPr>
              <a:t>محل </a:t>
            </a:r>
            <a:r>
              <a:rPr lang="fa-IR" sz="2400" dirty="0">
                <a:cs typeface="B Homa" panose="00000400000000000000" pitchFamily="2" charset="-78"/>
              </a:rPr>
              <a:t>ارتباط پياده رو با سواره رو بايد دارای علايم حسی قابل تشخيص برای نابينايان باشد.</a:t>
            </a:r>
          </a:p>
          <a:p>
            <a:pPr marL="0" indent="0" algn="r" rtl="1">
              <a:buNone/>
            </a:pPr>
            <a:r>
              <a:rPr lang="fa-IR" sz="2400" dirty="0" smtClean="0">
                <a:cs typeface="B Homa" panose="00000400000000000000" pitchFamily="2" charset="-78"/>
              </a:rPr>
              <a:t>ساختن </a:t>
            </a:r>
            <a:r>
              <a:rPr lang="fa-IR" sz="2400" dirty="0">
                <a:cs typeface="B Homa" panose="00000400000000000000" pitchFamily="2" charset="-78"/>
              </a:rPr>
              <a:t>پل با سطح لغزنده ممنوع است.</a:t>
            </a:r>
          </a:p>
          <a:p>
            <a:pPr marL="0" indent="0" algn="r" rtl="1">
              <a:buNone/>
            </a:pPr>
            <a:r>
              <a:rPr lang="fa-IR" sz="2400" dirty="0" smtClean="0">
                <a:cs typeface="B Homa" panose="00000400000000000000" pitchFamily="2" charset="-78"/>
              </a:rPr>
              <a:t>نصب </a:t>
            </a:r>
            <a:r>
              <a:rPr lang="fa-IR" sz="2400" dirty="0">
                <a:cs typeface="B Homa" panose="00000400000000000000" pitchFamily="2" charset="-78"/>
              </a:rPr>
              <a:t>پل در مکان هايی که دارای تابلوی توقف مطلقاً ممنوع است، ممنوع می باشد.</a:t>
            </a:r>
            <a:endParaRPr lang="en-US" sz="2400" dirty="0"/>
          </a:p>
        </p:txBody>
      </p:sp>
    </p:spTree>
    <p:extLst>
      <p:ext uri="{BB962C8B-B14F-4D97-AF65-F5344CB8AC3E}">
        <p14:creationId xmlns:p14="http://schemas.microsoft.com/office/powerpoint/2010/main" val="26926670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7736" y="166968"/>
            <a:ext cx="9404723" cy="1400530"/>
          </a:xfrm>
        </p:spPr>
        <p:txBody>
          <a:bodyPr/>
          <a:lstStyle/>
          <a:p>
            <a:pPr algn="r" rtl="1"/>
            <a:r>
              <a:rPr lang="fa-IR" sz="3200" b="1" dirty="0" smtClean="0">
                <a:cs typeface="B Homa" panose="00000400000000000000" pitchFamily="2" charset="-78"/>
              </a:rPr>
              <a:t>ضوابط </a:t>
            </a:r>
            <a:r>
              <a:rPr lang="fa-IR" sz="3200" b="1" dirty="0">
                <a:cs typeface="B Homa" panose="00000400000000000000" pitchFamily="2" charset="-78"/>
              </a:rPr>
              <a:t>و مقررات استفاده از ساعت و تقويم در بدنه ی ساختمان های اداری و تجاری</a:t>
            </a:r>
            <a:endParaRPr lang="en-US" sz="3200" dirty="0">
              <a:cs typeface="B Homa" panose="00000400000000000000" pitchFamily="2" charset="-78"/>
            </a:endParaRPr>
          </a:p>
        </p:txBody>
      </p:sp>
      <p:sp>
        <p:nvSpPr>
          <p:cNvPr id="3" name="Content Placeholder 2"/>
          <p:cNvSpPr>
            <a:spLocks noGrp="1"/>
          </p:cNvSpPr>
          <p:nvPr>
            <p:ph idx="1"/>
          </p:nvPr>
        </p:nvSpPr>
        <p:spPr>
          <a:xfrm>
            <a:off x="1517649" y="2395818"/>
            <a:ext cx="8946541" cy="4195481"/>
          </a:xfrm>
        </p:spPr>
        <p:txBody>
          <a:bodyPr>
            <a:normAutofit/>
          </a:bodyPr>
          <a:lstStyle/>
          <a:p>
            <a:pPr algn="just" rtl="1"/>
            <a:r>
              <a:rPr lang="fa-IR" dirty="0" smtClean="0">
                <a:cs typeface="B Homa" panose="00000400000000000000" pitchFamily="2" charset="-78"/>
              </a:rPr>
              <a:t>ترجيحاً </a:t>
            </a:r>
            <a:r>
              <a:rPr lang="fa-IR" dirty="0">
                <a:cs typeface="B Homa" panose="00000400000000000000" pitchFamily="2" charset="-78"/>
              </a:rPr>
              <a:t>ساختمان های اداری و تجاری در حد دو الی سه طبقه در مجاورت فضاهای </a:t>
            </a:r>
            <a:r>
              <a:rPr lang="fa-IR" dirty="0" smtClean="0">
                <a:cs typeface="B Homa" panose="00000400000000000000" pitchFamily="2" charset="-78"/>
              </a:rPr>
              <a:t>شهری عمومی </a:t>
            </a:r>
            <a:r>
              <a:rPr lang="fa-IR" dirty="0">
                <a:cs typeface="B Homa" panose="00000400000000000000" pitchFamily="2" charset="-78"/>
              </a:rPr>
              <a:t>(ميادين و ...) که به ديد عابران پياده می آيند توسط طراح بنا و با تأئيد شهرداری های مناطق </a:t>
            </a:r>
            <a:r>
              <a:rPr lang="fa-IR" dirty="0" smtClean="0">
                <a:cs typeface="B Homa" panose="00000400000000000000" pitchFamily="2" charset="-78"/>
              </a:rPr>
              <a:t>،ساعت </a:t>
            </a:r>
            <a:r>
              <a:rPr lang="fa-IR" dirty="0">
                <a:cs typeface="B Homa" panose="00000400000000000000" pitchFamily="2" charset="-78"/>
              </a:rPr>
              <a:t>(يا ساعت  تقويم) مکانيابی و شکل ساعت ( يا ساعت  تقويم) هماهنگ با بنا نصب شود</a:t>
            </a:r>
            <a:r>
              <a:rPr lang="fa-IR" dirty="0" smtClean="0">
                <a:cs typeface="B Homa" panose="00000400000000000000" pitchFamily="2" charset="-78"/>
              </a:rPr>
              <a:t>.</a:t>
            </a:r>
          </a:p>
          <a:p>
            <a:pPr algn="just" rtl="1"/>
            <a:r>
              <a:rPr lang="fa-IR" dirty="0" smtClean="0">
                <a:cs typeface="B Homa" panose="00000400000000000000" pitchFamily="2" charset="-78"/>
              </a:rPr>
              <a:t>پانل </a:t>
            </a:r>
            <a:r>
              <a:rPr lang="fa-IR" dirty="0">
                <a:cs typeface="B Homa" panose="00000400000000000000" pitchFamily="2" charset="-78"/>
              </a:rPr>
              <a:t>های تبليغاتی توأم با ساعت می توانند با اخذ مجوز و کنترل شهرداری از نظر طراحی </a:t>
            </a:r>
            <a:r>
              <a:rPr lang="fa-IR" dirty="0" smtClean="0">
                <a:cs typeface="B Homa" panose="00000400000000000000" pitchFamily="2" charset="-78"/>
              </a:rPr>
              <a:t>ومکانيابی </a:t>
            </a:r>
            <a:r>
              <a:rPr lang="fa-IR" dirty="0">
                <a:cs typeface="B Homa" panose="00000400000000000000" pitchFamily="2" charset="-78"/>
              </a:rPr>
              <a:t>بر اساس قرارداد مجزا و در کوتاه مدت در شهر نصب شوند</a:t>
            </a:r>
            <a:r>
              <a:rPr lang="fa-IR" dirty="0" smtClean="0">
                <a:cs typeface="B Homa" panose="00000400000000000000" pitchFamily="2" charset="-78"/>
              </a:rPr>
              <a:t>.</a:t>
            </a:r>
            <a:r>
              <a:rPr lang="fa-IR" b="1" dirty="0">
                <a:cs typeface="B Homa" panose="00000400000000000000" pitchFamily="2" charset="-78"/>
              </a:rPr>
              <a:t> بند شش  </a:t>
            </a:r>
            <a:r>
              <a:rPr lang="fa-IR" dirty="0">
                <a:cs typeface="B Homa" panose="00000400000000000000" pitchFamily="2" charset="-78"/>
              </a:rPr>
              <a:t>در محدوده ی بافت های تاريخی از ساعت های عقربه ای بدون عدد يا با عدد فارسی و </a:t>
            </a:r>
            <a:r>
              <a:rPr lang="fa-IR" dirty="0" smtClean="0">
                <a:cs typeface="B Homa" panose="00000400000000000000" pitchFamily="2" charset="-78"/>
              </a:rPr>
              <a:t>درفرم </a:t>
            </a:r>
            <a:r>
              <a:rPr lang="fa-IR" dirty="0">
                <a:cs typeface="B Homa" panose="00000400000000000000" pitchFamily="2" charset="-78"/>
              </a:rPr>
              <a:t>های هندسی ساده استفاده شود.</a:t>
            </a:r>
            <a:endParaRPr lang="en-US" dirty="0">
              <a:cs typeface="B Homa" panose="00000400000000000000" pitchFamily="2" charset="-78"/>
            </a:endParaRPr>
          </a:p>
        </p:txBody>
      </p:sp>
    </p:spTree>
    <p:extLst>
      <p:ext uri="{BB962C8B-B14F-4D97-AF65-F5344CB8AC3E}">
        <p14:creationId xmlns:p14="http://schemas.microsoft.com/office/powerpoint/2010/main" val="7211231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861" y="309843"/>
            <a:ext cx="9404723" cy="1400530"/>
          </a:xfrm>
        </p:spPr>
        <p:txBody>
          <a:bodyPr/>
          <a:lstStyle/>
          <a:p>
            <a:pPr algn="r" rtl="1"/>
            <a:r>
              <a:rPr lang="fa-IR" sz="3200" b="1" dirty="0" smtClean="0">
                <a:cs typeface="B Homa" panose="00000400000000000000" pitchFamily="2" charset="-78"/>
              </a:rPr>
              <a:t>ضوابط </a:t>
            </a:r>
            <a:r>
              <a:rPr lang="fa-IR" sz="3200" b="1" dirty="0">
                <a:cs typeface="B Homa" panose="00000400000000000000" pitchFamily="2" charset="-78"/>
              </a:rPr>
              <a:t>و مقررات طاق نصرت به مناسبت اعياد و مراسم</a:t>
            </a:r>
            <a:endParaRPr lang="en-US" sz="3200" dirty="0"/>
          </a:p>
        </p:txBody>
      </p:sp>
      <p:sp>
        <p:nvSpPr>
          <p:cNvPr id="3" name="Content Placeholder 2"/>
          <p:cNvSpPr>
            <a:spLocks noGrp="1"/>
          </p:cNvSpPr>
          <p:nvPr>
            <p:ph idx="1"/>
          </p:nvPr>
        </p:nvSpPr>
        <p:spPr/>
        <p:txBody>
          <a:bodyPr/>
          <a:lstStyle/>
          <a:p>
            <a:pPr marL="0" indent="0" algn="just" rtl="1">
              <a:buNone/>
            </a:pPr>
            <a:r>
              <a:rPr lang="fa-IR" dirty="0" smtClean="0">
                <a:cs typeface="B Homa" panose="00000400000000000000" pitchFamily="2" charset="-78"/>
              </a:rPr>
              <a:t>طاق </a:t>
            </a:r>
            <a:r>
              <a:rPr lang="fa-IR" dirty="0">
                <a:cs typeface="B Homa" panose="00000400000000000000" pitchFamily="2" charset="-78"/>
              </a:rPr>
              <a:t>نصرت صرفاً بايد در اعياد و مناسبت های مذهبی  ملی نصب شود.</a:t>
            </a:r>
          </a:p>
          <a:p>
            <a:pPr marL="0" indent="0" algn="just" rtl="1">
              <a:buNone/>
            </a:pPr>
            <a:r>
              <a:rPr lang="fa-IR" dirty="0" smtClean="0">
                <a:cs typeface="B Homa" panose="00000400000000000000" pitchFamily="2" charset="-78"/>
              </a:rPr>
              <a:t>ارتفاع </a:t>
            </a:r>
            <a:r>
              <a:rPr lang="fa-IR" dirty="0">
                <a:cs typeface="B Homa" panose="00000400000000000000" pitchFamily="2" charset="-78"/>
              </a:rPr>
              <a:t>طاق نصرت از كف خيابان ( سطح آسفالت ) سواره رو تا پايين ترين قسمت طاقی </a:t>
            </a:r>
            <a:r>
              <a:rPr lang="fa-IR" dirty="0" smtClean="0">
                <a:cs typeface="B Homa" panose="00000400000000000000" pitchFamily="2" charset="-78"/>
              </a:rPr>
              <a:t>ازچهار </a:t>
            </a:r>
            <a:r>
              <a:rPr lang="fa-IR" dirty="0">
                <a:cs typeface="B Homa" panose="00000400000000000000" pitchFamily="2" charset="-78"/>
              </a:rPr>
              <a:t>متر و پنجاه سانتی متر کمتر نباشد.</a:t>
            </a:r>
          </a:p>
          <a:p>
            <a:pPr marL="0" indent="0" algn="just" rtl="1">
              <a:buNone/>
            </a:pPr>
            <a:r>
              <a:rPr lang="fa-IR" dirty="0" smtClean="0">
                <a:cs typeface="B Homa" panose="00000400000000000000" pitchFamily="2" charset="-78"/>
              </a:rPr>
              <a:t>نصب </a:t>
            </a:r>
            <a:r>
              <a:rPr lang="fa-IR" dirty="0">
                <a:cs typeface="B Homa" panose="00000400000000000000" pitchFamily="2" charset="-78"/>
              </a:rPr>
              <a:t>طاق نصرت در پياده روها ممنوع است</a:t>
            </a:r>
            <a:r>
              <a:rPr lang="fa-IR" dirty="0" smtClean="0">
                <a:cs typeface="B Homa" panose="00000400000000000000" pitchFamily="2" charset="-78"/>
              </a:rPr>
              <a:t>.</a:t>
            </a:r>
          </a:p>
          <a:p>
            <a:pPr marL="0" indent="0" algn="just" rtl="1">
              <a:buNone/>
            </a:pPr>
            <a:r>
              <a:rPr lang="fa-IR" dirty="0" smtClean="0">
                <a:cs typeface="B Homa" panose="00000400000000000000" pitchFamily="2" charset="-78"/>
              </a:rPr>
              <a:t>نصب </a:t>
            </a:r>
            <a:r>
              <a:rPr lang="fa-IR" dirty="0">
                <a:cs typeface="B Homa" panose="00000400000000000000" pitchFamily="2" charset="-78"/>
              </a:rPr>
              <a:t>طاق نصرت نبايد به هيچ وجه ، مانع ديد عابرين و رانندگان و همچنين مانع رؤيت</a:t>
            </a:r>
          </a:p>
          <a:p>
            <a:pPr marL="0" indent="0" algn="just" rtl="1">
              <a:buNone/>
            </a:pPr>
            <a:r>
              <a:rPr lang="fa-IR" dirty="0">
                <a:cs typeface="B Homa" panose="00000400000000000000" pitchFamily="2" charset="-78"/>
              </a:rPr>
              <a:t>علائم و تابلوهای راهنمايی و رانندگی ، هنگام عبور عرضی از خيابان گردد.</a:t>
            </a:r>
            <a:endParaRPr lang="en-US" dirty="0"/>
          </a:p>
        </p:txBody>
      </p:sp>
    </p:spTree>
    <p:extLst>
      <p:ext uri="{BB962C8B-B14F-4D97-AF65-F5344CB8AC3E}">
        <p14:creationId xmlns:p14="http://schemas.microsoft.com/office/powerpoint/2010/main" val="2828882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326" y="360312"/>
            <a:ext cx="10515600" cy="1325563"/>
          </a:xfrm>
        </p:spPr>
        <p:txBody>
          <a:bodyPr/>
          <a:lstStyle/>
          <a:p>
            <a:pPr lvl="0" algn="r" rtl="1"/>
            <a:r>
              <a:rPr lang="fa-IR" b="1" dirty="0">
                <a:cs typeface="B Homa" panose="00000400000000000000" pitchFamily="2" charset="-78"/>
              </a:rPr>
              <a:t>ضوابط روشنایی</a:t>
            </a:r>
            <a:r>
              <a:rPr lang="en-US" dirty="0"/>
              <a:t/>
            </a:r>
            <a:br>
              <a:rPr lang="en-US" dirty="0"/>
            </a:br>
            <a:endParaRPr lang="en-US" dirty="0"/>
          </a:p>
        </p:txBody>
      </p:sp>
      <p:sp>
        <p:nvSpPr>
          <p:cNvPr id="3" name="Content Placeholder 2"/>
          <p:cNvSpPr>
            <a:spLocks noGrp="1"/>
          </p:cNvSpPr>
          <p:nvPr>
            <p:ph idx="1"/>
          </p:nvPr>
        </p:nvSpPr>
        <p:spPr>
          <a:xfrm>
            <a:off x="1657350" y="1822062"/>
            <a:ext cx="9263313" cy="4805083"/>
          </a:xfrm>
        </p:spPr>
        <p:txBody>
          <a:bodyPr>
            <a:normAutofit/>
          </a:bodyPr>
          <a:lstStyle/>
          <a:p>
            <a:pPr algn="just" rtl="1">
              <a:buFont typeface="Wingdings" panose="05000000000000000000" pitchFamily="2" charset="2"/>
              <a:buChar char="ü"/>
            </a:pPr>
            <a:r>
              <a:rPr lang="fa-IR" sz="2400" dirty="0">
                <a:cs typeface="B Homa" panose="00000400000000000000" pitchFamily="2" charset="-78"/>
              </a:rPr>
              <a:t>استفاده از چراغ­های توکار در امتداد پله­ها به جای چراغهای پایه­دار الزامی است.</a:t>
            </a:r>
            <a:endParaRPr lang="en-US" sz="2400" dirty="0">
              <a:cs typeface="B Homa" panose="00000400000000000000" pitchFamily="2" charset="-78"/>
            </a:endParaRPr>
          </a:p>
          <a:p>
            <a:pPr algn="just" rtl="1">
              <a:buFont typeface="Wingdings" panose="05000000000000000000" pitchFamily="2" charset="2"/>
              <a:buChar char="ü"/>
            </a:pPr>
            <a:r>
              <a:rPr lang="fa-IR" sz="2400" dirty="0">
                <a:cs typeface="B Homa" panose="00000400000000000000" pitchFamily="2" charset="-78"/>
              </a:rPr>
              <a:t>ارتفاع نصب چراغهای روشنایی در راه­های </a:t>
            </a:r>
            <a:r>
              <a:rPr lang="fa-IR" sz="2400" dirty="0">
                <a:solidFill>
                  <a:srgbClr val="FF0000"/>
                </a:solidFill>
                <a:cs typeface="B Homa" panose="00000400000000000000" pitchFamily="2" charset="-78"/>
              </a:rPr>
              <a:t>شریانی </a:t>
            </a:r>
            <a:r>
              <a:rPr lang="fa-IR" sz="2400" dirty="0" smtClean="0">
                <a:solidFill>
                  <a:srgbClr val="FF0000"/>
                </a:solidFill>
                <a:cs typeface="B Homa" panose="00000400000000000000" pitchFamily="2" charset="-78"/>
              </a:rPr>
              <a:t>درجه2</a:t>
            </a:r>
            <a:r>
              <a:rPr lang="fa-IR" sz="2400" dirty="0">
                <a:solidFill>
                  <a:srgbClr val="FF0000"/>
                </a:solidFill>
                <a:cs typeface="B Homa" panose="00000400000000000000" pitchFamily="2" charset="-78"/>
              </a:rPr>
              <a:t>، 8 متر، 10 متر و 12 متر</a:t>
            </a:r>
            <a:r>
              <a:rPr lang="fa-IR" sz="2400" dirty="0">
                <a:cs typeface="B Homa" panose="00000400000000000000" pitchFamily="2" charset="-78"/>
              </a:rPr>
              <a:t> می­باشد. مگر در مواردی که ظاهر و نمای سیستم روشنایی مهم باشد.</a:t>
            </a:r>
            <a:endParaRPr lang="en-US" sz="2400" dirty="0">
              <a:cs typeface="B Homa" panose="00000400000000000000" pitchFamily="2" charset="-78"/>
            </a:endParaRPr>
          </a:p>
          <a:p>
            <a:pPr algn="just" rtl="1">
              <a:buFont typeface="Wingdings" panose="05000000000000000000" pitchFamily="2" charset="2"/>
              <a:buChar char="ü"/>
            </a:pPr>
            <a:r>
              <a:rPr lang="fa-IR" sz="2400" dirty="0">
                <a:cs typeface="B Homa" panose="00000400000000000000" pitchFamily="2" charset="-78"/>
              </a:rPr>
              <a:t>ارتفاع نصب </a:t>
            </a:r>
            <a:r>
              <a:rPr lang="fa-IR" sz="2400" dirty="0" smtClean="0">
                <a:cs typeface="B Homa" panose="00000400000000000000" pitchFamily="2" charset="-78"/>
              </a:rPr>
              <a:t>چراغهای </a:t>
            </a:r>
            <a:r>
              <a:rPr lang="fa-IR" sz="2400" dirty="0">
                <a:cs typeface="B Homa" panose="00000400000000000000" pitchFamily="2" charset="-78"/>
              </a:rPr>
              <a:t>روشنایی در معابر </a:t>
            </a:r>
            <a:r>
              <a:rPr lang="fa-IR" sz="2400" dirty="0">
                <a:solidFill>
                  <a:srgbClr val="FF0000"/>
                </a:solidFill>
                <a:cs typeface="B Homa" panose="00000400000000000000" pitchFamily="2" charset="-78"/>
              </a:rPr>
              <a:t>پیاده بین 3 تا 4 متر متغیر </a:t>
            </a:r>
            <a:r>
              <a:rPr lang="fa-IR" sz="2400" dirty="0" smtClean="0">
                <a:cs typeface="B Homa" panose="00000400000000000000" pitchFamily="2" charset="-78"/>
              </a:rPr>
              <a:t>است.</a:t>
            </a:r>
            <a:endParaRPr lang="en-US" sz="2400" dirty="0" smtClean="0">
              <a:cs typeface="B Homa" panose="00000400000000000000" pitchFamily="2" charset="-78"/>
            </a:endParaRPr>
          </a:p>
          <a:p>
            <a:pPr lvl="0" algn="just" rtl="1">
              <a:buFont typeface="Wingdings" panose="05000000000000000000" pitchFamily="2" charset="2"/>
              <a:buChar char="ü"/>
            </a:pPr>
            <a:r>
              <a:rPr lang="fa-IR" sz="2400" dirty="0">
                <a:cs typeface="B Homa" panose="00000400000000000000" pitchFamily="2" charset="-78"/>
              </a:rPr>
              <a:t>استفاده از رنگهای ملایم، رنگهای روشن و رنگهای سرد </a:t>
            </a:r>
            <a:r>
              <a:rPr lang="fa-IR" sz="2400" dirty="0" smtClean="0">
                <a:cs typeface="B Homa" panose="00000400000000000000" pitchFamily="2" charset="-78"/>
              </a:rPr>
              <a:t>ارجحیت دارد.</a:t>
            </a:r>
            <a:endParaRPr lang="en-US" sz="2400" dirty="0">
              <a:cs typeface="B Homa" panose="00000400000000000000" pitchFamily="2" charset="-78"/>
            </a:endParaRPr>
          </a:p>
          <a:p>
            <a:pPr lvl="0" algn="just" rtl="1">
              <a:buFont typeface="Wingdings" panose="05000000000000000000" pitchFamily="2" charset="2"/>
              <a:buChar char="ü"/>
            </a:pPr>
            <a:r>
              <a:rPr lang="fa-IR" sz="2400" dirty="0">
                <a:cs typeface="B Homa" panose="00000400000000000000" pitchFamily="2" charset="-78"/>
              </a:rPr>
              <a:t>داشتن تنوع رنگی در پایه­های روشنایی سطح شهر به صورت محدود بلامانع است.</a:t>
            </a:r>
            <a:endParaRPr lang="en-US" sz="2400" dirty="0">
              <a:cs typeface="B Homa" panose="00000400000000000000" pitchFamily="2" charset="-78"/>
            </a:endParaRPr>
          </a:p>
          <a:p>
            <a:pPr lvl="0" algn="just" rtl="1">
              <a:buFont typeface="Wingdings" panose="05000000000000000000" pitchFamily="2" charset="2"/>
              <a:buChar char="ü"/>
            </a:pPr>
            <a:r>
              <a:rPr lang="fa-IR" sz="2400" dirty="0">
                <a:cs typeface="B Homa" panose="00000400000000000000" pitchFamily="2" charset="-78"/>
              </a:rPr>
              <a:t>استفاده از نور آبی برای ایجاد روشنایی عمومی ممنوع است.</a:t>
            </a:r>
            <a:endParaRPr lang="en-US" sz="2400" dirty="0">
              <a:cs typeface="B Homa" panose="00000400000000000000" pitchFamily="2" charset="-78"/>
            </a:endParaRPr>
          </a:p>
          <a:p>
            <a:pPr lvl="0" algn="just" rtl="1">
              <a:buFont typeface="Wingdings" panose="05000000000000000000" pitchFamily="2" charset="2"/>
              <a:buChar char="ü"/>
            </a:pPr>
            <a:r>
              <a:rPr lang="fa-IR" sz="2400" dirty="0">
                <a:cs typeface="B Homa" panose="00000400000000000000" pitchFamily="2" charset="-78"/>
              </a:rPr>
              <a:t>عدم ایجاد خیرگی توسط منابع روشنایی الزامی است.</a:t>
            </a:r>
            <a:endParaRPr lang="en-US" sz="2400" dirty="0">
              <a:cs typeface="B Homa" panose="00000400000000000000" pitchFamily="2" charset="-78"/>
            </a:endParaRPr>
          </a:p>
          <a:p>
            <a:pPr algn="just" rtl="1">
              <a:buFont typeface="Wingdings" panose="05000000000000000000" pitchFamily="2" charset="2"/>
              <a:buChar char="ü"/>
            </a:pPr>
            <a:endParaRPr lang="en-US" sz="2400" dirty="0">
              <a:cs typeface="B Homa" panose="00000400000000000000" pitchFamily="2" charset="-78"/>
            </a:endParaRPr>
          </a:p>
        </p:txBody>
      </p:sp>
    </p:spTree>
    <p:extLst>
      <p:ext uri="{BB962C8B-B14F-4D97-AF65-F5344CB8AC3E}">
        <p14:creationId xmlns:p14="http://schemas.microsoft.com/office/powerpoint/2010/main" val="1334172011"/>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1" y="509868"/>
            <a:ext cx="10798177" cy="1400530"/>
          </a:xfrm>
        </p:spPr>
        <p:txBody>
          <a:bodyPr>
            <a:normAutofit/>
          </a:bodyPr>
          <a:lstStyle/>
          <a:p>
            <a:pPr algn="r" rtl="1"/>
            <a:r>
              <a:rPr lang="fa-IR" sz="2800" b="1" dirty="0">
                <a:cs typeface="B Homa" panose="00000400000000000000" pitchFamily="2" charset="-78"/>
              </a:rPr>
              <a:t>ضوابط و مقررات شرايط استفاده مناسب از معابر پياده توسط كاربريهاي تجاري</a:t>
            </a:r>
            <a:endParaRPr lang="en-US" sz="2800" dirty="0">
              <a:cs typeface="B Homa" panose="00000400000000000000" pitchFamily="2" charset="-78"/>
            </a:endParaRPr>
          </a:p>
        </p:txBody>
      </p:sp>
      <p:sp>
        <p:nvSpPr>
          <p:cNvPr id="3" name="Content Placeholder 2"/>
          <p:cNvSpPr>
            <a:spLocks noGrp="1"/>
          </p:cNvSpPr>
          <p:nvPr>
            <p:ph idx="1"/>
          </p:nvPr>
        </p:nvSpPr>
        <p:spPr>
          <a:xfrm>
            <a:off x="1686228" y="1910398"/>
            <a:ext cx="8946541" cy="4195481"/>
          </a:xfrm>
        </p:spPr>
        <p:txBody>
          <a:bodyPr>
            <a:normAutofit/>
          </a:bodyPr>
          <a:lstStyle/>
          <a:p>
            <a:pPr marL="0" indent="0" algn="just" rtl="1">
              <a:buNone/>
            </a:pPr>
            <a:r>
              <a:rPr lang="fa-IR" sz="2400" dirty="0" smtClean="0">
                <a:cs typeface="B Homa" panose="00000400000000000000" pitchFamily="2" charset="-78"/>
              </a:rPr>
              <a:t>کاربرها </a:t>
            </a:r>
            <a:r>
              <a:rPr lang="fa-IR" sz="2400" dirty="0">
                <a:cs typeface="B Homa" panose="00000400000000000000" pitchFamily="2" charset="-78"/>
              </a:rPr>
              <a:t>ی اغذيه فروشی و تريا ها، در صورت مجاورت با معابر پياده بالای پنج متر با </a:t>
            </a:r>
            <a:r>
              <a:rPr lang="fa-IR" sz="2400" dirty="0" smtClean="0">
                <a:cs typeface="B Homa" panose="00000400000000000000" pitchFamily="2" charset="-78"/>
              </a:rPr>
              <a:t>تشخيص کارشناسان </a:t>
            </a:r>
            <a:r>
              <a:rPr lang="fa-IR" sz="2400" dirty="0">
                <a:cs typeface="B Homa" panose="00000400000000000000" pitchFamily="2" charset="-78"/>
              </a:rPr>
              <a:t>شهرداری و با اخذ مجوز لازم می توانند حداکثر به اندازه دو متر با توجه به نظافت معابر </a:t>
            </a:r>
            <a:r>
              <a:rPr lang="fa-IR" sz="2400" dirty="0" smtClean="0">
                <a:cs typeface="B Homa" panose="00000400000000000000" pitchFamily="2" charset="-78"/>
              </a:rPr>
              <a:t>(در </a:t>
            </a:r>
            <a:r>
              <a:rPr lang="fa-IR" sz="2400" dirty="0">
                <a:cs typeface="B Homa" panose="00000400000000000000" pitchFamily="2" charset="-78"/>
              </a:rPr>
              <a:t>صورت ترافيک کم عابر پياده در معبرو کم بودن آلودگی ها ) از اين فضا استفاده نمايند. البته </a:t>
            </a:r>
            <a:r>
              <a:rPr lang="fa-IR" sz="2400" dirty="0" smtClean="0">
                <a:cs typeface="B Homa" panose="00000400000000000000" pitchFamily="2" charset="-78"/>
              </a:rPr>
              <a:t>نصبمبلمان </a:t>
            </a:r>
            <a:r>
              <a:rPr lang="fa-IR" sz="2400" dirty="0">
                <a:cs typeface="B Homa" panose="00000400000000000000" pitchFamily="2" charset="-78"/>
              </a:rPr>
              <a:t>ثابت در فضای پياده رو ممنوع است و متعهد هستند پس از پايان ساعات کار به جمع </a:t>
            </a:r>
            <a:r>
              <a:rPr lang="fa-IR" sz="2400" dirty="0" smtClean="0">
                <a:cs typeface="B Homa" panose="00000400000000000000" pitchFamily="2" charset="-78"/>
              </a:rPr>
              <a:t>آوری وسائل </a:t>
            </a:r>
            <a:r>
              <a:rPr lang="fa-IR" sz="2400" dirty="0">
                <a:cs typeface="B Homa" panose="00000400000000000000" pitchFamily="2" charset="-78"/>
              </a:rPr>
              <a:t>و نظافت معابر اقدام نمايند.</a:t>
            </a:r>
            <a:endParaRPr lang="en-US" sz="2400" dirty="0">
              <a:cs typeface="B Homa" panose="00000400000000000000" pitchFamily="2" charset="-78"/>
            </a:endParaRPr>
          </a:p>
        </p:txBody>
      </p:sp>
    </p:spTree>
    <p:extLst>
      <p:ext uri="{BB962C8B-B14F-4D97-AF65-F5344CB8AC3E}">
        <p14:creationId xmlns:p14="http://schemas.microsoft.com/office/powerpoint/2010/main" val="5923947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7686" y="352706"/>
            <a:ext cx="9404723" cy="1400530"/>
          </a:xfrm>
        </p:spPr>
        <p:txBody>
          <a:bodyPr>
            <a:normAutofit/>
          </a:bodyPr>
          <a:lstStyle/>
          <a:p>
            <a:pPr algn="r" rtl="1"/>
            <a:r>
              <a:rPr lang="fa-IR" sz="4000" b="1" dirty="0" smtClean="0">
                <a:cs typeface="B Homa" panose="00000400000000000000" pitchFamily="2" charset="-78"/>
              </a:rPr>
              <a:t>منابع</a:t>
            </a:r>
            <a:endParaRPr lang="en-US" sz="4000" dirty="0">
              <a:cs typeface="B Homa" panose="00000400000000000000" pitchFamily="2" charset="-78"/>
            </a:endParaRPr>
          </a:p>
        </p:txBody>
      </p:sp>
      <p:sp>
        <p:nvSpPr>
          <p:cNvPr id="3" name="Content Placeholder 2"/>
          <p:cNvSpPr>
            <a:spLocks noGrp="1"/>
          </p:cNvSpPr>
          <p:nvPr>
            <p:ph idx="1"/>
          </p:nvPr>
        </p:nvSpPr>
        <p:spPr>
          <a:xfrm>
            <a:off x="2275868" y="1753236"/>
            <a:ext cx="8946541" cy="4195481"/>
          </a:xfrm>
        </p:spPr>
        <p:txBody>
          <a:bodyPr/>
          <a:lstStyle/>
          <a:p>
            <a:pPr marL="0" indent="0" algn="just" rtl="1">
              <a:buNone/>
            </a:pPr>
            <a:r>
              <a:rPr lang="fa-IR" dirty="0" smtClean="0">
                <a:cs typeface="B Homa" panose="00000400000000000000" pitchFamily="2" charset="-78"/>
              </a:rPr>
              <a:t>-مطالعات </a:t>
            </a:r>
            <a:r>
              <a:rPr lang="fa-IR" dirty="0">
                <a:cs typeface="B Homa" panose="00000400000000000000" pitchFamily="2" charset="-78"/>
              </a:rPr>
              <a:t>و تحقیقات استانداردهای مبلمان شهری مشهد/ خانم پریا غیاث زاده/ 1389/ مصوب</a:t>
            </a:r>
          </a:p>
          <a:p>
            <a:pPr marL="0" indent="0" algn="just" rtl="1">
              <a:buNone/>
            </a:pPr>
            <a:r>
              <a:rPr lang="fa-IR" dirty="0" smtClean="0">
                <a:cs typeface="B Homa" panose="00000400000000000000" pitchFamily="2" charset="-78"/>
              </a:rPr>
              <a:t>-طرح </a:t>
            </a:r>
            <a:r>
              <a:rPr lang="fa-IR" dirty="0">
                <a:cs typeface="B Homa" panose="00000400000000000000" pitchFamily="2" charset="-78"/>
              </a:rPr>
              <a:t>جامع ساماندهی تبلیغات شهری / مشاور اندیشه نگاران رواق/ 1388/مصوب</a:t>
            </a:r>
          </a:p>
        </p:txBody>
      </p:sp>
    </p:spTree>
    <p:extLst>
      <p:ext uri="{BB962C8B-B14F-4D97-AF65-F5344CB8AC3E}">
        <p14:creationId xmlns:p14="http://schemas.microsoft.com/office/powerpoint/2010/main" val="973056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196" y="805346"/>
            <a:ext cx="10515600" cy="5730208"/>
          </a:xfrm>
        </p:spPr>
        <p:txBody>
          <a:bodyPr>
            <a:noAutofit/>
          </a:bodyPr>
          <a:lstStyle/>
          <a:p>
            <a:pPr algn="just" rtl="1">
              <a:lnSpc>
                <a:spcPct val="100000"/>
              </a:lnSpc>
              <a:buFont typeface="Wingdings" panose="05000000000000000000" pitchFamily="2" charset="2"/>
              <a:buChar char="ü"/>
            </a:pPr>
            <a:r>
              <a:rPr lang="fa-IR" sz="2600" dirty="0">
                <a:cs typeface="B Homa" panose="00000400000000000000" pitchFamily="2" charset="-78"/>
              </a:rPr>
              <a:t>رعایت فاصله بین دو لامپ در </a:t>
            </a:r>
            <a:r>
              <a:rPr lang="fa-IR" sz="2600" dirty="0">
                <a:solidFill>
                  <a:srgbClr val="FF0000"/>
                </a:solidFill>
                <a:cs typeface="B Homa" panose="00000400000000000000" pitchFamily="2" charset="-78"/>
              </a:rPr>
              <a:t>مسیرهای مستقیم سواره 3 تا 5 برابر ارتفاع لامپ الزامی </a:t>
            </a:r>
            <a:r>
              <a:rPr lang="fa-IR" sz="2600" dirty="0">
                <a:cs typeface="B Homa" panose="00000400000000000000" pitchFamily="2" charset="-78"/>
              </a:rPr>
              <a:t>است. این فاصله بر روی پیچهای تند کمتر می </a:t>
            </a:r>
            <a:r>
              <a:rPr lang="fa-IR" sz="2600" dirty="0" smtClean="0">
                <a:cs typeface="B Homa" panose="00000400000000000000" pitchFamily="2" charset="-78"/>
              </a:rPr>
              <a:t>شود.</a:t>
            </a:r>
            <a:endParaRPr lang="en-US" sz="2600" dirty="0" smtClean="0">
              <a:cs typeface="B Homa" panose="00000400000000000000" pitchFamily="2" charset="-78"/>
            </a:endParaRPr>
          </a:p>
          <a:p>
            <a:pPr lvl="0" algn="just" rtl="1">
              <a:lnSpc>
                <a:spcPct val="100000"/>
              </a:lnSpc>
              <a:buFont typeface="Wingdings" panose="05000000000000000000" pitchFamily="2" charset="2"/>
              <a:buChar char="ü"/>
            </a:pPr>
            <a:r>
              <a:rPr lang="fa-IR" sz="2600" dirty="0">
                <a:cs typeface="B Homa" panose="00000400000000000000" pitchFamily="2" charset="-78"/>
              </a:rPr>
              <a:t>تجهیزات روشنایی پیاده­رو باید مستقیماً به طرف پیاده­رو باشند.</a:t>
            </a:r>
            <a:endParaRPr lang="en-US" sz="2600" dirty="0">
              <a:cs typeface="B Homa" panose="00000400000000000000" pitchFamily="2" charset="-78"/>
            </a:endParaRPr>
          </a:p>
          <a:p>
            <a:pPr lvl="0" algn="just" rtl="1">
              <a:lnSpc>
                <a:spcPct val="100000"/>
              </a:lnSpc>
              <a:buFont typeface="Wingdings" panose="05000000000000000000" pitchFamily="2" charset="2"/>
              <a:buChar char="ü"/>
            </a:pPr>
            <a:r>
              <a:rPr lang="fa-IR" sz="2600" dirty="0">
                <a:cs typeface="B Homa" panose="00000400000000000000" pitchFamily="2" charset="-78"/>
              </a:rPr>
              <a:t>در مورد </a:t>
            </a:r>
            <a:r>
              <a:rPr lang="fa-IR" sz="2600" dirty="0" smtClean="0">
                <a:cs typeface="B Homa" panose="00000400000000000000" pitchFamily="2" charset="-78"/>
              </a:rPr>
              <a:t>مکان های </a:t>
            </a:r>
            <a:r>
              <a:rPr lang="fa-IR" sz="2600" dirty="0">
                <a:cs typeface="B Homa" panose="00000400000000000000" pitchFamily="2" charset="-78"/>
              </a:rPr>
              <a:t>خاص که دارای ارزش معماری متفاوتی هستند طراحی هماهنگ با محیط الزامی است.</a:t>
            </a:r>
            <a:endParaRPr lang="en-US" sz="2600" dirty="0">
              <a:cs typeface="B Homa" panose="00000400000000000000" pitchFamily="2" charset="-78"/>
            </a:endParaRPr>
          </a:p>
          <a:p>
            <a:pPr lvl="0" algn="just" rtl="1">
              <a:lnSpc>
                <a:spcPct val="100000"/>
              </a:lnSpc>
              <a:buFont typeface="Wingdings" panose="05000000000000000000" pitchFamily="2" charset="2"/>
              <a:buChar char="ü"/>
            </a:pPr>
            <a:r>
              <a:rPr lang="fa-IR" sz="2600" dirty="0">
                <a:cs typeface="B Homa" panose="00000400000000000000" pitchFamily="2" charset="-78"/>
              </a:rPr>
              <a:t>توجه به رشد سالیانه گیاهان در صورت استقرار المانهای نوری در نزدیک آنها الزامی است.</a:t>
            </a:r>
            <a:endParaRPr lang="en-US" sz="2600" dirty="0">
              <a:cs typeface="B Homa" panose="00000400000000000000" pitchFamily="2" charset="-78"/>
            </a:endParaRPr>
          </a:p>
          <a:p>
            <a:pPr lvl="0" algn="just" rtl="1">
              <a:lnSpc>
                <a:spcPct val="100000"/>
              </a:lnSpc>
              <a:buFont typeface="Wingdings" panose="05000000000000000000" pitchFamily="2" charset="2"/>
              <a:buChar char="ü"/>
            </a:pPr>
            <a:r>
              <a:rPr lang="fa-IR" sz="2600" dirty="0" smtClean="0">
                <a:cs typeface="B Homa" panose="00000400000000000000" pitchFamily="2" charset="-78"/>
              </a:rPr>
              <a:t>برای </a:t>
            </a:r>
            <a:r>
              <a:rPr lang="fa-IR" sz="2600" dirty="0">
                <a:cs typeface="B Homa" panose="00000400000000000000" pitchFamily="2" charset="-78"/>
              </a:rPr>
              <a:t>روشنایی معابر باید ترجیحاً از لامپهای بخار سدیم کم فشار و پر فشار استفاده شود. لامپ بخار سدیم کم فشار راندمان زیادی داشته و نور تکرنگ زردی نیز تولید می­کند. لامپ بخار سدیم پرفشار با بهره­گیری از طول عمر بیشتر، دارای نور با ترکیب رنگهای مختلف می­باشد. استفاده از سایر انواع </a:t>
            </a:r>
            <a:r>
              <a:rPr lang="fa-IR" sz="2600" dirty="0" smtClean="0">
                <a:cs typeface="B Homa" panose="00000400000000000000" pitchFamily="2" charset="-78"/>
              </a:rPr>
              <a:t>لامپ ها </a:t>
            </a:r>
            <a:r>
              <a:rPr lang="fa-IR" sz="2600" dirty="0">
                <a:cs typeface="B Homa" panose="00000400000000000000" pitchFamily="2" charset="-78"/>
              </a:rPr>
              <a:t>فقط برای کاربردهای خاصی می­تواند مد نظر باشد</a:t>
            </a:r>
            <a:r>
              <a:rPr lang="fa-IR" sz="2600" dirty="0" smtClean="0">
                <a:cs typeface="B Homa" panose="00000400000000000000" pitchFamily="2" charset="-78"/>
              </a:rPr>
              <a:t>.</a:t>
            </a:r>
            <a:endParaRPr lang="en-US" sz="2600" dirty="0">
              <a:cs typeface="B Homa" panose="00000400000000000000" pitchFamily="2" charset="-78"/>
            </a:endParaRPr>
          </a:p>
        </p:txBody>
      </p:sp>
    </p:spTree>
    <p:extLst>
      <p:ext uri="{BB962C8B-B14F-4D97-AF65-F5344CB8AC3E}">
        <p14:creationId xmlns:p14="http://schemas.microsoft.com/office/powerpoint/2010/main" val="1022353613"/>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699" y="266981"/>
            <a:ext cx="9404723" cy="1400530"/>
          </a:xfrm>
        </p:spPr>
        <p:txBody>
          <a:bodyPr>
            <a:normAutofit/>
          </a:bodyPr>
          <a:lstStyle/>
          <a:p>
            <a:pPr algn="r" rtl="1"/>
            <a:r>
              <a:rPr lang="en-US" b="1" dirty="0" smtClean="0"/>
              <a:t>  </a:t>
            </a:r>
            <a:r>
              <a:rPr lang="fa-IR" b="1" dirty="0" smtClean="0">
                <a:cs typeface="B Homa" panose="00000400000000000000" pitchFamily="2" charset="-78"/>
              </a:rPr>
              <a:t>ضوابط </a:t>
            </a:r>
            <a:r>
              <a:rPr lang="fa-IR" b="1" dirty="0">
                <a:cs typeface="B Homa" panose="00000400000000000000" pitchFamily="2" charset="-78"/>
              </a:rPr>
              <a:t>و مقررات اجرايي استفاده از روشنايي در معابر </a:t>
            </a:r>
            <a:r>
              <a:rPr lang="fa-IR" b="1" dirty="0" smtClean="0">
                <a:cs typeface="B Homa" panose="00000400000000000000" pitchFamily="2" charset="-78"/>
              </a:rPr>
              <a:t>پياده(اصفهان)</a:t>
            </a:r>
            <a:endParaRPr lang="en-US" dirty="0"/>
          </a:p>
        </p:txBody>
      </p:sp>
      <p:sp>
        <p:nvSpPr>
          <p:cNvPr id="3" name="Content Placeholder 2"/>
          <p:cNvSpPr>
            <a:spLocks noGrp="1"/>
          </p:cNvSpPr>
          <p:nvPr>
            <p:ph idx="1"/>
          </p:nvPr>
        </p:nvSpPr>
        <p:spPr>
          <a:xfrm>
            <a:off x="1674812" y="2038630"/>
            <a:ext cx="8946541" cy="4195481"/>
          </a:xfrm>
        </p:spPr>
        <p:txBody>
          <a:bodyPr>
            <a:normAutofit/>
          </a:bodyPr>
          <a:lstStyle/>
          <a:p>
            <a:pPr marL="0" indent="0" algn="just" rtl="1">
              <a:buNone/>
            </a:pPr>
            <a:r>
              <a:rPr lang="fa-IR" sz="2400" dirty="0" smtClean="0">
                <a:cs typeface="B Homa" panose="00000400000000000000" pitchFamily="2" charset="-78"/>
              </a:rPr>
              <a:t>منبع </a:t>
            </a:r>
            <a:r>
              <a:rPr lang="fa-IR" sz="2400" dirty="0">
                <a:cs typeface="B Homa" panose="00000400000000000000" pitchFamily="2" charset="-78"/>
              </a:rPr>
              <a:t>روشنايی فاقد پايه ستونی و بصورت ديوارکوب انتخاب و روی جرز، ستون و يا </a:t>
            </a:r>
            <a:r>
              <a:rPr lang="fa-IR" sz="2400" dirty="0" smtClean="0">
                <a:cs typeface="B Homa" panose="00000400000000000000" pitchFamily="2" charset="-78"/>
              </a:rPr>
              <a:t>سايرسطوح </a:t>
            </a:r>
            <a:r>
              <a:rPr lang="fa-IR" sz="2400" dirty="0">
                <a:cs typeface="B Homa" panose="00000400000000000000" pitchFamily="2" charset="-78"/>
              </a:rPr>
              <a:t>جداره پياده رو نصب گردد.</a:t>
            </a:r>
          </a:p>
          <a:p>
            <a:pPr marL="0" indent="0" algn="just" rtl="1">
              <a:buNone/>
            </a:pPr>
            <a:r>
              <a:rPr lang="fa-IR" sz="2400" dirty="0" smtClean="0">
                <a:cs typeface="B Homa" panose="00000400000000000000" pitchFamily="2" charset="-78"/>
              </a:rPr>
              <a:t>ميزان </a:t>
            </a:r>
            <a:r>
              <a:rPr lang="fa-IR" sz="2400" dirty="0">
                <a:cs typeface="B Homa" panose="00000400000000000000" pitchFamily="2" charset="-78"/>
              </a:rPr>
              <a:t>ارتفاع منبع روشنايی حداقل دو متر و پنجاه سانتی متر و پايين ترين قسمت </a:t>
            </a:r>
            <a:r>
              <a:rPr lang="fa-IR" sz="2400" dirty="0" smtClean="0">
                <a:cs typeface="B Homa" panose="00000400000000000000" pitchFamily="2" charset="-78"/>
              </a:rPr>
              <a:t>بازوي روشنايي </a:t>
            </a:r>
            <a:r>
              <a:rPr lang="fa-IR" sz="2400" dirty="0">
                <a:cs typeface="B Homa" panose="00000400000000000000" pitchFamily="2" charset="-78"/>
              </a:rPr>
              <a:t>حداقل دو متر و بيست سانتی متر از سطح پياده رو در نظر گرفته </a:t>
            </a:r>
            <a:r>
              <a:rPr lang="fa-IR" sz="2400" dirty="0" smtClean="0">
                <a:cs typeface="B Homa" panose="00000400000000000000" pitchFamily="2" charset="-78"/>
              </a:rPr>
              <a:t>شود.</a:t>
            </a:r>
          </a:p>
          <a:p>
            <a:pPr marL="0" indent="0" algn="just" rtl="1">
              <a:buNone/>
            </a:pPr>
            <a:r>
              <a:rPr lang="fa-IR" sz="2400" dirty="0" smtClean="0">
                <a:cs typeface="B Homa" panose="00000400000000000000" pitchFamily="2" charset="-78"/>
              </a:rPr>
              <a:t>منابع </a:t>
            </a:r>
            <a:r>
              <a:rPr lang="fa-IR" sz="2400" dirty="0">
                <a:cs typeface="B Homa" panose="00000400000000000000" pitchFamily="2" charset="-78"/>
              </a:rPr>
              <a:t>روشنايي كه از </a:t>
            </a:r>
            <a:r>
              <a:rPr lang="fa-IR" sz="2400" dirty="0" smtClean="0">
                <a:cs typeface="B Homa" panose="00000400000000000000" pitchFamily="2" charset="-78"/>
              </a:rPr>
              <a:t>لامپ هاي </a:t>
            </a:r>
            <a:r>
              <a:rPr lang="fa-IR" sz="2400" dirty="0">
                <a:cs typeface="B Homa" panose="00000400000000000000" pitchFamily="2" charset="-78"/>
              </a:rPr>
              <a:t>خيره كننده (بدون حفاظ و كلاهك لازم) استفاده مي كنند </a:t>
            </a:r>
            <a:r>
              <a:rPr lang="fa-IR" sz="2400" dirty="0" smtClean="0">
                <a:cs typeface="B Homa" panose="00000400000000000000" pitchFamily="2" charset="-78"/>
              </a:rPr>
              <a:t>و موجب </a:t>
            </a:r>
            <a:r>
              <a:rPr lang="fa-IR" sz="2400" dirty="0">
                <a:cs typeface="B Homa" panose="00000400000000000000" pitchFamily="2" charset="-78"/>
              </a:rPr>
              <a:t>آزار چشم عابرين و رانندگان مي شود، حذف گردند.</a:t>
            </a:r>
          </a:p>
          <a:p>
            <a:pPr marL="0" indent="0" algn="r">
              <a:buNone/>
            </a:pPr>
            <a:r>
              <a:rPr lang="fa-IR" sz="2400" dirty="0" smtClean="0">
                <a:cs typeface="B Homa" panose="00000400000000000000" pitchFamily="2" charset="-78"/>
              </a:rPr>
              <a:t>گردد </a:t>
            </a:r>
            <a:r>
              <a:rPr lang="fa-IR" sz="2400" dirty="0">
                <a:cs typeface="B Homa" panose="00000400000000000000" pitchFamily="2" charset="-78"/>
              </a:rPr>
              <a:t>، </a:t>
            </a:r>
            <a:r>
              <a:rPr lang="fa-IR" sz="2400" dirty="0" smtClean="0">
                <a:cs typeface="B Homa" panose="00000400000000000000" pitchFamily="2" charset="-78"/>
              </a:rPr>
              <a:t>ممنوع است. </a:t>
            </a:r>
            <a:r>
              <a:rPr lang="en-US" sz="2400" dirty="0">
                <a:cs typeface="B Homa" panose="00000400000000000000" pitchFamily="2" charset="-78"/>
              </a:rPr>
              <a:t>Light trespass </a:t>
            </a:r>
            <a:r>
              <a:rPr lang="fa-IR" sz="2400" dirty="0" smtClean="0">
                <a:cs typeface="B Homa" panose="00000400000000000000" pitchFamily="2" charset="-78"/>
              </a:rPr>
              <a:t>نصب </a:t>
            </a:r>
            <a:r>
              <a:rPr lang="fa-IR" sz="2400" dirty="0">
                <a:cs typeface="B Homa" panose="00000400000000000000" pitchFamily="2" charset="-78"/>
              </a:rPr>
              <a:t>هر گونه روشنايی که موجب تعدی </a:t>
            </a:r>
            <a:r>
              <a:rPr lang="fa-IR" sz="2400" dirty="0" smtClean="0">
                <a:cs typeface="B Homa" panose="00000400000000000000" pitchFamily="2" charset="-78"/>
              </a:rPr>
              <a:t>نوری</a:t>
            </a:r>
            <a:endParaRPr lang="fa-IR" sz="2400" dirty="0">
              <a:cs typeface="B Homa" panose="00000400000000000000" pitchFamily="2" charset="-78"/>
            </a:endParaRPr>
          </a:p>
          <a:p>
            <a:pPr marL="0" indent="0" algn="just" rtl="1">
              <a:buNone/>
            </a:pPr>
            <a:r>
              <a:rPr lang="fa-IR" sz="2400" dirty="0" smtClean="0">
                <a:cs typeface="B Homa" panose="00000400000000000000" pitchFamily="2" charset="-78"/>
              </a:rPr>
              <a:t>متقاضی </a:t>
            </a:r>
            <a:r>
              <a:rPr lang="fa-IR" sz="2400" dirty="0">
                <a:cs typeface="B Homa" panose="00000400000000000000" pitchFamily="2" charset="-78"/>
              </a:rPr>
              <a:t>موظف است کليه ضوابط ايمنی را در حين نصب و پس از آن </a:t>
            </a:r>
            <a:r>
              <a:rPr lang="fa-IR" sz="2400" dirty="0" smtClean="0">
                <a:cs typeface="B Homa" panose="00000400000000000000" pitchFamily="2" charset="-78"/>
              </a:rPr>
              <a:t>رعايت کند.</a:t>
            </a:r>
            <a:endParaRPr lang="en-US" sz="2400" dirty="0">
              <a:cs typeface="B Homa" panose="00000400000000000000" pitchFamily="2" charset="-78"/>
            </a:endParaRPr>
          </a:p>
        </p:txBody>
      </p:sp>
    </p:spTree>
    <p:extLst>
      <p:ext uri="{BB962C8B-B14F-4D97-AF65-F5344CB8AC3E}">
        <p14:creationId xmlns:p14="http://schemas.microsoft.com/office/powerpoint/2010/main" val="4263549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7256" y="218684"/>
            <a:ext cx="4139410" cy="1245382"/>
          </a:xfrm>
        </p:spPr>
        <p:txBody>
          <a:bodyPr/>
          <a:lstStyle/>
          <a:p>
            <a:pPr lvl="0" algn="r" rtl="1"/>
            <a:r>
              <a:rPr lang="fa-IR" b="1" dirty="0">
                <a:solidFill>
                  <a:schemeClr val="tx1"/>
                </a:solidFill>
                <a:cs typeface="B Homa" panose="00000400000000000000" pitchFamily="2" charset="-78"/>
              </a:rPr>
              <a:t>ضوابط سطل زباله </a:t>
            </a:r>
            <a:endParaRPr lang="en-US" dirty="0">
              <a:solidFill>
                <a:schemeClr val="tx1"/>
              </a:solidFill>
            </a:endParaRPr>
          </a:p>
        </p:txBody>
      </p:sp>
      <p:sp>
        <p:nvSpPr>
          <p:cNvPr id="3" name="Content Placeholder 2"/>
          <p:cNvSpPr>
            <a:spLocks noGrp="1"/>
          </p:cNvSpPr>
          <p:nvPr>
            <p:ph idx="1"/>
          </p:nvPr>
        </p:nvSpPr>
        <p:spPr>
          <a:xfrm>
            <a:off x="738706" y="1198019"/>
            <a:ext cx="10515600" cy="4351338"/>
          </a:xfrm>
        </p:spPr>
        <p:txBody>
          <a:bodyPr>
            <a:normAutofit fontScale="92500" lnSpcReduction="10000"/>
          </a:bodyPr>
          <a:lstStyle/>
          <a:p>
            <a:pPr lvl="0" algn="just" rtl="1">
              <a:lnSpc>
                <a:spcPct val="120000"/>
              </a:lnSpc>
              <a:buFont typeface="Wingdings" panose="05000000000000000000" pitchFamily="2" charset="2"/>
              <a:buChar char="Ø"/>
            </a:pPr>
            <a:r>
              <a:rPr lang="fa-IR" b="1" dirty="0" smtClean="0">
                <a:cs typeface="B Homa" panose="00000400000000000000" pitchFamily="2" charset="-78"/>
              </a:rPr>
              <a:t>رعایت </a:t>
            </a:r>
            <a:r>
              <a:rPr lang="fa-IR" b="1" dirty="0">
                <a:cs typeface="B Homa" panose="00000400000000000000" pitchFamily="2" charset="-78"/>
              </a:rPr>
              <a:t>سهولت تخلیه در طراحی سطل زباله ضروری </a:t>
            </a:r>
            <a:r>
              <a:rPr lang="fa-IR" b="1" dirty="0" smtClean="0">
                <a:cs typeface="B Homa" panose="00000400000000000000" pitchFamily="2" charset="-78"/>
              </a:rPr>
              <a:t>است.</a:t>
            </a:r>
            <a:endParaRPr lang="en-US" b="1" dirty="0">
              <a:cs typeface="B Homa" panose="00000400000000000000" pitchFamily="2" charset="-78"/>
            </a:endParaRPr>
          </a:p>
          <a:p>
            <a:pPr lvl="0" algn="just" rtl="1">
              <a:lnSpc>
                <a:spcPct val="120000"/>
              </a:lnSpc>
              <a:buFont typeface="Wingdings" panose="05000000000000000000" pitchFamily="2" charset="2"/>
              <a:buChar char="Ø"/>
            </a:pPr>
            <a:r>
              <a:rPr lang="fa-IR" b="1" dirty="0">
                <a:cs typeface="B Homa" panose="00000400000000000000" pitchFamily="2" charset="-78"/>
              </a:rPr>
              <a:t>گنجایش سطل زباله باید متناسب با محل نصب تعیین گردد.</a:t>
            </a:r>
            <a:endParaRPr lang="en-US" b="1" dirty="0">
              <a:cs typeface="B Homa" panose="00000400000000000000" pitchFamily="2" charset="-78"/>
            </a:endParaRPr>
          </a:p>
          <a:p>
            <a:pPr lvl="0" algn="just" rtl="1">
              <a:lnSpc>
                <a:spcPct val="120000"/>
              </a:lnSpc>
              <a:buFont typeface="Wingdings" panose="05000000000000000000" pitchFamily="2" charset="2"/>
              <a:buChar char="Ø"/>
            </a:pPr>
            <a:r>
              <a:rPr lang="fa-IR" b="1" dirty="0">
                <a:cs typeface="B Homa" panose="00000400000000000000" pitchFamily="2" charset="-78"/>
              </a:rPr>
              <a:t>درنقاطی که مشکل خدمات رسانی وجود دارد و تخلیه </a:t>
            </a:r>
            <a:r>
              <a:rPr lang="fa-IR" b="1" dirty="0" smtClean="0">
                <a:cs typeface="B Homa" panose="00000400000000000000" pitchFamily="2" charset="-78"/>
              </a:rPr>
              <a:t>سطل های </a:t>
            </a:r>
            <a:r>
              <a:rPr lang="fa-IR" b="1" dirty="0">
                <a:cs typeface="B Homa" panose="00000400000000000000" pitchFamily="2" charset="-78"/>
              </a:rPr>
              <a:t>زباله دیرتر صورت می­گیرد، استفاده از </a:t>
            </a:r>
            <a:r>
              <a:rPr lang="fa-IR" b="1" dirty="0" smtClean="0">
                <a:cs typeface="B Homa" panose="00000400000000000000" pitchFamily="2" charset="-78"/>
              </a:rPr>
              <a:t>سطل های </a:t>
            </a:r>
            <a:r>
              <a:rPr lang="fa-IR" b="1" dirty="0">
                <a:cs typeface="B Homa" panose="00000400000000000000" pitchFamily="2" charset="-78"/>
              </a:rPr>
              <a:t>با گنجایش بیشتر ضروری است</a:t>
            </a:r>
            <a:r>
              <a:rPr lang="fa-IR" b="1" dirty="0" smtClean="0">
                <a:cs typeface="B Homa" panose="00000400000000000000" pitchFamily="2" charset="-78"/>
              </a:rPr>
              <a:t>.</a:t>
            </a:r>
          </a:p>
          <a:p>
            <a:pPr lvl="0" algn="just" rtl="1">
              <a:lnSpc>
                <a:spcPct val="120000"/>
              </a:lnSpc>
              <a:buFont typeface="Wingdings" panose="05000000000000000000" pitchFamily="2" charset="2"/>
              <a:buChar char="Ø"/>
            </a:pPr>
            <a:r>
              <a:rPr lang="fa-IR" b="1" dirty="0">
                <a:cs typeface="B Homa" panose="00000400000000000000" pitchFamily="2" charset="-78"/>
              </a:rPr>
              <a:t>به جای پایه­دار بودن، نصب سطل زباله روی سایر مبلمان شهری مثل ایستگاه اتوبوس، پایه چراغ، پایه تابلو و ... به غیر از نیمکت بلامانع است.</a:t>
            </a:r>
            <a:endParaRPr lang="en-US" b="1" dirty="0">
              <a:cs typeface="B Homa" panose="00000400000000000000" pitchFamily="2" charset="-78"/>
            </a:endParaRPr>
          </a:p>
          <a:p>
            <a:pPr lvl="0" algn="just" rtl="1">
              <a:lnSpc>
                <a:spcPct val="120000"/>
              </a:lnSpc>
              <a:buFont typeface="Wingdings" panose="05000000000000000000" pitchFamily="2" charset="2"/>
              <a:buChar char="Ø"/>
            </a:pPr>
            <a:r>
              <a:rPr lang="fa-IR" b="1" dirty="0">
                <a:cs typeface="B Homa" panose="00000400000000000000" pitchFamily="2" charset="-78"/>
              </a:rPr>
              <a:t>در صورت استفاده از درپوش سریع و آسان باز شدن آن ضروری است.</a:t>
            </a:r>
            <a:endParaRPr lang="en-US" b="1" dirty="0">
              <a:cs typeface="B Homa" panose="00000400000000000000" pitchFamily="2" charset="-78"/>
            </a:endParaRPr>
          </a:p>
          <a:p>
            <a:pPr lvl="0" algn="just" rtl="1">
              <a:lnSpc>
                <a:spcPct val="120000"/>
              </a:lnSpc>
              <a:buFont typeface="Wingdings" panose="05000000000000000000" pitchFamily="2" charset="2"/>
              <a:buChar char="Ø"/>
            </a:pPr>
            <a:r>
              <a:rPr lang="fa-IR" b="1" dirty="0">
                <a:cs typeface="B Homa" panose="00000400000000000000" pitchFamily="2" charset="-78"/>
              </a:rPr>
              <a:t>در صورت چوبی بودن سطل زباله استفاده از سطل داخلی فلزی الزامی است.</a:t>
            </a:r>
            <a:endParaRPr lang="en-US" b="1" dirty="0">
              <a:cs typeface="B Homa" panose="00000400000000000000" pitchFamily="2" charset="-78"/>
            </a:endParaRPr>
          </a:p>
          <a:p>
            <a:pPr lvl="0" algn="just" rtl="1">
              <a:lnSpc>
                <a:spcPct val="120000"/>
              </a:lnSpc>
              <a:buFont typeface="Wingdings" panose="05000000000000000000" pitchFamily="2" charset="2"/>
              <a:buChar char="Ø"/>
            </a:pPr>
            <a:r>
              <a:rPr lang="fa-IR" b="1" dirty="0">
                <a:cs typeface="B Homa" panose="00000400000000000000" pitchFamily="2" charset="-78"/>
              </a:rPr>
              <a:t>استفاده از پوشش صاف و صیقلی و رنگهای براق برای جلوگیری از کثیف شدن و همچنین شستشوی </a:t>
            </a:r>
            <a:r>
              <a:rPr lang="fa-IR" b="1" dirty="0" smtClean="0">
                <a:cs typeface="B Homa" panose="00000400000000000000" pitchFamily="2" charset="-78"/>
              </a:rPr>
              <a:t>راحت تر </a:t>
            </a:r>
            <a:r>
              <a:rPr lang="fa-IR" b="1" dirty="0">
                <a:cs typeface="B Homa" panose="00000400000000000000" pitchFamily="2" charset="-78"/>
              </a:rPr>
              <a:t>ضروری است.</a:t>
            </a:r>
            <a:endParaRPr lang="en-US" b="1" dirty="0">
              <a:cs typeface="B Homa" panose="00000400000000000000" pitchFamily="2" charset="-78"/>
            </a:endParaRPr>
          </a:p>
          <a:p>
            <a:pPr algn="just" rtl="1">
              <a:lnSpc>
                <a:spcPct val="120000"/>
              </a:lnSpc>
              <a:buFont typeface="Wingdings" panose="05000000000000000000" pitchFamily="2" charset="2"/>
              <a:buChar char="Ø"/>
            </a:pPr>
            <a:r>
              <a:rPr lang="fa-IR" b="1" dirty="0">
                <a:cs typeface="B Homa" panose="00000400000000000000" pitchFamily="2" charset="-78"/>
              </a:rPr>
              <a:t>سطلهای زباله پایه دار باید کاملاً در زمین ثابت شوند</a:t>
            </a:r>
            <a:endParaRPr lang="en-US" b="1" dirty="0">
              <a:cs typeface="B Homa" panose="00000400000000000000" pitchFamily="2" charset="-78"/>
            </a:endParaRPr>
          </a:p>
          <a:p>
            <a:pPr lvl="0" algn="just" rtl="1">
              <a:lnSpc>
                <a:spcPct val="120000"/>
              </a:lnSpc>
              <a:buFont typeface="Wingdings" panose="05000000000000000000" pitchFamily="2" charset="2"/>
              <a:buChar char="Ø"/>
            </a:pPr>
            <a:endParaRPr lang="en-US" b="1" dirty="0">
              <a:cs typeface="B Homa" panose="00000400000000000000" pitchFamily="2" charset="-78"/>
            </a:endParaRPr>
          </a:p>
        </p:txBody>
      </p:sp>
    </p:spTree>
    <p:extLst>
      <p:ext uri="{BB962C8B-B14F-4D97-AF65-F5344CB8AC3E}">
        <p14:creationId xmlns:p14="http://schemas.microsoft.com/office/powerpoint/2010/main" val="37618086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0558" y="1334886"/>
            <a:ext cx="10515600" cy="4351338"/>
          </a:xfrm>
        </p:spPr>
        <p:txBody>
          <a:bodyPr>
            <a:normAutofit/>
          </a:bodyPr>
          <a:lstStyle/>
          <a:p>
            <a:pPr lvl="0" algn="r" rtl="1">
              <a:lnSpc>
                <a:spcPct val="100000"/>
              </a:lnSpc>
              <a:buFont typeface="Wingdings" panose="05000000000000000000" pitchFamily="2" charset="2"/>
              <a:buChar char="Ø"/>
            </a:pPr>
            <a:r>
              <a:rPr lang="fa-IR" dirty="0">
                <a:cs typeface="B Homa" panose="00000400000000000000" pitchFamily="2" charset="-78"/>
              </a:rPr>
              <a:t>استفاده از مواد غیر قابل بازیافت ممنوع است.</a:t>
            </a:r>
            <a:endParaRPr lang="en-US" dirty="0">
              <a:cs typeface="B Homa" panose="00000400000000000000" pitchFamily="2" charset="-78"/>
            </a:endParaRPr>
          </a:p>
          <a:p>
            <a:pPr lvl="0" algn="r" rtl="1">
              <a:lnSpc>
                <a:spcPct val="100000"/>
              </a:lnSpc>
              <a:buFont typeface="Wingdings" panose="05000000000000000000" pitchFamily="2" charset="2"/>
              <a:buChar char="Ø"/>
            </a:pPr>
            <a:r>
              <a:rPr lang="fa-IR" dirty="0" smtClean="0">
                <a:cs typeface="B Homa" panose="00000400000000000000" pitchFamily="2" charset="-78"/>
              </a:rPr>
              <a:t>دوام </a:t>
            </a:r>
            <a:r>
              <a:rPr lang="fa-IR" dirty="0">
                <a:cs typeface="B Homa" panose="00000400000000000000" pitchFamily="2" charset="-78"/>
              </a:rPr>
              <a:t>سطل زباله در برابر عوامل شیمیای ناشی از ترکیبات زباله­ها، عوامل جوی و تخریب عمدی و غیر عمدی ضروری است.</a:t>
            </a:r>
            <a:endParaRPr lang="en-US" dirty="0">
              <a:cs typeface="B Homa" panose="00000400000000000000" pitchFamily="2" charset="-78"/>
            </a:endParaRPr>
          </a:p>
          <a:p>
            <a:pPr lvl="0" algn="r" rtl="1">
              <a:lnSpc>
                <a:spcPct val="100000"/>
              </a:lnSpc>
              <a:buFont typeface="Wingdings" panose="05000000000000000000" pitchFamily="2" charset="2"/>
              <a:buChar char="Ø"/>
            </a:pPr>
            <a:r>
              <a:rPr lang="fa-IR" dirty="0">
                <a:cs typeface="B Homa" panose="00000400000000000000" pitchFamily="2" charset="-78"/>
              </a:rPr>
              <a:t>به کار بردن </a:t>
            </a:r>
            <a:r>
              <a:rPr lang="fa-IR" dirty="0" smtClean="0">
                <a:cs typeface="B Homa" panose="00000400000000000000" pitchFamily="2" charset="-78"/>
              </a:rPr>
              <a:t>رنگ های </a:t>
            </a:r>
            <a:r>
              <a:rPr lang="fa-IR" dirty="0">
                <a:cs typeface="B Homa" panose="00000400000000000000" pitchFamily="2" charset="-78"/>
              </a:rPr>
              <a:t>تند مانند قرمز، زرد و نارنجی به صورت قالب در سطل زباله ممنوع است.</a:t>
            </a:r>
            <a:endParaRPr lang="en-US" dirty="0">
              <a:cs typeface="B Homa" panose="00000400000000000000" pitchFamily="2" charset="-78"/>
            </a:endParaRPr>
          </a:p>
          <a:p>
            <a:pPr lvl="0" algn="r" rtl="1">
              <a:lnSpc>
                <a:spcPct val="100000"/>
              </a:lnSpc>
              <a:buFont typeface="Wingdings" panose="05000000000000000000" pitchFamily="2" charset="2"/>
              <a:buChar char="Ø"/>
            </a:pPr>
            <a:r>
              <a:rPr lang="fa-IR" dirty="0">
                <a:cs typeface="B Homa" panose="00000400000000000000" pitchFamily="2" charset="-78"/>
              </a:rPr>
              <a:t>رنگ و فرم سطل زباله نباید محیط پیرامون خود را تحت تأثیر قرار دهد.</a:t>
            </a:r>
            <a:endParaRPr lang="en-US" dirty="0">
              <a:cs typeface="B Homa" panose="00000400000000000000" pitchFamily="2" charset="-78"/>
            </a:endParaRPr>
          </a:p>
          <a:p>
            <a:pPr lvl="0" algn="r" rtl="1">
              <a:lnSpc>
                <a:spcPct val="100000"/>
              </a:lnSpc>
              <a:buFont typeface="Wingdings" panose="05000000000000000000" pitchFamily="2" charset="2"/>
              <a:buChar char="Ø"/>
            </a:pPr>
            <a:r>
              <a:rPr lang="fa-IR" dirty="0" smtClean="0">
                <a:cs typeface="B Homa" panose="00000400000000000000" pitchFamily="2" charset="-78"/>
              </a:rPr>
              <a:t>به </a:t>
            </a:r>
            <a:r>
              <a:rPr lang="fa-IR" dirty="0">
                <a:cs typeface="B Homa" panose="00000400000000000000" pitchFamily="2" charset="-78"/>
              </a:rPr>
              <a:t>کار بردن نقوش برجسته در سطوح داخلی یا خارجی سطل زباله ممنوع است.</a:t>
            </a:r>
            <a:endParaRPr lang="en-US" dirty="0">
              <a:cs typeface="B Homa" panose="00000400000000000000" pitchFamily="2" charset="-78"/>
            </a:endParaRPr>
          </a:p>
          <a:p>
            <a:pPr lvl="0" algn="r" rtl="1">
              <a:lnSpc>
                <a:spcPct val="100000"/>
              </a:lnSpc>
              <a:buFont typeface="Wingdings" panose="05000000000000000000" pitchFamily="2" charset="2"/>
              <a:buChar char="Ø"/>
            </a:pPr>
            <a:r>
              <a:rPr lang="fa-IR" dirty="0">
                <a:cs typeface="B Homa" panose="00000400000000000000" pitchFamily="2" charset="-78"/>
              </a:rPr>
              <a:t>در صورت طراحی متنوع </a:t>
            </a:r>
            <a:r>
              <a:rPr lang="fa-IR" dirty="0" smtClean="0">
                <a:cs typeface="B Homa" panose="00000400000000000000" pitchFamily="2" charset="-78"/>
              </a:rPr>
              <a:t>سطل های </a:t>
            </a:r>
            <a:r>
              <a:rPr lang="fa-IR" dirty="0">
                <a:cs typeface="B Homa" panose="00000400000000000000" pitchFamily="2" charset="-78"/>
              </a:rPr>
              <a:t>زباله استفاده از یک عنصر مشترک درتمامی آنها الزامی </a:t>
            </a:r>
            <a:r>
              <a:rPr lang="fa-IR" dirty="0" smtClean="0">
                <a:cs typeface="B Homa" panose="00000400000000000000" pitchFamily="2" charset="-78"/>
              </a:rPr>
              <a:t>است.</a:t>
            </a:r>
          </a:p>
          <a:p>
            <a:pPr lvl="0" algn="r" rtl="1">
              <a:lnSpc>
                <a:spcPct val="100000"/>
              </a:lnSpc>
              <a:buFont typeface="Wingdings" panose="05000000000000000000" pitchFamily="2" charset="2"/>
              <a:buChar char="Ø"/>
            </a:pPr>
            <a:r>
              <a:rPr lang="fa-IR" dirty="0" smtClean="0">
                <a:cs typeface="B Homa" panose="00000400000000000000" pitchFamily="2" charset="-78"/>
              </a:rPr>
              <a:t>استقرار سطل های </a:t>
            </a:r>
            <a:r>
              <a:rPr lang="fa-IR" dirty="0">
                <a:cs typeface="B Homa" panose="00000400000000000000" pitchFamily="2" charset="-78"/>
              </a:rPr>
              <a:t>زباله باید در فواصل 30 تا 50 متری بسته به شلوغی محیط انجام گیرد.</a:t>
            </a:r>
            <a:endParaRPr lang="en-US" dirty="0">
              <a:cs typeface="B Homa" panose="00000400000000000000" pitchFamily="2" charset="-78"/>
            </a:endParaRPr>
          </a:p>
          <a:p>
            <a:pPr lvl="0" algn="r" rtl="1">
              <a:buFont typeface="Wingdings" panose="05000000000000000000" pitchFamily="2" charset="2"/>
              <a:buChar char="Ø"/>
            </a:pPr>
            <a:r>
              <a:rPr lang="fa-IR" dirty="0">
                <a:cs typeface="B Homa" panose="00000400000000000000" pitchFamily="2" charset="-78"/>
              </a:rPr>
              <a:t>مکان یابی نصب </a:t>
            </a:r>
            <a:r>
              <a:rPr lang="fa-IR" dirty="0" smtClean="0">
                <a:cs typeface="B Homa" panose="00000400000000000000" pitchFamily="2" charset="-78"/>
              </a:rPr>
              <a:t>سطل های </a:t>
            </a:r>
            <a:r>
              <a:rPr lang="fa-IR" dirty="0">
                <a:cs typeface="B Homa" panose="00000400000000000000" pitchFamily="2" charset="-78"/>
              </a:rPr>
              <a:t>زباله باید با توجه به دسترسی شهروندان صورت پذیرد</a:t>
            </a:r>
            <a:r>
              <a:rPr lang="fa-IR" dirty="0" smtClean="0">
                <a:cs typeface="B Homa" panose="00000400000000000000" pitchFamily="2" charset="-78"/>
              </a:rPr>
              <a:t>.</a:t>
            </a:r>
            <a:endParaRPr lang="en-US" dirty="0">
              <a:cs typeface="B Homa" panose="00000400000000000000" pitchFamily="2" charset="-78"/>
            </a:endParaRPr>
          </a:p>
          <a:p>
            <a:pPr algn="r" rtl="1">
              <a:lnSpc>
                <a:spcPct val="100000"/>
              </a:lnSpc>
              <a:buFont typeface="Wingdings" panose="05000000000000000000" pitchFamily="2" charset="2"/>
              <a:buChar char="Ø"/>
            </a:pPr>
            <a:endParaRPr lang="en-US" dirty="0">
              <a:cs typeface="B Homa" panose="00000400000000000000" pitchFamily="2" charset="-78"/>
            </a:endParaRPr>
          </a:p>
        </p:txBody>
      </p:sp>
    </p:spTree>
    <p:extLst>
      <p:ext uri="{BB962C8B-B14F-4D97-AF65-F5344CB8AC3E}">
        <p14:creationId xmlns:p14="http://schemas.microsoft.com/office/powerpoint/2010/main" val="2668068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136" y="424143"/>
            <a:ext cx="9404723" cy="1400530"/>
          </a:xfrm>
        </p:spPr>
        <p:txBody>
          <a:bodyPr/>
          <a:lstStyle/>
          <a:p>
            <a:pPr lvl="0" algn="r" rtl="1"/>
            <a:r>
              <a:rPr lang="fa-IR" b="1" dirty="0">
                <a:cs typeface="B Homa" panose="00000400000000000000" pitchFamily="2" charset="-78"/>
              </a:rPr>
              <a:t>ضوابط تابلوهای اطلاع رسانی و مسیرهای </a:t>
            </a:r>
            <a:r>
              <a:rPr lang="fa-IR" b="1" dirty="0" smtClean="0">
                <a:cs typeface="B Homa" panose="00000400000000000000" pitchFamily="2" charset="-78"/>
              </a:rPr>
              <a:t>شهری</a:t>
            </a:r>
            <a:endParaRPr lang="en-US" dirty="0"/>
          </a:p>
        </p:txBody>
      </p:sp>
      <p:sp>
        <p:nvSpPr>
          <p:cNvPr id="3" name="Content Placeholder 2"/>
          <p:cNvSpPr>
            <a:spLocks noGrp="1"/>
          </p:cNvSpPr>
          <p:nvPr>
            <p:ph idx="1"/>
          </p:nvPr>
        </p:nvSpPr>
        <p:spPr>
          <a:xfrm>
            <a:off x="700088" y="1824673"/>
            <a:ext cx="10235589" cy="4490402"/>
          </a:xfrm>
        </p:spPr>
        <p:txBody>
          <a:bodyPr/>
          <a:lstStyle/>
          <a:p>
            <a:pPr lvl="0" algn="just" rtl="1">
              <a:buFont typeface="Wingdings" panose="05000000000000000000" pitchFamily="2" charset="2"/>
              <a:buChar char="q"/>
            </a:pPr>
            <a:r>
              <a:rPr lang="fa-IR" dirty="0">
                <a:cs typeface="B Homa" panose="00000400000000000000" pitchFamily="2" charset="-78"/>
              </a:rPr>
              <a:t>در طراحی علائم ایمنی و ترافیکی رعایت استانداردهای بین المللی الزامی است.</a:t>
            </a:r>
            <a:endParaRPr lang="en-US" dirty="0">
              <a:cs typeface="B Homa" panose="00000400000000000000" pitchFamily="2" charset="-78"/>
            </a:endParaRPr>
          </a:p>
          <a:p>
            <a:pPr lvl="0" algn="just" rtl="1">
              <a:buFont typeface="Wingdings" panose="05000000000000000000" pitchFamily="2" charset="2"/>
              <a:buChar char="q"/>
            </a:pPr>
            <a:r>
              <a:rPr lang="fa-IR" dirty="0">
                <a:cs typeface="B Homa" panose="00000400000000000000" pitchFamily="2" charset="-78"/>
              </a:rPr>
              <a:t>استفاده از شکل و رنگ و سایر مشخصات علائم هشداردهنده و یا نوشته های « ایست</a:t>
            </a:r>
            <a:r>
              <a:rPr lang="fa-IR" dirty="0" smtClean="0">
                <a:cs typeface="B Homa" panose="00000400000000000000" pitchFamily="2" charset="-78"/>
              </a:rPr>
              <a:t>» ،      « </a:t>
            </a:r>
            <a:r>
              <a:rPr lang="fa-IR" dirty="0">
                <a:cs typeface="B Homa" panose="00000400000000000000" pitchFamily="2" charset="-78"/>
              </a:rPr>
              <a:t>خطر» و در مطالبی که ایجاد شبهه با تابلوهای انتظامی می کنند ، ممنوع </a:t>
            </a:r>
            <a:r>
              <a:rPr lang="fa-IR" dirty="0" smtClean="0">
                <a:cs typeface="B Homa" panose="00000400000000000000" pitchFamily="2" charset="-78"/>
              </a:rPr>
              <a:t>می باشد</a:t>
            </a:r>
            <a:r>
              <a:rPr lang="fa-IR" dirty="0">
                <a:cs typeface="B Homa" panose="00000400000000000000" pitchFamily="2" charset="-78"/>
              </a:rPr>
              <a:t>.</a:t>
            </a:r>
            <a:endParaRPr lang="en-US" dirty="0">
              <a:cs typeface="B Homa" panose="00000400000000000000" pitchFamily="2" charset="-78"/>
            </a:endParaRPr>
          </a:p>
          <a:p>
            <a:pPr lvl="0" algn="just" rtl="1">
              <a:buFont typeface="Wingdings" panose="05000000000000000000" pitchFamily="2" charset="2"/>
              <a:buChar char="q"/>
            </a:pPr>
            <a:r>
              <a:rPr lang="fa-IR" dirty="0">
                <a:cs typeface="B Homa" panose="00000400000000000000" pitchFamily="2" charset="-78"/>
              </a:rPr>
              <a:t>رعایت اختصار در انتشار اطلاعات تابلوهای اطلاع رسانی الزامی است.</a:t>
            </a:r>
            <a:endParaRPr lang="en-US" dirty="0">
              <a:cs typeface="B Homa" panose="00000400000000000000" pitchFamily="2" charset="-78"/>
            </a:endParaRPr>
          </a:p>
          <a:p>
            <a:pPr lvl="0" algn="just" rtl="1">
              <a:buFont typeface="Wingdings" panose="05000000000000000000" pitchFamily="2" charset="2"/>
              <a:buChar char="q"/>
            </a:pPr>
            <a:r>
              <a:rPr lang="fa-IR" dirty="0">
                <a:cs typeface="B Homa" panose="00000400000000000000" pitchFamily="2" charset="-78"/>
              </a:rPr>
              <a:t>طراحی تابلوها و علائم تصویری که سطحی بزرگتر از 8 مترمربع دارند باید به تایید مهندس محاسب دارای پروانه اشتغال (حداقل پایه 3) برسد. این تابلوها و سازه های </a:t>
            </a:r>
            <a:r>
              <a:rPr lang="fa-IR" dirty="0" smtClean="0">
                <a:cs typeface="B Homa" panose="00000400000000000000" pitchFamily="2" charset="-78"/>
              </a:rPr>
              <a:t>آن ها </a:t>
            </a:r>
            <a:r>
              <a:rPr lang="fa-IR" dirty="0">
                <a:cs typeface="B Homa" panose="00000400000000000000" pitchFamily="2" charset="-78"/>
              </a:rPr>
              <a:t>نباید تنها بر عناصر غیر مقاومی چون دست انداز و قرنیز ساختمان متکی گردد. </a:t>
            </a:r>
            <a:endParaRPr lang="en-US" dirty="0">
              <a:cs typeface="B Homa" panose="00000400000000000000" pitchFamily="2" charset="-78"/>
            </a:endParaRPr>
          </a:p>
          <a:p>
            <a:pPr lvl="0" algn="just" rtl="1">
              <a:buFont typeface="Wingdings" panose="05000000000000000000" pitchFamily="2" charset="2"/>
              <a:buChar char="q"/>
            </a:pPr>
            <a:r>
              <a:rPr lang="fa-IR" dirty="0">
                <a:cs typeface="B Homa" panose="00000400000000000000" pitchFamily="2" charset="-78"/>
              </a:rPr>
              <a:t>حد زیرین ارتفاع تابلوهایی که از زیر آن عبور می شود نباید از 5/2 متر کمتر باشد</a:t>
            </a:r>
            <a:r>
              <a:rPr lang="fa-IR"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14109936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0</TotalTime>
  <Words>5754</Words>
  <Application>Microsoft Office PowerPoint</Application>
  <PresentationFormat>Widescreen</PresentationFormat>
  <Paragraphs>298</Paragraphs>
  <Slides>41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B Homa</vt:lpstr>
      <vt:lpstr>Calibri</vt:lpstr>
      <vt:lpstr>Century Gothic</vt:lpstr>
      <vt:lpstr>Courier New</vt:lpstr>
      <vt:lpstr>Wingdings</vt:lpstr>
      <vt:lpstr>Wingdings 3</vt:lpstr>
      <vt:lpstr>Ion</vt:lpstr>
      <vt:lpstr>بررسی ضوابط و مقررات  مربوط به طراحی مبلمان شهری </vt:lpstr>
      <vt:lpstr>فهرست</vt:lpstr>
      <vt:lpstr>PowerPoint Presentation</vt:lpstr>
      <vt:lpstr>ضوابط روشنایی </vt:lpstr>
      <vt:lpstr>PowerPoint Presentation</vt:lpstr>
      <vt:lpstr>  ضوابط و مقررات اجرايي استفاده از روشنايي در معابر پياده(اصفهان)</vt:lpstr>
      <vt:lpstr>ضوابط سطل زباله </vt:lpstr>
      <vt:lpstr>PowerPoint Presentation</vt:lpstr>
      <vt:lpstr>ضوابط تابلوهای اطلاع رسانی و مسیرهای شهری</vt:lpstr>
      <vt:lpstr>PowerPoint Presentation</vt:lpstr>
      <vt:lpstr>PowerPoint Presentation</vt:lpstr>
      <vt:lpstr>ضوابط و مقررات ساماندهي , تنظيم و بهسازي تابلوهاي خدماتي  تجاري درسطح شهر(اصفهان) </vt:lpstr>
      <vt:lpstr>PowerPoint Presentation</vt:lpstr>
      <vt:lpstr>PowerPoint Presentation</vt:lpstr>
      <vt:lpstr>PowerPoint Presentation</vt:lpstr>
      <vt:lpstr>ضوابط نصب تابلوها </vt:lpstr>
      <vt:lpstr>PowerPoint Presentation</vt:lpstr>
      <vt:lpstr>PowerPoint Presentation</vt:lpstr>
      <vt:lpstr>ضوابط و مقررات مربوط به نصب پلاكارد در سطح معابر و ميادين سطح شهر</vt:lpstr>
      <vt:lpstr>ضوابط بیلبوردها</vt:lpstr>
      <vt:lpstr>PowerPoint Presentation</vt:lpstr>
      <vt:lpstr>PowerPoint Presentation</vt:lpstr>
      <vt:lpstr>ضوابط کیوسک مطبوعات</vt:lpstr>
      <vt:lpstr>PowerPoint Presentation</vt:lpstr>
      <vt:lpstr>ضوابط باجه تلفن</vt:lpstr>
      <vt:lpstr>PowerPoint Presentation</vt:lpstr>
      <vt:lpstr>ضوابط ایستگاه اتوبوس و باجه فروش بلیط </vt:lpstr>
      <vt:lpstr>PowerPoint Presentation</vt:lpstr>
      <vt:lpstr>PowerPoint Presentation</vt:lpstr>
      <vt:lpstr>ضوابط المان های شهری</vt:lpstr>
      <vt:lpstr>ضوابط آبخوری</vt:lpstr>
      <vt:lpstr>PowerPoint Presentation</vt:lpstr>
      <vt:lpstr>ضوابط گلجای</vt:lpstr>
      <vt:lpstr>ضوابط و مقررات استفاده از جعبه هاي گل در پياده روها  (اصفهان)</vt:lpstr>
      <vt:lpstr>ضوابط نیمکت</vt:lpstr>
      <vt:lpstr>ضوابط جایگاه دوچرخه و موتور سیکلت</vt:lpstr>
      <vt:lpstr>ضوابط و مقررات ايجاد پل های عابر پياده رفيوژ کناری و ميانی خيابان ها حد فاصل سواره و پياده رو(با در نظر گرفتن عملکردهای مسکونی ، تجاری و ...)</vt:lpstr>
      <vt:lpstr>ضوابط و مقررات استفاده از ساعت و تقويم در بدنه ی ساختمان های اداری و تجاری</vt:lpstr>
      <vt:lpstr>ضوابط و مقررات طاق نصرت به مناسبت اعياد و مراسم</vt:lpstr>
      <vt:lpstr>ضوابط و مقررات شرايط استفاده مناسب از معابر پياده توسط كاربريهاي تجاري</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بررسی ضوابط و مقررات  مربوط به طراحی مبلمان شهری </dc:title>
  <dc:creator>Mohammad</dc:creator>
  <cp:lastModifiedBy>Mohammad</cp:lastModifiedBy>
  <cp:revision>1</cp:revision>
  <dcterms:created xsi:type="dcterms:W3CDTF">2019-12-17T21:35:44Z</dcterms:created>
  <dcterms:modified xsi:type="dcterms:W3CDTF">2019-12-17T21:36:20Z</dcterms:modified>
</cp:coreProperties>
</file>