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6.JPG" ContentType="image/gif"/>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1"/>
  </p:notesMasterIdLst>
  <p:sldIdLst>
    <p:sldId id="256" r:id="rId2"/>
    <p:sldId id="327" r:id="rId3"/>
    <p:sldId id="328" r:id="rId4"/>
    <p:sldId id="345" r:id="rId5"/>
    <p:sldId id="329" r:id="rId6"/>
    <p:sldId id="330" r:id="rId7"/>
    <p:sldId id="331" r:id="rId8"/>
    <p:sldId id="332" r:id="rId9"/>
    <p:sldId id="333" r:id="rId10"/>
    <p:sldId id="334" r:id="rId11"/>
    <p:sldId id="335" r:id="rId12"/>
    <p:sldId id="336" r:id="rId13"/>
    <p:sldId id="338" r:id="rId14"/>
    <p:sldId id="337" r:id="rId15"/>
    <p:sldId id="339" r:id="rId16"/>
    <p:sldId id="340" r:id="rId17"/>
    <p:sldId id="341" r:id="rId18"/>
    <p:sldId id="342" r:id="rId19"/>
    <p:sldId id="343" r:id="rId20"/>
    <p:sldId id="301" r:id="rId21"/>
    <p:sldId id="344" r:id="rId22"/>
    <p:sldId id="346" r:id="rId23"/>
    <p:sldId id="366" r:id="rId24"/>
    <p:sldId id="367" r:id="rId25"/>
    <p:sldId id="365" r:id="rId26"/>
    <p:sldId id="348" r:id="rId27"/>
    <p:sldId id="349" r:id="rId28"/>
    <p:sldId id="350" r:id="rId29"/>
    <p:sldId id="351" r:id="rId30"/>
    <p:sldId id="352" r:id="rId31"/>
    <p:sldId id="355" r:id="rId32"/>
    <p:sldId id="356" r:id="rId33"/>
    <p:sldId id="357" r:id="rId34"/>
    <p:sldId id="358" r:id="rId35"/>
    <p:sldId id="359" r:id="rId36"/>
    <p:sldId id="360" r:id="rId37"/>
    <p:sldId id="361" r:id="rId38"/>
    <p:sldId id="362" r:id="rId39"/>
    <p:sldId id="364" r:id="rId40"/>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33" autoAdjust="0"/>
    <p:restoredTop sz="92281" autoAdjust="0"/>
  </p:normalViewPr>
  <p:slideViewPr>
    <p:cSldViewPr>
      <p:cViewPr>
        <p:scale>
          <a:sx n="75" d="100"/>
          <a:sy n="75" d="100"/>
        </p:scale>
        <p:origin x="1050" y="30"/>
      </p:cViewPr>
      <p:guideLst>
        <p:guide orient="horz" pos="2160"/>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21C97A-DCC4-4770-97BD-F121F3EBF4C4}" type="datetimeFigureOut">
              <a:rPr lang="en-US" smtClean="0"/>
              <a:t>12/9/2019</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196AE2-CC77-4A5D-A7DF-38B9EE42D9E1}" type="slidenum">
              <a:rPr lang="en-US" smtClean="0"/>
              <a:t>‹#›</a:t>
            </a:fld>
            <a:endParaRPr lang="en-US"/>
          </a:p>
        </p:txBody>
      </p:sp>
    </p:spTree>
    <p:extLst>
      <p:ext uri="{BB962C8B-B14F-4D97-AF65-F5344CB8AC3E}">
        <p14:creationId xmlns:p14="http://schemas.microsoft.com/office/powerpoint/2010/main" val="258731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20</a:t>
            </a:fld>
            <a:endParaRPr lang="en-US"/>
          </a:p>
        </p:txBody>
      </p:sp>
    </p:spTree>
    <p:extLst>
      <p:ext uri="{BB962C8B-B14F-4D97-AF65-F5344CB8AC3E}">
        <p14:creationId xmlns:p14="http://schemas.microsoft.com/office/powerpoint/2010/main" val="1192816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29</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30</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31</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32</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33</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34</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35</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36</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37</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38</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21</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39</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22</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23</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24</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25</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26</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27</a:t>
            </a:fld>
            <a:endParaRPr lang="en-US"/>
          </a:p>
        </p:txBody>
      </p:sp>
    </p:spTree>
    <p:extLst>
      <p:ext uri="{BB962C8B-B14F-4D97-AF65-F5344CB8AC3E}">
        <p14:creationId xmlns:p14="http://schemas.microsoft.com/office/powerpoint/2010/main" val="2672260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3196AE2-CC77-4A5D-A7DF-38B9EE42D9E1}" type="slidenum">
              <a:rPr lang="en-US" smtClean="0"/>
              <a:t>28</a:t>
            </a:fld>
            <a:endParaRPr lang="en-US"/>
          </a:p>
        </p:txBody>
      </p:sp>
    </p:spTree>
    <p:extLst>
      <p:ext uri="{BB962C8B-B14F-4D97-AF65-F5344CB8AC3E}">
        <p14:creationId xmlns:p14="http://schemas.microsoft.com/office/powerpoint/2010/main" val="2672260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906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906" y="6053328"/>
            <a:ext cx="2436876"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5748" y="6044184"/>
            <a:ext cx="73502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559050" y="4038600"/>
            <a:ext cx="701675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559050" y="6050037"/>
            <a:ext cx="72644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82550" y="6068699"/>
            <a:ext cx="2228850" cy="685800"/>
          </a:xfrm>
        </p:spPr>
        <p:txBody>
          <a:bodyPr>
            <a:noAutofit/>
          </a:bodyPr>
          <a:lstStyle>
            <a:lvl1pPr algn="ctr">
              <a:defRPr sz="2000">
                <a:solidFill>
                  <a:srgbClr val="FFFFFF"/>
                </a:solidFill>
              </a:defRPr>
            </a:lvl1pPr>
          </a:lstStyle>
          <a:p>
            <a:fld id="{615C473C-16A7-4147-A75D-772AB83901D7}" type="datetimeFigureOut">
              <a:rPr lang="en-US" smtClean="0"/>
              <a:t>12/9/2019</a:t>
            </a:fld>
            <a:endParaRPr lang="en-US"/>
          </a:p>
        </p:txBody>
      </p:sp>
      <p:sp>
        <p:nvSpPr>
          <p:cNvPr id="17" name="Footer Placeholder 16"/>
          <p:cNvSpPr>
            <a:spLocks noGrp="1"/>
          </p:cNvSpPr>
          <p:nvPr>
            <p:ph type="ftr" sz="quarter" idx="11"/>
          </p:nvPr>
        </p:nvSpPr>
        <p:spPr>
          <a:xfrm>
            <a:off x="2259176" y="236539"/>
            <a:ext cx="635635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667750" y="228600"/>
            <a:ext cx="908050" cy="381000"/>
          </a:xfrm>
        </p:spPr>
        <p:txBody>
          <a:bodyPr/>
          <a:lstStyle>
            <a:lvl1pPr>
              <a:defRPr>
                <a:solidFill>
                  <a:schemeClr val="tx2"/>
                </a:solidFill>
              </a:defRPr>
            </a:lvl1pPr>
          </a:lstStyle>
          <a:p>
            <a:fld id="{17E0B3B0-DC2D-4E31-B62C-05A7B6BC11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5C473C-16A7-4147-A75D-772AB83901D7}" type="datetimeFigureOut">
              <a:rPr lang="en-US" smtClean="0"/>
              <a:t>12/9/2019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0B3B0-DC2D-4E31-B62C-05A7B6BC11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99300" y="609601"/>
            <a:ext cx="222885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95300" y="609600"/>
            <a:ext cx="602615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7099300" y="6248403"/>
            <a:ext cx="2393950" cy="365125"/>
          </a:xfrm>
        </p:spPr>
        <p:txBody>
          <a:bodyPr/>
          <a:lstStyle/>
          <a:p>
            <a:fld id="{615C473C-16A7-4147-A75D-772AB83901D7}" type="datetimeFigureOut">
              <a:rPr lang="en-US" smtClean="0"/>
              <a:t>12/9/2019</a:t>
            </a:fld>
            <a:endParaRPr lang="en-US"/>
          </a:p>
        </p:txBody>
      </p:sp>
      <p:sp>
        <p:nvSpPr>
          <p:cNvPr id="5" name="Footer Placeholder 4"/>
          <p:cNvSpPr>
            <a:spLocks noGrp="1"/>
          </p:cNvSpPr>
          <p:nvPr>
            <p:ph type="ftr" sz="quarter" idx="11"/>
          </p:nvPr>
        </p:nvSpPr>
        <p:spPr>
          <a:xfrm>
            <a:off x="495302" y="6248208"/>
            <a:ext cx="6037940" cy="365125"/>
          </a:xfrm>
        </p:spPr>
        <p:txBody>
          <a:bodyPr/>
          <a:lstStyle/>
          <a:p>
            <a:endParaRPr lang="en-US"/>
          </a:p>
        </p:txBody>
      </p:sp>
      <p:sp>
        <p:nvSpPr>
          <p:cNvPr id="7" name="Rectangle 6"/>
          <p:cNvSpPr/>
          <p:nvPr/>
        </p:nvSpPr>
        <p:spPr bwMode="white">
          <a:xfrm>
            <a:off x="6604345" y="0"/>
            <a:ext cx="34671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653875" y="609600"/>
            <a:ext cx="24765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653875" y="0"/>
            <a:ext cx="24765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6511000" y="134276"/>
            <a:ext cx="533400" cy="264849"/>
          </a:xfrm>
        </p:spPr>
        <p:txBody>
          <a:bodyPr/>
          <a:lstStyle/>
          <a:p>
            <a:fld id="{17E0B3B0-DC2D-4E31-B62C-05A7B6BC11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63702" y="228600"/>
            <a:ext cx="883285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15C473C-16A7-4147-A75D-772AB83901D7}" type="datetimeFigureOut">
              <a:rPr lang="en-US" smtClean="0"/>
              <a:t>12/9/2019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7E0B3B0-DC2D-4E31-B62C-05A7B6BC1100}" type="slidenum">
              <a:rPr lang="en-US" smtClean="0"/>
              <a:t>‹#›</a:t>
            </a:fld>
            <a:endParaRPr lang="en-US"/>
          </a:p>
        </p:txBody>
      </p:sp>
      <p:sp>
        <p:nvSpPr>
          <p:cNvPr id="8" name="Content Placeholder 7"/>
          <p:cNvSpPr>
            <a:spLocks noGrp="1"/>
          </p:cNvSpPr>
          <p:nvPr>
            <p:ph sz="quarter" idx="1"/>
          </p:nvPr>
        </p:nvSpPr>
        <p:spPr>
          <a:xfrm>
            <a:off x="663702" y="1600200"/>
            <a:ext cx="883285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85900" y="2743200"/>
            <a:ext cx="7716706"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906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40335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485900" y="1600200"/>
            <a:ext cx="84201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485900" y="1600200"/>
            <a:ext cx="8255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15C473C-16A7-4147-A75D-772AB83901D7}" type="datetimeFigureOut">
              <a:rPr lang="en-US" smtClean="0"/>
              <a:t>12/9/2019</a:t>
            </a:fld>
            <a:endParaRPr lang="en-US"/>
          </a:p>
        </p:txBody>
      </p:sp>
      <p:sp>
        <p:nvSpPr>
          <p:cNvPr id="13" name="Slide Number Placeholder 12"/>
          <p:cNvSpPr>
            <a:spLocks noGrp="1"/>
          </p:cNvSpPr>
          <p:nvPr>
            <p:ph type="sldNum" sz="quarter" idx="11"/>
          </p:nvPr>
        </p:nvSpPr>
        <p:spPr>
          <a:xfrm>
            <a:off x="0" y="1752600"/>
            <a:ext cx="1403350" cy="701676"/>
          </a:xfrm>
        </p:spPr>
        <p:txBody>
          <a:bodyPr>
            <a:noAutofit/>
          </a:bodyPr>
          <a:lstStyle>
            <a:lvl1pPr>
              <a:defRPr sz="2400">
                <a:solidFill>
                  <a:srgbClr val="FFFFFF"/>
                </a:solidFill>
              </a:defRPr>
            </a:lvl1pPr>
          </a:lstStyle>
          <a:p>
            <a:fld id="{17E0B3B0-DC2D-4E31-B62C-05A7B6BC1100}"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60400" y="1589567"/>
            <a:ext cx="421005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5248643" y="1589567"/>
            <a:ext cx="421005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15C473C-16A7-4147-A75D-772AB83901D7}" type="datetimeFigureOut">
              <a:rPr lang="en-US" smtClean="0"/>
              <a:t>12/9/2019</a:t>
            </a:fld>
            <a:endParaRPr lang="en-US"/>
          </a:p>
        </p:txBody>
      </p:sp>
      <p:sp>
        <p:nvSpPr>
          <p:cNvPr id="10" name="Slide Number Placeholder 9"/>
          <p:cNvSpPr>
            <a:spLocks noGrp="1"/>
          </p:cNvSpPr>
          <p:nvPr>
            <p:ph type="sldNum" sz="quarter" idx="16"/>
          </p:nvPr>
        </p:nvSpPr>
        <p:spPr/>
        <p:txBody>
          <a:bodyPr rtlCol="0"/>
          <a:lstStyle/>
          <a:p>
            <a:fld id="{17E0B3B0-DC2D-4E31-B62C-05A7B6BC1100}"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7850" y="273050"/>
            <a:ext cx="883285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60400" y="2438400"/>
            <a:ext cx="421005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5200650" y="2438400"/>
            <a:ext cx="421005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15C473C-16A7-4147-A75D-772AB83901D7}" type="datetimeFigureOut">
              <a:rPr lang="en-US" smtClean="0"/>
              <a:t>12/9/2019</a:t>
            </a:fld>
            <a:endParaRPr lang="en-US"/>
          </a:p>
        </p:txBody>
      </p:sp>
      <p:sp>
        <p:nvSpPr>
          <p:cNvPr id="12" name="Slide Number Placeholder 11"/>
          <p:cNvSpPr>
            <a:spLocks noGrp="1"/>
          </p:cNvSpPr>
          <p:nvPr>
            <p:ph type="sldNum" sz="quarter" idx="16"/>
          </p:nvPr>
        </p:nvSpPr>
        <p:spPr/>
        <p:txBody>
          <a:bodyPr rtlCol="0"/>
          <a:lstStyle/>
          <a:p>
            <a:fld id="{17E0B3B0-DC2D-4E31-B62C-05A7B6BC1100}"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60400" y="1752600"/>
            <a:ext cx="421005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5200650" y="1752600"/>
            <a:ext cx="421005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15C473C-16A7-4147-A75D-772AB83901D7}" type="datetimeFigureOut">
              <a:rPr lang="en-US" smtClean="0"/>
              <a:t>12/9/2019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7E0B3B0-DC2D-4E31-B62C-05A7B6BC11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5C473C-16A7-4147-A75D-772AB83901D7}" type="datetimeFigureOut">
              <a:rPr lang="en-US" smtClean="0"/>
              <a:t>12/9/2019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77850" cy="381000"/>
          </a:xfrm>
        </p:spPr>
        <p:txBody>
          <a:bodyPr/>
          <a:lstStyle>
            <a:lvl1pPr>
              <a:defRPr>
                <a:solidFill>
                  <a:schemeClr val="tx2"/>
                </a:solidFill>
              </a:defRPr>
            </a:lvl1pPr>
          </a:lstStyle>
          <a:p>
            <a:fld id="{17E0B3B0-DC2D-4E31-B62C-05A7B6BC110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0400" y="273050"/>
            <a:ext cx="87503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15C473C-16A7-4147-A75D-772AB83901D7}" type="datetimeFigureOut">
              <a:rPr lang="en-US" smtClean="0"/>
              <a:t>12/9/2019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7E0B3B0-DC2D-4E31-B62C-05A7B6BC1100}" type="slidenum">
              <a:rPr lang="en-US" smtClean="0"/>
              <a:t>‹#›</a:t>
            </a:fld>
            <a:endParaRPr lang="en-US"/>
          </a:p>
        </p:txBody>
      </p:sp>
      <p:sp>
        <p:nvSpPr>
          <p:cNvPr id="3" name="Text Placeholder 2"/>
          <p:cNvSpPr>
            <a:spLocks noGrp="1"/>
          </p:cNvSpPr>
          <p:nvPr>
            <p:ph type="body" idx="2"/>
          </p:nvPr>
        </p:nvSpPr>
        <p:spPr>
          <a:xfrm>
            <a:off x="660400" y="1752600"/>
            <a:ext cx="173355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559050" y="1752600"/>
            <a:ext cx="69342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33550" y="5486400"/>
            <a:ext cx="79248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906" y="4572000"/>
            <a:ext cx="9906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906" y="4663440"/>
            <a:ext cx="158496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674114" y="4654296"/>
            <a:ext cx="8231886"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733550" y="4648200"/>
            <a:ext cx="79248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568450" y="0"/>
            <a:ext cx="108966"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769100" y="6248401"/>
            <a:ext cx="2889250" cy="365125"/>
          </a:xfrm>
        </p:spPr>
        <p:txBody>
          <a:bodyPr rtlCol="0"/>
          <a:lstStyle/>
          <a:p>
            <a:fld id="{615C473C-16A7-4147-A75D-772AB83901D7}" type="datetimeFigureOut">
              <a:rPr lang="en-US" smtClean="0"/>
              <a:t>12/9/2019</a:t>
            </a:fld>
            <a:endParaRPr lang="en-US"/>
          </a:p>
        </p:txBody>
      </p:sp>
      <p:sp>
        <p:nvSpPr>
          <p:cNvPr id="13" name="Slide Number Placeholder 12"/>
          <p:cNvSpPr>
            <a:spLocks noGrp="1"/>
          </p:cNvSpPr>
          <p:nvPr>
            <p:ph type="sldNum" sz="quarter" idx="11"/>
          </p:nvPr>
        </p:nvSpPr>
        <p:spPr>
          <a:xfrm>
            <a:off x="0" y="4667249"/>
            <a:ext cx="1568450" cy="663578"/>
          </a:xfrm>
        </p:spPr>
        <p:txBody>
          <a:bodyPr rtlCol="0"/>
          <a:lstStyle>
            <a:lvl1pPr>
              <a:defRPr sz="2800"/>
            </a:lvl1pPr>
          </a:lstStyle>
          <a:p>
            <a:fld id="{17E0B3B0-DC2D-4E31-B62C-05A7B6BC1100}" type="slidenum">
              <a:rPr lang="en-US" smtClean="0"/>
              <a:t>‹#›</a:t>
            </a:fld>
            <a:endParaRPr lang="en-US"/>
          </a:p>
        </p:txBody>
      </p:sp>
      <p:sp>
        <p:nvSpPr>
          <p:cNvPr id="14" name="Footer Placeholder 13"/>
          <p:cNvSpPr>
            <a:spLocks noGrp="1"/>
          </p:cNvSpPr>
          <p:nvPr>
            <p:ph type="ftr" sz="quarter" idx="12"/>
          </p:nvPr>
        </p:nvSpPr>
        <p:spPr>
          <a:xfrm>
            <a:off x="1733550" y="6248207"/>
            <a:ext cx="4953000" cy="365125"/>
          </a:xfrm>
        </p:spPr>
        <p:txBody>
          <a:bodyPr rtlCol="0"/>
          <a:lstStyle/>
          <a:p>
            <a:endParaRPr lang="en-US"/>
          </a:p>
        </p:txBody>
      </p:sp>
      <p:sp>
        <p:nvSpPr>
          <p:cNvPr id="3" name="Picture Placeholder 2"/>
          <p:cNvSpPr>
            <a:spLocks noGrp="1"/>
          </p:cNvSpPr>
          <p:nvPr>
            <p:ph type="pic" idx="1"/>
          </p:nvPr>
        </p:nvSpPr>
        <p:spPr>
          <a:xfrm>
            <a:off x="1690624" y="0"/>
            <a:ext cx="8215376"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60400" y="228600"/>
            <a:ext cx="883285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63702" y="1600200"/>
            <a:ext cx="883285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604000" y="6248401"/>
            <a:ext cx="2889250" cy="365125"/>
          </a:xfrm>
          <a:prstGeom prst="rect">
            <a:avLst/>
          </a:prstGeom>
        </p:spPr>
        <p:txBody>
          <a:bodyPr vert="horz" anchor="ctr" anchorCtr="0"/>
          <a:lstStyle>
            <a:lvl1pPr algn="l" eaLnBrk="1" latinLnBrk="0" hangingPunct="1">
              <a:defRPr kumimoji="0" sz="1400">
                <a:solidFill>
                  <a:schemeClr val="tx2"/>
                </a:solidFill>
              </a:defRPr>
            </a:lvl1pPr>
          </a:lstStyle>
          <a:p>
            <a:fld id="{615C473C-16A7-4147-A75D-772AB83901D7}" type="datetimeFigureOut">
              <a:rPr lang="en-US" smtClean="0"/>
              <a:t>12/9/2019</a:t>
            </a:fld>
            <a:endParaRPr lang="en-US"/>
          </a:p>
        </p:txBody>
      </p:sp>
      <p:sp>
        <p:nvSpPr>
          <p:cNvPr id="3" name="Footer Placeholder 2"/>
          <p:cNvSpPr>
            <a:spLocks noGrp="1"/>
          </p:cNvSpPr>
          <p:nvPr>
            <p:ph type="ftr" sz="quarter" idx="3"/>
          </p:nvPr>
        </p:nvSpPr>
        <p:spPr>
          <a:xfrm>
            <a:off x="660401" y="6248207"/>
            <a:ext cx="5872840"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906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7785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39762" y="1280160"/>
            <a:ext cx="9266238"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7785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7E0B3B0-DC2D-4E31-B62C-05A7B6BC110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val 27"/>
          <p:cNvSpPr/>
          <p:nvPr/>
        </p:nvSpPr>
        <p:spPr>
          <a:xfrm>
            <a:off x="970674" y="598972"/>
            <a:ext cx="2084388" cy="1888680"/>
          </a:xfrm>
          <a:prstGeom prst="ellipse">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981200" y="2743200"/>
            <a:ext cx="7016750" cy="1200329"/>
          </a:xfrm>
          <a:prstGeom prst="rect">
            <a:avLst/>
          </a:prstGeom>
          <a:noFill/>
        </p:spPr>
        <p:txBody>
          <a:bodyPr wrap="square" rtlCol="0">
            <a:spAutoFit/>
          </a:bodyPr>
          <a:lstStyle/>
          <a:p>
            <a:pPr algn="ctr"/>
            <a:r>
              <a:rPr lang="fa-IR" sz="4000" dirty="0" smtClean="0">
                <a:solidFill>
                  <a:schemeClr val="tx2">
                    <a:lumMod val="75000"/>
                    <a:lumOff val="25000"/>
                  </a:schemeClr>
                </a:solidFill>
                <a:cs typeface="B Jadid" pitchFamily="2" charset="-78"/>
              </a:rPr>
              <a:t>تأسیسات و زیرساخت شهری</a:t>
            </a:r>
            <a:r>
              <a:rPr lang="fa-IR" sz="4000" baseline="-25000" dirty="0" smtClean="0">
                <a:solidFill>
                  <a:schemeClr val="tx2">
                    <a:lumMod val="75000"/>
                    <a:lumOff val="25000"/>
                  </a:schemeClr>
                </a:solidFill>
                <a:cs typeface="B Jadid" pitchFamily="2" charset="-78"/>
              </a:rPr>
              <a:t> </a:t>
            </a:r>
          </a:p>
          <a:p>
            <a:pPr algn="ctr"/>
            <a:r>
              <a:rPr lang="fa-IR" sz="4000" baseline="-25000" dirty="0" smtClean="0">
                <a:solidFill>
                  <a:schemeClr val="tx2">
                    <a:lumMod val="75000"/>
                    <a:lumOff val="25000"/>
                  </a:schemeClr>
                </a:solidFill>
                <a:cs typeface="B Jadid" pitchFamily="2" charset="-78"/>
              </a:rPr>
              <a:t>(</a:t>
            </a:r>
            <a:r>
              <a:rPr lang="fa-IR" sz="3200" dirty="0">
                <a:solidFill>
                  <a:schemeClr val="tx2">
                    <a:lumMod val="75000"/>
                    <a:lumOff val="25000"/>
                  </a:schemeClr>
                </a:solidFill>
                <a:cs typeface="B Jadid" pitchFamily="2" charset="-78"/>
              </a:rPr>
              <a:t>مکان یابی تصفیه خانه فاضلاب</a:t>
            </a:r>
            <a:r>
              <a:rPr lang="fa-IR" sz="4000" baseline="-25000" dirty="0" smtClean="0">
                <a:solidFill>
                  <a:schemeClr val="tx2">
                    <a:lumMod val="75000"/>
                    <a:lumOff val="25000"/>
                  </a:schemeClr>
                </a:solidFill>
                <a:cs typeface="B Jadid" pitchFamily="2" charset="-78"/>
              </a:rPr>
              <a:t>)</a:t>
            </a:r>
            <a:endParaRPr lang="en-US" sz="4000" baseline="-25000" dirty="0">
              <a:solidFill>
                <a:schemeClr val="tx2">
                  <a:lumMod val="75000"/>
                  <a:lumOff val="25000"/>
                </a:schemeClr>
              </a:solidFill>
              <a:cs typeface="B Jadid" pitchFamily="2" charset="-78"/>
            </a:endParaRPr>
          </a:p>
        </p:txBody>
      </p:sp>
      <p:sp>
        <p:nvSpPr>
          <p:cNvPr id="27" name="Rectangle 26"/>
          <p:cNvSpPr/>
          <p:nvPr/>
        </p:nvSpPr>
        <p:spPr>
          <a:xfrm flipH="1">
            <a:off x="1898650" y="0"/>
            <a:ext cx="82550" cy="6864824"/>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flipH="1">
            <a:off x="1238250" y="0"/>
            <a:ext cx="165100" cy="685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flipH="1">
            <a:off x="742950" y="0"/>
            <a:ext cx="330200" cy="685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flipH="1">
            <a:off x="1568450" y="0"/>
            <a:ext cx="165100" cy="685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981200" y="4724401"/>
            <a:ext cx="4183981" cy="523220"/>
          </a:xfrm>
          <a:prstGeom prst="rect">
            <a:avLst/>
          </a:prstGeom>
          <a:noFill/>
          <a:effectLst>
            <a:glow rad="228600">
              <a:schemeClr val="accent4">
                <a:satMod val="175000"/>
                <a:alpha val="40000"/>
              </a:schemeClr>
            </a:glow>
          </a:effectLst>
        </p:spPr>
        <p:txBody>
          <a:bodyPr wrap="square" rtlCol="0">
            <a:spAutoFit/>
          </a:bodyPr>
          <a:lstStyle/>
          <a:p>
            <a:r>
              <a:rPr lang="fa-IR" sz="2800" b="1" dirty="0" smtClean="0">
                <a:solidFill>
                  <a:schemeClr val="bg1"/>
                </a:solidFill>
                <a:cs typeface="B Jadid" pitchFamily="2" charset="-78"/>
              </a:rPr>
              <a:t> بررسی موردی : شهر رشت</a:t>
            </a:r>
            <a:endParaRPr lang="en-US" dirty="0">
              <a:solidFill>
                <a:schemeClr val="bg1"/>
              </a:solidFill>
              <a:cs typeface="B Jadid" pitchFamily="2" charset="-78"/>
            </a:endParaRPr>
          </a:p>
        </p:txBody>
      </p:sp>
    </p:spTree>
    <p:extLst>
      <p:ext uri="{BB962C8B-B14F-4D97-AF65-F5344CB8AC3E}">
        <p14:creationId xmlns:p14="http://schemas.microsoft.com/office/powerpoint/2010/main" val="39878473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30" name="Rectangle 29"/>
          <p:cNvSpPr/>
          <p:nvPr/>
        </p:nvSpPr>
        <p:spPr>
          <a:xfrm>
            <a:off x="5892005" y="2077656"/>
            <a:ext cx="1444626"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خاک شناسی</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6" name="Rectangle 35"/>
          <p:cNvSpPr/>
          <p:nvPr/>
        </p:nvSpPr>
        <p:spPr>
          <a:xfrm>
            <a:off x="1040185" y="2612354"/>
            <a:ext cx="6289303" cy="1574149"/>
          </a:xfrm>
          <a:prstGeom prst="rect">
            <a:avLst/>
          </a:prstGeom>
        </p:spPr>
        <p:txBody>
          <a:bodyPr wrap="square">
            <a:spAutoFit/>
          </a:bodyPr>
          <a:lstStyle/>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مهمترین ویژگی که در مطالعات مکان یابی بدان توجه میشود ویژگی تراوایی خاک میباشد</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بدین معنا که هر چه درصد شدن در ساختار خاک منطقه بیشتر باشد، میزان نفوذپذیری آن نیز بیشتر میگردد و در مقابل افزایش درصد رس در خاک نه تنها از میزان نفوذپذیری آن میکاهد ، بلکه وجود کلویدها به نحو موثری در تبادلات کاتیونی شرکت کرده و زمینه ساز پدیدیه فیلتراسیون جریان سیالی میگردد که از درون آن میگذرد.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09565758"/>
      </p:ext>
    </p:extLst>
  </p:cSld>
  <p:clrMapOvr>
    <a:masterClrMapping/>
  </p:clrMapOvr>
  <p:transition spd="med" advClick="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4234307" y="906704"/>
            <a:ext cx="3018775" cy="388696"/>
          </a:xfrm>
          <a:prstGeom prst="rect">
            <a:avLst/>
          </a:prstGeom>
        </p:spPr>
        <p:txBody>
          <a:bodyPr wrap="none">
            <a:spAutoFit/>
          </a:bodyPr>
          <a:lstStyle/>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معیارهای زیست محیطی و اجتماعی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 name="Rectangle 27"/>
          <p:cNvSpPr/>
          <p:nvPr/>
        </p:nvSpPr>
        <p:spPr>
          <a:xfrm>
            <a:off x="4217021" y="1416980"/>
            <a:ext cx="2826415"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فاصله مناسب از مناطق مسکونی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9" name="Rectangle 28"/>
          <p:cNvSpPr/>
          <p:nvPr/>
        </p:nvSpPr>
        <p:spPr>
          <a:xfrm>
            <a:off x="1090913" y="1941286"/>
            <a:ext cx="5771462" cy="1200329"/>
          </a:xfrm>
          <a:prstGeom prst="rect">
            <a:avLst/>
          </a:prstGeom>
        </p:spPr>
        <p:txBody>
          <a:bodyPr wrap="square">
            <a:spAutoFit/>
          </a:bodyPr>
          <a:lstStyle/>
          <a:p>
            <a:pPr algn="just" rtl="1"/>
            <a:r>
              <a:rPr lang="fa-IR" dirty="0">
                <a:latin typeface="Calibri" panose="020F0502020204030204" pitchFamily="34" charset="0"/>
                <a:ea typeface="Calibri" panose="020F0502020204030204" pitchFamily="34" charset="0"/>
                <a:cs typeface="B Nazanin" panose="00000400000000000000" pitchFamily="2" charset="-78"/>
              </a:rPr>
              <a:t>محل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باید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متناسب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نوع</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سیستم</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فاصله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مناسب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شهر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اماکن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مسکونی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حومه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آن قرار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گیرد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انتشار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احتمالی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بوهای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ناشی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همچنین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دیگر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عوامل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مزاحم</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تولیدی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مشکلاتی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برای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این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گونه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اماکن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وجود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نیاورد</a:t>
            </a:r>
            <a:r>
              <a:rPr lang="fa-IR" dirty="0">
                <a:ea typeface="Calibri" panose="020F0502020204030204" pitchFamily="34" charset="0"/>
                <a:cs typeface="Calibri" panose="020F0502020204030204" pitchFamily="34" charset="0"/>
              </a:rPr>
              <a:t> </a:t>
            </a:r>
            <a:endParaRPr lang="fa-IR" dirty="0"/>
          </a:p>
        </p:txBody>
      </p:sp>
      <p:sp>
        <p:nvSpPr>
          <p:cNvPr id="30" name="Rectangle 29"/>
          <p:cNvSpPr/>
          <p:nvPr/>
        </p:nvSpPr>
        <p:spPr>
          <a:xfrm>
            <a:off x="3495205" y="3381875"/>
            <a:ext cx="3704860"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محفوظ بودن در مقابل سیل و طغیان رودخانه</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3" name="Rectangle 32"/>
          <p:cNvSpPr/>
          <p:nvPr/>
        </p:nvSpPr>
        <p:spPr>
          <a:xfrm>
            <a:off x="1099840" y="4219374"/>
            <a:ext cx="7086599" cy="923330"/>
          </a:xfrm>
          <a:prstGeom prst="rect">
            <a:avLst/>
          </a:prstGeom>
        </p:spPr>
        <p:txBody>
          <a:bodyPr wrap="square">
            <a:spAutoFit/>
          </a:bodyPr>
          <a:lstStyle/>
          <a:p>
            <a:pPr algn="just" rtl="1"/>
            <a:r>
              <a:rPr lang="fa-IR" dirty="0">
                <a:latin typeface="Calibri" panose="020F0502020204030204" pitchFamily="34" charset="0"/>
                <a:ea typeface="Calibri" panose="020F0502020204030204" pitchFamily="34" charset="0"/>
                <a:cs typeface="B Nazanin" panose="00000400000000000000" pitchFamily="2" charset="-78"/>
              </a:rPr>
              <a:t>محل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باید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صورتی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انتخاب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گردد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مقابل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خطرات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سیل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یا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طغیان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رودخانه ها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محفوظ</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باشد</a:t>
            </a:r>
            <a:r>
              <a:rPr lang="en-US" dirty="0">
                <a:latin typeface="Calibri" panose="020F0502020204030204" pitchFamily="34" charset="0"/>
                <a:ea typeface="Calibri" panose="020F0502020204030204" pitchFamily="34" charset="0"/>
                <a:cs typeface="B Nazanin" panose="00000400000000000000" pitchFamily="2" charset="-78"/>
              </a:rPr>
              <a:t>.</a:t>
            </a:r>
            <a:r>
              <a:rPr lang="en-US" dirty="0">
                <a:latin typeface="B Nazanin" panose="00000400000000000000" pitchFamily="2" charset="-78"/>
                <a:ea typeface="Calibri" panose="020F0502020204030204" pitchFamily="34" charset="0"/>
              </a:rPr>
              <a:t> </a:t>
            </a:r>
            <a:r>
              <a:rPr lang="fa-IR" dirty="0">
                <a:latin typeface="B Nazanin" panose="00000400000000000000" pitchFamily="2" charset="-78"/>
                <a:ea typeface="Calibri" panose="020F0502020204030204" pitchFamily="34" charset="0"/>
              </a:rPr>
              <a:t>بنابراین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انتخاب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مکان هایی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مسیلهای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مختلف</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وجود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دارد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یا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حریم</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رودخانه</a:t>
            </a:r>
            <a:r>
              <a:rPr lang="fa-IR" dirty="0">
                <a:ea typeface="Calibri" panose="020F0502020204030204" pitchFamily="34" charset="0"/>
                <a:cs typeface="Calibri" panose="020F0502020204030204" pitchFamily="34" charset="0"/>
              </a:rPr>
              <a:t> </a:t>
            </a:r>
            <a:r>
              <a:rPr lang="fa-IR" dirty="0" smtClean="0">
                <a:latin typeface="Calibri" panose="020F0502020204030204" pitchFamily="34" charset="0"/>
                <a:ea typeface="Calibri" panose="020F0502020204030204" pitchFamily="34" charset="0"/>
                <a:cs typeface="B Nazanin" panose="00000400000000000000" pitchFamily="2" charset="-78"/>
              </a:rPr>
              <a:t>میباشدمناسب نیست.</a:t>
            </a:r>
            <a:endParaRPr lang="fa-IR" dirty="0"/>
          </a:p>
        </p:txBody>
      </p:sp>
    </p:spTree>
    <p:extLst>
      <p:ext uri="{BB962C8B-B14F-4D97-AF65-F5344CB8AC3E}">
        <p14:creationId xmlns:p14="http://schemas.microsoft.com/office/powerpoint/2010/main" val="1312742471"/>
      </p:ext>
    </p:extLst>
  </p:cSld>
  <p:clrMapOvr>
    <a:masterClrMapping/>
  </p:clrMapOvr>
  <mc:AlternateContent xmlns:mc="http://schemas.openxmlformats.org/markup-compatibility/2006" xmlns:p14="http://schemas.microsoft.com/office/powerpoint/2010/main">
    <mc:Choice Requires="p14">
      <p:transition spd="slow" p14:dur="1600" advClick="0">
        <p14:prism isContent="1"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3">
                                            <p:txEl>
                                              <p:pRg st="0" end="0"/>
                                            </p:txEl>
                                          </p:spTgt>
                                        </p:tgtEl>
                                        <p:attrNameLst>
                                          <p:attrName>style.visibility</p:attrName>
                                        </p:attrNameLst>
                                      </p:cBhvr>
                                      <p:to>
                                        <p:strVal val="visible"/>
                                      </p:to>
                                    </p:set>
                                    <p:animEffect transition="in" filter="fade">
                                      <p:cBhvr>
                                        <p:cTn id="27"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5226569" y="1029330"/>
            <a:ext cx="1928733"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مناطق حفاظت شده</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 name="Rectangle 27"/>
          <p:cNvSpPr/>
          <p:nvPr/>
        </p:nvSpPr>
        <p:spPr>
          <a:xfrm>
            <a:off x="812940" y="1598908"/>
            <a:ext cx="6584739" cy="1277786"/>
          </a:xfrm>
          <a:prstGeom prst="rect">
            <a:avLst/>
          </a:prstGeom>
        </p:spPr>
        <p:txBody>
          <a:bodyPr wrap="square">
            <a:spAutoFit/>
          </a:bodyPr>
          <a:lstStyle/>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از مناطق حفاظت شده پارک ها ملی ، مناطق میراث طبیعی و غیره دوری شود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از مناطقی که از نظر جلوه های طبیعی</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مناظر طبیعی</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دارای اهمیت هستند اجتناب شود. از نابود کردن، قطع سیماهای توریستی و تفریحی اجتناب شود.در اطراف هریک از مناطق ذکر شده باید یک منطقه</a:t>
            </a:r>
            <a:r>
              <a:rPr lang="en-US" dirty="0">
                <a:latin typeface="Calibri" panose="020F0502020204030204" pitchFamily="34" charset="0"/>
                <a:ea typeface="Calibri" panose="020F0502020204030204" pitchFamily="34" charset="0"/>
                <a:cs typeface="B Nazanin" panose="00000400000000000000" pitchFamily="2" charset="-78"/>
              </a:rPr>
              <a:t> 222 </a:t>
            </a:r>
            <a:r>
              <a:rPr lang="fa-IR" dirty="0" smtClean="0">
                <a:latin typeface="Calibri" panose="020F0502020204030204" pitchFamily="34" charset="0"/>
                <a:ea typeface="Calibri" panose="020F0502020204030204" pitchFamily="34" charset="0"/>
                <a:cs typeface="B Nazanin" panose="00000400000000000000" pitchFamily="2" charset="-78"/>
              </a:rPr>
              <a:t>متری </a:t>
            </a:r>
            <a:r>
              <a:rPr lang="fa-IR" dirty="0">
                <a:latin typeface="Calibri" panose="020F0502020204030204" pitchFamily="34" charset="0"/>
                <a:ea typeface="Calibri" panose="020F0502020204030204" pitchFamily="34" charset="0"/>
                <a:cs typeface="B Nazanin" panose="00000400000000000000" pitchFamily="2" charset="-78"/>
              </a:rPr>
              <a:t>به عنوان حریم در نظر </a:t>
            </a:r>
            <a:r>
              <a:rPr lang="fa-IR" dirty="0" smtClean="0">
                <a:latin typeface="Calibri" panose="020F0502020204030204" pitchFamily="34" charset="0"/>
                <a:ea typeface="Calibri" panose="020F0502020204030204" pitchFamily="34" charset="0"/>
                <a:cs typeface="B Nazanin" panose="00000400000000000000" pitchFamily="2" charset="-78"/>
              </a:rPr>
              <a:t>گرفته شود.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9" name="Rectangle 28"/>
          <p:cNvSpPr/>
          <p:nvPr/>
        </p:nvSpPr>
        <p:spPr>
          <a:xfrm>
            <a:off x="5029200" y="3366599"/>
            <a:ext cx="2129108"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اکولوژی موجودات زنده</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0" name="Rectangle 29"/>
          <p:cNvSpPr/>
          <p:nvPr/>
        </p:nvSpPr>
        <p:spPr>
          <a:xfrm>
            <a:off x="1035918" y="4102626"/>
            <a:ext cx="7734300" cy="981423"/>
          </a:xfrm>
          <a:prstGeom prst="rect">
            <a:avLst/>
          </a:prstGeom>
        </p:spPr>
        <p:txBody>
          <a:bodyPr wrap="square">
            <a:spAutoFit/>
          </a:bodyPr>
          <a:lstStyle/>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باتوجه به آنکه احداث محل دفن پسماندها باعث از بین رفتن یا آسیب جدی رساندن به موجودات زنده</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در منطقه میشود، باید به ارزش اکولوژیکی </a:t>
            </a:r>
            <a:r>
              <a:rPr lang="fa-IR" dirty="0" smtClean="0">
                <a:latin typeface="Calibri" panose="020F0502020204030204" pitchFamily="34" charset="0"/>
                <a:ea typeface="Calibri" panose="020F0502020204030204" pitchFamily="34" charset="0"/>
                <a:cs typeface="B Nazanin" panose="00000400000000000000" pitchFamily="2" charset="-78"/>
              </a:rPr>
              <a:t>موجودات </a:t>
            </a:r>
            <a:r>
              <a:rPr lang="fa-IR" dirty="0">
                <a:latin typeface="Calibri" panose="020F0502020204030204" pitchFamily="34" charset="0"/>
                <a:ea typeface="Calibri" panose="020F0502020204030204" pitchFamily="34" charset="0"/>
                <a:cs typeface="B Nazanin" panose="00000400000000000000" pitchFamily="2" charset="-78"/>
              </a:rPr>
              <a:t>زنده منطقه توجه ویژه ای گردد و از دفن پسماند در مناطقی که جانداران آن دارای ارزش منحصر به فرد اکولوژیکی هستند اجتناب کرد</a:t>
            </a:r>
            <a:r>
              <a:rPr lang="fa-IR" dirty="0" smtClean="0">
                <a:latin typeface="Calibri" panose="020F0502020204030204" pitchFamily="34" charset="0"/>
                <a:ea typeface="Calibri" panose="020F0502020204030204" pitchFamily="34" charset="0"/>
                <a:cs typeface="B Nazanin" panose="00000400000000000000" pitchFamily="2" charset="-78"/>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90962162"/>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xEl>
                                              <p:pRg st="0" end="0"/>
                                            </p:txEl>
                                          </p:spTgt>
                                        </p:tgtEl>
                                        <p:attrNameLst>
                                          <p:attrName>style.visibility</p:attrName>
                                        </p:attrNameLst>
                                      </p:cBhvr>
                                      <p:to>
                                        <p:strVal val="visible"/>
                                      </p:to>
                                    </p:set>
                                    <p:animEffect transition="in" filter="fade">
                                      <p:cBhvr>
                                        <p:cTn id="12" dur="500"/>
                                        <p:tgtEl>
                                          <p:spTgt spid="2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4529882" y="1008244"/>
            <a:ext cx="2507417"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استفاده از پساب تصفیه خانه</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 name="Rectangle 27"/>
          <p:cNvSpPr/>
          <p:nvPr/>
        </p:nvSpPr>
        <p:spPr>
          <a:xfrm>
            <a:off x="958985" y="1511240"/>
            <a:ext cx="6338243" cy="1754326"/>
          </a:xfrm>
          <a:prstGeom prst="rect">
            <a:avLst/>
          </a:prstGeom>
        </p:spPr>
        <p:txBody>
          <a:bodyPr wrap="square">
            <a:spAutoFit/>
          </a:bodyPr>
          <a:lstStyle/>
          <a:p>
            <a:pPr algn="just" rtl="1"/>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صورتی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بتوان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محل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فاضلاب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طوری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انتخاب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نمود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پساب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شده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حاصل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آن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بدون پمپاژ،</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زمینهای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کشاورزی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زیر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دست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خود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مشروب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نماید،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تنها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رها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کردن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دائمی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این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آب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زمینهای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مجاورباغ</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ایجاد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باتلاق</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هدر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رفتن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 هزارها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متر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مکعب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آب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نخواهد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بلکه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زیر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کشت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رفتن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زمینها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برای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نیل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 خودکفا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صادرات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کشاورزی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کمک</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نموده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موجب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اشتغال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منطقه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حتی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منبع</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درآمدی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برای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سازمان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بهره برداری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کننده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تأسیسات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فاضلاب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خواهد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شد</a:t>
            </a:r>
            <a:endParaRPr lang="fa-IR" dirty="0"/>
          </a:p>
        </p:txBody>
      </p:sp>
      <p:sp>
        <p:nvSpPr>
          <p:cNvPr id="29" name="Rectangle 28"/>
          <p:cNvSpPr/>
          <p:nvPr/>
        </p:nvSpPr>
        <p:spPr>
          <a:xfrm>
            <a:off x="4977100" y="3516554"/>
            <a:ext cx="2345514"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مساحت زمین تصفیه خانه</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3" name="Rectangle 32"/>
          <p:cNvSpPr/>
          <p:nvPr/>
        </p:nvSpPr>
        <p:spPr>
          <a:xfrm>
            <a:off x="1073809" y="4202886"/>
            <a:ext cx="7728082" cy="1574149"/>
          </a:xfrm>
          <a:prstGeom prst="rect">
            <a:avLst/>
          </a:prstGeom>
        </p:spPr>
        <p:txBody>
          <a:bodyPr wrap="square">
            <a:spAutoFit/>
          </a:bodyPr>
          <a:lstStyle/>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مساحت مکان تصفیه خانه به روش تصفیه بستگی دارد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برخی از روشهای تصفیه مانند روش برکه تثبیت، به وسعت زمین بیشتری نیاز دارد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در هر صورت اگر محل تصفیه خانه وسیع باشد میتوان با ایجاد فضای سبز به زیبایی محل تصفیه خانه پرداخت و این خود موجب علاقمندی بیشتر پرسنل شاغل در تصفیه خانه و همچنین موجب کاهش آلودگی محیطی خواهد شد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جهت تعیین وسعت تصفیه خانه با داشتن جمعیت طرح و تعیین روش تصفیه میتوان وسعت تصفیه خانه را تعیین کرد.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95632315"/>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P spid="29"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5123692" y="1747470"/>
            <a:ext cx="2254142"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امکان توسعه تصفیه خانه</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 name="Rectangle 27"/>
          <p:cNvSpPr/>
          <p:nvPr/>
        </p:nvSpPr>
        <p:spPr>
          <a:xfrm>
            <a:off x="847469" y="2379941"/>
            <a:ext cx="6572898" cy="2463238"/>
          </a:xfrm>
          <a:prstGeom prst="rect">
            <a:avLst/>
          </a:prstGeom>
        </p:spPr>
        <p:txBody>
          <a:bodyPr wrap="square">
            <a:spAutoFit/>
          </a:bodyPr>
          <a:lstStyle/>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محل مورد نظر برای احداث تصفیه خانه باید از نظر وسعت و شکل هندسی برای حال و آینده</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طرح توسعه</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گنجایش احداث تأسیسات و ساختمان های اصلی و جنبی و همچنین ایجاد فضاهای سبز و امثال آن را داشته باشد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به طور کلی انتخاب سیستم تصفیه تابع مساحت زمین پیش بینی شده میباشد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ولی در بعضی موارد وسعت زمین تعیین کننده نوع سیستم تصفیه نمیباشد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بنابراین میتوان گفت که معمولاً نوع سیستم تصفیه و اندازه زمین لازم و ملزوم یکدیگر میباشند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در این صورت هرچه مساحت مکان منتخب بیشتر باشد امکان توسعه تصفیه خانه فاضلاب هم برای تغییر روش تصفیه و هم با افزایش جمعیت بیشترمیباشد و این نکته برای مکان نهایی به عنوان یک امتیاز محسوب میشود.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93195020"/>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5530546" y="948561"/>
            <a:ext cx="1630575" cy="388696"/>
          </a:xfrm>
          <a:prstGeom prst="rect">
            <a:avLst/>
          </a:prstGeom>
        </p:spPr>
        <p:txBody>
          <a:bodyPr wrap="none">
            <a:spAutoFit/>
          </a:bodyPr>
          <a:lstStyle/>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معیارهای اقتصادی</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 name="Rectangle 27"/>
          <p:cNvSpPr/>
          <p:nvPr/>
        </p:nvSpPr>
        <p:spPr>
          <a:xfrm>
            <a:off x="4566890" y="1490631"/>
            <a:ext cx="2513829"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توپوگرافی محل تصفیه خانه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9" name="Rectangle 28"/>
          <p:cNvSpPr/>
          <p:nvPr/>
        </p:nvSpPr>
        <p:spPr>
          <a:xfrm>
            <a:off x="1109883" y="2044534"/>
            <a:ext cx="6179705" cy="3945054"/>
          </a:xfrm>
          <a:prstGeom prst="rect">
            <a:avLst/>
          </a:prstGeom>
        </p:spPr>
        <p:txBody>
          <a:bodyPr wrap="square">
            <a:spAutoFit/>
          </a:bodyPr>
          <a:lstStyle/>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با توجه به اینکه معمولاً در سیستم جمع آوری فاضلاب یک شهر یا یک منطقه ، تمامی مسیرهای فاضلاب به هم پیوسته و فاضلاب های جمع آوری شده توسط یک فاضلابرو بنام کلکتور اصلی به طرف تصفیه خانه هدایت میشود، بنابراین بایستی سعی گردد که کم ارتفاعترین محل موجود در مجاور و یا اطراف شهر به محل احداث تصفیه خانه فاضلاب اختصاص یابد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زیرا علاوه براینکه از عمق شبکه های فاضلاب و در نتیجه عملیات اجرایی و سرانجام هزینه های مربوطه کم میشود، فاضلاب بدون پمپاژ به تصفیه خانه وارد میگردد و یا ارتفاع پمپاژ به حداقل میرسد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اصولاً در طراحی یک شبکه فاضلاب برای حذف پمپاژ داخل شهر و همچنین ایستگاه پمپاژ ورودی به تصفیه خانه باید تمام جوانب امر مطالعه و بررسی گردد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چون علاوه بر اینکه هزینه های احداث و بهره برداری از تأسیسات فاضلاب زیاد خواهد بود ، در مواقعی که به علت قطع برق</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در صورتی که ژنراتور مولد برق پیش بینی نشده باشد</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یا خرابی تلمبه ها و علل دیگر، در پمپاژ کردن وقفه ایجاد گردد، شبکه از فاضلاب پر شده که در نتیجه سپتیک شدن فاضلاب و ته نشین شدن مواد معلق ، گرفتگی و خورندگی مجاری به وجود خواهد آمد.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02187668"/>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4685525" y="906704"/>
            <a:ext cx="2525050"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عملیات خاکبرداری و اجرا ی</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 name="Rectangle 27"/>
          <p:cNvSpPr/>
          <p:nvPr/>
        </p:nvSpPr>
        <p:spPr>
          <a:xfrm>
            <a:off x="1371600" y="1370221"/>
            <a:ext cx="5743245" cy="1574149"/>
          </a:xfrm>
          <a:prstGeom prst="rect">
            <a:avLst/>
          </a:prstGeom>
        </p:spPr>
        <p:txBody>
          <a:bodyPr wrap="square">
            <a:spAutoFit/>
          </a:bodyPr>
          <a:lstStyle/>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زمین مورد نظر باید از نظر جنس و پستی و بلندی ، به گونه ای باشد که عملیات خاکبرداری و اجرا ی با مشکل مواجه نگردد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زیرا در غیر این صورت حجم عملیات خاکی و هزینه های مربوطه، بالا خواهد رفت</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زمینهای سنگی و تپه ماهور فقط در مواقع اضطراری باید برای محل تصفیه خانه در نظر گرفته شود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در ضمن باید از انتخاب زمین های باتلاقی پرهیز نمود.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9" name="Rectangle 28"/>
          <p:cNvSpPr/>
          <p:nvPr/>
        </p:nvSpPr>
        <p:spPr>
          <a:xfrm>
            <a:off x="4768881" y="3176890"/>
            <a:ext cx="2358338"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مالکیت زمین تصفیه خانه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0" name="Rectangle 29"/>
          <p:cNvSpPr/>
          <p:nvPr/>
        </p:nvSpPr>
        <p:spPr>
          <a:xfrm>
            <a:off x="1822344" y="3863737"/>
            <a:ext cx="6497983" cy="1574149"/>
          </a:xfrm>
          <a:prstGeom prst="rect">
            <a:avLst/>
          </a:prstGeom>
        </p:spPr>
        <p:txBody>
          <a:bodyPr wrap="square">
            <a:spAutoFit/>
          </a:bodyPr>
          <a:lstStyle/>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با توجه به اینکه نقاط بسیاری از خاک کشور ما به علت کم آبی و امکانات دیگر جزء زمینهای موات قرار دارند، بنابراین تا سر حد امکان لازم است برای احداث تأسیسات جدید از زمین های موات یا بایر استفاده شود تا هم به ادامه بهره برداری از زمین های دایر</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کشاورزی ، تجاری، مسکونی ، و غیره</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زیان وارد نگردد و هم از نظر خرید و تملک، بهای  زیادی همراه با زحمت بر کارفرما تحمیل نشود.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63043657"/>
      </p:ext>
    </p:extLst>
  </p:cSld>
  <p:clrMapOvr>
    <a:masterClrMapping/>
  </p:clrMapOvr>
  <p:transition spd="slow" advClick="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33" name="Rectangle 32"/>
          <p:cNvSpPr/>
          <p:nvPr/>
        </p:nvSpPr>
        <p:spPr>
          <a:xfrm>
            <a:off x="1394467" y="2409159"/>
            <a:ext cx="5677051" cy="1380378"/>
          </a:xfrm>
          <a:prstGeom prst="rect">
            <a:avLst/>
          </a:prstGeom>
        </p:spPr>
        <p:txBody>
          <a:bodyPr wrap="squar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فاصله از شبکه فاضلاب </a:t>
            </a:r>
            <a:endParaRPr lang="en-US" dirty="0"/>
          </a:p>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هرچه فاصله مکان منتخب برای احداث تصفیه خانه فاضلاب بهره برداری شده، شبکه فاضلاب اجراء شده خط لوله</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کلکتور</a:t>
            </a:r>
            <a:r>
              <a:rPr lang="en-US" dirty="0">
                <a:latin typeface="Calibri" panose="020F0502020204030204" pitchFamily="34" charset="0"/>
                <a:ea typeface="Calibri" panose="020F0502020204030204" pitchFamily="34" charset="0"/>
                <a:cs typeface="B Nazanin" panose="00000400000000000000" pitchFamily="2" charset="-78"/>
              </a:rPr>
              <a:t> ( </a:t>
            </a:r>
            <a:r>
              <a:rPr lang="fa-IR" dirty="0">
                <a:latin typeface="Calibri" panose="020F0502020204030204" pitchFamily="34" charset="0"/>
                <a:ea typeface="Calibri" panose="020F0502020204030204" pitchFamily="34" charset="0"/>
                <a:cs typeface="B Nazanin" panose="00000400000000000000" pitchFamily="2" charset="-78"/>
              </a:rPr>
              <a:t>اصلی ، تصفیه خانه های قدیمی موجود کم تر باشد نسبت به مکانهای دیگر در ارجحیت قرارمیگیرند.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7945162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1059001" y="1336154"/>
            <a:ext cx="6296548" cy="3762697"/>
          </a:xfrm>
          <a:prstGeom prst="rect">
            <a:avLst/>
          </a:prstGeom>
        </p:spPr>
        <p:txBody>
          <a:bodyPr wrap="square">
            <a:spAutoFit/>
          </a:bodyPr>
          <a:lstStyle/>
          <a:p>
            <a:pPr algn="just" rtl="1">
              <a:lnSpc>
                <a:spcPct val="107000"/>
              </a:lnSpc>
              <a:spcAft>
                <a:spcPts val="800"/>
              </a:spcAft>
            </a:pPr>
            <a:r>
              <a:rPr lang="fa-IR" b="1" dirty="0" smtClean="0">
                <a:latin typeface="Calibri" panose="020F0502020204030204" pitchFamily="34" charset="0"/>
                <a:ea typeface="Calibri" panose="020F0502020204030204" pitchFamily="34" charset="0"/>
                <a:cs typeface="B Nazanin" panose="00000400000000000000" pitchFamily="2" charset="-78"/>
              </a:rPr>
              <a:t>معیارهای </a:t>
            </a:r>
            <a:r>
              <a:rPr lang="fa-IR" b="1" dirty="0">
                <a:latin typeface="Calibri" panose="020F0502020204030204" pitchFamily="34" charset="0"/>
                <a:ea typeface="Calibri" panose="020F0502020204030204" pitchFamily="34" charset="0"/>
                <a:cs typeface="B Nazanin" panose="00000400000000000000" pitchFamily="2" charset="-78"/>
              </a:rPr>
              <a:t>هواشناسی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بارندگی</a:t>
            </a:r>
            <a:endParaRPr lang="en-US" dirty="0"/>
          </a:p>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در مکان یابی محل دفع پسماند ، اولویت با مناطقی است که از میزان بارندگی کمتری برخودار باشد. زیرا بارندگی شدید اولاً باعث نفوذ آب به داخل مدفن و تولید شیرابه بیشتر میشود، ثانیاً امکان وقوع لغزش و تخریب ساختمان لندفیل را افزایش میدهد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به همین ترتیب مناطقی که میزان بارندگی کم باشد برای احداث تصفیه خانه مناسب تر است زیرا مانع از افزایش مقدار و حجم فاضلاب نفوذکننده میشود.</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تبخیر</a:t>
            </a:r>
            <a:endParaRPr lang="en-US" dirty="0"/>
          </a:p>
          <a:p>
            <a:pPr algn="just" rtl="1">
              <a:lnSpc>
                <a:spcPct val="107000"/>
              </a:lnSpc>
              <a:spcAft>
                <a:spcPts val="800"/>
              </a:spcAft>
            </a:pPr>
            <a:r>
              <a:rPr lang="fa-IR" dirty="0" smtClean="0">
                <a:latin typeface="Calibri" panose="020F0502020204030204" pitchFamily="34" charset="0"/>
                <a:ea typeface="Calibri" panose="020F0502020204030204" pitchFamily="34" charset="0"/>
                <a:cs typeface="B Nazanin" panose="00000400000000000000" pitchFamily="2" charset="-78"/>
              </a:rPr>
              <a:t>برخلاف </a:t>
            </a:r>
            <a:r>
              <a:rPr lang="fa-IR" dirty="0">
                <a:latin typeface="Calibri" panose="020F0502020204030204" pitchFamily="34" charset="0"/>
                <a:ea typeface="Calibri" panose="020F0502020204030204" pitchFamily="34" charset="0"/>
                <a:cs typeface="B Nazanin" panose="00000400000000000000" pitchFamily="2" charset="-78"/>
              </a:rPr>
              <a:t>بارندگی، هر اندازه میزان تبخیر بالاتر باشد، شرایط مطلوب تری برای مدفن پسماندها ایجاد میشود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هرچه میزان تبخیر در مکان احداث تصفیه خانه بالاتر باشد ارجحیت آن مکان برای احداث تصفیه خانه بیشتر خواهد بود</a:t>
            </a:r>
            <a:r>
              <a:rPr lang="en-US" dirty="0">
                <a:latin typeface="Calibri" panose="020F0502020204030204" pitchFamily="34" charset="0"/>
                <a:ea typeface="Calibri" panose="020F0502020204030204" pitchFamily="34" charset="0"/>
                <a:cs typeface="B Nazanin" panose="00000400000000000000" pitchFamily="2" charset="-78"/>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79808819"/>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1271191" y="1497719"/>
            <a:ext cx="5922815" cy="2430281"/>
          </a:xfrm>
          <a:prstGeom prst="rect">
            <a:avLst/>
          </a:prstGeom>
        </p:spPr>
        <p:txBody>
          <a:bodyPr wrap="square">
            <a:spAutoFit/>
          </a:bodyPr>
          <a:lstStyle/>
          <a:p>
            <a:pPr marL="34290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جهت باد غالب </a:t>
            </a:r>
            <a:endParaRPr lang="en-US" dirty="0"/>
          </a:p>
          <a:p>
            <a:pPr algn="just" rtl="1"/>
            <a:r>
              <a:rPr lang="fa-IR" dirty="0">
                <a:latin typeface="Calibri" panose="020F0502020204030204" pitchFamily="34" charset="0"/>
                <a:ea typeface="Calibri" panose="020F0502020204030204" pitchFamily="34" charset="0"/>
                <a:cs typeface="B Nazanin" panose="00000400000000000000" pitchFamily="2" charset="-78"/>
              </a:rPr>
              <a:t>اگر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کمک</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برکه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تثبیت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یا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روش</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بی هوازی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صورت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گیرد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حتماً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لازم</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است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جایی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ساخته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شود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بادهای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غالب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بوی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ناشی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فرآیند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خارج</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شهر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یا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روستا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منتقل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کند ،</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معمولاً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هر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منطقه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،بادهای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غالب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جهت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مشخصی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زود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وسیله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ایستگاه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هواشناسی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آن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محل مشخص</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میگردد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جهت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این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بادها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خصوصاً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فصل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تابستان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نباید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طوری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باشد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پس</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عبور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روی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تأسیسات 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فاضلاب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شهر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یا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مناطق</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مسکونی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مجاور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اصابت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نموده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بوهای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احتمالی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تصفیه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خانه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فضای شهر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هدایت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نماید</a:t>
            </a:r>
            <a:r>
              <a:rPr lang="en-US" dirty="0">
                <a:latin typeface="Calibri" panose="020F0502020204030204" pitchFamily="34" charset="0"/>
                <a:ea typeface="Calibri" panose="020F0502020204030204" pitchFamily="34" charset="0"/>
                <a:cs typeface="B Nazanin" panose="00000400000000000000" pitchFamily="2" charset="-78"/>
              </a:rPr>
              <a:t>. </a:t>
            </a:r>
            <a:endParaRPr lang="fa-IR" dirty="0"/>
          </a:p>
        </p:txBody>
      </p:sp>
    </p:spTree>
    <p:extLst>
      <p:ext uri="{BB962C8B-B14F-4D97-AF65-F5344CB8AC3E}">
        <p14:creationId xmlns:p14="http://schemas.microsoft.com/office/powerpoint/2010/main" val="3584677648"/>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1323" y="0"/>
            <a:ext cx="9854677" cy="6858000"/>
            <a:chOff x="51323" y="0"/>
            <a:chExt cx="9854677" cy="6858000"/>
          </a:xfrm>
        </p:grpSpPr>
        <p:sp>
          <p:nvSpPr>
            <p:cNvPr id="12" name="Rectangle 11"/>
            <p:cNvSpPr/>
            <p:nvPr/>
          </p:nvSpPr>
          <p:spPr>
            <a:xfrm>
              <a:off x="2276744" y="563881"/>
              <a:ext cx="694541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61845" y="482617"/>
              <a:ext cx="7080197"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063751" y="296004"/>
              <a:ext cx="7202486"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ectangle 24"/>
          <p:cNvSpPr/>
          <p:nvPr/>
        </p:nvSpPr>
        <p:spPr>
          <a:xfrm>
            <a:off x="852771" y="2251981"/>
            <a:ext cx="8345719" cy="3596369"/>
          </a:xfrm>
          <a:prstGeom prst="rect">
            <a:avLst/>
          </a:prstGeom>
        </p:spPr>
        <p:txBody>
          <a:bodyPr wrap="square">
            <a:spAutoFit/>
          </a:bodyPr>
          <a:lstStyle/>
          <a:p>
            <a:pPr algn="just" rtl="1">
              <a:lnSpc>
                <a:spcPct val="115000"/>
              </a:lnSpc>
              <a:spcBef>
                <a:spcPts val="2400"/>
              </a:spcBef>
              <a:spcAft>
                <a:spcPts val="0"/>
              </a:spcAft>
            </a:pPr>
            <a:r>
              <a:rPr lang="ar-SA" dirty="0" smtClean="0">
                <a:solidFill>
                  <a:schemeClr val="tx1">
                    <a:lumMod val="95000"/>
                    <a:lumOff val="5000"/>
                  </a:schemeClr>
                </a:solidFill>
                <a:latin typeface="Calibri"/>
                <a:ea typeface="Calibri"/>
                <a:cs typeface="B Nazanin"/>
              </a:rPr>
              <a:t>گام </a:t>
            </a:r>
            <a:r>
              <a:rPr lang="ar-SA" dirty="0">
                <a:solidFill>
                  <a:schemeClr val="tx1">
                    <a:lumMod val="95000"/>
                    <a:lumOff val="5000"/>
                  </a:schemeClr>
                </a:solidFill>
                <a:latin typeface="Calibri"/>
                <a:ea typeface="Calibri"/>
                <a:cs typeface="B Nazanin"/>
              </a:rPr>
              <a:t>اول برای بازیابی آب ایجاد تصفیه خانه و در شروع </a:t>
            </a:r>
            <a:r>
              <a:rPr lang="ar-SA" dirty="0" smtClean="0">
                <a:solidFill>
                  <a:schemeClr val="tx1">
                    <a:lumMod val="95000"/>
                    <a:lumOff val="5000"/>
                  </a:schemeClr>
                </a:solidFill>
                <a:latin typeface="Calibri"/>
                <a:ea typeface="Calibri"/>
                <a:cs typeface="B Nazanin"/>
              </a:rPr>
              <a:t>طرح</a:t>
            </a:r>
            <a:r>
              <a:rPr lang="fa-IR" dirty="0" smtClean="0">
                <a:solidFill>
                  <a:schemeClr val="tx1">
                    <a:lumMod val="95000"/>
                    <a:lumOff val="5000"/>
                  </a:schemeClr>
                </a:solidFill>
                <a:latin typeface="Calibri"/>
                <a:ea typeface="Calibri"/>
                <a:cs typeface="B Nazanin"/>
              </a:rPr>
              <a:t>،</a:t>
            </a:r>
            <a:r>
              <a:rPr lang="ar-SA" dirty="0" smtClean="0">
                <a:solidFill>
                  <a:schemeClr val="tx1">
                    <a:lumMod val="95000"/>
                    <a:lumOff val="5000"/>
                  </a:schemeClr>
                </a:solidFill>
                <a:latin typeface="Calibri"/>
                <a:ea typeface="Calibri"/>
                <a:cs typeface="B Nazanin"/>
              </a:rPr>
              <a:t> مکانیابی می</a:t>
            </a:r>
            <a:r>
              <a:rPr lang="fa-IR" dirty="0" smtClean="0">
                <a:solidFill>
                  <a:schemeClr val="tx1">
                    <a:lumMod val="95000"/>
                    <a:lumOff val="5000"/>
                  </a:schemeClr>
                </a:solidFill>
                <a:latin typeface="Calibri"/>
                <a:ea typeface="Calibri"/>
                <a:cs typeface="B Nazanin"/>
              </a:rPr>
              <a:t> </a:t>
            </a:r>
            <a:r>
              <a:rPr lang="ar-SA" dirty="0" smtClean="0">
                <a:solidFill>
                  <a:schemeClr val="tx1">
                    <a:lumMod val="95000"/>
                    <a:lumOff val="5000"/>
                  </a:schemeClr>
                </a:solidFill>
                <a:latin typeface="Calibri"/>
                <a:ea typeface="Calibri"/>
                <a:cs typeface="B Nazanin"/>
              </a:rPr>
              <a:t>باشد</a:t>
            </a:r>
            <a:r>
              <a:rPr lang="fa-IR" dirty="0">
                <a:solidFill>
                  <a:schemeClr val="tx1">
                    <a:lumMod val="95000"/>
                    <a:lumOff val="5000"/>
                  </a:schemeClr>
                </a:solidFill>
                <a:latin typeface="Calibri"/>
                <a:ea typeface="Calibri"/>
                <a:cs typeface="B Nazanin"/>
              </a:rPr>
              <a:t>. </a:t>
            </a:r>
            <a:r>
              <a:rPr lang="ar-SA" dirty="0">
                <a:solidFill>
                  <a:schemeClr val="tx1">
                    <a:lumMod val="95000"/>
                    <a:lumOff val="5000"/>
                  </a:schemeClr>
                </a:solidFill>
                <a:latin typeface="Calibri"/>
                <a:ea typeface="Calibri"/>
                <a:cs typeface="B Nazanin"/>
              </a:rPr>
              <a:t>در هر مرحله از </a:t>
            </a:r>
            <a:r>
              <a:rPr lang="ar-SA" dirty="0" smtClean="0">
                <a:solidFill>
                  <a:schemeClr val="tx1">
                    <a:lumMod val="95000"/>
                    <a:lumOff val="5000"/>
                  </a:schemeClr>
                </a:solidFill>
                <a:latin typeface="Calibri"/>
                <a:ea typeface="Calibri"/>
                <a:cs typeface="B Nazanin"/>
              </a:rPr>
              <a:t>مکانیابی </a:t>
            </a:r>
            <a:r>
              <a:rPr lang="ar-SA" dirty="0">
                <a:solidFill>
                  <a:schemeClr val="tx1">
                    <a:lumMod val="95000"/>
                    <a:lumOff val="5000"/>
                  </a:schemeClr>
                </a:solidFill>
                <a:latin typeface="Calibri"/>
                <a:ea typeface="Calibri"/>
                <a:cs typeface="B Nazanin"/>
              </a:rPr>
              <a:t>مطالعات مختلف از لحاظ </a:t>
            </a:r>
            <a:r>
              <a:rPr lang="ar-SA" b="1" dirty="0">
                <a:solidFill>
                  <a:schemeClr val="tx1">
                    <a:lumMod val="95000"/>
                    <a:lumOff val="5000"/>
                  </a:schemeClr>
                </a:solidFill>
                <a:latin typeface="Calibri"/>
                <a:ea typeface="Calibri"/>
                <a:cs typeface="B Nazanin"/>
              </a:rPr>
              <a:t>زیست محیطی، اقتصادی ، اجتماعی </a:t>
            </a:r>
            <a:r>
              <a:rPr lang="ar-SA" b="1" dirty="0" smtClean="0">
                <a:solidFill>
                  <a:schemeClr val="tx1">
                    <a:lumMod val="95000"/>
                    <a:lumOff val="5000"/>
                  </a:schemeClr>
                </a:solidFill>
                <a:latin typeface="Calibri"/>
                <a:ea typeface="Calibri"/>
                <a:cs typeface="B Nazanin"/>
              </a:rPr>
              <a:t>و</a:t>
            </a:r>
            <a:r>
              <a:rPr lang="fa-IR" b="1" dirty="0" smtClean="0">
                <a:solidFill>
                  <a:schemeClr val="tx1">
                    <a:lumMod val="95000"/>
                    <a:lumOff val="5000"/>
                  </a:schemeClr>
                </a:solidFill>
                <a:latin typeface="Calibri"/>
                <a:ea typeface="Calibri"/>
                <a:cs typeface="B Nazanin"/>
              </a:rPr>
              <a:t> </a:t>
            </a:r>
            <a:r>
              <a:rPr lang="ar-SA" b="1" dirty="0" smtClean="0">
                <a:solidFill>
                  <a:schemeClr val="tx1">
                    <a:lumMod val="95000"/>
                    <a:lumOff val="5000"/>
                  </a:schemeClr>
                </a:solidFill>
                <a:latin typeface="Calibri"/>
                <a:ea typeface="Calibri"/>
                <a:cs typeface="B Nazanin"/>
              </a:rPr>
              <a:t>فرهنگی </a:t>
            </a:r>
            <a:r>
              <a:rPr lang="ar-SA" dirty="0">
                <a:solidFill>
                  <a:schemeClr val="tx1">
                    <a:lumMod val="95000"/>
                    <a:lumOff val="5000"/>
                  </a:schemeClr>
                </a:solidFill>
                <a:latin typeface="Calibri"/>
                <a:ea typeface="Calibri"/>
                <a:cs typeface="B Nazanin"/>
              </a:rPr>
              <a:t>بررسی میگردد و مکان بهینه برای احداث معرفی میگردد.  در این تحقیق  معیارهای : </a:t>
            </a:r>
            <a:r>
              <a:rPr lang="fa-IR" dirty="0">
                <a:solidFill>
                  <a:schemeClr val="tx1">
                    <a:lumMod val="95000"/>
                    <a:lumOff val="5000"/>
                  </a:schemeClr>
                </a:solidFill>
                <a:latin typeface="Calibri"/>
                <a:ea typeface="Calibri"/>
                <a:cs typeface="B Nazanin"/>
              </a:rPr>
              <a:t>1</a:t>
            </a:r>
            <a:r>
              <a:rPr lang="fa-IR" b="1" dirty="0">
                <a:solidFill>
                  <a:schemeClr val="tx1">
                    <a:lumMod val="95000"/>
                    <a:lumOff val="5000"/>
                  </a:schemeClr>
                </a:solidFill>
                <a:latin typeface="Calibri"/>
                <a:ea typeface="Calibri"/>
                <a:cs typeface="B Nazanin"/>
              </a:rPr>
              <a:t>. لایه ی اطلاعاتی شیب زمین، 2. لایه ی اطلاعاتی ارتفاع زمین، 3. لایه ی اطلاعاتی کاربری زمین، 4. لایه ی اطلاعاتی فاصله از مناطق شهری، 5. لایه ی اطلاعاتی حمل و نقل 6. لایه ی اطلاعاتی محدودیت ها </a:t>
            </a:r>
            <a:r>
              <a:rPr lang="ar-SA" dirty="0">
                <a:solidFill>
                  <a:schemeClr val="tx1">
                    <a:lumMod val="95000"/>
                    <a:lumOff val="5000"/>
                  </a:schemeClr>
                </a:solidFill>
                <a:latin typeface="Calibri"/>
                <a:ea typeface="Calibri"/>
                <a:cs typeface="B Nazanin"/>
              </a:rPr>
              <a:t>در نظر گرفته شده است. با استفاده از روش تحلیل سلسله مراتبی، معیارها وزن دهی و در نهایت مناطق رتبه بندی گردیدند. در شهر رشت حدود 70 کیلومتر مربع جهت احداث </a:t>
            </a:r>
            <a:r>
              <a:rPr lang="ar-SA" dirty="0" smtClean="0">
                <a:solidFill>
                  <a:schemeClr val="tx1">
                    <a:lumMod val="95000"/>
                    <a:lumOff val="5000"/>
                  </a:schemeClr>
                </a:solidFill>
                <a:latin typeface="Calibri"/>
                <a:ea typeface="Calibri"/>
                <a:cs typeface="B Nazanin"/>
              </a:rPr>
              <a:t>تصفیه </a:t>
            </a:r>
            <a:r>
              <a:rPr lang="ar-SA" dirty="0">
                <a:solidFill>
                  <a:schemeClr val="tx1">
                    <a:lumMod val="95000"/>
                    <a:lumOff val="5000"/>
                  </a:schemeClr>
                </a:solidFill>
                <a:latin typeface="Calibri"/>
                <a:ea typeface="Calibri"/>
                <a:cs typeface="B Nazanin"/>
              </a:rPr>
              <a:t>خانه فاضلاب مناسب تشخیص داده شد. با مطالعه انجام شده می توان نتیجه گیري کرد که در شهر رشت مناطق مناسبی براي احداث تصفیه خانه فاضلاب وجود دارد و همچنین مناطق معرفی شده به عنوان مکان هاي بهینه  نمی توانند کاملا جامع باشند بنابراین براي احداث تصفیه خانه مطالعات تفصیلی و جامع تر باید انجام شوند. </a:t>
            </a:r>
            <a:r>
              <a:rPr lang="fa-IR" dirty="0" smtClean="0">
                <a:solidFill>
                  <a:schemeClr val="tx1">
                    <a:lumMod val="95000"/>
                    <a:lumOff val="5000"/>
                  </a:schemeClr>
                </a:solidFill>
                <a:latin typeface="Calibri"/>
                <a:ea typeface="Calibri"/>
                <a:cs typeface="B Nazanin"/>
              </a:rPr>
              <a:t> </a:t>
            </a:r>
            <a:r>
              <a:rPr lang="ar-SA" dirty="0" smtClean="0">
                <a:solidFill>
                  <a:schemeClr val="tx1">
                    <a:lumMod val="95000"/>
                    <a:lumOff val="5000"/>
                  </a:schemeClr>
                </a:solidFill>
                <a:latin typeface="Calibri"/>
                <a:ea typeface="Calibri"/>
                <a:cs typeface="B Nazanin"/>
              </a:rPr>
              <a:t>بعد </a:t>
            </a:r>
            <a:r>
              <a:rPr lang="ar-SA" dirty="0">
                <a:solidFill>
                  <a:schemeClr val="tx1">
                    <a:lumMod val="95000"/>
                    <a:lumOff val="5000"/>
                  </a:schemeClr>
                </a:solidFill>
                <a:latin typeface="Calibri"/>
                <a:ea typeface="Calibri"/>
                <a:cs typeface="B Nazanin"/>
              </a:rPr>
              <a:t>از محاسبات و تحلیل های انجام شده و مقایسه ی آن با وضع موجود تصفیه خانه فاضلاب رشت مشخص گردید که تصفیه خانه مورد نظر در مکان بسیار مناسب قرار دارد.</a:t>
            </a:r>
            <a:endParaRPr lang="en-US" dirty="0">
              <a:solidFill>
                <a:schemeClr val="tx1">
                  <a:lumMod val="95000"/>
                  <a:lumOff val="5000"/>
                </a:schemeClr>
              </a:solidFill>
              <a:latin typeface="Calibri"/>
              <a:ea typeface="Calibri"/>
              <a:cs typeface="Arial"/>
            </a:endParaRPr>
          </a:p>
        </p:txBody>
      </p:sp>
      <p:sp>
        <p:nvSpPr>
          <p:cNvPr id="2" name="Rectangle 1"/>
          <p:cNvSpPr/>
          <p:nvPr/>
        </p:nvSpPr>
        <p:spPr>
          <a:xfrm>
            <a:off x="1412846" y="858910"/>
            <a:ext cx="7602857" cy="1224951"/>
          </a:xfrm>
          <a:prstGeom prst="rect">
            <a:avLst/>
          </a:prstGeom>
        </p:spPr>
        <p:txBody>
          <a:bodyPr wrap="square">
            <a:spAutoFit/>
          </a:bodyPr>
          <a:lstStyle/>
          <a:p>
            <a:pPr algn="ctr" rtl="1">
              <a:lnSpc>
                <a:spcPct val="115000"/>
              </a:lnSpc>
              <a:spcBef>
                <a:spcPts val="2400"/>
              </a:spcBef>
              <a:spcAft>
                <a:spcPts val="0"/>
              </a:spcAft>
            </a:pPr>
            <a:endParaRPr lang="en-US" sz="1000" b="1" kern="0" dirty="0" smtClean="0">
              <a:latin typeface="B Nazanin"/>
              <a:ea typeface="Times New Roman"/>
              <a:cs typeface="Times New Roman"/>
            </a:endParaRPr>
          </a:p>
          <a:p>
            <a:pPr algn="just" rtl="1">
              <a:lnSpc>
                <a:spcPct val="115000"/>
              </a:lnSpc>
              <a:spcAft>
                <a:spcPts val="1000"/>
              </a:spcAft>
            </a:pPr>
            <a:r>
              <a:rPr lang="ar-SA" dirty="0" smtClean="0">
                <a:solidFill>
                  <a:schemeClr val="tx1">
                    <a:lumMod val="95000"/>
                    <a:lumOff val="5000"/>
                  </a:schemeClr>
                </a:solidFill>
                <a:latin typeface="Calibri"/>
                <a:ea typeface="Calibri"/>
                <a:cs typeface="B Nazanin"/>
              </a:rPr>
              <a:t>ایران جزو کشورهایی از خاورمیانه است که بین </a:t>
            </a:r>
            <a:r>
              <a:rPr lang="fa-IR" dirty="0" smtClean="0">
                <a:solidFill>
                  <a:schemeClr val="tx1">
                    <a:lumMod val="95000"/>
                    <a:lumOff val="5000"/>
                  </a:schemeClr>
                </a:solidFill>
                <a:latin typeface="Calibri"/>
                <a:ea typeface="Calibri"/>
                <a:cs typeface="B Nazanin"/>
              </a:rPr>
              <a:t>20 </a:t>
            </a:r>
            <a:r>
              <a:rPr lang="ar-SA" dirty="0" smtClean="0">
                <a:solidFill>
                  <a:schemeClr val="tx1">
                    <a:lumMod val="95000"/>
                    <a:lumOff val="5000"/>
                  </a:schemeClr>
                </a:solidFill>
                <a:latin typeface="Calibri"/>
                <a:ea typeface="Calibri"/>
                <a:cs typeface="B Nazanin"/>
              </a:rPr>
              <a:t>تا </a:t>
            </a:r>
            <a:r>
              <a:rPr lang="fa-IR" dirty="0" smtClean="0">
                <a:solidFill>
                  <a:schemeClr val="tx1">
                    <a:lumMod val="95000"/>
                    <a:lumOff val="5000"/>
                  </a:schemeClr>
                </a:solidFill>
                <a:latin typeface="Calibri"/>
                <a:ea typeface="Calibri"/>
                <a:cs typeface="B Nazanin"/>
              </a:rPr>
              <a:t>25 </a:t>
            </a:r>
            <a:r>
              <a:rPr lang="ar-SA" dirty="0" smtClean="0">
                <a:solidFill>
                  <a:schemeClr val="tx1">
                    <a:lumMod val="95000"/>
                    <a:lumOff val="5000"/>
                  </a:schemeClr>
                </a:solidFill>
                <a:latin typeface="Calibri"/>
                <a:ea typeface="Calibri"/>
                <a:cs typeface="B Nazanin"/>
              </a:rPr>
              <a:t>درصد کاهش بارش سالانه نسبت به میانگین سالانه تا سال </a:t>
            </a:r>
            <a:r>
              <a:rPr lang="fa-IR" dirty="0" smtClean="0">
                <a:solidFill>
                  <a:schemeClr val="tx1">
                    <a:lumMod val="95000"/>
                    <a:lumOff val="5000"/>
                  </a:schemeClr>
                </a:solidFill>
                <a:latin typeface="Calibri"/>
                <a:ea typeface="Calibri"/>
                <a:cs typeface="B Nazanin"/>
              </a:rPr>
              <a:t>2050 </a:t>
            </a:r>
            <a:r>
              <a:rPr lang="ar-SA" dirty="0" smtClean="0">
                <a:solidFill>
                  <a:schemeClr val="tx1">
                    <a:lumMod val="95000"/>
                    <a:lumOff val="5000"/>
                  </a:schemeClr>
                </a:solidFill>
                <a:latin typeface="Calibri"/>
                <a:ea typeface="Calibri"/>
                <a:cs typeface="B Nazanin"/>
              </a:rPr>
              <a:t>میلادی خواهد داشت تصفیه پساب شهری و صنعتی ضمن حفظ محیط زیست، باعث بهره برداری از فاضلاب، استحصال و بازیافت آب مصرفی می شود</a:t>
            </a:r>
            <a:r>
              <a:rPr lang="fa-IR" dirty="0" smtClean="0">
                <a:solidFill>
                  <a:schemeClr val="tx1">
                    <a:lumMod val="95000"/>
                    <a:lumOff val="5000"/>
                  </a:schemeClr>
                </a:solidFill>
                <a:latin typeface="Calibri"/>
                <a:ea typeface="Calibri"/>
                <a:cs typeface="B Nazanin"/>
              </a:rPr>
              <a:t>. </a:t>
            </a:r>
            <a:endParaRPr lang="fa-IR" dirty="0"/>
          </a:p>
        </p:txBody>
      </p:sp>
      <p:sp>
        <p:nvSpPr>
          <p:cNvPr id="4" name="Rectangle 3"/>
          <p:cNvSpPr/>
          <p:nvPr/>
        </p:nvSpPr>
        <p:spPr>
          <a:xfrm>
            <a:off x="8287620" y="655031"/>
            <a:ext cx="728083" cy="410882"/>
          </a:xfrm>
          <a:prstGeom prst="rect">
            <a:avLst/>
          </a:prstGeom>
        </p:spPr>
        <p:txBody>
          <a:bodyPr wrap="none">
            <a:spAutoFit/>
          </a:bodyPr>
          <a:lstStyle/>
          <a:p>
            <a:pPr algn="ctr" rtl="1">
              <a:lnSpc>
                <a:spcPct val="115000"/>
              </a:lnSpc>
              <a:spcBef>
                <a:spcPts val="2400"/>
              </a:spcBef>
              <a:spcAft>
                <a:spcPts val="0"/>
              </a:spcAft>
            </a:pPr>
            <a:r>
              <a:rPr lang="fa-IR" b="1" kern="0" dirty="0">
                <a:latin typeface="B Nazanin"/>
                <a:ea typeface="Times New Roman"/>
                <a:cs typeface="B Nazanin"/>
              </a:rPr>
              <a:t>چکیده</a:t>
            </a:r>
          </a:p>
        </p:txBody>
      </p:sp>
    </p:spTree>
    <p:extLst>
      <p:ext uri="{BB962C8B-B14F-4D97-AF65-F5344CB8AC3E}">
        <p14:creationId xmlns:p14="http://schemas.microsoft.com/office/powerpoint/2010/main" val="3054373961"/>
      </p:ext>
    </p:extLst>
  </p:cSld>
  <p:clrMapOvr>
    <a:masterClrMapping/>
  </p:clrMapOvr>
  <p:transition spd="slow" advClick="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2" name="Rectangle 1"/>
          <p:cNvSpPr/>
          <p:nvPr/>
        </p:nvSpPr>
        <p:spPr>
          <a:xfrm>
            <a:off x="5707061" y="740314"/>
            <a:ext cx="3559176" cy="4972130"/>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موقعیت مکانی محدوده مورد </a:t>
            </a:r>
            <a:r>
              <a:rPr lang="fa-IR" sz="2000" b="1" dirty="0" smtClean="0">
                <a:latin typeface="Calibri" panose="020F0502020204030204" pitchFamily="34" charset="0"/>
                <a:ea typeface="Calibri" panose="020F0502020204030204" pitchFamily="34" charset="0"/>
                <a:cs typeface="B Nazanin" panose="00000400000000000000" pitchFamily="2" charset="-78"/>
              </a:rPr>
              <a:t>مطالعه</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استان گيلان در شمال ايران و مجاور درياي خزر قرار گرفته است . اين استان با مساحت 13810.5 كيلومترمربع حدود 0.9 درصد از مساحت كل كشور را دارا است </a:t>
            </a:r>
            <a:endParaRPr lang="fa-IR" dirty="0" smtClean="0">
              <a:latin typeface="Calibri" panose="020F0502020204030204" pitchFamily="34" charset="0"/>
              <a:ea typeface="Calibri" panose="020F0502020204030204" pitchFamily="34" charset="0"/>
              <a:cs typeface="B Nazanin" panose="00000400000000000000" pitchFamily="2" charset="-78"/>
            </a:endParaRPr>
          </a:p>
          <a:p>
            <a:pPr algn="just" rtl="1">
              <a:lnSpc>
                <a:spcPct val="115000"/>
              </a:lnSpc>
              <a:spcAft>
                <a:spcPts val="1000"/>
              </a:spcAft>
            </a:pPr>
            <a:r>
              <a:rPr lang="ar-SA" dirty="0" smtClean="0">
                <a:latin typeface="Calibri" panose="020F0502020204030204" pitchFamily="34" charset="0"/>
                <a:ea typeface="Calibri" panose="020F0502020204030204" pitchFamily="34" charset="0"/>
                <a:cs typeface="B Nazanin" panose="00000400000000000000" pitchFamily="2" charset="-78"/>
              </a:rPr>
              <a:t>شهرستان </a:t>
            </a:r>
            <a:r>
              <a:rPr lang="ar-SA" dirty="0">
                <a:latin typeface="Calibri" panose="020F0502020204030204" pitchFamily="34" charset="0"/>
                <a:ea typeface="Calibri" panose="020F0502020204030204" pitchFamily="34" charset="0"/>
                <a:cs typeface="B Nazanin" panose="00000400000000000000" pitchFamily="2" charset="-78"/>
              </a:rPr>
              <a:t>رشت در عرض شمالي '16 </a:t>
            </a:r>
            <a:r>
              <a:rPr lang="ar-SA" dirty="0">
                <a:latin typeface="Calibri" panose="020F0502020204030204" pitchFamily="34" charset="0"/>
                <a:ea typeface="Calibri" panose="020F0502020204030204" pitchFamily="34" charset="0"/>
                <a:cs typeface="Times New Roman" panose="02020603050405020304" pitchFamily="18" charset="0"/>
              </a:rPr>
              <a:t>˚</a:t>
            </a:r>
            <a:r>
              <a:rPr lang="ar-SA" dirty="0">
                <a:latin typeface="Calibri" panose="020F0502020204030204" pitchFamily="34" charset="0"/>
                <a:ea typeface="Calibri" panose="020F0502020204030204" pitchFamily="34" charset="0"/>
                <a:cs typeface="B Nazanin" panose="00000400000000000000" pitchFamily="2" charset="-78"/>
              </a:rPr>
              <a:t>37  و طول شرقی '34 </a:t>
            </a:r>
            <a:r>
              <a:rPr lang="ar-SA" dirty="0">
                <a:latin typeface="Calibri" panose="020F0502020204030204" pitchFamily="34" charset="0"/>
                <a:ea typeface="Calibri" panose="020F0502020204030204" pitchFamily="34" charset="0"/>
                <a:cs typeface="Times New Roman" panose="02020603050405020304" pitchFamily="18" charset="0"/>
              </a:rPr>
              <a:t>˚</a:t>
            </a:r>
            <a:r>
              <a:rPr lang="ar-SA" dirty="0">
                <a:latin typeface="Calibri" panose="020F0502020204030204" pitchFamily="34" charset="0"/>
                <a:ea typeface="Calibri" panose="020F0502020204030204" pitchFamily="34" charset="0"/>
                <a:cs typeface="B Nazanin" panose="00000400000000000000" pitchFamily="2" charset="-78"/>
              </a:rPr>
              <a:t>49 از نصف النهار گرينويچ و هم سطح درياي آزاد قرار داد</a:t>
            </a:r>
            <a:r>
              <a:rPr lang="en-US" dirty="0">
                <a:latin typeface="Calibri" panose="020F0502020204030204" pitchFamily="34" charset="0"/>
                <a:ea typeface="Calibri" panose="020F0502020204030204" pitchFamily="34" charset="0"/>
                <a:cs typeface="B Nazanin" panose="00000400000000000000" pitchFamily="2" charset="-78"/>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1000"/>
              </a:spcAft>
            </a:pPr>
            <a:r>
              <a:rPr lang="ar-SA" dirty="0">
                <a:latin typeface="Calibri" panose="020F0502020204030204" pitchFamily="34" charset="0"/>
                <a:ea typeface="Calibri" panose="020F0502020204030204" pitchFamily="34" charset="0"/>
                <a:cs typeface="B Nazanin" panose="00000400000000000000" pitchFamily="2" charset="-78"/>
              </a:rPr>
              <a:t>شهر رشت ، مركز شهرستان رشت و استان گيلان است كه خود در بخش مركزي شهرستان واقع شده است و از شمال به دهستان هاي حومه و پسيخان، از شرق به دهستان هاي سنگر و اسلام آباد و سراوان ، از غرب به شهرستان شفت و از جنوب به شهرستان رودبار محدود مي شود</a:t>
            </a:r>
            <a:r>
              <a:rPr lang="en-US" dirty="0">
                <a:latin typeface="Calibri" panose="020F0502020204030204" pitchFamily="34" charset="0"/>
                <a:ea typeface="Calibri" panose="020F0502020204030204" pitchFamily="34" charset="0"/>
                <a:cs typeface="B Nazanin" panose="00000400000000000000" pitchFamily="2" charset="-78"/>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8" name="Picture 27" descr="C:\Users\sajjad\Desktop\photo_2016-10-22_02-20-5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7760" y="1969032"/>
            <a:ext cx="4694839" cy="2986328"/>
          </a:xfrm>
          <a:prstGeom prst="rect">
            <a:avLst/>
          </a:prstGeom>
          <a:noFill/>
          <a:ln>
            <a:noFill/>
          </a:ln>
        </p:spPr>
      </p:pic>
    </p:spTree>
    <p:extLst>
      <p:ext uri="{BB962C8B-B14F-4D97-AF65-F5344CB8AC3E}">
        <p14:creationId xmlns:p14="http://schemas.microsoft.com/office/powerpoint/2010/main" val="3942375740"/>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circle(in)">
                                      <p:cBhvr>
                                        <p:cTn id="12"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876435" y="844041"/>
            <a:ext cx="8327890" cy="5427063"/>
          </a:xfrm>
          <a:prstGeom prst="rect">
            <a:avLst/>
          </a:prstGeom>
        </p:spPr>
        <p:txBody>
          <a:bodyPr wrap="square">
            <a:spAutoFit/>
          </a:bodyPr>
          <a:lstStyle/>
          <a:p>
            <a:pPr algn="ctr" rtl="1">
              <a:lnSpc>
                <a:spcPct val="115000"/>
              </a:lnSpc>
              <a:spcAft>
                <a:spcPts val="1000"/>
              </a:spcAft>
            </a:pPr>
            <a:endParaRPr lang="fa-IR" sz="2000" b="1" dirty="0" smtClean="0">
              <a:latin typeface="Calibri" panose="020F0502020204030204" pitchFamily="34" charset="0"/>
              <a:ea typeface="Calibri" panose="020F0502020204030204" pitchFamily="34" charset="0"/>
              <a:cs typeface="B Nazanin" panose="00000400000000000000" pitchFamily="2" charset="-78"/>
            </a:endParaRPr>
          </a:p>
          <a:p>
            <a:pPr algn="ctr" rtl="1">
              <a:lnSpc>
                <a:spcPct val="115000"/>
              </a:lnSpc>
              <a:spcAft>
                <a:spcPts val="1000"/>
              </a:spcAft>
            </a:pPr>
            <a:r>
              <a:rPr lang="fa-IR" sz="2000" b="1" dirty="0" smtClean="0">
                <a:latin typeface="Calibri" panose="020F0502020204030204" pitchFamily="34" charset="0"/>
                <a:ea typeface="Calibri" panose="020F0502020204030204" pitchFamily="34" charset="0"/>
                <a:cs typeface="B Nazanin" panose="00000400000000000000" pitchFamily="2" charset="-78"/>
              </a:rPr>
              <a:t>هدف </a:t>
            </a:r>
            <a:r>
              <a:rPr lang="fa-IR" sz="2000" b="1" dirty="0">
                <a:latin typeface="Calibri" panose="020F0502020204030204" pitchFamily="34" charset="0"/>
                <a:ea typeface="Calibri" panose="020F0502020204030204" pitchFamily="34" charset="0"/>
                <a:cs typeface="B Nazanin" panose="00000400000000000000" pitchFamily="2" charset="-78"/>
              </a:rPr>
              <a:t>از انجام </a:t>
            </a:r>
            <a:r>
              <a:rPr lang="fa-IR" sz="2000" b="1" dirty="0" smtClean="0">
                <a:latin typeface="Calibri" panose="020F0502020204030204" pitchFamily="34" charset="0"/>
                <a:ea typeface="Calibri" panose="020F0502020204030204" pitchFamily="34" charset="0"/>
                <a:cs typeface="B Nazanin" panose="00000400000000000000" pitchFamily="2" charset="-78"/>
              </a:rPr>
              <a:t>پروژه</a:t>
            </a:r>
          </a:p>
          <a:p>
            <a:pPr algn="r" rtl="1">
              <a:lnSpc>
                <a:spcPct val="115000"/>
              </a:lnSpc>
              <a:spcAft>
                <a:spcPts val="1000"/>
              </a:spcAft>
            </a:pPr>
            <a:endParaRPr lang="fa-IR" sz="2000" b="1" dirty="0">
              <a:latin typeface="Calibri" panose="020F0502020204030204" pitchFamily="34" charset="0"/>
              <a:ea typeface="Calibri" panose="020F0502020204030204" pitchFamily="34" charset="0"/>
              <a:cs typeface="B Nazanin" panose="00000400000000000000" pitchFamily="2" charset="-78"/>
            </a:endParaRPr>
          </a:p>
          <a:p>
            <a:pPr algn="just" rtl="1">
              <a:lnSpc>
                <a:spcPct val="115000"/>
              </a:lnSpc>
              <a:spcAft>
                <a:spcPts val="1000"/>
              </a:spcAft>
            </a:pPr>
            <a:endParaRPr lang="fa-IR" sz="1400" dirty="0" smtClean="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1000"/>
              </a:spcAft>
            </a:pPr>
            <a:endParaRPr lang="fa-IR"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10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ar-SA" dirty="0" smtClean="0">
                <a:latin typeface="Calibri"/>
                <a:ea typeface="Calibri"/>
                <a:cs typeface="B Nazanin"/>
              </a:rPr>
              <a:t>جمع </a:t>
            </a:r>
            <a:r>
              <a:rPr lang="ar-SA" dirty="0">
                <a:latin typeface="Calibri"/>
                <a:ea typeface="Calibri"/>
                <a:cs typeface="B Nazanin"/>
              </a:rPr>
              <a:t>آوری و تصفیه فاضلاب علاوه بر اهداف جلوگیری از آلودگی محیط زیست و شیوع بیماری ها و امراض واگیردار ، برای استفاده از پساب حاصل جهت تامین بخشی از نیازهای آبیاری فضای سبز، کشاورزی ، صنایع و حتی تفریحی نیز ضروری می باشد</a:t>
            </a:r>
            <a:r>
              <a:rPr lang="ar-SA" dirty="0" smtClean="0">
                <a:latin typeface="Calibri"/>
                <a:ea typeface="Calibri"/>
                <a:cs typeface="B Nazanin"/>
              </a:rPr>
              <a:t>.</a:t>
            </a:r>
            <a:endParaRPr lang="fa-IR" dirty="0" smtClean="0">
              <a:latin typeface="Calibri"/>
              <a:ea typeface="Calibri"/>
              <a:cs typeface="B Nazanin"/>
            </a:endParaRPr>
          </a:p>
          <a:p>
            <a:pPr algn="ctr" rtl="1">
              <a:lnSpc>
                <a:spcPct val="107000"/>
              </a:lnSpc>
              <a:spcAft>
                <a:spcPts val="800"/>
              </a:spcAft>
            </a:pPr>
            <a:endParaRPr lang="en-US" sz="1600" dirty="0">
              <a:latin typeface="Calibri"/>
              <a:ea typeface="Calibri"/>
              <a:cs typeface="Arial"/>
            </a:endParaRPr>
          </a:p>
          <a:p>
            <a:pPr algn="ctr" rtl="1">
              <a:lnSpc>
                <a:spcPct val="115000"/>
              </a:lnSpc>
              <a:spcAft>
                <a:spcPts val="1000"/>
              </a:spcAft>
            </a:pPr>
            <a:r>
              <a:rPr lang="ar-SA" dirty="0" smtClean="0">
                <a:latin typeface="Calibri" panose="020F0502020204030204" pitchFamily="34" charset="0"/>
                <a:ea typeface="Calibri" panose="020F0502020204030204" pitchFamily="34" charset="0"/>
                <a:cs typeface="B Nazanin" panose="00000400000000000000" pitchFamily="2" charset="-78"/>
              </a:rPr>
              <a:t>هدف </a:t>
            </a:r>
            <a:r>
              <a:rPr lang="ar-SA" dirty="0">
                <a:latin typeface="Calibri" panose="020F0502020204030204" pitchFamily="34" charset="0"/>
                <a:ea typeface="Calibri" panose="020F0502020204030204" pitchFamily="34" charset="0"/>
                <a:cs typeface="B Nazanin" panose="00000400000000000000" pitchFamily="2" charset="-78"/>
              </a:rPr>
              <a:t>اصلی اين مطالعه تعيين مكان های مناسب جهت احداث تصفيه خانه فاضلاب با توجه به شرايط و موقعيت های موجود در منطقه مورد مطالعه می باشد</a:t>
            </a:r>
            <a:r>
              <a:rPr lang="en-US" dirty="0">
                <a:latin typeface="Calibri" panose="020F0502020204030204" pitchFamily="34" charset="0"/>
                <a:ea typeface="Calibri" panose="020F0502020204030204" pitchFamily="34" charset="0"/>
                <a:cs typeface="B Nazanin" panose="00000400000000000000" pitchFamily="2" charset="-78"/>
              </a:rPr>
              <a:t>. .</a:t>
            </a:r>
            <a:r>
              <a:rPr lang="ar-SA" dirty="0">
                <a:latin typeface="Calibri" panose="020F0502020204030204" pitchFamily="34" charset="0"/>
                <a:ea typeface="Calibri" panose="020F0502020204030204" pitchFamily="34" charset="0"/>
                <a:cs typeface="B Nazanin" panose="00000400000000000000" pitchFamily="2" charset="-78"/>
              </a:rPr>
              <a:t>همچنين اولين گام موثر برای ايجاد تصفيه خانه شناسايی مناطق مناسب جهت احداث آن است كه اهميت اين مطالعه را مشخص می نمايد</a:t>
            </a:r>
            <a:r>
              <a:rPr lang="en-US" dirty="0">
                <a:latin typeface="Calibri" panose="020F0502020204030204" pitchFamily="34" charset="0"/>
                <a:ea typeface="Calibri" panose="020F0502020204030204" pitchFamily="34" charset="0"/>
                <a:cs typeface="B Nazanin" panose="00000400000000000000" pitchFamily="2" charset="-78"/>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Down Arrow 3"/>
          <p:cNvSpPr/>
          <p:nvPr/>
        </p:nvSpPr>
        <p:spPr>
          <a:xfrm>
            <a:off x="4485549" y="2100877"/>
            <a:ext cx="1109662" cy="953846"/>
          </a:xfrm>
          <a:prstGeom prst="downArrow">
            <a:avLst/>
          </a:prstGeom>
        </p:spPr>
        <p:style>
          <a:lnRef idx="3">
            <a:schemeClr val="lt1"/>
          </a:lnRef>
          <a:fillRef idx="1">
            <a:schemeClr val="dk1"/>
          </a:fillRef>
          <a:effectRef idx="1">
            <a:schemeClr val="dk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338783056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876435" y="1142909"/>
            <a:ext cx="8313822" cy="3888244"/>
          </a:xfrm>
          <a:prstGeom prst="rect">
            <a:avLst/>
          </a:prstGeom>
        </p:spPr>
        <p:txBody>
          <a:bodyPr wrap="square">
            <a:spAutoFit/>
          </a:bodyPr>
          <a:lstStyle/>
          <a:p>
            <a:pPr algn="r" rtl="1">
              <a:lnSpc>
                <a:spcPct val="115000"/>
              </a:lnSpc>
              <a:spcAft>
                <a:spcPts val="1000"/>
              </a:spcAft>
            </a:pPr>
            <a:r>
              <a:rPr lang="fa-IR" sz="2000" b="1" dirty="0">
                <a:latin typeface="Calibri"/>
                <a:ea typeface="Calibri"/>
                <a:cs typeface="B Nazanin"/>
              </a:rPr>
              <a:t>ایجاد لایه های اطلاعاتی</a:t>
            </a:r>
            <a:r>
              <a:rPr lang="fa-IR" sz="2000" b="1" dirty="0">
                <a:latin typeface="B Nazanin,Bold"/>
                <a:ea typeface="Calibri"/>
                <a:cs typeface="B Nazanin"/>
              </a:rPr>
              <a:t> </a:t>
            </a:r>
            <a:r>
              <a:rPr lang="ar-SA" sz="2000" b="1" dirty="0">
                <a:latin typeface="B Nazanin,Bold"/>
                <a:ea typeface="Calibri"/>
                <a:cs typeface="B Nazanin"/>
              </a:rPr>
              <a:t>و </a:t>
            </a:r>
            <a:r>
              <a:rPr lang="ar-SA" sz="2000" b="1" dirty="0">
                <a:latin typeface="Calibri"/>
                <a:ea typeface="Calibri"/>
                <a:cs typeface="B Nazanin"/>
              </a:rPr>
              <a:t>پهنه بندی مناطق مناسب</a:t>
            </a:r>
            <a:endParaRPr lang="en-US" sz="1400" dirty="0">
              <a:latin typeface="Calibri"/>
              <a:ea typeface="Calibri"/>
              <a:cs typeface="Arial"/>
            </a:endParaRPr>
          </a:p>
          <a:p>
            <a:pPr algn="just" rtl="1">
              <a:lnSpc>
                <a:spcPct val="115000"/>
              </a:lnSpc>
              <a:spcAft>
                <a:spcPts val="1000"/>
              </a:spcAft>
            </a:pPr>
            <a:endParaRPr lang="fa-IR" sz="2000" dirty="0" smtClean="0">
              <a:latin typeface="Calibri"/>
              <a:ea typeface="Calibri"/>
              <a:cs typeface="B Nazanin"/>
            </a:endParaRPr>
          </a:p>
          <a:p>
            <a:pPr algn="just" rtl="1">
              <a:lnSpc>
                <a:spcPct val="115000"/>
              </a:lnSpc>
              <a:spcAft>
                <a:spcPts val="1000"/>
              </a:spcAft>
            </a:pPr>
            <a:r>
              <a:rPr lang="fa-IR" sz="2000" dirty="0" smtClean="0">
                <a:latin typeface="Calibri"/>
                <a:ea typeface="Calibri"/>
                <a:cs typeface="B Nazanin"/>
              </a:rPr>
              <a:t>عمده </a:t>
            </a:r>
            <a:r>
              <a:rPr lang="fa-IR" sz="2000" dirty="0">
                <a:latin typeface="Calibri"/>
                <a:ea typeface="Calibri"/>
                <a:cs typeface="B Nazanin"/>
              </a:rPr>
              <a:t>ترین قابلیت یک سامانه اطلاعات جغرافیایی انجام تجزیه و تحلیلهای مختلف بر روی اطلاعات مکانی میباشد. تحلیل های مورد استفاده در این تحقیق وزندهی و همپوشانی لایه های اطلاعاتی می باشد. برای انجام دادن هرگونه تحلیلی در سیستم های اطلاعات جغرافیایی لازم است اطلاعات به صورت لایه های اطلاعاتی به سیستم معرفی شوند؛ بنابراین ابتدا برای اجرای روشهای ذکر شده، باید اطلاعات مورد نیاز از منابع گوناگون استخراج شوند و به صورت لایه های اطلاعاتی </a:t>
            </a:r>
            <a:r>
              <a:rPr lang="fa-IR" sz="2000" dirty="0" smtClean="0">
                <a:latin typeface="Calibri"/>
                <a:ea typeface="Calibri"/>
                <a:cs typeface="B Nazanin"/>
              </a:rPr>
              <a:t>درآیند. </a:t>
            </a:r>
            <a:r>
              <a:rPr lang="fa-IR" sz="2000" dirty="0">
                <a:latin typeface="Calibri"/>
                <a:ea typeface="Calibri"/>
                <a:cs typeface="B Nazanin"/>
              </a:rPr>
              <a:t>. برای مکانیابی روشهای متعددی پیش بینی شده است. این روشها مطابق با نظر کارشناسی در زمینه های تخصصی خود مورد استفاده قرار میگیرد. در این تحقیق از روش سلسله مراتبی تحلیلی و وزندهی ساده به منظور مکانیابی محل احداث تصفیه خانه فاضلاب استفاده شده است. </a:t>
            </a:r>
            <a:endParaRPr lang="en-US" sz="2000" dirty="0">
              <a:latin typeface="Calibri"/>
              <a:ea typeface="Calibri"/>
              <a:cs typeface="Arial"/>
            </a:endParaRPr>
          </a:p>
        </p:txBody>
      </p:sp>
    </p:spTree>
    <p:extLst>
      <p:ext uri="{BB962C8B-B14F-4D97-AF65-F5344CB8AC3E}">
        <p14:creationId xmlns:p14="http://schemas.microsoft.com/office/powerpoint/2010/main" val="2857739753"/>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421477" y="3252345"/>
            <a:ext cx="7473013" cy="901743"/>
          </a:xfrm>
          <a:prstGeom prst="roundRect">
            <a:avLst>
              <a:gd name="adj" fmla="val 353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15000"/>
              </a:lnSpc>
              <a:spcAft>
                <a:spcPts val="1000"/>
              </a:spcAft>
            </a:pPr>
            <a:r>
              <a:rPr lang="fa-IR" sz="1400" b="1" dirty="0" smtClean="0">
                <a:solidFill>
                  <a:schemeClr val="tx1">
                    <a:lumMod val="95000"/>
                    <a:lumOff val="5000"/>
                  </a:schemeClr>
                </a:solidFill>
                <a:latin typeface="Calibri"/>
                <a:ea typeface="Calibri"/>
                <a:cs typeface="B Nazanin"/>
              </a:rPr>
              <a:t>1. </a:t>
            </a:r>
            <a:r>
              <a:rPr lang="fa-IR" sz="1400" b="1" dirty="0">
                <a:solidFill>
                  <a:schemeClr val="tx1">
                    <a:lumMod val="95000"/>
                    <a:lumOff val="5000"/>
                  </a:schemeClr>
                </a:solidFill>
                <a:latin typeface="Calibri"/>
                <a:ea typeface="Calibri"/>
                <a:cs typeface="B Nazanin"/>
              </a:rPr>
              <a:t>لایه ی اطلاعاتی شیب زمین</a:t>
            </a:r>
            <a:r>
              <a:rPr lang="fa-IR" sz="1400" b="1" dirty="0">
                <a:solidFill>
                  <a:schemeClr val="tx1">
                    <a:lumMod val="95000"/>
                    <a:lumOff val="5000"/>
                  </a:schemeClr>
                </a:solidFill>
                <a:latin typeface="Calibri"/>
                <a:ea typeface="Calibri"/>
                <a:cs typeface="Arial"/>
              </a:rPr>
              <a:t>      </a:t>
            </a:r>
            <a:r>
              <a:rPr lang="fa-IR" sz="1400" b="1" dirty="0">
                <a:solidFill>
                  <a:schemeClr val="tx1">
                    <a:lumMod val="95000"/>
                    <a:lumOff val="5000"/>
                  </a:schemeClr>
                </a:solidFill>
                <a:latin typeface="Calibri"/>
                <a:ea typeface="Calibri"/>
                <a:cs typeface="B Nazanin"/>
              </a:rPr>
              <a:t>2. لایه ی اطلاعاتی ارتفاع زمین</a:t>
            </a:r>
            <a:r>
              <a:rPr lang="fa-IR" sz="1400" b="1" dirty="0">
                <a:solidFill>
                  <a:schemeClr val="tx1">
                    <a:lumMod val="95000"/>
                    <a:lumOff val="5000"/>
                  </a:schemeClr>
                </a:solidFill>
                <a:latin typeface="Calibri"/>
                <a:ea typeface="Calibri"/>
                <a:cs typeface="Arial"/>
              </a:rPr>
              <a:t>     </a:t>
            </a:r>
            <a:r>
              <a:rPr lang="fa-IR" sz="1400" b="1" dirty="0">
                <a:solidFill>
                  <a:schemeClr val="tx1">
                    <a:lumMod val="95000"/>
                    <a:lumOff val="5000"/>
                  </a:schemeClr>
                </a:solidFill>
                <a:latin typeface="Calibri"/>
                <a:ea typeface="Calibri"/>
                <a:cs typeface="B Nazanin"/>
              </a:rPr>
              <a:t>3. لایه ی اطلاعاتی کاربری زمین</a:t>
            </a:r>
            <a:endParaRPr lang="en-US" sz="1400" b="1" dirty="0">
              <a:solidFill>
                <a:schemeClr val="tx1">
                  <a:lumMod val="95000"/>
                  <a:lumOff val="5000"/>
                </a:schemeClr>
              </a:solidFill>
              <a:latin typeface="Calibri"/>
              <a:ea typeface="Calibri"/>
              <a:cs typeface="Arial"/>
            </a:endParaRPr>
          </a:p>
          <a:p>
            <a:pPr algn="ctr" rtl="1">
              <a:lnSpc>
                <a:spcPct val="115000"/>
              </a:lnSpc>
              <a:spcAft>
                <a:spcPts val="1000"/>
              </a:spcAft>
            </a:pPr>
            <a:r>
              <a:rPr lang="fa-IR" sz="1400" b="1" dirty="0">
                <a:solidFill>
                  <a:schemeClr val="tx1">
                    <a:lumMod val="95000"/>
                    <a:lumOff val="5000"/>
                  </a:schemeClr>
                </a:solidFill>
                <a:latin typeface="Calibri"/>
                <a:ea typeface="Calibri"/>
                <a:cs typeface="B Nazanin"/>
              </a:rPr>
              <a:t>         4. لایه ی اطلاعاتی فاصله از مناطق شهری</a:t>
            </a:r>
            <a:r>
              <a:rPr lang="fa-IR" sz="1400" b="1" dirty="0">
                <a:solidFill>
                  <a:schemeClr val="tx1">
                    <a:lumMod val="95000"/>
                    <a:lumOff val="5000"/>
                  </a:schemeClr>
                </a:solidFill>
                <a:latin typeface="Calibri"/>
                <a:ea typeface="Calibri"/>
                <a:cs typeface="Arial"/>
              </a:rPr>
              <a:t>                  </a:t>
            </a:r>
            <a:r>
              <a:rPr lang="fa-IR" sz="1400" b="1" dirty="0">
                <a:solidFill>
                  <a:schemeClr val="tx1">
                    <a:lumMod val="95000"/>
                    <a:lumOff val="5000"/>
                  </a:schemeClr>
                </a:solidFill>
                <a:latin typeface="Calibri"/>
                <a:ea typeface="Calibri"/>
                <a:cs typeface="B Nazanin"/>
              </a:rPr>
              <a:t> 5. لایه ی اطلاعاتی حمل و نقل</a:t>
            </a:r>
          </a:p>
        </p:txBody>
      </p:sp>
      <p:sp>
        <p:nvSpPr>
          <p:cNvPr id="4" name="Rounded Rectangle 3"/>
          <p:cNvSpPr/>
          <p:nvPr/>
        </p:nvSpPr>
        <p:spPr>
          <a:xfrm>
            <a:off x="6736556" y="5226215"/>
            <a:ext cx="2560637" cy="609600"/>
          </a:xfrm>
          <a:prstGeom prst="roundRect">
            <a:avLst>
              <a:gd name="adj" fmla="val 3143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lumMod val="95000"/>
                    <a:lumOff val="5000"/>
                  </a:schemeClr>
                </a:solidFill>
                <a:latin typeface="Calibri"/>
                <a:ea typeface="Calibri"/>
                <a:cs typeface="B Nazanin"/>
              </a:rPr>
              <a:t>6</a:t>
            </a:r>
            <a:r>
              <a:rPr lang="fa-IR" sz="1600" dirty="0">
                <a:solidFill>
                  <a:schemeClr val="tx1">
                    <a:lumMod val="95000"/>
                    <a:lumOff val="5000"/>
                  </a:schemeClr>
                </a:solidFill>
                <a:latin typeface="Calibri"/>
                <a:ea typeface="Calibri"/>
                <a:cs typeface="B Nazanin"/>
              </a:rPr>
              <a:t>. </a:t>
            </a:r>
            <a:r>
              <a:rPr lang="fa-IR" sz="1600" b="1" dirty="0">
                <a:solidFill>
                  <a:schemeClr val="tx1">
                    <a:lumMod val="95000"/>
                    <a:lumOff val="5000"/>
                  </a:schemeClr>
                </a:solidFill>
                <a:latin typeface="Calibri"/>
                <a:ea typeface="Calibri"/>
                <a:cs typeface="B Nazanin"/>
              </a:rPr>
              <a:t>لایه ی اطلاعاتی محدودیت ها</a:t>
            </a:r>
            <a:endParaRPr lang="en-US" sz="1600" dirty="0">
              <a:solidFill>
                <a:schemeClr val="tx1">
                  <a:lumMod val="95000"/>
                  <a:lumOff val="5000"/>
                </a:schemeClr>
              </a:solidFill>
            </a:endParaRPr>
          </a:p>
        </p:txBody>
      </p:sp>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828154" y="4354496"/>
            <a:ext cx="8513274" cy="1176219"/>
          </a:xfrm>
          <a:prstGeom prst="rect">
            <a:avLst/>
          </a:prstGeom>
        </p:spPr>
        <p:txBody>
          <a:bodyPr wrap="square">
            <a:spAutoFit/>
          </a:bodyPr>
          <a:lstStyle/>
          <a:p>
            <a:pPr algn="just" rtl="1">
              <a:lnSpc>
                <a:spcPct val="115000"/>
              </a:lnSpc>
              <a:spcAft>
                <a:spcPts val="1000"/>
              </a:spcAft>
            </a:pPr>
            <a:r>
              <a:rPr lang="fa-IR" dirty="0" smtClean="0">
                <a:latin typeface="Calibri"/>
                <a:ea typeface="Calibri"/>
                <a:cs typeface="B Nazanin"/>
              </a:rPr>
              <a:t>هر </a:t>
            </a:r>
            <a:r>
              <a:rPr lang="fa-IR" dirty="0">
                <a:latin typeface="Calibri"/>
                <a:ea typeface="Calibri"/>
                <a:cs typeface="B Nazanin"/>
              </a:rPr>
              <a:t>کدام از این لایه ها با توجه به میزان تأثیر در مکانیابی به 4 کلاس خیلی مناسب ( کلاس 1 ) ، مناسب ( کلاس 2) ، نسبتا مناسب ( کلاس 3) ، نامناسب ( کلاس 4) تقسیم می شوند</a:t>
            </a:r>
            <a:r>
              <a:rPr lang="fa-IR" dirty="0" smtClean="0">
                <a:latin typeface="Calibri"/>
                <a:ea typeface="Calibri"/>
                <a:cs typeface="B Nazanin"/>
              </a:rPr>
              <a:t>.</a:t>
            </a:r>
          </a:p>
          <a:p>
            <a:pPr algn="just" rtl="1">
              <a:lnSpc>
                <a:spcPct val="115000"/>
              </a:lnSpc>
              <a:spcAft>
                <a:spcPts val="1000"/>
              </a:spcAft>
            </a:pPr>
            <a:r>
              <a:rPr lang="fa-IR" dirty="0">
                <a:latin typeface="Calibri"/>
                <a:ea typeface="Calibri"/>
                <a:cs typeface="B Nazanin"/>
              </a:rPr>
              <a:t> </a:t>
            </a:r>
            <a:endParaRPr lang="en-US" dirty="0">
              <a:latin typeface="Calibri"/>
              <a:ea typeface="Calibri"/>
              <a:cs typeface="Arial"/>
            </a:endParaRPr>
          </a:p>
        </p:txBody>
      </p:sp>
      <p:sp>
        <p:nvSpPr>
          <p:cNvPr id="5" name="Rectangle 4"/>
          <p:cNvSpPr/>
          <p:nvPr/>
        </p:nvSpPr>
        <p:spPr>
          <a:xfrm>
            <a:off x="1334830" y="734456"/>
            <a:ext cx="7730734" cy="2450414"/>
          </a:xfrm>
          <a:prstGeom prst="rect">
            <a:avLst/>
          </a:prstGeom>
        </p:spPr>
        <p:txBody>
          <a:bodyPr wrap="square">
            <a:spAutoFit/>
          </a:bodyPr>
          <a:lstStyle/>
          <a:p>
            <a:pPr algn="r" rtl="1">
              <a:lnSpc>
                <a:spcPct val="115000"/>
              </a:lnSpc>
              <a:spcAft>
                <a:spcPts val="1000"/>
              </a:spcAft>
            </a:pPr>
            <a:r>
              <a:rPr lang="fa-IR" b="1" dirty="0">
                <a:latin typeface="Calibri"/>
                <a:ea typeface="Calibri"/>
                <a:cs typeface="B Nazanin"/>
              </a:rPr>
              <a:t>ایجاد لایه های اطلاعاتی</a:t>
            </a:r>
            <a:r>
              <a:rPr lang="fa-IR" b="1" dirty="0">
                <a:latin typeface="B Nazanin,Bold"/>
                <a:ea typeface="Calibri"/>
                <a:cs typeface="B Nazanin"/>
              </a:rPr>
              <a:t> </a:t>
            </a:r>
            <a:r>
              <a:rPr lang="ar-SA" b="1" dirty="0">
                <a:latin typeface="B Nazanin,Bold"/>
                <a:ea typeface="Calibri"/>
                <a:cs typeface="B Nazanin"/>
              </a:rPr>
              <a:t>و </a:t>
            </a:r>
            <a:r>
              <a:rPr lang="ar-SA" b="1" dirty="0">
                <a:latin typeface="Calibri"/>
                <a:ea typeface="Calibri"/>
                <a:cs typeface="B Nazanin"/>
              </a:rPr>
              <a:t>پهنه بندی مناطق مناسب</a:t>
            </a:r>
            <a:endParaRPr lang="en-US" sz="1200" dirty="0">
              <a:latin typeface="Calibri"/>
              <a:ea typeface="Calibri"/>
              <a:cs typeface="Arial"/>
            </a:endParaRPr>
          </a:p>
          <a:p>
            <a:pPr lvl="0" algn="just" rtl="1">
              <a:lnSpc>
                <a:spcPct val="115000"/>
              </a:lnSpc>
              <a:spcAft>
                <a:spcPts val="1000"/>
              </a:spcAft>
            </a:pPr>
            <a:r>
              <a:rPr lang="fa-IR" dirty="0">
                <a:solidFill>
                  <a:prstClr val="black"/>
                </a:solidFill>
                <a:latin typeface="Calibri"/>
                <a:ea typeface="Calibri"/>
                <a:cs typeface="B Nazanin"/>
              </a:rPr>
              <a:t>عوامل موثر در مکانیابی مناطق مناسب برای احداث تصفیه خانه فاضلاب متعددند از جمله این عوامل میتوان به شاخص های اقلیمی، شاخص های ریخت شناسی، شاخص خاک و نفوذپذیری آن و شاخص های اقتصادی و اجتماعی اشاره کرد. بدیهی است که استفاده از همه مشخصه های موثر در مدلهای مکانیابی میسر نیست. از این رو عوامل یاد شده با توجه به نکاتی از قبیل هدف، مقیاس کار و دقت قابل انتظار، شرایط منطقه، میزان تأثیرگذاری هر عامل و کافی بودن و در دسترس بودن اطلاعات، تعیین میشوند. </a:t>
            </a:r>
            <a:r>
              <a:rPr lang="ar-SA" dirty="0">
                <a:solidFill>
                  <a:prstClr val="black"/>
                </a:solidFill>
                <a:latin typeface="Calibri"/>
                <a:ea typeface="Calibri"/>
                <a:cs typeface="B Nazanin"/>
              </a:rPr>
              <a:t>با توجه به پارامترهای موثر و شناخته شده در مکانیابی و لایه های اطلاعاتی موجود در این مطالعه از پارامترهای زیر استفاده شده است : </a:t>
            </a:r>
            <a:endParaRPr lang="fa-IR" dirty="0">
              <a:solidFill>
                <a:prstClr val="black"/>
              </a:solidFill>
              <a:latin typeface="Calibri"/>
              <a:ea typeface="Calibri"/>
              <a:cs typeface="B Nazanin"/>
            </a:endParaRPr>
          </a:p>
        </p:txBody>
      </p:sp>
      <p:sp>
        <p:nvSpPr>
          <p:cNvPr id="6" name="Rectangle 5"/>
          <p:cNvSpPr/>
          <p:nvPr/>
        </p:nvSpPr>
        <p:spPr>
          <a:xfrm>
            <a:off x="825499" y="5006725"/>
            <a:ext cx="5869782" cy="1047979"/>
          </a:xfrm>
          <a:prstGeom prst="rect">
            <a:avLst/>
          </a:prstGeom>
        </p:spPr>
        <p:txBody>
          <a:bodyPr wrap="square">
            <a:spAutoFit/>
          </a:bodyPr>
          <a:lstStyle/>
          <a:p>
            <a:pPr algn="just" rtl="1">
              <a:lnSpc>
                <a:spcPct val="115000"/>
              </a:lnSpc>
              <a:spcAft>
                <a:spcPts val="1000"/>
              </a:spcAft>
            </a:pPr>
            <a:r>
              <a:rPr lang="fa-IR" dirty="0">
                <a:latin typeface="Calibri"/>
                <a:ea typeface="Calibri"/>
                <a:cs typeface="B Nazanin"/>
              </a:rPr>
              <a:t>شامل خطوط دکل های فشار قوی، جاده ها، رود و آبگیر، مرداب، پارک جنگلی و </a:t>
            </a:r>
            <a:r>
              <a:rPr lang="fa-IR" b="1" dirty="0">
                <a:effectLst>
                  <a:outerShdw blurRad="38100" dist="38100" dir="2700000" algn="tl">
                    <a:srgbClr val="000000">
                      <a:alpha val="43137"/>
                    </a:srgbClr>
                  </a:outerShdw>
                </a:effectLst>
                <a:latin typeface="Calibri"/>
                <a:ea typeface="Calibri"/>
                <a:cs typeface="B Nazanin"/>
              </a:rPr>
              <a:t>حرایم آنها </a:t>
            </a:r>
            <a:r>
              <a:rPr lang="fa-IR" dirty="0">
                <a:latin typeface="Calibri"/>
                <a:ea typeface="Calibri"/>
                <a:cs typeface="B Nazanin"/>
              </a:rPr>
              <a:t>که به عنوان </a:t>
            </a:r>
            <a:r>
              <a:rPr lang="fa-IR" b="1" dirty="0">
                <a:latin typeface="Calibri"/>
                <a:ea typeface="Calibri"/>
                <a:cs typeface="B Nazanin"/>
              </a:rPr>
              <a:t>مناطق ممنوعه </a:t>
            </a:r>
            <a:r>
              <a:rPr lang="fa-IR" dirty="0">
                <a:latin typeface="Calibri"/>
                <a:ea typeface="Calibri"/>
                <a:cs typeface="B Nazanin"/>
              </a:rPr>
              <a:t>شناخته شده و به هیچ عنوان امکان ایجاد تصفیه خانه در آن وجود نداشته و باید از نقشه ی نهایی کم شوند.</a:t>
            </a:r>
            <a:endParaRPr lang="en-US" dirty="0">
              <a:latin typeface="Calibri"/>
              <a:ea typeface="Calibri"/>
              <a:cs typeface="Arial"/>
            </a:endParaRPr>
          </a:p>
        </p:txBody>
      </p:sp>
    </p:spTree>
    <p:extLst>
      <p:ext uri="{BB962C8B-B14F-4D97-AF65-F5344CB8AC3E}">
        <p14:creationId xmlns:p14="http://schemas.microsoft.com/office/powerpoint/2010/main" val="929426595"/>
      </p:ext>
    </p:extLst>
  </p:cSld>
  <p:clrMapOvr>
    <a:masterClrMapping/>
  </p:clrMapOvr>
  <mc:AlternateContent xmlns:mc="http://schemas.openxmlformats.org/markup-compatibility/2006" xmlns:p14="http://schemas.microsoft.com/office/powerpoint/2010/main">
    <mc:Choice Requires="p14">
      <p:transition spd="slow" p14:dur="800" advClick="0">
        <p:circle/>
      </p:transition>
    </mc:Choice>
    <mc:Fallback xmlns="">
      <p:transition spd="slow" advClick="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3" grpId="0"/>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847682" y="883335"/>
            <a:ext cx="8313822" cy="4785926"/>
          </a:xfrm>
          <a:prstGeom prst="rect">
            <a:avLst/>
          </a:prstGeom>
        </p:spPr>
        <p:txBody>
          <a:bodyPr wrap="square">
            <a:spAutoFit/>
          </a:bodyPr>
          <a:lstStyle/>
          <a:p>
            <a:pPr algn="r" rtl="1">
              <a:lnSpc>
                <a:spcPct val="115000"/>
              </a:lnSpc>
              <a:spcAft>
                <a:spcPts val="1000"/>
              </a:spcAft>
            </a:pPr>
            <a:r>
              <a:rPr lang="fa-IR" sz="2000" b="1" dirty="0">
                <a:latin typeface="Calibri"/>
                <a:ea typeface="Calibri"/>
                <a:cs typeface="B Nazanin"/>
              </a:rPr>
              <a:t>ایجاد لایه های اطلاعاتی</a:t>
            </a:r>
            <a:r>
              <a:rPr lang="fa-IR" sz="2000" b="1" dirty="0">
                <a:latin typeface="B Nazanin,Bold"/>
                <a:ea typeface="Calibri"/>
                <a:cs typeface="B Nazanin"/>
              </a:rPr>
              <a:t> </a:t>
            </a:r>
            <a:r>
              <a:rPr lang="ar-SA" sz="2000" b="1" dirty="0">
                <a:latin typeface="B Nazanin,Bold"/>
                <a:ea typeface="Calibri"/>
                <a:cs typeface="B Nazanin"/>
              </a:rPr>
              <a:t>و </a:t>
            </a:r>
            <a:r>
              <a:rPr lang="ar-SA" sz="2000" b="1" dirty="0">
                <a:latin typeface="Calibri"/>
                <a:ea typeface="Calibri"/>
                <a:cs typeface="B Nazanin"/>
              </a:rPr>
              <a:t>پهنه بندی مناطق مناسب</a:t>
            </a:r>
            <a:endParaRPr lang="en-US" sz="1400" dirty="0">
              <a:latin typeface="Calibri"/>
              <a:ea typeface="Calibri"/>
              <a:cs typeface="Arial"/>
            </a:endParaRPr>
          </a:p>
          <a:p>
            <a:pPr algn="just" rtl="1">
              <a:lnSpc>
                <a:spcPct val="115000"/>
              </a:lnSpc>
              <a:spcAft>
                <a:spcPts val="1000"/>
              </a:spcAft>
            </a:pPr>
            <a:r>
              <a:rPr lang="ar-SA" sz="2000" dirty="0" smtClean="0">
                <a:latin typeface="Calibri"/>
                <a:ea typeface="Calibri"/>
                <a:cs typeface="B Nazanin"/>
              </a:rPr>
              <a:t>انجام </a:t>
            </a:r>
            <a:r>
              <a:rPr lang="ar-SA" sz="2000" dirty="0">
                <a:latin typeface="Calibri"/>
                <a:ea typeface="Calibri"/>
                <a:cs typeface="B Nazanin"/>
              </a:rPr>
              <a:t>مطالعات مکانیابی براساس نوع روش کاربردی و ویژگی های هدف مکانیابی مراحل </a:t>
            </a:r>
            <a:r>
              <a:rPr lang="ar-SA" sz="2000" dirty="0" smtClean="0">
                <a:latin typeface="Calibri"/>
                <a:ea typeface="Calibri"/>
                <a:cs typeface="B Nazanin"/>
              </a:rPr>
              <a:t>متفاوتی</a:t>
            </a:r>
            <a:endParaRPr lang="fa-IR" sz="2000" dirty="0" smtClean="0">
              <a:latin typeface="Calibri"/>
              <a:ea typeface="Calibri"/>
              <a:cs typeface="B Nazanin"/>
            </a:endParaRPr>
          </a:p>
          <a:p>
            <a:pPr algn="just" rtl="1">
              <a:lnSpc>
                <a:spcPct val="115000"/>
              </a:lnSpc>
              <a:spcAft>
                <a:spcPts val="1000"/>
              </a:spcAft>
            </a:pPr>
            <a:r>
              <a:rPr lang="ar-SA" sz="2000" dirty="0" smtClean="0">
                <a:latin typeface="Calibri"/>
                <a:ea typeface="Calibri"/>
                <a:cs typeface="B Nazanin"/>
              </a:rPr>
              <a:t> </a:t>
            </a:r>
            <a:r>
              <a:rPr lang="ar-SA" sz="2000" dirty="0">
                <a:latin typeface="Calibri"/>
                <a:ea typeface="Calibri"/>
                <a:cs typeface="B Nazanin"/>
              </a:rPr>
              <a:t>را شامل میشود. مراحل این مطالعه که در نرم افزار</a:t>
            </a:r>
            <a:r>
              <a:rPr lang="en-US" sz="2000" dirty="0">
                <a:latin typeface="Calibri"/>
                <a:ea typeface="Calibri"/>
                <a:cs typeface="B Nazanin"/>
              </a:rPr>
              <a:t> GIS </a:t>
            </a:r>
            <a:r>
              <a:rPr lang="ar-SA" sz="2000" dirty="0">
                <a:latin typeface="Calibri"/>
                <a:ea typeface="Calibri"/>
                <a:cs typeface="B Nazanin"/>
              </a:rPr>
              <a:t>انجام میشود، به طور خلاصه در زیر بیان شده </a:t>
            </a:r>
            <a:r>
              <a:rPr lang="fa-IR" sz="2000" dirty="0" smtClean="0">
                <a:latin typeface="Calibri"/>
                <a:ea typeface="Calibri"/>
                <a:cs typeface="B Nazanin"/>
              </a:rPr>
              <a:t>:</a:t>
            </a:r>
          </a:p>
          <a:p>
            <a:pPr algn="just" rtl="1">
              <a:lnSpc>
                <a:spcPct val="115000"/>
              </a:lnSpc>
              <a:spcAft>
                <a:spcPts val="1000"/>
              </a:spcAft>
            </a:pPr>
            <a:r>
              <a:rPr lang="fa-IR" sz="2000" dirty="0" smtClean="0">
                <a:latin typeface="Calibri"/>
                <a:ea typeface="Calibri"/>
                <a:cs typeface="B Nazanin"/>
              </a:rPr>
              <a:t> </a:t>
            </a:r>
            <a:endParaRPr lang="en-US" sz="2000" dirty="0">
              <a:latin typeface="Calibri"/>
              <a:ea typeface="Calibri"/>
              <a:cs typeface="Arial"/>
            </a:endParaRPr>
          </a:p>
          <a:p>
            <a:pPr marL="342900" indent="-342900" algn="just" rtl="1">
              <a:lnSpc>
                <a:spcPct val="115000"/>
              </a:lnSpc>
              <a:spcAft>
                <a:spcPts val="1000"/>
              </a:spcAft>
              <a:buFont typeface="Wingdings" pitchFamily="2" charset="2"/>
              <a:buChar char="ü"/>
            </a:pPr>
            <a:r>
              <a:rPr lang="ar-SA" sz="2000" dirty="0">
                <a:latin typeface="Calibri"/>
                <a:ea typeface="Calibri"/>
                <a:cs typeface="B Nazanin"/>
              </a:rPr>
              <a:t>طبقه بندی لایه های اطلاعاتی براساس اهمیت در مکانیابی</a:t>
            </a:r>
            <a:endParaRPr lang="en-US" sz="2000" dirty="0">
              <a:latin typeface="Calibri"/>
              <a:ea typeface="Calibri"/>
              <a:cs typeface="Arial"/>
            </a:endParaRPr>
          </a:p>
          <a:p>
            <a:pPr marL="342900" indent="-342900" algn="just" rtl="1">
              <a:lnSpc>
                <a:spcPct val="115000"/>
              </a:lnSpc>
              <a:spcAft>
                <a:spcPts val="1000"/>
              </a:spcAft>
              <a:buFont typeface="Wingdings" pitchFamily="2" charset="2"/>
              <a:buChar char="ü"/>
            </a:pPr>
            <a:r>
              <a:rPr lang="ar-SA" sz="2000" dirty="0">
                <a:latin typeface="Calibri"/>
                <a:ea typeface="Calibri"/>
                <a:cs typeface="B Nazanin"/>
              </a:rPr>
              <a:t>شناسایی و حذف مناطق ممنوعه جهت احداث تصفیه خانه فاضلاب</a:t>
            </a:r>
            <a:endParaRPr lang="en-US" sz="2000" dirty="0">
              <a:latin typeface="Calibri"/>
              <a:ea typeface="Calibri"/>
              <a:cs typeface="Arial"/>
            </a:endParaRPr>
          </a:p>
          <a:p>
            <a:pPr marL="342900" indent="-342900" algn="just" rtl="1">
              <a:lnSpc>
                <a:spcPct val="115000"/>
              </a:lnSpc>
              <a:spcAft>
                <a:spcPts val="1000"/>
              </a:spcAft>
              <a:buFont typeface="Wingdings" pitchFamily="2" charset="2"/>
              <a:buChar char="ü"/>
            </a:pPr>
            <a:r>
              <a:rPr lang="ar-SA" sz="2000" dirty="0">
                <a:latin typeface="Calibri"/>
                <a:ea typeface="Calibri"/>
                <a:cs typeface="B Nazanin"/>
              </a:rPr>
              <a:t>اعمال حریم برای عوارض موجود در منطقه مورد مطالعه</a:t>
            </a:r>
            <a:endParaRPr lang="en-US" sz="2000" dirty="0">
              <a:latin typeface="Calibri"/>
              <a:ea typeface="Calibri"/>
              <a:cs typeface="Arial"/>
            </a:endParaRPr>
          </a:p>
          <a:p>
            <a:pPr marL="342900" indent="-342900" algn="just" rtl="1">
              <a:lnSpc>
                <a:spcPct val="115000"/>
              </a:lnSpc>
              <a:spcAft>
                <a:spcPts val="1000"/>
              </a:spcAft>
              <a:buFont typeface="Wingdings" pitchFamily="2" charset="2"/>
              <a:buChar char="ü"/>
            </a:pPr>
            <a:r>
              <a:rPr lang="ar-SA" sz="2000" dirty="0">
                <a:latin typeface="Calibri"/>
                <a:ea typeface="Calibri"/>
                <a:cs typeface="B Nazanin"/>
              </a:rPr>
              <a:t>تشکیل ماتریس مقایسه زوجی پارامترها تحلیل سلسله مراتبی</a:t>
            </a:r>
            <a:endParaRPr lang="en-US" sz="2000" dirty="0">
              <a:latin typeface="Calibri"/>
              <a:ea typeface="Calibri"/>
              <a:cs typeface="Arial"/>
            </a:endParaRPr>
          </a:p>
          <a:p>
            <a:pPr marL="342900" indent="-342900" algn="just" rtl="1">
              <a:lnSpc>
                <a:spcPct val="115000"/>
              </a:lnSpc>
              <a:spcAft>
                <a:spcPts val="1000"/>
              </a:spcAft>
              <a:buFont typeface="Wingdings" pitchFamily="2" charset="2"/>
              <a:buChar char="ü"/>
            </a:pPr>
            <a:r>
              <a:rPr lang="ar-SA" sz="2000" dirty="0">
                <a:latin typeface="Calibri"/>
                <a:ea typeface="Calibri"/>
                <a:cs typeface="B Nazanin"/>
              </a:rPr>
              <a:t>امتیاز و وزندهی لایه های اطلاعاتی براساس اهمیت پارامترها</a:t>
            </a:r>
            <a:endParaRPr lang="en-US" sz="2000" dirty="0">
              <a:latin typeface="Calibri"/>
              <a:ea typeface="Calibri"/>
              <a:cs typeface="Arial"/>
            </a:endParaRPr>
          </a:p>
          <a:p>
            <a:pPr marL="342900" indent="-342900" algn="just" rtl="1">
              <a:lnSpc>
                <a:spcPct val="115000"/>
              </a:lnSpc>
              <a:spcAft>
                <a:spcPts val="1000"/>
              </a:spcAft>
              <a:buFont typeface="Wingdings" pitchFamily="2" charset="2"/>
              <a:buChar char="ü"/>
            </a:pPr>
            <a:r>
              <a:rPr lang="ar-SA" sz="2000" dirty="0">
                <a:latin typeface="Calibri"/>
                <a:ea typeface="Calibri"/>
                <a:cs typeface="B Nazanin"/>
              </a:rPr>
              <a:t>همپوشانی لایه های اطلاعاتی</a:t>
            </a:r>
            <a:r>
              <a:rPr lang="fa-IR" sz="2000" dirty="0">
                <a:latin typeface="Calibri"/>
                <a:ea typeface="Calibri"/>
                <a:cs typeface="B Nazanin"/>
              </a:rPr>
              <a:t> و </a:t>
            </a:r>
            <a:r>
              <a:rPr lang="ar-SA" sz="2000" dirty="0">
                <a:latin typeface="Calibri"/>
                <a:ea typeface="Calibri"/>
                <a:cs typeface="B Nazanin"/>
              </a:rPr>
              <a:t>انتخاب مناطق مناسب</a:t>
            </a:r>
            <a:endParaRPr lang="en-US" sz="2000" dirty="0">
              <a:effectLst/>
              <a:latin typeface="Calibri"/>
              <a:ea typeface="Calibri"/>
              <a:cs typeface="Arial"/>
            </a:endParaRPr>
          </a:p>
        </p:txBody>
      </p:sp>
    </p:spTree>
    <p:extLst>
      <p:ext uri="{BB962C8B-B14F-4D97-AF65-F5344CB8AC3E}">
        <p14:creationId xmlns:p14="http://schemas.microsoft.com/office/powerpoint/2010/main" val="1282158783"/>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4876800" y="669366"/>
            <a:ext cx="4313456" cy="3888244"/>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ایجاد لایه های </a:t>
            </a:r>
            <a:r>
              <a:rPr lang="fa-IR" sz="2000" b="1" dirty="0" smtClean="0">
                <a:latin typeface="Calibri" panose="020F0502020204030204" pitchFamily="34" charset="0"/>
                <a:ea typeface="Calibri" panose="020F0502020204030204" pitchFamily="34" charset="0"/>
                <a:cs typeface="B Nazanin" panose="00000400000000000000" pitchFamily="2" charset="-78"/>
              </a:rPr>
              <a:t>اطلاعاتی</a:t>
            </a:r>
            <a:endParaRPr lang="en-US" sz="2000" b="1"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15000"/>
              </a:lnSpc>
              <a:spcAft>
                <a:spcPts val="1000"/>
              </a:spcAft>
            </a:pPr>
            <a:r>
              <a:rPr lang="fa-IR" sz="2000" b="1" dirty="0" smtClean="0">
                <a:latin typeface="Calibri" panose="020F0502020204030204" pitchFamily="34" charset="0"/>
                <a:ea typeface="Calibri" panose="020F0502020204030204" pitchFamily="34" charset="0"/>
                <a:cs typeface="B Nazanin" panose="00000400000000000000" pitchFamily="2" charset="-78"/>
              </a:rPr>
              <a:t>طبقه بندی لایه اطلاعاتی شیب</a:t>
            </a:r>
          </a:p>
          <a:p>
            <a:pPr algn="just" rtl="1">
              <a:lnSpc>
                <a:spcPct val="115000"/>
              </a:lnSpc>
              <a:spcAft>
                <a:spcPts val="1000"/>
              </a:spcAft>
            </a:pPr>
            <a:r>
              <a:rPr lang="fa-IR" sz="2000" dirty="0">
                <a:latin typeface="Calibri" panose="020F0502020204030204" pitchFamily="34" charset="0"/>
                <a:ea typeface="Calibri" panose="020F0502020204030204" pitchFamily="34" charset="0"/>
                <a:cs typeface="B Nazanin" panose="00000400000000000000" pitchFamily="2" charset="-78"/>
              </a:rPr>
              <a:t>در مباحث مكانيابی پارامتر شيب از ديدگاه زيست محيطی و اقتصادی حائز اهميت است.  از لحاظ اقتصادی احداث سازه های تصفيه خانه فاضلاب در مكان های شيبدار نامناسب است و هزينه های خاكبرداری و خاكريزی را افزايش می دهد.  درجه شيب پايين برای احداث تصفيه خانه از جريان يافتن فاضلاب نشتی به صورت سطحی و زيرزمينی به سمت منابع آب و مناطق ديگر جلوگيری خواهد كرد</a:t>
            </a:r>
            <a:r>
              <a:rPr lang="fa-IR" sz="2000" dirty="0" smtClean="0">
                <a:latin typeface="Calibri" panose="020F0502020204030204" pitchFamily="34" charset="0"/>
                <a:ea typeface="Calibri" panose="020F0502020204030204" pitchFamily="34" charset="0"/>
                <a:cs typeface="B Nazanin" panose="00000400000000000000" pitchFamily="2" charset="-78"/>
              </a:rPr>
              <a:t>.</a:t>
            </a:r>
          </a:p>
        </p:txBody>
      </p:sp>
      <p:graphicFrame>
        <p:nvGraphicFramePr>
          <p:cNvPr id="24" name="Table 23"/>
          <p:cNvGraphicFramePr>
            <a:graphicFrameLocks noGrp="1"/>
          </p:cNvGraphicFramePr>
          <p:nvPr>
            <p:extLst>
              <p:ext uri="{D42A27DB-BD31-4B8C-83A1-F6EECF244321}">
                <p14:modId xmlns:p14="http://schemas.microsoft.com/office/powerpoint/2010/main" val="331884773"/>
              </p:ext>
            </p:extLst>
          </p:nvPr>
        </p:nvGraphicFramePr>
        <p:xfrm>
          <a:off x="5395302" y="4654906"/>
          <a:ext cx="3250671" cy="1692232"/>
        </p:xfrm>
        <a:graphic>
          <a:graphicData uri="http://schemas.openxmlformats.org/drawingml/2006/table">
            <a:tbl>
              <a:tblPr rtl="1" firstRow="1" firstCol="1" bandRow="1">
                <a:tableStyleId>{5C22544A-7EE6-4342-B048-85BDC9FD1C3A}</a:tableStyleId>
              </a:tblPr>
              <a:tblGrid>
                <a:gridCol w="595830"/>
                <a:gridCol w="1633161"/>
                <a:gridCol w="1021680"/>
              </a:tblGrid>
              <a:tr h="328745">
                <a:tc>
                  <a:txBody>
                    <a:bodyPr/>
                    <a:lstStyle/>
                    <a:p>
                      <a:pPr algn="ctr" rtl="1">
                        <a:lnSpc>
                          <a:spcPct val="115000"/>
                        </a:lnSpc>
                        <a:spcAft>
                          <a:spcPts val="0"/>
                        </a:spcAft>
                      </a:pPr>
                      <a:r>
                        <a:rPr lang="fa-IR" sz="1600" dirty="0">
                          <a:effectLst/>
                          <a:cs typeface="B Nazanin" pitchFamily="2" charset="-78"/>
                        </a:rPr>
                        <a:t>کلاس</a:t>
                      </a:r>
                      <a:endParaRPr lang="en-US" sz="16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dirty="0">
                          <a:effectLst/>
                          <a:cs typeface="B Nazanin" pitchFamily="2" charset="-78"/>
                        </a:rPr>
                        <a:t>میزان شیب به درصد</a:t>
                      </a:r>
                      <a:endParaRPr lang="en-US" sz="16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dirty="0">
                          <a:effectLst/>
                          <a:cs typeface="B Nazanin" pitchFamily="2" charset="-78"/>
                        </a:rPr>
                        <a:t>توصیف</a:t>
                      </a:r>
                      <a:endParaRPr lang="en-US" sz="1600" dirty="0">
                        <a:effectLst/>
                        <a:latin typeface="Calibri"/>
                        <a:ea typeface="Calibri"/>
                        <a:cs typeface="B Nazanin" pitchFamily="2" charset="-78"/>
                      </a:endParaRPr>
                    </a:p>
                  </a:txBody>
                  <a:tcPr marL="68580" marR="68580" marT="0" marB="0" anchor="ctr"/>
                </a:tc>
              </a:tr>
              <a:tr h="344914">
                <a:tc>
                  <a:txBody>
                    <a:bodyPr/>
                    <a:lstStyle/>
                    <a:p>
                      <a:pPr algn="ctr" rtl="1">
                        <a:lnSpc>
                          <a:spcPct val="115000"/>
                        </a:lnSpc>
                        <a:spcAft>
                          <a:spcPts val="0"/>
                        </a:spcAft>
                      </a:pPr>
                      <a:r>
                        <a:rPr lang="fa-IR" sz="1600">
                          <a:effectLst/>
                          <a:cs typeface="B Nazanin" pitchFamily="2" charset="-78"/>
                        </a:rPr>
                        <a:t>1</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dirty="0">
                          <a:effectLst/>
                          <a:cs typeface="B Nazanin" pitchFamily="2" charset="-78"/>
                        </a:rPr>
                        <a:t>0 تا 3</a:t>
                      </a:r>
                      <a:endParaRPr lang="en-US" sz="16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dirty="0">
                          <a:effectLst/>
                          <a:cs typeface="B Nazanin" pitchFamily="2" charset="-78"/>
                        </a:rPr>
                        <a:t>خیلی مناسب</a:t>
                      </a:r>
                      <a:endParaRPr lang="en-US" sz="1600" dirty="0">
                        <a:effectLst/>
                        <a:latin typeface="Calibri"/>
                        <a:ea typeface="Calibri"/>
                        <a:cs typeface="B Nazanin" pitchFamily="2" charset="-78"/>
                      </a:endParaRPr>
                    </a:p>
                  </a:txBody>
                  <a:tcPr marL="68580" marR="68580" marT="0" marB="0" anchor="ctr"/>
                </a:tc>
              </a:tr>
              <a:tr h="328745">
                <a:tc>
                  <a:txBody>
                    <a:bodyPr/>
                    <a:lstStyle/>
                    <a:p>
                      <a:pPr algn="ctr" rtl="1">
                        <a:lnSpc>
                          <a:spcPct val="115000"/>
                        </a:lnSpc>
                        <a:spcAft>
                          <a:spcPts val="0"/>
                        </a:spcAft>
                      </a:pPr>
                      <a:r>
                        <a:rPr lang="fa-IR" sz="1600">
                          <a:effectLst/>
                          <a:cs typeface="B Nazanin" pitchFamily="2" charset="-78"/>
                        </a:rPr>
                        <a:t>2</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a:effectLst/>
                          <a:cs typeface="B Nazanin" pitchFamily="2" charset="-78"/>
                        </a:rPr>
                        <a:t>3 تا 10</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a:effectLst/>
                          <a:cs typeface="B Nazanin" pitchFamily="2" charset="-78"/>
                        </a:rPr>
                        <a:t>مناسب</a:t>
                      </a:r>
                      <a:endParaRPr lang="en-US" sz="1600">
                        <a:effectLst/>
                        <a:latin typeface="Calibri"/>
                        <a:ea typeface="Calibri"/>
                        <a:cs typeface="B Nazanin" pitchFamily="2" charset="-78"/>
                      </a:endParaRPr>
                    </a:p>
                  </a:txBody>
                  <a:tcPr marL="68580" marR="68580" marT="0" marB="0" anchor="ctr"/>
                </a:tc>
              </a:tr>
              <a:tr h="344914">
                <a:tc>
                  <a:txBody>
                    <a:bodyPr/>
                    <a:lstStyle/>
                    <a:p>
                      <a:pPr algn="ctr" rtl="1">
                        <a:lnSpc>
                          <a:spcPct val="115000"/>
                        </a:lnSpc>
                        <a:spcAft>
                          <a:spcPts val="0"/>
                        </a:spcAft>
                      </a:pPr>
                      <a:r>
                        <a:rPr lang="fa-IR" sz="1600">
                          <a:effectLst/>
                          <a:cs typeface="B Nazanin" pitchFamily="2" charset="-78"/>
                        </a:rPr>
                        <a:t>3</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a:effectLst/>
                          <a:cs typeface="B Nazanin" pitchFamily="2" charset="-78"/>
                        </a:rPr>
                        <a:t>10 تا 20</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a:effectLst/>
                          <a:cs typeface="B Nazanin" pitchFamily="2" charset="-78"/>
                        </a:rPr>
                        <a:t>نسبتا مناسب</a:t>
                      </a:r>
                      <a:endParaRPr lang="en-US" sz="1600">
                        <a:effectLst/>
                        <a:latin typeface="Calibri"/>
                        <a:ea typeface="Calibri"/>
                        <a:cs typeface="B Nazanin" pitchFamily="2" charset="-78"/>
                      </a:endParaRPr>
                    </a:p>
                  </a:txBody>
                  <a:tcPr marL="68580" marR="68580" marT="0" marB="0" anchor="ctr"/>
                </a:tc>
              </a:tr>
              <a:tr h="344914">
                <a:tc>
                  <a:txBody>
                    <a:bodyPr/>
                    <a:lstStyle/>
                    <a:p>
                      <a:pPr algn="ctr" rtl="1">
                        <a:lnSpc>
                          <a:spcPct val="115000"/>
                        </a:lnSpc>
                        <a:spcAft>
                          <a:spcPts val="0"/>
                        </a:spcAft>
                      </a:pPr>
                      <a:r>
                        <a:rPr lang="fa-IR" sz="1600">
                          <a:effectLst/>
                          <a:cs typeface="B Nazanin" pitchFamily="2" charset="-78"/>
                        </a:rPr>
                        <a:t>4</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dirty="0">
                          <a:effectLst/>
                          <a:cs typeface="B Nazanin" pitchFamily="2" charset="-78"/>
                        </a:rPr>
                        <a:t>20 تا 51</a:t>
                      </a:r>
                      <a:endParaRPr lang="en-US" sz="16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dirty="0">
                          <a:effectLst/>
                          <a:cs typeface="B Nazanin" pitchFamily="2" charset="-78"/>
                        </a:rPr>
                        <a:t>نا مناسب</a:t>
                      </a:r>
                      <a:endParaRPr lang="en-US" sz="1600" dirty="0">
                        <a:effectLst/>
                        <a:latin typeface="Calibri"/>
                        <a:ea typeface="Calibri"/>
                        <a:cs typeface="B Nazanin" pitchFamily="2" charset="-78"/>
                      </a:endParaRPr>
                    </a:p>
                  </a:txBody>
                  <a:tcPr marL="68580" marR="68580" marT="0" marB="0" anchor="ctr"/>
                </a:tc>
              </a:tr>
            </a:tbl>
          </a:graphicData>
        </a:graphic>
      </p:graphicFrame>
      <p:pic>
        <p:nvPicPr>
          <p:cNvPr id="25" name="Picture 24"/>
          <p:cNvPicPr/>
          <p:nvPr/>
        </p:nvPicPr>
        <p:blipFill>
          <a:blip r:embed="rId3" cstate="print">
            <a:extLst>
              <a:ext uri="{28A0092B-C50C-407E-A947-70E740481C1C}">
                <a14:useLocalDpi xmlns:a14="http://schemas.microsoft.com/office/drawing/2010/main" val="0"/>
              </a:ext>
            </a:extLst>
          </a:blip>
          <a:stretch>
            <a:fillRect/>
          </a:stretch>
        </p:blipFill>
        <p:spPr bwMode="auto">
          <a:xfrm>
            <a:off x="175119" y="41691"/>
            <a:ext cx="5233982" cy="6774617"/>
          </a:xfrm>
          <a:prstGeom prst="rect">
            <a:avLst/>
          </a:prstGeom>
          <a:noFill/>
          <a:ln>
            <a:noFill/>
          </a:ln>
        </p:spPr>
      </p:pic>
    </p:spTree>
    <p:extLst>
      <p:ext uri="{BB962C8B-B14F-4D97-AF65-F5344CB8AC3E}">
        <p14:creationId xmlns:p14="http://schemas.microsoft.com/office/powerpoint/2010/main" val="401806117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circle(in)">
                                      <p:cBhvr>
                                        <p:cTn id="1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876435" y="598517"/>
            <a:ext cx="8327890" cy="5516382"/>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ایجاد لایه های </a:t>
            </a:r>
            <a:r>
              <a:rPr lang="fa-IR" sz="2000" b="1" dirty="0" smtClean="0">
                <a:latin typeface="Calibri" panose="020F0502020204030204" pitchFamily="34" charset="0"/>
                <a:ea typeface="Calibri" panose="020F0502020204030204" pitchFamily="34" charset="0"/>
                <a:cs typeface="B Nazanin" panose="00000400000000000000" pitchFamily="2" charset="-78"/>
              </a:rPr>
              <a:t>اطلاعاتی</a:t>
            </a:r>
            <a:endParaRPr lang="en-US" sz="2000" b="1"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15000"/>
              </a:lnSpc>
              <a:spcAft>
                <a:spcPts val="1000"/>
              </a:spcAft>
            </a:pPr>
            <a:r>
              <a:rPr lang="fa-IR" sz="2000" b="1" dirty="0" smtClean="0">
                <a:latin typeface="Calibri" panose="020F0502020204030204" pitchFamily="34" charset="0"/>
                <a:ea typeface="Calibri" panose="020F0502020204030204" pitchFamily="34" charset="0"/>
                <a:cs typeface="B Nazanin" panose="00000400000000000000" pitchFamily="2" charset="-78"/>
              </a:rPr>
              <a:t>طبقه بندی لایه اطلاعاتی ارتفاع</a:t>
            </a:r>
          </a:p>
          <a:p>
            <a:pPr algn="just" rtl="1">
              <a:lnSpc>
                <a:spcPct val="115000"/>
              </a:lnSpc>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پارامتر اختلاف ارتفاع نسبت به شهر از ديدگاه كاهش هزينه های احداث تصفيه خانه فاضلاب حائز اهميت است. در هنگام احداث تصفيه خانه فاضلاب مسيرهايی برای ايجاد كلكتور اصلی فاضلاب پيش بينی می شود. از ويژگی های مهم اين مسير كوتاه بودن و تسهيل ورود فاضلاب به تصفيه خانه به صورت ثقلی می باشد. در غير اين صورت بايد برای پمپاژ فاضلاب به تصفيه خانه هزينه ای در نظر گرفته شود. با توجه به اینکه معمولاً در سیستم جمع آوری فاضلاب یک شهر یا یک منطقه ، تمامی مسیرهای فاضلاب به هم پیوسته و فاضلابهای جمع آوری شده توسط یک فاضلابرو بنام کلکتور اصلی به طرف تصفیه خانه هدایت میشود، بنابراین </a:t>
            </a:r>
            <a:r>
              <a:rPr lang="fa-IR" b="1" dirty="0">
                <a:latin typeface="Calibri" panose="020F0502020204030204" pitchFamily="34" charset="0"/>
                <a:ea typeface="Calibri" panose="020F0502020204030204" pitchFamily="34" charset="0"/>
                <a:cs typeface="B Nazanin" panose="00000400000000000000" pitchFamily="2" charset="-78"/>
              </a:rPr>
              <a:t>بایستی سعی گردد که کم ارتفاعترین محل موجود در مجاور و یا اطراف شهر به محل احداث تصفیه خانه فاضلاب اختصاص یابد. </a:t>
            </a:r>
            <a:r>
              <a:rPr lang="fa-IR" dirty="0">
                <a:latin typeface="Calibri" panose="020F0502020204030204" pitchFamily="34" charset="0"/>
                <a:ea typeface="Calibri" panose="020F0502020204030204" pitchFamily="34" charset="0"/>
                <a:cs typeface="B Nazanin" panose="00000400000000000000" pitchFamily="2" charset="-78"/>
              </a:rPr>
              <a:t>زیرا علاوه براینکه از عمق </a:t>
            </a:r>
            <a:r>
              <a:rPr lang="fa-IR" dirty="0" smtClean="0">
                <a:latin typeface="Calibri" panose="020F0502020204030204" pitchFamily="34" charset="0"/>
                <a:ea typeface="Calibri" panose="020F0502020204030204" pitchFamily="34" charset="0"/>
                <a:cs typeface="B Nazanin" panose="00000400000000000000" pitchFamily="2" charset="-78"/>
              </a:rPr>
              <a:t>شبکه های </a:t>
            </a:r>
            <a:r>
              <a:rPr lang="fa-IR" dirty="0">
                <a:latin typeface="Calibri" panose="020F0502020204030204" pitchFamily="34" charset="0"/>
                <a:ea typeface="Calibri" panose="020F0502020204030204" pitchFamily="34" charset="0"/>
                <a:cs typeface="B Nazanin" panose="00000400000000000000" pitchFamily="2" charset="-78"/>
              </a:rPr>
              <a:t>فاضلاب و در نتیجه عملیات اجرایی و سرانجام هزینه های مربوطه </a:t>
            </a:r>
            <a:r>
              <a:rPr lang="fa-IR" b="1" dirty="0">
                <a:latin typeface="Calibri" panose="020F0502020204030204" pitchFamily="34" charset="0"/>
                <a:ea typeface="Calibri" panose="020F0502020204030204" pitchFamily="34" charset="0"/>
                <a:cs typeface="B Nazanin" panose="00000400000000000000" pitchFamily="2" charset="-78"/>
              </a:rPr>
              <a:t>کم میشود</a:t>
            </a:r>
            <a:r>
              <a:rPr lang="fa-IR" dirty="0">
                <a:latin typeface="Calibri" panose="020F0502020204030204" pitchFamily="34" charset="0"/>
                <a:ea typeface="Calibri" panose="020F0502020204030204" pitchFamily="34" charset="0"/>
                <a:cs typeface="B Nazanin" panose="00000400000000000000" pitchFamily="2" charset="-78"/>
              </a:rPr>
              <a:t>، فاضلاب </a:t>
            </a:r>
            <a:r>
              <a:rPr lang="fa-IR" b="1" dirty="0">
                <a:latin typeface="Calibri" panose="020F0502020204030204" pitchFamily="34" charset="0"/>
                <a:ea typeface="Calibri" panose="020F0502020204030204" pitchFamily="34" charset="0"/>
                <a:cs typeface="B Nazanin" panose="00000400000000000000" pitchFamily="2" charset="-78"/>
              </a:rPr>
              <a:t>بدون پمپاژ به تصفیه خانه وارد میگردد و یا ارتفاع پمپاژ به حداقل میرسد</a:t>
            </a:r>
            <a:r>
              <a:rPr lang="fa-IR" dirty="0">
                <a:latin typeface="Calibri" panose="020F0502020204030204" pitchFamily="34" charset="0"/>
                <a:ea typeface="Calibri" panose="020F0502020204030204" pitchFamily="34" charset="0"/>
                <a:cs typeface="B Nazanin" panose="00000400000000000000" pitchFamily="2" charset="-78"/>
              </a:rPr>
              <a:t>. اصولاً در طراحی یک شبکه فاضلاب برای حذف پمپاژ داخل شهر و همچنین ایستگاه پمپاژ ورودی به تصفیه خانه باید تمام جوانب امر مطالعه و بررسی گردد.  چون علاوه بر اینکه هزینه های احداث و بهره برداری از تأسیسات فاضلاب زیاد خواهد بود ، در مواقعی که به علت قطع برق </a:t>
            </a:r>
            <a:r>
              <a:rPr lang="fa-IR" dirty="0" smtClean="0">
                <a:latin typeface="Calibri" panose="020F0502020204030204" pitchFamily="34" charset="0"/>
                <a:ea typeface="Calibri" panose="020F0502020204030204" pitchFamily="34" charset="0"/>
                <a:cs typeface="B Nazanin" panose="00000400000000000000" pitchFamily="2" charset="-78"/>
              </a:rPr>
              <a:t>(در </a:t>
            </a:r>
            <a:r>
              <a:rPr lang="fa-IR" dirty="0">
                <a:latin typeface="Calibri" panose="020F0502020204030204" pitchFamily="34" charset="0"/>
                <a:ea typeface="Calibri" panose="020F0502020204030204" pitchFamily="34" charset="0"/>
                <a:cs typeface="B Nazanin" panose="00000400000000000000" pitchFamily="2" charset="-78"/>
              </a:rPr>
              <a:t>صورتی که ژنراتور مولد برق پیش بینی نشده باشد </a:t>
            </a:r>
            <a:r>
              <a:rPr lang="fa-IR" dirty="0" smtClean="0">
                <a:latin typeface="Calibri" panose="020F0502020204030204" pitchFamily="34" charset="0"/>
                <a:ea typeface="Calibri" panose="020F0502020204030204" pitchFamily="34" charset="0"/>
                <a:cs typeface="B Nazanin" panose="00000400000000000000" pitchFamily="2" charset="-78"/>
              </a:rPr>
              <a:t>) یا </a:t>
            </a:r>
            <a:r>
              <a:rPr lang="fa-IR" dirty="0">
                <a:latin typeface="Calibri" panose="020F0502020204030204" pitchFamily="34" charset="0"/>
                <a:ea typeface="Calibri" panose="020F0502020204030204" pitchFamily="34" charset="0"/>
                <a:cs typeface="B Nazanin" panose="00000400000000000000" pitchFamily="2" charset="-78"/>
              </a:rPr>
              <a:t>خرابی تلمبه ها و علل دیگر، در پمپاژ کردن وقفه ایجاد گردد، شبکه از فاضلاب پر شده که در نتیجه سپتیک شدن فاضلاب و ته نشین شدن مواد معلق ، گرفتگی و خورندگی مجاری به وجود خواهد آمد. </a:t>
            </a:r>
            <a:endParaRPr lang="fa-IR" dirty="0" smtClean="0">
              <a:latin typeface="Calibri" panose="020F0502020204030204" pitchFamily="34" charset="0"/>
              <a:ea typeface="Calibri" panose="020F0502020204030204" pitchFamily="34" charset="0"/>
              <a:cs typeface="B Nazanin" panose="00000400000000000000" pitchFamily="2" charset="-78"/>
            </a:endParaRPr>
          </a:p>
        </p:txBody>
      </p:sp>
    </p:spTree>
    <p:extLst>
      <p:ext uri="{BB962C8B-B14F-4D97-AF65-F5344CB8AC3E}">
        <p14:creationId xmlns:p14="http://schemas.microsoft.com/office/powerpoint/2010/main" val="1884916077"/>
      </p:ext>
    </p:extLst>
  </p:cSld>
  <p:clrMapOvr>
    <a:masterClrMapping/>
  </p:clrMapOvr>
  <p:transition spd="slow" advClick="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4251325" y="844041"/>
            <a:ext cx="4953000" cy="1751249"/>
          </a:xfrm>
          <a:prstGeom prst="rect">
            <a:avLst/>
          </a:prstGeom>
        </p:spPr>
        <p:txBody>
          <a:bodyPr>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ایجاد لایه های </a:t>
            </a:r>
            <a:r>
              <a:rPr lang="fa-IR" sz="2000" b="1" dirty="0" smtClean="0">
                <a:latin typeface="Calibri" panose="020F0502020204030204" pitchFamily="34" charset="0"/>
                <a:ea typeface="Calibri" panose="020F0502020204030204" pitchFamily="34" charset="0"/>
                <a:cs typeface="B Nazanin" panose="00000400000000000000" pitchFamily="2" charset="-78"/>
              </a:rPr>
              <a:t>اطلاعاتی</a:t>
            </a:r>
            <a:endParaRPr lang="en-US" sz="2000" b="1"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15000"/>
              </a:lnSpc>
              <a:spcAft>
                <a:spcPts val="1000"/>
              </a:spcAft>
            </a:pPr>
            <a:r>
              <a:rPr lang="fa-IR" sz="2000" b="1" dirty="0" smtClean="0">
                <a:latin typeface="Calibri" panose="020F0502020204030204" pitchFamily="34" charset="0"/>
                <a:ea typeface="Calibri" panose="020F0502020204030204" pitchFamily="34" charset="0"/>
                <a:cs typeface="B Nazanin" panose="00000400000000000000" pitchFamily="2" charset="-78"/>
              </a:rPr>
              <a:t>طبقه بندی لایه اطلاعاتی ارتفاع</a:t>
            </a:r>
          </a:p>
          <a:p>
            <a:pPr algn="just" rtl="1">
              <a:lnSpc>
                <a:spcPct val="115000"/>
              </a:lnSpc>
              <a:spcAft>
                <a:spcPts val="10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657637574"/>
              </p:ext>
            </p:extLst>
          </p:nvPr>
        </p:nvGraphicFramePr>
        <p:xfrm>
          <a:off x="5546725" y="2743200"/>
          <a:ext cx="3657600" cy="1932532"/>
        </p:xfrm>
        <a:graphic>
          <a:graphicData uri="http://schemas.openxmlformats.org/drawingml/2006/table">
            <a:tbl>
              <a:tblPr rtl="1" firstRow="1" firstCol="1" bandRow="1">
                <a:tableStyleId>{5C22544A-7EE6-4342-B048-85BDC9FD1C3A}</a:tableStyleId>
              </a:tblPr>
              <a:tblGrid>
                <a:gridCol w="540974"/>
                <a:gridCol w="1753377"/>
                <a:gridCol w="1363249"/>
              </a:tblGrid>
              <a:tr h="375428">
                <a:tc>
                  <a:txBody>
                    <a:bodyPr/>
                    <a:lstStyle/>
                    <a:p>
                      <a:pPr algn="ctr" rtl="1">
                        <a:lnSpc>
                          <a:spcPct val="115000"/>
                        </a:lnSpc>
                        <a:spcAft>
                          <a:spcPts val="0"/>
                        </a:spcAft>
                      </a:pPr>
                      <a:r>
                        <a:rPr lang="fa-IR" sz="1400" dirty="0">
                          <a:effectLst/>
                          <a:cs typeface="B Nazanin" pitchFamily="2" charset="-78"/>
                        </a:rPr>
                        <a:t>کلاس</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میزان ارتفاع</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توصیف</a:t>
                      </a:r>
                      <a:endParaRPr lang="en-US" sz="1400" dirty="0">
                        <a:effectLst/>
                        <a:latin typeface="Calibri"/>
                        <a:ea typeface="Calibri"/>
                        <a:cs typeface="B Nazanin" pitchFamily="2" charset="-78"/>
                      </a:endParaRPr>
                    </a:p>
                  </a:txBody>
                  <a:tcPr marL="68580" marR="68580" marT="0" marB="0" anchor="ctr"/>
                </a:tc>
              </a:tr>
              <a:tr h="393892">
                <a:tc>
                  <a:txBody>
                    <a:bodyPr/>
                    <a:lstStyle/>
                    <a:p>
                      <a:pPr algn="ctr" rtl="1">
                        <a:lnSpc>
                          <a:spcPct val="115000"/>
                        </a:lnSpc>
                        <a:spcAft>
                          <a:spcPts val="0"/>
                        </a:spcAft>
                      </a:pPr>
                      <a:r>
                        <a:rPr lang="fa-IR" sz="1400">
                          <a:effectLst/>
                          <a:cs typeface="B Nazanin" pitchFamily="2" charset="-78"/>
                        </a:rPr>
                        <a:t>1</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28-  تا </a:t>
                      </a:r>
                      <a:r>
                        <a:rPr lang="fa-IR" sz="1400" dirty="0" smtClean="0">
                          <a:effectLst/>
                          <a:cs typeface="B Nazanin" pitchFamily="2" charset="-78"/>
                        </a:rPr>
                        <a:t> 10-</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خیلی مناسب</a:t>
                      </a:r>
                      <a:endParaRPr lang="en-US" sz="1400" dirty="0">
                        <a:effectLst/>
                        <a:latin typeface="Calibri"/>
                        <a:ea typeface="Calibri"/>
                        <a:cs typeface="B Nazanin" pitchFamily="2" charset="-78"/>
                      </a:endParaRPr>
                    </a:p>
                  </a:txBody>
                  <a:tcPr marL="68580" marR="68580" marT="0" marB="0" anchor="ctr"/>
                </a:tc>
              </a:tr>
              <a:tr h="375428">
                <a:tc>
                  <a:txBody>
                    <a:bodyPr/>
                    <a:lstStyle/>
                    <a:p>
                      <a:pPr algn="ctr" rtl="1">
                        <a:lnSpc>
                          <a:spcPct val="115000"/>
                        </a:lnSpc>
                        <a:spcAft>
                          <a:spcPts val="0"/>
                        </a:spcAft>
                      </a:pPr>
                      <a:r>
                        <a:rPr lang="fa-IR" sz="1400">
                          <a:effectLst/>
                          <a:cs typeface="B Nazanin" pitchFamily="2" charset="-78"/>
                        </a:rPr>
                        <a:t>2</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10-  </a:t>
                      </a:r>
                      <a:r>
                        <a:rPr lang="fa-IR" sz="1400" dirty="0" smtClean="0">
                          <a:effectLst/>
                          <a:cs typeface="B Nazanin" pitchFamily="2" charset="-78"/>
                        </a:rPr>
                        <a:t>تا  </a:t>
                      </a:r>
                      <a:r>
                        <a:rPr lang="fa-IR" sz="1400" dirty="0">
                          <a:effectLst/>
                          <a:cs typeface="B Nazanin" pitchFamily="2" charset="-78"/>
                        </a:rPr>
                        <a:t>25 </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مناسب</a:t>
                      </a:r>
                      <a:endParaRPr lang="en-US" sz="1400">
                        <a:effectLst/>
                        <a:latin typeface="Calibri"/>
                        <a:ea typeface="Calibri"/>
                        <a:cs typeface="B Nazanin" pitchFamily="2" charset="-78"/>
                      </a:endParaRPr>
                    </a:p>
                  </a:txBody>
                  <a:tcPr marL="68580" marR="68580" marT="0" marB="0" anchor="ctr"/>
                </a:tc>
              </a:tr>
              <a:tr h="393892">
                <a:tc>
                  <a:txBody>
                    <a:bodyPr/>
                    <a:lstStyle/>
                    <a:p>
                      <a:pPr algn="ctr" rtl="1">
                        <a:lnSpc>
                          <a:spcPct val="115000"/>
                        </a:lnSpc>
                        <a:spcAft>
                          <a:spcPts val="0"/>
                        </a:spcAft>
                      </a:pPr>
                      <a:r>
                        <a:rPr lang="fa-IR" sz="1400">
                          <a:effectLst/>
                          <a:cs typeface="B Nazanin" pitchFamily="2" charset="-78"/>
                        </a:rPr>
                        <a:t>3</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25 تا </a:t>
                      </a:r>
                      <a:r>
                        <a:rPr lang="fa-IR" sz="1400" dirty="0" smtClean="0">
                          <a:effectLst/>
                          <a:cs typeface="B Nazanin" pitchFamily="2" charset="-78"/>
                        </a:rPr>
                        <a:t> 72</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نسبتا مناسب</a:t>
                      </a:r>
                      <a:endParaRPr lang="en-US" sz="1400">
                        <a:effectLst/>
                        <a:latin typeface="Calibri"/>
                        <a:ea typeface="Calibri"/>
                        <a:cs typeface="B Nazanin" pitchFamily="2" charset="-78"/>
                      </a:endParaRPr>
                    </a:p>
                  </a:txBody>
                  <a:tcPr marL="68580" marR="68580" marT="0" marB="0" anchor="ctr"/>
                </a:tc>
              </a:tr>
              <a:tr h="393892">
                <a:tc>
                  <a:txBody>
                    <a:bodyPr/>
                    <a:lstStyle/>
                    <a:p>
                      <a:pPr algn="ctr" rtl="1">
                        <a:lnSpc>
                          <a:spcPct val="115000"/>
                        </a:lnSpc>
                        <a:spcAft>
                          <a:spcPts val="0"/>
                        </a:spcAft>
                      </a:pPr>
                      <a:r>
                        <a:rPr lang="fa-IR" sz="1400">
                          <a:effectLst/>
                          <a:cs typeface="B Nazanin" pitchFamily="2" charset="-78"/>
                        </a:rPr>
                        <a:t>4</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72 تا </a:t>
                      </a:r>
                      <a:r>
                        <a:rPr lang="fa-IR" sz="1400" dirty="0" smtClean="0">
                          <a:effectLst/>
                          <a:cs typeface="B Nazanin" pitchFamily="2" charset="-78"/>
                        </a:rPr>
                        <a:t> 272</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نا مناسب</a:t>
                      </a:r>
                      <a:endParaRPr lang="en-US" sz="1400" dirty="0">
                        <a:effectLst/>
                        <a:latin typeface="Calibri"/>
                        <a:ea typeface="Calibri"/>
                        <a:cs typeface="B Nazanin" pitchFamily="2" charset="-78"/>
                      </a:endParaRPr>
                    </a:p>
                  </a:txBody>
                  <a:tcPr marL="68580" marR="68580" marT="0" marB="0" anchor="ctr"/>
                </a:tc>
              </a:tr>
            </a:tbl>
          </a:graphicData>
        </a:graphic>
      </p:graphicFrame>
      <p:pic>
        <p:nvPicPr>
          <p:cNvPr id="27" name="Picture 26"/>
          <p:cNvPicPr/>
          <p:nvPr/>
        </p:nvPicPr>
        <p:blipFill>
          <a:blip r:embed="rId3" cstate="print">
            <a:extLst>
              <a:ext uri="{28A0092B-C50C-407E-A947-70E740481C1C}">
                <a14:useLocalDpi xmlns:a14="http://schemas.microsoft.com/office/drawing/2010/main" val="0"/>
              </a:ext>
            </a:extLst>
          </a:blip>
          <a:stretch>
            <a:fillRect/>
          </a:stretch>
        </p:blipFill>
        <p:spPr bwMode="auto">
          <a:xfrm>
            <a:off x="600775" y="747773"/>
            <a:ext cx="4616193" cy="5974431"/>
          </a:xfrm>
          <a:prstGeom prst="rect">
            <a:avLst/>
          </a:prstGeom>
          <a:noFill/>
          <a:ln>
            <a:noFill/>
          </a:ln>
        </p:spPr>
      </p:pic>
    </p:spTree>
    <p:extLst>
      <p:ext uri="{BB962C8B-B14F-4D97-AF65-F5344CB8AC3E}">
        <p14:creationId xmlns:p14="http://schemas.microsoft.com/office/powerpoint/2010/main" val="3471281282"/>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876435" y="688649"/>
            <a:ext cx="8327890" cy="5308376"/>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ایجاد لایه های </a:t>
            </a:r>
            <a:r>
              <a:rPr lang="fa-IR" sz="2000" b="1" dirty="0" smtClean="0">
                <a:latin typeface="Calibri" panose="020F0502020204030204" pitchFamily="34" charset="0"/>
                <a:ea typeface="Calibri" panose="020F0502020204030204" pitchFamily="34" charset="0"/>
                <a:cs typeface="B Nazanin" panose="00000400000000000000" pitchFamily="2" charset="-78"/>
              </a:rPr>
              <a:t>اطلاعاتی</a:t>
            </a:r>
            <a:endParaRPr lang="en-US" sz="2000" b="1"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15000"/>
              </a:lnSpc>
              <a:spcAft>
                <a:spcPts val="1000"/>
              </a:spcAft>
            </a:pPr>
            <a:r>
              <a:rPr lang="fa-IR" sz="2000" b="1" dirty="0" smtClean="0">
                <a:latin typeface="Calibri" panose="020F0502020204030204" pitchFamily="34" charset="0"/>
                <a:ea typeface="Calibri" panose="020F0502020204030204" pitchFamily="34" charset="0"/>
                <a:cs typeface="B Nazanin" panose="00000400000000000000" pitchFamily="2" charset="-78"/>
              </a:rPr>
              <a:t>طبقه بندی لایه اطلاعاتی کاربری</a:t>
            </a:r>
          </a:p>
          <a:p>
            <a:pPr algn="just" rtl="1">
              <a:lnSpc>
                <a:spcPct val="107000"/>
              </a:lnSpc>
              <a:spcAft>
                <a:spcPts val="800"/>
              </a:spcAft>
            </a:pPr>
            <a:r>
              <a:rPr lang="fa-IR" dirty="0">
                <a:latin typeface="Calibri"/>
                <a:ea typeface="Calibri"/>
                <a:cs typeface="B Nazanin"/>
              </a:rPr>
              <a:t>منظور از کاربري اراضی، استفاده از اراضی به منظور رفع نیازهاي گوناگون انسانی می باشد که شامل اراضی کشاورزي، صنعتی، مسکونی و غیره </a:t>
            </a:r>
            <a:r>
              <a:rPr lang="fa-IR" dirty="0" smtClean="0">
                <a:latin typeface="Calibri"/>
                <a:ea typeface="Calibri"/>
                <a:cs typeface="B Nazanin"/>
              </a:rPr>
              <a:t>است. با </a:t>
            </a:r>
            <a:r>
              <a:rPr lang="fa-IR" dirty="0">
                <a:latin typeface="Calibri"/>
                <a:ea typeface="Calibri"/>
                <a:cs typeface="B Nazanin"/>
              </a:rPr>
              <a:t>توجه به اینکه احداث تصفیه خانه فاضلاب در کاربري هاي متفاوت هزینه هاي متفاوتی ایجاد می کند و در تمام کاربري ها امکان احداث وجود ندارد بنابراین هدف از طبقه بندي در این تحقیق تهیۀ نقشۀ کاربري زمین می باشد. نقشه کاربري زمین بیانگر چگونگی استفاده از یک قطعه زمین می باشد (همانند زمین هاي کشاورزي، مسکونی و نواحی جنگلی) داشتن اطلاعات صحیح از کاربري اراضی براي هر نوع فعالیت و برنامه ریزي در سطح کشور ضروري می باشد و سنجش از دور می تواند در این زمینه نقش اساسی ایفا کند. هنگام طبقه بندي هر یک از پیکسل هاي تصویر با نشانه هاي طبیعی و یا نمونه هاي جمع آوري شده در مراحل قبل مقایسه شده و هر گروه از پیکسل ها به یکی از طبقات نمونه گیري شده نسبت داده می شوند. لایۀ کاربري اراضی براي منطقه مورد مطالعه از نقشه هاي </a:t>
            </a:r>
            <a:r>
              <a:rPr lang="en-US" dirty="0" err="1">
                <a:latin typeface="Calibri"/>
                <a:ea typeface="Calibri"/>
                <a:cs typeface="B Nazanin"/>
              </a:rPr>
              <a:t>gis</a:t>
            </a:r>
            <a:r>
              <a:rPr lang="en-US" dirty="0">
                <a:latin typeface="Calibri"/>
                <a:ea typeface="Calibri"/>
                <a:cs typeface="B Nazanin"/>
              </a:rPr>
              <a:t> </a:t>
            </a:r>
            <a:r>
              <a:rPr lang="fa-IR" dirty="0">
                <a:latin typeface="Calibri"/>
                <a:ea typeface="Calibri"/>
                <a:cs typeface="B Nazanin"/>
              </a:rPr>
              <a:t> طرح جامع سال 1385 شهر رشت بدست آمد.</a:t>
            </a:r>
            <a:endParaRPr lang="en-US" sz="1600" dirty="0">
              <a:latin typeface="Calibri"/>
              <a:ea typeface="Calibri"/>
              <a:cs typeface="Arial"/>
            </a:endParaRPr>
          </a:p>
          <a:p>
            <a:pPr algn="just" rtl="1">
              <a:lnSpc>
                <a:spcPct val="107000"/>
              </a:lnSpc>
              <a:spcAft>
                <a:spcPts val="800"/>
              </a:spcAft>
            </a:pPr>
            <a:r>
              <a:rPr lang="fa-IR" dirty="0">
                <a:latin typeface="Calibri"/>
                <a:ea typeface="Calibri"/>
                <a:cs typeface="B Nazanin"/>
              </a:rPr>
              <a:t>در مکانیابی تصفیه خانه باید توجه داشت که از مناطق مسکونی و خدماتی و همچنین مناطق حفاظت شده پارک های ملی ، مناطق میراث طبیعی و غیره دوری شود. از مناطقی که از نظر جلوه های طبیعی (مناظر طبیعی) دارای اهمیت هستند اجتناب </a:t>
            </a:r>
            <a:r>
              <a:rPr lang="fa-IR" dirty="0" smtClean="0">
                <a:latin typeface="Calibri"/>
                <a:ea typeface="Calibri"/>
                <a:cs typeface="B Nazanin"/>
              </a:rPr>
              <a:t>شود. </a:t>
            </a:r>
            <a:r>
              <a:rPr lang="fa-IR" dirty="0">
                <a:latin typeface="Calibri"/>
                <a:ea typeface="Calibri"/>
                <a:cs typeface="B Nazanin"/>
              </a:rPr>
              <a:t>از مناطق جنگلی و دارای پوشش گیاهی مثل جنگلها، چمنزارهای طبیعی، مردابها و نیزارهای مردابی ، مناطقی با پوشش گیاهی ارزشمند ، داخل زمینهای باتلاقی / مردابی که با پردازش داده ها و تصاویر ماهواره ای مشخص می شوند باید دور باشد.</a:t>
            </a:r>
            <a:endParaRPr lang="en-US" sz="1600" dirty="0">
              <a:effectLst/>
              <a:latin typeface="Calibri"/>
              <a:ea typeface="Calibri"/>
              <a:cs typeface="Arial"/>
            </a:endParaRPr>
          </a:p>
        </p:txBody>
      </p:sp>
    </p:spTree>
    <p:extLst>
      <p:ext uri="{BB962C8B-B14F-4D97-AF65-F5344CB8AC3E}">
        <p14:creationId xmlns:p14="http://schemas.microsoft.com/office/powerpoint/2010/main" val="299362718"/>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4251325" y="844041"/>
            <a:ext cx="4953000" cy="1751249"/>
          </a:xfrm>
          <a:prstGeom prst="rect">
            <a:avLst/>
          </a:prstGeom>
        </p:spPr>
        <p:txBody>
          <a:bodyPr>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ایجاد لایه های </a:t>
            </a:r>
            <a:r>
              <a:rPr lang="fa-IR" sz="2000" b="1" dirty="0" smtClean="0">
                <a:latin typeface="Calibri" panose="020F0502020204030204" pitchFamily="34" charset="0"/>
                <a:ea typeface="Calibri" panose="020F0502020204030204" pitchFamily="34" charset="0"/>
                <a:cs typeface="B Nazanin" panose="00000400000000000000" pitchFamily="2" charset="-78"/>
              </a:rPr>
              <a:t>اطلاعاتی</a:t>
            </a:r>
            <a:endParaRPr lang="en-US" sz="2000" b="1"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15000"/>
              </a:lnSpc>
              <a:spcAft>
                <a:spcPts val="1000"/>
              </a:spcAft>
            </a:pPr>
            <a:r>
              <a:rPr lang="fa-IR" sz="2000" b="1" dirty="0" smtClean="0">
                <a:latin typeface="Calibri" panose="020F0502020204030204" pitchFamily="34" charset="0"/>
                <a:ea typeface="Calibri" panose="020F0502020204030204" pitchFamily="34" charset="0"/>
                <a:cs typeface="B Nazanin" panose="00000400000000000000" pitchFamily="2" charset="-78"/>
              </a:rPr>
              <a:t>طبقه بندی لایه اطلاعاتی کاربری</a:t>
            </a:r>
          </a:p>
          <a:p>
            <a:pPr algn="just" rtl="1">
              <a:lnSpc>
                <a:spcPct val="115000"/>
              </a:lnSpc>
              <a:spcAft>
                <a:spcPts val="10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6" name="Picture 25"/>
          <p:cNvPicPr/>
          <p:nvPr/>
        </p:nvPicPr>
        <p:blipFill>
          <a:blip r:embed="rId3" cstate="print">
            <a:extLst>
              <a:ext uri="{28A0092B-C50C-407E-A947-70E740481C1C}">
                <a14:useLocalDpi xmlns:a14="http://schemas.microsoft.com/office/drawing/2010/main" val="0"/>
              </a:ext>
            </a:extLst>
          </a:blip>
          <a:stretch>
            <a:fillRect/>
          </a:stretch>
        </p:blipFill>
        <p:spPr bwMode="auto">
          <a:xfrm>
            <a:off x="152400" y="769963"/>
            <a:ext cx="4579232" cy="5926241"/>
          </a:xfrm>
          <a:prstGeom prst="rect">
            <a:avLst/>
          </a:prstGeom>
          <a:noFill/>
          <a:ln>
            <a:noFill/>
          </a:ln>
        </p:spPr>
      </p:pic>
      <p:graphicFrame>
        <p:nvGraphicFramePr>
          <p:cNvPr id="4" name="Table 3"/>
          <p:cNvGraphicFramePr>
            <a:graphicFrameLocks noGrp="1"/>
          </p:cNvGraphicFramePr>
          <p:nvPr>
            <p:extLst>
              <p:ext uri="{D42A27DB-BD31-4B8C-83A1-F6EECF244321}">
                <p14:modId xmlns:p14="http://schemas.microsoft.com/office/powerpoint/2010/main" val="347565711"/>
              </p:ext>
            </p:extLst>
          </p:nvPr>
        </p:nvGraphicFramePr>
        <p:xfrm>
          <a:off x="4885551" y="2379873"/>
          <a:ext cx="4264095" cy="2633127"/>
        </p:xfrm>
        <a:graphic>
          <a:graphicData uri="http://schemas.openxmlformats.org/drawingml/2006/table">
            <a:tbl>
              <a:tblPr rtl="1" firstRow="1" firstCol="1" bandRow="1">
                <a:tableStyleId>{5C22544A-7EE6-4342-B048-85BDC9FD1C3A}</a:tableStyleId>
              </a:tblPr>
              <a:tblGrid>
                <a:gridCol w="510318"/>
                <a:gridCol w="2844404"/>
                <a:gridCol w="909373"/>
              </a:tblGrid>
              <a:tr h="439943">
                <a:tc>
                  <a:txBody>
                    <a:bodyPr/>
                    <a:lstStyle/>
                    <a:p>
                      <a:pPr algn="ctr" rtl="1">
                        <a:lnSpc>
                          <a:spcPct val="115000"/>
                        </a:lnSpc>
                        <a:spcAft>
                          <a:spcPts val="0"/>
                        </a:spcAft>
                      </a:pPr>
                      <a:r>
                        <a:rPr lang="fa-IR" sz="1400" dirty="0">
                          <a:effectLst/>
                          <a:cs typeface="B Nazanin" pitchFamily="2" charset="-78"/>
                        </a:rPr>
                        <a:t>کلاس</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نوع کاربری</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توصیف</a:t>
                      </a:r>
                      <a:endParaRPr lang="en-US" sz="1400">
                        <a:effectLst/>
                        <a:latin typeface="Calibri"/>
                        <a:ea typeface="Calibri"/>
                        <a:cs typeface="B Nazanin" pitchFamily="2" charset="-78"/>
                      </a:endParaRPr>
                    </a:p>
                  </a:txBody>
                  <a:tcPr marL="68580" marR="68580" marT="0" marB="0" anchor="ctr"/>
                </a:tc>
              </a:tr>
              <a:tr h="609184">
                <a:tc>
                  <a:txBody>
                    <a:bodyPr/>
                    <a:lstStyle/>
                    <a:p>
                      <a:pPr algn="ctr" rtl="1">
                        <a:lnSpc>
                          <a:spcPct val="115000"/>
                        </a:lnSpc>
                        <a:spcAft>
                          <a:spcPts val="0"/>
                        </a:spcAft>
                      </a:pPr>
                      <a:r>
                        <a:rPr lang="fa-IR" sz="1400">
                          <a:effectLst/>
                          <a:cs typeface="B Nazanin" pitchFamily="2" charset="-78"/>
                        </a:rPr>
                        <a:t>1</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زمین های بایر</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خیلی مناسب</a:t>
                      </a:r>
                      <a:endParaRPr lang="en-US" sz="1400">
                        <a:effectLst/>
                        <a:latin typeface="Calibri"/>
                        <a:ea typeface="Calibri"/>
                        <a:cs typeface="B Nazanin" pitchFamily="2" charset="-78"/>
                      </a:endParaRPr>
                    </a:p>
                  </a:txBody>
                  <a:tcPr marL="68580" marR="68580" marT="0" marB="0" anchor="ctr"/>
                </a:tc>
              </a:tr>
              <a:tr h="439943">
                <a:tc>
                  <a:txBody>
                    <a:bodyPr/>
                    <a:lstStyle/>
                    <a:p>
                      <a:pPr algn="ctr" rtl="1">
                        <a:lnSpc>
                          <a:spcPct val="115000"/>
                        </a:lnSpc>
                        <a:spcAft>
                          <a:spcPts val="0"/>
                        </a:spcAft>
                      </a:pPr>
                      <a:r>
                        <a:rPr lang="fa-IR" sz="1400">
                          <a:effectLst/>
                          <a:cs typeface="B Nazanin" pitchFamily="2" charset="-78"/>
                        </a:rPr>
                        <a:t>2</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مزارع، باغ، فضای سبز</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مناسب</a:t>
                      </a:r>
                      <a:endParaRPr lang="en-US" sz="1400">
                        <a:effectLst/>
                        <a:latin typeface="Calibri"/>
                        <a:ea typeface="Calibri"/>
                        <a:cs typeface="B Nazanin" pitchFamily="2" charset="-78"/>
                      </a:endParaRPr>
                    </a:p>
                  </a:txBody>
                  <a:tcPr marL="68580" marR="68580" marT="0" marB="0" anchor="ctr"/>
                </a:tc>
              </a:tr>
              <a:tr h="682478">
                <a:tc>
                  <a:txBody>
                    <a:bodyPr/>
                    <a:lstStyle/>
                    <a:p>
                      <a:pPr algn="ctr" rtl="1">
                        <a:lnSpc>
                          <a:spcPct val="115000"/>
                        </a:lnSpc>
                        <a:spcAft>
                          <a:spcPts val="0"/>
                        </a:spcAft>
                      </a:pPr>
                      <a:r>
                        <a:rPr lang="fa-IR" sz="1400">
                          <a:effectLst/>
                          <a:cs typeface="B Nazanin" pitchFamily="2" charset="-78"/>
                        </a:rPr>
                        <a:t>3</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تاسیسات و تجهیزات، صنعتی، مسکونی کم تراکم، مرداب، پارک جنگلی</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نسبتا مناسب</a:t>
                      </a:r>
                      <a:endParaRPr lang="en-US" sz="1400">
                        <a:effectLst/>
                        <a:latin typeface="Calibri"/>
                        <a:ea typeface="Calibri"/>
                        <a:cs typeface="B Nazanin" pitchFamily="2" charset="-78"/>
                      </a:endParaRPr>
                    </a:p>
                  </a:txBody>
                  <a:tcPr marL="68580" marR="68580" marT="0" marB="0" anchor="ctr"/>
                </a:tc>
              </a:tr>
              <a:tr h="461579">
                <a:tc>
                  <a:txBody>
                    <a:bodyPr/>
                    <a:lstStyle/>
                    <a:p>
                      <a:pPr algn="ctr" rtl="1">
                        <a:lnSpc>
                          <a:spcPct val="115000"/>
                        </a:lnSpc>
                        <a:spcAft>
                          <a:spcPts val="0"/>
                        </a:spcAft>
                      </a:pPr>
                      <a:r>
                        <a:rPr lang="fa-IR" sz="1400">
                          <a:effectLst/>
                          <a:cs typeface="B Nazanin" pitchFamily="2" charset="-78"/>
                        </a:rPr>
                        <a:t>4</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مسکونی، خدماتی</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نا مناسب</a:t>
                      </a:r>
                      <a:endParaRPr lang="en-US" sz="1400" dirty="0">
                        <a:effectLst/>
                        <a:latin typeface="Calibri"/>
                        <a:ea typeface="Calibri"/>
                        <a:cs typeface="B Nazanin" pitchFamily="2" charset="-78"/>
                      </a:endParaRPr>
                    </a:p>
                  </a:txBody>
                  <a:tcPr marL="68580" marR="68580" marT="0" marB="0" anchor="ctr"/>
                </a:tc>
              </a:tr>
            </a:tbl>
          </a:graphicData>
        </a:graphic>
      </p:graphicFrame>
    </p:spTree>
    <p:extLst>
      <p:ext uri="{BB962C8B-B14F-4D97-AF65-F5344CB8AC3E}">
        <p14:creationId xmlns:p14="http://schemas.microsoft.com/office/powerpoint/2010/main" val="192846104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down)">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029200" y="206563"/>
              <a:ext cx="1219200"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مقدمه </a:t>
              </a: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5" name="Rectangle 34"/>
          <p:cNvSpPr/>
          <p:nvPr/>
        </p:nvSpPr>
        <p:spPr>
          <a:xfrm>
            <a:off x="4269464" y="936527"/>
            <a:ext cx="4749121" cy="1770213"/>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fa-IR" sz="1600" dirty="0">
                <a:solidFill>
                  <a:schemeClr val="tx1">
                    <a:lumMod val="95000"/>
                    <a:lumOff val="5000"/>
                  </a:schemeClr>
                </a:solidFill>
                <a:cs typeface="B Nazanin" panose="00000400000000000000" pitchFamily="2" charset="-78"/>
              </a:rPr>
              <a:t>فرآیند تصفیه فاضلاب به منظور گرفتن مواد معلق و شناور از فاضلاب؛ اکسیداسیون مواد ناپایدار آلی موجود در فاضلاب،تبدیل آنها به حالت پایدار، ته نشینی و جداسازی مواد سمی محلول و نامحلول، گندزدایی و کشتن میکروب ها در فاضلاب </a:t>
            </a:r>
            <a:r>
              <a:rPr lang="fa-IR" sz="1600" dirty="0" smtClean="0">
                <a:solidFill>
                  <a:schemeClr val="tx1">
                    <a:lumMod val="95000"/>
                    <a:lumOff val="5000"/>
                  </a:schemeClr>
                </a:solidFill>
                <a:cs typeface="B Nazanin" panose="00000400000000000000" pitchFamily="2" charset="-78"/>
              </a:rPr>
              <a:t>صورت میگیرد</a:t>
            </a:r>
            <a:endParaRPr lang="en-US" sz="1600" dirty="0"/>
          </a:p>
        </p:txBody>
      </p:sp>
      <p:sp>
        <p:nvSpPr>
          <p:cNvPr id="2" name="Rectangle 1"/>
          <p:cNvSpPr/>
          <p:nvPr/>
        </p:nvSpPr>
        <p:spPr>
          <a:xfrm>
            <a:off x="7077831" y="4061175"/>
            <a:ext cx="2096510" cy="923330"/>
          </a:xfrm>
          <a:prstGeom prst="rect">
            <a:avLst/>
          </a:prstGeom>
        </p:spPr>
        <p:txBody>
          <a:bodyPr wrap="square">
            <a:spAutoFit/>
          </a:bodyPr>
          <a:lstStyle/>
          <a:p>
            <a:pPr algn="ctr"/>
            <a:r>
              <a:rPr lang="fa-IR" b="1" dirty="0">
                <a:solidFill>
                  <a:schemeClr val="tx1">
                    <a:lumMod val="95000"/>
                    <a:lumOff val="5000"/>
                  </a:schemeClr>
                </a:solidFill>
                <a:cs typeface="B Nazanin" panose="00000400000000000000" pitchFamily="2" charset="-78"/>
              </a:rPr>
              <a:t>هدف از ساختن تأسیسات تصفیه خانه فاضلاب</a:t>
            </a:r>
            <a:endParaRPr lang="fa-IR" dirty="0"/>
          </a:p>
        </p:txBody>
      </p:sp>
      <p:cxnSp>
        <p:nvCxnSpPr>
          <p:cNvPr id="38" name="Straight Arrow Connector 37"/>
          <p:cNvCxnSpPr/>
          <p:nvPr/>
        </p:nvCxnSpPr>
        <p:spPr>
          <a:xfrm flipH="1" flipV="1">
            <a:off x="6322007" y="4103102"/>
            <a:ext cx="542479" cy="266700"/>
          </a:xfrm>
          <a:prstGeom prst="straightConnector1">
            <a:avLst/>
          </a:prstGeom>
          <a:ln>
            <a:solidFill>
              <a:srgbClr val="0070C0"/>
            </a:solidFill>
            <a:tailEnd type="triangle"/>
          </a:ln>
        </p:spPr>
        <p:style>
          <a:lnRef idx="3">
            <a:schemeClr val="dk1"/>
          </a:lnRef>
          <a:fillRef idx="0">
            <a:schemeClr val="dk1"/>
          </a:fillRef>
          <a:effectRef idx="2">
            <a:schemeClr val="dk1"/>
          </a:effectRef>
          <a:fontRef idx="minor">
            <a:schemeClr val="tx1"/>
          </a:fontRef>
        </p:style>
      </p:cxnSp>
      <p:cxnSp>
        <p:nvCxnSpPr>
          <p:cNvPr id="39" name="Straight Arrow Connector 38"/>
          <p:cNvCxnSpPr/>
          <p:nvPr/>
        </p:nvCxnSpPr>
        <p:spPr>
          <a:xfrm flipH="1">
            <a:off x="6356454" y="4735688"/>
            <a:ext cx="542480" cy="287025"/>
          </a:xfrm>
          <a:prstGeom prst="straightConnector1">
            <a:avLst/>
          </a:prstGeom>
          <a:ln>
            <a:solidFill>
              <a:srgbClr val="0070C0"/>
            </a:solidFill>
            <a:tailEnd type="triangle"/>
          </a:ln>
        </p:spPr>
        <p:style>
          <a:lnRef idx="3">
            <a:schemeClr val="dk1"/>
          </a:lnRef>
          <a:fillRef idx="0">
            <a:schemeClr val="dk1"/>
          </a:fillRef>
          <a:effectRef idx="2">
            <a:schemeClr val="dk1"/>
          </a:effectRef>
          <a:fontRef idx="minor">
            <a:schemeClr val="tx1"/>
          </a:fontRef>
        </p:style>
      </p:cxnSp>
      <p:sp>
        <p:nvSpPr>
          <p:cNvPr id="40" name="Rectangle 39"/>
          <p:cNvSpPr/>
          <p:nvPr/>
        </p:nvSpPr>
        <p:spPr>
          <a:xfrm>
            <a:off x="1756842" y="3848163"/>
            <a:ext cx="4503253" cy="584775"/>
          </a:xfrm>
          <a:prstGeom prst="rect">
            <a:avLst/>
          </a:prstGeom>
        </p:spPr>
        <p:txBody>
          <a:bodyPr wrap="square">
            <a:spAutoFit/>
          </a:bodyPr>
          <a:lstStyle/>
          <a:p>
            <a:pPr algn="ctr"/>
            <a:r>
              <a:rPr lang="fa-IR" sz="1600" b="1" dirty="0">
                <a:solidFill>
                  <a:schemeClr val="tx1">
                    <a:lumMod val="95000"/>
                    <a:lumOff val="5000"/>
                  </a:schemeClr>
                </a:solidFill>
                <a:cs typeface="B Nazanin" panose="00000400000000000000" pitchFamily="2" charset="-78"/>
              </a:rPr>
              <a:t>سرعت بخشیدن به </a:t>
            </a:r>
            <a:r>
              <a:rPr lang="fa-IR" sz="1600" b="1" dirty="0" smtClean="0">
                <a:solidFill>
                  <a:schemeClr val="tx1">
                    <a:lumMod val="95000"/>
                    <a:lumOff val="5000"/>
                  </a:schemeClr>
                </a:solidFill>
                <a:cs typeface="B Nazanin" panose="00000400000000000000" pitchFamily="2" charset="-78"/>
              </a:rPr>
              <a:t>فرآیندهاو </a:t>
            </a:r>
            <a:r>
              <a:rPr lang="fa-IR" sz="1600" b="1" dirty="0">
                <a:solidFill>
                  <a:schemeClr val="tx1">
                    <a:lumMod val="95000"/>
                    <a:lumOff val="5000"/>
                  </a:schemeClr>
                </a:solidFill>
                <a:cs typeface="B Nazanin" panose="00000400000000000000" pitchFamily="2" charset="-78"/>
              </a:rPr>
              <a:t>کوتاه نمودن مدت زمان پالایش تا نزدیک به چند ساعت است</a:t>
            </a:r>
            <a:endParaRPr lang="fa-IR" sz="1600" dirty="0"/>
          </a:p>
        </p:txBody>
      </p:sp>
      <p:sp>
        <p:nvSpPr>
          <p:cNvPr id="41" name="Rectangle 40"/>
          <p:cNvSpPr/>
          <p:nvPr/>
        </p:nvSpPr>
        <p:spPr>
          <a:xfrm>
            <a:off x="1782769" y="5133556"/>
            <a:ext cx="4451400" cy="338554"/>
          </a:xfrm>
          <a:prstGeom prst="rect">
            <a:avLst/>
          </a:prstGeom>
        </p:spPr>
        <p:txBody>
          <a:bodyPr wrap="square">
            <a:spAutoFit/>
          </a:bodyPr>
          <a:lstStyle/>
          <a:p>
            <a:r>
              <a:rPr lang="fa-IR" sz="1600" b="1" dirty="0" smtClean="0">
                <a:solidFill>
                  <a:schemeClr val="tx1">
                    <a:lumMod val="95000"/>
                    <a:lumOff val="5000"/>
                  </a:schemeClr>
                </a:solidFill>
                <a:cs typeface="B Nazanin" panose="00000400000000000000" pitchFamily="2" charset="-78"/>
              </a:rPr>
              <a:t>جلوگیری </a:t>
            </a:r>
            <a:r>
              <a:rPr lang="fa-IR" sz="1600" b="1" dirty="0">
                <a:solidFill>
                  <a:schemeClr val="tx1">
                    <a:lumMod val="95000"/>
                    <a:lumOff val="5000"/>
                  </a:schemeClr>
                </a:solidFill>
                <a:cs typeface="B Nazanin" panose="00000400000000000000" pitchFamily="2" charset="-78"/>
              </a:rPr>
              <a:t>از آلوده شدن منبع های طبیعی آب و محیط زیست </a:t>
            </a:r>
            <a:endParaRPr lang="fa-IR" sz="1600" dirty="0"/>
          </a:p>
        </p:txBody>
      </p:sp>
      <p:pic>
        <p:nvPicPr>
          <p:cNvPr id="44" name="Picture 4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3991" y="1333702"/>
            <a:ext cx="2447068" cy="20469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90585585"/>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barn(inVertical)">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 grpId="0"/>
      <p:bldP spid="40" grpId="0"/>
      <p:bldP spid="4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4724400" y="769205"/>
            <a:ext cx="4517463" cy="2967992"/>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ایجاد لایه های </a:t>
            </a:r>
            <a:r>
              <a:rPr lang="fa-IR" sz="2000" b="1" dirty="0" smtClean="0">
                <a:latin typeface="Calibri" panose="020F0502020204030204" pitchFamily="34" charset="0"/>
                <a:ea typeface="Calibri" panose="020F0502020204030204" pitchFamily="34" charset="0"/>
                <a:cs typeface="B Nazanin" panose="00000400000000000000" pitchFamily="2" charset="-78"/>
              </a:rPr>
              <a:t>اطلاعاتی</a:t>
            </a:r>
            <a:endParaRPr lang="en-US" sz="2000" b="1"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15000"/>
              </a:lnSpc>
              <a:spcAft>
                <a:spcPts val="1000"/>
              </a:spcAft>
            </a:pPr>
            <a:r>
              <a:rPr lang="fa-IR" sz="2000" b="1" dirty="0" smtClean="0">
                <a:latin typeface="Calibri" panose="020F0502020204030204" pitchFamily="34" charset="0"/>
                <a:ea typeface="Calibri" panose="020F0502020204030204" pitchFamily="34" charset="0"/>
                <a:cs typeface="B Nazanin" panose="00000400000000000000" pitchFamily="2" charset="-78"/>
              </a:rPr>
              <a:t>طبقه بندی لایه اطلاعاتی </a:t>
            </a:r>
            <a:r>
              <a:rPr lang="fa-IR" sz="2000" b="1" dirty="0">
                <a:latin typeface="Calibri"/>
                <a:ea typeface="Calibri"/>
                <a:cs typeface="B Nazanin"/>
              </a:rPr>
              <a:t>فاصله از مناطق </a:t>
            </a:r>
            <a:r>
              <a:rPr lang="fa-IR" sz="2000" b="1" dirty="0" smtClean="0">
                <a:latin typeface="Calibri"/>
                <a:ea typeface="Calibri"/>
                <a:cs typeface="B Nazanin"/>
              </a:rPr>
              <a:t>شهری</a:t>
            </a:r>
          </a:p>
          <a:p>
            <a:pPr algn="just" rtl="1">
              <a:lnSpc>
                <a:spcPct val="115000"/>
              </a:lnSpc>
              <a:spcAft>
                <a:spcPts val="1000"/>
              </a:spcAft>
            </a:pPr>
            <a:r>
              <a:rPr lang="fa-IR" dirty="0">
                <a:latin typeface="Calibri"/>
                <a:ea typeface="Calibri"/>
                <a:cs typeface="B Nazanin"/>
              </a:rPr>
              <a:t>در مکانیابی تصفیه خانه فاضلاب، فاصله از مناطق شهري از دیدگاه زیست محیطی و اقتصادي مورد بررسی قرار گرفته است. تصفیه خانه فاضلاب به علت ایجاد شرایط نامساعد و بوي نامطبوع باید </a:t>
            </a:r>
            <a:r>
              <a:rPr lang="fa-IR" sz="1600" b="1" dirty="0">
                <a:latin typeface="Calibri"/>
                <a:ea typeface="Calibri"/>
                <a:cs typeface="B Nazanin"/>
              </a:rPr>
              <a:t>در فاصله دور از مناطق مسکونی </a:t>
            </a:r>
            <a:r>
              <a:rPr lang="fa-IR" dirty="0">
                <a:latin typeface="Calibri"/>
                <a:ea typeface="Calibri"/>
                <a:cs typeface="B Nazanin"/>
              </a:rPr>
              <a:t>قرار گیرد.  لیکن به لحاظ اقتصادي </a:t>
            </a:r>
            <a:r>
              <a:rPr lang="fa-IR" sz="1600" b="1" dirty="0">
                <a:latin typeface="Calibri"/>
                <a:ea typeface="Calibri"/>
                <a:cs typeface="B Nazanin"/>
              </a:rPr>
              <a:t>دور بودن بیش از حد مکان منتخب باعث افزایش هزینه حمل و نقل </a:t>
            </a:r>
            <a:r>
              <a:rPr lang="fa-IR" dirty="0">
                <a:latin typeface="Calibri"/>
                <a:ea typeface="Calibri"/>
                <a:cs typeface="B Nazanin"/>
              </a:rPr>
              <a:t>تصفیه خانه فاضلاب می گردد. </a:t>
            </a:r>
            <a:endParaRPr lang="en-US" sz="1600" dirty="0">
              <a:latin typeface="Calibri"/>
              <a:ea typeface="Calibri"/>
              <a:cs typeface="Arial"/>
            </a:endParaRPr>
          </a:p>
        </p:txBody>
      </p:sp>
      <p:pic>
        <p:nvPicPr>
          <p:cNvPr id="25" name="Picture 24"/>
          <p:cNvPicPr/>
          <p:nvPr/>
        </p:nvPicPr>
        <p:blipFill>
          <a:blip r:embed="rId3" cstate="print">
            <a:extLst>
              <a:ext uri="{28A0092B-C50C-407E-A947-70E740481C1C}">
                <a14:useLocalDpi xmlns:a14="http://schemas.microsoft.com/office/drawing/2010/main" val="0"/>
              </a:ext>
            </a:extLst>
          </a:blip>
          <a:stretch>
            <a:fillRect/>
          </a:stretch>
        </p:blipFill>
        <p:spPr bwMode="auto">
          <a:xfrm>
            <a:off x="216910" y="828139"/>
            <a:ext cx="4495950" cy="5818115"/>
          </a:xfrm>
          <a:prstGeom prst="rect">
            <a:avLst/>
          </a:prstGeom>
          <a:noFill/>
          <a:ln>
            <a:noFill/>
          </a:ln>
        </p:spPr>
      </p:pic>
      <p:graphicFrame>
        <p:nvGraphicFramePr>
          <p:cNvPr id="2" name="Table 1"/>
          <p:cNvGraphicFramePr>
            <a:graphicFrameLocks noGrp="1"/>
          </p:cNvGraphicFramePr>
          <p:nvPr>
            <p:extLst>
              <p:ext uri="{D42A27DB-BD31-4B8C-83A1-F6EECF244321}">
                <p14:modId xmlns:p14="http://schemas.microsoft.com/office/powerpoint/2010/main" val="2889585904"/>
              </p:ext>
            </p:extLst>
          </p:nvPr>
        </p:nvGraphicFramePr>
        <p:xfrm>
          <a:off x="5638800" y="4038600"/>
          <a:ext cx="3361323" cy="1799140"/>
        </p:xfrm>
        <a:graphic>
          <a:graphicData uri="http://schemas.openxmlformats.org/drawingml/2006/table">
            <a:tbl>
              <a:tblPr rtl="1" firstRow="1" firstCol="1" bandRow="1">
                <a:tableStyleId>{5C22544A-7EE6-4342-B048-85BDC9FD1C3A}</a:tableStyleId>
              </a:tblPr>
              <a:tblGrid>
                <a:gridCol w="556490"/>
                <a:gridCol w="1863313"/>
                <a:gridCol w="941520"/>
              </a:tblGrid>
              <a:tr h="349514">
                <a:tc>
                  <a:txBody>
                    <a:bodyPr/>
                    <a:lstStyle/>
                    <a:p>
                      <a:pPr algn="ctr" rtl="1">
                        <a:lnSpc>
                          <a:spcPct val="115000"/>
                        </a:lnSpc>
                        <a:spcAft>
                          <a:spcPts val="0"/>
                        </a:spcAft>
                      </a:pPr>
                      <a:r>
                        <a:rPr lang="fa-IR" sz="1200" dirty="0">
                          <a:effectLst/>
                          <a:cs typeface="B Nazanin" pitchFamily="2" charset="-78"/>
                        </a:rPr>
                        <a:t>کلاس</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200">
                          <a:effectLst/>
                          <a:cs typeface="B Nazanin" pitchFamily="2" charset="-78"/>
                        </a:rPr>
                        <a:t>میزان فاصله از مناطق شهر</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200">
                          <a:effectLst/>
                          <a:cs typeface="B Nazanin" pitchFamily="2" charset="-78"/>
                        </a:rPr>
                        <a:t>توصیف</a:t>
                      </a:r>
                      <a:endParaRPr lang="en-US" sz="1200">
                        <a:effectLst/>
                        <a:latin typeface="Calibri"/>
                        <a:ea typeface="Calibri"/>
                        <a:cs typeface="B Nazanin" pitchFamily="2" charset="-78"/>
                      </a:endParaRPr>
                    </a:p>
                  </a:txBody>
                  <a:tcPr marL="68580" marR="68580" marT="0" marB="0" anchor="ctr"/>
                </a:tc>
              </a:tr>
              <a:tr h="366704">
                <a:tc>
                  <a:txBody>
                    <a:bodyPr/>
                    <a:lstStyle/>
                    <a:p>
                      <a:pPr algn="ctr" rtl="1">
                        <a:lnSpc>
                          <a:spcPct val="115000"/>
                        </a:lnSpc>
                        <a:spcAft>
                          <a:spcPts val="0"/>
                        </a:spcAft>
                      </a:pPr>
                      <a:r>
                        <a:rPr lang="fa-IR" sz="1200">
                          <a:effectLst/>
                          <a:cs typeface="B Nazanin" pitchFamily="2" charset="-78"/>
                        </a:rPr>
                        <a:t>1</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en-US" sz="1200" dirty="0">
                          <a:effectLst/>
                          <a:cs typeface="B Nazanin" pitchFamily="2" charset="-78"/>
                        </a:rPr>
                        <a:t>1000</a:t>
                      </a:r>
                      <a:r>
                        <a:rPr lang="fa-IR" sz="1200" dirty="0">
                          <a:effectLst/>
                          <a:cs typeface="B Nazanin" pitchFamily="2" charset="-78"/>
                        </a:rPr>
                        <a:t>  </a:t>
                      </a:r>
                      <a:r>
                        <a:rPr lang="fa-IR" sz="1200" dirty="0" smtClean="0">
                          <a:effectLst/>
                          <a:cs typeface="B Nazanin" pitchFamily="2" charset="-78"/>
                        </a:rPr>
                        <a:t>تا  </a:t>
                      </a:r>
                      <a:r>
                        <a:rPr lang="en-US" sz="1200" dirty="0">
                          <a:effectLst/>
                          <a:cs typeface="B Nazanin" pitchFamily="2" charset="-78"/>
                        </a:rPr>
                        <a:t>3000</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200" dirty="0">
                          <a:effectLst/>
                          <a:cs typeface="B Nazanin" pitchFamily="2" charset="-78"/>
                        </a:rPr>
                        <a:t>خیلی مناسب</a:t>
                      </a:r>
                      <a:endParaRPr lang="en-US" sz="1200" dirty="0">
                        <a:effectLst/>
                        <a:latin typeface="Calibri"/>
                        <a:ea typeface="Calibri"/>
                        <a:cs typeface="B Nazanin" pitchFamily="2" charset="-78"/>
                      </a:endParaRPr>
                    </a:p>
                  </a:txBody>
                  <a:tcPr marL="68580" marR="68580" marT="0" marB="0" anchor="ctr"/>
                </a:tc>
              </a:tr>
              <a:tr h="349514">
                <a:tc>
                  <a:txBody>
                    <a:bodyPr/>
                    <a:lstStyle/>
                    <a:p>
                      <a:pPr algn="ctr" rtl="1">
                        <a:lnSpc>
                          <a:spcPct val="115000"/>
                        </a:lnSpc>
                        <a:spcAft>
                          <a:spcPts val="0"/>
                        </a:spcAft>
                      </a:pPr>
                      <a:r>
                        <a:rPr lang="fa-IR" sz="1200">
                          <a:effectLst/>
                          <a:cs typeface="B Nazanin" pitchFamily="2" charset="-78"/>
                        </a:rPr>
                        <a:t>2</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en-US" sz="1200" dirty="0">
                          <a:effectLst/>
                          <a:cs typeface="B Nazanin" pitchFamily="2" charset="-78"/>
                        </a:rPr>
                        <a:t>3000</a:t>
                      </a:r>
                      <a:r>
                        <a:rPr lang="fa-IR" sz="1200" dirty="0">
                          <a:effectLst/>
                          <a:cs typeface="B Nazanin" pitchFamily="2" charset="-78"/>
                        </a:rPr>
                        <a:t>  تا </a:t>
                      </a:r>
                      <a:r>
                        <a:rPr lang="en-US" sz="1200" dirty="0">
                          <a:effectLst/>
                          <a:cs typeface="B Nazanin" pitchFamily="2" charset="-78"/>
                        </a:rPr>
                        <a:t>5000 </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200">
                          <a:effectLst/>
                          <a:cs typeface="B Nazanin" pitchFamily="2" charset="-78"/>
                        </a:rPr>
                        <a:t>مناسب</a:t>
                      </a:r>
                      <a:endParaRPr lang="en-US" sz="1200">
                        <a:effectLst/>
                        <a:latin typeface="Calibri"/>
                        <a:ea typeface="Calibri"/>
                        <a:cs typeface="B Nazanin" pitchFamily="2" charset="-78"/>
                      </a:endParaRPr>
                    </a:p>
                  </a:txBody>
                  <a:tcPr marL="68580" marR="68580" marT="0" marB="0" anchor="ctr"/>
                </a:tc>
              </a:tr>
              <a:tr h="366704">
                <a:tc>
                  <a:txBody>
                    <a:bodyPr/>
                    <a:lstStyle/>
                    <a:p>
                      <a:pPr algn="ctr" rtl="1">
                        <a:lnSpc>
                          <a:spcPct val="115000"/>
                        </a:lnSpc>
                        <a:spcAft>
                          <a:spcPts val="0"/>
                        </a:spcAft>
                      </a:pPr>
                      <a:r>
                        <a:rPr lang="fa-IR" sz="1200">
                          <a:effectLst/>
                          <a:cs typeface="B Nazanin" pitchFamily="2" charset="-78"/>
                        </a:rPr>
                        <a:t>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200" dirty="0">
                          <a:effectLst/>
                          <a:cs typeface="B Nazanin" pitchFamily="2" charset="-78"/>
                        </a:rPr>
                        <a:t>بیشتر از </a:t>
                      </a:r>
                      <a:r>
                        <a:rPr lang="fa-IR" sz="1200" dirty="0" smtClean="0">
                          <a:effectLst/>
                          <a:cs typeface="B Nazanin" pitchFamily="2" charset="-78"/>
                        </a:rPr>
                        <a:t> </a:t>
                      </a:r>
                      <a:r>
                        <a:rPr lang="en-US" sz="1200" dirty="0" smtClean="0">
                          <a:effectLst/>
                          <a:cs typeface="B Nazanin" pitchFamily="2" charset="-78"/>
                        </a:rPr>
                        <a:t>5000</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200">
                          <a:effectLst/>
                          <a:cs typeface="B Nazanin" pitchFamily="2" charset="-78"/>
                        </a:rPr>
                        <a:t>نسبتا مناسب</a:t>
                      </a:r>
                      <a:endParaRPr lang="en-US" sz="1200">
                        <a:effectLst/>
                        <a:latin typeface="Calibri"/>
                        <a:ea typeface="Calibri"/>
                        <a:cs typeface="B Nazanin" pitchFamily="2" charset="-78"/>
                      </a:endParaRPr>
                    </a:p>
                  </a:txBody>
                  <a:tcPr marL="68580" marR="68580" marT="0" marB="0" anchor="ctr"/>
                </a:tc>
              </a:tr>
              <a:tr h="366704">
                <a:tc>
                  <a:txBody>
                    <a:bodyPr/>
                    <a:lstStyle/>
                    <a:p>
                      <a:pPr algn="ctr" rtl="1">
                        <a:lnSpc>
                          <a:spcPct val="115000"/>
                        </a:lnSpc>
                        <a:spcAft>
                          <a:spcPts val="0"/>
                        </a:spcAft>
                      </a:pPr>
                      <a:r>
                        <a:rPr lang="fa-IR" sz="1200">
                          <a:effectLst/>
                          <a:cs typeface="B Nazanin" pitchFamily="2" charset="-78"/>
                        </a:rPr>
                        <a:t>4</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200" dirty="0">
                          <a:effectLst/>
                          <a:cs typeface="B Nazanin" pitchFamily="2" charset="-78"/>
                        </a:rPr>
                        <a:t>کمتر </a:t>
                      </a:r>
                      <a:r>
                        <a:rPr lang="fa-IR" sz="1200" dirty="0" smtClean="0">
                          <a:effectLst/>
                          <a:cs typeface="B Nazanin" pitchFamily="2" charset="-78"/>
                        </a:rPr>
                        <a:t>از   </a:t>
                      </a:r>
                      <a:r>
                        <a:rPr lang="en-US" sz="1200" dirty="0">
                          <a:effectLst/>
                          <a:cs typeface="B Nazanin" pitchFamily="2" charset="-78"/>
                        </a:rPr>
                        <a:t>1000</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200" dirty="0">
                          <a:effectLst/>
                          <a:cs typeface="B Nazanin" pitchFamily="2" charset="-78"/>
                        </a:rPr>
                        <a:t>نا مناسب</a:t>
                      </a:r>
                      <a:endParaRPr lang="en-US" sz="1200" dirty="0">
                        <a:effectLst/>
                        <a:latin typeface="Calibri"/>
                        <a:ea typeface="Calibri"/>
                        <a:cs typeface="B Nazanin" pitchFamily="2" charset="-78"/>
                      </a:endParaRPr>
                    </a:p>
                  </a:txBody>
                  <a:tcPr marL="68580" marR="68580" marT="0" marB="0" anchor="ctr"/>
                </a:tc>
              </a:tr>
            </a:tbl>
          </a:graphicData>
        </a:graphic>
      </p:graphicFrame>
    </p:spTree>
    <p:extLst>
      <p:ext uri="{BB962C8B-B14F-4D97-AF65-F5344CB8AC3E}">
        <p14:creationId xmlns:p14="http://schemas.microsoft.com/office/powerpoint/2010/main" val="1210032777"/>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circle(in)">
                                      <p:cBhvr>
                                        <p:cTn id="1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4695145" y="612030"/>
            <a:ext cx="4557483" cy="3427605"/>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ایجاد لایه های </a:t>
            </a:r>
            <a:r>
              <a:rPr lang="fa-IR" sz="2000" b="1" dirty="0" smtClean="0">
                <a:latin typeface="Calibri" panose="020F0502020204030204" pitchFamily="34" charset="0"/>
                <a:ea typeface="Calibri" panose="020F0502020204030204" pitchFamily="34" charset="0"/>
                <a:cs typeface="B Nazanin" panose="00000400000000000000" pitchFamily="2" charset="-78"/>
              </a:rPr>
              <a:t>اطلاعاتی</a:t>
            </a:r>
            <a:endParaRPr lang="en-US" sz="2000" b="1"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15000"/>
              </a:lnSpc>
              <a:spcAft>
                <a:spcPts val="1000"/>
              </a:spcAft>
            </a:pPr>
            <a:r>
              <a:rPr lang="fa-IR" sz="2000" b="1" dirty="0" smtClean="0">
                <a:latin typeface="Calibri" panose="020F0502020204030204" pitchFamily="34" charset="0"/>
                <a:ea typeface="Calibri" panose="020F0502020204030204" pitchFamily="34" charset="0"/>
                <a:cs typeface="B Nazanin" panose="00000400000000000000" pitchFamily="2" charset="-78"/>
              </a:rPr>
              <a:t>طبقه بندی لایه اطلاعاتی </a:t>
            </a:r>
            <a:r>
              <a:rPr lang="fa-IR" sz="2000" b="1" dirty="0" smtClean="0">
                <a:latin typeface="Calibri"/>
                <a:ea typeface="Calibri"/>
                <a:cs typeface="B Nazanin"/>
              </a:rPr>
              <a:t>حمل و نقل</a:t>
            </a:r>
          </a:p>
          <a:p>
            <a:pPr algn="just" rtl="1">
              <a:lnSpc>
                <a:spcPct val="107000"/>
              </a:lnSpc>
              <a:spcAft>
                <a:spcPts val="800"/>
              </a:spcAft>
            </a:pPr>
            <a:r>
              <a:rPr lang="fa-IR" dirty="0">
                <a:latin typeface="Calibri"/>
                <a:ea typeface="Calibri"/>
                <a:cs typeface="B Nazanin"/>
              </a:rPr>
              <a:t>شبکه حمل و نقل شامل شبکه حمل و نقل جاده اي اعم از بزرگراه، جاده بین شهري و شهری می باشد.  نقشه شبکه حمل و نقل در احداث تصفیه خانه از چند جنبه مختلف داراي اهمیت می باشد:  نزدیکی تصفیه خانه به راه ها موجب می شود تا هزینه هاي حمل و نقل تجهیزات و رفت و آمد پرسنل و پشتیبانی از نیروگاه کاهش یابد. جاده ها داراي حریم می باشند بنابراین احداث هر گونه تأسیسات در آن حریم ها ممنوع می باشدکه در لایه محدودیت ها در نظر گرفته شد</a:t>
            </a:r>
            <a:r>
              <a:rPr lang="en-US" dirty="0">
                <a:latin typeface="Calibri"/>
                <a:ea typeface="Calibri"/>
                <a:cs typeface="B Nazanin"/>
              </a:rPr>
              <a:t>.</a:t>
            </a:r>
            <a:endParaRPr lang="en-US" sz="1600" dirty="0">
              <a:effectLst/>
              <a:latin typeface="Calibri"/>
              <a:ea typeface="Calibri"/>
              <a:cs typeface="Arial"/>
            </a:endParaRPr>
          </a:p>
        </p:txBody>
      </p:sp>
      <p:pic>
        <p:nvPicPr>
          <p:cNvPr id="26" name="Picture 25"/>
          <p:cNvPicPr/>
          <p:nvPr/>
        </p:nvPicPr>
        <p:blipFill>
          <a:blip r:embed="rId3" cstate="print">
            <a:extLst>
              <a:ext uri="{28A0092B-C50C-407E-A947-70E740481C1C}">
                <a14:useLocalDpi xmlns:a14="http://schemas.microsoft.com/office/drawing/2010/main" val="0"/>
              </a:ext>
            </a:extLst>
          </a:blip>
          <a:stretch>
            <a:fillRect/>
          </a:stretch>
        </p:blipFill>
        <p:spPr bwMode="auto">
          <a:xfrm>
            <a:off x="93219" y="707071"/>
            <a:ext cx="4553792" cy="5893144"/>
          </a:xfrm>
          <a:prstGeom prst="rect">
            <a:avLst/>
          </a:prstGeom>
          <a:noFill/>
          <a:ln>
            <a:noFill/>
          </a:ln>
        </p:spPr>
      </p:pic>
      <p:graphicFrame>
        <p:nvGraphicFramePr>
          <p:cNvPr id="2" name="Table 1"/>
          <p:cNvGraphicFramePr>
            <a:graphicFrameLocks noGrp="1"/>
          </p:cNvGraphicFramePr>
          <p:nvPr>
            <p:extLst>
              <p:ext uri="{D42A27DB-BD31-4B8C-83A1-F6EECF244321}">
                <p14:modId xmlns:p14="http://schemas.microsoft.com/office/powerpoint/2010/main" val="3538794592"/>
              </p:ext>
            </p:extLst>
          </p:nvPr>
        </p:nvGraphicFramePr>
        <p:xfrm>
          <a:off x="5038733" y="4038600"/>
          <a:ext cx="3723484" cy="1973241"/>
        </p:xfrm>
        <a:graphic>
          <a:graphicData uri="http://schemas.openxmlformats.org/drawingml/2006/table">
            <a:tbl>
              <a:tblPr rtl="1" firstRow="1" firstCol="1" bandRow="1">
                <a:tableStyleId>{5C22544A-7EE6-4342-B048-85BDC9FD1C3A}</a:tableStyleId>
              </a:tblPr>
              <a:tblGrid>
                <a:gridCol w="620650"/>
                <a:gridCol w="2052760"/>
                <a:gridCol w="1050074"/>
              </a:tblGrid>
              <a:tr h="427450">
                <a:tc>
                  <a:txBody>
                    <a:bodyPr/>
                    <a:lstStyle/>
                    <a:p>
                      <a:pPr algn="ctr" rtl="1">
                        <a:lnSpc>
                          <a:spcPct val="115000"/>
                        </a:lnSpc>
                        <a:spcAft>
                          <a:spcPts val="0"/>
                        </a:spcAft>
                      </a:pPr>
                      <a:r>
                        <a:rPr lang="fa-IR" sz="1400" dirty="0">
                          <a:effectLst/>
                          <a:cs typeface="B Nazanin" pitchFamily="2" charset="-78"/>
                        </a:rPr>
                        <a:t>کلاس</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میزان فاصله از جاده (متر)</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توصیف</a:t>
                      </a:r>
                      <a:endParaRPr lang="en-US" sz="1400" dirty="0">
                        <a:effectLst/>
                        <a:latin typeface="Calibri"/>
                        <a:ea typeface="Calibri"/>
                        <a:cs typeface="B Nazanin" pitchFamily="2" charset="-78"/>
                      </a:endParaRPr>
                    </a:p>
                  </a:txBody>
                  <a:tcPr marL="68580" marR="68580" marT="0" marB="0" anchor="ctr"/>
                </a:tc>
              </a:tr>
              <a:tr h="427450">
                <a:tc>
                  <a:txBody>
                    <a:bodyPr/>
                    <a:lstStyle/>
                    <a:p>
                      <a:pPr algn="ctr" rtl="1">
                        <a:lnSpc>
                          <a:spcPct val="115000"/>
                        </a:lnSpc>
                        <a:spcAft>
                          <a:spcPts val="0"/>
                        </a:spcAft>
                      </a:pPr>
                      <a:r>
                        <a:rPr lang="fa-IR" sz="1400">
                          <a:effectLst/>
                          <a:cs typeface="B Nazanin" pitchFamily="2" charset="-78"/>
                        </a:rPr>
                        <a:t>1</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smtClean="0">
                          <a:effectLst/>
                          <a:cs typeface="B Nazanin" pitchFamily="2" charset="-78"/>
                        </a:rPr>
                        <a:t>50 تا  1000</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خیلی مناسب</a:t>
                      </a:r>
                      <a:endParaRPr lang="en-US" sz="1400">
                        <a:effectLst/>
                        <a:latin typeface="Calibri"/>
                        <a:ea typeface="Calibri"/>
                        <a:cs typeface="B Nazanin" pitchFamily="2" charset="-78"/>
                      </a:endParaRPr>
                    </a:p>
                  </a:txBody>
                  <a:tcPr marL="68580" marR="68580" marT="0" marB="0" anchor="ctr"/>
                </a:tc>
              </a:tr>
              <a:tr h="263441">
                <a:tc>
                  <a:txBody>
                    <a:bodyPr/>
                    <a:lstStyle/>
                    <a:p>
                      <a:pPr algn="ctr" rtl="1">
                        <a:lnSpc>
                          <a:spcPct val="115000"/>
                        </a:lnSpc>
                        <a:spcAft>
                          <a:spcPts val="0"/>
                        </a:spcAft>
                      </a:pPr>
                      <a:r>
                        <a:rPr lang="fa-IR" sz="1400" dirty="0">
                          <a:effectLst/>
                          <a:cs typeface="B Nazanin" pitchFamily="2" charset="-78"/>
                        </a:rPr>
                        <a:t>2</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1000  تا 2000 </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مناسب</a:t>
                      </a:r>
                      <a:endParaRPr lang="en-US" sz="1400">
                        <a:effectLst/>
                        <a:latin typeface="Calibri"/>
                        <a:ea typeface="Calibri"/>
                        <a:cs typeface="B Nazanin" pitchFamily="2" charset="-78"/>
                      </a:endParaRPr>
                    </a:p>
                  </a:txBody>
                  <a:tcPr marL="68580" marR="68580" marT="0" marB="0" anchor="ctr"/>
                </a:tc>
              </a:tr>
              <a:tr h="427450">
                <a:tc>
                  <a:txBody>
                    <a:bodyPr/>
                    <a:lstStyle/>
                    <a:p>
                      <a:pPr algn="ctr" rtl="1">
                        <a:lnSpc>
                          <a:spcPct val="115000"/>
                        </a:lnSpc>
                        <a:spcAft>
                          <a:spcPts val="0"/>
                        </a:spcAft>
                      </a:pPr>
                      <a:r>
                        <a:rPr lang="fa-IR" sz="1400">
                          <a:effectLst/>
                          <a:cs typeface="B Nazanin" pitchFamily="2" charset="-78"/>
                        </a:rPr>
                        <a:t>3</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2000 تا 3000</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نسبتا مناسب</a:t>
                      </a:r>
                      <a:endParaRPr lang="en-US" sz="1400">
                        <a:effectLst/>
                        <a:latin typeface="Calibri"/>
                        <a:ea typeface="Calibri"/>
                        <a:cs typeface="B Nazanin" pitchFamily="2" charset="-78"/>
                      </a:endParaRPr>
                    </a:p>
                  </a:txBody>
                  <a:tcPr marL="68580" marR="68580" marT="0" marB="0" anchor="ctr"/>
                </a:tc>
              </a:tr>
              <a:tr h="427450">
                <a:tc>
                  <a:txBody>
                    <a:bodyPr/>
                    <a:lstStyle/>
                    <a:p>
                      <a:pPr algn="ctr" rtl="1">
                        <a:lnSpc>
                          <a:spcPct val="115000"/>
                        </a:lnSpc>
                        <a:spcAft>
                          <a:spcPts val="0"/>
                        </a:spcAft>
                      </a:pPr>
                      <a:r>
                        <a:rPr lang="fa-IR" sz="1400">
                          <a:effectLst/>
                          <a:cs typeface="B Nazanin" pitchFamily="2" charset="-78"/>
                        </a:rPr>
                        <a:t>4</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بیشتر از 3000  و کمتر از 50</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نا مناسب</a:t>
                      </a:r>
                      <a:endParaRPr lang="en-US" sz="1400" dirty="0">
                        <a:effectLst/>
                        <a:latin typeface="Calibri"/>
                        <a:ea typeface="Calibri"/>
                        <a:cs typeface="B Nazanin" pitchFamily="2" charset="-78"/>
                      </a:endParaRPr>
                    </a:p>
                  </a:txBody>
                  <a:tcPr marL="68580" marR="68580" marT="0" marB="0" anchor="ctr"/>
                </a:tc>
              </a:tr>
            </a:tbl>
          </a:graphicData>
        </a:graphic>
      </p:graphicFrame>
    </p:spTree>
    <p:extLst>
      <p:ext uri="{BB962C8B-B14F-4D97-AF65-F5344CB8AC3E}">
        <p14:creationId xmlns:p14="http://schemas.microsoft.com/office/powerpoint/2010/main" val="737800430"/>
      </p:ext>
    </p:extLst>
  </p:cSld>
  <p:clrMapOvr>
    <a:masterClrMapping/>
  </p:clrMapOvr>
  <p:transition spd="med" advClick="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down)">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4572001" y="674418"/>
            <a:ext cx="4669861" cy="3427605"/>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ایجاد لایه های </a:t>
            </a:r>
            <a:r>
              <a:rPr lang="fa-IR" sz="2000" b="1" dirty="0" smtClean="0">
                <a:latin typeface="Calibri" panose="020F0502020204030204" pitchFamily="34" charset="0"/>
                <a:ea typeface="Calibri" panose="020F0502020204030204" pitchFamily="34" charset="0"/>
                <a:cs typeface="B Nazanin" panose="00000400000000000000" pitchFamily="2" charset="-78"/>
              </a:rPr>
              <a:t>اطلاعاتی</a:t>
            </a:r>
            <a:endParaRPr lang="en-US" sz="2000" b="1" dirty="0" smtClean="0">
              <a:latin typeface="Calibri" panose="020F0502020204030204" pitchFamily="34" charset="0"/>
              <a:ea typeface="Calibri" panose="020F0502020204030204" pitchFamily="34" charset="0"/>
              <a:cs typeface="B Nazanin" panose="00000400000000000000" pitchFamily="2" charset="-78"/>
            </a:endParaRPr>
          </a:p>
          <a:p>
            <a:pPr algn="r" rtl="1">
              <a:lnSpc>
                <a:spcPct val="115000"/>
              </a:lnSpc>
              <a:spcAft>
                <a:spcPts val="1000"/>
              </a:spcAft>
            </a:pPr>
            <a:r>
              <a:rPr lang="fa-IR" sz="2000" b="1" dirty="0" smtClean="0">
                <a:latin typeface="Calibri" panose="020F0502020204030204" pitchFamily="34" charset="0"/>
                <a:ea typeface="Calibri" panose="020F0502020204030204" pitchFamily="34" charset="0"/>
                <a:cs typeface="B Nazanin" panose="00000400000000000000" pitchFamily="2" charset="-78"/>
              </a:rPr>
              <a:t>لایه ی محدودیت ها</a:t>
            </a:r>
            <a:endParaRPr lang="fa-IR" sz="2000" b="1" dirty="0" smtClean="0">
              <a:latin typeface="Calibri"/>
              <a:ea typeface="Calibri"/>
              <a:cs typeface="B Nazanin"/>
            </a:endParaRPr>
          </a:p>
          <a:p>
            <a:pPr algn="just" rtl="1">
              <a:lnSpc>
                <a:spcPct val="107000"/>
              </a:lnSpc>
              <a:spcAft>
                <a:spcPts val="800"/>
              </a:spcAft>
            </a:pPr>
            <a:r>
              <a:rPr lang="fa-IR" dirty="0">
                <a:latin typeface="Calibri"/>
                <a:ea typeface="Calibri"/>
                <a:cs typeface="B Nazanin"/>
              </a:rPr>
              <a:t>محدودیت ها، موانعی هستند که یا به وسیله ي انسان یا به وسیله ي طبیعت تحمیل می شوند و مانع از آن می شوند که گزینه هایی امکان انتخاب پیدا کنند. تعیین محدودیت ها عموماً بر اساس منابع و تمهیدات موجود می باشد و قضاوت هاي حرفه اي را شامل می شود. محدودیت هاي در نظر گرفته شده این تحقیق شامل </a:t>
            </a:r>
            <a:r>
              <a:rPr lang="fa-IR" sz="1600" b="1" dirty="0">
                <a:latin typeface="Calibri"/>
                <a:ea typeface="Calibri"/>
                <a:cs typeface="B Nazanin"/>
              </a:rPr>
              <a:t>خطوط دکل های فشار قوی، جاده ها، رود و آبگیر، مرداب، پارک جنگلی و حرایم آنها </a:t>
            </a:r>
            <a:r>
              <a:rPr lang="fa-IR" dirty="0">
                <a:latin typeface="Calibri"/>
                <a:ea typeface="Calibri"/>
                <a:cs typeface="B Nazanin"/>
              </a:rPr>
              <a:t>می باشدکه از نوع غیرقابل جبران هستند و در نهایت بایستی از نقشه ي خروجی کم شوند</a:t>
            </a:r>
            <a:r>
              <a:rPr lang="en-US" dirty="0">
                <a:latin typeface="Calibri"/>
                <a:ea typeface="Calibri"/>
                <a:cs typeface="B Nazanin"/>
              </a:rPr>
              <a:t>.</a:t>
            </a:r>
            <a:endParaRPr lang="en-US" sz="1600" dirty="0">
              <a:latin typeface="Calibri"/>
              <a:ea typeface="Calibri"/>
              <a:cs typeface="Arial"/>
            </a:endParaRPr>
          </a:p>
        </p:txBody>
      </p:sp>
      <p:graphicFrame>
        <p:nvGraphicFramePr>
          <p:cNvPr id="2" name="Table 1"/>
          <p:cNvGraphicFramePr>
            <a:graphicFrameLocks noGrp="1"/>
          </p:cNvGraphicFramePr>
          <p:nvPr>
            <p:extLst>
              <p:ext uri="{D42A27DB-BD31-4B8C-83A1-F6EECF244321}">
                <p14:modId xmlns:p14="http://schemas.microsoft.com/office/powerpoint/2010/main" val="2355448797"/>
              </p:ext>
            </p:extLst>
          </p:nvPr>
        </p:nvGraphicFramePr>
        <p:xfrm>
          <a:off x="4876800" y="4102023"/>
          <a:ext cx="4283930" cy="1943734"/>
        </p:xfrm>
        <a:graphic>
          <a:graphicData uri="http://schemas.openxmlformats.org/drawingml/2006/table">
            <a:tbl>
              <a:tblPr rtl="1" firstRow="1" firstCol="1" bandRow="1">
                <a:tableStyleId>{5C22544A-7EE6-4342-B048-85BDC9FD1C3A}</a:tableStyleId>
              </a:tblPr>
              <a:tblGrid>
                <a:gridCol w="2141965"/>
                <a:gridCol w="2141965"/>
              </a:tblGrid>
              <a:tr h="365326">
                <a:tc>
                  <a:txBody>
                    <a:bodyPr/>
                    <a:lstStyle/>
                    <a:p>
                      <a:pPr algn="ctr" rtl="1">
                        <a:lnSpc>
                          <a:spcPct val="115000"/>
                        </a:lnSpc>
                        <a:spcAft>
                          <a:spcPts val="0"/>
                        </a:spcAft>
                      </a:pPr>
                      <a:r>
                        <a:rPr lang="fa-IR" sz="1400" dirty="0">
                          <a:effectLst/>
                          <a:cs typeface="B Nazanin" pitchFamily="2" charset="-78"/>
                        </a:rPr>
                        <a:t>عامل محدودیت</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حریم (متر)</a:t>
                      </a:r>
                      <a:endParaRPr lang="en-US" sz="1400">
                        <a:effectLst/>
                        <a:latin typeface="Calibri"/>
                        <a:ea typeface="Calibri"/>
                        <a:cs typeface="B Nazanin" pitchFamily="2" charset="-78"/>
                      </a:endParaRPr>
                    </a:p>
                  </a:txBody>
                  <a:tcPr marL="68580" marR="68580" marT="0" marB="0" anchor="ctr"/>
                </a:tc>
              </a:tr>
              <a:tr h="318669">
                <a:tc>
                  <a:txBody>
                    <a:bodyPr/>
                    <a:lstStyle/>
                    <a:p>
                      <a:pPr algn="ctr" rtl="1">
                        <a:lnSpc>
                          <a:spcPct val="115000"/>
                        </a:lnSpc>
                        <a:spcAft>
                          <a:spcPts val="0"/>
                        </a:spcAft>
                      </a:pPr>
                      <a:r>
                        <a:rPr lang="fa-IR" sz="1400" dirty="0">
                          <a:effectLst/>
                          <a:cs typeface="B Nazanin" pitchFamily="2" charset="-78"/>
                        </a:rPr>
                        <a:t>جاده</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50</a:t>
                      </a:r>
                      <a:endParaRPr lang="en-US" sz="1400">
                        <a:effectLst/>
                        <a:latin typeface="Calibri"/>
                        <a:ea typeface="Calibri"/>
                        <a:cs typeface="B Nazanin" pitchFamily="2" charset="-78"/>
                      </a:endParaRPr>
                    </a:p>
                  </a:txBody>
                  <a:tcPr marL="68580" marR="68580" marT="0" marB="0" anchor="ctr"/>
                </a:tc>
              </a:tr>
              <a:tr h="303732">
                <a:tc>
                  <a:txBody>
                    <a:bodyPr/>
                    <a:lstStyle/>
                    <a:p>
                      <a:pPr algn="ctr" rtl="1">
                        <a:lnSpc>
                          <a:spcPct val="115000"/>
                        </a:lnSpc>
                        <a:spcAft>
                          <a:spcPts val="0"/>
                        </a:spcAft>
                      </a:pPr>
                      <a:r>
                        <a:rPr lang="fa-IR" sz="1400">
                          <a:effectLst/>
                          <a:cs typeface="B Nazanin" pitchFamily="2" charset="-78"/>
                        </a:rPr>
                        <a:t>رود و آبگیر </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200</a:t>
                      </a:r>
                      <a:endParaRPr lang="en-US" sz="1400">
                        <a:effectLst/>
                        <a:latin typeface="Calibri"/>
                        <a:ea typeface="Calibri"/>
                        <a:cs typeface="B Nazanin" pitchFamily="2" charset="-78"/>
                      </a:endParaRPr>
                    </a:p>
                  </a:txBody>
                  <a:tcPr marL="68580" marR="68580" marT="0" marB="0" anchor="ctr"/>
                </a:tc>
              </a:tr>
              <a:tr h="318669">
                <a:tc>
                  <a:txBody>
                    <a:bodyPr/>
                    <a:lstStyle/>
                    <a:p>
                      <a:pPr algn="ctr" rtl="1">
                        <a:lnSpc>
                          <a:spcPct val="115000"/>
                        </a:lnSpc>
                        <a:spcAft>
                          <a:spcPts val="0"/>
                        </a:spcAft>
                      </a:pPr>
                      <a:r>
                        <a:rPr lang="fa-IR" sz="1400" dirty="0">
                          <a:effectLst/>
                          <a:cs typeface="B Nazanin" pitchFamily="2" charset="-78"/>
                        </a:rPr>
                        <a:t>مرداب</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200</a:t>
                      </a:r>
                      <a:endParaRPr lang="en-US" sz="1400" dirty="0">
                        <a:effectLst/>
                        <a:latin typeface="Calibri"/>
                        <a:ea typeface="Calibri"/>
                        <a:cs typeface="B Nazanin" pitchFamily="2" charset="-78"/>
                      </a:endParaRPr>
                    </a:p>
                  </a:txBody>
                  <a:tcPr marL="68580" marR="68580" marT="0" marB="0" anchor="ctr"/>
                </a:tc>
              </a:tr>
              <a:tr h="318669">
                <a:tc>
                  <a:txBody>
                    <a:bodyPr/>
                    <a:lstStyle/>
                    <a:p>
                      <a:pPr algn="ctr" rtl="1">
                        <a:lnSpc>
                          <a:spcPct val="115000"/>
                        </a:lnSpc>
                        <a:spcAft>
                          <a:spcPts val="0"/>
                        </a:spcAft>
                      </a:pPr>
                      <a:r>
                        <a:rPr lang="fa-IR" sz="1400">
                          <a:effectLst/>
                          <a:cs typeface="B Nazanin" pitchFamily="2" charset="-78"/>
                        </a:rPr>
                        <a:t>پارک جنگلی</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500</a:t>
                      </a:r>
                      <a:endParaRPr lang="en-US" sz="1400" dirty="0">
                        <a:effectLst/>
                        <a:latin typeface="Calibri"/>
                        <a:ea typeface="Calibri"/>
                        <a:cs typeface="B Nazanin" pitchFamily="2" charset="-78"/>
                      </a:endParaRPr>
                    </a:p>
                  </a:txBody>
                  <a:tcPr marL="68580" marR="68580" marT="0" marB="0" anchor="ctr"/>
                </a:tc>
              </a:tr>
              <a:tr h="318669">
                <a:tc>
                  <a:txBody>
                    <a:bodyPr/>
                    <a:lstStyle/>
                    <a:p>
                      <a:pPr algn="ctr" rtl="1">
                        <a:lnSpc>
                          <a:spcPct val="115000"/>
                        </a:lnSpc>
                        <a:spcAft>
                          <a:spcPts val="0"/>
                        </a:spcAft>
                      </a:pPr>
                      <a:r>
                        <a:rPr lang="fa-IR" sz="1400">
                          <a:effectLst/>
                          <a:cs typeface="B Nazanin" pitchFamily="2" charset="-78"/>
                        </a:rPr>
                        <a:t>دکل های فشار قوی</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بر اساس ولتاژ</a:t>
                      </a:r>
                      <a:endParaRPr lang="en-US" sz="1400" dirty="0">
                        <a:effectLst/>
                        <a:latin typeface="Calibri"/>
                        <a:ea typeface="Calibri"/>
                        <a:cs typeface="B Nazanin" pitchFamily="2" charset="-78"/>
                      </a:endParaRPr>
                    </a:p>
                  </a:txBody>
                  <a:tcPr marL="68580" marR="68580" marT="0" marB="0" anchor="ctr"/>
                </a:tc>
              </a:tr>
            </a:tbl>
          </a:graphicData>
        </a:graphic>
      </p:graphicFrame>
      <p:pic>
        <p:nvPicPr>
          <p:cNvPr id="27" name="Picture 26"/>
          <p:cNvPicPr/>
          <p:nvPr/>
        </p:nvPicPr>
        <p:blipFill>
          <a:blip r:embed="rId3" cstate="print">
            <a:extLst>
              <a:ext uri="{28A0092B-C50C-407E-A947-70E740481C1C}">
                <a14:useLocalDpi xmlns:a14="http://schemas.microsoft.com/office/drawing/2010/main" val="0"/>
              </a:ext>
            </a:extLst>
          </a:blip>
          <a:stretch>
            <a:fillRect/>
          </a:stretch>
        </p:blipFill>
        <p:spPr bwMode="auto">
          <a:xfrm>
            <a:off x="108456" y="932750"/>
            <a:ext cx="4462854" cy="5777539"/>
          </a:xfrm>
          <a:prstGeom prst="rect">
            <a:avLst/>
          </a:prstGeom>
          <a:noFill/>
          <a:ln>
            <a:noFill/>
          </a:ln>
        </p:spPr>
      </p:pic>
    </p:spTree>
    <p:extLst>
      <p:ext uri="{BB962C8B-B14F-4D97-AF65-F5344CB8AC3E}">
        <p14:creationId xmlns:p14="http://schemas.microsoft.com/office/powerpoint/2010/main" val="3385852255"/>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1278788" y="717035"/>
            <a:ext cx="7870263" cy="3441455"/>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وزندهی به معیارها با استفاده از روش تحلیل سلسله </a:t>
            </a:r>
            <a:r>
              <a:rPr lang="fa-IR" sz="2000" b="1" dirty="0" smtClean="0">
                <a:latin typeface="Calibri" panose="020F0502020204030204" pitchFamily="34" charset="0"/>
                <a:ea typeface="Calibri" panose="020F0502020204030204" pitchFamily="34" charset="0"/>
                <a:cs typeface="B Nazanin" panose="00000400000000000000" pitchFamily="2" charset="-78"/>
              </a:rPr>
              <a:t>مراتبی</a:t>
            </a:r>
          </a:p>
          <a:p>
            <a:pPr algn="just" rtl="1">
              <a:lnSpc>
                <a:spcPct val="115000"/>
              </a:lnSpc>
              <a:spcAft>
                <a:spcPts val="1000"/>
              </a:spcAft>
            </a:pPr>
            <a:r>
              <a:rPr lang="fa-IR" dirty="0">
                <a:latin typeface="Calibri"/>
                <a:ea typeface="Calibri"/>
                <a:cs typeface="B Nazanin"/>
              </a:rPr>
              <a:t>هدف اصلی از وزن دهی بیان اهمیت هر معیار نسبت به معیار دیگر است. وزن معیارها در این </a:t>
            </a:r>
            <a:r>
              <a:rPr lang="fa-IR" dirty="0" smtClean="0">
                <a:latin typeface="Calibri"/>
                <a:ea typeface="Calibri"/>
                <a:cs typeface="B Nazanin"/>
              </a:rPr>
              <a:t>تحقیق با </a:t>
            </a:r>
            <a:r>
              <a:rPr lang="fa-IR" dirty="0">
                <a:latin typeface="Calibri"/>
                <a:ea typeface="Calibri"/>
                <a:cs typeface="B Nazanin"/>
              </a:rPr>
              <a:t>توجه به میانگین نظرات کارشناسان و متخصصین دیدگاه های مختلف بدست آمد بدین صورت که چندین کارشناس که هرکدام در رشته اي مرتبط با دیدگاه هاي اقتصادي، زیست محیطی و اجتماعی متخصص بودند پرسشنامه اي قرار داده شد و بعد از دادن توضیحات لازم از آن ها خواسته شد به مقایسه دو به دو معیارها، عددي بین یک تا نه را که نشان دهنده ارجحیت معیارها نسبت به هم می باشد تخصیص دهند. سپس میانگین نظرات آن ها مورد بررسی قرار گرفته و وزن نهایی هر معیار به دست آمد. ملاحظه می شود که براي عمل احداث تصفیه خانه در رشت با توجه به شرایط آن، بیش ترین وزن و درجه اهمیت در هر سه دیدگاه تصمیم گیري متعلق به معیار </a:t>
            </a:r>
            <a:r>
              <a:rPr lang="fa-IR" b="1" dirty="0">
                <a:latin typeface="Calibri"/>
                <a:ea typeface="Calibri"/>
                <a:cs typeface="B Nazanin"/>
              </a:rPr>
              <a:t>شیب</a:t>
            </a:r>
            <a:r>
              <a:rPr lang="fa-IR" dirty="0">
                <a:latin typeface="Calibri"/>
                <a:ea typeface="Calibri"/>
                <a:cs typeface="B Nazanin"/>
              </a:rPr>
              <a:t> می باشد. در مجموع سه معیار مهم در تصمیم گیري شیب، اختلاف ارتفاع نسبت به شهر رشت و کاربری می باشند.</a:t>
            </a:r>
            <a:endParaRPr lang="en-US" sz="1600" dirty="0">
              <a:effectLst/>
              <a:latin typeface="Calibri"/>
              <a:ea typeface="Calibri"/>
              <a:cs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2165084303"/>
              </p:ext>
            </p:extLst>
          </p:nvPr>
        </p:nvGraphicFramePr>
        <p:xfrm>
          <a:off x="891741" y="3873540"/>
          <a:ext cx="5587763" cy="2838988"/>
        </p:xfrm>
        <a:graphic>
          <a:graphicData uri="http://schemas.openxmlformats.org/drawingml/2006/table">
            <a:tbl>
              <a:tblPr rtl="1" firstRow="1" lastCol="1" bandRow="1">
                <a:tableStyleId>{5C22544A-7EE6-4342-B048-85BDC9FD1C3A}</a:tableStyleId>
              </a:tblPr>
              <a:tblGrid>
                <a:gridCol w="847725"/>
                <a:gridCol w="1054302"/>
                <a:gridCol w="592016"/>
                <a:gridCol w="793652"/>
                <a:gridCol w="783396"/>
                <a:gridCol w="1516672"/>
              </a:tblGrid>
              <a:tr h="638772">
                <a:tc>
                  <a:txBody>
                    <a:bodyPr/>
                    <a:lstStyle/>
                    <a:p>
                      <a:pPr algn="ctr" rtl="1">
                        <a:lnSpc>
                          <a:spcPct val="115000"/>
                        </a:lnSpc>
                        <a:spcAft>
                          <a:spcPts val="0"/>
                        </a:spcAft>
                      </a:pPr>
                      <a:r>
                        <a:rPr lang="fa-IR" sz="1400" dirty="0">
                          <a:effectLst/>
                          <a:cs typeface="B Nazanin" pitchFamily="2" charset="-78"/>
                        </a:rPr>
                        <a:t>حمل و نقل</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فاصله از مناطق شهری</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کاربری</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ارتفاع</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شیب</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 </a:t>
                      </a:r>
                      <a:endParaRPr lang="en-US" sz="1200" dirty="0">
                        <a:effectLst/>
                        <a:latin typeface="Calibri"/>
                        <a:ea typeface="Calibri"/>
                        <a:cs typeface="B Nazanin" pitchFamily="2" charset="-78"/>
                      </a:endParaRPr>
                    </a:p>
                  </a:txBody>
                  <a:tcPr marL="68580" marR="68580" marT="0" marB="0" anchor="ctr"/>
                </a:tc>
              </a:tr>
              <a:tr h="358088">
                <a:tc>
                  <a:txBody>
                    <a:bodyPr/>
                    <a:lstStyle/>
                    <a:p>
                      <a:pPr algn="ctr" rtl="1">
                        <a:lnSpc>
                          <a:spcPct val="115000"/>
                        </a:lnSpc>
                        <a:spcAft>
                          <a:spcPts val="0"/>
                        </a:spcAft>
                      </a:pPr>
                      <a:r>
                        <a:rPr lang="fa-IR" sz="1400">
                          <a:effectLst/>
                          <a:cs typeface="B Nazanin" pitchFamily="2" charset="-78"/>
                        </a:rPr>
                        <a:t>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5</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1</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شیب</a:t>
                      </a:r>
                      <a:endParaRPr lang="en-US" sz="1200">
                        <a:effectLst/>
                        <a:latin typeface="Calibri"/>
                        <a:ea typeface="Calibri"/>
                        <a:cs typeface="B Nazanin" pitchFamily="2" charset="-78"/>
                      </a:endParaRPr>
                    </a:p>
                  </a:txBody>
                  <a:tcPr marL="68580" marR="68580" marT="0" marB="0" anchor="ctr"/>
                </a:tc>
              </a:tr>
              <a:tr h="342016">
                <a:tc>
                  <a:txBody>
                    <a:bodyPr/>
                    <a:lstStyle/>
                    <a:p>
                      <a:pPr algn="ctr" rtl="1">
                        <a:lnSpc>
                          <a:spcPct val="115000"/>
                        </a:lnSpc>
                        <a:spcAft>
                          <a:spcPts val="0"/>
                        </a:spcAft>
                      </a:pPr>
                      <a:r>
                        <a:rPr lang="fa-IR" sz="1400">
                          <a:effectLst/>
                          <a:cs typeface="B Nazanin" pitchFamily="2" charset="-78"/>
                        </a:rPr>
                        <a:t>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4</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2</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1</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0.33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ارتفاع</a:t>
                      </a:r>
                      <a:endParaRPr lang="en-US" sz="1200">
                        <a:effectLst/>
                        <a:latin typeface="Calibri"/>
                        <a:ea typeface="Calibri"/>
                        <a:cs typeface="B Nazanin" pitchFamily="2" charset="-78"/>
                      </a:endParaRPr>
                    </a:p>
                  </a:txBody>
                  <a:tcPr marL="68580" marR="68580" marT="0" marB="0" anchor="ctr"/>
                </a:tc>
              </a:tr>
              <a:tr h="358088">
                <a:tc>
                  <a:txBody>
                    <a:bodyPr/>
                    <a:lstStyle/>
                    <a:p>
                      <a:pPr algn="ctr" rtl="1">
                        <a:lnSpc>
                          <a:spcPct val="115000"/>
                        </a:lnSpc>
                        <a:spcAft>
                          <a:spcPts val="0"/>
                        </a:spcAft>
                      </a:pPr>
                      <a:r>
                        <a:rPr lang="fa-IR" sz="1400">
                          <a:effectLst/>
                          <a:cs typeface="B Nazanin" pitchFamily="2" charset="-78"/>
                        </a:rPr>
                        <a:t>2</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1</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0.5</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0.33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کاربری</a:t>
                      </a:r>
                      <a:endParaRPr lang="en-US" sz="1200">
                        <a:effectLst/>
                        <a:latin typeface="Calibri"/>
                        <a:ea typeface="Calibri"/>
                        <a:cs typeface="B Nazanin" pitchFamily="2" charset="-78"/>
                      </a:endParaRPr>
                    </a:p>
                  </a:txBody>
                  <a:tcPr marL="68580" marR="68580" marT="0" marB="0" anchor="ctr"/>
                </a:tc>
              </a:tr>
              <a:tr h="425848">
                <a:tc>
                  <a:txBody>
                    <a:bodyPr/>
                    <a:lstStyle/>
                    <a:p>
                      <a:pPr algn="ctr" rtl="1">
                        <a:lnSpc>
                          <a:spcPct val="115000"/>
                        </a:lnSpc>
                        <a:spcAft>
                          <a:spcPts val="0"/>
                        </a:spcAft>
                      </a:pPr>
                      <a:r>
                        <a:rPr lang="fa-IR" sz="1400">
                          <a:effectLst/>
                          <a:cs typeface="B Nazanin" pitchFamily="2" charset="-78"/>
                        </a:rPr>
                        <a:t>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1</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0.33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0.25</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0.2</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فاصله از مناطق شهری</a:t>
                      </a:r>
                      <a:endParaRPr lang="en-US" sz="1200" dirty="0">
                        <a:effectLst/>
                        <a:latin typeface="Calibri"/>
                        <a:ea typeface="Calibri"/>
                        <a:cs typeface="B Nazanin" pitchFamily="2" charset="-78"/>
                      </a:endParaRPr>
                    </a:p>
                  </a:txBody>
                  <a:tcPr marL="68580" marR="68580" marT="0" marB="0" anchor="ctr"/>
                </a:tc>
              </a:tr>
              <a:tr h="358088">
                <a:tc>
                  <a:txBody>
                    <a:bodyPr/>
                    <a:lstStyle/>
                    <a:p>
                      <a:pPr algn="ctr" rtl="1">
                        <a:lnSpc>
                          <a:spcPct val="115000"/>
                        </a:lnSpc>
                        <a:spcAft>
                          <a:spcPts val="0"/>
                        </a:spcAft>
                      </a:pPr>
                      <a:r>
                        <a:rPr lang="fa-IR" sz="1400">
                          <a:effectLst/>
                          <a:cs typeface="B Nazanin" pitchFamily="2" charset="-78"/>
                        </a:rPr>
                        <a:t>1</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0.33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0.5</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0.33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0.33</a:t>
                      </a:r>
                      <a:endParaRPr lang="en-US" sz="12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حمل و نقل</a:t>
                      </a:r>
                      <a:endParaRPr lang="en-US" sz="1200">
                        <a:effectLst/>
                        <a:latin typeface="Calibri"/>
                        <a:ea typeface="Calibri"/>
                        <a:cs typeface="B Nazanin" pitchFamily="2" charset="-78"/>
                      </a:endParaRPr>
                    </a:p>
                  </a:txBody>
                  <a:tcPr marL="68580" marR="68580" marT="0" marB="0" anchor="ctr"/>
                </a:tc>
              </a:tr>
              <a:tr h="358088">
                <a:tc>
                  <a:txBody>
                    <a:bodyPr/>
                    <a:lstStyle/>
                    <a:p>
                      <a:pPr algn="ctr" rtl="1">
                        <a:lnSpc>
                          <a:spcPct val="115000"/>
                        </a:lnSpc>
                        <a:spcAft>
                          <a:spcPts val="0"/>
                        </a:spcAft>
                      </a:pPr>
                      <a:r>
                        <a:rPr lang="fa-IR" sz="1400" dirty="0" smtClean="0">
                          <a:effectLst/>
                          <a:cs typeface="B Nazanin" pitchFamily="2" charset="-78"/>
                        </a:rPr>
                        <a:t>12</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smtClean="0">
                          <a:effectLst/>
                          <a:cs typeface="B Nazanin" pitchFamily="2" charset="-78"/>
                        </a:rPr>
                        <a:t>13.33</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smtClean="0">
                          <a:effectLst/>
                          <a:cs typeface="B Nazanin" pitchFamily="2" charset="-78"/>
                        </a:rPr>
                        <a:t>6.83</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smtClean="0">
                          <a:effectLst/>
                          <a:cs typeface="B Nazanin" pitchFamily="2" charset="-78"/>
                        </a:rPr>
                        <a:t>5.08</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smtClean="0">
                          <a:effectLst/>
                          <a:cs typeface="B Nazanin" pitchFamily="2" charset="-78"/>
                        </a:rPr>
                        <a:t>2.19</a:t>
                      </a:r>
                      <a:endParaRPr lang="en-US" sz="12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جمع</a:t>
                      </a:r>
                      <a:endParaRPr lang="en-US" sz="1200" dirty="0">
                        <a:effectLst/>
                        <a:latin typeface="Calibri"/>
                        <a:ea typeface="Calibri"/>
                        <a:cs typeface="B Nazanin" pitchFamily="2" charset="-78"/>
                      </a:endParaRPr>
                    </a:p>
                  </a:txBody>
                  <a:tcPr marL="68580" marR="68580" marT="0" marB="0" anchor="ctr"/>
                </a:tc>
              </a:tr>
            </a:tbl>
          </a:graphicData>
        </a:graphic>
      </p:graphicFrame>
    </p:spTree>
    <p:extLst>
      <p:ext uri="{BB962C8B-B14F-4D97-AF65-F5344CB8AC3E}">
        <p14:creationId xmlns:p14="http://schemas.microsoft.com/office/powerpoint/2010/main" val="285678983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962722" y="733221"/>
            <a:ext cx="8365428" cy="893065"/>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وزندهی به معیارها با استفاده از روش تحلیل سلسله </a:t>
            </a:r>
            <a:r>
              <a:rPr lang="fa-IR" sz="2000" b="1" dirty="0" smtClean="0">
                <a:latin typeface="Calibri" panose="020F0502020204030204" pitchFamily="34" charset="0"/>
                <a:ea typeface="Calibri" panose="020F0502020204030204" pitchFamily="34" charset="0"/>
                <a:cs typeface="B Nazanin" panose="00000400000000000000" pitchFamily="2" charset="-78"/>
              </a:rPr>
              <a:t>مراتبی</a:t>
            </a:r>
          </a:p>
          <a:p>
            <a:pPr algn="r" rtl="1">
              <a:lnSpc>
                <a:spcPct val="115000"/>
              </a:lnSpc>
              <a:spcAft>
                <a:spcPts val="1000"/>
              </a:spcAft>
            </a:pPr>
            <a:r>
              <a:rPr lang="fa-IR" dirty="0">
                <a:latin typeface="Calibri"/>
                <a:ea typeface="Calibri"/>
                <a:cs typeface="B Nazanin"/>
              </a:rPr>
              <a:t>در مرحله ی بعد،  هر عنصر از ماتریس بر جمع کل ستون همان عنصر </a:t>
            </a:r>
            <a:r>
              <a:rPr lang="fa-IR" b="1" dirty="0">
                <a:latin typeface="Calibri"/>
                <a:ea typeface="Calibri"/>
                <a:cs typeface="B Nazanin"/>
              </a:rPr>
              <a:t>تقسیم</a:t>
            </a:r>
            <a:r>
              <a:rPr lang="fa-IR" dirty="0">
                <a:latin typeface="Calibri"/>
                <a:ea typeface="Calibri"/>
                <a:cs typeface="B Nazanin"/>
              </a:rPr>
              <a:t> می شود و جدول زیر به دست می آید.</a:t>
            </a:r>
            <a:endParaRPr lang="en-US" sz="1600" dirty="0">
              <a:effectLst/>
              <a:latin typeface="Calibri"/>
              <a:ea typeface="Calibri"/>
              <a:cs typeface="Arial"/>
            </a:endParaRPr>
          </a:p>
        </p:txBody>
      </p:sp>
      <p:graphicFrame>
        <p:nvGraphicFramePr>
          <p:cNvPr id="2" name="Table 1"/>
          <p:cNvGraphicFramePr>
            <a:graphicFrameLocks noGrp="1"/>
          </p:cNvGraphicFramePr>
          <p:nvPr>
            <p:extLst>
              <p:ext uri="{D42A27DB-BD31-4B8C-83A1-F6EECF244321}">
                <p14:modId xmlns:p14="http://schemas.microsoft.com/office/powerpoint/2010/main" val="4173677620"/>
              </p:ext>
            </p:extLst>
          </p:nvPr>
        </p:nvGraphicFramePr>
        <p:xfrm>
          <a:off x="1752600" y="1733550"/>
          <a:ext cx="6613093" cy="2381252"/>
        </p:xfrm>
        <a:graphic>
          <a:graphicData uri="http://schemas.openxmlformats.org/drawingml/2006/table">
            <a:tbl>
              <a:tblPr rtl="1" firstRow="1" lastCol="1" bandRow="1">
                <a:tableStyleId>{5C22544A-7EE6-4342-B048-85BDC9FD1C3A}</a:tableStyleId>
              </a:tblPr>
              <a:tblGrid>
                <a:gridCol w="1203579"/>
                <a:gridCol w="736110"/>
                <a:gridCol w="1024876"/>
                <a:gridCol w="671023"/>
                <a:gridCol w="688280"/>
                <a:gridCol w="741684"/>
                <a:gridCol w="1547541"/>
              </a:tblGrid>
              <a:tr h="522882">
                <a:tc>
                  <a:txBody>
                    <a:bodyPr/>
                    <a:lstStyle/>
                    <a:p>
                      <a:pPr algn="ctr" rtl="1">
                        <a:lnSpc>
                          <a:spcPct val="115000"/>
                        </a:lnSpc>
                        <a:spcAft>
                          <a:spcPts val="0"/>
                        </a:spcAft>
                      </a:pPr>
                      <a:r>
                        <a:rPr lang="fa-IR" sz="1400" dirty="0">
                          <a:effectLst/>
                          <a:cs typeface="B Nazanin" pitchFamily="2" charset="-78"/>
                        </a:rPr>
                        <a:t>میانگین هر سطر (وزن نهایی)</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حمل و نقل</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فاصله از مناطق شهری</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کاربری</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ارتفاع</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a:effectLst/>
                          <a:cs typeface="B Nazanin" pitchFamily="2" charset="-78"/>
                        </a:rPr>
                        <a:t>شیب</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 </a:t>
                      </a:r>
                      <a:endParaRPr lang="en-US" sz="1400" dirty="0">
                        <a:effectLst/>
                        <a:latin typeface="Calibri"/>
                        <a:ea typeface="Calibri"/>
                        <a:cs typeface="B Nazanin" pitchFamily="2" charset="-78"/>
                      </a:endParaRPr>
                    </a:p>
                  </a:txBody>
                  <a:tcPr marL="68580" marR="68580" marT="0" marB="0" anchor="ctr"/>
                </a:tc>
              </a:tr>
              <a:tr h="311916">
                <a:tc>
                  <a:txBody>
                    <a:bodyPr/>
                    <a:lstStyle/>
                    <a:p>
                      <a:pPr algn="ctr" rtl="1">
                        <a:lnSpc>
                          <a:spcPct val="115000"/>
                        </a:lnSpc>
                        <a:spcAft>
                          <a:spcPts val="0"/>
                        </a:spcAft>
                      </a:pPr>
                      <a:r>
                        <a:rPr lang="fa-IR" sz="1600" b="1" dirty="0" smtClean="0">
                          <a:solidFill>
                            <a:srgbClr val="0070C0"/>
                          </a:solidFill>
                          <a:effectLst/>
                          <a:cs typeface="B Nazanin" pitchFamily="2" charset="-78"/>
                        </a:rPr>
                        <a:t>0.422</a:t>
                      </a:r>
                      <a:endParaRPr lang="en-US" sz="1600" b="1" dirty="0">
                        <a:solidFill>
                          <a:srgbClr val="0070C0"/>
                        </a:solidFill>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0.250</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0.375</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0.439</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0.591</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0.457</a:t>
                      </a:r>
                    </a:p>
                  </a:txBody>
                  <a:tcPr marL="68580" marR="68580" marT="0" marB="0" anchor="ctr"/>
                </a:tc>
                <a:tc>
                  <a:txBody>
                    <a:bodyPr/>
                    <a:lstStyle/>
                    <a:p>
                      <a:pPr algn="ctr" rtl="1">
                        <a:lnSpc>
                          <a:spcPct val="115000"/>
                        </a:lnSpc>
                        <a:spcAft>
                          <a:spcPts val="0"/>
                        </a:spcAft>
                      </a:pPr>
                      <a:r>
                        <a:rPr lang="fa-IR" sz="1400" dirty="0">
                          <a:effectLst/>
                          <a:cs typeface="B Nazanin" pitchFamily="2" charset="-78"/>
                        </a:rPr>
                        <a:t>شیب</a:t>
                      </a:r>
                      <a:endParaRPr lang="en-US" sz="1400" dirty="0">
                        <a:effectLst/>
                        <a:latin typeface="Calibri"/>
                        <a:ea typeface="Calibri"/>
                        <a:cs typeface="B Nazanin" pitchFamily="2" charset="-78"/>
                      </a:endParaRPr>
                    </a:p>
                  </a:txBody>
                  <a:tcPr marL="68580" marR="68580" marT="0" marB="0" anchor="ctr"/>
                </a:tc>
              </a:tr>
              <a:tr h="298790">
                <a:tc>
                  <a:txBody>
                    <a:bodyPr/>
                    <a:lstStyle/>
                    <a:p>
                      <a:pPr algn="ctr" rtl="1">
                        <a:lnSpc>
                          <a:spcPct val="115000"/>
                        </a:lnSpc>
                        <a:spcAft>
                          <a:spcPts val="0"/>
                        </a:spcAft>
                      </a:pPr>
                      <a:r>
                        <a:rPr lang="fa-IR" sz="1600" b="1" dirty="0" smtClean="0">
                          <a:solidFill>
                            <a:srgbClr val="0070C0"/>
                          </a:solidFill>
                          <a:effectLst/>
                          <a:cs typeface="B Nazanin" pitchFamily="2" charset="-78"/>
                        </a:rPr>
                        <a:t>0.238</a:t>
                      </a:r>
                      <a:endParaRPr lang="en-US" sz="1600" b="1" dirty="0">
                        <a:solidFill>
                          <a:srgbClr val="0070C0"/>
                        </a:solidFill>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0.250</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0.300</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0.293</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0.197</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0.151</a:t>
                      </a:r>
                      <a:endParaRPr lang="en-US" sz="16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ارتفاع</a:t>
                      </a:r>
                      <a:endParaRPr lang="en-US" sz="1400" dirty="0">
                        <a:effectLst/>
                        <a:latin typeface="Calibri"/>
                        <a:ea typeface="Calibri"/>
                        <a:cs typeface="B Nazanin" pitchFamily="2" charset="-78"/>
                      </a:endParaRPr>
                    </a:p>
                  </a:txBody>
                  <a:tcPr marL="68580" marR="68580" marT="0" marB="0" anchor="ctr"/>
                </a:tc>
              </a:tr>
              <a:tr h="311916">
                <a:tc>
                  <a:txBody>
                    <a:bodyPr/>
                    <a:lstStyle/>
                    <a:p>
                      <a:pPr algn="ctr" rtl="1">
                        <a:lnSpc>
                          <a:spcPct val="115000"/>
                        </a:lnSpc>
                        <a:spcAft>
                          <a:spcPts val="0"/>
                        </a:spcAft>
                      </a:pPr>
                      <a:r>
                        <a:rPr lang="fa-IR" sz="1600" b="1" dirty="0" smtClean="0">
                          <a:solidFill>
                            <a:srgbClr val="0070C0"/>
                          </a:solidFill>
                          <a:effectLst/>
                          <a:cs typeface="B Nazanin" pitchFamily="2" charset="-78"/>
                        </a:rPr>
                        <a:t>0.157</a:t>
                      </a:r>
                      <a:endParaRPr lang="en-US" sz="1600" b="1" dirty="0">
                        <a:solidFill>
                          <a:srgbClr val="0070C0"/>
                        </a:solidFill>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0.167</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0.225</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0.146</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0.098</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0.151</a:t>
                      </a:r>
                      <a:endParaRPr lang="en-US" sz="16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کاربری</a:t>
                      </a:r>
                      <a:endParaRPr lang="en-US" sz="1400" dirty="0">
                        <a:effectLst/>
                        <a:latin typeface="Calibri"/>
                        <a:ea typeface="Calibri"/>
                        <a:cs typeface="B Nazanin" pitchFamily="2" charset="-78"/>
                      </a:endParaRPr>
                    </a:p>
                  </a:txBody>
                  <a:tcPr marL="68580" marR="68580" marT="0" marB="0" anchor="ctr"/>
                </a:tc>
              </a:tr>
              <a:tr h="311916">
                <a:tc>
                  <a:txBody>
                    <a:bodyPr/>
                    <a:lstStyle/>
                    <a:p>
                      <a:pPr algn="ctr" rtl="1">
                        <a:lnSpc>
                          <a:spcPct val="115000"/>
                        </a:lnSpc>
                        <a:spcAft>
                          <a:spcPts val="0"/>
                        </a:spcAft>
                      </a:pPr>
                      <a:r>
                        <a:rPr lang="fa-IR" sz="1600" b="1" dirty="0" smtClean="0">
                          <a:solidFill>
                            <a:srgbClr val="0070C0"/>
                          </a:solidFill>
                          <a:effectLst/>
                          <a:cs typeface="B Nazanin" pitchFamily="2" charset="-78"/>
                        </a:rPr>
                        <a:t>0.103</a:t>
                      </a:r>
                      <a:endParaRPr lang="en-US" sz="1600" b="1" dirty="0">
                        <a:solidFill>
                          <a:srgbClr val="0070C0"/>
                        </a:solidFill>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0.250</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0.075</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0.048</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0.049</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0.091</a:t>
                      </a:r>
                      <a:endParaRPr lang="en-US" sz="16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فاصله از مناطق شهری</a:t>
                      </a:r>
                      <a:endParaRPr lang="en-US" sz="1400" dirty="0">
                        <a:effectLst/>
                        <a:latin typeface="Calibri"/>
                        <a:ea typeface="Calibri"/>
                        <a:cs typeface="B Nazanin" pitchFamily="2" charset="-78"/>
                      </a:endParaRPr>
                    </a:p>
                  </a:txBody>
                  <a:tcPr marL="68580" marR="68580" marT="0" marB="0" anchor="ctr"/>
                </a:tc>
              </a:tr>
              <a:tr h="311916">
                <a:tc>
                  <a:txBody>
                    <a:bodyPr/>
                    <a:lstStyle/>
                    <a:p>
                      <a:pPr algn="ctr" rtl="1">
                        <a:lnSpc>
                          <a:spcPct val="115000"/>
                        </a:lnSpc>
                        <a:spcAft>
                          <a:spcPts val="0"/>
                        </a:spcAft>
                      </a:pPr>
                      <a:r>
                        <a:rPr lang="fa-IR" sz="1600" b="1" dirty="0" smtClean="0">
                          <a:solidFill>
                            <a:srgbClr val="0070C0"/>
                          </a:solidFill>
                          <a:effectLst/>
                          <a:cs typeface="B Nazanin" pitchFamily="2" charset="-78"/>
                        </a:rPr>
                        <a:t>0.079</a:t>
                      </a:r>
                      <a:endParaRPr lang="en-US" sz="1600" b="1" dirty="0">
                        <a:solidFill>
                          <a:srgbClr val="0070C0"/>
                        </a:solidFill>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0.083</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0.025</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0.073</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0.065</a:t>
                      </a:r>
                      <a:endParaRPr lang="en-US" sz="1600" dirty="0">
                        <a:effectLst/>
                        <a:latin typeface="Calibri"/>
                        <a:ea typeface="Calibri"/>
                        <a:cs typeface="B Nazanin" pitchFamily="2" charset="-78"/>
                      </a:endParaRPr>
                    </a:p>
                  </a:txBody>
                  <a:tcPr marL="68580" marR="68580" marT="0" marB="0" anchor="ctr"/>
                </a:tc>
                <a:tc>
                  <a:txBody>
                    <a:bodyPr/>
                    <a:lstStyle/>
                    <a:p>
                      <a:pPr algn="ctr" rtl="0">
                        <a:lnSpc>
                          <a:spcPct val="115000"/>
                        </a:lnSpc>
                        <a:spcAft>
                          <a:spcPts val="0"/>
                        </a:spcAft>
                      </a:pPr>
                      <a:r>
                        <a:rPr lang="fa-IR" sz="1600" dirty="0" smtClean="0">
                          <a:effectLst/>
                          <a:cs typeface="B Nazanin" pitchFamily="2" charset="-78"/>
                        </a:rPr>
                        <a:t>0.151</a:t>
                      </a:r>
                      <a:endParaRPr lang="en-US" sz="16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حمل و نقل</a:t>
                      </a:r>
                      <a:endParaRPr lang="en-US" sz="1400" dirty="0">
                        <a:effectLst/>
                        <a:latin typeface="Calibri"/>
                        <a:ea typeface="Calibri"/>
                        <a:cs typeface="B Nazanin" pitchFamily="2" charset="-78"/>
                      </a:endParaRPr>
                    </a:p>
                  </a:txBody>
                  <a:tcPr marL="68580" marR="68580" marT="0" marB="0" anchor="ctr"/>
                </a:tc>
              </a:tr>
              <a:tr h="311916">
                <a:tc>
                  <a:txBody>
                    <a:bodyPr/>
                    <a:lstStyle/>
                    <a:p>
                      <a:pPr algn="ctr" rtl="1">
                        <a:lnSpc>
                          <a:spcPct val="115000"/>
                        </a:lnSpc>
                        <a:spcAft>
                          <a:spcPts val="0"/>
                        </a:spcAft>
                      </a:pPr>
                      <a:r>
                        <a:rPr kumimoji="0" lang="ar-SA" sz="1600" b="1" kern="1200" dirty="0">
                          <a:solidFill>
                            <a:srgbClr val="0070C0"/>
                          </a:solidFill>
                          <a:effectLst/>
                          <a:latin typeface="+mn-lt"/>
                          <a:ea typeface="+mn-ea"/>
                          <a:cs typeface="B Nazanin" pitchFamily="2" charset="-78"/>
                        </a:rPr>
                        <a:t>1</a:t>
                      </a:r>
                      <a:endParaRPr kumimoji="0" lang="en-US" sz="1600" b="1" kern="1200" dirty="0">
                        <a:solidFill>
                          <a:srgbClr val="0070C0"/>
                        </a:solidFill>
                        <a:effectLst/>
                        <a:latin typeface="+mn-lt"/>
                        <a:ea typeface="+mn-ea"/>
                        <a:cs typeface="B Nazanin" pitchFamily="2" charset="-78"/>
                      </a:endParaRPr>
                    </a:p>
                  </a:txBody>
                  <a:tcPr marL="68580" marR="68580" marT="0" marB="0" anchor="ctr"/>
                </a:tc>
                <a:tc>
                  <a:txBody>
                    <a:bodyPr/>
                    <a:lstStyle/>
                    <a:p>
                      <a:pPr algn="ctr" rtl="0">
                        <a:lnSpc>
                          <a:spcPct val="115000"/>
                        </a:lnSpc>
                        <a:spcAft>
                          <a:spcPts val="0"/>
                        </a:spcAft>
                      </a:pPr>
                      <a:r>
                        <a:rPr lang="ar-SA" sz="1600">
                          <a:effectLst/>
                          <a:cs typeface="B Nazanin" pitchFamily="2" charset="-78"/>
                        </a:rPr>
                        <a:t>1</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ar-SA" sz="1600">
                          <a:effectLst/>
                          <a:cs typeface="B Nazanin" pitchFamily="2" charset="-78"/>
                        </a:rPr>
                        <a:t>1</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ar-SA" sz="1600">
                          <a:effectLst/>
                          <a:cs typeface="B Nazanin" pitchFamily="2" charset="-78"/>
                        </a:rPr>
                        <a:t>1</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ar-SA" sz="1600">
                          <a:effectLst/>
                          <a:cs typeface="B Nazanin" pitchFamily="2" charset="-78"/>
                        </a:rPr>
                        <a:t>1</a:t>
                      </a:r>
                      <a:endParaRPr lang="en-US" sz="16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ar-SA" sz="1600" dirty="0">
                          <a:effectLst/>
                          <a:cs typeface="B Nazanin" pitchFamily="2" charset="-78"/>
                        </a:rPr>
                        <a:t>1</a:t>
                      </a:r>
                      <a:endParaRPr lang="en-US" sz="16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400" dirty="0">
                          <a:effectLst/>
                          <a:cs typeface="B Nazanin" pitchFamily="2" charset="-78"/>
                        </a:rPr>
                        <a:t>جمع</a:t>
                      </a:r>
                      <a:endParaRPr lang="en-US" sz="1400" dirty="0">
                        <a:effectLst/>
                        <a:latin typeface="Calibri"/>
                        <a:ea typeface="Calibri"/>
                        <a:cs typeface="B Nazanin" pitchFamily="2" charset="-78"/>
                      </a:endParaRPr>
                    </a:p>
                  </a:txBody>
                  <a:tcPr marL="68580" marR="68580" marT="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513232104"/>
              </p:ext>
            </p:extLst>
          </p:nvPr>
        </p:nvGraphicFramePr>
        <p:xfrm>
          <a:off x="1219200" y="4515078"/>
          <a:ext cx="3443259" cy="2057402"/>
        </p:xfrm>
        <a:graphic>
          <a:graphicData uri="http://schemas.openxmlformats.org/drawingml/2006/table">
            <a:tbl>
              <a:tblPr rtl="1" firstRow="1" firstCol="1" bandRow="1">
                <a:tableStyleId>{5C22544A-7EE6-4342-B048-85BDC9FD1C3A}</a:tableStyleId>
              </a:tblPr>
              <a:tblGrid>
                <a:gridCol w="2221853"/>
                <a:gridCol w="1221406"/>
              </a:tblGrid>
              <a:tr h="382772">
                <a:tc>
                  <a:txBody>
                    <a:bodyPr/>
                    <a:lstStyle/>
                    <a:p>
                      <a:pPr algn="ctr" rtl="1">
                        <a:lnSpc>
                          <a:spcPct val="115000"/>
                        </a:lnSpc>
                        <a:spcAft>
                          <a:spcPts val="0"/>
                        </a:spcAft>
                      </a:pPr>
                      <a:r>
                        <a:rPr lang="fa-IR" sz="1800" dirty="0">
                          <a:effectLst/>
                          <a:cs typeface="B Nazanin" pitchFamily="2" charset="-78"/>
                        </a:rPr>
                        <a:t>معیار</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dirty="0">
                          <a:effectLst/>
                          <a:cs typeface="B Nazanin" pitchFamily="2" charset="-78"/>
                        </a:rPr>
                        <a:t>وزن نهایی</a:t>
                      </a:r>
                      <a:endParaRPr lang="en-US" sz="1400" dirty="0">
                        <a:effectLst/>
                        <a:latin typeface="Calibri"/>
                        <a:ea typeface="Calibri"/>
                        <a:cs typeface="B Nazanin" pitchFamily="2" charset="-78"/>
                      </a:endParaRPr>
                    </a:p>
                  </a:txBody>
                  <a:tcPr marL="68580" marR="68580" marT="0" marB="0" anchor="ctr"/>
                </a:tc>
              </a:tr>
              <a:tr h="334926">
                <a:tc>
                  <a:txBody>
                    <a:bodyPr/>
                    <a:lstStyle/>
                    <a:p>
                      <a:pPr algn="ctr" rtl="1">
                        <a:lnSpc>
                          <a:spcPct val="115000"/>
                        </a:lnSpc>
                        <a:spcAft>
                          <a:spcPts val="0"/>
                        </a:spcAft>
                      </a:pPr>
                      <a:r>
                        <a:rPr lang="fa-IR" sz="1600">
                          <a:effectLst/>
                          <a:cs typeface="B Nazanin" pitchFamily="2" charset="-78"/>
                        </a:rPr>
                        <a:t>شیب</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a:effectLst/>
                          <a:cs typeface="B Nazanin" pitchFamily="2" charset="-78"/>
                        </a:rPr>
                        <a:t>0.422</a:t>
                      </a:r>
                      <a:endParaRPr lang="en-US" sz="1400">
                        <a:effectLst/>
                        <a:latin typeface="Calibri"/>
                        <a:ea typeface="Calibri"/>
                        <a:cs typeface="B Nazanin" pitchFamily="2" charset="-78"/>
                      </a:endParaRPr>
                    </a:p>
                  </a:txBody>
                  <a:tcPr marL="68580" marR="68580" marT="0" marB="0" anchor="ctr"/>
                </a:tc>
              </a:tr>
              <a:tr h="334926">
                <a:tc>
                  <a:txBody>
                    <a:bodyPr/>
                    <a:lstStyle/>
                    <a:p>
                      <a:pPr algn="ctr" rtl="1">
                        <a:lnSpc>
                          <a:spcPct val="115000"/>
                        </a:lnSpc>
                        <a:spcAft>
                          <a:spcPts val="0"/>
                        </a:spcAft>
                      </a:pPr>
                      <a:r>
                        <a:rPr lang="fa-IR" sz="1600" dirty="0">
                          <a:effectLst/>
                          <a:cs typeface="B Nazanin" pitchFamily="2" charset="-78"/>
                        </a:rPr>
                        <a:t>ارتفاع</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dirty="0">
                          <a:effectLst/>
                          <a:cs typeface="B Nazanin" pitchFamily="2" charset="-78"/>
                        </a:rPr>
                        <a:t>0.238</a:t>
                      </a:r>
                      <a:endParaRPr lang="en-US" sz="1400" dirty="0">
                        <a:effectLst/>
                        <a:latin typeface="Calibri"/>
                        <a:ea typeface="Calibri"/>
                        <a:cs typeface="B Nazanin" pitchFamily="2" charset="-78"/>
                      </a:endParaRPr>
                    </a:p>
                  </a:txBody>
                  <a:tcPr marL="68580" marR="68580" marT="0" marB="0" anchor="ctr"/>
                </a:tc>
              </a:tr>
              <a:tr h="334926">
                <a:tc>
                  <a:txBody>
                    <a:bodyPr/>
                    <a:lstStyle/>
                    <a:p>
                      <a:pPr algn="ctr" rtl="1">
                        <a:lnSpc>
                          <a:spcPct val="115000"/>
                        </a:lnSpc>
                        <a:spcAft>
                          <a:spcPts val="0"/>
                        </a:spcAft>
                      </a:pPr>
                      <a:r>
                        <a:rPr lang="fa-IR" sz="1600">
                          <a:effectLst/>
                          <a:cs typeface="B Nazanin" pitchFamily="2" charset="-78"/>
                        </a:rPr>
                        <a:t>کاربری</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a:effectLst/>
                          <a:cs typeface="B Nazanin" pitchFamily="2" charset="-78"/>
                        </a:rPr>
                        <a:t>0.157</a:t>
                      </a:r>
                      <a:endParaRPr lang="en-US" sz="1400">
                        <a:effectLst/>
                        <a:latin typeface="Calibri"/>
                        <a:ea typeface="Calibri"/>
                        <a:cs typeface="B Nazanin" pitchFamily="2" charset="-78"/>
                      </a:endParaRPr>
                    </a:p>
                  </a:txBody>
                  <a:tcPr marL="68580" marR="68580" marT="0" marB="0" anchor="ctr"/>
                </a:tc>
              </a:tr>
              <a:tr h="334926">
                <a:tc>
                  <a:txBody>
                    <a:bodyPr/>
                    <a:lstStyle/>
                    <a:p>
                      <a:pPr algn="ctr" rtl="1">
                        <a:lnSpc>
                          <a:spcPct val="115000"/>
                        </a:lnSpc>
                        <a:spcAft>
                          <a:spcPts val="0"/>
                        </a:spcAft>
                      </a:pPr>
                      <a:r>
                        <a:rPr lang="fa-IR" sz="1600">
                          <a:effectLst/>
                          <a:cs typeface="B Nazanin" pitchFamily="2" charset="-78"/>
                        </a:rPr>
                        <a:t>فاصله از مناطق شهری</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a:effectLst/>
                          <a:cs typeface="B Nazanin" pitchFamily="2" charset="-78"/>
                        </a:rPr>
                        <a:t>0.103</a:t>
                      </a:r>
                      <a:endParaRPr lang="en-US" sz="1400">
                        <a:effectLst/>
                        <a:latin typeface="Calibri"/>
                        <a:ea typeface="Calibri"/>
                        <a:cs typeface="B Nazanin" pitchFamily="2" charset="-78"/>
                      </a:endParaRPr>
                    </a:p>
                  </a:txBody>
                  <a:tcPr marL="68580" marR="68580" marT="0" marB="0" anchor="ctr"/>
                </a:tc>
              </a:tr>
              <a:tr h="334926">
                <a:tc>
                  <a:txBody>
                    <a:bodyPr/>
                    <a:lstStyle/>
                    <a:p>
                      <a:pPr algn="ctr" rtl="1">
                        <a:lnSpc>
                          <a:spcPct val="115000"/>
                        </a:lnSpc>
                        <a:spcAft>
                          <a:spcPts val="0"/>
                        </a:spcAft>
                      </a:pPr>
                      <a:r>
                        <a:rPr lang="fa-IR" sz="1600">
                          <a:effectLst/>
                          <a:cs typeface="B Nazanin" pitchFamily="2" charset="-78"/>
                        </a:rPr>
                        <a:t>حمل و نقل</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600" dirty="0">
                          <a:effectLst/>
                          <a:cs typeface="B Nazanin" pitchFamily="2" charset="-78"/>
                        </a:rPr>
                        <a:t>0.079</a:t>
                      </a:r>
                      <a:endParaRPr lang="en-US" sz="1400" dirty="0">
                        <a:effectLst/>
                        <a:latin typeface="Calibri"/>
                        <a:ea typeface="Calibri"/>
                        <a:cs typeface="B Nazanin" pitchFamily="2" charset="-78"/>
                      </a:endParaRPr>
                    </a:p>
                  </a:txBody>
                  <a:tcPr marL="68580" marR="68580" marT="0" marB="0" anchor="ctr"/>
                </a:tc>
              </a:tr>
            </a:tbl>
          </a:graphicData>
        </a:graphic>
      </p:graphicFrame>
      <p:sp>
        <p:nvSpPr>
          <p:cNvPr id="27" name="Rectangle 26"/>
          <p:cNvSpPr/>
          <p:nvPr/>
        </p:nvSpPr>
        <p:spPr>
          <a:xfrm>
            <a:off x="4876800" y="4495800"/>
            <a:ext cx="4365062" cy="1047979"/>
          </a:xfrm>
          <a:prstGeom prst="rect">
            <a:avLst/>
          </a:prstGeom>
        </p:spPr>
        <p:txBody>
          <a:bodyPr wrap="square">
            <a:spAutoFit/>
          </a:bodyPr>
          <a:lstStyle/>
          <a:p>
            <a:pPr algn="just" rtl="1">
              <a:lnSpc>
                <a:spcPct val="115000"/>
              </a:lnSpc>
              <a:spcAft>
                <a:spcPts val="1000"/>
              </a:spcAft>
            </a:pPr>
            <a:r>
              <a:rPr lang="fa-IR" dirty="0">
                <a:latin typeface="Calibri"/>
                <a:ea typeface="Calibri"/>
                <a:cs typeface="B Nazanin"/>
              </a:rPr>
              <a:t>میانگین اعداد هر </a:t>
            </a:r>
            <a:r>
              <a:rPr lang="fa-IR" dirty="0" smtClean="0">
                <a:latin typeface="Calibri"/>
                <a:ea typeface="Calibri"/>
                <a:cs typeface="B Nazanin"/>
              </a:rPr>
              <a:t>سطر جدول فوق </a:t>
            </a:r>
            <a:r>
              <a:rPr lang="fa-IR" dirty="0">
                <a:latin typeface="Calibri"/>
                <a:ea typeface="Calibri"/>
                <a:cs typeface="B Nazanin"/>
              </a:rPr>
              <a:t>نشان دهنده ی وزن نهایی معیار مورد نظر است. جدول زیر نشان دهنده ی </a:t>
            </a:r>
            <a:r>
              <a:rPr lang="fa-IR" b="1" i="1" dirty="0">
                <a:latin typeface="Calibri"/>
                <a:ea typeface="Calibri"/>
                <a:cs typeface="B Nazanin"/>
              </a:rPr>
              <a:t>وزن نهایی معیار ها</a:t>
            </a:r>
            <a:r>
              <a:rPr lang="fa-IR" dirty="0">
                <a:latin typeface="Calibri"/>
                <a:ea typeface="Calibri"/>
                <a:cs typeface="B Nazanin"/>
              </a:rPr>
              <a:t> بر اساس محاسبات انجام شده می باشد.</a:t>
            </a:r>
            <a:endParaRPr lang="en-US" sz="1600" dirty="0">
              <a:latin typeface="Calibri"/>
              <a:ea typeface="Calibri"/>
              <a:cs typeface="Arial"/>
            </a:endParaRPr>
          </a:p>
        </p:txBody>
      </p:sp>
    </p:spTree>
    <p:extLst>
      <p:ext uri="{BB962C8B-B14F-4D97-AF65-F5344CB8AC3E}">
        <p14:creationId xmlns:p14="http://schemas.microsoft.com/office/powerpoint/2010/main" val="2141449099"/>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
                                            <p:txEl>
                                              <p:pRg st="0" end="0"/>
                                            </p:txEl>
                                          </p:spTgt>
                                        </p:tgtEl>
                                        <p:attrNameLst>
                                          <p:attrName>style.visibility</p:attrName>
                                        </p:attrNameLst>
                                      </p:cBhvr>
                                      <p:to>
                                        <p:strVal val="visible"/>
                                      </p:to>
                                    </p:set>
                                    <p:animEffect transition="in" filter="fade">
                                      <p:cBhvr>
                                        <p:cTn id="17"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5240011" y="733221"/>
            <a:ext cx="4026225" cy="2485809"/>
          </a:xfrm>
          <a:prstGeom prst="rect">
            <a:avLst/>
          </a:prstGeom>
        </p:spPr>
        <p:txBody>
          <a:bodyPr wrap="square">
            <a:spAutoFit/>
          </a:bodyPr>
          <a:lstStyle/>
          <a:p>
            <a:pPr algn="r"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همپوشانی لایه ها و تولید نقشه ی </a:t>
            </a:r>
            <a:r>
              <a:rPr lang="fa-IR" sz="2000" b="1" dirty="0" smtClean="0">
                <a:latin typeface="Calibri" panose="020F0502020204030204" pitchFamily="34" charset="0"/>
                <a:ea typeface="Calibri" panose="020F0502020204030204" pitchFamily="34" charset="0"/>
                <a:cs typeface="B Nazanin" panose="00000400000000000000" pitchFamily="2" charset="-78"/>
              </a:rPr>
              <a:t>نهایی</a:t>
            </a:r>
          </a:p>
          <a:p>
            <a:pPr algn="just" rtl="1">
              <a:lnSpc>
                <a:spcPct val="115000"/>
              </a:lnSpc>
              <a:spcAft>
                <a:spcPts val="1000"/>
              </a:spcAft>
            </a:pPr>
            <a:r>
              <a:rPr lang="fa-IR" dirty="0">
                <a:latin typeface="Calibri"/>
                <a:ea typeface="Calibri"/>
                <a:cs typeface="B Nazanin"/>
              </a:rPr>
              <a:t>با توجه به وزن و میزان تاثیر گذاری معیارهای مورد نظر، لایه های اطلاعاتی در نرم افزار </a:t>
            </a:r>
            <a:r>
              <a:rPr lang="en-US" dirty="0">
                <a:latin typeface="Calibri"/>
                <a:ea typeface="Calibri"/>
                <a:cs typeface="B Nazanin"/>
              </a:rPr>
              <a:t>GIS </a:t>
            </a:r>
            <a:r>
              <a:rPr lang="fa-IR" dirty="0" smtClean="0">
                <a:latin typeface="Calibri"/>
                <a:ea typeface="Calibri"/>
                <a:cs typeface="B Nazanin"/>
              </a:rPr>
              <a:t> تحلیل </a:t>
            </a:r>
            <a:r>
              <a:rPr lang="fa-IR" dirty="0">
                <a:latin typeface="Calibri"/>
                <a:ea typeface="Calibri"/>
                <a:cs typeface="B Nazanin"/>
              </a:rPr>
              <a:t>شده و مناطق مناسب برای ایجاد تصفیه خانه فاضلاب در رشت مشخص گردید. جدول زیر نشان دهنده ی مساحت مناطق مناسب و نامناسب جهت احداث تصفیه خانه می باشد</a:t>
            </a:r>
            <a:r>
              <a:rPr lang="fa-IR" dirty="0" smtClean="0">
                <a:latin typeface="Calibri"/>
                <a:ea typeface="Calibri"/>
                <a:cs typeface="B Nazanin"/>
              </a:rPr>
              <a:t>.</a:t>
            </a:r>
            <a:endParaRPr lang="en-US" sz="1600" dirty="0">
              <a:effectLst/>
              <a:latin typeface="Calibri"/>
              <a:ea typeface="Calibri"/>
              <a:cs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2066346801"/>
              </p:ext>
            </p:extLst>
          </p:nvPr>
        </p:nvGraphicFramePr>
        <p:xfrm>
          <a:off x="5421924" y="3219031"/>
          <a:ext cx="3524054" cy="2495969"/>
        </p:xfrm>
        <a:graphic>
          <a:graphicData uri="http://schemas.openxmlformats.org/drawingml/2006/table">
            <a:tbl>
              <a:tblPr rtl="1" firstRow="1" firstCol="1" bandRow="1">
                <a:tableStyleId>{5C22544A-7EE6-4342-B048-85BDC9FD1C3A}</a:tableStyleId>
              </a:tblPr>
              <a:tblGrid>
                <a:gridCol w="1541417"/>
                <a:gridCol w="1982637"/>
              </a:tblGrid>
              <a:tr h="898549">
                <a:tc>
                  <a:txBody>
                    <a:bodyPr/>
                    <a:lstStyle/>
                    <a:p>
                      <a:pPr algn="ctr" rtl="1">
                        <a:lnSpc>
                          <a:spcPct val="115000"/>
                        </a:lnSpc>
                        <a:spcAft>
                          <a:spcPts val="0"/>
                        </a:spcAft>
                      </a:pPr>
                      <a:r>
                        <a:rPr lang="fa-IR" sz="1800" dirty="0">
                          <a:effectLst/>
                          <a:cs typeface="B Nazanin" pitchFamily="2" charset="-78"/>
                        </a:rPr>
                        <a:t>وضعیت منطقه</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dirty="0">
                          <a:effectLst/>
                          <a:cs typeface="B Nazanin" pitchFamily="2" charset="-78"/>
                        </a:rPr>
                        <a:t>مساحت (کیلومتر مربع)</a:t>
                      </a:r>
                      <a:endParaRPr lang="en-US" sz="1400" dirty="0">
                        <a:effectLst/>
                        <a:latin typeface="Calibri"/>
                        <a:ea typeface="Calibri"/>
                        <a:cs typeface="B Nazanin" pitchFamily="2" charset="-78"/>
                      </a:endParaRPr>
                    </a:p>
                  </a:txBody>
                  <a:tcPr marL="68580" marR="68580" marT="0" marB="0" anchor="ctr"/>
                </a:tc>
              </a:tr>
              <a:tr h="399355">
                <a:tc>
                  <a:txBody>
                    <a:bodyPr/>
                    <a:lstStyle/>
                    <a:p>
                      <a:pPr algn="ctr" rtl="1">
                        <a:lnSpc>
                          <a:spcPct val="115000"/>
                        </a:lnSpc>
                        <a:spcAft>
                          <a:spcPts val="0"/>
                        </a:spcAft>
                      </a:pPr>
                      <a:r>
                        <a:rPr lang="fa-IR" sz="1600">
                          <a:effectLst/>
                          <a:cs typeface="B Nazanin" pitchFamily="2" charset="-78"/>
                        </a:rPr>
                        <a:t>بسیار مناسب</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b="1" dirty="0">
                          <a:effectLst/>
                          <a:cs typeface="B Nazanin" pitchFamily="2" charset="-78"/>
                        </a:rPr>
                        <a:t>94</a:t>
                      </a:r>
                      <a:endParaRPr lang="en-US" sz="1600" b="1" dirty="0">
                        <a:effectLst/>
                        <a:latin typeface="Calibri"/>
                        <a:ea typeface="Calibri"/>
                        <a:cs typeface="B Nazanin" pitchFamily="2" charset="-78"/>
                      </a:endParaRPr>
                    </a:p>
                  </a:txBody>
                  <a:tcPr marL="68580" marR="68580" marT="0" marB="0" anchor="ctr"/>
                </a:tc>
              </a:tr>
              <a:tr h="399355">
                <a:tc>
                  <a:txBody>
                    <a:bodyPr/>
                    <a:lstStyle/>
                    <a:p>
                      <a:pPr algn="ctr" rtl="1">
                        <a:lnSpc>
                          <a:spcPct val="115000"/>
                        </a:lnSpc>
                        <a:spcAft>
                          <a:spcPts val="0"/>
                        </a:spcAft>
                      </a:pPr>
                      <a:r>
                        <a:rPr lang="fa-IR" sz="1600" dirty="0">
                          <a:effectLst/>
                          <a:cs typeface="B Nazanin" pitchFamily="2" charset="-78"/>
                        </a:rPr>
                        <a:t>مناسب</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b="1">
                          <a:effectLst/>
                          <a:cs typeface="B Nazanin" pitchFamily="2" charset="-78"/>
                        </a:rPr>
                        <a:t>55</a:t>
                      </a:r>
                      <a:endParaRPr lang="en-US" sz="1600" b="1">
                        <a:effectLst/>
                        <a:latin typeface="Calibri"/>
                        <a:ea typeface="Calibri"/>
                        <a:cs typeface="B Nazanin" pitchFamily="2" charset="-78"/>
                      </a:endParaRPr>
                    </a:p>
                  </a:txBody>
                  <a:tcPr marL="68580" marR="68580" marT="0" marB="0" anchor="ctr"/>
                </a:tc>
              </a:tr>
              <a:tr h="399355">
                <a:tc>
                  <a:txBody>
                    <a:bodyPr/>
                    <a:lstStyle/>
                    <a:p>
                      <a:pPr algn="ctr" rtl="1">
                        <a:lnSpc>
                          <a:spcPct val="115000"/>
                        </a:lnSpc>
                        <a:spcAft>
                          <a:spcPts val="0"/>
                        </a:spcAft>
                      </a:pPr>
                      <a:r>
                        <a:rPr lang="fa-IR" sz="1600">
                          <a:effectLst/>
                          <a:cs typeface="B Nazanin" pitchFamily="2" charset="-78"/>
                        </a:rPr>
                        <a:t>نسبتا مناسب</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b="1">
                          <a:effectLst/>
                          <a:cs typeface="B Nazanin" pitchFamily="2" charset="-78"/>
                        </a:rPr>
                        <a:t>12</a:t>
                      </a:r>
                      <a:endParaRPr lang="en-US" sz="1600" b="1">
                        <a:effectLst/>
                        <a:latin typeface="Calibri"/>
                        <a:ea typeface="Calibri"/>
                        <a:cs typeface="B Nazanin" pitchFamily="2" charset="-78"/>
                      </a:endParaRPr>
                    </a:p>
                  </a:txBody>
                  <a:tcPr marL="68580" marR="68580" marT="0" marB="0" anchor="ctr"/>
                </a:tc>
              </a:tr>
              <a:tr h="399355">
                <a:tc>
                  <a:txBody>
                    <a:bodyPr/>
                    <a:lstStyle/>
                    <a:p>
                      <a:pPr algn="ctr" rtl="1">
                        <a:lnSpc>
                          <a:spcPct val="115000"/>
                        </a:lnSpc>
                        <a:spcAft>
                          <a:spcPts val="0"/>
                        </a:spcAft>
                      </a:pPr>
                      <a:r>
                        <a:rPr lang="fa-IR" sz="1600">
                          <a:effectLst/>
                          <a:cs typeface="B Nazanin" pitchFamily="2" charset="-78"/>
                        </a:rPr>
                        <a:t>نا مناسب</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b="1" dirty="0">
                          <a:effectLst/>
                          <a:cs typeface="B Nazanin" pitchFamily="2" charset="-78"/>
                        </a:rPr>
                        <a:t>4</a:t>
                      </a:r>
                      <a:endParaRPr lang="en-US" sz="1600" b="1" dirty="0">
                        <a:effectLst/>
                        <a:latin typeface="Calibri"/>
                        <a:ea typeface="Calibri"/>
                        <a:cs typeface="B Nazanin" pitchFamily="2" charset="-78"/>
                      </a:endParaRPr>
                    </a:p>
                  </a:txBody>
                  <a:tcPr marL="68580" marR="68580" marT="0" marB="0" anchor="ctr"/>
                </a:tc>
              </a:tr>
            </a:tbl>
          </a:graphicData>
        </a:graphic>
      </p:graphicFrame>
      <p:pic>
        <p:nvPicPr>
          <p:cNvPr id="28" name="Picture 27"/>
          <p:cNvPicPr/>
          <p:nvPr/>
        </p:nvPicPr>
        <p:blipFill>
          <a:blip r:embed="rId3" cstate="print">
            <a:extLst>
              <a:ext uri="{28A0092B-C50C-407E-A947-70E740481C1C}">
                <a14:useLocalDpi xmlns:a14="http://schemas.microsoft.com/office/drawing/2010/main" val="0"/>
              </a:ext>
            </a:extLst>
          </a:blip>
          <a:stretch>
            <a:fillRect/>
          </a:stretch>
        </p:blipFill>
        <p:spPr bwMode="auto">
          <a:xfrm>
            <a:off x="111956" y="731210"/>
            <a:ext cx="4723674" cy="6114465"/>
          </a:xfrm>
          <a:prstGeom prst="rect">
            <a:avLst/>
          </a:prstGeom>
          <a:noFill/>
          <a:ln>
            <a:noFill/>
          </a:ln>
        </p:spPr>
      </p:pic>
    </p:spTree>
    <p:extLst>
      <p:ext uri="{BB962C8B-B14F-4D97-AF65-F5344CB8AC3E}">
        <p14:creationId xmlns:p14="http://schemas.microsoft.com/office/powerpoint/2010/main" val="6520022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Homa" panose="00000400000000000000" pitchFamily="2" charset="-78"/>
                </a:rPr>
                <a:t>مبانی نظری</a:t>
              </a:r>
              <a:endParaRPr lang="en-US" sz="1600" dirty="0">
                <a:cs typeface="B Homa" panose="00000400000000000000"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Homa" panose="00000400000000000000" pitchFamily="2" charset="-78"/>
                </a:rPr>
                <a:t>مقدمه</a:t>
              </a:r>
              <a:r>
                <a:rPr lang="fa-IR" sz="2000" dirty="0" smtClean="0">
                  <a:cs typeface="B Homa" panose="00000400000000000000" pitchFamily="2" charset="-78"/>
                </a:rPr>
                <a:t> </a:t>
              </a:r>
              <a:endParaRPr lang="en-US" sz="2000" dirty="0">
                <a:cs typeface="B Homa" panose="00000400000000000000"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Homa" panose="00000400000000000000" pitchFamily="2" charset="-78"/>
                </a:rPr>
                <a:t>منابع</a:t>
              </a:r>
              <a:endParaRPr lang="en-US" sz="1600" dirty="0">
                <a:cs typeface="B Homa" panose="00000400000000000000"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Homa" panose="00000400000000000000" pitchFamily="2" charset="-78"/>
                </a:rPr>
                <a:t>بررسی موردی</a:t>
              </a:r>
              <a:endParaRPr lang="en-US" sz="1600" dirty="0">
                <a:cs typeface="B Homa" panose="00000400000000000000" pitchFamily="2" charset="-78"/>
              </a:endParaRPr>
            </a:p>
          </p:txBody>
        </p:sp>
      </p:grpSp>
      <p:sp>
        <p:nvSpPr>
          <p:cNvPr id="3" name="Rectangle 2"/>
          <p:cNvSpPr/>
          <p:nvPr/>
        </p:nvSpPr>
        <p:spPr>
          <a:xfrm>
            <a:off x="5240011" y="733221"/>
            <a:ext cx="4026225" cy="1848711"/>
          </a:xfrm>
          <a:prstGeom prst="rect">
            <a:avLst/>
          </a:prstGeom>
        </p:spPr>
        <p:txBody>
          <a:bodyPr wrap="square">
            <a:spAutoFit/>
          </a:bodyPr>
          <a:lstStyle/>
          <a:p>
            <a:pPr algn="just"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همپوشانی لایه ها و تولید نقشه ی </a:t>
            </a:r>
            <a:r>
              <a:rPr lang="fa-IR" sz="2000" b="1" dirty="0" smtClean="0">
                <a:latin typeface="Calibri" panose="020F0502020204030204" pitchFamily="34" charset="0"/>
                <a:ea typeface="Calibri" panose="020F0502020204030204" pitchFamily="34" charset="0"/>
                <a:cs typeface="B Nazanin" panose="00000400000000000000" pitchFamily="2" charset="-78"/>
              </a:rPr>
              <a:t>نهایی</a:t>
            </a:r>
          </a:p>
          <a:p>
            <a:pPr algn="just" rtl="1">
              <a:lnSpc>
                <a:spcPct val="115000"/>
              </a:lnSpc>
              <a:spcAft>
                <a:spcPts val="1000"/>
              </a:spcAft>
            </a:pPr>
            <a:r>
              <a:rPr lang="fa-IR" dirty="0">
                <a:latin typeface="Calibri"/>
                <a:ea typeface="Calibri"/>
                <a:cs typeface="B Nazanin"/>
              </a:rPr>
              <a:t>با </a:t>
            </a:r>
            <a:r>
              <a:rPr lang="fa-IR" b="1" dirty="0">
                <a:latin typeface="Calibri"/>
                <a:ea typeface="Calibri"/>
                <a:cs typeface="B Nazanin"/>
              </a:rPr>
              <a:t>حذف  محدودیت ها </a:t>
            </a:r>
            <a:r>
              <a:rPr lang="fa-IR" dirty="0">
                <a:latin typeface="Calibri"/>
                <a:ea typeface="Calibri"/>
                <a:cs typeface="B Nazanin"/>
              </a:rPr>
              <a:t>نقشه ی زیر به دست می آید که در آن به طور کامل</a:t>
            </a:r>
            <a:r>
              <a:rPr lang="fa-IR" b="1" dirty="0">
                <a:latin typeface="Calibri"/>
                <a:ea typeface="Calibri"/>
                <a:cs typeface="B Nazanin"/>
              </a:rPr>
              <a:t> مناطق قابل احداث تصفیه خانه به ترتیب اولویت</a:t>
            </a:r>
            <a:r>
              <a:rPr lang="fa-IR" dirty="0">
                <a:latin typeface="Calibri"/>
                <a:ea typeface="Calibri"/>
                <a:cs typeface="B Nazanin"/>
              </a:rPr>
              <a:t> مشخص شده است. جدول زیر مساحت هر کدام از این مناطق را نشان می دهد.</a:t>
            </a:r>
            <a:endParaRPr lang="en-US" sz="1600" dirty="0">
              <a:latin typeface="Calibri"/>
              <a:ea typeface="Calibri"/>
              <a:cs typeface="Arial"/>
            </a:endParaRPr>
          </a:p>
        </p:txBody>
      </p:sp>
      <p:graphicFrame>
        <p:nvGraphicFramePr>
          <p:cNvPr id="2" name="Table 1"/>
          <p:cNvGraphicFramePr>
            <a:graphicFrameLocks noGrp="1"/>
          </p:cNvGraphicFramePr>
          <p:nvPr>
            <p:extLst>
              <p:ext uri="{D42A27DB-BD31-4B8C-83A1-F6EECF244321}">
                <p14:modId xmlns:p14="http://schemas.microsoft.com/office/powerpoint/2010/main" val="3347329852"/>
              </p:ext>
            </p:extLst>
          </p:nvPr>
        </p:nvGraphicFramePr>
        <p:xfrm>
          <a:off x="5240011" y="3048000"/>
          <a:ext cx="3760371" cy="2364037"/>
        </p:xfrm>
        <a:graphic>
          <a:graphicData uri="http://schemas.openxmlformats.org/drawingml/2006/table">
            <a:tbl>
              <a:tblPr rtl="1" firstRow="1" firstCol="1" bandRow="1">
                <a:tableStyleId>{5C22544A-7EE6-4342-B048-85BDC9FD1C3A}</a:tableStyleId>
              </a:tblPr>
              <a:tblGrid>
                <a:gridCol w="1710402"/>
                <a:gridCol w="2049969"/>
              </a:tblGrid>
              <a:tr h="733667">
                <a:tc>
                  <a:txBody>
                    <a:bodyPr/>
                    <a:lstStyle/>
                    <a:p>
                      <a:pPr algn="ctr" rtl="1">
                        <a:lnSpc>
                          <a:spcPct val="115000"/>
                        </a:lnSpc>
                        <a:spcAft>
                          <a:spcPts val="0"/>
                        </a:spcAft>
                      </a:pPr>
                      <a:r>
                        <a:rPr lang="fa-IR" sz="1800" dirty="0">
                          <a:effectLst/>
                          <a:cs typeface="B Nazanin" pitchFamily="2" charset="-78"/>
                        </a:rPr>
                        <a:t>وضعیت منطقه</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dirty="0">
                          <a:effectLst/>
                          <a:cs typeface="B Nazanin" pitchFamily="2" charset="-78"/>
                        </a:rPr>
                        <a:t>مساحت (کیلومتر مربع)</a:t>
                      </a:r>
                      <a:endParaRPr lang="en-US" sz="1400" dirty="0">
                        <a:effectLst/>
                        <a:latin typeface="Calibri"/>
                        <a:ea typeface="Calibri"/>
                        <a:cs typeface="B Nazanin" pitchFamily="2" charset="-78"/>
                      </a:endParaRPr>
                    </a:p>
                  </a:txBody>
                  <a:tcPr marL="68580" marR="68580" marT="0" marB="0" anchor="ctr"/>
                </a:tc>
              </a:tr>
              <a:tr h="326074">
                <a:tc>
                  <a:txBody>
                    <a:bodyPr/>
                    <a:lstStyle/>
                    <a:p>
                      <a:pPr algn="ctr" rtl="1">
                        <a:lnSpc>
                          <a:spcPct val="115000"/>
                        </a:lnSpc>
                        <a:spcAft>
                          <a:spcPts val="0"/>
                        </a:spcAft>
                      </a:pPr>
                      <a:r>
                        <a:rPr lang="fa-IR" sz="1600" dirty="0">
                          <a:effectLst/>
                          <a:cs typeface="B Nazanin" pitchFamily="2" charset="-78"/>
                        </a:rPr>
                        <a:t>بسیار مناسب</a:t>
                      </a:r>
                      <a:endParaRPr lang="en-US" sz="1400" dirty="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b="1">
                          <a:effectLst/>
                          <a:cs typeface="B Nazanin" pitchFamily="2" charset="-78"/>
                        </a:rPr>
                        <a:t>70</a:t>
                      </a:r>
                      <a:endParaRPr lang="en-US" sz="1600" b="1">
                        <a:effectLst/>
                        <a:latin typeface="Calibri"/>
                        <a:ea typeface="Calibri"/>
                        <a:cs typeface="B Nazanin" pitchFamily="2" charset="-78"/>
                      </a:endParaRPr>
                    </a:p>
                  </a:txBody>
                  <a:tcPr marL="68580" marR="68580" marT="0" marB="0" anchor="ctr"/>
                </a:tc>
              </a:tr>
              <a:tr h="326074">
                <a:tc>
                  <a:txBody>
                    <a:bodyPr/>
                    <a:lstStyle/>
                    <a:p>
                      <a:pPr algn="ctr" rtl="1">
                        <a:lnSpc>
                          <a:spcPct val="115000"/>
                        </a:lnSpc>
                        <a:spcAft>
                          <a:spcPts val="0"/>
                        </a:spcAft>
                      </a:pPr>
                      <a:r>
                        <a:rPr lang="fa-IR" sz="1600">
                          <a:effectLst/>
                          <a:cs typeface="B Nazanin" pitchFamily="2" charset="-78"/>
                        </a:rPr>
                        <a:t>مناسب</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b="1">
                          <a:effectLst/>
                          <a:cs typeface="B Nazanin" pitchFamily="2" charset="-78"/>
                        </a:rPr>
                        <a:t>26</a:t>
                      </a:r>
                      <a:endParaRPr lang="en-US" sz="1600" b="1">
                        <a:effectLst/>
                        <a:latin typeface="Calibri"/>
                        <a:ea typeface="Calibri"/>
                        <a:cs typeface="B Nazanin" pitchFamily="2" charset="-78"/>
                      </a:endParaRPr>
                    </a:p>
                  </a:txBody>
                  <a:tcPr marL="68580" marR="68580" marT="0" marB="0" anchor="ctr"/>
                </a:tc>
              </a:tr>
              <a:tr h="326074">
                <a:tc>
                  <a:txBody>
                    <a:bodyPr/>
                    <a:lstStyle/>
                    <a:p>
                      <a:pPr algn="ctr" rtl="1">
                        <a:lnSpc>
                          <a:spcPct val="115000"/>
                        </a:lnSpc>
                        <a:spcAft>
                          <a:spcPts val="0"/>
                        </a:spcAft>
                      </a:pPr>
                      <a:r>
                        <a:rPr lang="fa-IR" sz="1600">
                          <a:effectLst/>
                          <a:cs typeface="B Nazanin" pitchFamily="2" charset="-78"/>
                        </a:rPr>
                        <a:t>نسبتا مناسب</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b="1">
                          <a:effectLst/>
                          <a:cs typeface="B Nazanin" pitchFamily="2" charset="-78"/>
                        </a:rPr>
                        <a:t>5</a:t>
                      </a:r>
                      <a:endParaRPr lang="en-US" sz="1600" b="1">
                        <a:effectLst/>
                        <a:latin typeface="Calibri"/>
                        <a:ea typeface="Calibri"/>
                        <a:cs typeface="B Nazanin" pitchFamily="2" charset="-78"/>
                      </a:endParaRPr>
                    </a:p>
                  </a:txBody>
                  <a:tcPr marL="68580" marR="68580" marT="0" marB="0" anchor="ctr"/>
                </a:tc>
              </a:tr>
              <a:tr h="326074">
                <a:tc>
                  <a:txBody>
                    <a:bodyPr/>
                    <a:lstStyle/>
                    <a:p>
                      <a:pPr algn="ctr" rtl="1">
                        <a:lnSpc>
                          <a:spcPct val="115000"/>
                        </a:lnSpc>
                        <a:spcAft>
                          <a:spcPts val="0"/>
                        </a:spcAft>
                      </a:pPr>
                      <a:r>
                        <a:rPr lang="fa-IR" sz="1600">
                          <a:effectLst/>
                          <a:cs typeface="B Nazanin" pitchFamily="2" charset="-78"/>
                        </a:rPr>
                        <a:t>نا مناسب</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b="1">
                          <a:effectLst/>
                          <a:cs typeface="B Nazanin" pitchFamily="2" charset="-78"/>
                        </a:rPr>
                        <a:t>1</a:t>
                      </a:r>
                      <a:endParaRPr lang="en-US" sz="1600" b="1">
                        <a:effectLst/>
                        <a:latin typeface="Calibri"/>
                        <a:ea typeface="Calibri"/>
                        <a:cs typeface="B Nazanin" pitchFamily="2" charset="-78"/>
                      </a:endParaRPr>
                    </a:p>
                  </a:txBody>
                  <a:tcPr marL="68580" marR="68580" marT="0" marB="0" anchor="ctr"/>
                </a:tc>
              </a:tr>
              <a:tr h="326074">
                <a:tc>
                  <a:txBody>
                    <a:bodyPr/>
                    <a:lstStyle/>
                    <a:p>
                      <a:pPr algn="ctr" rtl="1">
                        <a:lnSpc>
                          <a:spcPct val="115000"/>
                        </a:lnSpc>
                        <a:spcAft>
                          <a:spcPts val="0"/>
                        </a:spcAft>
                      </a:pPr>
                      <a:r>
                        <a:rPr lang="fa-IR" sz="1600">
                          <a:effectLst/>
                          <a:cs typeface="B Nazanin" pitchFamily="2" charset="-78"/>
                        </a:rPr>
                        <a:t>محدودیت ها</a:t>
                      </a:r>
                      <a:endParaRPr lang="en-US" sz="1400">
                        <a:effectLst/>
                        <a:latin typeface="Calibri"/>
                        <a:ea typeface="Calibri"/>
                        <a:cs typeface="B Nazanin" pitchFamily="2" charset="-78"/>
                      </a:endParaRPr>
                    </a:p>
                  </a:txBody>
                  <a:tcPr marL="68580" marR="68580" marT="0" marB="0" anchor="ctr"/>
                </a:tc>
                <a:tc>
                  <a:txBody>
                    <a:bodyPr/>
                    <a:lstStyle/>
                    <a:p>
                      <a:pPr algn="ctr" rtl="1">
                        <a:lnSpc>
                          <a:spcPct val="115000"/>
                        </a:lnSpc>
                        <a:spcAft>
                          <a:spcPts val="0"/>
                        </a:spcAft>
                      </a:pPr>
                      <a:r>
                        <a:rPr lang="fa-IR" sz="1800" b="1" dirty="0">
                          <a:effectLst/>
                          <a:cs typeface="B Nazanin" pitchFamily="2" charset="-78"/>
                        </a:rPr>
                        <a:t>66</a:t>
                      </a:r>
                      <a:endParaRPr lang="en-US" sz="1600" b="1" dirty="0">
                        <a:effectLst/>
                        <a:latin typeface="Calibri"/>
                        <a:ea typeface="Calibri"/>
                        <a:cs typeface="B Nazanin" pitchFamily="2" charset="-78"/>
                      </a:endParaRPr>
                    </a:p>
                  </a:txBody>
                  <a:tcPr marL="68580" marR="68580" marT="0" marB="0" anchor="ctr"/>
                </a:tc>
              </a:tr>
            </a:tbl>
          </a:graphicData>
        </a:graphic>
      </p:graphicFrame>
      <p:pic>
        <p:nvPicPr>
          <p:cNvPr id="27" name="Picture 26"/>
          <p:cNvPicPr/>
          <p:nvPr/>
        </p:nvPicPr>
        <p:blipFill>
          <a:blip r:embed="rId3" cstate="print">
            <a:extLst>
              <a:ext uri="{28A0092B-C50C-407E-A947-70E740481C1C}">
                <a14:useLocalDpi xmlns:a14="http://schemas.microsoft.com/office/drawing/2010/main" val="0"/>
              </a:ext>
            </a:extLst>
          </a:blip>
          <a:stretch>
            <a:fillRect/>
          </a:stretch>
        </p:blipFill>
        <p:spPr bwMode="auto">
          <a:xfrm>
            <a:off x="12948" y="733621"/>
            <a:ext cx="4732589" cy="6123976"/>
          </a:xfrm>
          <a:prstGeom prst="rect">
            <a:avLst/>
          </a:prstGeom>
          <a:noFill/>
          <a:ln>
            <a:noFill/>
          </a:ln>
        </p:spPr>
      </p:pic>
    </p:spTree>
    <p:extLst>
      <p:ext uri="{BB962C8B-B14F-4D97-AF65-F5344CB8AC3E}">
        <p14:creationId xmlns:p14="http://schemas.microsoft.com/office/powerpoint/2010/main" val="17645113"/>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3760785" y="723900"/>
            <a:ext cx="5505451" cy="5352747"/>
          </a:xfrm>
          <a:prstGeom prst="rect">
            <a:avLst/>
          </a:prstGeom>
        </p:spPr>
        <p:txBody>
          <a:bodyPr wrap="square">
            <a:spAutoFit/>
          </a:bodyPr>
          <a:lstStyle/>
          <a:p>
            <a:pPr algn="just" rtl="1">
              <a:lnSpc>
                <a:spcPct val="115000"/>
              </a:lnSpc>
              <a:spcAft>
                <a:spcPts val="1000"/>
              </a:spcAft>
            </a:pPr>
            <a:r>
              <a:rPr lang="fa-IR" sz="2000" b="1" dirty="0">
                <a:latin typeface="Calibri" panose="020F0502020204030204" pitchFamily="34" charset="0"/>
                <a:ea typeface="Calibri" panose="020F0502020204030204" pitchFamily="34" charset="0"/>
                <a:cs typeface="B Nazanin" panose="00000400000000000000" pitchFamily="2" charset="-78"/>
              </a:rPr>
              <a:t>وضع موجودتصفیه خانه فاضلاب شهر </a:t>
            </a:r>
            <a:r>
              <a:rPr lang="fa-IR" sz="2000" b="1" dirty="0" smtClean="0">
                <a:latin typeface="Calibri" panose="020F0502020204030204" pitchFamily="34" charset="0"/>
                <a:ea typeface="Calibri" panose="020F0502020204030204" pitchFamily="34" charset="0"/>
                <a:cs typeface="B Nazanin" panose="00000400000000000000" pitchFamily="2" charset="-78"/>
              </a:rPr>
              <a:t>رشت</a:t>
            </a:r>
          </a:p>
          <a:p>
            <a:pPr algn="just" rtl="1">
              <a:lnSpc>
                <a:spcPct val="115000"/>
              </a:lnSpc>
              <a:spcAft>
                <a:spcPts val="1000"/>
              </a:spcAft>
            </a:pPr>
            <a:r>
              <a:rPr lang="fa-IR" dirty="0" smtClean="0">
                <a:latin typeface="Calibri"/>
                <a:ea typeface="Calibri"/>
                <a:cs typeface="B Nazanin"/>
              </a:rPr>
              <a:t>تصفیه </a:t>
            </a:r>
            <a:r>
              <a:rPr lang="fa-IR" dirty="0">
                <a:latin typeface="Calibri"/>
                <a:ea typeface="Calibri"/>
                <a:cs typeface="B Nazanin"/>
              </a:rPr>
              <a:t>خانه فاضلاب شهر رشت در قسمت شمال غربی شهر رشت و خارج از محدوده شهر واقع شده است. این تصفیه خانه در نزدیکی روستای فخب قرار دارد و آلودگی های ناشی از آن برای مردم روستا دردسر ساز شده است. مساحت تصفیه خانه در حدود 22 هکتار می باشد. ایستگاه پمپاژ (پی اس کا ) فاضلاب منطقه گلسار، بلور دیلمان، بخش غربی بلوار شهید انصاری، بلوار شهید قلی پور شهر رشت را به تصفیه خانه فاضلاب فخب منتقل می کند.50 درصد فاضلاب شهر رشت از طریق احداث تصفیه خانه های لوکال  ساماندهی می شود. سه ایستگاه پمپاژ در مجموع ۸۰۰ لیتر در ثانیه فاضلاب را به تصفیه خانه فخب انتقال می دهد که ۳۰ درصد فاضلاب شهر رشت خواهد </a:t>
            </a:r>
            <a:r>
              <a:rPr lang="fa-IR" dirty="0" smtClean="0">
                <a:latin typeface="Calibri"/>
                <a:ea typeface="Calibri"/>
                <a:cs typeface="B Nazanin"/>
              </a:rPr>
              <a:t>ب</a:t>
            </a:r>
            <a:r>
              <a:rPr lang="fa-IR" dirty="0">
                <a:latin typeface="Calibri"/>
                <a:ea typeface="Calibri"/>
                <a:cs typeface="B Nazanin"/>
              </a:rPr>
              <a:t>ود.</a:t>
            </a:r>
            <a:r>
              <a:rPr lang="en-US" dirty="0">
                <a:latin typeface="Calibri"/>
                <a:ea typeface="Calibri"/>
                <a:cs typeface="B Nazanin"/>
              </a:rPr>
              <a:t> </a:t>
            </a:r>
            <a:r>
              <a:rPr lang="fa-IR" dirty="0">
                <a:latin typeface="Calibri"/>
                <a:ea typeface="Calibri"/>
                <a:cs typeface="B Nazanin"/>
              </a:rPr>
              <a:t>همچنین ۲۰ درصد فاضلاب شهر رشت به تصفیه خانه فخب منتقل می </a:t>
            </a:r>
            <a:r>
              <a:rPr lang="fa-IR" dirty="0" smtClean="0">
                <a:latin typeface="Calibri"/>
                <a:ea typeface="Calibri"/>
                <a:cs typeface="B Nazanin"/>
              </a:rPr>
              <a:t>شود .</a:t>
            </a:r>
            <a:r>
              <a:rPr lang="en-US" dirty="0" smtClean="0">
                <a:latin typeface="Calibri"/>
                <a:ea typeface="Calibri"/>
                <a:cs typeface="B Nazanin"/>
              </a:rPr>
              <a:t> </a:t>
            </a:r>
            <a:r>
              <a:rPr lang="fa-IR" dirty="0">
                <a:latin typeface="Calibri"/>
                <a:ea typeface="Calibri"/>
                <a:cs typeface="B Nazanin"/>
              </a:rPr>
              <a:t>علاوه بر این ۵۰ درصد بقیه فاضلاب شهر رشت از طریق احداث تصفیه خانه های لوکال در کنار رودخانه ها ی زرجوب و گوهر رود ساماندهی می شود. باتطبیق وضع موجود تصفیه خانه  فاضلاب شهر رشت با مکانیابی انجام شده مشخص می شود که تصفیه خانه ی موجود در موقعیت بسیار مناسب قرار دارد.</a:t>
            </a:r>
            <a:endParaRPr lang="en-US" dirty="0">
              <a:latin typeface="Calibri"/>
              <a:ea typeface="Calibri"/>
              <a:cs typeface="B Nazanin"/>
            </a:endParaRPr>
          </a:p>
        </p:txBody>
      </p:sp>
      <p:pic>
        <p:nvPicPr>
          <p:cNvPr id="24" name="Picture 23"/>
          <p:cNvPicPr/>
          <p:nvPr/>
        </p:nvPicPr>
        <p:blipFill>
          <a:blip r:embed="rId3"/>
          <a:stretch>
            <a:fillRect/>
          </a:stretch>
        </p:blipFill>
        <p:spPr>
          <a:xfrm>
            <a:off x="4532886" y="1016068"/>
            <a:ext cx="4304719" cy="5333659"/>
          </a:xfrm>
          <a:prstGeom prst="rect">
            <a:avLst/>
          </a:prstGeom>
        </p:spPr>
      </p:pic>
      <p:pic>
        <p:nvPicPr>
          <p:cNvPr id="2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897" y="1452201"/>
            <a:ext cx="5134107" cy="407431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4646264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barn(inVertical)">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circle(in)">
                                      <p:cBhvr>
                                        <p:cTn id="1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1187075" y="1647343"/>
            <a:ext cx="7970836" cy="2875146"/>
          </a:xfrm>
          <a:prstGeom prst="rect">
            <a:avLst/>
          </a:prstGeom>
        </p:spPr>
        <p:txBody>
          <a:bodyPr wrap="square">
            <a:spAutoFit/>
          </a:bodyPr>
          <a:lstStyle/>
          <a:p>
            <a:pPr algn="r" rtl="1">
              <a:lnSpc>
                <a:spcPct val="115000"/>
              </a:lnSpc>
              <a:spcAft>
                <a:spcPts val="1000"/>
              </a:spcAft>
            </a:pPr>
            <a:r>
              <a:rPr lang="fa-IR" sz="2400" b="1" dirty="0" smtClean="0">
                <a:latin typeface="Calibri"/>
                <a:ea typeface="Calibri"/>
                <a:cs typeface="B Nazanin"/>
              </a:rPr>
              <a:t>نتیجه </a:t>
            </a:r>
            <a:r>
              <a:rPr lang="fa-IR" sz="2400" b="1" dirty="0">
                <a:latin typeface="Calibri"/>
                <a:ea typeface="Calibri"/>
                <a:cs typeface="B Nazanin"/>
              </a:rPr>
              <a:t>گیری</a:t>
            </a:r>
            <a:endParaRPr lang="en-US" sz="1600" dirty="0">
              <a:latin typeface="Calibri"/>
              <a:ea typeface="Calibri"/>
              <a:cs typeface="Arial"/>
            </a:endParaRPr>
          </a:p>
          <a:p>
            <a:pPr algn="just" rtl="1">
              <a:lnSpc>
                <a:spcPct val="115000"/>
              </a:lnSpc>
              <a:spcAft>
                <a:spcPts val="1000"/>
              </a:spcAft>
            </a:pPr>
            <a:r>
              <a:rPr lang="ar-SA" dirty="0">
                <a:latin typeface="Calibri"/>
                <a:ea typeface="Calibri"/>
                <a:cs typeface="B Nazanin"/>
              </a:rPr>
              <a:t>هدف این تحقیق مشخص نمودن بهترین مکان برای احداث تصفیه خانه فاضلاب در شهر رشت با در نظر گرفتن معیارهای تاثیر گذار می باشد. برای وزندهی به معیار ها از روش تحلیل سلسله مراتبی استفاده شد. نتایج نشان می دهد که گزینه های مشخص شده به عنوان گزینه برتر به وزن دهی معیارها و قواعد تصمیم مورد استفاده در روند تصمیم گیری بستگی دارد. در شهر رشت حدود </a:t>
            </a:r>
            <a:r>
              <a:rPr lang="ar-SA" b="1" dirty="0">
                <a:latin typeface="Calibri"/>
                <a:ea typeface="Calibri"/>
                <a:cs typeface="B Nazanin"/>
              </a:rPr>
              <a:t>70  کیلومتر مربع </a:t>
            </a:r>
            <a:r>
              <a:rPr lang="ar-SA" dirty="0">
                <a:latin typeface="Calibri"/>
                <a:ea typeface="Calibri"/>
                <a:cs typeface="B Nazanin"/>
              </a:rPr>
              <a:t>جهت احداث تصمفیه خانه فاضلاب مناسب تشخیص داده شد. با مطالعه انجام شده می توان نتیجه گیري کرد که در شهر رشت مناطق مناسبی براي احداث تصفیه خانه فاضلاب وجود دارد و همچنین مناطق معرفی شده به عنوان مکان هاي بهینه، نمی توانند کاملا جامع باشند بنابراین براي احداث تصفیه خانه  مطالعات تفصیلی و جامع تر باید انجام شوند. </a:t>
            </a:r>
            <a:endParaRPr lang="en-US" sz="1600" dirty="0">
              <a:effectLst/>
              <a:latin typeface="Calibri"/>
              <a:ea typeface="Calibri"/>
              <a:cs typeface="Arial"/>
            </a:endParaRPr>
          </a:p>
        </p:txBody>
      </p:sp>
    </p:spTree>
    <p:extLst>
      <p:ext uri="{BB962C8B-B14F-4D97-AF65-F5344CB8AC3E}">
        <p14:creationId xmlns:p14="http://schemas.microsoft.com/office/powerpoint/2010/main" val="3488130723"/>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51323" y="0"/>
            <a:ext cx="9854677" cy="6858000"/>
            <a:chOff x="51323" y="0"/>
            <a:chExt cx="9854677" cy="6858000"/>
          </a:xfrm>
        </p:grpSpPr>
        <p:sp>
          <p:nvSpPr>
            <p:cNvPr id="39" name="Rectangle 38"/>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063751" y="296004"/>
              <a:ext cx="7800974"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29200" y="206563"/>
              <a:ext cx="1219200"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54" name="Rectangle 53"/>
            <p:cNvSpPr/>
            <p:nvPr/>
          </p:nvSpPr>
          <p:spPr>
            <a:xfrm>
              <a:off x="64095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latin typeface="Broadway" pitchFamily="82" charset="0"/>
                  <a:cs typeface="B Jadid" pitchFamily="2" charset="-78"/>
                </a:rPr>
                <a:t>مقدمه</a:t>
              </a:r>
              <a:r>
                <a:rPr lang="fa-IR" sz="2000" dirty="0" smtClean="0">
                  <a:cs typeface="B Jadid" pitchFamily="2" charset="-78"/>
                </a:rPr>
                <a:t> </a:t>
              </a:r>
              <a:endParaRPr lang="en-US" sz="2000" dirty="0">
                <a:cs typeface="B Jadid" pitchFamily="2" charset="-78"/>
              </a:endParaRPr>
            </a:p>
          </p:txBody>
        </p:sp>
        <p:sp>
          <p:nvSpPr>
            <p:cNvPr id="57" name="Rectangle 56"/>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751951" y="211009"/>
              <a:ext cx="981849"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61" name="Rectangle 60"/>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 name="Rectangle 2"/>
          <p:cNvSpPr/>
          <p:nvPr/>
        </p:nvSpPr>
        <p:spPr>
          <a:xfrm>
            <a:off x="3733799" y="733221"/>
            <a:ext cx="5532437" cy="517065"/>
          </a:xfrm>
          <a:prstGeom prst="rect">
            <a:avLst/>
          </a:prstGeom>
        </p:spPr>
        <p:txBody>
          <a:bodyPr wrap="square">
            <a:spAutoFit/>
          </a:bodyPr>
          <a:lstStyle/>
          <a:p>
            <a:pPr algn="r" rtl="1">
              <a:lnSpc>
                <a:spcPct val="115000"/>
              </a:lnSpc>
              <a:spcAft>
                <a:spcPts val="1000"/>
              </a:spcAft>
            </a:pPr>
            <a:r>
              <a:rPr lang="fa-IR" sz="2400" b="1" dirty="0" smtClean="0">
                <a:latin typeface="Calibri"/>
                <a:ea typeface="Calibri"/>
                <a:cs typeface="B Nazanin"/>
              </a:rPr>
              <a:t>منابع</a:t>
            </a:r>
            <a:endParaRPr lang="en-US" sz="1600" dirty="0">
              <a:latin typeface="Calibri"/>
              <a:ea typeface="Calibri"/>
              <a:cs typeface="Arial"/>
            </a:endParaRPr>
          </a:p>
        </p:txBody>
      </p:sp>
      <p:sp>
        <p:nvSpPr>
          <p:cNvPr id="2" name="TextBox 1"/>
          <p:cNvSpPr txBox="1"/>
          <p:nvPr/>
        </p:nvSpPr>
        <p:spPr>
          <a:xfrm>
            <a:off x="1592989" y="1370032"/>
            <a:ext cx="7361099" cy="5016758"/>
          </a:xfrm>
          <a:prstGeom prst="rect">
            <a:avLst/>
          </a:prstGeom>
          <a:noFill/>
        </p:spPr>
        <p:txBody>
          <a:bodyPr wrap="square" rtlCol="1">
            <a:spAutoFit/>
          </a:bodyPr>
          <a:lstStyle/>
          <a:p>
            <a:pPr marL="342900" lvl="0" indent="-342900" algn="r" rtl="1">
              <a:buFont typeface="Arial" panose="020B0604020202020204" pitchFamily="34" charset="0"/>
              <a:buChar char="•"/>
            </a:pPr>
            <a:r>
              <a:rPr lang="ar-SA" sz="2000" dirty="0">
                <a:cs typeface="B Nazanin" panose="00000400000000000000" pitchFamily="2" charset="-78"/>
              </a:rPr>
              <a:t>حکمت پور، م و فیض نیا ،س و احمدی، ح و خلیل پور، ا، 1384 ، پهنه بندی مناطق مناسب برای تغذیه مصنوعی در دشت ورامین به کمک  </a:t>
            </a:r>
            <a:r>
              <a:rPr lang="en-US" sz="2000" dirty="0">
                <a:cs typeface="B Nazanin" panose="00000400000000000000" pitchFamily="2" charset="-78"/>
              </a:rPr>
              <a:t>GIS </a:t>
            </a:r>
            <a:r>
              <a:rPr lang="ar-SA" sz="2000" dirty="0">
                <a:cs typeface="B Nazanin" panose="00000400000000000000" pitchFamily="2" charset="-78"/>
              </a:rPr>
              <a:t>و سامانه پشتیبانی تصمیم گیری </a:t>
            </a:r>
            <a:r>
              <a:rPr lang="en-US" sz="2000" dirty="0">
                <a:cs typeface="B Nazanin" panose="00000400000000000000" pitchFamily="2" charset="-78"/>
              </a:rPr>
              <a:t>(DSS)</a:t>
            </a:r>
            <a:r>
              <a:rPr lang="ar-SA" sz="2000" dirty="0">
                <a:cs typeface="B Nazanin" panose="00000400000000000000" pitchFamily="2" charset="-78"/>
              </a:rPr>
              <a:t> مجله محیط شناسی سال سی و سوم، شماره</a:t>
            </a:r>
            <a:r>
              <a:rPr lang="en-US" sz="2000" dirty="0">
                <a:cs typeface="B Nazanin" panose="00000400000000000000" pitchFamily="2" charset="-78"/>
              </a:rPr>
              <a:t> 41 </a:t>
            </a:r>
            <a:r>
              <a:rPr lang="ar-SA" sz="2000" dirty="0">
                <a:cs typeface="B Nazanin" panose="00000400000000000000" pitchFamily="2" charset="-78"/>
              </a:rPr>
              <a:t>خراسان جنوبی، دانشکده علوم زمین، دانشگاه </a:t>
            </a:r>
            <a:r>
              <a:rPr lang="ar-SA" sz="2000" dirty="0" smtClean="0">
                <a:cs typeface="B Nazanin" panose="00000400000000000000" pitchFamily="2" charset="-78"/>
              </a:rPr>
              <a:t>بیرجند</a:t>
            </a:r>
            <a:endParaRPr lang="en-US" sz="2000" dirty="0" smtClean="0">
              <a:cs typeface="B Nazanin" panose="00000400000000000000" pitchFamily="2" charset="-78"/>
            </a:endParaRPr>
          </a:p>
          <a:p>
            <a:pPr marL="342900" lvl="0" indent="-342900" algn="r" rtl="1">
              <a:buFont typeface="Arial" panose="020B0604020202020204" pitchFamily="34" charset="0"/>
              <a:buChar char="•"/>
            </a:pPr>
            <a:endParaRPr lang="en-US" sz="2000" dirty="0">
              <a:cs typeface="B Nazanin" panose="00000400000000000000" pitchFamily="2" charset="-78"/>
            </a:endParaRPr>
          </a:p>
          <a:p>
            <a:pPr marL="342900" lvl="0" indent="-342900" algn="r" rtl="1">
              <a:buFont typeface="Arial" panose="020B0604020202020204" pitchFamily="34" charset="0"/>
              <a:buChar char="•"/>
            </a:pPr>
            <a:r>
              <a:rPr lang="ar-SA" sz="2000" dirty="0">
                <a:cs typeface="B Nazanin" panose="00000400000000000000" pitchFamily="2" charset="-78"/>
              </a:rPr>
              <a:t>اصغرپور، محمد جواد،</a:t>
            </a:r>
            <a:r>
              <a:rPr lang="en-US" sz="2000" dirty="0">
                <a:cs typeface="B Nazanin" panose="00000400000000000000" pitchFamily="2" charset="-78"/>
              </a:rPr>
              <a:t> 1381 </a:t>
            </a:r>
            <a:r>
              <a:rPr lang="ar-SA" sz="2000" dirty="0">
                <a:cs typeface="B Nazanin" panose="00000400000000000000" pitchFamily="2" charset="-78"/>
              </a:rPr>
              <a:t>، تصمیم گیري چند معیاره، تهران، انتشارات دانشگاه </a:t>
            </a:r>
            <a:r>
              <a:rPr lang="ar-SA" sz="2000" dirty="0" smtClean="0">
                <a:cs typeface="B Nazanin" panose="00000400000000000000" pitchFamily="2" charset="-78"/>
              </a:rPr>
              <a:t>تهران</a:t>
            </a:r>
            <a:endParaRPr lang="fa-IR" sz="2000" dirty="0" smtClean="0">
              <a:cs typeface="B Nazanin" panose="00000400000000000000" pitchFamily="2" charset="-78"/>
            </a:endParaRPr>
          </a:p>
          <a:p>
            <a:pPr marL="342900" lvl="0" indent="-342900" algn="r" rtl="1">
              <a:buFont typeface="Arial" panose="020B0604020202020204" pitchFamily="34" charset="0"/>
              <a:buChar char="•"/>
            </a:pPr>
            <a:endParaRPr lang="en-US" sz="2000" dirty="0">
              <a:cs typeface="B Nazanin" panose="00000400000000000000" pitchFamily="2" charset="-78"/>
            </a:endParaRPr>
          </a:p>
          <a:p>
            <a:pPr marL="342900" lvl="0" indent="-342900" algn="r" rtl="1">
              <a:buFont typeface="Arial" panose="020B0604020202020204" pitchFamily="34" charset="0"/>
              <a:buChar char="•"/>
            </a:pPr>
            <a:r>
              <a:rPr lang="ar-SA" sz="2000" dirty="0">
                <a:cs typeface="B Nazanin" panose="00000400000000000000" pitchFamily="2" charset="-78"/>
              </a:rPr>
              <a:t>نقشه های طرح جامع سال 1385شهر </a:t>
            </a:r>
            <a:r>
              <a:rPr lang="ar-SA" sz="2000" dirty="0" smtClean="0">
                <a:cs typeface="B Nazanin" panose="00000400000000000000" pitchFamily="2" charset="-78"/>
              </a:rPr>
              <a:t>رشت</a:t>
            </a:r>
            <a:endParaRPr lang="en-US" sz="2000" dirty="0" smtClean="0">
              <a:cs typeface="B Nazanin" panose="00000400000000000000" pitchFamily="2" charset="-78"/>
            </a:endParaRPr>
          </a:p>
          <a:p>
            <a:pPr marL="342900" lvl="0" indent="-342900" algn="r" rtl="1">
              <a:buFont typeface="Arial" panose="020B0604020202020204" pitchFamily="34" charset="0"/>
              <a:buChar char="•"/>
            </a:pPr>
            <a:endParaRPr lang="en-US" sz="2000" dirty="0">
              <a:cs typeface="B Nazanin" panose="00000400000000000000" pitchFamily="2" charset="-78"/>
            </a:endParaRPr>
          </a:p>
          <a:p>
            <a:pPr marL="342900" lvl="0" indent="-342900" algn="r" rtl="1">
              <a:buFont typeface="Arial" panose="020B0604020202020204" pitchFamily="34" charset="0"/>
              <a:buChar char="•"/>
            </a:pPr>
            <a:r>
              <a:rPr lang="ar-SA" sz="2000" dirty="0">
                <a:cs typeface="B Nazanin" panose="00000400000000000000" pitchFamily="2" charset="-78"/>
              </a:rPr>
              <a:t>منصوری،زینب ؛ حافظی مقدس،ناصر ؛ دهرآزما،بهناز ؛ سیف ، عبد الله ، 1390 ، چانمایی تصفیه خانه فاضلاب شهر فلاور جان با استفاده از روش تصمیم گیری چند معیاره و </a:t>
            </a:r>
            <a:r>
              <a:rPr lang="en-US" sz="2000" dirty="0">
                <a:cs typeface="B Nazanin" panose="00000400000000000000" pitchFamily="2" charset="-78"/>
              </a:rPr>
              <a:t>GIS  </a:t>
            </a:r>
            <a:endParaRPr lang="fa-IR" sz="2000" dirty="0" smtClean="0">
              <a:cs typeface="B Nazanin" panose="00000400000000000000" pitchFamily="2" charset="-78"/>
            </a:endParaRPr>
          </a:p>
          <a:p>
            <a:pPr marL="342900" lvl="0" indent="-342900" algn="r" rtl="1">
              <a:buFont typeface="Arial" panose="020B0604020202020204" pitchFamily="34" charset="0"/>
              <a:buChar char="•"/>
            </a:pPr>
            <a:endParaRPr lang="en-US" sz="2000" dirty="0" smtClean="0">
              <a:cs typeface="B Nazanin" panose="00000400000000000000" pitchFamily="2" charset="-78"/>
            </a:endParaRPr>
          </a:p>
          <a:p>
            <a:pPr marL="342900" lvl="0" indent="-342900" algn="r" rtl="1">
              <a:buFont typeface="Arial" panose="020B0604020202020204" pitchFamily="34" charset="0"/>
              <a:buChar char="•"/>
            </a:pPr>
            <a:r>
              <a:rPr lang="ar-SA" sz="2000" dirty="0" smtClean="0">
                <a:cs typeface="B Nazanin" panose="00000400000000000000" pitchFamily="2" charset="-78"/>
              </a:rPr>
              <a:t>فلاح ،مهدی ، 1392 ، مکان یابی تصفیه خانه فاضلاب با استفاده از فرایمند تحلیل سلسله مراتبی در محیط سیستم اطلاعات جغرافیایی (مطالعه موردی : شهر قشم )</a:t>
            </a:r>
            <a:endParaRPr lang="en-US" sz="2000" dirty="0" smtClean="0">
              <a:cs typeface="B Nazanin" panose="00000400000000000000" pitchFamily="2" charset="-78"/>
            </a:endParaRPr>
          </a:p>
          <a:p>
            <a:pPr algn="r" rtl="1"/>
            <a:endParaRPr lang="fa-IR" sz="2000" dirty="0">
              <a:cs typeface="B Nazanin" panose="00000400000000000000" pitchFamily="2" charset="-78"/>
            </a:endParaRPr>
          </a:p>
        </p:txBody>
      </p:sp>
    </p:spTree>
    <p:extLst>
      <p:ext uri="{BB962C8B-B14F-4D97-AF65-F5344CB8AC3E}">
        <p14:creationId xmlns:p14="http://schemas.microsoft.com/office/powerpoint/2010/main" val="242762860"/>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1834419" y="1903789"/>
            <a:ext cx="1656667" cy="15108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sz="1600" dirty="0">
                <a:solidFill>
                  <a:schemeClr val="tx1">
                    <a:lumMod val="95000"/>
                    <a:lumOff val="5000"/>
                  </a:schemeClr>
                </a:solidFill>
              </a:rPr>
              <a:t>از بین رفتن گونه های گیاهی و جانوری در سالهای </a:t>
            </a:r>
            <a:r>
              <a:rPr lang="fa-IR" sz="1600" dirty="0" smtClean="0">
                <a:solidFill>
                  <a:schemeClr val="tx1">
                    <a:lumMod val="95000"/>
                    <a:lumOff val="5000"/>
                  </a:schemeClr>
                </a:solidFill>
              </a:rPr>
              <a:t>اخیر</a:t>
            </a:r>
            <a:endParaRPr lang="en-US" sz="1600" dirty="0">
              <a:solidFill>
                <a:schemeClr val="tx1">
                  <a:lumMod val="95000"/>
                  <a:lumOff val="5000"/>
                </a:schemeClr>
              </a:solidFill>
              <a:cs typeface="B Nazanin" panose="00000400000000000000" pitchFamily="2" charset="-78"/>
            </a:endParaRPr>
          </a:p>
        </p:txBody>
      </p:sp>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Jadid" pitchFamily="2" charset="-78"/>
                </a:rPr>
                <a:t>مقدمه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8" name="Rectangle 27"/>
          <p:cNvSpPr/>
          <p:nvPr/>
        </p:nvSpPr>
        <p:spPr>
          <a:xfrm>
            <a:off x="1898657" y="1132659"/>
            <a:ext cx="5343085" cy="338554"/>
          </a:xfrm>
          <a:prstGeom prst="rect">
            <a:avLst/>
          </a:prstGeom>
        </p:spPr>
        <p:txBody>
          <a:bodyPr wrap="square">
            <a:spAutoFit/>
          </a:bodyPr>
          <a:lstStyle/>
          <a:p>
            <a:r>
              <a:rPr lang="fa-IR" sz="1600" b="1" dirty="0" smtClean="0">
                <a:latin typeface="Calibri" panose="020F0502020204030204" pitchFamily="34" charset="0"/>
                <a:ea typeface="Calibri" panose="020F0502020204030204" pitchFamily="34" charset="0"/>
                <a:cs typeface="B Nazanin" panose="00000400000000000000" pitchFamily="2" charset="-78"/>
              </a:rPr>
              <a:t>اهمیت تاسیسات</a:t>
            </a:r>
            <a:r>
              <a:rPr lang="fa-IR" sz="1600" b="1" dirty="0" smtClean="0">
                <a:ea typeface="Calibri" panose="020F0502020204030204" pitchFamily="34" charset="0"/>
                <a:cs typeface="Calibri" panose="020F0502020204030204" pitchFamily="34" charset="0"/>
              </a:rPr>
              <a:t> </a:t>
            </a:r>
            <a:r>
              <a:rPr lang="fa-IR" sz="1600" b="1" dirty="0">
                <a:latin typeface="Calibri" panose="020F0502020204030204" pitchFamily="34" charset="0"/>
                <a:ea typeface="Calibri" panose="020F0502020204030204" pitchFamily="34" charset="0"/>
                <a:cs typeface="B Nazanin" panose="00000400000000000000" pitchFamily="2" charset="-78"/>
              </a:rPr>
              <a:t>جمع</a:t>
            </a:r>
            <a:r>
              <a:rPr lang="fa-IR" sz="1600" b="1" dirty="0">
                <a:ea typeface="Calibri" panose="020F0502020204030204" pitchFamily="34" charset="0"/>
                <a:cs typeface="Calibri" panose="020F0502020204030204" pitchFamily="34" charset="0"/>
              </a:rPr>
              <a:t> </a:t>
            </a:r>
            <a:r>
              <a:rPr lang="fa-IR" sz="1600" b="1" dirty="0">
                <a:latin typeface="Calibri" panose="020F0502020204030204" pitchFamily="34" charset="0"/>
                <a:ea typeface="Calibri" panose="020F0502020204030204" pitchFamily="34" charset="0"/>
                <a:cs typeface="B Nazanin" panose="00000400000000000000" pitchFamily="2" charset="-78"/>
              </a:rPr>
              <a:t>آوری</a:t>
            </a:r>
            <a:r>
              <a:rPr lang="fa-IR" sz="1600" b="1" dirty="0">
                <a:ea typeface="Calibri" panose="020F0502020204030204" pitchFamily="34" charset="0"/>
                <a:cs typeface="Calibri" panose="020F0502020204030204" pitchFamily="34" charset="0"/>
              </a:rPr>
              <a:t> </a:t>
            </a:r>
            <a:r>
              <a:rPr lang="fa-IR" sz="1600" b="1" dirty="0">
                <a:latin typeface="Calibri" panose="020F0502020204030204" pitchFamily="34" charset="0"/>
                <a:ea typeface="Calibri" panose="020F0502020204030204" pitchFamily="34" charset="0"/>
                <a:cs typeface="B Nazanin" panose="00000400000000000000" pitchFamily="2" charset="-78"/>
              </a:rPr>
              <a:t>و</a:t>
            </a:r>
            <a:r>
              <a:rPr lang="fa-IR" sz="1600" b="1" dirty="0">
                <a:ea typeface="Calibri" panose="020F0502020204030204" pitchFamily="34" charset="0"/>
                <a:cs typeface="Calibri" panose="020F0502020204030204" pitchFamily="34" charset="0"/>
              </a:rPr>
              <a:t> </a:t>
            </a:r>
            <a:r>
              <a:rPr lang="fa-IR" sz="1600" b="1" dirty="0">
                <a:latin typeface="Calibri" panose="020F0502020204030204" pitchFamily="34" charset="0"/>
                <a:ea typeface="Calibri" panose="020F0502020204030204" pitchFamily="34" charset="0"/>
                <a:cs typeface="B Nazanin" panose="00000400000000000000" pitchFamily="2" charset="-78"/>
              </a:rPr>
              <a:t>تصفیه</a:t>
            </a:r>
            <a:r>
              <a:rPr lang="fa-IR" sz="1600" b="1" dirty="0">
                <a:ea typeface="Calibri" panose="020F0502020204030204" pitchFamily="34" charset="0"/>
                <a:cs typeface="Calibri" panose="020F0502020204030204" pitchFamily="34" charset="0"/>
              </a:rPr>
              <a:t> </a:t>
            </a:r>
            <a:r>
              <a:rPr lang="fa-IR" sz="1600" b="1" dirty="0">
                <a:latin typeface="Calibri" panose="020F0502020204030204" pitchFamily="34" charset="0"/>
                <a:ea typeface="Calibri" panose="020F0502020204030204" pitchFamily="34" charset="0"/>
                <a:cs typeface="B Nazanin" panose="00000400000000000000" pitchFamily="2" charset="-78"/>
              </a:rPr>
              <a:t>فاضلاب</a:t>
            </a:r>
            <a:r>
              <a:rPr lang="fa-IR" sz="1600" b="1" dirty="0">
                <a:ea typeface="Calibri" panose="020F0502020204030204" pitchFamily="34" charset="0"/>
                <a:cs typeface="Calibri" panose="020F0502020204030204" pitchFamily="34" charset="0"/>
              </a:rPr>
              <a:t> </a:t>
            </a:r>
            <a:r>
              <a:rPr lang="fa-IR" sz="1600" b="1" dirty="0">
                <a:latin typeface="Calibri" panose="020F0502020204030204" pitchFamily="34" charset="0"/>
                <a:ea typeface="Calibri" panose="020F0502020204030204" pitchFamily="34" charset="0"/>
                <a:cs typeface="B Nazanin" panose="00000400000000000000" pitchFamily="2" charset="-78"/>
              </a:rPr>
              <a:t>در</a:t>
            </a:r>
            <a:r>
              <a:rPr lang="fa-IR" sz="1600" b="1" dirty="0">
                <a:ea typeface="Calibri" panose="020F0502020204030204" pitchFamily="34" charset="0"/>
                <a:cs typeface="Calibri" panose="020F0502020204030204" pitchFamily="34" charset="0"/>
              </a:rPr>
              <a:t> </a:t>
            </a:r>
            <a:r>
              <a:rPr lang="fa-IR" sz="1600" b="1" dirty="0">
                <a:latin typeface="Calibri" panose="020F0502020204030204" pitchFamily="34" charset="0"/>
                <a:ea typeface="Calibri" panose="020F0502020204030204" pitchFamily="34" charset="0"/>
                <a:cs typeface="B Nazanin" panose="00000400000000000000" pitchFamily="2" charset="-78"/>
              </a:rPr>
              <a:t>سیاستهای</a:t>
            </a:r>
            <a:r>
              <a:rPr lang="fa-IR" sz="1600" b="1" dirty="0">
                <a:ea typeface="Calibri" panose="020F0502020204030204" pitchFamily="34" charset="0"/>
                <a:cs typeface="Calibri" panose="020F0502020204030204" pitchFamily="34" charset="0"/>
              </a:rPr>
              <a:t> </a:t>
            </a:r>
            <a:r>
              <a:rPr lang="fa-IR" sz="1600" b="1" dirty="0">
                <a:latin typeface="Calibri" panose="020F0502020204030204" pitchFamily="34" charset="0"/>
                <a:ea typeface="Calibri" panose="020F0502020204030204" pitchFamily="34" charset="0"/>
                <a:cs typeface="B Nazanin" panose="00000400000000000000" pitchFamily="2" charset="-78"/>
              </a:rPr>
              <a:t>توسعه</a:t>
            </a:r>
            <a:r>
              <a:rPr lang="fa-IR" sz="1600" b="1" dirty="0">
                <a:ea typeface="Calibri" panose="020F0502020204030204" pitchFamily="34" charset="0"/>
                <a:cs typeface="Calibri" panose="020F0502020204030204" pitchFamily="34" charset="0"/>
              </a:rPr>
              <a:t> </a:t>
            </a:r>
            <a:r>
              <a:rPr lang="fa-IR" sz="1600" b="1" dirty="0" smtClean="0">
                <a:latin typeface="Calibri" panose="020F0502020204030204" pitchFamily="34" charset="0"/>
                <a:ea typeface="Calibri" panose="020F0502020204030204" pitchFamily="34" charset="0"/>
                <a:cs typeface="B Nazanin" panose="00000400000000000000" pitchFamily="2" charset="-78"/>
              </a:rPr>
              <a:t>پایدار</a:t>
            </a:r>
            <a:endParaRPr lang="fa-IR" sz="1600" b="1" dirty="0"/>
          </a:p>
        </p:txBody>
      </p:sp>
      <p:sp>
        <p:nvSpPr>
          <p:cNvPr id="36" name="Rectangle 35"/>
          <p:cNvSpPr/>
          <p:nvPr/>
        </p:nvSpPr>
        <p:spPr>
          <a:xfrm>
            <a:off x="5096887" y="1869550"/>
            <a:ext cx="1710643" cy="151927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fa-IR" sz="1600" dirty="0" smtClean="0">
                <a:solidFill>
                  <a:schemeClr val="tx1">
                    <a:lumMod val="95000"/>
                    <a:lumOff val="5000"/>
                  </a:schemeClr>
                </a:solidFill>
                <a:cs typeface="B Nazanin" panose="00000400000000000000" pitchFamily="2" charset="-78"/>
              </a:rPr>
              <a:t>استفاده </a:t>
            </a:r>
            <a:r>
              <a:rPr lang="fa-IR" sz="1600" dirty="0">
                <a:solidFill>
                  <a:schemeClr val="tx1">
                    <a:lumMod val="95000"/>
                    <a:lumOff val="5000"/>
                  </a:schemeClr>
                </a:solidFill>
                <a:cs typeface="B Nazanin" panose="00000400000000000000" pitchFamily="2" charset="-78"/>
              </a:rPr>
              <a:t>از پساب حاصل جهت تامین بخشی از نیازهای آبیاری فضای سبز، کشاورزی، صنایع و حتی </a:t>
            </a:r>
            <a:r>
              <a:rPr lang="fa-IR" sz="1600" dirty="0" smtClean="0">
                <a:solidFill>
                  <a:schemeClr val="tx1">
                    <a:lumMod val="95000"/>
                    <a:lumOff val="5000"/>
                  </a:schemeClr>
                </a:solidFill>
                <a:cs typeface="B Nazanin" panose="00000400000000000000" pitchFamily="2" charset="-78"/>
              </a:rPr>
              <a:t>تفریحی</a:t>
            </a:r>
            <a:r>
              <a:rPr lang="fa-IR" sz="1600" dirty="0" smtClean="0"/>
              <a:t>.</a:t>
            </a:r>
            <a:endParaRPr lang="en-US" sz="1600" dirty="0"/>
          </a:p>
        </p:txBody>
      </p:sp>
      <p:cxnSp>
        <p:nvCxnSpPr>
          <p:cNvPr id="44" name="Straight Arrow Connector 43"/>
          <p:cNvCxnSpPr/>
          <p:nvPr/>
        </p:nvCxnSpPr>
        <p:spPr>
          <a:xfrm>
            <a:off x="4442857" y="1486774"/>
            <a:ext cx="517606" cy="347543"/>
          </a:xfrm>
          <a:prstGeom prst="straightConnector1">
            <a:avLst/>
          </a:prstGeom>
          <a:ln>
            <a:solidFill>
              <a:srgbClr val="002060"/>
            </a:solidFill>
            <a:tailEnd type="triangle"/>
          </a:ln>
        </p:spPr>
        <p:style>
          <a:lnRef idx="3">
            <a:schemeClr val="dk1"/>
          </a:lnRef>
          <a:fillRef idx="0">
            <a:schemeClr val="dk1"/>
          </a:fillRef>
          <a:effectRef idx="2">
            <a:schemeClr val="dk1"/>
          </a:effectRef>
          <a:fontRef idx="minor">
            <a:schemeClr val="tx1"/>
          </a:fontRef>
        </p:style>
      </p:cxnSp>
      <p:cxnSp>
        <p:nvCxnSpPr>
          <p:cNvPr id="45" name="Straight Arrow Connector 44"/>
          <p:cNvCxnSpPr/>
          <p:nvPr/>
        </p:nvCxnSpPr>
        <p:spPr>
          <a:xfrm flipH="1">
            <a:off x="3524365" y="1479949"/>
            <a:ext cx="558738" cy="380500"/>
          </a:xfrm>
          <a:prstGeom prst="straightConnector1">
            <a:avLst/>
          </a:prstGeom>
          <a:ln>
            <a:solidFill>
              <a:srgbClr val="002060"/>
            </a:solidFill>
            <a:tailEnd type="triangle"/>
          </a:ln>
        </p:spPr>
        <p:style>
          <a:lnRef idx="3">
            <a:schemeClr val="dk1"/>
          </a:lnRef>
          <a:fillRef idx="0">
            <a:schemeClr val="dk1"/>
          </a:fillRef>
          <a:effectRef idx="2">
            <a:schemeClr val="dk1"/>
          </a:effectRef>
          <a:fontRef idx="minor">
            <a:schemeClr val="tx1"/>
          </a:fontRef>
        </p:style>
      </p:cxnSp>
      <p:pic>
        <p:nvPicPr>
          <p:cNvPr id="48" name="Picture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131" y="3774046"/>
            <a:ext cx="2966332" cy="2573414"/>
          </a:xfrm>
          <a:prstGeom prst="ellipse">
            <a:avLst/>
          </a:prstGeom>
          <a:ln w="63500" cap="rnd">
            <a:solidFill>
              <a:schemeClr val="tx2">
                <a:lumMod val="50000"/>
                <a:lumOff val="5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9" name="Picture 4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4734" y="3554787"/>
            <a:ext cx="3802537" cy="2260645"/>
          </a:xfrm>
          <a:prstGeom prst="rect">
            <a:avLst/>
          </a:prstGeom>
          <a:ln w="38100" cap="sq">
            <a:solidFill>
              <a:schemeClr val="tx2">
                <a:lumMod val="50000"/>
                <a:lumOff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57978395"/>
      </p:ext>
    </p:extLst>
  </p:cSld>
  <p:clrMapOvr>
    <a:masterClrMapping/>
  </p:clrMapOvr>
  <mc:AlternateContent xmlns:mc="http://schemas.openxmlformats.org/markup-compatibility/2006" xmlns:p14="http://schemas.microsoft.com/office/powerpoint/2010/main">
    <mc:Choice Requires="p14">
      <p:transition spd="slow" p14:dur="1600" advClick="0">
        <p:blinds dir="vert"/>
      </p:transition>
    </mc:Choice>
    <mc:Fallback xmlns="">
      <p:transition spd="slow" advClick="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wipe(down)">
                                      <p:cBhvr>
                                        <p:cTn id="22" dur="500"/>
                                        <p:tgtEl>
                                          <p:spTgt spid="4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down)">
                                      <p:cBhvr>
                                        <p:cTn id="3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28" grpId="0"/>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2343798" y="954279"/>
            <a:ext cx="4826286" cy="1033375"/>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lumMod val="95000"/>
                    <a:lumOff val="5000"/>
                  </a:schemeClr>
                </a:solidFill>
                <a:cs typeface="B Nazanin" panose="00000400000000000000" pitchFamily="2" charset="-78"/>
              </a:rPr>
              <a:t>متو </a:t>
            </a:r>
            <a:r>
              <a:rPr lang="fa-IR" dirty="0" smtClean="0">
                <a:solidFill>
                  <a:schemeClr val="tx1">
                    <a:lumMod val="95000"/>
                    <a:lumOff val="5000"/>
                  </a:schemeClr>
                </a:solidFill>
                <a:cs typeface="B Nazanin" panose="00000400000000000000" pitchFamily="2" charset="-78"/>
              </a:rPr>
              <a:t>سط </a:t>
            </a:r>
            <a:r>
              <a:rPr lang="fa-IR" dirty="0">
                <a:solidFill>
                  <a:schemeClr val="tx1">
                    <a:lumMod val="95000"/>
                    <a:lumOff val="5000"/>
                  </a:schemeClr>
                </a:solidFill>
                <a:cs typeface="B Nazanin" panose="00000400000000000000" pitchFamily="2" charset="-78"/>
              </a:rPr>
              <a:t>تولید سرانه فاضلاب عبارتست از میانگین روزانه تولید کل فاضلاب در طول یک سال بازاء هر نفر از جمعیت</a:t>
            </a:r>
            <a:endParaRPr lang="en-US" dirty="0">
              <a:solidFill>
                <a:schemeClr val="tx1">
                  <a:lumMod val="95000"/>
                  <a:lumOff val="5000"/>
                </a:schemeClr>
              </a:solidFill>
              <a:cs typeface="B Nazanin" panose="00000400000000000000" pitchFamily="2" charset="-78"/>
            </a:endParaRPr>
          </a:p>
        </p:txBody>
      </p:sp>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4130918" y="2117811"/>
            <a:ext cx="1709122" cy="369332"/>
          </a:xfrm>
          <a:prstGeom prst="rect">
            <a:avLst/>
          </a:prstGeom>
        </p:spPr>
        <p:txBody>
          <a:bodyPr wrap="none">
            <a:spAutoFit/>
          </a:bodyPr>
          <a:lstStyle/>
          <a:p>
            <a:r>
              <a:rPr lang="fa-IR" b="1" dirty="0">
                <a:latin typeface="Calibri" panose="020F0502020204030204" pitchFamily="34" charset="0"/>
                <a:ea typeface="Calibri" panose="020F0502020204030204" pitchFamily="34" charset="0"/>
                <a:cs typeface="B Nazanin" panose="00000400000000000000" pitchFamily="2" charset="-78"/>
              </a:rPr>
              <a:t>منابع</a:t>
            </a:r>
            <a:r>
              <a:rPr lang="fa-IR" b="1" dirty="0">
                <a:ea typeface="Calibri" panose="020F0502020204030204" pitchFamily="34" charset="0"/>
                <a:cs typeface="Calibri" panose="020F0502020204030204" pitchFamily="34" charset="0"/>
              </a:rPr>
              <a:t> </a:t>
            </a:r>
            <a:r>
              <a:rPr lang="fa-IR" b="1" dirty="0">
                <a:latin typeface="Calibri" panose="020F0502020204030204" pitchFamily="34" charset="0"/>
                <a:ea typeface="Calibri" panose="020F0502020204030204" pitchFamily="34" charset="0"/>
                <a:cs typeface="B Nazanin" panose="00000400000000000000" pitchFamily="2" charset="-78"/>
              </a:rPr>
              <a:t>تولید</a:t>
            </a:r>
            <a:r>
              <a:rPr lang="fa-IR" b="1" dirty="0">
                <a:ea typeface="Calibri" panose="020F0502020204030204" pitchFamily="34" charset="0"/>
                <a:cs typeface="Calibri" panose="020F0502020204030204" pitchFamily="34" charset="0"/>
              </a:rPr>
              <a:t> </a:t>
            </a:r>
            <a:r>
              <a:rPr lang="fa-IR" b="1" dirty="0">
                <a:latin typeface="Calibri" panose="020F0502020204030204" pitchFamily="34" charset="0"/>
                <a:ea typeface="Calibri" panose="020F0502020204030204" pitchFamily="34" charset="0"/>
                <a:cs typeface="B Nazanin" panose="00000400000000000000" pitchFamily="2" charset="-78"/>
              </a:rPr>
              <a:t>فاضلاب</a:t>
            </a:r>
            <a:endParaRPr lang="fa-IR" b="1" dirty="0"/>
          </a:p>
        </p:txBody>
      </p:sp>
      <p:cxnSp>
        <p:nvCxnSpPr>
          <p:cNvPr id="44" name="Straight Connector 43"/>
          <p:cNvCxnSpPr/>
          <p:nvPr/>
        </p:nvCxnSpPr>
        <p:spPr>
          <a:xfrm>
            <a:off x="4899198" y="2419350"/>
            <a:ext cx="10131" cy="443929"/>
          </a:xfrm>
          <a:prstGeom prst="line">
            <a:avLst/>
          </a:prstGeom>
        </p:spPr>
        <p:style>
          <a:lnRef idx="3">
            <a:schemeClr val="dk1"/>
          </a:lnRef>
          <a:fillRef idx="0">
            <a:schemeClr val="dk1"/>
          </a:fillRef>
          <a:effectRef idx="2">
            <a:schemeClr val="dk1"/>
          </a:effectRef>
          <a:fontRef idx="minor">
            <a:schemeClr val="tx1"/>
          </a:fontRef>
        </p:style>
      </p:cxnSp>
      <p:cxnSp>
        <p:nvCxnSpPr>
          <p:cNvPr id="46" name="Straight Connector 45"/>
          <p:cNvCxnSpPr/>
          <p:nvPr/>
        </p:nvCxnSpPr>
        <p:spPr>
          <a:xfrm flipH="1">
            <a:off x="3880554" y="2876995"/>
            <a:ext cx="2131199"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1" name="Straight Arrow Connector 50"/>
          <p:cNvCxnSpPr/>
          <p:nvPr/>
        </p:nvCxnSpPr>
        <p:spPr>
          <a:xfrm>
            <a:off x="3880554" y="2876995"/>
            <a:ext cx="0" cy="6858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55" name="Straight Arrow Connector 54"/>
          <p:cNvCxnSpPr/>
          <p:nvPr/>
        </p:nvCxnSpPr>
        <p:spPr>
          <a:xfrm>
            <a:off x="6011753" y="2876995"/>
            <a:ext cx="0" cy="6858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56" name="Rectangle 55"/>
          <p:cNvSpPr/>
          <p:nvPr/>
        </p:nvSpPr>
        <p:spPr>
          <a:xfrm>
            <a:off x="5286126" y="3692952"/>
            <a:ext cx="1815770" cy="584775"/>
          </a:xfrm>
          <a:prstGeom prst="rect">
            <a:avLst/>
          </a:prstGeom>
        </p:spPr>
        <p:txBody>
          <a:bodyPr wrap="square">
            <a:spAutoFit/>
          </a:bodyPr>
          <a:lstStyle/>
          <a:p>
            <a:pPr algn="ctr"/>
            <a:r>
              <a:rPr lang="fa-IR" sz="1600" dirty="0">
                <a:latin typeface="Calibri" panose="020F0502020204030204" pitchFamily="34" charset="0"/>
                <a:ea typeface="Calibri" panose="020F0502020204030204" pitchFamily="34" charset="0"/>
                <a:cs typeface="B Nazanin" panose="00000400000000000000" pitchFamily="2" charset="-78"/>
              </a:rPr>
              <a:t>مصارف</a:t>
            </a:r>
            <a:r>
              <a:rPr lang="fa-IR" sz="1600" dirty="0">
                <a:ea typeface="Calibri" panose="020F0502020204030204" pitchFamily="34" charset="0"/>
                <a:cs typeface="B Nazanin" panose="00000400000000000000" pitchFamily="2" charset="-78"/>
              </a:rPr>
              <a:t> </a:t>
            </a:r>
            <a:r>
              <a:rPr lang="fa-IR" sz="1600" dirty="0">
                <a:latin typeface="Calibri" panose="020F0502020204030204" pitchFamily="34" charset="0"/>
                <a:ea typeface="Calibri" panose="020F0502020204030204" pitchFamily="34" charset="0"/>
                <a:cs typeface="B Nazanin" panose="00000400000000000000" pitchFamily="2" charset="-78"/>
              </a:rPr>
              <a:t>آب</a:t>
            </a:r>
            <a:r>
              <a:rPr lang="fa-IR" sz="1600" dirty="0">
                <a:ea typeface="Calibri" panose="020F0502020204030204" pitchFamily="34" charset="0"/>
                <a:cs typeface="B Nazanin" panose="00000400000000000000" pitchFamily="2" charset="-78"/>
              </a:rPr>
              <a:t> </a:t>
            </a:r>
            <a:r>
              <a:rPr lang="fa-IR" sz="1600" dirty="0">
                <a:latin typeface="Calibri" panose="020F0502020204030204" pitchFamily="34" charset="0"/>
                <a:ea typeface="Calibri" panose="020F0502020204030204" pitchFamily="34" charset="0"/>
                <a:cs typeface="B Nazanin" panose="00000400000000000000" pitchFamily="2" charset="-78"/>
              </a:rPr>
              <a:t>خانگی،</a:t>
            </a:r>
            <a:r>
              <a:rPr lang="fa-IR" sz="1600" dirty="0">
                <a:ea typeface="Calibri" panose="020F0502020204030204" pitchFamily="34" charset="0"/>
                <a:cs typeface="B Nazanin" panose="00000400000000000000" pitchFamily="2" charset="-78"/>
              </a:rPr>
              <a:t> </a:t>
            </a:r>
            <a:r>
              <a:rPr lang="fa-IR" sz="1600" dirty="0">
                <a:latin typeface="Calibri" panose="020F0502020204030204" pitchFamily="34" charset="0"/>
                <a:ea typeface="Calibri" panose="020F0502020204030204" pitchFamily="34" charset="0"/>
                <a:cs typeface="B Nazanin" panose="00000400000000000000" pitchFamily="2" charset="-78"/>
              </a:rPr>
              <a:t>صنعتی،</a:t>
            </a:r>
            <a:r>
              <a:rPr lang="fa-IR" sz="1600" dirty="0">
                <a:ea typeface="Calibri" panose="020F0502020204030204" pitchFamily="34" charset="0"/>
                <a:cs typeface="B Nazanin" panose="00000400000000000000" pitchFamily="2" charset="-78"/>
              </a:rPr>
              <a:t> </a:t>
            </a:r>
            <a:r>
              <a:rPr lang="fa-IR" sz="1600" dirty="0">
                <a:latin typeface="Calibri" panose="020F0502020204030204" pitchFamily="34" charset="0"/>
                <a:ea typeface="Calibri" panose="020F0502020204030204" pitchFamily="34" charset="0"/>
                <a:cs typeface="B Nazanin" panose="00000400000000000000" pitchFamily="2" charset="-78"/>
              </a:rPr>
              <a:t>تجاری، عمومی</a:t>
            </a:r>
            <a:r>
              <a:rPr lang="fa-IR" sz="1600" dirty="0">
                <a:ea typeface="Calibri" panose="020F0502020204030204" pitchFamily="34" charset="0"/>
                <a:cs typeface="B Nazanin" panose="00000400000000000000" pitchFamily="2" charset="-78"/>
              </a:rPr>
              <a:t> </a:t>
            </a:r>
            <a:endParaRPr lang="fa-IR" sz="1600" dirty="0">
              <a:cs typeface="B Nazanin" panose="00000400000000000000" pitchFamily="2" charset="-78"/>
            </a:endParaRPr>
          </a:p>
        </p:txBody>
      </p:sp>
      <p:sp>
        <p:nvSpPr>
          <p:cNvPr id="57" name="Rectangle 56"/>
          <p:cNvSpPr/>
          <p:nvPr/>
        </p:nvSpPr>
        <p:spPr>
          <a:xfrm>
            <a:off x="3097804" y="3706073"/>
            <a:ext cx="1320456" cy="584775"/>
          </a:xfrm>
          <a:prstGeom prst="rect">
            <a:avLst/>
          </a:prstGeom>
        </p:spPr>
        <p:txBody>
          <a:bodyPr wrap="square">
            <a:spAutoFit/>
          </a:bodyPr>
          <a:lstStyle/>
          <a:p>
            <a:pPr algn="ctr"/>
            <a:r>
              <a:rPr lang="fa-IR" sz="1600" dirty="0">
                <a:latin typeface="Calibri" panose="020F0502020204030204" pitchFamily="34" charset="0"/>
                <a:ea typeface="Calibri" panose="020F0502020204030204" pitchFamily="34" charset="0"/>
                <a:cs typeface="B Nazanin" panose="00000400000000000000" pitchFamily="2" charset="-78"/>
              </a:rPr>
              <a:t>نشتاب</a:t>
            </a:r>
            <a:r>
              <a:rPr lang="fa-IR" sz="1600" dirty="0">
                <a:ea typeface="Calibri" panose="020F0502020204030204" pitchFamily="34" charset="0"/>
                <a:cs typeface="B Nazanin" panose="00000400000000000000" pitchFamily="2" charset="-78"/>
              </a:rPr>
              <a:t> </a:t>
            </a:r>
            <a:r>
              <a:rPr lang="fa-IR" sz="1600" dirty="0">
                <a:latin typeface="Calibri" panose="020F0502020204030204" pitchFamily="34" charset="0"/>
                <a:ea typeface="Calibri" panose="020F0502020204030204" pitchFamily="34" charset="0"/>
                <a:cs typeface="B Nazanin" panose="00000400000000000000" pitchFamily="2" charset="-78"/>
              </a:rPr>
              <a:t>و</a:t>
            </a:r>
            <a:r>
              <a:rPr lang="fa-IR" sz="1600" dirty="0">
                <a:ea typeface="Calibri" panose="020F0502020204030204" pitchFamily="34" charset="0"/>
                <a:cs typeface="B Nazanin" panose="00000400000000000000" pitchFamily="2" charset="-78"/>
              </a:rPr>
              <a:t> </a:t>
            </a:r>
            <a:r>
              <a:rPr lang="fa-IR" sz="1600" dirty="0" smtClean="0">
                <a:latin typeface="Calibri" panose="020F0502020204030204" pitchFamily="34" charset="0"/>
                <a:ea typeface="Calibri" panose="020F0502020204030204" pitchFamily="34" charset="0"/>
                <a:cs typeface="B Nazanin" panose="00000400000000000000" pitchFamily="2" charset="-78"/>
              </a:rPr>
              <a:t>آبهای</a:t>
            </a:r>
          </a:p>
          <a:p>
            <a:pPr algn="ctr"/>
            <a:r>
              <a:rPr lang="fa-IR" sz="1600" dirty="0" smtClean="0">
                <a:ea typeface="Calibri" panose="020F0502020204030204" pitchFamily="34" charset="0"/>
                <a:cs typeface="B Nazanin" panose="00000400000000000000" pitchFamily="2" charset="-78"/>
              </a:rPr>
              <a:t> </a:t>
            </a:r>
            <a:r>
              <a:rPr lang="fa-IR" sz="1600" dirty="0">
                <a:latin typeface="Calibri" panose="020F0502020204030204" pitchFamily="34" charset="0"/>
                <a:ea typeface="Calibri" panose="020F0502020204030204" pitchFamily="34" charset="0"/>
                <a:cs typeface="B Nazanin" panose="00000400000000000000" pitchFamily="2" charset="-78"/>
              </a:rPr>
              <a:t>نفوذی</a:t>
            </a:r>
            <a:r>
              <a:rPr lang="fa-IR" sz="1600" dirty="0">
                <a:ea typeface="Calibri" panose="020F0502020204030204" pitchFamily="34" charset="0"/>
                <a:cs typeface="B Nazanin" panose="00000400000000000000" pitchFamily="2" charset="-78"/>
              </a:rPr>
              <a:t> </a:t>
            </a:r>
            <a:endParaRPr lang="fa-IR" sz="1600" dirty="0">
              <a:cs typeface="B Nazanin" panose="00000400000000000000" pitchFamily="2" charset="-78"/>
            </a:endParaRPr>
          </a:p>
        </p:txBody>
      </p:sp>
      <p:sp>
        <p:nvSpPr>
          <p:cNvPr id="60" name="Down Arrow 59"/>
          <p:cNvSpPr/>
          <p:nvPr/>
        </p:nvSpPr>
        <p:spPr>
          <a:xfrm>
            <a:off x="4553380" y="3748586"/>
            <a:ext cx="742046" cy="707023"/>
          </a:xfrm>
          <a:prstGeom prst="downArrow">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fa-IR"/>
          </a:p>
        </p:txBody>
      </p:sp>
      <p:sp>
        <p:nvSpPr>
          <p:cNvPr id="28" name="Rectangle 27"/>
          <p:cNvSpPr/>
          <p:nvPr/>
        </p:nvSpPr>
        <p:spPr>
          <a:xfrm>
            <a:off x="1674780" y="4633651"/>
            <a:ext cx="6542746" cy="1200329"/>
          </a:xfrm>
          <a:prstGeom prst="rect">
            <a:avLst/>
          </a:prstGeom>
        </p:spPr>
        <p:txBody>
          <a:bodyPr wrap="square">
            <a:spAutoFit/>
          </a:bodyPr>
          <a:lstStyle/>
          <a:p>
            <a:pPr algn="just" rtl="1"/>
            <a:r>
              <a:rPr lang="fa-IR" dirty="0">
                <a:cs typeface="B Nazanin" panose="00000400000000000000" pitchFamily="2" charset="-78"/>
              </a:rPr>
              <a:t>آب مصرفی فضای سبز خانگی، عمومی و اتلاف آب به شبکه جمع آوری فاضلاب وارد نمیشوند و جز منابع تولید فاضلاب به حساب نمی آیند. مصارف خانگی و تجاری و صنعتی و عمومی نیز تماما به فاضلاب تبدیل نمیگردند. از اینرو جهت برآورد مقدار فاضلاب شهری بررسی دو عامل ضریب تبدیل آب به فاضلاب و محاسبه نشتاب و آبهای </a:t>
            </a:r>
            <a:r>
              <a:rPr lang="fa-IR" dirty="0" smtClean="0">
                <a:cs typeface="B Nazanin" panose="00000400000000000000" pitchFamily="2" charset="-78"/>
              </a:rPr>
              <a:t>نفوذی </a:t>
            </a:r>
            <a:r>
              <a:rPr lang="fa-IR" dirty="0">
                <a:cs typeface="B Nazanin" panose="00000400000000000000" pitchFamily="2" charset="-78"/>
              </a:rPr>
              <a:t>مطرح میشود.</a:t>
            </a:r>
          </a:p>
        </p:txBody>
      </p:sp>
    </p:spTree>
    <p:extLst>
      <p:ext uri="{BB962C8B-B14F-4D97-AF65-F5344CB8AC3E}">
        <p14:creationId xmlns:p14="http://schemas.microsoft.com/office/powerpoint/2010/main" val="428861249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par>
                                <p:cTn id="18" presetID="10" presetClass="entr" presetSubtype="0"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par>
                                <p:cTn id="21" presetID="10" presetClass="entr" presetSubtype="0"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500"/>
                                        <p:tgtEl>
                                          <p:spTgt spid="51"/>
                                        </p:tgtEl>
                                      </p:cBhvr>
                                    </p:animEffect>
                                  </p:childTnLst>
                                </p:cTn>
                              </p:par>
                              <p:par>
                                <p:cTn id="24" presetID="10" presetClass="entr" presetSubtype="0" fill="hold" nodeType="with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500"/>
                                        <p:tgtEl>
                                          <p:spTgt spid="5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barn(inVertical)">
                                      <p:cBhvr>
                                        <p:cTn id="41" dur="500"/>
                                        <p:tgtEl>
                                          <p:spTgt spid="6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2" grpId="0"/>
      <p:bldP spid="56" grpId="0"/>
      <p:bldP spid="57" grpId="0"/>
      <p:bldP spid="60" grpId="0" animBg="1"/>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8" name="Rectangle 27"/>
          <p:cNvSpPr/>
          <p:nvPr/>
        </p:nvSpPr>
        <p:spPr>
          <a:xfrm>
            <a:off x="1134415" y="1179754"/>
            <a:ext cx="5974050" cy="1512273"/>
          </a:xfrm>
          <a:prstGeom prst="rect">
            <a:avLst/>
          </a:prstGeom>
        </p:spPr>
        <p:txBody>
          <a:bodyPr wrap="square">
            <a:spAutoFit/>
          </a:bodyPr>
          <a:lstStyle/>
          <a:p>
            <a:pPr marL="285750" lvl="0" indent="-285750" algn="just" rtl="1">
              <a:lnSpc>
                <a:spcPct val="107000"/>
              </a:lnSpc>
              <a:spcAft>
                <a:spcPts val="800"/>
              </a:spcAft>
              <a:buFont typeface="Wingdings" panose="05000000000000000000" pitchFamily="2" charset="2"/>
              <a:buChar char="v"/>
            </a:pPr>
            <a:r>
              <a:rPr lang="fa-IR" sz="1600" dirty="0">
                <a:latin typeface="Calibri" panose="020F0502020204030204" pitchFamily="34" charset="0"/>
                <a:ea typeface="Calibri" panose="020F0502020204030204" pitchFamily="34" charset="0"/>
                <a:cs typeface="B Nazanin" panose="00000400000000000000" pitchFamily="2" charset="-78"/>
              </a:rPr>
              <a:t>ضریب تبدیل آب به فاضلاب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1600" dirty="0">
                <a:latin typeface="Calibri" panose="020F0502020204030204" pitchFamily="34" charset="0"/>
                <a:ea typeface="Calibri" panose="020F0502020204030204" pitchFamily="34" charset="0"/>
                <a:cs typeface="B Nazanin" panose="00000400000000000000" pitchFamily="2" charset="-78"/>
              </a:rPr>
              <a:t>نظر به اینکه تمامی آب به فاضلاب تبدیل نمیگردد و بخشی از فاضلاب از طریق تبخیر و یا نفوذ به زمین و یا مصارف گوناگون از دسترس خارج میگردد، ضریب تبدیل آب به فاضلاب در نظر گرفته میشود این ضریب بر اساس استاندارد صنعت آب و با توجه به شرایط آب و هوایی ایران</a:t>
            </a:r>
            <a:r>
              <a:rPr lang="en-US" sz="1600" dirty="0">
                <a:latin typeface="Calibri" panose="020F0502020204030204" pitchFamily="34" charset="0"/>
                <a:ea typeface="Calibri" panose="020F0502020204030204" pitchFamily="34" charset="0"/>
                <a:cs typeface="B Nazanin" panose="00000400000000000000" pitchFamily="2" charset="-78"/>
              </a:rPr>
              <a:t> 72 </a:t>
            </a:r>
            <a:r>
              <a:rPr lang="fa-IR" sz="1600" dirty="0">
                <a:latin typeface="Calibri" panose="020F0502020204030204" pitchFamily="34" charset="0"/>
                <a:ea typeface="Calibri" panose="020F0502020204030204" pitchFamily="34" charset="0"/>
                <a:cs typeface="B Nazanin" panose="00000400000000000000" pitchFamily="2" charset="-78"/>
              </a:rPr>
              <a:t>تا</a:t>
            </a:r>
            <a:r>
              <a:rPr lang="en-US" sz="1600" dirty="0">
                <a:latin typeface="Calibri" panose="020F0502020204030204" pitchFamily="34" charset="0"/>
                <a:ea typeface="Calibri" panose="020F0502020204030204" pitchFamily="34" charset="0"/>
                <a:cs typeface="B Nazanin" panose="00000400000000000000" pitchFamily="2" charset="-78"/>
              </a:rPr>
              <a:t> 32 </a:t>
            </a:r>
            <a:r>
              <a:rPr lang="fa-IR" sz="1600" dirty="0">
                <a:latin typeface="Calibri" panose="020F0502020204030204" pitchFamily="34" charset="0"/>
                <a:ea typeface="Calibri" panose="020F0502020204030204" pitchFamily="34" charset="0"/>
                <a:cs typeface="B Nazanin" panose="00000400000000000000" pitchFamily="2" charset="-78"/>
              </a:rPr>
              <a:t>درصد پیشنهاد شده است.</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9" name="Rectangle 28"/>
          <p:cNvSpPr/>
          <p:nvPr/>
        </p:nvSpPr>
        <p:spPr>
          <a:xfrm>
            <a:off x="1012851" y="2681875"/>
            <a:ext cx="6095614" cy="2244397"/>
          </a:xfrm>
          <a:prstGeom prst="rect">
            <a:avLst/>
          </a:prstGeom>
        </p:spPr>
        <p:txBody>
          <a:bodyPr wrap="square">
            <a:spAutoFit/>
          </a:bodyPr>
          <a:lstStyle/>
          <a:p>
            <a:pPr marL="285750" lvl="0" indent="-285750" algn="just" rtl="1">
              <a:lnSpc>
                <a:spcPct val="107000"/>
              </a:lnSpc>
              <a:spcAft>
                <a:spcPts val="800"/>
              </a:spcAft>
              <a:buFont typeface="Wingdings" panose="05000000000000000000" pitchFamily="2" charset="2"/>
              <a:buChar char="v"/>
            </a:pPr>
            <a:r>
              <a:rPr lang="fa-IR" sz="1600" dirty="0">
                <a:latin typeface="Calibri" panose="020F0502020204030204" pitchFamily="34" charset="0"/>
                <a:ea typeface="Calibri" panose="020F0502020204030204" pitchFamily="34" charset="0"/>
                <a:cs typeface="B Nazanin" panose="00000400000000000000" pitchFamily="2" charset="-78"/>
              </a:rPr>
              <a:t>نشتاب و آبهای نفوذی  </a:t>
            </a:r>
            <a:endParaRPr lang="en-US" sz="1400" dirty="0">
              <a:latin typeface="Calibri" panose="020F0502020204030204" pitchFamily="34" charset="0"/>
              <a:ea typeface="Calibri" panose="020F0502020204030204" pitchFamily="34" charset="0"/>
              <a:cs typeface="B Nazanin" panose="00000400000000000000" pitchFamily="2" charset="-78"/>
            </a:endParaRPr>
          </a:p>
          <a:p>
            <a:pPr algn="just" rtl="1">
              <a:lnSpc>
                <a:spcPct val="107000"/>
              </a:lnSpc>
              <a:spcAft>
                <a:spcPts val="800"/>
              </a:spcAft>
            </a:pPr>
            <a:r>
              <a:rPr lang="fa-IR" sz="1600" dirty="0">
                <a:latin typeface="Calibri" panose="020F0502020204030204" pitchFamily="34" charset="0"/>
                <a:ea typeface="Calibri" panose="020F0502020204030204" pitchFamily="34" charset="0"/>
                <a:cs typeface="B Nazanin" panose="00000400000000000000" pitchFamily="2" charset="-78"/>
              </a:rPr>
              <a:t>کلیه آبهای اضافی که به داخل فاضلابروها نفوذ مینماید نشتاب و آبهای نفوذی را تشکیل میدهد</a:t>
            </a:r>
            <a:r>
              <a:rPr lang="en-US" sz="1600" dirty="0">
                <a:latin typeface="Calibri" panose="020F0502020204030204" pitchFamily="34" charset="0"/>
                <a:ea typeface="Calibri" panose="020F0502020204030204" pitchFamily="34" charset="0"/>
                <a:cs typeface="B Nazanin" panose="00000400000000000000" pitchFamily="2" charset="-78"/>
              </a:rPr>
              <a:t>. </a:t>
            </a:r>
            <a:endParaRPr lang="en-US" sz="1600" dirty="0" smtClean="0">
              <a:latin typeface="Calibri" panose="020F0502020204030204" pitchFamily="34" charset="0"/>
              <a:ea typeface="Calibri" panose="020F0502020204030204" pitchFamily="34" charset="0"/>
              <a:cs typeface="B Nazanin" panose="00000400000000000000" pitchFamily="2" charset="-78"/>
            </a:endParaRPr>
          </a:p>
          <a:p>
            <a:pPr algn="just" rtl="1">
              <a:lnSpc>
                <a:spcPct val="107000"/>
              </a:lnSpc>
              <a:spcAft>
                <a:spcPts val="800"/>
              </a:spcAft>
            </a:pPr>
            <a:r>
              <a:rPr lang="fa-IR" sz="1600" dirty="0" smtClean="0">
                <a:latin typeface="Calibri" panose="020F0502020204030204" pitchFamily="34" charset="0"/>
                <a:ea typeface="Calibri" panose="020F0502020204030204" pitchFamily="34" charset="0"/>
                <a:cs typeface="B Nazanin" panose="00000400000000000000" pitchFamily="2" charset="-78"/>
              </a:rPr>
              <a:t>مهمترین </a:t>
            </a:r>
            <a:r>
              <a:rPr lang="fa-IR" sz="1600" dirty="0">
                <a:latin typeface="Calibri" panose="020F0502020204030204" pitchFamily="34" charset="0"/>
                <a:ea typeface="Calibri" panose="020F0502020204030204" pitchFamily="34" charset="0"/>
                <a:cs typeface="B Nazanin" panose="00000400000000000000" pitchFamily="2" charset="-78"/>
              </a:rPr>
              <a:t>منابع نفوذ آبهای اضافی </a:t>
            </a:r>
            <a:r>
              <a:rPr lang="fa-IR" sz="1600" dirty="0" smtClean="0">
                <a:latin typeface="Calibri" panose="020F0502020204030204" pitchFamily="34" charset="0"/>
                <a:ea typeface="Calibri" panose="020F0502020204030204" pitchFamily="34" charset="0"/>
                <a:cs typeface="B Nazanin" panose="00000400000000000000" pitchFamily="2" charset="-78"/>
              </a:rPr>
              <a:t>عبارتند </a:t>
            </a:r>
            <a:r>
              <a:rPr lang="fa-IR" sz="1600" dirty="0">
                <a:latin typeface="Calibri" panose="020F0502020204030204" pitchFamily="34" charset="0"/>
                <a:ea typeface="Calibri" panose="020F0502020204030204" pitchFamily="34" charset="0"/>
                <a:cs typeface="B Nazanin" panose="00000400000000000000" pitchFamily="2" charset="-78"/>
              </a:rPr>
              <a:t>از</a:t>
            </a:r>
            <a:r>
              <a:rPr lang="en-US" sz="1600" dirty="0">
                <a:latin typeface="Calibri" panose="020F0502020204030204" pitchFamily="34" charset="0"/>
                <a:ea typeface="Calibri" panose="020F0502020204030204" pitchFamily="34" charset="0"/>
                <a:cs typeface="B Nazanin" panose="00000400000000000000" pitchFamily="2" charset="-78"/>
              </a:rPr>
              <a:t>:</a:t>
            </a:r>
            <a:endParaRPr lang="en-US" sz="1400" dirty="0">
              <a:latin typeface="Calibri" panose="020F0502020204030204" pitchFamily="34" charset="0"/>
              <a:ea typeface="Calibri" panose="020F0502020204030204" pitchFamily="34" charset="0"/>
              <a:cs typeface="B Nazanin" panose="00000400000000000000" pitchFamily="2" charset="-78"/>
            </a:endParaRPr>
          </a:p>
          <a:p>
            <a:pPr marL="285750" lvl="0" indent="-285750" algn="just" rtl="1">
              <a:lnSpc>
                <a:spcPct val="107000"/>
              </a:lnSpc>
              <a:spcAft>
                <a:spcPts val="0"/>
              </a:spcAft>
              <a:buFont typeface="Wingdings" panose="05000000000000000000" pitchFamily="2" charset="2"/>
              <a:buChar char="ü"/>
            </a:pPr>
            <a:r>
              <a:rPr lang="fa-IR" sz="1600" dirty="0">
                <a:latin typeface="Calibri" panose="020F0502020204030204" pitchFamily="34" charset="0"/>
                <a:ea typeface="Calibri" panose="020F0502020204030204" pitchFamily="34" charset="0"/>
                <a:cs typeface="B Nazanin" panose="00000400000000000000" pitchFamily="2" charset="-78"/>
              </a:rPr>
              <a:t>آبهای زیر زمینی که از طریق اتصالات و شکافها و ترک ها از دیواره آدمروها و یا شکستگیهای احتمالی لوله وارد میگردند، نشتاب نامگذاری شده اند</a:t>
            </a:r>
            <a:r>
              <a:rPr lang="en-US" sz="1600" dirty="0">
                <a:latin typeface="Calibri" panose="020F0502020204030204" pitchFamily="34" charset="0"/>
                <a:ea typeface="Calibri" panose="020F0502020204030204" pitchFamily="34" charset="0"/>
                <a:cs typeface="B Nazanin" panose="00000400000000000000" pitchFamily="2" charset="-78"/>
              </a:rPr>
              <a:t>.</a:t>
            </a:r>
            <a:endParaRPr lang="en-US" sz="1400" dirty="0">
              <a:latin typeface="Calibri" panose="020F0502020204030204" pitchFamily="34" charset="0"/>
              <a:ea typeface="Calibri" panose="020F0502020204030204" pitchFamily="34" charset="0"/>
              <a:cs typeface="B Nazanin" panose="00000400000000000000" pitchFamily="2" charset="-78"/>
            </a:endParaRPr>
          </a:p>
          <a:p>
            <a:pPr marL="285750" lvl="0" indent="-285750" algn="just" rtl="1">
              <a:lnSpc>
                <a:spcPct val="107000"/>
              </a:lnSpc>
              <a:spcAft>
                <a:spcPts val="800"/>
              </a:spcAft>
              <a:buFont typeface="Wingdings" panose="05000000000000000000" pitchFamily="2" charset="2"/>
              <a:buChar char="ü"/>
            </a:pPr>
            <a:r>
              <a:rPr lang="fa-IR" sz="1600" dirty="0">
                <a:latin typeface="Calibri" panose="020F0502020204030204" pitchFamily="34" charset="0"/>
                <a:ea typeface="Calibri" panose="020F0502020204030204" pitchFamily="34" charset="0"/>
                <a:cs typeface="B Nazanin" panose="00000400000000000000" pitchFamily="2" charset="-78"/>
              </a:rPr>
              <a:t>آبهای سطحی که از طریق دریچه آدمروها و بام و محوطه ساختمانها از راه اتصالات غیر مجاز وارد شبکه میگردند آبهای نفوذی نامیده میشوند</a:t>
            </a:r>
            <a:r>
              <a:rPr lang="en-US" sz="1600" dirty="0" smtClean="0">
                <a:latin typeface="Calibri" panose="020F0502020204030204" pitchFamily="34" charset="0"/>
                <a:ea typeface="Calibri" panose="020F0502020204030204" pitchFamily="34" charset="0"/>
                <a:cs typeface="B Nazanin" panose="00000400000000000000" pitchFamily="2" charset="-78"/>
              </a:rPr>
              <a:t>.</a:t>
            </a:r>
            <a:endParaRPr lang="en-US" sz="1400" dirty="0">
              <a:latin typeface="Calibri" panose="020F0502020204030204" pitchFamily="34" charset="0"/>
              <a:ea typeface="Calibri" panose="020F0502020204030204" pitchFamily="34" charset="0"/>
              <a:cs typeface="B Nazanin" panose="00000400000000000000" pitchFamily="2" charset="-78"/>
            </a:endParaRPr>
          </a:p>
        </p:txBody>
      </p:sp>
      <p:sp>
        <p:nvSpPr>
          <p:cNvPr id="43" name="Rectangle 42"/>
          <p:cNvSpPr/>
          <p:nvPr/>
        </p:nvSpPr>
        <p:spPr>
          <a:xfrm>
            <a:off x="945228" y="5024351"/>
            <a:ext cx="3947395" cy="1329520"/>
          </a:xfrm>
          <a:prstGeom prst="rect">
            <a:avLst/>
          </a:prstGeom>
          <a:ln/>
        </p:spPr>
        <p:style>
          <a:lnRef idx="3">
            <a:schemeClr val="lt1"/>
          </a:lnRef>
          <a:fillRef idx="1">
            <a:schemeClr val="accent2"/>
          </a:fillRef>
          <a:effectRef idx="1">
            <a:schemeClr val="accent2"/>
          </a:effectRef>
          <a:fontRef idx="minor">
            <a:schemeClr val="lt1"/>
          </a:fontRef>
        </p:style>
        <p:txBody>
          <a:bodyPr rtlCol="0" anchor="ctr"/>
          <a:lstStyle/>
          <a:p>
            <a:pPr algn="justLow" rtl="1">
              <a:lnSpc>
                <a:spcPct val="107000"/>
              </a:lnSpc>
              <a:spcAft>
                <a:spcPts val="800"/>
              </a:spcAft>
            </a:pPr>
            <a:r>
              <a:rPr lang="fa-IR" sz="1600" dirty="0">
                <a:solidFill>
                  <a:schemeClr val="tx1">
                    <a:lumMod val="95000"/>
                    <a:lumOff val="5000"/>
                  </a:schemeClr>
                </a:solidFill>
                <a:latin typeface="Calibri" panose="020F0502020204030204" pitchFamily="34" charset="0"/>
                <a:ea typeface="Calibri" panose="020F0502020204030204" pitchFamily="34" charset="0"/>
                <a:cs typeface="B Nazanin" panose="00000400000000000000" pitchFamily="2" charset="-78"/>
              </a:rPr>
              <a:t>میزان نشتاب تابع عوامل گوناگونی است که مهمترین آنها عبارت اند از </a:t>
            </a:r>
            <a:r>
              <a:rPr lang="en-US" sz="1600" dirty="0">
                <a:solidFill>
                  <a:schemeClr val="tx1">
                    <a:lumMod val="95000"/>
                    <a:lumOff val="5000"/>
                  </a:schemeClr>
                </a:solidFill>
                <a:latin typeface="Calibri" panose="020F0502020204030204" pitchFamily="34" charset="0"/>
                <a:ea typeface="Calibri" panose="020F0502020204030204" pitchFamily="34" charset="0"/>
                <a:cs typeface="B Nazanin" panose="00000400000000000000" pitchFamily="2" charset="-78"/>
              </a:rPr>
              <a:t>:</a:t>
            </a:r>
            <a:r>
              <a:rPr lang="fa-IR" sz="1600" dirty="0">
                <a:solidFill>
                  <a:schemeClr val="tx1">
                    <a:lumMod val="95000"/>
                    <a:lumOff val="5000"/>
                  </a:schemeClr>
                </a:solidFill>
                <a:latin typeface="Calibri" panose="020F0502020204030204" pitchFamily="34" charset="0"/>
                <a:ea typeface="Calibri" panose="020F0502020204030204" pitchFamily="34" charset="0"/>
                <a:cs typeface="B Nazanin" panose="00000400000000000000" pitchFamily="2" charset="-78"/>
              </a:rPr>
              <a:t>جنس خاک، سطح آب زیرزمینی، جنس ، طول و عمر لوله، تعداد انشعابات و سطح زیر پوشش، عمق لوله، نگهداری سیستم و دقت در کارگذاری لوله و اتصالات.</a:t>
            </a:r>
            <a:endParaRPr lang="en-US" sz="1600" dirty="0">
              <a:solidFill>
                <a:schemeClr val="tx1">
                  <a:lumMod val="95000"/>
                  <a:lumOff val="5000"/>
                </a:schemeClr>
              </a:solidFill>
              <a:latin typeface="Calibri" panose="020F0502020204030204" pitchFamily="34" charset="0"/>
              <a:ea typeface="Calibri" panose="020F0502020204030204" pitchFamily="34" charset="0"/>
              <a:cs typeface="B Nazanin" panose="00000400000000000000" pitchFamily="2" charset="-78"/>
            </a:endParaRPr>
          </a:p>
        </p:txBody>
      </p:sp>
      <p:pic>
        <p:nvPicPr>
          <p:cNvPr id="33" name="Picture 32" descr="fazelab.gif"/>
          <p:cNvPicPr>
            <a:picLocks noChangeAspect="1"/>
          </p:cNvPicPr>
          <p:nvPr/>
        </p:nvPicPr>
        <p:blipFill>
          <a:blip r:embed="rId2"/>
          <a:stretch>
            <a:fillRect/>
          </a:stretch>
        </p:blipFill>
        <p:spPr>
          <a:xfrm>
            <a:off x="7113712" y="4031500"/>
            <a:ext cx="2056120" cy="1619250"/>
          </a:xfrm>
          <a:prstGeom prst="rect">
            <a:avLst/>
          </a:prstGeom>
          <a:ln w="38100" cap="sq">
            <a:solidFill>
              <a:schemeClr val="tx2">
                <a:lumMod val="75000"/>
                <a:lumOff val="25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22453969"/>
      </p:ext>
    </p:extLst>
  </p:cSld>
  <p:clrMapOvr>
    <a:masterClrMapping/>
  </p:clrMapOvr>
  <mc:AlternateContent xmlns:mc="http://schemas.openxmlformats.org/markup-compatibility/2006" xmlns:p14="http://schemas.microsoft.com/office/powerpoint/2010/main">
    <mc:Choice Requires="p14">
      <p:transition spd="slow" p14:dur="800" advClick="0">
        <p14:flythroug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arn(inVertical)">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3589337" y="928948"/>
            <a:ext cx="3482181" cy="1463606"/>
          </a:xfrm>
          <a:prstGeom prst="rect">
            <a:avLst/>
          </a:prstGeom>
        </p:spPr>
        <p:txBody>
          <a:bodyPr wrap="square">
            <a:spAutoFit/>
          </a:bodyPr>
          <a:lstStyle/>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روشهای تصفیه فاضلاب</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07000"/>
              </a:lnSpc>
              <a:spcAft>
                <a:spcPts val="0"/>
              </a:spcAft>
              <a:buFont typeface="+mj-lt"/>
              <a:buAutoNum type="arabicPeriod"/>
            </a:pPr>
            <a:r>
              <a:rPr lang="fa-IR" dirty="0">
                <a:latin typeface="Calibri" panose="020F0502020204030204" pitchFamily="34" charset="0"/>
                <a:ea typeface="Calibri" panose="020F0502020204030204" pitchFamily="34" charset="0"/>
                <a:cs typeface="B Nazanin" panose="00000400000000000000" pitchFamily="2" charset="-78"/>
              </a:rPr>
              <a:t>تصفیه به روش حوضچه های هوادهی</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07000"/>
              </a:lnSpc>
              <a:spcAft>
                <a:spcPts val="800"/>
              </a:spcAft>
              <a:buFont typeface="+mj-lt"/>
              <a:buAutoNum type="arabicPeriod"/>
            </a:pPr>
            <a:r>
              <a:rPr lang="fa-IR" dirty="0">
                <a:latin typeface="Calibri" panose="020F0502020204030204" pitchFamily="34" charset="0"/>
                <a:ea typeface="Calibri" panose="020F0502020204030204" pitchFamily="34" charset="0"/>
                <a:cs typeface="B Nazanin" panose="00000400000000000000" pitchFamily="2" charset="-78"/>
              </a:rPr>
              <a:t>تصفیه به روش برکه تثبیت فاضلاب</a:t>
            </a:r>
            <a:endParaRPr lang="en-US" sz="1600" dirty="0">
              <a:latin typeface="Calibri" panose="020F0502020204030204" pitchFamily="34" charset="0"/>
              <a:ea typeface="Calibri" panose="020F0502020204030204" pitchFamily="34" charset="0"/>
              <a:cs typeface="Arial" panose="020B0604020202020204" pitchFamily="34" charset="0"/>
            </a:endParaRPr>
          </a:p>
          <a:p>
            <a:pPr algn="r"/>
            <a:r>
              <a:rPr lang="fa-IR" b="1" dirty="0" smtClean="0">
                <a:latin typeface="Calibri" panose="020F0502020204030204" pitchFamily="34" charset="0"/>
                <a:ea typeface="Calibri" panose="020F0502020204030204" pitchFamily="34" charset="0"/>
                <a:cs typeface="B Nazanin" panose="00000400000000000000" pitchFamily="2" charset="-78"/>
              </a:rPr>
              <a:t>3</a:t>
            </a:r>
            <a:r>
              <a:rPr lang="fa-IR" dirty="0" smtClean="0">
                <a:latin typeface="Calibri" panose="020F0502020204030204" pitchFamily="34" charset="0"/>
                <a:ea typeface="Calibri" panose="020F0502020204030204" pitchFamily="34" charset="0"/>
                <a:cs typeface="B Nazanin" panose="00000400000000000000" pitchFamily="2" charset="-78"/>
              </a:rPr>
              <a:t>.    تصفیه</a:t>
            </a:r>
            <a:r>
              <a:rPr lang="fa-IR" dirty="0" smtClean="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روش</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صافی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چکنده</a:t>
            </a:r>
            <a:endParaRPr lang="fa-IR" dirty="0"/>
          </a:p>
        </p:txBody>
      </p:sp>
      <p:pic>
        <p:nvPicPr>
          <p:cNvPr id="30" name="Picture 5" descr="cap_21258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041256" y="2391453"/>
            <a:ext cx="3788198" cy="370454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1647" y="3527020"/>
            <a:ext cx="3788642" cy="22547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89113402"/>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arn(inVertical)">
                                      <p:cBhvr>
                                        <p:cTn id="1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35" name="Rounded Rectangle 34"/>
          <p:cNvSpPr/>
          <p:nvPr/>
        </p:nvSpPr>
        <p:spPr>
          <a:xfrm>
            <a:off x="2751272" y="866092"/>
            <a:ext cx="3352795" cy="4558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پارامترها ومعیارهای موثر در مکانیابی تصفیه خانه فاضلاب</a:t>
            </a:r>
            <a:endParaRPr lang="fa-IR" sz="1600" dirty="0">
              <a:cs typeface="B Nazanin" panose="00000400000000000000" pitchFamily="2" charset="-78"/>
            </a:endParaRPr>
          </a:p>
        </p:txBody>
      </p:sp>
      <p:cxnSp>
        <p:nvCxnSpPr>
          <p:cNvPr id="37" name="Straight Connector 36"/>
          <p:cNvCxnSpPr>
            <a:stCxn id="35" idx="2"/>
          </p:cNvCxnSpPr>
          <p:nvPr/>
        </p:nvCxnSpPr>
        <p:spPr>
          <a:xfrm flipH="1">
            <a:off x="4427491" y="1321960"/>
            <a:ext cx="179" cy="2051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406855" y="1513616"/>
            <a:ext cx="23360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1866057" y="1513616"/>
            <a:ext cx="25407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1866057" y="1513616"/>
            <a:ext cx="0" cy="289585"/>
          </a:xfrm>
          <a:prstGeom prst="line">
            <a:avLst/>
          </a:prstGeom>
        </p:spPr>
        <p:style>
          <a:lnRef idx="1">
            <a:schemeClr val="accent1"/>
          </a:lnRef>
          <a:fillRef idx="0">
            <a:schemeClr val="accent1"/>
          </a:fillRef>
          <a:effectRef idx="0">
            <a:schemeClr val="accent1"/>
          </a:effectRef>
          <a:fontRef idx="minor">
            <a:schemeClr val="tx1"/>
          </a:fontRef>
        </p:style>
      </p:cxnSp>
      <p:sp>
        <p:nvSpPr>
          <p:cNvPr id="52" name="Rounded Rectangle 51"/>
          <p:cNvSpPr/>
          <p:nvPr/>
        </p:nvSpPr>
        <p:spPr>
          <a:xfrm>
            <a:off x="1073524" y="1828744"/>
            <a:ext cx="1540450"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معیارهای زیست محیطی</a:t>
            </a:r>
            <a:endParaRPr lang="fa-IR" sz="1600" dirty="0">
              <a:cs typeface="B Nazanin" panose="00000400000000000000" pitchFamily="2" charset="-78"/>
            </a:endParaRPr>
          </a:p>
        </p:txBody>
      </p:sp>
      <p:sp>
        <p:nvSpPr>
          <p:cNvPr id="53" name="Rounded Rectangle 52"/>
          <p:cNvSpPr/>
          <p:nvPr/>
        </p:nvSpPr>
        <p:spPr>
          <a:xfrm>
            <a:off x="2835081" y="1793684"/>
            <a:ext cx="1369778" cy="5092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معیارهای هواشناسی</a:t>
            </a:r>
            <a:endParaRPr lang="fa-IR" sz="1600" dirty="0">
              <a:cs typeface="B Nazanin" panose="00000400000000000000" pitchFamily="2" charset="-78"/>
            </a:endParaRPr>
          </a:p>
        </p:txBody>
      </p:sp>
      <p:sp>
        <p:nvSpPr>
          <p:cNvPr id="54" name="Rounded Rectangle 53"/>
          <p:cNvSpPr/>
          <p:nvPr/>
        </p:nvSpPr>
        <p:spPr>
          <a:xfrm>
            <a:off x="4439199" y="1793444"/>
            <a:ext cx="1315252" cy="4974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t>معیارهای زمین شناسی</a:t>
            </a:r>
            <a:endParaRPr lang="fa-IR" sz="1600" dirty="0"/>
          </a:p>
        </p:txBody>
      </p:sp>
      <p:sp>
        <p:nvSpPr>
          <p:cNvPr id="55" name="Rounded Rectangle 54"/>
          <p:cNvSpPr/>
          <p:nvPr/>
        </p:nvSpPr>
        <p:spPr>
          <a:xfrm>
            <a:off x="6030262" y="1836616"/>
            <a:ext cx="1243481" cy="4648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معیارهای اقتصادی</a:t>
            </a:r>
            <a:endParaRPr lang="fa-IR" sz="1600" dirty="0">
              <a:cs typeface="B Nazanin" panose="00000400000000000000" pitchFamily="2" charset="-78"/>
            </a:endParaRPr>
          </a:p>
        </p:txBody>
      </p:sp>
      <p:cxnSp>
        <p:nvCxnSpPr>
          <p:cNvPr id="59" name="Straight Arrow Connector 58"/>
          <p:cNvCxnSpPr>
            <a:endCxn id="77" idx="0"/>
          </p:cNvCxnSpPr>
          <p:nvPr/>
        </p:nvCxnSpPr>
        <p:spPr>
          <a:xfrm flipH="1">
            <a:off x="6696403" y="2337441"/>
            <a:ext cx="4063" cy="447671"/>
          </a:xfrm>
          <a:prstGeom prst="straightConnector1">
            <a:avLst/>
          </a:prstGeom>
          <a:ln>
            <a:solidFill>
              <a:schemeClr val="accent1">
                <a:lumMod val="75000"/>
              </a:schemeClr>
            </a:solidFill>
            <a:tailEnd type="triangle"/>
          </a:ln>
        </p:spPr>
        <p:style>
          <a:lnRef idx="3">
            <a:schemeClr val="dk1"/>
          </a:lnRef>
          <a:fillRef idx="0">
            <a:schemeClr val="dk1"/>
          </a:fillRef>
          <a:effectRef idx="2">
            <a:schemeClr val="dk1"/>
          </a:effectRef>
          <a:fontRef idx="minor">
            <a:schemeClr val="tx1"/>
          </a:fontRef>
        </p:style>
      </p:cxnSp>
      <p:cxnSp>
        <p:nvCxnSpPr>
          <p:cNvPr id="62" name="Straight Arrow Connector 61"/>
          <p:cNvCxnSpPr/>
          <p:nvPr/>
        </p:nvCxnSpPr>
        <p:spPr>
          <a:xfrm>
            <a:off x="1815644" y="2357315"/>
            <a:ext cx="6680" cy="283044"/>
          </a:xfrm>
          <a:prstGeom prst="straightConnector1">
            <a:avLst/>
          </a:prstGeom>
          <a:ln>
            <a:solidFill>
              <a:schemeClr val="accent1">
                <a:lumMod val="75000"/>
              </a:schemeClr>
            </a:solidFill>
            <a:tailEnd type="triangle"/>
          </a:ln>
        </p:spPr>
        <p:style>
          <a:lnRef idx="3">
            <a:schemeClr val="dk1"/>
          </a:lnRef>
          <a:fillRef idx="0">
            <a:schemeClr val="dk1"/>
          </a:fillRef>
          <a:effectRef idx="2">
            <a:schemeClr val="dk1"/>
          </a:effectRef>
          <a:fontRef idx="minor">
            <a:schemeClr val="tx1"/>
          </a:fontRef>
        </p:style>
      </p:cxnSp>
      <p:cxnSp>
        <p:nvCxnSpPr>
          <p:cNvPr id="63" name="Straight Arrow Connector 62"/>
          <p:cNvCxnSpPr/>
          <p:nvPr/>
        </p:nvCxnSpPr>
        <p:spPr>
          <a:xfrm flipH="1">
            <a:off x="3484679" y="2337441"/>
            <a:ext cx="75" cy="471186"/>
          </a:xfrm>
          <a:prstGeom prst="straightConnector1">
            <a:avLst/>
          </a:prstGeom>
          <a:ln>
            <a:solidFill>
              <a:schemeClr val="accent1">
                <a:lumMod val="75000"/>
              </a:schemeClr>
            </a:solidFill>
            <a:tailEnd type="triangle"/>
          </a:ln>
        </p:spPr>
        <p:style>
          <a:lnRef idx="3">
            <a:schemeClr val="dk1"/>
          </a:lnRef>
          <a:fillRef idx="0">
            <a:schemeClr val="dk1"/>
          </a:fillRef>
          <a:effectRef idx="2">
            <a:schemeClr val="dk1"/>
          </a:effectRef>
          <a:fontRef idx="minor">
            <a:schemeClr val="tx1"/>
          </a:fontRef>
        </p:style>
      </p:cxnSp>
      <p:cxnSp>
        <p:nvCxnSpPr>
          <p:cNvPr id="64" name="Straight Arrow Connector 63"/>
          <p:cNvCxnSpPr/>
          <p:nvPr/>
        </p:nvCxnSpPr>
        <p:spPr>
          <a:xfrm>
            <a:off x="5080970" y="2319728"/>
            <a:ext cx="24319" cy="446548"/>
          </a:xfrm>
          <a:prstGeom prst="straightConnector1">
            <a:avLst/>
          </a:prstGeom>
          <a:ln>
            <a:solidFill>
              <a:schemeClr val="accent1">
                <a:lumMod val="75000"/>
              </a:schemeClr>
            </a:solidFill>
            <a:tailEnd type="triangle"/>
          </a:ln>
        </p:spPr>
        <p:style>
          <a:lnRef idx="3">
            <a:schemeClr val="dk1"/>
          </a:lnRef>
          <a:fillRef idx="0">
            <a:schemeClr val="dk1"/>
          </a:fillRef>
          <a:effectRef idx="2">
            <a:schemeClr val="dk1"/>
          </a:effectRef>
          <a:fontRef idx="minor">
            <a:schemeClr val="tx1"/>
          </a:fontRef>
        </p:style>
      </p:cxnSp>
      <p:sp>
        <p:nvSpPr>
          <p:cNvPr id="56" name="Rounded Rectangle 55"/>
          <p:cNvSpPr/>
          <p:nvPr/>
        </p:nvSpPr>
        <p:spPr>
          <a:xfrm>
            <a:off x="1164976" y="2665902"/>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فاصله مناسب از مناطق مسکونی</a:t>
            </a:r>
            <a:endParaRPr lang="fa-IR" sz="1600" dirty="0">
              <a:cs typeface="B Nazanin" panose="00000400000000000000" pitchFamily="2" charset="-78"/>
            </a:endParaRPr>
          </a:p>
        </p:txBody>
      </p:sp>
      <p:sp>
        <p:nvSpPr>
          <p:cNvPr id="57" name="Rounded Rectangle 56"/>
          <p:cNvSpPr/>
          <p:nvPr/>
        </p:nvSpPr>
        <p:spPr>
          <a:xfrm>
            <a:off x="1190314" y="4275290"/>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مساحت زمین تصفیه</a:t>
            </a:r>
            <a:endParaRPr lang="fa-IR" sz="1600" dirty="0">
              <a:cs typeface="B Nazanin" panose="00000400000000000000" pitchFamily="2" charset="-78"/>
            </a:endParaRPr>
          </a:p>
        </p:txBody>
      </p:sp>
      <p:sp>
        <p:nvSpPr>
          <p:cNvPr id="58" name="Rounded Rectangle 57"/>
          <p:cNvSpPr/>
          <p:nvPr/>
        </p:nvSpPr>
        <p:spPr>
          <a:xfrm>
            <a:off x="1166173" y="3745691"/>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اکولوژی موجودات زنده</a:t>
            </a:r>
            <a:endParaRPr lang="fa-IR" sz="1600" dirty="0">
              <a:cs typeface="B Nazanin" panose="00000400000000000000" pitchFamily="2" charset="-78"/>
            </a:endParaRPr>
          </a:p>
        </p:txBody>
      </p:sp>
      <p:sp>
        <p:nvSpPr>
          <p:cNvPr id="60" name="Rounded Rectangle 59"/>
          <p:cNvSpPr/>
          <p:nvPr/>
        </p:nvSpPr>
        <p:spPr>
          <a:xfrm>
            <a:off x="1164976" y="3201648"/>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مناطق محافطت شده</a:t>
            </a:r>
            <a:endParaRPr lang="fa-IR" sz="1600" dirty="0">
              <a:cs typeface="B Nazanin" panose="00000400000000000000" pitchFamily="2" charset="-78"/>
            </a:endParaRPr>
          </a:p>
        </p:txBody>
      </p:sp>
      <p:sp>
        <p:nvSpPr>
          <p:cNvPr id="61" name="Rounded Rectangle 60"/>
          <p:cNvSpPr/>
          <p:nvPr/>
        </p:nvSpPr>
        <p:spPr>
          <a:xfrm>
            <a:off x="2829501" y="4086169"/>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جهت باد</a:t>
            </a:r>
            <a:endParaRPr lang="fa-IR" sz="1600" dirty="0">
              <a:cs typeface="B Nazanin" panose="00000400000000000000" pitchFamily="2" charset="-78"/>
            </a:endParaRPr>
          </a:p>
        </p:txBody>
      </p:sp>
      <p:sp>
        <p:nvSpPr>
          <p:cNvPr id="65" name="Rounded Rectangle 64"/>
          <p:cNvSpPr/>
          <p:nvPr/>
        </p:nvSpPr>
        <p:spPr>
          <a:xfrm>
            <a:off x="2836065" y="3470650"/>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تبخیر</a:t>
            </a:r>
            <a:endParaRPr lang="fa-IR" sz="1600" dirty="0">
              <a:cs typeface="B Nazanin" panose="00000400000000000000" pitchFamily="2" charset="-78"/>
            </a:endParaRPr>
          </a:p>
        </p:txBody>
      </p:sp>
      <p:sp>
        <p:nvSpPr>
          <p:cNvPr id="66" name="Rounded Rectangle 65"/>
          <p:cNvSpPr/>
          <p:nvPr/>
        </p:nvSpPr>
        <p:spPr>
          <a:xfrm>
            <a:off x="2811064" y="2842224"/>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بارندگی</a:t>
            </a:r>
            <a:endParaRPr lang="fa-IR" sz="1600" dirty="0">
              <a:cs typeface="B Nazanin" panose="00000400000000000000" pitchFamily="2" charset="-78"/>
            </a:endParaRPr>
          </a:p>
        </p:txBody>
      </p:sp>
      <p:sp>
        <p:nvSpPr>
          <p:cNvPr id="67" name="Rounded Rectangle 66"/>
          <p:cNvSpPr/>
          <p:nvPr/>
        </p:nvSpPr>
        <p:spPr>
          <a:xfrm>
            <a:off x="4485690" y="4089691"/>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خاک شناسی</a:t>
            </a:r>
            <a:endParaRPr lang="fa-IR" sz="1600" dirty="0">
              <a:cs typeface="B Nazanin" panose="00000400000000000000" pitchFamily="2" charset="-78"/>
            </a:endParaRPr>
          </a:p>
        </p:txBody>
      </p:sp>
      <p:sp>
        <p:nvSpPr>
          <p:cNvPr id="68" name="Rounded Rectangle 67"/>
          <p:cNvSpPr/>
          <p:nvPr/>
        </p:nvSpPr>
        <p:spPr>
          <a:xfrm>
            <a:off x="4463716" y="3487872"/>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سنگ شناسی</a:t>
            </a:r>
            <a:endParaRPr lang="fa-IR" sz="1600" dirty="0">
              <a:cs typeface="B Nazanin" panose="00000400000000000000" pitchFamily="2" charset="-78"/>
            </a:endParaRPr>
          </a:p>
        </p:txBody>
      </p:sp>
      <p:sp>
        <p:nvSpPr>
          <p:cNvPr id="69" name="Rounded Rectangle 68"/>
          <p:cNvSpPr/>
          <p:nvPr/>
        </p:nvSpPr>
        <p:spPr>
          <a:xfrm>
            <a:off x="4464152" y="2838257"/>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زمین شناسی ساختمان</a:t>
            </a:r>
            <a:endParaRPr lang="fa-IR" sz="1600" dirty="0">
              <a:cs typeface="B Nazanin" panose="00000400000000000000" pitchFamily="2" charset="-78"/>
            </a:endParaRPr>
          </a:p>
        </p:txBody>
      </p:sp>
      <p:sp>
        <p:nvSpPr>
          <p:cNvPr id="70" name="Rounded Rectangle 69"/>
          <p:cNvSpPr/>
          <p:nvPr/>
        </p:nvSpPr>
        <p:spPr>
          <a:xfrm>
            <a:off x="1192252" y="5348932"/>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استفاده از پساب تصفیه خانه</a:t>
            </a:r>
            <a:endParaRPr lang="fa-IR" sz="1600" dirty="0">
              <a:cs typeface="B Nazanin" panose="00000400000000000000" pitchFamily="2" charset="-78"/>
            </a:endParaRPr>
          </a:p>
        </p:txBody>
      </p:sp>
      <p:sp>
        <p:nvSpPr>
          <p:cNvPr id="72" name="Rounded Rectangle 71"/>
          <p:cNvSpPr/>
          <p:nvPr/>
        </p:nvSpPr>
        <p:spPr>
          <a:xfrm>
            <a:off x="1173085" y="5948448"/>
            <a:ext cx="1280457" cy="5205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محفوظ بودن در برابر سیل</a:t>
            </a:r>
            <a:endParaRPr lang="fa-IR" sz="1600" dirty="0">
              <a:cs typeface="B Nazanin" panose="00000400000000000000" pitchFamily="2" charset="-78"/>
            </a:endParaRPr>
          </a:p>
        </p:txBody>
      </p:sp>
      <p:sp>
        <p:nvSpPr>
          <p:cNvPr id="73" name="Rounded Rectangle 72"/>
          <p:cNvSpPr/>
          <p:nvPr/>
        </p:nvSpPr>
        <p:spPr>
          <a:xfrm>
            <a:off x="1173085" y="4799459"/>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امکان توسعه تصفیه خانه</a:t>
            </a:r>
            <a:endParaRPr lang="fa-IR" sz="1600" dirty="0">
              <a:cs typeface="B Nazanin" panose="00000400000000000000" pitchFamily="2" charset="-78"/>
            </a:endParaRPr>
          </a:p>
        </p:txBody>
      </p:sp>
      <p:sp>
        <p:nvSpPr>
          <p:cNvPr id="74" name="Rounded Rectangle 73"/>
          <p:cNvSpPr/>
          <p:nvPr/>
        </p:nvSpPr>
        <p:spPr>
          <a:xfrm>
            <a:off x="6028317" y="4829307"/>
            <a:ext cx="1354339"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فاصله از شبکه فاضلاب</a:t>
            </a:r>
            <a:endParaRPr lang="fa-IR" sz="1600" dirty="0">
              <a:cs typeface="B Nazanin" panose="00000400000000000000" pitchFamily="2" charset="-78"/>
            </a:endParaRPr>
          </a:p>
        </p:txBody>
      </p:sp>
      <p:sp>
        <p:nvSpPr>
          <p:cNvPr id="75" name="Rounded Rectangle 74"/>
          <p:cNvSpPr/>
          <p:nvPr/>
        </p:nvSpPr>
        <p:spPr>
          <a:xfrm>
            <a:off x="6026150" y="4222388"/>
            <a:ext cx="1365250"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مالکیت زمین تصفیه خانه</a:t>
            </a:r>
            <a:endParaRPr lang="fa-IR" sz="1600" dirty="0">
              <a:cs typeface="B Nazanin" panose="00000400000000000000" pitchFamily="2" charset="-78"/>
            </a:endParaRPr>
          </a:p>
        </p:txBody>
      </p:sp>
      <p:sp>
        <p:nvSpPr>
          <p:cNvPr id="76" name="Rounded Rectangle 75"/>
          <p:cNvSpPr/>
          <p:nvPr/>
        </p:nvSpPr>
        <p:spPr>
          <a:xfrm>
            <a:off x="5989128" y="3436382"/>
            <a:ext cx="1402272" cy="6274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cs typeface="B Nazanin" panose="00000400000000000000" pitchFamily="2" charset="-78"/>
              </a:rPr>
              <a:t>عملیات خاکبرداری و خاکریزی</a:t>
            </a:r>
            <a:endParaRPr lang="fa-IR" sz="1400" dirty="0">
              <a:cs typeface="B Nazanin" panose="00000400000000000000" pitchFamily="2" charset="-78"/>
            </a:endParaRPr>
          </a:p>
        </p:txBody>
      </p:sp>
      <p:sp>
        <p:nvSpPr>
          <p:cNvPr id="77" name="Rounded Rectangle 76"/>
          <p:cNvSpPr/>
          <p:nvPr/>
        </p:nvSpPr>
        <p:spPr>
          <a:xfrm>
            <a:off x="6056174" y="2785112"/>
            <a:ext cx="1280457" cy="4586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cs typeface="B Nazanin" panose="00000400000000000000" pitchFamily="2" charset="-78"/>
              </a:rPr>
              <a:t>توپوگرافی محل تصفیه خانه</a:t>
            </a:r>
            <a:endParaRPr lang="fa-IR" sz="1600" dirty="0">
              <a:cs typeface="B Nazanin" panose="00000400000000000000" pitchFamily="2" charset="-78"/>
            </a:endParaRPr>
          </a:p>
        </p:txBody>
      </p:sp>
      <p:cxnSp>
        <p:nvCxnSpPr>
          <p:cNvPr id="78" name="Straight Connector 77"/>
          <p:cNvCxnSpPr/>
          <p:nvPr/>
        </p:nvCxnSpPr>
        <p:spPr>
          <a:xfrm>
            <a:off x="3618657" y="1504646"/>
            <a:ext cx="0" cy="289585"/>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5146772" y="1513616"/>
            <a:ext cx="0" cy="289585"/>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6742857" y="1504646"/>
            <a:ext cx="0" cy="2895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9328314"/>
      </p:ext>
    </p:extLst>
  </p:cSld>
  <p:clrMapOvr>
    <a:masterClrMapping/>
  </p:clrMapOvr>
  <mc:AlternateContent xmlns:mc="http://schemas.openxmlformats.org/markup-compatibility/2006" xmlns:p14="http://schemas.microsoft.com/office/powerpoint/2010/main">
    <mc:Choice Requires="p14">
      <p:transition spd="slow" p14:dur="800" advClick="0">
        <p:circle/>
      </p:transition>
    </mc:Choice>
    <mc:Fallback xmlns="">
      <p:transition spd="slow" advClick="0">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323" y="0"/>
            <a:ext cx="9854677" cy="6858000"/>
            <a:chOff x="51323" y="0"/>
            <a:chExt cx="9854677" cy="6858000"/>
          </a:xfrm>
        </p:grpSpPr>
        <p:sp>
          <p:nvSpPr>
            <p:cNvPr id="5" name="Rectangle 4"/>
            <p:cNvSpPr/>
            <p:nvPr/>
          </p:nvSpPr>
          <p:spPr>
            <a:xfrm>
              <a:off x="2276744" y="563881"/>
              <a:ext cx="7629256"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61845" y="482617"/>
              <a:ext cx="7744155" cy="508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63750" y="296004"/>
              <a:ext cx="7842249" cy="132714"/>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534525"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410700"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266237" y="0"/>
              <a:ext cx="61913"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40900" y="0"/>
              <a:ext cx="123825" cy="6858000"/>
            </a:xfrm>
            <a:prstGeom prst="rect">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026150" y="6469040"/>
              <a:ext cx="3879850" cy="23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07025" y="6210300"/>
              <a:ext cx="4498975" cy="1371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4275" y="5962650"/>
              <a:ext cx="4911725" cy="13335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flipH="1">
              <a:off x="829107" y="1733550"/>
              <a:ext cx="47328" cy="511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flipH="1">
              <a:off x="634222" y="1733550"/>
              <a:ext cx="108727" cy="51244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flipH="1">
              <a:off x="272918" y="1789934"/>
              <a:ext cx="222379" cy="5068066"/>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391400" y="794615"/>
              <a:ext cx="2252157" cy="50078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19" name="Rectangle 18"/>
            <p:cNvSpPr/>
            <p:nvPr/>
          </p:nvSpPr>
          <p:spPr>
            <a:xfrm>
              <a:off x="5029200" y="206563"/>
              <a:ext cx="1219200" cy="444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a:cs typeface="B Jadid" pitchFamily="2" charset="-78"/>
                </a:rPr>
                <a:t>مبانی نظری</a:t>
              </a:r>
              <a:endParaRPr lang="en-US" sz="1600" dirty="0">
                <a:cs typeface="B Jadid" pitchFamily="2" charset="-78"/>
              </a:endParaRPr>
            </a:p>
          </p:txBody>
        </p:sp>
        <p:sp>
          <p:nvSpPr>
            <p:cNvPr id="20" name="Rectangle 19"/>
            <p:cNvSpPr/>
            <p:nvPr/>
          </p:nvSpPr>
          <p:spPr>
            <a:xfrm>
              <a:off x="6409551" y="211009"/>
              <a:ext cx="981849" cy="4443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cs typeface="B Nazanin" panose="00000400000000000000" pitchFamily="2" charset="-78"/>
                </a:rPr>
                <a:t>مقدمه</a:t>
              </a:r>
              <a:r>
                <a:rPr lang="fa-IR" sz="1600" dirty="0">
                  <a:cs typeface="B Jadid" pitchFamily="2" charset="-78"/>
                </a:rPr>
                <a:t> </a:t>
              </a:r>
              <a:endParaRPr lang="en-US" sz="1600" dirty="0">
                <a:cs typeface="B Jadid" pitchFamily="2" charset="-78"/>
              </a:endParaRPr>
            </a:p>
          </p:txBody>
        </p:sp>
        <p:sp>
          <p:nvSpPr>
            <p:cNvPr id="22" name="Rectangle 21"/>
            <p:cNvSpPr/>
            <p:nvPr/>
          </p:nvSpPr>
          <p:spPr>
            <a:xfrm>
              <a:off x="7391400" y="1485900"/>
              <a:ext cx="226695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B Jadid" pitchFamily="2" charset="-78"/>
              </a:endParaRPr>
            </a:p>
          </p:txBody>
        </p:sp>
        <p:sp>
          <p:nvSpPr>
            <p:cNvPr id="23" name="Rectangle 22"/>
            <p:cNvSpPr/>
            <p:nvPr/>
          </p:nvSpPr>
          <p:spPr>
            <a:xfrm rot="19223791">
              <a:off x="430127" y="1106133"/>
              <a:ext cx="1982701" cy="7355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rot="19223791">
              <a:off x="51323" y="1020760"/>
              <a:ext cx="2324928" cy="1418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19223791" flipV="1">
              <a:off x="628288" y="1156895"/>
              <a:ext cx="187684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751951" y="211009"/>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منابع</a:t>
              </a:r>
              <a:endParaRPr lang="en-US" sz="1600" dirty="0">
                <a:cs typeface="B Jadid" pitchFamily="2" charset="-78"/>
              </a:endParaRPr>
            </a:p>
          </p:txBody>
        </p:sp>
        <p:sp>
          <p:nvSpPr>
            <p:cNvPr id="27" name="Rectangle 26"/>
            <p:cNvSpPr/>
            <p:nvPr/>
          </p:nvSpPr>
          <p:spPr>
            <a:xfrm>
              <a:off x="3894951" y="206563"/>
              <a:ext cx="981849" cy="44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cs typeface="B Jadid" pitchFamily="2" charset="-78"/>
                </a:rPr>
                <a:t>بررسی موردی</a:t>
              </a:r>
              <a:endParaRPr lang="en-US" sz="1600" dirty="0">
                <a:cs typeface="B Jadid" pitchFamily="2" charset="-78"/>
              </a:endParaRPr>
            </a:p>
          </p:txBody>
        </p:sp>
      </p:grpSp>
      <p:sp>
        <p:nvSpPr>
          <p:cNvPr id="31" name="Rectangle 30"/>
          <p:cNvSpPr/>
          <p:nvPr/>
        </p:nvSpPr>
        <p:spPr>
          <a:xfrm>
            <a:off x="7391400" y="2171700"/>
            <a:ext cx="2258200" cy="4953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روشهای تصفیه فاضلاب</a:t>
            </a:r>
            <a:endParaRPr lang="en-US" sz="1600" dirty="0">
              <a:cs typeface="B Nazanin" panose="00000400000000000000" pitchFamily="2" charset="-78"/>
            </a:endParaRPr>
          </a:p>
        </p:txBody>
      </p:sp>
      <p:sp>
        <p:nvSpPr>
          <p:cNvPr id="4" name="Rectangle 3"/>
          <p:cNvSpPr/>
          <p:nvPr/>
        </p:nvSpPr>
        <p:spPr>
          <a:xfrm>
            <a:off x="7456968" y="891406"/>
            <a:ext cx="217880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سرانه و میزان تولید فاضلاب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1" name="Rectangle 20"/>
          <p:cNvSpPr/>
          <p:nvPr/>
        </p:nvSpPr>
        <p:spPr>
          <a:xfrm>
            <a:off x="7289588" y="1504646"/>
            <a:ext cx="2451312" cy="355803"/>
          </a:xfrm>
          <a:prstGeom prst="rect">
            <a:avLst/>
          </a:prstGeom>
        </p:spPr>
        <p:txBody>
          <a:bodyPr wrap="none">
            <a:spAutoFit/>
          </a:bodyPr>
          <a:lstStyle/>
          <a:p>
            <a:pPr algn="just" rtl="1">
              <a:lnSpc>
                <a:spcPct val="107000"/>
              </a:lnSpc>
              <a:spcAft>
                <a:spcPts val="800"/>
              </a:spcAft>
            </a:pPr>
            <a:r>
              <a:rPr lang="fa-IR" sz="1600" b="1" dirty="0">
                <a:solidFill>
                  <a:schemeClr val="bg1"/>
                </a:solidFill>
                <a:latin typeface="Calibri" panose="020F0502020204030204" pitchFamily="34" charset="0"/>
                <a:ea typeface="Calibri" panose="020F0502020204030204" pitchFamily="34" charset="0"/>
                <a:cs typeface="B Nazanin" panose="00000400000000000000" pitchFamily="2" charset="-78"/>
              </a:rPr>
              <a:t>پیش بینی متوسط سرانه فاضلاب</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2" name="Rectangle 31"/>
          <p:cNvSpPr/>
          <p:nvPr/>
        </p:nvSpPr>
        <p:spPr>
          <a:xfrm>
            <a:off x="7391400" y="2904129"/>
            <a:ext cx="2258200" cy="495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b="1" dirty="0">
                <a:cs typeface="B Nazanin" panose="00000400000000000000" pitchFamily="2" charset="-78"/>
              </a:rPr>
              <a:t>پارامترها و معیارهای موثر در مکان یابی </a:t>
            </a:r>
            <a:endParaRPr lang="en-US" sz="1600" dirty="0">
              <a:cs typeface="B Nazanin" panose="00000400000000000000" pitchFamily="2" charset="-78"/>
            </a:endParaRPr>
          </a:p>
        </p:txBody>
      </p:sp>
      <p:sp>
        <p:nvSpPr>
          <p:cNvPr id="2" name="Rectangle 1"/>
          <p:cNvSpPr/>
          <p:nvPr/>
        </p:nvSpPr>
        <p:spPr>
          <a:xfrm>
            <a:off x="5089313" y="850659"/>
            <a:ext cx="2040943" cy="388696"/>
          </a:xfrm>
          <a:prstGeom prst="rect">
            <a:avLst/>
          </a:prstGeom>
        </p:spPr>
        <p:txBody>
          <a:bodyPr wrap="none">
            <a:spAutoFit/>
          </a:bodyPr>
          <a:lstStyle/>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معیارهای زمین شناسی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 name="Rectangle 27"/>
          <p:cNvSpPr/>
          <p:nvPr/>
        </p:nvSpPr>
        <p:spPr>
          <a:xfrm>
            <a:off x="5077266" y="1344854"/>
            <a:ext cx="1473480"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سنگ شناسی</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9" name="Rectangle 28"/>
          <p:cNvSpPr/>
          <p:nvPr/>
        </p:nvSpPr>
        <p:spPr>
          <a:xfrm>
            <a:off x="978247" y="1733550"/>
            <a:ext cx="5785913" cy="1200329"/>
          </a:xfrm>
          <a:prstGeom prst="rect">
            <a:avLst/>
          </a:prstGeom>
        </p:spPr>
        <p:txBody>
          <a:bodyPr wrap="square">
            <a:spAutoFit/>
          </a:bodyPr>
          <a:lstStyle/>
          <a:p>
            <a:pPr algn="just" rtl="1"/>
            <a:r>
              <a:rPr lang="fa-IR" dirty="0">
                <a:latin typeface="Calibri" panose="020F0502020204030204" pitchFamily="34" charset="0"/>
                <a:ea typeface="Calibri" panose="020F0502020204030204" pitchFamily="34" charset="0"/>
                <a:cs typeface="B Nazanin" panose="00000400000000000000" pitchFamily="2" charset="-78"/>
              </a:rPr>
              <a:t>مطالعه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سنگ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شناسی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منطقه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هدف</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انتخاب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بهترین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سنگ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بستر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کمترین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نفوذپذیری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میباشد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شرایط</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ایده آل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زمانی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است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سنگ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حالت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بکر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نفوذپذیری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نداشته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باشد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دارای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کمترین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درز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شکاف</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باشد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تا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نفوذ پساب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آب</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زیرزمینی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محیط</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اطراف</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جلوگیری</a:t>
            </a:r>
            <a:r>
              <a:rPr lang="fa-IR" dirty="0">
                <a:ea typeface="Calibri" panose="020F0502020204030204" pitchFamily="34" charset="0"/>
                <a:cs typeface="Calibri" panose="020F0502020204030204" pitchFamily="34" charset="0"/>
              </a:rPr>
              <a:t> </a:t>
            </a:r>
            <a:r>
              <a:rPr lang="fa-IR" dirty="0" smtClean="0">
                <a:latin typeface="Calibri" panose="020F0502020204030204" pitchFamily="34" charset="0"/>
                <a:ea typeface="Calibri" panose="020F0502020204030204" pitchFamily="34" charset="0"/>
                <a:cs typeface="B Nazanin" panose="00000400000000000000" pitchFamily="2" charset="-78"/>
              </a:rPr>
              <a:t>شود.</a:t>
            </a:r>
            <a:endParaRPr lang="fa-IR" dirty="0"/>
          </a:p>
        </p:txBody>
      </p:sp>
      <p:sp>
        <p:nvSpPr>
          <p:cNvPr id="33" name="Rectangle 32"/>
          <p:cNvSpPr/>
          <p:nvPr/>
        </p:nvSpPr>
        <p:spPr>
          <a:xfrm>
            <a:off x="1090027" y="3082384"/>
            <a:ext cx="5300087" cy="923330"/>
          </a:xfrm>
          <a:prstGeom prst="rect">
            <a:avLst/>
          </a:prstGeom>
        </p:spPr>
        <p:txBody>
          <a:bodyPr wrap="square">
            <a:spAutoFit/>
          </a:bodyPr>
          <a:lstStyle/>
          <a:p>
            <a:pPr algn="just" rtl="1"/>
            <a:r>
              <a:rPr lang="fa-IR" dirty="0">
                <a:latin typeface="Calibri" panose="020F0502020204030204" pitchFamily="34" charset="0"/>
                <a:ea typeface="Calibri" panose="020F0502020204030204" pitchFamily="34" charset="0"/>
                <a:cs typeface="B Nazanin" panose="00000400000000000000" pitchFamily="2" charset="-78"/>
              </a:rPr>
              <a:t>سنگهای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متبلور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بدون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شکستگی در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مقایسه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سیمان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ماسه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سنگها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قدرت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انتقال</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کمی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دارند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هیچ</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گونه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سیالی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خود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عبور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نمیدهند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درحالی</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که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ماسه</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سنگها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سیالات</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را</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سریعتر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از</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خود</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عبور</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میدهند</a:t>
            </a:r>
            <a:r>
              <a:rPr lang="fa-IR" dirty="0">
                <a:ea typeface="Calibri" panose="020F0502020204030204" pitchFamily="34" charset="0"/>
                <a:cs typeface="Calibri" panose="020F0502020204030204" pitchFamily="34" charset="0"/>
              </a:rPr>
              <a:t> </a:t>
            </a:r>
            <a:endParaRPr lang="fa-IR" dirty="0"/>
          </a:p>
        </p:txBody>
      </p:sp>
      <p:sp>
        <p:nvSpPr>
          <p:cNvPr id="34" name="Rectangle 33"/>
          <p:cNvSpPr/>
          <p:nvPr/>
        </p:nvSpPr>
        <p:spPr>
          <a:xfrm>
            <a:off x="6806267" y="3886901"/>
            <a:ext cx="2204450" cy="388696"/>
          </a:xfrm>
          <a:prstGeom prst="rect">
            <a:avLst/>
          </a:prstGeom>
        </p:spPr>
        <p:txBody>
          <a:bodyPr wrap="none">
            <a:spAutoFit/>
          </a:bodyPr>
          <a:lstStyle/>
          <a:p>
            <a:pPr marL="342900" lvl="0" indent="-342900" algn="just" rtl="1">
              <a:lnSpc>
                <a:spcPct val="107000"/>
              </a:lnSpc>
              <a:spcAft>
                <a:spcPts val="800"/>
              </a:spcAft>
              <a:buFont typeface="Symbol" panose="05050102010706020507" pitchFamily="18" charset="2"/>
              <a:buBlip>
                <a:blip r:embed="rId2"/>
              </a:buBlip>
            </a:pPr>
            <a:r>
              <a:rPr lang="fa-IR" dirty="0">
                <a:latin typeface="Calibri" panose="020F0502020204030204" pitchFamily="34" charset="0"/>
                <a:ea typeface="Calibri" panose="020F0502020204030204" pitchFamily="34" charset="0"/>
                <a:cs typeface="B Nazanin" panose="00000400000000000000" pitchFamily="2" charset="-78"/>
              </a:rPr>
              <a:t>زمین شناسی ساختمانی</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5" name="Rectangle 34"/>
          <p:cNvSpPr/>
          <p:nvPr/>
        </p:nvSpPr>
        <p:spPr>
          <a:xfrm>
            <a:off x="951624" y="4361014"/>
            <a:ext cx="8115303" cy="1277786"/>
          </a:xfrm>
          <a:prstGeom prst="rect">
            <a:avLst/>
          </a:prstGeom>
        </p:spPr>
        <p:txBody>
          <a:bodyPr wrap="square">
            <a:spAutoFit/>
          </a:bodyPr>
          <a:lstStyle/>
          <a:p>
            <a:pPr algn="just" rtl="1">
              <a:lnSpc>
                <a:spcPct val="107000"/>
              </a:lnSpc>
              <a:spcAft>
                <a:spcPts val="800"/>
              </a:spcAft>
            </a:pPr>
            <a:r>
              <a:rPr lang="fa-IR" dirty="0">
                <a:latin typeface="Calibri" panose="020F0502020204030204" pitchFamily="34" charset="0"/>
                <a:ea typeface="Calibri" panose="020F0502020204030204" pitchFamily="34" charset="0"/>
                <a:cs typeface="B Nazanin" panose="00000400000000000000" pitchFamily="2" charset="-78"/>
              </a:rPr>
              <a:t>در طراحی و احداث ابنیه تصفیه خانه فاضلاب، شناسایی گسل ها بسیار مهم است و اگر غفلت شود، شاهد آلودگی آبهای زیرزمینی خواهیم بود</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همچنین جهت اجتناب از ضرر و زیان ناشی از تخریب سازه ها باید از احداث ابنیه بر روی گسل فعال اجتناب کرد. مناطق گسل خورده منجر به ناپایداری ساختمان های مهندسی میشوند و به موجب آن احتمال افزایش خسارت و پخش آلودگی بیشتر میشود.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9420819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P spid="29" grpId="0"/>
      <p:bldP spid="33" grpId="0"/>
      <p:bldP spid="34" grpId="0"/>
      <p:bldP spid="35"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3278</TotalTime>
  <Words>5715</Words>
  <Application>Microsoft Office PowerPoint</Application>
  <PresentationFormat>A4 Paper (210x297 mm)</PresentationFormat>
  <Paragraphs>622</Paragraphs>
  <Slides>39</Slides>
  <Notes>20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39</vt:i4>
      </vt:variant>
    </vt:vector>
  </HeadingPairs>
  <TitlesOfParts>
    <vt:vector size="52" baseType="lpstr">
      <vt:lpstr>Arial</vt:lpstr>
      <vt:lpstr>B Homa</vt:lpstr>
      <vt:lpstr>B Jadid</vt:lpstr>
      <vt:lpstr>B Nazanin</vt:lpstr>
      <vt:lpstr>B Nazanin,Bold</vt:lpstr>
      <vt:lpstr>Broadway</vt:lpstr>
      <vt:lpstr>Calibri</vt:lpstr>
      <vt:lpstr>Symbol</vt:lpstr>
      <vt:lpstr>Times New Roman</vt:lpstr>
      <vt:lpstr>Tw Cen MT</vt:lpstr>
      <vt:lpstr>Wingdings</vt:lpstr>
      <vt:lpstr>Wingdings 2</vt:lpstr>
      <vt:lpstr>Median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XPro2</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Jahan</dc:creator>
  <cp:lastModifiedBy>Mohammad</cp:lastModifiedBy>
  <cp:revision>311</cp:revision>
  <dcterms:created xsi:type="dcterms:W3CDTF">2004-12-31T21:16:13Z</dcterms:created>
  <dcterms:modified xsi:type="dcterms:W3CDTF">2019-12-09T17:24:10Z</dcterms:modified>
</cp:coreProperties>
</file>