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0" r:id="rId1"/>
  </p:sldMasterIdLst>
  <p:notesMasterIdLst>
    <p:notesMasterId r:id="rId6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p:scale>
          <a:sx n="75" d="100"/>
          <a:sy n="75" d="100"/>
        </p:scale>
        <p:origin x="1062" y="1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0F7EC7-4C4C-40E7-9D5B-09D37DD4A08F}" type="doc">
      <dgm:prSet loTypeId="urn:microsoft.com/office/officeart/2005/8/layout/radial3" loCatId="cycle" qsTypeId="urn:microsoft.com/office/officeart/2005/8/quickstyle/simple1" qsCatId="simple" csTypeId="urn:microsoft.com/office/officeart/2005/8/colors/accent1_2" csCatId="accent1" phldr="1"/>
      <dgm:spPr/>
      <dgm:t>
        <a:bodyPr/>
        <a:lstStyle/>
        <a:p>
          <a:pPr rtl="1"/>
          <a:endParaRPr lang="fa-IR"/>
        </a:p>
      </dgm:t>
    </dgm:pt>
    <dgm:pt modelId="{40DA4509-EEF9-4225-9941-B68A380B5021}">
      <dgm:prSet phldrT="[Text]"/>
      <dgm:spPr/>
      <dgm:t>
        <a:bodyPr/>
        <a:lstStyle/>
        <a:p>
          <a:pPr rtl="1"/>
          <a:r>
            <a:rPr lang="fa-IR" dirty="0" smtClean="0">
              <a:cs typeface="B Homa" panose="00000400000000000000" pitchFamily="2" charset="-78"/>
            </a:rPr>
            <a:t>اهداف کلی</a:t>
          </a:r>
          <a:endParaRPr lang="fa-IR" dirty="0">
            <a:cs typeface="B Homa" panose="00000400000000000000" pitchFamily="2" charset="-78"/>
          </a:endParaRPr>
        </a:p>
      </dgm:t>
    </dgm:pt>
    <dgm:pt modelId="{84BDB820-CCA0-4ED5-AED9-911601B7A2C2}" type="parTrans" cxnId="{B1AB9C43-45D8-497F-9EAC-FEBD4F7D49A7}">
      <dgm:prSet/>
      <dgm:spPr/>
      <dgm:t>
        <a:bodyPr/>
        <a:lstStyle/>
        <a:p>
          <a:pPr rtl="1"/>
          <a:endParaRPr lang="fa-IR">
            <a:cs typeface="B Homa" panose="00000400000000000000" pitchFamily="2" charset="-78"/>
          </a:endParaRPr>
        </a:p>
      </dgm:t>
    </dgm:pt>
    <dgm:pt modelId="{E19FADE8-4EBE-48E4-98E8-8BEAEA57EF06}" type="sibTrans" cxnId="{B1AB9C43-45D8-497F-9EAC-FEBD4F7D49A7}">
      <dgm:prSet/>
      <dgm:spPr/>
      <dgm:t>
        <a:bodyPr/>
        <a:lstStyle/>
        <a:p>
          <a:pPr rtl="1"/>
          <a:endParaRPr lang="fa-IR">
            <a:cs typeface="B Homa" panose="00000400000000000000" pitchFamily="2" charset="-78"/>
          </a:endParaRPr>
        </a:p>
      </dgm:t>
    </dgm:pt>
    <dgm:pt modelId="{D6BC49BA-A2AC-418B-A304-40E97704F350}">
      <dgm:prSet phldrT="[Text]"/>
      <dgm:spPr/>
      <dgm:t>
        <a:bodyPr/>
        <a:lstStyle/>
        <a:p>
          <a:pPr rtl="1"/>
          <a:r>
            <a:rPr lang="fa-IR" dirty="0" smtClean="0">
              <a:cs typeface="B Homa" panose="00000400000000000000" pitchFamily="2" charset="-78"/>
            </a:rPr>
            <a:t>اجتماعی</a:t>
          </a:r>
          <a:endParaRPr lang="fa-IR" dirty="0">
            <a:cs typeface="B Homa" panose="00000400000000000000" pitchFamily="2" charset="-78"/>
          </a:endParaRPr>
        </a:p>
      </dgm:t>
    </dgm:pt>
    <dgm:pt modelId="{35388C19-BF4D-47D9-BE95-50A3698C061F}" type="parTrans" cxnId="{615F26D9-B887-43F4-A958-6613A75A34C6}">
      <dgm:prSet/>
      <dgm:spPr/>
      <dgm:t>
        <a:bodyPr/>
        <a:lstStyle/>
        <a:p>
          <a:pPr rtl="1"/>
          <a:endParaRPr lang="fa-IR">
            <a:cs typeface="B Homa" panose="00000400000000000000" pitchFamily="2" charset="-78"/>
          </a:endParaRPr>
        </a:p>
      </dgm:t>
    </dgm:pt>
    <dgm:pt modelId="{0B19C5FC-11CC-4352-BFBA-647473EB5FD5}" type="sibTrans" cxnId="{615F26D9-B887-43F4-A958-6613A75A34C6}">
      <dgm:prSet/>
      <dgm:spPr/>
      <dgm:t>
        <a:bodyPr/>
        <a:lstStyle/>
        <a:p>
          <a:pPr rtl="1"/>
          <a:endParaRPr lang="fa-IR">
            <a:cs typeface="B Homa" panose="00000400000000000000" pitchFamily="2" charset="-78"/>
          </a:endParaRPr>
        </a:p>
      </dgm:t>
    </dgm:pt>
    <dgm:pt modelId="{C81BBB7E-F948-49B4-AE06-6F8D09ECD09B}">
      <dgm:prSet phldrT="[Text]"/>
      <dgm:spPr/>
      <dgm:t>
        <a:bodyPr/>
        <a:lstStyle/>
        <a:p>
          <a:pPr rtl="1"/>
          <a:r>
            <a:rPr lang="fa-IR" dirty="0" smtClean="0">
              <a:cs typeface="B Homa" panose="00000400000000000000" pitchFamily="2" charset="-78"/>
            </a:rPr>
            <a:t>زیست محیطی</a:t>
          </a:r>
          <a:endParaRPr lang="fa-IR" dirty="0">
            <a:cs typeface="B Homa" panose="00000400000000000000" pitchFamily="2" charset="-78"/>
          </a:endParaRPr>
        </a:p>
      </dgm:t>
    </dgm:pt>
    <dgm:pt modelId="{B93CE72F-9998-472F-8C47-F4CC47896AB6}" type="parTrans" cxnId="{61FCE402-B272-458A-A88F-D6AA1EF071C1}">
      <dgm:prSet/>
      <dgm:spPr/>
      <dgm:t>
        <a:bodyPr/>
        <a:lstStyle/>
        <a:p>
          <a:pPr rtl="1"/>
          <a:endParaRPr lang="fa-IR">
            <a:cs typeface="B Homa" panose="00000400000000000000" pitchFamily="2" charset="-78"/>
          </a:endParaRPr>
        </a:p>
      </dgm:t>
    </dgm:pt>
    <dgm:pt modelId="{AD1AD240-8E69-4983-8DE8-5DF298C771DD}" type="sibTrans" cxnId="{61FCE402-B272-458A-A88F-D6AA1EF071C1}">
      <dgm:prSet/>
      <dgm:spPr/>
      <dgm:t>
        <a:bodyPr/>
        <a:lstStyle/>
        <a:p>
          <a:pPr rtl="1"/>
          <a:endParaRPr lang="fa-IR">
            <a:cs typeface="B Homa" panose="00000400000000000000" pitchFamily="2" charset="-78"/>
          </a:endParaRPr>
        </a:p>
      </dgm:t>
    </dgm:pt>
    <dgm:pt modelId="{CA5B1F1C-9E7F-412D-8F81-EBA2158B3296}">
      <dgm:prSet phldrT="[Text]"/>
      <dgm:spPr/>
      <dgm:t>
        <a:bodyPr/>
        <a:lstStyle/>
        <a:p>
          <a:pPr rtl="1"/>
          <a:r>
            <a:rPr lang="fa-IR" smtClean="0">
              <a:cs typeface="B Homa" panose="00000400000000000000" pitchFamily="2" charset="-78"/>
            </a:rPr>
            <a:t>کالبدی</a:t>
          </a:r>
          <a:endParaRPr lang="fa-IR" dirty="0">
            <a:cs typeface="B Homa" panose="00000400000000000000" pitchFamily="2" charset="-78"/>
          </a:endParaRPr>
        </a:p>
      </dgm:t>
    </dgm:pt>
    <dgm:pt modelId="{86B5525F-4458-4949-9628-6EFC28445841}" type="parTrans" cxnId="{77BBA87B-DC9D-40D2-8C86-615D0D976420}">
      <dgm:prSet/>
      <dgm:spPr/>
      <dgm:t>
        <a:bodyPr/>
        <a:lstStyle/>
        <a:p>
          <a:pPr rtl="1"/>
          <a:endParaRPr lang="fa-IR">
            <a:cs typeface="B Homa" panose="00000400000000000000" pitchFamily="2" charset="-78"/>
          </a:endParaRPr>
        </a:p>
      </dgm:t>
    </dgm:pt>
    <dgm:pt modelId="{04E286C6-978D-4764-A6F8-739C022F6669}" type="sibTrans" cxnId="{77BBA87B-DC9D-40D2-8C86-615D0D976420}">
      <dgm:prSet/>
      <dgm:spPr/>
      <dgm:t>
        <a:bodyPr/>
        <a:lstStyle/>
        <a:p>
          <a:pPr rtl="1"/>
          <a:endParaRPr lang="fa-IR">
            <a:cs typeface="B Homa" panose="00000400000000000000" pitchFamily="2" charset="-78"/>
          </a:endParaRPr>
        </a:p>
      </dgm:t>
    </dgm:pt>
    <dgm:pt modelId="{2EA70C3A-23F2-463C-A80B-AEDA46A64D5C}">
      <dgm:prSet phldrT="[Text]"/>
      <dgm:spPr/>
      <dgm:t>
        <a:bodyPr/>
        <a:lstStyle/>
        <a:p>
          <a:pPr rtl="1"/>
          <a:r>
            <a:rPr lang="fa-IR" dirty="0" smtClean="0">
              <a:cs typeface="B Homa" panose="00000400000000000000" pitchFamily="2" charset="-78"/>
            </a:rPr>
            <a:t>اقتصادی</a:t>
          </a:r>
          <a:endParaRPr lang="fa-IR" dirty="0">
            <a:cs typeface="B Homa" panose="00000400000000000000" pitchFamily="2" charset="-78"/>
          </a:endParaRPr>
        </a:p>
      </dgm:t>
    </dgm:pt>
    <dgm:pt modelId="{7C952D69-2CEA-4605-8570-C42A60C3FB2A}" type="parTrans" cxnId="{DF5BE373-9343-4D94-A95E-94FED826D933}">
      <dgm:prSet/>
      <dgm:spPr/>
      <dgm:t>
        <a:bodyPr/>
        <a:lstStyle/>
        <a:p>
          <a:pPr rtl="1"/>
          <a:endParaRPr lang="fa-IR">
            <a:cs typeface="B Homa" panose="00000400000000000000" pitchFamily="2" charset="-78"/>
          </a:endParaRPr>
        </a:p>
      </dgm:t>
    </dgm:pt>
    <dgm:pt modelId="{3874AE3C-BE82-41F0-B7A8-D0322DC6543B}" type="sibTrans" cxnId="{DF5BE373-9343-4D94-A95E-94FED826D933}">
      <dgm:prSet/>
      <dgm:spPr/>
      <dgm:t>
        <a:bodyPr/>
        <a:lstStyle/>
        <a:p>
          <a:pPr rtl="1"/>
          <a:endParaRPr lang="fa-IR">
            <a:cs typeface="B Homa" panose="00000400000000000000" pitchFamily="2" charset="-78"/>
          </a:endParaRPr>
        </a:p>
      </dgm:t>
    </dgm:pt>
    <dgm:pt modelId="{B7AB211B-6D26-4D7D-873A-F498AC76A28F}" type="pres">
      <dgm:prSet presAssocID="{AF0F7EC7-4C4C-40E7-9D5B-09D37DD4A08F}" presName="composite" presStyleCnt="0">
        <dgm:presLayoutVars>
          <dgm:chMax val="1"/>
          <dgm:dir/>
          <dgm:resizeHandles val="exact"/>
        </dgm:presLayoutVars>
      </dgm:prSet>
      <dgm:spPr/>
    </dgm:pt>
    <dgm:pt modelId="{1350FB45-B07A-4CE0-81BF-EA4F6C984AD5}" type="pres">
      <dgm:prSet presAssocID="{AF0F7EC7-4C4C-40E7-9D5B-09D37DD4A08F}" presName="radial" presStyleCnt="0">
        <dgm:presLayoutVars>
          <dgm:animLvl val="ctr"/>
        </dgm:presLayoutVars>
      </dgm:prSet>
      <dgm:spPr/>
    </dgm:pt>
    <dgm:pt modelId="{1501624B-4CF7-496B-931D-B657A454633D}" type="pres">
      <dgm:prSet presAssocID="{40DA4509-EEF9-4225-9941-B68A380B5021}" presName="centerShape" presStyleLbl="vennNode1" presStyleIdx="0" presStyleCnt="5"/>
      <dgm:spPr/>
      <dgm:t>
        <a:bodyPr/>
        <a:lstStyle/>
        <a:p>
          <a:pPr rtl="1"/>
          <a:endParaRPr lang="fa-IR"/>
        </a:p>
      </dgm:t>
    </dgm:pt>
    <dgm:pt modelId="{3DA832CA-FE0F-4D91-A357-274291D9F3EC}" type="pres">
      <dgm:prSet presAssocID="{D6BC49BA-A2AC-418B-A304-40E97704F350}" presName="node" presStyleLbl="vennNode1" presStyleIdx="1" presStyleCnt="5">
        <dgm:presLayoutVars>
          <dgm:bulletEnabled val="1"/>
        </dgm:presLayoutVars>
      </dgm:prSet>
      <dgm:spPr/>
    </dgm:pt>
    <dgm:pt modelId="{0EF2284E-2E55-43F5-8409-3C13E9C522DF}" type="pres">
      <dgm:prSet presAssocID="{C81BBB7E-F948-49B4-AE06-6F8D09ECD09B}" presName="node" presStyleLbl="vennNode1" presStyleIdx="2" presStyleCnt="5">
        <dgm:presLayoutVars>
          <dgm:bulletEnabled val="1"/>
        </dgm:presLayoutVars>
      </dgm:prSet>
      <dgm:spPr/>
    </dgm:pt>
    <dgm:pt modelId="{7D2C56FA-572C-4F8B-A474-0A0B7E8E92FC}" type="pres">
      <dgm:prSet presAssocID="{CA5B1F1C-9E7F-412D-8F81-EBA2158B3296}" presName="node" presStyleLbl="vennNode1" presStyleIdx="3" presStyleCnt="5">
        <dgm:presLayoutVars>
          <dgm:bulletEnabled val="1"/>
        </dgm:presLayoutVars>
      </dgm:prSet>
      <dgm:spPr/>
      <dgm:t>
        <a:bodyPr/>
        <a:lstStyle/>
        <a:p>
          <a:pPr rtl="1"/>
          <a:endParaRPr lang="fa-IR"/>
        </a:p>
      </dgm:t>
    </dgm:pt>
    <dgm:pt modelId="{473B1FCE-754D-4718-9BEC-E2B0EDBECD88}" type="pres">
      <dgm:prSet presAssocID="{2EA70C3A-23F2-463C-A80B-AEDA46A64D5C}" presName="node" presStyleLbl="vennNode1" presStyleIdx="4" presStyleCnt="5">
        <dgm:presLayoutVars>
          <dgm:bulletEnabled val="1"/>
        </dgm:presLayoutVars>
      </dgm:prSet>
      <dgm:spPr/>
    </dgm:pt>
  </dgm:ptLst>
  <dgm:cxnLst>
    <dgm:cxn modelId="{DF5BE373-9343-4D94-A95E-94FED826D933}" srcId="{40DA4509-EEF9-4225-9941-B68A380B5021}" destId="{2EA70C3A-23F2-463C-A80B-AEDA46A64D5C}" srcOrd="3" destOrd="0" parTransId="{7C952D69-2CEA-4605-8570-C42A60C3FB2A}" sibTransId="{3874AE3C-BE82-41F0-B7A8-D0322DC6543B}"/>
    <dgm:cxn modelId="{1D32B0F2-725D-4BA6-9AF9-C9992C577926}" type="presOf" srcId="{C81BBB7E-F948-49B4-AE06-6F8D09ECD09B}" destId="{0EF2284E-2E55-43F5-8409-3C13E9C522DF}" srcOrd="0" destOrd="0" presId="urn:microsoft.com/office/officeart/2005/8/layout/radial3"/>
    <dgm:cxn modelId="{CA8EABAB-B923-4AFC-8919-D7489B41F8AB}" type="presOf" srcId="{D6BC49BA-A2AC-418B-A304-40E97704F350}" destId="{3DA832CA-FE0F-4D91-A357-274291D9F3EC}" srcOrd="0" destOrd="0" presId="urn:microsoft.com/office/officeart/2005/8/layout/radial3"/>
    <dgm:cxn modelId="{A9749BF1-60AB-4753-A843-89CF85EC0962}" type="presOf" srcId="{AF0F7EC7-4C4C-40E7-9D5B-09D37DD4A08F}" destId="{B7AB211B-6D26-4D7D-873A-F498AC76A28F}" srcOrd="0" destOrd="0" presId="urn:microsoft.com/office/officeart/2005/8/layout/radial3"/>
    <dgm:cxn modelId="{5E79C84B-9193-4637-A4FB-034BA2580441}" type="presOf" srcId="{CA5B1F1C-9E7F-412D-8F81-EBA2158B3296}" destId="{7D2C56FA-572C-4F8B-A474-0A0B7E8E92FC}" srcOrd="0" destOrd="0" presId="urn:microsoft.com/office/officeart/2005/8/layout/radial3"/>
    <dgm:cxn modelId="{77BBA87B-DC9D-40D2-8C86-615D0D976420}" srcId="{40DA4509-EEF9-4225-9941-B68A380B5021}" destId="{CA5B1F1C-9E7F-412D-8F81-EBA2158B3296}" srcOrd="2" destOrd="0" parTransId="{86B5525F-4458-4949-9628-6EFC28445841}" sibTransId="{04E286C6-978D-4764-A6F8-739C022F6669}"/>
    <dgm:cxn modelId="{615F26D9-B887-43F4-A958-6613A75A34C6}" srcId="{40DA4509-EEF9-4225-9941-B68A380B5021}" destId="{D6BC49BA-A2AC-418B-A304-40E97704F350}" srcOrd="0" destOrd="0" parTransId="{35388C19-BF4D-47D9-BE95-50A3698C061F}" sibTransId="{0B19C5FC-11CC-4352-BFBA-647473EB5FD5}"/>
    <dgm:cxn modelId="{F4460AC6-C4E5-43AD-9223-42CE68EE23FD}" type="presOf" srcId="{40DA4509-EEF9-4225-9941-B68A380B5021}" destId="{1501624B-4CF7-496B-931D-B657A454633D}" srcOrd="0" destOrd="0" presId="urn:microsoft.com/office/officeart/2005/8/layout/radial3"/>
    <dgm:cxn modelId="{61FCE402-B272-458A-A88F-D6AA1EF071C1}" srcId="{40DA4509-EEF9-4225-9941-B68A380B5021}" destId="{C81BBB7E-F948-49B4-AE06-6F8D09ECD09B}" srcOrd="1" destOrd="0" parTransId="{B93CE72F-9998-472F-8C47-F4CC47896AB6}" sibTransId="{AD1AD240-8E69-4983-8DE8-5DF298C771DD}"/>
    <dgm:cxn modelId="{B1AB9C43-45D8-497F-9EAC-FEBD4F7D49A7}" srcId="{AF0F7EC7-4C4C-40E7-9D5B-09D37DD4A08F}" destId="{40DA4509-EEF9-4225-9941-B68A380B5021}" srcOrd="0" destOrd="0" parTransId="{84BDB820-CCA0-4ED5-AED9-911601B7A2C2}" sibTransId="{E19FADE8-4EBE-48E4-98E8-8BEAEA57EF06}"/>
    <dgm:cxn modelId="{DCD33EE8-44B3-42D1-A7A4-991796793F67}" type="presOf" srcId="{2EA70C3A-23F2-463C-A80B-AEDA46A64D5C}" destId="{473B1FCE-754D-4718-9BEC-E2B0EDBECD88}" srcOrd="0" destOrd="0" presId="urn:microsoft.com/office/officeart/2005/8/layout/radial3"/>
    <dgm:cxn modelId="{6FBD35FE-B055-40F2-B1D7-874EC6469E63}" type="presParOf" srcId="{B7AB211B-6D26-4D7D-873A-F498AC76A28F}" destId="{1350FB45-B07A-4CE0-81BF-EA4F6C984AD5}" srcOrd="0" destOrd="0" presId="urn:microsoft.com/office/officeart/2005/8/layout/radial3"/>
    <dgm:cxn modelId="{A1608590-76E8-4537-AE77-CD8A86E773CF}" type="presParOf" srcId="{1350FB45-B07A-4CE0-81BF-EA4F6C984AD5}" destId="{1501624B-4CF7-496B-931D-B657A454633D}" srcOrd="0" destOrd="0" presId="urn:microsoft.com/office/officeart/2005/8/layout/radial3"/>
    <dgm:cxn modelId="{8F3F4E65-0956-4BC4-87BA-5E6CC8195647}" type="presParOf" srcId="{1350FB45-B07A-4CE0-81BF-EA4F6C984AD5}" destId="{3DA832CA-FE0F-4D91-A357-274291D9F3EC}" srcOrd="1" destOrd="0" presId="urn:microsoft.com/office/officeart/2005/8/layout/radial3"/>
    <dgm:cxn modelId="{9BAE384F-73AB-4FCF-98DA-08D8086294E0}" type="presParOf" srcId="{1350FB45-B07A-4CE0-81BF-EA4F6C984AD5}" destId="{0EF2284E-2E55-43F5-8409-3C13E9C522DF}" srcOrd="2" destOrd="0" presId="urn:microsoft.com/office/officeart/2005/8/layout/radial3"/>
    <dgm:cxn modelId="{35A18C6E-C2BC-4C7B-A940-ACD031D9D24B}" type="presParOf" srcId="{1350FB45-B07A-4CE0-81BF-EA4F6C984AD5}" destId="{7D2C56FA-572C-4F8B-A474-0A0B7E8E92FC}" srcOrd="3" destOrd="0" presId="urn:microsoft.com/office/officeart/2005/8/layout/radial3"/>
    <dgm:cxn modelId="{9F15AB75-A724-4E60-9FAA-E7C6F0478AD9}" type="presParOf" srcId="{1350FB45-B07A-4CE0-81BF-EA4F6C984AD5}" destId="{473B1FCE-754D-4718-9BEC-E2B0EDBECD88}"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01624B-4CF7-496B-931D-B657A454633D}">
      <dsp:nvSpPr>
        <dsp:cNvPr id="0" name=""/>
        <dsp:cNvSpPr/>
      </dsp:nvSpPr>
      <dsp:spPr>
        <a:xfrm>
          <a:off x="1920875" y="904875"/>
          <a:ext cx="2254249" cy="2254249"/>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4450" tIns="44450" rIns="44450" bIns="44450" numCol="1" spcCol="1270" anchor="ctr" anchorCtr="0">
          <a:noAutofit/>
        </a:bodyPr>
        <a:lstStyle/>
        <a:p>
          <a:pPr lvl="0" algn="ctr" defTabSz="1555750" rtl="1">
            <a:lnSpc>
              <a:spcPct val="90000"/>
            </a:lnSpc>
            <a:spcBef>
              <a:spcPct val="0"/>
            </a:spcBef>
            <a:spcAft>
              <a:spcPct val="35000"/>
            </a:spcAft>
          </a:pPr>
          <a:r>
            <a:rPr lang="fa-IR" sz="3500" kern="1200" dirty="0" smtClean="0">
              <a:cs typeface="B Homa" panose="00000400000000000000" pitchFamily="2" charset="-78"/>
            </a:rPr>
            <a:t>اهداف کلی</a:t>
          </a:r>
          <a:endParaRPr lang="fa-IR" sz="3500" kern="1200" dirty="0">
            <a:cs typeface="B Homa" panose="00000400000000000000" pitchFamily="2" charset="-78"/>
          </a:endParaRPr>
        </a:p>
      </dsp:txBody>
      <dsp:txXfrm>
        <a:off x="2251002" y="1235002"/>
        <a:ext cx="1593995" cy="1593995"/>
      </dsp:txXfrm>
    </dsp:sp>
    <dsp:sp modelId="{3DA832CA-FE0F-4D91-A357-274291D9F3EC}">
      <dsp:nvSpPr>
        <dsp:cNvPr id="0" name=""/>
        <dsp:cNvSpPr/>
      </dsp:nvSpPr>
      <dsp:spPr>
        <a:xfrm>
          <a:off x="2484437" y="402"/>
          <a:ext cx="1127124" cy="1127124"/>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rtl="1">
            <a:lnSpc>
              <a:spcPct val="90000"/>
            </a:lnSpc>
            <a:spcBef>
              <a:spcPct val="0"/>
            </a:spcBef>
            <a:spcAft>
              <a:spcPct val="35000"/>
            </a:spcAft>
          </a:pPr>
          <a:r>
            <a:rPr lang="fa-IR" sz="1700" kern="1200" dirty="0" smtClean="0">
              <a:cs typeface="B Homa" panose="00000400000000000000" pitchFamily="2" charset="-78"/>
            </a:rPr>
            <a:t>اجتماعی</a:t>
          </a:r>
          <a:endParaRPr lang="fa-IR" sz="1700" kern="1200" dirty="0">
            <a:cs typeface="B Homa" panose="00000400000000000000" pitchFamily="2" charset="-78"/>
          </a:endParaRPr>
        </a:p>
      </dsp:txBody>
      <dsp:txXfrm>
        <a:off x="2649500" y="165465"/>
        <a:ext cx="796998" cy="796998"/>
      </dsp:txXfrm>
    </dsp:sp>
    <dsp:sp modelId="{0EF2284E-2E55-43F5-8409-3C13E9C522DF}">
      <dsp:nvSpPr>
        <dsp:cNvPr id="0" name=""/>
        <dsp:cNvSpPr/>
      </dsp:nvSpPr>
      <dsp:spPr>
        <a:xfrm>
          <a:off x="3952472" y="1468437"/>
          <a:ext cx="1127124" cy="1127124"/>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rtl="1">
            <a:lnSpc>
              <a:spcPct val="90000"/>
            </a:lnSpc>
            <a:spcBef>
              <a:spcPct val="0"/>
            </a:spcBef>
            <a:spcAft>
              <a:spcPct val="35000"/>
            </a:spcAft>
          </a:pPr>
          <a:r>
            <a:rPr lang="fa-IR" sz="1700" kern="1200" dirty="0" smtClean="0">
              <a:cs typeface="B Homa" panose="00000400000000000000" pitchFamily="2" charset="-78"/>
            </a:rPr>
            <a:t>زیست محیطی</a:t>
          </a:r>
          <a:endParaRPr lang="fa-IR" sz="1700" kern="1200" dirty="0">
            <a:cs typeface="B Homa" panose="00000400000000000000" pitchFamily="2" charset="-78"/>
          </a:endParaRPr>
        </a:p>
      </dsp:txBody>
      <dsp:txXfrm>
        <a:off x="4117535" y="1633500"/>
        <a:ext cx="796998" cy="796998"/>
      </dsp:txXfrm>
    </dsp:sp>
    <dsp:sp modelId="{7D2C56FA-572C-4F8B-A474-0A0B7E8E92FC}">
      <dsp:nvSpPr>
        <dsp:cNvPr id="0" name=""/>
        <dsp:cNvSpPr/>
      </dsp:nvSpPr>
      <dsp:spPr>
        <a:xfrm>
          <a:off x="2484437" y="2936472"/>
          <a:ext cx="1127124" cy="1127124"/>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rtl="1">
            <a:lnSpc>
              <a:spcPct val="90000"/>
            </a:lnSpc>
            <a:spcBef>
              <a:spcPct val="0"/>
            </a:spcBef>
            <a:spcAft>
              <a:spcPct val="35000"/>
            </a:spcAft>
          </a:pPr>
          <a:r>
            <a:rPr lang="fa-IR" sz="1700" kern="1200" smtClean="0">
              <a:cs typeface="B Homa" panose="00000400000000000000" pitchFamily="2" charset="-78"/>
            </a:rPr>
            <a:t>کالبدی</a:t>
          </a:r>
          <a:endParaRPr lang="fa-IR" sz="1700" kern="1200" dirty="0">
            <a:cs typeface="B Homa" panose="00000400000000000000" pitchFamily="2" charset="-78"/>
          </a:endParaRPr>
        </a:p>
      </dsp:txBody>
      <dsp:txXfrm>
        <a:off x="2649500" y="3101535"/>
        <a:ext cx="796998" cy="796998"/>
      </dsp:txXfrm>
    </dsp:sp>
    <dsp:sp modelId="{473B1FCE-754D-4718-9BEC-E2B0EDBECD88}">
      <dsp:nvSpPr>
        <dsp:cNvPr id="0" name=""/>
        <dsp:cNvSpPr/>
      </dsp:nvSpPr>
      <dsp:spPr>
        <a:xfrm>
          <a:off x="1016402" y="1468437"/>
          <a:ext cx="1127124" cy="1127124"/>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rtl="1">
            <a:lnSpc>
              <a:spcPct val="90000"/>
            </a:lnSpc>
            <a:spcBef>
              <a:spcPct val="0"/>
            </a:spcBef>
            <a:spcAft>
              <a:spcPct val="35000"/>
            </a:spcAft>
          </a:pPr>
          <a:r>
            <a:rPr lang="fa-IR" sz="1700" kern="1200" dirty="0" smtClean="0">
              <a:cs typeface="B Homa" panose="00000400000000000000" pitchFamily="2" charset="-78"/>
            </a:rPr>
            <a:t>اقتصادی</a:t>
          </a:r>
          <a:endParaRPr lang="fa-IR" sz="1700" kern="1200" dirty="0">
            <a:cs typeface="B Homa" panose="00000400000000000000" pitchFamily="2" charset="-78"/>
          </a:endParaRPr>
        </a:p>
      </dsp:txBody>
      <dsp:txXfrm>
        <a:off x="1181465" y="1633500"/>
        <a:ext cx="796998" cy="796998"/>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0D7E9029-171D-4940-813B-41C14586F1A2}" type="datetimeFigureOut">
              <a:rPr lang="fa-IR" smtClean="0"/>
              <a:t>12/04/1441</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AE46A300-3BF9-4B33-837A-6FE58FFCA23A}" type="slidenum">
              <a:rPr lang="fa-IR" smtClean="0"/>
              <a:t>‹#›</a:t>
            </a:fld>
            <a:endParaRPr lang="fa-IR"/>
          </a:p>
        </p:txBody>
      </p:sp>
    </p:spTree>
    <p:extLst>
      <p:ext uri="{BB962C8B-B14F-4D97-AF65-F5344CB8AC3E}">
        <p14:creationId xmlns:p14="http://schemas.microsoft.com/office/powerpoint/2010/main" val="362515580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fa-IR"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ajalla UI"/>
                <a:cs typeface="Majalla UI"/>
              </a:defRPr>
            </a:lvl1pPr>
            <a:lvl2pPr marL="742950" indent="-285750" eaLnBrk="0" hangingPunct="0">
              <a:defRPr>
                <a:solidFill>
                  <a:schemeClr val="tx1"/>
                </a:solidFill>
                <a:latin typeface="Arial" panose="020B0604020202020204" pitchFamily="34" charset="0"/>
                <a:ea typeface="Majalla UI"/>
                <a:cs typeface="Majalla UI"/>
              </a:defRPr>
            </a:lvl2pPr>
            <a:lvl3pPr marL="1143000" indent="-228600" eaLnBrk="0" hangingPunct="0">
              <a:defRPr>
                <a:solidFill>
                  <a:schemeClr val="tx1"/>
                </a:solidFill>
                <a:latin typeface="Arial" panose="020B0604020202020204" pitchFamily="34" charset="0"/>
                <a:ea typeface="Majalla UI"/>
                <a:cs typeface="Majalla UI"/>
              </a:defRPr>
            </a:lvl3pPr>
            <a:lvl4pPr marL="1600200" indent="-228600" eaLnBrk="0" hangingPunct="0">
              <a:defRPr>
                <a:solidFill>
                  <a:schemeClr val="tx1"/>
                </a:solidFill>
                <a:latin typeface="Arial" panose="020B0604020202020204" pitchFamily="34" charset="0"/>
                <a:ea typeface="Majalla UI"/>
                <a:cs typeface="Majalla UI"/>
              </a:defRPr>
            </a:lvl4pPr>
            <a:lvl5pPr marL="2057400" indent="-228600" eaLnBrk="0" hangingPunct="0">
              <a:defRPr>
                <a:solidFill>
                  <a:schemeClr val="tx1"/>
                </a:solidFill>
                <a:latin typeface="Arial" panose="020B0604020202020204" pitchFamily="34" charset="0"/>
                <a:ea typeface="Majalla UI"/>
                <a:cs typeface="Majalla UI"/>
              </a:defRPr>
            </a:lvl5pPr>
            <a:lvl6pPr marL="25146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6pPr>
            <a:lvl7pPr marL="29718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7pPr>
            <a:lvl8pPr marL="34290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8pPr>
            <a:lvl9pPr marL="38862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9pPr>
          </a:lstStyle>
          <a:p>
            <a:pPr eaLnBrk="1" hangingPunct="1"/>
            <a:fld id="{40E0730C-7746-4939-943F-A3B37D328E15}" type="slidenum">
              <a:rPr lang="fa-IR" altLang="fa-IR"/>
              <a:pPr eaLnBrk="1" hangingPunct="1"/>
              <a:t>33</a:t>
            </a:fld>
            <a:endParaRPr lang="fa-IR" altLang="fa-IR"/>
          </a:p>
        </p:txBody>
      </p:sp>
    </p:spTree>
    <p:extLst>
      <p:ext uri="{BB962C8B-B14F-4D97-AF65-F5344CB8AC3E}">
        <p14:creationId xmlns:p14="http://schemas.microsoft.com/office/powerpoint/2010/main" val="2325428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C51A2ED-927E-49DC-B085-93974C137188}"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1314986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51A2ED-927E-49DC-B085-93974C137188}" type="datetimeFigureOut">
              <a:rPr lang="fa-IR" smtClean="0"/>
              <a:t>12/04/1441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345068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51A2ED-927E-49DC-B085-93974C137188}"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19382702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51A2ED-927E-49DC-B085-93974C137188}"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85E85F5-E924-4948-85D2-52D773EEC5FE}" type="slidenum">
              <a:rPr lang="fa-IR" smtClean="0"/>
              <a:t>‹#›</a:t>
            </a:fld>
            <a:endParaRPr lang="fa-I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24444791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51A2ED-927E-49DC-B085-93974C137188}"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1693001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C51A2ED-927E-49DC-B085-93974C137188}" type="datetimeFigureOut">
              <a:rPr lang="fa-IR" smtClean="0"/>
              <a:t>12/04/1441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20087606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C51A2ED-927E-49DC-B085-93974C137188}" type="datetimeFigureOut">
              <a:rPr lang="fa-IR" smtClean="0"/>
              <a:t>12/04/1441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5264591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51A2ED-927E-49DC-B085-93974C137188}"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1158717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51A2ED-927E-49DC-B085-93974C137188}"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2522106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AC51A2ED-927E-49DC-B085-93974C137188}"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1458400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51A2ED-927E-49DC-B085-93974C137188}"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4178271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C51A2ED-927E-49DC-B085-93974C137188}" type="datetimeFigureOut">
              <a:rPr lang="fa-IR" smtClean="0"/>
              <a:t>12/04/1441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204158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C51A2ED-927E-49DC-B085-93974C137188}" type="datetimeFigureOut">
              <a:rPr lang="fa-IR" smtClean="0"/>
              <a:t>12/04/1441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136128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AC51A2ED-927E-49DC-B085-93974C137188}" type="datetimeFigureOut">
              <a:rPr lang="fa-IR" smtClean="0"/>
              <a:t>12/04/1441</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358054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C51A2ED-927E-49DC-B085-93974C137188}" type="datetimeFigureOut">
              <a:rPr lang="fa-IR" smtClean="0"/>
              <a:t>12/04/1441</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3338285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AC51A2ED-927E-49DC-B085-93974C137188}" type="datetimeFigureOut">
              <a:rPr lang="fa-IR" smtClean="0"/>
              <a:t>12/04/1441</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3922952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51A2ED-927E-49DC-B085-93974C137188}" type="datetimeFigureOut">
              <a:rPr lang="fa-IR" smtClean="0"/>
              <a:t>12/04/1441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85E85F5-E924-4948-85D2-52D773EEC5FE}" type="slidenum">
              <a:rPr lang="fa-IR" smtClean="0"/>
              <a:t>‹#›</a:t>
            </a:fld>
            <a:endParaRPr lang="fa-IR"/>
          </a:p>
        </p:txBody>
      </p:sp>
    </p:spTree>
    <p:extLst>
      <p:ext uri="{BB962C8B-B14F-4D97-AF65-F5344CB8AC3E}">
        <p14:creationId xmlns:p14="http://schemas.microsoft.com/office/powerpoint/2010/main" val="181347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C51A2ED-927E-49DC-B085-93974C137188}" type="datetimeFigureOut">
              <a:rPr lang="fa-IR" smtClean="0"/>
              <a:t>12/04/1441</a:t>
            </a:fld>
            <a:endParaRPr lang="fa-I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585E85F5-E924-4948-85D2-52D773EEC5FE}" type="slidenum">
              <a:rPr lang="fa-IR" smtClean="0"/>
              <a:t>‹#›</a:t>
            </a:fld>
            <a:endParaRPr lang="fa-IR"/>
          </a:p>
        </p:txBody>
      </p:sp>
    </p:spTree>
    <p:extLst>
      <p:ext uri="{BB962C8B-B14F-4D97-AF65-F5344CB8AC3E}">
        <p14:creationId xmlns:p14="http://schemas.microsoft.com/office/powerpoint/2010/main" val="4200984432"/>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l" defTabSz="457207"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6" indent="-342906" algn="r" defTabSz="457207"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r" defTabSz="457207"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7" rtl="1" eaLnBrk="1" latinLnBrk="0" hangingPunct="1">
        <a:defRPr sz="1800" kern="1200">
          <a:solidFill>
            <a:schemeClr val="tx1"/>
          </a:solidFill>
          <a:latin typeface="+mn-lt"/>
          <a:ea typeface="+mn-ea"/>
          <a:cs typeface="+mn-cs"/>
        </a:defRPr>
      </a:lvl1pPr>
      <a:lvl2pPr marL="457207" algn="r" defTabSz="457207" rtl="1" eaLnBrk="1" latinLnBrk="0" hangingPunct="1">
        <a:defRPr sz="1800" kern="1200">
          <a:solidFill>
            <a:schemeClr val="tx1"/>
          </a:solidFill>
          <a:latin typeface="+mn-lt"/>
          <a:ea typeface="+mn-ea"/>
          <a:cs typeface="+mn-cs"/>
        </a:defRPr>
      </a:lvl2pPr>
      <a:lvl3pPr marL="914415" algn="r" defTabSz="457207" rtl="1" eaLnBrk="1" latinLnBrk="0" hangingPunct="1">
        <a:defRPr sz="1800" kern="1200">
          <a:solidFill>
            <a:schemeClr val="tx1"/>
          </a:solidFill>
          <a:latin typeface="+mn-lt"/>
          <a:ea typeface="+mn-ea"/>
          <a:cs typeface="+mn-cs"/>
        </a:defRPr>
      </a:lvl3pPr>
      <a:lvl4pPr marL="1371622" algn="r" defTabSz="457207" rtl="1" eaLnBrk="1" latinLnBrk="0" hangingPunct="1">
        <a:defRPr sz="1800" kern="1200">
          <a:solidFill>
            <a:schemeClr val="tx1"/>
          </a:solidFill>
          <a:latin typeface="+mn-lt"/>
          <a:ea typeface="+mn-ea"/>
          <a:cs typeface="+mn-cs"/>
        </a:defRPr>
      </a:lvl4pPr>
      <a:lvl5pPr marL="1828831" algn="r" defTabSz="457207" rtl="1" eaLnBrk="1" latinLnBrk="0" hangingPunct="1">
        <a:defRPr sz="1800" kern="1200">
          <a:solidFill>
            <a:schemeClr val="tx1"/>
          </a:solidFill>
          <a:latin typeface="+mn-lt"/>
          <a:ea typeface="+mn-ea"/>
          <a:cs typeface="+mn-cs"/>
        </a:defRPr>
      </a:lvl5pPr>
      <a:lvl6pPr marL="2286038" algn="r" defTabSz="457207" rtl="1" eaLnBrk="1" latinLnBrk="0" hangingPunct="1">
        <a:defRPr sz="1800" kern="1200">
          <a:solidFill>
            <a:schemeClr val="tx1"/>
          </a:solidFill>
          <a:latin typeface="+mn-lt"/>
          <a:ea typeface="+mn-ea"/>
          <a:cs typeface="+mn-cs"/>
        </a:defRPr>
      </a:lvl6pPr>
      <a:lvl7pPr marL="2743246" algn="r" defTabSz="457207" rtl="1" eaLnBrk="1" latinLnBrk="0" hangingPunct="1">
        <a:defRPr sz="1800" kern="1200">
          <a:solidFill>
            <a:schemeClr val="tx1"/>
          </a:solidFill>
          <a:latin typeface="+mn-lt"/>
          <a:ea typeface="+mn-ea"/>
          <a:cs typeface="+mn-cs"/>
        </a:defRPr>
      </a:lvl7pPr>
      <a:lvl8pPr marL="3200453" algn="r" defTabSz="457207" rtl="1" eaLnBrk="1" latinLnBrk="0" hangingPunct="1">
        <a:defRPr sz="1800" kern="1200">
          <a:solidFill>
            <a:schemeClr val="tx1"/>
          </a:solidFill>
          <a:latin typeface="+mn-lt"/>
          <a:ea typeface="+mn-ea"/>
          <a:cs typeface="+mn-cs"/>
        </a:defRPr>
      </a:lvl8pPr>
      <a:lvl9pPr marL="3657661" algn="r" defTabSz="457207"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7506" y="2996952"/>
            <a:ext cx="8813631"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fa-I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anose="00000400000000000000" pitchFamily="2" charset="-78"/>
              </a:rPr>
              <a:t>پاورپوینت کامل مسکن در شهرسازی</a:t>
            </a:r>
            <a:endParaRPr lang="en-US"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anose="00000400000000000000" pitchFamily="2" charset="-78"/>
            </a:endParaRPr>
          </a:p>
        </p:txBody>
      </p:sp>
    </p:spTree>
    <p:extLst>
      <p:ext uri="{BB962C8B-B14F-4D97-AF65-F5344CB8AC3E}">
        <p14:creationId xmlns:p14="http://schemas.microsoft.com/office/powerpoint/2010/main" val="1481414734"/>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314325" y="384177"/>
            <a:ext cx="8472488" cy="6188075"/>
          </a:xfrm>
        </p:spPr>
        <p:txBody>
          <a:bodyPr>
            <a:normAutofit/>
          </a:bodyPr>
          <a:lstStyle/>
          <a:p>
            <a:pPr eaLnBrk="1" hangingPunct="1">
              <a:lnSpc>
                <a:spcPct val="150000"/>
              </a:lnSpc>
            </a:pPr>
            <a:r>
              <a:rPr lang="fa-IR" altLang="fa-IR" sz="3200" b="1" dirty="0">
                <a:solidFill>
                  <a:schemeClr val="tx2"/>
                </a:solidFill>
                <a:cs typeface="B Homa" panose="00000400000000000000" pitchFamily="2" charset="-78"/>
              </a:rPr>
              <a:t>عوامل زیر را می توانیم در افزایش قیمت زمین و مسکن دخالت دهیم : </a:t>
            </a:r>
            <a:endParaRPr lang="en-US" altLang="fa-IR" sz="3200" dirty="0">
              <a:solidFill>
                <a:schemeClr val="tx2"/>
              </a:solidFill>
              <a:cs typeface="B Homa" panose="00000400000000000000" pitchFamily="2" charset="-78"/>
            </a:endParaRPr>
          </a:p>
          <a:p>
            <a:pPr eaLnBrk="1" hangingPunct="1"/>
            <a:endParaRPr lang="en-US" altLang="fa-IR" dirty="0">
              <a:cs typeface="B Homa" panose="00000400000000000000" pitchFamily="2" charset="-78"/>
            </a:endParaRPr>
          </a:p>
          <a:p>
            <a:pPr eaLnBrk="1" hangingPunct="1"/>
            <a:r>
              <a:rPr lang="fa-IR" altLang="fa-IR" dirty="0">
                <a:cs typeface="B Homa" panose="00000400000000000000" pitchFamily="2" charset="-78"/>
              </a:rPr>
              <a:t>1- سرمایه گذاری زیاد در خرید و فروش زمین </a:t>
            </a:r>
          </a:p>
          <a:p>
            <a:pPr eaLnBrk="1" hangingPunct="1"/>
            <a:endParaRPr lang="en-US" altLang="fa-IR" dirty="0">
              <a:cs typeface="B Homa" panose="00000400000000000000" pitchFamily="2" charset="-78"/>
            </a:endParaRPr>
          </a:p>
          <a:p>
            <a:pPr eaLnBrk="1" hangingPunct="1"/>
            <a:r>
              <a:rPr lang="fa-IR" altLang="fa-IR" dirty="0">
                <a:cs typeface="B Homa" panose="00000400000000000000" pitchFamily="2" charset="-78"/>
              </a:rPr>
              <a:t>2- ثروتمند شدن در شهرهای جهان سوم در یک دوره </a:t>
            </a:r>
          </a:p>
          <a:p>
            <a:pPr eaLnBrk="1" hangingPunct="1"/>
            <a:r>
              <a:rPr lang="fa-IR" altLang="fa-IR" dirty="0">
                <a:cs typeface="B Homa" panose="00000400000000000000" pitchFamily="2" charset="-78"/>
              </a:rPr>
              <a:t>کوتاه مدت 3 یا 5 ساله </a:t>
            </a:r>
          </a:p>
          <a:p>
            <a:pPr eaLnBrk="1" hangingPunct="1"/>
            <a:endParaRPr lang="en-US" altLang="fa-IR" dirty="0">
              <a:cs typeface="B Homa" panose="00000400000000000000" pitchFamily="2" charset="-78"/>
            </a:endParaRPr>
          </a:p>
          <a:p>
            <a:pPr eaLnBrk="1" hangingPunct="1"/>
            <a:r>
              <a:rPr lang="fa-IR" altLang="fa-IR" dirty="0">
                <a:cs typeface="B Homa" panose="00000400000000000000" pitchFamily="2" charset="-78"/>
              </a:rPr>
              <a:t>3- وجود سیاست های گوناگون در مورد زمین و مسکن </a:t>
            </a:r>
          </a:p>
          <a:p>
            <a:pPr eaLnBrk="1" hangingPunct="1"/>
            <a:endParaRPr lang="en-US" altLang="fa-IR" dirty="0">
              <a:cs typeface="B Homa" panose="00000400000000000000" pitchFamily="2" charset="-78"/>
            </a:endParaRPr>
          </a:p>
          <a:p>
            <a:pPr eaLnBrk="1" hangingPunct="1"/>
            <a:r>
              <a:rPr lang="fa-IR" altLang="fa-IR" dirty="0">
                <a:cs typeface="B Homa" panose="00000400000000000000" pitchFamily="2" charset="-78"/>
              </a:rPr>
              <a:t>4- معاملات قماری با زمین </a:t>
            </a:r>
            <a:endParaRPr lang="en-US" altLang="fa-IR" dirty="0">
              <a:cs typeface="B Homa" panose="00000400000000000000" pitchFamily="2" charset="-78"/>
            </a:endParaRPr>
          </a:p>
          <a:p>
            <a:pPr eaLnBrk="1" hangingPunct="1"/>
            <a:endParaRPr lang="fa-IR" altLang="fa-IR" dirty="0" smtClean="0"/>
          </a:p>
        </p:txBody>
      </p:sp>
    </p:spTree>
    <p:extLst>
      <p:ext uri="{BB962C8B-B14F-4D97-AF65-F5344CB8AC3E}">
        <p14:creationId xmlns:p14="http://schemas.microsoft.com/office/powerpoint/2010/main" val="3195539938"/>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77" y="285750"/>
            <a:ext cx="8786813" cy="6357938"/>
          </a:xfrm>
        </p:spPr>
        <p:txBody>
          <a:bodyPr>
            <a:normAutofit/>
          </a:bodyPr>
          <a:lstStyle/>
          <a:p>
            <a:pPr marL="274320" indent="-274320" algn="just">
              <a:lnSpc>
                <a:spcPct val="170000"/>
              </a:lnSpc>
              <a:buFont typeface="Wingdings"/>
              <a:buChar char=""/>
              <a:defRPr/>
            </a:pPr>
            <a:r>
              <a:rPr lang="fa-IR" b="1" dirty="0">
                <a:cs typeface="B Homa" panose="00000400000000000000" pitchFamily="2" charset="-78"/>
              </a:rPr>
              <a:t>در سالهای اخیر بعنوان مطالعه در امر برنامه ریزی زمین و مسکن روی چند عامل مطالعه می شود : </a:t>
            </a:r>
          </a:p>
          <a:p>
            <a:pPr marL="274320" indent="-274320" algn="just">
              <a:lnSpc>
                <a:spcPct val="170000"/>
              </a:lnSpc>
              <a:buFont typeface="Wingdings"/>
              <a:buChar char=""/>
              <a:defRPr/>
            </a:pPr>
            <a:endParaRPr lang="en-US" dirty="0">
              <a:cs typeface="B Homa" panose="00000400000000000000" pitchFamily="2" charset="-78"/>
            </a:endParaRPr>
          </a:p>
          <a:p>
            <a:pPr marL="274320" indent="-274320" algn="just">
              <a:lnSpc>
                <a:spcPct val="170000"/>
              </a:lnSpc>
              <a:buFont typeface="Wingdings"/>
              <a:buChar char=""/>
              <a:defRPr/>
            </a:pPr>
            <a:r>
              <a:rPr lang="fa-IR" dirty="0" smtClean="0">
                <a:cs typeface="B Homa" panose="00000400000000000000" pitchFamily="2" charset="-78"/>
              </a:rPr>
              <a:t>1- مطالعه حد متوسط افزایش قیمت زمین در یک دوره طولانی  مثلاً  10  سال </a:t>
            </a:r>
            <a:endParaRPr lang="en-US" dirty="0" smtClean="0">
              <a:cs typeface="B Homa" panose="00000400000000000000" pitchFamily="2" charset="-78"/>
            </a:endParaRPr>
          </a:p>
          <a:p>
            <a:pPr marL="274320" indent="-274320" algn="just">
              <a:lnSpc>
                <a:spcPct val="170000"/>
              </a:lnSpc>
              <a:buFont typeface="Wingdings"/>
              <a:buChar char=""/>
              <a:defRPr/>
            </a:pPr>
            <a:r>
              <a:rPr lang="fa-IR" dirty="0" smtClean="0">
                <a:cs typeface="B Homa" panose="00000400000000000000" pitchFamily="2" charset="-78"/>
              </a:rPr>
              <a:t>2- مطالعه افزایش قیمت زمین در ناحیه ها در شهر </a:t>
            </a:r>
            <a:endParaRPr lang="en-US" dirty="0" smtClean="0">
              <a:cs typeface="B Homa" panose="00000400000000000000" pitchFamily="2" charset="-78"/>
            </a:endParaRPr>
          </a:p>
          <a:p>
            <a:pPr marL="274320" indent="-274320" algn="just">
              <a:lnSpc>
                <a:spcPct val="170000"/>
              </a:lnSpc>
              <a:buFont typeface="Wingdings"/>
              <a:buChar char=""/>
              <a:defRPr/>
            </a:pPr>
            <a:r>
              <a:rPr lang="fa-IR" dirty="0" smtClean="0">
                <a:cs typeface="B Homa" panose="00000400000000000000" pitchFamily="2" charset="-78"/>
              </a:rPr>
              <a:t>3- مقایسه افزایش قیمت زمین در بخش هاي تجاری شهر ومنطقه واحد های مسکونی </a:t>
            </a:r>
            <a:endParaRPr lang="en-US" dirty="0" smtClean="0">
              <a:cs typeface="B Homa" panose="00000400000000000000" pitchFamily="2" charset="-78"/>
            </a:endParaRPr>
          </a:p>
          <a:p>
            <a:pPr marL="274320" indent="-274320" algn="just">
              <a:lnSpc>
                <a:spcPct val="170000"/>
              </a:lnSpc>
              <a:buFont typeface="Wingdings"/>
              <a:buChar char=""/>
              <a:defRPr/>
            </a:pPr>
            <a:r>
              <a:rPr lang="fa-IR" dirty="0" smtClean="0">
                <a:cs typeface="B Homa" panose="00000400000000000000" pitchFamily="2" charset="-78"/>
              </a:rPr>
              <a:t>4- تأثیر افزایش جمعیت شهری در این مسئله </a:t>
            </a:r>
            <a:endParaRPr lang="en-US" dirty="0" smtClean="0">
              <a:cs typeface="B Homa" panose="00000400000000000000" pitchFamily="2" charset="-78"/>
            </a:endParaRPr>
          </a:p>
          <a:p>
            <a:pPr marL="274320" indent="-274320" algn="just">
              <a:lnSpc>
                <a:spcPct val="170000"/>
              </a:lnSpc>
              <a:buFont typeface="Wingdings"/>
              <a:buChar char=""/>
              <a:defRPr/>
            </a:pPr>
            <a:r>
              <a:rPr lang="fa-IR" dirty="0" smtClean="0">
                <a:cs typeface="B Homa" panose="00000400000000000000" pitchFamily="2" charset="-78"/>
              </a:rPr>
              <a:t>5- تأمین افزایش درآمد خانواده ها در افزایش قیمت زمین و مسکن </a:t>
            </a:r>
            <a:endParaRPr lang="en-US" dirty="0" smtClean="0">
              <a:cs typeface="B Homa" panose="00000400000000000000" pitchFamily="2" charset="-78"/>
            </a:endParaRPr>
          </a:p>
          <a:p>
            <a:pPr marL="274320" indent="-274320" algn="just">
              <a:lnSpc>
                <a:spcPct val="170000"/>
              </a:lnSpc>
              <a:buFont typeface="Wingdings"/>
              <a:buChar char=""/>
              <a:defRPr/>
            </a:pPr>
            <a:r>
              <a:rPr lang="fa-IR" dirty="0" smtClean="0">
                <a:cs typeface="B Homa" panose="00000400000000000000" pitchFamily="2" charset="-78"/>
              </a:rPr>
              <a:t>6- زمینه های تورمی در اقتصاد شهری</a:t>
            </a:r>
            <a:endParaRPr lang="en-US" dirty="0" smtClean="0">
              <a:cs typeface="B Homa" panose="00000400000000000000" pitchFamily="2" charset="-78"/>
            </a:endParaRPr>
          </a:p>
          <a:p>
            <a:pPr marL="274320" indent="-274320" algn="just">
              <a:lnSpc>
                <a:spcPct val="170000"/>
              </a:lnSpc>
              <a:buFont typeface="Wingdings"/>
              <a:buChar char=""/>
              <a:defRPr/>
            </a:pPr>
            <a:r>
              <a:rPr lang="fa-IR" dirty="0" smtClean="0">
                <a:cs typeface="B Homa" panose="00000400000000000000" pitchFamily="2" charset="-78"/>
              </a:rPr>
              <a:t>7- کمبود مصنوعی زمین ، این امر به دو صورت در شهرهای جهان سوم صورت میگیرد </a:t>
            </a:r>
            <a:endParaRPr lang="en-US" dirty="0" smtClean="0">
              <a:cs typeface="B Homa" panose="00000400000000000000" pitchFamily="2" charset="-78"/>
            </a:endParaRPr>
          </a:p>
          <a:p>
            <a:pPr marL="274320" indent="-274320" algn="just">
              <a:buFont typeface="Wingdings"/>
              <a:buChar char=""/>
              <a:defRPr/>
            </a:pPr>
            <a:endParaRPr lang="fa-IR" dirty="0"/>
          </a:p>
        </p:txBody>
      </p:sp>
    </p:spTree>
    <p:extLst>
      <p:ext uri="{BB962C8B-B14F-4D97-AF65-F5344CB8AC3E}">
        <p14:creationId xmlns:p14="http://schemas.microsoft.com/office/powerpoint/2010/main" val="1441248450"/>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357190" y="642938"/>
            <a:ext cx="8472487" cy="5929312"/>
          </a:xfrm>
        </p:spPr>
        <p:txBody>
          <a:bodyPr>
            <a:normAutofit lnSpcReduction="10000"/>
          </a:bodyPr>
          <a:lstStyle/>
          <a:p>
            <a:pPr algn="just" eaLnBrk="1" hangingPunct="1">
              <a:lnSpc>
                <a:spcPct val="200000"/>
              </a:lnSpc>
            </a:pPr>
            <a:r>
              <a:rPr lang="fa-IR" altLang="fa-IR" sz="2400" dirty="0">
                <a:cs typeface="B Homa" panose="00000400000000000000" pitchFamily="2" charset="-78"/>
              </a:rPr>
              <a:t>8- معاملات قماری زمین با توجه به سود سرشار مالکین زمین، ثروتمندان شهر قطعاتی از بهترین زمین های شهری را جهت فروش در سالهای آینده خریداری می کنند . </a:t>
            </a:r>
            <a:endParaRPr lang="en-US" altLang="fa-IR" sz="2400" dirty="0">
              <a:cs typeface="B Homa" panose="00000400000000000000" pitchFamily="2" charset="-78"/>
            </a:endParaRPr>
          </a:p>
          <a:p>
            <a:pPr algn="just" eaLnBrk="1" hangingPunct="1">
              <a:lnSpc>
                <a:spcPct val="200000"/>
              </a:lnSpc>
            </a:pPr>
            <a:endParaRPr lang="fa-IR" altLang="fa-IR" sz="2400" dirty="0">
              <a:cs typeface="B Homa" panose="00000400000000000000" pitchFamily="2" charset="-78"/>
            </a:endParaRPr>
          </a:p>
          <a:p>
            <a:pPr algn="just" eaLnBrk="1" hangingPunct="1">
              <a:lnSpc>
                <a:spcPct val="200000"/>
              </a:lnSpc>
            </a:pPr>
            <a:r>
              <a:rPr lang="fa-IR" altLang="fa-IR" sz="2400" dirty="0">
                <a:cs typeface="B Homa" panose="00000400000000000000" pitchFamily="2" charset="-78"/>
              </a:rPr>
              <a:t>9- در شهرهای جهان سوم، سرمایه گذاری خارجی یا وجود شرکتهای خارجی همچنین سفارتخانه ها بر افزایش قیمت زمین در بخشی از شهر کمک می کند. حتی این سفارتخانه های خارجی با پرداخت اجاره بهای گزاف آن هم به دلار باعث افزایش قیمت زمین ومسکن در بخشی از شهرها می شود .</a:t>
            </a:r>
            <a:endParaRPr lang="en-US" altLang="fa-IR" sz="2400" dirty="0">
              <a:cs typeface="B Homa" panose="00000400000000000000" pitchFamily="2" charset="-78"/>
            </a:endParaRPr>
          </a:p>
        </p:txBody>
      </p:sp>
    </p:spTree>
    <p:extLst>
      <p:ext uri="{BB962C8B-B14F-4D97-AF65-F5344CB8AC3E}">
        <p14:creationId xmlns:p14="http://schemas.microsoft.com/office/powerpoint/2010/main" val="4014993209"/>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142875" y="428625"/>
            <a:ext cx="8858250" cy="6045200"/>
          </a:xfrm>
        </p:spPr>
        <p:txBody>
          <a:bodyPr>
            <a:normAutofit/>
          </a:bodyPr>
          <a:lstStyle/>
          <a:p>
            <a:pPr algn="just" eaLnBrk="1" hangingPunct="1">
              <a:lnSpc>
                <a:spcPct val="150000"/>
              </a:lnSpc>
            </a:pPr>
            <a:r>
              <a:rPr lang="fa-IR" altLang="fa-IR" b="1" dirty="0">
                <a:cs typeface="B Homa" panose="00000400000000000000" pitchFamily="2" charset="-78"/>
              </a:rPr>
              <a:t> </a:t>
            </a:r>
            <a:r>
              <a:rPr lang="fa-IR" altLang="fa-IR" b="1" dirty="0" smtClean="0">
                <a:cs typeface="B Homa" panose="00000400000000000000" pitchFamily="2" charset="-78"/>
              </a:rPr>
              <a:t>بطور کلی اگر در سیاست خود یاری در امر مسکن تنها به عرضه یک قطعه زمین اکتفا کنیم  به سبب کمبود درآمد شان و نا پایدار بودن آن مسائل زیر  قابل ظهور خواهد بود : </a:t>
            </a:r>
          </a:p>
          <a:p>
            <a:pPr algn="just" eaLnBrk="1" hangingPunct="1">
              <a:lnSpc>
                <a:spcPct val="150000"/>
              </a:lnSpc>
            </a:pPr>
            <a:endParaRPr lang="en-US" altLang="fa-IR" dirty="0" smtClean="0">
              <a:cs typeface="B Homa" panose="00000400000000000000" pitchFamily="2" charset="-78"/>
            </a:endParaRPr>
          </a:p>
          <a:p>
            <a:pPr algn="just" eaLnBrk="1" hangingPunct="1">
              <a:lnSpc>
                <a:spcPct val="200000"/>
              </a:lnSpc>
            </a:pPr>
            <a:r>
              <a:rPr lang="fa-IR" altLang="fa-IR" dirty="0">
                <a:cs typeface="B Homa" panose="00000400000000000000" pitchFamily="2" charset="-78"/>
              </a:rPr>
              <a:t>1- این عده چون قادر نیستند ساختمان مسکن خود را بطور کامل بسازند معمولاً مسکنشان دوباره به صورت آلونک در می آید. </a:t>
            </a:r>
            <a:endParaRPr lang="en-US" altLang="fa-IR" dirty="0">
              <a:cs typeface="B Homa" panose="00000400000000000000" pitchFamily="2" charset="-78"/>
            </a:endParaRPr>
          </a:p>
          <a:p>
            <a:pPr algn="just" eaLnBrk="1" hangingPunct="1">
              <a:lnSpc>
                <a:spcPct val="200000"/>
              </a:lnSpc>
            </a:pPr>
            <a:r>
              <a:rPr lang="fa-IR" altLang="fa-IR" dirty="0">
                <a:cs typeface="B Homa" panose="00000400000000000000" pitchFamily="2" charset="-78"/>
              </a:rPr>
              <a:t>2- این عده به علت عدم وجود نقشه ساختمان و امکانات دیگر از زمین خود بطور صحیح و علمی استفاده نمی کنند و چه بسا که زمین را تلف می کنند. </a:t>
            </a:r>
            <a:endParaRPr lang="en-US" altLang="fa-IR" dirty="0">
              <a:cs typeface="B Homa" panose="00000400000000000000" pitchFamily="2" charset="-78"/>
            </a:endParaRPr>
          </a:p>
          <a:p>
            <a:pPr algn="just" eaLnBrk="1" hangingPunct="1">
              <a:lnSpc>
                <a:spcPct val="200000"/>
              </a:lnSpc>
            </a:pPr>
            <a:r>
              <a:rPr lang="fa-IR" altLang="fa-IR" dirty="0">
                <a:cs typeface="B Homa" panose="00000400000000000000" pitchFamily="2" charset="-78"/>
              </a:rPr>
              <a:t>3- مطالعات انجام شده نشان می دهد که این قبیل  واحدهای مسکونی گاهی برای سالیان دراز فاقد آب لوله کشی ، برق و حتی توالت می باشد.</a:t>
            </a:r>
          </a:p>
        </p:txBody>
      </p:sp>
    </p:spTree>
    <p:extLst>
      <p:ext uri="{BB962C8B-B14F-4D97-AF65-F5344CB8AC3E}">
        <p14:creationId xmlns:p14="http://schemas.microsoft.com/office/powerpoint/2010/main" val="2179870605"/>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214313" y="598488"/>
            <a:ext cx="8858250" cy="6045200"/>
          </a:xfrm>
        </p:spPr>
        <p:txBody>
          <a:bodyPr/>
          <a:lstStyle/>
          <a:p>
            <a:pPr algn="just" eaLnBrk="1" hangingPunct="1">
              <a:lnSpc>
                <a:spcPct val="200000"/>
              </a:lnSpc>
            </a:pPr>
            <a:r>
              <a:rPr lang="fa-IR" altLang="fa-IR" dirty="0">
                <a:cs typeface="B Homa" panose="00000400000000000000" pitchFamily="2" charset="-78"/>
              </a:rPr>
              <a:t>4- تقسیم قطعات غالباً طوری عملی می شود که  کوچه ها و خیابانهای محلی بصورت زشت و نازیبا در می آید. </a:t>
            </a:r>
          </a:p>
          <a:p>
            <a:pPr algn="just" eaLnBrk="1" hangingPunct="1">
              <a:lnSpc>
                <a:spcPct val="200000"/>
              </a:lnSpc>
            </a:pPr>
            <a:r>
              <a:rPr lang="fa-IR" altLang="fa-IR" dirty="0">
                <a:cs typeface="B Homa" panose="00000400000000000000" pitchFamily="2" charset="-78"/>
              </a:rPr>
              <a:t>5- سالیان درازی طول خواهد کشید تا این گروه ها بتوانند مسکن خود را حتی بصورت نیمه بهداشتی تمام کنند. </a:t>
            </a:r>
          </a:p>
          <a:p>
            <a:pPr algn="just" eaLnBrk="1" hangingPunct="1">
              <a:lnSpc>
                <a:spcPct val="200000"/>
              </a:lnSpc>
            </a:pPr>
            <a:r>
              <a:rPr lang="fa-IR" altLang="fa-IR" dirty="0">
                <a:cs typeface="B Homa" panose="00000400000000000000" pitchFamily="2" charset="-78"/>
              </a:rPr>
              <a:t>6- صولاً به سبب تورم حاکم بر اقتصاد جهان سوم تکمیل این قبیل خانه ها سال به سال گرانتر تمام می شود در نتیجه درآمد گروه های کم درآمد نمی تواننددر طول چند سال مسکنی در خور انسان بسازند پس نتیجه آنکه بالا آوردن تدریجی سطح مسکن آلونک نشینان با سیاست خود یاری در امر مسکن یک راه حل بنیادی و ریشه ای نمی باشد در واقع راه حل متوسطی بشمار می آید.</a:t>
            </a:r>
            <a:endParaRPr lang="en-US" altLang="fa-IR" dirty="0">
              <a:cs typeface="B Homa" panose="00000400000000000000" pitchFamily="2" charset="-78"/>
            </a:endParaRPr>
          </a:p>
        </p:txBody>
      </p:sp>
    </p:spTree>
    <p:extLst>
      <p:ext uri="{BB962C8B-B14F-4D97-AF65-F5344CB8AC3E}">
        <p14:creationId xmlns:p14="http://schemas.microsoft.com/office/powerpoint/2010/main" val="3230035026"/>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314325" y="357190"/>
            <a:ext cx="8472488" cy="6116637"/>
          </a:xfrm>
        </p:spPr>
        <p:txBody>
          <a:bodyPr>
            <a:normAutofit/>
          </a:bodyPr>
          <a:lstStyle/>
          <a:p>
            <a:pPr eaLnBrk="1" hangingPunct="1">
              <a:lnSpc>
                <a:spcPct val="150000"/>
              </a:lnSpc>
            </a:pPr>
            <a:r>
              <a:rPr lang="fa-IR" altLang="fa-IR" sz="3200" b="1" dirty="0">
                <a:cs typeface="B Homa" panose="00000400000000000000" pitchFamily="2" charset="-78"/>
              </a:rPr>
              <a:t>* در سياست زمين و مسكن مي توانيم در ابتدا گروه هاي هدف را بشرح زير بشناسيم : </a:t>
            </a:r>
            <a:endParaRPr lang="en-US" altLang="fa-IR" sz="3200" dirty="0">
              <a:cs typeface="B Homa" panose="00000400000000000000" pitchFamily="2" charset="-78"/>
            </a:endParaRPr>
          </a:p>
          <a:p>
            <a:pPr eaLnBrk="1" hangingPunct="1">
              <a:lnSpc>
                <a:spcPct val="150000"/>
              </a:lnSpc>
            </a:pPr>
            <a:endParaRPr lang="en-US" altLang="fa-IR" dirty="0">
              <a:solidFill>
                <a:schemeClr val="tx2"/>
              </a:solidFill>
              <a:cs typeface="B Homa" panose="00000400000000000000" pitchFamily="2" charset="-78"/>
            </a:endParaRPr>
          </a:p>
          <a:p>
            <a:pPr eaLnBrk="1" hangingPunct="1">
              <a:lnSpc>
                <a:spcPct val="150000"/>
              </a:lnSpc>
            </a:pPr>
            <a:r>
              <a:rPr lang="fa-IR" altLang="fa-IR" b="1" dirty="0">
                <a:solidFill>
                  <a:schemeClr val="tx2"/>
                </a:solidFill>
                <a:cs typeface="B Homa" panose="00000400000000000000" pitchFamily="2" charset="-78"/>
              </a:rPr>
              <a:t>1-كارگران مرد و زن‌</a:t>
            </a:r>
            <a:endParaRPr lang="en-US" altLang="fa-IR" dirty="0">
              <a:solidFill>
                <a:schemeClr val="tx2"/>
              </a:solidFill>
              <a:cs typeface="B Homa" panose="00000400000000000000" pitchFamily="2" charset="-78"/>
            </a:endParaRPr>
          </a:p>
          <a:p>
            <a:pPr eaLnBrk="1" hangingPunct="1">
              <a:lnSpc>
                <a:spcPct val="150000"/>
              </a:lnSpc>
            </a:pPr>
            <a:r>
              <a:rPr lang="fa-IR" altLang="fa-IR" b="1" dirty="0">
                <a:solidFill>
                  <a:schemeClr val="tx2"/>
                </a:solidFill>
                <a:cs typeface="B Homa" panose="00000400000000000000" pitchFamily="2" charset="-78"/>
              </a:rPr>
              <a:t>2- زنان سرپرست خانواده</a:t>
            </a:r>
            <a:endParaRPr lang="en-US" altLang="fa-IR" dirty="0">
              <a:solidFill>
                <a:schemeClr val="tx2"/>
              </a:solidFill>
              <a:cs typeface="B Homa" panose="00000400000000000000" pitchFamily="2" charset="-78"/>
            </a:endParaRPr>
          </a:p>
          <a:p>
            <a:pPr eaLnBrk="1" hangingPunct="1">
              <a:lnSpc>
                <a:spcPct val="150000"/>
              </a:lnSpc>
            </a:pPr>
            <a:r>
              <a:rPr lang="fa-IR" altLang="fa-IR" b="1" dirty="0">
                <a:solidFill>
                  <a:schemeClr val="tx2"/>
                </a:solidFill>
                <a:cs typeface="B Homa" panose="00000400000000000000" pitchFamily="2" charset="-78"/>
              </a:rPr>
              <a:t>. 3- كارگران مهاجر</a:t>
            </a:r>
            <a:endParaRPr lang="en-US" altLang="fa-IR" dirty="0">
              <a:solidFill>
                <a:schemeClr val="tx2"/>
              </a:solidFill>
              <a:cs typeface="B Homa" panose="00000400000000000000" pitchFamily="2" charset="-78"/>
            </a:endParaRPr>
          </a:p>
          <a:p>
            <a:pPr eaLnBrk="1" hangingPunct="1">
              <a:lnSpc>
                <a:spcPct val="150000"/>
              </a:lnSpc>
            </a:pPr>
            <a:r>
              <a:rPr lang="fa-IR" altLang="fa-IR" b="1" dirty="0">
                <a:solidFill>
                  <a:schemeClr val="tx2"/>
                </a:solidFill>
                <a:cs typeface="B Homa" panose="00000400000000000000" pitchFamily="2" charset="-78"/>
              </a:rPr>
              <a:t>4- كودكان بي سرپرست</a:t>
            </a:r>
            <a:endParaRPr lang="en-US" altLang="fa-IR" dirty="0">
              <a:solidFill>
                <a:schemeClr val="tx2"/>
              </a:solidFill>
              <a:cs typeface="B Homa" panose="00000400000000000000" pitchFamily="2" charset="-78"/>
            </a:endParaRPr>
          </a:p>
          <a:p>
            <a:pPr eaLnBrk="1" hangingPunct="1">
              <a:lnSpc>
                <a:spcPct val="150000"/>
              </a:lnSpc>
            </a:pPr>
            <a:r>
              <a:rPr lang="fa-IR" altLang="fa-IR" b="1" dirty="0">
                <a:solidFill>
                  <a:schemeClr val="tx2"/>
                </a:solidFill>
                <a:cs typeface="B Homa" panose="00000400000000000000" pitchFamily="2" charset="-78"/>
              </a:rPr>
              <a:t>5- افارد كهنسال</a:t>
            </a:r>
            <a:endParaRPr lang="en-US" altLang="fa-IR" dirty="0">
              <a:solidFill>
                <a:schemeClr val="tx2"/>
              </a:solidFill>
              <a:cs typeface="B Homa" panose="00000400000000000000" pitchFamily="2" charset="-78"/>
            </a:endParaRPr>
          </a:p>
        </p:txBody>
      </p:sp>
    </p:spTree>
    <p:extLst>
      <p:ext uri="{BB962C8B-B14F-4D97-AF65-F5344CB8AC3E}">
        <p14:creationId xmlns:p14="http://schemas.microsoft.com/office/powerpoint/2010/main" val="2023018921"/>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9075" y="71438"/>
            <a:ext cx="8782050" cy="6572250"/>
          </a:xfrm>
        </p:spPr>
        <p:txBody>
          <a:bodyPr>
            <a:normAutofit lnSpcReduction="10000"/>
          </a:bodyPr>
          <a:lstStyle/>
          <a:p>
            <a:pPr marL="0" indent="0" algn="ctr">
              <a:lnSpc>
                <a:spcPct val="170000"/>
              </a:lnSpc>
              <a:buNone/>
              <a:defRPr/>
            </a:pPr>
            <a:r>
              <a:rPr lang="fa-IR" sz="2800" b="1" dirty="0" smtClean="0">
                <a:cs typeface="B Homa" panose="00000400000000000000" pitchFamily="2" charset="-78"/>
              </a:rPr>
              <a:t>فوايد برنامه ريزي مسكن :</a:t>
            </a:r>
            <a:endParaRPr lang="fa-IR" sz="3200" b="1" dirty="0" smtClean="0">
              <a:cs typeface="B Homa" panose="00000400000000000000" pitchFamily="2" charset="-78"/>
            </a:endParaRPr>
          </a:p>
          <a:p>
            <a:pPr marL="274320" indent="-274320">
              <a:lnSpc>
                <a:spcPct val="170000"/>
              </a:lnSpc>
              <a:buFont typeface="Wingdings"/>
              <a:buChar char=""/>
              <a:defRPr/>
            </a:pPr>
            <a:r>
              <a:rPr lang="fa-IR" sz="1800" dirty="0" smtClean="0">
                <a:solidFill>
                  <a:schemeClr val="tx2"/>
                </a:solidFill>
                <a:cs typeface="B Homa" panose="00000400000000000000" pitchFamily="2" charset="-78"/>
              </a:rPr>
              <a:t>1- </a:t>
            </a:r>
            <a:r>
              <a:rPr lang="fa-IR" dirty="0" smtClean="0">
                <a:solidFill>
                  <a:schemeClr val="tx2"/>
                </a:solidFill>
                <a:cs typeface="B Homa" panose="00000400000000000000" pitchFamily="2" charset="-78"/>
              </a:rPr>
              <a:t>ارضاي احتياجات </a:t>
            </a:r>
            <a:r>
              <a:rPr lang="fa-IR" dirty="0" smtClean="0">
                <a:solidFill>
                  <a:schemeClr val="tx2"/>
                </a:solidFill>
                <a:cs typeface="B Homa" panose="00000400000000000000" pitchFamily="2" charset="-78"/>
              </a:rPr>
              <a:t>اجتماعي </a:t>
            </a:r>
            <a:r>
              <a:rPr lang="fa-IR" dirty="0" smtClean="0">
                <a:solidFill>
                  <a:schemeClr val="tx2"/>
                </a:solidFill>
                <a:cs typeface="B Homa" panose="00000400000000000000" pitchFamily="2" charset="-78"/>
              </a:rPr>
              <a:t>انسان </a:t>
            </a:r>
            <a:endParaRPr lang="en-US" dirty="0" smtClean="0">
              <a:solidFill>
                <a:schemeClr val="tx2"/>
              </a:solidFill>
              <a:cs typeface="B Homa" panose="00000400000000000000" pitchFamily="2" charset="-78"/>
            </a:endParaRPr>
          </a:p>
          <a:p>
            <a:pPr marL="274320" indent="-274320">
              <a:lnSpc>
                <a:spcPct val="170000"/>
              </a:lnSpc>
              <a:buNone/>
              <a:defRPr/>
            </a:pPr>
            <a:r>
              <a:rPr lang="fa-IR" sz="1800" dirty="0">
                <a:cs typeface="B Homa" panose="00000400000000000000" pitchFamily="2" charset="-78"/>
              </a:rPr>
              <a:t>       سعي بر آنست كه احتياجات افراد با در نظر گرفتن تغييرات سريع فن آوري، تأمين شود . </a:t>
            </a:r>
            <a:endParaRPr lang="en-US" sz="1800" dirty="0">
              <a:cs typeface="B Homa" panose="00000400000000000000" pitchFamily="2" charset="-78"/>
            </a:endParaRPr>
          </a:p>
          <a:p>
            <a:pPr marL="274320" indent="-274320">
              <a:lnSpc>
                <a:spcPct val="170000"/>
              </a:lnSpc>
              <a:buFont typeface="Wingdings"/>
              <a:buChar char=""/>
              <a:defRPr/>
            </a:pPr>
            <a:r>
              <a:rPr lang="fa-IR" dirty="0" smtClean="0">
                <a:solidFill>
                  <a:schemeClr val="tx2"/>
                </a:solidFill>
                <a:cs typeface="B Homa" panose="00000400000000000000" pitchFamily="2" charset="-78"/>
              </a:rPr>
              <a:t>2- مسئله برابريهاي انساني: </a:t>
            </a:r>
            <a:endParaRPr lang="en-US" dirty="0" smtClean="0">
              <a:solidFill>
                <a:schemeClr val="tx2"/>
              </a:solidFill>
              <a:cs typeface="B Homa" panose="00000400000000000000" pitchFamily="2" charset="-78"/>
            </a:endParaRPr>
          </a:p>
          <a:p>
            <a:pPr marL="274320" indent="-274320">
              <a:lnSpc>
                <a:spcPct val="170000"/>
              </a:lnSpc>
              <a:buNone/>
              <a:defRPr/>
            </a:pPr>
            <a:r>
              <a:rPr lang="fa-IR" sz="1800" dirty="0">
                <a:cs typeface="B Homa" panose="00000400000000000000" pitchFamily="2" charset="-78"/>
              </a:rPr>
              <a:t>       مسكن يكي از حقوق اوليه اي است كه تمام افراد بدون در نظر داشتن نژاد، جنسيت، طبقه اجتماعي بايد به آن دسترسي داشته باشند و بايد وسيله اي موثر براي دسترسي يكسان به ساير خدمات، موقعيتها و امنيت و آسايش تمام افراد باشد. خدماتي از قبيل آموزش ، بهداشت، كتابخانه ، سالن ورزشي و ... </a:t>
            </a:r>
            <a:endParaRPr lang="en-US" sz="1800" dirty="0">
              <a:cs typeface="B Homa" panose="00000400000000000000" pitchFamily="2" charset="-78"/>
            </a:endParaRPr>
          </a:p>
          <a:p>
            <a:pPr marL="274320" indent="-274320">
              <a:lnSpc>
                <a:spcPct val="170000"/>
              </a:lnSpc>
              <a:buFont typeface="Wingdings"/>
              <a:buChar char=""/>
              <a:defRPr/>
            </a:pPr>
            <a:r>
              <a:rPr lang="fa-IR" dirty="0" smtClean="0">
                <a:solidFill>
                  <a:schemeClr val="tx2"/>
                </a:solidFill>
                <a:cs typeface="B Homa" panose="00000400000000000000" pitchFamily="2" charset="-78"/>
              </a:rPr>
              <a:t>3- تأثير بر برنامه هاي اشتغال </a:t>
            </a:r>
            <a:endParaRPr lang="en-US" dirty="0" smtClean="0">
              <a:solidFill>
                <a:schemeClr val="tx2"/>
              </a:solidFill>
              <a:cs typeface="B Homa" panose="00000400000000000000" pitchFamily="2" charset="-78"/>
            </a:endParaRPr>
          </a:p>
          <a:p>
            <a:pPr marL="274320" indent="-274320">
              <a:lnSpc>
                <a:spcPct val="170000"/>
              </a:lnSpc>
              <a:buFont typeface="Wingdings"/>
              <a:buChar char=""/>
              <a:defRPr/>
            </a:pPr>
            <a:r>
              <a:rPr lang="fa-IR" sz="1800" dirty="0">
                <a:cs typeface="B Homa" panose="00000400000000000000" pitchFamily="2" charset="-78"/>
              </a:rPr>
              <a:t>- بُعد فاصله محل زندگي تا محل كار</a:t>
            </a:r>
            <a:endParaRPr lang="en-US" sz="1800" dirty="0">
              <a:cs typeface="B Homa" panose="00000400000000000000" pitchFamily="2" charset="-78"/>
            </a:endParaRPr>
          </a:p>
          <a:p>
            <a:pPr marL="274320" indent="-274320">
              <a:lnSpc>
                <a:spcPct val="170000"/>
              </a:lnSpc>
              <a:buFont typeface="Wingdings"/>
              <a:buChar char=""/>
              <a:defRPr/>
            </a:pPr>
            <a:r>
              <a:rPr lang="fa-IR" sz="1800" dirty="0">
                <a:cs typeface="B Homa" panose="00000400000000000000" pitchFamily="2" charset="-78"/>
              </a:rPr>
              <a:t>- ايجاد اشتغال و گردش سرمايه در بخش مسكن </a:t>
            </a:r>
            <a:endParaRPr lang="en-US" sz="1800" dirty="0">
              <a:cs typeface="B Homa" panose="00000400000000000000" pitchFamily="2" charset="-78"/>
            </a:endParaRPr>
          </a:p>
          <a:p>
            <a:pPr marL="274320" indent="-274320">
              <a:lnSpc>
                <a:spcPct val="170000"/>
              </a:lnSpc>
              <a:buFont typeface="Wingdings"/>
              <a:buChar char=""/>
              <a:defRPr/>
            </a:pPr>
            <a:r>
              <a:rPr lang="fa-IR" dirty="0" smtClean="0">
                <a:solidFill>
                  <a:schemeClr val="tx2"/>
                </a:solidFill>
                <a:cs typeface="B Homa" panose="00000400000000000000" pitchFamily="2" charset="-78"/>
              </a:rPr>
              <a:t>4- تأثير بر كاربريها ي تجاري و آموزشي</a:t>
            </a:r>
            <a:endParaRPr lang="fa-IR" sz="800" dirty="0">
              <a:solidFill>
                <a:schemeClr val="tx2"/>
              </a:solidFill>
            </a:endParaRPr>
          </a:p>
        </p:txBody>
      </p:sp>
    </p:spTree>
    <p:extLst>
      <p:ext uri="{BB962C8B-B14F-4D97-AF65-F5344CB8AC3E}">
        <p14:creationId xmlns:p14="http://schemas.microsoft.com/office/powerpoint/2010/main" val="2886879375"/>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2" y="285752"/>
            <a:ext cx="8543925" cy="6188075"/>
          </a:xfrm>
        </p:spPr>
        <p:txBody>
          <a:bodyPr>
            <a:normAutofit/>
          </a:bodyPr>
          <a:lstStyle/>
          <a:p>
            <a:pPr marL="274320" indent="-274320" algn="just">
              <a:lnSpc>
                <a:spcPct val="150000"/>
              </a:lnSpc>
              <a:buFont typeface="Wingdings"/>
              <a:buChar char=""/>
              <a:defRPr/>
            </a:pPr>
            <a:r>
              <a:rPr lang="fa-IR" sz="3200" b="1" dirty="0">
                <a:cs typeface="B Homa" panose="00000400000000000000" pitchFamily="2" charset="-78"/>
              </a:rPr>
              <a:t>عواملي كه سياستها و اهداف مسكن را تحت تاثير قرار مي دهند :</a:t>
            </a:r>
            <a:endParaRPr lang="en-US" dirty="0">
              <a:cs typeface="B Homa" panose="00000400000000000000" pitchFamily="2" charset="-78"/>
            </a:endParaRPr>
          </a:p>
          <a:p>
            <a:pPr marL="274320" indent="-274320" algn="just">
              <a:lnSpc>
                <a:spcPct val="150000"/>
              </a:lnSpc>
              <a:buFont typeface="Wingdings"/>
              <a:buChar char=""/>
              <a:defRPr/>
            </a:pPr>
            <a:r>
              <a:rPr lang="fa-IR" dirty="0">
                <a:solidFill>
                  <a:schemeClr val="tx2"/>
                </a:solidFill>
                <a:cs typeface="B Homa" panose="00000400000000000000" pitchFamily="2" charset="-78"/>
              </a:rPr>
              <a:t>الف) برنامه ريزي رشد جمعيت</a:t>
            </a:r>
            <a:endParaRPr lang="en-US" dirty="0">
              <a:solidFill>
                <a:schemeClr val="tx2"/>
              </a:solidFill>
              <a:cs typeface="B Homa" panose="00000400000000000000" pitchFamily="2" charset="-78"/>
            </a:endParaRPr>
          </a:p>
          <a:p>
            <a:pPr marL="274320" indent="-274320" algn="just">
              <a:lnSpc>
                <a:spcPct val="150000"/>
              </a:lnSpc>
              <a:buFont typeface="Wingdings"/>
              <a:buChar char=""/>
              <a:defRPr/>
            </a:pPr>
            <a:r>
              <a:rPr lang="fa-IR" dirty="0">
                <a:solidFill>
                  <a:schemeClr val="tx2"/>
                </a:solidFill>
                <a:cs typeface="B Homa" panose="00000400000000000000" pitchFamily="2" charset="-78"/>
              </a:rPr>
              <a:t>ب) افزايش توليد ملي</a:t>
            </a:r>
            <a:endParaRPr lang="en-US" dirty="0">
              <a:solidFill>
                <a:schemeClr val="tx2"/>
              </a:solidFill>
              <a:cs typeface="B Homa" panose="00000400000000000000" pitchFamily="2" charset="-78"/>
            </a:endParaRPr>
          </a:p>
          <a:p>
            <a:pPr marL="274320" indent="-274320" algn="just">
              <a:lnSpc>
                <a:spcPct val="150000"/>
              </a:lnSpc>
              <a:buFont typeface="Wingdings"/>
              <a:buChar char=""/>
              <a:defRPr/>
            </a:pPr>
            <a:r>
              <a:rPr lang="fa-IR" dirty="0">
                <a:solidFill>
                  <a:schemeClr val="tx2"/>
                </a:solidFill>
                <a:cs typeface="B Homa" panose="00000400000000000000" pitchFamily="2" charset="-78"/>
              </a:rPr>
              <a:t>ج) افزايش سرمايه گذاري</a:t>
            </a:r>
            <a:endParaRPr lang="en-US" dirty="0">
              <a:solidFill>
                <a:schemeClr val="tx2"/>
              </a:solidFill>
              <a:cs typeface="B Homa" panose="00000400000000000000" pitchFamily="2" charset="-78"/>
            </a:endParaRPr>
          </a:p>
          <a:p>
            <a:pPr marL="274320" indent="-274320" algn="just">
              <a:lnSpc>
                <a:spcPct val="150000"/>
              </a:lnSpc>
              <a:buFont typeface="Wingdings"/>
              <a:buChar char=""/>
              <a:defRPr/>
            </a:pPr>
            <a:r>
              <a:rPr lang="fa-IR" dirty="0">
                <a:solidFill>
                  <a:schemeClr val="tx2"/>
                </a:solidFill>
                <a:cs typeface="B Homa" panose="00000400000000000000" pitchFamily="2" charset="-78"/>
              </a:rPr>
              <a:t>د) توسعه توليد مواد ساختماني</a:t>
            </a:r>
            <a:endParaRPr lang="en-US" dirty="0">
              <a:solidFill>
                <a:schemeClr val="tx2"/>
              </a:solidFill>
              <a:cs typeface="B Homa" panose="00000400000000000000" pitchFamily="2" charset="-78"/>
            </a:endParaRPr>
          </a:p>
          <a:p>
            <a:pPr marL="274320" indent="-274320" algn="just">
              <a:lnSpc>
                <a:spcPct val="150000"/>
              </a:lnSpc>
              <a:buFont typeface="Wingdings"/>
              <a:buChar char=""/>
              <a:defRPr/>
            </a:pPr>
            <a:r>
              <a:rPr lang="fa-IR" dirty="0">
                <a:solidFill>
                  <a:schemeClr val="tx2"/>
                </a:solidFill>
                <a:cs typeface="B Homa" panose="00000400000000000000" pitchFamily="2" charset="-78"/>
              </a:rPr>
              <a:t>ه) كنترل استفاده از زمين</a:t>
            </a:r>
            <a:endParaRPr lang="en-US" dirty="0">
              <a:solidFill>
                <a:schemeClr val="tx2"/>
              </a:solidFill>
              <a:cs typeface="B Homa" panose="00000400000000000000" pitchFamily="2" charset="-78"/>
            </a:endParaRPr>
          </a:p>
          <a:p>
            <a:pPr marL="274320" indent="-274320" algn="just">
              <a:lnSpc>
                <a:spcPct val="150000"/>
              </a:lnSpc>
              <a:buFont typeface="Wingdings"/>
              <a:buChar char=""/>
              <a:defRPr/>
            </a:pPr>
            <a:r>
              <a:rPr lang="fa-IR" dirty="0">
                <a:solidFill>
                  <a:schemeClr val="tx2"/>
                </a:solidFill>
                <a:cs typeface="B Homa" panose="00000400000000000000" pitchFamily="2" charset="-78"/>
              </a:rPr>
              <a:t>و) توسعه واحدهاي مديريت شهري</a:t>
            </a:r>
          </a:p>
        </p:txBody>
      </p:sp>
    </p:spTree>
    <p:extLst>
      <p:ext uri="{BB962C8B-B14F-4D97-AF65-F5344CB8AC3E}">
        <p14:creationId xmlns:p14="http://schemas.microsoft.com/office/powerpoint/2010/main" val="809431958"/>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p:cNvSpPr>
            <a:spLocks noGrp="1"/>
          </p:cNvSpPr>
          <p:nvPr>
            <p:ph idx="1"/>
          </p:nvPr>
        </p:nvSpPr>
        <p:spPr>
          <a:xfrm>
            <a:off x="219077" y="2"/>
            <a:ext cx="8710613" cy="6473825"/>
          </a:xfrm>
        </p:spPr>
        <p:txBody>
          <a:bodyPr>
            <a:normAutofit fontScale="85000" lnSpcReduction="10000"/>
          </a:bodyPr>
          <a:lstStyle/>
          <a:p>
            <a:pPr algn="just" eaLnBrk="1" hangingPunct="1">
              <a:lnSpc>
                <a:spcPct val="150000"/>
              </a:lnSpc>
            </a:pPr>
            <a:r>
              <a:rPr lang="fa-IR" altLang="fa-IR" sz="3200" b="1" dirty="0">
                <a:cs typeface="B Homa" panose="00000400000000000000" pitchFamily="2" charset="-78"/>
              </a:rPr>
              <a:t>اقدامات لازم براي تحقق اهداف برنامه ريزي مسكن</a:t>
            </a:r>
            <a:endParaRPr lang="en-US" altLang="fa-IR" sz="3200" dirty="0">
              <a:cs typeface="B Homa" panose="00000400000000000000" pitchFamily="2" charset="-78"/>
            </a:endParaRPr>
          </a:p>
          <a:p>
            <a:pPr algn="just" eaLnBrk="1" hangingPunct="1">
              <a:lnSpc>
                <a:spcPct val="200000"/>
              </a:lnSpc>
            </a:pPr>
            <a:r>
              <a:rPr lang="fa-IR" altLang="fa-IR" dirty="0">
                <a:cs typeface="B Homa" panose="00000400000000000000" pitchFamily="2" charset="-78"/>
              </a:rPr>
              <a:t>شناخت وضع موجود مسكن</a:t>
            </a:r>
            <a:endParaRPr lang="en-US" altLang="fa-IR" dirty="0">
              <a:cs typeface="B Homa" panose="00000400000000000000" pitchFamily="2" charset="-78"/>
            </a:endParaRPr>
          </a:p>
          <a:p>
            <a:pPr algn="just" eaLnBrk="1" hangingPunct="1">
              <a:lnSpc>
                <a:spcPct val="200000"/>
              </a:lnSpc>
            </a:pPr>
            <a:r>
              <a:rPr lang="fa-IR" altLang="fa-IR" dirty="0">
                <a:cs typeface="B Homa" panose="00000400000000000000" pitchFamily="2" charset="-78"/>
              </a:rPr>
              <a:t>مطالعه روند گذشته در ابعاد مختلف مسكن</a:t>
            </a:r>
            <a:endParaRPr lang="en-US" altLang="fa-IR" dirty="0">
              <a:cs typeface="B Homa" panose="00000400000000000000" pitchFamily="2" charset="-78"/>
            </a:endParaRPr>
          </a:p>
          <a:p>
            <a:pPr algn="just" eaLnBrk="1" hangingPunct="1">
              <a:lnSpc>
                <a:spcPct val="200000"/>
              </a:lnSpc>
            </a:pPr>
            <a:r>
              <a:rPr lang="fa-IR" altLang="fa-IR" dirty="0">
                <a:cs typeface="B Homa" panose="00000400000000000000" pitchFamily="2" charset="-78"/>
              </a:rPr>
              <a:t>پيش بيني عرضه و تقاضا</a:t>
            </a:r>
            <a:endParaRPr lang="en-US" altLang="fa-IR" dirty="0">
              <a:cs typeface="B Homa" panose="00000400000000000000" pitchFamily="2" charset="-78"/>
            </a:endParaRPr>
          </a:p>
          <a:p>
            <a:pPr algn="just" eaLnBrk="1" hangingPunct="1">
              <a:lnSpc>
                <a:spcPct val="200000"/>
              </a:lnSpc>
            </a:pPr>
            <a:r>
              <a:rPr lang="fa-IR" altLang="fa-IR" dirty="0">
                <a:cs typeface="B Homa" panose="00000400000000000000" pitchFamily="2" charset="-78"/>
              </a:rPr>
              <a:t>تعيين سياست گذاري مشخص و چهارچوب وار در امر مسكن</a:t>
            </a:r>
            <a:endParaRPr lang="en-US" altLang="fa-IR" dirty="0">
              <a:cs typeface="B Homa" panose="00000400000000000000" pitchFamily="2" charset="-78"/>
            </a:endParaRPr>
          </a:p>
          <a:p>
            <a:pPr algn="just" eaLnBrk="1" hangingPunct="1">
              <a:lnSpc>
                <a:spcPct val="200000"/>
              </a:lnSpc>
            </a:pPr>
            <a:r>
              <a:rPr lang="fa-IR" altLang="fa-IR" dirty="0">
                <a:cs typeface="B Homa" panose="00000400000000000000" pitchFamily="2" charset="-78"/>
              </a:rPr>
              <a:t>تعيين مسئوليت وحدود و ثغور توليد مسكن در بخش خصوصي و عمومي</a:t>
            </a:r>
          </a:p>
          <a:p>
            <a:pPr algn="just" eaLnBrk="1" hangingPunct="1">
              <a:lnSpc>
                <a:spcPct val="200000"/>
              </a:lnSpc>
            </a:pPr>
            <a:r>
              <a:rPr lang="fa-IR" altLang="fa-IR" dirty="0">
                <a:cs typeface="B Homa" panose="00000400000000000000" pitchFamily="2" charset="-78"/>
              </a:rPr>
              <a:t>شناخت توان مالي اقشار مختلف</a:t>
            </a:r>
            <a:endParaRPr lang="en-US" altLang="fa-IR" dirty="0">
              <a:cs typeface="B Homa" panose="00000400000000000000" pitchFamily="2" charset="-78"/>
            </a:endParaRPr>
          </a:p>
          <a:p>
            <a:pPr algn="just" eaLnBrk="1" hangingPunct="1">
              <a:lnSpc>
                <a:spcPct val="200000"/>
              </a:lnSpc>
            </a:pPr>
            <a:r>
              <a:rPr lang="fa-IR" altLang="fa-IR" dirty="0">
                <a:cs typeface="B Homa" panose="00000400000000000000" pitchFamily="2" charset="-78"/>
              </a:rPr>
              <a:t>توجه به محيط زيست</a:t>
            </a:r>
            <a:endParaRPr lang="en-US" altLang="fa-IR" dirty="0">
              <a:cs typeface="B Homa" panose="00000400000000000000" pitchFamily="2" charset="-78"/>
            </a:endParaRPr>
          </a:p>
          <a:p>
            <a:pPr algn="just" eaLnBrk="1" hangingPunct="1">
              <a:lnSpc>
                <a:spcPct val="200000"/>
              </a:lnSpc>
            </a:pPr>
            <a:r>
              <a:rPr lang="fa-IR" altLang="fa-IR" dirty="0">
                <a:cs typeface="B Homa" panose="00000400000000000000" pitchFamily="2" charset="-78"/>
              </a:rPr>
              <a:t>توزيع و پراكندگي مسكن در مناطق مختلف</a:t>
            </a:r>
            <a:endParaRPr lang="en-US" altLang="fa-IR" dirty="0">
              <a:cs typeface="B Homa" panose="00000400000000000000" pitchFamily="2" charset="-78"/>
            </a:endParaRPr>
          </a:p>
          <a:p>
            <a:pPr algn="just" eaLnBrk="1" hangingPunct="1">
              <a:lnSpc>
                <a:spcPct val="200000"/>
              </a:lnSpc>
            </a:pPr>
            <a:r>
              <a:rPr lang="fa-IR" altLang="fa-IR" dirty="0">
                <a:cs typeface="B Homa" panose="00000400000000000000" pitchFamily="2" charset="-78"/>
              </a:rPr>
              <a:t>بهره گيري از مديريت هاي موفق و توانمند</a:t>
            </a:r>
            <a:endParaRPr lang="en-US" altLang="fa-IR" dirty="0">
              <a:cs typeface="B Homa" panose="00000400000000000000" pitchFamily="2" charset="-78"/>
            </a:endParaRPr>
          </a:p>
        </p:txBody>
      </p:sp>
    </p:spTree>
    <p:extLst>
      <p:ext uri="{BB962C8B-B14F-4D97-AF65-F5344CB8AC3E}">
        <p14:creationId xmlns:p14="http://schemas.microsoft.com/office/powerpoint/2010/main" val="1141410943"/>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88" y="357190"/>
            <a:ext cx="8686800" cy="6357937"/>
          </a:xfrm>
        </p:spPr>
        <p:txBody>
          <a:bodyPr>
            <a:normAutofit/>
          </a:bodyPr>
          <a:lstStyle/>
          <a:p>
            <a:pPr marL="274320" indent="-274320">
              <a:lnSpc>
                <a:spcPct val="150000"/>
              </a:lnSpc>
              <a:buFont typeface="Wingdings"/>
              <a:buChar char=""/>
              <a:defRPr/>
            </a:pPr>
            <a:r>
              <a:rPr lang="fa-IR" b="1" dirty="0">
                <a:cs typeface="B Homa" panose="00000400000000000000" pitchFamily="2" charset="-78"/>
              </a:rPr>
              <a:t>اقداماتي كه براي برنامه ريزي مسكن بايد صورت پذيرند عبارتند از :</a:t>
            </a:r>
          </a:p>
          <a:p>
            <a:pPr marL="274320" indent="-274320">
              <a:lnSpc>
                <a:spcPct val="150000"/>
              </a:lnSpc>
              <a:buFont typeface="Wingdings"/>
              <a:buChar char=""/>
              <a:defRPr/>
            </a:pPr>
            <a:endParaRPr lang="en-US" dirty="0" smtClean="0">
              <a:cs typeface="B Homa" panose="00000400000000000000" pitchFamily="2" charset="-78"/>
            </a:endParaRPr>
          </a:p>
          <a:p>
            <a:pPr marL="274320" indent="-274320">
              <a:lnSpc>
                <a:spcPct val="150000"/>
              </a:lnSpc>
              <a:buFont typeface="Wingdings"/>
              <a:buChar char=""/>
              <a:defRPr/>
            </a:pPr>
            <a:r>
              <a:rPr lang="fa-IR" b="1" dirty="0" smtClean="0">
                <a:solidFill>
                  <a:schemeClr val="tx2"/>
                </a:solidFill>
                <a:cs typeface="B Homa" panose="00000400000000000000" pitchFamily="2" charset="-78"/>
              </a:rPr>
              <a:t>الف) گرد آوري اطلاعات مورد نياز : </a:t>
            </a:r>
          </a:p>
          <a:p>
            <a:pPr marL="274320" indent="-274320">
              <a:lnSpc>
                <a:spcPct val="150000"/>
              </a:lnSpc>
              <a:buFont typeface="Wingdings"/>
              <a:buChar char=""/>
              <a:defRPr/>
            </a:pP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اطلاعات اقتصادي </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اطلاعات جمعيتي </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اطلاعات واحد هاي مسكوني موجود </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مديريت ساخت و ساز </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هزينه ساخت و ساز</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تسهيلات در زمينه ساخت و ساز </a:t>
            </a:r>
            <a:endParaRPr lang="en-US" dirty="0" smtClean="0">
              <a:cs typeface="B Homa" panose="00000400000000000000" pitchFamily="2" charset="-78"/>
            </a:endParaRPr>
          </a:p>
          <a:p>
            <a:pPr marL="274320" indent="-274320">
              <a:buFont typeface="Wingdings"/>
              <a:buChar char=""/>
              <a:defRPr/>
            </a:pPr>
            <a:endParaRPr lang="fa-IR" dirty="0"/>
          </a:p>
        </p:txBody>
      </p:sp>
    </p:spTree>
    <p:extLst>
      <p:ext uri="{BB962C8B-B14F-4D97-AF65-F5344CB8AC3E}">
        <p14:creationId xmlns:p14="http://schemas.microsoft.com/office/powerpoint/2010/main" val="3545188043"/>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430215" y="449265"/>
            <a:ext cx="8472487" cy="5857875"/>
          </a:xfrm>
        </p:spPr>
        <p:txBody>
          <a:bodyPr>
            <a:normAutofit/>
          </a:bodyPr>
          <a:lstStyle/>
          <a:p>
            <a:pPr eaLnBrk="1" hangingPunct="1"/>
            <a:r>
              <a:rPr lang="fa-IR" altLang="fa-IR" sz="3600" b="1" dirty="0">
                <a:solidFill>
                  <a:schemeClr val="tx2"/>
                </a:solidFill>
                <a:cs typeface="B Homa" panose="00000400000000000000" pitchFamily="2" charset="-78"/>
              </a:rPr>
              <a:t>تعريف برنامه ريزي كاربري اراضي شهري</a:t>
            </a:r>
            <a:endParaRPr lang="en-US" altLang="fa-IR" sz="3600" dirty="0">
              <a:solidFill>
                <a:schemeClr val="tx2"/>
              </a:solidFill>
              <a:cs typeface="B Homa" panose="00000400000000000000" pitchFamily="2" charset="-78"/>
            </a:endParaRPr>
          </a:p>
          <a:p>
            <a:pPr eaLnBrk="1" hangingPunct="1">
              <a:buFont typeface="Wingdings" panose="05000000000000000000" pitchFamily="2" charset="2"/>
              <a:buNone/>
            </a:pPr>
            <a:endParaRPr lang="fa-IR" altLang="fa-IR" dirty="0" smtClean="0">
              <a:cs typeface="B Homa" panose="00000400000000000000" pitchFamily="2" charset="-78"/>
            </a:endParaRPr>
          </a:p>
          <a:p>
            <a:pPr eaLnBrk="1" hangingPunct="1">
              <a:buFont typeface="Wingdings" panose="05000000000000000000" pitchFamily="2" charset="2"/>
              <a:buNone/>
            </a:pPr>
            <a:endParaRPr lang="en-US" altLang="fa-IR" dirty="0" smtClean="0">
              <a:cs typeface="B Homa" panose="00000400000000000000" pitchFamily="2" charset="-78"/>
            </a:endParaRPr>
          </a:p>
          <a:p>
            <a:pPr algn="just" eaLnBrk="1" hangingPunct="1"/>
            <a:r>
              <a:rPr lang="fa-IR" altLang="fa-IR" dirty="0">
                <a:cs typeface="B Homa" panose="00000400000000000000" pitchFamily="2" charset="-78"/>
              </a:rPr>
              <a:t>برنامه ريزي كاربري  اراضي، علم تقسيم زمين و مكان براي كاربردها و مصارف مختلف زندگي است. </a:t>
            </a:r>
          </a:p>
          <a:p>
            <a:pPr eaLnBrk="1" hangingPunct="1"/>
            <a:endParaRPr lang="en-US" altLang="fa-IR" dirty="0" smtClean="0">
              <a:cs typeface="B Homa" panose="00000400000000000000" pitchFamily="2" charset="-78"/>
            </a:endParaRPr>
          </a:p>
          <a:p>
            <a:pPr algn="just" eaLnBrk="1" hangingPunct="1">
              <a:lnSpc>
                <a:spcPct val="150000"/>
              </a:lnSpc>
            </a:pPr>
            <a:r>
              <a:rPr lang="fa-IR" altLang="fa-IR" dirty="0">
                <a:cs typeface="B Homa" panose="00000400000000000000" pitchFamily="2" charset="-78"/>
              </a:rPr>
              <a:t>برنامه ريزي كاربري اراضي شهري، سامان بخشيدن به فضا و فعاليت هاي صورت پذيرفته با توجه به نياز جامعه شهري است. لذا يك هماهنگي و انطباق بين فعاليتها، استقرار يا مكانيابي آنها مي باشد . براي رفع نيازهاي مادي و فرهنگي انسان به بهترين صورت ممكن . </a:t>
            </a:r>
            <a:endParaRPr lang="fa-IR" altLang="fa-IR" dirty="0"/>
          </a:p>
        </p:txBody>
      </p:sp>
    </p:spTree>
    <p:extLst>
      <p:ext uri="{BB962C8B-B14F-4D97-AF65-F5344CB8AC3E}">
        <p14:creationId xmlns:p14="http://schemas.microsoft.com/office/powerpoint/2010/main" val="1240678920"/>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214315" y="714377"/>
            <a:ext cx="8758237" cy="5357813"/>
          </a:xfrm>
        </p:spPr>
        <p:txBody>
          <a:bodyPr>
            <a:normAutofit/>
          </a:bodyPr>
          <a:lstStyle/>
          <a:p>
            <a:pPr eaLnBrk="1" hangingPunct="1">
              <a:lnSpc>
                <a:spcPct val="150000"/>
              </a:lnSpc>
            </a:pPr>
            <a:r>
              <a:rPr lang="fa-IR" altLang="fa-IR" b="1" dirty="0">
                <a:solidFill>
                  <a:schemeClr val="tx2"/>
                </a:solidFill>
                <a:cs typeface="B Homa" panose="00000400000000000000" pitchFamily="2" charset="-78"/>
              </a:rPr>
              <a:t>ب: تجزيه و تحليل اطلاعات</a:t>
            </a:r>
            <a:r>
              <a:rPr lang="fa-IR" altLang="fa-IR" dirty="0">
                <a:solidFill>
                  <a:schemeClr val="tx2"/>
                </a:solidFill>
                <a:cs typeface="B Homa" panose="00000400000000000000" pitchFamily="2" charset="-78"/>
              </a:rPr>
              <a:t> ( ميزان عرضه، خصوصيات عرضه ، تخمين نياز و تقاضاي مسكن )  :</a:t>
            </a:r>
          </a:p>
          <a:p>
            <a:pPr eaLnBrk="1" hangingPunct="1">
              <a:lnSpc>
                <a:spcPct val="150000"/>
              </a:lnSpc>
            </a:pPr>
            <a:endParaRPr lang="fa-IR" altLang="fa-IR" dirty="0" smtClean="0">
              <a:cs typeface="B Homa" panose="00000400000000000000" pitchFamily="2" charset="-78"/>
            </a:endParaRPr>
          </a:p>
          <a:p>
            <a:pPr eaLnBrk="1" hangingPunct="1">
              <a:lnSpc>
                <a:spcPct val="250000"/>
              </a:lnSpc>
            </a:pPr>
            <a:r>
              <a:rPr lang="fa-IR" altLang="fa-IR" dirty="0" smtClean="0">
                <a:cs typeface="B Homa" panose="00000400000000000000" pitchFamily="2" charset="-78"/>
              </a:rPr>
              <a:t>- ابعاد و اندازه واحد هاي مسكوني </a:t>
            </a:r>
            <a:endParaRPr lang="en-US" altLang="fa-IR" dirty="0" smtClean="0">
              <a:cs typeface="B Homa" panose="00000400000000000000" pitchFamily="2" charset="-78"/>
            </a:endParaRPr>
          </a:p>
          <a:p>
            <a:pPr eaLnBrk="1" hangingPunct="1">
              <a:lnSpc>
                <a:spcPct val="250000"/>
              </a:lnSpc>
            </a:pPr>
            <a:r>
              <a:rPr lang="fa-IR" altLang="fa-IR" dirty="0" smtClean="0">
                <a:cs typeface="B Homa" panose="00000400000000000000" pitchFamily="2" charset="-78"/>
              </a:rPr>
              <a:t>- تخريب بناهاي فرسوده و تجديد بنا </a:t>
            </a:r>
            <a:endParaRPr lang="en-US" altLang="fa-IR" dirty="0" smtClean="0">
              <a:cs typeface="B Homa" panose="00000400000000000000" pitchFamily="2" charset="-78"/>
            </a:endParaRPr>
          </a:p>
          <a:p>
            <a:pPr eaLnBrk="1" hangingPunct="1">
              <a:lnSpc>
                <a:spcPct val="250000"/>
              </a:lnSpc>
            </a:pPr>
            <a:r>
              <a:rPr lang="fa-IR" altLang="fa-IR" dirty="0" smtClean="0">
                <a:cs typeface="B Homa" panose="00000400000000000000" pitchFamily="2" charset="-78"/>
              </a:rPr>
              <a:t>- كمبود عرضه بر اساس تقاضا </a:t>
            </a:r>
          </a:p>
        </p:txBody>
      </p:sp>
    </p:spTree>
    <p:extLst>
      <p:ext uri="{BB962C8B-B14F-4D97-AF65-F5344CB8AC3E}">
        <p14:creationId xmlns:p14="http://schemas.microsoft.com/office/powerpoint/2010/main" val="368061649"/>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41363"/>
            <a:ext cx="9144000" cy="6045200"/>
          </a:xfrm>
        </p:spPr>
        <p:txBody>
          <a:bodyPr>
            <a:normAutofit fontScale="92500" lnSpcReduction="20000"/>
          </a:bodyPr>
          <a:lstStyle/>
          <a:p>
            <a:pPr marL="274320" indent="-274320">
              <a:lnSpc>
                <a:spcPct val="150000"/>
              </a:lnSpc>
              <a:buFont typeface="Wingdings"/>
              <a:buChar char=""/>
              <a:defRPr/>
            </a:pPr>
            <a:r>
              <a:rPr lang="fa-IR" b="1" dirty="0" smtClean="0">
                <a:solidFill>
                  <a:schemeClr val="tx2"/>
                </a:solidFill>
                <a:cs typeface="B Homa" panose="00000400000000000000" pitchFamily="2" charset="-78"/>
              </a:rPr>
              <a:t>ج: تعيين روشها و راه حل هايي براي تأمين نيازهاي مسكن و پيش بيني آينده  :</a:t>
            </a:r>
            <a:endParaRPr lang="en-US" dirty="0" smtClean="0">
              <a:solidFill>
                <a:schemeClr val="tx2"/>
              </a:solidFill>
              <a:cs typeface="B Homa" panose="00000400000000000000" pitchFamily="2" charset="-78"/>
            </a:endParaRPr>
          </a:p>
          <a:p>
            <a:pPr marL="274320" indent="-274320">
              <a:lnSpc>
                <a:spcPct val="150000"/>
              </a:lnSpc>
              <a:buFont typeface="Wingdings"/>
              <a:buChar char=""/>
              <a:defRPr/>
            </a:pPr>
            <a:r>
              <a:rPr lang="fa-IR" dirty="0" smtClean="0">
                <a:solidFill>
                  <a:schemeClr val="tx2"/>
                </a:solidFill>
                <a:cs typeface="B Homa" panose="00000400000000000000" pitchFamily="2" charset="-78"/>
              </a:rPr>
              <a:t>روشها و مدلهاي مورد استفاده در برنامه ريزي مسكن </a:t>
            </a:r>
            <a:endParaRPr lang="en-US" dirty="0" smtClean="0">
              <a:solidFill>
                <a:schemeClr val="tx2"/>
              </a:solidFill>
              <a:cs typeface="B Homa" panose="00000400000000000000" pitchFamily="2" charset="-78"/>
            </a:endParaRPr>
          </a:p>
          <a:p>
            <a:pPr marL="274320" indent="-274320">
              <a:lnSpc>
                <a:spcPct val="220000"/>
              </a:lnSpc>
              <a:buFont typeface="Wingdings"/>
              <a:buChar char=""/>
              <a:defRPr/>
            </a:pPr>
            <a:r>
              <a:rPr lang="fa-IR" dirty="0" smtClean="0">
                <a:cs typeface="B Homa" panose="00000400000000000000" pitchFamily="2" charset="-78"/>
              </a:rPr>
              <a:t>1- روش اقتصاد سنجي </a:t>
            </a:r>
            <a:endParaRPr lang="en-US" dirty="0" smtClean="0">
              <a:cs typeface="B Homa" panose="00000400000000000000" pitchFamily="2" charset="-78"/>
            </a:endParaRPr>
          </a:p>
          <a:p>
            <a:pPr marL="274320" indent="-274320">
              <a:lnSpc>
                <a:spcPct val="150000"/>
              </a:lnSpc>
              <a:buNone/>
              <a:defRPr/>
            </a:pPr>
            <a:endParaRPr lang="fa-IR" b="1" dirty="0" smtClean="0">
              <a:cs typeface="B Homa" panose="00000400000000000000" pitchFamily="2" charset="-78"/>
            </a:endParaRPr>
          </a:p>
          <a:p>
            <a:pPr marL="274320" indent="-274320" algn="ctr">
              <a:lnSpc>
                <a:spcPct val="150000"/>
              </a:lnSpc>
              <a:buNone/>
              <a:defRPr/>
            </a:pPr>
            <a:r>
              <a:rPr lang="fa-IR" b="1" dirty="0" smtClean="0">
                <a:cs typeface="B Homa" panose="00000400000000000000" pitchFamily="2" charset="-78"/>
              </a:rPr>
              <a:t>(مدل پيش بيني تقاضاي مسكن)  </a:t>
            </a:r>
            <a:endParaRPr lang="en-US" dirty="0" smtClean="0">
              <a:cs typeface="B Homa" panose="00000400000000000000" pitchFamily="2" charset="-78"/>
            </a:endParaRPr>
          </a:p>
          <a:p>
            <a:pPr marL="274320" indent="-274320">
              <a:lnSpc>
                <a:spcPct val="150000"/>
              </a:lnSpc>
              <a:buNone/>
              <a:defRPr/>
            </a:pPr>
            <a:endParaRPr lang="en-US" sz="2200" dirty="0">
              <a:cs typeface="B Homa" panose="00000400000000000000" pitchFamily="2" charset="-78"/>
            </a:endParaRPr>
          </a:p>
          <a:p>
            <a:pPr marL="274320" indent="-274320">
              <a:lnSpc>
                <a:spcPct val="200000"/>
              </a:lnSpc>
              <a:buFont typeface="Wingdings"/>
              <a:buChar char=""/>
              <a:defRPr/>
            </a:pPr>
            <a:r>
              <a:rPr lang="fa-IR" sz="2200" b="1" dirty="0">
                <a:cs typeface="B Homa" panose="00000400000000000000" pitchFamily="2" charset="-78"/>
              </a:rPr>
              <a:t>فاكتور هاي مورد سنجش در زمينه پيش بيني تقاضاي مسكن عبارتند از:</a:t>
            </a:r>
            <a:endParaRPr lang="en-US" sz="2200" dirty="0">
              <a:cs typeface="B Homa" panose="00000400000000000000" pitchFamily="2" charset="-78"/>
            </a:endParaRPr>
          </a:p>
          <a:p>
            <a:pPr marL="274320" indent="-274320">
              <a:lnSpc>
                <a:spcPct val="200000"/>
              </a:lnSpc>
              <a:buFont typeface="Wingdings"/>
              <a:buChar char=""/>
              <a:defRPr/>
            </a:pPr>
            <a:r>
              <a:rPr lang="fa-IR" sz="2200" dirty="0">
                <a:cs typeface="B Homa" panose="00000400000000000000" pitchFamily="2" charset="-78"/>
              </a:rPr>
              <a:t>تقاضاي مسكن، جمعيت، مهاجرت، درآمد، تعداد مساكن موجود، دسترسي به اعتبارات مالي و ... يعني تقاضا براي مسكن تابعي از عوامل فوق است. </a:t>
            </a:r>
            <a:endParaRPr lang="en-US" sz="2200" dirty="0">
              <a:cs typeface="B Homa" panose="00000400000000000000" pitchFamily="2" charset="-78"/>
            </a:endParaRPr>
          </a:p>
          <a:p>
            <a:pPr marL="274320" indent="-274320">
              <a:lnSpc>
                <a:spcPct val="200000"/>
              </a:lnSpc>
              <a:buFont typeface="Wingdings"/>
              <a:buChar char=""/>
              <a:defRPr/>
            </a:pPr>
            <a:r>
              <a:rPr lang="en-US" b="1" dirty="0" smtClean="0">
                <a:cs typeface="B Homa" panose="00000400000000000000" pitchFamily="2" charset="-78"/>
              </a:rPr>
              <a:t>H­</a:t>
            </a:r>
            <a:r>
              <a:rPr lang="en-US" b="1" baseline="-25000" dirty="0" smtClean="0">
                <a:cs typeface="B Homa" panose="00000400000000000000" pitchFamily="2" charset="-78"/>
              </a:rPr>
              <a:t>d</a:t>
            </a:r>
            <a:r>
              <a:rPr lang="en-US" b="1" dirty="0" smtClean="0">
                <a:cs typeface="B Homa" panose="00000400000000000000" pitchFamily="2" charset="-78"/>
              </a:rPr>
              <a:t>= F(P,M,Y,NH,FA …)  </a:t>
            </a:r>
          </a:p>
          <a:p>
            <a:pPr marL="274320" indent="-274320">
              <a:lnSpc>
                <a:spcPct val="200000"/>
              </a:lnSpc>
              <a:buFont typeface="Wingdings"/>
              <a:buChar char=""/>
              <a:defRPr/>
            </a:pPr>
            <a:endParaRPr lang="fa-IR" dirty="0"/>
          </a:p>
        </p:txBody>
      </p:sp>
    </p:spTree>
    <p:extLst>
      <p:ext uri="{BB962C8B-B14F-4D97-AF65-F5344CB8AC3E}">
        <p14:creationId xmlns:p14="http://schemas.microsoft.com/office/powerpoint/2010/main" val="3025419188"/>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2" y="285752"/>
            <a:ext cx="8786813" cy="6429375"/>
          </a:xfrm>
        </p:spPr>
        <p:txBody>
          <a:bodyPr>
            <a:normAutofit lnSpcReduction="10000"/>
          </a:bodyPr>
          <a:lstStyle/>
          <a:p>
            <a:pPr marL="274320" indent="-274320" algn="ctr">
              <a:buNone/>
              <a:defRPr/>
            </a:pPr>
            <a:r>
              <a:rPr lang="fa-IR" sz="3000" b="1" dirty="0">
                <a:cs typeface="B Homa" panose="00000400000000000000" pitchFamily="2" charset="-78"/>
              </a:rPr>
              <a:t>(مدل پيش بيني عرضه مسكن)</a:t>
            </a:r>
            <a:endParaRPr lang="en-US" sz="3000" dirty="0">
              <a:cs typeface="B Homa" panose="00000400000000000000" pitchFamily="2" charset="-78"/>
            </a:endParaRPr>
          </a:p>
          <a:p>
            <a:pPr marL="274320" indent="-274320">
              <a:buFont typeface="Wingdings"/>
              <a:buChar char=""/>
              <a:defRPr/>
            </a:pPr>
            <a:endParaRPr lang="en-US" dirty="0" smtClean="0"/>
          </a:p>
          <a:p>
            <a:pPr marL="274320" indent="-274320">
              <a:buFont typeface="Wingdings"/>
              <a:buChar char=""/>
              <a:defRPr/>
            </a:pPr>
            <a:r>
              <a:rPr lang="fa-IR" sz="2200" dirty="0">
                <a:cs typeface="B Homa" panose="00000400000000000000" pitchFamily="2" charset="-78"/>
              </a:rPr>
              <a:t>براي عرضه مسكن نيز عواملي دخالت دارند كه به شرح ذيل به پاره اي از آنها مي توان اشاره نمود:‌</a:t>
            </a:r>
            <a:endParaRPr lang="en-US" sz="2200" dirty="0">
              <a:cs typeface="B Homa" panose="00000400000000000000" pitchFamily="2" charset="-78"/>
            </a:endParaRPr>
          </a:p>
          <a:p>
            <a:pPr marL="274320" indent="-274320">
              <a:buFont typeface="Wingdings"/>
              <a:buChar char=""/>
              <a:defRPr/>
            </a:pPr>
            <a:r>
              <a:rPr lang="fa-IR" sz="2200" dirty="0">
                <a:cs typeface="B Homa" panose="00000400000000000000" pitchFamily="2" charset="-78"/>
              </a:rPr>
              <a:t>نرخ بازگشت سرمايه در مسكن، ميزان اجاره، دستمزد كارگر ، قيمت زمين، قيمت سوخت و ... </a:t>
            </a:r>
            <a:endParaRPr lang="en-US" sz="2200" dirty="0">
              <a:cs typeface="B Homa" panose="00000400000000000000" pitchFamily="2" charset="-78"/>
            </a:endParaRPr>
          </a:p>
          <a:p>
            <a:pPr marL="274320" indent="-274320">
              <a:buFont typeface="Wingdings"/>
              <a:buChar char=""/>
              <a:defRPr/>
            </a:pPr>
            <a:endParaRPr lang="fa-IR" dirty="0" smtClean="0"/>
          </a:p>
          <a:p>
            <a:pPr marL="274320" indent="-274320">
              <a:buFont typeface="Wingdings"/>
              <a:buChar char=""/>
              <a:defRPr/>
            </a:pPr>
            <a:r>
              <a:rPr lang="fa-IR" dirty="0" smtClean="0">
                <a:cs typeface="B Homa" panose="00000400000000000000" pitchFamily="2" charset="-78"/>
              </a:rPr>
              <a:t>2 - روش مدل چند بخشي </a:t>
            </a:r>
            <a:endParaRPr lang="en-US" dirty="0" smtClean="0">
              <a:cs typeface="B Homa" panose="00000400000000000000" pitchFamily="2" charset="-78"/>
            </a:endParaRPr>
          </a:p>
          <a:p>
            <a:pPr marL="274320" indent="-274320">
              <a:buFont typeface="Wingdings"/>
              <a:buChar char=""/>
              <a:defRPr/>
            </a:pPr>
            <a:r>
              <a:rPr lang="fa-IR" sz="2200" dirty="0">
                <a:cs typeface="B Homa" panose="00000400000000000000" pitchFamily="2" charset="-78"/>
              </a:rPr>
              <a:t>براي تصميمات بلند مدت و ميان مدت و جهت دادن به رشد اقتصادي بكار برده مي شود.</a:t>
            </a:r>
          </a:p>
          <a:p>
            <a:pPr marL="274320" indent="-274320">
              <a:buFont typeface="Wingdings"/>
              <a:buChar char=""/>
              <a:defRPr/>
            </a:pPr>
            <a:r>
              <a:rPr lang="fa-IR" b="1" dirty="0" smtClean="0">
                <a:solidFill>
                  <a:schemeClr val="tx2"/>
                </a:solidFill>
                <a:cs typeface="B Homa" panose="00000400000000000000" pitchFamily="2" charset="-78"/>
              </a:rPr>
              <a:t>مدلهاي چند بخشي معمولاً از سه مجموعه تشكيل مي شوند:‌</a:t>
            </a:r>
            <a:endParaRPr lang="en-US" dirty="0" smtClean="0">
              <a:solidFill>
                <a:schemeClr val="tx2"/>
              </a:solidFill>
              <a:cs typeface="B Homa" panose="00000400000000000000" pitchFamily="2" charset="-78"/>
            </a:endParaRPr>
          </a:p>
          <a:p>
            <a:pPr marL="274320" indent="-274320">
              <a:buNone/>
              <a:defRPr/>
            </a:pPr>
            <a:r>
              <a:rPr lang="fa-IR" b="1" dirty="0" smtClean="0">
                <a:cs typeface="B Homa" panose="00000400000000000000" pitchFamily="2" charset="-78"/>
              </a:rPr>
              <a:t> </a:t>
            </a:r>
            <a:endParaRPr lang="en-US" dirty="0" smtClean="0">
              <a:cs typeface="B Homa" panose="00000400000000000000" pitchFamily="2" charset="-78"/>
            </a:endParaRPr>
          </a:p>
          <a:p>
            <a:pPr marL="274320" indent="-274320">
              <a:buFont typeface="Wingdings"/>
              <a:buChar char=""/>
              <a:defRPr/>
            </a:pPr>
            <a:r>
              <a:rPr lang="fa-IR" dirty="0" smtClean="0">
                <a:solidFill>
                  <a:schemeClr val="tx2"/>
                </a:solidFill>
                <a:cs typeface="B Homa" panose="00000400000000000000" pitchFamily="2" charset="-78"/>
              </a:rPr>
              <a:t>الف) وضعيت توليد       ب) تقاضاهاي نهايي          ج) وضعيت تعادلي عرضه و تقاضا </a:t>
            </a:r>
            <a:endParaRPr lang="en-US" dirty="0" smtClean="0">
              <a:solidFill>
                <a:schemeClr val="tx2"/>
              </a:solidFill>
              <a:cs typeface="B Homa" panose="00000400000000000000" pitchFamily="2" charset="-78"/>
            </a:endParaRPr>
          </a:p>
          <a:p>
            <a:pPr marL="274320" indent="-274320">
              <a:buNone/>
              <a:defRPr/>
            </a:pPr>
            <a:r>
              <a:rPr lang="fa-IR" dirty="0" smtClean="0">
                <a:solidFill>
                  <a:schemeClr val="tx2"/>
                </a:solidFill>
              </a:rPr>
              <a:t> </a:t>
            </a:r>
            <a:endParaRPr lang="en-US" dirty="0" smtClean="0">
              <a:solidFill>
                <a:schemeClr val="tx2"/>
              </a:solidFill>
            </a:endParaRPr>
          </a:p>
          <a:p>
            <a:pPr marL="274320" indent="-274320">
              <a:buFont typeface="Wingdings"/>
              <a:buChar char=""/>
              <a:defRPr/>
            </a:pPr>
            <a:r>
              <a:rPr lang="fa-IR" sz="2200" dirty="0">
                <a:cs typeface="B Homa" panose="00000400000000000000" pitchFamily="2" charset="-78"/>
              </a:rPr>
              <a:t>يعني برآورد ميزان هزينه توليد    سنجش و ارزيابي ميزان درآمد </a:t>
            </a:r>
            <a:endParaRPr lang="en-US" sz="2200" dirty="0">
              <a:cs typeface="B Homa" panose="00000400000000000000" pitchFamily="2" charset="-78"/>
            </a:endParaRPr>
          </a:p>
          <a:p>
            <a:pPr marL="274320" indent="-274320">
              <a:buNone/>
              <a:defRPr/>
            </a:pPr>
            <a:r>
              <a:rPr lang="fa-IR" sz="2200" dirty="0">
                <a:cs typeface="B Homa" panose="00000400000000000000" pitchFamily="2" charset="-78"/>
              </a:rPr>
              <a:t>       تعادل بخشيدن به تقاضا با عرضه مناسب و همسان با سطح درآمد</a:t>
            </a:r>
            <a:endParaRPr lang="en-US" sz="2200" dirty="0">
              <a:cs typeface="B Homa" panose="00000400000000000000" pitchFamily="2" charset="-78"/>
            </a:endParaRPr>
          </a:p>
          <a:p>
            <a:pPr marL="274320" indent="-274320">
              <a:buFont typeface="Wingdings"/>
              <a:buChar char=""/>
              <a:defRPr/>
            </a:pPr>
            <a:endParaRPr lang="fa-IR" dirty="0"/>
          </a:p>
        </p:txBody>
      </p:sp>
    </p:spTree>
    <p:extLst>
      <p:ext uri="{BB962C8B-B14F-4D97-AF65-F5344CB8AC3E}">
        <p14:creationId xmlns:p14="http://schemas.microsoft.com/office/powerpoint/2010/main" val="1321289994"/>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15" y="285752"/>
            <a:ext cx="8829675" cy="6188075"/>
          </a:xfrm>
        </p:spPr>
        <p:txBody>
          <a:bodyPr>
            <a:normAutofit fontScale="92500"/>
          </a:bodyPr>
          <a:lstStyle/>
          <a:p>
            <a:pPr marL="274320" indent="-274320" algn="just">
              <a:lnSpc>
                <a:spcPct val="200000"/>
              </a:lnSpc>
              <a:buFont typeface="Wingdings"/>
              <a:buChar char=""/>
              <a:defRPr/>
            </a:pPr>
            <a:r>
              <a:rPr lang="fa-IR" dirty="0">
                <a:cs typeface="B Homa" panose="00000400000000000000" pitchFamily="2" charset="-78"/>
              </a:rPr>
              <a:t>                                                       عوامل موثر بر تقاضاي مسكن :</a:t>
            </a:r>
            <a:endParaRPr lang="en-US" dirty="0">
              <a:cs typeface="B Homa" panose="00000400000000000000" pitchFamily="2" charset="-78"/>
            </a:endParaRPr>
          </a:p>
          <a:p>
            <a:pPr marL="274320" indent="-274320" algn="just">
              <a:lnSpc>
                <a:spcPct val="200000"/>
              </a:lnSpc>
              <a:buFont typeface="Wingdings"/>
              <a:buChar char=""/>
              <a:defRPr/>
            </a:pPr>
            <a:r>
              <a:rPr lang="fa-IR" dirty="0">
                <a:solidFill>
                  <a:schemeClr val="tx2"/>
                </a:solidFill>
                <a:cs typeface="B Homa" panose="00000400000000000000" pitchFamily="2" charset="-78"/>
              </a:rPr>
              <a:t>الف) عوامل جمعيتي : </a:t>
            </a:r>
            <a:r>
              <a:rPr lang="fa-IR" dirty="0">
                <a:cs typeface="B Homa" panose="00000400000000000000" pitchFamily="2" charset="-78"/>
              </a:rPr>
              <a:t>( نرخ رشد، بُعد خانوار، تراكم در واحد مسكوني ، نرخ شهر نشيني و ...) </a:t>
            </a:r>
            <a:endParaRPr lang="en-US" dirty="0">
              <a:cs typeface="B Homa" panose="00000400000000000000" pitchFamily="2" charset="-78"/>
            </a:endParaRPr>
          </a:p>
          <a:p>
            <a:pPr marL="274320" indent="-274320" algn="just">
              <a:lnSpc>
                <a:spcPct val="200000"/>
              </a:lnSpc>
              <a:buFont typeface="Wingdings"/>
              <a:buChar char=""/>
              <a:defRPr/>
            </a:pPr>
            <a:r>
              <a:rPr lang="fa-IR" dirty="0">
                <a:solidFill>
                  <a:schemeClr val="tx2"/>
                </a:solidFill>
                <a:cs typeface="B Homa" panose="00000400000000000000" pitchFamily="2" charset="-78"/>
              </a:rPr>
              <a:t>ب) عوامل اقتصادي :‌ </a:t>
            </a:r>
            <a:r>
              <a:rPr lang="fa-IR" dirty="0">
                <a:cs typeface="B Homa" panose="00000400000000000000" pitchFamily="2" charset="-78"/>
              </a:rPr>
              <a:t>( درآمد، هزينه، قيمت مسكن و تغييرات آن، توزيع درآمد، تورم ، نرخ بهره ، اجاره مسكن ) </a:t>
            </a:r>
            <a:endParaRPr lang="en-US" dirty="0">
              <a:cs typeface="B Homa" panose="00000400000000000000" pitchFamily="2" charset="-78"/>
            </a:endParaRPr>
          </a:p>
          <a:p>
            <a:pPr marL="274320" indent="-274320" algn="just">
              <a:lnSpc>
                <a:spcPct val="200000"/>
              </a:lnSpc>
              <a:buFont typeface="Wingdings"/>
              <a:buChar char=""/>
              <a:defRPr/>
            </a:pPr>
            <a:r>
              <a:rPr lang="fa-IR" dirty="0">
                <a:solidFill>
                  <a:schemeClr val="tx2"/>
                </a:solidFill>
                <a:cs typeface="B Homa" panose="00000400000000000000" pitchFamily="2" charset="-78"/>
              </a:rPr>
              <a:t>ج) عوامل فرهنگي : </a:t>
            </a:r>
            <a:r>
              <a:rPr lang="fa-IR" dirty="0">
                <a:cs typeface="B Homa" panose="00000400000000000000" pitchFamily="2" charset="-78"/>
              </a:rPr>
              <a:t>( نوع خانوارها گسترده يا هسته اي، مشخصات خانوار نظير سن ، ميزان تحصيلات ، مهارت ، شغل ، طبقه اجتماعي ) </a:t>
            </a:r>
            <a:endParaRPr lang="en-US" dirty="0">
              <a:cs typeface="B Homa" panose="00000400000000000000" pitchFamily="2" charset="-78"/>
            </a:endParaRPr>
          </a:p>
          <a:p>
            <a:pPr marL="274320" indent="-274320" algn="just">
              <a:lnSpc>
                <a:spcPct val="200000"/>
              </a:lnSpc>
              <a:buFont typeface="Wingdings"/>
              <a:buChar char=""/>
              <a:defRPr/>
            </a:pPr>
            <a:r>
              <a:rPr lang="fa-IR" dirty="0">
                <a:solidFill>
                  <a:schemeClr val="tx2"/>
                </a:solidFill>
                <a:cs typeface="B Homa" panose="00000400000000000000" pitchFamily="2" charset="-78"/>
              </a:rPr>
              <a:t>د) سياستهاي دولت : </a:t>
            </a:r>
            <a:r>
              <a:rPr lang="fa-IR" dirty="0">
                <a:cs typeface="B Homa" panose="00000400000000000000" pitchFamily="2" charset="-78"/>
              </a:rPr>
              <a:t>( مهيا بودن كمكهاي مالي مسكن و سياستهاي پولي دولت مثل عوارض و يارانه</a:t>
            </a:r>
            <a:endParaRPr lang="en-US" dirty="0">
              <a:cs typeface="B Homa" panose="00000400000000000000" pitchFamily="2" charset="-78"/>
            </a:endParaRPr>
          </a:p>
          <a:p>
            <a:pPr marL="274320" indent="-274320" algn="just">
              <a:lnSpc>
                <a:spcPct val="200000"/>
              </a:lnSpc>
              <a:buFont typeface="Wingdings"/>
              <a:buChar char=""/>
              <a:defRPr/>
            </a:pPr>
            <a:r>
              <a:rPr lang="fa-IR" dirty="0">
                <a:solidFill>
                  <a:schemeClr val="tx2"/>
                </a:solidFill>
                <a:cs typeface="B Homa" panose="00000400000000000000" pitchFamily="2" charset="-78"/>
              </a:rPr>
              <a:t>ه) شرايط اعطاي وام و تسهيلات اعتباري </a:t>
            </a:r>
            <a:r>
              <a:rPr lang="fa-IR" dirty="0">
                <a:cs typeface="B Homa" panose="00000400000000000000" pitchFamily="2" charset="-78"/>
              </a:rPr>
              <a:t>براي بازسازي واحد هاي مسكوني در مقابل حوادث طبيعي ، ميزان بهسازي و نوسازي واحد هاي مسكوني </a:t>
            </a:r>
            <a:endParaRPr lang="en-US" dirty="0">
              <a:cs typeface="B Homa" panose="00000400000000000000" pitchFamily="2" charset="-78"/>
            </a:endParaRPr>
          </a:p>
        </p:txBody>
      </p:sp>
    </p:spTree>
    <p:extLst>
      <p:ext uri="{BB962C8B-B14F-4D97-AF65-F5344CB8AC3E}">
        <p14:creationId xmlns:p14="http://schemas.microsoft.com/office/powerpoint/2010/main" val="3907177868"/>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2" y="357190"/>
            <a:ext cx="8329613" cy="6116637"/>
          </a:xfrm>
        </p:spPr>
        <p:txBody>
          <a:bodyPr>
            <a:normAutofit/>
          </a:bodyPr>
          <a:lstStyle/>
          <a:p>
            <a:pPr marL="0" indent="0">
              <a:buNone/>
              <a:defRPr/>
            </a:pPr>
            <a:r>
              <a:rPr lang="fa-IR" sz="3200" b="1" dirty="0" smtClean="0">
                <a:solidFill>
                  <a:schemeClr val="tx2"/>
                </a:solidFill>
                <a:cs typeface="B Homa" panose="00000400000000000000" pitchFamily="2" charset="-78"/>
              </a:rPr>
              <a:t>اهداف </a:t>
            </a:r>
            <a:r>
              <a:rPr lang="fa-IR" sz="3200" b="1" dirty="0">
                <a:solidFill>
                  <a:schemeClr val="tx2"/>
                </a:solidFill>
                <a:cs typeface="B Homa" panose="00000400000000000000" pitchFamily="2" charset="-78"/>
              </a:rPr>
              <a:t>تدوين استاندارد هاي مسكن :</a:t>
            </a:r>
          </a:p>
          <a:p>
            <a:pPr marL="274320" indent="-274320">
              <a:buFont typeface="Wingdings"/>
              <a:buChar char=""/>
              <a:defRPr/>
            </a:pP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كاهش بيش از حد تراكم جمعيت </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از بين بردن شرايط بهداشتي نا مناسب </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ارتقاي كيفيت مسكن </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جلوگيري از اتلاف سرمايه </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بالا بردن ايمني ساختمانها </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افزايش عمر مفيد واحد هاي مسكوني </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جلوگيري از فرسودگي زودرس  بنا </a:t>
            </a:r>
            <a:endParaRPr lang="en-US" dirty="0" smtClean="0">
              <a:cs typeface="B Homa" panose="00000400000000000000" pitchFamily="2" charset="-78"/>
            </a:endParaRPr>
          </a:p>
          <a:p>
            <a:pPr marL="274320" indent="-274320">
              <a:lnSpc>
                <a:spcPct val="150000"/>
              </a:lnSpc>
              <a:buFont typeface="Wingdings"/>
              <a:buChar char=""/>
              <a:defRPr/>
            </a:pPr>
            <a:r>
              <a:rPr lang="fa-IR" dirty="0" smtClean="0">
                <a:cs typeface="B Homa" panose="00000400000000000000" pitchFamily="2" charset="-78"/>
              </a:rPr>
              <a:t>- تناسب بين توان هاي محيطي و فشار وارده بر اساس تراكم جمعيت  </a:t>
            </a:r>
            <a:endParaRPr lang="en-US" dirty="0" smtClean="0">
              <a:cs typeface="B Homa" panose="00000400000000000000" pitchFamily="2" charset="-78"/>
            </a:endParaRPr>
          </a:p>
          <a:p>
            <a:pPr marL="274320" indent="-274320">
              <a:buFont typeface="Wingdings"/>
              <a:buChar char=""/>
              <a:defRPr/>
            </a:pPr>
            <a:endParaRPr lang="fa-IR" dirty="0"/>
          </a:p>
        </p:txBody>
      </p:sp>
    </p:spTree>
    <p:extLst>
      <p:ext uri="{BB962C8B-B14F-4D97-AF65-F5344CB8AC3E}">
        <p14:creationId xmlns:p14="http://schemas.microsoft.com/office/powerpoint/2010/main" val="3409018264"/>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idx="1"/>
          </p:nvPr>
        </p:nvSpPr>
        <p:spPr>
          <a:xfrm>
            <a:off x="-184148" y="339727"/>
            <a:ext cx="8829675" cy="6188075"/>
          </a:xfrm>
        </p:spPr>
        <p:txBody>
          <a:bodyPr>
            <a:normAutofit fontScale="85000" lnSpcReduction="20000"/>
          </a:bodyPr>
          <a:lstStyle/>
          <a:p>
            <a:pPr marL="0" indent="0" algn="just" eaLnBrk="1" hangingPunct="1">
              <a:lnSpc>
                <a:spcPct val="150000"/>
              </a:lnSpc>
              <a:buNone/>
            </a:pPr>
            <a:r>
              <a:rPr lang="fa-IR" altLang="fa-IR" sz="3200" b="1" dirty="0">
                <a:solidFill>
                  <a:schemeClr val="tx2"/>
                </a:solidFill>
                <a:cs typeface="B Homa" panose="00000400000000000000" pitchFamily="2" charset="-78"/>
              </a:rPr>
              <a:t>عوامل تأثير گذار بر تدوين استاندارد ها :</a:t>
            </a:r>
            <a:endParaRPr lang="en-US" altLang="fa-IR" sz="3200" dirty="0">
              <a:solidFill>
                <a:schemeClr val="tx2"/>
              </a:solidFill>
              <a:cs typeface="B Homa" panose="00000400000000000000" pitchFamily="2" charset="-78"/>
            </a:endParaRPr>
          </a:p>
          <a:p>
            <a:pPr algn="just" eaLnBrk="1" hangingPunct="1">
              <a:lnSpc>
                <a:spcPct val="150000"/>
              </a:lnSpc>
              <a:buFont typeface="Wingdings" panose="05000000000000000000" pitchFamily="2" charset="2"/>
              <a:buChar char=""/>
            </a:pPr>
            <a:endParaRPr lang="en-US" altLang="fa-IR" dirty="0">
              <a:cs typeface="B Homa" panose="00000400000000000000" pitchFamily="2" charset="-78"/>
            </a:endParaRPr>
          </a:p>
          <a:p>
            <a:pPr algn="just" eaLnBrk="1" hangingPunct="1">
              <a:lnSpc>
                <a:spcPct val="150000"/>
              </a:lnSpc>
              <a:buFont typeface="Wingdings" panose="05000000000000000000" pitchFamily="2" charset="2"/>
              <a:buChar char=""/>
            </a:pPr>
            <a:r>
              <a:rPr lang="fa-IR" altLang="fa-IR" dirty="0">
                <a:cs typeface="B Homa" panose="00000400000000000000" pitchFamily="2" charset="-78"/>
              </a:rPr>
              <a:t>-عوامل اقتصادي ( سطح درآمد، شيوه زندگي، هزينه مسكن ، تسهيلات و...) </a:t>
            </a:r>
            <a:endParaRPr lang="en-US" altLang="fa-IR" dirty="0">
              <a:cs typeface="B Homa" panose="00000400000000000000" pitchFamily="2" charset="-78"/>
            </a:endParaRPr>
          </a:p>
          <a:p>
            <a:pPr algn="just" eaLnBrk="1" hangingPunct="1">
              <a:lnSpc>
                <a:spcPct val="150000"/>
              </a:lnSpc>
              <a:buFont typeface="Wingdings" panose="05000000000000000000" pitchFamily="2" charset="2"/>
              <a:buChar char=""/>
            </a:pPr>
            <a:r>
              <a:rPr lang="fa-IR" altLang="fa-IR" dirty="0">
                <a:cs typeface="B Homa" panose="00000400000000000000" pitchFamily="2" charset="-78"/>
              </a:rPr>
              <a:t>- عوامل انساني اجتماعي ( بُعد خانوار، آموزش، محدوده خصوصي ) </a:t>
            </a:r>
            <a:endParaRPr lang="en-US" altLang="fa-IR" dirty="0">
              <a:cs typeface="B Homa" panose="00000400000000000000" pitchFamily="2" charset="-78"/>
            </a:endParaRPr>
          </a:p>
          <a:p>
            <a:pPr algn="just" eaLnBrk="1" hangingPunct="1">
              <a:lnSpc>
                <a:spcPct val="150000"/>
              </a:lnSpc>
              <a:buFont typeface="Wingdings" panose="05000000000000000000" pitchFamily="2" charset="2"/>
              <a:buChar char=""/>
            </a:pPr>
            <a:r>
              <a:rPr lang="fa-IR" altLang="fa-IR" dirty="0">
                <a:cs typeface="B Homa" panose="00000400000000000000" pitchFamily="2" charset="-78"/>
              </a:rPr>
              <a:t>- عوامل فرهنگي ( آداب و رسوم، مصالح و طراحي ساختمانها ) </a:t>
            </a:r>
            <a:endParaRPr lang="en-US" altLang="fa-IR" dirty="0">
              <a:cs typeface="B Homa" panose="00000400000000000000" pitchFamily="2" charset="-78"/>
            </a:endParaRPr>
          </a:p>
          <a:p>
            <a:pPr algn="just" eaLnBrk="1" hangingPunct="1">
              <a:lnSpc>
                <a:spcPct val="150000"/>
              </a:lnSpc>
              <a:buFont typeface="Wingdings" panose="05000000000000000000" pitchFamily="2" charset="2"/>
              <a:buChar char=""/>
            </a:pPr>
            <a:r>
              <a:rPr lang="fa-IR" altLang="fa-IR" dirty="0">
                <a:cs typeface="B Homa" panose="00000400000000000000" pitchFamily="2" charset="-78"/>
              </a:rPr>
              <a:t>- عوامل اقليمي ( آب و هوا، درجه حرارت ، رطوبت ، باد و .... </a:t>
            </a:r>
            <a:r>
              <a:rPr lang="fa-IR" altLang="fa-IR" dirty="0">
                <a:cs typeface="B Homa" panose="00000400000000000000" pitchFamily="2" charset="-78"/>
              </a:rPr>
              <a:t>) </a:t>
            </a:r>
            <a:endParaRPr lang="fa-IR" altLang="fa-IR" dirty="0" smtClean="0">
              <a:cs typeface="B Homa" panose="00000400000000000000" pitchFamily="2" charset="-78"/>
            </a:endParaRPr>
          </a:p>
          <a:p>
            <a:pPr algn="just">
              <a:lnSpc>
                <a:spcPct val="200000"/>
              </a:lnSpc>
            </a:pPr>
            <a:r>
              <a:rPr lang="fa-IR" altLang="fa-IR" dirty="0">
                <a:cs typeface="B Homa" panose="00000400000000000000" pitchFamily="2" charset="-78"/>
              </a:rPr>
              <a:t>* استاندارد ها بايد براي اكثريت قابل حصول باشد </a:t>
            </a:r>
            <a:endParaRPr lang="en-US" altLang="fa-IR" dirty="0">
              <a:cs typeface="B Homa" panose="00000400000000000000" pitchFamily="2" charset="-78"/>
            </a:endParaRPr>
          </a:p>
          <a:p>
            <a:pPr algn="just">
              <a:lnSpc>
                <a:spcPct val="200000"/>
              </a:lnSpc>
            </a:pPr>
            <a:r>
              <a:rPr lang="fa-IR" altLang="fa-IR" dirty="0">
                <a:cs typeface="B Homa" panose="00000400000000000000" pitchFamily="2" charset="-78"/>
              </a:rPr>
              <a:t>* استاندارد ها بايد  تامين كننده منافع عمومي باشد </a:t>
            </a:r>
            <a:endParaRPr lang="en-US" altLang="fa-IR" dirty="0">
              <a:cs typeface="B Homa" panose="00000400000000000000" pitchFamily="2" charset="-78"/>
            </a:endParaRPr>
          </a:p>
          <a:p>
            <a:pPr algn="just">
              <a:lnSpc>
                <a:spcPct val="200000"/>
              </a:lnSpc>
            </a:pPr>
            <a:r>
              <a:rPr lang="fa-IR" altLang="fa-IR" dirty="0">
                <a:cs typeface="B Homa" panose="00000400000000000000" pitchFamily="2" charset="-78"/>
              </a:rPr>
              <a:t>* استاندارد ها بايد در جهت افزايش سودمندي باشد </a:t>
            </a:r>
            <a:endParaRPr lang="en-US" altLang="fa-IR" dirty="0">
              <a:cs typeface="B Homa" panose="00000400000000000000" pitchFamily="2" charset="-78"/>
            </a:endParaRPr>
          </a:p>
          <a:p>
            <a:pPr algn="just">
              <a:lnSpc>
                <a:spcPct val="200000"/>
              </a:lnSpc>
            </a:pPr>
            <a:r>
              <a:rPr lang="fa-IR" altLang="fa-IR" dirty="0">
                <a:cs typeface="B Homa" panose="00000400000000000000" pitchFamily="2" charset="-78"/>
              </a:rPr>
              <a:t>* استاندارد ها ي حداقل و حداكثر بايد مشخص شوند</a:t>
            </a:r>
            <a:endParaRPr lang="en-US" altLang="fa-IR" dirty="0">
              <a:cs typeface="B Homa" panose="00000400000000000000" pitchFamily="2" charset="-78"/>
            </a:endParaRPr>
          </a:p>
          <a:p>
            <a:pPr algn="just">
              <a:lnSpc>
                <a:spcPct val="200000"/>
              </a:lnSpc>
            </a:pPr>
            <a:r>
              <a:rPr lang="fa-IR" altLang="fa-IR" dirty="0">
                <a:cs typeface="B Homa" panose="00000400000000000000" pitchFamily="2" charset="-78"/>
              </a:rPr>
              <a:t>* استاندارد ها بايد طوري طراحي شوند كه با گذشت زمان قابل اصلاح باشند . </a:t>
            </a:r>
            <a:endParaRPr lang="fa-IR" altLang="fa-IR" dirty="0"/>
          </a:p>
          <a:p>
            <a:pPr algn="just" eaLnBrk="1" hangingPunct="1">
              <a:lnSpc>
                <a:spcPct val="150000"/>
              </a:lnSpc>
              <a:buFont typeface="Wingdings" panose="05000000000000000000" pitchFamily="2" charset="2"/>
              <a:buChar char=""/>
            </a:pPr>
            <a:endParaRPr lang="en-US" altLang="fa-IR" dirty="0">
              <a:cs typeface="B Homa" panose="00000400000000000000" pitchFamily="2" charset="-78"/>
            </a:endParaRPr>
          </a:p>
        </p:txBody>
      </p:sp>
    </p:spTree>
    <p:extLst>
      <p:ext uri="{BB962C8B-B14F-4D97-AF65-F5344CB8AC3E}">
        <p14:creationId xmlns:p14="http://schemas.microsoft.com/office/powerpoint/2010/main" val="3940145712"/>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625" y="598490"/>
            <a:ext cx="8686800" cy="6116637"/>
          </a:xfrm>
        </p:spPr>
        <p:txBody>
          <a:bodyPr>
            <a:normAutofit/>
          </a:bodyPr>
          <a:lstStyle/>
          <a:p>
            <a:pPr marL="0" indent="0" algn="just">
              <a:lnSpc>
                <a:spcPct val="150000"/>
              </a:lnSpc>
              <a:buNone/>
              <a:defRPr/>
            </a:pPr>
            <a:r>
              <a:rPr lang="fa-IR" sz="3000" b="1" dirty="0">
                <a:solidFill>
                  <a:schemeClr val="tx2"/>
                </a:solidFill>
                <a:cs typeface="B Homa" panose="00000400000000000000" pitchFamily="2" charset="-78"/>
              </a:rPr>
              <a:t>اقدامات دولت ها براي افزايش سرمايه گذاري در بخش مسكن :</a:t>
            </a:r>
          </a:p>
          <a:p>
            <a:pPr marL="274320" indent="-274320" algn="just">
              <a:lnSpc>
                <a:spcPct val="200000"/>
              </a:lnSpc>
              <a:buFont typeface="Wingdings"/>
              <a:buChar char=""/>
              <a:defRPr/>
            </a:pPr>
            <a:r>
              <a:rPr lang="fa-IR" dirty="0" smtClean="0">
                <a:cs typeface="B Homa" panose="00000400000000000000" pitchFamily="2" charset="-78"/>
              </a:rPr>
              <a:t>- بيمه نمودن وامها ضريب اطمينان از منابع مالي را افزايش دهند </a:t>
            </a:r>
            <a:endParaRPr lang="en-US" dirty="0" smtClean="0">
              <a:cs typeface="B Homa" panose="00000400000000000000" pitchFamily="2" charset="-78"/>
            </a:endParaRPr>
          </a:p>
          <a:p>
            <a:pPr marL="274320" indent="-274320" algn="just">
              <a:lnSpc>
                <a:spcPct val="150000"/>
              </a:lnSpc>
              <a:buFont typeface="Wingdings"/>
              <a:buChar char=""/>
              <a:defRPr/>
            </a:pPr>
            <a:r>
              <a:rPr lang="fa-IR" dirty="0" smtClean="0">
                <a:cs typeface="B Homa" panose="00000400000000000000" pitchFamily="2" charset="-78"/>
              </a:rPr>
              <a:t>- تشويق مؤسسات مالي و سرمايه گذار در بخش مسكن </a:t>
            </a:r>
            <a:endParaRPr lang="en-US" dirty="0" smtClean="0">
              <a:cs typeface="B Homa" panose="00000400000000000000" pitchFamily="2" charset="-78"/>
            </a:endParaRPr>
          </a:p>
          <a:p>
            <a:pPr marL="274320" indent="-274320" algn="just">
              <a:lnSpc>
                <a:spcPct val="150000"/>
              </a:lnSpc>
              <a:buFont typeface="Wingdings"/>
              <a:buChar char=""/>
              <a:defRPr/>
            </a:pPr>
            <a:r>
              <a:rPr lang="fa-IR" dirty="0" smtClean="0">
                <a:cs typeface="B Homa" panose="00000400000000000000" pitchFamily="2" charset="-78"/>
              </a:rPr>
              <a:t>- سياستها هاي مالياتي طوري تنظيم شود كه موجب تشويق بخش خصوصي شود </a:t>
            </a:r>
            <a:endParaRPr lang="en-US" dirty="0" smtClean="0">
              <a:cs typeface="B Homa" panose="00000400000000000000" pitchFamily="2" charset="-78"/>
            </a:endParaRPr>
          </a:p>
          <a:p>
            <a:pPr marL="274320" indent="-274320" algn="just">
              <a:lnSpc>
                <a:spcPct val="150000"/>
              </a:lnSpc>
              <a:buFont typeface="Wingdings"/>
              <a:buChar char=""/>
              <a:defRPr/>
            </a:pPr>
            <a:r>
              <a:rPr lang="fa-IR" dirty="0" smtClean="0">
                <a:cs typeface="B Homa" panose="00000400000000000000" pitchFamily="2" charset="-78"/>
              </a:rPr>
              <a:t>- سياست هاي هماهنگ براي ارتقاء درآمد خانوارها </a:t>
            </a:r>
            <a:endParaRPr lang="en-US" dirty="0" smtClean="0">
              <a:cs typeface="B Homa" panose="00000400000000000000" pitchFamily="2" charset="-78"/>
            </a:endParaRPr>
          </a:p>
          <a:p>
            <a:pPr marL="274320" indent="-274320" algn="just">
              <a:lnSpc>
                <a:spcPct val="150000"/>
              </a:lnSpc>
              <a:buFont typeface="Wingdings"/>
              <a:buChar char=""/>
              <a:defRPr/>
            </a:pPr>
            <a:r>
              <a:rPr lang="fa-IR" dirty="0" smtClean="0">
                <a:cs typeface="B Homa" panose="00000400000000000000" pitchFamily="2" charset="-78"/>
              </a:rPr>
              <a:t>- پرداخت يارانه به سازندگان و متقاضيان مسكن </a:t>
            </a:r>
            <a:endParaRPr lang="en-US" dirty="0" smtClean="0">
              <a:cs typeface="B Homa" panose="00000400000000000000" pitchFamily="2" charset="-78"/>
            </a:endParaRPr>
          </a:p>
          <a:p>
            <a:pPr marL="274320" indent="-274320" algn="just">
              <a:lnSpc>
                <a:spcPct val="150000"/>
              </a:lnSpc>
              <a:buFont typeface="Wingdings"/>
              <a:buChar char=""/>
              <a:defRPr/>
            </a:pPr>
            <a:r>
              <a:rPr lang="fa-IR" dirty="0" smtClean="0">
                <a:cs typeface="B Homa" panose="00000400000000000000" pitchFamily="2" charset="-78"/>
              </a:rPr>
              <a:t>- تخصيص بخشي از سرمايه شركتهاي بيمه به بخش مسكن </a:t>
            </a:r>
            <a:endParaRPr lang="en-US" dirty="0" smtClean="0">
              <a:cs typeface="B Homa" panose="00000400000000000000" pitchFamily="2" charset="-78"/>
            </a:endParaRPr>
          </a:p>
          <a:p>
            <a:pPr marL="274320" indent="-274320" algn="just">
              <a:lnSpc>
                <a:spcPct val="150000"/>
              </a:lnSpc>
              <a:buFont typeface="Wingdings"/>
              <a:buChar char=""/>
              <a:defRPr/>
            </a:pPr>
            <a:r>
              <a:rPr lang="fa-IR" dirty="0" smtClean="0">
                <a:cs typeface="B Homa" panose="00000400000000000000" pitchFamily="2" charset="-78"/>
              </a:rPr>
              <a:t>- تاسيس صندوق هاي پس انداز مسكن توسط بخش غير دولتي </a:t>
            </a:r>
            <a:endParaRPr lang="fa-IR" dirty="0"/>
          </a:p>
        </p:txBody>
      </p:sp>
    </p:spTree>
    <p:extLst>
      <p:ext uri="{BB962C8B-B14F-4D97-AF65-F5344CB8AC3E}">
        <p14:creationId xmlns:p14="http://schemas.microsoft.com/office/powerpoint/2010/main" val="133341613"/>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765" y="1779590"/>
            <a:ext cx="4281487" cy="4435475"/>
          </a:xfrm>
        </p:spPr>
        <p:txBody>
          <a:bodyPr>
            <a:normAutofit fontScale="92500" lnSpcReduction="20000"/>
          </a:bodyPr>
          <a:lstStyle/>
          <a:p>
            <a:pPr eaLnBrk="1" hangingPunct="1">
              <a:lnSpc>
                <a:spcPct val="150000"/>
              </a:lnSpc>
              <a:buFont typeface="Wingdings" panose="05000000000000000000" pitchFamily="2" charset="2"/>
              <a:buChar char=""/>
            </a:pPr>
            <a:r>
              <a:rPr lang="fa-IR" altLang="fa-IR" sz="2400" dirty="0">
                <a:cs typeface="B Homa" panose="00000400000000000000" pitchFamily="2" charset="-78"/>
              </a:rPr>
              <a:t>6- اعتبارات عمراني دولت در بخش مسكن </a:t>
            </a:r>
            <a:endParaRPr lang="en-US" altLang="fa-IR" sz="2400" dirty="0">
              <a:cs typeface="B Homa" panose="00000400000000000000" pitchFamily="2" charset="-78"/>
            </a:endParaRPr>
          </a:p>
          <a:p>
            <a:pPr eaLnBrk="1" hangingPunct="1">
              <a:lnSpc>
                <a:spcPct val="150000"/>
              </a:lnSpc>
              <a:buFont typeface="Wingdings" panose="05000000000000000000" pitchFamily="2" charset="2"/>
              <a:buChar char=""/>
            </a:pPr>
            <a:r>
              <a:rPr lang="fa-IR" altLang="fa-IR" sz="2400" dirty="0">
                <a:cs typeface="B Homa" panose="00000400000000000000" pitchFamily="2" charset="-78"/>
              </a:rPr>
              <a:t>7- سرمايه گذاري بخش خصوصي در مسكن </a:t>
            </a:r>
            <a:endParaRPr lang="en-US" altLang="fa-IR" sz="2400" dirty="0">
              <a:cs typeface="B Homa" panose="00000400000000000000" pitchFamily="2" charset="-78"/>
            </a:endParaRPr>
          </a:p>
          <a:p>
            <a:pPr eaLnBrk="1" hangingPunct="1">
              <a:lnSpc>
                <a:spcPct val="150000"/>
              </a:lnSpc>
              <a:buFont typeface="Wingdings" panose="05000000000000000000" pitchFamily="2" charset="2"/>
              <a:buChar char=""/>
            </a:pPr>
            <a:r>
              <a:rPr lang="fa-IR" altLang="fa-IR" sz="2400" dirty="0">
                <a:cs typeface="B Homa" panose="00000400000000000000" pitchFamily="2" charset="-78"/>
              </a:rPr>
              <a:t>8- تسهيلات اعتباري بانك ها </a:t>
            </a:r>
            <a:endParaRPr lang="en-US" altLang="fa-IR" sz="2400" dirty="0">
              <a:cs typeface="B Homa" panose="00000400000000000000" pitchFamily="2" charset="-78"/>
            </a:endParaRPr>
          </a:p>
          <a:p>
            <a:pPr eaLnBrk="1" hangingPunct="1">
              <a:lnSpc>
                <a:spcPct val="150000"/>
              </a:lnSpc>
              <a:buFont typeface="Wingdings" panose="05000000000000000000" pitchFamily="2" charset="2"/>
              <a:buChar char=""/>
            </a:pPr>
            <a:r>
              <a:rPr lang="fa-IR" altLang="fa-IR" sz="2400" dirty="0">
                <a:cs typeface="B Homa" panose="00000400000000000000" pitchFamily="2" charset="-78"/>
              </a:rPr>
              <a:t>9- توان توليد مسكن </a:t>
            </a:r>
            <a:endParaRPr lang="en-US" altLang="fa-IR" sz="2400" dirty="0">
              <a:cs typeface="B Homa" panose="00000400000000000000" pitchFamily="2" charset="-78"/>
            </a:endParaRPr>
          </a:p>
          <a:p>
            <a:pPr eaLnBrk="1" hangingPunct="1">
              <a:lnSpc>
                <a:spcPct val="150000"/>
              </a:lnSpc>
              <a:buFont typeface="Wingdings" panose="05000000000000000000" pitchFamily="2" charset="2"/>
              <a:buChar char=""/>
            </a:pPr>
            <a:r>
              <a:rPr lang="fa-IR" altLang="fa-IR" sz="2400" dirty="0">
                <a:cs typeface="B Homa" panose="00000400000000000000" pitchFamily="2" charset="-78"/>
              </a:rPr>
              <a:t>10- يارانه</a:t>
            </a:r>
            <a:endParaRPr lang="en-US" altLang="fa-IR" sz="2400" dirty="0">
              <a:cs typeface="B Homa" panose="00000400000000000000" pitchFamily="2" charset="-78"/>
            </a:endParaRPr>
          </a:p>
          <a:p>
            <a:pPr eaLnBrk="1" hangingPunct="1">
              <a:lnSpc>
                <a:spcPct val="150000"/>
              </a:lnSpc>
              <a:buFont typeface="Wingdings" panose="05000000000000000000" pitchFamily="2" charset="2"/>
              <a:buChar char=""/>
            </a:pPr>
            <a:r>
              <a:rPr lang="fa-IR" altLang="fa-IR" sz="2400" dirty="0">
                <a:cs typeface="B Homa" panose="00000400000000000000" pitchFamily="2" charset="-78"/>
              </a:rPr>
              <a:t>11- اشتغال زايي</a:t>
            </a:r>
            <a:endParaRPr lang="en-US" altLang="fa-IR" sz="2400" dirty="0">
              <a:cs typeface="B Homa" panose="00000400000000000000" pitchFamily="2" charset="-78"/>
            </a:endParaRPr>
          </a:p>
        </p:txBody>
      </p:sp>
      <p:sp>
        <p:nvSpPr>
          <p:cNvPr id="5" name="Content Placeholder 4"/>
          <p:cNvSpPr>
            <a:spLocks noGrp="1"/>
          </p:cNvSpPr>
          <p:nvPr>
            <p:ph sz="half" idx="2"/>
          </p:nvPr>
        </p:nvSpPr>
        <p:spPr>
          <a:xfrm>
            <a:off x="4286250" y="1500190"/>
            <a:ext cx="4857750" cy="5140325"/>
          </a:xfrm>
        </p:spPr>
        <p:txBody>
          <a:bodyPr>
            <a:normAutofit fontScale="92500" lnSpcReduction="20000"/>
          </a:bodyPr>
          <a:lstStyle/>
          <a:p>
            <a:pPr eaLnBrk="1" hangingPunct="1">
              <a:lnSpc>
                <a:spcPct val="200000"/>
              </a:lnSpc>
              <a:buFont typeface="Wingdings" panose="05000000000000000000" pitchFamily="2" charset="2"/>
              <a:buChar char=""/>
            </a:pPr>
            <a:r>
              <a:rPr lang="fa-IR" altLang="fa-IR" sz="2400" dirty="0">
                <a:cs typeface="B Homa" panose="00000400000000000000" pitchFamily="2" charset="-78"/>
              </a:rPr>
              <a:t>1- نسبت هزينه مسكن به كل هزينه خانوار </a:t>
            </a:r>
            <a:endParaRPr lang="en-US" altLang="fa-IR" sz="2400" dirty="0">
              <a:cs typeface="B Homa" panose="00000400000000000000" pitchFamily="2" charset="-78"/>
            </a:endParaRPr>
          </a:p>
          <a:p>
            <a:pPr eaLnBrk="1" hangingPunct="1">
              <a:lnSpc>
                <a:spcPct val="200000"/>
              </a:lnSpc>
              <a:buFont typeface="Wingdings" panose="05000000000000000000" pitchFamily="2" charset="2"/>
              <a:buChar char=""/>
            </a:pPr>
            <a:r>
              <a:rPr lang="fa-IR" altLang="fa-IR" sz="2400" dirty="0">
                <a:cs typeface="B Homa" panose="00000400000000000000" pitchFamily="2" charset="-78"/>
              </a:rPr>
              <a:t>2- نسبت هزينه مسكن به درآمد خانوار </a:t>
            </a:r>
            <a:endParaRPr lang="en-US" altLang="fa-IR" sz="2400" dirty="0">
              <a:cs typeface="B Homa" panose="00000400000000000000" pitchFamily="2" charset="-78"/>
            </a:endParaRPr>
          </a:p>
          <a:p>
            <a:pPr eaLnBrk="1" hangingPunct="1">
              <a:lnSpc>
                <a:spcPct val="200000"/>
              </a:lnSpc>
              <a:buFont typeface="Wingdings" panose="05000000000000000000" pitchFamily="2" charset="2"/>
              <a:buChar char=""/>
            </a:pPr>
            <a:r>
              <a:rPr lang="fa-IR" altLang="fa-IR" sz="2400" dirty="0">
                <a:cs typeface="B Homa" panose="00000400000000000000" pitchFamily="2" charset="-78"/>
              </a:rPr>
              <a:t>3- شاخص هاي بهاي خدمات ساختماني و نيروي كار </a:t>
            </a:r>
            <a:endParaRPr lang="en-US" altLang="fa-IR" sz="2400" dirty="0">
              <a:cs typeface="B Homa" panose="00000400000000000000" pitchFamily="2" charset="-78"/>
            </a:endParaRPr>
          </a:p>
          <a:p>
            <a:pPr eaLnBrk="1" hangingPunct="1">
              <a:lnSpc>
                <a:spcPct val="200000"/>
              </a:lnSpc>
              <a:buFont typeface="Wingdings" panose="05000000000000000000" pitchFamily="2" charset="2"/>
              <a:buChar char=""/>
            </a:pPr>
            <a:r>
              <a:rPr lang="fa-IR" altLang="fa-IR" sz="2400" dirty="0">
                <a:cs typeface="B Homa" panose="00000400000000000000" pitchFamily="2" charset="-78"/>
              </a:rPr>
              <a:t>4- شاخص عمده فروشي و خرده فروشي مصالح ساختماني </a:t>
            </a:r>
            <a:endParaRPr lang="en-US" altLang="fa-IR" sz="2400" dirty="0">
              <a:cs typeface="B Homa" panose="00000400000000000000" pitchFamily="2" charset="-78"/>
            </a:endParaRPr>
          </a:p>
          <a:p>
            <a:pPr eaLnBrk="1" hangingPunct="1">
              <a:lnSpc>
                <a:spcPct val="200000"/>
              </a:lnSpc>
              <a:buFont typeface="Wingdings" panose="05000000000000000000" pitchFamily="2" charset="2"/>
              <a:buChar char=""/>
            </a:pPr>
            <a:r>
              <a:rPr lang="fa-IR" altLang="fa-IR" sz="2400" dirty="0">
                <a:cs typeface="B Homa" panose="00000400000000000000" pitchFamily="2" charset="-78"/>
              </a:rPr>
              <a:t>5- بهاي قيمت زمين </a:t>
            </a:r>
            <a:endParaRPr lang="en-US" altLang="fa-IR" sz="2400" dirty="0">
              <a:cs typeface="B Homa" panose="00000400000000000000" pitchFamily="2" charset="-78"/>
            </a:endParaRPr>
          </a:p>
        </p:txBody>
      </p:sp>
      <p:sp>
        <p:nvSpPr>
          <p:cNvPr id="32772" name="Rectangle 5"/>
          <p:cNvSpPr>
            <a:spLocks noChangeArrowheads="1"/>
          </p:cNvSpPr>
          <p:nvPr/>
        </p:nvSpPr>
        <p:spPr bwMode="auto">
          <a:xfrm>
            <a:off x="1071563" y="428627"/>
            <a:ext cx="7072312" cy="843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73050" indent="-273050" eaLnBrk="0" hangingPunct="0">
              <a:defRPr>
                <a:solidFill>
                  <a:schemeClr val="tx1"/>
                </a:solidFill>
                <a:latin typeface="Arial" panose="020B0604020202020204" pitchFamily="34" charset="0"/>
                <a:ea typeface="Majalla UI"/>
                <a:cs typeface="Majalla UI"/>
              </a:defRPr>
            </a:lvl1pPr>
            <a:lvl2pPr marL="742950" indent="-285750" eaLnBrk="0" hangingPunct="0">
              <a:defRPr>
                <a:solidFill>
                  <a:schemeClr val="tx1"/>
                </a:solidFill>
                <a:latin typeface="Arial" panose="020B0604020202020204" pitchFamily="34" charset="0"/>
                <a:ea typeface="Majalla UI"/>
                <a:cs typeface="Majalla UI"/>
              </a:defRPr>
            </a:lvl2pPr>
            <a:lvl3pPr marL="1143000" indent="-228600" eaLnBrk="0" hangingPunct="0">
              <a:defRPr>
                <a:solidFill>
                  <a:schemeClr val="tx1"/>
                </a:solidFill>
                <a:latin typeface="Arial" panose="020B0604020202020204" pitchFamily="34" charset="0"/>
                <a:ea typeface="Majalla UI"/>
                <a:cs typeface="Majalla UI"/>
              </a:defRPr>
            </a:lvl3pPr>
            <a:lvl4pPr marL="1600200" indent="-228600" eaLnBrk="0" hangingPunct="0">
              <a:defRPr>
                <a:solidFill>
                  <a:schemeClr val="tx1"/>
                </a:solidFill>
                <a:latin typeface="Arial" panose="020B0604020202020204" pitchFamily="34" charset="0"/>
                <a:ea typeface="Majalla UI"/>
                <a:cs typeface="Majalla UI"/>
              </a:defRPr>
            </a:lvl4pPr>
            <a:lvl5pPr marL="2057400" indent="-228600" eaLnBrk="0" hangingPunct="0">
              <a:defRPr>
                <a:solidFill>
                  <a:schemeClr val="tx1"/>
                </a:solidFill>
                <a:latin typeface="Arial" panose="020B0604020202020204" pitchFamily="34" charset="0"/>
                <a:ea typeface="Majalla UI"/>
                <a:cs typeface="Majalla UI"/>
              </a:defRPr>
            </a:lvl5pPr>
            <a:lvl6pPr marL="25146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6pPr>
            <a:lvl7pPr marL="29718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7pPr>
            <a:lvl8pPr marL="34290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8pPr>
            <a:lvl9pPr marL="38862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9pPr>
          </a:lstStyle>
          <a:p>
            <a:pPr marL="0" indent="0" algn="ctr" eaLnBrk="1" hangingPunct="1">
              <a:lnSpc>
                <a:spcPct val="170000"/>
              </a:lnSpc>
            </a:pPr>
            <a:r>
              <a:rPr lang="fa-IR" altLang="fa-IR" sz="3200" b="1" dirty="0">
                <a:solidFill>
                  <a:schemeClr val="tx2"/>
                </a:solidFill>
                <a:cs typeface="B Homa" panose="00000400000000000000" pitchFamily="2" charset="-78"/>
              </a:rPr>
              <a:t>نمونه هايي از شاخص هاي اقتصادي مسكن  </a:t>
            </a:r>
            <a:endParaRPr lang="en-US" altLang="fa-IR" sz="3200" dirty="0">
              <a:solidFill>
                <a:schemeClr val="tx2"/>
              </a:solidFill>
              <a:cs typeface="B Homa" panose="00000400000000000000" pitchFamily="2" charset="-78"/>
            </a:endParaRPr>
          </a:p>
        </p:txBody>
      </p:sp>
    </p:spTree>
    <p:extLst>
      <p:ext uri="{BB962C8B-B14F-4D97-AF65-F5344CB8AC3E}">
        <p14:creationId xmlns:p14="http://schemas.microsoft.com/office/powerpoint/2010/main" val="40516453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0" y="1990727"/>
            <a:ext cx="4497388" cy="4343400"/>
          </a:xfrm>
        </p:spPr>
        <p:txBody>
          <a:bodyPr>
            <a:normAutofit lnSpcReduction="10000"/>
          </a:bodyPr>
          <a:lstStyle/>
          <a:p>
            <a:pPr eaLnBrk="1" hangingPunct="1">
              <a:lnSpc>
                <a:spcPct val="150000"/>
              </a:lnSpc>
              <a:buFont typeface="Wingdings" panose="05000000000000000000" pitchFamily="2" charset="2"/>
              <a:buChar char=""/>
            </a:pPr>
            <a:r>
              <a:rPr lang="fa-IR" altLang="fa-IR" sz="2400" dirty="0">
                <a:cs typeface="B Homa" panose="00000400000000000000" pitchFamily="2" charset="-78"/>
              </a:rPr>
              <a:t>7- نوع مصالح ساختماني </a:t>
            </a:r>
            <a:endParaRPr lang="en-US" altLang="fa-IR" sz="2400" dirty="0">
              <a:cs typeface="B Homa" panose="00000400000000000000" pitchFamily="2" charset="-78"/>
            </a:endParaRPr>
          </a:p>
          <a:p>
            <a:pPr eaLnBrk="1" hangingPunct="1">
              <a:lnSpc>
                <a:spcPct val="150000"/>
              </a:lnSpc>
              <a:buFont typeface="Wingdings" panose="05000000000000000000" pitchFamily="2" charset="2"/>
              <a:buChar char=""/>
            </a:pPr>
            <a:r>
              <a:rPr lang="fa-IR" altLang="fa-IR" sz="2400" dirty="0">
                <a:cs typeface="B Homa" panose="00000400000000000000" pitchFamily="2" charset="-78"/>
              </a:rPr>
              <a:t>8- ميزان و دسترسي به خدمات مسكن </a:t>
            </a:r>
            <a:endParaRPr lang="en-US" altLang="fa-IR" sz="2400" dirty="0">
              <a:cs typeface="B Homa" panose="00000400000000000000" pitchFamily="2" charset="-78"/>
            </a:endParaRPr>
          </a:p>
          <a:p>
            <a:pPr eaLnBrk="1" hangingPunct="1">
              <a:lnSpc>
                <a:spcPct val="150000"/>
              </a:lnSpc>
              <a:buFont typeface="Wingdings" panose="05000000000000000000" pitchFamily="2" charset="2"/>
              <a:buChar char=""/>
            </a:pPr>
            <a:r>
              <a:rPr lang="fa-IR" altLang="fa-IR" sz="2400" dirty="0">
                <a:cs typeface="B Homa" panose="00000400000000000000" pitchFamily="2" charset="-78"/>
              </a:rPr>
              <a:t>9- تراكم  خانوار در واحد مسكوني </a:t>
            </a:r>
            <a:endParaRPr lang="en-US" altLang="fa-IR" sz="2400" dirty="0">
              <a:cs typeface="B Homa" panose="00000400000000000000" pitchFamily="2" charset="-78"/>
            </a:endParaRPr>
          </a:p>
          <a:p>
            <a:pPr eaLnBrk="1" hangingPunct="1">
              <a:lnSpc>
                <a:spcPct val="150000"/>
              </a:lnSpc>
              <a:buFont typeface="Wingdings" panose="05000000000000000000" pitchFamily="2" charset="2"/>
              <a:buChar char=""/>
            </a:pPr>
            <a:r>
              <a:rPr lang="fa-IR" altLang="fa-IR" sz="2400" dirty="0">
                <a:cs typeface="B Homa" panose="00000400000000000000" pitchFamily="2" charset="-78"/>
              </a:rPr>
              <a:t>10- تعداد اتاق در واحد مسكوني </a:t>
            </a:r>
            <a:endParaRPr lang="en-US" altLang="fa-IR" sz="2400" dirty="0">
              <a:cs typeface="B Homa" panose="00000400000000000000" pitchFamily="2" charset="-78"/>
            </a:endParaRPr>
          </a:p>
          <a:p>
            <a:pPr eaLnBrk="1" hangingPunct="1">
              <a:lnSpc>
                <a:spcPct val="150000"/>
              </a:lnSpc>
              <a:buFont typeface="Wingdings" panose="05000000000000000000" pitchFamily="2" charset="2"/>
              <a:buChar char=""/>
            </a:pPr>
            <a:r>
              <a:rPr lang="fa-IR" altLang="fa-IR" sz="2400" dirty="0">
                <a:cs typeface="B Homa" panose="00000400000000000000" pitchFamily="2" charset="-78"/>
              </a:rPr>
              <a:t>11- بي مسكني </a:t>
            </a:r>
            <a:endParaRPr lang="en-US" altLang="fa-IR" sz="2400" dirty="0">
              <a:cs typeface="B Homa" panose="00000400000000000000" pitchFamily="2" charset="-78"/>
            </a:endParaRPr>
          </a:p>
          <a:p>
            <a:pPr eaLnBrk="1" hangingPunct="1">
              <a:lnSpc>
                <a:spcPct val="150000"/>
              </a:lnSpc>
              <a:buFont typeface="Wingdings" panose="05000000000000000000" pitchFamily="2" charset="2"/>
              <a:buChar char=""/>
            </a:pPr>
            <a:r>
              <a:rPr lang="fa-IR" altLang="fa-IR" sz="2400" dirty="0">
                <a:cs typeface="B Homa" panose="00000400000000000000" pitchFamily="2" charset="-78"/>
              </a:rPr>
              <a:t>12- بد مسكني </a:t>
            </a:r>
            <a:endParaRPr lang="en-US" altLang="fa-IR" sz="2400" dirty="0">
              <a:cs typeface="B Homa" panose="00000400000000000000" pitchFamily="2" charset="-78"/>
            </a:endParaRPr>
          </a:p>
          <a:p>
            <a:pPr eaLnBrk="1" hangingPunct="1">
              <a:buFont typeface="Wingdings" panose="05000000000000000000" pitchFamily="2" charset="2"/>
              <a:buChar char=""/>
            </a:pPr>
            <a:endParaRPr lang="fa-IR" altLang="fa-IR" dirty="0" smtClean="0"/>
          </a:p>
        </p:txBody>
      </p:sp>
      <p:sp>
        <p:nvSpPr>
          <p:cNvPr id="7" name="Content Placeholder 6"/>
          <p:cNvSpPr>
            <a:spLocks noGrp="1"/>
          </p:cNvSpPr>
          <p:nvPr>
            <p:ph sz="quarter" idx="4"/>
          </p:nvPr>
        </p:nvSpPr>
        <p:spPr>
          <a:xfrm>
            <a:off x="4497388" y="1990727"/>
            <a:ext cx="4498975" cy="4143375"/>
          </a:xfrm>
        </p:spPr>
        <p:txBody>
          <a:bodyPr/>
          <a:lstStyle/>
          <a:p>
            <a:pPr marL="274320" indent="-274320">
              <a:lnSpc>
                <a:spcPct val="150000"/>
              </a:lnSpc>
              <a:buFont typeface="Wingdings"/>
              <a:buChar char=""/>
              <a:defRPr/>
            </a:pPr>
            <a:r>
              <a:rPr lang="fa-IR" sz="2400" dirty="0">
                <a:cs typeface="B Homa" panose="00000400000000000000" pitchFamily="2" charset="-78"/>
              </a:rPr>
              <a:t>1- ميزان نياز به مسكن </a:t>
            </a:r>
            <a:endParaRPr lang="en-US" sz="2400" dirty="0">
              <a:cs typeface="B Homa" panose="00000400000000000000" pitchFamily="2" charset="-78"/>
            </a:endParaRPr>
          </a:p>
          <a:p>
            <a:pPr marL="274320" indent="-274320">
              <a:lnSpc>
                <a:spcPct val="150000"/>
              </a:lnSpc>
              <a:buFont typeface="Wingdings"/>
              <a:buChar char=""/>
              <a:defRPr/>
            </a:pPr>
            <a:r>
              <a:rPr lang="fa-IR" sz="2400" dirty="0">
                <a:cs typeface="B Homa" panose="00000400000000000000" pitchFamily="2" charset="-78"/>
              </a:rPr>
              <a:t>2- نرخ رشد ساليانه خانوار</a:t>
            </a:r>
            <a:endParaRPr lang="en-US" sz="2400" dirty="0">
              <a:cs typeface="B Homa" panose="00000400000000000000" pitchFamily="2" charset="-78"/>
            </a:endParaRPr>
          </a:p>
          <a:p>
            <a:pPr marL="274320" indent="-274320">
              <a:lnSpc>
                <a:spcPct val="150000"/>
              </a:lnSpc>
              <a:buFont typeface="Wingdings"/>
              <a:buChar char=""/>
              <a:defRPr/>
            </a:pPr>
            <a:r>
              <a:rPr lang="fa-IR" sz="2400" dirty="0">
                <a:cs typeface="B Homa" panose="00000400000000000000" pitchFamily="2" charset="-78"/>
              </a:rPr>
              <a:t>3- تعداد خانوار و بعد خانوار </a:t>
            </a:r>
            <a:endParaRPr lang="en-US" sz="2400" dirty="0">
              <a:cs typeface="B Homa" panose="00000400000000000000" pitchFamily="2" charset="-78"/>
            </a:endParaRPr>
          </a:p>
          <a:p>
            <a:pPr marL="274320" indent="-274320">
              <a:lnSpc>
                <a:spcPct val="150000"/>
              </a:lnSpc>
              <a:buFont typeface="Wingdings"/>
              <a:buChar char=""/>
              <a:defRPr/>
            </a:pPr>
            <a:r>
              <a:rPr lang="fa-IR" sz="2400" dirty="0">
                <a:cs typeface="B Homa" panose="00000400000000000000" pitchFamily="2" charset="-78"/>
              </a:rPr>
              <a:t>4- نسبت شهر نشيني </a:t>
            </a:r>
            <a:endParaRPr lang="en-US" sz="2400" dirty="0">
              <a:cs typeface="B Homa" panose="00000400000000000000" pitchFamily="2" charset="-78"/>
            </a:endParaRPr>
          </a:p>
          <a:p>
            <a:pPr marL="274320" indent="-274320">
              <a:lnSpc>
                <a:spcPct val="150000"/>
              </a:lnSpc>
              <a:buFont typeface="Wingdings"/>
              <a:buChar char=""/>
              <a:defRPr/>
            </a:pPr>
            <a:r>
              <a:rPr lang="fa-IR" sz="2400" dirty="0">
                <a:cs typeface="B Homa" panose="00000400000000000000" pitchFamily="2" charset="-78"/>
              </a:rPr>
              <a:t>5- سطح زير بنا </a:t>
            </a:r>
            <a:endParaRPr lang="en-US" sz="2400" dirty="0">
              <a:cs typeface="B Homa" panose="00000400000000000000" pitchFamily="2" charset="-78"/>
            </a:endParaRPr>
          </a:p>
          <a:p>
            <a:pPr marL="274320" indent="-274320">
              <a:lnSpc>
                <a:spcPct val="150000"/>
              </a:lnSpc>
              <a:buFont typeface="Wingdings"/>
              <a:buChar char=""/>
              <a:defRPr/>
            </a:pPr>
            <a:r>
              <a:rPr lang="fa-IR" sz="2400" dirty="0">
                <a:cs typeface="B Homa" panose="00000400000000000000" pitchFamily="2" charset="-78"/>
              </a:rPr>
              <a:t>6- سرانه زير بنا </a:t>
            </a:r>
            <a:endParaRPr lang="en-US" sz="2400" dirty="0">
              <a:cs typeface="B Homa" panose="00000400000000000000" pitchFamily="2" charset="-78"/>
            </a:endParaRPr>
          </a:p>
          <a:p>
            <a:pPr>
              <a:lnSpc>
                <a:spcPct val="150000"/>
              </a:lnSpc>
              <a:defRPr/>
            </a:pPr>
            <a:endParaRPr lang="en-US" sz="2400" dirty="0"/>
          </a:p>
        </p:txBody>
      </p:sp>
      <p:sp>
        <p:nvSpPr>
          <p:cNvPr id="33796" name="Rectangle 7"/>
          <p:cNvSpPr>
            <a:spLocks noChangeArrowheads="1"/>
          </p:cNvSpPr>
          <p:nvPr/>
        </p:nvSpPr>
        <p:spPr bwMode="auto">
          <a:xfrm>
            <a:off x="960440" y="307977"/>
            <a:ext cx="67151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73050" indent="-273050" eaLnBrk="0" hangingPunct="0">
              <a:defRPr>
                <a:solidFill>
                  <a:schemeClr val="tx1"/>
                </a:solidFill>
                <a:latin typeface="Arial" panose="020B0604020202020204" pitchFamily="34" charset="0"/>
                <a:ea typeface="Majalla UI"/>
                <a:cs typeface="Majalla UI"/>
              </a:defRPr>
            </a:lvl1pPr>
            <a:lvl2pPr marL="742950" indent="-285750" eaLnBrk="0" hangingPunct="0">
              <a:defRPr>
                <a:solidFill>
                  <a:schemeClr val="tx1"/>
                </a:solidFill>
                <a:latin typeface="Arial" panose="020B0604020202020204" pitchFamily="34" charset="0"/>
                <a:ea typeface="Majalla UI"/>
                <a:cs typeface="Majalla UI"/>
              </a:defRPr>
            </a:lvl2pPr>
            <a:lvl3pPr marL="1143000" indent="-228600" eaLnBrk="0" hangingPunct="0">
              <a:defRPr>
                <a:solidFill>
                  <a:schemeClr val="tx1"/>
                </a:solidFill>
                <a:latin typeface="Arial" panose="020B0604020202020204" pitchFamily="34" charset="0"/>
                <a:ea typeface="Majalla UI"/>
                <a:cs typeface="Majalla UI"/>
              </a:defRPr>
            </a:lvl3pPr>
            <a:lvl4pPr marL="1600200" indent="-228600" eaLnBrk="0" hangingPunct="0">
              <a:defRPr>
                <a:solidFill>
                  <a:schemeClr val="tx1"/>
                </a:solidFill>
                <a:latin typeface="Arial" panose="020B0604020202020204" pitchFamily="34" charset="0"/>
                <a:ea typeface="Majalla UI"/>
                <a:cs typeface="Majalla UI"/>
              </a:defRPr>
            </a:lvl4pPr>
            <a:lvl5pPr marL="2057400" indent="-228600" eaLnBrk="0" hangingPunct="0">
              <a:defRPr>
                <a:solidFill>
                  <a:schemeClr val="tx1"/>
                </a:solidFill>
                <a:latin typeface="Arial" panose="020B0604020202020204" pitchFamily="34" charset="0"/>
                <a:ea typeface="Majalla UI"/>
                <a:cs typeface="Majalla UI"/>
              </a:defRPr>
            </a:lvl5pPr>
            <a:lvl6pPr marL="25146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6pPr>
            <a:lvl7pPr marL="29718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7pPr>
            <a:lvl8pPr marL="34290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8pPr>
            <a:lvl9pPr marL="38862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9pPr>
          </a:lstStyle>
          <a:p>
            <a:pPr marL="0" indent="0" algn="ctr" eaLnBrk="1" hangingPunct="1">
              <a:lnSpc>
                <a:spcPct val="150000"/>
              </a:lnSpc>
            </a:pPr>
            <a:r>
              <a:rPr lang="fa-IR" altLang="fa-IR" sz="3200" b="1" dirty="0" smtClean="0">
                <a:solidFill>
                  <a:schemeClr val="tx2"/>
                </a:solidFill>
                <a:cs typeface="B Homa" panose="00000400000000000000" pitchFamily="2" charset="-78"/>
              </a:rPr>
              <a:t>شاخص </a:t>
            </a:r>
            <a:r>
              <a:rPr lang="fa-IR" altLang="fa-IR" sz="3200" b="1" dirty="0">
                <a:solidFill>
                  <a:schemeClr val="tx2"/>
                </a:solidFill>
                <a:cs typeface="B Homa" panose="00000400000000000000" pitchFamily="2" charset="-78"/>
              </a:rPr>
              <a:t>هاي اجتماعي و فرهنگي مسكن </a:t>
            </a:r>
            <a:endParaRPr lang="en-US" altLang="fa-IR" sz="3200" dirty="0">
              <a:solidFill>
                <a:schemeClr val="tx2"/>
              </a:solidFill>
              <a:cs typeface="B Homa" panose="00000400000000000000" pitchFamily="2" charset="-78"/>
            </a:endParaRPr>
          </a:p>
        </p:txBody>
      </p:sp>
    </p:spTree>
    <p:extLst>
      <p:ext uri="{BB962C8B-B14F-4D97-AF65-F5344CB8AC3E}">
        <p14:creationId xmlns:p14="http://schemas.microsoft.com/office/powerpoint/2010/main" val="371473937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2"/>
          <p:cNvSpPr>
            <a:spLocks noGrp="1"/>
          </p:cNvSpPr>
          <p:nvPr>
            <p:ph idx="1"/>
          </p:nvPr>
        </p:nvSpPr>
        <p:spPr>
          <a:xfrm>
            <a:off x="-207962" y="431800"/>
            <a:ext cx="9072562" cy="6286500"/>
          </a:xfrm>
        </p:spPr>
        <p:txBody>
          <a:bodyPr>
            <a:normAutofit/>
          </a:bodyPr>
          <a:lstStyle/>
          <a:p>
            <a:pPr eaLnBrk="1" hangingPunct="1">
              <a:buFont typeface="Wingdings 2" panose="05020102010507070707" pitchFamily="18" charset="2"/>
              <a:buNone/>
            </a:pPr>
            <a:r>
              <a:rPr lang="fa-IR" altLang="fa-IR" sz="3200" b="1" dirty="0" smtClean="0">
                <a:solidFill>
                  <a:schemeClr val="tx2"/>
                </a:solidFill>
                <a:cs typeface="B Homa" panose="00000400000000000000" pitchFamily="2" charset="-78"/>
              </a:rPr>
              <a:t>شاخص </a:t>
            </a:r>
            <a:r>
              <a:rPr lang="fa-IR" altLang="fa-IR" sz="3200" b="1" dirty="0">
                <a:solidFill>
                  <a:schemeClr val="tx2"/>
                </a:solidFill>
                <a:cs typeface="B Homa" panose="00000400000000000000" pitchFamily="2" charset="-78"/>
              </a:rPr>
              <a:t>هاي كالبدي مسكن </a:t>
            </a:r>
          </a:p>
          <a:p>
            <a:pPr eaLnBrk="1" hangingPunct="1">
              <a:lnSpc>
                <a:spcPct val="200000"/>
              </a:lnSpc>
              <a:buFont typeface="Wingdings" panose="05000000000000000000" pitchFamily="2" charset="2"/>
              <a:buChar char=""/>
            </a:pPr>
            <a:r>
              <a:rPr lang="fa-IR" altLang="fa-IR" dirty="0">
                <a:cs typeface="B Homa" panose="00000400000000000000" pitchFamily="2" charset="-78"/>
              </a:rPr>
              <a:t>1- الگوي  مسكن ( تك واحدي، آپارتماني، بلند مرتبه سازي ) </a:t>
            </a:r>
            <a:endParaRPr lang="en-US" altLang="fa-IR" dirty="0">
              <a:cs typeface="B Homa" panose="00000400000000000000" pitchFamily="2" charset="-78"/>
            </a:endParaRPr>
          </a:p>
          <a:p>
            <a:pPr eaLnBrk="1" hangingPunct="1">
              <a:lnSpc>
                <a:spcPct val="200000"/>
              </a:lnSpc>
              <a:buFont typeface="Wingdings" panose="05000000000000000000" pitchFamily="2" charset="2"/>
              <a:buChar char=""/>
            </a:pPr>
            <a:r>
              <a:rPr lang="fa-IR" altLang="fa-IR" dirty="0">
                <a:cs typeface="B Homa" panose="00000400000000000000" pitchFamily="2" charset="-78"/>
              </a:rPr>
              <a:t>2- الگوي توسعه ( نوع اسكان تأثيرواهميت زيادي دركالبد شهر دارد) </a:t>
            </a:r>
            <a:endParaRPr lang="en-US" altLang="fa-IR" dirty="0">
              <a:cs typeface="B Homa" panose="00000400000000000000" pitchFamily="2" charset="-78"/>
            </a:endParaRPr>
          </a:p>
          <a:p>
            <a:pPr eaLnBrk="1" hangingPunct="1">
              <a:lnSpc>
                <a:spcPct val="200000"/>
              </a:lnSpc>
              <a:buFont typeface="Wingdings" panose="05000000000000000000" pitchFamily="2" charset="2"/>
              <a:buChar char=""/>
            </a:pPr>
            <a:r>
              <a:rPr lang="fa-IR" altLang="fa-IR" dirty="0">
                <a:cs typeface="B Homa" panose="00000400000000000000" pitchFamily="2" charset="-78"/>
              </a:rPr>
              <a:t>3- سطح اشغال </a:t>
            </a:r>
            <a:endParaRPr lang="en-US" altLang="fa-IR" dirty="0">
              <a:cs typeface="B Homa" panose="00000400000000000000" pitchFamily="2" charset="-78"/>
            </a:endParaRPr>
          </a:p>
          <a:p>
            <a:pPr eaLnBrk="1" hangingPunct="1">
              <a:lnSpc>
                <a:spcPct val="200000"/>
              </a:lnSpc>
              <a:buFont typeface="Wingdings" panose="05000000000000000000" pitchFamily="2" charset="2"/>
              <a:buChar char=""/>
            </a:pPr>
            <a:r>
              <a:rPr lang="fa-IR" altLang="fa-IR" dirty="0">
                <a:cs typeface="B Homa" panose="00000400000000000000" pitchFamily="2" charset="-78"/>
              </a:rPr>
              <a:t>4- سطح زير بنا</a:t>
            </a:r>
            <a:endParaRPr lang="en-US" altLang="fa-IR" dirty="0">
              <a:cs typeface="B Homa" panose="00000400000000000000" pitchFamily="2" charset="-78"/>
            </a:endParaRPr>
          </a:p>
          <a:p>
            <a:pPr eaLnBrk="1" hangingPunct="1">
              <a:lnSpc>
                <a:spcPct val="200000"/>
              </a:lnSpc>
              <a:buFont typeface="Wingdings" panose="05000000000000000000" pitchFamily="2" charset="2"/>
              <a:buChar char=""/>
            </a:pPr>
            <a:r>
              <a:rPr lang="fa-IR" altLang="fa-IR" dirty="0">
                <a:cs typeface="B Homa" panose="00000400000000000000" pitchFamily="2" charset="-78"/>
              </a:rPr>
              <a:t>5- نوع مصالح ساختماني و شيوه ساخت </a:t>
            </a:r>
            <a:endParaRPr lang="en-US" altLang="fa-IR" dirty="0">
              <a:cs typeface="B Homa" panose="00000400000000000000" pitchFamily="2" charset="-78"/>
            </a:endParaRPr>
          </a:p>
          <a:p>
            <a:pPr eaLnBrk="1" hangingPunct="1">
              <a:lnSpc>
                <a:spcPct val="200000"/>
              </a:lnSpc>
              <a:buFont typeface="Wingdings" panose="05000000000000000000" pitchFamily="2" charset="2"/>
              <a:buChar char=""/>
            </a:pPr>
            <a:r>
              <a:rPr lang="fa-IR" altLang="fa-IR" dirty="0">
                <a:cs typeface="B Homa" panose="00000400000000000000" pitchFamily="2" charset="-78"/>
              </a:rPr>
              <a:t>6- مقاوم سازي</a:t>
            </a:r>
          </a:p>
        </p:txBody>
      </p:sp>
    </p:spTree>
    <p:extLst>
      <p:ext uri="{BB962C8B-B14F-4D97-AF65-F5344CB8AC3E}">
        <p14:creationId xmlns:p14="http://schemas.microsoft.com/office/powerpoint/2010/main" val="4057299509"/>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ChangeArrowheads="1"/>
          </p:cNvSpPr>
          <p:nvPr/>
        </p:nvSpPr>
        <p:spPr bwMode="auto">
          <a:xfrm>
            <a:off x="1452564" y="501652"/>
            <a:ext cx="8715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180975" eaLnBrk="0" hangingPunct="0">
              <a:defRPr>
                <a:solidFill>
                  <a:schemeClr val="tx1"/>
                </a:solidFill>
                <a:latin typeface="Arial" panose="020B0604020202020204" pitchFamily="34" charset="0"/>
                <a:ea typeface="Majalla UI"/>
                <a:cs typeface="Majalla UI"/>
              </a:defRPr>
            </a:lvl1pPr>
            <a:lvl2pPr marL="742950" indent="-285750" eaLnBrk="0" hangingPunct="0">
              <a:defRPr>
                <a:solidFill>
                  <a:schemeClr val="tx1"/>
                </a:solidFill>
                <a:latin typeface="Arial" panose="020B0604020202020204" pitchFamily="34" charset="0"/>
                <a:ea typeface="Majalla UI"/>
                <a:cs typeface="Majalla UI"/>
              </a:defRPr>
            </a:lvl2pPr>
            <a:lvl3pPr marL="1143000" indent="-228600" eaLnBrk="0" hangingPunct="0">
              <a:defRPr>
                <a:solidFill>
                  <a:schemeClr val="tx1"/>
                </a:solidFill>
                <a:latin typeface="Arial" panose="020B0604020202020204" pitchFamily="34" charset="0"/>
                <a:ea typeface="Majalla UI"/>
                <a:cs typeface="Majalla UI"/>
              </a:defRPr>
            </a:lvl3pPr>
            <a:lvl4pPr marL="1600200" indent="-228600" eaLnBrk="0" hangingPunct="0">
              <a:defRPr>
                <a:solidFill>
                  <a:schemeClr val="tx1"/>
                </a:solidFill>
                <a:latin typeface="Arial" panose="020B0604020202020204" pitchFamily="34" charset="0"/>
                <a:ea typeface="Majalla UI"/>
                <a:cs typeface="Majalla UI"/>
              </a:defRPr>
            </a:lvl4pPr>
            <a:lvl5pPr marL="2057400" indent="-228600" eaLnBrk="0" hangingPunct="0">
              <a:defRPr>
                <a:solidFill>
                  <a:schemeClr val="tx1"/>
                </a:solidFill>
                <a:latin typeface="Arial" panose="020B0604020202020204" pitchFamily="34" charset="0"/>
                <a:ea typeface="Majalla UI"/>
                <a:cs typeface="Majalla UI"/>
              </a:defRPr>
            </a:lvl5pPr>
            <a:lvl6pPr marL="25146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6pPr>
            <a:lvl7pPr marL="29718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7pPr>
            <a:lvl8pPr marL="34290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8pPr>
            <a:lvl9pPr marL="38862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9pPr>
          </a:lstStyle>
          <a:p>
            <a:pPr algn="ctr" eaLnBrk="1" hangingPunct="1"/>
            <a:r>
              <a:rPr lang="fa-IR" altLang="fa-IR" sz="3600" dirty="0">
                <a:solidFill>
                  <a:schemeClr val="tx2"/>
                </a:solidFill>
                <a:latin typeface="Times New Roman" panose="02020603050405020304" pitchFamily="18" charset="0"/>
                <a:ea typeface="Calibri" panose="020F0502020204030204" pitchFamily="34" charset="0"/>
                <a:cs typeface="B Homa" panose="00000400000000000000" pitchFamily="2" charset="-78"/>
              </a:rPr>
              <a:t>اهداف برنامه ريزي كاربري اراضي شهري</a:t>
            </a:r>
            <a:endParaRPr lang="fa-IR" altLang="fa-IR" sz="3600" dirty="0">
              <a:solidFill>
                <a:schemeClr val="tx2"/>
              </a:solidFill>
              <a:ea typeface="Calibri" panose="020F0502020204030204" pitchFamily="34" charset="0"/>
              <a:cs typeface="B Homa" panose="00000400000000000000" pitchFamily="2" charset="-78"/>
            </a:endParaRPr>
          </a:p>
        </p:txBody>
      </p:sp>
      <p:graphicFrame>
        <p:nvGraphicFramePr>
          <p:cNvPr id="2" name="Diagram 1"/>
          <p:cNvGraphicFramePr/>
          <p:nvPr>
            <p:extLst>
              <p:ext uri="{D42A27DB-BD31-4B8C-83A1-F6EECF244321}">
                <p14:modId xmlns:p14="http://schemas.microsoft.com/office/powerpoint/2010/main" val="2257155652"/>
              </p:ext>
            </p:extLst>
          </p:nvPr>
        </p:nvGraphicFramePr>
        <p:xfrm>
          <a:off x="1630364" y="186372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4234628"/>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1220" y="1718072"/>
            <a:ext cx="8307082" cy="3154710"/>
          </a:xfrm>
          <a:prstGeom prst="rect">
            <a:avLst/>
          </a:prstGeom>
          <a:noFill/>
          <a:effectLst>
            <a:outerShdw blurRad="50800" dist="38100" dir="5400000" algn="t" rotWithShape="0">
              <a:prstClr val="black">
                <a:alpha val="40000"/>
              </a:prstClr>
            </a:outerShdw>
          </a:effectLst>
        </p:spPr>
        <p:txBody>
          <a:bodyPr>
            <a:spAutoFit/>
          </a:bodyPr>
          <a:lstStyle/>
          <a:p>
            <a:pPr algn="ctr">
              <a:defRPr/>
            </a:pPr>
            <a:r>
              <a:rPr lang="fa-IR" sz="50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IranNastaliq" pitchFamily="18" charset="0"/>
                <a:cs typeface="B Homa" panose="00000400000000000000" pitchFamily="2" charset="-78"/>
              </a:rPr>
              <a:t>مراحل و </a:t>
            </a:r>
            <a:r>
              <a:rPr lang="fa-IR" sz="50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IranNastaliq" pitchFamily="18" charset="0"/>
                <a:cs typeface="B Homa" panose="00000400000000000000" pitchFamily="2" charset="-78"/>
              </a:rPr>
              <a:t>روشهاي</a:t>
            </a:r>
            <a:r>
              <a:rPr lang="fa-IR" sz="199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IranNastaliq" pitchFamily="18" charset="0"/>
                <a:cs typeface="IranNastaliq" pitchFamily="18" charset="0"/>
              </a:rPr>
              <a:t> </a:t>
            </a:r>
            <a:r>
              <a:rPr lang="fa-IR" sz="50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IranNastaliq" pitchFamily="18" charset="0"/>
                <a:cs typeface="B Homa" panose="00000400000000000000" pitchFamily="2" charset="-78"/>
              </a:rPr>
              <a:t>برنامه ريزي مسكن</a:t>
            </a:r>
            <a:endParaRPr lang="en-US" sz="50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IranNastaliq" pitchFamily="18" charset="0"/>
              <a:cs typeface="B Homa" panose="00000400000000000000" pitchFamily="2" charset="-78"/>
            </a:endParaRPr>
          </a:p>
        </p:txBody>
      </p:sp>
    </p:spTree>
    <p:extLst>
      <p:ext uri="{BB962C8B-B14F-4D97-AF65-F5344CB8AC3E}">
        <p14:creationId xmlns:p14="http://schemas.microsoft.com/office/powerpoint/2010/main" val="23747913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76001" y="1000110"/>
            <a:ext cx="5343129" cy="707886"/>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4000" b="1" spc="50" dirty="0">
                <a:ln w="11430"/>
                <a:gradFill>
                  <a:gsLst>
                    <a:gs pos="25000">
                      <a:schemeClr val="accent2">
                        <a:satMod val="155000"/>
                      </a:schemeClr>
                    </a:gs>
                    <a:gs pos="100000">
                      <a:schemeClr val="accent2">
                        <a:shade val="45000"/>
                        <a:satMod val="165000"/>
                      </a:schemeClr>
                    </a:gs>
                  </a:gsLst>
                  <a:lin ang="5400000"/>
                </a:gradFill>
                <a:latin typeface="IranNastaliq" pitchFamily="18" charset="0"/>
                <a:cs typeface="B Homa" panose="00000400000000000000" pitchFamily="2" charset="-78"/>
              </a:rPr>
              <a:t>- گردآوري اطلاعات مورد نياز</a:t>
            </a:r>
            <a:endParaRPr lang="en-US" sz="4000" b="1" spc="50" dirty="0">
              <a:ln w="11430"/>
              <a:gradFill>
                <a:gsLst>
                  <a:gs pos="25000">
                    <a:schemeClr val="accent2">
                      <a:satMod val="155000"/>
                    </a:schemeClr>
                  </a:gs>
                  <a:gs pos="100000">
                    <a:schemeClr val="accent2">
                      <a:shade val="45000"/>
                      <a:satMod val="165000"/>
                    </a:schemeClr>
                  </a:gs>
                </a:gsLst>
                <a:lin ang="5400000"/>
              </a:gradFill>
              <a:latin typeface="IranNastaliq" pitchFamily="18" charset="0"/>
              <a:cs typeface="B Homa" panose="00000400000000000000" pitchFamily="2" charset="-78"/>
            </a:endParaRPr>
          </a:p>
        </p:txBody>
      </p:sp>
      <p:sp>
        <p:nvSpPr>
          <p:cNvPr id="6" name="Rectangle 5"/>
          <p:cNvSpPr/>
          <p:nvPr/>
        </p:nvSpPr>
        <p:spPr>
          <a:xfrm>
            <a:off x="3510549" y="2669443"/>
            <a:ext cx="4721164" cy="707886"/>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4000" b="1" spc="50" dirty="0">
                <a:ln w="11430"/>
                <a:gradFill>
                  <a:gsLst>
                    <a:gs pos="25000">
                      <a:schemeClr val="accent2">
                        <a:satMod val="155000"/>
                      </a:schemeClr>
                    </a:gs>
                    <a:gs pos="100000">
                      <a:schemeClr val="accent2">
                        <a:shade val="45000"/>
                        <a:satMod val="165000"/>
                      </a:schemeClr>
                    </a:gs>
                  </a:gsLst>
                  <a:lin ang="5400000"/>
                </a:gradFill>
                <a:latin typeface="IranNastaliq" pitchFamily="18" charset="0"/>
                <a:cs typeface="B Homa" panose="00000400000000000000" pitchFamily="2" charset="-78"/>
              </a:rPr>
              <a:t>- تجزيه و تحليل اطلاعات</a:t>
            </a:r>
            <a:endParaRPr lang="en-US" sz="4000" b="1" spc="50" dirty="0">
              <a:ln w="11430"/>
              <a:gradFill>
                <a:gsLst>
                  <a:gs pos="25000">
                    <a:schemeClr val="accent2">
                      <a:satMod val="155000"/>
                    </a:schemeClr>
                  </a:gs>
                  <a:gs pos="100000">
                    <a:schemeClr val="accent2">
                      <a:shade val="45000"/>
                      <a:satMod val="165000"/>
                    </a:schemeClr>
                  </a:gs>
                </a:gsLst>
                <a:lin ang="5400000"/>
              </a:gradFill>
              <a:latin typeface="IranNastaliq" pitchFamily="18" charset="0"/>
              <a:cs typeface="B Homa" panose="00000400000000000000" pitchFamily="2" charset="-78"/>
            </a:endParaRPr>
          </a:p>
        </p:txBody>
      </p:sp>
      <p:sp>
        <p:nvSpPr>
          <p:cNvPr id="7" name="Rectangle 6"/>
          <p:cNvSpPr/>
          <p:nvPr/>
        </p:nvSpPr>
        <p:spPr>
          <a:xfrm>
            <a:off x="1492546" y="3691598"/>
            <a:ext cx="6112571" cy="40011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2000" b="1" spc="50" dirty="0">
                <a:ln w="11430"/>
                <a:solidFill>
                  <a:schemeClr val="tx2"/>
                </a:solidFill>
                <a:latin typeface="IranNastaliq" pitchFamily="18" charset="0"/>
                <a:cs typeface="B Homa" panose="00000400000000000000" pitchFamily="2" charset="-78"/>
              </a:rPr>
              <a:t>(ميزان عرضه ، خصوصيات عرضه ، تخمين نياز و تقاضاي مسكن) </a:t>
            </a:r>
            <a:endParaRPr lang="en-US" sz="2000" b="1" spc="50" dirty="0">
              <a:ln w="11430"/>
              <a:solidFill>
                <a:schemeClr val="tx2"/>
              </a:solidFill>
              <a:latin typeface="IranNastaliq" pitchFamily="18" charset="0"/>
              <a:cs typeface="B Homa" panose="00000400000000000000" pitchFamily="2" charset="-78"/>
            </a:endParaRPr>
          </a:p>
        </p:txBody>
      </p:sp>
      <p:sp>
        <p:nvSpPr>
          <p:cNvPr id="8" name="Rectangle 7"/>
          <p:cNvSpPr/>
          <p:nvPr/>
        </p:nvSpPr>
        <p:spPr>
          <a:xfrm>
            <a:off x="357255" y="4931174"/>
            <a:ext cx="8786747" cy="1323439"/>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4000" b="1" spc="50" dirty="0">
                <a:ln w="11430"/>
                <a:gradFill>
                  <a:gsLst>
                    <a:gs pos="25000">
                      <a:schemeClr val="accent2">
                        <a:satMod val="155000"/>
                      </a:schemeClr>
                    </a:gs>
                    <a:gs pos="100000">
                      <a:schemeClr val="accent2">
                        <a:shade val="45000"/>
                        <a:satMod val="165000"/>
                      </a:schemeClr>
                    </a:gs>
                  </a:gsLst>
                  <a:lin ang="5400000"/>
                </a:gradFill>
                <a:latin typeface="IranNastaliq" pitchFamily="18" charset="0"/>
                <a:cs typeface="B Homa" panose="00000400000000000000" pitchFamily="2" charset="-78"/>
              </a:rPr>
              <a:t>- تعيين راهبردها ،روشها و الگوهاي</a:t>
            </a:r>
          </a:p>
          <a:p>
            <a:pPr algn="ctr">
              <a:defRPr/>
            </a:pPr>
            <a:r>
              <a:rPr lang="fa-IR" sz="4000" b="1" spc="50" dirty="0">
                <a:ln w="11430"/>
                <a:gradFill>
                  <a:gsLst>
                    <a:gs pos="25000">
                      <a:schemeClr val="accent2">
                        <a:satMod val="155000"/>
                      </a:schemeClr>
                    </a:gs>
                    <a:gs pos="100000">
                      <a:schemeClr val="accent2">
                        <a:shade val="45000"/>
                        <a:satMod val="165000"/>
                      </a:schemeClr>
                    </a:gs>
                  </a:gsLst>
                  <a:lin ang="5400000"/>
                </a:gradFill>
                <a:latin typeface="IranNastaliq" pitchFamily="18" charset="0"/>
                <a:cs typeface="B Homa" panose="00000400000000000000" pitchFamily="2" charset="-78"/>
              </a:rPr>
              <a:t>برنامه ريزي براي پيش بيني آينده</a:t>
            </a:r>
            <a:endParaRPr lang="en-US" sz="4000" b="1" spc="50" dirty="0">
              <a:ln w="11430"/>
              <a:gradFill>
                <a:gsLst>
                  <a:gs pos="25000">
                    <a:schemeClr val="accent2">
                      <a:satMod val="155000"/>
                    </a:schemeClr>
                  </a:gs>
                  <a:gs pos="100000">
                    <a:schemeClr val="accent2">
                      <a:shade val="45000"/>
                      <a:satMod val="165000"/>
                    </a:schemeClr>
                  </a:gs>
                </a:gsLst>
                <a:lin ang="5400000"/>
              </a:gra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376716445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par>
                                <p:cTn id="13" presetID="1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lide(fromBottom)">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27170" y="714356"/>
            <a:ext cx="3866763" cy="707886"/>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روش اقتصاد سنجي :</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5" name="Rectangle 4"/>
          <p:cNvSpPr/>
          <p:nvPr/>
        </p:nvSpPr>
        <p:spPr>
          <a:xfrm>
            <a:off x="71438" y="827584"/>
            <a:ext cx="4643438" cy="52322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28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rPr>
              <a:t>(مدل پيش بيني تقاضاي مسكن)</a:t>
            </a:r>
            <a:endParaRPr lang="en-US" sz="28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endParaRPr>
          </a:p>
        </p:txBody>
      </p:sp>
      <p:sp>
        <p:nvSpPr>
          <p:cNvPr id="6" name="Rectangle 5"/>
          <p:cNvSpPr/>
          <p:nvPr/>
        </p:nvSpPr>
        <p:spPr>
          <a:xfrm>
            <a:off x="1014945" y="1873743"/>
            <a:ext cx="7197804" cy="76944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44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rPr>
              <a:t>HD = F (P , M , Y , NH , FA)</a:t>
            </a:r>
          </a:p>
        </p:txBody>
      </p:sp>
      <p:sp>
        <p:nvSpPr>
          <p:cNvPr id="7" name="Rectangle 6"/>
          <p:cNvSpPr/>
          <p:nvPr/>
        </p:nvSpPr>
        <p:spPr>
          <a:xfrm>
            <a:off x="5643570" y="3071812"/>
            <a:ext cx="3714776" cy="584775"/>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 =HD  </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تقاضاي مسكن</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8" name="Rectangle 7"/>
          <p:cNvSpPr/>
          <p:nvPr/>
        </p:nvSpPr>
        <p:spPr>
          <a:xfrm>
            <a:off x="3558836" y="3772921"/>
            <a:ext cx="2739854"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 =F  </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ضريب ثابت</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9" name="Rectangle 8"/>
          <p:cNvSpPr/>
          <p:nvPr/>
        </p:nvSpPr>
        <p:spPr>
          <a:xfrm>
            <a:off x="1837705" y="4344425"/>
            <a:ext cx="2234907"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 =P  </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جمعيت</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0" name="Rectangle 9"/>
          <p:cNvSpPr/>
          <p:nvPr/>
        </p:nvSpPr>
        <p:spPr>
          <a:xfrm>
            <a:off x="53701" y="5058805"/>
            <a:ext cx="2371163"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 =M  </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مهاجرت</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1" name="Rectangle 10"/>
          <p:cNvSpPr/>
          <p:nvPr/>
        </p:nvSpPr>
        <p:spPr>
          <a:xfrm>
            <a:off x="7347958" y="4915929"/>
            <a:ext cx="1919115"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 =Y  </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درآمد</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2" name="Rectangle 11"/>
          <p:cNvSpPr/>
          <p:nvPr/>
        </p:nvSpPr>
        <p:spPr>
          <a:xfrm>
            <a:off x="3547459" y="5487433"/>
            <a:ext cx="4214615"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 =NH  </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تعداد ساكن موجود</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3" name="Rectangle 12"/>
          <p:cNvSpPr/>
          <p:nvPr/>
        </p:nvSpPr>
        <p:spPr>
          <a:xfrm>
            <a:off x="212868" y="6201813"/>
            <a:ext cx="5088252"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 =FA  </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دسترسي به اعتبارات مالي</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Tree>
    <p:extLst>
      <p:ext uri="{BB962C8B-B14F-4D97-AF65-F5344CB8AC3E}">
        <p14:creationId xmlns:p14="http://schemas.microsoft.com/office/powerpoint/2010/main" val="255692762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par>
                                <p:cTn id="8" presetID="1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lide(fromBottom)">
                                      <p:cBhvr>
                                        <p:cTn id="10" dur="5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4"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4"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4"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4"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4"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70456" y="357168"/>
            <a:ext cx="4143404" cy="646331"/>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مدل پيش بيني عرضه</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5" name="Rectangle 4"/>
          <p:cNvSpPr/>
          <p:nvPr/>
        </p:nvSpPr>
        <p:spPr>
          <a:xfrm>
            <a:off x="58399" y="1500176"/>
            <a:ext cx="8967519"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26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rPr>
              <a:t>HS = F (R , Ph , RI , CRT , RGNP , GI , W , CONSM , UTIL)</a:t>
            </a:r>
          </a:p>
        </p:txBody>
      </p:sp>
      <p:sp>
        <p:nvSpPr>
          <p:cNvPr id="6" name="Rectangle 5"/>
          <p:cNvSpPr/>
          <p:nvPr/>
        </p:nvSpPr>
        <p:spPr>
          <a:xfrm>
            <a:off x="7038936" y="2143118"/>
            <a:ext cx="1976824"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=F</a:t>
            </a:r>
            <a:r>
              <a:rPr lang="fa-IR"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ضريب ثابت</a:t>
            </a:r>
            <a:endPar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7" name="Rectangle 6"/>
          <p:cNvSpPr/>
          <p:nvPr/>
        </p:nvSpPr>
        <p:spPr>
          <a:xfrm>
            <a:off x="4728836" y="2643184"/>
            <a:ext cx="2513830"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=R</a:t>
            </a:r>
            <a:r>
              <a:rPr lang="fa-IR"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شاخص اجاره بها</a:t>
            </a:r>
            <a:endPar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8" name="Rectangle 7"/>
          <p:cNvSpPr/>
          <p:nvPr/>
        </p:nvSpPr>
        <p:spPr>
          <a:xfrm>
            <a:off x="1879592" y="3150873"/>
            <a:ext cx="3308919"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=Ph</a:t>
            </a:r>
            <a:r>
              <a:rPr lang="fa-IR"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شاخص قيمت فروش</a:t>
            </a:r>
            <a:endPar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9" name="Rectangle 8"/>
          <p:cNvSpPr/>
          <p:nvPr/>
        </p:nvSpPr>
        <p:spPr>
          <a:xfrm>
            <a:off x="198774" y="3722377"/>
            <a:ext cx="1925527"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=RI</a:t>
            </a:r>
            <a:r>
              <a:rPr lang="fa-IR"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نرخ كارمزد</a:t>
            </a:r>
            <a:endPar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0" name="Rectangle 9"/>
          <p:cNvSpPr/>
          <p:nvPr/>
        </p:nvSpPr>
        <p:spPr>
          <a:xfrm>
            <a:off x="5710049" y="3643316"/>
            <a:ext cx="3302507"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=CRT</a:t>
            </a:r>
            <a:r>
              <a:rPr lang="fa-IR"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اعتبارات ساختماني</a:t>
            </a:r>
            <a:endPar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1" name="Rectangle 10"/>
          <p:cNvSpPr/>
          <p:nvPr/>
        </p:nvSpPr>
        <p:spPr>
          <a:xfrm>
            <a:off x="2593988" y="4222443"/>
            <a:ext cx="3615093"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=RGNP</a:t>
            </a:r>
            <a:r>
              <a:rPr lang="fa-IR"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نرخ رشد درآمد ملي</a:t>
            </a:r>
            <a:endPar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3" name="Rectangle 12"/>
          <p:cNvSpPr/>
          <p:nvPr/>
        </p:nvSpPr>
        <p:spPr>
          <a:xfrm>
            <a:off x="168315" y="4786324"/>
            <a:ext cx="3517310"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=GI</a:t>
            </a:r>
            <a:r>
              <a:rPr lang="fa-IR"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مخارج ساختماني دولت</a:t>
            </a:r>
            <a:endPar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4" name="Rectangle 13"/>
          <p:cNvSpPr/>
          <p:nvPr/>
        </p:nvSpPr>
        <p:spPr>
          <a:xfrm>
            <a:off x="4355511" y="5222575"/>
            <a:ext cx="4499951"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=W</a:t>
            </a:r>
            <a:r>
              <a:rPr lang="fa-IR"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شاخص دستمزد كارگر ساختماني</a:t>
            </a:r>
            <a:endPar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5" name="Rectangle 14"/>
          <p:cNvSpPr/>
          <p:nvPr/>
        </p:nvSpPr>
        <p:spPr>
          <a:xfrm>
            <a:off x="1651551" y="5794079"/>
            <a:ext cx="5306261"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=CONSM</a:t>
            </a:r>
            <a:r>
              <a:rPr lang="fa-IR"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شاخص بهاي مصالح ساختماني</a:t>
            </a:r>
            <a:endPar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6" name="Rectangle 15"/>
          <p:cNvSpPr/>
          <p:nvPr/>
        </p:nvSpPr>
        <p:spPr>
          <a:xfrm>
            <a:off x="226026" y="6365559"/>
            <a:ext cx="4233851"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=UTIL</a:t>
            </a:r>
            <a:r>
              <a:rPr lang="fa-IR"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شاخص بهاي آب ، برق و ...</a:t>
            </a:r>
            <a:endParaRPr lang="en-US" sz="2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Tree>
    <p:extLst>
      <p:ext uri="{BB962C8B-B14F-4D97-AF65-F5344CB8AC3E}">
        <p14:creationId xmlns:p14="http://schemas.microsoft.com/office/powerpoint/2010/main" val="107909942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4"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4"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4" fill="hold"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down)">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99377" y="2407217"/>
            <a:ext cx="1071570" cy="785818"/>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lnSpc>
                <a:spcPct val="150000"/>
              </a:lnSpc>
              <a:defRPr/>
            </a:pPr>
            <a:r>
              <a:rPr lang="fa-IR" b="1" dirty="0">
                <a:cs typeface="B Homa" panose="00000400000000000000" pitchFamily="2" charset="-78"/>
              </a:rPr>
              <a:t>رشد اقتصادي</a:t>
            </a:r>
          </a:p>
        </p:txBody>
      </p:sp>
      <p:sp>
        <p:nvSpPr>
          <p:cNvPr id="5" name="Rectangle 4"/>
          <p:cNvSpPr/>
          <p:nvPr/>
        </p:nvSpPr>
        <p:spPr>
          <a:xfrm>
            <a:off x="7786710" y="1214422"/>
            <a:ext cx="1071570" cy="857256"/>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lnSpc>
                <a:spcPct val="150000"/>
              </a:lnSpc>
              <a:defRPr/>
            </a:pPr>
            <a:r>
              <a:rPr lang="fa-IR" b="1" dirty="0">
                <a:cs typeface="B Homa" panose="00000400000000000000" pitchFamily="2" charset="-78"/>
              </a:rPr>
              <a:t>رشد در هر بخش</a:t>
            </a:r>
          </a:p>
        </p:txBody>
      </p:sp>
      <p:sp>
        <p:nvSpPr>
          <p:cNvPr id="6" name="Rectangle 5"/>
          <p:cNvSpPr/>
          <p:nvPr/>
        </p:nvSpPr>
        <p:spPr>
          <a:xfrm>
            <a:off x="6215074" y="1214422"/>
            <a:ext cx="1214446" cy="857256"/>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lnSpc>
                <a:spcPct val="150000"/>
              </a:lnSpc>
              <a:defRPr/>
            </a:pPr>
            <a:r>
              <a:rPr lang="fa-IR" b="1" dirty="0">
                <a:cs typeface="B Homa" panose="00000400000000000000" pitchFamily="2" charset="-78"/>
              </a:rPr>
              <a:t>ارزش افزوده در هر بخش</a:t>
            </a:r>
          </a:p>
        </p:txBody>
      </p:sp>
      <p:sp>
        <p:nvSpPr>
          <p:cNvPr id="7" name="Rectangle 6"/>
          <p:cNvSpPr/>
          <p:nvPr/>
        </p:nvSpPr>
        <p:spPr>
          <a:xfrm>
            <a:off x="4429124" y="1214422"/>
            <a:ext cx="1428760" cy="857256"/>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lnSpc>
                <a:spcPct val="150000"/>
              </a:lnSpc>
              <a:defRPr/>
            </a:pPr>
            <a:r>
              <a:rPr lang="fa-IR" b="1" dirty="0">
                <a:cs typeface="B Homa" panose="00000400000000000000" pitchFamily="2" charset="-78"/>
              </a:rPr>
              <a:t>نسبت سرمايه به ارزش افزوده</a:t>
            </a:r>
          </a:p>
        </p:txBody>
      </p:sp>
      <p:sp>
        <p:nvSpPr>
          <p:cNvPr id="8" name="Rectangle 7"/>
          <p:cNvSpPr/>
          <p:nvPr/>
        </p:nvSpPr>
        <p:spPr>
          <a:xfrm>
            <a:off x="2786050" y="1214422"/>
            <a:ext cx="1285884" cy="857256"/>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lnSpc>
                <a:spcPct val="150000"/>
              </a:lnSpc>
              <a:defRPr/>
            </a:pPr>
            <a:r>
              <a:rPr lang="fa-IR" b="1" dirty="0">
                <a:cs typeface="B Homa" panose="00000400000000000000" pitchFamily="2" charset="-78"/>
              </a:rPr>
              <a:t>سرمايه گذاري در هر بخش</a:t>
            </a:r>
          </a:p>
        </p:txBody>
      </p:sp>
      <p:sp>
        <p:nvSpPr>
          <p:cNvPr id="9" name="Rectangle 8"/>
          <p:cNvSpPr/>
          <p:nvPr/>
        </p:nvSpPr>
        <p:spPr>
          <a:xfrm>
            <a:off x="2500298" y="2371498"/>
            <a:ext cx="1785950" cy="857256"/>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lnSpc>
                <a:spcPct val="150000"/>
              </a:lnSpc>
              <a:defRPr/>
            </a:pPr>
            <a:r>
              <a:rPr lang="fa-IR" b="1" dirty="0">
                <a:cs typeface="B Homa" panose="00000400000000000000" pitchFamily="2" charset="-78"/>
              </a:rPr>
              <a:t>سرمايه گذاري در ساختمان به طور اعم</a:t>
            </a:r>
            <a:endParaRPr lang="fa-IR" dirty="0"/>
          </a:p>
        </p:txBody>
      </p:sp>
      <p:sp>
        <p:nvSpPr>
          <p:cNvPr id="10" name="Rectangle 9"/>
          <p:cNvSpPr/>
          <p:nvPr/>
        </p:nvSpPr>
        <p:spPr>
          <a:xfrm>
            <a:off x="2285984" y="3557808"/>
            <a:ext cx="2286016" cy="92869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سرمايه گذاري در ساختمان به طور اخص</a:t>
            </a:r>
          </a:p>
          <a:p>
            <a:pPr algn="ctr">
              <a:defRPr/>
            </a:pPr>
            <a:r>
              <a:rPr lang="fa-IR" b="1" dirty="0">
                <a:cs typeface="B Homa" panose="00000400000000000000" pitchFamily="2" charset="-78"/>
              </a:rPr>
              <a:t>(مسكوني و غير مسكوني)</a:t>
            </a:r>
            <a:endParaRPr lang="fa-IR" dirty="0"/>
          </a:p>
        </p:txBody>
      </p:sp>
      <p:sp>
        <p:nvSpPr>
          <p:cNvPr id="12" name="Rectangle 11"/>
          <p:cNvSpPr/>
          <p:nvPr/>
        </p:nvSpPr>
        <p:spPr>
          <a:xfrm>
            <a:off x="8072462" y="4786322"/>
            <a:ext cx="785818" cy="92869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زمين در بخش</a:t>
            </a:r>
          </a:p>
        </p:txBody>
      </p:sp>
      <p:sp>
        <p:nvSpPr>
          <p:cNvPr id="13" name="Rectangle 12"/>
          <p:cNvSpPr/>
          <p:nvPr/>
        </p:nvSpPr>
        <p:spPr>
          <a:xfrm>
            <a:off x="6500826" y="4786322"/>
            <a:ext cx="1285884" cy="92869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مصالح ساختماني در بخش مسكن </a:t>
            </a:r>
          </a:p>
        </p:txBody>
      </p:sp>
      <p:sp>
        <p:nvSpPr>
          <p:cNvPr id="14" name="Rectangle 13"/>
          <p:cNvSpPr/>
          <p:nvPr/>
        </p:nvSpPr>
        <p:spPr>
          <a:xfrm>
            <a:off x="4929190" y="4786322"/>
            <a:ext cx="1285884" cy="92869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نيروي انساني در بخش مسكن</a:t>
            </a:r>
          </a:p>
        </p:txBody>
      </p:sp>
      <p:sp>
        <p:nvSpPr>
          <p:cNvPr id="15" name="Rectangle 14"/>
          <p:cNvSpPr/>
          <p:nvPr/>
        </p:nvSpPr>
        <p:spPr>
          <a:xfrm>
            <a:off x="3286116" y="4786322"/>
            <a:ext cx="1285884" cy="92869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سرمايه گذاري در بخش مسكن </a:t>
            </a:r>
          </a:p>
        </p:txBody>
      </p:sp>
      <p:sp>
        <p:nvSpPr>
          <p:cNvPr id="16" name="Rectangle 15"/>
          <p:cNvSpPr/>
          <p:nvPr/>
        </p:nvSpPr>
        <p:spPr>
          <a:xfrm>
            <a:off x="2200478" y="4857760"/>
            <a:ext cx="785818" cy="785818"/>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اجاره بها</a:t>
            </a:r>
          </a:p>
        </p:txBody>
      </p:sp>
      <p:sp>
        <p:nvSpPr>
          <p:cNvPr id="17" name="Rectangle 16"/>
          <p:cNvSpPr/>
          <p:nvPr/>
        </p:nvSpPr>
        <p:spPr>
          <a:xfrm>
            <a:off x="114709" y="4786322"/>
            <a:ext cx="1714513" cy="92869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شاخص بهاي آب ، برق و ساير تسهيلات مسكوني</a:t>
            </a:r>
          </a:p>
        </p:txBody>
      </p:sp>
      <p:sp>
        <p:nvSpPr>
          <p:cNvPr id="18" name="Oval 17"/>
          <p:cNvSpPr/>
          <p:nvPr/>
        </p:nvSpPr>
        <p:spPr>
          <a:xfrm>
            <a:off x="2428860" y="6072206"/>
            <a:ext cx="2000264" cy="714380"/>
          </a:xfrm>
          <a:prstGeom prst="ellipse">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3600" b="1" dirty="0">
                <a:cs typeface="B Homa" panose="00000400000000000000" pitchFamily="2" charset="-78"/>
              </a:rPr>
              <a:t>عرضه</a:t>
            </a:r>
            <a:endParaRPr lang="fa-IR" b="1" dirty="0">
              <a:cs typeface="B Homa" panose="00000400000000000000" pitchFamily="2" charset="-78"/>
            </a:endParaRPr>
          </a:p>
        </p:txBody>
      </p:sp>
      <p:cxnSp>
        <p:nvCxnSpPr>
          <p:cNvPr id="20" name="Straight Arrow Connector 19"/>
          <p:cNvCxnSpPr/>
          <p:nvPr/>
        </p:nvCxnSpPr>
        <p:spPr>
          <a:xfrm rot="16200000" flipH="1">
            <a:off x="2582865" y="5726115"/>
            <a:ext cx="428625" cy="26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828800" y="5715002"/>
            <a:ext cx="865188" cy="4619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a:off x="3714750" y="5757863"/>
            <a:ext cx="285750" cy="285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0800000" flipV="1">
            <a:off x="4300540" y="5772152"/>
            <a:ext cx="642937" cy="4286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10800000" flipV="1">
            <a:off x="4457700" y="5757863"/>
            <a:ext cx="2071688" cy="571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10800000" flipV="1">
            <a:off x="4586288" y="5772150"/>
            <a:ext cx="3714750" cy="6429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endCxn id="5" idx="2"/>
          </p:cNvCxnSpPr>
          <p:nvPr/>
        </p:nvCxnSpPr>
        <p:spPr>
          <a:xfrm flipV="1">
            <a:off x="8322495" y="2071678"/>
            <a:ext cx="0" cy="3355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3358358" y="2228057"/>
            <a:ext cx="14287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a:off x="3358358" y="3399632"/>
            <a:ext cx="14287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a:off x="3358358" y="4642644"/>
            <a:ext cx="14287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10800000">
            <a:off x="7556502" y="1643065"/>
            <a:ext cx="14287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10800000">
            <a:off x="5972177" y="1643065"/>
            <a:ext cx="14287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10800000">
            <a:off x="4171952" y="1643065"/>
            <a:ext cx="14287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130430" y="412789"/>
            <a:ext cx="5727850" cy="584775"/>
          </a:xfrm>
          <a:prstGeom prst="rect">
            <a:avLst/>
          </a:prstGeom>
        </p:spPr>
        <p:txBody>
          <a:bodyPr wrap="none">
            <a:spAutoFit/>
          </a:bodyPr>
          <a:lstStyle/>
          <a:p>
            <a:r>
              <a:rPr lang="fa-IR" sz="3200" dirty="0" smtClean="0">
                <a:cs typeface="B Homa" panose="00000400000000000000" pitchFamily="2" charset="-78"/>
              </a:rPr>
              <a:t>نمودار روش متداول برنامه ريزي مسكن</a:t>
            </a:r>
            <a:endParaRPr lang="fa-IR" sz="3200" dirty="0">
              <a:cs typeface="B Homa" panose="00000400000000000000" pitchFamily="2" charset="-78"/>
            </a:endParaRPr>
          </a:p>
        </p:txBody>
      </p:sp>
    </p:spTree>
    <p:extLst>
      <p:ext uri="{BB962C8B-B14F-4D97-AF65-F5344CB8AC3E}">
        <p14:creationId xmlns:p14="http://schemas.microsoft.com/office/powerpoint/2010/main" val="150732963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0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2000"/>
                                        <p:tgtEl>
                                          <p:spTgt spid="10"/>
                                        </p:tgtEl>
                                      </p:cBhvr>
                                    </p:animEffect>
                                  </p:childTnLst>
                                </p:cTn>
                              </p:par>
                              <p:par>
                                <p:cTn id="26" presetID="10"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2000"/>
                                        <p:tgtEl>
                                          <p:spTgt spid="12"/>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0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0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0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20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000"/>
                                        <p:tgtEl>
                                          <p:spTgt spid="17"/>
                                        </p:tgtEl>
                                      </p:cBhvr>
                                    </p:animEffect>
                                  </p:childTnLst>
                                </p:cTn>
                              </p:par>
                              <p:par>
                                <p:cTn id="44" presetID="10"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2000"/>
                                        <p:tgtEl>
                                          <p:spTgt spid="18"/>
                                        </p:tgtEl>
                                      </p:cBhvr>
                                    </p:animEffect>
                                  </p:childTnLst>
                                </p:cTn>
                              </p:par>
                              <p:par>
                                <p:cTn id="47" presetID="10" presetClass="entr" presetSubtype="0"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0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2000"/>
                                        <p:tgtEl>
                                          <p:spTgt spid="23"/>
                                        </p:tgtEl>
                                      </p:cBhvr>
                                    </p:animEffect>
                                  </p:childTnLst>
                                </p:cTn>
                              </p:par>
                              <p:par>
                                <p:cTn id="53" presetID="10"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000"/>
                                        <p:tgtEl>
                                          <p:spTgt spid="25"/>
                                        </p:tgtEl>
                                      </p:cBhvr>
                                    </p:animEffect>
                                  </p:childTnLst>
                                </p:cTn>
                              </p:par>
                              <p:par>
                                <p:cTn id="56" presetID="10" presetClass="entr" presetSubtype="0" fill="hold"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2000"/>
                                        <p:tgtEl>
                                          <p:spTgt spid="27"/>
                                        </p:tgtEl>
                                      </p:cBhvr>
                                    </p:animEffect>
                                  </p:childTnLst>
                                </p:cTn>
                              </p:par>
                              <p:par>
                                <p:cTn id="59" presetID="10" presetClass="entr" presetSubtype="0" fill="hold"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2000"/>
                                        <p:tgtEl>
                                          <p:spTgt spid="29"/>
                                        </p:tgtEl>
                                      </p:cBhvr>
                                    </p:animEffect>
                                  </p:childTnLst>
                                </p:cTn>
                              </p:par>
                              <p:par>
                                <p:cTn id="62" presetID="10" presetClass="entr" presetSubtype="0" fill="hold"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2000"/>
                                        <p:tgtEl>
                                          <p:spTgt spid="31"/>
                                        </p:tgtEl>
                                      </p:cBhvr>
                                    </p:animEffect>
                                  </p:childTnLst>
                                </p:cTn>
                              </p:par>
                              <p:par>
                                <p:cTn id="65" presetID="10" presetClass="entr" presetSubtype="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2000"/>
                                        <p:tgtEl>
                                          <p:spTgt spid="43"/>
                                        </p:tgtEl>
                                      </p:cBhvr>
                                    </p:animEffect>
                                  </p:childTnLst>
                                </p:cTn>
                              </p:par>
                              <p:par>
                                <p:cTn id="68" presetID="10" presetClass="entr" presetSubtype="0" fill="hold"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2000"/>
                                        <p:tgtEl>
                                          <p:spTgt spid="44"/>
                                        </p:tgtEl>
                                      </p:cBhvr>
                                    </p:animEffect>
                                  </p:childTnLst>
                                </p:cTn>
                              </p:par>
                              <p:par>
                                <p:cTn id="71" presetID="10" presetClass="entr" presetSubtype="0" fill="hold"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2000"/>
                                        <p:tgtEl>
                                          <p:spTgt spid="45"/>
                                        </p:tgtEl>
                                      </p:cBhvr>
                                    </p:animEffect>
                                  </p:childTnLst>
                                </p:cTn>
                              </p:par>
                              <p:par>
                                <p:cTn id="74" presetID="10" presetClass="entr" presetSubtype="0" fill="hold"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2000"/>
                                        <p:tgtEl>
                                          <p:spTgt spid="46"/>
                                        </p:tgtEl>
                                      </p:cBhvr>
                                    </p:animEffect>
                                  </p:childTnLst>
                                </p:cTn>
                              </p:par>
                              <p:par>
                                <p:cTn id="77" presetID="10" presetClass="entr" presetSubtype="0" fill="hold"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2000"/>
                                        <p:tgtEl>
                                          <p:spTgt spid="48"/>
                                        </p:tgtEl>
                                      </p:cBhvr>
                                    </p:animEffect>
                                  </p:childTnLst>
                                </p:cTn>
                              </p:par>
                              <p:par>
                                <p:cTn id="80" presetID="10" presetClass="entr" presetSubtype="0" fill="hold" nodeType="with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fade">
                                      <p:cBhvr>
                                        <p:cTn id="82" dur="2000"/>
                                        <p:tgtEl>
                                          <p:spTgt spid="49"/>
                                        </p:tgtEl>
                                      </p:cBhvr>
                                    </p:animEffect>
                                  </p:childTnLst>
                                </p:cTn>
                              </p:par>
                              <p:par>
                                <p:cTn id="83" presetID="10" presetClass="entr" presetSubtype="0" fill="hold"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fade">
                                      <p:cBhvr>
                                        <p:cTn id="85" dur="2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57260" y="2285992"/>
            <a:ext cx="1214446" cy="500066"/>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lnSpc>
                <a:spcPct val="150000"/>
              </a:lnSpc>
              <a:defRPr/>
            </a:pPr>
            <a:r>
              <a:rPr lang="fa-IR" b="1" dirty="0">
                <a:cs typeface="B Homa" panose="00000400000000000000" pitchFamily="2" charset="-78"/>
              </a:rPr>
              <a:t>نقش مستقيم</a:t>
            </a:r>
          </a:p>
        </p:txBody>
      </p:sp>
      <p:sp>
        <p:nvSpPr>
          <p:cNvPr id="6" name="Rectangle 5"/>
          <p:cNvSpPr/>
          <p:nvPr/>
        </p:nvSpPr>
        <p:spPr>
          <a:xfrm>
            <a:off x="2528434" y="2285992"/>
            <a:ext cx="1571636" cy="500066"/>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lnSpc>
                <a:spcPct val="150000"/>
              </a:lnSpc>
              <a:defRPr/>
            </a:pPr>
            <a:r>
              <a:rPr lang="fa-IR" b="1" dirty="0">
                <a:cs typeface="B Homa" panose="00000400000000000000" pitchFamily="2" charset="-78"/>
              </a:rPr>
              <a:t>نقش غير مستقيم</a:t>
            </a:r>
          </a:p>
        </p:txBody>
      </p:sp>
      <p:sp>
        <p:nvSpPr>
          <p:cNvPr id="7" name="Rectangle 6"/>
          <p:cNvSpPr/>
          <p:nvPr/>
        </p:nvSpPr>
        <p:spPr>
          <a:xfrm>
            <a:off x="4357686" y="785794"/>
            <a:ext cx="1428760" cy="857256"/>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lnSpc>
                <a:spcPct val="150000"/>
              </a:lnSpc>
              <a:defRPr/>
            </a:pPr>
            <a:r>
              <a:rPr lang="fa-IR" b="1" dirty="0">
                <a:cs typeface="B Homa" panose="00000400000000000000" pitchFamily="2" charset="-78"/>
              </a:rPr>
              <a:t>نقش دولت در</a:t>
            </a:r>
          </a:p>
          <a:p>
            <a:pPr algn="ctr">
              <a:lnSpc>
                <a:spcPct val="150000"/>
              </a:lnSpc>
              <a:defRPr/>
            </a:pPr>
            <a:r>
              <a:rPr lang="fa-IR" b="1" dirty="0">
                <a:cs typeface="B Homa" panose="00000400000000000000" pitchFamily="2" charset="-78"/>
              </a:rPr>
              <a:t>بازار مسكن</a:t>
            </a:r>
          </a:p>
        </p:txBody>
      </p:sp>
      <p:sp>
        <p:nvSpPr>
          <p:cNvPr id="8" name="Rectangle 7"/>
          <p:cNvSpPr/>
          <p:nvPr/>
        </p:nvSpPr>
        <p:spPr>
          <a:xfrm>
            <a:off x="2643174" y="785794"/>
            <a:ext cx="1357322" cy="857256"/>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lnSpc>
                <a:spcPct val="150000"/>
              </a:lnSpc>
              <a:defRPr/>
            </a:pPr>
            <a:r>
              <a:rPr lang="fa-IR" b="1" dirty="0">
                <a:cs typeface="B Homa" panose="00000400000000000000" pitchFamily="2" charset="-78"/>
              </a:rPr>
              <a:t>كمبود مسكن</a:t>
            </a:r>
          </a:p>
        </p:txBody>
      </p:sp>
      <p:sp>
        <p:nvSpPr>
          <p:cNvPr id="9" name="Rectangle 8"/>
          <p:cNvSpPr/>
          <p:nvPr/>
        </p:nvSpPr>
        <p:spPr>
          <a:xfrm>
            <a:off x="6072198" y="6000768"/>
            <a:ext cx="2071702" cy="500066"/>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lnSpc>
                <a:spcPct val="150000"/>
              </a:lnSpc>
              <a:defRPr/>
            </a:pPr>
            <a:r>
              <a:rPr lang="fa-IR" b="1" dirty="0">
                <a:cs typeface="B Homa" panose="00000400000000000000" pitchFamily="2" charset="-78"/>
              </a:rPr>
              <a:t>تغيير در توزيع درآمدها</a:t>
            </a:r>
            <a:endParaRPr lang="fa-IR" dirty="0"/>
          </a:p>
        </p:txBody>
      </p:sp>
      <p:sp>
        <p:nvSpPr>
          <p:cNvPr id="10" name="Rectangle 9"/>
          <p:cNvSpPr/>
          <p:nvPr/>
        </p:nvSpPr>
        <p:spPr>
          <a:xfrm>
            <a:off x="6072198" y="5000636"/>
            <a:ext cx="2071702" cy="57150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تغيير در سطح درآمدها</a:t>
            </a:r>
            <a:endParaRPr lang="fa-IR" dirty="0"/>
          </a:p>
        </p:txBody>
      </p:sp>
      <p:sp>
        <p:nvSpPr>
          <p:cNvPr id="12" name="Rectangle 11"/>
          <p:cNvSpPr/>
          <p:nvPr/>
        </p:nvSpPr>
        <p:spPr>
          <a:xfrm>
            <a:off x="8072462" y="3429000"/>
            <a:ext cx="928662" cy="92869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تغييرات درآمدي</a:t>
            </a:r>
          </a:p>
        </p:txBody>
      </p:sp>
      <p:sp>
        <p:nvSpPr>
          <p:cNvPr id="13" name="Rectangle 12"/>
          <p:cNvSpPr/>
          <p:nvPr/>
        </p:nvSpPr>
        <p:spPr>
          <a:xfrm>
            <a:off x="6715140" y="3429000"/>
            <a:ext cx="1071570" cy="92869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ذخيره خانه هاي خالي</a:t>
            </a:r>
          </a:p>
        </p:txBody>
      </p:sp>
      <p:sp>
        <p:nvSpPr>
          <p:cNvPr id="14" name="Rectangle 13"/>
          <p:cNvSpPr/>
          <p:nvPr/>
        </p:nvSpPr>
        <p:spPr>
          <a:xfrm>
            <a:off x="4786314" y="3429000"/>
            <a:ext cx="1643074" cy="92869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عوامل طبيعي</a:t>
            </a:r>
          </a:p>
          <a:p>
            <a:pPr algn="ctr">
              <a:defRPr/>
            </a:pPr>
            <a:r>
              <a:rPr lang="fa-IR" b="1" dirty="0">
                <a:cs typeface="B Homa" panose="00000400000000000000" pitchFamily="2" charset="-78"/>
              </a:rPr>
              <a:t>سيل،زلزله)وجنگ</a:t>
            </a:r>
          </a:p>
        </p:txBody>
      </p:sp>
      <p:sp>
        <p:nvSpPr>
          <p:cNvPr id="15" name="Rectangle 14"/>
          <p:cNvSpPr/>
          <p:nvPr/>
        </p:nvSpPr>
        <p:spPr>
          <a:xfrm>
            <a:off x="3000364" y="3429000"/>
            <a:ext cx="1643074" cy="92869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حذف ساختمانهاي نامناسب و استهلاك</a:t>
            </a:r>
          </a:p>
        </p:txBody>
      </p:sp>
      <p:sp>
        <p:nvSpPr>
          <p:cNvPr id="16" name="Rectangle 15"/>
          <p:cNvSpPr/>
          <p:nvPr/>
        </p:nvSpPr>
        <p:spPr>
          <a:xfrm>
            <a:off x="2143108" y="3500438"/>
            <a:ext cx="700312" cy="785818"/>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حذف تراكم</a:t>
            </a:r>
          </a:p>
        </p:txBody>
      </p:sp>
      <p:sp>
        <p:nvSpPr>
          <p:cNvPr id="17" name="Rectangle 16"/>
          <p:cNvSpPr/>
          <p:nvPr/>
        </p:nvSpPr>
        <p:spPr>
          <a:xfrm>
            <a:off x="357158" y="3429000"/>
            <a:ext cx="1472062" cy="928694"/>
          </a:xfrm>
          <a:prstGeom prst="rect">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cs typeface="B Homa" panose="00000400000000000000" pitchFamily="2" charset="-78"/>
              </a:rPr>
              <a:t>احتياجات خانوارهاي جديد</a:t>
            </a:r>
          </a:p>
        </p:txBody>
      </p:sp>
      <p:sp>
        <p:nvSpPr>
          <p:cNvPr id="18" name="Oval 17"/>
          <p:cNvSpPr/>
          <p:nvPr/>
        </p:nvSpPr>
        <p:spPr>
          <a:xfrm>
            <a:off x="500034" y="142852"/>
            <a:ext cx="1571636" cy="2500306"/>
          </a:xfrm>
          <a:prstGeom prst="ellipse">
            <a:avLst/>
          </a:prstGeom>
          <a:effectLst>
            <a:glow rad="63500">
              <a:schemeClr val="accent2">
                <a:alpha val="45000"/>
                <a:satMod val="120000"/>
              </a:schemeClr>
            </a:glow>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3600" b="1" dirty="0">
                <a:cs typeface="B Homa" panose="00000400000000000000" pitchFamily="2" charset="-78"/>
              </a:rPr>
              <a:t>نياز</a:t>
            </a:r>
          </a:p>
          <a:p>
            <a:pPr algn="ctr">
              <a:defRPr/>
            </a:pPr>
            <a:r>
              <a:rPr lang="fa-IR" sz="3600" b="1" dirty="0">
                <a:cs typeface="B Homa" panose="00000400000000000000" pitchFamily="2" charset="-78"/>
              </a:rPr>
              <a:t>و</a:t>
            </a:r>
          </a:p>
          <a:p>
            <a:pPr algn="ctr">
              <a:defRPr/>
            </a:pPr>
            <a:r>
              <a:rPr lang="fa-IR" sz="3600" b="1" dirty="0">
                <a:cs typeface="B Homa" panose="00000400000000000000" pitchFamily="2" charset="-78"/>
              </a:rPr>
              <a:t>تقاضا</a:t>
            </a:r>
            <a:endParaRPr lang="fa-IR" b="1" dirty="0">
              <a:cs typeface="B Homa" panose="00000400000000000000" pitchFamily="2" charset="-78"/>
            </a:endParaRPr>
          </a:p>
        </p:txBody>
      </p:sp>
      <p:cxnSp>
        <p:nvCxnSpPr>
          <p:cNvPr id="32" name="Straight Arrow Connector 31"/>
          <p:cNvCxnSpPr/>
          <p:nvPr/>
        </p:nvCxnSpPr>
        <p:spPr>
          <a:xfrm>
            <a:off x="2286002" y="1285875"/>
            <a:ext cx="21431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4071938" y="1285875"/>
            <a:ext cx="21431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4965702" y="2106615"/>
            <a:ext cx="21431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a:off x="3251201" y="2105027"/>
            <a:ext cx="21431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rot="5400000">
            <a:off x="4965701" y="3035302"/>
            <a:ext cx="21431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3251202" y="3033715"/>
            <a:ext cx="21431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071563" y="3143250"/>
            <a:ext cx="74295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8393114" y="3249613"/>
            <a:ext cx="21431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a:off x="965202" y="3249615"/>
            <a:ext cx="21431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2390777" y="3249615"/>
            <a:ext cx="21431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5400000">
            <a:off x="4179889" y="3249613"/>
            <a:ext cx="21431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rot="5400000">
            <a:off x="5464177" y="3249615"/>
            <a:ext cx="21431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5400000">
            <a:off x="7164389" y="3249613"/>
            <a:ext cx="21431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10800000">
            <a:off x="3357563" y="1998665"/>
            <a:ext cx="171450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4679951" y="1835152"/>
            <a:ext cx="21431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a:off x="7680325" y="5394325"/>
            <a:ext cx="178593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rot="10800000">
            <a:off x="8358188" y="5286375"/>
            <a:ext cx="21431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rot="10800000">
            <a:off x="8358188" y="6284915"/>
            <a:ext cx="21431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3252340" y="216115"/>
            <a:ext cx="5727850" cy="584775"/>
          </a:xfrm>
          <a:prstGeom prst="rect">
            <a:avLst/>
          </a:prstGeom>
        </p:spPr>
        <p:txBody>
          <a:bodyPr wrap="none">
            <a:spAutoFit/>
          </a:bodyPr>
          <a:lstStyle/>
          <a:p>
            <a:r>
              <a:rPr lang="fa-IR" sz="3200" dirty="0" smtClean="0">
                <a:cs typeface="B Homa" panose="00000400000000000000" pitchFamily="2" charset="-78"/>
              </a:rPr>
              <a:t>نمودار روش متداول برنامه ريزي مسكن</a:t>
            </a:r>
            <a:endParaRPr lang="fa-IR" sz="3200" dirty="0">
              <a:cs typeface="B Homa" panose="00000400000000000000" pitchFamily="2" charset="-78"/>
            </a:endParaRPr>
          </a:p>
        </p:txBody>
      </p:sp>
    </p:spTree>
    <p:extLst>
      <p:ext uri="{BB962C8B-B14F-4D97-AF65-F5344CB8AC3E}">
        <p14:creationId xmlns:p14="http://schemas.microsoft.com/office/powerpoint/2010/main" val="4068594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0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20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0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2000"/>
                                        <p:tgtEl>
                                          <p:spTgt spid="13"/>
                                        </p:tgtEl>
                                      </p:cBhvr>
                                    </p:animEffect>
                                  </p:childTnLst>
                                </p:cTn>
                              </p:par>
                              <p:par>
                                <p:cTn id="29" presetID="10"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000"/>
                                        <p:tgtEl>
                                          <p:spTgt spid="14"/>
                                        </p:tgtEl>
                                      </p:cBhvr>
                                    </p:animEffect>
                                  </p:childTnLst>
                                </p:cTn>
                              </p:par>
                              <p:par>
                                <p:cTn id="32" presetID="10"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2000"/>
                                        <p:tgtEl>
                                          <p:spTgt spid="15"/>
                                        </p:tgtEl>
                                      </p:cBhvr>
                                    </p:animEffect>
                                  </p:childTnLst>
                                </p:cTn>
                              </p:par>
                              <p:par>
                                <p:cTn id="35" presetID="10"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000"/>
                                        <p:tgtEl>
                                          <p:spTgt spid="16"/>
                                        </p:tgtEl>
                                      </p:cBhvr>
                                    </p:animEffect>
                                  </p:childTnLst>
                                </p:cTn>
                              </p:par>
                              <p:par>
                                <p:cTn id="38" presetID="10"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2000"/>
                                        <p:tgtEl>
                                          <p:spTgt spid="17"/>
                                        </p:tgtEl>
                                      </p:cBhvr>
                                    </p:animEffect>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par>
                                <p:cTn id="44" presetID="10" presetClass="entr" presetSubtype="0"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2000"/>
                                        <p:tgtEl>
                                          <p:spTgt spid="32"/>
                                        </p:tgtEl>
                                      </p:cBhvr>
                                    </p:animEffect>
                                  </p:childTnLst>
                                </p:cTn>
                              </p:par>
                              <p:par>
                                <p:cTn id="47" presetID="10" presetClass="entr" presetSubtype="0"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2000"/>
                                        <p:tgtEl>
                                          <p:spTgt spid="33"/>
                                        </p:tgtEl>
                                      </p:cBhvr>
                                    </p:animEffect>
                                  </p:childTnLst>
                                </p:cTn>
                              </p:par>
                              <p:par>
                                <p:cTn id="50" presetID="10" presetClass="entr" presetSubtype="0"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2000"/>
                                        <p:tgtEl>
                                          <p:spTgt spid="36"/>
                                        </p:tgtEl>
                                      </p:cBhvr>
                                    </p:animEffect>
                                  </p:childTnLst>
                                </p:cTn>
                              </p:par>
                              <p:par>
                                <p:cTn id="53" presetID="10" presetClass="entr" presetSubtype="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2000"/>
                                        <p:tgtEl>
                                          <p:spTgt spid="37"/>
                                        </p:tgtEl>
                                      </p:cBhvr>
                                    </p:animEffect>
                                  </p:childTnLst>
                                </p:cTn>
                              </p:par>
                              <p:par>
                                <p:cTn id="56" presetID="10" presetClass="entr" presetSubtype="0" fill="hold"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2000"/>
                                        <p:tgtEl>
                                          <p:spTgt spid="38"/>
                                        </p:tgtEl>
                                      </p:cBhvr>
                                    </p:animEffect>
                                  </p:childTnLst>
                                </p:cTn>
                              </p:par>
                              <p:par>
                                <p:cTn id="59" presetID="10" presetClass="entr" presetSubtype="0"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2000"/>
                                        <p:tgtEl>
                                          <p:spTgt spid="39"/>
                                        </p:tgtEl>
                                      </p:cBhvr>
                                    </p:animEffect>
                                  </p:childTnLst>
                                </p:cTn>
                              </p:par>
                              <p:par>
                                <p:cTn id="62" presetID="10" presetClass="entr" presetSubtype="0" fill="hold"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2000"/>
                                        <p:tgtEl>
                                          <p:spTgt spid="41"/>
                                        </p:tgtEl>
                                      </p:cBhvr>
                                    </p:animEffect>
                                  </p:childTnLst>
                                </p:cTn>
                              </p:par>
                              <p:par>
                                <p:cTn id="65" presetID="10" presetClass="entr" presetSubtype="0" fill="hold"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2000"/>
                                        <p:tgtEl>
                                          <p:spTgt spid="42"/>
                                        </p:tgtEl>
                                      </p:cBhvr>
                                    </p:animEffect>
                                  </p:childTnLst>
                                </p:cTn>
                              </p:par>
                              <p:par>
                                <p:cTn id="68" presetID="10" presetClass="entr" presetSubtype="0" fill="hold"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2000"/>
                                        <p:tgtEl>
                                          <p:spTgt spid="47"/>
                                        </p:tgtEl>
                                      </p:cBhvr>
                                    </p:animEffect>
                                  </p:childTnLst>
                                </p:cTn>
                              </p:par>
                              <p:par>
                                <p:cTn id="71" presetID="10" presetClass="entr" presetSubtype="0"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2000"/>
                                        <p:tgtEl>
                                          <p:spTgt spid="51"/>
                                        </p:tgtEl>
                                      </p:cBhvr>
                                    </p:animEffect>
                                  </p:childTnLst>
                                </p:cTn>
                              </p:par>
                              <p:par>
                                <p:cTn id="74" presetID="10" presetClass="entr" presetSubtype="0" fill="hold" nodeType="with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2000"/>
                                        <p:tgtEl>
                                          <p:spTgt spid="52"/>
                                        </p:tgtEl>
                                      </p:cBhvr>
                                    </p:animEffect>
                                  </p:childTnLst>
                                </p:cTn>
                              </p:par>
                              <p:par>
                                <p:cTn id="77" presetID="10" presetClass="entr" presetSubtype="0" fill="hold"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2000"/>
                                        <p:tgtEl>
                                          <p:spTgt spid="53"/>
                                        </p:tgtEl>
                                      </p:cBhvr>
                                    </p:animEffect>
                                  </p:childTnLst>
                                </p:cTn>
                              </p:par>
                              <p:par>
                                <p:cTn id="80" presetID="10" presetClass="entr" presetSubtype="0" fill="hold" nodeType="with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2000"/>
                                        <p:tgtEl>
                                          <p:spTgt spid="54"/>
                                        </p:tgtEl>
                                      </p:cBhvr>
                                    </p:animEffect>
                                  </p:childTnLst>
                                </p:cTn>
                              </p:par>
                              <p:par>
                                <p:cTn id="83" presetID="10" presetClass="entr" presetSubtype="0" fill="hold"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2000"/>
                                        <p:tgtEl>
                                          <p:spTgt spid="56"/>
                                        </p:tgtEl>
                                      </p:cBhvr>
                                    </p:animEffect>
                                  </p:childTnLst>
                                </p:cTn>
                              </p:par>
                              <p:par>
                                <p:cTn id="86" presetID="10" presetClass="entr" presetSubtype="0" fill="hold" nodeType="withEffect">
                                  <p:stCondLst>
                                    <p:cond delay="0"/>
                                  </p:stCondLst>
                                  <p:childTnLst>
                                    <p:set>
                                      <p:cBhvr>
                                        <p:cTn id="87" dur="1" fill="hold">
                                          <p:stCondLst>
                                            <p:cond delay="0"/>
                                          </p:stCondLst>
                                        </p:cTn>
                                        <p:tgtEl>
                                          <p:spTgt spid="58"/>
                                        </p:tgtEl>
                                        <p:attrNameLst>
                                          <p:attrName>style.visibility</p:attrName>
                                        </p:attrNameLst>
                                      </p:cBhvr>
                                      <p:to>
                                        <p:strVal val="visible"/>
                                      </p:to>
                                    </p:set>
                                    <p:animEffect transition="in" filter="fade">
                                      <p:cBhvr>
                                        <p:cTn id="88" dur="2000"/>
                                        <p:tgtEl>
                                          <p:spTgt spid="58"/>
                                        </p:tgtEl>
                                      </p:cBhvr>
                                    </p:animEffect>
                                  </p:childTnLst>
                                </p:cTn>
                              </p:par>
                              <p:par>
                                <p:cTn id="89" presetID="10" presetClass="entr" presetSubtype="0" fill="hold" nodeType="with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fade">
                                      <p:cBhvr>
                                        <p:cTn id="91" dur="2000"/>
                                        <p:tgtEl>
                                          <p:spTgt spid="62"/>
                                        </p:tgtEl>
                                      </p:cBhvr>
                                    </p:animEffect>
                                  </p:childTnLst>
                                </p:cTn>
                              </p:par>
                              <p:par>
                                <p:cTn id="92" presetID="10" presetClass="entr" presetSubtype="0" fill="hold" nodeType="with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fade">
                                      <p:cBhvr>
                                        <p:cTn id="94" dur="2000"/>
                                        <p:tgtEl>
                                          <p:spTgt spid="64"/>
                                        </p:tgtEl>
                                      </p:cBhvr>
                                    </p:animEffect>
                                  </p:childTnLst>
                                </p:cTn>
                              </p:par>
                              <p:par>
                                <p:cTn id="95" presetID="10" presetClass="entr" presetSubtype="0" fill="hold" nodeType="with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fade">
                                      <p:cBhvr>
                                        <p:cTn id="97" dur="2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99580" y="500044"/>
            <a:ext cx="4043094" cy="64633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انواع واحدهاي مسكوني</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5" name="Rectangle 4"/>
          <p:cNvSpPr/>
          <p:nvPr/>
        </p:nvSpPr>
        <p:spPr>
          <a:xfrm>
            <a:off x="5544136" y="1428738"/>
            <a:ext cx="3387466" cy="46166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24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1-مساكن دائمي و قراردادي :</a:t>
            </a:r>
            <a:endParaRPr lang="en-US" sz="24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6" name="Rectangle 5"/>
          <p:cNvSpPr/>
          <p:nvPr/>
        </p:nvSpPr>
        <p:spPr>
          <a:xfrm>
            <a:off x="2143108" y="2071678"/>
            <a:ext cx="7000892" cy="415498"/>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21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rPr>
              <a:t>اغلب استاندارد بوده و جزء موجودي مسكن به حساب مي آيند.</a:t>
            </a:r>
            <a:endParaRPr lang="en-US" sz="21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endParaRPr>
          </a:p>
        </p:txBody>
      </p:sp>
      <p:sp>
        <p:nvSpPr>
          <p:cNvPr id="7" name="Rectangle 6"/>
          <p:cNvSpPr/>
          <p:nvPr/>
        </p:nvSpPr>
        <p:spPr>
          <a:xfrm>
            <a:off x="6284726" y="2857498"/>
            <a:ext cx="2751073" cy="46166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24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2-مساكن شبه دائمي :</a:t>
            </a:r>
            <a:endParaRPr lang="en-US" sz="24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8" name="Rectangle 7"/>
          <p:cNvSpPr/>
          <p:nvPr/>
        </p:nvSpPr>
        <p:spPr>
          <a:xfrm>
            <a:off x="1643010" y="3500438"/>
            <a:ext cx="7500990" cy="415498"/>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21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rPr>
              <a:t>يك نسبت اساسي از موجودي مسكن ، عمر اين واحدهاكوتاه ميباشد.</a:t>
            </a:r>
            <a:endParaRPr lang="en-US" sz="21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endParaRPr>
          </a:p>
        </p:txBody>
      </p:sp>
      <p:sp>
        <p:nvSpPr>
          <p:cNvPr id="9" name="Rectangle 8"/>
          <p:cNvSpPr/>
          <p:nvPr/>
        </p:nvSpPr>
        <p:spPr>
          <a:xfrm>
            <a:off x="5386240" y="4214820"/>
            <a:ext cx="3571812" cy="46166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24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3-واحدهاي مسكوني متحرك :</a:t>
            </a:r>
            <a:endParaRPr lang="en-US" sz="24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0" name="Rectangle 9"/>
          <p:cNvSpPr/>
          <p:nvPr/>
        </p:nvSpPr>
        <p:spPr>
          <a:xfrm>
            <a:off x="0" y="5572140"/>
            <a:ext cx="9144000" cy="415498"/>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21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rPr>
              <a:t>فوري ساخته مي شوند– غير قابل قبول هستند و جزء نياز مسكن محسوب مي شوند.</a:t>
            </a:r>
            <a:endParaRPr lang="en-US" sz="21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endParaRPr>
          </a:p>
        </p:txBody>
      </p:sp>
      <p:sp>
        <p:nvSpPr>
          <p:cNvPr id="11" name="Rectangle 10"/>
          <p:cNvSpPr/>
          <p:nvPr/>
        </p:nvSpPr>
        <p:spPr>
          <a:xfrm>
            <a:off x="5253309" y="4929200"/>
            <a:ext cx="3756156" cy="46166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24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4-واحدهاي مسكوني مارجينال :</a:t>
            </a:r>
            <a:endParaRPr lang="en-US" sz="24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2" name="Rectangle 11"/>
          <p:cNvSpPr/>
          <p:nvPr/>
        </p:nvSpPr>
        <p:spPr>
          <a:xfrm>
            <a:off x="6270298" y="6253485"/>
            <a:ext cx="2803973" cy="46166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24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5-محل هاي مسكوني :</a:t>
            </a:r>
            <a:endParaRPr lang="en-US" sz="24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sp>
        <p:nvSpPr>
          <p:cNvPr id="13" name="Rectangle 12"/>
          <p:cNvSpPr/>
          <p:nvPr/>
        </p:nvSpPr>
        <p:spPr>
          <a:xfrm>
            <a:off x="2071670" y="6299650"/>
            <a:ext cx="4286280" cy="415498"/>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fa-IR" sz="21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rPr>
              <a:t>هتل ها ، شبانه روزيها و اردوگاهها</a:t>
            </a:r>
            <a:endParaRPr lang="en-US" sz="2100" b="1" spc="50" dirty="0">
              <a:ln w="11430"/>
              <a:solidFill>
                <a:schemeClr val="tx2"/>
              </a:solidFill>
              <a:effectLst>
                <a:outerShdw blurRad="76200" dist="50800" dir="5400000" algn="tl" rotWithShape="0">
                  <a:srgbClr val="000000">
                    <a:alpha val="65000"/>
                  </a:srgbClr>
                </a:outerShdw>
              </a:effectLst>
              <a:cs typeface="B Homa" panose="00000400000000000000" pitchFamily="2" charset="-78"/>
            </a:endParaRPr>
          </a:p>
        </p:txBody>
      </p:sp>
    </p:spTree>
    <p:extLst>
      <p:ext uri="{BB962C8B-B14F-4D97-AF65-F5344CB8AC3E}">
        <p14:creationId xmlns:p14="http://schemas.microsoft.com/office/powerpoint/2010/main" val="428513469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lide(fromBottom)">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lide(fromBottom)">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lide(fromBottom)">
                                      <p:cBhvr>
                                        <p:cTn id="27" dur="50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lide(fromBottom)">
                                      <p:cBhvr>
                                        <p:cTn id="32" dur="500"/>
                                        <p:tgtEl>
                                          <p:spTgt spid="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Bottom)">
                                      <p:cBhvr>
                                        <p:cTn id="37" dur="500"/>
                                        <p:tgtEl>
                                          <p:spTgt spid="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lide(fromBottom)">
                                      <p:cBhvr>
                                        <p:cTn id="42" dur="500"/>
                                        <p:tgtEl>
                                          <p:spTgt spid="1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slide(fromBottom)">
                                      <p:cBhvr>
                                        <p:cTn id="47" dur="500"/>
                                        <p:tgtEl>
                                          <p:spTgt spid="1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4"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slide(fromBottom)">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07278" y="428625"/>
            <a:ext cx="3517310" cy="707886"/>
          </a:xfrm>
          <a:prstGeom prst="rect">
            <a:avLst/>
          </a:prstGeom>
        </p:spPr>
        <p:txBody>
          <a:bodyPr wrap="none">
            <a:spAutoFit/>
          </a:bodyPr>
          <a:lstStyle/>
          <a:p>
            <a:pPr>
              <a:defRPr/>
            </a:pPr>
            <a:r>
              <a:rPr lang="fa-IR" sz="4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مدل مسکن مدرن </a:t>
            </a:r>
            <a:endParaRPr lang="fa-IR" sz="4000" dirty="0"/>
          </a:p>
        </p:txBody>
      </p:sp>
      <p:pic>
        <p:nvPicPr>
          <p:cNvPr id="6" name="Picture 5" descr="300_126812.jpg"/>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18462"/>
          <a:stretch>
            <a:fillRect/>
          </a:stretch>
        </p:blipFill>
        <p:spPr bwMode="auto">
          <a:xfrm>
            <a:off x="2143127" y="1500188"/>
            <a:ext cx="5357813"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87884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6" presetClass="path" presetSubtype="0" accel="50000" decel="50000" fill="hold" nodeType="afterEffect">
                                  <p:stCondLst>
                                    <p:cond delay="0"/>
                                  </p:stCondLst>
                                  <p:childTnLst>
                                    <p:animMotion origin="layout" path="M -0.14566 0.00139 C -0.14965 -0.08796 -0.09965 -0.16528 -0.03264 -0.1706 C 0.03143 -0.17731 0.09132 -0.11736 0.09531 -0.03055 C 0.10035 0.04931 0.05834 0.12408 -0.00173 0.1294 C -0.05659 0.13334 -0.10868 0.08403 -0.11267 0.00949 C -0.11666 -0.05856 -0.08159 -0.12268 -0.03073 -0.12801 C 0.01632 -0.13194 0.06042 -0.09051 0.06337 -0.02801 C 0.06632 0.02801 0.03837 0.08264 -0.00364 0.08542 C -0.04166 0.08935 -0.0776 0.05741 -0.08073 0.00672 C -0.08264 -0.03866 -0.06163 -0.08264 -0.02864 -0.08518 C 0.00035 -0.08796 0.02934 -0.06389 0.03143 -0.02523 C 0.03334 0.0081 0.01841 0.04005 -0.00573 0.04283 C -0.02569 0.04537 -0.0467 0.03079 -0.04774 0.00417 C -0.04965 -0.01736 -0.04166 -0.04004 -0.02673 -0.04259 C -0.01458 -0.04259 -0.0026 -0.03727 -0.00069 -0.02268 C 0.00035 -0.01319 -0.00173 -0.00393 -0.00764 -2.22222E-6 C -0.01059 0.00139 -0.01267 0.00139 -0.01562 -2.22222E-6 " pathEditMode="fixed" rAng="0" ptsTypes="fffffffffffffffff">
                                      <p:cBhvr>
                                        <p:cTn id="6" dur="500" fill="hold"/>
                                        <p:tgtEl>
                                          <p:spTgt spid="6"/>
                                        </p:tgtEl>
                                        <p:attrNameLst>
                                          <p:attrName>ppt_x</p:attrName>
                                          <p:attrName>ppt_y</p:attrName>
                                        </p:attrNameLst>
                                      </p:cBhvr>
                                      <p:rCtr x="12101" y="-233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2697753" y="428625"/>
            <a:ext cx="3517310" cy="707886"/>
          </a:xfrm>
          <a:prstGeom prst="rect">
            <a:avLst/>
          </a:prstGeom>
        </p:spPr>
        <p:txBody>
          <a:bodyPr wrap="none">
            <a:spAutoFit/>
          </a:bodyPr>
          <a:lstStyle/>
          <a:p>
            <a:pPr>
              <a:defRPr/>
            </a:pPr>
            <a:r>
              <a:rPr lang="fa-IR" sz="4000" kern="0" dirty="0">
                <a:solidFill>
                  <a:srgbClr val="FF0000"/>
                </a:solidFill>
                <a:effectLst>
                  <a:glow rad="101600">
                    <a:schemeClr val="accent3">
                      <a:satMod val="175000"/>
                      <a:alpha val="40000"/>
                    </a:schemeClr>
                  </a:glow>
                  <a:outerShdw blurRad="38100" dist="38100" dir="2700000" algn="tl">
                    <a:srgbClr val="000000"/>
                  </a:outerShdw>
                </a:effectLst>
                <a:cs typeface="B Homa" panose="00000400000000000000" pitchFamily="2" charset="-78"/>
              </a:rPr>
              <a:t>مدل مسکن مدرن </a:t>
            </a:r>
            <a:endParaRPr lang="fa-IR" sz="4000" dirty="0">
              <a:solidFill>
                <a:srgbClr val="FF0000"/>
              </a:solidFill>
              <a:effectLst>
                <a:glow rad="101600">
                  <a:schemeClr val="accent3">
                    <a:satMod val="175000"/>
                    <a:alpha val="40000"/>
                  </a:schemeClr>
                </a:glow>
                <a:outerShdw blurRad="38100" dist="38100" dir="2700000" algn="tl">
                  <a:srgbClr val="000000"/>
                </a:outerShdw>
              </a:effectLst>
            </a:endParaRPr>
          </a:p>
        </p:txBody>
      </p:sp>
      <p:sp>
        <p:nvSpPr>
          <p:cNvPr id="4" name="Rectangle 3"/>
          <p:cNvSpPr/>
          <p:nvPr/>
        </p:nvSpPr>
        <p:spPr>
          <a:xfrm>
            <a:off x="2697764" y="428604"/>
            <a:ext cx="3517310" cy="707886"/>
          </a:xfrm>
          <a:prstGeom prst="rect">
            <a:avLst/>
          </a:prstGeom>
        </p:spPr>
        <p:txBody>
          <a:bodyPr wrap="none">
            <a:spAutoFit/>
          </a:bodyPr>
          <a:lstStyle/>
          <a:p>
            <a:pPr>
              <a:defRPr/>
            </a:pPr>
            <a:r>
              <a:rPr lang="fa-IR" sz="4000" b="1" kern="0"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cs typeface="B Homa" panose="00000400000000000000" pitchFamily="2" charset="-78"/>
              </a:rPr>
              <a:t>مدل مسکن مدرن </a:t>
            </a:r>
            <a:endParaRPr lang="fa-IR" sz="40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endParaRPr>
          </a:p>
        </p:txBody>
      </p:sp>
      <p:sp>
        <p:nvSpPr>
          <p:cNvPr id="5" name="Flowchart: Extract 4"/>
          <p:cNvSpPr/>
          <p:nvPr/>
        </p:nvSpPr>
        <p:spPr>
          <a:xfrm>
            <a:off x="3000377" y="1500188"/>
            <a:ext cx="3286125" cy="1071562"/>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fa-IR" sz="3200" dirty="0">
                <a:cs typeface="B Homa" panose="00000400000000000000" pitchFamily="2" charset="-78"/>
              </a:rPr>
              <a:t>خوابیدن</a:t>
            </a:r>
          </a:p>
        </p:txBody>
      </p:sp>
      <p:sp>
        <p:nvSpPr>
          <p:cNvPr id="6" name="Rectangle 5"/>
          <p:cNvSpPr/>
          <p:nvPr/>
        </p:nvSpPr>
        <p:spPr>
          <a:xfrm>
            <a:off x="3000377" y="2571752"/>
            <a:ext cx="1643063" cy="1071563"/>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fa-IR" sz="3200" dirty="0">
                <a:cs typeface="B Homa" panose="00000400000000000000" pitchFamily="2" charset="-78"/>
              </a:rPr>
              <a:t>پخت و پز </a:t>
            </a:r>
          </a:p>
        </p:txBody>
      </p:sp>
      <p:sp>
        <p:nvSpPr>
          <p:cNvPr id="7" name="Rectangle 6"/>
          <p:cNvSpPr/>
          <p:nvPr/>
        </p:nvSpPr>
        <p:spPr>
          <a:xfrm>
            <a:off x="4643438" y="2571752"/>
            <a:ext cx="1643062" cy="1071563"/>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fa-IR" sz="3600" dirty="0">
                <a:cs typeface="B Homa" panose="00000400000000000000" pitchFamily="2" charset="-78"/>
              </a:rPr>
              <a:t>خوردن </a:t>
            </a:r>
          </a:p>
        </p:txBody>
      </p:sp>
      <p:sp>
        <p:nvSpPr>
          <p:cNvPr id="8" name="Rectangle 7"/>
          <p:cNvSpPr/>
          <p:nvPr/>
        </p:nvSpPr>
        <p:spPr>
          <a:xfrm>
            <a:off x="3000377" y="3643315"/>
            <a:ext cx="1643063" cy="1000125"/>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fa-IR" sz="3600" dirty="0">
                <a:cs typeface="B Homa" panose="00000400000000000000" pitchFamily="2" charset="-78"/>
              </a:rPr>
              <a:t>کار </a:t>
            </a:r>
          </a:p>
        </p:txBody>
      </p:sp>
      <p:sp>
        <p:nvSpPr>
          <p:cNvPr id="9" name="Rectangle 8"/>
          <p:cNvSpPr/>
          <p:nvPr/>
        </p:nvSpPr>
        <p:spPr>
          <a:xfrm>
            <a:off x="4643438" y="3643315"/>
            <a:ext cx="1643062" cy="1000125"/>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fa-IR" sz="3200" dirty="0">
                <a:cs typeface="B Homa" panose="00000400000000000000" pitchFamily="2" charset="-78"/>
              </a:rPr>
              <a:t>تفریح</a:t>
            </a:r>
          </a:p>
        </p:txBody>
      </p:sp>
      <p:sp>
        <p:nvSpPr>
          <p:cNvPr id="10" name="Rounded Rectangular Callout 9"/>
          <p:cNvSpPr/>
          <p:nvPr/>
        </p:nvSpPr>
        <p:spPr bwMode="auto">
          <a:xfrm>
            <a:off x="6500815" y="2071688"/>
            <a:ext cx="1285875" cy="500062"/>
          </a:xfrm>
          <a:prstGeom prst="wedgeRoundRectCallout">
            <a:avLst>
              <a:gd name="adj1" fmla="val -60511"/>
              <a:gd name="adj2" fmla="val 132211"/>
              <a:gd name="adj3" fmla="val 16667"/>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anchor="ctr"/>
          <a:lstStyle/>
          <a:p>
            <a:pPr algn="ctr" eaLnBrk="0" hangingPunct="0">
              <a:defRPr/>
            </a:pPr>
            <a:r>
              <a:rPr lang="fa-IR" dirty="0">
                <a:solidFill>
                  <a:schemeClr val="tx1"/>
                </a:solidFill>
                <a:latin typeface="Arial" charset="0"/>
                <a:cs typeface="B Homa" panose="00000400000000000000" pitchFamily="2" charset="-78"/>
              </a:rPr>
              <a:t>آموزش</a:t>
            </a:r>
            <a:endParaRPr lang="en-US" dirty="0">
              <a:solidFill>
                <a:schemeClr val="tx1"/>
              </a:solidFill>
              <a:latin typeface="Arial" charset="0"/>
              <a:cs typeface="B Homa" panose="00000400000000000000" pitchFamily="2" charset="-78"/>
            </a:endParaRPr>
          </a:p>
        </p:txBody>
      </p:sp>
      <p:sp>
        <p:nvSpPr>
          <p:cNvPr id="11" name="Rounded Rectangular Callout 10"/>
          <p:cNvSpPr/>
          <p:nvPr/>
        </p:nvSpPr>
        <p:spPr bwMode="auto">
          <a:xfrm>
            <a:off x="6858002" y="3357563"/>
            <a:ext cx="1285875" cy="500062"/>
          </a:xfrm>
          <a:prstGeom prst="wedgeRoundRectCallout">
            <a:avLst>
              <a:gd name="adj1" fmla="val -87770"/>
              <a:gd name="adj2" fmla="val 7258"/>
              <a:gd name="adj3" fmla="val 16667"/>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anchor="ctr"/>
          <a:lstStyle/>
          <a:p>
            <a:pPr algn="ctr" eaLnBrk="0" hangingPunct="0">
              <a:defRPr/>
            </a:pPr>
            <a:r>
              <a:rPr lang="fa-IR" dirty="0">
                <a:solidFill>
                  <a:schemeClr val="tx1"/>
                </a:solidFill>
                <a:latin typeface="Arial" charset="0"/>
                <a:cs typeface="B Homa" panose="00000400000000000000" pitchFamily="2" charset="-78"/>
              </a:rPr>
              <a:t>پارک و ورزش</a:t>
            </a:r>
            <a:endParaRPr lang="en-US" dirty="0">
              <a:solidFill>
                <a:schemeClr val="tx1"/>
              </a:solidFill>
              <a:latin typeface="Arial" charset="0"/>
              <a:cs typeface="B Homa" panose="00000400000000000000" pitchFamily="2" charset="-78"/>
            </a:endParaRPr>
          </a:p>
        </p:txBody>
      </p:sp>
      <p:sp>
        <p:nvSpPr>
          <p:cNvPr id="12" name="Rounded Rectangular Callout 11"/>
          <p:cNvSpPr/>
          <p:nvPr/>
        </p:nvSpPr>
        <p:spPr bwMode="auto">
          <a:xfrm>
            <a:off x="6572252" y="4714877"/>
            <a:ext cx="1285875" cy="500063"/>
          </a:xfrm>
          <a:prstGeom prst="wedgeRoundRectCallout">
            <a:avLst>
              <a:gd name="adj1" fmla="val -79474"/>
              <a:gd name="adj2" fmla="val -108552"/>
              <a:gd name="adj3" fmla="val 16667"/>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anchor="ctr"/>
          <a:lstStyle/>
          <a:p>
            <a:pPr algn="ctr" eaLnBrk="0" hangingPunct="0">
              <a:defRPr/>
            </a:pPr>
            <a:r>
              <a:rPr lang="fa-IR" dirty="0">
                <a:solidFill>
                  <a:schemeClr val="tx1"/>
                </a:solidFill>
                <a:latin typeface="Arial" charset="0"/>
                <a:cs typeface="B Homa" panose="00000400000000000000" pitchFamily="2" charset="-78"/>
              </a:rPr>
              <a:t>مراکز خرید</a:t>
            </a:r>
            <a:endParaRPr lang="en-US" dirty="0">
              <a:solidFill>
                <a:schemeClr val="tx1"/>
              </a:solidFill>
              <a:latin typeface="Arial" charset="0"/>
              <a:cs typeface="B Homa" panose="00000400000000000000" pitchFamily="2" charset="-78"/>
            </a:endParaRPr>
          </a:p>
        </p:txBody>
      </p:sp>
      <p:sp>
        <p:nvSpPr>
          <p:cNvPr id="13" name="Rounded Rectangular Callout 12"/>
          <p:cNvSpPr/>
          <p:nvPr/>
        </p:nvSpPr>
        <p:spPr bwMode="auto">
          <a:xfrm>
            <a:off x="714377" y="2071690"/>
            <a:ext cx="1285875" cy="642937"/>
          </a:xfrm>
          <a:prstGeom prst="wedgeRoundRectCallout">
            <a:avLst>
              <a:gd name="adj1" fmla="val 127934"/>
              <a:gd name="adj2" fmla="val 86497"/>
              <a:gd name="adj3" fmla="val 16667"/>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anchor="ctr"/>
          <a:lstStyle/>
          <a:p>
            <a:pPr algn="ctr" eaLnBrk="0" hangingPunct="0">
              <a:defRPr/>
            </a:pPr>
            <a:r>
              <a:rPr lang="fa-IR" sz="1600" dirty="0">
                <a:solidFill>
                  <a:schemeClr val="tx1"/>
                </a:solidFill>
                <a:latin typeface="Arial" charset="0"/>
                <a:cs typeface="B Homa" panose="00000400000000000000" pitchFamily="2" charset="-78"/>
              </a:rPr>
              <a:t>دسترسی به </a:t>
            </a:r>
          </a:p>
          <a:p>
            <a:pPr algn="ctr" eaLnBrk="0" hangingPunct="0">
              <a:defRPr/>
            </a:pPr>
            <a:r>
              <a:rPr lang="fa-IR" sz="1600" dirty="0">
                <a:solidFill>
                  <a:schemeClr val="tx1"/>
                </a:solidFill>
                <a:latin typeface="Arial" charset="0"/>
                <a:cs typeface="B Homa" panose="00000400000000000000" pitchFamily="2" charset="-78"/>
              </a:rPr>
              <a:t>فرصتهای شغلی</a:t>
            </a:r>
            <a:endParaRPr lang="en-US" sz="1600" dirty="0">
              <a:solidFill>
                <a:schemeClr val="tx1"/>
              </a:solidFill>
              <a:latin typeface="Arial" charset="0"/>
              <a:cs typeface="B Homa" panose="00000400000000000000" pitchFamily="2" charset="-78"/>
            </a:endParaRPr>
          </a:p>
        </p:txBody>
      </p:sp>
      <p:sp>
        <p:nvSpPr>
          <p:cNvPr id="14" name="Rounded Rectangular Callout 13"/>
          <p:cNvSpPr/>
          <p:nvPr/>
        </p:nvSpPr>
        <p:spPr bwMode="auto">
          <a:xfrm>
            <a:off x="642938" y="3143250"/>
            <a:ext cx="1357312" cy="642938"/>
          </a:xfrm>
          <a:prstGeom prst="wedgeRoundRectCallout">
            <a:avLst>
              <a:gd name="adj1" fmla="val 119637"/>
              <a:gd name="adj2" fmla="val 37734"/>
              <a:gd name="adj3" fmla="val 16667"/>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anchor="ctr"/>
          <a:lstStyle/>
          <a:p>
            <a:pPr algn="ctr" eaLnBrk="0" hangingPunct="0">
              <a:defRPr/>
            </a:pPr>
            <a:r>
              <a:rPr lang="fa-IR" dirty="0">
                <a:solidFill>
                  <a:schemeClr val="tx1"/>
                </a:solidFill>
                <a:latin typeface="Arial" charset="0"/>
                <a:cs typeface="B Homa" panose="00000400000000000000" pitchFamily="2" charset="-78"/>
              </a:rPr>
              <a:t>ملاقات </a:t>
            </a:r>
          </a:p>
          <a:p>
            <a:pPr algn="ctr" eaLnBrk="0" hangingPunct="0">
              <a:defRPr/>
            </a:pPr>
            <a:r>
              <a:rPr lang="fa-IR" dirty="0">
                <a:solidFill>
                  <a:schemeClr val="tx1"/>
                </a:solidFill>
                <a:latin typeface="Arial" charset="0"/>
                <a:cs typeface="B Homa" panose="00000400000000000000" pitchFamily="2" charset="-78"/>
              </a:rPr>
              <a:t>با بستگان</a:t>
            </a:r>
          </a:p>
        </p:txBody>
      </p:sp>
      <p:sp>
        <p:nvSpPr>
          <p:cNvPr id="15" name="Rounded Rectangular Callout 14"/>
          <p:cNvSpPr/>
          <p:nvPr/>
        </p:nvSpPr>
        <p:spPr bwMode="auto">
          <a:xfrm>
            <a:off x="785815" y="4714877"/>
            <a:ext cx="1285875" cy="500063"/>
          </a:xfrm>
          <a:prstGeom prst="wedgeRoundRectCallout">
            <a:avLst>
              <a:gd name="adj1" fmla="val 114896"/>
              <a:gd name="adj2" fmla="val -81123"/>
              <a:gd name="adj3" fmla="val 16667"/>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anchor="ctr"/>
          <a:lstStyle/>
          <a:p>
            <a:pPr algn="ctr" eaLnBrk="0" hangingPunct="0">
              <a:defRPr/>
            </a:pPr>
            <a:r>
              <a:rPr lang="fa-IR" dirty="0">
                <a:solidFill>
                  <a:schemeClr val="tx1"/>
                </a:solidFill>
                <a:latin typeface="Arial" charset="0"/>
                <a:cs typeface="B Homa" panose="00000400000000000000" pitchFamily="2" charset="-78"/>
              </a:rPr>
              <a:t>اوقات فراغت</a:t>
            </a:r>
            <a:endParaRPr lang="en-US" dirty="0">
              <a:solidFill>
                <a:schemeClr val="tx1"/>
              </a:solidFill>
              <a:latin typeface="Arial" charset="0"/>
              <a:cs typeface="B Homa" panose="00000400000000000000" pitchFamily="2" charset="-78"/>
            </a:endParaRPr>
          </a:p>
        </p:txBody>
      </p:sp>
    </p:spTree>
    <p:extLst>
      <p:ext uri="{BB962C8B-B14F-4D97-AF65-F5344CB8AC3E}">
        <p14:creationId xmlns:p14="http://schemas.microsoft.com/office/powerpoint/2010/main" val="35666343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childTnLst>
                          </p:cTn>
                        </p:par>
                        <p:par>
                          <p:cTn id="10" fill="hold" nodeType="afterGroup">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par>
                          <p:cTn id="14" fill="hold" nodeType="afterGroup">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par>
                          <p:cTn id="18" fill="hold" nodeType="afterGroup">
                            <p:stCondLst>
                              <p:cond delay="1500"/>
                            </p:stCondLst>
                            <p:childTnLst>
                              <p:par>
                                <p:cTn id="19" presetID="3" presetClass="entr" presetSubtype="1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childTnLst>
                          </p:cTn>
                        </p:par>
                        <p:par>
                          <p:cTn id="22" fill="hold" nodeType="afterGroup">
                            <p:stCondLst>
                              <p:cond delay="2000"/>
                            </p:stCondLst>
                            <p:childTnLst>
                              <p:par>
                                <p:cTn id="23" presetID="3" presetClass="entr" presetSubtype="1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par>
                          <p:cTn id="26" fill="hold" nodeType="afterGroup">
                            <p:stCondLst>
                              <p:cond delay="2500"/>
                            </p:stCondLst>
                            <p:childTnLst>
                              <p:par>
                                <p:cTn id="27" presetID="26"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145">
                                          <p:stCondLst>
                                            <p:cond delay="0"/>
                                          </p:stCondLst>
                                        </p:cTn>
                                        <p:tgtEl>
                                          <p:spTgt spid="10"/>
                                        </p:tgtEl>
                                      </p:cBhvr>
                                    </p:animEffect>
                                    <p:anim calcmode="lin" valueType="num">
                                      <p:cBhvr>
                                        <p:cTn id="30" dur="456"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1" dur="166"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2" dur="166" tmFilter="0, 0; 0.125,0.2665; 0.25,0.4; 0.375,0.465; 0.5,0.5;  0.625,0.535; 0.75,0.6; 0.875,0.7335; 1,1">
                                          <p:stCondLst>
                                            <p:cond delay="166"/>
                                          </p:stCondLst>
                                        </p:cTn>
                                        <p:tgtEl>
                                          <p:spTgt spid="10"/>
                                        </p:tgtEl>
                                        <p:attrNameLst>
                                          <p:attrName>ppt_y</p:attrName>
                                        </p:attrNameLst>
                                      </p:cBhvr>
                                      <p:tavLst>
                                        <p:tav tm="0" fmla="#ppt_y-sin(pi*$)/9">
                                          <p:val>
                                            <p:fltVal val="0"/>
                                          </p:val>
                                        </p:tav>
                                        <p:tav tm="100000">
                                          <p:val>
                                            <p:fltVal val="1"/>
                                          </p:val>
                                        </p:tav>
                                      </p:tavLst>
                                    </p:anim>
                                    <p:anim calcmode="lin" valueType="num">
                                      <p:cBhvr>
                                        <p:cTn id="33" dur="83" tmFilter="0, 0; 0.125,0.2665; 0.25,0.4; 0.375,0.465; 0.5,0.5;  0.625,0.535; 0.75,0.6; 0.875,0.7335; 1,1">
                                          <p:stCondLst>
                                            <p:cond delay="331"/>
                                          </p:stCondLst>
                                        </p:cTn>
                                        <p:tgtEl>
                                          <p:spTgt spid="10"/>
                                        </p:tgtEl>
                                        <p:attrNameLst>
                                          <p:attrName>ppt_y</p:attrName>
                                        </p:attrNameLst>
                                      </p:cBhvr>
                                      <p:tavLst>
                                        <p:tav tm="0" fmla="#ppt_y-sin(pi*$)/27">
                                          <p:val>
                                            <p:fltVal val="0"/>
                                          </p:val>
                                        </p:tav>
                                        <p:tav tm="100000">
                                          <p:val>
                                            <p:fltVal val="1"/>
                                          </p:val>
                                        </p:tav>
                                      </p:tavLst>
                                    </p:anim>
                                    <p:anim calcmode="lin" valueType="num">
                                      <p:cBhvr>
                                        <p:cTn id="34" dur="41" tmFilter="0, 0; 0.125,0.2665; 0.25,0.4; 0.375,0.465; 0.5,0.5;  0.625,0.535; 0.75,0.6; 0.875,0.7335; 1,1">
                                          <p:stCondLst>
                                            <p:cond delay="414"/>
                                          </p:stCondLst>
                                        </p:cTn>
                                        <p:tgtEl>
                                          <p:spTgt spid="10"/>
                                        </p:tgtEl>
                                        <p:attrNameLst>
                                          <p:attrName>ppt_y</p:attrName>
                                        </p:attrNameLst>
                                      </p:cBhvr>
                                      <p:tavLst>
                                        <p:tav tm="0" fmla="#ppt_y-sin(pi*$)/81">
                                          <p:val>
                                            <p:fltVal val="0"/>
                                          </p:val>
                                        </p:tav>
                                        <p:tav tm="100000">
                                          <p:val>
                                            <p:fltVal val="1"/>
                                          </p:val>
                                        </p:tav>
                                      </p:tavLst>
                                    </p:anim>
                                    <p:animScale>
                                      <p:cBhvr>
                                        <p:cTn id="35" dur="7">
                                          <p:stCondLst>
                                            <p:cond delay="162"/>
                                          </p:stCondLst>
                                        </p:cTn>
                                        <p:tgtEl>
                                          <p:spTgt spid="10"/>
                                        </p:tgtEl>
                                      </p:cBhvr>
                                      <p:to x="100000" y="60000"/>
                                    </p:animScale>
                                    <p:animScale>
                                      <p:cBhvr>
                                        <p:cTn id="36" dur="41" decel="50000">
                                          <p:stCondLst>
                                            <p:cond delay="169"/>
                                          </p:stCondLst>
                                        </p:cTn>
                                        <p:tgtEl>
                                          <p:spTgt spid="10"/>
                                        </p:tgtEl>
                                      </p:cBhvr>
                                      <p:to x="100000" y="100000"/>
                                    </p:animScale>
                                    <p:animScale>
                                      <p:cBhvr>
                                        <p:cTn id="37" dur="7">
                                          <p:stCondLst>
                                            <p:cond delay="328"/>
                                          </p:stCondLst>
                                        </p:cTn>
                                        <p:tgtEl>
                                          <p:spTgt spid="10"/>
                                        </p:tgtEl>
                                      </p:cBhvr>
                                      <p:to x="100000" y="80000"/>
                                    </p:animScale>
                                    <p:animScale>
                                      <p:cBhvr>
                                        <p:cTn id="38" dur="41" decel="50000">
                                          <p:stCondLst>
                                            <p:cond delay="335"/>
                                          </p:stCondLst>
                                        </p:cTn>
                                        <p:tgtEl>
                                          <p:spTgt spid="10"/>
                                        </p:tgtEl>
                                      </p:cBhvr>
                                      <p:to x="100000" y="100000"/>
                                    </p:animScale>
                                    <p:animScale>
                                      <p:cBhvr>
                                        <p:cTn id="39" dur="7">
                                          <p:stCondLst>
                                            <p:cond delay="410"/>
                                          </p:stCondLst>
                                        </p:cTn>
                                        <p:tgtEl>
                                          <p:spTgt spid="10"/>
                                        </p:tgtEl>
                                      </p:cBhvr>
                                      <p:to x="100000" y="90000"/>
                                    </p:animScale>
                                    <p:animScale>
                                      <p:cBhvr>
                                        <p:cTn id="40" dur="41" decel="50000">
                                          <p:stCondLst>
                                            <p:cond delay="417"/>
                                          </p:stCondLst>
                                        </p:cTn>
                                        <p:tgtEl>
                                          <p:spTgt spid="10"/>
                                        </p:tgtEl>
                                      </p:cBhvr>
                                      <p:to x="100000" y="100000"/>
                                    </p:animScale>
                                    <p:animScale>
                                      <p:cBhvr>
                                        <p:cTn id="41" dur="7">
                                          <p:stCondLst>
                                            <p:cond delay="452"/>
                                          </p:stCondLst>
                                        </p:cTn>
                                        <p:tgtEl>
                                          <p:spTgt spid="10"/>
                                        </p:tgtEl>
                                      </p:cBhvr>
                                      <p:to x="100000" y="95000"/>
                                    </p:animScale>
                                    <p:animScale>
                                      <p:cBhvr>
                                        <p:cTn id="42" dur="41" decel="50000">
                                          <p:stCondLst>
                                            <p:cond delay="458"/>
                                          </p:stCondLst>
                                        </p:cTn>
                                        <p:tgtEl>
                                          <p:spTgt spid="10"/>
                                        </p:tgtEl>
                                      </p:cBhvr>
                                      <p:to x="100000" y="100000"/>
                                    </p:animScale>
                                  </p:childTnLst>
                                </p:cTn>
                              </p:par>
                            </p:childTnLst>
                          </p:cTn>
                        </p:par>
                        <p:par>
                          <p:cTn id="43" fill="hold" nodeType="afterGroup">
                            <p:stCondLst>
                              <p:cond delay="3000"/>
                            </p:stCondLst>
                            <p:childTnLst>
                              <p:par>
                                <p:cTn id="44" presetID="26" presetClass="entr" presetSubtype="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145">
                                          <p:stCondLst>
                                            <p:cond delay="0"/>
                                          </p:stCondLst>
                                        </p:cTn>
                                        <p:tgtEl>
                                          <p:spTgt spid="11"/>
                                        </p:tgtEl>
                                      </p:cBhvr>
                                    </p:animEffect>
                                    <p:anim calcmode="lin" valueType="num">
                                      <p:cBhvr>
                                        <p:cTn id="47" dur="456"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8" dur="166"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9" dur="166" tmFilter="0, 0; 0.125,0.2665; 0.25,0.4; 0.375,0.465; 0.5,0.5;  0.625,0.535; 0.75,0.6; 0.875,0.7335; 1,1">
                                          <p:stCondLst>
                                            <p:cond delay="166"/>
                                          </p:stCondLst>
                                        </p:cTn>
                                        <p:tgtEl>
                                          <p:spTgt spid="11"/>
                                        </p:tgtEl>
                                        <p:attrNameLst>
                                          <p:attrName>ppt_y</p:attrName>
                                        </p:attrNameLst>
                                      </p:cBhvr>
                                      <p:tavLst>
                                        <p:tav tm="0" fmla="#ppt_y-sin(pi*$)/9">
                                          <p:val>
                                            <p:fltVal val="0"/>
                                          </p:val>
                                        </p:tav>
                                        <p:tav tm="100000">
                                          <p:val>
                                            <p:fltVal val="1"/>
                                          </p:val>
                                        </p:tav>
                                      </p:tavLst>
                                    </p:anim>
                                    <p:anim calcmode="lin" valueType="num">
                                      <p:cBhvr>
                                        <p:cTn id="50" dur="83" tmFilter="0, 0; 0.125,0.2665; 0.25,0.4; 0.375,0.465; 0.5,0.5;  0.625,0.535; 0.75,0.6; 0.875,0.7335; 1,1">
                                          <p:stCondLst>
                                            <p:cond delay="331"/>
                                          </p:stCondLst>
                                        </p:cTn>
                                        <p:tgtEl>
                                          <p:spTgt spid="11"/>
                                        </p:tgtEl>
                                        <p:attrNameLst>
                                          <p:attrName>ppt_y</p:attrName>
                                        </p:attrNameLst>
                                      </p:cBhvr>
                                      <p:tavLst>
                                        <p:tav tm="0" fmla="#ppt_y-sin(pi*$)/27">
                                          <p:val>
                                            <p:fltVal val="0"/>
                                          </p:val>
                                        </p:tav>
                                        <p:tav tm="100000">
                                          <p:val>
                                            <p:fltVal val="1"/>
                                          </p:val>
                                        </p:tav>
                                      </p:tavLst>
                                    </p:anim>
                                    <p:anim calcmode="lin" valueType="num">
                                      <p:cBhvr>
                                        <p:cTn id="51" dur="41" tmFilter="0, 0; 0.125,0.2665; 0.25,0.4; 0.375,0.465; 0.5,0.5;  0.625,0.535; 0.75,0.6; 0.875,0.7335; 1,1">
                                          <p:stCondLst>
                                            <p:cond delay="414"/>
                                          </p:stCondLst>
                                        </p:cTn>
                                        <p:tgtEl>
                                          <p:spTgt spid="11"/>
                                        </p:tgtEl>
                                        <p:attrNameLst>
                                          <p:attrName>ppt_y</p:attrName>
                                        </p:attrNameLst>
                                      </p:cBhvr>
                                      <p:tavLst>
                                        <p:tav tm="0" fmla="#ppt_y-sin(pi*$)/81">
                                          <p:val>
                                            <p:fltVal val="0"/>
                                          </p:val>
                                        </p:tav>
                                        <p:tav tm="100000">
                                          <p:val>
                                            <p:fltVal val="1"/>
                                          </p:val>
                                        </p:tav>
                                      </p:tavLst>
                                    </p:anim>
                                    <p:animScale>
                                      <p:cBhvr>
                                        <p:cTn id="52" dur="7">
                                          <p:stCondLst>
                                            <p:cond delay="162"/>
                                          </p:stCondLst>
                                        </p:cTn>
                                        <p:tgtEl>
                                          <p:spTgt spid="11"/>
                                        </p:tgtEl>
                                      </p:cBhvr>
                                      <p:to x="100000" y="60000"/>
                                    </p:animScale>
                                    <p:animScale>
                                      <p:cBhvr>
                                        <p:cTn id="53" dur="41" decel="50000">
                                          <p:stCondLst>
                                            <p:cond delay="169"/>
                                          </p:stCondLst>
                                        </p:cTn>
                                        <p:tgtEl>
                                          <p:spTgt spid="11"/>
                                        </p:tgtEl>
                                      </p:cBhvr>
                                      <p:to x="100000" y="100000"/>
                                    </p:animScale>
                                    <p:animScale>
                                      <p:cBhvr>
                                        <p:cTn id="54" dur="7">
                                          <p:stCondLst>
                                            <p:cond delay="328"/>
                                          </p:stCondLst>
                                        </p:cTn>
                                        <p:tgtEl>
                                          <p:spTgt spid="11"/>
                                        </p:tgtEl>
                                      </p:cBhvr>
                                      <p:to x="100000" y="80000"/>
                                    </p:animScale>
                                    <p:animScale>
                                      <p:cBhvr>
                                        <p:cTn id="55" dur="41" decel="50000">
                                          <p:stCondLst>
                                            <p:cond delay="335"/>
                                          </p:stCondLst>
                                        </p:cTn>
                                        <p:tgtEl>
                                          <p:spTgt spid="11"/>
                                        </p:tgtEl>
                                      </p:cBhvr>
                                      <p:to x="100000" y="100000"/>
                                    </p:animScale>
                                    <p:animScale>
                                      <p:cBhvr>
                                        <p:cTn id="56" dur="7">
                                          <p:stCondLst>
                                            <p:cond delay="410"/>
                                          </p:stCondLst>
                                        </p:cTn>
                                        <p:tgtEl>
                                          <p:spTgt spid="11"/>
                                        </p:tgtEl>
                                      </p:cBhvr>
                                      <p:to x="100000" y="90000"/>
                                    </p:animScale>
                                    <p:animScale>
                                      <p:cBhvr>
                                        <p:cTn id="57" dur="41" decel="50000">
                                          <p:stCondLst>
                                            <p:cond delay="417"/>
                                          </p:stCondLst>
                                        </p:cTn>
                                        <p:tgtEl>
                                          <p:spTgt spid="11"/>
                                        </p:tgtEl>
                                      </p:cBhvr>
                                      <p:to x="100000" y="100000"/>
                                    </p:animScale>
                                    <p:animScale>
                                      <p:cBhvr>
                                        <p:cTn id="58" dur="7">
                                          <p:stCondLst>
                                            <p:cond delay="452"/>
                                          </p:stCondLst>
                                        </p:cTn>
                                        <p:tgtEl>
                                          <p:spTgt spid="11"/>
                                        </p:tgtEl>
                                      </p:cBhvr>
                                      <p:to x="100000" y="95000"/>
                                    </p:animScale>
                                    <p:animScale>
                                      <p:cBhvr>
                                        <p:cTn id="59" dur="41" decel="50000">
                                          <p:stCondLst>
                                            <p:cond delay="458"/>
                                          </p:stCondLst>
                                        </p:cTn>
                                        <p:tgtEl>
                                          <p:spTgt spid="11"/>
                                        </p:tgtEl>
                                      </p:cBhvr>
                                      <p:to x="100000" y="100000"/>
                                    </p:animScale>
                                  </p:childTnLst>
                                </p:cTn>
                              </p:par>
                            </p:childTnLst>
                          </p:cTn>
                        </p:par>
                        <p:par>
                          <p:cTn id="60" fill="hold" nodeType="afterGroup">
                            <p:stCondLst>
                              <p:cond delay="3500"/>
                            </p:stCondLst>
                            <p:childTnLst>
                              <p:par>
                                <p:cTn id="61" presetID="26" presetClass="entr" presetSubtype="0"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down)">
                                      <p:cBhvr>
                                        <p:cTn id="63" dur="145">
                                          <p:stCondLst>
                                            <p:cond delay="0"/>
                                          </p:stCondLst>
                                        </p:cTn>
                                        <p:tgtEl>
                                          <p:spTgt spid="12"/>
                                        </p:tgtEl>
                                      </p:cBhvr>
                                    </p:animEffect>
                                    <p:anim calcmode="lin" valueType="num">
                                      <p:cBhvr>
                                        <p:cTn id="64" dur="456"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5" dur="1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6" dur="166" tmFilter="0, 0; 0.125,0.2665; 0.25,0.4; 0.375,0.465; 0.5,0.5;  0.625,0.535; 0.75,0.6; 0.875,0.7335; 1,1">
                                          <p:stCondLst>
                                            <p:cond delay="166"/>
                                          </p:stCondLst>
                                        </p:cTn>
                                        <p:tgtEl>
                                          <p:spTgt spid="12"/>
                                        </p:tgtEl>
                                        <p:attrNameLst>
                                          <p:attrName>ppt_y</p:attrName>
                                        </p:attrNameLst>
                                      </p:cBhvr>
                                      <p:tavLst>
                                        <p:tav tm="0" fmla="#ppt_y-sin(pi*$)/9">
                                          <p:val>
                                            <p:fltVal val="0"/>
                                          </p:val>
                                        </p:tav>
                                        <p:tav tm="100000">
                                          <p:val>
                                            <p:fltVal val="1"/>
                                          </p:val>
                                        </p:tav>
                                      </p:tavLst>
                                    </p:anim>
                                    <p:anim calcmode="lin" valueType="num">
                                      <p:cBhvr>
                                        <p:cTn id="67" dur="83" tmFilter="0, 0; 0.125,0.2665; 0.25,0.4; 0.375,0.465; 0.5,0.5;  0.625,0.535; 0.75,0.6; 0.875,0.7335; 1,1">
                                          <p:stCondLst>
                                            <p:cond delay="331"/>
                                          </p:stCondLst>
                                        </p:cTn>
                                        <p:tgtEl>
                                          <p:spTgt spid="12"/>
                                        </p:tgtEl>
                                        <p:attrNameLst>
                                          <p:attrName>ppt_y</p:attrName>
                                        </p:attrNameLst>
                                      </p:cBhvr>
                                      <p:tavLst>
                                        <p:tav tm="0" fmla="#ppt_y-sin(pi*$)/27">
                                          <p:val>
                                            <p:fltVal val="0"/>
                                          </p:val>
                                        </p:tav>
                                        <p:tav tm="100000">
                                          <p:val>
                                            <p:fltVal val="1"/>
                                          </p:val>
                                        </p:tav>
                                      </p:tavLst>
                                    </p:anim>
                                    <p:anim calcmode="lin" valueType="num">
                                      <p:cBhvr>
                                        <p:cTn id="68" dur="41" tmFilter="0, 0; 0.125,0.2665; 0.25,0.4; 0.375,0.465; 0.5,0.5;  0.625,0.535; 0.75,0.6; 0.875,0.7335; 1,1">
                                          <p:stCondLst>
                                            <p:cond delay="414"/>
                                          </p:stCondLst>
                                        </p:cTn>
                                        <p:tgtEl>
                                          <p:spTgt spid="12"/>
                                        </p:tgtEl>
                                        <p:attrNameLst>
                                          <p:attrName>ppt_y</p:attrName>
                                        </p:attrNameLst>
                                      </p:cBhvr>
                                      <p:tavLst>
                                        <p:tav tm="0" fmla="#ppt_y-sin(pi*$)/81">
                                          <p:val>
                                            <p:fltVal val="0"/>
                                          </p:val>
                                        </p:tav>
                                        <p:tav tm="100000">
                                          <p:val>
                                            <p:fltVal val="1"/>
                                          </p:val>
                                        </p:tav>
                                      </p:tavLst>
                                    </p:anim>
                                    <p:animScale>
                                      <p:cBhvr>
                                        <p:cTn id="69" dur="7">
                                          <p:stCondLst>
                                            <p:cond delay="162"/>
                                          </p:stCondLst>
                                        </p:cTn>
                                        <p:tgtEl>
                                          <p:spTgt spid="12"/>
                                        </p:tgtEl>
                                      </p:cBhvr>
                                      <p:to x="100000" y="60000"/>
                                    </p:animScale>
                                    <p:animScale>
                                      <p:cBhvr>
                                        <p:cTn id="70" dur="41" decel="50000">
                                          <p:stCondLst>
                                            <p:cond delay="169"/>
                                          </p:stCondLst>
                                        </p:cTn>
                                        <p:tgtEl>
                                          <p:spTgt spid="12"/>
                                        </p:tgtEl>
                                      </p:cBhvr>
                                      <p:to x="100000" y="100000"/>
                                    </p:animScale>
                                    <p:animScale>
                                      <p:cBhvr>
                                        <p:cTn id="71" dur="7">
                                          <p:stCondLst>
                                            <p:cond delay="328"/>
                                          </p:stCondLst>
                                        </p:cTn>
                                        <p:tgtEl>
                                          <p:spTgt spid="12"/>
                                        </p:tgtEl>
                                      </p:cBhvr>
                                      <p:to x="100000" y="80000"/>
                                    </p:animScale>
                                    <p:animScale>
                                      <p:cBhvr>
                                        <p:cTn id="72" dur="41" decel="50000">
                                          <p:stCondLst>
                                            <p:cond delay="335"/>
                                          </p:stCondLst>
                                        </p:cTn>
                                        <p:tgtEl>
                                          <p:spTgt spid="12"/>
                                        </p:tgtEl>
                                      </p:cBhvr>
                                      <p:to x="100000" y="100000"/>
                                    </p:animScale>
                                    <p:animScale>
                                      <p:cBhvr>
                                        <p:cTn id="73" dur="7">
                                          <p:stCondLst>
                                            <p:cond delay="410"/>
                                          </p:stCondLst>
                                        </p:cTn>
                                        <p:tgtEl>
                                          <p:spTgt spid="12"/>
                                        </p:tgtEl>
                                      </p:cBhvr>
                                      <p:to x="100000" y="90000"/>
                                    </p:animScale>
                                    <p:animScale>
                                      <p:cBhvr>
                                        <p:cTn id="74" dur="41" decel="50000">
                                          <p:stCondLst>
                                            <p:cond delay="417"/>
                                          </p:stCondLst>
                                        </p:cTn>
                                        <p:tgtEl>
                                          <p:spTgt spid="12"/>
                                        </p:tgtEl>
                                      </p:cBhvr>
                                      <p:to x="100000" y="100000"/>
                                    </p:animScale>
                                    <p:animScale>
                                      <p:cBhvr>
                                        <p:cTn id="75" dur="7">
                                          <p:stCondLst>
                                            <p:cond delay="452"/>
                                          </p:stCondLst>
                                        </p:cTn>
                                        <p:tgtEl>
                                          <p:spTgt spid="12"/>
                                        </p:tgtEl>
                                      </p:cBhvr>
                                      <p:to x="100000" y="95000"/>
                                    </p:animScale>
                                    <p:animScale>
                                      <p:cBhvr>
                                        <p:cTn id="76" dur="41" decel="50000">
                                          <p:stCondLst>
                                            <p:cond delay="458"/>
                                          </p:stCondLst>
                                        </p:cTn>
                                        <p:tgtEl>
                                          <p:spTgt spid="12"/>
                                        </p:tgtEl>
                                      </p:cBhvr>
                                      <p:to x="100000" y="100000"/>
                                    </p:animScale>
                                  </p:childTnLst>
                                </p:cTn>
                              </p:par>
                            </p:childTnLst>
                          </p:cTn>
                        </p:par>
                        <p:par>
                          <p:cTn id="77" fill="hold" nodeType="afterGroup">
                            <p:stCondLst>
                              <p:cond delay="4000"/>
                            </p:stCondLst>
                            <p:childTnLst>
                              <p:par>
                                <p:cTn id="78" presetID="26" presetClass="entr" presetSubtype="0" fill="hold"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wipe(down)">
                                      <p:cBhvr>
                                        <p:cTn id="80" dur="145">
                                          <p:stCondLst>
                                            <p:cond delay="0"/>
                                          </p:stCondLst>
                                        </p:cTn>
                                        <p:tgtEl>
                                          <p:spTgt spid="13"/>
                                        </p:tgtEl>
                                      </p:cBhvr>
                                    </p:animEffect>
                                    <p:anim calcmode="lin" valueType="num">
                                      <p:cBhvr>
                                        <p:cTn id="81" dur="456"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82" dur="166"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83" dur="166" tmFilter="0, 0; 0.125,0.2665; 0.25,0.4; 0.375,0.465; 0.5,0.5;  0.625,0.535; 0.75,0.6; 0.875,0.7335; 1,1">
                                          <p:stCondLst>
                                            <p:cond delay="166"/>
                                          </p:stCondLst>
                                        </p:cTn>
                                        <p:tgtEl>
                                          <p:spTgt spid="13"/>
                                        </p:tgtEl>
                                        <p:attrNameLst>
                                          <p:attrName>ppt_y</p:attrName>
                                        </p:attrNameLst>
                                      </p:cBhvr>
                                      <p:tavLst>
                                        <p:tav tm="0" fmla="#ppt_y-sin(pi*$)/9">
                                          <p:val>
                                            <p:fltVal val="0"/>
                                          </p:val>
                                        </p:tav>
                                        <p:tav tm="100000">
                                          <p:val>
                                            <p:fltVal val="1"/>
                                          </p:val>
                                        </p:tav>
                                      </p:tavLst>
                                    </p:anim>
                                    <p:anim calcmode="lin" valueType="num">
                                      <p:cBhvr>
                                        <p:cTn id="84" dur="83" tmFilter="0, 0; 0.125,0.2665; 0.25,0.4; 0.375,0.465; 0.5,0.5;  0.625,0.535; 0.75,0.6; 0.875,0.7335; 1,1">
                                          <p:stCondLst>
                                            <p:cond delay="331"/>
                                          </p:stCondLst>
                                        </p:cTn>
                                        <p:tgtEl>
                                          <p:spTgt spid="13"/>
                                        </p:tgtEl>
                                        <p:attrNameLst>
                                          <p:attrName>ppt_y</p:attrName>
                                        </p:attrNameLst>
                                      </p:cBhvr>
                                      <p:tavLst>
                                        <p:tav tm="0" fmla="#ppt_y-sin(pi*$)/27">
                                          <p:val>
                                            <p:fltVal val="0"/>
                                          </p:val>
                                        </p:tav>
                                        <p:tav tm="100000">
                                          <p:val>
                                            <p:fltVal val="1"/>
                                          </p:val>
                                        </p:tav>
                                      </p:tavLst>
                                    </p:anim>
                                    <p:anim calcmode="lin" valueType="num">
                                      <p:cBhvr>
                                        <p:cTn id="85" dur="41" tmFilter="0, 0; 0.125,0.2665; 0.25,0.4; 0.375,0.465; 0.5,0.5;  0.625,0.535; 0.75,0.6; 0.875,0.7335; 1,1">
                                          <p:stCondLst>
                                            <p:cond delay="414"/>
                                          </p:stCondLst>
                                        </p:cTn>
                                        <p:tgtEl>
                                          <p:spTgt spid="13"/>
                                        </p:tgtEl>
                                        <p:attrNameLst>
                                          <p:attrName>ppt_y</p:attrName>
                                        </p:attrNameLst>
                                      </p:cBhvr>
                                      <p:tavLst>
                                        <p:tav tm="0" fmla="#ppt_y-sin(pi*$)/81">
                                          <p:val>
                                            <p:fltVal val="0"/>
                                          </p:val>
                                        </p:tav>
                                        <p:tav tm="100000">
                                          <p:val>
                                            <p:fltVal val="1"/>
                                          </p:val>
                                        </p:tav>
                                      </p:tavLst>
                                    </p:anim>
                                    <p:animScale>
                                      <p:cBhvr>
                                        <p:cTn id="86" dur="7">
                                          <p:stCondLst>
                                            <p:cond delay="162"/>
                                          </p:stCondLst>
                                        </p:cTn>
                                        <p:tgtEl>
                                          <p:spTgt spid="13"/>
                                        </p:tgtEl>
                                      </p:cBhvr>
                                      <p:to x="100000" y="60000"/>
                                    </p:animScale>
                                    <p:animScale>
                                      <p:cBhvr>
                                        <p:cTn id="87" dur="41" decel="50000">
                                          <p:stCondLst>
                                            <p:cond delay="169"/>
                                          </p:stCondLst>
                                        </p:cTn>
                                        <p:tgtEl>
                                          <p:spTgt spid="13"/>
                                        </p:tgtEl>
                                      </p:cBhvr>
                                      <p:to x="100000" y="100000"/>
                                    </p:animScale>
                                    <p:animScale>
                                      <p:cBhvr>
                                        <p:cTn id="88" dur="7">
                                          <p:stCondLst>
                                            <p:cond delay="328"/>
                                          </p:stCondLst>
                                        </p:cTn>
                                        <p:tgtEl>
                                          <p:spTgt spid="13"/>
                                        </p:tgtEl>
                                      </p:cBhvr>
                                      <p:to x="100000" y="80000"/>
                                    </p:animScale>
                                    <p:animScale>
                                      <p:cBhvr>
                                        <p:cTn id="89" dur="41" decel="50000">
                                          <p:stCondLst>
                                            <p:cond delay="335"/>
                                          </p:stCondLst>
                                        </p:cTn>
                                        <p:tgtEl>
                                          <p:spTgt spid="13"/>
                                        </p:tgtEl>
                                      </p:cBhvr>
                                      <p:to x="100000" y="100000"/>
                                    </p:animScale>
                                    <p:animScale>
                                      <p:cBhvr>
                                        <p:cTn id="90" dur="7">
                                          <p:stCondLst>
                                            <p:cond delay="410"/>
                                          </p:stCondLst>
                                        </p:cTn>
                                        <p:tgtEl>
                                          <p:spTgt spid="13"/>
                                        </p:tgtEl>
                                      </p:cBhvr>
                                      <p:to x="100000" y="90000"/>
                                    </p:animScale>
                                    <p:animScale>
                                      <p:cBhvr>
                                        <p:cTn id="91" dur="41" decel="50000">
                                          <p:stCondLst>
                                            <p:cond delay="417"/>
                                          </p:stCondLst>
                                        </p:cTn>
                                        <p:tgtEl>
                                          <p:spTgt spid="13"/>
                                        </p:tgtEl>
                                      </p:cBhvr>
                                      <p:to x="100000" y="100000"/>
                                    </p:animScale>
                                    <p:animScale>
                                      <p:cBhvr>
                                        <p:cTn id="92" dur="7">
                                          <p:stCondLst>
                                            <p:cond delay="452"/>
                                          </p:stCondLst>
                                        </p:cTn>
                                        <p:tgtEl>
                                          <p:spTgt spid="13"/>
                                        </p:tgtEl>
                                      </p:cBhvr>
                                      <p:to x="100000" y="95000"/>
                                    </p:animScale>
                                    <p:animScale>
                                      <p:cBhvr>
                                        <p:cTn id="93" dur="41" decel="50000">
                                          <p:stCondLst>
                                            <p:cond delay="458"/>
                                          </p:stCondLst>
                                        </p:cTn>
                                        <p:tgtEl>
                                          <p:spTgt spid="13"/>
                                        </p:tgtEl>
                                      </p:cBhvr>
                                      <p:to x="100000" y="100000"/>
                                    </p:animScale>
                                  </p:childTnLst>
                                </p:cTn>
                              </p:par>
                            </p:childTnLst>
                          </p:cTn>
                        </p:par>
                        <p:par>
                          <p:cTn id="94" fill="hold" nodeType="afterGroup">
                            <p:stCondLst>
                              <p:cond delay="4500"/>
                            </p:stCondLst>
                            <p:childTnLst>
                              <p:par>
                                <p:cTn id="95" presetID="26" presetClass="entr" presetSubtype="0" fill="hold"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wipe(down)">
                                      <p:cBhvr>
                                        <p:cTn id="97" dur="145">
                                          <p:stCondLst>
                                            <p:cond delay="0"/>
                                          </p:stCondLst>
                                        </p:cTn>
                                        <p:tgtEl>
                                          <p:spTgt spid="14"/>
                                        </p:tgtEl>
                                      </p:cBhvr>
                                    </p:animEffect>
                                    <p:anim calcmode="lin" valueType="num">
                                      <p:cBhvr>
                                        <p:cTn id="98" dur="456"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9" dur="166"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0" dur="166" tmFilter="0, 0; 0.125,0.2665; 0.25,0.4; 0.375,0.465; 0.5,0.5;  0.625,0.535; 0.75,0.6; 0.875,0.7335; 1,1">
                                          <p:stCondLst>
                                            <p:cond delay="166"/>
                                          </p:stCondLst>
                                        </p:cTn>
                                        <p:tgtEl>
                                          <p:spTgt spid="14"/>
                                        </p:tgtEl>
                                        <p:attrNameLst>
                                          <p:attrName>ppt_y</p:attrName>
                                        </p:attrNameLst>
                                      </p:cBhvr>
                                      <p:tavLst>
                                        <p:tav tm="0" fmla="#ppt_y-sin(pi*$)/9">
                                          <p:val>
                                            <p:fltVal val="0"/>
                                          </p:val>
                                        </p:tav>
                                        <p:tav tm="100000">
                                          <p:val>
                                            <p:fltVal val="1"/>
                                          </p:val>
                                        </p:tav>
                                      </p:tavLst>
                                    </p:anim>
                                    <p:anim calcmode="lin" valueType="num">
                                      <p:cBhvr>
                                        <p:cTn id="101" dur="83" tmFilter="0, 0; 0.125,0.2665; 0.25,0.4; 0.375,0.465; 0.5,0.5;  0.625,0.535; 0.75,0.6; 0.875,0.7335; 1,1">
                                          <p:stCondLst>
                                            <p:cond delay="331"/>
                                          </p:stCondLst>
                                        </p:cTn>
                                        <p:tgtEl>
                                          <p:spTgt spid="14"/>
                                        </p:tgtEl>
                                        <p:attrNameLst>
                                          <p:attrName>ppt_y</p:attrName>
                                        </p:attrNameLst>
                                      </p:cBhvr>
                                      <p:tavLst>
                                        <p:tav tm="0" fmla="#ppt_y-sin(pi*$)/27">
                                          <p:val>
                                            <p:fltVal val="0"/>
                                          </p:val>
                                        </p:tav>
                                        <p:tav tm="100000">
                                          <p:val>
                                            <p:fltVal val="1"/>
                                          </p:val>
                                        </p:tav>
                                      </p:tavLst>
                                    </p:anim>
                                    <p:anim calcmode="lin" valueType="num">
                                      <p:cBhvr>
                                        <p:cTn id="102" dur="41" tmFilter="0, 0; 0.125,0.2665; 0.25,0.4; 0.375,0.465; 0.5,0.5;  0.625,0.535; 0.75,0.6; 0.875,0.7335; 1,1">
                                          <p:stCondLst>
                                            <p:cond delay="414"/>
                                          </p:stCondLst>
                                        </p:cTn>
                                        <p:tgtEl>
                                          <p:spTgt spid="14"/>
                                        </p:tgtEl>
                                        <p:attrNameLst>
                                          <p:attrName>ppt_y</p:attrName>
                                        </p:attrNameLst>
                                      </p:cBhvr>
                                      <p:tavLst>
                                        <p:tav tm="0" fmla="#ppt_y-sin(pi*$)/81">
                                          <p:val>
                                            <p:fltVal val="0"/>
                                          </p:val>
                                        </p:tav>
                                        <p:tav tm="100000">
                                          <p:val>
                                            <p:fltVal val="1"/>
                                          </p:val>
                                        </p:tav>
                                      </p:tavLst>
                                    </p:anim>
                                    <p:animScale>
                                      <p:cBhvr>
                                        <p:cTn id="103" dur="7">
                                          <p:stCondLst>
                                            <p:cond delay="162"/>
                                          </p:stCondLst>
                                        </p:cTn>
                                        <p:tgtEl>
                                          <p:spTgt spid="14"/>
                                        </p:tgtEl>
                                      </p:cBhvr>
                                      <p:to x="100000" y="60000"/>
                                    </p:animScale>
                                    <p:animScale>
                                      <p:cBhvr>
                                        <p:cTn id="104" dur="41" decel="50000">
                                          <p:stCondLst>
                                            <p:cond delay="169"/>
                                          </p:stCondLst>
                                        </p:cTn>
                                        <p:tgtEl>
                                          <p:spTgt spid="14"/>
                                        </p:tgtEl>
                                      </p:cBhvr>
                                      <p:to x="100000" y="100000"/>
                                    </p:animScale>
                                    <p:animScale>
                                      <p:cBhvr>
                                        <p:cTn id="105" dur="7">
                                          <p:stCondLst>
                                            <p:cond delay="328"/>
                                          </p:stCondLst>
                                        </p:cTn>
                                        <p:tgtEl>
                                          <p:spTgt spid="14"/>
                                        </p:tgtEl>
                                      </p:cBhvr>
                                      <p:to x="100000" y="80000"/>
                                    </p:animScale>
                                    <p:animScale>
                                      <p:cBhvr>
                                        <p:cTn id="106" dur="41" decel="50000">
                                          <p:stCondLst>
                                            <p:cond delay="335"/>
                                          </p:stCondLst>
                                        </p:cTn>
                                        <p:tgtEl>
                                          <p:spTgt spid="14"/>
                                        </p:tgtEl>
                                      </p:cBhvr>
                                      <p:to x="100000" y="100000"/>
                                    </p:animScale>
                                    <p:animScale>
                                      <p:cBhvr>
                                        <p:cTn id="107" dur="7">
                                          <p:stCondLst>
                                            <p:cond delay="410"/>
                                          </p:stCondLst>
                                        </p:cTn>
                                        <p:tgtEl>
                                          <p:spTgt spid="14"/>
                                        </p:tgtEl>
                                      </p:cBhvr>
                                      <p:to x="100000" y="90000"/>
                                    </p:animScale>
                                    <p:animScale>
                                      <p:cBhvr>
                                        <p:cTn id="108" dur="41" decel="50000">
                                          <p:stCondLst>
                                            <p:cond delay="417"/>
                                          </p:stCondLst>
                                        </p:cTn>
                                        <p:tgtEl>
                                          <p:spTgt spid="14"/>
                                        </p:tgtEl>
                                      </p:cBhvr>
                                      <p:to x="100000" y="100000"/>
                                    </p:animScale>
                                    <p:animScale>
                                      <p:cBhvr>
                                        <p:cTn id="109" dur="7">
                                          <p:stCondLst>
                                            <p:cond delay="452"/>
                                          </p:stCondLst>
                                        </p:cTn>
                                        <p:tgtEl>
                                          <p:spTgt spid="14"/>
                                        </p:tgtEl>
                                      </p:cBhvr>
                                      <p:to x="100000" y="95000"/>
                                    </p:animScale>
                                    <p:animScale>
                                      <p:cBhvr>
                                        <p:cTn id="110" dur="41" decel="50000">
                                          <p:stCondLst>
                                            <p:cond delay="458"/>
                                          </p:stCondLst>
                                        </p:cTn>
                                        <p:tgtEl>
                                          <p:spTgt spid="14"/>
                                        </p:tgtEl>
                                      </p:cBhvr>
                                      <p:to x="100000" y="100000"/>
                                    </p:animScale>
                                  </p:childTnLst>
                                </p:cTn>
                              </p:par>
                            </p:childTnLst>
                          </p:cTn>
                        </p:par>
                        <p:par>
                          <p:cTn id="111" fill="hold" nodeType="afterGroup">
                            <p:stCondLst>
                              <p:cond delay="5000"/>
                            </p:stCondLst>
                            <p:childTnLst>
                              <p:par>
                                <p:cTn id="112" presetID="26" presetClass="entr" presetSubtype="0" fill="hold" nodeType="afterEffect">
                                  <p:stCondLst>
                                    <p:cond delay="0"/>
                                  </p:stCondLst>
                                  <p:childTnLst>
                                    <p:set>
                                      <p:cBhvr>
                                        <p:cTn id="113" dur="1" fill="hold">
                                          <p:stCondLst>
                                            <p:cond delay="0"/>
                                          </p:stCondLst>
                                        </p:cTn>
                                        <p:tgtEl>
                                          <p:spTgt spid="15"/>
                                        </p:tgtEl>
                                        <p:attrNameLst>
                                          <p:attrName>style.visibility</p:attrName>
                                        </p:attrNameLst>
                                      </p:cBhvr>
                                      <p:to>
                                        <p:strVal val="visible"/>
                                      </p:to>
                                    </p:set>
                                    <p:animEffect transition="in" filter="wipe(down)">
                                      <p:cBhvr>
                                        <p:cTn id="114" dur="145">
                                          <p:stCondLst>
                                            <p:cond delay="0"/>
                                          </p:stCondLst>
                                        </p:cTn>
                                        <p:tgtEl>
                                          <p:spTgt spid="15"/>
                                        </p:tgtEl>
                                      </p:cBhvr>
                                    </p:animEffect>
                                    <p:anim calcmode="lin" valueType="num">
                                      <p:cBhvr>
                                        <p:cTn id="115" dur="456"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16" dur="166"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17" dur="166" tmFilter="0, 0; 0.125,0.2665; 0.25,0.4; 0.375,0.465; 0.5,0.5;  0.625,0.535; 0.75,0.6; 0.875,0.7335; 1,1">
                                          <p:stCondLst>
                                            <p:cond delay="166"/>
                                          </p:stCondLst>
                                        </p:cTn>
                                        <p:tgtEl>
                                          <p:spTgt spid="15"/>
                                        </p:tgtEl>
                                        <p:attrNameLst>
                                          <p:attrName>ppt_y</p:attrName>
                                        </p:attrNameLst>
                                      </p:cBhvr>
                                      <p:tavLst>
                                        <p:tav tm="0" fmla="#ppt_y-sin(pi*$)/9">
                                          <p:val>
                                            <p:fltVal val="0"/>
                                          </p:val>
                                        </p:tav>
                                        <p:tav tm="100000">
                                          <p:val>
                                            <p:fltVal val="1"/>
                                          </p:val>
                                        </p:tav>
                                      </p:tavLst>
                                    </p:anim>
                                    <p:anim calcmode="lin" valueType="num">
                                      <p:cBhvr>
                                        <p:cTn id="118" dur="83" tmFilter="0, 0; 0.125,0.2665; 0.25,0.4; 0.375,0.465; 0.5,0.5;  0.625,0.535; 0.75,0.6; 0.875,0.7335; 1,1">
                                          <p:stCondLst>
                                            <p:cond delay="331"/>
                                          </p:stCondLst>
                                        </p:cTn>
                                        <p:tgtEl>
                                          <p:spTgt spid="15"/>
                                        </p:tgtEl>
                                        <p:attrNameLst>
                                          <p:attrName>ppt_y</p:attrName>
                                        </p:attrNameLst>
                                      </p:cBhvr>
                                      <p:tavLst>
                                        <p:tav tm="0" fmla="#ppt_y-sin(pi*$)/27">
                                          <p:val>
                                            <p:fltVal val="0"/>
                                          </p:val>
                                        </p:tav>
                                        <p:tav tm="100000">
                                          <p:val>
                                            <p:fltVal val="1"/>
                                          </p:val>
                                        </p:tav>
                                      </p:tavLst>
                                    </p:anim>
                                    <p:anim calcmode="lin" valueType="num">
                                      <p:cBhvr>
                                        <p:cTn id="119" dur="41" tmFilter="0, 0; 0.125,0.2665; 0.25,0.4; 0.375,0.465; 0.5,0.5;  0.625,0.535; 0.75,0.6; 0.875,0.7335; 1,1">
                                          <p:stCondLst>
                                            <p:cond delay="414"/>
                                          </p:stCondLst>
                                        </p:cTn>
                                        <p:tgtEl>
                                          <p:spTgt spid="15"/>
                                        </p:tgtEl>
                                        <p:attrNameLst>
                                          <p:attrName>ppt_y</p:attrName>
                                        </p:attrNameLst>
                                      </p:cBhvr>
                                      <p:tavLst>
                                        <p:tav tm="0" fmla="#ppt_y-sin(pi*$)/81">
                                          <p:val>
                                            <p:fltVal val="0"/>
                                          </p:val>
                                        </p:tav>
                                        <p:tav tm="100000">
                                          <p:val>
                                            <p:fltVal val="1"/>
                                          </p:val>
                                        </p:tav>
                                      </p:tavLst>
                                    </p:anim>
                                    <p:animScale>
                                      <p:cBhvr>
                                        <p:cTn id="120" dur="7">
                                          <p:stCondLst>
                                            <p:cond delay="162"/>
                                          </p:stCondLst>
                                        </p:cTn>
                                        <p:tgtEl>
                                          <p:spTgt spid="15"/>
                                        </p:tgtEl>
                                      </p:cBhvr>
                                      <p:to x="100000" y="60000"/>
                                    </p:animScale>
                                    <p:animScale>
                                      <p:cBhvr>
                                        <p:cTn id="121" dur="41" decel="50000">
                                          <p:stCondLst>
                                            <p:cond delay="169"/>
                                          </p:stCondLst>
                                        </p:cTn>
                                        <p:tgtEl>
                                          <p:spTgt spid="15"/>
                                        </p:tgtEl>
                                      </p:cBhvr>
                                      <p:to x="100000" y="100000"/>
                                    </p:animScale>
                                    <p:animScale>
                                      <p:cBhvr>
                                        <p:cTn id="122" dur="7">
                                          <p:stCondLst>
                                            <p:cond delay="328"/>
                                          </p:stCondLst>
                                        </p:cTn>
                                        <p:tgtEl>
                                          <p:spTgt spid="15"/>
                                        </p:tgtEl>
                                      </p:cBhvr>
                                      <p:to x="100000" y="80000"/>
                                    </p:animScale>
                                    <p:animScale>
                                      <p:cBhvr>
                                        <p:cTn id="123" dur="41" decel="50000">
                                          <p:stCondLst>
                                            <p:cond delay="335"/>
                                          </p:stCondLst>
                                        </p:cTn>
                                        <p:tgtEl>
                                          <p:spTgt spid="15"/>
                                        </p:tgtEl>
                                      </p:cBhvr>
                                      <p:to x="100000" y="100000"/>
                                    </p:animScale>
                                    <p:animScale>
                                      <p:cBhvr>
                                        <p:cTn id="124" dur="7">
                                          <p:stCondLst>
                                            <p:cond delay="410"/>
                                          </p:stCondLst>
                                        </p:cTn>
                                        <p:tgtEl>
                                          <p:spTgt spid="15"/>
                                        </p:tgtEl>
                                      </p:cBhvr>
                                      <p:to x="100000" y="90000"/>
                                    </p:animScale>
                                    <p:animScale>
                                      <p:cBhvr>
                                        <p:cTn id="125" dur="41" decel="50000">
                                          <p:stCondLst>
                                            <p:cond delay="417"/>
                                          </p:stCondLst>
                                        </p:cTn>
                                        <p:tgtEl>
                                          <p:spTgt spid="15"/>
                                        </p:tgtEl>
                                      </p:cBhvr>
                                      <p:to x="100000" y="100000"/>
                                    </p:animScale>
                                    <p:animScale>
                                      <p:cBhvr>
                                        <p:cTn id="126" dur="7">
                                          <p:stCondLst>
                                            <p:cond delay="452"/>
                                          </p:stCondLst>
                                        </p:cTn>
                                        <p:tgtEl>
                                          <p:spTgt spid="15"/>
                                        </p:tgtEl>
                                      </p:cBhvr>
                                      <p:to x="100000" y="95000"/>
                                    </p:animScale>
                                    <p:animScale>
                                      <p:cBhvr>
                                        <p:cTn id="127" dur="41" decel="50000">
                                          <p:stCondLst>
                                            <p:cond delay="458"/>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Punched Tape 4"/>
          <p:cNvSpPr/>
          <p:nvPr/>
        </p:nvSpPr>
        <p:spPr>
          <a:xfrm>
            <a:off x="1214440" y="1500190"/>
            <a:ext cx="6715125" cy="4429125"/>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6" name="Rectangle 5"/>
          <p:cNvSpPr/>
          <p:nvPr/>
        </p:nvSpPr>
        <p:spPr>
          <a:xfrm>
            <a:off x="3535029" y="357190"/>
            <a:ext cx="4597734" cy="646331"/>
          </a:xfrm>
          <a:prstGeom prst="rect">
            <a:avLst/>
          </a:prstGeom>
        </p:spPr>
        <p:txBody>
          <a:bodyPr wrap="none">
            <a:spAutoFit/>
          </a:bodyPr>
          <a:lstStyle/>
          <a:p>
            <a:pPr>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تفاوت مسکن با سایر نیازها</a:t>
            </a:r>
            <a:endParaRPr lang="fa-IR" sz="3600" dirty="0"/>
          </a:p>
        </p:txBody>
      </p:sp>
      <p:sp>
        <p:nvSpPr>
          <p:cNvPr id="7" name="Rectangle 6"/>
          <p:cNvSpPr/>
          <p:nvPr/>
        </p:nvSpPr>
        <p:spPr>
          <a:xfrm>
            <a:off x="1643065" y="2066927"/>
            <a:ext cx="5875337" cy="2862263"/>
          </a:xfrm>
          <a:prstGeom prst="rect">
            <a:avLst/>
          </a:prstGeom>
        </p:spPr>
        <p:txBody>
          <a:bodyPr>
            <a:spAutoFit/>
          </a:bodyPr>
          <a:lstStyle/>
          <a:p>
            <a:pPr>
              <a:lnSpc>
                <a:spcPct val="150000"/>
              </a:lnSpc>
              <a:defRPr/>
            </a:pPr>
            <a:r>
              <a:rPr lang="fa-IR" sz="4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جایگزینی </a:t>
            </a:r>
          </a:p>
          <a:p>
            <a:pPr algn="ctr">
              <a:lnSpc>
                <a:spcPct val="150000"/>
              </a:lnSpc>
              <a:defRPr/>
            </a:pPr>
            <a:r>
              <a:rPr lang="fa-IR" sz="4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غیرمنقول </a:t>
            </a:r>
          </a:p>
          <a:p>
            <a:pPr algn="l">
              <a:lnSpc>
                <a:spcPct val="150000"/>
              </a:lnSpc>
              <a:defRPr/>
            </a:pPr>
            <a:r>
              <a:rPr lang="fa-IR" sz="4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ارزش اقتصادی </a:t>
            </a:r>
            <a:endParaRPr lang="fa-IR" sz="4000" dirty="0"/>
          </a:p>
        </p:txBody>
      </p:sp>
    </p:spTree>
    <p:extLst>
      <p:ext uri="{BB962C8B-B14F-4D97-AF65-F5344CB8AC3E}">
        <p14:creationId xmlns:p14="http://schemas.microsoft.com/office/powerpoint/2010/main" val="42671735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style.rotation</p:attrName>
                                        </p:attrNameLst>
                                      </p:cBhvr>
                                      <p:tavLst>
                                        <p:tav tm="0">
                                          <p:val>
                                            <p:fltVal val="720"/>
                                          </p:val>
                                        </p:tav>
                                        <p:tav tm="100000">
                                          <p:val>
                                            <p:fltVal val="0"/>
                                          </p:val>
                                        </p:tav>
                                      </p:tavLst>
                                    </p:anim>
                                    <p:anim calcmode="lin" valueType="num">
                                      <p:cBhvr>
                                        <p:cTn id="9" dur="500" fill="hold"/>
                                        <p:tgtEl>
                                          <p:spTgt spid="5"/>
                                        </p:tgtEl>
                                        <p:attrNameLst>
                                          <p:attrName>ppt_h</p:attrName>
                                        </p:attrNameLst>
                                      </p:cBhvr>
                                      <p:tavLst>
                                        <p:tav tm="0">
                                          <p:val>
                                            <p:fltVal val="0"/>
                                          </p:val>
                                        </p:tav>
                                        <p:tav tm="100000">
                                          <p:val>
                                            <p:strVal val="#ppt_h"/>
                                          </p:val>
                                        </p:tav>
                                      </p:tavLst>
                                    </p:anim>
                                    <p:anim calcmode="lin" valueType="num">
                                      <p:cBhvr>
                                        <p:cTn id="10" dur="500" fill="hold"/>
                                        <p:tgtEl>
                                          <p:spTgt spid="5"/>
                                        </p:tgtEl>
                                        <p:attrNameLst>
                                          <p:attrName>ppt_w</p:attrName>
                                        </p:attrNameLst>
                                      </p:cBhvr>
                                      <p:tavLst>
                                        <p:tav tm="0">
                                          <p:val>
                                            <p:fltVal val="0"/>
                                          </p:val>
                                        </p:tav>
                                        <p:tav tm="100000">
                                          <p:val>
                                            <p:strVal val="#ppt_w"/>
                                          </p:val>
                                        </p:tav>
                                      </p:tavLst>
                                    </p:anim>
                                  </p:childTnLst>
                                </p:cTn>
                              </p:par>
                            </p:childTnLst>
                          </p:cTn>
                        </p:par>
                        <p:par>
                          <p:cTn id="11" fill="hold" nodeType="afterGroup">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2"/>
          <p:cNvSpPr>
            <a:spLocks noGrp="1"/>
          </p:cNvSpPr>
          <p:nvPr>
            <p:ph idx="1"/>
          </p:nvPr>
        </p:nvSpPr>
        <p:spPr>
          <a:xfrm>
            <a:off x="385763" y="812802"/>
            <a:ext cx="8401050" cy="5402263"/>
          </a:xfrm>
        </p:spPr>
        <p:txBody>
          <a:bodyPr>
            <a:normAutofit/>
          </a:bodyPr>
          <a:lstStyle/>
          <a:p>
            <a:pPr eaLnBrk="1" hangingPunct="1"/>
            <a:r>
              <a:rPr lang="fa-IR" altLang="fa-IR" dirty="0">
                <a:solidFill>
                  <a:schemeClr val="tx2"/>
                </a:solidFill>
                <a:cs typeface="B Homa" panose="00000400000000000000" pitchFamily="2" charset="-78"/>
              </a:rPr>
              <a:t>اهداف زيست محيطي :    </a:t>
            </a:r>
            <a:r>
              <a:rPr lang="fa-IR" altLang="fa-IR" b="1" dirty="0">
                <a:cs typeface="B Nazanin" panose="00000400000000000000" pitchFamily="2" charset="-78"/>
              </a:rPr>
              <a:t>پيشگيري از تخريب زمين ، توسعه منابع ، حفظ منابع، گسترش فضاي سبز، مكانيابي صحيح صنايع.</a:t>
            </a:r>
          </a:p>
          <a:p>
            <a:pPr eaLnBrk="1" hangingPunct="1">
              <a:buFont typeface="Wingdings" panose="05000000000000000000" pitchFamily="2" charset="2"/>
              <a:buNone/>
            </a:pPr>
            <a:endParaRPr lang="en-US" altLang="fa-IR" dirty="0">
              <a:cs typeface="B Homa" panose="00000400000000000000" pitchFamily="2" charset="-78"/>
            </a:endParaRPr>
          </a:p>
          <a:p>
            <a:pPr eaLnBrk="1" hangingPunct="1"/>
            <a:r>
              <a:rPr lang="fa-IR" altLang="fa-IR" dirty="0">
                <a:solidFill>
                  <a:schemeClr val="tx2"/>
                </a:solidFill>
                <a:cs typeface="B Homa" panose="00000400000000000000" pitchFamily="2" charset="-78"/>
              </a:rPr>
              <a:t>اهداف اقتصادي :     </a:t>
            </a:r>
            <a:r>
              <a:rPr lang="fa-IR" altLang="fa-IR" b="1" dirty="0">
                <a:cs typeface="B Nazanin" panose="00000400000000000000" pitchFamily="2" charset="-78"/>
              </a:rPr>
              <a:t>جلوگيري از بورس بازي زمين ، استفاده بهينه از زمين ، تعادل بخشي به ارزش اقتصادي زمين . </a:t>
            </a:r>
          </a:p>
          <a:p>
            <a:pPr eaLnBrk="1" hangingPunct="1">
              <a:buFont typeface="Wingdings" panose="05000000000000000000" pitchFamily="2" charset="2"/>
              <a:buNone/>
            </a:pPr>
            <a:endParaRPr lang="en-US" altLang="fa-IR" dirty="0">
              <a:cs typeface="B Homa" panose="00000400000000000000" pitchFamily="2" charset="-78"/>
            </a:endParaRPr>
          </a:p>
          <a:p>
            <a:pPr eaLnBrk="1" hangingPunct="1"/>
            <a:r>
              <a:rPr lang="fa-IR" altLang="fa-IR" dirty="0">
                <a:solidFill>
                  <a:schemeClr val="tx2"/>
                </a:solidFill>
                <a:cs typeface="B Homa" panose="00000400000000000000" pitchFamily="2" charset="-78"/>
              </a:rPr>
              <a:t>اهداف اجتماعي:    </a:t>
            </a:r>
            <a:r>
              <a:rPr lang="fa-IR" altLang="fa-IR" b="1" dirty="0">
                <a:cs typeface="B Nazanin" panose="00000400000000000000" pitchFamily="2" charset="-78"/>
              </a:rPr>
              <a:t>ارائه تسهيلات خدماتي بهتر ، زيبا سازي فضاي شهري، حفظ ارزش و منزلت اجتماعي انسان، </a:t>
            </a:r>
            <a:r>
              <a:rPr lang="fa-IR" altLang="fa-IR" b="1" dirty="0">
                <a:latin typeface="Times New Roman" panose="02020603050405020304" pitchFamily="18" charset="0"/>
                <a:ea typeface="Calibri" panose="020F0502020204030204" pitchFamily="34" charset="0"/>
                <a:cs typeface="B Nazanin" panose="00000400000000000000" pitchFamily="2" charset="-78"/>
              </a:rPr>
              <a:t>تقويت هويت محله </a:t>
            </a:r>
          </a:p>
          <a:p>
            <a:pPr eaLnBrk="1" hangingPunct="1"/>
            <a:endParaRPr lang="fa-IR" altLang="fa-IR" dirty="0">
              <a:latin typeface="Times New Roman" panose="02020603050405020304" pitchFamily="18" charset="0"/>
              <a:ea typeface="Calibri" panose="020F0502020204030204" pitchFamily="34" charset="0"/>
              <a:cs typeface="B Homa" panose="00000400000000000000" pitchFamily="2" charset="-78"/>
            </a:endParaRPr>
          </a:p>
          <a:p>
            <a:pPr eaLnBrk="1" hangingPunct="1"/>
            <a:r>
              <a:rPr lang="fa-IR" altLang="fa-IR" dirty="0">
                <a:solidFill>
                  <a:schemeClr val="tx2"/>
                </a:solidFill>
                <a:latin typeface="Times New Roman" panose="02020603050405020304" pitchFamily="18" charset="0"/>
                <a:ea typeface="Calibri" panose="020F0502020204030204" pitchFamily="34" charset="0"/>
                <a:cs typeface="B Homa" panose="00000400000000000000" pitchFamily="2" charset="-78"/>
              </a:rPr>
              <a:t>اهداف كالبدي:    </a:t>
            </a:r>
            <a:r>
              <a:rPr lang="fa-IR" altLang="fa-IR" b="1" dirty="0">
                <a:latin typeface="Times New Roman" panose="02020603050405020304" pitchFamily="18" charset="0"/>
                <a:ea typeface="Calibri" panose="020F0502020204030204" pitchFamily="34" charset="0"/>
                <a:cs typeface="B Nazanin" panose="00000400000000000000" pitchFamily="2" charset="-78"/>
              </a:rPr>
              <a:t>ممانعت از تداخل كاربريها، جلوگيري از رشد بي قواره شهر در سطح عمودي و افقي</a:t>
            </a:r>
            <a:endParaRPr lang="fa-IR" altLang="fa-IR" b="1" dirty="0" smtClean="0">
              <a:cs typeface="B Nazanin" panose="00000400000000000000" pitchFamily="2" charset="-78"/>
            </a:endParaRPr>
          </a:p>
        </p:txBody>
      </p:sp>
    </p:spTree>
    <p:extLst>
      <p:ext uri="{BB962C8B-B14F-4D97-AF65-F5344CB8AC3E}">
        <p14:creationId xmlns:p14="http://schemas.microsoft.com/office/powerpoint/2010/main" val="1986510045"/>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2286000" y="1143000"/>
            <a:ext cx="4572000" cy="5429250"/>
          </a:xfrm>
          <a:prstGeom prst="flowChartPunchedTap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Rectangle 4"/>
          <p:cNvSpPr/>
          <p:nvPr/>
        </p:nvSpPr>
        <p:spPr>
          <a:xfrm>
            <a:off x="2768602" y="357188"/>
            <a:ext cx="5364163" cy="646112"/>
          </a:xfrm>
          <a:prstGeom prst="rect">
            <a:avLst/>
          </a:prstGeom>
        </p:spPr>
        <p:txBody>
          <a:bodyPr wrap="none">
            <a:spAutoFit/>
          </a:bodyPr>
          <a:lstStyle/>
          <a:p>
            <a:pPr>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اهمیت مسکن در زندگی انسان : </a:t>
            </a:r>
            <a:endParaRPr lang="fa-IR" sz="3600" dirty="0"/>
          </a:p>
        </p:txBody>
      </p:sp>
      <p:sp>
        <p:nvSpPr>
          <p:cNvPr id="6" name="Rectangle 5"/>
          <p:cNvSpPr/>
          <p:nvPr/>
        </p:nvSpPr>
        <p:spPr>
          <a:xfrm>
            <a:off x="2428877" y="1500190"/>
            <a:ext cx="4017963" cy="3970337"/>
          </a:xfrm>
          <a:prstGeom prst="rect">
            <a:avLst/>
          </a:prstGeom>
        </p:spPr>
        <p:txBody>
          <a:bodyPr>
            <a:spAutoFit/>
          </a:bodyPr>
          <a:lstStyle/>
          <a:p>
            <a:pPr>
              <a:lnSpc>
                <a:spcPct val="150000"/>
              </a:lnSpc>
              <a:defRPr/>
            </a:pPr>
            <a:r>
              <a:rPr lang="fa-IR" sz="2800" kern="0" dirty="0">
                <a:solidFill>
                  <a:srgbClr val="FFFF00"/>
                </a:solidFill>
                <a:effectLst>
                  <a:outerShdw blurRad="38100" dist="38100" dir="2700000" algn="tl">
                    <a:srgbClr val="000000"/>
                  </a:outerShdw>
                </a:effectLst>
                <a:cs typeface="B Homa" panose="00000400000000000000" pitchFamily="2" charset="-78"/>
              </a:rPr>
              <a:t>الف) سرپناه </a:t>
            </a:r>
          </a:p>
          <a:p>
            <a:pPr>
              <a:lnSpc>
                <a:spcPct val="150000"/>
              </a:lnSpc>
              <a:defRPr/>
            </a:pPr>
            <a:r>
              <a:rPr lang="fa-IR" sz="2800" kern="0" dirty="0">
                <a:solidFill>
                  <a:srgbClr val="FFFF00"/>
                </a:solidFill>
                <a:effectLst>
                  <a:outerShdw blurRad="38100" dist="38100" dir="2700000" algn="tl">
                    <a:srgbClr val="000000"/>
                  </a:outerShdw>
                </a:effectLst>
                <a:cs typeface="B Homa" panose="00000400000000000000" pitchFamily="2" charset="-78"/>
              </a:rPr>
              <a:t>ب ) از نظر اقتصادی </a:t>
            </a:r>
          </a:p>
          <a:p>
            <a:pPr>
              <a:lnSpc>
                <a:spcPct val="150000"/>
              </a:lnSpc>
              <a:defRPr/>
            </a:pPr>
            <a:r>
              <a:rPr lang="fa-IR" sz="2800" kern="0" dirty="0">
                <a:solidFill>
                  <a:srgbClr val="FFFF00"/>
                </a:solidFill>
                <a:effectLst>
                  <a:outerShdw blurRad="38100" dist="38100" dir="2700000" algn="tl">
                    <a:srgbClr val="000000"/>
                  </a:outerShdw>
                </a:effectLst>
                <a:cs typeface="B Homa" panose="00000400000000000000" pitchFamily="2" charset="-78"/>
              </a:rPr>
              <a:t>ج) از نظر اجتماعی </a:t>
            </a:r>
          </a:p>
          <a:p>
            <a:pPr>
              <a:lnSpc>
                <a:spcPct val="150000"/>
              </a:lnSpc>
              <a:defRPr/>
            </a:pPr>
            <a:r>
              <a:rPr lang="fa-IR" sz="2800" kern="0" dirty="0">
                <a:solidFill>
                  <a:srgbClr val="FFFF00"/>
                </a:solidFill>
                <a:effectLst>
                  <a:outerShdw blurRad="38100" dist="38100" dir="2700000" algn="tl">
                    <a:srgbClr val="000000"/>
                  </a:outerShdw>
                </a:effectLst>
                <a:cs typeface="B Homa" panose="00000400000000000000" pitchFamily="2" charset="-78"/>
              </a:rPr>
              <a:t>د ) ایجاد اشتغال </a:t>
            </a:r>
          </a:p>
          <a:p>
            <a:pPr>
              <a:lnSpc>
                <a:spcPct val="150000"/>
              </a:lnSpc>
              <a:defRPr/>
            </a:pPr>
            <a:r>
              <a:rPr lang="fa-IR" sz="2800" kern="0" dirty="0">
                <a:solidFill>
                  <a:srgbClr val="FFFF00"/>
                </a:solidFill>
                <a:effectLst>
                  <a:outerShdw blurRad="38100" dist="38100" dir="2700000" algn="tl">
                    <a:srgbClr val="000000"/>
                  </a:outerShdw>
                </a:effectLst>
                <a:cs typeface="B Homa" panose="00000400000000000000" pitchFamily="2" charset="-78"/>
              </a:rPr>
              <a:t>هـ ) از نظر روانی </a:t>
            </a:r>
          </a:p>
          <a:p>
            <a:pPr>
              <a:lnSpc>
                <a:spcPct val="150000"/>
              </a:lnSpc>
              <a:defRPr/>
            </a:pPr>
            <a:r>
              <a:rPr lang="fa-IR" sz="2800" kern="0" dirty="0">
                <a:solidFill>
                  <a:srgbClr val="FFFF00"/>
                </a:solidFill>
                <a:effectLst>
                  <a:outerShdw blurRad="38100" dist="38100" dir="2700000" algn="tl">
                    <a:srgbClr val="000000"/>
                  </a:outerShdw>
                </a:effectLst>
                <a:cs typeface="B Homa" panose="00000400000000000000" pitchFamily="2" charset="-78"/>
              </a:rPr>
              <a:t>و ) از نظر پیشرفتهای ارتباطی </a:t>
            </a:r>
          </a:p>
        </p:txBody>
      </p:sp>
    </p:spTree>
    <p:extLst>
      <p:ext uri="{BB962C8B-B14F-4D97-AF65-F5344CB8AC3E}">
        <p14:creationId xmlns:p14="http://schemas.microsoft.com/office/powerpoint/2010/main" val="38798917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nodeType="afterGroup">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ppt_x</p:attrName>
                                        </p:attrNameLst>
                                      </p:cBhvr>
                                      <p:tavLst>
                                        <p:tav tm="0">
                                          <p:val>
                                            <p:strVal val="#ppt_x-.2"/>
                                          </p:val>
                                        </p:tav>
                                        <p:tav tm="100000">
                                          <p:val>
                                            <p:strVal val="#ppt_x"/>
                                          </p:val>
                                        </p:tav>
                                      </p:tavLst>
                                    </p:anim>
                                    <p:anim calcmode="lin" valueType="num">
                                      <p:cBhvr>
                                        <p:cTn id="14"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gtEl>
                                      </p:cBhvr>
                                    </p:animEffect>
                                  </p:childTnLst>
                                </p:cTn>
                              </p:par>
                            </p:childTnLst>
                          </p:cTn>
                        </p:par>
                        <p:par>
                          <p:cTn id="16" fill="hold" nodeType="afterGroup">
                            <p:stCondLst>
                              <p:cond delay="2000"/>
                            </p:stCondLst>
                            <p:childTnLst>
                              <p:par>
                                <p:cTn id="17" presetID="20" presetClass="emph" presetSubtype="0" fill="hold" grpId="0" nodeType="afterEffect">
                                  <p:stCondLst>
                                    <p:cond delay="0"/>
                                  </p:stCondLst>
                                  <p:iterate type="lt">
                                    <p:tmPct val="10000"/>
                                  </p:iterate>
                                  <p:childTnLst>
                                    <p:set>
                                      <p:cBhvr override="childStyle">
                                        <p:cTn id="18" dur="500" autoRev="1" fill="hold"/>
                                        <p:tgtEl>
                                          <p:spTgt spid="6"/>
                                        </p:tgtEl>
                                        <p:attrNameLst>
                                          <p:attrName>style.color</p:attrName>
                                        </p:attrNameLst>
                                      </p:cBhvr>
                                      <p:to>
                                        <p:clrVal>
                                          <a:schemeClr val="accent2"/>
                                        </p:clrVal>
                                      </p:to>
                                    </p:set>
                                    <p:set>
                                      <p:cBhvr>
                                        <p:cTn id="19" dur="500" autoRev="1" fill="hold"/>
                                        <p:tgtEl>
                                          <p:spTgt spid="6"/>
                                        </p:tgtEl>
                                        <p:attrNameLst>
                                          <p:attrName>fillcolor</p:attrName>
                                        </p:attrNameLst>
                                      </p:cBhvr>
                                      <p:to>
                                        <p:clrVal>
                                          <a:schemeClr val="accent2"/>
                                        </p:clrVal>
                                      </p:to>
                                    </p:set>
                                    <p:set>
                                      <p:cBhvr>
                                        <p:cTn id="20" dur="500" autoRev="1" fill="hold"/>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ded Corner 3"/>
          <p:cNvSpPr/>
          <p:nvPr/>
        </p:nvSpPr>
        <p:spPr>
          <a:xfrm>
            <a:off x="428625" y="1214438"/>
            <a:ext cx="8286750" cy="5143500"/>
          </a:xfrm>
          <a:prstGeom prst="foldedCorner">
            <a:avLst>
              <a:gd name="adj" fmla="val 13705"/>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6" name="Rectangle 5"/>
          <p:cNvSpPr/>
          <p:nvPr/>
        </p:nvSpPr>
        <p:spPr>
          <a:xfrm>
            <a:off x="571472" y="1357300"/>
            <a:ext cx="7643866" cy="4621025"/>
          </a:xfrm>
          <a:prstGeom prst="rect">
            <a:avLst/>
          </a:prstGeom>
        </p:spPr>
        <p:txBody>
          <a:bodyPr>
            <a:spAutoFit/>
          </a:bodyPr>
          <a:lstStyle/>
          <a:p>
            <a:pPr>
              <a:lnSpc>
                <a:spcPct val="150000"/>
              </a:lnSpc>
              <a:buClr>
                <a:srgbClr val="FFFF00"/>
              </a:buClr>
              <a:buFont typeface="Courier New" pitchFamily="49" charset="0"/>
              <a:buChar char="o"/>
              <a:defRPr/>
            </a:pPr>
            <a:r>
              <a:rPr lang="fa-IR" sz="2400" b="1" kern="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Homa" panose="00000400000000000000" pitchFamily="2" charset="-78"/>
              </a:rPr>
              <a:t>محدودیت منابع مالی </a:t>
            </a:r>
          </a:p>
          <a:p>
            <a:pPr>
              <a:lnSpc>
                <a:spcPct val="150000"/>
              </a:lnSpc>
              <a:buClr>
                <a:srgbClr val="FFFF00"/>
              </a:buClr>
              <a:buFont typeface="Courier New" pitchFamily="49" charset="0"/>
              <a:buChar char="o"/>
              <a:defRPr/>
            </a:pPr>
            <a:r>
              <a:rPr lang="fa-IR" sz="2400" b="1" kern="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Homa" panose="00000400000000000000" pitchFamily="2" charset="-78"/>
              </a:rPr>
              <a:t>تعارض و ناهماهنگی بین برنامه ریزی شهری و منطقه ای </a:t>
            </a:r>
          </a:p>
          <a:p>
            <a:pPr>
              <a:lnSpc>
                <a:spcPct val="150000"/>
              </a:lnSpc>
              <a:buClr>
                <a:srgbClr val="FFFF00"/>
              </a:buClr>
              <a:buFont typeface="Courier New" pitchFamily="49" charset="0"/>
              <a:buChar char="o"/>
              <a:defRPr/>
            </a:pPr>
            <a:r>
              <a:rPr lang="fa-IR" sz="2400" b="1" kern="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Homa" panose="00000400000000000000" pitchFamily="2" charset="-78"/>
              </a:rPr>
              <a:t>فقدان استاندارد برای طرح و تولید و اجرای ساختمان </a:t>
            </a:r>
          </a:p>
          <a:p>
            <a:pPr>
              <a:lnSpc>
                <a:spcPct val="150000"/>
              </a:lnSpc>
              <a:buClr>
                <a:srgbClr val="FFFF00"/>
              </a:buClr>
              <a:buFont typeface="Courier New" pitchFamily="49" charset="0"/>
              <a:buChar char="o"/>
              <a:defRPr/>
            </a:pPr>
            <a:r>
              <a:rPr lang="fa-IR" sz="2400" b="1" kern="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Homa" panose="00000400000000000000" pitchFamily="2" charset="-78"/>
              </a:rPr>
              <a:t>وجود درصد بالایی از ساختمانهای زیر استاندارد که نیاز به تخریب یا تعمیر دارند</a:t>
            </a:r>
          </a:p>
          <a:p>
            <a:pPr>
              <a:lnSpc>
                <a:spcPct val="150000"/>
              </a:lnSpc>
              <a:buClr>
                <a:srgbClr val="FFFF00"/>
              </a:buClr>
              <a:buFont typeface="Courier New" pitchFamily="49" charset="0"/>
              <a:buChar char="o"/>
              <a:defRPr/>
            </a:pPr>
            <a:r>
              <a:rPr lang="fa-IR" sz="2400" b="1" kern="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Homa" panose="00000400000000000000" pitchFamily="2" charset="-78"/>
              </a:rPr>
              <a:t> رشد سریع جمعیت و افزایش شهرنشینان </a:t>
            </a:r>
          </a:p>
          <a:p>
            <a:pPr>
              <a:lnSpc>
                <a:spcPct val="150000"/>
              </a:lnSpc>
              <a:buClr>
                <a:srgbClr val="FFFF00"/>
              </a:buClr>
              <a:buFont typeface="Courier New" pitchFamily="49" charset="0"/>
              <a:buChar char="o"/>
              <a:defRPr/>
            </a:pPr>
            <a:r>
              <a:rPr lang="fa-IR" sz="2400" b="1" kern="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Homa" panose="00000400000000000000" pitchFamily="2" charset="-78"/>
              </a:rPr>
              <a:t>فقدان نظام صنعتی در حرف و صنوف وابسته به ساختمان </a:t>
            </a:r>
          </a:p>
          <a:p>
            <a:pPr>
              <a:lnSpc>
                <a:spcPct val="150000"/>
              </a:lnSpc>
              <a:buClr>
                <a:srgbClr val="FFFF00"/>
              </a:buClr>
              <a:buFont typeface="Courier New" pitchFamily="49" charset="0"/>
              <a:buChar char="o"/>
              <a:defRPr/>
            </a:pPr>
            <a:r>
              <a:rPr lang="fa-IR" sz="2400" b="1" kern="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Homa" panose="00000400000000000000" pitchFamily="2" charset="-78"/>
              </a:rPr>
              <a:t>فقدان نهادهای سرمایه گذاری مسکن و ساختمان </a:t>
            </a:r>
          </a:p>
        </p:txBody>
      </p:sp>
      <p:sp>
        <p:nvSpPr>
          <p:cNvPr id="7" name="Rectangle 6"/>
          <p:cNvSpPr/>
          <p:nvPr/>
        </p:nvSpPr>
        <p:spPr>
          <a:xfrm>
            <a:off x="6809321" y="412789"/>
            <a:ext cx="2048959" cy="584775"/>
          </a:xfrm>
          <a:prstGeom prst="rect">
            <a:avLst/>
          </a:prstGeom>
        </p:spPr>
        <p:txBody>
          <a:bodyPr wrap="none">
            <a:spAutoFit/>
          </a:bodyPr>
          <a:lstStyle/>
          <a:p>
            <a:r>
              <a:rPr lang="fa-IR" sz="3200" dirty="0" smtClean="0">
                <a:cs typeface="B Homa" panose="00000400000000000000" pitchFamily="2" charset="-78"/>
              </a:rPr>
              <a:t>مشکلات عام</a:t>
            </a:r>
            <a:endParaRPr lang="fa-IR" sz="3200" dirty="0">
              <a:cs typeface="B Homa" panose="00000400000000000000" pitchFamily="2" charset="-78"/>
            </a:endParaRPr>
          </a:p>
        </p:txBody>
      </p:sp>
    </p:spTree>
    <p:extLst>
      <p:ext uri="{BB962C8B-B14F-4D97-AF65-F5344CB8AC3E}">
        <p14:creationId xmlns:p14="http://schemas.microsoft.com/office/powerpoint/2010/main" val="26869270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childTnLst>
                          </p:cTn>
                        </p:par>
                        <p:par>
                          <p:cTn id="8" fill="hold" nodeType="afterGroup">
                            <p:stCondLst>
                              <p:cond delay="1000"/>
                            </p:stCondLst>
                            <p:childTnLst>
                              <p:par>
                                <p:cTn id="9" presetID="5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Scale>
                                      <p:cBhvr>
                                        <p:cTn id="1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6"/>
                                        </p:tgtEl>
                                        <p:attrNameLst>
                                          <p:attrName>ppt_x</p:attrName>
                                          <p:attrName>ppt_y</p:attrName>
                                        </p:attrNameLst>
                                      </p:cBhvr>
                                    </p:animMotion>
                                    <p:animEffect transition="in" filter="fade">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1357315" y="1071563"/>
            <a:ext cx="7000875" cy="5429250"/>
          </a:xfrm>
          <a:prstGeom prst="flowChartPunchedTape">
            <a:avLst/>
          </a:prstGeom>
          <a:solidFill>
            <a:schemeClr val="accent2"/>
          </a:solidFill>
        </p:spPr>
        <p:style>
          <a:lnRef idx="1">
            <a:schemeClr val="accent2"/>
          </a:lnRef>
          <a:fillRef idx="2">
            <a:schemeClr val="accent2"/>
          </a:fillRef>
          <a:effectRef idx="1">
            <a:schemeClr val="accent2"/>
          </a:effectRef>
          <a:fontRef idx="minor">
            <a:schemeClr val="dk1"/>
          </a:fontRef>
        </p:style>
        <p:txBody>
          <a:bodyPr rtlCol="1" anchor="ctr"/>
          <a:lstStyle/>
          <a:p>
            <a:pPr algn="ctr">
              <a:defRPr/>
            </a:pPr>
            <a:endParaRPr lang="fa-IR"/>
          </a:p>
        </p:txBody>
      </p:sp>
      <p:sp>
        <p:nvSpPr>
          <p:cNvPr id="6" name="Rectangle 5"/>
          <p:cNvSpPr/>
          <p:nvPr/>
        </p:nvSpPr>
        <p:spPr>
          <a:xfrm>
            <a:off x="928690" y="1433515"/>
            <a:ext cx="7018337" cy="3970337"/>
          </a:xfrm>
          <a:prstGeom prst="rect">
            <a:avLst/>
          </a:prstGeom>
        </p:spPr>
        <p:txBody>
          <a:bodyPr>
            <a:spAutoFit/>
          </a:bodyPr>
          <a:lstStyle/>
          <a:p>
            <a:pPr>
              <a:lnSpc>
                <a:spcPct val="150000"/>
              </a:lnSpc>
              <a:defRPr/>
            </a:pPr>
            <a:r>
              <a:rPr lang="fa-IR" sz="2400" kern="0" dirty="0">
                <a:effectLst>
                  <a:outerShdw blurRad="38100" dist="38100" dir="2700000" algn="tl">
                    <a:srgbClr val="000000"/>
                  </a:outerShdw>
                </a:effectLst>
                <a:cs typeface="B Homa" panose="00000400000000000000" pitchFamily="2" charset="-78"/>
              </a:rPr>
              <a:t>1- زمین </a:t>
            </a:r>
          </a:p>
          <a:p>
            <a:pPr>
              <a:lnSpc>
                <a:spcPct val="150000"/>
              </a:lnSpc>
              <a:defRPr/>
            </a:pPr>
            <a:r>
              <a:rPr lang="fa-IR" sz="2400" kern="0" dirty="0">
                <a:effectLst>
                  <a:outerShdw blurRad="38100" dist="38100" dir="2700000" algn="tl">
                    <a:srgbClr val="000000"/>
                  </a:outerShdw>
                </a:effectLst>
                <a:cs typeface="B Homa" panose="00000400000000000000" pitchFamily="2" charset="-78"/>
              </a:rPr>
              <a:t>2- مصالح ساختمانی ( استاندارد نبودن) </a:t>
            </a:r>
          </a:p>
          <a:p>
            <a:pPr>
              <a:lnSpc>
                <a:spcPct val="150000"/>
              </a:lnSpc>
              <a:defRPr/>
            </a:pPr>
            <a:r>
              <a:rPr lang="fa-IR" sz="2400" kern="0" dirty="0">
                <a:effectLst>
                  <a:outerShdw blurRad="38100" dist="38100" dir="2700000" algn="tl">
                    <a:srgbClr val="000000"/>
                  </a:outerShdw>
                </a:effectLst>
                <a:cs typeface="B Homa" panose="00000400000000000000" pitchFamily="2" charset="-78"/>
              </a:rPr>
              <a:t>3- منابع اعتباری و مالی برای گروه های کم درآمد</a:t>
            </a:r>
          </a:p>
          <a:p>
            <a:pPr>
              <a:lnSpc>
                <a:spcPct val="150000"/>
              </a:lnSpc>
              <a:defRPr/>
            </a:pPr>
            <a:r>
              <a:rPr lang="fa-IR" sz="2400" kern="0" dirty="0">
                <a:effectLst>
                  <a:outerShdw blurRad="38100" dist="38100" dir="2700000" algn="tl">
                    <a:srgbClr val="000000"/>
                  </a:outerShdw>
                </a:effectLst>
                <a:cs typeface="B Homa" panose="00000400000000000000" pitchFamily="2" charset="-78"/>
              </a:rPr>
              <a:t>4- نیروی انسانی ، کمبود نیروهای انسانی متخصص در امر مسکن و توزیع نامناسب آنها در شهرهای بزرگ </a:t>
            </a:r>
          </a:p>
          <a:p>
            <a:pPr>
              <a:lnSpc>
                <a:spcPct val="150000"/>
              </a:lnSpc>
              <a:defRPr/>
            </a:pPr>
            <a:r>
              <a:rPr lang="fa-IR" sz="2400" kern="0" dirty="0">
                <a:effectLst>
                  <a:outerShdw blurRad="38100" dist="38100" dir="2700000" algn="tl">
                    <a:srgbClr val="000000"/>
                  </a:outerShdw>
                </a:effectLst>
                <a:cs typeface="B Homa" panose="00000400000000000000" pitchFamily="2" charset="-78"/>
              </a:rPr>
              <a:t>5- فن آوری ساخت </a:t>
            </a:r>
          </a:p>
          <a:p>
            <a:pPr>
              <a:lnSpc>
                <a:spcPct val="150000"/>
              </a:lnSpc>
              <a:defRPr/>
            </a:pPr>
            <a:r>
              <a:rPr lang="fa-IR" sz="2400" kern="0" dirty="0">
                <a:effectLst>
                  <a:outerShdw blurRad="38100" dist="38100" dir="2700000" algn="tl">
                    <a:srgbClr val="000000"/>
                  </a:outerShdw>
                </a:effectLst>
                <a:cs typeface="B Homa" panose="00000400000000000000" pitchFamily="2" charset="-78"/>
              </a:rPr>
              <a:t>6- مدیریت اجرا </a:t>
            </a:r>
          </a:p>
        </p:txBody>
      </p:sp>
      <p:sp>
        <p:nvSpPr>
          <p:cNvPr id="5" name="Rectangle 4"/>
          <p:cNvSpPr/>
          <p:nvPr/>
        </p:nvSpPr>
        <p:spPr>
          <a:xfrm>
            <a:off x="6624975" y="412789"/>
            <a:ext cx="2233305" cy="584775"/>
          </a:xfrm>
          <a:prstGeom prst="rect">
            <a:avLst/>
          </a:prstGeom>
        </p:spPr>
        <p:txBody>
          <a:bodyPr wrap="none">
            <a:spAutoFit/>
          </a:bodyPr>
          <a:lstStyle/>
          <a:p>
            <a:r>
              <a:rPr lang="fa-IR" sz="3200" dirty="0" smtClean="0">
                <a:cs typeface="B Homa" panose="00000400000000000000" pitchFamily="2" charset="-78"/>
              </a:rPr>
              <a:t>مشکلات خاص</a:t>
            </a:r>
            <a:endParaRPr lang="fa-IR" sz="3200" dirty="0">
              <a:cs typeface="B Homa" panose="00000400000000000000" pitchFamily="2" charset="-78"/>
            </a:endParaRPr>
          </a:p>
        </p:txBody>
      </p:sp>
    </p:spTree>
    <p:extLst>
      <p:ext uri="{BB962C8B-B14F-4D97-AF65-F5344CB8AC3E}">
        <p14:creationId xmlns:p14="http://schemas.microsoft.com/office/powerpoint/2010/main" val="1504773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mph" presetSubtype="0" fill="hold" grpId="0" nodeType="afterEffect">
                                  <p:stCondLst>
                                    <p:cond delay="0"/>
                                  </p:stCondLst>
                                  <p:iterate type="lt">
                                    <p:tmPct val="10000"/>
                                  </p:iterate>
                                  <p:childTnLst>
                                    <p:set>
                                      <p:cBhvr override="childStyle">
                                        <p:cTn id="6" dur="250" autoRev="1" fill="hold"/>
                                        <p:tgtEl>
                                          <p:spTgt spid="6"/>
                                        </p:tgtEl>
                                        <p:attrNameLst>
                                          <p:attrName>style.color</p:attrName>
                                        </p:attrNameLst>
                                      </p:cBhvr>
                                      <p:to>
                                        <p:clrVal>
                                          <a:schemeClr val="accent2"/>
                                        </p:clrVal>
                                      </p:to>
                                    </p:set>
                                    <p:set>
                                      <p:cBhvr>
                                        <p:cTn id="7" dur="250" autoRev="1" fill="hold"/>
                                        <p:tgtEl>
                                          <p:spTgt spid="6"/>
                                        </p:tgtEl>
                                        <p:attrNameLst>
                                          <p:attrName>fillcolor</p:attrName>
                                        </p:attrNameLst>
                                      </p:cBhvr>
                                      <p:to>
                                        <p:clrVal>
                                          <a:schemeClr val="accent2"/>
                                        </p:clrVal>
                                      </p:to>
                                    </p:set>
                                    <p:set>
                                      <p:cBhvr>
                                        <p:cTn id="8" dur="250" autoRev="1" fill="hold"/>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Punched Tape 6"/>
          <p:cNvSpPr/>
          <p:nvPr/>
        </p:nvSpPr>
        <p:spPr>
          <a:xfrm>
            <a:off x="571502" y="928688"/>
            <a:ext cx="8143875" cy="5429250"/>
          </a:xfrm>
          <a:prstGeom prst="flowChartPunchedTape">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10" name="Rectangle 9"/>
          <p:cNvSpPr/>
          <p:nvPr/>
        </p:nvSpPr>
        <p:spPr>
          <a:xfrm>
            <a:off x="714375" y="1316038"/>
            <a:ext cx="7715250" cy="3970318"/>
          </a:xfrm>
          <a:prstGeom prst="rect">
            <a:avLst/>
          </a:prstGeom>
        </p:spPr>
        <p:txBody>
          <a:bodyPr>
            <a:spAutoFit/>
          </a:bodyPr>
          <a:lstStyle/>
          <a:p>
            <a:pPr>
              <a:lnSpc>
                <a:spcPct val="150000"/>
              </a:lnSpc>
              <a:defRPr/>
            </a:pPr>
            <a:r>
              <a:rPr lang="fa-IR" sz="2400" kern="0" dirty="0">
                <a:effectLst>
                  <a:glow rad="139700">
                    <a:schemeClr val="accent3">
                      <a:satMod val="175000"/>
                      <a:alpha val="40000"/>
                    </a:schemeClr>
                  </a:glow>
                  <a:outerShdw blurRad="38100" dist="38100" dir="2700000" algn="tl">
                    <a:srgbClr val="000000"/>
                  </a:outerShdw>
                </a:effectLst>
                <a:cs typeface="B Homa" panose="00000400000000000000" pitchFamily="2" charset="-78"/>
              </a:rPr>
              <a:t>کمبود اعتبارات و تسهیلات لازم </a:t>
            </a:r>
          </a:p>
          <a:p>
            <a:pPr>
              <a:lnSpc>
                <a:spcPct val="150000"/>
              </a:lnSpc>
              <a:defRPr/>
            </a:pPr>
            <a:r>
              <a:rPr lang="fa-IR" sz="2400" kern="0" dirty="0">
                <a:effectLst>
                  <a:glow rad="139700">
                    <a:schemeClr val="accent3">
                      <a:satMod val="175000"/>
                      <a:alpha val="40000"/>
                    </a:schemeClr>
                  </a:glow>
                  <a:outerShdw blurRad="38100" dist="38100" dir="2700000" algn="tl">
                    <a:srgbClr val="000000"/>
                  </a:outerShdw>
                </a:effectLst>
                <a:cs typeface="B Homa" panose="00000400000000000000" pitchFamily="2" charset="-78"/>
              </a:rPr>
              <a:t>            کمبود و گرانی زمین </a:t>
            </a:r>
          </a:p>
          <a:p>
            <a:pPr>
              <a:lnSpc>
                <a:spcPct val="150000"/>
              </a:lnSpc>
              <a:defRPr/>
            </a:pPr>
            <a:r>
              <a:rPr lang="fa-IR" sz="2400" kern="0" dirty="0">
                <a:effectLst>
                  <a:glow rad="139700">
                    <a:schemeClr val="accent3">
                      <a:satMod val="175000"/>
                      <a:alpha val="40000"/>
                    </a:schemeClr>
                  </a:glow>
                  <a:outerShdw blurRad="38100" dist="38100" dir="2700000" algn="tl">
                    <a:srgbClr val="000000"/>
                  </a:outerShdw>
                </a:effectLst>
                <a:cs typeface="B Homa" panose="00000400000000000000" pitchFamily="2" charset="-78"/>
              </a:rPr>
              <a:t>                   کمبود و گرانی مصالح </a:t>
            </a:r>
          </a:p>
          <a:p>
            <a:pPr>
              <a:lnSpc>
                <a:spcPct val="150000"/>
              </a:lnSpc>
              <a:defRPr/>
            </a:pPr>
            <a:r>
              <a:rPr lang="fa-IR" sz="2400" kern="0" dirty="0">
                <a:effectLst>
                  <a:glow rad="139700">
                    <a:schemeClr val="accent3">
                      <a:satMod val="175000"/>
                      <a:alpha val="40000"/>
                    </a:schemeClr>
                  </a:glow>
                  <a:outerShdw blurRad="38100" dist="38100" dir="2700000" algn="tl">
                    <a:srgbClr val="000000"/>
                  </a:outerShdw>
                </a:effectLst>
                <a:cs typeface="B Homa" panose="00000400000000000000" pitchFamily="2" charset="-78"/>
              </a:rPr>
              <a:t>                         کندی فرآیند ساخت </a:t>
            </a:r>
          </a:p>
          <a:p>
            <a:pPr>
              <a:lnSpc>
                <a:spcPct val="150000"/>
              </a:lnSpc>
              <a:defRPr/>
            </a:pPr>
            <a:r>
              <a:rPr lang="fa-IR" sz="2400" kern="0" dirty="0">
                <a:effectLst>
                  <a:glow rad="139700">
                    <a:schemeClr val="accent3">
                      <a:satMod val="175000"/>
                      <a:alpha val="40000"/>
                    </a:schemeClr>
                  </a:glow>
                  <a:outerShdw blurRad="38100" dist="38100" dir="2700000" algn="tl">
                    <a:srgbClr val="000000"/>
                  </a:outerShdw>
                </a:effectLst>
                <a:cs typeface="B Homa" panose="00000400000000000000" pitchFamily="2" charset="-78"/>
              </a:rPr>
              <a:t>                               الگوهای سنتی مصرف مسکن </a:t>
            </a:r>
          </a:p>
          <a:p>
            <a:pPr algn="ctr">
              <a:lnSpc>
                <a:spcPct val="150000"/>
              </a:lnSpc>
              <a:defRPr/>
            </a:pPr>
            <a:r>
              <a:rPr lang="fa-IR" sz="2400" kern="0" dirty="0">
                <a:effectLst>
                  <a:glow rad="139700">
                    <a:schemeClr val="accent3">
                      <a:satMod val="175000"/>
                      <a:alpha val="40000"/>
                    </a:schemeClr>
                  </a:glow>
                  <a:outerShdw blurRad="38100" dist="38100" dir="2700000" algn="tl">
                    <a:srgbClr val="000000"/>
                  </a:outerShdw>
                </a:effectLst>
                <a:cs typeface="B Homa" panose="00000400000000000000" pitchFamily="2" charset="-78"/>
              </a:rPr>
              <a:t>    کمبود و نیروی انسانی متخصص </a:t>
            </a:r>
          </a:p>
          <a:p>
            <a:pPr algn="l">
              <a:lnSpc>
                <a:spcPct val="150000"/>
              </a:lnSpc>
              <a:defRPr/>
            </a:pPr>
            <a:r>
              <a:rPr lang="fa-IR" sz="2400" kern="0" dirty="0">
                <a:effectLst>
                  <a:glow rad="139700">
                    <a:schemeClr val="accent3">
                      <a:satMod val="175000"/>
                      <a:alpha val="40000"/>
                    </a:schemeClr>
                  </a:glow>
                  <a:outerShdw blurRad="38100" dist="38100" dir="2700000" algn="tl">
                    <a:srgbClr val="000000"/>
                  </a:outerShdw>
                </a:effectLst>
                <a:cs typeface="B Homa" panose="00000400000000000000" pitchFamily="2" charset="-78"/>
              </a:rPr>
              <a:t>فقدان ساز و کار مناسب برای ذخیره کردن زمین </a:t>
            </a:r>
          </a:p>
        </p:txBody>
      </p:sp>
      <p:sp>
        <p:nvSpPr>
          <p:cNvPr id="12" name="16-Point Star 11"/>
          <p:cNvSpPr/>
          <p:nvPr/>
        </p:nvSpPr>
        <p:spPr>
          <a:xfrm>
            <a:off x="357190" y="354015"/>
            <a:ext cx="3000375" cy="1931987"/>
          </a:xfrm>
          <a:prstGeom prst="star16">
            <a:avLst>
              <a:gd name="adj" fmla="val 43609"/>
            </a:avLst>
          </a:prstGeom>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مشکلات عرضه : </a:t>
            </a:r>
            <a:endParaRPr lang="fa-IR" sz="3600" dirty="0"/>
          </a:p>
        </p:txBody>
      </p:sp>
    </p:spTree>
    <p:extLst>
      <p:ext uri="{BB962C8B-B14F-4D97-AF65-F5344CB8AC3E}">
        <p14:creationId xmlns:p14="http://schemas.microsoft.com/office/powerpoint/2010/main" val="16723951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2"/>
                                          </p:val>
                                        </p:tav>
                                        <p:tav tm="100000">
                                          <p:val>
                                            <p:strVal val="#ppt_x"/>
                                          </p:val>
                                        </p:tav>
                                      </p:tavLst>
                                    </p:anim>
                                    <p:anim calcmode="lin" valueType="num">
                                      <p:cBhvr>
                                        <p:cTn id="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gtEl>
                                      </p:cBhvr>
                                    </p:animEffect>
                                  </p:childTnLst>
                                </p:cTn>
                              </p:par>
                            </p:childTnLst>
                          </p:cTn>
                        </p:par>
                        <p:par>
                          <p:cTn id="10" fill="hold" nodeType="afterGroup">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1000"/>
                                        <p:tgtEl>
                                          <p:spTgt spid="7"/>
                                        </p:tgtEl>
                                      </p:cBhvr>
                                    </p:animEffect>
                                  </p:childTnLst>
                                </p:cTn>
                              </p:par>
                            </p:childTnLst>
                          </p:cTn>
                        </p:par>
                        <p:par>
                          <p:cTn id="14" fill="hold" nodeType="afterGroup">
                            <p:stCondLst>
                              <p:cond delay="2000"/>
                            </p:stCondLst>
                            <p:childTnLst>
                              <p:par>
                                <p:cTn id="15" presetID="26"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290">
                                          <p:stCondLst>
                                            <p:cond delay="0"/>
                                          </p:stCondLst>
                                        </p:cTn>
                                        <p:tgtEl>
                                          <p:spTgt spid="10"/>
                                        </p:tgtEl>
                                      </p:cBhvr>
                                    </p:animEffect>
                                    <p:anim calcmode="lin" valueType="num">
                                      <p:cBhvr>
                                        <p:cTn id="18"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23" dur="13">
                                          <p:stCondLst>
                                            <p:cond delay="325"/>
                                          </p:stCondLst>
                                        </p:cTn>
                                        <p:tgtEl>
                                          <p:spTgt spid="10"/>
                                        </p:tgtEl>
                                      </p:cBhvr>
                                      <p:to x="100000" y="60000"/>
                                    </p:animScale>
                                    <p:animScale>
                                      <p:cBhvr>
                                        <p:cTn id="24" dur="83" decel="50000">
                                          <p:stCondLst>
                                            <p:cond delay="338"/>
                                          </p:stCondLst>
                                        </p:cTn>
                                        <p:tgtEl>
                                          <p:spTgt spid="10"/>
                                        </p:tgtEl>
                                      </p:cBhvr>
                                      <p:to x="100000" y="100000"/>
                                    </p:animScale>
                                    <p:animScale>
                                      <p:cBhvr>
                                        <p:cTn id="25" dur="13">
                                          <p:stCondLst>
                                            <p:cond delay="656"/>
                                          </p:stCondLst>
                                        </p:cTn>
                                        <p:tgtEl>
                                          <p:spTgt spid="10"/>
                                        </p:tgtEl>
                                      </p:cBhvr>
                                      <p:to x="100000" y="80000"/>
                                    </p:animScale>
                                    <p:animScale>
                                      <p:cBhvr>
                                        <p:cTn id="26" dur="83" decel="50000">
                                          <p:stCondLst>
                                            <p:cond delay="669"/>
                                          </p:stCondLst>
                                        </p:cTn>
                                        <p:tgtEl>
                                          <p:spTgt spid="10"/>
                                        </p:tgtEl>
                                      </p:cBhvr>
                                      <p:to x="100000" y="100000"/>
                                    </p:animScale>
                                    <p:animScale>
                                      <p:cBhvr>
                                        <p:cTn id="27" dur="13">
                                          <p:stCondLst>
                                            <p:cond delay="821"/>
                                          </p:stCondLst>
                                        </p:cTn>
                                        <p:tgtEl>
                                          <p:spTgt spid="10"/>
                                        </p:tgtEl>
                                      </p:cBhvr>
                                      <p:to x="100000" y="90000"/>
                                    </p:animScale>
                                    <p:animScale>
                                      <p:cBhvr>
                                        <p:cTn id="28" dur="83" decel="50000">
                                          <p:stCondLst>
                                            <p:cond delay="834"/>
                                          </p:stCondLst>
                                        </p:cTn>
                                        <p:tgtEl>
                                          <p:spTgt spid="10"/>
                                        </p:tgtEl>
                                      </p:cBhvr>
                                      <p:to x="100000" y="100000"/>
                                    </p:animScale>
                                    <p:animScale>
                                      <p:cBhvr>
                                        <p:cTn id="29" dur="13">
                                          <p:stCondLst>
                                            <p:cond delay="904"/>
                                          </p:stCondLst>
                                        </p:cTn>
                                        <p:tgtEl>
                                          <p:spTgt spid="10"/>
                                        </p:tgtEl>
                                      </p:cBhvr>
                                      <p:to x="100000" y="95000"/>
                                    </p:animScale>
                                    <p:animScale>
                                      <p:cBhvr>
                                        <p:cTn id="30" dur="83" decel="50000">
                                          <p:stCondLst>
                                            <p:cond delay="917"/>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1143000" y="1000127"/>
            <a:ext cx="7215188" cy="5357813"/>
          </a:xfrm>
          <a:prstGeom prst="flowChartPunchedTape">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6" name="Rectangle 5"/>
          <p:cNvSpPr/>
          <p:nvPr/>
        </p:nvSpPr>
        <p:spPr>
          <a:xfrm>
            <a:off x="928690" y="2157413"/>
            <a:ext cx="6715125" cy="3046988"/>
          </a:xfrm>
          <a:prstGeom prst="rect">
            <a:avLst/>
          </a:prstGeom>
        </p:spPr>
        <p:txBody>
          <a:bodyPr>
            <a:spAutoFit/>
          </a:bodyPr>
          <a:lstStyle/>
          <a:p>
            <a:pPr>
              <a:lnSpc>
                <a:spcPct val="150000"/>
              </a:lnSpc>
              <a:defRPr/>
            </a:pPr>
            <a:r>
              <a:rPr lang="fa-IR" sz="3200" kern="0" dirty="0">
                <a:effectLst>
                  <a:glow rad="139700">
                    <a:schemeClr val="accent3">
                      <a:satMod val="175000"/>
                      <a:alpha val="40000"/>
                    </a:schemeClr>
                  </a:glow>
                  <a:outerShdw blurRad="38100" dist="38100" dir="2700000" algn="tl">
                    <a:srgbClr val="000000"/>
                  </a:outerShdw>
                </a:effectLst>
                <a:cs typeface="B Homa" panose="00000400000000000000" pitchFamily="2" charset="-78"/>
              </a:rPr>
              <a:t>ساده :  قابل شماره ( پروانه ساختمان) </a:t>
            </a:r>
          </a:p>
          <a:p>
            <a:pPr>
              <a:lnSpc>
                <a:spcPct val="150000"/>
              </a:lnSpc>
              <a:defRPr/>
            </a:pPr>
            <a:r>
              <a:rPr lang="fa-IR" sz="3200" kern="0" dirty="0">
                <a:effectLst>
                  <a:glow rad="139700">
                    <a:schemeClr val="accent3">
                      <a:satMod val="175000"/>
                      <a:alpha val="40000"/>
                    </a:schemeClr>
                  </a:glow>
                  <a:outerShdw blurRad="38100" dist="38100" dir="2700000" algn="tl">
                    <a:srgbClr val="000000"/>
                  </a:outerShdw>
                </a:effectLst>
                <a:cs typeface="B Homa" panose="00000400000000000000" pitchFamily="2" charset="-78"/>
              </a:rPr>
              <a:t>مرکب :  قابل شمارش  اما نامعلوم </a:t>
            </a:r>
          </a:p>
          <a:p>
            <a:pPr>
              <a:lnSpc>
                <a:spcPct val="150000"/>
              </a:lnSpc>
              <a:defRPr/>
            </a:pPr>
            <a:r>
              <a:rPr lang="fa-IR" sz="3200" kern="0" dirty="0">
                <a:effectLst>
                  <a:glow rad="139700">
                    <a:schemeClr val="accent3">
                      <a:satMod val="175000"/>
                      <a:alpha val="40000"/>
                    </a:schemeClr>
                  </a:glow>
                  <a:outerShdw blurRad="38100" dist="38100" dir="2700000" algn="tl">
                    <a:srgbClr val="000000"/>
                  </a:outerShdw>
                </a:effectLst>
                <a:cs typeface="B Homa" panose="00000400000000000000" pitchFamily="2" charset="-78"/>
              </a:rPr>
              <a:t>پیچیده : قابل تشخیص  اما غیر قابل شمارش</a:t>
            </a:r>
          </a:p>
          <a:p>
            <a:pPr>
              <a:lnSpc>
                <a:spcPct val="150000"/>
              </a:lnSpc>
              <a:defRPr/>
            </a:pPr>
            <a:r>
              <a:rPr lang="fa-IR" sz="3200" kern="0" dirty="0">
                <a:effectLst>
                  <a:glow rad="139700">
                    <a:schemeClr val="accent3">
                      <a:satMod val="175000"/>
                      <a:alpha val="40000"/>
                    </a:schemeClr>
                  </a:glow>
                  <a:outerShdw blurRad="38100" dist="38100" dir="2700000" algn="tl">
                    <a:srgbClr val="000000"/>
                  </a:outerShdw>
                </a:effectLst>
                <a:cs typeface="B Homa" panose="00000400000000000000" pitchFamily="2" charset="-78"/>
              </a:rPr>
              <a:t>ریشه ای :  مجموعه ای از عوامل </a:t>
            </a:r>
          </a:p>
        </p:txBody>
      </p:sp>
      <p:sp>
        <p:nvSpPr>
          <p:cNvPr id="7" name="16-Point Star 6"/>
          <p:cNvSpPr/>
          <p:nvPr/>
        </p:nvSpPr>
        <p:spPr>
          <a:xfrm>
            <a:off x="357190" y="354015"/>
            <a:ext cx="3000375" cy="1931987"/>
          </a:xfrm>
          <a:prstGeom prst="star16">
            <a:avLst>
              <a:gd name="adj" fmla="val 43609"/>
            </a:avLst>
          </a:prstGeom>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مشکلات تقاضا : </a:t>
            </a:r>
            <a:endParaRPr lang="fa-IR" sz="3600" dirty="0"/>
          </a:p>
        </p:txBody>
      </p:sp>
    </p:spTree>
    <p:extLst>
      <p:ext uri="{BB962C8B-B14F-4D97-AF65-F5344CB8AC3E}">
        <p14:creationId xmlns:p14="http://schemas.microsoft.com/office/powerpoint/2010/main" val="4748952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par>
                          <p:cTn id="10" fill="hold" nodeType="afterGroup">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par>
                          <p:cTn id="16" fill="hold" nodeType="afterGroup">
                            <p:stCondLst>
                              <p:cond delay="2000"/>
                            </p:stCondLst>
                            <p:childTnLst>
                              <p:par>
                                <p:cTn id="17" presetID="2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Card 3"/>
          <p:cNvSpPr/>
          <p:nvPr/>
        </p:nvSpPr>
        <p:spPr>
          <a:xfrm>
            <a:off x="1285852" y="1428736"/>
            <a:ext cx="6715172" cy="4786346"/>
          </a:xfrm>
          <a:prstGeom prst="flowChartPunchedCard">
            <a:avLst/>
          </a:prstGeom>
        </p:spPr>
        <p:style>
          <a:lnRef idx="0">
            <a:schemeClr val="accent2"/>
          </a:lnRef>
          <a:fillRef idx="3">
            <a:schemeClr val="accent2"/>
          </a:fillRef>
          <a:effectRef idx="3">
            <a:schemeClr val="accent2"/>
          </a:effectRef>
          <a:fontRef idx="minor">
            <a:schemeClr val="lt1"/>
          </a:fontRef>
        </p:style>
        <p:txBody>
          <a:bodyPr rtlCol="1" anchor="ctr"/>
          <a:lstStyle/>
          <a:p>
            <a:pPr algn="ctr">
              <a:defRPr/>
            </a:pPr>
            <a:endParaRPr lang="fa-IR"/>
          </a:p>
        </p:txBody>
      </p:sp>
      <p:sp>
        <p:nvSpPr>
          <p:cNvPr id="5" name="7-Point Star 4"/>
          <p:cNvSpPr/>
          <p:nvPr/>
        </p:nvSpPr>
        <p:spPr>
          <a:xfrm>
            <a:off x="-142875" y="214313"/>
            <a:ext cx="9418638" cy="1054100"/>
          </a:xfrm>
          <a:prstGeom prst="star7">
            <a:avLst>
              <a:gd name="adj" fmla="val 30722"/>
              <a:gd name="hf" fmla="val 102572"/>
              <a:gd name="vf" fmla="val 105210"/>
            </a:avLst>
          </a:prstGeom>
        </p:spPr>
        <p:style>
          <a:lnRef idx="2">
            <a:schemeClr val="accent3"/>
          </a:lnRef>
          <a:fillRef idx="1">
            <a:schemeClr val="lt1"/>
          </a:fillRef>
          <a:effectRef idx="0">
            <a:schemeClr val="accent3"/>
          </a:effectRef>
          <a:fontRef idx="minor">
            <a:schemeClr val="dk1"/>
          </a:fontRef>
        </p:style>
        <p:txBody>
          <a:bodyPr wrap="none">
            <a:spAutoFit/>
          </a:bodyPr>
          <a:lstStyle/>
          <a:p>
            <a:pPr>
              <a:defRPr/>
            </a:pPr>
            <a:r>
              <a:rPr lang="fa-IR" sz="28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لزوم دخالت دولت در تأمین مسکن: </a:t>
            </a:r>
            <a:endParaRPr lang="fa-IR" sz="2800" dirty="0"/>
          </a:p>
        </p:txBody>
      </p:sp>
      <p:sp>
        <p:nvSpPr>
          <p:cNvPr id="6" name="Rectangle 5"/>
          <p:cNvSpPr/>
          <p:nvPr/>
        </p:nvSpPr>
        <p:spPr>
          <a:xfrm>
            <a:off x="1357313" y="1571627"/>
            <a:ext cx="6572250" cy="4524375"/>
          </a:xfrm>
          <a:prstGeom prst="rect">
            <a:avLst/>
          </a:prstGeom>
        </p:spPr>
        <p:txBody>
          <a:bodyPr>
            <a:spAutoFit/>
          </a:bodyPr>
          <a:lstStyle/>
          <a:p>
            <a:pPr>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دلایل :  		ضروری ترین نیاز </a:t>
            </a:r>
          </a:p>
          <a:p>
            <a:pPr>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مسأله زمین </a:t>
            </a:r>
          </a:p>
          <a:p>
            <a:pPr indent="1889125">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منابع مالی ـ پس ماندگی بخش مسکن </a:t>
            </a:r>
          </a:p>
          <a:p>
            <a:pPr indent="1889125">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لزوم برنامه ریزی </a:t>
            </a:r>
          </a:p>
          <a:p>
            <a:pPr indent="1889125">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توزیع نادرست درآمد </a:t>
            </a:r>
          </a:p>
          <a:p>
            <a:pPr indent="1889125">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تأثیر بر رشد اقتصادی</a:t>
            </a:r>
          </a:p>
          <a:p>
            <a:pPr indent="1889125">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ایجاد تحرک در بخش خصوصی </a:t>
            </a:r>
          </a:p>
          <a:p>
            <a:pPr indent="1889125">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کنترل و نظارت  </a:t>
            </a:r>
            <a:endParaRPr lang="fa-IR" sz="2400" dirty="0"/>
          </a:p>
        </p:txBody>
      </p:sp>
    </p:spTree>
    <p:extLst>
      <p:ext uri="{BB962C8B-B14F-4D97-AF65-F5344CB8AC3E}">
        <p14:creationId xmlns:p14="http://schemas.microsoft.com/office/powerpoint/2010/main" val="18464033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par>
                          <p:cTn id="11" fill="hold" nodeType="afterGroup">
                            <p:stCondLst>
                              <p:cond delay="1000"/>
                            </p:stCondLst>
                            <p:childTnLst>
                              <p:par>
                                <p:cTn id="12" presetID="3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800" decel="100000"/>
                                        <p:tgtEl>
                                          <p:spTgt spid="5"/>
                                        </p:tgtEl>
                                      </p:cBhvr>
                                    </p:animEffect>
                                    <p:anim calcmode="lin" valueType="num">
                                      <p:cBhvr>
                                        <p:cTn id="15" dur="800" decel="100000" fill="hold"/>
                                        <p:tgtEl>
                                          <p:spTgt spid="5"/>
                                        </p:tgtEl>
                                        <p:attrNameLst>
                                          <p:attrName>style.rotation</p:attrName>
                                        </p:attrNameLst>
                                      </p:cBhvr>
                                      <p:tavLst>
                                        <p:tav tm="0">
                                          <p:val>
                                            <p:fltVal val="-90"/>
                                          </p:val>
                                        </p:tav>
                                        <p:tav tm="100000">
                                          <p:val>
                                            <p:fltVal val="0"/>
                                          </p:val>
                                        </p:tav>
                                      </p:tavLst>
                                    </p:anim>
                                    <p:anim calcmode="lin" valueType="num">
                                      <p:cBhvr>
                                        <p:cTn id="16" dur="800" decel="100000" fill="hold"/>
                                        <p:tgtEl>
                                          <p:spTgt spid="5"/>
                                        </p:tgtEl>
                                        <p:attrNameLst>
                                          <p:attrName>ppt_x</p:attrName>
                                        </p:attrNameLst>
                                      </p:cBhvr>
                                      <p:tavLst>
                                        <p:tav tm="0">
                                          <p:val>
                                            <p:strVal val="#ppt_x+0.4"/>
                                          </p:val>
                                        </p:tav>
                                        <p:tav tm="100000">
                                          <p:val>
                                            <p:strVal val="#ppt_x-0.05"/>
                                          </p:val>
                                        </p:tav>
                                      </p:tavLst>
                                    </p:anim>
                                    <p:anim calcmode="lin" valueType="num">
                                      <p:cBhvr>
                                        <p:cTn id="17" dur="800" decel="100000" fill="hold"/>
                                        <p:tgtEl>
                                          <p:spTgt spid="5"/>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1214440" y="1500188"/>
            <a:ext cx="6715125" cy="478631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Curved Down Ribbon 4"/>
          <p:cNvSpPr/>
          <p:nvPr/>
        </p:nvSpPr>
        <p:spPr>
          <a:xfrm>
            <a:off x="1308172" y="357190"/>
            <a:ext cx="6394309" cy="921365"/>
          </a:xfrm>
          <a:prstGeom prst="ellipseRibbon">
            <a:avLst>
              <a:gd name="adj1" fmla="val 25000"/>
              <a:gd name="adj2" fmla="val 65566"/>
              <a:gd name="adj3" fmla="val 12500"/>
            </a:avLst>
          </a:prstGeom>
        </p:spPr>
        <p:style>
          <a:lnRef idx="2">
            <a:schemeClr val="accent2"/>
          </a:lnRef>
          <a:fillRef idx="1">
            <a:schemeClr val="lt1"/>
          </a:fillRef>
          <a:effectRef idx="0">
            <a:schemeClr val="accent2"/>
          </a:effectRef>
          <a:fontRef idx="minor">
            <a:schemeClr val="dk1"/>
          </a:fontRef>
        </p:style>
        <p:txBody>
          <a:bodyPr wrap="none">
            <a:spAutoFit/>
          </a:bodyPr>
          <a:lstStyle/>
          <a:p>
            <a:pPr algn="ctr">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فواید برنامه ریزی مسکن </a:t>
            </a:r>
            <a:endParaRPr lang="fa-IR" sz="3600" dirty="0"/>
          </a:p>
        </p:txBody>
      </p:sp>
      <p:sp>
        <p:nvSpPr>
          <p:cNvPr id="6" name="Rectangle 5"/>
          <p:cNvSpPr/>
          <p:nvPr/>
        </p:nvSpPr>
        <p:spPr>
          <a:xfrm>
            <a:off x="1571625" y="2311402"/>
            <a:ext cx="5875338" cy="3046413"/>
          </a:xfrm>
          <a:prstGeom prst="rect">
            <a:avLst/>
          </a:prstGeom>
        </p:spPr>
        <p:txBody>
          <a:bodyPr>
            <a:spAutoFit/>
          </a:bodyPr>
          <a:lstStyle/>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1- ارضای احتیاجات اجتماعی انسان</a:t>
            </a:r>
          </a:p>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2- مسئله برابریهای انسان </a:t>
            </a:r>
          </a:p>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3- تأثیر بر کاربریهای آموزشی </a:t>
            </a:r>
          </a:p>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4- تأثیر بر برنامه اشتغال </a:t>
            </a:r>
            <a:endParaRPr lang="fa-IR" sz="3200" dirty="0"/>
          </a:p>
        </p:txBody>
      </p:sp>
    </p:spTree>
    <p:extLst>
      <p:ext uri="{BB962C8B-B14F-4D97-AF65-F5344CB8AC3E}">
        <p14:creationId xmlns:p14="http://schemas.microsoft.com/office/powerpoint/2010/main" val="13866179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90">
                                          <p:stCondLst>
                                            <p:cond delay="0"/>
                                          </p:stCondLst>
                                        </p:cTn>
                                        <p:tgtEl>
                                          <p:spTgt spid="5"/>
                                        </p:tgtEl>
                                      </p:cBhvr>
                                    </p:animEffect>
                                    <p:anim calcmode="lin" valueType="num">
                                      <p:cBhvr>
                                        <p:cTn id="8"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3" dur="13">
                                          <p:stCondLst>
                                            <p:cond delay="325"/>
                                          </p:stCondLst>
                                        </p:cTn>
                                        <p:tgtEl>
                                          <p:spTgt spid="5"/>
                                        </p:tgtEl>
                                      </p:cBhvr>
                                      <p:to x="100000" y="60000"/>
                                    </p:animScale>
                                    <p:animScale>
                                      <p:cBhvr>
                                        <p:cTn id="14" dur="83" decel="50000">
                                          <p:stCondLst>
                                            <p:cond delay="338"/>
                                          </p:stCondLst>
                                        </p:cTn>
                                        <p:tgtEl>
                                          <p:spTgt spid="5"/>
                                        </p:tgtEl>
                                      </p:cBhvr>
                                      <p:to x="100000" y="100000"/>
                                    </p:animScale>
                                    <p:animScale>
                                      <p:cBhvr>
                                        <p:cTn id="15" dur="13">
                                          <p:stCondLst>
                                            <p:cond delay="656"/>
                                          </p:stCondLst>
                                        </p:cTn>
                                        <p:tgtEl>
                                          <p:spTgt spid="5"/>
                                        </p:tgtEl>
                                      </p:cBhvr>
                                      <p:to x="100000" y="80000"/>
                                    </p:animScale>
                                    <p:animScale>
                                      <p:cBhvr>
                                        <p:cTn id="16" dur="83" decel="50000">
                                          <p:stCondLst>
                                            <p:cond delay="669"/>
                                          </p:stCondLst>
                                        </p:cTn>
                                        <p:tgtEl>
                                          <p:spTgt spid="5"/>
                                        </p:tgtEl>
                                      </p:cBhvr>
                                      <p:to x="100000" y="100000"/>
                                    </p:animScale>
                                    <p:animScale>
                                      <p:cBhvr>
                                        <p:cTn id="17" dur="13">
                                          <p:stCondLst>
                                            <p:cond delay="821"/>
                                          </p:stCondLst>
                                        </p:cTn>
                                        <p:tgtEl>
                                          <p:spTgt spid="5"/>
                                        </p:tgtEl>
                                      </p:cBhvr>
                                      <p:to x="100000" y="90000"/>
                                    </p:animScale>
                                    <p:animScale>
                                      <p:cBhvr>
                                        <p:cTn id="18" dur="83" decel="50000">
                                          <p:stCondLst>
                                            <p:cond delay="834"/>
                                          </p:stCondLst>
                                        </p:cTn>
                                        <p:tgtEl>
                                          <p:spTgt spid="5"/>
                                        </p:tgtEl>
                                      </p:cBhvr>
                                      <p:to x="100000" y="100000"/>
                                    </p:animScale>
                                    <p:animScale>
                                      <p:cBhvr>
                                        <p:cTn id="19" dur="13">
                                          <p:stCondLst>
                                            <p:cond delay="904"/>
                                          </p:stCondLst>
                                        </p:cTn>
                                        <p:tgtEl>
                                          <p:spTgt spid="5"/>
                                        </p:tgtEl>
                                      </p:cBhvr>
                                      <p:to x="100000" y="95000"/>
                                    </p:animScale>
                                    <p:animScale>
                                      <p:cBhvr>
                                        <p:cTn id="20" dur="83" decel="50000">
                                          <p:stCondLst>
                                            <p:cond delay="917"/>
                                          </p:stCondLst>
                                        </p:cTn>
                                        <p:tgtEl>
                                          <p:spTgt spid="5"/>
                                        </p:tgtEl>
                                      </p:cBhvr>
                                      <p:to x="100000" y="100000"/>
                                    </p:animScale>
                                  </p:childTnLst>
                                </p:cTn>
                              </p:par>
                            </p:childTnLst>
                          </p:cTn>
                        </p:par>
                        <p:par>
                          <p:cTn id="21" fill="hold" nodeType="afterGroup">
                            <p:stCondLst>
                              <p:cond delay="1000"/>
                            </p:stCondLst>
                            <p:childTnLst>
                              <p:par>
                                <p:cTn id="22" presetID="4"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ox(in)">
                                      <p:cBhvr>
                                        <p:cTn id="24" dur="1000"/>
                                        <p:tgtEl>
                                          <p:spTgt spid="4"/>
                                        </p:tgtEl>
                                      </p:cBhvr>
                                    </p:animEffect>
                                  </p:childTnLst>
                                </p:cTn>
                              </p:par>
                            </p:childTnLst>
                          </p:cTn>
                        </p:par>
                        <p:par>
                          <p:cTn id="25" fill="hold" nodeType="afterGroup">
                            <p:stCondLst>
                              <p:cond delay="2000"/>
                            </p:stCondLst>
                            <p:childTnLst>
                              <p:par>
                                <p:cTn id="26" presetID="5" presetClass="entr" presetSubtype="1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357190" y="1357313"/>
            <a:ext cx="8429625" cy="478631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Double Wave 4"/>
          <p:cNvSpPr/>
          <p:nvPr/>
        </p:nvSpPr>
        <p:spPr>
          <a:xfrm>
            <a:off x="1285877" y="357190"/>
            <a:ext cx="6608763" cy="858837"/>
          </a:xfrm>
          <a:prstGeom prst="doubleWave">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اقدامات اساسی در برنامه ریزی مسکن : </a:t>
            </a:r>
            <a:endParaRPr lang="fa-IR" sz="3600" dirty="0"/>
          </a:p>
        </p:txBody>
      </p:sp>
      <p:sp>
        <p:nvSpPr>
          <p:cNvPr id="6" name="Rectangle 5"/>
          <p:cNvSpPr/>
          <p:nvPr/>
        </p:nvSpPr>
        <p:spPr>
          <a:xfrm>
            <a:off x="5072065" y="2028825"/>
            <a:ext cx="3303587" cy="2400300"/>
          </a:xfrm>
          <a:prstGeom prst="rect">
            <a:avLst/>
          </a:prstGeom>
        </p:spPr>
        <p:txBody>
          <a:bodyPr>
            <a:spAutoFit/>
          </a:bodyPr>
          <a:lstStyle/>
          <a:p>
            <a:pPr>
              <a:lnSpc>
                <a:spcPct val="150000"/>
              </a:lnSpc>
              <a:buFont typeface="Courier New" pitchFamily="49" charset="0"/>
              <a:buChar char="o"/>
              <a:tabLst>
                <a:tab pos="182563" algn="l"/>
              </a:tabLst>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شناخت وضع موجود </a:t>
            </a:r>
          </a:p>
          <a:p>
            <a:pPr>
              <a:lnSpc>
                <a:spcPct val="150000"/>
              </a:lnSpc>
              <a:buFont typeface="Courier New" pitchFamily="49" charset="0"/>
              <a:buChar char="o"/>
              <a:tabLst>
                <a:tab pos="182563" algn="l"/>
              </a:tabLst>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مطالعه گذشته </a:t>
            </a:r>
          </a:p>
          <a:p>
            <a:pPr>
              <a:lnSpc>
                <a:spcPct val="150000"/>
              </a:lnSpc>
              <a:buFont typeface="Courier New" pitchFamily="49" charset="0"/>
              <a:buChar char="o"/>
              <a:tabLst>
                <a:tab pos="182563" algn="l"/>
              </a:tabLst>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تحولات اقتصادی اجتماعی جامعه </a:t>
            </a:r>
          </a:p>
          <a:p>
            <a:pPr>
              <a:lnSpc>
                <a:spcPct val="150000"/>
              </a:lnSpc>
              <a:buFont typeface="Courier New" pitchFamily="49" charset="0"/>
              <a:buChar char="o"/>
              <a:tabLst>
                <a:tab pos="182563" algn="l"/>
              </a:tabLst>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پیش بینی عرضه و تقاضا </a:t>
            </a:r>
          </a:p>
          <a:p>
            <a:pPr>
              <a:lnSpc>
                <a:spcPct val="150000"/>
              </a:lnSpc>
              <a:buFont typeface="Courier New" pitchFamily="49" charset="0"/>
              <a:buChar char="o"/>
              <a:tabLst>
                <a:tab pos="182563" algn="l"/>
              </a:tabLst>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عوامل اثرگذاری در مسکن </a:t>
            </a:r>
            <a:endParaRPr lang="fa-IR" sz="2000" dirty="0"/>
          </a:p>
        </p:txBody>
      </p:sp>
      <p:sp>
        <p:nvSpPr>
          <p:cNvPr id="7" name="Rectangle 6"/>
          <p:cNvSpPr/>
          <p:nvPr/>
        </p:nvSpPr>
        <p:spPr>
          <a:xfrm>
            <a:off x="428627" y="3133725"/>
            <a:ext cx="4500563" cy="1938338"/>
          </a:xfrm>
          <a:prstGeom prst="rect">
            <a:avLst/>
          </a:prstGeom>
        </p:spPr>
        <p:txBody>
          <a:bodyPr>
            <a:spAutoFit/>
          </a:bodyPr>
          <a:lstStyle/>
          <a:p>
            <a:pPr>
              <a:lnSpc>
                <a:spcPct val="150000"/>
              </a:lnSpc>
              <a:buFont typeface="Courier New" pitchFamily="49" charset="0"/>
              <a:buChar char="o"/>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سرمایه گذاری عمومی و خصوصی </a:t>
            </a:r>
          </a:p>
          <a:p>
            <a:pPr>
              <a:lnSpc>
                <a:spcPct val="150000"/>
              </a:lnSpc>
              <a:buFont typeface="Courier New" pitchFamily="49" charset="0"/>
              <a:buChar char="o"/>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شناخت توان مالی افراد </a:t>
            </a:r>
          </a:p>
          <a:p>
            <a:pPr>
              <a:lnSpc>
                <a:spcPct val="150000"/>
              </a:lnSpc>
              <a:buFont typeface="Courier New" pitchFamily="49" charset="0"/>
              <a:buChar char="o"/>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توجه به محیط زیست </a:t>
            </a:r>
          </a:p>
          <a:p>
            <a:pPr>
              <a:lnSpc>
                <a:spcPct val="150000"/>
              </a:lnSpc>
              <a:buFont typeface="Courier New" pitchFamily="49" charset="0"/>
              <a:buChar char="o"/>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مدیریت  ( حداقل هزینه حداکثر بهره برداری) </a:t>
            </a:r>
          </a:p>
        </p:txBody>
      </p:sp>
    </p:spTree>
    <p:extLst>
      <p:ext uri="{BB962C8B-B14F-4D97-AF65-F5344CB8AC3E}">
        <p14:creationId xmlns:p14="http://schemas.microsoft.com/office/powerpoint/2010/main" val="4855007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nodeType="afterGroup">
                            <p:stCondLst>
                              <p:cond delay="1900"/>
                            </p:stCondLst>
                            <p:childTnLst>
                              <p:par>
                                <p:cTn id="13" presetID="3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800" decel="100000"/>
                                        <p:tgtEl>
                                          <p:spTgt spid="4"/>
                                        </p:tgtEl>
                                      </p:cBhvr>
                                    </p:animEffect>
                                    <p:anim calcmode="lin" valueType="num">
                                      <p:cBhvr>
                                        <p:cTn id="16" dur="800" decel="100000" fill="hold"/>
                                        <p:tgtEl>
                                          <p:spTgt spid="4"/>
                                        </p:tgtEl>
                                        <p:attrNameLst>
                                          <p:attrName>style.rotation</p:attrName>
                                        </p:attrNameLst>
                                      </p:cBhvr>
                                      <p:tavLst>
                                        <p:tav tm="0">
                                          <p:val>
                                            <p:fltVal val="-90"/>
                                          </p:val>
                                        </p:tav>
                                        <p:tav tm="100000">
                                          <p:val>
                                            <p:fltVal val="0"/>
                                          </p:val>
                                        </p:tav>
                                      </p:tavLst>
                                    </p:anim>
                                    <p:anim calcmode="lin" valueType="num">
                                      <p:cBhvr>
                                        <p:cTn id="17" dur="800" decel="100000" fill="hold"/>
                                        <p:tgtEl>
                                          <p:spTgt spid="4"/>
                                        </p:tgtEl>
                                        <p:attrNameLst>
                                          <p:attrName>ppt_x</p:attrName>
                                        </p:attrNameLst>
                                      </p:cBhvr>
                                      <p:tavLst>
                                        <p:tav tm="0">
                                          <p:val>
                                            <p:strVal val="#ppt_x+0.4"/>
                                          </p:val>
                                        </p:tav>
                                        <p:tav tm="100000">
                                          <p:val>
                                            <p:strVal val="#ppt_x-0.05"/>
                                          </p:val>
                                        </p:tav>
                                      </p:tavLst>
                                    </p:anim>
                                    <p:anim calcmode="lin" valueType="num">
                                      <p:cBhvr>
                                        <p:cTn id="18" dur="800" decel="100000" fill="hold"/>
                                        <p:tgtEl>
                                          <p:spTgt spid="4"/>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1" fill="hold" nodeType="afterGroup">
                            <p:stCondLst>
                              <p:cond delay="2900"/>
                            </p:stCondLst>
                            <p:childTnLst>
                              <p:par>
                                <p:cTn id="22" presetID="34"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from="(-#ppt_w/2)" to="(#ppt_x)" calcmode="lin" valueType="num">
                                      <p:cBhvr>
                                        <p:cTn id="24" dur="600" fill="hold">
                                          <p:stCondLst>
                                            <p:cond delay="0"/>
                                          </p:stCondLst>
                                        </p:cTn>
                                        <p:tgtEl>
                                          <p:spTgt spid="6"/>
                                        </p:tgtEl>
                                        <p:attrNameLst>
                                          <p:attrName>ppt_x</p:attrName>
                                        </p:attrNameLst>
                                      </p:cBhvr>
                                    </p:anim>
                                    <p:anim from="0" to="-1.0" calcmode="lin" valueType="num">
                                      <p:cBhvr>
                                        <p:cTn id="25" dur="200" decel="50000" autoRev="1" fill="hold">
                                          <p:stCondLst>
                                            <p:cond delay="600"/>
                                          </p:stCondLst>
                                        </p:cTn>
                                        <p:tgtEl>
                                          <p:spTgt spid="6"/>
                                        </p:tgtEl>
                                        <p:attrNameLst>
                                          <p:attrName>xshear</p:attrName>
                                        </p:attrNameLst>
                                      </p:cBhvr>
                                    </p:anim>
                                    <p:animScale>
                                      <p:cBhvr>
                                        <p:cTn id="26" dur="200" decel="100000" autoRev="1" fill="hold">
                                          <p:stCondLst>
                                            <p:cond delay="600"/>
                                          </p:stCondLst>
                                        </p:cTn>
                                        <p:tgtEl>
                                          <p:spTgt spid="6"/>
                                        </p:tgtEl>
                                      </p:cBhvr>
                                      <p:from x="100000" y="100000"/>
                                      <p:to x="80000" y="100000"/>
                                    </p:animScale>
                                    <p:anim by="(#ppt_h/3+#ppt_w*0.1)" calcmode="lin" valueType="num">
                                      <p:cBhvr additive="sum">
                                        <p:cTn id="27" dur="200" decel="100000" autoRev="1" fill="hold">
                                          <p:stCondLst>
                                            <p:cond delay="600"/>
                                          </p:stCondLst>
                                        </p:cTn>
                                        <p:tgtEl>
                                          <p:spTgt spid="6"/>
                                        </p:tgtEl>
                                        <p:attrNameLst>
                                          <p:attrName>ppt_x</p:attrName>
                                        </p:attrNameLst>
                                      </p:cBhvr>
                                    </p:anim>
                                  </p:childTnLst>
                                </p:cTn>
                              </p:par>
                            </p:childTnLst>
                          </p:cTn>
                        </p:par>
                        <p:par>
                          <p:cTn id="28" fill="hold" nodeType="afterGroup">
                            <p:stCondLst>
                              <p:cond delay="3900"/>
                            </p:stCondLst>
                            <p:childTnLst>
                              <p:par>
                                <p:cTn id="29" presetID="34"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from="(-#ppt_w/2)" to="(#ppt_x)" calcmode="lin" valueType="num">
                                      <p:cBhvr>
                                        <p:cTn id="31" dur="600" fill="hold">
                                          <p:stCondLst>
                                            <p:cond delay="0"/>
                                          </p:stCondLst>
                                        </p:cTn>
                                        <p:tgtEl>
                                          <p:spTgt spid="7"/>
                                        </p:tgtEl>
                                        <p:attrNameLst>
                                          <p:attrName>ppt_x</p:attrName>
                                        </p:attrNameLst>
                                      </p:cBhvr>
                                    </p:anim>
                                    <p:anim from="0" to="-1.0" calcmode="lin" valueType="num">
                                      <p:cBhvr>
                                        <p:cTn id="32" dur="200" decel="50000" autoRev="1" fill="hold">
                                          <p:stCondLst>
                                            <p:cond delay="600"/>
                                          </p:stCondLst>
                                        </p:cTn>
                                        <p:tgtEl>
                                          <p:spTgt spid="7"/>
                                        </p:tgtEl>
                                        <p:attrNameLst>
                                          <p:attrName>xshear</p:attrName>
                                        </p:attrNameLst>
                                      </p:cBhvr>
                                    </p:anim>
                                    <p:animScale>
                                      <p:cBhvr>
                                        <p:cTn id="33" dur="200" decel="100000" autoRev="1" fill="hold">
                                          <p:stCondLst>
                                            <p:cond delay="600"/>
                                          </p:stCondLst>
                                        </p:cTn>
                                        <p:tgtEl>
                                          <p:spTgt spid="7"/>
                                        </p:tgtEl>
                                      </p:cBhvr>
                                      <p:from x="100000" y="100000"/>
                                      <p:to x="80000" y="100000"/>
                                    </p:animScale>
                                    <p:anim by="(#ppt_h/3+#ppt_w*0.1)" calcmode="lin" valueType="num">
                                      <p:cBhvr additive="sum">
                                        <p:cTn id="34" dur="200" decel="100000" autoRev="1" fill="hold">
                                          <p:stCondLst>
                                            <p:cond delay="600"/>
                                          </p:stCondLst>
                                        </p:cTn>
                                        <p:tgtEl>
                                          <p:spTgt spid="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2857500" y="2143127"/>
            <a:ext cx="4572000" cy="4429125"/>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Down Arrow Callout 4"/>
          <p:cNvSpPr/>
          <p:nvPr/>
        </p:nvSpPr>
        <p:spPr>
          <a:xfrm>
            <a:off x="571502" y="420688"/>
            <a:ext cx="7072313" cy="2405062"/>
          </a:xfrm>
          <a:prstGeom prst="downArrowCallout">
            <a:avLst/>
          </a:prstGeom>
        </p:spPr>
        <p:style>
          <a:lnRef idx="2">
            <a:schemeClr val="accent2"/>
          </a:lnRef>
          <a:fillRef idx="1">
            <a:schemeClr val="lt1"/>
          </a:fillRef>
          <a:effectRef idx="0">
            <a:schemeClr val="accent2"/>
          </a:effectRef>
          <a:fontRef idx="minor">
            <a:schemeClr val="dk1"/>
          </a:fontRef>
        </p:style>
        <p:txBody>
          <a:bodyPr>
            <a:spAutoFit/>
          </a:bodyPr>
          <a:lstStyle/>
          <a:p>
            <a:pPr algn="ctr">
              <a:defRPr/>
            </a:pPr>
            <a:endParaRPr lang="fa-IR"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endParaRPr>
          </a:p>
          <a:p>
            <a:pPr algn="ctr">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موفقیت در برنامه ریزی مسکن </a:t>
            </a:r>
          </a:p>
          <a:p>
            <a:pPr algn="ctr">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در  گرو این است  که  به نکات زیر  توجه شود :</a:t>
            </a:r>
          </a:p>
          <a:p>
            <a:pPr algn="ctr">
              <a:defRPr/>
            </a:pPr>
            <a:endParaRPr lang="fa-IR" sz="1400" dirty="0"/>
          </a:p>
        </p:txBody>
      </p:sp>
      <p:sp>
        <p:nvSpPr>
          <p:cNvPr id="6" name="Rectangle 5"/>
          <p:cNvSpPr/>
          <p:nvPr/>
        </p:nvSpPr>
        <p:spPr>
          <a:xfrm>
            <a:off x="1143000" y="2786063"/>
            <a:ext cx="5875338" cy="3046412"/>
          </a:xfrm>
          <a:prstGeom prst="rect">
            <a:avLst/>
          </a:prstGeom>
        </p:spPr>
        <p:txBody>
          <a:bodyPr>
            <a:spAutoFit/>
          </a:bodyPr>
          <a:lstStyle/>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1- از دیدگاه زمانی </a:t>
            </a:r>
          </a:p>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2-  از دیدگاه مکانی </a:t>
            </a:r>
          </a:p>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3- از دیدگاه  سیستمی </a:t>
            </a:r>
          </a:p>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4- از دیدگاه فرهنگی </a:t>
            </a:r>
            <a:endParaRPr lang="fa-IR" sz="3200" dirty="0"/>
          </a:p>
        </p:txBody>
      </p:sp>
    </p:spTree>
    <p:extLst>
      <p:ext uri="{BB962C8B-B14F-4D97-AF65-F5344CB8AC3E}">
        <p14:creationId xmlns:p14="http://schemas.microsoft.com/office/powerpoint/2010/main" val="12282374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par>
                          <p:cTn id="15" fill="hold" nodeType="afterGroup">
                            <p:stCondLst>
                              <p:cond delay="1000"/>
                            </p:stCondLst>
                            <p:childTnLst>
                              <p:par>
                                <p:cTn id="16" presetID="5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childTnLst>
                          </p:cTn>
                        </p:par>
                        <p:par>
                          <p:cTn id="21" fill="hold" nodeType="afterGroup">
                            <p:stCondLst>
                              <p:cond delay="2000"/>
                            </p:stCondLst>
                            <p:childTnLst>
                              <p:par>
                                <p:cTn id="22" presetID="15"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 calcmode="lin" valueType="num">
                                      <p:cBhvr>
                                        <p:cTn id="2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Data 3"/>
          <p:cNvSpPr/>
          <p:nvPr/>
        </p:nvSpPr>
        <p:spPr>
          <a:xfrm>
            <a:off x="1000125" y="1785940"/>
            <a:ext cx="7143750" cy="4143375"/>
          </a:xfrm>
          <a:prstGeom prst="flowChartInputOutpu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Rectangle 4"/>
          <p:cNvSpPr/>
          <p:nvPr/>
        </p:nvSpPr>
        <p:spPr>
          <a:xfrm>
            <a:off x="428627" y="357188"/>
            <a:ext cx="8385175" cy="584200"/>
          </a:xfrm>
          <a:prstGeom prst="rect">
            <a:avLst/>
          </a:prstGeom>
        </p:spPr>
        <p:txBody>
          <a:bodyPr wrap="none">
            <a:spAutoFit/>
          </a:bodyPr>
          <a:lstStyle/>
          <a:p>
            <a:pPr>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اطلاعات مورد نیاز در مراحل مختلف برنامه ریزی مسکن : </a:t>
            </a:r>
            <a:endParaRPr lang="fa-IR" sz="3200" dirty="0"/>
          </a:p>
        </p:txBody>
      </p:sp>
      <p:sp>
        <p:nvSpPr>
          <p:cNvPr id="6" name="Rectangle 5"/>
          <p:cNvSpPr/>
          <p:nvPr/>
        </p:nvSpPr>
        <p:spPr>
          <a:xfrm>
            <a:off x="1500188" y="2011365"/>
            <a:ext cx="6303962" cy="2676525"/>
          </a:xfrm>
          <a:prstGeom prst="rect">
            <a:avLst/>
          </a:prstGeom>
        </p:spPr>
        <p:txBody>
          <a:bodyPr>
            <a:spAutoFit/>
          </a:bodyPr>
          <a:lstStyle/>
          <a:p>
            <a:pPr>
              <a:lnSpc>
                <a:spcPct val="150000"/>
              </a:lnSpc>
              <a:defRPr/>
            </a:pPr>
            <a:r>
              <a:rPr lang="fa-IR" sz="28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1- آمار حسابهای ملی شامل </a:t>
            </a:r>
          </a:p>
          <a:p>
            <a:pPr>
              <a:lnSpc>
                <a:spcPct val="150000"/>
              </a:lnSpc>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a:t>
            </a:r>
            <a:r>
              <a:rPr lang="fa-IR" sz="28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درآمد ناخالص ملی ـ نرخ رشد آن </a:t>
            </a:r>
          </a:p>
          <a:p>
            <a:pPr>
              <a:lnSpc>
                <a:spcPct val="150000"/>
              </a:lnSpc>
              <a:defRPr/>
            </a:pPr>
            <a:r>
              <a:rPr lang="fa-IR" sz="28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درآمد سرانه خالص ـ نرخ رشد آن </a:t>
            </a:r>
          </a:p>
          <a:p>
            <a:pPr>
              <a:lnSpc>
                <a:spcPct val="150000"/>
              </a:lnSpc>
              <a:defRPr/>
            </a:pPr>
            <a:r>
              <a:rPr lang="fa-IR" sz="28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کل سرمایه گذاری ثابت در مسکن</a:t>
            </a:r>
          </a:p>
        </p:txBody>
      </p:sp>
    </p:spTree>
    <p:extLst>
      <p:ext uri="{BB962C8B-B14F-4D97-AF65-F5344CB8AC3E}">
        <p14:creationId xmlns:p14="http://schemas.microsoft.com/office/powerpoint/2010/main" val="7329915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from="(-#ppt_w/2)" to="(#ppt_x)" calcmode="lin" valueType="num">
                                      <p:cBhvr>
                                        <p:cTn id="14" dur="600" fill="hold">
                                          <p:stCondLst>
                                            <p:cond delay="0"/>
                                          </p:stCondLst>
                                        </p:cTn>
                                        <p:tgtEl>
                                          <p:spTgt spid="4"/>
                                        </p:tgtEl>
                                        <p:attrNameLst>
                                          <p:attrName>ppt_x</p:attrName>
                                        </p:attrNameLst>
                                      </p:cBhvr>
                                    </p:anim>
                                    <p:anim from="0" to="-1.0" calcmode="lin" valueType="num">
                                      <p:cBhvr>
                                        <p:cTn id="15" dur="200" decel="50000" autoRev="1" fill="hold">
                                          <p:stCondLst>
                                            <p:cond delay="600"/>
                                          </p:stCondLst>
                                        </p:cTn>
                                        <p:tgtEl>
                                          <p:spTgt spid="4"/>
                                        </p:tgtEl>
                                        <p:attrNameLst>
                                          <p:attrName>xshear</p:attrName>
                                        </p:attrNameLst>
                                      </p:cBhvr>
                                    </p:anim>
                                    <p:animScale>
                                      <p:cBhvr>
                                        <p:cTn id="16" dur="200" decel="100000" autoRev="1" fill="hold">
                                          <p:stCondLst>
                                            <p:cond delay="600"/>
                                          </p:stCondLst>
                                        </p:cTn>
                                        <p:tgtEl>
                                          <p:spTgt spid="4"/>
                                        </p:tgtEl>
                                      </p:cBhvr>
                                      <p:from x="100000" y="100000"/>
                                      <p:to x="80000" y="100000"/>
                                    </p:animScale>
                                    <p:anim by="(#ppt_h/3+#ppt_w*0.1)" calcmode="lin" valueType="num">
                                      <p:cBhvr additive="sum">
                                        <p:cTn id="17" dur="200" decel="100000" autoRev="1" fill="hold">
                                          <p:stCondLst>
                                            <p:cond delay="600"/>
                                          </p:stCondLst>
                                        </p:cTn>
                                        <p:tgtEl>
                                          <p:spTgt spid="4"/>
                                        </p:tgtEl>
                                        <p:attrNameLst>
                                          <p:attrName>ppt_x</p:attrName>
                                        </p:attrNameLst>
                                      </p:cBhvr>
                                    </p:anim>
                                  </p:childTnLst>
                                </p:cTn>
                              </p:par>
                            </p:childTnLst>
                          </p:cTn>
                        </p:par>
                        <p:par>
                          <p:cTn id="18" fill="hold" nodeType="afterGroup">
                            <p:stCondLst>
                              <p:cond delay="2000"/>
                            </p:stCondLst>
                            <p:childTnLst>
                              <p:par>
                                <p:cTn id="19" presetID="21"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4)">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a:srcRect l="23534" t="35614" r="21939" b="17038"/>
          <a:stretch>
            <a:fillRect/>
          </a:stretch>
        </p:blipFill>
        <p:spPr>
          <a:xfrm>
            <a:off x="344458" y="771530"/>
            <a:ext cx="8429628" cy="5500704"/>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53121169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slide(fromBottom)">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Data 3"/>
          <p:cNvSpPr/>
          <p:nvPr/>
        </p:nvSpPr>
        <p:spPr>
          <a:xfrm>
            <a:off x="1285875" y="1643065"/>
            <a:ext cx="6286500" cy="4071937"/>
          </a:xfrm>
          <a:prstGeom prst="flowChartInputOutpu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Rectangle 4"/>
          <p:cNvSpPr/>
          <p:nvPr/>
        </p:nvSpPr>
        <p:spPr>
          <a:xfrm>
            <a:off x="330202" y="642938"/>
            <a:ext cx="8385175" cy="584200"/>
          </a:xfrm>
          <a:prstGeom prst="rect">
            <a:avLst/>
          </a:prstGeom>
        </p:spPr>
        <p:txBody>
          <a:bodyPr wrap="none">
            <a:spAutoFit/>
          </a:bodyPr>
          <a:lstStyle/>
          <a:p>
            <a:pPr>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اطلاعات مورد نیاز در مراحل مختلف برنامه ریزی مسکن : </a:t>
            </a:r>
            <a:endParaRPr lang="fa-IR" sz="3200" dirty="0"/>
          </a:p>
        </p:txBody>
      </p:sp>
      <p:sp>
        <p:nvSpPr>
          <p:cNvPr id="6" name="Rectangle 5"/>
          <p:cNvSpPr/>
          <p:nvPr/>
        </p:nvSpPr>
        <p:spPr>
          <a:xfrm>
            <a:off x="500063" y="2397127"/>
            <a:ext cx="7643812" cy="3554413"/>
          </a:xfrm>
          <a:prstGeom prst="rect">
            <a:avLst/>
          </a:prstGeom>
        </p:spPr>
        <p:txBody>
          <a:bodyPr>
            <a:spAutoFit/>
          </a:bodyPr>
          <a:lstStyle/>
          <a:p>
            <a:pPr>
              <a:lnSpc>
                <a:spcPct val="150000"/>
              </a:lnSpc>
              <a:defRPr/>
            </a:pPr>
            <a:r>
              <a:rPr lang="fa-IR" sz="3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2- آمارهای جمعیتی شامل </a:t>
            </a:r>
          </a:p>
          <a:p>
            <a:pPr>
              <a:lnSpc>
                <a:spcPct val="150000"/>
              </a:lnSpc>
              <a:defRPr/>
            </a:pPr>
            <a:r>
              <a:rPr lang="fa-IR" sz="3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نرخ رشد و جمعیت کل</a:t>
            </a:r>
          </a:p>
          <a:p>
            <a:pPr>
              <a:lnSpc>
                <a:spcPct val="150000"/>
              </a:lnSpc>
              <a:defRPr/>
            </a:pPr>
            <a:r>
              <a:rPr lang="fa-IR" sz="3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جمعیت شهری </a:t>
            </a:r>
          </a:p>
          <a:p>
            <a:pPr>
              <a:lnSpc>
                <a:spcPct val="150000"/>
              </a:lnSpc>
              <a:defRPr/>
            </a:pPr>
            <a:r>
              <a:rPr lang="fa-IR" sz="3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جمعیت روستایی  </a:t>
            </a:r>
          </a:p>
          <a:p>
            <a:pPr>
              <a:lnSpc>
                <a:spcPct val="150000"/>
              </a:lnSpc>
              <a:defRPr/>
            </a:pPr>
            <a:endParaRPr lang="fa-IR" sz="3000" dirty="0"/>
          </a:p>
        </p:txBody>
      </p:sp>
    </p:spTree>
    <p:extLst>
      <p:ext uri="{BB962C8B-B14F-4D97-AF65-F5344CB8AC3E}">
        <p14:creationId xmlns:p14="http://schemas.microsoft.com/office/powerpoint/2010/main" val="6703604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from="(-#ppt_w/2)" to="(#ppt_x)" calcmode="lin" valueType="num">
                                      <p:cBhvr>
                                        <p:cTn id="14" dur="600" fill="hold">
                                          <p:stCondLst>
                                            <p:cond delay="0"/>
                                          </p:stCondLst>
                                        </p:cTn>
                                        <p:tgtEl>
                                          <p:spTgt spid="4"/>
                                        </p:tgtEl>
                                        <p:attrNameLst>
                                          <p:attrName>ppt_x</p:attrName>
                                        </p:attrNameLst>
                                      </p:cBhvr>
                                    </p:anim>
                                    <p:anim from="0" to="-1.0" calcmode="lin" valueType="num">
                                      <p:cBhvr>
                                        <p:cTn id="15" dur="200" decel="50000" autoRev="1" fill="hold">
                                          <p:stCondLst>
                                            <p:cond delay="600"/>
                                          </p:stCondLst>
                                        </p:cTn>
                                        <p:tgtEl>
                                          <p:spTgt spid="4"/>
                                        </p:tgtEl>
                                        <p:attrNameLst>
                                          <p:attrName>xshear</p:attrName>
                                        </p:attrNameLst>
                                      </p:cBhvr>
                                    </p:anim>
                                    <p:animScale>
                                      <p:cBhvr>
                                        <p:cTn id="16" dur="200" decel="100000" autoRev="1" fill="hold">
                                          <p:stCondLst>
                                            <p:cond delay="600"/>
                                          </p:stCondLst>
                                        </p:cTn>
                                        <p:tgtEl>
                                          <p:spTgt spid="4"/>
                                        </p:tgtEl>
                                      </p:cBhvr>
                                      <p:from x="100000" y="100000"/>
                                      <p:to x="80000" y="100000"/>
                                    </p:animScale>
                                    <p:anim by="(#ppt_h/3+#ppt_w*0.1)" calcmode="lin" valueType="num">
                                      <p:cBhvr additive="sum">
                                        <p:cTn id="17" dur="200" decel="100000" autoRev="1" fill="hold">
                                          <p:stCondLst>
                                            <p:cond delay="600"/>
                                          </p:stCondLst>
                                        </p:cTn>
                                        <p:tgtEl>
                                          <p:spTgt spid="4"/>
                                        </p:tgtEl>
                                        <p:attrNameLst>
                                          <p:attrName>ppt_x</p:attrName>
                                        </p:attrNameLst>
                                      </p:cBhvr>
                                    </p:anim>
                                  </p:childTnLst>
                                </p:cTn>
                              </p:par>
                            </p:childTnLst>
                          </p:cTn>
                        </p:par>
                        <p:par>
                          <p:cTn id="18" fill="hold" nodeType="afterGroup">
                            <p:stCondLst>
                              <p:cond delay="2000"/>
                            </p:stCondLst>
                            <p:childTnLst>
                              <p:par>
                                <p:cTn id="19" presetID="21"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4)">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Data 3"/>
          <p:cNvSpPr/>
          <p:nvPr/>
        </p:nvSpPr>
        <p:spPr>
          <a:xfrm>
            <a:off x="1428750" y="1804990"/>
            <a:ext cx="6286500" cy="4429125"/>
          </a:xfrm>
          <a:prstGeom prst="flowChartInputOutpu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Rectangle 4"/>
          <p:cNvSpPr/>
          <p:nvPr/>
        </p:nvSpPr>
        <p:spPr>
          <a:xfrm>
            <a:off x="428627" y="571500"/>
            <a:ext cx="8385175" cy="584200"/>
          </a:xfrm>
          <a:prstGeom prst="rect">
            <a:avLst/>
          </a:prstGeom>
        </p:spPr>
        <p:txBody>
          <a:bodyPr wrap="none">
            <a:spAutoFit/>
          </a:bodyPr>
          <a:lstStyle/>
          <a:p>
            <a:pPr>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اطلاعات مورد نیاز در مراحل مختلف برنامه ریزی مسکن : </a:t>
            </a:r>
            <a:endParaRPr lang="fa-IR" sz="3200" dirty="0"/>
          </a:p>
        </p:txBody>
      </p:sp>
      <p:sp>
        <p:nvSpPr>
          <p:cNvPr id="6" name="Rectangle 5"/>
          <p:cNvSpPr/>
          <p:nvPr/>
        </p:nvSpPr>
        <p:spPr>
          <a:xfrm>
            <a:off x="357188" y="1643063"/>
            <a:ext cx="6946900" cy="4246562"/>
          </a:xfrm>
          <a:prstGeom prst="rect">
            <a:avLst/>
          </a:prstGeom>
        </p:spPr>
        <p:txBody>
          <a:bodyPr>
            <a:spAutoFit/>
          </a:bodyPr>
          <a:lstStyle/>
          <a:p>
            <a:pPr>
              <a:lnSpc>
                <a:spcPct val="150000"/>
              </a:lnSpc>
              <a:defRPr/>
            </a:pPr>
            <a:endParaRPr lang="fa-IR" sz="3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endParaRPr>
          </a:p>
          <a:p>
            <a:pPr>
              <a:lnSpc>
                <a:spcPct val="150000"/>
              </a:lnSpc>
              <a:defRPr/>
            </a:pPr>
            <a:r>
              <a:rPr lang="fa-IR" sz="3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3- اطلاعات اقتصادی </a:t>
            </a:r>
          </a:p>
          <a:p>
            <a:pPr indent="1158875">
              <a:lnSpc>
                <a:spcPct val="150000"/>
              </a:lnSpc>
              <a:defRPr/>
            </a:pPr>
            <a:r>
              <a:rPr lang="fa-IR" sz="3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جمعیت فعال اقتصادی </a:t>
            </a:r>
          </a:p>
          <a:p>
            <a:pPr indent="1158875">
              <a:lnSpc>
                <a:spcPct val="150000"/>
              </a:lnSpc>
              <a:defRPr/>
            </a:pPr>
            <a:r>
              <a:rPr lang="fa-IR" sz="3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نیروی بیکار </a:t>
            </a:r>
          </a:p>
          <a:p>
            <a:pPr indent="1158875">
              <a:lnSpc>
                <a:spcPct val="150000"/>
              </a:lnSpc>
              <a:defRPr/>
            </a:pPr>
            <a:r>
              <a:rPr lang="fa-IR" sz="3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درآمد خانوادر </a:t>
            </a:r>
          </a:p>
          <a:p>
            <a:pPr indent="1158875">
              <a:lnSpc>
                <a:spcPct val="150000"/>
              </a:lnSpc>
              <a:defRPr/>
            </a:pPr>
            <a:r>
              <a:rPr lang="fa-IR" sz="3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هزینه خانوار </a:t>
            </a:r>
            <a:endParaRPr lang="fa-IR" sz="3000" dirty="0"/>
          </a:p>
        </p:txBody>
      </p:sp>
    </p:spTree>
    <p:extLst>
      <p:ext uri="{BB962C8B-B14F-4D97-AF65-F5344CB8AC3E}">
        <p14:creationId xmlns:p14="http://schemas.microsoft.com/office/powerpoint/2010/main" val="19161720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from="(-#ppt_w/2)" to="(#ppt_x)" calcmode="lin" valueType="num">
                                      <p:cBhvr>
                                        <p:cTn id="14" dur="600" fill="hold">
                                          <p:stCondLst>
                                            <p:cond delay="0"/>
                                          </p:stCondLst>
                                        </p:cTn>
                                        <p:tgtEl>
                                          <p:spTgt spid="4"/>
                                        </p:tgtEl>
                                        <p:attrNameLst>
                                          <p:attrName>ppt_x</p:attrName>
                                        </p:attrNameLst>
                                      </p:cBhvr>
                                    </p:anim>
                                    <p:anim from="0" to="-1.0" calcmode="lin" valueType="num">
                                      <p:cBhvr>
                                        <p:cTn id="15" dur="200" decel="50000" autoRev="1" fill="hold">
                                          <p:stCondLst>
                                            <p:cond delay="600"/>
                                          </p:stCondLst>
                                        </p:cTn>
                                        <p:tgtEl>
                                          <p:spTgt spid="4"/>
                                        </p:tgtEl>
                                        <p:attrNameLst>
                                          <p:attrName>xshear</p:attrName>
                                        </p:attrNameLst>
                                      </p:cBhvr>
                                    </p:anim>
                                    <p:animScale>
                                      <p:cBhvr>
                                        <p:cTn id="16" dur="200" decel="100000" autoRev="1" fill="hold">
                                          <p:stCondLst>
                                            <p:cond delay="600"/>
                                          </p:stCondLst>
                                        </p:cTn>
                                        <p:tgtEl>
                                          <p:spTgt spid="4"/>
                                        </p:tgtEl>
                                      </p:cBhvr>
                                      <p:from x="100000" y="100000"/>
                                      <p:to x="80000" y="100000"/>
                                    </p:animScale>
                                    <p:anim by="(#ppt_h/3+#ppt_w*0.1)" calcmode="lin" valueType="num">
                                      <p:cBhvr additive="sum">
                                        <p:cTn id="17" dur="200" decel="100000" autoRev="1" fill="hold">
                                          <p:stCondLst>
                                            <p:cond delay="600"/>
                                          </p:stCondLst>
                                        </p:cTn>
                                        <p:tgtEl>
                                          <p:spTgt spid="4"/>
                                        </p:tgtEl>
                                        <p:attrNameLst>
                                          <p:attrName>ppt_x</p:attrName>
                                        </p:attrNameLst>
                                      </p:cBhvr>
                                    </p:anim>
                                  </p:childTnLst>
                                </p:cTn>
                              </p:par>
                            </p:childTnLst>
                          </p:cTn>
                        </p:par>
                        <p:par>
                          <p:cTn id="18" fill="hold" nodeType="afterGroup">
                            <p:stCondLst>
                              <p:cond delay="2000"/>
                            </p:stCondLst>
                            <p:childTnLst>
                              <p:par>
                                <p:cTn id="19" presetID="21"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4)">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1428752" y="1357313"/>
            <a:ext cx="6715125" cy="478631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Rectangle 4"/>
          <p:cNvSpPr/>
          <p:nvPr/>
        </p:nvSpPr>
        <p:spPr>
          <a:xfrm>
            <a:off x="488952" y="476252"/>
            <a:ext cx="8297863" cy="523875"/>
          </a:xfrm>
          <a:prstGeom prst="rect">
            <a:avLst/>
          </a:prstGeom>
        </p:spPr>
        <p:txBody>
          <a:bodyPr wrap="none">
            <a:spAutoFit/>
          </a:bodyPr>
          <a:lstStyle/>
          <a:p>
            <a:pPr>
              <a:defRPr/>
            </a:pPr>
            <a:r>
              <a:rPr lang="fa-IR" sz="28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4- اطلاعات مربوط به تسهیلات عمومی شهری در رابطه با مسکن: </a:t>
            </a:r>
            <a:endParaRPr lang="fa-IR" sz="2800" dirty="0"/>
          </a:p>
        </p:txBody>
      </p:sp>
      <p:sp>
        <p:nvSpPr>
          <p:cNvPr id="6" name="Rectangle 5"/>
          <p:cNvSpPr/>
          <p:nvPr/>
        </p:nvSpPr>
        <p:spPr>
          <a:xfrm>
            <a:off x="1071565" y="2746375"/>
            <a:ext cx="6715125" cy="1754326"/>
          </a:xfrm>
          <a:prstGeom prst="rect">
            <a:avLst/>
          </a:prstGeom>
        </p:spPr>
        <p:txBody>
          <a:bodyPr>
            <a:spAutoFit/>
          </a:bodyPr>
          <a:lstStyle/>
          <a:p>
            <a:pPr>
              <a:lnSpc>
                <a:spcPct val="150000"/>
              </a:lnSpc>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مدرسه ، خیابان، برق ، آب ، پارک، </a:t>
            </a:r>
          </a:p>
          <a:p>
            <a:pPr>
              <a:lnSpc>
                <a:spcPct val="150000"/>
              </a:lnSpc>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جمع آوری زبانه، آتش نشانی و . . . </a:t>
            </a:r>
            <a:endParaRPr lang="fa-IR" sz="3600" dirty="0"/>
          </a:p>
        </p:txBody>
      </p:sp>
    </p:spTree>
    <p:extLst>
      <p:ext uri="{BB962C8B-B14F-4D97-AF65-F5344CB8AC3E}">
        <p14:creationId xmlns:p14="http://schemas.microsoft.com/office/powerpoint/2010/main" val="31090737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par>
                          <p:cTn id="11" fill="hold" nodeType="afterGroup">
                            <p:stCondLst>
                              <p:cond delay="1000"/>
                            </p:stCondLst>
                            <p:childTnLst>
                              <p:par>
                                <p:cTn id="12" presetID="48" presetClass="entr" presetSubtype="0" accel="5000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animEffect transition="in" filter="fade">
                                      <p:cBhvr>
                                        <p:cTn id="17" dur="1000"/>
                                        <p:tgtEl>
                                          <p:spTgt spid="4"/>
                                        </p:tgtEl>
                                      </p:cBhvr>
                                    </p:animEffect>
                                  </p:childTnLst>
                                </p:cTn>
                              </p:par>
                            </p:childTnLst>
                          </p:cTn>
                        </p:par>
                        <p:par>
                          <p:cTn id="18" fill="hold" nodeType="afterGroup">
                            <p:stCondLst>
                              <p:cond delay="2000"/>
                            </p:stCondLst>
                            <p:childTnLst>
                              <p:par>
                                <p:cTn id="19" presetID="27" presetClass="entr" presetSubtype="0" fill="hold" grpId="0" nodeType="afterEffect">
                                  <p:stCondLst>
                                    <p:cond delay="0"/>
                                  </p:stCondLst>
                                  <p:iterate type="lt">
                                    <p:tmPct val="50000"/>
                                  </p:iterate>
                                  <p:childTnLst>
                                    <p:set>
                                      <p:cBhvr>
                                        <p:cTn id="20" dur="1" fill="hold">
                                          <p:stCondLst>
                                            <p:cond delay="0"/>
                                          </p:stCondLst>
                                        </p:cTn>
                                        <p:tgtEl>
                                          <p:spTgt spid="6"/>
                                        </p:tgtEl>
                                        <p:attrNameLst>
                                          <p:attrName>style.visibility</p:attrName>
                                        </p:attrNameLst>
                                      </p:cBhvr>
                                      <p:to>
                                        <p:strVal val="visible"/>
                                      </p:to>
                                    </p:set>
                                    <p:anim calcmode="discrete" valueType="clr">
                                      <p:cBhvr override="childStyle">
                                        <p:cTn id="21"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gtEl>
                                        <p:attrNameLst>
                                          <p:attrName>fillcolor</p:attrName>
                                        </p:attrNameLst>
                                      </p:cBhvr>
                                      <p:tavLst>
                                        <p:tav tm="0">
                                          <p:val>
                                            <p:clrVal>
                                              <a:schemeClr val="accent2"/>
                                            </p:clrVal>
                                          </p:val>
                                        </p:tav>
                                        <p:tav tm="50000">
                                          <p:val>
                                            <p:clrVal>
                                              <a:schemeClr val="hlink"/>
                                            </p:clrVal>
                                          </p:val>
                                        </p:tav>
                                      </p:tavLst>
                                    </p:anim>
                                    <p:set>
                                      <p:cBhvr>
                                        <p:cTn id="23"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1214440" y="1500188"/>
            <a:ext cx="6715125" cy="478631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Rectangle 4"/>
          <p:cNvSpPr/>
          <p:nvPr/>
        </p:nvSpPr>
        <p:spPr>
          <a:xfrm>
            <a:off x="2097090" y="2500313"/>
            <a:ext cx="5578475" cy="584200"/>
          </a:xfrm>
          <a:prstGeom prst="rect">
            <a:avLst/>
          </a:prstGeom>
        </p:spPr>
        <p:txBody>
          <a:bodyPr wrap="none">
            <a:spAutoFit/>
          </a:bodyPr>
          <a:lstStyle/>
          <a:p>
            <a:pPr>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5- اطلاعات مربوط به مؤسسات مالی </a:t>
            </a:r>
          </a:p>
        </p:txBody>
      </p:sp>
      <p:sp>
        <p:nvSpPr>
          <p:cNvPr id="6" name="Rectangle 5"/>
          <p:cNvSpPr/>
          <p:nvPr/>
        </p:nvSpPr>
        <p:spPr>
          <a:xfrm>
            <a:off x="928690" y="3121027"/>
            <a:ext cx="5875337" cy="2308225"/>
          </a:xfrm>
          <a:prstGeom prst="rect">
            <a:avLst/>
          </a:prstGeom>
        </p:spPr>
        <p:txBody>
          <a:bodyPr>
            <a:spAutoFit/>
          </a:bodyPr>
          <a:lstStyle/>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تعداد بانکها و منابع سرمایه ای آنها</a:t>
            </a:r>
          </a:p>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تعداد تعاونیهای مسکن </a:t>
            </a:r>
          </a:p>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اعتبارات بانکی مخصوص مسکن </a:t>
            </a:r>
            <a:endParaRPr lang="fa-IR" sz="3200" dirty="0"/>
          </a:p>
        </p:txBody>
      </p:sp>
      <p:sp>
        <p:nvSpPr>
          <p:cNvPr id="7" name="Rectangle 6"/>
          <p:cNvSpPr/>
          <p:nvPr/>
        </p:nvSpPr>
        <p:spPr>
          <a:xfrm>
            <a:off x="428627" y="357188"/>
            <a:ext cx="8385175" cy="584200"/>
          </a:xfrm>
          <a:prstGeom prst="rect">
            <a:avLst/>
          </a:prstGeom>
        </p:spPr>
        <p:txBody>
          <a:bodyPr wrap="none">
            <a:spAutoFit/>
          </a:bodyPr>
          <a:lstStyle/>
          <a:p>
            <a:pPr>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اطلاعات مورد نیاز در مراحل مختلف برنامه ریزی مسکن : </a:t>
            </a:r>
            <a:endParaRPr lang="fa-IR" sz="3200" dirty="0"/>
          </a:p>
        </p:txBody>
      </p:sp>
    </p:spTree>
    <p:extLst>
      <p:ext uri="{BB962C8B-B14F-4D97-AF65-F5344CB8AC3E}">
        <p14:creationId xmlns:p14="http://schemas.microsoft.com/office/powerpoint/2010/main" val="16078090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 calcmode="lin" valueType="num">
                                      <p:cBhvr>
                                        <p:cTn id="9"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5"/>
                                        </p:tgtEl>
                                      </p:cBhvr>
                                    </p:animEffect>
                                  </p:childTnLst>
                                </p:cTn>
                              </p:par>
                            </p:childTnLst>
                          </p:cTn>
                        </p:par>
                        <p:par>
                          <p:cTn id="12" fill="hold" nodeType="afterGroup">
                            <p:stCondLst>
                              <p:cond delay="3500"/>
                            </p:stCondLst>
                            <p:childTnLst>
                              <p:par>
                                <p:cTn id="13" presetID="3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800" decel="100000"/>
                                        <p:tgtEl>
                                          <p:spTgt spid="4"/>
                                        </p:tgtEl>
                                      </p:cBhvr>
                                    </p:animEffect>
                                    <p:anim calcmode="lin" valueType="num">
                                      <p:cBhvr>
                                        <p:cTn id="16" dur="800" decel="100000" fill="hold"/>
                                        <p:tgtEl>
                                          <p:spTgt spid="4"/>
                                        </p:tgtEl>
                                        <p:attrNameLst>
                                          <p:attrName>style.rotation</p:attrName>
                                        </p:attrNameLst>
                                      </p:cBhvr>
                                      <p:tavLst>
                                        <p:tav tm="0">
                                          <p:val>
                                            <p:fltVal val="-90"/>
                                          </p:val>
                                        </p:tav>
                                        <p:tav tm="100000">
                                          <p:val>
                                            <p:fltVal val="0"/>
                                          </p:val>
                                        </p:tav>
                                      </p:tavLst>
                                    </p:anim>
                                    <p:anim calcmode="lin" valueType="num">
                                      <p:cBhvr>
                                        <p:cTn id="17" dur="800" decel="100000" fill="hold"/>
                                        <p:tgtEl>
                                          <p:spTgt spid="4"/>
                                        </p:tgtEl>
                                        <p:attrNameLst>
                                          <p:attrName>ppt_x</p:attrName>
                                        </p:attrNameLst>
                                      </p:cBhvr>
                                      <p:tavLst>
                                        <p:tav tm="0">
                                          <p:val>
                                            <p:strVal val="#ppt_x+0.4"/>
                                          </p:val>
                                        </p:tav>
                                        <p:tav tm="100000">
                                          <p:val>
                                            <p:strVal val="#ppt_x-0.05"/>
                                          </p:val>
                                        </p:tav>
                                      </p:tavLst>
                                    </p:anim>
                                    <p:anim calcmode="lin" valueType="num">
                                      <p:cBhvr>
                                        <p:cTn id="18" dur="800" decel="100000" fill="hold"/>
                                        <p:tgtEl>
                                          <p:spTgt spid="4"/>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1" fill="hold" nodeType="afterGroup">
                            <p:stCondLst>
                              <p:cond delay="4500"/>
                            </p:stCondLst>
                            <p:childTnLst>
                              <p:par>
                                <p:cTn id="22" presetID="5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
                                        </p:tgtEl>
                                        <p:attrNameLst>
                                          <p:attrName>ppt_x</p:attrName>
                                          <p:attrName>ppt_y</p:attrName>
                                        </p:attrNameLst>
                                      </p:cBhvr>
                                    </p:animMotion>
                                    <p:animEffect transition="in" filter="fade">
                                      <p:cBhvr>
                                        <p:cTn id="26" dur="1000"/>
                                        <p:tgtEl>
                                          <p:spTgt spid="6"/>
                                        </p:tgtEl>
                                      </p:cBhvr>
                                    </p:animEffect>
                                  </p:childTnLst>
                                </p:cTn>
                              </p:par>
                            </p:childTnLst>
                          </p:cTn>
                        </p:par>
                        <p:par>
                          <p:cTn id="27" fill="hold" nodeType="afterGroup">
                            <p:stCondLst>
                              <p:cond delay="5500"/>
                            </p:stCondLst>
                            <p:childTnLst>
                              <p:par>
                                <p:cTn id="28" presetID="37"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900" decel="100000" fill="hold"/>
                                        <p:tgtEl>
                                          <p:spTgt spid="7"/>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1428750" y="2143125"/>
            <a:ext cx="6286500" cy="428625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7-Point Star 4"/>
          <p:cNvSpPr/>
          <p:nvPr/>
        </p:nvSpPr>
        <p:spPr>
          <a:xfrm>
            <a:off x="71438" y="-24"/>
            <a:ext cx="9072562" cy="2152233"/>
          </a:xfrm>
          <a:prstGeom prst="star7">
            <a:avLst/>
          </a:prstGeom>
        </p:spPr>
        <p:style>
          <a:lnRef idx="1">
            <a:schemeClr val="accent4"/>
          </a:lnRef>
          <a:fillRef idx="2">
            <a:schemeClr val="accent4"/>
          </a:fillRef>
          <a:effectRef idx="1">
            <a:schemeClr val="accent4"/>
          </a:effectRef>
          <a:fontRef idx="minor">
            <a:schemeClr val="dk1"/>
          </a:fontRef>
        </p:style>
        <p:txBody>
          <a:bodyPr>
            <a:spAutoFit/>
          </a:bodyPr>
          <a:lstStyle/>
          <a:p>
            <a:pPr>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6- آمار و شاخص های مربوط به هزینه ایجاد مسکن:</a:t>
            </a:r>
            <a:endParaRPr lang="fa-IR" sz="3600" dirty="0"/>
          </a:p>
        </p:txBody>
      </p:sp>
      <p:sp>
        <p:nvSpPr>
          <p:cNvPr id="6" name="Rectangle 5"/>
          <p:cNvSpPr/>
          <p:nvPr/>
        </p:nvSpPr>
        <p:spPr>
          <a:xfrm>
            <a:off x="1000127" y="2668588"/>
            <a:ext cx="5946775" cy="3046412"/>
          </a:xfrm>
          <a:prstGeom prst="rect">
            <a:avLst/>
          </a:prstGeom>
        </p:spPr>
        <p:txBody>
          <a:bodyPr>
            <a:spAutoFit/>
          </a:bodyPr>
          <a:lstStyle/>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هزینه هر متر مربع : </a:t>
            </a:r>
          </a:p>
          <a:p>
            <a:pPr indent="1524000">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از نظر مصالح</a:t>
            </a:r>
          </a:p>
          <a:p>
            <a:pPr indent="1524000">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از نظر نیروی کار </a:t>
            </a:r>
          </a:p>
          <a:p>
            <a:pPr indent="1524000">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از نظر تأسیسات </a:t>
            </a:r>
            <a:endParaRPr lang="fa-IR" sz="3200" dirty="0"/>
          </a:p>
        </p:txBody>
      </p:sp>
    </p:spTree>
    <p:extLst>
      <p:ext uri="{BB962C8B-B14F-4D97-AF65-F5344CB8AC3E}">
        <p14:creationId xmlns:p14="http://schemas.microsoft.com/office/powerpoint/2010/main" val="684068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par>
                          <p:cTn id="21" fill="hold" nodeType="afterGroup">
                            <p:stCondLst>
                              <p:cond delay="2000"/>
                            </p:stCondLst>
                            <p:childTnLst>
                              <p:par>
                                <p:cTn id="22" presetID="52"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Scale>
                                      <p:cBhvr>
                                        <p:cTn id="2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4"/>
                                        </p:tgtEl>
                                        <p:attrNameLst>
                                          <p:attrName>ppt_x</p:attrName>
                                          <p:attrName>ppt_y</p:attrName>
                                        </p:attrNameLst>
                                      </p:cBhvr>
                                    </p:animMotion>
                                    <p:animEffect transition="in" filter="fade">
                                      <p:cBhvr>
                                        <p:cTn id="26" dur="1000"/>
                                        <p:tgtEl>
                                          <p:spTgt spid="4"/>
                                        </p:tgtEl>
                                      </p:cBhvr>
                                    </p:animEffect>
                                  </p:childTnLst>
                                </p:cTn>
                              </p:par>
                            </p:childTnLst>
                          </p:cTn>
                        </p:par>
                        <p:par>
                          <p:cTn id="27" fill="hold" nodeType="afterGroup">
                            <p:stCondLst>
                              <p:cond delay="3000"/>
                            </p:stCondLst>
                            <p:childTnLst>
                              <p:par>
                                <p:cTn id="28" presetID="34"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from="(-#ppt_w/2)" to="(#ppt_x)" calcmode="lin" valueType="num">
                                      <p:cBhvr>
                                        <p:cTn id="30" dur="600" fill="hold">
                                          <p:stCondLst>
                                            <p:cond delay="0"/>
                                          </p:stCondLst>
                                        </p:cTn>
                                        <p:tgtEl>
                                          <p:spTgt spid="6"/>
                                        </p:tgtEl>
                                        <p:attrNameLst>
                                          <p:attrName>ppt_x</p:attrName>
                                        </p:attrNameLst>
                                      </p:cBhvr>
                                    </p:anim>
                                    <p:anim from="0" to="-1.0" calcmode="lin" valueType="num">
                                      <p:cBhvr>
                                        <p:cTn id="31" dur="200" decel="50000" autoRev="1" fill="hold">
                                          <p:stCondLst>
                                            <p:cond delay="600"/>
                                          </p:stCondLst>
                                        </p:cTn>
                                        <p:tgtEl>
                                          <p:spTgt spid="6"/>
                                        </p:tgtEl>
                                        <p:attrNameLst>
                                          <p:attrName>xshear</p:attrName>
                                        </p:attrNameLst>
                                      </p:cBhvr>
                                    </p:anim>
                                    <p:animScale>
                                      <p:cBhvr>
                                        <p:cTn id="32" dur="200" decel="100000" autoRev="1" fill="hold">
                                          <p:stCondLst>
                                            <p:cond delay="600"/>
                                          </p:stCondLst>
                                        </p:cTn>
                                        <p:tgtEl>
                                          <p:spTgt spid="6"/>
                                        </p:tgtEl>
                                      </p:cBhvr>
                                      <p:from x="100000" y="100000"/>
                                      <p:to x="80000" y="100000"/>
                                    </p:animScale>
                                    <p:anim by="(#ppt_h/3+#ppt_w*0.1)" calcmode="lin" valueType="num">
                                      <p:cBhvr additive="sum">
                                        <p:cTn id="33" dur="200" decel="100000" autoRev="1" fill="hold">
                                          <p:stCondLst>
                                            <p:cond delay="6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1357315" y="1714502"/>
            <a:ext cx="6715125" cy="4786313"/>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Rectangle 4"/>
          <p:cNvSpPr/>
          <p:nvPr/>
        </p:nvSpPr>
        <p:spPr>
          <a:xfrm>
            <a:off x="3306763" y="639763"/>
            <a:ext cx="4826000" cy="646112"/>
          </a:xfrm>
          <a:prstGeom prst="rect">
            <a:avLst/>
          </a:prstGeom>
        </p:spPr>
        <p:txBody>
          <a:bodyPr wrap="none">
            <a:spAutoFit/>
          </a:bodyPr>
          <a:lstStyle/>
          <a:p>
            <a:pPr>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7- اطلاعات مربوط به زمین </a:t>
            </a:r>
            <a:endParaRPr lang="fa-IR" sz="3600" dirty="0"/>
          </a:p>
        </p:txBody>
      </p:sp>
      <p:sp>
        <p:nvSpPr>
          <p:cNvPr id="6" name="Rectangle 5"/>
          <p:cNvSpPr/>
          <p:nvPr/>
        </p:nvSpPr>
        <p:spPr>
          <a:xfrm>
            <a:off x="625475" y="2536827"/>
            <a:ext cx="6946900" cy="2585323"/>
          </a:xfrm>
          <a:prstGeom prst="rect">
            <a:avLst/>
          </a:prstGeom>
        </p:spPr>
        <p:txBody>
          <a:bodyPr>
            <a:spAutoFit/>
          </a:bodyPr>
          <a:lstStyle/>
          <a:p>
            <a:pPr>
              <a:lnSpc>
                <a:spcPct val="150000"/>
              </a:lnSpc>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میزان  اراضی شهری</a:t>
            </a:r>
          </a:p>
          <a:p>
            <a:pPr>
              <a:lnSpc>
                <a:spcPct val="150000"/>
              </a:lnSpc>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سطح و شاخص قیمت زمین </a:t>
            </a:r>
          </a:p>
          <a:p>
            <a:pPr>
              <a:lnSpc>
                <a:spcPct val="150000"/>
              </a:lnSpc>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اراضی بایر و تعیین مالکیت ها  </a:t>
            </a:r>
            <a:endParaRPr lang="fa-IR" sz="3600" dirty="0"/>
          </a:p>
        </p:txBody>
      </p:sp>
    </p:spTree>
    <p:extLst>
      <p:ext uri="{BB962C8B-B14F-4D97-AF65-F5344CB8AC3E}">
        <p14:creationId xmlns:p14="http://schemas.microsoft.com/office/powerpoint/2010/main" val="32263612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from="(-#ppt_w/2)" to="(#ppt_x)" calcmode="lin" valueType="num">
                                      <p:cBhvr>
                                        <p:cTn id="14" dur="600" fill="hold">
                                          <p:stCondLst>
                                            <p:cond delay="0"/>
                                          </p:stCondLst>
                                        </p:cTn>
                                        <p:tgtEl>
                                          <p:spTgt spid="4"/>
                                        </p:tgtEl>
                                        <p:attrNameLst>
                                          <p:attrName>ppt_x</p:attrName>
                                        </p:attrNameLst>
                                      </p:cBhvr>
                                    </p:anim>
                                    <p:anim from="0" to="-1.0" calcmode="lin" valueType="num">
                                      <p:cBhvr>
                                        <p:cTn id="15" dur="200" decel="50000" autoRev="1" fill="hold">
                                          <p:stCondLst>
                                            <p:cond delay="600"/>
                                          </p:stCondLst>
                                        </p:cTn>
                                        <p:tgtEl>
                                          <p:spTgt spid="4"/>
                                        </p:tgtEl>
                                        <p:attrNameLst>
                                          <p:attrName>xshear</p:attrName>
                                        </p:attrNameLst>
                                      </p:cBhvr>
                                    </p:anim>
                                    <p:animScale>
                                      <p:cBhvr>
                                        <p:cTn id="16" dur="200" decel="100000" autoRev="1" fill="hold">
                                          <p:stCondLst>
                                            <p:cond delay="600"/>
                                          </p:stCondLst>
                                        </p:cTn>
                                        <p:tgtEl>
                                          <p:spTgt spid="4"/>
                                        </p:tgtEl>
                                      </p:cBhvr>
                                      <p:from x="100000" y="100000"/>
                                      <p:to x="80000" y="100000"/>
                                    </p:animScale>
                                    <p:anim by="(#ppt_h/3+#ppt_w*0.1)" calcmode="lin" valueType="num">
                                      <p:cBhvr additive="sum">
                                        <p:cTn id="17" dur="200" decel="100000" autoRev="1" fill="hold">
                                          <p:stCondLst>
                                            <p:cond delay="600"/>
                                          </p:stCondLst>
                                        </p:cTn>
                                        <p:tgtEl>
                                          <p:spTgt spid="4"/>
                                        </p:tgtEl>
                                        <p:attrNameLst>
                                          <p:attrName>ppt_x</p:attrName>
                                        </p:attrNameLst>
                                      </p:cBhvr>
                                    </p:anim>
                                  </p:childTnLst>
                                </p:cTn>
                              </p:par>
                            </p:childTnLst>
                          </p:cTn>
                        </p:par>
                        <p:par>
                          <p:cTn id="18" fill="hold" nodeType="afterGroup">
                            <p:stCondLst>
                              <p:cond delay="2000"/>
                            </p:stCondLst>
                            <p:childTnLst>
                              <p:par>
                                <p:cTn id="19" presetID="5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Scale>
                                      <p:cBhvr>
                                        <p:cTn id="2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6"/>
                                        </p:tgtEl>
                                        <p:attrNameLst>
                                          <p:attrName>ppt_x</p:attrName>
                                          <p:attrName>ppt_y</p:attrName>
                                        </p:attrNameLst>
                                      </p:cBhvr>
                                    </p:animMotion>
                                    <p:animEffect transition="in" filter="fade">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1214440" y="1500188"/>
            <a:ext cx="6715125" cy="478631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Rectangle 4"/>
          <p:cNvSpPr/>
          <p:nvPr/>
        </p:nvSpPr>
        <p:spPr>
          <a:xfrm>
            <a:off x="3369878" y="785815"/>
            <a:ext cx="4439037" cy="584775"/>
          </a:xfrm>
          <a:prstGeom prst="rect">
            <a:avLst/>
          </a:prstGeom>
        </p:spPr>
        <p:txBody>
          <a:bodyPr wrap="none">
            <a:spAutoFit/>
          </a:bodyPr>
          <a:lstStyle/>
          <a:p>
            <a:pPr>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8- مدیریت عمومی مسکن : </a:t>
            </a:r>
          </a:p>
        </p:txBody>
      </p:sp>
      <p:sp>
        <p:nvSpPr>
          <p:cNvPr id="6" name="Rectangle 5"/>
          <p:cNvSpPr/>
          <p:nvPr/>
        </p:nvSpPr>
        <p:spPr>
          <a:xfrm>
            <a:off x="1571625" y="2643188"/>
            <a:ext cx="5875338" cy="2308324"/>
          </a:xfrm>
          <a:prstGeom prst="rect">
            <a:avLst/>
          </a:prstGeom>
        </p:spPr>
        <p:txBody>
          <a:bodyPr>
            <a:spAutoFit/>
          </a:bodyPr>
          <a:lstStyle/>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کیفیت و قدرت سازمانهای دولتی که با مسکن سر و کار دارند</a:t>
            </a:r>
          </a:p>
          <a:p>
            <a:pPr>
              <a:lnSpc>
                <a:spcPct val="150000"/>
              </a:lnSpc>
              <a:defRPr/>
            </a:pPr>
            <a:r>
              <a:rPr lang="fa-IR" sz="32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کیفیت آموزش و راههای افزایش کارائی   </a:t>
            </a:r>
          </a:p>
        </p:txBody>
      </p:sp>
    </p:spTree>
    <p:extLst>
      <p:ext uri="{BB962C8B-B14F-4D97-AF65-F5344CB8AC3E}">
        <p14:creationId xmlns:p14="http://schemas.microsoft.com/office/powerpoint/2010/main" val="20200828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nodeType="afterGroup">
                            <p:stCondLst>
                              <p:cond delay="1000"/>
                            </p:stCondLst>
                            <p:childTnLst>
                              <p:par>
                                <p:cTn id="11" presetID="3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800" decel="100000"/>
                                        <p:tgtEl>
                                          <p:spTgt spid="4"/>
                                        </p:tgtEl>
                                      </p:cBhvr>
                                    </p:animEffect>
                                    <p:anim calcmode="lin" valueType="num">
                                      <p:cBhvr>
                                        <p:cTn id="14" dur="800" decel="100000" fill="hold"/>
                                        <p:tgtEl>
                                          <p:spTgt spid="4"/>
                                        </p:tgtEl>
                                        <p:attrNameLst>
                                          <p:attrName>style.rotation</p:attrName>
                                        </p:attrNameLst>
                                      </p:cBhvr>
                                      <p:tavLst>
                                        <p:tav tm="0">
                                          <p:val>
                                            <p:fltVal val="-90"/>
                                          </p:val>
                                        </p:tav>
                                        <p:tav tm="100000">
                                          <p:val>
                                            <p:fltVal val="0"/>
                                          </p:val>
                                        </p:tav>
                                      </p:tavLst>
                                    </p:anim>
                                    <p:anim calcmode="lin" valueType="num">
                                      <p:cBhvr>
                                        <p:cTn id="15" dur="800" decel="100000" fill="hold"/>
                                        <p:tgtEl>
                                          <p:spTgt spid="4"/>
                                        </p:tgtEl>
                                        <p:attrNameLst>
                                          <p:attrName>ppt_x</p:attrName>
                                        </p:attrNameLst>
                                      </p:cBhvr>
                                      <p:tavLst>
                                        <p:tav tm="0">
                                          <p:val>
                                            <p:strVal val="#ppt_x+0.4"/>
                                          </p:val>
                                        </p:tav>
                                        <p:tav tm="100000">
                                          <p:val>
                                            <p:strVal val="#ppt_x-0.05"/>
                                          </p:val>
                                        </p:tav>
                                      </p:tavLst>
                                    </p:anim>
                                    <p:anim calcmode="lin" valueType="num">
                                      <p:cBhvr>
                                        <p:cTn id="16" dur="800" decel="100000" fill="hold"/>
                                        <p:tgtEl>
                                          <p:spTgt spid="4"/>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9" fill="hold" nodeType="afterGroup">
                            <p:stCondLst>
                              <p:cond delay="2000"/>
                            </p:stCondLst>
                            <p:childTnLst>
                              <p:par>
                                <p:cTn id="20" presetID="5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Scale>
                                      <p:cBhvr>
                                        <p:cTn id="2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
                                        </p:tgtEl>
                                        <p:attrNameLst>
                                          <p:attrName>ppt_x</p:attrName>
                                          <p:attrName>ppt_y</p:attrName>
                                        </p:attrNameLst>
                                      </p:cBhvr>
                                    </p:animMotion>
                                    <p:animEffect transition="in" filter="fade">
                                      <p:cBhvr>
                                        <p:cTn id="2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1214440" y="1643063"/>
            <a:ext cx="6715125" cy="514350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6" name="Rectangle 5"/>
          <p:cNvSpPr/>
          <p:nvPr/>
        </p:nvSpPr>
        <p:spPr>
          <a:xfrm>
            <a:off x="1428750" y="3000375"/>
            <a:ext cx="5875338" cy="2308324"/>
          </a:xfrm>
          <a:prstGeom prst="rect">
            <a:avLst/>
          </a:prstGeom>
        </p:spPr>
        <p:txBody>
          <a:bodyPr>
            <a:spAutoFit/>
          </a:bodyPr>
          <a:lstStyle/>
          <a:p>
            <a:pPr>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1- ارضای احتیاجات اجتماعی انسان</a:t>
            </a:r>
          </a:p>
          <a:p>
            <a:pPr>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2- مسئله برابریهای انسان </a:t>
            </a:r>
          </a:p>
          <a:p>
            <a:pPr>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3- تأثیر بر کاربریهای آموزشی </a:t>
            </a:r>
          </a:p>
          <a:p>
            <a:pPr>
              <a:lnSpc>
                <a:spcPct val="150000"/>
              </a:lnSpc>
              <a:defRPr/>
            </a:pPr>
            <a:r>
              <a:rPr lang="fa-IR" sz="24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تأثیر بر برنامه اشتغال </a:t>
            </a:r>
            <a:endParaRPr lang="fa-IR" sz="2400" dirty="0"/>
          </a:p>
        </p:txBody>
      </p:sp>
      <p:sp>
        <p:nvSpPr>
          <p:cNvPr id="8" name="Rectangle 7"/>
          <p:cNvSpPr/>
          <p:nvPr/>
        </p:nvSpPr>
        <p:spPr>
          <a:xfrm>
            <a:off x="1458007" y="1000125"/>
            <a:ext cx="6556603" cy="523220"/>
          </a:xfrm>
          <a:prstGeom prst="rect">
            <a:avLst/>
          </a:prstGeom>
        </p:spPr>
        <p:txBody>
          <a:bodyPr wrap="none">
            <a:spAutoFit/>
          </a:bodyPr>
          <a:lstStyle/>
          <a:p>
            <a:pPr algn="ctr">
              <a:defRPr/>
            </a:pPr>
            <a:r>
              <a:rPr lang="fa-IR" sz="28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9-  اطلاعات مربوط به  قوانین مرتبط با مسکن : </a:t>
            </a:r>
          </a:p>
        </p:txBody>
      </p:sp>
    </p:spTree>
    <p:extLst>
      <p:ext uri="{BB962C8B-B14F-4D97-AF65-F5344CB8AC3E}">
        <p14:creationId xmlns:p14="http://schemas.microsoft.com/office/powerpoint/2010/main" val="13307991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style.rotation</p:attrName>
                                        </p:attrNameLst>
                                      </p:cBhvr>
                                      <p:tavLst>
                                        <p:tav tm="0">
                                          <p:val>
                                            <p:fltVal val="720"/>
                                          </p:val>
                                        </p:tav>
                                        <p:tav tm="100000">
                                          <p:val>
                                            <p:fltVal val="0"/>
                                          </p:val>
                                        </p:tav>
                                      </p:tavLst>
                                    </p:anim>
                                    <p:anim calcmode="lin" valueType="num">
                                      <p:cBhvr>
                                        <p:cTn id="9" dur="1000" fill="hold"/>
                                        <p:tgtEl>
                                          <p:spTgt spid="4"/>
                                        </p:tgtEl>
                                        <p:attrNameLst>
                                          <p:attrName>ppt_h</p:attrName>
                                        </p:attrNameLst>
                                      </p:cBhvr>
                                      <p:tavLst>
                                        <p:tav tm="0">
                                          <p:val>
                                            <p:fltVal val="0"/>
                                          </p:val>
                                        </p:tav>
                                        <p:tav tm="100000">
                                          <p:val>
                                            <p:strVal val="#ppt_h"/>
                                          </p:val>
                                        </p:tav>
                                      </p:tavLst>
                                    </p:anim>
                                    <p:anim calcmode="lin" valueType="num">
                                      <p:cBhvr>
                                        <p:cTn id="10" dur="1000" fill="hold"/>
                                        <p:tgtEl>
                                          <p:spTgt spid="4"/>
                                        </p:tgtEl>
                                        <p:attrNameLst>
                                          <p:attrName>ppt_w</p:attrName>
                                        </p:attrNameLst>
                                      </p:cBhvr>
                                      <p:tavLst>
                                        <p:tav tm="0">
                                          <p:val>
                                            <p:fltVal val="0"/>
                                          </p:val>
                                        </p:tav>
                                        <p:tav tm="100000">
                                          <p:val>
                                            <p:strVal val="#ppt_w"/>
                                          </p:val>
                                        </p:tav>
                                      </p:tavLst>
                                    </p:anim>
                                  </p:childTnLst>
                                </p:cTn>
                              </p:par>
                            </p:childTnLst>
                          </p:cTn>
                        </p:par>
                        <p:par>
                          <p:cTn id="11" fill="hold" nodeType="afterGroup">
                            <p:stCondLst>
                              <p:cond delay="1000"/>
                            </p:stCondLst>
                            <p:childTnLst>
                              <p:par>
                                <p:cTn id="12" presetID="52"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6"/>
                                        </p:tgtEl>
                                        <p:attrNameLst>
                                          <p:attrName>ppt_x</p:attrName>
                                          <p:attrName>ppt_y</p:attrName>
                                        </p:attrNameLst>
                                      </p:cBhvr>
                                    </p:animMotion>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1214440" y="1714502"/>
            <a:ext cx="6715125" cy="4786313"/>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Rectangle 4"/>
          <p:cNvSpPr/>
          <p:nvPr/>
        </p:nvSpPr>
        <p:spPr>
          <a:xfrm>
            <a:off x="1393825" y="711202"/>
            <a:ext cx="6738938" cy="646113"/>
          </a:xfrm>
          <a:prstGeom prst="rect">
            <a:avLst/>
          </a:prstGeom>
        </p:spPr>
        <p:txBody>
          <a:bodyPr wrap="none">
            <a:spAutoFit/>
          </a:bodyPr>
          <a:lstStyle/>
          <a:p>
            <a:pPr>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10- اطلاعات مربوط به صنعت ساختمان: </a:t>
            </a:r>
            <a:endParaRPr lang="fa-IR" sz="3600" dirty="0"/>
          </a:p>
        </p:txBody>
      </p:sp>
      <p:sp>
        <p:nvSpPr>
          <p:cNvPr id="6" name="Rectangle 5"/>
          <p:cNvSpPr/>
          <p:nvPr/>
        </p:nvSpPr>
        <p:spPr>
          <a:xfrm>
            <a:off x="625475" y="2751138"/>
            <a:ext cx="6946900" cy="2678112"/>
          </a:xfrm>
          <a:prstGeom prst="rect">
            <a:avLst/>
          </a:prstGeom>
        </p:spPr>
        <p:txBody>
          <a:bodyPr>
            <a:spAutoFit/>
          </a:bodyPr>
          <a:lstStyle/>
          <a:p>
            <a:pPr>
              <a:lnSpc>
                <a:spcPct val="150000"/>
              </a:lnSpc>
              <a:defRPr/>
            </a:pPr>
            <a:r>
              <a:rPr lang="fa-IR" sz="28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نیروی کار و بخش ساختمان بر حسب مهارت</a:t>
            </a:r>
          </a:p>
          <a:p>
            <a:pPr>
              <a:lnSpc>
                <a:spcPct val="150000"/>
              </a:lnSpc>
              <a:defRPr/>
            </a:pPr>
            <a:r>
              <a:rPr lang="fa-IR" sz="28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تولید مصالح ساختمانی و چگونگی وضعیت تولید </a:t>
            </a:r>
          </a:p>
          <a:p>
            <a:pPr>
              <a:lnSpc>
                <a:spcPct val="150000"/>
              </a:lnSpc>
              <a:defRPr/>
            </a:pPr>
            <a:r>
              <a:rPr lang="fa-IR" sz="28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وضعیت شرکتهای ساختمانی </a:t>
            </a:r>
          </a:p>
          <a:p>
            <a:pPr>
              <a:lnSpc>
                <a:spcPct val="150000"/>
              </a:lnSpc>
              <a:defRPr/>
            </a:pPr>
            <a:r>
              <a:rPr lang="fa-IR" sz="28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ابعاد و اندازه واحدهای مسکونی</a:t>
            </a:r>
            <a:endParaRPr lang="fa-IR" sz="2800" dirty="0"/>
          </a:p>
        </p:txBody>
      </p:sp>
    </p:spTree>
    <p:extLst>
      <p:ext uri="{BB962C8B-B14F-4D97-AF65-F5344CB8AC3E}">
        <p14:creationId xmlns:p14="http://schemas.microsoft.com/office/powerpoint/2010/main" val="31165287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90">
                                          <p:stCondLst>
                                            <p:cond delay="0"/>
                                          </p:stCondLst>
                                        </p:cTn>
                                        <p:tgtEl>
                                          <p:spTgt spid="5"/>
                                        </p:tgtEl>
                                      </p:cBhvr>
                                    </p:animEffect>
                                    <p:anim calcmode="lin" valueType="num">
                                      <p:cBhvr>
                                        <p:cTn id="8"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3" dur="13">
                                          <p:stCondLst>
                                            <p:cond delay="325"/>
                                          </p:stCondLst>
                                        </p:cTn>
                                        <p:tgtEl>
                                          <p:spTgt spid="5"/>
                                        </p:tgtEl>
                                      </p:cBhvr>
                                      <p:to x="100000" y="60000"/>
                                    </p:animScale>
                                    <p:animScale>
                                      <p:cBhvr>
                                        <p:cTn id="14" dur="83" decel="50000">
                                          <p:stCondLst>
                                            <p:cond delay="338"/>
                                          </p:stCondLst>
                                        </p:cTn>
                                        <p:tgtEl>
                                          <p:spTgt spid="5"/>
                                        </p:tgtEl>
                                      </p:cBhvr>
                                      <p:to x="100000" y="100000"/>
                                    </p:animScale>
                                    <p:animScale>
                                      <p:cBhvr>
                                        <p:cTn id="15" dur="13">
                                          <p:stCondLst>
                                            <p:cond delay="656"/>
                                          </p:stCondLst>
                                        </p:cTn>
                                        <p:tgtEl>
                                          <p:spTgt spid="5"/>
                                        </p:tgtEl>
                                      </p:cBhvr>
                                      <p:to x="100000" y="80000"/>
                                    </p:animScale>
                                    <p:animScale>
                                      <p:cBhvr>
                                        <p:cTn id="16" dur="83" decel="50000">
                                          <p:stCondLst>
                                            <p:cond delay="669"/>
                                          </p:stCondLst>
                                        </p:cTn>
                                        <p:tgtEl>
                                          <p:spTgt spid="5"/>
                                        </p:tgtEl>
                                      </p:cBhvr>
                                      <p:to x="100000" y="100000"/>
                                    </p:animScale>
                                    <p:animScale>
                                      <p:cBhvr>
                                        <p:cTn id="17" dur="13">
                                          <p:stCondLst>
                                            <p:cond delay="821"/>
                                          </p:stCondLst>
                                        </p:cTn>
                                        <p:tgtEl>
                                          <p:spTgt spid="5"/>
                                        </p:tgtEl>
                                      </p:cBhvr>
                                      <p:to x="100000" y="90000"/>
                                    </p:animScale>
                                    <p:animScale>
                                      <p:cBhvr>
                                        <p:cTn id="18" dur="83" decel="50000">
                                          <p:stCondLst>
                                            <p:cond delay="834"/>
                                          </p:stCondLst>
                                        </p:cTn>
                                        <p:tgtEl>
                                          <p:spTgt spid="5"/>
                                        </p:tgtEl>
                                      </p:cBhvr>
                                      <p:to x="100000" y="100000"/>
                                    </p:animScale>
                                    <p:animScale>
                                      <p:cBhvr>
                                        <p:cTn id="19" dur="13">
                                          <p:stCondLst>
                                            <p:cond delay="904"/>
                                          </p:stCondLst>
                                        </p:cTn>
                                        <p:tgtEl>
                                          <p:spTgt spid="5"/>
                                        </p:tgtEl>
                                      </p:cBhvr>
                                      <p:to x="100000" y="95000"/>
                                    </p:animScale>
                                    <p:animScale>
                                      <p:cBhvr>
                                        <p:cTn id="20" dur="83" decel="50000">
                                          <p:stCondLst>
                                            <p:cond delay="917"/>
                                          </p:stCondLst>
                                        </p:cTn>
                                        <p:tgtEl>
                                          <p:spTgt spid="5"/>
                                        </p:tgtEl>
                                      </p:cBhvr>
                                      <p:to x="100000" y="100000"/>
                                    </p:animScale>
                                  </p:childTnLst>
                                </p:cTn>
                              </p:par>
                            </p:childTnLst>
                          </p:cTn>
                        </p:par>
                        <p:par>
                          <p:cTn id="21" fill="hold" nodeType="afterGroup">
                            <p:stCondLst>
                              <p:cond delay="1000"/>
                            </p:stCondLst>
                            <p:childTnLst>
                              <p:par>
                                <p:cTn id="22" presetID="3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800" decel="100000"/>
                                        <p:tgtEl>
                                          <p:spTgt spid="4"/>
                                        </p:tgtEl>
                                      </p:cBhvr>
                                    </p:animEffect>
                                    <p:anim calcmode="lin" valueType="num">
                                      <p:cBhvr>
                                        <p:cTn id="25" dur="800" decel="100000" fill="hold"/>
                                        <p:tgtEl>
                                          <p:spTgt spid="4"/>
                                        </p:tgtEl>
                                        <p:attrNameLst>
                                          <p:attrName>style.rotation</p:attrName>
                                        </p:attrNameLst>
                                      </p:cBhvr>
                                      <p:tavLst>
                                        <p:tav tm="0">
                                          <p:val>
                                            <p:fltVal val="-90"/>
                                          </p:val>
                                        </p:tav>
                                        <p:tav tm="100000">
                                          <p:val>
                                            <p:fltVal val="0"/>
                                          </p:val>
                                        </p:tav>
                                      </p:tavLst>
                                    </p:anim>
                                    <p:anim calcmode="lin" valueType="num">
                                      <p:cBhvr>
                                        <p:cTn id="26" dur="800" decel="100000" fill="hold"/>
                                        <p:tgtEl>
                                          <p:spTgt spid="4"/>
                                        </p:tgtEl>
                                        <p:attrNameLst>
                                          <p:attrName>ppt_x</p:attrName>
                                        </p:attrNameLst>
                                      </p:cBhvr>
                                      <p:tavLst>
                                        <p:tav tm="0">
                                          <p:val>
                                            <p:strVal val="#ppt_x+0.4"/>
                                          </p:val>
                                        </p:tav>
                                        <p:tav tm="100000">
                                          <p:val>
                                            <p:strVal val="#ppt_x-0.05"/>
                                          </p:val>
                                        </p:tav>
                                      </p:tavLst>
                                    </p:anim>
                                    <p:anim calcmode="lin" valueType="num">
                                      <p:cBhvr>
                                        <p:cTn id="27" dur="800" decel="100000" fill="hold"/>
                                        <p:tgtEl>
                                          <p:spTgt spid="4"/>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30" fill="hold" nodeType="afterGroup">
                            <p:stCondLst>
                              <p:cond delay="2000"/>
                            </p:stCondLst>
                            <p:childTnLst>
                              <p:par>
                                <p:cTn id="31" presetID="5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Scale>
                                      <p:cBhvr>
                                        <p:cTn id="3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6"/>
                                        </p:tgtEl>
                                        <p:attrNameLst>
                                          <p:attrName>ppt_x</p:attrName>
                                          <p:attrName>ppt_y</p:attrName>
                                        </p:attrNameLst>
                                      </p:cBhvr>
                                    </p:animMotion>
                                    <p:animEffect transition="in" filter="fade">
                                      <p:cBhvr>
                                        <p:cTn id="3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Same Side Corner Rectangle 3"/>
          <p:cNvSpPr/>
          <p:nvPr/>
        </p:nvSpPr>
        <p:spPr>
          <a:xfrm>
            <a:off x="1285877" y="1643063"/>
            <a:ext cx="6715125" cy="4786312"/>
          </a:xfrm>
          <a:prstGeom prst="snip2Same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Rectangle 4"/>
          <p:cNvSpPr/>
          <p:nvPr/>
        </p:nvSpPr>
        <p:spPr>
          <a:xfrm>
            <a:off x="1652590" y="711202"/>
            <a:ext cx="6480175" cy="646113"/>
          </a:xfrm>
          <a:prstGeom prst="rect">
            <a:avLst/>
          </a:prstGeom>
        </p:spPr>
        <p:txBody>
          <a:bodyPr wrap="none">
            <a:spAutoFit/>
          </a:bodyPr>
          <a:lstStyle/>
          <a:p>
            <a:pPr>
              <a:defRPr/>
            </a:pPr>
            <a:r>
              <a:rPr lang="fa-IR" sz="36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11- اطلاعات مربوط به وضعیت مسکن: </a:t>
            </a:r>
            <a:endParaRPr lang="fa-IR" sz="3600" dirty="0"/>
          </a:p>
        </p:txBody>
      </p:sp>
      <p:sp>
        <p:nvSpPr>
          <p:cNvPr id="6" name="Rectangle 5"/>
          <p:cNvSpPr/>
          <p:nvPr/>
        </p:nvSpPr>
        <p:spPr>
          <a:xfrm>
            <a:off x="2286002" y="1863727"/>
            <a:ext cx="4232275" cy="4208463"/>
          </a:xfrm>
          <a:prstGeom prst="rect">
            <a:avLst/>
          </a:prstGeom>
        </p:spPr>
        <p:txBody>
          <a:bodyPr>
            <a:spAutoFit/>
          </a:bodyPr>
          <a:lstStyle/>
          <a:p>
            <a:pPr>
              <a:lnSpc>
                <a:spcPct val="150000"/>
              </a:lnSpc>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تعداد مساکن </a:t>
            </a:r>
          </a:p>
          <a:p>
            <a:pPr>
              <a:lnSpc>
                <a:spcPct val="150000"/>
              </a:lnSpc>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تراکم نفر در واحد </a:t>
            </a:r>
          </a:p>
          <a:p>
            <a:pPr>
              <a:lnSpc>
                <a:spcPct val="150000"/>
              </a:lnSpc>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تراکم خانوار در واحد </a:t>
            </a:r>
          </a:p>
          <a:p>
            <a:pPr>
              <a:lnSpc>
                <a:spcPct val="150000"/>
              </a:lnSpc>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 انواع ساختمان بر حسب مصالح </a:t>
            </a:r>
          </a:p>
          <a:p>
            <a:pPr>
              <a:lnSpc>
                <a:spcPct val="150000"/>
              </a:lnSpc>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انواع ساختمان بر حسب عمر ساختمان </a:t>
            </a:r>
          </a:p>
          <a:p>
            <a:pPr>
              <a:lnSpc>
                <a:spcPct val="150000"/>
              </a:lnSpc>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انواع ساختمان بر حسب مالکیت </a:t>
            </a:r>
          </a:p>
          <a:p>
            <a:pPr>
              <a:lnSpc>
                <a:spcPct val="150000"/>
              </a:lnSpc>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زمان سکونت </a:t>
            </a:r>
          </a:p>
          <a:p>
            <a:pPr>
              <a:lnSpc>
                <a:spcPct val="150000"/>
              </a:lnSpc>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شغل و تحصیلات مسئولین خانوار </a:t>
            </a:r>
          </a:p>
          <a:p>
            <a:pPr>
              <a:lnSpc>
                <a:spcPct val="150000"/>
              </a:lnSpc>
              <a:defRPr/>
            </a:pPr>
            <a:r>
              <a:rPr lang="fa-IR" sz="2000" kern="0" dirty="0">
                <a:solidFill>
                  <a:srgbClr val="FFFF00"/>
                </a:solidFill>
                <a:effectLst>
                  <a:glow rad="228600">
                    <a:schemeClr val="accent2">
                      <a:satMod val="175000"/>
                      <a:alpha val="40000"/>
                    </a:schemeClr>
                  </a:glow>
                  <a:outerShdw blurRad="38100" dist="38100" dir="2700000" algn="tl">
                    <a:srgbClr val="000000"/>
                  </a:outerShdw>
                </a:effectLst>
                <a:cs typeface="B Homa" panose="00000400000000000000" pitchFamily="2" charset="-78"/>
              </a:rPr>
              <a:t>وضعیت فیزیکی ،‌تعمیرات ، امنیت و بهداشت </a:t>
            </a:r>
            <a:endParaRPr lang="fa-IR" sz="2000" dirty="0"/>
          </a:p>
        </p:txBody>
      </p:sp>
    </p:spTree>
    <p:extLst>
      <p:ext uri="{BB962C8B-B14F-4D97-AF65-F5344CB8AC3E}">
        <p14:creationId xmlns:p14="http://schemas.microsoft.com/office/powerpoint/2010/main" val="24352072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nodeType="afterGroup">
                            <p:stCondLst>
                              <p:cond delay="1000"/>
                            </p:stCondLst>
                            <p:childTnLst>
                              <p:par>
                                <p:cTn id="14" presetID="52"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Scale>
                                      <p:cBhvr>
                                        <p:cTn id="16"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4"/>
                                        </p:tgtEl>
                                        <p:attrNameLst>
                                          <p:attrName>ppt_x</p:attrName>
                                          <p:attrName>ppt_y</p:attrName>
                                        </p:attrNameLst>
                                      </p:cBhvr>
                                    </p:animMotion>
                                    <p:animEffect transition="in" filter="fade">
                                      <p:cBhvr>
                                        <p:cTn id="18" dur="1000"/>
                                        <p:tgtEl>
                                          <p:spTgt spid="4"/>
                                        </p:tgtEl>
                                      </p:cBhvr>
                                    </p:animEffect>
                                  </p:childTnLst>
                                </p:cTn>
                              </p:par>
                            </p:childTnLst>
                          </p:cTn>
                        </p:par>
                        <p:par>
                          <p:cTn id="19" fill="hold" nodeType="afterGroup">
                            <p:stCondLst>
                              <p:cond delay="2000"/>
                            </p:stCondLst>
                            <p:childTnLst>
                              <p:par>
                                <p:cTn id="20" presetID="34"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from="(-#ppt_w/2)" to="(#ppt_x)" calcmode="lin" valueType="num">
                                      <p:cBhvr>
                                        <p:cTn id="22" dur="600" fill="hold">
                                          <p:stCondLst>
                                            <p:cond delay="0"/>
                                          </p:stCondLst>
                                        </p:cTn>
                                        <p:tgtEl>
                                          <p:spTgt spid="6"/>
                                        </p:tgtEl>
                                        <p:attrNameLst>
                                          <p:attrName>ppt_x</p:attrName>
                                        </p:attrNameLst>
                                      </p:cBhvr>
                                    </p:anim>
                                    <p:anim from="0" to="-1.0" calcmode="lin" valueType="num">
                                      <p:cBhvr>
                                        <p:cTn id="23" dur="200" decel="50000" autoRev="1" fill="hold">
                                          <p:stCondLst>
                                            <p:cond delay="600"/>
                                          </p:stCondLst>
                                        </p:cTn>
                                        <p:tgtEl>
                                          <p:spTgt spid="6"/>
                                        </p:tgtEl>
                                        <p:attrNameLst>
                                          <p:attrName>xshear</p:attrName>
                                        </p:attrNameLst>
                                      </p:cBhvr>
                                    </p:anim>
                                    <p:animScale>
                                      <p:cBhvr>
                                        <p:cTn id="24" dur="200" decel="100000" autoRev="1" fill="hold">
                                          <p:stCondLst>
                                            <p:cond delay="600"/>
                                          </p:stCondLst>
                                        </p:cTn>
                                        <p:tgtEl>
                                          <p:spTgt spid="6"/>
                                        </p:tgtEl>
                                      </p:cBhvr>
                                      <p:from x="100000" y="100000"/>
                                      <p:to x="80000" y="100000"/>
                                    </p:animScale>
                                    <p:anim by="(#ppt_h/3+#ppt_w*0.1)" calcmode="lin" valueType="num">
                                      <p:cBhvr additive="sum">
                                        <p:cTn id="25" dur="200" decel="100000" autoRev="1" fill="hold">
                                          <p:stCondLst>
                                            <p:cond delay="6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285750" y="571503"/>
            <a:ext cx="8858250" cy="368298"/>
          </a:xfrm>
        </p:spPr>
        <p:txBody>
          <a:bodyPr>
            <a:normAutofit fontScale="25000" lnSpcReduction="20000"/>
          </a:bodyPr>
          <a:lstStyle/>
          <a:p>
            <a:pPr algn="just" eaLnBrk="1" hangingPunct="1">
              <a:lnSpc>
                <a:spcPct val="150000"/>
              </a:lnSpc>
            </a:pPr>
            <a:r>
              <a:rPr lang="fa-IR" altLang="fa-IR" sz="4800" b="1" dirty="0" smtClean="0"/>
              <a:t> </a:t>
            </a:r>
            <a:r>
              <a:rPr lang="fa-IR" altLang="fa-IR" sz="8000" b="1" dirty="0">
                <a:cs typeface="B Homa" panose="00000400000000000000" pitchFamily="2" charset="-78"/>
              </a:rPr>
              <a:t>فرآيند برنامه ريزي كاربري اراضي شهري را به ساده ترين شكل در قالب سه مرحله تقسيم بندي مي كنند : </a:t>
            </a:r>
            <a:endParaRPr lang="fa-IR" altLang="fa-IR" sz="7200" b="1" dirty="0">
              <a:cs typeface="B Homa" panose="00000400000000000000" pitchFamily="2" charset="-78"/>
            </a:endParaRPr>
          </a:p>
          <a:p>
            <a:pPr eaLnBrk="1" hangingPunct="1"/>
            <a:endParaRPr lang="fa-IR" altLang="fa-IR" sz="3200" dirty="0">
              <a:cs typeface="B Homa" panose="00000400000000000000" pitchFamily="2" charset="-78"/>
            </a:endParaRPr>
          </a:p>
          <a:p>
            <a:pPr eaLnBrk="1" hangingPunct="1"/>
            <a:endParaRPr lang="en-US" altLang="fa-IR" sz="3200" dirty="0">
              <a:cs typeface="B Homa" panose="00000400000000000000" pitchFamily="2" charset="-78"/>
            </a:endParaRPr>
          </a:p>
          <a:p>
            <a:pPr eaLnBrk="1" hangingPunct="1"/>
            <a:endParaRPr lang="fa-IR" altLang="fa-IR" sz="3200" dirty="0">
              <a:cs typeface="B Homa" panose="00000400000000000000" pitchFamily="2" charset="-78"/>
            </a:endParaRPr>
          </a:p>
          <a:p>
            <a:pPr eaLnBrk="1" hangingPunct="1">
              <a:buFont typeface="Wingdings" panose="05000000000000000000" pitchFamily="2" charset="2"/>
              <a:buNone/>
            </a:pPr>
            <a:r>
              <a:rPr lang="fa-IR" altLang="fa-IR" sz="3200" dirty="0">
                <a:cs typeface="B Homa" panose="00000400000000000000" pitchFamily="2" charset="-78"/>
              </a:rPr>
              <a:t>  </a:t>
            </a:r>
          </a:p>
          <a:p>
            <a:pPr eaLnBrk="1" hangingPunct="1">
              <a:buFont typeface="Wingdings" panose="05000000000000000000" pitchFamily="2" charset="2"/>
              <a:buNone/>
            </a:pPr>
            <a:endParaRPr lang="fa-IR" altLang="fa-IR" sz="3200" dirty="0">
              <a:cs typeface="B Homa" panose="00000400000000000000" pitchFamily="2" charset="-78"/>
            </a:endParaRPr>
          </a:p>
        </p:txBody>
      </p:sp>
      <p:sp>
        <p:nvSpPr>
          <p:cNvPr id="4" name="Rectangle 3"/>
          <p:cNvSpPr>
            <a:spLocks noChangeArrowheads="1"/>
          </p:cNvSpPr>
          <p:nvPr/>
        </p:nvSpPr>
        <p:spPr bwMode="auto">
          <a:xfrm>
            <a:off x="4049495" y="2241552"/>
            <a:ext cx="475001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ajalla UI"/>
                <a:cs typeface="Majalla UI"/>
              </a:defRPr>
            </a:lvl1pPr>
            <a:lvl2pPr marL="742950" indent="-285750" eaLnBrk="0" hangingPunct="0">
              <a:defRPr>
                <a:solidFill>
                  <a:schemeClr val="tx1"/>
                </a:solidFill>
                <a:latin typeface="Arial" panose="020B0604020202020204" pitchFamily="34" charset="0"/>
                <a:ea typeface="Majalla UI"/>
                <a:cs typeface="Majalla UI"/>
              </a:defRPr>
            </a:lvl2pPr>
            <a:lvl3pPr marL="1143000" indent="-228600" eaLnBrk="0" hangingPunct="0">
              <a:defRPr>
                <a:solidFill>
                  <a:schemeClr val="tx1"/>
                </a:solidFill>
                <a:latin typeface="Arial" panose="020B0604020202020204" pitchFamily="34" charset="0"/>
                <a:ea typeface="Majalla UI"/>
                <a:cs typeface="Majalla UI"/>
              </a:defRPr>
            </a:lvl3pPr>
            <a:lvl4pPr marL="1600200" indent="-228600" eaLnBrk="0" hangingPunct="0">
              <a:defRPr>
                <a:solidFill>
                  <a:schemeClr val="tx1"/>
                </a:solidFill>
                <a:latin typeface="Arial" panose="020B0604020202020204" pitchFamily="34" charset="0"/>
                <a:ea typeface="Majalla UI"/>
                <a:cs typeface="Majalla UI"/>
              </a:defRPr>
            </a:lvl4pPr>
            <a:lvl5pPr marL="2057400" indent="-228600" eaLnBrk="0" hangingPunct="0">
              <a:defRPr>
                <a:solidFill>
                  <a:schemeClr val="tx1"/>
                </a:solidFill>
                <a:latin typeface="Arial" panose="020B0604020202020204" pitchFamily="34" charset="0"/>
                <a:ea typeface="Majalla UI"/>
                <a:cs typeface="Majalla UI"/>
              </a:defRPr>
            </a:lvl5pPr>
            <a:lvl6pPr marL="25146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6pPr>
            <a:lvl7pPr marL="29718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7pPr>
            <a:lvl8pPr marL="34290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8pPr>
            <a:lvl9pPr marL="38862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9pPr>
          </a:lstStyle>
          <a:p>
            <a:pPr eaLnBrk="1" hangingPunct="1"/>
            <a:r>
              <a:rPr lang="fa-IR" altLang="fa-IR" sz="4400" dirty="0">
                <a:solidFill>
                  <a:schemeClr val="tx2"/>
                </a:solidFill>
                <a:cs typeface="B Homa" panose="00000400000000000000" pitchFamily="2" charset="-78"/>
              </a:rPr>
              <a:t>1- شناخت وضع موجود </a:t>
            </a:r>
          </a:p>
        </p:txBody>
      </p:sp>
      <p:sp>
        <p:nvSpPr>
          <p:cNvPr id="5" name="Rectangle 4"/>
          <p:cNvSpPr/>
          <p:nvPr/>
        </p:nvSpPr>
        <p:spPr>
          <a:xfrm>
            <a:off x="2727312" y="3813687"/>
            <a:ext cx="3595856" cy="769441"/>
          </a:xfrm>
          <a:prstGeom prst="rect">
            <a:avLst/>
          </a:prstGeom>
          <a:noFill/>
        </p:spPr>
        <p:txBody>
          <a:bodyPr wrap="none">
            <a:spAutoFit/>
          </a:bodyPr>
          <a:lstStyle/>
          <a:p>
            <a:pPr algn="ctr">
              <a:defRPr/>
            </a:pPr>
            <a:r>
              <a:rPr lang="fa-IR" sz="4400" dirty="0">
                <a:solidFill>
                  <a:schemeClr val="tx2"/>
                </a:solidFill>
                <a:cs typeface="B Homa" panose="00000400000000000000" pitchFamily="2" charset="-78"/>
              </a:rPr>
              <a:t> 2- تعيين اهداف</a:t>
            </a:r>
            <a:endParaRPr lang="en-US" sz="4400" b="1"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p:txBody>
      </p:sp>
      <p:sp>
        <p:nvSpPr>
          <p:cNvPr id="6" name="Rectangle 5"/>
          <p:cNvSpPr/>
          <p:nvPr/>
        </p:nvSpPr>
        <p:spPr>
          <a:xfrm>
            <a:off x="716419" y="5099571"/>
            <a:ext cx="2735044" cy="769441"/>
          </a:xfrm>
          <a:prstGeom prst="rect">
            <a:avLst/>
          </a:prstGeom>
          <a:noFill/>
        </p:spPr>
        <p:txBody>
          <a:bodyPr wrap="none">
            <a:spAutoFit/>
          </a:bodyPr>
          <a:lstStyle/>
          <a:p>
            <a:pPr algn="ctr">
              <a:defRPr/>
            </a:pPr>
            <a:r>
              <a:rPr lang="fa-IR" sz="4400" dirty="0">
                <a:solidFill>
                  <a:schemeClr val="tx2"/>
                </a:solidFill>
                <a:cs typeface="B Homa" panose="00000400000000000000" pitchFamily="2" charset="-78"/>
              </a:rPr>
              <a:t> 3- روش كار</a:t>
            </a:r>
            <a:endParaRPr lang="en-US" sz="4400" b="1"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13514556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100013" y="384177"/>
            <a:ext cx="8972550" cy="6188075"/>
          </a:xfrm>
        </p:spPr>
        <p:txBody>
          <a:bodyPr/>
          <a:lstStyle/>
          <a:p>
            <a:pPr marL="0" indent="0" algn="just">
              <a:lnSpc>
                <a:spcPct val="150000"/>
              </a:lnSpc>
              <a:buNone/>
            </a:pPr>
            <a:r>
              <a:rPr lang="fa-IR" altLang="fa-IR" sz="3200" b="1" dirty="0">
                <a:solidFill>
                  <a:schemeClr val="tx2"/>
                </a:solidFill>
                <a:cs typeface="B Homa" panose="00000400000000000000" pitchFamily="2" charset="-78"/>
              </a:rPr>
              <a:t>پيش مطالعات و زمينه هاي لازم براي برنامه ريزي كاربري اراضي شهري :</a:t>
            </a:r>
          </a:p>
          <a:p>
            <a:pPr marL="0" indent="0" algn="just">
              <a:lnSpc>
                <a:spcPct val="150000"/>
              </a:lnSpc>
              <a:buNone/>
            </a:pPr>
            <a:endParaRPr lang="fa-IR" altLang="fa-IR" b="1" dirty="0" smtClean="0">
              <a:cs typeface="B Homa" panose="00000400000000000000" pitchFamily="2" charset="-78"/>
            </a:endParaRPr>
          </a:p>
          <a:p>
            <a:pPr algn="just" eaLnBrk="1" hangingPunct="1"/>
            <a:r>
              <a:rPr lang="fa-IR" altLang="fa-IR" b="1" dirty="0">
                <a:cs typeface="B Homa" panose="00000400000000000000" pitchFamily="2" charset="-78"/>
              </a:rPr>
              <a:t>-مطالعه درباره ويژگيهاي طبيعي (اقليم، توپوگرافي، هيدرولوژي و ...) </a:t>
            </a:r>
          </a:p>
          <a:p>
            <a:pPr algn="just" eaLnBrk="1" hangingPunct="1"/>
            <a:r>
              <a:rPr lang="fa-IR" altLang="fa-IR" b="1" dirty="0">
                <a:cs typeface="B Homa" panose="00000400000000000000" pitchFamily="2" charset="-78"/>
              </a:rPr>
              <a:t>- تحليل و ارزيابي ويژگيهاي جمعيتي و اجتماعي </a:t>
            </a:r>
            <a:endParaRPr lang="en-US" altLang="fa-IR" b="1" dirty="0">
              <a:cs typeface="B Homa" panose="00000400000000000000" pitchFamily="2" charset="-78"/>
            </a:endParaRPr>
          </a:p>
          <a:p>
            <a:pPr algn="just" eaLnBrk="1" hangingPunct="1"/>
            <a:endParaRPr lang="fa-IR" altLang="fa-IR" b="1" dirty="0">
              <a:cs typeface="B Homa" panose="00000400000000000000" pitchFamily="2" charset="-78"/>
            </a:endParaRPr>
          </a:p>
          <a:p>
            <a:pPr algn="just" eaLnBrk="1" hangingPunct="1"/>
            <a:r>
              <a:rPr lang="fa-IR" altLang="fa-IR" b="1" dirty="0">
                <a:cs typeface="B Homa" panose="00000400000000000000" pitchFamily="2" charset="-78"/>
              </a:rPr>
              <a:t>- برسي و مطالعه وضعيت اقتصادي </a:t>
            </a:r>
            <a:endParaRPr lang="en-US" altLang="fa-IR" b="1" dirty="0">
              <a:cs typeface="B Homa" panose="00000400000000000000" pitchFamily="2" charset="-78"/>
            </a:endParaRPr>
          </a:p>
          <a:p>
            <a:pPr algn="just" eaLnBrk="1" hangingPunct="1"/>
            <a:endParaRPr lang="fa-IR" altLang="fa-IR" b="1" dirty="0">
              <a:cs typeface="B Homa" panose="00000400000000000000" pitchFamily="2" charset="-78"/>
            </a:endParaRPr>
          </a:p>
          <a:p>
            <a:pPr algn="just" eaLnBrk="1" hangingPunct="1"/>
            <a:r>
              <a:rPr lang="fa-IR" altLang="fa-IR" b="1" dirty="0">
                <a:cs typeface="B Homa" panose="00000400000000000000" pitchFamily="2" charset="-78"/>
              </a:rPr>
              <a:t>- مطالعه وضعيت شبكه هاي ارتباطي و حمل و نقل </a:t>
            </a:r>
          </a:p>
        </p:txBody>
      </p:sp>
    </p:spTree>
    <p:extLst>
      <p:ext uri="{BB962C8B-B14F-4D97-AF65-F5344CB8AC3E}">
        <p14:creationId xmlns:p14="http://schemas.microsoft.com/office/powerpoint/2010/main" val="1919895621"/>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2"/>
          <a:srcRect l="26402" t="28267" r="28635" b="9691"/>
          <a:stretch>
            <a:fillRect/>
          </a:stretch>
        </p:blipFill>
        <p:spPr>
          <a:xfrm>
            <a:off x="428596" y="928670"/>
            <a:ext cx="8286808" cy="5715000"/>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2291" name="Rectangle 3"/>
          <p:cNvSpPr>
            <a:spLocks noChangeArrowheads="1"/>
          </p:cNvSpPr>
          <p:nvPr/>
        </p:nvSpPr>
        <p:spPr bwMode="auto">
          <a:xfrm>
            <a:off x="2525086" y="214028"/>
            <a:ext cx="403668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180975" eaLnBrk="0" hangingPunct="0">
              <a:defRPr>
                <a:solidFill>
                  <a:schemeClr val="tx1"/>
                </a:solidFill>
                <a:latin typeface="Arial" panose="020B0604020202020204" pitchFamily="34" charset="0"/>
                <a:ea typeface="Majalla UI"/>
                <a:cs typeface="Majalla UI"/>
              </a:defRPr>
            </a:lvl1pPr>
            <a:lvl2pPr marL="742950" indent="-285750" eaLnBrk="0" hangingPunct="0">
              <a:defRPr>
                <a:solidFill>
                  <a:schemeClr val="tx1"/>
                </a:solidFill>
                <a:latin typeface="Arial" panose="020B0604020202020204" pitchFamily="34" charset="0"/>
                <a:ea typeface="Majalla UI"/>
                <a:cs typeface="Majalla UI"/>
              </a:defRPr>
            </a:lvl2pPr>
            <a:lvl3pPr marL="1143000" indent="-228600" eaLnBrk="0" hangingPunct="0">
              <a:defRPr>
                <a:solidFill>
                  <a:schemeClr val="tx1"/>
                </a:solidFill>
                <a:latin typeface="Arial" panose="020B0604020202020204" pitchFamily="34" charset="0"/>
                <a:ea typeface="Majalla UI"/>
                <a:cs typeface="Majalla UI"/>
              </a:defRPr>
            </a:lvl3pPr>
            <a:lvl4pPr marL="1600200" indent="-228600" eaLnBrk="0" hangingPunct="0">
              <a:defRPr>
                <a:solidFill>
                  <a:schemeClr val="tx1"/>
                </a:solidFill>
                <a:latin typeface="Arial" panose="020B0604020202020204" pitchFamily="34" charset="0"/>
                <a:ea typeface="Majalla UI"/>
                <a:cs typeface="Majalla UI"/>
              </a:defRPr>
            </a:lvl4pPr>
            <a:lvl5pPr marL="2057400" indent="-228600" eaLnBrk="0" hangingPunct="0">
              <a:defRPr>
                <a:solidFill>
                  <a:schemeClr val="tx1"/>
                </a:solidFill>
                <a:latin typeface="Arial" panose="020B0604020202020204" pitchFamily="34" charset="0"/>
                <a:ea typeface="Majalla UI"/>
                <a:cs typeface="Majalla UI"/>
              </a:defRPr>
            </a:lvl5pPr>
            <a:lvl6pPr marL="25146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6pPr>
            <a:lvl7pPr marL="29718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7pPr>
            <a:lvl8pPr marL="34290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8pPr>
            <a:lvl9pPr marL="38862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9pPr>
          </a:lstStyle>
          <a:p>
            <a:pPr algn="ctr" eaLnBrk="1" hangingPunct="1"/>
            <a:r>
              <a:rPr lang="fa-IR" altLang="fa-IR" sz="3200" dirty="0">
                <a:latin typeface="Calibri" panose="020F0502020204030204" pitchFamily="34" charset="0"/>
                <a:ea typeface="Calibri" panose="020F0502020204030204" pitchFamily="34" charset="0"/>
                <a:cs typeface="B Homa" panose="00000400000000000000" pitchFamily="2" charset="-78"/>
              </a:rPr>
              <a:t>طبقه بندي كاربريهاي زمين</a:t>
            </a:r>
            <a:endParaRPr lang="fa-IR" altLang="fa-IR" sz="3200" dirty="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69768116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slide(fromBottom)">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a:xfrm>
            <a:off x="285750" y="214313"/>
            <a:ext cx="8643938" cy="6286500"/>
          </a:xfrm>
        </p:spPr>
        <p:txBody>
          <a:bodyPr>
            <a:normAutofit fontScale="92500"/>
          </a:bodyPr>
          <a:lstStyle/>
          <a:p>
            <a:pPr algn="just" eaLnBrk="1" hangingPunct="1">
              <a:lnSpc>
                <a:spcPct val="200000"/>
              </a:lnSpc>
            </a:pPr>
            <a:r>
              <a:rPr lang="fa-IR" altLang="fa-IR" sz="3200" b="1" dirty="0">
                <a:solidFill>
                  <a:schemeClr val="tx2"/>
                </a:solidFill>
                <a:cs typeface="B Homa" panose="00000400000000000000" pitchFamily="2" charset="-78"/>
              </a:rPr>
              <a:t>                        مشخصات زمین های شهری : </a:t>
            </a:r>
            <a:endParaRPr lang="en-US" altLang="fa-IR" sz="3200" dirty="0">
              <a:solidFill>
                <a:schemeClr val="tx2"/>
              </a:solidFill>
              <a:cs typeface="B Homa" panose="00000400000000000000" pitchFamily="2" charset="-78"/>
            </a:endParaRPr>
          </a:p>
          <a:p>
            <a:pPr algn="just" eaLnBrk="1" hangingPunct="1">
              <a:lnSpc>
                <a:spcPct val="200000"/>
              </a:lnSpc>
            </a:pPr>
            <a:r>
              <a:rPr lang="fa-IR" altLang="fa-IR" sz="2400" dirty="0">
                <a:cs typeface="B Homa" panose="00000400000000000000" pitchFamily="2" charset="-78"/>
              </a:rPr>
              <a:t> 1- زمین شهری کالایی است که با گذشت زمان کهنه نمی شود . یک کالای فیزیکی است که از بهای آن کاسته نمی گردد. </a:t>
            </a:r>
            <a:endParaRPr lang="en-US" altLang="fa-IR" sz="2400" dirty="0">
              <a:cs typeface="B Homa" panose="00000400000000000000" pitchFamily="2" charset="-78"/>
            </a:endParaRPr>
          </a:p>
          <a:p>
            <a:pPr algn="just" eaLnBrk="1" hangingPunct="1">
              <a:lnSpc>
                <a:spcPct val="200000"/>
              </a:lnSpc>
            </a:pPr>
            <a:r>
              <a:rPr lang="fa-IR" altLang="fa-IR" sz="2400" dirty="0">
                <a:cs typeface="B Homa" panose="00000400000000000000" pitchFamily="2" charset="-78"/>
              </a:rPr>
              <a:t>2- زمین شهری کالای قابل حمل نیست </a:t>
            </a:r>
            <a:endParaRPr lang="en-US" altLang="fa-IR" sz="2400" dirty="0">
              <a:cs typeface="B Homa" panose="00000400000000000000" pitchFamily="2" charset="-78"/>
            </a:endParaRPr>
          </a:p>
          <a:p>
            <a:pPr algn="just" eaLnBrk="1" hangingPunct="1">
              <a:lnSpc>
                <a:spcPct val="200000"/>
              </a:lnSpc>
            </a:pPr>
            <a:r>
              <a:rPr lang="fa-IR" altLang="fa-IR" sz="2400" dirty="0">
                <a:cs typeface="B Homa" panose="00000400000000000000" pitchFamily="2" charset="-78"/>
              </a:rPr>
              <a:t>3- زمین شهری در هر یک از مناطق داخل شهر ها به میزان معینی وجود دارد و نمی توان میزان ذخیره آنرا افزایش داد </a:t>
            </a:r>
            <a:endParaRPr lang="en-US" altLang="fa-IR" sz="2400" dirty="0">
              <a:cs typeface="B Homa" panose="00000400000000000000" pitchFamily="2" charset="-78"/>
            </a:endParaRPr>
          </a:p>
          <a:p>
            <a:pPr algn="just" eaLnBrk="1" hangingPunct="1">
              <a:lnSpc>
                <a:spcPct val="200000"/>
              </a:lnSpc>
            </a:pPr>
            <a:r>
              <a:rPr lang="fa-IR" altLang="fa-IR" sz="2400" dirty="0">
                <a:cs typeface="B Homa" panose="00000400000000000000" pitchFamily="2" charset="-78"/>
              </a:rPr>
              <a:t>4- در شهرهای جهان سوم نه تنها برای استفاده در ساختمان مورد توجه است بلکه به عنوان سرمایه و پس انداز خانوادگی نیز محسوب می شود </a:t>
            </a:r>
          </a:p>
        </p:txBody>
      </p:sp>
    </p:spTree>
    <p:extLst>
      <p:ext uri="{BB962C8B-B14F-4D97-AF65-F5344CB8AC3E}">
        <p14:creationId xmlns:p14="http://schemas.microsoft.com/office/powerpoint/2010/main" val="2173063425"/>
      </p:ext>
    </p:extLst>
  </p:cSld>
  <p:clrMapOvr>
    <a:masterClrMapping/>
  </p:clrMapOvr>
  <p:transition>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2824</Words>
  <Application>Microsoft Office PowerPoint</Application>
  <PresentationFormat>On-screen Show (4:3)</PresentationFormat>
  <Paragraphs>425</Paragraphs>
  <Slides>59</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59</vt:i4>
      </vt:variant>
    </vt:vector>
  </HeadingPairs>
  <TitlesOfParts>
    <vt:vector size="72" baseType="lpstr">
      <vt:lpstr>Arial</vt:lpstr>
      <vt:lpstr>B Homa</vt:lpstr>
      <vt:lpstr>B Nazanin</vt:lpstr>
      <vt:lpstr>Calibri</vt:lpstr>
      <vt:lpstr>Century Gothic</vt:lpstr>
      <vt:lpstr>Courier New</vt:lpstr>
      <vt:lpstr>IranNastaliq</vt:lpstr>
      <vt:lpstr>Majalla UI</vt:lpstr>
      <vt:lpstr>Times New Roman</vt:lpstr>
      <vt:lpstr>Wingdings</vt:lpstr>
      <vt:lpstr>Wingdings 2</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2</cp:revision>
  <dcterms:created xsi:type="dcterms:W3CDTF">2019-12-09T17:32:00Z</dcterms:created>
  <dcterms:modified xsi:type="dcterms:W3CDTF">2019-12-09T17:41:24Z</dcterms:modified>
</cp:coreProperties>
</file>