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9F249-6FCC-48C5-B7B0-E640E630FD6A}" type="doc">
      <dgm:prSet loTypeId="urn:microsoft.com/office/officeart/2005/8/layout/hierarchy3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2A976433-94C4-4456-B200-1DC6DD84DDDA}">
      <dgm:prSet phldrT="[Text]" custT="1"/>
      <dgm:spPr>
        <a:solidFill>
          <a:srgbClr val="F8CBAD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1600" b="1" dirty="0" smtClean="0">
              <a:cs typeface="B Nazanin" panose="00000400000000000000" pitchFamily="2" charset="-78"/>
            </a:rPr>
            <a:t>نظری پست مدرن</a:t>
          </a:r>
          <a:endParaRPr lang="en-US" sz="1600" b="1" dirty="0" smtClean="0">
            <a:cs typeface="B Nazanin" panose="00000400000000000000" pitchFamily="2" charset="-78"/>
          </a:endParaRP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dirty="0" smtClean="0">
              <a:cs typeface="B Nazanin" panose="00000400000000000000" pitchFamily="2" charset="-78"/>
            </a:rPr>
            <a:t>مبانی</a:t>
          </a:r>
          <a:endParaRPr lang="en-US" sz="1200" b="1" dirty="0">
            <a:cs typeface="B Nazanin" panose="00000400000000000000" pitchFamily="2" charset="-78"/>
          </a:endParaRPr>
        </a:p>
      </dgm:t>
    </dgm:pt>
    <dgm:pt modelId="{46E81F35-8818-45DA-81A6-5C43FB3B34FA}" type="parTrans" cxnId="{401AFE3B-C98E-4594-B382-8A5594E70A01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AA9F3558-1345-43E8-8C81-1364919158F7}" type="sibTrans" cxnId="{401AFE3B-C98E-4594-B382-8A5594E70A01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0FA317A7-F7F2-4201-BD8F-9D4BAE3A11B2}">
      <dgm:prSet phldrT="[Text]"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تعریف پست مدرن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41B3E54B-2E29-48FC-9E3C-4CB7EFCE038F}" type="parTrans" cxnId="{1661C9C8-CC8B-4725-8F96-9C3305AD437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3B567EBE-607F-4D68-9BC6-D7E993FB319C}" type="sibTrans" cxnId="{1661C9C8-CC8B-4725-8F96-9C3305AD437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AEC4983-8588-4BD1-AD15-BD1434857A78}">
      <dgm:prSet phldrT="[Text]"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پیشینه پست مدرن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C23CB092-4C04-4629-8579-0183CE12ACDF}" type="parTrans" cxnId="{E0E43457-831A-4C56-BA27-5EDBCF02F0F6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844F56D4-5F5B-41FB-8412-CEBAB3E3A41D}" type="sibTrans" cxnId="{E0E43457-831A-4C56-BA27-5EDBCF02F0F6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9FAEE9F-B360-4FAC-8B8B-D3A9059251E4}">
      <dgm:prSet phldrT="[Text]"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افکار و اندیشه ها در سبک پست مدرن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B5426F98-B2A9-42F2-AEED-A00813B99196}" type="parTrans" cxnId="{AC0BB6A9-86A5-404C-AC85-FF7771734AA8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ECF5192C-9D38-470B-AF83-EF78A079BF34}" type="sibTrans" cxnId="{AC0BB6A9-86A5-404C-AC85-FF7771734AA8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6557B2E-DFF3-4437-A709-369D7D408143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معماری و شهرسازی پست مدرن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A4870257-5851-4760-894E-BFF966A22DCB}" type="parTrans" cxnId="{61D56D02-4635-41AC-A83B-2510E7AF738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E9B7110A-5FD2-40D6-B37E-0D951E939C29}" type="sibTrans" cxnId="{61D56D02-4635-41AC-A83B-2510E7AF738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694F391-5BB5-4648-B0D5-EF27A2A6B20B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پست – پست مدرن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8438C200-73E1-414C-B27F-2C9F8DA71774}" type="parTrans" cxnId="{1E9907F3-C949-45A7-9308-B5E05F5001EE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0E190ECE-49DB-4F1E-877A-DE74708CF0A5}" type="sibTrans" cxnId="{1E9907F3-C949-45A7-9308-B5E05F5001EE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6289AD3C-E3BB-4959-9B1C-C6A4FBE91ECD}">
      <dgm:prSet custT="1"/>
      <dgm:spPr/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اشکالات سبک پست مدرن 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DBF6DDD6-344B-43C1-9BB1-2EBA16EF663A}" type="parTrans" cxnId="{023DA07F-B34E-4726-86E5-BF2885358B1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90C861BE-8C26-48E0-B93E-590B39CD8EC6}" type="sibTrans" cxnId="{023DA07F-B34E-4726-86E5-BF2885358B1F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CB954892-E9C9-4D93-A799-74CB1C70B8AD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معرفی آثار معماری و شهرسازی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2846CCF5-4FA2-4CF2-82D7-90DEFF46C744}" type="parTrans" cxnId="{7406A495-9F65-4F4A-82D6-1BACAEEE970C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41696EFC-E440-4546-A6DF-DB18DB44C708}" type="sibTrans" cxnId="{7406A495-9F65-4F4A-82D6-1BACAEEE970C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BF1DEDEA-9971-42E5-8A45-690549045AB9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برنامه ریزی شهری پست مدرنیستی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331B5B02-7F8A-401F-83F6-C53652E66DE2}" type="parTrans" cxnId="{35138D6C-5AC4-47C3-ADB7-236FA7B7E68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53A00998-741D-468D-B874-57238D54A88F}" type="sibTrans" cxnId="{35138D6C-5AC4-47C3-ADB7-236FA7B7E68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D7F606D2-BE42-4D5B-B54E-5805F300F6A5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معرفی سبک پست – پست مدرن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A44904AD-57B3-4687-8C0C-10CA190B2413}" type="parTrans" cxnId="{2A9CBCFE-567D-4B36-904B-4D838A4BC9F6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DAAF748-46C2-486E-B0C0-93EDC1EEEF61}" type="sibTrans" cxnId="{2A9CBCFE-567D-4B36-904B-4D838A4BC9F6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3772226E-ECD4-46DD-A976-AEB4A7179038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سبک های تک و اکوتک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B67DF7B9-9E7D-4DC6-9050-488E76391765}" type="parTrans" cxnId="{808DEEBB-5811-406C-AE1D-682A02A4F303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128C2218-9B68-4F79-A847-D1EC04B53260}" type="sibTrans" cxnId="{808DEEBB-5811-406C-AE1D-682A02A4F303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EA1A6D69-B8ED-44A2-B97B-154EEC2C1829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معرفی سبک های تک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F390AD96-231D-40CC-85ED-C07461ACF834}" type="parTrans" cxnId="{9294A4AD-5639-4A29-B167-75B6BB525EBB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B6E984AD-4ECD-40BD-B192-E71E8297CB56}" type="sibTrans" cxnId="{9294A4AD-5639-4A29-B167-75B6BB525EBB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4F311240-1293-4057-8898-1AB22EF88B4A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مرفی سبک اکوتک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16DFEA91-E33A-46E6-948B-8A5F10EA5AC3}" type="parTrans" cxnId="{C7E997A5-E22E-40A7-B5AE-A0F8E819D3D3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EB64A2F6-40E0-4858-9AA0-108DC87FEF27}" type="sibTrans" cxnId="{C7E997A5-E22E-40A7-B5AE-A0F8E819D3D3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AF63AFEE-FBFF-4C4A-92E6-8ED9E52D6108}">
      <dgm:prSet custT="1"/>
      <dgm:spPr/>
      <dgm:t>
        <a:bodyPr/>
        <a:lstStyle/>
        <a:p>
          <a:r>
            <a:rPr lang="fa-IR" sz="1400" b="1" dirty="0" smtClean="0">
              <a:cs typeface="B Nazanin" panose="00000400000000000000" pitchFamily="2" charset="-78"/>
            </a:rPr>
            <a:t>معرفی سبک ارگانی تک</a:t>
          </a:r>
          <a:endParaRPr lang="en-US" sz="1400" b="1" dirty="0">
            <a:cs typeface="B Nazanin" panose="00000400000000000000" pitchFamily="2" charset="-78"/>
          </a:endParaRPr>
        </a:p>
      </dgm:t>
    </dgm:pt>
    <dgm:pt modelId="{F9CA40C1-61EC-4945-A2B7-546ABEBF6E44}" type="parTrans" cxnId="{D8BA57F9-2A09-40A3-910F-95DFCC65BCCA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D9ACACC5-381A-4915-BFE3-7D6FF02BBC3D}" type="sibTrans" cxnId="{D8BA57F9-2A09-40A3-910F-95DFCC65BCCA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A80DB4DE-3879-44A2-898B-F8C6E656E500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سبک دیکانستراکشن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2CAF433A-0F04-4C96-BD9C-DC3AD1E85C31}" type="parTrans" cxnId="{FF35F754-8F65-40F8-9028-BEFB5E20074C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05474E87-7F9E-40C2-8AD9-4A91F4DAD0BD}" type="sibTrans" cxnId="{FF35F754-8F65-40F8-9028-BEFB5E20074C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34836C86-53DF-4D4B-AF9C-3DECC51D2111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سبک فولدینگ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77CCFC21-249E-46E5-B287-E28008C15D70}" type="parTrans" cxnId="{98D86852-B3C1-48AB-B0AC-9CAF0471D89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3FD62267-3569-479A-9795-31B7F2F01959}" type="sibTrans" cxnId="{98D86852-B3C1-48AB-B0AC-9CAF0471D89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769AB382-7440-49D2-AA1C-6DFD185110DA}">
      <dgm:prSet custT="1"/>
      <dgm:spPr>
        <a:solidFill>
          <a:srgbClr val="F8CBAD"/>
        </a:solidFill>
      </dgm:spPr>
      <dgm:t>
        <a:bodyPr/>
        <a:lstStyle/>
        <a:p>
          <a:r>
            <a:rPr lang="fa-IR" sz="1600" b="1" dirty="0" smtClean="0">
              <a:cs typeface="B Nazanin" panose="00000400000000000000" pitchFamily="2" charset="-78"/>
            </a:rPr>
            <a:t>پرش کیهانی</a:t>
          </a:r>
          <a:endParaRPr lang="en-US" sz="1600" b="1" dirty="0">
            <a:cs typeface="B Nazanin" panose="00000400000000000000" pitchFamily="2" charset="-78"/>
          </a:endParaRPr>
        </a:p>
      </dgm:t>
    </dgm:pt>
    <dgm:pt modelId="{DE79D689-090B-4EE5-9C01-B11331555143}" type="parTrans" cxnId="{F4E9C06A-1587-4B32-8987-2B27D6543B2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B23FAF28-C008-496B-8E35-3FD233EBE3C9}" type="sibTrans" cxnId="{F4E9C06A-1587-4B32-8987-2B27D6543B24}">
      <dgm:prSet/>
      <dgm:spPr/>
      <dgm:t>
        <a:bodyPr/>
        <a:lstStyle/>
        <a:p>
          <a:endParaRPr lang="en-US" sz="1400">
            <a:cs typeface="B Nazanin" panose="00000400000000000000" pitchFamily="2" charset="-78"/>
          </a:endParaRPr>
        </a:p>
      </dgm:t>
    </dgm:pt>
    <dgm:pt modelId="{4FD2D902-8506-4855-A881-9AF405F27978}" type="pres">
      <dgm:prSet presAssocID="{32A9F249-6FCC-48C5-B7B0-E640E630FD6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2099496A-F976-4A05-AB04-F9ABC1986535}" type="pres">
      <dgm:prSet presAssocID="{2A976433-94C4-4456-B200-1DC6DD84DDDA}" presName="root" presStyleCnt="0"/>
      <dgm:spPr/>
    </dgm:pt>
    <dgm:pt modelId="{FE48FB62-F330-4C83-98CC-274217A9DBA3}" type="pres">
      <dgm:prSet presAssocID="{2A976433-94C4-4456-B200-1DC6DD84DDDA}" presName="rootComposite" presStyleCnt="0"/>
      <dgm:spPr/>
    </dgm:pt>
    <dgm:pt modelId="{3338790E-6625-4AB6-8A24-2D43D6B657E0}" type="pres">
      <dgm:prSet presAssocID="{2A976433-94C4-4456-B200-1DC6DD84DDDA}" presName="rootText" presStyleLbl="node1" presStyleIdx="0" presStyleCnt="7"/>
      <dgm:spPr/>
      <dgm:t>
        <a:bodyPr/>
        <a:lstStyle/>
        <a:p>
          <a:pPr rtl="1"/>
          <a:endParaRPr lang="fa-IR"/>
        </a:p>
      </dgm:t>
    </dgm:pt>
    <dgm:pt modelId="{92C1B1FF-0DE8-4A6B-A170-BAF7AD9ACF66}" type="pres">
      <dgm:prSet presAssocID="{2A976433-94C4-4456-B200-1DC6DD84DDDA}" presName="rootConnector" presStyleLbl="node1" presStyleIdx="0" presStyleCnt="7"/>
      <dgm:spPr/>
      <dgm:t>
        <a:bodyPr/>
        <a:lstStyle/>
        <a:p>
          <a:pPr rtl="1"/>
          <a:endParaRPr lang="fa-IR"/>
        </a:p>
      </dgm:t>
    </dgm:pt>
    <dgm:pt modelId="{619EAAF5-C0B2-47FB-BC71-3F53C2F5BE19}" type="pres">
      <dgm:prSet presAssocID="{2A976433-94C4-4456-B200-1DC6DD84DDDA}" presName="childShape" presStyleCnt="0"/>
      <dgm:spPr/>
    </dgm:pt>
    <dgm:pt modelId="{13BE8214-D028-4EC4-AC24-D0A23C935C83}" type="pres">
      <dgm:prSet presAssocID="{41B3E54B-2E29-48FC-9E3C-4CB7EFCE038F}" presName="Name13" presStyleLbl="parChTrans1D2" presStyleIdx="0" presStyleCnt="10"/>
      <dgm:spPr/>
      <dgm:t>
        <a:bodyPr/>
        <a:lstStyle/>
        <a:p>
          <a:pPr rtl="1"/>
          <a:endParaRPr lang="fa-IR"/>
        </a:p>
      </dgm:t>
    </dgm:pt>
    <dgm:pt modelId="{E8AD1337-44FE-46AD-A662-5B0D8F351756}" type="pres">
      <dgm:prSet presAssocID="{0FA317A7-F7F2-4201-BD8F-9D4BAE3A11B2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5749966-64CA-4EA0-AD2E-655718762779}" type="pres">
      <dgm:prSet presAssocID="{C23CB092-4C04-4629-8579-0183CE12ACDF}" presName="Name13" presStyleLbl="parChTrans1D2" presStyleIdx="1" presStyleCnt="10"/>
      <dgm:spPr/>
      <dgm:t>
        <a:bodyPr/>
        <a:lstStyle/>
        <a:p>
          <a:pPr rtl="1"/>
          <a:endParaRPr lang="fa-IR"/>
        </a:p>
      </dgm:t>
    </dgm:pt>
    <dgm:pt modelId="{3292C36A-E480-4EEA-9EBB-30819AAB892A}" type="pres">
      <dgm:prSet presAssocID="{1AEC4983-8588-4BD1-AD15-BD1434857A78}" presName="childText" presStyleLbl="bgAcc1" presStyleIdx="1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873E3BE-102F-448E-B7C6-9A7329B87D37}" type="pres">
      <dgm:prSet presAssocID="{B5426F98-B2A9-42F2-AEED-A00813B99196}" presName="Name13" presStyleLbl="parChTrans1D2" presStyleIdx="2" presStyleCnt="10"/>
      <dgm:spPr/>
      <dgm:t>
        <a:bodyPr/>
        <a:lstStyle/>
        <a:p>
          <a:pPr rtl="1"/>
          <a:endParaRPr lang="fa-IR"/>
        </a:p>
      </dgm:t>
    </dgm:pt>
    <dgm:pt modelId="{375806A1-C62A-402C-ADEE-4B2E919C3687}" type="pres">
      <dgm:prSet presAssocID="{19FAEE9F-B360-4FAC-8B8B-D3A9059251E4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3A016D-AF90-4CF5-8B1E-9214AC9BFD5C}" type="pres">
      <dgm:prSet presAssocID="{16557B2E-DFF3-4437-A709-369D7D408143}" presName="root" presStyleCnt="0"/>
      <dgm:spPr/>
    </dgm:pt>
    <dgm:pt modelId="{EED62D67-27B9-4D68-9ECF-8449D3D51D00}" type="pres">
      <dgm:prSet presAssocID="{16557B2E-DFF3-4437-A709-369D7D408143}" presName="rootComposite" presStyleCnt="0"/>
      <dgm:spPr/>
    </dgm:pt>
    <dgm:pt modelId="{AEDD695B-3EC5-4599-9B09-C42F9F349488}" type="pres">
      <dgm:prSet presAssocID="{16557B2E-DFF3-4437-A709-369D7D408143}" presName="rootText" presStyleLbl="node1" presStyleIdx="1" presStyleCnt="7"/>
      <dgm:spPr/>
      <dgm:t>
        <a:bodyPr/>
        <a:lstStyle/>
        <a:p>
          <a:pPr rtl="1"/>
          <a:endParaRPr lang="fa-IR"/>
        </a:p>
      </dgm:t>
    </dgm:pt>
    <dgm:pt modelId="{D0C5B2C3-7066-4355-8DC0-69A815671C8A}" type="pres">
      <dgm:prSet presAssocID="{16557B2E-DFF3-4437-A709-369D7D408143}" presName="rootConnector" presStyleLbl="node1" presStyleIdx="1" presStyleCnt="7"/>
      <dgm:spPr/>
      <dgm:t>
        <a:bodyPr/>
        <a:lstStyle/>
        <a:p>
          <a:pPr rtl="1"/>
          <a:endParaRPr lang="fa-IR"/>
        </a:p>
      </dgm:t>
    </dgm:pt>
    <dgm:pt modelId="{79EC7EDE-13FA-46E4-A907-A34033DC9971}" type="pres">
      <dgm:prSet presAssocID="{16557B2E-DFF3-4437-A709-369D7D408143}" presName="childShape" presStyleCnt="0"/>
      <dgm:spPr/>
    </dgm:pt>
    <dgm:pt modelId="{810ADC58-BB37-4D16-98EA-829861EE0258}" type="pres">
      <dgm:prSet presAssocID="{2846CCF5-4FA2-4CF2-82D7-90DEFF46C744}" presName="Name13" presStyleLbl="parChTrans1D2" presStyleIdx="3" presStyleCnt="10"/>
      <dgm:spPr/>
      <dgm:t>
        <a:bodyPr/>
        <a:lstStyle/>
        <a:p>
          <a:pPr rtl="1"/>
          <a:endParaRPr lang="fa-IR"/>
        </a:p>
      </dgm:t>
    </dgm:pt>
    <dgm:pt modelId="{1DE2A925-CBF8-4D74-88B4-5AA320EF436D}" type="pres">
      <dgm:prSet presAssocID="{CB954892-E9C9-4D93-A799-74CB1C70B8AD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2A858BF-3625-4BD8-A854-2A5649453CC2}" type="pres">
      <dgm:prSet presAssocID="{331B5B02-7F8A-401F-83F6-C53652E66DE2}" presName="Name13" presStyleLbl="parChTrans1D2" presStyleIdx="4" presStyleCnt="10"/>
      <dgm:spPr/>
      <dgm:t>
        <a:bodyPr/>
        <a:lstStyle/>
        <a:p>
          <a:pPr rtl="1"/>
          <a:endParaRPr lang="fa-IR"/>
        </a:p>
      </dgm:t>
    </dgm:pt>
    <dgm:pt modelId="{382ECAC7-0A9E-48A5-AF63-02F99F4FC563}" type="pres">
      <dgm:prSet presAssocID="{BF1DEDEA-9971-42E5-8A45-690549045AB9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25F9AE0-B994-4020-AE16-F49A4CD5ECB9}" type="pres">
      <dgm:prSet presAssocID="{1694F391-5BB5-4648-B0D5-EF27A2A6B20B}" presName="root" presStyleCnt="0"/>
      <dgm:spPr/>
    </dgm:pt>
    <dgm:pt modelId="{F216B1C7-0F7C-494C-A627-C8305634574C}" type="pres">
      <dgm:prSet presAssocID="{1694F391-5BB5-4648-B0D5-EF27A2A6B20B}" presName="rootComposite" presStyleCnt="0"/>
      <dgm:spPr/>
    </dgm:pt>
    <dgm:pt modelId="{A6BEB9E3-0193-4732-8AD1-ECF908B3E2C0}" type="pres">
      <dgm:prSet presAssocID="{1694F391-5BB5-4648-B0D5-EF27A2A6B20B}" presName="rootText" presStyleLbl="node1" presStyleIdx="2" presStyleCnt="7"/>
      <dgm:spPr/>
      <dgm:t>
        <a:bodyPr/>
        <a:lstStyle/>
        <a:p>
          <a:pPr rtl="1"/>
          <a:endParaRPr lang="fa-IR"/>
        </a:p>
      </dgm:t>
    </dgm:pt>
    <dgm:pt modelId="{6BA5EAC4-4054-44BC-AFC8-55C3CDC92203}" type="pres">
      <dgm:prSet presAssocID="{1694F391-5BB5-4648-B0D5-EF27A2A6B20B}" presName="rootConnector" presStyleLbl="node1" presStyleIdx="2" presStyleCnt="7"/>
      <dgm:spPr/>
      <dgm:t>
        <a:bodyPr/>
        <a:lstStyle/>
        <a:p>
          <a:pPr rtl="1"/>
          <a:endParaRPr lang="fa-IR"/>
        </a:p>
      </dgm:t>
    </dgm:pt>
    <dgm:pt modelId="{D5EDDBF5-3E18-4E9F-A27A-30ECD810707C}" type="pres">
      <dgm:prSet presAssocID="{1694F391-5BB5-4648-B0D5-EF27A2A6B20B}" presName="childShape" presStyleCnt="0"/>
      <dgm:spPr/>
    </dgm:pt>
    <dgm:pt modelId="{CC5BA100-617D-44D6-90FF-77B5543CCFB0}" type="pres">
      <dgm:prSet presAssocID="{DBF6DDD6-344B-43C1-9BB1-2EBA16EF663A}" presName="Name13" presStyleLbl="parChTrans1D2" presStyleIdx="5" presStyleCnt="10"/>
      <dgm:spPr/>
      <dgm:t>
        <a:bodyPr/>
        <a:lstStyle/>
        <a:p>
          <a:pPr rtl="1"/>
          <a:endParaRPr lang="fa-IR"/>
        </a:p>
      </dgm:t>
    </dgm:pt>
    <dgm:pt modelId="{80554BAE-570F-45E1-99CF-E14CD7DC04CC}" type="pres">
      <dgm:prSet presAssocID="{6289AD3C-E3BB-4959-9B1C-C6A4FBE91ECD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AAC8E47-0D9D-41BE-8E25-ED5B2E7FDCFB}" type="pres">
      <dgm:prSet presAssocID="{A44904AD-57B3-4687-8C0C-10CA190B2413}" presName="Name13" presStyleLbl="parChTrans1D2" presStyleIdx="6" presStyleCnt="10"/>
      <dgm:spPr/>
      <dgm:t>
        <a:bodyPr/>
        <a:lstStyle/>
        <a:p>
          <a:pPr rtl="1"/>
          <a:endParaRPr lang="fa-IR"/>
        </a:p>
      </dgm:t>
    </dgm:pt>
    <dgm:pt modelId="{BD1CBBCD-7E42-4E1A-88FD-B98FE5E5F754}" type="pres">
      <dgm:prSet presAssocID="{D7F606D2-BE42-4D5B-B54E-5805F300F6A5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0780B41-89F0-4AB8-A632-E1B0FECECD63}" type="pres">
      <dgm:prSet presAssocID="{3772226E-ECD4-46DD-A976-AEB4A7179038}" presName="root" presStyleCnt="0"/>
      <dgm:spPr/>
    </dgm:pt>
    <dgm:pt modelId="{3DABD200-3343-45D9-B80D-2336CCEA48A4}" type="pres">
      <dgm:prSet presAssocID="{3772226E-ECD4-46DD-A976-AEB4A7179038}" presName="rootComposite" presStyleCnt="0"/>
      <dgm:spPr/>
    </dgm:pt>
    <dgm:pt modelId="{A64F5980-6AC2-4EE3-ABBA-3D67809C048B}" type="pres">
      <dgm:prSet presAssocID="{3772226E-ECD4-46DD-A976-AEB4A7179038}" presName="rootText" presStyleLbl="node1" presStyleIdx="3" presStyleCnt="7"/>
      <dgm:spPr/>
      <dgm:t>
        <a:bodyPr/>
        <a:lstStyle/>
        <a:p>
          <a:pPr rtl="1"/>
          <a:endParaRPr lang="fa-IR"/>
        </a:p>
      </dgm:t>
    </dgm:pt>
    <dgm:pt modelId="{34C499CB-6F22-4185-8D87-88A914204AD1}" type="pres">
      <dgm:prSet presAssocID="{3772226E-ECD4-46DD-A976-AEB4A7179038}" presName="rootConnector" presStyleLbl="node1" presStyleIdx="3" presStyleCnt="7"/>
      <dgm:spPr/>
      <dgm:t>
        <a:bodyPr/>
        <a:lstStyle/>
        <a:p>
          <a:pPr rtl="1"/>
          <a:endParaRPr lang="fa-IR"/>
        </a:p>
      </dgm:t>
    </dgm:pt>
    <dgm:pt modelId="{D857BC5E-0B79-4E8A-8814-E174A74EA4B1}" type="pres">
      <dgm:prSet presAssocID="{3772226E-ECD4-46DD-A976-AEB4A7179038}" presName="childShape" presStyleCnt="0"/>
      <dgm:spPr/>
    </dgm:pt>
    <dgm:pt modelId="{D4C0C335-4001-4A3E-ADE1-5B0253D0271E}" type="pres">
      <dgm:prSet presAssocID="{F390AD96-231D-40CC-85ED-C07461ACF834}" presName="Name13" presStyleLbl="parChTrans1D2" presStyleIdx="7" presStyleCnt="10"/>
      <dgm:spPr/>
      <dgm:t>
        <a:bodyPr/>
        <a:lstStyle/>
        <a:p>
          <a:pPr rtl="1"/>
          <a:endParaRPr lang="fa-IR"/>
        </a:p>
      </dgm:t>
    </dgm:pt>
    <dgm:pt modelId="{F2074D74-64A4-41F0-9B38-CF201D493262}" type="pres">
      <dgm:prSet presAssocID="{EA1A6D69-B8ED-44A2-B97B-154EEC2C1829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FAABDC6-6AC2-42BE-AE51-E5726653DD17}" type="pres">
      <dgm:prSet presAssocID="{16DFEA91-E33A-46E6-948B-8A5F10EA5AC3}" presName="Name13" presStyleLbl="parChTrans1D2" presStyleIdx="8" presStyleCnt="10"/>
      <dgm:spPr/>
      <dgm:t>
        <a:bodyPr/>
        <a:lstStyle/>
        <a:p>
          <a:pPr rtl="1"/>
          <a:endParaRPr lang="fa-IR"/>
        </a:p>
      </dgm:t>
    </dgm:pt>
    <dgm:pt modelId="{41E70A4A-3C6F-42BF-A192-A90E4B033DF0}" type="pres">
      <dgm:prSet presAssocID="{4F311240-1293-4057-8898-1AB22EF88B4A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C3F624F-8DDD-43B8-9CEB-F5897DE9ED81}" type="pres">
      <dgm:prSet presAssocID="{F9CA40C1-61EC-4945-A2B7-546ABEBF6E44}" presName="Name13" presStyleLbl="parChTrans1D2" presStyleIdx="9" presStyleCnt="10"/>
      <dgm:spPr/>
      <dgm:t>
        <a:bodyPr/>
        <a:lstStyle/>
        <a:p>
          <a:pPr rtl="1"/>
          <a:endParaRPr lang="fa-IR"/>
        </a:p>
      </dgm:t>
    </dgm:pt>
    <dgm:pt modelId="{640A503E-9855-4AE1-8454-614BCEFA6821}" type="pres">
      <dgm:prSet presAssocID="{AF63AFEE-FBFF-4C4A-92E6-8ED9E52D6108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6E22D3F-0084-4ACF-9268-2508111D7F97}" type="pres">
      <dgm:prSet presAssocID="{A80DB4DE-3879-44A2-898B-F8C6E656E500}" presName="root" presStyleCnt="0"/>
      <dgm:spPr/>
    </dgm:pt>
    <dgm:pt modelId="{1DB37D9B-223C-4497-BC6B-32994BE5DCA2}" type="pres">
      <dgm:prSet presAssocID="{A80DB4DE-3879-44A2-898B-F8C6E656E500}" presName="rootComposite" presStyleCnt="0"/>
      <dgm:spPr/>
    </dgm:pt>
    <dgm:pt modelId="{B05B562E-0603-48D2-9583-E1574F719B75}" type="pres">
      <dgm:prSet presAssocID="{A80DB4DE-3879-44A2-898B-F8C6E656E500}" presName="rootText" presStyleLbl="node1" presStyleIdx="4" presStyleCnt="7"/>
      <dgm:spPr/>
      <dgm:t>
        <a:bodyPr/>
        <a:lstStyle/>
        <a:p>
          <a:pPr rtl="1"/>
          <a:endParaRPr lang="fa-IR"/>
        </a:p>
      </dgm:t>
    </dgm:pt>
    <dgm:pt modelId="{F8CE4FFF-F44E-49DD-9C30-3BC524836325}" type="pres">
      <dgm:prSet presAssocID="{A80DB4DE-3879-44A2-898B-F8C6E656E500}" presName="rootConnector" presStyleLbl="node1" presStyleIdx="4" presStyleCnt="7"/>
      <dgm:spPr/>
      <dgm:t>
        <a:bodyPr/>
        <a:lstStyle/>
        <a:p>
          <a:pPr rtl="1"/>
          <a:endParaRPr lang="fa-IR"/>
        </a:p>
      </dgm:t>
    </dgm:pt>
    <dgm:pt modelId="{3072350C-5E3E-4523-8E2A-07121925A5D3}" type="pres">
      <dgm:prSet presAssocID="{A80DB4DE-3879-44A2-898B-F8C6E656E500}" presName="childShape" presStyleCnt="0"/>
      <dgm:spPr/>
    </dgm:pt>
    <dgm:pt modelId="{A29C3866-090C-475E-9A52-4407066CE098}" type="pres">
      <dgm:prSet presAssocID="{34836C86-53DF-4D4B-AF9C-3DECC51D2111}" presName="root" presStyleCnt="0"/>
      <dgm:spPr/>
    </dgm:pt>
    <dgm:pt modelId="{31FA9EC3-21C6-40FB-A300-3C7B740670CE}" type="pres">
      <dgm:prSet presAssocID="{34836C86-53DF-4D4B-AF9C-3DECC51D2111}" presName="rootComposite" presStyleCnt="0"/>
      <dgm:spPr/>
    </dgm:pt>
    <dgm:pt modelId="{49BE9A64-47B5-4661-9912-212C33FA42CA}" type="pres">
      <dgm:prSet presAssocID="{34836C86-53DF-4D4B-AF9C-3DECC51D2111}" presName="rootText" presStyleLbl="node1" presStyleIdx="5" presStyleCnt="7"/>
      <dgm:spPr/>
      <dgm:t>
        <a:bodyPr/>
        <a:lstStyle/>
        <a:p>
          <a:pPr rtl="1"/>
          <a:endParaRPr lang="fa-IR"/>
        </a:p>
      </dgm:t>
    </dgm:pt>
    <dgm:pt modelId="{3B42E5B4-E216-4E61-A035-95ECCD1619B0}" type="pres">
      <dgm:prSet presAssocID="{34836C86-53DF-4D4B-AF9C-3DECC51D2111}" presName="rootConnector" presStyleLbl="node1" presStyleIdx="5" presStyleCnt="7"/>
      <dgm:spPr/>
      <dgm:t>
        <a:bodyPr/>
        <a:lstStyle/>
        <a:p>
          <a:pPr rtl="1"/>
          <a:endParaRPr lang="fa-IR"/>
        </a:p>
      </dgm:t>
    </dgm:pt>
    <dgm:pt modelId="{AD404A0A-8F68-4FD4-9EAC-724DF8136478}" type="pres">
      <dgm:prSet presAssocID="{34836C86-53DF-4D4B-AF9C-3DECC51D2111}" presName="childShape" presStyleCnt="0"/>
      <dgm:spPr/>
    </dgm:pt>
    <dgm:pt modelId="{CAE4AA2B-9DAA-4771-A51D-3FABDDAC5262}" type="pres">
      <dgm:prSet presAssocID="{769AB382-7440-49D2-AA1C-6DFD185110DA}" presName="root" presStyleCnt="0"/>
      <dgm:spPr/>
    </dgm:pt>
    <dgm:pt modelId="{7349C465-814B-4417-9460-9254814E28D8}" type="pres">
      <dgm:prSet presAssocID="{769AB382-7440-49D2-AA1C-6DFD185110DA}" presName="rootComposite" presStyleCnt="0"/>
      <dgm:spPr/>
    </dgm:pt>
    <dgm:pt modelId="{87B00D31-0D95-42ED-9EBC-E4FAC847C495}" type="pres">
      <dgm:prSet presAssocID="{769AB382-7440-49D2-AA1C-6DFD185110DA}" presName="rootText" presStyleLbl="node1" presStyleIdx="6" presStyleCnt="7"/>
      <dgm:spPr/>
      <dgm:t>
        <a:bodyPr/>
        <a:lstStyle/>
        <a:p>
          <a:pPr rtl="1"/>
          <a:endParaRPr lang="fa-IR"/>
        </a:p>
      </dgm:t>
    </dgm:pt>
    <dgm:pt modelId="{0CD92A90-523D-46D6-AFF7-740AC5DE52CE}" type="pres">
      <dgm:prSet presAssocID="{769AB382-7440-49D2-AA1C-6DFD185110DA}" presName="rootConnector" presStyleLbl="node1" presStyleIdx="6" presStyleCnt="7"/>
      <dgm:spPr/>
      <dgm:t>
        <a:bodyPr/>
        <a:lstStyle/>
        <a:p>
          <a:pPr rtl="1"/>
          <a:endParaRPr lang="fa-IR"/>
        </a:p>
      </dgm:t>
    </dgm:pt>
    <dgm:pt modelId="{B35244B6-5CE0-4F1F-91AB-19B43B868032}" type="pres">
      <dgm:prSet presAssocID="{769AB382-7440-49D2-AA1C-6DFD185110DA}" presName="childShape" presStyleCnt="0"/>
      <dgm:spPr/>
    </dgm:pt>
  </dgm:ptLst>
  <dgm:cxnLst>
    <dgm:cxn modelId="{D8BA57F9-2A09-40A3-910F-95DFCC65BCCA}" srcId="{3772226E-ECD4-46DD-A976-AEB4A7179038}" destId="{AF63AFEE-FBFF-4C4A-92E6-8ED9E52D6108}" srcOrd="2" destOrd="0" parTransId="{F9CA40C1-61EC-4945-A2B7-546ABEBF6E44}" sibTransId="{D9ACACC5-381A-4915-BFE3-7D6FF02BBC3D}"/>
    <dgm:cxn modelId="{AC0BB6A9-86A5-404C-AC85-FF7771734AA8}" srcId="{2A976433-94C4-4456-B200-1DC6DD84DDDA}" destId="{19FAEE9F-B360-4FAC-8B8B-D3A9059251E4}" srcOrd="2" destOrd="0" parTransId="{B5426F98-B2A9-42F2-AEED-A00813B99196}" sibTransId="{ECF5192C-9D38-470B-AF83-EF78A079BF34}"/>
    <dgm:cxn modelId="{CD268754-757B-41A7-B570-434D698C1CA7}" type="presOf" srcId="{B5426F98-B2A9-42F2-AEED-A00813B99196}" destId="{2873E3BE-102F-448E-B7C6-9A7329B87D37}" srcOrd="0" destOrd="0" presId="urn:microsoft.com/office/officeart/2005/8/layout/hierarchy3"/>
    <dgm:cxn modelId="{CD0F93E6-954C-4FFD-8227-D4B5D6700DEE}" type="presOf" srcId="{1694F391-5BB5-4648-B0D5-EF27A2A6B20B}" destId="{6BA5EAC4-4054-44BC-AFC8-55C3CDC92203}" srcOrd="1" destOrd="0" presId="urn:microsoft.com/office/officeart/2005/8/layout/hierarchy3"/>
    <dgm:cxn modelId="{C417E3CC-E31E-4C24-AC94-741F55FAE2BC}" type="presOf" srcId="{BF1DEDEA-9971-42E5-8A45-690549045AB9}" destId="{382ECAC7-0A9E-48A5-AF63-02F99F4FC563}" srcOrd="0" destOrd="0" presId="urn:microsoft.com/office/officeart/2005/8/layout/hierarchy3"/>
    <dgm:cxn modelId="{98D86852-B3C1-48AB-B0AC-9CAF0471D894}" srcId="{32A9F249-6FCC-48C5-B7B0-E640E630FD6A}" destId="{34836C86-53DF-4D4B-AF9C-3DECC51D2111}" srcOrd="5" destOrd="0" parTransId="{77CCFC21-249E-46E5-B287-E28008C15D70}" sibTransId="{3FD62267-3569-479A-9795-31B7F2F01959}"/>
    <dgm:cxn modelId="{CE26D2AE-638A-4147-A57E-2CB0E900D103}" type="presOf" srcId="{C23CB092-4C04-4629-8579-0183CE12ACDF}" destId="{45749966-64CA-4EA0-AD2E-655718762779}" srcOrd="0" destOrd="0" presId="urn:microsoft.com/office/officeart/2005/8/layout/hierarchy3"/>
    <dgm:cxn modelId="{2FD1D331-63C6-4FB3-A6FA-EF7FD658F36F}" type="presOf" srcId="{A80DB4DE-3879-44A2-898B-F8C6E656E500}" destId="{F8CE4FFF-F44E-49DD-9C30-3BC524836325}" srcOrd="1" destOrd="0" presId="urn:microsoft.com/office/officeart/2005/8/layout/hierarchy3"/>
    <dgm:cxn modelId="{9294A4AD-5639-4A29-B167-75B6BB525EBB}" srcId="{3772226E-ECD4-46DD-A976-AEB4A7179038}" destId="{EA1A6D69-B8ED-44A2-B97B-154EEC2C1829}" srcOrd="0" destOrd="0" parTransId="{F390AD96-231D-40CC-85ED-C07461ACF834}" sibTransId="{B6E984AD-4ECD-40BD-B192-E71E8297CB56}"/>
    <dgm:cxn modelId="{C683282E-4AC1-4919-8F48-F39881955793}" type="presOf" srcId="{6289AD3C-E3BB-4959-9B1C-C6A4FBE91ECD}" destId="{80554BAE-570F-45E1-99CF-E14CD7DC04CC}" srcOrd="0" destOrd="0" presId="urn:microsoft.com/office/officeart/2005/8/layout/hierarchy3"/>
    <dgm:cxn modelId="{588276A1-4AB1-4A16-8517-D5D9CC1481C1}" type="presOf" srcId="{2A976433-94C4-4456-B200-1DC6DD84DDDA}" destId="{3338790E-6625-4AB6-8A24-2D43D6B657E0}" srcOrd="0" destOrd="0" presId="urn:microsoft.com/office/officeart/2005/8/layout/hierarchy3"/>
    <dgm:cxn modelId="{1E9907F3-C949-45A7-9308-B5E05F5001EE}" srcId="{32A9F249-6FCC-48C5-B7B0-E640E630FD6A}" destId="{1694F391-5BB5-4648-B0D5-EF27A2A6B20B}" srcOrd="2" destOrd="0" parTransId="{8438C200-73E1-414C-B27F-2C9F8DA71774}" sibTransId="{0E190ECE-49DB-4F1E-877A-DE74708CF0A5}"/>
    <dgm:cxn modelId="{0A62F5FD-CD35-4F06-A2CA-01C40E1B47A3}" type="presOf" srcId="{769AB382-7440-49D2-AA1C-6DFD185110DA}" destId="{87B00D31-0D95-42ED-9EBC-E4FAC847C495}" srcOrd="0" destOrd="0" presId="urn:microsoft.com/office/officeart/2005/8/layout/hierarchy3"/>
    <dgm:cxn modelId="{E22193C5-D4D1-4938-9887-4235A0850DB7}" type="presOf" srcId="{2A976433-94C4-4456-B200-1DC6DD84DDDA}" destId="{92C1B1FF-0DE8-4A6B-A170-BAF7AD9ACF66}" srcOrd="1" destOrd="0" presId="urn:microsoft.com/office/officeart/2005/8/layout/hierarchy3"/>
    <dgm:cxn modelId="{E0E43457-831A-4C56-BA27-5EDBCF02F0F6}" srcId="{2A976433-94C4-4456-B200-1DC6DD84DDDA}" destId="{1AEC4983-8588-4BD1-AD15-BD1434857A78}" srcOrd="1" destOrd="0" parTransId="{C23CB092-4C04-4629-8579-0183CE12ACDF}" sibTransId="{844F56D4-5F5B-41FB-8412-CEBAB3E3A41D}"/>
    <dgm:cxn modelId="{E304E788-9493-42A9-8AEC-8ECBE5479423}" type="presOf" srcId="{EA1A6D69-B8ED-44A2-B97B-154EEC2C1829}" destId="{F2074D74-64A4-41F0-9B38-CF201D493262}" srcOrd="0" destOrd="0" presId="urn:microsoft.com/office/officeart/2005/8/layout/hierarchy3"/>
    <dgm:cxn modelId="{A1A5633E-0D77-4974-A5AA-F0A29AF78BAA}" type="presOf" srcId="{1694F391-5BB5-4648-B0D5-EF27A2A6B20B}" destId="{A6BEB9E3-0193-4732-8AD1-ECF908B3E2C0}" srcOrd="0" destOrd="0" presId="urn:microsoft.com/office/officeart/2005/8/layout/hierarchy3"/>
    <dgm:cxn modelId="{401AFE3B-C98E-4594-B382-8A5594E70A01}" srcId="{32A9F249-6FCC-48C5-B7B0-E640E630FD6A}" destId="{2A976433-94C4-4456-B200-1DC6DD84DDDA}" srcOrd="0" destOrd="0" parTransId="{46E81F35-8818-45DA-81A6-5C43FB3B34FA}" sibTransId="{AA9F3558-1345-43E8-8C81-1364919158F7}"/>
    <dgm:cxn modelId="{3EB65BDB-68B9-45C2-B98C-FDA0A19031E2}" type="presOf" srcId="{A80DB4DE-3879-44A2-898B-F8C6E656E500}" destId="{B05B562E-0603-48D2-9583-E1574F719B75}" srcOrd="0" destOrd="0" presId="urn:microsoft.com/office/officeart/2005/8/layout/hierarchy3"/>
    <dgm:cxn modelId="{0054A842-45A5-4093-A45F-69047368C49B}" type="presOf" srcId="{331B5B02-7F8A-401F-83F6-C53652E66DE2}" destId="{42A858BF-3625-4BD8-A854-2A5649453CC2}" srcOrd="0" destOrd="0" presId="urn:microsoft.com/office/officeart/2005/8/layout/hierarchy3"/>
    <dgm:cxn modelId="{656FFF15-B1B2-4638-9307-46FA35246A31}" type="presOf" srcId="{DBF6DDD6-344B-43C1-9BB1-2EBA16EF663A}" destId="{CC5BA100-617D-44D6-90FF-77B5543CCFB0}" srcOrd="0" destOrd="0" presId="urn:microsoft.com/office/officeart/2005/8/layout/hierarchy3"/>
    <dgm:cxn modelId="{FB65660B-14E9-45E4-B4B8-336D6567EFCD}" type="presOf" srcId="{16DFEA91-E33A-46E6-948B-8A5F10EA5AC3}" destId="{2FAABDC6-6AC2-42BE-AE51-E5726653DD17}" srcOrd="0" destOrd="0" presId="urn:microsoft.com/office/officeart/2005/8/layout/hierarchy3"/>
    <dgm:cxn modelId="{E66EBD65-BBE3-4249-B08C-1FEF80300967}" type="presOf" srcId="{16557B2E-DFF3-4437-A709-369D7D408143}" destId="{D0C5B2C3-7066-4355-8DC0-69A815671C8A}" srcOrd="1" destOrd="0" presId="urn:microsoft.com/office/officeart/2005/8/layout/hierarchy3"/>
    <dgm:cxn modelId="{28B64CE7-2984-4C21-B552-0CAD5E5AD8A6}" type="presOf" srcId="{F390AD96-231D-40CC-85ED-C07461ACF834}" destId="{D4C0C335-4001-4A3E-ADE1-5B0253D0271E}" srcOrd="0" destOrd="0" presId="urn:microsoft.com/office/officeart/2005/8/layout/hierarchy3"/>
    <dgm:cxn modelId="{7406A495-9F65-4F4A-82D6-1BACAEEE970C}" srcId="{16557B2E-DFF3-4437-A709-369D7D408143}" destId="{CB954892-E9C9-4D93-A799-74CB1C70B8AD}" srcOrd="0" destOrd="0" parTransId="{2846CCF5-4FA2-4CF2-82D7-90DEFF46C744}" sibTransId="{41696EFC-E440-4546-A6DF-DB18DB44C708}"/>
    <dgm:cxn modelId="{5A921020-0CD1-48EA-99D5-234FC7CC09B2}" type="presOf" srcId="{769AB382-7440-49D2-AA1C-6DFD185110DA}" destId="{0CD92A90-523D-46D6-AFF7-740AC5DE52CE}" srcOrd="1" destOrd="0" presId="urn:microsoft.com/office/officeart/2005/8/layout/hierarchy3"/>
    <dgm:cxn modelId="{501C9C35-ABD7-4645-98B5-0C6918BD721F}" type="presOf" srcId="{34836C86-53DF-4D4B-AF9C-3DECC51D2111}" destId="{49BE9A64-47B5-4661-9912-212C33FA42CA}" srcOrd="0" destOrd="0" presId="urn:microsoft.com/office/officeart/2005/8/layout/hierarchy3"/>
    <dgm:cxn modelId="{10F3DC08-A672-40D0-ACC0-58914539A9A4}" type="presOf" srcId="{32A9F249-6FCC-48C5-B7B0-E640E630FD6A}" destId="{4FD2D902-8506-4855-A881-9AF405F27978}" srcOrd="0" destOrd="0" presId="urn:microsoft.com/office/officeart/2005/8/layout/hierarchy3"/>
    <dgm:cxn modelId="{61D56D02-4635-41AC-A83B-2510E7AF738F}" srcId="{32A9F249-6FCC-48C5-B7B0-E640E630FD6A}" destId="{16557B2E-DFF3-4437-A709-369D7D408143}" srcOrd="1" destOrd="0" parTransId="{A4870257-5851-4760-894E-BFF966A22DCB}" sibTransId="{E9B7110A-5FD2-40D6-B37E-0D951E939C29}"/>
    <dgm:cxn modelId="{F1D29B7A-E72E-4B6A-9BBB-853B6C70B40A}" type="presOf" srcId="{0FA317A7-F7F2-4201-BD8F-9D4BAE3A11B2}" destId="{E8AD1337-44FE-46AD-A662-5B0D8F351756}" srcOrd="0" destOrd="0" presId="urn:microsoft.com/office/officeart/2005/8/layout/hierarchy3"/>
    <dgm:cxn modelId="{5F387E10-A6D1-404D-B7BF-B28FFFDC0D13}" type="presOf" srcId="{19FAEE9F-B360-4FAC-8B8B-D3A9059251E4}" destId="{375806A1-C62A-402C-ADEE-4B2E919C3687}" srcOrd="0" destOrd="0" presId="urn:microsoft.com/office/officeart/2005/8/layout/hierarchy3"/>
    <dgm:cxn modelId="{FA870B49-B53C-4F69-ABC0-E8BD08511038}" type="presOf" srcId="{AF63AFEE-FBFF-4C4A-92E6-8ED9E52D6108}" destId="{640A503E-9855-4AE1-8454-614BCEFA6821}" srcOrd="0" destOrd="0" presId="urn:microsoft.com/office/officeart/2005/8/layout/hierarchy3"/>
    <dgm:cxn modelId="{808DEEBB-5811-406C-AE1D-682A02A4F303}" srcId="{32A9F249-6FCC-48C5-B7B0-E640E630FD6A}" destId="{3772226E-ECD4-46DD-A976-AEB4A7179038}" srcOrd="3" destOrd="0" parTransId="{B67DF7B9-9E7D-4DC6-9050-488E76391765}" sibTransId="{128C2218-9B68-4F79-A847-D1EC04B53260}"/>
    <dgm:cxn modelId="{F4E9C06A-1587-4B32-8987-2B27D6543B24}" srcId="{32A9F249-6FCC-48C5-B7B0-E640E630FD6A}" destId="{769AB382-7440-49D2-AA1C-6DFD185110DA}" srcOrd="6" destOrd="0" parTransId="{DE79D689-090B-4EE5-9C01-B11331555143}" sibTransId="{B23FAF28-C008-496B-8E35-3FD233EBE3C9}"/>
    <dgm:cxn modelId="{D3838CA7-93E3-4257-AF3F-18A72FE7A001}" type="presOf" srcId="{F9CA40C1-61EC-4945-A2B7-546ABEBF6E44}" destId="{CC3F624F-8DDD-43B8-9CEB-F5897DE9ED81}" srcOrd="0" destOrd="0" presId="urn:microsoft.com/office/officeart/2005/8/layout/hierarchy3"/>
    <dgm:cxn modelId="{FF35F754-8F65-40F8-9028-BEFB5E20074C}" srcId="{32A9F249-6FCC-48C5-B7B0-E640E630FD6A}" destId="{A80DB4DE-3879-44A2-898B-F8C6E656E500}" srcOrd="4" destOrd="0" parTransId="{2CAF433A-0F04-4C96-BD9C-DC3AD1E85C31}" sibTransId="{05474E87-7F9E-40C2-8AD9-4A91F4DAD0BD}"/>
    <dgm:cxn modelId="{C127D4CA-9F79-407A-951C-00D19D035129}" type="presOf" srcId="{1AEC4983-8588-4BD1-AD15-BD1434857A78}" destId="{3292C36A-E480-4EEA-9EBB-30819AAB892A}" srcOrd="0" destOrd="0" presId="urn:microsoft.com/office/officeart/2005/8/layout/hierarchy3"/>
    <dgm:cxn modelId="{023DA07F-B34E-4726-86E5-BF2885358B1F}" srcId="{1694F391-5BB5-4648-B0D5-EF27A2A6B20B}" destId="{6289AD3C-E3BB-4959-9B1C-C6A4FBE91ECD}" srcOrd="0" destOrd="0" parTransId="{DBF6DDD6-344B-43C1-9BB1-2EBA16EF663A}" sibTransId="{90C861BE-8C26-48E0-B93E-590B39CD8EC6}"/>
    <dgm:cxn modelId="{6E9A8CC8-61A4-4B23-9AF5-7AD815520FB5}" type="presOf" srcId="{2846CCF5-4FA2-4CF2-82D7-90DEFF46C744}" destId="{810ADC58-BB37-4D16-98EA-829861EE0258}" srcOrd="0" destOrd="0" presId="urn:microsoft.com/office/officeart/2005/8/layout/hierarchy3"/>
    <dgm:cxn modelId="{35138D6C-5AC4-47C3-ADB7-236FA7B7E684}" srcId="{16557B2E-DFF3-4437-A709-369D7D408143}" destId="{BF1DEDEA-9971-42E5-8A45-690549045AB9}" srcOrd="1" destOrd="0" parTransId="{331B5B02-7F8A-401F-83F6-C53652E66DE2}" sibTransId="{53A00998-741D-468D-B874-57238D54A88F}"/>
    <dgm:cxn modelId="{2042243D-BB72-413D-B51F-BC4755675C15}" type="presOf" srcId="{CB954892-E9C9-4D93-A799-74CB1C70B8AD}" destId="{1DE2A925-CBF8-4D74-88B4-5AA320EF436D}" srcOrd="0" destOrd="0" presId="urn:microsoft.com/office/officeart/2005/8/layout/hierarchy3"/>
    <dgm:cxn modelId="{C577FE63-6948-4351-8F9D-60D132AFA112}" type="presOf" srcId="{A44904AD-57B3-4687-8C0C-10CA190B2413}" destId="{3AAC8E47-0D9D-41BE-8E25-ED5B2E7FDCFB}" srcOrd="0" destOrd="0" presId="urn:microsoft.com/office/officeart/2005/8/layout/hierarchy3"/>
    <dgm:cxn modelId="{AF3F946F-BD47-44B3-A6B3-C571D0125D95}" type="presOf" srcId="{41B3E54B-2E29-48FC-9E3C-4CB7EFCE038F}" destId="{13BE8214-D028-4EC4-AC24-D0A23C935C83}" srcOrd="0" destOrd="0" presId="urn:microsoft.com/office/officeart/2005/8/layout/hierarchy3"/>
    <dgm:cxn modelId="{1FBEB9F2-918A-47E6-9312-21A8786E3CDA}" type="presOf" srcId="{4F311240-1293-4057-8898-1AB22EF88B4A}" destId="{41E70A4A-3C6F-42BF-A192-A90E4B033DF0}" srcOrd="0" destOrd="0" presId="urn:microsoft.com/office/officeart/2005/8/layout/hierarchy3"/>
    <dgm:cxn modelId="{2A9CBCFE-567D-4B36-904B-4D838A4BC9F6}" srcId="{1694F391-5BB5-4648-B0D5-EF27A2A6B20B}" destId="{D7F606D2-BE42-4D5B-B54E-5805F300F6A5}" srcOrd="1" destOrd="0" parTransId="{A44904AD-57B3-4687-8C0C-10CA190B2413}" sibTransId="{1DAAF748-46C2-486E-B0C0-93EDC1EEEF61}"/>
    <dgm:cxn modelId="{ABB12762-639A-4D0D-B98F-3A118326EA92}" type="presOf" srcId="{3772226E-ECD4-46DD-A976-AEB4A7179038}" destId="{34C499CB-6F22-4185-8D87-88A914204AD1}" srcOrd="1" destOrd="0" presId="urn:microsoft.com/office/officeart/2005/8/layout/hierarchy3"/>
    <dgm:cxn modelId="{89CE37D8-E47C-476F-B8D0-86786778FB0C}" type="presOf" srcId="{D7F606D2-BE42-4D5B-B54E-5805F300F6A5}" destId="{BD1CBBCD-7E42-4E1A-88FD-B98FE5E5F754}" srcOrd="0" destOrd="0" presId="urn:microsoft.com/office/officeart/2005/8/layout/hierarchy3"/>
    <dgm:cxn modelId="{C7E997A5-E22E-40A7-B5AE-A0F8E819D3D3}" srcId="{3772226E-ECD4-46DD-A976-AEB4A7179038}" destId="{4F311240-1293-4057-8898-1AB22EF88B4A}" srcOrd="1" destOrd="0" parTransId="{16DFEA91-E33A-46E6-948B-8A5F10EA5AC3}" sibTransId="{EB64A2F6-40E0-4858-9AA0-108DC87FEF27}"/>
    <dgm:cxn modelId="{199C54FF-8B1F-43F2-9E82-7E94119ACFA1}" type="presOf" srcId="{34836C86-53DF-4D4B-AF9C-3DECC51D2111}" destId="{3B42E5B4-E216-4E61-A035-95ECCD1619B0}" srcOrd="1" destOrd="0" presId="urn:microsoft.com/office/officeart/2005/8/layout/hierarchy3"/>
    <dgm:cxn modelId="{3610A32F-C232-4DFA-8372-4322BA3E3647}" type="presOf" srcId="{16557B2E-DFF3-4437-A709-369D7D408143}" destId="{AEDD695B-3EC5-4599-9B09-C42F9F349488}" srcOrd="0" destOrd="0" presId="urn:microsoft.com/office/officeart/2005/8/layout/hierarchy3"/>
    <dgm:cxn modelId="{16799939-72FA-49A6-8581-8D741737D173}" type="presOf" srcId="{3772226E-ECD4-46DD-A976-AEB4A7179038}" destId="{A64F5980-6AC2-4EE3-ABBA-3D67809C048B}" srcOrd="0" destOrd="0" presId="urn:microsoft.com/office/officeart/2005/8/layout/hierarchy3"/>
    <dgm:cxn modelId="{1661C9C8-CC8B-4725-8F96-9C3305AD437F}" srcId="{2A976433-94C4-4456-B200-1DC6DD84DDDA}" destId="{0FA317A7-F7F2-4201-BD8F-9D4BAE3A11B2}" srcOrd="0" destOrd="0" parTransId="{41B3E54B-2E29-48FC-9E3C-4CB7EFCE038F}" sibTransId="{3B567EBE-607F-4D68-9BC6-D7E993FB319C}"/>
    <dgm:cxn modelId="{7C7B084C-BB8F-4D9B-9451-FD258486670E}" type="presParOf" srcId="{4FD2D902-8506-4855-A881-9AF405F27978}" destId="{2099496A-F976-4A05-AB04-F9ABC1986535}" srcOrd="0" destOrd="0" presId="urn:microsoft.com/office/officeart/2005/8/layout/hierarchy3"/>
    <dgm:cxn modelId="{243F0FB2-1CC1-48EC-906D-ECEA3560A77F}" type="presParOf" srcId="{2099496A-F976-4A05-AB04-F9ABC1986535}" destId="{FE48FB62-F330-4C83-98CC-274217A9DBA3}" srcOrd="0" destOrd="0" presId="urn:microsoft.com/office/officeart/2005/8/layout/hierarchy3"/>
    <dgm:cxn modelId="{39EC8496-D026-4A93-A646-69404CCB266D}" type="presParOf" srcId="{FE48FB62-F330-4C83-98CC-274217A9DBA3}" destId="{3338790E-6625-4AB6-8A24-2D43D6B657E0}" srcOrd="0" destOrd="0" presId="urn:microsoft.com/office/officeart/2005/8/layout/hierarchy3"/>
    <dgm:cxn modelId="{773FBE2D-3FF5-4E9A-9A53-3BFD3B33485A}" type="presParOf" srcId="{FE48FB62-F330-4C83-98CC-274217A9DBA3}" destId="{92C1B1FF-0DE8-4A6B-A170-BAF7AD9ACF66}" srcOrd="1" destOrd="0" presId="urn:microsoft.com/office/officeart/2005/8/layout/hierarchy3"/>
    <dgm:cxn modelId="{24E0A8E4-B338-4881-87E8-499A99C326FA}" type="presParOf" srcId="{2099496A-F976-4A05-AB04-F9ABC1986535}" destId="{619EAAF5-C0B2-47FB-BC71-3F53C2F5BE19}" srcOrd="1" destOrd="0" presId="urn:microsoft.com/office/officeart/2005/8/layout/hierarchy3"/>
    <dgm:cxn modelId="{0FA0F6FB-8485-4079-B13F-D17AB806328D}" type="presParOf" srcId="{619EAAF5-C0B2-47FB-BC71-3F53C2F5BE19}" destId="{13BE8214-D028-4EC4-AC24-D0A23C935C83}" srcOrd="0" destOrd="0" presId="urn:microsoft.com/office/officeart/2005/8/layout/hierarchy3"/>
    <dgm:cxn modelId="{858D4E36-0D2C-4498-889A-DB03BEDEC8CC}" type="presParOf" srcId="{619EAAF5-C0B2-47FB-BC71-3F53C2F5BE19}" destId="{E8AD1337-44FE-46AD-A662-5B0D8F351756}" srcOrd="1" destOrd="0" presId="urn:microsoft.com/office/officeart/2005/8/layout/hierarchy3"/>
    <dgm:cxn modelId="{DA10A597-9D68-4024-A56D-1D79A643BD3B}" type="presParOf" srcId="{619EAAF5-C0B2-47FB-BC71-3F53C2F5BE19}" destId="{45749966-64CA-4EA0-AD2E-655718762779}" srcOrd="2" destOrd="0" presId="urn:microsoft.com/office/officeart/2005/8/layout/hierarchy3"/>
    <dgm:cxn modelId="{4A7E519D-C66D-4404-87E5-B8A5D39FE157}" type="presParOf" srcId="{619EAAF5-C0B2-47FB-BC71-3F53C2F5BE19}" destId="{3292C36A-E480-4EEA-9EBB-30819AAB892A}" srcOrd="3" destOrd="0" presId="urn:microsoft.com/office/officeart/2005/8/layout/hierarchy3"/>
    <dgm:cxn modelId="{D95FCEB1-4A9C-4D27-AA71-A324345F53F0}" type="presParOf" srcId="{619EAAF5-C0B2-47FB-BC71-3F53C2F5BE19}" destId="{2873E3BE-102F-448E-B7C6-9A7329B87D37}" srcOrd="4" destOrd="0" presId="urn:microsoft.com/office/officeart/2005/8/layout/hierarchy3"/>
    <dgm:cxn modelId="{4670D005-D8CB-4077-A8EA-72B64C7F19B2}" type="presParOf" srcId="{619EAAF5-C0B2-47FB-BC71-3F53C2F5BE19}" destId="{375806A1-C62A-402C-ADEE-4B2E919C3687}" srcOrd="5" destOrd="0" presId="urn:microsoft.com/office/officeart/2005/8/layout/hierarchy3"/>
    <dgm:cxn modelId="{DF1316A0-ED2F-498A-9102-CA08CB291385}" type="presParOf" srcId="{4FD2D902-8506-4855-A881-9AF405F27978}" destId="{493A016D-AF90-4CF5-8B1E-9214AC9BFD5C}" srcOrd="1" destOrd="0" presId="urn:microsoft.com/office/officeart/2005/8/layout/hierarchy3"/>
    <dgm:cxn modelId="{4DF0F2C0-826D-411D-A75F-B6E8F3D1547F}" type="presParOf" srcId="{493A016D-AF90-4CF5-8B1E-9214AC9BFD5C}" destId="{EED62D67-27B9-4D68-9ECF-8449D3D51D00}" srcOrd="0" destOrd="0" presId="urn:microsoft.com/office/officeart/2005/8/layout/hierarchy3"/>
    <dgm:cxn modelId="{449C7EE6-D207-4A29-B0D8-8940903982E9}" type="presParOf" srcId="{EED62D67-27B9-4D68-9ECF-8449D3D51D00}" destId="{AEDD695B-3EC5-4599-9B09-C42F9F349488}" srcOrd="0" destOrd="0" presId="urn:microsoft.com/office/officeart/2005/8/layout/hierarchy3"/>
    <dgm:cxn modelId="{32E28C6F-FE21-45A8-B13F-F50DDBB4F976}" type="presParOf" srcId="{EED62D67-27B9-4D68-9ECF-8449D3D51D00}" destId="{D0C5B2C3-7066-4355-8DC0-69A815671C8A}" srcOrd="1" destOrd="0" presId="urn:microsoft.com/office/officeart/2005/8/layout/hierarchy3"/>
    <dgm:cxn modelId="{782FDA23-6F95-445D-81BD-5BE5200ACF47}" type="presParOf" srcId="{493A016D-AF90-4CF5-8B1E-9214AC9BFD5C}" destId="{79EC7EDE-13FA-46E4-A907-A34033DC9971}" srcOrd="1" destOrd="0" presId="urn:microsoft.com/office/officeart/2005/8/layout/hierarchy3"/>
    <dgm:cxn modelId="{B900F569-38DC-429D-B469-25513CCE1E73}" type="presParOf" srcId="{79EC7EDE-13FA-46E4-A907-A34033DC9971}" destId="{810ADC58-BB37-4D16-98EA-829861EE0258}" srcOrd="0" destOrd="0" presId="urn:microsoft.com/office/officeart/2005/8/layout/hierarchy3"/>
    <dgm:cxn modelId="{EC18F140-C8AC-450C-A830-342DB67C051F}" type="presParOf" srcId="{79EC7EDE-13FA-46E4-A907-A34033DC9971}" destId="{1DE2A925-CBF8-4D74-88B4-5AA320EF436D}" srcOrd="1" destOrd="0" presId="urn:microsoft.com/office/officeart/2005/8/layout/hierarchy3"/>
    <dgm:cxn modelId="{3B63D3AE-3600-42C4-BF6D-7F54F653311F}" type="presParOf" srcId="{79EC7EDE-13FA-46E4-A907-A34033DC9971}" destId="{42A858BF-3625-4BD8-A854-2A5649453CC2}" srcOrd="2" destOrd="0" presId="urn:microsoft.com/office/officeart/2005/8/layout/hierarchy3"/>
    <dgm:cxn modelId="{E522A040-DC93-46B0-B9FE-AADB2C138AB2}" type="presParOf" srcId="{79EC7EDE-13FA-46E4-A907-A34033DC9971}" destId="{382ECAC7-0A9E-48A5-AF63-02F99F4FC563}" srcOrd="3" destOrd="0" presId="urn:microsoft.com/office/officeart/2005/8/layout/hierarchy3"/>
    <dgm:cxn modelId="{CCFBF3E6-56A7-4ED3-AC7E-9479E9DB4D52}" type="presParOf" srcId="{4FD2D902-8506-4855-A881-9AF405F27978}" destId="{525F9AE0-B994-4020-AE16-F49A4CD5ECB9}" srcOrd="2" destOrd="0" presId="urn:microsoft.com/office/officeart/2005/8/layout/hierarchy3"/>
    <dgm:cxn modelId="{C2869F19-6A8D-410E-B6D6-A7988E289B96}" type="presParOf" srcId="{525F9AE0-B994-4020-AE16-F49A4CD5ECB9}" destId="{F216B1C7-0F7C-494C-A627-C8305634574C}" srcOrd="0" destOrd="0" presId="urn:microsoft.com/office/officeart/2005/8/layout/hierarchy3"/>
    <dgm:cxn modelId="{CAAC8F0C-1F8E-4CD4-BB75-BBFBDFE1C257}" type="presParOf" srcId="{F216B1C7-0F7C-494C-A627-C8305634574C}" destId="{A6BEB9E3-0193-4732-8AD1-ECF908B3E2C0}" srcOrd="0" destOrd="0" presId="urn:microsoft.com/office/officeart/2005/8/layout/hierarchy3"/>
    <dgm:cxn modelId="{33754E4F-1710-4E92-BF79-0ECED824D823}" type="presParOf" srcId="{F216B1C7-0F7C-494C-A627-C8305634574C}" destId="{6BA5EAC4-4054-44BC-AFC8-55C3CDC92203}" srcOrd="1" destOrd="0" presId="urn:microsoft.com/office/officeart/2005/8/layout/hierarchy3"/>
    <dgm:cxn modelId="{DFE4FAC2-5326-4286-8F5C-D3465D897215}" type="presParOf" srcId="{525F9AE0-B994-4020-AE16-F49A4CD5ECB9}" destId="{D5EDDBF5-3E18-4E9F-A27A-30ECD810707C}" srcOrd="1" destOrd="0" presId="urn:microsoft.com/office/officeart/2005/8/layout/hierarchy3"/>
    <dgm:cxn modelId="{3B2CDB1B-08CB-4693-A487-F446C6DD7467}" type="presParOf" srcId="{D5EDDBF5-3E18-4E9F-A27A-30ECD810707C}" destId="{CC5BA100-617D-44D6-90FF-77B5543CCFB0}" srcOrd="0" destOrd="0" presId="urn:microsoft.com/office/officeart/2005/8/layout/hierarchy3"/>
    <dgm:cxn modelId="{1F5BA9CA-0DDA-454E-9975-E926E09C9784}" type="presParOf" srcId="{D5EDDBF5-3E18-4E9F-A27A-30ECD810707C}" destId="{80554BAE-570F-45E1-99CF-E14CD7DC04CC}" srcOrd="1" destOrd="0" presId="urn:microsoft.com/office/officeart/2005/8/layout/hierarchy3"/>
    <dgm:cxn modelId="{CCF21517-9AB0-4633-8994-88213219F566}" type="presParOf" srcId="{D5EDDBF5-3E18-4E9F-A27A-30ECD810707C}" destId="{3AAC8E47-0D9D-41BE-8E25-ED5B2E7FDCFB}" srcOrd="2" destOrd="0" presId="urn:microsoft.com/office/officeart/2005/8/layout/hierarchy3"/>
    <dgm:cxn modelId="{65C6199A-33B1-4D76-82BB-CFA83C5DEE6A}" type="presParOf" srcId="{D5EDDBF5-3E18-4E9F-A27A-30ECD810707C}" destId="{BD1CBBCD-7E42-4E1A-88FD-B98FE5E5F754}" srcOrd="3" destOrd="0" presId="urn:microsoft.com/office/officeart/2005/8/layout/hierarchy3"/>
    <dgm:cxn modelId="{4692D6F1-FEAC-4A5E-B05D-2D71915F933D}" type="presParOf" srcId="{4FD2D902-8506-4855-A881-9AF405F27978}" destId="{50780B41-89F0-4AB8-A632-E1B0FECECD63}" srcOrd="3" destOrd="0" presId="urn:microsoft.com/office/officeart/2005/8/layout/hierarchy3"/>
    <dgm:cxn modelId="{66FCF92A-F799-4740-98EE-7A17EAF8673C}" type="presParOf" srcId="{50780B41-89F0-4AB8-A632-E1B0FECECD63}" destId="{3DABD200-3343-45D9-B80D-2336CCEA48A4}" srcOrd="0" destOrd="0" presId="urn:microsoft.com/office/officeart/2005/8/layout/hierarchy3"/>
    <dgm:cxn modelId="{00739D1B-D7BA-4A8F-8C93-EFB218E390E0}" type="presParOf" srcId="{3DABD200-3343-45D9-B80D-2336CCEA48A4}" destId="{A64F5980-6AC2-4EE3-ABBA-3D67809C048B}" srcOrd="0" destOrd="0" presId="urn:microsoft.com/office/officeart/2005/8/layout/hierarchy3"/>
    <dgm:cxn modelId="{61BBB9C9-F9CF-490B-9BA1-DD2998381FF8}" type="presParOf" srcId="{3DABD200-3343-45D9-B80D-2336CCEA48A4}" destId="{34C499CB-6F22-4185-8D87-88A914204AD1}" srcOrd="1" destOrd="0" presId="urn:microsoft.com/office/officeart/2005/8/layout/hierarchy3"/>
    <dgm:cxn modelId="{B5140FEE-505A-483C-AB5D-5D1712472409}" type="presParOf" srcId="{50780B41-89F0-4AB8-A632-E1B0FECECD63}" destId="{D857BC5E-0B79-4E8A-8814-E174A74EA4B1}" srcOrd="1" destOrd="0" presId="urn:microsoft.com/office/officeart/2005/8/layout/hierarchy3"/>
    <dgm:cxn modelId="{CD1DF30A-D300-4A1C-82EF-0A254F961162}" type="presParOf" srcId="{D857BC5E-0B79-4E8A-8814-E174A74EA4B1}" destId="{D4C0C335-4001-4A3E-ADE1-5B0253D0271E}" srcOrd="0" destOrd="0" presId="urn:microsoft.com/office/officeart/2005/8/layout/hierarchy3"/>
    <dgm:cxn modelId="{80E08A30-5A8C-4A72-AC64-7A02941E042D}" type="presParOf" srcId="{D857BC5E-0B79-4E8A-8814-E174A74EA4B1}" destId="{F2074D74-64A4-41F0-9B38-CF201D493262}" srcOrd="1" destOrd="0" presId="urn:microsoft.com/office/officeart/2005/8/layout/hierarchy3"/>
    <dgm:cxn modelId="{73D5B0D5-32D1-4767-BB51-BDB873BEE698}" type="presParOf" srcId="{D857BC5E-0B79-4E8A-8814-E174A74EA4B1}" destId="{2FAABDC6-6AC2-42BE-AE51-E5726653DD17}" srcOrd="2" destOrd="0" presId="urn:microsoft.com/office/officeart/2005/8/layout/hierarchy3"/>
    <dgm:cxn modelId="{5B44226F-3EF5-4703-B801-63CDB4DB3235}" type="presParOf" srcId="{D857BC5E-0B79-4E8A-8814-E174A74EA4B1}" destId="{41E70A4A-3C6F-42BF-A192-A90E4B033DF0}" srcOrd="3" destOrd="0" presId="urn:microsoft.com/office/officeart/2005/8/layout/hierarchy3"/>
    <dgm:cxn modelId="{305E78F5-9489-4733-9805-6D99D4E19C11}" type="presParOf" srcId="{D857BC5E-0B79-4E8A-8814-E174A74EA4B1}" destId="{CC3F624F-8DDD-43B8-9CEB-F5897DE9ED81}" srcOrd="4" destOrd="0" presId="urn:microsoft.com/office/officeart/2005/8/layout/hierarchy3"/>
    <dgm:cxn modelId="{DB41F89C-3FCA-42FA-840A-FECADD6D386C}" type="presParOf" srcId="{D857BC5E-0B79-4E8A-8814-E174A74EA4B1}" destId="{640A503E-9855-4AE1-8454-614BCEFA6821}" srcOrd="5" destOrd="0" presId="urn:microsoft.com/office/officeart/2005/8/layout/hierarchy3"/>
    <dgm:cxn modelId="{C30C601F-90CC-425B-88FD-3BAAFA08D523}" type="presParOf" srcId="{4FD2D902-8506-4855-A881-9AF405F27978}" destId="{46E22D3F-0084-4ACF-9268-2508111D7F97}" srcOrd="4" destOrd="0" presId="urn:microsoft.com/office/officeart/2005/8/layout/hierarchy3"/>
    <dgm:cxn modelId="{753DCA35-6651-4336-90B2-8EACC98F1F40}" type="presParOf" srcId="{46E22D3F-0084-4ACF-9268-2508111D7F97}" destId="{1DB37D9B-223C-4497-BC6B-32994BE5DCA2}" srcOrd="0" destOrd="0" presId="urn:microsoft.com/office/officeart/2005/8/layout/hierarchy3"/>
    <dgm:cxn modelId="{1AFF499E-4911-4257-813B-C6F00167DC5C}" type="presParOf" srcId="{1DB37D9B-223C-4497-BC6B-32994BE5DCA2}" destId="{B05B562E-0603-48D2-9583-E1574F719B75}" srcOrd="0" destOrd="0" presId="urn:microsoft.com/office/officeart/2005/8/layout/hierarchy3"/>
    <dgm:cxn modelId="{C2F7124C-7099-4FBA-97D7-EBC53B634DC4}" type="presParOf" srcId="{1DB37D9B-223C-4497-BC6B-32994BE5DCA2}" destId="{F8CE4FFF-F44E-49DD-9C30-3BC524836325}" srcOrd="1" destOrd="0" presId="urn:microsoft.com/office/officeart/2005/8/layout/hierarchy3"/>
    <dgm:cxn modelId="{39D3311B-0B5F-4877-9C47-2C9559F9E00F}" type="presParOf" srcId="{46E22D3F-0084-4ACF-9268-2508111D7F97}" destId="{3072350C-5E3E-4523-8E2A-07121925A5D3}" srcOrd="1" destOrd="0" presId="urn:microsoft.com/office/officeart/2005/8/layout/hierarchy3"/>
    <dgm:cxn modelId="{82B18E63-09E3-4ED0-A053-72E2DDED0F9E}" type="presParOf" srcId="{4FD2D902-8506-4855-A881-9AF405F27978}" destId="{A29C3866-090C-475E-9A52-4407066CE098}" srcOrd="5" destOrd="0" presId="urn:microsoft.com/office/officeart/2005/8/layout/hierarchy3"/>
    <dgm:cxn modelId="{00A45E5C-2D84-481A-A0DF-C16A6F415CAB}" type="presParOf" srcId="{A29C3866-090C-475E-9A52-4407066CE098}" destId="{31FA9EC3-21C6-40FB-A300-3C7B740670CE}" srcOrd="0" destOrd="0" presId="urn:microsoft.com/office/officeart/2005/8/layout/hierarchy3"/>
    <dgm:cxn modelId="{AACE2839-7D60-47F5-BE71-31A9B68148ED}" type="presParOf" srcId="{31FA9EC3-21C6-40FB-A300-3C7B740670CE}" destId="{49BE9A64-47B5-4661-9912-212C33FA42CA}" srcOrd="0" destOrd="0" presId="urn:microsoft.com/office/officeart/2005/8/layout/hierarchy3"/>
    <dgm:cxn modelId="{3B8C91F1-06E1-4D06-BDB1-372D8401B7BA}" type="presParOf" srcId="{31FA9EC3-21C6-40FB-A300-3C7B740670CE}" destId="{3B42E5B4-E216-4E61-A035-95ECCD1619B0}" srcOrd="1" destOrd="0" presId="urn:microsoft.com/office/officeart/2005/8/layout/hierarchy3"/>
    <dgm:cxn modelId="{50641312-6C50-40E6-821A-AD5A330A11CF}" type="presParOf" srcId="{A29C3866-090C-475E-9A52-4407066CE098}" destId="{AD404A0A-8F68-4FD4-9EAC-724DF8136478}" srcOrd="1" destOrd="0" presId="urn:microsoft.com/office/officeart/2005/8/layout/hierarchy3"/>
    <dgm:cxn modelId="{71150BFE-88A1-4B44-8943-C1A13D33C3BF}" type="presParOf" srcId="{4FD2D902-8506-4855-A881-9AF405F27978}" destId="{CAE4AA2B-9DAA-4771-A51D-3FABDDAC5262}" srcOrd="6" destOrd="0" presId="urn:microsoft.com/office/officeart/2005/8/layout/hierarchy3"/>
    <dgm:cxn modelId="{94E43AC7-D734-4394-A288-93F2919F08BB}" type="presParOf" srcId="{CAE4AA2B-9DAA-4771-A51D-3FABDDAC5262}" destId="{7349C465-814B-4417-9460-9254814E28D8}" srcOrd="0" destOrd="0" presId="urn:microsoft.com/office/officeart/2005/8/layout/hierarchy3"/>
    <dgm:cxn modelId="{5FF9BAC0-FFAB-4144-8D56-F1E89E27B09E}" type="presParOf" srcId="{7349C465-814B-4417-9460-9254814E28D8}" destId="{87B00D31-0D95-42ED-9EBC-E4FAC847C495}" srcOrd="0" destOrd="0" presId="urn:microsoft.com/office/officeart/2005/8/layout/hierarchy3"/>
    <dgm:cxn modelId="{88697EB3-3313-4031-811D-7E596D0B1F40}" type="presParOf" srcId="{7349C465-814B-4417-9460-9254814E28D8}" destId="{0CD92A90-523D-46D6-AFF7-740AC5DE52CE}" srcOrd="1" destOrd="0" presId="urn:microsoft.com/office/officeart/2005/8/layout/hierarchy3"/>
    <dgm:cxn modelId="{6624AF2B-997E-405B-8C34-D8A7B76BA251}" type="presParOf" srcId="{CAE4AA2B-9DAA-4771-A51D-3FABDDAC5262}" destId="{B35244B6-5CE0-4F1F-91AB-19B43B86803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8790E-6625-4AB6-8A24-2D43D6B657E0}">
      <dsp:nvSpPr>
        <dsp:cNvPr id="0" name=""/>
        <dsp:cNvSpPr/>
      </dsp:nvSpPr>
      <dsp:spPr>
        <a:xfrm>
          <a:off x="4802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1600" b="1" kern="1200" dirty="0" smtClean="0">
              <a:cs typeface="B Nazanin" panose="00000400000000000000" pitchFamily="2" charset="-78"/>
            </a:rPr>
            <a:t>نظری پست مدرن</a:t>
          </a:r>
          <a:endParaRPr lang="en-US" sz="1600" b="1" kern="1200" dirty="0" smtClean="0">
            <a:cs typeface="B Nazanin" panose="00000400000000000000" pitchFamily="2" charset="-78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مبانی</a:t>
          </a:r>
          <a:endParaRPr lang="en-US" sz="1200" b="1" kern="1200" dirty="0">
            <a:cs typeface="B Nazanin" panose="00000400000000000000" pitchFamily="2" charset="-78"/>
          </a:endParaRPr>
        </a:p>
      </dsp:txBody>
      <dsp:txXfrm>
        <a:off x="25640" y="1024247"/>
        <a:ext cx="1381274" cy="669799"/>
      </dsp:txXfrm>
    </dsp:sp>
    <dsp:sp modelId="{13BE8214-D028-4EC4-AC24-D0A23C935C83}">
      <dsp:nvSpPr>
        <dsp:cNvPr id="0" name=""/>
        <dsp:cNvSpPr/>
      </dsp:nvSpPr>
      <dsp:spPr>
        <a:xfrm>
          <a:off x="147097" y="1714884"/>
          <a:ext cx="142295" cy="533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6"/>
              </a:lnTo>
              <a:lnTo>
                <a:pt x="142295" y="533606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D1337-44FE-46AD-A662-5B0D8F351756}">
      <dsp:nvSpPr>
        <dsp:cNvPr id="0" name=""/>
        <dsp:cNvSpPr/>
      </dsp:nvSpPr>
      <dsp:spPr>
        <a:xfrm>
          <a:off x="289392" y="1892753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تعریف پست مدرن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310230" y="1913591"/>
        <a:ext cx="1096684" cy="669799"/>
      </dsp:txXfrm>
    </dsp:sp>
    <dsp:sp modelId="{45749966-64CA-4EA0-AD2E-655718762779}">
      <dsp:nvSpPr>
        <dsp:cNvPr id="0" name=""/>
        <dsp:cNvSpPr/>
      </dsp:nvSpPr>
      <dsp:spPr>
        <a:xfrm>
          <a:off x="147097" y="1714884"/>
          <a:ext cx="142295" cy="1422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50"/>
              </a:lnTo>
              <a:lnTo>
                <a:pt x="142295" y="1422950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2C36A-E480-4EEA-9EBB-30819AAB892A}">
      <dsp:nvSpPr>
        <dsp:cNvPr id="0" name=""/>
        <dsp:cNvSpPr/>
      </dsp:nvSpPr>
      <dsp:spPr>
        <a:xfrm>
          <a:off x="289392" y="2782097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پیشینه پست مدرن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310230" y="2802935"/>
        <a:ext cx="1096684" cy="669799"/>
      </dsp:txXfrm>
    </dsp:sp>
    <dsp:sp modelId="{2873E3BE-102F-448E-B7C6-9A7329B87D37}">
      <dsp:nvSpPr>
        <dsp:cNvPr id="0" name=""/>
        <dsp:cNvSpPr/>
      </dsp:nvSpPr>
      <dsp:spPr>
        <a:xfrm>
          <a:off x="147097" y="1714884"/>
          <a:ext cx="142295" cy="2312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2294"/>
              </a:lnTo>
              <a:lnTo>
                <a:pt x="142295" y="231229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806A1-C62A-402C-ADEE-4B2E919C3687}">
      <dsp:nvSpPr>
        <dsp:cNvPr id="0" name=""/>
        <dsp:cNvSpPr/>
      </dsp:nvSpPr>
      <dsp:spPr>
        <a:xfrm>
          <a:off x="289392" y="3671441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افکار و اندیشه ها در سبک پست مدرن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310230" y="3692279"/>
        <a:ext cx="1096684" cy="669799"/>
      </dsp:txXfrm>
    </dsp:sp>
    <dsp:sp modelId="{AEDD695B-3EC5-4599-9B09-C42F9F349488}">
      <dsp:nvSpPr>
        <dsp:cNvPr id="0" name=""/>
        <dsp:cNvSpPr/>
      </dsp:nvSpPr>
      <dsp:spPr>
        <a:xfrm>
          <a:off x="1783490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معماری و شهرسازی پست مدرن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1804328" y="1024247"/>
        <a:ext cx="1381274" cy="669799"/>
      </dsp:txXfrm>
    </dsp:sp>
    <dsp:sp modelId="{810ADC58-BB37-4D16-98EA-829861EE0258}">
      <dsp:nvSpPr>
        <dsp:cNvPr id="0" name=""/>
        <dsp:cNvSpPr/>
      </dsp:nvSpPr>
      <dsp:spPr>
        <a:xfrm>
          <a:off x="1925785" y="1714884"/>
          <a:ext cx="142295" cy="533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6"/>
              </a:lnTo>
              <a:lnTo>
                <a:pt x="142295" y="533606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E2A925-CBF8-4D74-88B4-5AA320EF436D}">
      <dsp:nvSpPr>
        <dsp:cNvPr id="0" name=""/>
        <dsp:cNvSpPr/>
      </dsp:nvSpPr>
      <dsp:spPr>
        <a:xfrm>
          <a:off x="2068080" y="1892753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معرفی آثار معماری و شهرسازی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2088918" y="1913591"/>
        <a:ext cx="1096684" cy="669799"/>
      </dsp:txXfrm>
    </dsp:sp>
    <dsp:sp modelId="{42A858BF-3625-4BD8-A854-2A5649453CC2}">
      <dsp:nvSpPr>
        <dsp:cNvPr id="0" name=""/>
        <dsp:cNvSpPr/>
      </dsp:nvSpPr>
      <dsp:spPr>
        <a:xfrm>
          <a:off x="1925785" y="1714884"/>
          <a:ext cx="142295" cy="1422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50"/>
              </a:lnTo>
              <a:lnTo>
                <a:pt x="142295" y="1422950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2ECAC7-0A9E-48A5-AF63-02F99F4FC563}">
      <dsp:nvSpPr>
        <dsp:cNvPr id="0" name=""/>
        <dsp:cNvSpPr/>
      </dsp:nvSpPr>
      <dsp:spPr>
        <a:xfrm>
          <a:off x="2068080" y="2782097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برنامه ریزی شهری پست مدرنیستی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2088918" y="2802935"/>
        <a:ext cx="1096684" cy="669799"/>
      </dsp:txXfrm>
    </dsp:sp>
    <dsp:sp modelId="{A6BEB9E3-0193-4732-8AD1-ECF908B3E2C0}">
      <dsp:nvSpPr>
        <dsp:cNvPr id="0" name=""/>
        <dsp:cNvSpPr/>
      </dsp:nvSpPr>
      <dsp:spPr>
        <a:xfrm>
          <a:off x="3562178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پست – پست مدرن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3583016" y="1024247"/>
        <a:ext cx="1381274" cy="669799"/>
      </dsp:txXfrm>
    </dsp:sp>
    <dsp:sp modelId="{CC5BA100-617D-44D6-90FF-77B5543CCFB0}">
      <dsp:nvSpPr>
        <dsp:cNvPr id="0" name=""/>
        <dsp:cNvSpPr/>
      </dsp:nvSpPr>
      <dsp:spPr>
        <a:xfrm>
          <a:off x="3704473" y="1714884"/>
          <a:ext cx="142295" cy="533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6"/>
              </a:lnTo>
              <a:lnTo>
                <a:pt x="142295" y="533606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54BAE-570F-45E1-99CF-E14CD7DC04CC}">
      <dsp:nvSpPr>
        <dsp:cNvPr id="0" name=""/>
        <dsp:cNvSpPr/>
      </dsp:nvSpPr>
      <dsp:spPr>
        <a:xfrm>
          <a:off x="3846768" y="1892753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اشکالات سبک پست مدرن 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3867606" y="1913591"/>
        <a:ext cx="1096684" cy="669799"/>
      </dsp:txXfrm>
    </dsp:sp>
    <dsp:sp modelId="{3AAC8E47-0D9D-41BE-8E25-ED5B2E7FDCFB}">
      <dsp:nvSpPr>
        <dsp:cNvPr id="0" name=""/>
        <dsp:cNvSpPr/>
      </dsp:nvSpPr>
      <dsp:spPr>
        <a:xfrm>
          <a:off x="3704473" y="1714884"/>
          <a:ext cx="142295" cy="1422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50"/>
              </a:lnTo>
              <a:lnTo>
                <a:pt x="142295" y="1422950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CBBCD-7E42-4E1A-88FD-B98FE5E5F754}">
      <dsp:nvSpPr>
        <dsp:cNvPr id="0" name=""/>
        <dsp:cNvSpPr/>
      </dsp:nvSpPr>
      <dsp:spPr>
        <a:xfrm>
          <a:off x="3846768" y="2782097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معرفی سبک پست – پست مدرن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3867606" y="2802935"/>
        <a:ext cx="1096684" cy="669799"/>
      </dsp:txXfrm>
    </dsp:sp>
    <dsp:sp modelId="{A64F5980-6AC2-4EE3-ABBA-3D67809C048B}">
      <dsp:nvSpPr>
        <dsp:cNvPr id="0" name=""/>
        <dsp:cNvSpPr/>
      </dsp:nvSpPr>
      <dsp:spPr>
        <a:xfrm>
          <a:off x="5340866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سبک های تک و اکوتک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5361704" y="1024247"/>
        <a:ext cx="1381274" cy="669799"/>
      </dsp:txXfrm>
    </dsp:sp>
    <dsp:sp modelId="{D4C0C335-4001-4A3E-ADE1-5B0253D0271E}">
      <dsp:nvSpPr>
        <dsp:cNvPr id="0" name=""/>
        <dsp:cNvSpPr/>
      </dsp:nvSpPr>
      <dsp:spPr>
        <a:xfrm>
          <a:off x="5483161" y="1714884"/>
          <a:ext cx="142295" cy="533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6"/>
              </a:lnTo>
              <a:lnTo>
                <a:pt x="142295" y="533606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074D74-64A4-41F0-9B38-CF201D493262}">
      <dsp:nvSpPr>
        <dsp:cNvPr id="0" name=""/>
        <dsp:cNvSpPr/>
      </dsp:nvSpPr>
      <dsp:spPr>
        <a:xfrm>
          <a:off x="5625456" y="1892753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معرفی سبک های تک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5646294" y="1913591"/>
        <a:ext cx="1096684" cy="669799"/>
      </dsp:txXfrm>
    </dsp:sp>
    <dsp:sp modelId="{2FAABDC6-6AC2-42BE-AE51-E5726653DD17}">
      <dsp:nvSpPr>
        <dsp:cNvPr id="0" name=""/>
        <dsp:cNvSpPr/>
      </dsp:nvSpPr>
      <dsp:spPr>
        <a:xfrm>
          <a:off x="5483161" y="1714884"/>
          <a:ext cx="142295" cy="1422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50"/>
              </a:lnTo>
              <a:lnTo>
                <a:pt x="142295" y="1422950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E70A4A-3C6F-42BF-A192-A90E4B033DF0}">
      <dsp:nvSpPr>
        <dsp:cNvPr id="0" name=""/>
        <dsp:cNvSpPr/>
      </dsp:nvSpPr>
      <dsp:spPr>
        <a:xfrm>
          <a:off x="5625456" y="2782097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مرفی سبک اکوتک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5646294" y="2802935"/>
        <a:ext cx="1096684" cy="669799"/>
      </dsp:txXfrm>
    </dsp:sp>
    <dsp:sp modelId="{CC3F624F-8DDD-43B8-9CEB-F5897DE9ED81}">
      <dsp:nvSpPr>
        <dsp:cNvPr id="0" name=""/>
        <dsp:cNvSpPr/>
      </dsp:nvSpPr>
      <dsp:spPr>
        <a:xfrm>
          <a:off x="5483161" y="1714884"/>
          <a:ext cx="142295" cy="2312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2294"/>
              </a:lnTo>
              <a:lnTo>
                <a:pt x="142295" y="231229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A503E-9855-4AE1-8454-614BCEFA6821}">
      <dsp:nvSpPr>
        <dsp:cNvPr id="0" name=""/>
        <dsp:cNvSpPr/>
      </dsp:nvSpPr>
      <dsp:spPr>
        <a:xfrm>
          <a:off x="5625456" y="3671441"/>
          <a:ext cx="1138360" cy="71147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anose="00000400000000000000" pitchFamily="2" charset="-78"/>
            </a:rPr>
            <a:t>معرفی سبک ارگانی تک</a:t>
          </a:r>
          <a:endParaRPr lang="en-US" sz="1400" b="1" kern="1200" dirty="0">
            <a:cs typeface="B Nazanin" panose="00000400000000000000" pitchFamily="2" charset="-78"/>
          </a:endParaRPr>
        </a:p>
      </dsp:txBody>
      <dsp:txXfrm>
        <a:off x="5646294" y="3692279"/>
        <a:ext cx="1096684" cy="669799"/>
      </dsp:txXfrm>
    </dsp:sp>
    <dsp:sp modelId="{B05B562E-0603-48D2-9583-E1574F719B75}">
      <dsp:nvSpPr>
        <dsp:cNvPr id="0" name=""/>
        <dsp:cNvSpPr/>
      </dsp:nvSpPr>
      <dsp:spPr>
        <a:xfrm>
          <a:off x="7119554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سبک دیکانستراکشن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7140392" y="1024247"/>
        <a:ext cx="1381274" cy="669799"/>
      </dsp:txXfrm>
    </dsp:sp>
    <dsp:sp modelId="{49BE9A64-47B5-4661-9912-212C33FA42CA}">
      <dsp:nvSpPr>
        <dsp:cNvPr id="0" name=""/>
        <dsp:cNvSpPr/>
      </dsp:nvSpPr>
      <dsp:spPr>
        <a:xfrm>
          <a:off x="8898242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سبک فولدینگ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8919080" y="1024247"/>
        <a:ext cx="1381274" cy="669799"/>
      </dsp:txXfrm>
    </dsp:sp>
    <dsp:sp modelId="{87B00D31-0D95-42ED-9EBC-E4FAC847C495}">
      <dsp:nvSpPr>
        <dsp:cNvPr id="0" name=""/>
        <dsp:cNvSpPr/>
      </dsp:nvSpPr>
      <dsp:spPr>
        <a:xfrm>
          <a:off x="10676930" y="1003409"/>
          <a:ext cx="1422950" cy="711475"/>
        </a:xfrm>
        <a:prstGeom prst="roundRect">
          <a:avLst>
            <a:gd name="adj" fmla="val 10000"/>
          </a:avLst>
        </a:prstGeom>
        <a:solidFill>
          <a:srgbClr val="F8CBAD"/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anose="00000400000000000000" pitchFamily="2" charset="-78"/>
            </a:rPr>
            <a:t>پرش کیهانی</a:t>
          </a:r>
          <a:endParaRPr lang="en-US" sz="1600" b="1" kern="1200" dirty="0">
            <a:cs typeface="B Nazanin" panose="00000400000000000000" pitchFamily="2" charset="-78"/>
          </a:endParaRPr>
        </a:p>
      </dsp:txBody>
      <dsp:txXfrm>
        <a:off x="10697768" y="1024247"/>
        <a:ext cx="1381274" cy="669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C50A2A-D541-4904-92B5-1D6710612FCE}" type="datetimeFigureOut">
              <a:rPr lang="fa-IR" smtClean="0"/>
              <a:t>21/04/1441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8F976B-78E3-4698-8531-18E2209C02F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269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74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95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749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97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84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80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55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10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34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7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24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82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653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07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05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1151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291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749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07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561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334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45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567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0947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297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9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062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87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629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99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54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>
              <a:cs typeface="B Hom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2C830-3EB1-43CC-A65E-A8A3EC746858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1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3329581"/>
          </a:xfrm>
        </p:spPr>
        <p:txBody>
          <a:bodyPr anchor="b"/>
          <a:lstStyle>
            <a:lvl1pPr>
              <a:defRPr sz="7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00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27" indent="0">
              <a:buNone/>
              <a:defRPr sz="1600"/>
            </a:lvl2pPr>
            <a:lvl3pPr marL="914254" indent="0">
              <a:buNone/>
              <a:defRPr sz="1600"/>
            </a:lvl3pPr>
            <a:lvl4pPr marL="1371381" indent="0">
              <a:buNone/>
              <a:defRPr sz="1600"/>
            </a:lvl4pPr>
            <a:lvl5pPr marL="1828508" indent="0">
              <a:buNone/>
              <a:defRPr sz="1600"/>
            </a:lvl5pPr>
            <a:lvl6pPr marL="2285636" indent="0">
              <a:buNone/>
              <a:defRPr sz="1600"/>
            </a:lvl6pPr>
            <a:lvl7pPr marL="2742762" indent="0">
              <a:buNone/>
              <a:defRPr sz="1600"/>
            </a:lvl7pPr>
            <a:lvl8pPr marL="3199890" indent="0">
              <a:buNone/>
              <a:defRPr sz="1600"/>
            </a:lvl8pPr>
            <a:lvl9pPr marL="365701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9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47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94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2" y="1447800"/>
            <a:ext cx="7999315" cy="2323374"/>
          </a:xfrm>
        </p:spPr>
        <p:txBody>
          <a:bodyPr/>
          <a:lstStyle>
            <a:lvl1pPr>
              <a:defRPr sz="47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1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914313" rtl="0"/>
            <a:r>
              <a:rPr lang="en-US" sz="12198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914313" rtl="0"/>
            <a:r>
              <a:rPr lang="en-US" sz="12198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0632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1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1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1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0" y="1981201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1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1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1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98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27" indent="0">
              <a:buNone/>
              <a:defRPr sz="1600"/>
            </a:lvl2pPr>
            <a:lvl3pPr marL="914254" indent="0">
              <a:buNone/>
              <a:defRPr sz="1600"/>
            </a:lvl3pPr>
            <a:lvl4pPr marL="1371381" indent="0">
              <a:buNone/>
              <a:defRPr sz="1600"/>
            </a:lvl4pPr>
            <a:lvl5pPr marL="1828508" indent="0">
              <a:buNone/>
              <a:defRPr sz="1600"/>
            </a:lvl5pPr>
            <a:lvl6pPr marL="2285636" indent="0">
              <a:buNone/>
              <a:defRPr sz="1600"/>
            </a:lvl6pPr>
            <a:lvl7pPr marL="2742762" indent="0">
              <a:buNone/>
              <a:defRPr sz="1600"/>
            </a:lvl7pPr>
            <a:lvl8pPr marL="3199890" indent="0">
              <a:buNone/>
              <a:defRPr sz="1600"/>
            </a:lvl8pPr>
            <a:lvl9pPr marL="365701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27" indent="0">
              <a:buNone/>
              <a:defRPr sz="1600"/>
            </a:lvl2pPr>
            <a:lvl3pPr marL="914254" indent="0">
              <a:buNone/>
              <a:defRPr sz="1600"/>
            </a:lvl3pPr>
            <a:lvl4pPr marL="1371381" indent="0">
              <a:buNone/>
              <a:defRPr sz="1600"/>
            </a:lvl4pPr>
            <a:lvl5pPr marL="1828508" indent="0">
              <a:buNone/>
              <a:defRPr sz="1600"/>
            </a:lvl5pPr>
            <a:lvl6pPr marL="2285636" indent="0">
              <a:buNone/>
              <a:defRPr sz="1600"/>
            </a:lvl6pPr>
            <a:lvl7pPr marL="2742762" indent="0">
              <a:buNone/>
              <a:defRPr sz="1600"/>
            </a:lvl7pPr>
            <a:lvl8pPr marL="3199890" indent="0">
              <a:buNone/>
              <a:defRPr sz="1600"/>
            </a:lvl8pPr>
            <a:lvl9pPr marL="365701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1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0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27" indent="0">
              <a:buNone/>
              <a:defRPr sz="1600"/>
            </a:lvl2pPr>
            <a:lvl3pPr marL="914254" indent="0">
              <a:buNone/>
              <a:defRPr sz="1600"/>
            </a:lvl3pPr>
            <a:lvl4pPr marL="1371381" indent="0">
              <a:buNone/>
              <a:defRPr sz="1600"/>
            </a:lvl4pPr>
            <a:lvl5pPr marL="1828508" indent="0">
              <a:buNone/>
              <a:defRPr sz="1600"/>
            </a:lvl5pPr>
            <a:lvl6pPr marL="2285636" indent="0">
              <a:buNone/>
              <a:defRPr sz="1600"/>
            </a:lvl6pPr>
            <a:lvl7pPr marL="2742762" indent="0">
              <a:buNone/>
              <a:defRPr sz="1600"/>
            </a:lvl7pPr>
            <a:lvl8pPr marL="3199890" indent="0">
              <a:buNone/>
              <a:defRPr sz="1600"/>
            </a:lvl8pPr>
            <a:lvl9pPr marL="365701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67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9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3" y="430214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5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0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67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4"/>
            <a:ext cx="8825657" cy="1915647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9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2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8" indent="0">
              <a:buNone/>
              <a:defRPr sz="1600" b="1"/>
            </a:lvl5pPr>
            <a:lvl6pPr marL="2285636" indent="0">
              <a:buNone/>
              <a:defRPr sz="1600" b="1"/>
            </a:lvl6pPr>
            <a:lvl7pPr marL="2742762" indent="0">
              <a:buNone/>
              <a:defRPr sz="1600" b="1"/>
            </a:lvl7pPr>
            <a:lvl8pPr marL="3199890" indent="0">
              <a:buNone/>
              <a:defRPr sz="1600" b="1"/>
            </a:lvl8pPr>
            <a:lvl9pPr marL="365701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900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0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7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1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1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8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5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27" indent="0">
              <a:buNone/>
              <a:defRPr sz="1600"/>
            </a:lvl2pPr>
            <a:lvl3pPr marL="914254" indent="0">
              <a:buNone/>
              <a:defRPr sz="1600"/>
            </a:lvl3pPr>
            <a:lvl4pPr marL="1371381" indent="0">
              <a:buNone/>
              <a:defRPr sz="1600"/>
            </a:lvl4pPr>
            <a:lvl5pPr marL="1828508" indent="0">
              <a:buNone/>
              <a:defRPr sz="1600"/>
            </a:lvl5pPr>
            <a:lvl6pPr marL="2285636" indent="0">
              <a:buNone/>
              <a:defRPr sz="1600"/>
            </a:lvl6pPr>
            <a:lvl7pPr marL="2742762" indent="0">
              <a:buNone/>
              <a:defRPr sz="1600"/>
            </a:lvl7pPr>
            <a:lvl8pPr marL="3199890" indent="0">
              <a:buNone/>
              <a:defRPr sz="1600"/>
            </a:lvl8pPr>
            <a:lvl9pPr marL="365701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8" indent="0">
              <a:buNone/>
              <a:defRPr sz="900"/>
            </a:lvl5pPr>
            <a:lvl6pPr marL="2285636" indent="0">
              <a:buNone/>
              <a:defRPr sz="900"/>
            </a:lvl6pPr>
            <a:lvl7pPr marL="2742762" indent="0">
              <a:buNone/>
              <a:defRPr sz="900"/>
            </a:lvl7pPr>
            <a:lvl8pPr marL="3199890" indent="0">
              <a:buNone/>
              <a:defRPr sz="900"/>
            </a:lvl8pPr>
            <a:lvl9pPr marL="365701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62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6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8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1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0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914313" rtl="0"/>
            <a:fld id="{F8BDFE67-2A64-4CC5-9638-B0BDEF481DE7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 defTabSz="914313" rtl="0"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4" y="322529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914313" rtl="0"/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1" y="295730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799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13" rtl="0"/>
            <a:fld id="{F2CDC054-4B84-4686-97F9-992CE2B4FF5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 defTabSz="914313" rtl="0"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14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127" rtl="1" eaLnBrk="1" latinLnBrk="0" hangingPunct="1">
        <a:spcBef>
          <a:spcPct val="0"/>
        </a:spcBef>
        <a:buNone/>
        <a:defRPr sz="4199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845" indent="-342845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832" indent="-285704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2817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599945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072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5600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326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8453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5580" indent="-228563" algn="r" defTabSz="45712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8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6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2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90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6" algn="r" defTabSz="45712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f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4341" y="3066451"/>
            <a:ext cx="8620487" cy="138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13" rtl="0"/>
            <a:r>
              <a:rPr lang="fa-IR" sz="4190" b="1" dirty="0">
                <a:solidFill>
                  <a:prstClr val="white"/>
                </a:solidFill>
                <a:cs typeface="B Homa" panose="00000400000000000000" pitchFamily="2" charset="-78"/>
              </a:rPr>
              <a:t>معرفی و بررسی سبک پست مدرن و تحولات بعد از آن در شهرسازی</a:t>
            </a:r>
          </a:p>
        </p:txBody>
      </p:sp>
    </p:spTree>
    <p:extLst>
      <p:ext uri="{BB962C8B-B14F-4D97-AF65-F5344CB8AC3E}">
        <p14:creationId xmlns:p14="http://schemas.microsoft.com/office/powerpoint/2010/main" val="202638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معماری و شهرسازی در 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814285" y="2626474"/>
            <a:ext cx="2476200" cy="221448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در 1960 میلادی و حدودا از 1339 ه.ش و 1382ه.ق  به بعد  توسط رابرت ونچوری  این سبک وارد عرصه معماری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841620" y="2626474"/>
            <a:ext cx="2283581" cy="2209858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منطق گرایی و تکنو مدار را رد کرده و خواهان توجه به معماری انسانی </a:t>
            </a:r>
            <a:endParaRPr lang="en-US" sz="1778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94928" y="2608619"/>
            <a:ext cx="2413309" cy="2365938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fa-IR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در شهرسازی نیز در نظر گرفتن سبک واحد ، بدون توجه به زمینه و بستر را مردود دانسته و توجه به خصویات محل و زمینه را از پیش شرط های لازم در امر برنامه ریزی و طراحی شهری  می داند . </a:t>
            </a:r>
            <a:endParaRPr lang="fa-IR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fa-IR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8310086" y="3674872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3564411" y="2654830"/>
            <a:ext cx="1672486" cy="225553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رد سبک بین الملل و خواهان توجه به زمینه گرایی و ویژگی های بومی 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4" name="Chevron 33"/>
          <p:cNvSpPr/>
          <p:nvPr/>
        </p:nvSpPr>
        <p:spPr>
          <a:xfrm rot="10800000">
            <a:off x="5340360" y="3824489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 rot="10800000">
            <a:off x="3086709" y="3733718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4696" y="4709313"/>
            <a:ext cx="263345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100تا 102 )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148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31" grpId="0" animBg="1"/>
      <p:bldP spid="10" grpId="0" animBg="1"/>
      <p:bldP spid="33" grpId="0" animBg="1"/>
      <p:bldP spid="34" grpId="0" animBg="1"/>
      <p:bldP spid="36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معماری و شهرسازی در 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973556" y="2552808"/>
            <a:ext cx="2308782" cy="77185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ونچوری : کمتر کسل کننده است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973556" y="4073419"/>
            <a:ext cx="2308782" cy="72272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مور : بیشتر ، بیشتر است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185012" y="2849315"/>
            <a:ext cx="2088909" cy="1715865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در جواب شعار میس به کمتر بیشتر است در دوران مدرن </a:t>
            </a:r>
            <a:endParaRPr lang="en-US" sz="1778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263309" y="2506036"/>
            <a:ext cx="2315155" cy="2657241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یادگیری از لاس وگاس : سعی نموده تا توجه معماران را به فرهنگ خصوصیات زندگی روزمره آنان جلب کند</a:t>
            </a: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پیچیدگی و تضاد در معماری    </a:t>
            </a:r>
          </a:p>
        </p:txBody>
      </p:sp>
      <p:sp>
        <p:nvSpPr>
          <p:cNvPr id="40" name="Chevron 39"/>
          <p:cNvSpPr/>
          <p:nvPr/>
        </p:nvSpPr>
        <p:spPr>
          <a:xfrm rot="11807769">
            <a:off x="8469220" y="3018882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 rot="9994967">
            <a:off x="8440710" y="4009762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74727" y="4931713"/>
            <a:ext cx="263345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100تا 102 )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040784" y="2953688"/>
            <a:ext cx="1406966" cy="1715865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کتاب هایی از ونچوری در ارتباط با مسائل معماری و شهرسازی</a:t>
            </a:r>
            <a:endParaRPr lang="en-US" sz="1778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4" name="Chevron 43"/>
          <p:cNvSpPr/>
          <p:nvPr/>
        </p:nvSpPr>
        <p:spPr>
          <a:xfrm rot="10800000">
            <a:off x="3649967" y="3681218"/>
            <a:ext cx="319314" cy="453083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3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30" grpId="0" animBg="1"/>
      <p:bldP spid="37" grpId="0" animBg="1"/>
      <p:bldP spid="38" grpId="0" animBg="1"/>
      <p:bldP spid="40" grpId="0" animBg="1"/>
      <p:bldP spid="43" grpId="0" animBg="1"/>
      <p:bldP spid="35" grpId="0"/>
      <p:bldP spid="39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معرفی آثاری در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79147" y="2307177"/>
            <a:ext cx="5050897" cy="1454662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این خانه در عین داشتن تقارن ، نامتقارن ، در عین وحدت ، دارای کثرت و در عین پیچیدگی و تضاد در فرم ، دارای قرائت ساده برای عامه مردم به عنوان یک خانه مسکونی است . در اکثر کارهای معماران پست مدرن نیز مشاهده می شود که آنها سعی دارند تا از نشانه ها و نمادهایی استفاده کنند که در هر منطقه مشخص کننده نوع کاربری آن ساختمان است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118291" y="2307177"/>
            <a:ext cx="1627132" cy="126778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خانه مادر ونچوری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024" y="3961856"/>
            <a:ext cx="3019957" cy="21945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26" y="3997916"/>
            <a:ext cx="3148996" cy="2169658"/>
          </a:xfrm>
          <a:prstGeom prst="rect">
            <a:avLst/>
          </a:prstGeom>
        </p:spPr>
      </p:pic>
      <p:sp>
        <p:nvSpPr>
          <p:cNvPr id="33" name="Rounded Rectangle 32"/>
          <p:cNvSpPr/>
          <p:nvPr/>
        </p:nvSpPr>
        <p:spPr>
          <a:xfrm>
            <a:off x="5354387" y="2278134"/>
            <a:ext cx="2945811" cy="143049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لوکوربوزیه : خانه ماشینی است برای زندگی (سبک مدرن) </a:t>
            </a: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رابرت ونچوری : خانه خانه است و باید دارای نمادهای خانه در هر فرهنگ و جامعه باشد (سبک پست مدرن ) 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8424541" y="2307178"/>
            <a:ext cx="1519928" cy="1349783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اولین ساختمان ساخته شده به این سبک و نماد سبک پست مدرنیسم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74" y="3548247"/>
            <a:ext cx="263345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103)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850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 animBg="1"/>
      <p:bldP spid="32" grpId="0" animBg="1"/>
      <p:bldP spid="33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معرفی آثاری در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1007107" y="1772021"/>
            <a:ext cx="911930" cy="13981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میدان ایتالیا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9281507" y="1772021"/>
            <a:ext cx="1397674" cy="1398177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توسط چالز مور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402659" y="1772020"/>
            <a:ext cx="1472313" cy="143393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برای ایتالیا تباران مقیم آمریکا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941713" y="1772021"/>
            <a:ext cx="3075113" cy="1432010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منبع الهام در ساخت این میدان ، میدان های ایتالیا و نه بافت اطراف بوده است ( توجه به زمینه گروه هدف در طراحی )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96725" y="1772020"/>
            <a:ext cx="3157671" cy="149433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نقشه شبه جزیره ایتالیا بر روی پلان میدان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493419" y="4039732"/>
            <a:ext cx="3155504" cy="1137247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از آنجا که اکثر ایتالیایی تباران شهر نئورلئان از جزیره سیسیل هستند ، لذا جزیره در مرکز پلان میدان قرار دارد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" name="Half Frame 3"/>
          <p:cNvSpPr/>
          <p:nvPr/>
        </p:nvSpPr>
        <p:spPr>
          <a:xfrm rot="18752206">
            <a:off x="10790898" y="2331160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Half Frame 28"/>
          <p:cNvSpPr/>
          <p:nvPr/>
        </p:nvSpPr>
        <p:spPr>
          <a:xfrm rot="18752206">
            <a:off x="9026086" y="2388291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Half Frame 29"/>
          <p:cNvSpPr/>
          <p:nvPr/>
        </p:nvSpPr>
        <p:spPr>
          <a:xfrm rot="18752206">
            <a:off x="7163429" y="2451255"/>
            <a:ext cx="321243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Half Frame 30"/>
          <p:cNvSpPr/>
          <p:nvPr/>
        </p:nvSpPr>
        <p:spPr>
          <a:xfrm rot="18752206">
            <a:off x="3705508" y="2388291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Half Frame 31"/>
          <p:cNvSpPr/>
          <p:nvPr/>
        </p:nvSpPr>
        <p:spPr>
          <a:xfrm rot="13805564">
            <a:off x="1913577" y="3477795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992" y="3461459"/>
            <a:ext cx="3522573" cy="2069203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229648" y="4941340"/>
            <a:ext cx="263345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105-106)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313461" y="4039732"/>
            <a:ext cx="1670720" cy="111285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منطبق بر هویت و ریشه های قومی و فرهنگی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7" name="Half Frame 46"/>
          <p:cNvSpPr/>
          <p:nvPr/>
        </p:nvSpPr>
        <p:spPr>
          <a:xfrm rot="8179060">
            <a:off x="3781092" y="4480013"/>
            <a:ext cx="321243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33" grpId="0" animBg="1"/>
      <p:bldP spid="34" grpId="0" animBg="1"/>
      <p:bldP spid="36" grpId="0" animBg="1"/>
      <p:bldP spid="37" grpId="0" animBg="1"/>
      <p:bldP spid="4" grpId="0" animBg="1"/>
      <p:bldP spid="29" grpId="0" animBg="1"/>
      <p:bldP spid="30" grpId="0" animBg="1"/>
      <p:bldP spid="31" grpId="0" animBg="1"/>
      <p:bldP spid="32" grpId="0" animBg="1"/>
      <p:bldP spid="45" grpId="0"/>
      <p:bldP spid="46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معرفی آثاری در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0610698" y="1692891"/>
            <a:ext cx="1075589" cy="112684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میدان ایتالیا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276496" y="1512891"/>
            <a:ext cx="2763028" cy="1668540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شمال ایتالیا کوه های آلپ</a:t>
            </a:r>
          </a:p>
          <a:p>
            <a:pPr algn="ctr" defTabSz="914313" rtl="0"/>
            <a:endParaRPr lang="fa-IR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fa-IR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شمال میدان نیزآب فواره ( تداعی کوه های آلپ )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" b="7404"/>
          <a:stretch/>
        </p:blipFill>
        <p:spPr>
          <a:xfrm>
            <a:off x="7627" y="3525682"/>
            <a:ext cx="4718740" cy="30432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69" y="3325266"/>
            <a:ext cx="3117712" cy="2250755"/>
          </a:xfrm>
          <a:prstGeom prst="rect">
            <a:avLst/>
          </a:prstGeom>
        </p:spPr>
      </p:pic>
      <p:sp>
        <p:nvSpPr>
          <p:cNvPr id="43" name="Half Frame 42"/>
          <p:cNvSpPr/>
          <p:nvPr/>
        </p:nvSpPr>
        <p:spPr>
          <a:xfrm rot="19071575">
            <a:off x="10284380" y="2061573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630757" y="1534760"/>
            <a:ext cx="5096612" cy="171174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کل مجموعه توجه به بافت ایتالیایی  و بومی برای گروه هدف (ایتالیایی تباران مقیم آمریکا )  دارد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43334" y="2653984"/>
            <a:ext cx="263345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105-106)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6" name="Half Frame 45"/>
          <p:cNvSpPr/>
          <p:nvPr/>
        </p:nvSpPr>
        <p:spPr>
          <a:xfrm rot="19071575">
            <a:off x="6945813" y="2291649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14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39" grpId="0" animBg="1"/>
      <p:bldP spid="43" grpId="0" animBg="1"/>
      <p:bldP spid="44" grpId="0" animBg="1"/>
      <p:bldP spid="45" grpId="0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343225" y="1204925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معرفی آثاری در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856534" y="1784482"/>
            <a:ext cx="4688965" cy="85156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فیلیپ جانسون 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فیلیپ جانسون به عنوان تنها بازمانده از بزرگان معماری مدرن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6856033" y="3032341"/>
            <a:ext cx="4754826" cy="851241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en-US" sz="1524" b="1" dirty="0">
                <a:solidFill>
                  <a:prstClr val="white"/>
                </a:solidFill>
                <a:cs typeface="B Homa" panose="00000400000000000000" pitchFamily="2" charset="-78"/>
              </a:rPr>
              <a:t>AT &amp; T</a:t>
            </a:r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 طراحی ساختمان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دراواخر 1970 میلادی و حدودا نزدیک به 1360 ه.ش و 1400ه. ق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856033" y="4359294"/>
            <a:ext cx="4754826" cy="79713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با قرار دادن سنتوری تزئینی غیر عملکردی بر بالای برج شرکت تلفن و تلگراف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6037705" y="3330662"/>
            <a:ext cx="657981" cy="648305"/>
          </a:xfrm>
          <a:prstGeom prst="rightArrow">
            <a:avLst/>
          </a:prstGeom>
          <a:solidFill>
            <a:srgbClr val="3857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8" r="12185"/>
          <a:stretch/>
        </p:blipFill>
        <p:spPr>
          <a:xfrm>
            <a:off x="533680" y="2063970"/>
            <a:ext cx="2815771" cy="38909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546" y="2079840"/>
            <a:ext cx="2257158" cy="3865383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 rot="5400000">
            <a:off x="8961553" y="2596624"/>
            <a:ext cx="328990" cy="496441"/>
          </a:xfrm>
          <a:prstGeom prst="rightArrow">
            <a:avLst/>
          </a:prstGeom>
          <a:solidFill>
            <a:srgbClr val="3857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 rot="5400000">
            <a:off x="8961553" y="3835751"/>
            <a:ext cx="328990" cy="496441"/>
          </a:xfrm>
          <a:prstGeom prst="rightArrow">
            <a:avLst/>
          </a:prstGeom>
          <a:solidFill>
            <a:srgbClr val="3857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 rot="5400000">
            <a:off x="8961553" y="5137946"/>
            <a:ext cx="328990" cy="496441"/>
          </a:xfrm>
          <a:prstGeom prst="rightArrow">
            <a:avLst/>
          </a:prstGeom>
          <a:solidFill>
            <a:srgbClr val="3857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900592" y="5605828"/>
            <a:ext cx="4665707" cy="419171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به جمع پست مدرن پیوست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03824" y="5669644"/>
            <a:ext cx="1587294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(قبادیان ، 1381 ،  108 )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43" grpId="0" animBg="1"/>
      <p:bldP spid="12" grpId="0" animBg="1"/>
      <p:bldP spid="27" grpId="0" animBg="1"/>
      <p:bldP spid="28" grpId="0" animBg="1"/>
      <p:bldP spid="29" grpId="0" animBg="1"/>
      <p:bldP spid="30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معرفی آثاری در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690717" y="2951147"/>
            <a:ext cx="880496" cy="1054020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ایران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7322454" y="3001625"/>
            <a:ext cx="2983796" cy="1054020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مطرح شدن سبک پست مدرن  از دوران پهلوی و  بعد از انقلاب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و  نوعی نگاه به گذشته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121907" y="2592664"/>
            <a:ext cx="3740722" cy="194756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عمدتا آنچه در شهرهای بزرگ ایران ، بالاخص تهران ساخته شد تقلید از معماری غرب بود  و خصوصیات بومی و محلی خاص هر نقطه مورد توجه قرار نگرفت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10464" y="2914003"/>
            <a:ext cx="2164157" cy="1334056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تقلید صرف از مجلات معماری و عدم توجه به مبانی آن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5" name="Half Frame 24"/>
          <p:cNvSpPr/>
          <p:nvPr/>
        </p:nvSpPr>
        <p:spPr>
          <a:xfrm rot="18752206">
            <a:off x="10446037" y="3360952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Half Frame 26"/>
          <p:cNvSpPr/>
          <p:nvPr/>
        </p:nvSpPr>
        <p:spPr>
          <a:xfrm rot="18752206">
            <a:off x="7035719" y="3413349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Half Frame 27"/>
          <p:cNvSpPr/>
          <p:nvPr/>
        </p:nvSpPr>
        <p:spPr>
          <a:xfrm rot="18752206">
            <a:off x="2805720" y="3454963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45896" y="4893219"/>
            <a:ext cx="2404826" cy="48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(قبادیان ، 1381 ،  106-108 )</a:t>
            </a:r>
          </a:p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 انتظاری و دیگران ، 1395 ، ص 4و 5 )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721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 animBg="1"/>
      <p:bldP spid="29" grpId="0" animBg="1"/>
      <p:bldP spid="30" grpId="0" animBg="1"/>
      <p:bldP spid="32" grpId="0" animBg="1"/>
      <p:bldP spid="25" grpId="0" animBg="1"/>
      <p:bldP spid="27" grpId="0" animBg="1"/>
      <p:bldP spid="28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برنامه ریزی شهری در 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9432837" y="1793006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توجه به اختلاط کاربری به جای زون بندی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018865" y="1893802"/>
            <a:ext cx="8194508" cy="832215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مدرنیسم : تعریف 4 پهنه : مسکن ، اشتغال ، حمل و نقل ، و اوقات فراغت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پست مدرنیسم : توجه به اختلاط کاربری و خوشه های شهری و جابه جایی ها / بازگشت به رویکرد سنتی</a:t>
            </a:r>
            <a:endParaRPr lang="en-US" sz="127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9429008" y="2779717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کثرت گرایی به جای توجه به بهترین روش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018865" y="2926016"/>
            <a:ext cx="8194508" cy="929669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مدرنیسم : برای رسیدن به حل مسائل شهری : بهترین روش را مد نظر قرار داده اند (تنها یک روش درست وجود دارد 0و1 )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پست مدرن : طرق مختلف میتوان شهر را به مطلوبیت برساند ( کثرت گرایی )</a:t>
            </a:r>
            <a:endParaRPr lang="en-US" sz="127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9429007" y="3774642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تنوع به جای وحدت در شهر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018865" y="3971445"/>
            <a:ext cx="8194508" cy="769762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ترکیب فضاها و شکل های متنوع و متفاوت در شهر در عصر پست مدرن به جای در نظر گرفتن سبک واحد بین الملل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9429007" y="4845156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توجه به مشارکت مردمی و نهاد های محلی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018865" y="4926727"/>
            <a:ext cx="8194508" cy="780157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مدرنیسم : طراحی نخبه گرا و از بالا به پایین بدون توجه به مشارکت مردمی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پست مدرنیسم : توجه به مشارکت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229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56" grpId="0" animBg="1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برنامه ریزی شهری در 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9175025" y="1791402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انعطاف پذیری طرح ها و برنامه ریزی سیستمی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51969" y="2059999"/>
            <a:ext cx="8107422" cy="764674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مدرنیسم : برنامه ریزی جامع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پست مدرنیسم : برنامه ریزی سیستمی _ راهبردی و توجه به چرخه برنامه ریزی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9175025" y="2895838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لحاظ کردن زمینه گرایی در طراحی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851969" y="3313864"/>
            <a:ext cx="8107422" cy="769762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مدرنیسم : سبک بین الملل و واحد بدون توجه به زمینه و بسترآن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پست مدرنیسم : توجه به زمینه و بافت محلی و بومی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9175026" y="4148054"/>
            <a:ext cx="2318455" cy="7781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توجه به مقیاس پیاده به جای سواره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51969" y="4373788"/>
            <a:ext cx="8107422" cy="769762"/>
          </a:xfrm>
          <a:prstGeom prst="roundRect">
            <a:avLst/>
          </a:prstGeom>
          <a:solidFill>
            <a:srgbClr val="F1877A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مدرنیسم : توجه به زندگی ماشینی و مقیاس سواره ( تکنولوژی )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پست مدرنیسم : 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مشوق حرکت پیاده و تا حدودی کنترل خودروها در فضای شهر است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41705" y="5246192"/>
            <a:ext cx="4561140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b="1" dirty="0">
                <a:solidFill>
                  <a:prstClr val="white"/>
                </a:solidFill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پارسی پور، ضیا توانا (1392) ، ص 67</a:t>
            </a:r>
          </a:p>
          <a:p>
            <a:pPr defTabSz="914313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درویشی ، درخشی ، 1396 ، ص 15 )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/>
            <a:r>
              <a:rPr lang="ar-SA" sz="1270" dirty="0">
                <a:solidFill>
                  <a:prstClr val="white"/>
                </a:solidFill>
                <a:cs typeface="B Homa" panose="00000400000000000000" pitchFamily="2" charset="-78"/>
              </a:rPr>
              <a:t> 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623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اشکالات سبک پست مدرنیسم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9732009" y="1831300"/>
            <a:ext cx="2215183" cy="778145"/>
          </a:xfrm>
          <a:prstGeom prst="roundRect">
            <a:avLst/>
          </a:prstGeom>
          <a:solidFill>
            <a:srgbClr val="91D2C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اشکالات سبک پست مدرن: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093029" y="1877562"/>
            <a:ext cx="5140062" cy="76976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عدم وجود نظم و آشفتگی ناشی از کثرت گرایی در معماری وشهرسازی و بروز سلایق متقاوت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90948" y="1724490"/>
            <a:ext cx="2560271" cy="1346541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هر کدام از آنها به تنهایی می تواند با وقار ، شیک و زیبا باشد  </a:t>
            </a: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در کنار هم مجموعه ای ناهنجار و پریشان است .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46219" y="3687485"/>
            <a:ext cx="8439643" cy="102696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524" dirty="0">
                <a:solidFill>
                  <a:prstClr val="white"/>
                </a:solidFill>
                <a:cs typeface="B Homa" panose="00000400000000000000" pitchFamily="2" charset="-78"/>
              </a:rPr>
              <a:t>در واقع وجود تنوع و کثرت گرایی که در وهله اول به عنوان مزیت دیدگاه پست مدرن بود در صورت تکرار بیش از حد به بی نظمی رسیده و تضاد ناشی از بروز سلایق گوناگون ، باعث ایجاد تنش در فضای شهری می گردد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705245" y="3677634"/>
            <a:ext cx="2283790" cy="82585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اگر هر چیزی مقبول باشد ، هیچ چیزی امکان پذیر نیست .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" name="Notched Right Arrow 4"/>
          <p:cNvSpPr/>
          <p:nvPr/>
        </p:nvSpPr>
        <p:spPr>
          <a:xfrm rot="10800000">
            <a:off x="9259855" y="2069541"/>
            <a:ext cx="445390" cy="385802"/>
          </a:xfrm>
          <a:prstGeom prst="notched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Notched Right Arrow 30"/>
          <p:cNvSpPr/>
          <p:nvPr/>
        </p:nvSpPr>
        <p:spPr>
          <a:xfrm rot="10800000">
            <a:off x="3500679" y="2118536"/>
            <a:ext cx="445390" cy="385802"/>
          </a:xfrm>
          <a:prstGeom prst="notched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Notched Right Arrow 31"/>
          <p:cNvSpPr/>
          <p:nvPr/>
        </p:nvSpPr>
        <p:spPr>
          <a:xfrm rot="10800000">
            <a:off x="9172858" y="3897660"/>
            <a:ext cx="445390" cy="385802"/>
          </a:xfrm>
          <a:prstGeom prst="notched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0948" y="4480590"/>
            <a:ext cx="2260543" cy="87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(ترنر ( ترجمه نوریان ) ، 1376 ، ص21)</a:t>
            </a:r>
          </a:p>
          <a:p>
            <a:pPr defTabSz="914313" rtl="0"/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60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animBg="1"/>
      <p:bldP spid="42" grpId="0" animBg="1"/>
      <p:bldP spid="26" grpId="0" animBg="1"/>
      <p:bldP spid="27" grpId="0" animBg="1"/>
      <p:bldP spid="28" grpId="0" animBg="1"/>
      <p:bldP spid="5" grpId="0" animBg="1"/>
      <p:bldP spid="31" grpId="0" animBg="1"/>
      <p:bldP spid="3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735230" y="852841"/>
            <a:ext cx="11376580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742451648"/>
              </p:ext>
            </p:extLst>
          </p:nvPr>
        </p:nvGraphicFramePr>
        <p:xfrm>
          <a:off x="56052" y="1033104"/>
          <a:ext cx="12104683" cy="5386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52531" y="442472"/>
            <a:ext cx="7731276" cy="44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2286" b="1" dirty="0">
                <a:solidFill>
                  <a:prstClr val="white"/>
                </a:solidFill>
                <a:cs typeface="B Homa" panose="00000400000000000000" pitchFamily="2" charset="-78"/>
              </a:rPr>
              <a:t>فهرست مطالب</a:t>
            </a:r>
            <a:endParaRPr lang="en-US" sz="2286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4254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70" y="351486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پست – پست مدرنیسم ( فراتر از فرانوگرایی )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42154" y="2318197"/>
            <a:ext cx="8519428" cy="266803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schemeClr val="bg1"/>
                </a:solidFill>
                <a:cs typeface="B Homa" panose="00000400000000000000" pitchFamily="2" charset="-78"/>
              </a:rPr>
              <a:t>عصر نوگرا : معتقد به یک راه ، یک حقیقت ، یک شهر و... بوده ، که این دیدگاه رد شده است . </a:t>
            </a:r>
          </a:p>
          <a:p>
            <a:pPr algn="ctr" defTabSz="914313" rtl="0"/>
            <a:r>
              <a:rPr lang="fa-IR" sz="1778" b="1" dirty="0">
                <a:solidFill>
                  <a:schemeClr val="bg1"/>
                </a:solidFill>
                <a:cs typeface="B Homa" panose="00000400000000000000" pitchFamily="2" charset="-78"/>
              </a:rPr>
              <a:t>عصر فرانوگرا : هرچیز قابل قبول است ، این دیدگاه در حال خروج از صفحه است </a:t>
            </a:r>
          </a:p>
          <a:p>
            <a:pPr algn="ctr" defTabSz="914313" rtl="0"/>
            <a:r>
              <a:rPr lang="fa-IR" sz="1778" b="1" dirty="0">
                <a:solidFill>
                  <a:schemeClr val="bg1"/>
                </a:solidFill>
                <a:cs typeface="B Homa" panose="00000400000000000000" pitchFamily="2" charset="-78"/>
              </a:rPr>
              <a:t>عصر فراتر از فرانوگرایی : خرد می تواند بشر را به دور دست ها برساند ، اما محدودیت هایی دارد که باید پذیرفت </a:t>
            </a:r>
          </a:p>
          <a:p>
            <a:pPr algn="ctr" defTabSz="914313" rtl="0"/>
            <a:r>
              <a:rPr lang="fa-IR" sz="1778" dirty="0">
                <a:solidFill>
                  <a:schemeClr val="bg1"/>
                </a:solidFill>
                <a:cs typeface="B Homa" panose="00000400000000000000" pitchFamily="2" charset="-78"/>
              </a:rPr>
              <a:t>فراتر از فرانوگرایی منطقه بندی جدیدی پیشنهاد میکند که ممکن است بصری ، تاریخی ، زیست محیطی ، فرهنگی باشند یا حتی بعد فضایی ایمان و اعتقاد را متجلی سازند . </a:t>
            </a:r>
          </a:p>
          <a:p>
            <a:pPr algn="ctr" defTabSz="914313" rtl="0"/>
            <a:r>
              <a:rPr lang="fa-IR" sz="1778" dirty="0">
                <a:solidFill>
                  <a:schemeClr val="bg1"/>
                </a:solidFill>
                <a:cs typeface="B Homa" panose="00000400000000000000" pitchFamily="2" charset="-78"/>
              </a:rPr>
              <a:t>فضاهای هماهنگ ، زیبا ، کارکردی ، فوق العاده خوب هستند و به طرق مختلف می توان آنها را تولید کرد . </a:t>
            </a:r>
            <a:r>
              <a:rPr lang="ar-SA" sz="1778" dirty="0">
                <a:solidFill>
                  <a:schemeClr val="bg1"/>
                </a:solidFill>
                <a:cs typeface="B Homa" panose="00000400000000000000" pitchFamily="2" charset="-78"/>
              </a:rPr>
              <a:t> </a:t>
            </a:r>
            <a:endParaRPr lang="en-US" sz="1778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0157871" y="2999422"/>
            <a:ext cx="1755053" cy="1166333"/>
          </a:xfrm>
          <a:prstGeom prst="roundRect">
            <a:avLst/>
          </a:prstGeom>
          <a:solidFill>
            <a:srgbClr val="91D2C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فراتر از فرا نوگرایی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( پست – پست مدرنیسم )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32" name="Notched Right Arrow 31"/>
          <p:cNvSpPr/>
          <p:nvPr/>
        </p:nvSpPr>
        <p:spPr>
          <a:xfrm rot="10800000">
            <a:off x="9587031" y="3422245"/>
            <a:ext cx="445390" cy="385802"/>
          </a:xfrm>
          <a:prstGeom prst="notched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4459" y="5244299"/>
            <a:ext cx="209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2154" y="4708088"/>
            <a:ext cx="2260543" cy="87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schemeClr val="bg1"/>
                </a:solidFill>
                <a:cs typeface="B Homa" panose="00000400000000000000" pitchFamily="2" charset="-78"/>
              </a:rPr>
              <a:t>(ترنر ( ترجمه نوریان ) ، 1376 ، ص21)</a:t>
            </a:r>
          </a:p>
          <a:p>
            <a:pPr defTabSz="914313" rtl="0"/>
            <a:endParaRPr lang="en-US" sz="1270" dirty="0">
              <a:solidFill>
                <a:schemeClr val="bg1"/>
              </a:solidFill>
              <a:cs typeface="B Homa" panose="00000400000000000000" pitchFamily="2" charset="-78"/>
            </a:endParaRPr>
          </a:p>
          <a:p>
            <a:pPr defTabSz="914313" rtl="0"/>
            <a:endParaRPr lang="en-US" sz="1270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762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28" grpId="0" animBg="1"/>
      <p:bldP spid="32" grpId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های تک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185399" y="1581562"/>
            <a:ext cx="4431577" cy="1647690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نمای طرح برگزیده توسط ریچارد راجرز و رنزو پیانو  : مجموعه ای بود  از دودکش ها ، آبگردان ها ، لوله های تاسیساتی و ستون ها و تیر ها ، بادبندها ، راه پله ها و مسیر های رفت و آمد 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9903196" y="1550208"/>
            <a:ext cx="1995412" cy="167082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مسابقه طرح ساختمان مرکز ژرژ پمپیدو در سال 1971 میلادی / 1350ه. ش / 1393 ه.ق /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903769" y="1968235"/>
            <a:ext cx="1995412" cy="94094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شکل گیری سبک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 های تک 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" y="3523370"/>
            <a:ext cx="3822095" cy="2322641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7528800" y="3743160"/>
            <a:ext cx="4369808" cy="1572500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معماری های – تک به لحاظ نظریات ، فرزند خلف معماری مدرن است ، از طرفی نیز </a:t>
            </a:r>
            <a:r>
              <a:rPr lang="ar-SA" sz="1524" dirty="0">
                <a:solidFill>
                  <a:prstClr val="white"/>
                </a:solidFill>
                <a:cs typeface="B Homa" panose="00000400000000000000" pitchFamily="2" charset="-78"/>
              </a:rPr>
              <a:t>معماران های – تک به تاریخ علاقه مند هستند و خود را جدای از آن نمی دانند . ولی برداشت و نگرش آنها نسبت به تاریخ به کلی متفاوت از دیدگاه معماران پست مدرن از تاریخ است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5821" y="1550208"/>
            <a:ext cx="2401730" cy="1647690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تکنولوژی را دستاورد بزرگ مدرنیته و مهم ترین عامل توسعه و پیشرفت در قرن بیستم می دانند . از نظر بانیان این سبک عصاره  و مشخصه هر عصر در معماری آن دوره شکل کالبدی یافته است . </a:t>
            </a:r>
          </a:p>
        </p:txBody>
      </p:sp>
      <p:sp>
        <p:nvSpPr>
          <p:cNvPr id="40" name="Half Frame 39"/>
          <p:cNvSpPr/>
          <p:nvPr/>
        </p:nvSpPr>
        <p:spPr>
          <a:xfrm rot="18752206">
            <a:off x="9726830" y="2206370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Half Frame 40"/>
          <p:cNvSpPr/>
          <p:nvPr/>
        </p:nvSpPr>
        <p:spPr>
          <a:xfrm rot="18752206">
            <a:off x="4980004" y="2322967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Half Frame 42"/>
          <p:cNvSpPr/>
          <p:nvPr/>
        </p:nvSpPr>
        <p:spPr>
          <a:xfrm rot="18752206">
            <a:off x="2690053" y="2322968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859" y="3534172"/>
            <a:ext cx="3414040" cy="230103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735103" y="5102068"/>
            <a:ext cx="2114681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1381 ، ص 114 تا 126 )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3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28" grpId="0" animBg="1"/>
      <p:bldP spid="23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های تک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72" y="2271658"/>
            <a:ext cx="3493345" cy="2324663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3055858" y="1655484"/>
            <a:ext cx="3913474" cy="864828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برج ایفل با 330 متر ارتفاع و اسکلت فلزی ، ایده آل سبک های تک است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573684" y="1606786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پوزیتیویسم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7573684" y="1975055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نمایش تکنولوژی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573684" y="2337191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نمایش پروسه ساخت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573684" y="2708669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شفاف و لایه لایه کردن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573684" y="3070804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نمایش ساختار و اجزا درون بنا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573684" y="3433990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رنگ روشن و ساده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573684" y="3798988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سازه و ساختار = تزئینات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573684" y="4170211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اجزا کششی سبک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7573684" y="4546790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270" b="1" dirty="0">
                <a:solidFill>
                  <a:prstClr val="black"/>
                </a:solidFill>
                <a:cs typeface="B Homa" panose="00000400000000000000" pitchFamily="2" charset="-78"/>
              </a:rPr>
              <a:t>جدا کردن بخش سرویس دهنده و سرویس شونده</a:t>
            </a:r>
            <a:endParaRPr lang="en-US" sz="1270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7573684" y="4927864"/>
            <a:ext cx="2256484" cy="32637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طراحی بام = نمای پنجم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0090448" y="2780795"/>
            <a:ext cx="1808160" cy="1055763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اصول فکری و طراحی  سبک های – تک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354871" y="4763354"/>
            <a:ext cx="6795199" cy="864828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راجرز : هر بنایی باید نمایانگر زمان خود باشد و در عصر تکنولوژی نمی توان در خانه های یونان باستان و یا قصرهای امپراطوری روم باستان زندگی کرد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3963" y="5414590"/>
            <a:ext cx="2114681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1381 ، ص 114 تا 126 )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5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6" grpId="0" animBg="1"/>
      <p:bldP spid="58" grpId="0" animBg="1"/>
      <p:bldP spid="74" grpId="0" animBg="1"/>
      <p:bldP spid="75" grpId="0" animBg="1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های تک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0715063" y="3367634"/>
            <a:ext cx="1476937" cy="65639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سبک های تک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4260810" y="1668503"/>
            <a:ext cx="4680957" cy="1726074"/>
          </a:xfrm>
          <a:prstGeom prst="roundRect">
            <a:avLst/>
          </a:prstGeom>
          <a:solidFill>
            <a:srgbClr val="F8CBAD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برج در خلیج توکیو در دو کیلومتری ساحل احداث خواهد شد .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ارتباط با اتوبان و راه آهن و کشتی و قایق و هلیکوپتر /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 50000 نفر زندگی و کار خواهد کرد / 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شکل مخروطی برای مقابله با نیروهای باد و زلزله و.... /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به علت سقوط قیمت املاک در توکیو اجرای این برج هنوز آغاز نشده است / 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9093859" y="2159175"/>
            <a:ext cx="1566984" cy="656399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مرتفع ترین ساختمان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9093859" y="4212607"/>
            <a:ext cx="1566984" cy="656399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بزرگ ترین فرودگاه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4260810" y="3821646"/>
            <a:ext cx="4684299" cy="1827765"/>
          </a:xfrm>
          <a:prstGeom prst="roundRect">
            <a:avLst/>
          </a:prstGeom>
          <a:solidFill>
            <a:srgbClr val="F8CBAD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فردوگاه جدید هنگ کنگ در یک جزیره مصنوعی که سالانه 87میلیون مسافر را پذیرا خواهد بود .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نورمن فاستر در طرح خود برای این فرودگاه ، قاب های سه بعدی فلزی به صورت طاق گهواره ای با قطر دهانه 36 متر برای پوشش سقف در نظر گرفته است . 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97" y="2296928"/>
            <a:ext cx="1776878" cy="11787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/>
        </p:blipFill>
        <p:spPr>
          <a:xfrm>
            <a:off x="2093222" y="1723028"/>
            <a:ext cx="1948667" cy="17526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94" y="3868772"/>
            <a:ext cx="3010295" cy="205546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548039" y="5400667"/>
            <a:ext cx="2114681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1381 ، ص 114 تا 126 ) </a:t>
            </a:r>
            <a:endParaRPr lang="en-US" sz="127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37" grpId="0" animBg="1"/>
      <p:bldP spid="38" grpId="0" animBg="1"/>
      <p:bldP spid="39" grpId="0" animBg="1"/>
      <p:bldP spid="40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اکو تک –  ارگانی تک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0421671" y="1781438"/>
            <a:ext cx="1476937" cy="1158768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منتقدان سبک های –تک  :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890795" y="1810425"/>
            <a:ext cx="2055017" cy="1403588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های تک :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مشکل تکنولوژی نیست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راه حل استفاده صحیح از تکنولوژی است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279022" y="1589496"/>
            <a:ext cx="4023667" cy="1689025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پرنس چالز:تکنولوژی ابزار است و نه غایت و ما با تکنولوژی مدرن شرایط کره زمین را به مخاطره انداخته ایم .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گروه های طرفدار محیط زیست : انسان با اتکا بیش از حد به تکنولوژی ، زیست بوم کره زمین را در معرض نابودی قرار داده است 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5064794" y="1850609"/>
            <a:ext cx="1154737" cy="1220316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پاسخ سبک های –تک  :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1104882" y="2292979"/>
            <a:ext cx="1647444" cy="697771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شکل گیری سبک اکوتک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1478" y="3050207"/>
            <a:ext cx="2114681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1381 ، ص 114 تا 126 ) </a:t>
            </a:r>
            <a:endParaRPr lang="en-US" sz="1270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952" y="3676189"/>
            <a:ext cx="4824062" cy="3149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73110" y="5094904"/>
            <a:ext cx="5169228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جهت باد و زاویه تابش آفتاب دوعامل مهم در طرح ریچارد راجرز برای دفاتر درآمد داخل سرزمین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972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 animBg="1"/>
      <p:bldP spid="32" grpId="0" animBg="1"/>
      <p:bldP spid="47" grpId="0" animBg="1"/>
      <p:bldP spid="56" grpId="0" animBg="1"/>
      <p:bldP spid="58" grpId="0" animBg="1"/>
      <p:bldP spid="6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اکو تک –  ارگانی تک : 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1000958" y="2981710"/>
            <a:ext cx="1063538" cy="65639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اکوتک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592843" y="3975141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تبادل کننده حرارتی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584853" y="2441597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آینه های منعکس کننده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7584853" y="2823828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پوسته های هوشمند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593670" y="3205686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گلخانه ها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7593669" y="3587543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پله های شیشه ای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613055" y="2066527"/>
            <a:ext cx="2983224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استفاده از عوامل اقلیمی با کمک تجهیزات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613022" y="4362740"/>
            <a:ext cx="3011427" cy="334372"/>
          </a:xfrm>
          <a:prstGeom prst="roundRect">
            <a:avLst/>
          </a:prstGeom>
          <a:noFill/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زاویه تابش آفتاب و سرعت و جهت باد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12900" y="2640277"/>
            <a:ext cx="1207384" cy="228048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ارگانی تک به معنای ارگانیسم و تکنولوژی ، شاید نام مناسبی برای سبک آینده باشد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5528505" y="3028088"/>
            <a:ext cx="1651670" cy="1079017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نمونه بنا به سبک اکوتک : گنبد رایشتاگ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646" y="3565188"/>
            <a:ext cx="3055900" cy="22919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102" y="1609584"/>
            <a:ext cx="3136357" cy="1834916"/>
          </a:xfrm>
          <a:prstGeom prst="rect">
            <a:avLst/>
          </a:prstGeom>
        </p:spPr>
      </p:pic>
      <p:sp>
        <p:nvSpPr>
          <p:cNvPr id="59" name="Half Frame 58"/>
          <p:cNvSpPr/>
          <p:nvPr/>
        </p:nvSpPr>
        <p:spPr>
          <a:xfrm rot="18752206">
            <a:off x="10735667" y="3170427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Half Frame 59"/>
          <p:cNvSpPr/>
          <p:nvPr/>
        </p:nvSpPr>
        <p:spPr>
          <a:xfrm rot="18752206">
            <a:off x="7323276" y="3309608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Half Frame 60"/>
          <p:cNvSpPr/>
          <p:nvPr/>
        </p:nvSpPr>
        <p:spPr>
          <a:xfrm rot="18752206">
            <a:off x="5264138" y="3414286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Half Frame 61"/>
          <p:cNvSpPr/>
          <p:nvPr/>
        </p:nvSpPr>
        <p:spPr>
          <a:xfrm rot="18752206">
            <a:off x="1622967" y="3788877"/>
            <a:ext cx="315190" cy="335365"/>
          </a:xfrm>
          <a:prstGeom prst="halfFrame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0" y="5001662"/>
            <a:ext cx="2196495" cy="287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1381 ، ص 114 تا 126 )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74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3" grpId="0" animBg="1"/>
      <p:bldP spid="34" grpId="0" animBg="1"/>
      <p:bldP spid="35" grpId="0" animBg="1"/>
      <p:bldP spid="36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59" grpId="0" animBg="1"/>
      <p:bldP spid="60" grpId="0" animBg="1"/>
      <p:bldP spid="61" grpId="0" animBg="1"/>
      <p:bldP spid="62" grpId="0" animBg="1"/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 نئوکلاسیک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533934" y="1399145"/>
            <a:ext cx="1476937" cy="65639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سبک نئوکلاسیک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9537402" y="1297775"/>
            <a:ext cx="2540247" cy="81297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توجه به گذشته به خصوص بعد از نمایشگاهی در لندن در سال 1975 میلادی  / 1354 ه. ش / 1397 ه . ق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773052" y="1178035"/>
            <a:ext cx="2826110" cy="964643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تفاوت عمده پست مدرن و نئوکلاسیک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توجه به گذشته  </a:t>
            </a:r>
          </a:p>
        </p:txBody>
      </p:sp>
      <p:sp>
        <p:nvSpPr>
          <p:cNvPr id="10" name="Chevron 9"/>
          <p:cNvSpPr/>
          <p:nvPr/>
        </p:nvSpPr>
        <p:spPr>
          <a:xfrm rot="10800000">
            <a:off x="9142916" y="1489635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Chevron 57"/>
          <p:cNvSpPr/>
          <p:nvPr/>
        </p:nvSpPr>
        <p:spPr>
          <a:xfrm rot="10800000">
            <a:off x="3346896" y="1501604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404276" y="932223"/>
            <a:ext cx="2842245" cy="162766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پست مدرن : تاریخ را بر حسب شرایط مکانی و زمانی تغییر می دهند</a:t>
            </a:r>
          </a:p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نئوکلاسیک : نظم های کلاسیک الهامات آسمانی و مقدس و غیر قابل تغییر هستند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4959460" y="2202311"/>
            <a:ext cx="4704735" cy="606783"/>
          </a:xfrm>
          <a:prstGeom prst="roundRect">
            <a:avLst/>
          </a:prstGeom>
          <a:solidFill>
            <a:srgbClr val="15A185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پوسته ای کلاسیک بر روی امکانات مدرن است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0043886" y="3760811"/>
            <a:ext cx="1577219" cy="65639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آثاری به سبک  نئوکلاسیک :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9343701" y="3626094"/>
            <a:ext cx="430567" cy="290286"/>
          </a:xfrm>
          <a:prstGeom prst="lef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Left Arrow 63"/>
          <p:cNvSpPr/>
          <p:nvPr/>
        </p:nvSpPr>
        <p:spPr>
          <a:xfrm>
            <a:off x="9361543" y="4228422"/>
            <a:ext cx="430567" cy="290286"/>
          </a:xfrm>
          <a:prstGeom prst="lef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7615162" y="3342418"/>
            <a:ext cx="1476762" cy="67210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معبد پارتنان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856291" y="2912167"/>
            <a:ext cx="3414645" cy="1390771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خطا چشم اصلاح شده است به گونه ای که به نظر میاد تمام خطوط افقی کاملا موازی ، ستون ها کاملا عمودی و فاصله ها دقیقا به یک اندازه و ... است در صورتی که خط مستقیم در این معبد وجود ندارد و تنها تصحیح هندسی انجام شده است </a:t>
            </a:r>
            <a:r>
              <a:rPr lang="ar-SA" sz="1524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75" y="2657212"/>
            <a:ext cx="3070336" cy="202930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7615162" y="4294046"/>
            <a:ext cx="1476762" cy="67210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مجموعه مسکونی ریچموند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856291" y="4373565"/>
            <a:ext cx="3414645" cy="110848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شامل ادارات ، مغازه ها و رستوران ها </a:t>
            </a:r>
          </a:p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ساختمان به نظر قدیمی ولی با تمام امکانات و ضروریات مدرن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50" y="4748069"/>
            <a:ext cx="3157387" cy="2042024"/>
          </a:xfrm>
          <a:prstGeom prst="rect">
            <a:avLst/>
          </a:prstGeom>
        </p:spPr>
      </p:pic>
      <p:sp>
        <p:nvSpPr>
          <p:cNvPr id="36" name="Chevron 35"/>
          <p:cNvSpPr/>
          <p:nvPr/>
        </p:nvSpPr>
        <p:spPr>
          <a:xfrm rot="10800000">
            <a:off x="7324811" y="3429305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Chevron 36"/>
          <p:cNvSpPr/>
          <p:nvPr/>
        </p:nvSpPr>
        <p:spPr>
          <a:xfrm rot="10800000">
            <a:off x="7311828" y="4414942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70147" y="2604104"/>
            <a:ext cx="2278189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914313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130 تا 133 )</a:t>
            </a:r>
            <a:endParaRPr lang="en-US" sz="127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59863" y="5233106"/>
            <a:ext cx="2319866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130 تا 137 )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5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47" grpId="0" animBg="1"/>
      <p:bldP spid="56" grpId="0" animBg="1"/>
      <p:bldP spid="10" grpId="0" animBg="1"/>
      <p:bldP spid="58" grpId="0" animBg="1"/>
      <p:bldP spid="59" grpId="0" animBg="1"/>
      <p:bldP spid="60" grpId="0" animBg="1"/>
      <p:bldP spid="61" grpId="0" animBg="1"/>
      <p:bldP spid="1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36" grpId="0" animBg="1"/>
      <p:bldP spid="37" grpId="0" animBg="1"/>
      <p:bldP spid="4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دیکانستراکشن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0209103" y="2299154"/>
            <a:ext cx="1689505" cy="740037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لغت : ساختار زدایی ، شالوده شکتی ، واسازی و...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952324" y="2302116"/>
            <a:ext cx="1816892" cy="75574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کثرت اسامی به دلیل نگرش چند وجهی و چند معنایی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9857690" y="2445511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073109" y="3743650"/>
            <a:ext cx="1689506" cy="1844100"/>
          </a:xfrm>
          <a:prstGeom prst="roundRect">
            <a:avLst/>
          </a:prstGeom>
          <a:solidFill>
            <a:srgbClr val="91D2C0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آیزمن دیکانستراکشن را  در طی دهه 1980 میلادی / حدودا 1360 ه . ش به بعد / 1400ه . ق بع بعد  وارد عرصه معماری نمود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6" name="Chevron 35"/>
          <p:cNvSpPr/>
          <p:nvPr/>
        </p:nvSpPr>
        <p:spPr>
          <a:xfrm rot="10800000">
            <a:off x="7606595" y="2449473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811971" y="2299154"/>
            <a:ext cx="1689505" cy="756469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عامل مهم تر از ذهن بشر : زبان است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8" name="Chevron 37"/>
          <p:cNvSpPr/>
          <p:nvPr/>
        </p:nvSpPr>
        <p:spPr>
          <a:xfrm rot="10800000">
            <a:off x="5475804" y="2445511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523534" y="2095642"/>
            <a:ext cx="2863298" cy="105635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270" b="1" dirty="0">
                <a:solidFill>
                  <a:prstClr val="black"/>
                </a:solidFill>
                <a:cs typeface="B Homa" panose="00000400000000000000" pitchFamily="2" charset="-78"/>
              </a:rPr>
              <a:t>متن هرگز مفهوم واقعی خود را آشکار نمی کند </a:t>
            </a:r>
            <a:r>
              <a:rPr lang="fa-IR" sz="1270" b="1" dirty="0">
                <a:solidFill>
                  <a:prstClr val="white"/>
                </a:solidFill>
                <a:cs typeface="B Homa" panose="00000400000000000000" pitchFamily="2" charset="-78"/>
              </a:rPr>
              <a:t>زیرا مولف آن متن حضور ندارد و یا هر کس که آن را قرائت کند ، می تواند دریافتی متفاوت از قصد و هدف مولف داشته باشد</a:t>
            </a:r>
            <a:r>
              <a:rPr lang="fa-IR" sz="1270" b="1" dirty="0">
                <a:solidFill>
                  <a:prstClr val="black"/>
                </a:solidFill>
                <a:cs typeface="B Homa" panose="00000400000000000000" pitchFamily="2" charset="-78"/>
              </a:rPr>
              <a:t>  </a:t>
            </a:r>
            <a:endParaRPr lang="en-US" sz="1270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0" name="Chevron 39"/>
          <p:cNvSpPr/>
          <p:nvPr/>
        </p:nvSpPr>
        <p:spPr>
          <a:xfrm rot="10800000">
            <a:off x="2155974" y="2493117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96036" y="2177148"/>
            <a:ext cx="1689505" cy="917874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عدم وجود ارجحیت 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نظر گرفتن تضاد و تباین و ایهام و...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408293" y="4215834"/>
            <a:ext cx="1666165" cy="806215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اکنونیت و متعلق به زمان و مکان اکنون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3" name="Chevron 42"/>
          <p:cNvSpPr/>
          <p:nvPr/>
        </p:nvSpPr>
        <p:spPr>
          <a:xfrm rot="10800000">
            <a:off x="6465145" y="4351105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240788" y="3823090"/>
            <a:ext cx="2331976" cy="40611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مدرن :آینده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1274003" y="4427571"/>
            <a:ext cx="2331976" cy="40611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پست مدرن : گذشته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274003" y="5037135"/>
            <a:ext cx="2331976" cy="40611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دیکانستراکشن : حال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299337" y="5397131"/>
            <a:ext cx="2164375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140-145) </a:t>
            </a:r>
            <a:endParaRPr lang="en-US" sz="127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1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47" grpId="0" animBg="1"/>
      <p:bldP spid="10" grpId="0" animBg="1"/>
      <p:bldP spid="60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 animBg="1"/>
      <p:bldP spid="58" grpId="0" animBg="1"/>
      <p:bldP spid="5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9269" y="159851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cs typeface="B Tabassom" panose="00000400000000000000" pitchFamily="2" charset="-78"/>
              </a:rPr>
              <a:t>سبک دیکانستراکشن :</a:t>
            </a:r>
            <a:endParaRPr lang="en-US" sz="3428" b="1" dirty="0">
              <a:cs typeface="B Tabassom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0175687" y="2378014"/>
            <a:ext cx="1722921" cy="806215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مرکز هنرهای بصری وکسنر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6" name="Chevron 45"/>
          <p:cNvSpPr/>
          <p:nvPr/>
        </p:nvSpPr>
        <p:spPr>
          <a:xfrm rot="10800000">
            <a:off x="9762373" y="2532686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5360609" y="4716718"/>
            <a:ext cx="4190690" cy="80534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بنای قدیمی مربوط به دانشکده نظامی مدفون در این زمین را نیز حفظ کرده است . </a:t>
            </a:r>
            <a:endParaRPr lang="en-US" sz="1524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74" y="1069497"/>
            <a:ext cx="3802898" cy="2560618"/>
          </a:xfrm>
          <a:prstGeom prst="rect">
            <a:avLst/>
          </a:prstGeom>
        </p:spPr>
      </p:pic>
      <p:sp>
        <p:nvSpPr>
          <p:cNvPr id="59" name="Rounded Rectangle 58"/>
          <p:cNvSpPr/>
          <p:nvPr/>
        </p:nvSpPr>
        <p:spPr>
          <a:xfrm>
            <a:off x="5206690" y="840112"/>
            <a:ext cx="4170081" cy="61559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ورودی اصلی دانشگاه  ( نمایش آثار هنرمندان و دانشجویان)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5206690" y="1563762"/>
            <a:ext cx="4170081" cy="61559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طرح برنده : ساختمان طراحی شده توسط آیزمن 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5206689" y="2255508"/>
            <a:ext cx="4344610" cy="231999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وی در تبیین طرح خود گفته است : </a:t>
            </a:r>
          </a:p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محل ملاقات دو قشر(دانشجویان و هنرمندان دانشگاه  و شهروندان و عامه مردم شهر )</a:t>
            </a:r>
          </a:p>
          <a:p>
            <a:pPr algn="ctr" defTabSz="914313" rtl="0"/>
            <a:endParaRPr lang="fa-IR" sz="1524" dirty="0">
              <a:solidFill>
                <a:schemeClr val="bg1"/>
              </a:solidFill>
              <a:cs typeface="B Homa" panose="00000400000000000000" pitchFamily="2" charset="-78"/>
            </a:endParaRPr>
          </a:p>
          <a:p>
            <a:pPr algn="ctr" defTabSz="914313" rtl="0"/>
            <a:r>
              <a:rPr lang="fa-IR" sz="1524" dirty="0">
                <a:solidFill>
                  <a:schemeClr val="bg1"/>
                </a:solidFill>
                <a:cs typeface="B Homa" panose="00000400000000000000" pitchFamily="2" charset="-78"/>
              </a:rPr>
              <a:t>خطوط الهام بخش کار : محورهای شبکه شطرنجی دانشگاه و دیگری محورهای شبکه شطرنجی شهر کلمبوس به عنوان نشانه ای از هریک از این دو قشر بدون ارجحیت در محل سایت با یکدیگر تلاقی کرده اند . این دوگانگی در کالبد نیز به گونه ای نشان داده شده است که هیچ یک بر دیگری برتری ندارد . 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80" y="3758283"/>
            <a:ext cx="3674830" cy="2942792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5503371" y="5287433"/>
            <a:ext cx="2199641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313" rtl="0"/>
            <a:r>
              <a:rPr lang="ar-SA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144-145) </a:t>
            </a:r>
            <a:endParaRPr lang="en-US" sz="127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0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5" grpId="0" animBg="1"/>
      <p:bldP spid="46" grpId="0" animBg="1"/>
      <p:bldP spid="62" grpId="0" animBg="1"/>
      <p:bldP spid="59" grpId="0" animBg="1"/>
      <p:bldP spid="61" grpId="0" animBg="1"/>
      <p:bldP spid="63" grpId="0" animBg="1"/>
      <p:bldP spid="6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8293" y="141760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فولدینگ  : </a:t>
            </a:r>
            <a:r>
              <a:rPr lang="en-US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 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10102769" y="1841687"/>
            <a:ext cx="1689505" cy="1764598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لغت : چین و لایه های هزار تو </a:t>
            </a:r>
          </a:p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هیچ اندیشه ای ارجحیت ندارد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068759" y="1841687"/>
            <a:ext cx="1476377" cy="176459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جایگزینی افقی گرایی به جای عمود گرایی و طبقه بندی و سلسله مراتبی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9667648" y="2554033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 rot="10800000">
            <a:off x="7683806" y="2589764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792924" y="1846205"/>
            <a:ext cx="1689505" cy="1760080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white"/>
                </a:solidFill>
                <a:cs typeface="B Homa" panose="00000400000000000000" pitchFamily="2" charset="-78"/>
              </a:rPr>
              <a:t>در دهه 1990 میلادی / نزدیک به 1370ه . ش به بعد / 1412 ه . ق به بعد این سبک در معماری مطرح شد </a:t>
            </a:r>
          </a:p>
        </p:txBody>
      </p:sp>
      <p:sp>
        <p:nvSpPr>
          <p:cNvPr id="38" name="Chevron 37"/>
          <p:cNvSpPr/>
          <p:nvPr/>
        </p:nvSpPr>
        <p:spPr>
          <a:xfrm rot="10800000">
            <a:off x="5357803" y="2554033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418078" y="1846205"/>
            <a:ext cx="1780107" cy="176459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عدم نمایش پیچیدگی و تضاد با تقابل / بلکه به صورت نرم و انعطاف پذیر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0" name="Chevron 39"/>
          <p:cNvSpPr/>
          <p:nvPr/>
        </p:nvSpPr>
        <p:spPr>
          <a:xfrm rot="10800000">
            <a:off x="3024852" y="2554033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640542" y="4034191"/>
            <a:ext cx="4182660" cy="1611414"/>
          </a:xfrm>
          <a:prstGeom prst="roundRect">
            <a:avLst/>
          </a:prstGeom>
          <a:solidFill>
            <a:srgbClr val="AB2C09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black"/>
                </a:solidFill>
                <a:cs typeface="B Homa" panose="00000400000000000000" pitchFamily="2" charset="-78"/>
              </a:rPr>
              <a:t>در مقیاس شهر :</a:t>
            </a:r>
          </a:p>
          <a:p>
            <a:pPr algn="ctr" defTabSz="914313" rtl="0"/>
            <a:r>
              <a:rPr lang="fa-IR" sz="1524" dirty="0">
                <a:solidFill>
                  <a:prstClr val="black"/>
                </a:solidFill>
                <a:cs typeface="B Homa" panose="00000400000000000000" pitchFamily="2" charset="-78"/>
              </a:rPr>
              <a:t>لایه ها تا شده و انعطاف پذیر /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نه نسبت به بافت مجاور خود بی تفاوت اند و نه مطابق با آنند ، بلکه از شرایط محیطی بهره می جویند و آنها را در منطق پیچ خورده و منحنی خود جای می دهند </a:t>
            </a:r>
            <a:endParaRPr lang="en-US" sz="1524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382178" y="1846205"/>
            <a:ext cx="2524220" cy="1764598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جهان به عنوان زمینه هایی از تفاوت ها و این منطق تضاد گونه در حال نرم شدن است تا خصوصیات بافت شهری و فرهنگی را به گونه ای بهتر مورد استفاده قرار می دهد. </a:t>
            </a:r>
            <a:endParaRPr lang="en-US" sz="152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44" y="3762174"/>
            <a:ext cx="3239239" cy="2395299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877021" y="6255219"/>
            <a:ext cx="3944319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143" dirty="0">
                <a:solidFill>
                  <a:prstClr val="white"/>
                </a:solidFill>
                <a:cs typeface="B Homa" panose="00000400000000000000" pitchFamily="2" charset="-78"/>
              </a:rPr>
              <a:t>خانه لویس در کلیولند </a:t>
            </a:r>
            <a:endParaRPr lang="en-US" sz="114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2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47" grpId="0" animBg="1"/>
      <p:bldP spid="10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36804" y="372050"/>
            <a:ext cx="3577213" cy="6198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تعریف پست مدرنیسم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466061" y="1906582"/>
            <a:ext cx="2638622" cy="112587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در فارسی به معنا فرامدرن / پسا مدرن  </a:t>
            </a:r>
          </a:p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شرایط بعد از مدرن ویا مرحله تاریخی بعد از آن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7" name="Right Arrow 26"/>
          <p:cNvSpPr/>
          <p:nvPr/>
        </p:nvSpPr>
        <p:spPr>
          <a:xfrm rot="10800000">
            <a:off x="6845085" y="3344131"/>
            <a:ext cx="604331" cy="423788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766613" y="1248352"/>
            <a:ext cx="2932007" cy="521594"/>
          </a:xfrm>
          <a:prstGeom prst="roundRect">
            <a:avLst/>
          </a:prstGeom>
          <a:solidFill>
            <a:srgbClr val="AB2C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فراصنعتی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766613" y="1924164"/>
            <a:ext cx="2958477" cy="495462"/>
          </a:xfrm>
          <a:prstGeom prst="roundRect">
            <a:avLst/>
          </a:prstGeom>
          <a:solidFill>
            <a:srgbClr val="AB2C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دوره ای متفاوت از مدرن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787506" y="2559914"/>
            <a:ext cx="2949257" cy="599367"/>
          </a:xfrm>
          <a:prstGeom prst="roundRect">
            <a:avLst/>
          </a:prstGeom>
          <a:solidFill>
            <a:srgbClr val="AB2C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مرحله ای از مدرن و نقد آن ( ماهیت یکسان )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775433" y="3305057"/>
            <a:ext cx="2973402" cy="528561"/>
          </a:xfrm>
          <a:prstGeom prst="roundRect">
            <a:avLst/>
          </a:prstGeom>
          <a:solidFill>
            <a:srgbClr val="AB2C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پاسخگو مشکل مدرن بدون ارائه راه حل مشخص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2" name="Right Arrow 31"/>
          <p:cNvSpPr/>
          <p:nvPr/>
        </p:nvSpPr>
        <p:spPr>
          <a:xfrm rot="10800000">
            <a:off x="2651682" y="2254412"/>
            <a:ext cx="978211" cy="493165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73206" y="2023159"/>
            <a:ext cx="2268573" cy="967802"/>
          </a:xfrm>
          <a:prstGeom prst="roundRect">
            <a:avLst/>
          </a:prstGeom>
          <a:solidFill>
            <a:srgbClr val="AB2C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 نام دیگر پست مدرن : معماری پاپ و یا معماری مردمی 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40582" y="4072754"/>
            <a:ext cx="9824440" cy="403533"/>
          </a:xfrm>
          <a:prstGeom prst="roundRect">
            <a:avLst/>
          </a:prstGeom>
          <a:solidFill>
            <a:srgbClr val="91D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2032" dirty="0">
                <a:solidFill>
                  <a:prstClr val="white"/>
                </a:solidFill>
                <a:cs typeface="B Homa" panose="00000400000000000000" pitchFamily="2" charset="-78"/>
              </a:rPr>
              <a:t>تفاوت عمده مدرن و پست مدرن در نگاه متفاوت به جایگاه و نقش بشر است                  (نیچه ) </a:t>
            </a:r>
            <a:endParaRPr lang="en-US" sz="2032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5" name="Right Arrow 34"/>
          <p:cNvSpPr/>
          <p:nvPr/>
        </p:nvSpPr>
        <p:spPr>
          <a:xfrm rot="10800000">
            <a:off x="6851374" y="2675642"/>
            <a:ext cx="604331" cy="423788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 rot="10800000">
            <a:off x="6807106" y="2029529"/>
            <a:ext cx="604331" cy="423788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 rot="10800000">
            <a:off x="6772313" y="1341559"/>
            <a:ext cx="604331" cy="423788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 rot="10800000">
            <a:off x="8758066" y="2250389"/>
            <a:ext cx="707995" cy="425253"/>
          </a:xfrm>
          <a:prstGeom prst="rightArrow">
            <a:avLst/>
          </a:prstGeom>
          <a:solidFill>
            <a:srgbClr val="30867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656279" y="1998261"/>
            <a:ext cx="1021505" cy="103419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تعابیر متفاوت از پست مدرن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840582" y="4583425"/>
            <a:ext cx="9824440" cy="858576"/>
          </a:xfrm>
          <a:prstGeom prst="roundRect">
            <a:avLst/>
          </a:prstGeom>
          <a:solidFill>
            <a:srgbClr val="91D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2032" dirty="0">
                <a:solidFill>
                  <a:prstClr val="white"/>
                </a:solidFill>
                <a:cs typeface="B Homa" panose="00000400000000000000" pitchFamily="2" charset="-78"/>
              </a:rPr>
              <a:t>پست مدرنیته به این عقل مدرن پشت کرد ، اما رو به سوی جای مشخصی ندارد .  نکته مشترک در مورد همه فلاسفه پست مدرن این است که عقلانیت علمی و خرد گرایی محض مدرن را زیر سوال می برند </a:t>
            </a:r>
            <a:endParaRPr lang="en-US" sz="2032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0572" y="3228880"/>
            <a:ext cx="1961207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cs typeface="B Homa" panose="00000400000000000000" pitchFamily="2" charset="-78"/>
              </a:rPr>
              <a:t>(</a:t>
            </a:r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قبادیان ، 1381 ، 90 )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67619" y="5059429"/>
            <a:ext cx="1961207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 نوذری 1380 ، ص 29 )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9316" y="105833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42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8293" y="141760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cs typeface="B Tabassom" panose="00000400000000000000" pitchFamily="2" charset="-78"/>
              </a:rPr>
              <a:t>سبک فولدینگ  : </a:t>
            </a:r>
            <a:r>
              <a:rPr lang="en-US" sz="3428" b="1" dirty="0">
                <a:cs typeface="B Tabassom" panose="00000400000000000000" pitchFamily="2" charset="-78"/>
              </a:rPr>
              <a:t> 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0108900" y="2268679"/>
            <a:ext cx="1689506" cy="876257"/>
          </a:xfrm>
          <a:prstGeom prst="roundRect">
            <a:avLst/>
          </a:prstGeom>
          <a:solidFill>
            <a:srgbClr val="91D2C0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مرکز گردهمایی کلمبوس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6929876" y="2001901"/>
            <a:ext cx="2727356" cy="1202145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غرب ساختمان : های استریت (مسیر محلی و داخلی شهر )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سه طرف دیگر : بزرگراه سراسری و خطوط راه آهن (داخلی و بین شهری )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3" name="Chevron 42"/>
          <p:cNvSpPr/>
          <p:nvPr/>
        </p:nvSpPr>
        <p:spPr>
          <a:xfrm rot="10800000">
            <a:off x="9743736" y="2409015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Chevron 45"/>
          <p:cNvSpPr/>
          <p:nvPr/>
        </p:nvSpPr>
        <p:spPr>
          <a:xfrm rot="10800000">
            <a:off x="9857310" y="4466086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897756" y="2327166"/>
            <a:ext cx="1600018" cy="715553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مرکز تبادل اطلاعات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56" name="Chevron 55"/>
          <p:cNvSpPr/>
          <p:nvPr/>
        </p:nvSpPr>
        <p:spPr>
          <a:xfrm rot="10800000">
            <a:off x="6562403" y="2428525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2813322" y="2298214"/>
            <a:ext cx="1600018" cy="715553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چندگانگی به صورت کالبدی و بدون ارجحیت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63" name="Chevron 62"/>
          <p:cNvSpPr/>
          <p:nvPr/>
        </p:nvSpPr>
        <p:spPr>
          <a:xfrm rot="10800000">
            <a:off x="4540701" y="2429921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80" y="1831888"/>
            <a:ext cx="2352469" cy="2508606"/>
          </a:xfrm>
          <a:prstGeom prst="rect">
            <a:avLst/>
          </a:prstGeom>
        </p:spPr>
      </p:pic>
      <p:sp>
        <p:nvSpPr>
          <p:cNvPr id="65" name="Rounded Rectangle 64"/>
          <p:cNvSpPr/>
          <p:nvPr/>
        </p:nvSpPr>
        <p:spPr>
          <a:xfrm>
            <a:off x="10207163" y="4185816"/>
            <a:ext cx="1689506" cy="876257"/>
          </a:xfrm>
          <a:prstGeom prst="roundRect">
            <a:avLst/>
          </a:prstGeom>
          <a:solidFill>
            <a:srgbClr val="91D2C0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سرنگون ساختن برج سیزر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7148509" y="4017105"/>
            <a:ext cx="2621389" cy="1351647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نماد و نمودی کامل از سبک مدرن و اندیشه مدرن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67" name="Chevron 66"/>
          <p:cNvSpPr/>
          <p:nvPr/>
        </p:nvSpPr>
        <p:spPr>
          <a:xfrm rot="10800000">
            <a:off x="6798655" y="4496106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340766" y="4029388"/>
            <a:ext cx="3334551" cy="1398943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گرگ لین به صورت نمادین با تبر تیشه به ریشه این نماد مدرنیته زد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سپس لایه های هندسی طویل و قائم الزاویه آن را بر طبق شرایط سایت همانند خمیر نواری شکل قرار داد.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10515" y="5471696"/>
            <a:ext cx="2249334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914313"/>
            <a:r>
              <a:rPr lang="ar-SA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154 تا 160 )</a:t>
            </a:r>
            <a:endParaRPr lang="en-US" sz="127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53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0" grpId="0" animBg="1"/>
      <p:bldP spid="42" grpId="0" animBg="1"/>
      <p:bldP spid="43" grpId="0" animBg="1"/>
      <p:bldP spid="46" grpId="0" animBg="1"/>
      <p:bldP spid="44" grpId="0" animBg="1"/>
      <p:bldP spid="56" grpId="0" animBg="1"/>
      <p:bldP spid="59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79280" y="789736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8293" y="141760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سبک پرش کیهانی  : </a:t>
            </a:r>
            <a:r>
              <a:rPr lang="en-US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 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10003028" y="2158543"/>
            <a:ext cx="1689505" cy="1375310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نظریه نسبیت انیشتین : فضا و زمان مطلق نیستند /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متحول ، سیال ، درگیر با یکدیگر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850025" y="2197368"/>
            <a:ext cx="1696331" cy="142346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عدم اتکا به علوم قرن 19 و قطعیت و جهان بینی ریاضی گون مدرن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9611099" y="2696753"/>
            <a:ext cx="262441" cy="512838"/>
          </a:xfrm>
          <a:prstGeom prst="chevron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5028744" y="1683360"/>
            <a:ext cx="2617277" cy="418721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نظریه آشفتگی ( اثر پروانه ) :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567719" y="1899212"/>
            <a:ext cx="4364526" cy="40573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اتفاقات کوچک موجب رخ دادن اتفاقات بزرگ می شود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5013278" y="2490379"/>
            <a:ext cx="2617277" cy="418721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هندسه نااقلیدسی: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547633" y="2739900"/>
            <a:ext cx="4345965" cy="40573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فراکتال های نامنظم و بی نظمی یکسان و خود متشابه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5028744" y="3335466"/>
            <a:ext cx="2617277" cy="418721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نظریه پیچیدگی :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553102" y="3436901"/>
            <a:ext cx="4364526" cy="644971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جهان به صورت خطی و یکسویه نیست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گسترش خطی ، رسیدن به مرز بحران و آشفتگی ، پرش به شرایطی کاملا متفاوت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5013278" y="4333124"/>
            <a:ext cx="2617277" cy="418721"/>
          </a:xfrm>
          <a:prstGeom prst="roundRect">
            <a:avLst/>
          </a:prstGeom>
          <a:solidFill>
            <a:srgbClr val="F8CBAD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معماری پرش کیهانی :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446664" y="4415081"/>
            <a:ext cx="4364526" cy="644971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معلول شرایط امروز و دیدگاه انسان </a:t>
            </a:r>
          </a:p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دیدگاه جهانی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723901" y="5465008"/>
            <a:ext cx="1926283" cy="418721"/>
          </a:xfrm>
          <a:prstGeom prst="roundRect">
            <a:avLst/>
          </a:prstGeom>
          <a:solidFill>
            <a:srgbClr val="AB2C09"/>
          </a:solidFill>
          <a:ln w="38100"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schemeClr val="bg1"/>
                </a:solidFill>
                <a:cs typeface="B Homa" panose="00000400000000000000" pitchFamily="2" charset="-78"/>
              </a:rPr>
              <a:t>موزه گوگنهایم در بیلبائو اسپانیا  </a:t>
            </a:r>
            <a:endParaRPr lang="en-US" sz="1524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8"/>
          <a:stretch/>
        </p:blipFill>
        <p:spPr>
          <a:xfrm>
            <a:off x="7719446" y="3948743"/>
            <a:ext cx="4179162" cy="21679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3657" y="5060053"/>
            <a:ext cx="2249334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914313"/>
            <a:r>
              <a:rPr lang="ar-SA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( </a:t>
            </a:r>
            <a:r>
              <a:rPr lang="fa-IR" sz="12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Homa" panose="00000400000000000000" pitchFamily="2" charset="-78"/>
              </a:rPr>
              <a:t>قبادیان ، (1381) ، ص 154 تا 160 )</a:t>
            </a:r>
            <a:endParaRPr lang="en-US" sz="127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47" grpId="0" animBg="1"/>
      <p:bldP spid="1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79269" y="-32343"/>
            <a:ext cx="5908315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منابع : </a:t>
            </a:r>
            <a:r>
              <a:rPr lang="en-US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2628" y="1222245"/>
            <a:ext cx="11655844" cy="548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انتظاری ، تقوایی ، انتظاری ، امیر ، علی عرفانیان ، سروش (1395) ، بررسی و مقایسه جریان های پست مدرن در معماری غرب و ایران و ارائه راهکارها و الفبای موجود با توجه به برخی از آثار شاخص ساخته شده ، کنگره بین المللی عمران ، معماری و شهرسازی معاصر جهان (امارت – دبی ) </a:t>
            </a:r>
            <a:r>
              <a:rPr lang="en-US" sz="1524" dirty="0">
                <a:solidFill>
                  <a:prstClr val="white"/>
                </a:solidFill>
                <a:cs typeface="B Homa" panose="00000400000000000000" pitchFamily="2" charset="-78"/>
              </a:rPr>
              <a:t> ICCEAU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پارسی پور، ضیا توانا ، حسن ، محمد حسن (1392) ، پست مدرنیسم و شهر با تاکید بر الگوها و طرح های برنامه ریزی شهری ، مجله پژوهش و برنامه ریزی شهری ، سال چهارم ، شماره سیزدهم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ترنر ، تام (ترجمه : نوریان ، فرشاد ) (1376) ، شهر همچون چشم انداز نگرشی فراتر از فرانوگرایی ( پست – پست مدرن ) به طراحی و برنامه ریزی شهری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جنکس ، چالز ( ترجمه مرتضایی ، فرهاد ) (1379) ، پست مدرنیسم چیست ؟ ، مشهد ، کلهر ، کتابخانه ملی ایران 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درویشی ، درخشی ، پریسا ، حسن (1396 ) ، مفاهیم پایه معماری پست مدرنیسم از لحاظ فلسفی ، کنفرانس عمران ، معماری و توسعه پایدار شهری ، مهندسین مشاور ژئودالامپر با حمایت دانشگاه ایوان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دهبانی پور ، خرم پور ، رضا ، یاسین (1395) ، بررسی مولفه های پست مدرنیسم و عوامل مرتبط با آن (مطالعه موردی : جوانان شهر یزد ) ، فصلنامه مطالعات توسعه اجتماعی – فرهنگی ، دوره چهارم ، شماره 4 ، بهار 95 ، صفحات 53 تا 77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ذوالفغاری ، غلامی ، محمدی ، مهنا ، آناهیتا ، شبنم (1395 ) ، پست مدرنیسم و اندیشه های حاکم برآن در زمینه هنر و با تاکید بر معماری منظر و تحلیل آثار مربوطه آن در زمینه معماری منظر ، دومین کنفرانس بین المللی در دستاوردهای مدرن در مهندسی عمران ، معماری ، محیط زیست و مدیریت شهری 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قبادیان ، وحید (1381) ، مبانی و مفاهیم در معماری معاصر غرب ، چاپ بیست و دوم ، دفتر پژوهش های فرهنگی </a:t>
            </a:r>
          </a:p>
          <a:p>
            <a:pPr defTabSz="914313" rtl="0"/>
            <a:endParaRPr lang="fa-IR" sz="1524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نوذری ، حسینعلی (1380 ) ، پست مدرنیته و پست مدرنیسم ، تعارف – نظریه ها و کاربست ها ، چاپ دوم ، انتشارات نقش جهان </a:t>
            </a: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135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36804" y="372050"/>
            <a:ext cx="3577213" cy="6198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تعریف پست مدرنیسم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2550" y="2225093"/>
            <a:ext cx="10979498" cy="144768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جمالي و ملكي( 1380 ) و جمالي و حيدري (1384 ) در تحقيقاتي شهرسازي پست مدرن را در مقايسه با دوره مدرنيسم واكاوي كرده و تفاوت عمده ايندو را در نگاه هاي متفاوت به جايگاه و نقش شهروندان در شهرسازي ديده اند اينكه شهرسازي مدرنيسم هرگز از مشتريان خود يعني ساكنين خانه ها نظرخواهي نمي كرد اما اولين و مهمترين اصل پست مدرنيسم تعامل و همكاري با مشتريان است و اين مساله باعث انعطاف پذيري در برنامه هاي شهري شده است. </a:t>
            </a:r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(پارسی پور و دیگران ، 1392 ، ص 59 )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 defTabSz="914313" rtl="0"/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73136" y="4221198"/>
            <a:ext cx="10979498" cy="112707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بسیاری از محققان پست مدرن را جریانی مستمر و در راستای اندیشه های مدرنیسم دانسته و چون برای مدرنیسم دو نوع خرد ، ابزاری و انتقادی ، قائلند در نتیجه وجود پست مدرنیسم را در محور نقد اندیشه های مدرنیسم می دانند . پست مدرنیسم به عنوان کانون فکری مستقل ، به ترکیب و تلفیق اندیشه های متفاوت و مختلف از گذشته تا به حال دست زده است </a:t>
            </a:r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(ذوالفغاری  و دیگران ، 1395 ، 5 ) </a:t>
            </a:r>
            <a:endParaRPr lang="en-US" sz="1270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9316" y="105833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13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89316" y="105833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36804" y="372050"/>
            <a:ext cx="3577213" cy="6198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تعریف پست مدرنیسم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145778" y="1703677"/>
            <a:ext cx="3911130" cy="85175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اختلاف نظر بین اندیشمندان پست مدرنیسم</a:t>
            </a:r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 درباره تاریخچه پست مدرنیسم </a:t>
            </a:r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.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95192" y="1228495"/>
            <a:ext cx="5826251" cy="53998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از اواخر سده نوزدهم در حرکت عظیم مدرن سازی تردید هایی پدیدار شد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1190904" y="1761317"/>
            <a:ext cx="649649" cy="645585"/>
            <a:chOff x="7753105" y="6247708"/>
            <a:chExt cx="718803" cy="722927"/>
          </a:xfrm>
          <a:solidFill>
            <a:srgbClr val="30867E"/>
          </a:solidFill>
        </p:grpSpPr>
        <p:sp>
          <p:nvSpPr>
            <p:cNvPr id="23" name="Oval 22"/>
            <p:cNvSpPr/>
            <p:nvPr/>
          </p:nvSpPr>
          <p:spPr>
            <a:xfrm>
              <a:off x="7753105" y="6247708"/>
              <a:ext cx="718803" cy="7229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3" rtl="0"/>
              <a:endParaRPr lang="en-US" sz="11731">
                <a:solidFill>
                  <a:prstClr val="black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963005" y="6454441"/>
              <a:ext cx="342577" cy="266210"/>
              <a:chOff x="5869158" y="1674344"/>
              <a:chExt cx="314660" cy="244516"/>
            </a:xfrm>
            <a:grpFill/>
          </p:grpSpPr>
          <p:sp>
            <p:nvSpPr>
              <p:cNvPr id="25" name="Freeform 70"/>
              <p:cNvSpPr>
                <a:spLocks/>
              </p:cNvSpPr>
              <p:nvPr/>
            </p:nvSpPr>
            <p:spPr bwMode="auto">
              <a:xfrm>
                <a:off x="5913943" y="1674344"/>
                <a:ext cx="269875" cy="193676"/>
              </a:xfrm>
              <a:custGeom>
                <a:avLst/>
                <a:gdLst>
                  <a:gd name="T0" fmla="*/ 111 w 170"/>
                  <a:gd name="T1" fmla="*/ 0 h 122"/>
                  <a:gd name="T2" fmla="*/ 134 w 170"/>
                  <a:gd name="T3" fmla="*/ 14 h 122"/>
                  <a:gd name="T4" fmla="*/ 56 w 170"/>
                  <a:gd name="T5" fmla="*/ 83 h 122"/>
                  <a:gd name="T6" fmla="*/ 28 w 170"/>
                  <a:gd name="T7" fmla="*/ 67 h 122"/>
                  <a:gd name="T8" fmla="*/ 0 w 170"/>
                  <a:gd name="T9" fmla="*/ 122 h 122"/>
                  <a:gd name="T10" fmla="*/ 30 w 170"/>
                  <a:gd name="T11" fmla="*/ 91 h 122"/>
                  <a:gd name="T12" fmla="*/ 56 w 170"/>
                  <a:gd name="T13" fmla="*/ 105 h 122"/>
                  <a:gd name="T14" fmla="*/ 146 w 170"/>
                  <a:gd name="T15" fmla="*/ 29 h 122"/>
                  <a:gd name="T16" fmla="*/ 161 w 170"/>
                  <a:gd name="T17" fmla="*/ 52 h 122"/>
                  <a:gd name="T18" fmla="*/ 170 w 170"/>
                  <a:gd name="T19" fmla="*/ 0 h 122"/>
                  <a:gd name="T20" fmla="*/ 111 w 170"/>
                  <a:gd name="T21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22">
                    <a:moveTo>
                      <a:pt x="111" y="0"/>
                    </a:moveTo>
                    <a:lnTo>
                      <a:pt x="134" y="14"/>
                    </a:lnTo>
                    <a:lnTo>
                      <a:pt x="56" y="83"/>
                    </a:lnTo>
                    <a:lnTo>
                      <a:pt x="28" y="67"/>
                    </a:lnTo>
                    <a:lnTo>
                      <a:pt x="0" y="122"/>
                    </a:lnTo>
                    <a:lnTo>
                      <a:pt x="30" y="91"/>
                    </a:lnTo>
                    <a:lnTo>
                      <a:pt x="56" y="105"/>
                    </a:lnTo>
                    <a:lnTo>
                      <a:pt x="146" y="29"/>
                    </a:lnTo>
                    <a:lnTo>
                      <a:pt x="161" y="52"/>
                    </a:lnTo>
                    <a:lnTo>
                      <a:pt x="170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14313" rtl="0"/>
                <a:endParaRPr lang="en-US" sz="2835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Freeform 71"/>
              <p:cNvSpPr>
                <a:spLocks/>
              </p:cNvSpPr>
              <p:nvPr/>
            </p:nvSpPr>
            <p:spPr bwMode="auto">
              <a:xfrm>
                <a:off x="5869158" y="1714072"/>
                <a:ext cx="274638" cy="204788"/>
              </a:xfrm>
              <a:custGeom>
                <a:avLst/>
                <a:gdLst>
                  <a:gd name="T0" fmla="*/ 158 w 173"/>
                  <a:gd name="T1" fmla="*/ 117 h 129"/>
                  <a:gd name="T2" fmla="*/ 14 w 173"/>
                  <a:gd name="T3" fmla="*/ 117 h 129"/>
                  <a:gd name="T4" fmla="*/ 14 w 173"/>
                  <a:gd name="T5" fmla="*/ 12 h 129"/>
                  <a:gd name="T6" fmla="*/ 125 w 173"/>
                  <a:gd name="T7" fmla="*/ 12 h 129"/>
                  <a:gd name="T8" fmla="*/ 135 w 173"/>
                  <a:gd name="T9" fmla="*/ 0 h 129"/>
                  <a:gd name="T10" fmla="*/ 0 w 173"/>
                  <a:gd name="T11" fmla="*/ 0 h 129"/>
                  <a:gd name="T12" fmla="*/ 0 w 173"/>
                  <a:gd name="T13" fmla="*/ 129 h 129"/>
                  <a:gd name="T14" fmla="*/ 173 w 173"/>
                  <a:gd name="T15" fmla="*/ 129 h 129"/>
                  <a:gd name="T16" fmla="*/ 173 w 173"/>
                  <a:gd name="T17" fmla="*/ 33 h 129"/>
                  <a:gd name="T18" fmla="*/ 158 w 173"/>
                  <a:gd name="T19" fmla="*/ 43 h 129"/>
                  <a:gd name="T20" fmla="*/ 158 w 173"/>
                  <a:gd name="T21" fmla="*/ 11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29">
                    <a:moveTo>
                      <a:pt x="158" y="117"/>
                    </a:moveTo>
                    <a:lnTo>
                      <a:pt x="14" y="117"/>
                    </a:lnTo>
                    <a:lnTo>
                      <a:pt x="14" y="12"/>
                    </a:lnTo>
                    <a:lnTo>
                      <a:pt x="125" y="12"/>
                    </a:lnTo>
                    <a:lnTo>
                      <a:pt x="135" y="0"/>
                    </a:lnTo>
                    <a:lnTo>
                      <a:pt x="0" y="0"/>
                    </a:lnTo>
                    <a:lnTo>
                      <a:pt x="0" y="129"/>
                    </a:lnTo>
                    <a:lnTo>
                      <a:pt x="173" y="129"/>
                    </a:lnTo>
                    <a:lnTo>
                      <a:pt x="173" y="33"/>
                    </a:lnTo>
                    <a:lnTo>
                      <a:pt x="158" y="43"/>
                    </a:lnTo>
                    <a:lnTo>
                      <a:pt x="158" y="1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14313" rtl="0"/>
                <a:endParaRPr lang="en-US" sz="2835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7" name="Rounded Rectangle 26"/>
          <p:cNvSpPr/>
          <p:nvPr/>
        </p:nvSpPr>
        <p:spPr>
          <a:xfrm>
            <a:off x="1095192" y="1878821"/>
            <a:ext cx="5826251" cy="60950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نیچه نخستین متفکر بزرگی است که در مقابل همه ارزش ها و آرمان ها مدرن ایستاد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095192" y="2598665"/>
            <a:ext cx="5826251" cy="653065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مفهوم پست مدرنیسم را نخستین بار فدریکو دی انیس در سال 1934 به کار برد و از آنها در تشریح واکنش نسبت به نوگرایی استفاده کرد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072735" y="3709488"/>
            <a:ext cx="10722086" cy="71225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نکته مشترک در مورد فلاسفه پست مدرن ، این است که عقلانیت و خرد گرایی و قطعیت مدرن را زیر سوال می برد </a:t>
            </a:r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به مواردی نظیر رد همه فراروایت ها ، تکثر گرایی ، توجه به زبان و توجه هم زمان به مسائل اجتماعی و اقتصادی و .. پرداخته است . 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072735" y="4644986"/>
            <a:ext cx="10722086" cy="71225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بسط و گسترش اصول و مبانی تفکر پست مدرن به معماری و شهرسازی در جوامع غربی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316" y="3280859"/>
            <a:ext cx="3603978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ar-SA" sz="1270" dirty="0">
                <a:solidFill>
                  <a:prstClr val="white"/>
                </a:solidFill>
                <a:cs typeface="B Homa" panose="00000400000000000000" pitchFamily="2" charset="-78"/>
              </a:rPr>
              <a:t>(دهبانی پور ، خرم پور ،1395 ، 54)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914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9" grpId="0" animBg="1"/>
      <p:bldP spid="27" grpId="0" animBg="1"/>
      <p:bldP spid="28" grpId="0" animBg="1"/>
      <p:bldP spid="29" grpId="0" animBg="1"/>
      <p:bldP spid="30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89316" y="105833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68345" y="477980"/>
            <a:ext cx="4528916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پیشینه شکل گیری پست مدرنیسم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592781" y="1648807"/>
            <a:ext cx="1485363" cy="201279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به دنبال انقلاب صنعتی و گسترش خرد و تکنولوژی و شهرسازی ماشینی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091217" y="1638467"/>
            <a:ext cx="1047781" cy="20169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عدم پاسخگویی به نیاز شهروندان و زبان بیگانه با آنها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2" name="Right Arrow 31"/>
          <p:cNvSpPr/>
          <p:nvPr/>
        </p:nvSpPr>
        <p:spPr>
          <a:xfrm rot="10800000">
            <a:off x="10121394" y="2408761"/>
            <a:ext cx="414002" cy="492883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239921" y="1139230"/>
            <a:ext cx="2274850" cy="127227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1968 : طبقات یک برج مسکونی در انگلیس به نام رونن پوینت ، به علت نارسایی هایی که به آن ( شکست مجتمع ها ) داده شده است . با یک انفجار پایین آمد</a:t>
            </a:r>
            <a:endParaRPr lang="en-US" sz="1524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440991" y="4277864"/>
            <a:ext cx="4508990" cy="847381"/>
          </a:xfrm>
          <a:prstGeom prst="roundRect">
            <a:avLst>
              <a:gd name="adj" fmla="val 21882"/>
            </a:avLst>
          </a:prstGeom>
          <a:solidFill>
            <a:srgbClr val="F187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نیچه اولین کسی که به بن بست مدرن رسیده است و عقل اعتبار خود را از دست داده و اجماع عام مبنا می شد </a:t>
            </a:r>
            <a:endParaRPr lang="en-US" sz="1778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5" name="Right Arrow 34"/>
          <p:cNvSpPr/>
          <p:nvPr/>
        </p:nvSpPr>
        <p:spPr>
          <a:xfrm rot="10800000">
            <a:off x="6572156" y="1901726"/>
            <a:ext cx="443097" cy="371060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264145" y="3473142"/>
            <a:ext cx="2867307" cy="83348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black"/>
                </a:solidFill>
                <a:cs typeface="B Homa" panose="00000400000000000000" pitchFamily="2" charset="-78"/>
              </a:rPr>
              <a:t>1972: مجموعه آپارتمانی پروت ایگو (نماد معماری مکعبی مدرن )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84" y="288691"/>
            <a:ext cx="2180529" cy="2987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668" y="4701554"/>
            <a:ext cx="3314608" cy="19329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8" y="4681514"/>
            <a:ext cx="3421175" cy="1908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Right Arrow 37"/>
          <p:cNvSpPr/>
          <p:nvPr/>
        </p:nvSpPr>
        <p:spPr>
          <a:xfrm rot="10800000">
            <a:off x="3470544" y="1936633"/>
            <a:ext cx="677046" cy="350719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741745" y="2749288"/>
            <a:ext cx="1792455" cy="148290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397" b="1" dirty="0">
                <a:solidFill>
                  <a:prstClr val="black"/>
                </a:solidFill>
                <a:cs typeface="B Homa" panose="00000400000000000000" pitchFamily="2" charset="-78"/>
              </a:rPr>
              <a:t>تاریخ مرگ معماری مدرن  از نظر </a:t>
            </a:r>
            <a:r>
              <a:rPr lang="fa-IR" sz="1397" b="1" dirty="0">
                <a:solidFill>
                  <a:prstClr val="white"/>
                </a:solidFill>
                <a:cs typeface="B Homa" panose="00000400000000000000" pitchFamily="2" charset="-78"/>
              </a:rPr>
              <a:t>جنکز در کتاب زبان معماری پست مدرن : 15 ژوئیه 1972 ، ساعت 23/3 بعدظهر اعلام کرد </a:t>
            </a:r>
            <a:endParaRPr lang="en-US" sz="1397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1" name="Right Arrow 40"/>
          <p:cNvSpPr/>
          <p:nvPr/>
        </p:nvSpPr>
        <p:spPr>
          <a:xfrm rot="10800000">
            <a:off x="8156312" y="2431372"/>
            <a:ext cx="473450" cy="479341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696015" y="1638687"/>
            <a:ext cx="1387441" cy="202291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انگیزه ی اصلی تولد معماری پست مدرن ، شکست اجتماعی معماری مدرن بود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3" name="Right Arrow 42"/>
          <p:cNvSpPr/>
          <p:nvPr/>
        </p:nvSpPr>
        <p:spPr>
          <a:xfrm rot="10800000">
            <a:off x="6581446" y="3035539"/>
            <a:ext cx="443097" cy="371060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 rot="10800000">
            <a:off x="4147590" y="3661599"/>
            <a:ext cx="411889" cy="371060"/>
          </a:xfrm>
          <a:prstGeom prst="rightArrow">
            <a:avLst/>
          </a:prstGeom>
          <a:solidFill>
            <a:srgbClr val="308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4416" y="2440387"/>
            <a:ext cx="3119291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(جنکس ، چالز ( ترجمه مرتضایی) (1379) ، ص 23 )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461" y="4343404"/>
            <a:ext cx="2469955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104 )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073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89316" y="105833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36804" y="372050"/>
            <a:ext cx="3577213" cy="6198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تعریف پست مدرنیسم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809766" y="1413454"/>
            <a:ext cx="1102875" cy="1397777"/>
          </a:xfrm>
          <a:prstGeom prst="roundRect">
            <a:avLst/>
          </a:prstGeom>
          <a:solidFill>
            <a:srgbClr val="15A185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پست مدرنیسم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8301226" y="1665566"/>
            <a:ext cx="1175879" cy="83708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از وادی های مختلف می گذرد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1190904" y="1761317"/>
            <a:ext cx="649649" cy="645585"/>
            <a:chOff x="7753105" y="6247708"/>
            <a:chExt cx="718803" cy="722927"/>
          </a:xfrm>
          <a:solidFill>
            <a:srgbClr val="30867E"/>
          </a:solidFill>
        </p:grpSpPr>
        <p:sp>
          <p:nvSpPr>
            <p:cNvPr id="23" name="Oval 22"/>
            <p:cNvSpPr/>
            <p:nvPr/>
          </p:nvSpPr>
          <p:spPr>
            <a:xfrm>
              <a:off x="7753105" y="6247708"/>
              <a:ext cx="718803" cy="7229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3" rtl="0"/>
              <a:endParaRPr lang="en-US" sz="11731">
                <a:solidFill>
                  <a:prstClr val="black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963005" y="6454441"/>
              <a:ext cx="342577" cy="266210"/>
              <a:chOff x="5869158" y="1674344"/>
              <a:chExt cx="314660" cy="244516"/>
            </a:xfrm>
            <a:grpFill/>
          </p:grpSpPr>
          <p:sp>
            <p:nvSpPr>
              <p:cNvPr id="25" name="Freeform 70"/>
              <p:cNvSpPr>
                <a:spLocks/>
              </p:cNvSpPr>
              <p:nvPr/>
            </p:nvSpPr>
            <p:spPr bwMode="auto">
              <a:xfrm>
                <a:off x="5913943" y="1674344"/>
                <a:ext cx="269875" cy="193676"/>
              </a:xfrm>
              <a:custGeom>
                <a:avLst/>
                <a:gdLst>
                  <a:gd name="T0" fmla="*/ 111 w 170"/>
                  <a:gd name="T1" fmla="*/ 0 h 122"/>
                  <a:gd name="T2" fmla="*/ 134 w 170"/>
                  <a:gd name="T3" fmla="*/ 14 h 122"/>
                  <a:gd name="T4" fmla="*/ 56 w 170"/>
                  <a:gd name="T5" fmla="*/ 83 h 122"/>
                  <a:gd name="T6" fmla="*/ 28 w 170"/>
                  <a:gd name="T7" fmla="*/ 67 h 122"/>
                  <a:gd name="T8" fmla="*/ 0 w 170"/>
                  <a:gd name="T9" fmla="*/ 122 h 122"/>
                  <a:gd name="T10" fmla="*/ 30 w 170"/>
                  <a:gd name="T11" fmla="*/ 91 h 122"/>
                  <a:gd name="T12" fmla="*/ 56 w 170"/>
                  <a:gd name="T13" fmla="*/ 105 h 122"/>
                  <a:gd name="T14" fmla="*/ 146 w 170"/>
                  <a:gd name="T15" fmla="*/ 29 h 122"/>
                  <a:gd name="T16" fmla="*/ 161 w 170"/>
                  <a:gd name="T17" fmla="*/ 52 h 122"/>
                  <a:gd name="T18" fmla="*/ 170 w 170"/>
                  <a:gd name="T19" fmla="*/ 0 h 122"/>
                  <a:gd name="T20" fmla="*/ 111 w 170"/>
                  <a:gd name="T21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22">
                    <a:moveTo>
                      <a:pt x="111" y="0"/>
                    </a:moveTo>
                    <a:lnTo>
                      <a:pt x="134" y="14"/>
                    </a:lnTo>
                    <a:lnTo>
                      <a:pt x="56" y="83"/>
                    </a:lnTo>
                    <a:lnTo>
                      <a:pt x="28" y="67"/>
                    </a:lnTo>
                    <a:lnTo>
                      <a:pt x="0" y="122"/>
                    </a:lnTo>
                    <a:lnTo>
                      <a:pt x="30" y="91"/>
                    </a:lnTo>
                    <a:lnTo>
                      <a:pt x="56" y="105"/>
                    </a:lnTo>
                    <a:lnTo>
                      <a:pt x="146" y="29"/>
                    </a:lnTo>
                    <a:lnTo>
                      <a:pt x="161" y="52"/>
                    </a:lnTo>
                    <a:lnTo>
                      <a:pt x="170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14313" rtl="0"/>
                <a:endParaRPr lang="en-US" sz="2835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Freeform 71"/>
              <p:cNvSpPr>
                <a:spLocks/>
              </p:cNvSpPr>
              <p:nvPr/>
            </p:nvSpPr>
            <p:spPr bwMode="auto">
              <a:xfrm>
                <a:off x="5869158" y="1714072"/>
                <a:ext cx="274638" cy="204788"/>
              </a:xfrm>
              <a:custGeom>
                <a:avLst/>
                <a:gdLst>
                  <a:gd name="T0" fmla="*/ 158 w 173"/>
                  <a:gd name="T1" fmla="*/ 117 h 129"/>
                  <a:gd name="T2" fmla="*/ 14 w 173"/>
                  <a:gd name="T3" fmla="*/ 117 h 129"/>
                  <a:gd name="T4" fmla="*/ 14 w 173"/>
                  <a:gd name="T5" fmla="*/ 12 h 129"/>
                  <a:gd name="T6" fmla="*/ 125 w 173"/>
                  <a:gd name="T7" fmla="*/ 12 h 129"/>
                  <a:gd name="T8" fmla="*/ 135 w 173"/>
                  <a:gd name="T9" fmla="*/ 0 h 129"/>
                  <a:gd name="T10" fmla="*/ 0 w 173"/>
                  <a:gd name="T11" fmla="*/ 0 h 129"/>
                  <a:gd name="T12" fmla="*/ 0 w 173"/>
                  <a:gd name="T13" fmla="*/ 129 h 129"/>
                  <a:gd name="T14" fmla="*/ 173 w 173"/>
                  <a:gd name="T15" fmla="*/ 129 h 129"/>
                  <a:gd name="T16" fmla="*/ 173 w 173"/>
                  <a:gd name="T17" fmla="*/ 33 h 129"/>
                  <a:gd name="T18" fmla="*/ 158 w 173"/>
                  <a:gd name="T19" fmla="*/ 43 h 129"/>
                  <a:gd name="T20" fmla="*/ 158 w 173"/>
                  <a:gd name="T21" fmla="*/ 11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29">
                    <a:moveTo>
                      <a:pt x="158" y="117"/>
                    </a:moveTo>
                    <a:lnTo>
                      <a:pt x="14" y="117"/>
                    </a:lnTo>
                    <a:lnTo>
                      <a:pt x="14" y="12"/>
                    </a:lnTo>
                    <a:lnTo>
                      <a:pt x="125" y="12"/>
                    </a:lnTo>
                    <a:lnTo>
                      <a:pt x="135" y="0"/>
                    </a:lnTo>
                    <a:lnTo>
                      <a:pt x="0" y="0"/>
                    </a:lnTo>
                    <a:lnTo>
                      <a:pt x="0" y="129"/>
                    </a:lnTo>
                    <a:lnTo>
                      <a:pt x="173" y="129"/>
                    </a:lnTo>
                    <a:lnTo>
                      <a:pt x="173" y="33"/>
                    </a:lnTo>
                    <a:lnTo>
                      <a:pt x="158" y="43"/>
                    </a:lnTo>
                    <a:lnTo>
                      <a:pt x="158" y="1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14313" rtl="0"/>
                <a:endParaRPr lang="en-US" sz="2835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9" name="Rounded Rectangle 28"/>
          <p:cNvSpPr/>
          <p:nvPr/>
        </p:nvSpPr>
        <p:spPr>
          <a:xfrm>
            <a:off x="968143" y="3456581"/>
            <a:ext cx="10722086" cy="71225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ar-SA" sz="1778" dirty="0">
                <a:solidFill>
                  <a:prstClr val="white"/>
                </a:solidFill>
                <a:cs typeface="B Homa" panose="00000400000000000000" pitchFamily="2" charset="-78"/>
              </a:rPr>
              <a:t>نکته مشترک در مورد فلاسفه پست مدرن ، این است که عقلانیت و خرد گرایی و قطعیت مدرن را زیر سوال می برد </a:t>
            </a:r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به مواردی نظیر رد همه فراروایت ها ، تکثر گرایی ، توجه به زبان و توجه هم زمان به مسائل اجتماعی و اقتصادی و .. پرداخته است .  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072735" y="4644986"/>
            <a:ext cx="10722086" cy="71225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بسط و گسترش اصول و مبانی تفکر پست مدرن به معماری و شهرسازی در جوامع غربی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069495" y="1681351"/>
            <a:ext cx="1899069" cy="83708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تخصص گرایی مدرنیست را فرو می شکند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837765" y="1674177"/>
            <a:ext cx="1899069" cy="83708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مباحث را دورگه می کند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541552" y="1682522"/>
            <a:ext cx="1899069" cy="83708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dirty="0">
                <a:solidFill>
                  <a:prstClr val="white"/>
                </a:solidFill>
                <a:cs typeface="B Homa" panose="00000400000000000000" pitchFamily="2" charset="-78"/>
              </a:rPr>
              <a:t>به مرز بندی های کاذب حمله می کند</a:t>
            </a:r>
            <a:endParaRPr lang="en-US" sz="1778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8473" y="2580464"/>
            <a:ext cx="3119291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(جنکس ، چالز ( ترجمه مرتضایی) (1379) ، ص 25 )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511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9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293596" y="1084609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58668" y="351486"/>
            <a:ext cx="4528916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افکار و اندیشه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120619" y="1244362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عقلانیت 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01060" y="1529518"/>
            <a:ext cx="9530371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زیر سوال بردن عقل مدرن (پدر سالاری عقل باوری )                  توجه به احساس بیش از عقل (خرد جزیره کوچکی است در اقیانوس پهناور)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0139973" y="2148090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ایدئولوژی 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01060" y="2278003"/>
            <a:ext cx="9530371" cy="99799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رد همه ایدئولوژی ها(دسته بندی کردن افکارعقابد به</a:t>
            </a:r>
          </a:p>
          <a:p>
            <a:pPr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 جهت رسیدن به هدف مشخص ) و فراویت ها                                        ( معتقد به تکثر و قرائت های مختلف ) /  توجه به زمینه و بافت محلی   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10139973" y="3132736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کثرت گرایی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28335" y="3468443"/>
            <a:ext cx="9529346" cy="868646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وحدت مدرنیسم                                                     کثرت گرایی پست مدرنیسم  ( چندگانگی واقعیت ) 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0161186" y="4132499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تاریخ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528335" y="4485104"/>
            <a:ext cx="9529347" cy="902718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مدرنیست تاریخ را سیر خطی می بیند و                                               پست مدرن تاریخ را مجموعه ای از گسست ها می بیند و دستخوش </a:t>
            </a:r>
          </a:p>
          <a:p>
            <a:pPr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معلول ها را به دبیلی وجود علت ها می دانند                                          گرایش ها و جریان های متداخل</a:t>
            </a:r>
          </a:p>
          <a:p>
            <a:pPr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                                                                                                                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5691477" y="1717209"/>
            <a:ext cx="416917" cy="2858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ight Arrow 46"/>
          <p:cNvSpPr/>
          <p:nvPr/>
        </p:nvSpPr>
        <p:spPr>
          <a:xfrm rot="10800000">
            <a:off x="5685150" y="2620418"/>
            <a:ext cx="416917" cy="2858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rot="10800000">
            <a:off x="5691477" y="3741939"/>
            <a:ext cx="416917" cy="2858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 rot="10800000">
            <a:off x="5775722" y="4749712"/>
            <a:ext cx="416917" cy="2858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8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9" grpId="0" animBg="1"/>
      <p:bldP spid="42" grpId="0" animBg="1"/>
      <p:bldP spid="44" grpId="0" animBg="1"/>
      <p:bldP spid="46" grpId="0" animBg="1"/>
      <p:bldP spid="12" grpId="0" animBg="1"/>
      <p:bldP spid="47" grpId="0" animBg="1"/>
      <p:bldP spid="56" grpId="0" animBg="1"/>
      <p:bldP spid="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307707" y="1110093"/>
            <a:ext cx="116193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1728149" y="134050"/>
            <a:ext cx="397773" cy="304425"/>
          </a:xfrm>
          <a:prstGeom prst="rect">
            <a:avLst/>
          </a:prstGeom>
          <a:solidFill>
            <a:srgbClr val="15A185"/>
          </a:solidFill>
          <a:ln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 sz="279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747503" y="531063"/>
            <a:ext cx="371292" cy="284158"/>
          </a:xfrm>
          <a:prstGeom prst="rect">
            <a:avLst/>
          </a:prstGeom>
          <a:solidFill>
            <a:srgbClr val="30867E"/>
          </a:solidFill>
          <a:ln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 sz="279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747503" y="913657"/>
            <a:ext cx="378745" cy="28986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15A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 sz="2794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5988"/>
            <a:ext cx="884968" cy="1306286"/>
          </a:xfrm>
          <a:prstGeom prst="rect">
            <a:avLst/>
          </a:prstGeom>
          <a:solidFill>
            <a:srgbClr val="90D7C3"/>
          </a:solidFill>
          <a:ln w="38100">
            <a:solidFill>
              <a:srgbClr val="F18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2780" y="376971"/>
            <a:ext cx="4528916" cy="61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3428" b="1" dirty="0">
                <a:solidFill>
                  <a:prstClr val="white"/>
                </a:solidFill>
                <a:cs typeface="B Tabassom" panose="00000400000000000000" pitchFamily="2" charset="-78"/>
              </a:rPr>
              <a:t>افکار و اندیشه سبک پست مدرن :</a:t>
            </a:r>
            <a:endParaRPr lang="en-US" sz="3428" b="1" dirty="0">
              <a:solidFill>
                <a:prstClr val="white"/>
              </a:solidFill>
              <a:cs typeface="B Tabassom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134730" y="1309345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رسانه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16196" y="1613137"/>
            <a:ext cx="9530371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سیطره رسانه بر جوامع یکی از مشخصات بارز پست مدرن می باشد که باعث شده است تا مرز میان واقعیت و غیر واقعیت مخدوش شده و همه چیز به صورت واقعیت مجازی درآمده است .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0154085" y="2173575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زبان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16196" y="2399101"/>
            <a:ext cx="9530371" cy="882517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نقش اساسی و تعیین کننده در طرز تفکر و نوع اندیشه انسان دارد </a:t>
            </a:r>
          </a:p>
          <a:p>
            <a:pPr algn="ctr"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لیوتار با تکیه بر زبان می گوید که ما همه با بازی زبانی محلی خودمان سر و کار داریم ، بازی هایی که بسته به اینکه کجا هستیم – اداره ، کلیسا ، ورزشگاه یا میخانه – با یکدیگر فرق می کنند . آنچه می دانیم ، فقط در محلی که به سر می بریم اعتبار دارد .</a:t>
            </a:r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 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0154085" y="2970854"/>
            <a:ext cx="1593418" cy="571753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778" b="1" dirty="0">
                <a:solidFill>
                  <a:prstClr val="black"/>
                </a:solidFill>
                <a:cs typeface="B Homa" panose="00000400000000000000" pitchFamily="2" charset="-78"/>
              </a:rPr>
              <a:t>تاکید بر علم و تکنولوژی</a:t>
            </a:r>
            <a:endParaRPr lang="en-US" sz="1778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17221" y="3458220"/>
            <a:ext cx="9529346" cy="864859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اهمیت تکنولوژی را نفی نمی کند ولی نگرش متفاوت  دارد و 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و عصر تکنولوژی پیشرفته از خصیصه های بارز عصر پست مدرن محسوب می شود</a:t>
            </a:r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    اما 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پست مدرنیسم تکنولوژی را هدف قرار نمی دهد بلکه آن را ابزاری برای رسیدن به هدف می دهد . </a:t>
            </a:r>
            <a:endParaRPr lang="en-US" sz="1524" dirty="0">
              <a:solidFill>
                <a:prstClr val="white"/>
              </a:solidFill>
            </a:endParaRPr>
          </a:p>
          <a:p>
            <a:pPr algn="ctr" defTabSz="914313" rtl="0"/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0154085" y="3859616"/>
            <a:ext cx="1593418" cy="775344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توجه همزمان به مسائل اجتماعی و اقتصادی و کالبدی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506718" y="4477983"/>
            <a:ext cx="9529347" cy="946342"/>
          </a:xfrm>
          <a:prstGeom prst="roundRect">
            <a:avLst/>
          </a:prstGeom>
          <a:solidFill>
            <a:srgbClr val="AB2C0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13" rtl="0"/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اولین ویژگی پست مدرن </a:t>
            </a:r>
            <a:r>
              <a:rPr lang="ar-SA" sz="1524" dirty="0">
                <a:solidFill>
                  <a:prstClr val="white"/>
                </a:solidFill>
                <a:cs typeface="B Homa" panose="00000400000000000000" pitchFamily="2" charset="-78"/>
              </a:rPr>
              <a:t>در تأثیرات همزمان تاریخ، فرهنگ، جامعه، طبقات و انواع در افراد جامعه باشد و تأثیراتی که این گوناگونی در محیط و افکار او دارد</a:t>
            </a:r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 / </a:t>
            </a:r>
            <a:r>
              <a:rPr lang="fa-IR" sz="1524" b="1" dirty="0">
                <a:solidFill>
                  <a:prstClr val="black"/>
                </a:solidFill>
                <a:cs typeface="B Homa" panose="00000400000000000000" pitchFamily="2" charset="-78"/>
              </a:rPr>
              <a:t>تغییر نگرش بر دیدگاه های اقتصادی و اجتماعی / برنامه ریزی نه فقط با تاکید بر جنبه های کالبدی/ توجه به مشارکت جمعی</a:t>
            </a:r>
            <a:endParaRPr lang="en-US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defTabSz="914313" rtl="0"/>
            <a:r>
              <a:rPr lang="fa-IR" sz="1524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fa-IR" sz="1524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77342" y="5947051"/>
            <a:ext cx="4978803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(قبادیان ، 1381 ،  96 )</a:t>
            </a:r>
          </a:p>
          <a:p>
            <a:pPr defTabSz="914313" rtl="0"/>
            <a:r>
              <a:rPr lang="fa-IR" sz="1270" dirty="0">
                <a:solidFill>
                  <a:prstClr val="white"/>
                </a:solidFill>
                <a:cs typeface="B Homa" panose="00000400000000000000" pitchFamily="2" charset="-78"/>
              </a:rPr>
              <a:t>(ذوالفغاری و دیگران  ، 1395 ، ص 5) </a:t>
            </a:r>
            <a:endParaRPr lang="en-US" sz="127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61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4132</Words>
  <Application>Microsoft Office PowerPoint</Application>
  <PresentationFormat>Widescreen</PresentationFormat>
  <Paragraphs>379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B Homa</vt:lpstr>
      <vt:lpstr>B Nazanin</vt:lpstr>
      <vt:lpstr>B Tabassom</vt:lpstr>
      <vt:lpstr>Calibri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3</cp:revision>
  <dcterms:created xsi:type="dcterms:W3CDTF">2019-12-17T23:29:56Z</dcterms:created>
  <dcterms:modified xsi:type="dcterms:W3CDTF">2019-12-18T11:48:22Z</dcterms:modified>
</cp:coreProperties>
</file>