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2" r:id="rId1"/>
  </p:sldMasterIdLst>
  <p:notesMasterIdLst>
    <p:notesMasterId r:id="rId25"/>
  </p:notes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2" r:id="rId16"/>
    <p:sldId id="277" r:id="rId17"/>
    <p:sldId id="278" r:id="rId18"/>
    <p:sldId id="281" r:id="rId19"/>
    <p:sldId id="282" r:id="rId20"/>
    <p:sldId id="284" r:id="rId21"/>
    <p:sldId id="283" r:id="rId22"/>
    <p:sldId id="287" r:id="rId23"/>
    <p:sldId id="286" r:id="rId24"/>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13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F507DF-697E-4A02-A0E3-7F672A0F34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883320E7-1D99-4472-BAB6-5ECD341214D5}">
      <dgm:prSet phldrT="[Text]" custT="1"/>
      <dgm:spPr/>
      <dgm:t>
        <a:bodyPr/>
        <a:lstStyle/>
        <a:p>
          <a:r>
            <a:rPr lang="fa-IR" sz="2800" dirty="0" smtClean="0">
              <a:cs typeface="B Homa" panose="00000400000000000000" pitchFamily="2" charset="-78"/>
            </a:rPr>
            <a:t>مديريت و دولت</a:t>
          </a:r>
          <a:endParaRPr lang="en-US" sz="2800" dirty="0">
            <a:cs typeface="B Homa" panose="00000400000000000000" pitchFamily="2" charset="-78"/>
          </a:endParaRPr>
        </a:p>
      </dgm:t>
    </dgm:pt>
    <dgm:pt modelId="{D1A7E1A6-2189-4124-A31F-893F581C1C46}" type="parTrans" cxnId="{DF764BA5-CA03-41C6-894B-7166CC1D0B06}">
      <dgm:prSet/>
      <dgm:spPr/>
      <dgm:t>
        <a:bodyPr/>
        <a:lstStyle/>
        <a:p>
          <a:endParaRPr lang="en-US" sz="1400"/>
        </a:p>
      </dgm:t>
    </dgm:pt>
    <dgm:pt modelId="{1F38FE9A-74F3-4660-891D-30AD072E8384}" type="sibTrans" cxnId="{DF764BA5-CA03-41C6-894B-7166CC1D0B06}">
      <dgm:prSet/>
      <dgm:spPr/>
      <dgm:t>
        <a:bodyPr/>
        <a:lstStyle/>
        <a:p>
          <a:endParaRPr lang="en-US" sz="1400"/>
        </a:p>
      </dgm:t>
    </dgm:pt>
    <dgm:pt modelId="{74393008-EE77-451B-8125-D531C72FB83F}">
      <dgm:prSet phldrT="[Text]" custT="1"/>
      <dgm:spPr/>
      <dgm:t>
        <a:bodyPr/>
        <a:lstStyle/>
        <a:p>
          <a:pPr rtl="1"/>
          <a:r>
            <a:rPr lang="fa-IR" sz="2800" dirty="0" smtClean="0">
              <a:cs typeface="B Homa" panose="00000400000000000000" pitchFamily="2" charset="-78"/>
            </a:rPr>
            <a:t>رفتارهاي پرخطر</a:t>
          </a:r>
          <a:endParaRPr lang="en-US" sz="2800" dirty="0">
            <a:cs typeface="B Homa" panose="00000400000000000000" pitchFamily="2" charset="-78"/>
          </a:endParaRPr>
        </a:p>
      </dgm:t>
    </dgm:pt>
    <dgm:pt modelId="{3822F922-2EBC-41AE-8B90-C31EFB2B2002}" type="parTrans" cxnId="{85B14A21-B723-492B-9AC7-0CD5459CF487}">
      <dgm:prSet/>
      <dgm:spPr/>
      <dgm:t>
        <a:bodyPr/>
        <a:lstStyle/>
        <a:p>
          <a:endParaRPr lang="en-US" sz="1400"/>
        </a:p>
      </dgm:t>
    </dgm:pt>
    <dgm:pt modelId="{307D7CB2-733F-4957-912D-5E0084CF4DBB}" type="sibTrans" cxnId="{85B14A21-B723-492B-9AC7-0CD5459CF487}">
      <dgm:prSet/>
      <dgm:spPr/>
      <dgm:t>
        <a:bodyPr/>
        <a:lstStyle/>
        <a:p>
          <a:endParaRPr lang="en-US" sz="1400"/>
        </a:p>
      </dgm:t>
    </dgm:pt>
    <dgm:pt modelId="{BD74001D-0426-43E5-AB42-6636F3910A04}">
      <dgm:prSet phldrT="[Text]" custT="1"/>
      <dgm:spPr/>
      <dgm:t>
        <a:bodyPr/>
        <a:lstStyle/>
        <a:p>
          <a:r>
            <a:rPr lang="fa-IR" sz="2800" dirty="0" smtClean="0">
              <a:cs typeface="B Homa" panose="00000400000000000000" pitchFamily="2" charset="-78"/>
            </a:rPr>
            <a:t>مردم و اجتماع</a:t>
          </a:r>
          <a:endParaRPr lang="en-US" sz="2800" dirty="0">
            <a:cs typeface="B Homa" panose="00000400000000000000" pitchFamily="2" charset="-78"/>
          </a:endParaRPr>
        </a:p>
      </dgm:t>
    </dgm:pt>
    <dgm:pt modelId="{59D5E695-632A-4189-956C-C055309570D8}" type="parTrans" cxnId="{B1C88A59-5A5E-4FE7-B45B-1D1D9D91CEB4}">
      <dgm:prSet/>
      <dgm:spPr/>
      <dgm:t>
        <a:bodyPr/>
        <a:lstStyle/>
        <a:p>
          <a:endParaRPr lang="en-US" sz="1400"/>
        </a:p>
      </dgm:t>
    </dgm:pt>
    <dgm:pt modelId="{66D4B40A-5010-4D89-B5DB-BBBFA0DEB245}" type="sibTrans" cxnId="{B1C88A59-5A5E-4FE7-B45B-1D1D9D91CEB4}">
      <dgm:prSet/>
      <dgm:spPr/>
      <dgm:t>
        <a:bodyPr/>
        <a:lstStyle/>
        <a:p>
          <a:endParaRPr lang="en-US" sz="1400"/>
        </a:p>
      </dgm:t>
    </dgm:pt>
    <dgm:pt modelId="{99FE2949-7D74-4CB1-8CA7-C27FECC70949}">
      <dgm:prSet phldrT="[Text]" custT="1"/>
      <dgm:spPr/>
      <dgm:t>
        <a:bodyPr/>
        <a:lstStyle/>
        <a:p>
          <a:pPr rtl="1"/>
          <a:r>
            <a:rPr lang="fa-IR" sz="2400" b="1" dirty="0" smtClean="0">
              <a:cs typeface="B Homa" panose="00000400000000000000" pitchFamily="2" charset="-78"/>
            </a:rPr>
            <a:t>امنيت سكونت</a:t>
          </a:r>
          <a:endParaRPr lang="en-US" sz="2400" b="1" dirty="0">
            <a:cs typeface="B Homa" panose="00000400000000000000" pitchFamily="2" charset="-78"/>
          </a:endParaRPr>
        </a:p>
      </dgm:t>
    </dgm:pt>
    <dgm:pt modelId="{ACD5CE28-2597-4847-BD3D-610C88D15BEC}" type="parTrans" cxnId="{7F731167-C28F-4EF9-B29A-8B03745CA729}">
      <dgm:prSet/>
      <dgm:spPr/>
      <dgm:t>
        <a:bodyPr/>
        <a:lstStyle/>
        <a:p>
          <a:endParaRPr lang="en-US" sz="1400"/>
        </a:p>
      </dgm:t>
    </dgm:pt>
    <dgm:pt modelId="{25902AFA-C52D-4D4D-9B05-0C370510B46A}" type="sibTrans" cxnId="{7F731167-C28F-4EF9-B29A-8B03745CA729}">
      <dgm:prSet/>
      <dgm:spPr/>
      <dgm:t>
        <a:bodyPr/>
        <a:lstStyle/>
        <a:p>
          <a:endParaRPr lang="en-US" sz="1400"/>
        </a:p>
      </dgm:t>
    </dgm:pt>
    <dgm:pt modelId="{5FFED600-D9C2-4A47-97CB-D9F2F45D98C6}">
      <dgm:prSet phldrT="[Text]" custT="1"/>
      <dgm:spPr/>
      <dgm:t>
        <a:bodyPr/>
        <a:lstStyle/>
        <a:p>
          <a:pPr rtl="1"/>
          <a:r>
            <a:rPr lang="fa-IR" sz="2400" b="1" dirty="0" smtClean="0">
              <a:cs typeface="B Homa" panose="00000400000000000000" pitchFamily="2" charset="-78"/>
            </a:rPr>
            <a:t>خطرات محيطي</a:t>
          </a:r>
          <a:endParaRPr lang="en-US" sz="2400" b="1" dirty="0">
            <a:cs typeface="B Homa" panose="00000400000000000000" pitchFamily="2" charset="-78"/>
          </a:endParaRPr>
        </a:p>
      </dgm:t>
    </dgm:pt>
    <dgm:pt modelId="{3317CC6C-A2EA-455D-8B3F-CDC25CC958A7}" type="parTrans" cxnId="{19D1B694-D33E-4132-80E9-ED100771B714}">
      <dgm:prSet/>
      <dgm:spPr/>
      <dgm:t>
        <a:bodyPr/>
        <a:lstStyle/>
        <a:p>
          <a:endParaRPr lang="en-US" sz="1400"/>
        </a:p>
      </dgm:t>
    </dgm:pt>
    <dgm:pt modelId="{B94CBF8B-6C87-43FD-804A-F4476900829E}" type="sibTrans" cxnId="{19D1B694-D33E-4132-80E9-ED100771B714}">
      <dgm:prSet/>
      <dgm:spPr/>
      <dgm:t>
        <a:bodyPr/>
        <a:lstStyle/>
        <a:p>
          <a:endParaRPr lang="en-US" sz="1400"/>
        </a:p>
      </dgm:t>
    </dgm:pt>
    <dgm:pt modelId="{749D0398-C3C4-44C7-8830-3FBA9D72055C}">
      <dgm:prSet phldrT="[Text]" custT="1"/>
      <dgm:spPr/>
      <dgm:t>
        <a:bodyPr/>
        <a:lstStyle/>
        <a:p>
          <a:pPr rtl="1"/>
          <a:r>
            <a:rPr lang="fa-IR" sz="2400" b="1" dirty="0" smtClean="0">
              <a:cs typeface="B Homa" panose="00000400000000000000" pitchFamily="2" charset="-78"/>
            </a:rPr>
            <a:t>ناپايداري مسكن </a:t>
          </a:r>
          <a:endParaRPr lang="en-US" sz="2400" b="1" dirty="0">
            <a:cs typeface="B Homa" panose="00000400000000000000" pitchFamily="2" charset="-78"/>
          </a:endParaRPr>
        </a:p>
      </dgm:t>
    </dgm:pt>
    <dgm:pt modelId="{278BD014-EF16-42C5-90EA-02E477E0BF91}" type="parTrans" cxnId="{66252663-4048-40C8-8789-F3B1438F1F69}">
      <dgm:prSet/>
      <dgm:spPr/>
      <dgm:t>
        <a:bodyPr/>
        <a:lstStyle/>
        <a:p>
          <a:endParaRPr lang="en-US" sz="1400"/>
        </a:p>
      </dgm:t>
    </dgm:pt>
    <dgm:pt modelId="{54C9E269-CFB6-46EA-B6BC-819BCF4F5728}" type="sibTrans" cxnId="{66252663-4048-40C8-8789-F3B1438F1F69}">
      <dgm:prSet/>
      <dgm:spPr/>
      <dgm:t>
        <a:bodyPr/>
        <a:lstStyle/>
        <a:p>
          <a:endParaRPr lang="en-US" sz="1400"/>
        </a:p>
      </dgm:t>
    </dgm:pt>
    <dgm:pt modelId="{2B9C89A2-BC20-484A-B9ED-CFF81734E855}">
      <dgm:prSet phldrT="[Text]" custT="1"/>
      <dgm:spPr/>
      <dgm:t>
        <a:bodyPr/>
        <a:lstStyle/>
        <a:p>
          <a:pPr rtl="1"/>
          <a:r>
            <a:rPr lang="fa-IR" sz="2400" b="1" dirty="0" smtClean="0">
              <a:cs typeface="B Homa" panose="00000400000000000000" pitchFamily="2" charset="-78"/>
            </a:rPr>
            <a:t>زيرساخت و خدمات</a:t>
          </a:r>
          <a:endParaRPr lang="en-US" sz="2400" b="1" dirty="0">
            <a:cs typeface="B Homa" panose="00000400000000000000" pitchFamily="2" charset="-78"/>
          </a:endParaRPr>
        </a:p>
      </dgm:t>
    </dgm:pt>
    <dgm:pt modelId="{48D6DC32-A9F4-4369-B344-054C87F2DA8F}" type="parTrans" cxnId="{A138A9E6-2FFE-4E4C-B7E6-A3DE85214EF6}">
      <dgm:prSet/>
      <dgm:spPr/>
      <dgm:t>
        <a:bodyPr/>
        <a:lstStyle/>
        <a:p>
          <a:endParaRPr lang="en-US" sz="1400"/>
        </a:p>
      </dgm:t>
    </dgm:pt>
    <dgm:pt modelId="{D6EAC23D-918D-451A-A312-CDD7A2A95BCA}" type="sibTrans" cxnId="{A138A9E6-2FFE-4E4C-B7E6-A3DE85214EF6}">
      <dgm:prSet/>
      <dgm:spPr/>
      <dgm:t>
        <a:bodyPr/>
        <a:lstStyle/>
        <a:p>
          <a:endParaRPr lang="en-US" sz="1400"/>
        </a:p>
      </dgm:t>
    </dgm:pt>
    <dgm:pt modelId="{968BE366-D43F-465B-AF19-89FE12FCD1BD}">
      <dgm:prSet phldrT="[Text]" custT="1"/>
      <dgm:spPr/>
      <dgm:t>
        <a:bodyPr/>
        <a:lstStyle/>
        <a:p>
          <a:pPr rtl="1"/>
          <a:r>
            <a:rPr lang="fa-IR" sz="2800" dirty="0" smtClean="0">
              <a:cs typeface="B Homa" panose="00000400000000000000" pitchFamily="2" charset="-78"/>
            </a:rPr>
            <a:t>شورش‌ها و اغتشاشات</a:t>
          </a:r>
          <a:endParaRPr lang="en-US" sz="2800" dirty="0">
            <a:cs typeface="B Homa" panose="00000400000000000000" pitchFamily="2" charset="-78"/>
          </a:endParaRPr>
        </a:p>
      </dgm:t>
    </dgm:pt>
    <dgm:pt modelId="{8B43969E-E05E-4DFA-B2B1-83137386981E}" type="parTrans" cxnId="{8CC545FB-BC8B-4D9D-B567-87B263EF4A76}">
      <dgm:prSet/>
      <dgm:spPr/>
      <dgm:t>
        <a:bodyPr/>
        <a:lstStyle/>
        <a:p>
          <a:endParaRPr lang="en-US" sz="1400"/>
        </a:p>
      </dgm:t>
    </dgm:pt>
    <dgm:pt modelId="{EDFAE3C9-095A-4479-8264-C15A2C79BFBF}" type="sibTrans" cxnId="{8CC545FB-BC8B-4D9D-B567-87B263EF4A76}">
      <dgm:prSet/>
      <dgm:spPr/>
      <dgm:t>
        <a:bodyPr/>
        <a:lstStyle/>
        <a:p>
          <a:endParaRPr lang="en-US" sz="1400"/>
        </a:p>
      </dgm:t>
    </dgm:pt>
    <dgm:pt modelId="{4EBAE985-C680-4349-AA67-A2E94A56E662}">
      <dgm:prSet phldrT="[Text]" custT="1"/>
      <dgm:spPr/>
      <dgm:t>
        <a:bodyPr/>
        <a:lstStyle/>
        <a:p>
          <a:pPr rtl="1"/>
          <a:r>
            <a:rPr lang="fa-IR" sz="2400" b="1" dirty="0" smtClean="0">
              <a:cs typeface="B Homa" panose="00000400000000000000" pitchFamily="2" charset="-78"/>
            </a:rPr>
            <a:t>اشتغال و درآمد</a:t>
          </a:r>
          <a:endParaRPr lang="en-US" sz="2400" b="1" dirty="0">
            <a:cs typeface="B Homa" panose="00000400000000000000" pitchFamily="2" charset="-78"/>
          </a:endParaRPr>
        </a:p>
      </dgm:t>
    </dgm:pt>
    <dgm:pt modelId="{0B5743C8-E07E-4C39-81B8-807E77179CFD}" type="parTrans" cxnId="{7FB7165A-08C9-416C-9AD7-25C56743CDE1}">
      <dgm:prSet/>
      <dgm:spPr/>
      <dgm:t>
        <a:bodyPr/>
        <a:lstStyle/>
        <a:p>
          <a:endParaRPr lang="en-US" sz="1400"/>
        </a:p>
      </dgm:t>
    </dgm:pt>
    <dgm:pt modelId="{C6B1D8E2-8AFC-4467-8BC4-A169C1A31A30}" type="sibTrans" cxnId="{7FB7165A-08C9-416C-9AD7-25C56743CDE1}">
      <dgm:prSet/>
      <dgm:spPr/>
      <dgm:t>
        <a:bodyPr/>
        <a:lstStyle/>
        <a:p>
          <a:endParaRPr lang="en-US" sz="1400"/>
        </a:p>
      </dgm:t>
    </dgm:pt>
    <dgm:pt modelId="{72C4666A-8E20-4E56-9C72-1469B0ED4536}">
      <dgm:prSet phldrT="[Text]" custT="1"/>
      <dgm:spPr/>
      <dgm:t>
        <a:bodyPr/>
        <a:lstStyle/>
        <a:p>
          <a:pPr rtl="1"/>
          <a:r>
            <a:rPr lang="fa-IR" sz="2800" dirty="0" smtClean="0">
              <a:cs typeface="B Homa" panose="00000400000000000000" pitchFamily="2" charset="-78"/>
            </a:rPr>
            <a:t>ونداليسم</a:t>
          </a:r>
          <a:endParaRPr lang="en-US" sz="2800" dirty="0">
            <a:cs typeface="B Homa" panose="00000400000000000000" pitchFamily="2" charset="-78"/>
          </a:endParaRPr>
        </a:p>
      </dgm:t>
    </dgm:pt>
    <dgm:pt modelId="{07F32B35-A6B0-4316-8DED-77C95C21CDCD}" type="parTrans" cxnId="{D15AEEBF-C397-4D33-A586-9F73304A9240}">
      <dgm:prSet/>
      <dgm:spPr/>
      <dgm:t>
        <a:bodyPr/>
        <a:lstStyle/>
        <a:p>
          <a:endParaRPr lang="en-US" sz="1400"/>
        </a:p>
      </dgm:t>
    </dgm:pt>
    <dgm:pt modelId="{1FBF4EF3-9296-49D4-9C3B-FCD93E8404A9}" type="sibTrans" cxnId="{D15AEEBF-C397-4D33-A586-9F73304A9240}">
      <dgm:prSet/>
      <dgm:spPr/>
      <dgm:t>
        <a:bodyPr/>
        <a:lstStyle/>
        <a:p>
          <a:endParaRPr lang="en-US" sz="1400"/>
        </a:p>
      </dgm:t>
    </dgm:pt>
    <dgm:pt modelId="{1042C0AA-2634-40EC-A8CC-90FDD8D64ED8}">
      <dgm:prSet phldrT="[Text]" custT="1"/>
      <dgm:spPr/>
      <dgm:t>
        <a:bodyPr/>
        <a:lstStyle/>
        <a:p>
          <a:pPr rtl="1"/>
          <a:r>
            <a:rPr lang="fa-IR" sz="2800" dirty="0" smtClean="0">
              <a:cs typeface="B Homa" panose="00000400000000000000" pitchFamily="2" charset="-78"/>
            </a:rPr>
            <a:t>بزه‌كاري سازمان يافته</a:t>
          </a:r>
          <a:endParaRPr lang="en-US" sz="2800" dirty="0">
            <a:cs typeface="B Homa" panose="00000400000000000000" pitchFamily="2" charset="-78"/>
          </a:endParaRPr>
        </a:p>
      </dgm:t>
    </dgm:pt>
    <dgm:pt modelId="{933E1E4F-CAFB-4DBF-8C6C-303094B99C8E}" type="parTrans" cxnId="{9A27F01B-856A-45A2-B252-97CE245859EC}">
      <dgm:prSet/>
      <dgm:spPr/>
      <dgm:t>
        <a:bodyPr/>
        <a:lstStyle/>
        <a:p>
          <a:endParaRPr lang="en-US" sz="1400"/>
        </a:p>
      </dgm:t>
    </dgm:pt>
    <dgm:pt modelId="{53B40ABD-7719-4126-A495-1ACDF9AB317B}" type="sibTrans" cxnId="{9A27F01B-856A-45A2-B252-97CE245859EC}">
      <dgm:prSet/>
      <dgm:spPr/>
      <dgm:t>
        <a:bodyPr/>
        <a:lstStyle/>
        <a:p>
          <a:endParaRPr lang="en-US" sz="1400"/>
        </a:p>
      </dgm:t>
    </dgm:pt>
    <dgm:pt modelId="{8E587886-A243-4A1C-ADCC-36AA73D03AA8}" type="pres">
      <dgm:prSet presAssocID="{FFF507DF-697E-4A02-A0E3-7F672A0F342C}" presName="Name0" presStyleCnt="0">
        <dgm:presLayoutVars>
          <dgm:dir/>
          <dgm:animLvl val="lvl"/>
          <dgm:resizeHandles val="exact"/>
        </dgm:presLayoutVars>
      </dgm:prSet>
      <dgm:spPr/>
      <dgm:t>
        <a:bodyPr/>
        <a:lstStyle/>
        <a:p>
          <a:endParaRPr lang="en-US"/>
        </a:p>
      </dgm:t>
    </dgm:pt>
    <dgm:pt modelId="{6B8AF936-D066-4C14-B1FA-6F0DD57C3E2F}" type="pres">
      <dgm:prSet presAssocID="{883320E7-1D99-4472-BAB6-5ECD341214D5}" presName="composite" presStyleCnt="0"/>
      <dgm:spPr/>
    </dgm:pt>
    <dgm:pt modelId="{C66C5A5D-37C0-421A-BE28-26EFBFD6662E}" type="pres">
      <dgm:prSet presAssocID="{883320E7-1D99-4472-BAB6-5ECD341214D5}" presName="parTx" presStyleLbl="alignNode1" presStyleIdx="0" presStyleCnt="2">
        <dgm:presLayoutVars>
          <dgm:chMax val="0"/>
          <dgm:chPref val="0"/>
          <dgm:bulletEnabled val="1"/>
        </dgm:presLayoutVars>
      </dgm:prSet>
      <dgm:spPr/>
      <dgm:t>
        <a:bodyPr/>
        <a:lstStyle/>
        <a:p>
          <a:endParaRPr lang="en-US"/>
        </a:p>
      </dgm:t>
    </dgm:pt>
    <dgm:pt modelId="{69BBD104-EFB1-4045-A273-76E07B9A817F}" type="pres">
      <dgm:prSet presAssocID="{883320E7-1D99-4472-BAB6-5ECD341214D5}" presName="desTx" presStyleLbl="alignAccFollowNode1" presStyleIdx="0" presStyleCnt="2">
        <dgm:presLayoutVars>
          <dgm:bulletEnabled val="1"/>
        </dgm:presLayoutVars>
      </dgm:prSet>
      <dgm:spPr/>
      <dgm:t>
        <a:bodyPr/>
        <a:lstStyle/>
        <a:p>
          <a:endParaRPr lang="en-US"/>
        </a:p>
      </dgm:t>
    </dgm:pt>
    <dgm:pt modelId="{46DDF164-CF72-4E60-BA05-E745A38F6C4A}" type="pres">
      <dgm:prSet presAssocID="{1F38FE9A-74F3-4660-891D-30AD072E8384}" presName="space" presStyleCnt="0"/>
      <dgm:spPr/>
    </dgm:pt>
    <dgm:pt modelId="{C122CC1B-4377-4774-BE84-6E513ADE08F9}" type="pres">
      <dgm:prSet presAssocID="{BD74001D-0426-43E5-AB42-6636F3910A04}" presName="composite" presStyleCnt="0"/>
      <dgm:spPr/>
    </dgm:pt>
    <dgm:pt modelId="{634309FA-77F8-497A-8ABB-B46BB0C30E50}" type="pres">
      <dgm:prSet presAssocID="{BD74001D-0426-43E5-AB42-6636F3910A04}" presName="parTx" presStyleLbl="alignNode1" presStyleIdx="1" presStyleCnt="2" custLinFactNeighborX="1" custLinFactNeighborY="-36016">
        <dgm:presLayoutVars>
          <dgm:chMax val="0"/>
          <dgm:chPref val="0"/>
          <dgm:bulletEnabled val="1"/>
        </dgm:presLayoutVars>
      </dgm:prSet>
      <dgm:spPr/>
      <dgm:t>
        <a:bodyPr/>
        <a:lstStyle/>
        <a:p>
          <a:endParaRPr lang="en-US"/>
        </a:p>
      </dgm:t>
    </dgm:pt>
    <dgm:pt modelId="{2BED0F19-1788-4CC4-948A-CF26165CF544}" type="pres">
      <dgm:prSet presAssocID="{BD74001D-0426-43E5-AB42-6636F3910A04}" presName="desTx" presStyleLbl="alignAccFollowNode1" presStyleIdx="1" presStyleCnt="2" custScaleY="101502">
        <dgm:presLayoutVars>
          <dgm:bulletEnabled val="1"/>
        </dgm:presLayoutVars>
      </dgm:prSet>
      <dgm:spPr/>
      <dgm:t>
        <a:bodyPr/>
        <a:lstStyle/>
        <a:p>
          <a:endParaRPr lang="en-US"/>
        </a:p>
      </dgm:t>
    </dgm:pt>
  </dgm:ptLst>
  <dgm:cxnLst>
    <dgm:cxn modelId="{66252663-4048-40C8-8789-F3B1438F1F69}" srcId="{BD74001D-0426-43E5-AB42-6636F3910A04}" destId="{749D0398-C3C4-44C7-8830-3FBA9D72055C}" srcOrd="2" destOrd="0" parTransId="{278BD014-EF16-42C5-90EA-02E477E0BF91}" sibTransId="{54C9E269-CFB6-46EA-B6BC-819BCF4F5728}"/>
    <dgm:cxn modelId="{12801640-C35B-4CC0-AD0E-173F1A977030}" type="presOf" srcId="{5FFED600-D9C2-4A47-97CB-D9F2F45D98C6}" destId="{2BED0F19-1788-4CC4-948A-CF26165CF544}" srcOrd="0" destOrd="1" presId="urn:microsoft.com/office/officeart/2005/8/layout/hList1"/>
    <dgm:cxn modelId="{7A07CC43-5CD4-490C-A10C-527FA156E050}" type="presOf" srcId="{968BE366-D43F-465B-AF19-89FE12FCD1BD}" destId="{69BBD104-EFB1-4045-A273-76E07B9A817F}" srcOrd="0" destOrd="1" presId="urn:microsoft.com/office/officeart/2005/8/layout/hList1"/>
    <dgm:cxn modelId="{85B14A21-B723-492B-9AC7-0CD5459CF487}" srcId="{883320E7-1D99-4472-BAB6-5ECD341214D5}" destId="{74393008-EE77-451B-8125-D531C72FB83F}" srcOrd="0" destOrd="0" parTransId="{3822F922-2EBC-41AE-8B90-C31EFB2B2002}" sibTransId="{307D7CB2-733F-4957-912D-5E0084CF4DBB}"/>
    <dgm:cxn modelId="{BCE03D5D-CFB1-4E6B-82A7-29035C2D0B47}" type="presOf" srcId="{FFF507DF-697E-4A02-A0E3-7F672A0F342C}" destId="{8E587886-A243-4A1C-ADCC-36AA73D03AA8}" srcOrd="0" destOrd="0" presId="urn:microsoft.com/office/officeart/2005/8/layout/hList1"/>
    <dgm:cxn modelId="{53FB7955-4B81-4A08-8247-1ED6FF24BB5D}" type="presOf" srcId="{72C4666A-8E20-4E56-9C72-1469B0ED4536}" destId="{69BBD104-EFB1-4045-A273-76E07B9A817F}" srcOrd="0" destOrd="2" presId="urn:microsoft.com/office/officeart/2005/8/layout/hList1"/>
    <dgm:cxn modelId="{B1C88A59-5A5E-4FE7-B45B-1D1D9D91CEB4}" srcId="{FFF507DF-697E-4A02-A0E3-7F672A0F342C}" destId="{BD74001D-0426-43E5-AB42-6636F3910A04}" srcOrd="1" destOrd="0" parTransId="{59D5E695-632A-4189-956C-C055309570D8}" sibTransId="{66D4B40A-5010-4D89-B5DB-BBBFA0DEB245}"/>
    <dgm:cxn modelId="{6E6EB454-2A5D-4B69-B5C2-1C477A01AA41}" type="presOf" srcId="{99FE2949-7D74-4CB1-8CA7-C27FECC70949}" destId="{2BED0F19-1788-4CC4-948A-CF26165CF544}" srcOrd="0" destOrd="0" presId="urn:microsoft.com/office/officeart/2005/8/layout/hList1"/>
    <dgm:cxn modelId="{27D3E574-BFBE-48C0-B8CA-A3F815A4A778}" type="presOf" srcId="{1042C0AA-2634-40EC-A8CC-90FDD8D64ED8}" destId="{69BBD104-EFB1-4045-A273-76E07B9A817F}" srcOrd="0" destOrd="3" presId="urn:microsoft.com/office/officeart/2005/8/layout/hList1"/>
    <dgm:cxn modelId="{9A27F01B-856A-45A2-B252-97CE245859EC}" srcId="{883320E7-1D99-4472-BAB6-5ECD341214D5}" destId="{1042C0AA-2634-40EC-A8CC-90FDD8D64ED8}" srcOrd="3" destOrd="0" parTransId="{933E1E4F-CAFB-4DBF-8C6C-303094B99C8E}" sibTransId="{53B40ABD-7719-4126-A495-1ACDF9AB317B}"/>
    <dgm:cxn modelId="{7FB7165A-08C9-416C-9AD7-25C56743CDE1}" srcId="{BD74001D-0426-43E5-AB42-6636F3910A04}" destId="{4EBAE985-C680-4349-AA67-A2E94A56E662}" srcOrd="4" destOrd="0" parTransId="{0B5743C8-E07E-4C39-81B8-807E77179CFD}" sibTransId="{C6B1D8E2-8AFC-4467-8BC4-A169C1A31A30}"/>
    <dgm:cxn modelId="{059C2547-2EC1-406A-A527-D53D3A8776C8}" type="presOf" srcId="{749D0398-C3C4-44C7-8830-3FBA9D72055C}" destId="{2BED0F19-1788-4CC4-948A-CF26165CF544}" srcOrd="0" destOrd="2" presId="urn:microsoft.com/office/officeart/2005/8/layout/hList1"/>
    <dgm:cxn modelId="{C7874AED-5C9F-434D-BB42-42B8922CB5F0}" type="presOf" srcId="{74393008-EE77-451B-8125-D531C72FB83F}" destId="{69BBD104-EFB1-4045-A273-76E07B9A817F}" srcOrd="0" destOrd="0" presId="urn:microsoft.com/office/officeart/2005/8/layout/hList1"/>
    <dgm:cxn modelId="{71EE29E9-5482-4D9C-93C2-5DA8EFE70E50}" type="presOf" srcId="{883320E7-1D99-4472-BAB6-5ECD341214D5}" destId="{C66C5A5D-37C0-421A-BE28-26EFBFD6662E}" srcOrd="0" destOrd="0" presId="urn:microsoft.com/office/officeart/2005/8/layout/hList1"/>
    <dgm:cxn modelId="{3F6FA8A6-930E-4077-A7AE-143711ACAC88}" type="presOf" srcId="{4EBAE985-C680-4349-AA67-A2E94A56E662}" destId="{2BED0F19-1788-4CC4-948A-CF26165CF544}" srcOrd="0" destOrd="4" presId="urn:microsoft.com/office/officeart/2005/8/layout/hList1"/>
    <dgm:cxn modelId="{7F731167-C28F-4EF9-B29A-8B03745CA729}" srcId="{BD74001D-0426-43E5-AB42-6636F3910A04}" destId="{99FE2949-7D74-4CB1-8CA7-C27FECC70949}" srcOrd="0" destOrd="0" parTransId="{ACD5CE28-2597-4847-BD3D-610C88D15BEC}" sibTransId="{25902AFA-C52D-4D4D-9B05-0C370510B46A}"/>
    <dgm:cxn modelId="{B0132EA4-41CD-41AC-85E0-3396F6D9E60D}" type="presOf" srcId="{2B9C89A2-BC20-484A-B9ED-CFF81734E855}" destId="{2BED0F19-1788-4CC4-948A-CF26165CF544}" srcOrd="0" destOrd="3" presId="urn:microsoft.com/office/officeart/2005/8/layout/hList1"/>
    <dgm:cxn modelId="{A138A9E6-2FFE-4E4C-B7E6-A3DE85214EF6}" srcId="{BD74001D-0426-43E5-AB42-6636F3910A04}" destId="{2B9C89A2-BC20-484A-B9ED-CFF81734E855}" srcOrd="3" destOrd="0" parTransId="{48D6DC32-A9F4-4369-B344-054C87F2DA8F}" sibTransId="{D6EAC23D-918D-451A-A312-CDD7A2A95BCA}"/>
    <dgm:cxn modelId="{19D1B694-D33E-4132-80E9-ED100771B714}" srcId="{BD74001D-0426-43E5-AB42-6636F3910A04}" destId="{5FFED600-D9C2-4A47-97CB-D9F2F45D98C6}" srcOrd="1" destOrd="0" parTransId="{3317CC6C-A2EA-455D-8B3F-CDC25CC958A7}" sibTransId="{B94CBF8B-6C87-43FD-804A-F4476900829E}"/>
    <dgm:cxn modelId="{6CD8C7D9-EC8B-4E09-BDDF-BE8548C241E6}" type="presOf" srcId="{BD74001D-0426-43E5-AB42-6636F3910A04}" destId="{634309FA-77F8-497A-8ABB-B46BB0C30E50}" srcOrd="0" destOrd="0" presId="urn:microsoft.com/office/officeart/2005/8/layout/hList1"/>
    <dgm:cxn modelId="{DF764BA5-CA03-41C6-894B-7166CC1D0B06}" srcId="{FFF507DF-697E-4A02-A0E3-7F672A0F342C}" destId="{883320E7-1D99-4472-BAB6-5ECD341214D5}" srcOrd="0" destOrd="0" parTransId="{D1A7E1A6-2189-4124-A31F-893F581C1C46}" sibTransId="{1F38FE9A-74F3-4660-891D-30AD072E8384}"/>
    <dgm:cxn modelId="{D15AEEBF-C397-4D33-A586-9F73304A9240}" srcId="{883320E7-1D99-4472-BAB6-5ECD341214D5}" destId="{72C4666A-8E20-4E56-9C72-1469B0ED4536}" srcOrd="2" destOrd="0" parTransId="{07F32B35-A6B0-4316-8DED-77C95C21CDCD}" sibTransId="{1FBF4EF3-9296-49D4-9C3B-FCD93E8404A9}"/>
    <dgm:cxn modelId="{8CC545FB-BC8B-4D9D-B567-87B263EF4A76}" srcId="{883320E7-1D99-4472-BAB6-5ECD341214D5}" destId="{968BE366-D43F-465B-AF19-89FE12FCD1BD}" srcOrd="1" destOrd="0" parTransId="{8B43969E-E05E-4DFA-B2B1-83137386981E}" sibTransId="{EDFAE3C9-095A-4479-8264-C15A2C79BFBF}"/>
    <dgm:cxn modelId="{135FCBF4-04E7-4100-8804-016D60773BC0}" type="presParOf" srcId="{8E587886-A243-4A1C-ADCC-36AA73D03AA8}" destId="{6B8AF936-D066-4C14-B1FA-6F0DD57C3E2F}" srcOrd="0" destOrd="0" presId="urn:microsoft.com/office/officeart/2005/8/layout/hList1"/>
    <dgm:cxn modelId="{AB6D5736-314C-4406-AAD0-0ACDC3674928}" type="presParOf" srcId="{6B8AF936-D066-4C14-B1FA-6F0DD57C3E2F}" destId="{C66C5A5D-37C0-421A-BE28-26EFBFD6662E}" srcOrd="0" destOrd="0" presId="urn:microsoft.com/office/officeart/2005/8/layout/hList1"/>
    <dgm:cxn modelId="{8A570F8B-F58E-4ED6-A233-9705C895B275}" type="presParOf" srcId="{6B8AF936-D066-4C14-B1FA-6F0DD57C3E2F}" destId="{69BBD104-EFB1-4045-A273-76E07B9A817F}" srcOrd="1" destOrd="0" presId="urn:microsoft.com/office/officeart/2005/8/layout/hList1"/>
    <dgm:cxn modelId="{8174B6A6-0466-4021-AD5D-100378F7FF93}" type="presParOf" srcId="{8E587886-A243-4A1C-ADCC-36AA73D03AA8}" destId="{46DDF164-CF72-4E60-BA05-E745A38F6C4A}" srcOrd="1" destOrd="0" presId="urn:microsoft.com/office/officeart/2005/8/layout/hList1"/>
    <dgm:cxn modelId="{F62F4615-DFC3-471B-AA8E-28E0E81CE007}" type="presParOf" srcId="{8E587886-A243-4A1C-ADCC-36AA73D03AA8}" destId="{C122CC1B-4377-4774-BE84-6E513ADE08F9}" srcOrd="2" destOrd="0" presId="urn:microsoft.com/office/officeart/2005/8/layout/hList1"/>
    <dgm:cxn modelId="{B0FC2188-679F-4FD0-B6A4-F1DC1863D3A8}" type="presParOf" srcId="{C122CC1B-4377-4774-BE84-6E513ADE08F9}" destId="{634309FA-77F8-497A-8ABB-B46BB0C30E50}" srcOrd="0" destOrd="0" presId="urn:microsoft.com/office/officeart/2005/8/layout/hList1"/>
    <dgm:cxn modelId="{4990C1B4-5E5B-437D-867A-4CFA2E05366A}" type="presParOf" srcId="{C122CC1B-4377-4774-BE84-6E513ADE08F9}" destId="{2BED0F19-1788-4CC4-948A-CF26165CF54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510C88-DF97-460B-B4E1-AE4C4ACFAE04}" type="doc">
      <dgm:prSet loTypeId="urn:microsoft.com/office/officeart/2005/8/layout/target3" loCatId="relationship" qsTypeId="urn:microsoft.com/office/officeart/2005/8/quickstyle/3d3" qsCatId="3D" csTypeId="urn:microsoft.com/office/officeart/2005/8/colors/accent1_2" csCatId="accent1" phldr="1"/>
      <dgm:spPr/>
      <dgm:t>
        <a:bodyPr/>
        <a:lstStyle/>
        <a:p>
          <a:endParaRPr lang="en-US"/>
        </a:p>
      </dgm:t>
    </dgm:pt>
    <dgm:pt modelId="{FC7B0076-A0CF-49EE-A04D-108C14F881DC}">
      <dgm:prSet phldrT="[Text]" custT="1"/>
      <dgm:spPr/>
      <dgm:t>
        <a:bodyPr/>
        <a:lstStyle/>
        <a:p>
          <a:r>
            <a:rPr lang="fa-IR" sz="2800" dirty="0" smtClean="0">
              <a:cs typeface="B Homa" panose="00000400000000000000" pitchFamily="2" charset="-78"/>
            </a:rPr>
            <a:t>سكونتگاه و محله</a:t>
          </a:r>
          <a:endParaRPr lang="en-US" sz="2800" dirty="0">
            <a:cs typeface="B Homa" panose="00000400000000000000" pitchFamily="2" charset="-78"/>
          </a:endParaRPr>
        </a:p>
      </dgm:t>
    </dgm:pt>
    <dgm:pt modelId="{66504579-D350-48AB-A11D-4875C8C1EC26}" type="parTrans" cxnId="{321B5C43-159A-479F-A334-3DDC8581343B}">
      <dgm:prSet/>
      <dgm:spPr/>
      <dgm:t>
        <a:bodyPr/>
        <a:lstStyle/>
        <a:p>
          <a:endParaRPr lang="en-US">
            <a:cs typeface="B Homa" panose="00000400000000000000" pitchFamily="2" charset="-78"/>
          </a:endParaRPr>
        </a:p>
      </dgm:t>
    </dgm:pt>
    <dgm:pt modelId="{5D44FF01-C26B-4E05-ADB4-23679C4A04B8}" type="sibTrans" cxnId="{321B5C43-159A-479F-A334-3DDC8581343B}">
      <dgm:prSet/>
      <dgm:spPr/>
      <dgm:t>
        <a:bodyPr/>
        <a:lstStyle/>
        <a:p>
          <a:endParaRPr lang="en-US">
            <a:cs typeface="B Homa" panose="00000400000000000000" pitchFamily="2" charset="-78"/>
          </a:endParaRPr>
        </a:p>
      </dgm:t>
    </dgm:pt>
    <dgm:pt modelId="{56EC9244-5D85-4DF9-BE31-C3EFB5059C11}">
      <dgm:prSet phldrT="[Text]" custT="1"/>
      <dgm:spPr/>
      <dgm:t>
        <a:bodyPr/>
        <a:lstStyle/>
        <a:p>
          <a:r>
            <a:rPr lang="fa-IR" sz="2000" dirty="0" smtClean="0">
              <a:cs typeface="B Homa" panose="00000400000000000000" pitchFamily="2" charset="-78"/>
            </a:rPr>
            <a:t>بيماري‌ها و رفتارهاي پر خطر</a:t>
          </a:r>
          <a:endParaRPr lang="en-US" sz="2000" dirty="0">
            <a:cs typeface="B Homa" panose="00000400000000000000" pitchFamily="2" charset="-78"/>
          </a:endParaRPr>
        </a:p>
      </dgm:t>
    </dgm:pt>
    <dgm:pt modelId="{85176365-B2E4-41C1-8311-37E0E71C8DC7}" type="parTrans" cxnId="{E6AB543F-B6DE-47DA-9232-2A08FBC1755C}">
      <dgm:prSet/>
      <dgm:spPr/>
      <dgm:t>
        <a:bodyPr/>
        <a:lstStyle/>
        <a:p>
          <a:endParaRPr lang="en-US">
            <a:cs typeface="B Homa" panose="00000400000000000000" pitchFamily="2" charset="-78"/>
          </a:endParaRPr>
        </a:p>
      </dgm:t>
    </dgm:pt>
    <dgm:pt modelId="{AD1722C7-3959-4440-8163-E4C2A7C0BDC9}" type="sibTrans" cxnId="{E6AB543F-B6DE-47DA-9232-2A08FBC1755C}">
      <dgm:prSet/>
      <dgm:spPr/>
      <dgm:t>
        <a:bodyPr/>
        <a:lstStyle/>
        <a:p>
          <a:endParaRPr lang="en-US">
            <a:cs typeface="B Homa" panose="00000400000000000000" pitchFamily="2" charset="-78"/>
          </a:endParaRPr>
        </a:p>
      </dgm:t>
    </dgm:pt>
    <dgm:pt modelId="{4FA75497-06B1-475D-93EA-D6ADB1504C22}">
      <dgm:prSet phldrT="[Text]" custT="1"/>
      <dgm:spPr/>
      <dgm:t>
        <a:bodyPr/>
        <a:lstStyle/>
        <a:p>
          <a:r>
            <a:rPr lang="fa-IR" sz="2000" dirty="0" smtClean="0">
              <a:cs typeface="B Homa" panose="00000400000000000000" pitchFamily="2" charset="-78"/>
            </a:rPr>
            <a:t>ناپايداري مسكن</a:t>
          </a:r>
          <a:endParaRPr lang="en-US" sz="2000" dirty="0">
            <a:cs typeface="B Homa" panose="00000400000000000000" pitchFamily="2" charset="-78"/>
          </a:endParaRPr>
        </a:p>
      </dgm:t>
    </dgm:pt>
    <dgm:pt modelId="{CEC4D5D3-F14C-4D6E-84CF-B682EB4F61C5}" type="parTrans" cxnId="{14B2B670-CD5E-4A5B-ACE1-6006B3F24625}">
      <dgm:prSet/>
      <dgm:spPr/>
      <dgm:t>
        <a:bodyPr/>
        <a:lstStyle/>
        <a:p>
          <a:endParaRPr lang="en-US">
            <a:cs typeface="B Homa" panose="00000400000000000000" pitchFamily="2" charset="-78"/>
          </a:endParaRPr>
        </a:p>
      </dgm:t>
    </dgm:pt>
    <dgm:pt modelId="{BFEAA821-08C3-4FBE-81B6-20476CA26959}" type="sibTrans" cxnId="{14B2B670-CD5E-4A5B-ACE1-6006B3F24625}">
      <dgm:prSet/>
      <dgm:spPr/>
      <dgm:t>
        <a:bodyPr/>
        <a:lstStyle/>
        <a:p>
          <a:endParaRPr lang="en-US">
            <a:cs typeface="B Homa" panose="00000400000000000000" pitchFamily="2" charset="-78"/>
          </a:endParaRPr>
        </a:p>
      </dgm:t>
    </dgm:pt>
    <dgm:pt modelId="{F14874F6-EC81-40DA-BFC6-F7DDB82D5F0A}">
      <dgm:prSet phldrT="[Text]" custT="1"/>
      <dgm:spPr/>
      <dgm:t>
        <a:bodyPr/>
        <a:lstStyle/>
        <a:p>
          <a:r>
            <a:rPr lang="fa-IR" sz="2800" dirty="0" smtClean="0">
              <a:cs typeface="B Homa" panose="00000400000000000000" pitchFamily="2" charset="-78"/>
            </a:rPr>
            <a:t>خطرات محيطي</a:t>
          </a:r>
          <a:endParaRPr lang="en-US" sz="2800" dirty="0">
            <a:cs typeface="B Homa" panose="00000400000000000000" pitchFamily="2" charset="-78"/>
          </a:endParaRPr>
        </a:p>
      </dgm:t>
    </dgm:pt>
    <dgm:pt modelId="{685E78C3-8219-4429-975D-71E813FA42CE}" type="parTrans" cxnId="{C36EA9FC-1020-4DBE-BE45-9CD6FFD79B66}">
      <dgm:prSet/>
      <dgm:spPr/>
      <dgm:t>
        <a:bodyPr/>
        <a:lstStyle/>
        <a:p>
          <a:endParaRPr lang="en-US">
            <a:cs typeface="B Homa" panose="00000400000000000000" pitchFamily="2" charset="-78"/>
          </a:endParaRPr>
        </a:p>
      </dgm:t>
    </dgm:pt>
    <dgm:pt modelId="{01379562-F638-4932-A5A6-52D459CA9F9E}" type="sibTrans" cxnId="{C36EA9FC-1020-4DBE-BE45-9CD6FFD79B66}">
      <dgm:prSet/>
      <dgm:spPr/>
      <dgm:t>
        <a:bodyPr/>
        <a:lstStyle/>
        <a:p>
          <a:endParaRPr lang="en-US">
            <a:cs typeface="B Homa" panose="00000400000000000000" pitchFamily="2" charset="-78"/>
          </a:endParaRPr>
        </a:p>
      </dgm:t>
    </dgm:pt>
    <dgm:pt modelId="{F3D8FB89-0CC4-4ADA-8313-7AB6746A8A8E}">
      <dgm:prSet phldrT="[Text]" custT="1"/>
      <dgm:spPr/>
      <dgm:t>
        <a:bodyPr/>
        <a:lstStyle/>
        <a:p>
          <a:r>
            <a:rPr lang="fa-IR" sz="2000" b="0" dirty="0" smtClean="0">
              <a:cs typeface="B Homa" panose="00000400000000000000" pitchFamily="2" charset="-78"/>
            </a:rPr>
            <a:t>انسان‌ساخت</a:t>
          </a:r>
        </a:p>
      </dgm:t>
    </dgm:pt>
    <dgm:pt modelId="{D144AE20-30D4-4223-88FD-380C3434F7CE}" type="parTrans" cxnId="{BE0663B8-0255-40CB-A146-9D3156ADA041}">
      <dgm:prSet/>
      <dgm:spPr/>
      <dgm:t>
        <a:bodyPr/>
        <a:lstStyle/>
        <a:p>
          <a:endParaRPr lang="en-US">
            <a:cs typeface="B Homa" panose="00000400000000000000" pitchFamily="2" charset="-78"/>
          </a:endParaRPr>
        </a:p>
      </dgm:t>
    </dgm:pt>
    <dgm:pt modelId="{2224A4D0-F431-464A-9369-3CCC8C5E6595}" type="sibTrans" cxnId="{BE0663B8-0255-40CB-A146-9D3156ADA041}">
      <dgm:prSet/>
      <dgm:spPr/>
      <dgm:t>
        <a:bodyPr/>
        <a:lstStyle/>
        <a:p>
          <a:endParaRPr lang="en-US">
            <a:cs typeface="B Homa" panose="00000400000000000000" pitchFamily="2" charset="-78"/>
          </a:endParaRPr>
        </a:p>
      </dgm:t>
    </dgm:pt>
    <dgm:pt modelId="{B85E41E3-586B-4F09-B20B-B358018463EB}">
      <dgm:prSet phldrT="[Text]" custT="1"/>
      <dgm:spPr/>
      <dgm:t>
        <a:bodyPr/>
        <a:lstStyle/>
        <a:p>
          <a:r>
            <a:rPr lang="fa-IR" sz="2000" b="0" dirty="0" smtClean="0">
              <a:cs typeface="B Homa" panose="00000400000000000000" pitchFamily="2" charset="-78"/>
            </a:rPr>
            <a:t>سازمان يافته </a:t>
          </a:r>
          <a:endParaRPr lang="en-US" sz="2000" b="0" dirty="0">
            <a:cs typeface="B Homa" panose="00000400000000000000" pitchFamily="2" charset="-78"/>
          </a:endParaRPr>
        </a:p>
      </dgm:t>
    </dgm:pt>
    <dgm:pt modelId="{69371EA1-23D9-40C4-A0C5-8FD01537A216}" type="parTrans" cxnId="{CD5BCD56-F40D-406A-9179-612A3BDB6AEA}">
      <dgm:prSet/>
      <dgm:spPr/>
      <dgm:t>
        <a:bodyPr/>
        <a:lstStyle/>
        <a:p>
          <a:endParaRPr lang="en-US">
            <a:cs typeface="B Homa" panose="00000400000000000000" pitchFamily="2" charset="-78"/>
          </a:endParaRPr>
        </a:p>
      </dgm:t>
    </dgm:pt>
    <dgm:pt modelId="{C8F53AEC-5D91-4C3F-AF89-8190967DFB9C}" type="sibTrans" cxnId="{CD5BCD56-F40D-406A-9179-612A3BDB6AEA}">
      <dgm:prSet/>
      <dgm:spPr/>
      <dgm:t>
        <a:bodyPr/>
        <a:lstStyle/>
        <a:p>
          <a:endParaRPr lang="en-US">
            <a:cs typeface="B Homa" panose="00000400000000000000" pitchFamily="2" charset="-78"/>
          </a:endParaRPr>
        </a:p>
      </dgm:t>
    </dgm:pt>
    <dgm:pt modelId="{46204F66-08FE-42F8-9BAF-342A7F5FE93E}">
      <dgm:prSet phldrT="[Text]" custT="1"/>
      <dgm:spPr/>
      <dgm:t>
        <a:bodyPr/>
        <a:lstStyle/>
        <a:p>
          <a:r>
            <a:rPr lang="fa-IR" sz="2000" dirty="0" smtClean="0">
              <a:cs typeface="B Homa" panose="00000400000000000000" pitchFamily="2" charset="-78"/>
            </a:rPr>
            <a:t>پراكنده</a:t>
          </a:r>
          <a:endParaRPr lang="en-US" sz="2000" dirty="0">
            <a:cs typeface="B Homa" panose="00000400000000000000" pitchFamily="2" charset="-78"/>
          </a:endParaRPr>
        </a:p>
      </dgm:t>
    </dgm:pt>
    <dgm:pt modelId="{E9B97AA2-E579-46F2-A230-C8FAFD7AE1CF}" type="parTrans" cxnId="{923C83B4-DF00-4685-A572-8C5C70E3D176}">
      <dgm:prSet/>
      <dgm:spPr/>
      <dgm:t>
        <a:bodyPr/>
        <a:lstStyle/>
        <a:p>
          <a:endParaRPr lang="en-US">
            <a:cs typeface="B Homa" panose="00000400000000000000" pitchFamily="2" charset="-78"/>
          </a:endParaRPr>
        </a:p>
      </dgm:t>
    </dgm:pt>
    <dgm:pt modelId="{9DC347BB-322E-41EE-948D-445690E9EABA}" type="sibTrans" cxnId="{923C83B4-DF00-4685-A572-8C5C70E3D176}">
      <dgm:prSet/>
      <dgm:spPr/>
      <dgm:t>
        <a:bodyPr/>
        <a:lstStyle/>
        <a:p>
          <a:endParaRPr lang="en-US">
            <a:cs typeface="B Homa" panose="00000400000000000000" pitchFamily="2" charset="-78"/>
          </a:endParaRPr>
        </a:p>
      </dgm:t>
    </dgm:pt>
    <dgm:pt modelId="{B5ED7942-6F5A-46E8-BB48-6740CF087612}">
      <dgm:prSet phldrT="[Text]" custT="1"/>
      <dgm:spPr/>
      <dgm:t>
        <a:bodyPr/>
        <a:lstStyle/>
        <a:p>
          <a:r>
            <a:rPr lang="fa-IR" sz="2800" dirty="0" smtClean="0">
              <a:cs typeface="B Homa" panose="00000400000000000000" pitchFamily="2" charset="-78"/>
            </a:rPr>
            <a:t>بزه و خشونت</a:t>
          </a:r>
          <a:endParaRPr lang="en-US" sz="2800" dirty="0">
            <a:cs typeface="B Homa" panose="00000400000000000000" pitchFamily="2" charset="-78"/>
          </a:endParaRPr>
        </a:p>
      </dgm:t>
    </dgm:pt>
    <dgm:pt modelId="{CB92C6B6-D54B-464A-A64C-84C649E7F558}" type="sibTrans" cxnId="{EC0DC0FE-CEF8-420B-9F33-D7C8EA8AB8ED}">
      <dgm:prSet/>
      <dgm:spPr/>
      <dgm:t>
        <a:bodyPr/>
        <a:lstStyle/>
        <a:p>
          <a:endParaRPr lang="en-US">
            <a:cs typeface="B Homa" panose="00000400000000000000" pitchFamily="2" charset="-78"/>
          </a:endParaRPr>
        </a:p>
      </dgm:t>
    </dgm:pt>
    <dgm:pt modelId="{35F6B372-947B-457E-8647-8E9DFBED7348}" type="parTrans" cxnId="{EC0DC0FE-CEF8-420B-9F33-D7C8EA8AB8ED}">
      <dgm:prSet/>
      <dgm:spPr/>
      <dgm:t>
        <a:bodyPr/>
        <a:lstStyle/>
        <a:p>
          <a:endParaRPr lang="en-US">
            <a:cs typeface="B Homa" panose="00000400000000000000" pitchFamily="2" charset="-78"/>
          </a:endParaRPr>
        </a:p>
      </dgm:t>
    </dgm:pt>
    <dgm:pt modelId="{68F20E51-CFDA-4E17-9D9C-FCF7D1C25D38}">
      <dgm:prSet phldrT="[Text]" custT="1"/>
      <dgm:spPr/>
      <dgm:t>
        <a:bodyPr/>
        <a:lstStyle/>
        <a:p>
          <a:r>
            <a:rPr lang="fa-IR" sz="2000" b="0" dirty="0" smtClean="0">
              <a:cs typeface="B Homa" panose="00000400000000000000" pitchFamily="2" charset="-78"/>
            </a:rPr>
            <a:t>طبيعي </a:t>
          </a:r>
        </a:p>
      </dgm:t>
    </dgm:pt>
    <dgm:pt modelId="{CCD6A72A-7917-4212-A0F4-A629E94B1DE0}" type="parTrans" cxnId="{45442C12-0A57-403C-A9F8-DD0A9DD976C6}">
      <dgm:prSet/>
      <dgm:spPr/>
      <dgm:t>
        <a:bodyPr/>
        <a:lstStyle/>
        <a:p>
          <a:pPr rtl="1"/>
          <a:endParaRPr lang="fa-IR"/>
        </a:p>
      </dgm:t>
    </dgm:pt>
    <dgm:pt modelId="{DFA7094A-92D7-4920-A0E0-51D02330506A}" type="sibTrans" cxnId="{45442C12-0A57-403C-A9F8-DD0A9DD976C6}">
      <dgm:prSet/>
      <dgm:spPr/>
      <dgm:t>
        <a:bodyPr/>
        <a:lstStyle/>
        <a:p>
          <a:pPr rtl="1"/>
          <a:endParaRPr lang="fa-IR"/>
        </a:p>
      </dgm:t>
    </dgm:pt>
    <dgm:pt modelId="{06046CBF-6BB2-4CE1-9473-FFAC3082A09F}" type="pres">
      <dgm:prSet presAssocID="{A3510C88-DF97-460B-B4E1-AE4C4ACFAE04}" presName="Name0" presStyleCnt="0">
        <dgm:presLayoutVars>
          <dgm:chMax val="7"/>
          <dgm:dir/>
          <dgm:animLvl val="lvl"/>
          <dgm:resizeHandles val="exact"/>
        </dgm:presLayoutVars>
      </dgm:prSet>
      <dgm:spPr/>
      <dgm:t>
        <a:bodyPr/>
        <a:lstStyle/>
        <a:p>
          <a:pPr rtl="1"/>
          <a:endParaRPr lang="fa-IR"/>
        </a:p>
      </dgm:t>
    </dgm:pt>
    <dgm:pt modelId="{BA21E0F6-95B2-4D5D-B8FE-2AF6CC13DDFA}" type="pres">
      <dgm:prSet presAssocID="{FC7B0076-A0CF-49EE-A04D-108C14F881DC}" presName="circle1" presStyleLbl="node1" presStyleIdx="0" presStyleCnt="3"/>
      <dgm:spPr/>
      <dgm:t>
        <a:bodyPr/>
        <a:lstStyle/>
        <a:p>
          <a:pPr rtl="1"/>
          <a:endParaRPr lang="fa-IR"/>
        </a:p>
      </dgm:t>
    </dgm:pt>
    <dgm:pt modelId="{C49D5657-40F2-4C7B-81EE-F3813C279C73}" type="pres">
      <dgm:prSet presAssocID="{FC7B0076-A0CF-49EE-A04D-108C14F881DC}" presName="space" presStyleCnt="0"/>
      <dgm:spPr/>
      <dgm:t>
        <a:bodyPr/>
        <a:lstStyle/>
        <a:p>
          <a:pPr rtl="1"/>
          <a:endParaRPr lang="fa-IR"/>
        </a:p>
      </dgm:t>
    </dgm:pt>
    <dgm:pt modelId="{8FD066B1-610A-4D4C-8138-F31C82CFDBCA}" type="pres">
      <dgm:prSet presAssocID="{FC7B0076-A0CF-49EE-A04D-108C14F881DC}" presName="rect1" presStyleLbl="alignAcc1" presStyleIdx="0" presStyleCnt="3"/>
      <dgm:spPr/>
      <dgm:t>
        <a:bodyPr/>
        <a:lstStyle/>
        <a:p>
          <a:pPr rtl="1"/>
          <a:endParaRPr lang="fa-IR"/>
        </a:p>
      </dgm:t>
    </dgm:pt>
    <dgm:pt modelId="{FB629BDB-76CF-4C95-B809-CD12E945C4AF}" type="pres">
      <dgm:prSet presAssocID="{F14874F6-EC81-40DA-BFC6-F7DDB82D5F0A}" presName="vertSpace2" presStyleLbl="node1" presStyleIdx="0" presStyleCnt="3"/>
      <dgm:spPr/>
      <dgm:t>
        <a:bodyPr/>
        <a:lstStyle/>
        <a:p>
          <a:pPr rtl="1"/>
          <a:endParaRPr lang="fa-IR"/>
        </a:p>
      </dgm:t>
    </dgm:pt>
    <dgm:pt modelId="{BDC8AA48-3E69-44A7-A701-306F94E36E5E}" type="pres">
      <dgm:prSet presAssocID="{F14874F6-EC81-40DA-BFC6-F7DDB82D5F0A}" presName="circle2" presStyleLbl="node1" presStyleIdx="1" presStyleCnt="3"/>
      <dgm:spPr/>
      <dgm:t>
        <a:bodyPr/>
        <a:lstStyle/>
        <a:p>
          <a:pPr rtl="1"/>
          <a:endParaRPr lang="fa-IR"/>
        </a:p>
      </dgm:t>
    </dgm:pt>
    <dgm:pt modelId="{A317A0C3-7F53-4C91-A87C-F22E28CB5E61}" type="pres">
      <dgm:prSet presAssocID="{F14874F6-EC81-40DA-BFC6-F7DDB82D5F0A}" presName="rect2" presStyleLbl="alignAcc1" presStyleIdx="1" presStyleCnt="3"/>
      <dgm:spPr/>
      <dgm:t>
        <a:bodyPr/>
        <a:lstStyle/>
        <a:p>
          <a:pPr rtl="1"/>
          <a:endParaRPr lang="fa-IR"/>
        </a:p>
      </dgm:t>
    </dgm:pt>
    <dgm:pt modelId="{AA2BD7B1-F371-4C81-B92C-967EB9ABAD55}" type="pres">
      <dgm:prSet presAssocID="{B5ED7942-6F5A-46E8-BB48-6740CF087612}" presName="vertSpace3" presStyleLbl="node1" presStyleIdx="1" presStyleCnt="3"/>
      <dgm:spPr/>
      <dgm:t>
        <a:bodyPr/>
        <a:lstStyle/>
        <a:p>
          <a:pPr rtl="1"/>
          <a:endParaRPr lang="fa-IR"/>
        </a:p>
      </dgm:t>
    </dgm:pt>
    <dgm:pt modelId="{1B95B284-E17F-48E7-A379-9CB879254B57}" type="pres">
      <dgm:prSet presAssocID="{B5ED7942-6F5A-46E8-BB48-6740CF087612}" presName="circle3" presStyleLbl="node1" presStyleIdx="2" presStyleCnt="3"/>
      <dgm:spPr/>
      <dgm:t>
        <a:bodyPr/>
        <a:lstStyle/>
        <a:p>
          <a:pPr rtl="1"/>
          <a:endParaRPr lang="fa-IR"/>
        </a:p>
      </dgm:t>
    </dgm:pt>
    <dgm:pt modelId="{71F9EEF2-47A0-4E5E-B464-AC068581C96C}" type="pres">
      <dgm:prSet presAssocID="{B5ED7942-6F5A-46E8-BB48-6740CF087612}" presName="rect3" presStyleLbl="alignAcc1" presStyleIdx="2" presStyleCnt="3"/>
      <dgm:spPr/>
      <dgm:t>
        <a:bodyPr/>
        <a:lstStyle/>
        <a:p>
          <a:pPr rtl="1"/>
          <a:endParaRPr lang="fa-IR"/>
        </a:p>
      </dgm:t>
    </dgm:pt>
    <dgm:pt modelId="{1A2AEBCA-6304-4295-BA5E-443A56D5CEAC}" type="pres">
      <dgm:prSet presAssocID="{FC7B0076-A0CF-49EE-A04D-108C14F881DC}" presName="rect1ParTx" presStyleLbl="alignAcc1" presStyleIdx="2" presStyleCnt="3">
        <dgm:presLayoutVars>
          <dgm:chMax val="1"/>
          <dgm:bulletEnabled val="1"/>
        </dgm:presLayoutVars>
      </dgm:prSet>
      <dgm:spPr/>
      <dgm:t>
        <a:bodyPr/>
        <a:lstStyle/>
        <a:p>
          <a:pPr rtl="1"/>
          <a:endParaRPr lang="fa-IR"/>
        </a:p>
      </dgm:t>
    </dgm:pt>
    <dgm:pt modelId="{484E8FDC-3099-4E5B-83EC-EA792415CAC3}" type="pres">
      <dgm:prSet presAssocID="{FC7B0076-A0CF-49EE-A04D-108C14F881DC}" presName="rect1ChTx" presStyleLbl="alignAcc1" presStyleIdx="2" presStyleCnt="3">
        <dgm:presLayoutVars>
          <dgm:bulletEnabled val="1"/>
        </dgm:presLayoutVars>
      </dgm:prSet>
      <dgm:spPr/>
      <dgm:t>
        <a:bodyPr/>
        <a:lstStyle/>
        <a:p>
          <a:pPr rtl="1"/>
          <a:endParaRPr lang="fa-IR"/>
        </a:p>
      </dgm:t>
    </dgm:pt>
    <dgm:pt modelId="{C8E9E424-CDD5-4D69-86D5-20357DBC9DC1}" type="pres">
      <dgm:prSet presAssocID="{F14874F6-EC81-40DA-BFC6-F7DDB82D5F0A}" presName="rect2ParTx" presStyleLbl="alignAcc1" presStyleIdx="2" presStyleCnt="3">
        <dgm:presLayoutVars>
          <dgm:chMax val="1"/>
          <dgm:bulletEnabled val="1"/>
        </dgm:presLayoutVars>
      </dgm:prSet>
      <dgm:spPr/>
      <dgm:t>
        <a:bodyPr/>
        <a:lstStyle/>
        <a:p>
          <a:pPr rtl="1"/>
          <a:endParaRPr lang="fa-IR"/>
        </a:p>
      </dgm:t>
    </dgm:pt>
    <dgm:pt modelId="{BE5868B7-254B-4D06-979A-BFDA47AC3772}" type="pres">
      <dgm:prSet presAssocID="{F14874F6-EC81-40DA-BFC6-F7DDB82D5F0A}" presName="rect2ChTx" presStyleLbl="alignAcc1" presStyleIdx="2" presStyleCnt="3">
        <dgm:presLayoutVars>
          <dgm:bulletEnabled val="1"/>
        </dgm:presLayoutVars>
      </dgm:prSet>
      <dgm:spPr/>
      <dgm:t>
        <a:bodyPr/>
        <a:lstStyle/>
        <a:p>
          <a:pPr rtl="1"/>
          <a:endParaRPr lang="fa-IR"/>
        </a:p>
      </dgm:t>
    </dgm:pt>
    <dgm:pt modelId="{D8947D88-AEB5-48A0-B3E9-36C9944A661A}" type="pres">
      <dgm:prSet presAssocID="{B5ED7942-6F5A-46E8-BB48-6740CF087612}" presName="rect3ParTx" presStyleLbl="alignAcc1" presStyleIdx="2" presStyleCnt="3">
        <dgm:presLayoutVars>
          <dgm:chMax val="1"/>
          <dgm:bulletEnabled val="1"/>
        </dgm:presLayoutVars>
      </dgm:prSet>
      <dgm:spPr/>
      <dgm:t>
        <a:bodyPr/>
        <a:lstStyle/>
        <a:p>
          <a:pPr rtl="1"/>
          <a:endParaRPr lang="fa-IR"/>
        </a:p>
      </dgm:t>
    </dgm:pt>
    <dgm:pt modelId="{7C4E8957-BABC-4459-829D-0F7DA18B275F}" type="pres">
      <dgm:prSet presAssocID="{B5ED7942-6F5A-46E8-BB48-6740CF087612}" presName="rect3ChTx" presStyleLbl="alignAcc1" presStyleIdx="2" presStyleCnt="3">
        <dgm:presLayoutVars>
          <dgm:bulletEnabled val="1"/>
        </dgm:presLayoutVars>
      </dgm:prSet>
      <dgm:spPr/>
      <dgm:t>
        <a:bodyPr/>
        <a:lstStyle/>
        <a:p>
          <a:pPr rtl="1"/>
          <a:endParaRPr lang="fa-IR"/>
        </a:p>
      </dgm:t>
    </dgm:pt>
  </dgm:ptLst>
  <dgm:cxnLst>
    <dgm:cxn modelId="{8F1196AD-ED9C-4C61-BD43-290F138D6942}" type="presOf" srcId="{4FA75497-06B1-475D-93EA-D6ADB1504C22}" destId="{484E8FDC-3099-4E5B-83EC-EA792415CAC3}" srcOrd="0" destOrd="1" presId="urn:microsoft.com/office/officeart/2005/8/layout/target3"/>
    <dgm:cxn modelId="{AE415942-F095-421D-8083-0F18A856561C}" type="presOf" srcId="{FC7B0076-A0CF-49EE-A04D-108C14F881DC}" destId="{8FD066B1-610A-4D4C-8138-F31C82CFDBCA}" srcOrd="0" destOrd="0" presId="urn:microsoft.com/office/officeart/2005/8/layout/target3"/>
    <dgm:cxn modelId="{AD5581EC-1044-412E-914B-A70C22FF9B25}" type="presOf" srcId="{FC7B0076-A0CF-49EE-A04D-108C14F881DC}" destId="{1A2AEBCA-6304-4295-BA5E-443A56D5CEAC}" srcOrd="1" destOrd="0" presId="urn:microsoft.com/office/officeart/2005/8/layout/target3"/>
    <dgm:cxn modelId="{E6A002E0-523E-4E3E-8E90-E60C68B58D82}" type="presOf" srcId="{F14874F6-EC81-40DA-BFC6-F7DDB82D5F0A}" destId="{A317A0C3-7F53-4C91-A87C-F22E28CB5E61}" srcOrd="0" destOrd="0" presId="urn:microsoft.com/office/officeart/2005/8/layout/target3"/>
    <dgm:cxn modelId="{EC0DC0FE-CEF8-420B-9F33-D7C8EA8AB8ED}" srcId="{A3510C88-DF97-460B-B4E1-AE4C4ACFAE04}" destId="{B5ED7942-6F5A-46E8-BB48-6740CF087612}" srcOrd="2" destOrd="0" parTransId="{35F6B372-947B-457E-8647-8E9DFBED7348}" sibTransId="{CB92C6B6-D54B-464A-A64C-84C649E7F558}"/>
    <dgm:cxn modelId="{D86EE176-EA6E-4F37-83EA-0332C587A765}" type="presOf" srcId="{B5ED7942-6F5A-46E8-BB48-6740CF087612}" destId="{71F9EEF2-47A0-4E5E-B464-AC068581C96C}" srcOrd="0" destOrd="0" presId="urn:microsoft.com/office/officeart/2005/8/layout/target3"/>
    <dgm:cxn modelId="{693502DB-BFB6-4FDC-AD86-A7636358084B}" type="presOf" srcId="{F3D8FB89-0CC4-4ADA-8313-7AB6746A8A8E}" destId="{BE5868B7-254B-4D06-979A-BFDA47AC3772}" srcOrd="0" destOrd="0" presId="urn:microsoft.com/office/officeart/2005/8/layout/target3"/>
    <dgm:cxn modelId="{321B5C43-159A-479F-A334-3DDC8581343B}" srcId="{A3510C88-DF97-460B-B4E1-AE4C4ACFAE04}" destId="{FC7B0076-A0CF-49EE-A04D-108C14F881DC}" srcOrd="0" destOrd="0" parTransId="{66504579-D350-48AB-A11D-4875C8C1EC26}" sibTransId="{5D44FF01-C26B-4E05-ADB4-23679C4A04B8}"/>
    <dgm:cxn modelId="{923C83B4-DF00-4685-A572-8C5C70E3D176}" srcId="{B5ED7942-6F5A-46E8-BB48-6740CF087612}" destId="{46204F66-08FE-42F8-9BAF-342A7F5FE93E}" srcOrd="1" destOrd="0" parTransId="{E9B97AA2-E579-46F2-A230-C8FAFD7AE1CF}" sibTransId="{9DC347BB-322E-41EE-948D-445690E9EABA}"/>
    <dgm:cxn modelId="{C94C17FF-70DF-4C88-8AAB-D7B2FA70C689}" type="presOf" srcId="{F14874F6-EC81-40DA-BFC6-F7DDB82D5F0A}" destId="{C8E9E424-CDD5-4D69-86D5-20357DBC9DC1}" srcOrd="1" destOrd="0" presId="urn:microsoft.com/office/officeart/2005/8/layout/target3"/>
    <dgm:cxn modelId="{0BECB631-16CE-434A-AB0E-DD0F81F8AF4D}" type="presOf" srcId="{56EC9244-5D85-4DF9-BE31-C3EFB5059C11}" destId="{484E8FDC-3099-4E5B-83EC-EA792415CAC3}" srcOrd="0" destOrd="0" presId="urn:microsoft.com/office/officeart/2005/8/layout/target3"/>
    <dgm:cxn modelId="{E6AB543F-B6DE-47DA-9232-2A08FBC1755C}" srcId="{FC7B0076-A0CF-49EE-A04D-108C14F881DC}" destId="{56EC9244-5D85-4DF9-BE31-C3EFB5059C11}" srcOrd="0" destOrd="0" parTransId="{85176365-B2E4-41C1-8311-37E0E71C8DC7}" sibTransId="{AD1722C7-3959-4440-8163-E4C2A7C0BDC9}"/>
    <dgm:cxn modelId="{CD5BCD56-F40D-406A-9179-612A3BDB6AEA}" srcId="{B5ED7942-6F5A-46E8-BB48-6740CF087612}" destId="{B85E41E3-586B-4F09-B20B-B358018463EB}" srcOrd="0" destOrd="0" parTransId="{69371EA1-23D9-40C4-A0C5-8FD01537A216}" sibTransId="{C8F53AEC-5D91-4C3F-AF89-8190967DFB9C}"/>
    <dgm:cxn modelId="{79D727B3-7FB9-4130-8A28-3785FDD29DBF}" type="presOf" srcId="{B5ED7942-6F5A-46E8-BB48-6740CF087612}" destId="{D8947D88-AEB5-48A0-B3E9-36C9944A661A}" srcOrd="1" destOrd="0" presId="urn:microsoft.com/office/officeart/2005/8/layout/target3"/>
    <dgm:cxn modelId="{7CC1B18A-6F2E-4F36-A023-C2196BCB1858}" type="presOf" srcId="{46204F66-08FE-42F8-9BAF-342A7F5FE93E}" destId="{7C4E8957-BABC-4459-829D-0F7DA18B275F}" srcOrd="0" destOrd="1" presId="urn:microsoft.com/office/officeart/2005/8/layout/target3"/>
    <dgm:cxn modelId="{45442C12-0A57-403C-A9F8-DD0A9DD976C6}" srcId="{F14874F6-EC81-40DA-BFC6-F7DDB82D5F0A}" destId="{68F20E51-CFDA-4E17-9D9C-FCF7D1C25D38}" srcOrd="1" destOrd="0" parTransId="{CCD6A72A-7917-4212-A0F4-A629E94B1DE0}" sibTransId="{DFA7094A-92D7-4920-A0E0-51D02330506A}"/>
    <dgm:cxn modelId="{BE0663B8-0255-40CB-A146-9D3156ADA041}" srcId="{F14874F6-EC81-40DA-BFC6-F7DDB82D5F0A}" destId="{F3D8FB89-0CC4-4ADA-8313-7AB6746A8A8E}" srcOrd="0" destOrd="0" parTransId="{D144AE20-30D4-4223-88FD-380C3434F7CE}" sibTransId="{2224A4D0-F431-464A-9369-3CCC8C5E6595}"/>
    <dgm:cxn modelId="{4DA10138-8CF5-46F8-8B81-89310161D500}" type="presOf" srcId="{B85E41E3-586B-4F09-B20B-B358018463EB}" destId="{7C4E8957-BABC-4459-829D-0F7DA18B275F}" srcOrd="0" destOrd="0" presId="urn:microsoft.com/office/officeart/2005/8/layout/target3"/>
    <dgm:cxn modelId="{E491090D-CFC8-4926-9AEB-4E96F601A080}" type="presOf" srcId="{68F20E51-CFDA-4E17-9D9C-FCF7D1C25D38}" destId="{BE5868B7-254B-4D06-979A-BFDA47AC3772}" srcOrd="0" destOrd="1" presId="urn:microsoft.com/office/officeart/2005/8/layout/target3"/>
    <dgm:cxn modelId="{C8F22BF3-7D44-4B2F-9D8C-CF304F5A1C94}" type="presOf" srcId="{A3510C88-DF97-460B-B4E1-AE4C4ACFAE04}" destId="{06046CBF-6BB2-4CE1-9473-FFAC3082A09F}" srcOrd="0" destOrd="0" presId="urn:microsoft.com/office/officeart/2005/8/layout/target3"/>
    <dgm:cxn modelId="{C36EA9FC-1020-4DBE-BE45-9CD6FFD79B66}" srcId="{A3510C88-DF97-460B-B4E1-AE4C4ACFAE04}" destId="{F14874F6-EC81-40DA-BFC6-F7DDB82D5F0A}" srcOrd="1" destOrd="0" parTransId="{685E78C3-8219-4429-975D-71E813FA42CE}" sibTransId="{01379562-F638-4932-A5A6-52D459CA9F9E}"/>
    <dgm:cxn modelId="{14B2B670-CD5E-4A5B-ACE1-6006B3F24625}" srcId="{FC7B0076-A0CF-49EE-A04D-108C14F881DC}" destId="{4FA75497-06B1-475D-93EA-D6ADB1504C22}" srcOrd="1" destOrd="0" parTransId="{CEC4D5D3-F14C-4D6E-84CF-B682EB4F61C5}" sibTransId="{BFEAA821-08C3-4FBE-81B6-20476CA26959}"/>
    <dgm:cxn modelId="{E70F0716-F2B4-4D9B-A8D0-2265769946B8}" type="presParOf" srcId="{06046CBF-6BB2-4CE1-9473-FFAC3082A09F}" destId="{BA21E0F6-95B2-4D5D-B8FE-2AF6CC13DDFA}" srcOrd="0" destOrd="0" presId="urn:microsoft.com/office/officeart/2005/8/layout/target3"/>
    <dgm:cxn modelId="{7EE72736-B9B0-4B6E-93FA-A72B7B07E8E2}" type="presParOf" srcId="{06046CBF-6BB2-4CE1-9473-FFAC3082A09F}" destId="{C49D5657-40F2-4C7B-81EE-F3813C279C73}" srcOrd="1" destOrd="0" presId="urn:microsoft.com/office/officeart/2005/8/layout/target3"/>
    <dgm:cxn modelId="{1BF460C5-09A8-4043-9818-F21CBDEDCD36}" type="presParOf" srcId="{06046CBF-6BB2-4CE1-9473-FFAC3082A09F}" destId="{8FD066B1-610A-4D4C-8138-F31C82CFDBCA}" srcOrd="2" destOrd="0" presId="urn:microsoft.com/office/officeart/2005/8/layout/target3"/>
    <dgm:cxn modelId="{04F6C8D3-A24D-478C-9850-8945D84E39DA}" type="presParOf" srcId="{06046CBF-6BB2-4CE1-9473-FFAC3082A09F}" destId="{FB629BDB-76CF-4C95-B809-CD12E945C4AF}" srcOrd="3" destOrd="0" presId="urn:microsoft.com/office/officeart/2005/8/layout/target3"/>
    <dgm:cxn modelId="{F1047D1E-12DE-4BB9-A0E9-5FC4FBFF0429}" type="presParOf" srcId="{06046CBF-6BB2-4CE1-9473-FFAC3082A09F}" destId="{BDC8AA48-3E69-44A7-A701-306F94E36E5E}" srcOrd="4" destOrd="0" presId="urn:microsoft.com/office/officeart/2005/8/layout/target3"/>
    <dgm:cxn modelId="{F36EEA69-A7ED-40ED-BC57-B2F3F9FB31A3}" type="presParOf" srcId="{06046CBF-6BB2-4CE1-9473-FFAC3082A09F}" destId="{A317A0C3-7F53-4C91-A87C-F22E28CB5E61}" srcOrd="5" destOrd="0" presId="urn:microsoft.com/office/officeart/2005/8/layout/target3"/>
    <dgm:cxn modelId="{5B6CD83E-E6B5-4DE0-9741-26EEE7DC0188}" type="presParOf" srcId="{06046CBF-6BB2-4CE1-9473-FFAC3082A09F}" destId="{AA2BD7B1-F371-4C81-B92C-967EB9ABAD55}" srcOrd="6" destOrd="0" presId="urn:microsoft.com/office/officeart/2005/8/layout/target3"/>
    <dgm:cxn modelId="{B1B61692-57B6-4DA8-86CA-7793396A33FF}" type="presParOf" srcId="{06046CBF-6BB2-4CE1-9473-FFAC3082A09F}" destId="{1B95B284-E17F-48E7-A379-9CB879254B57}" srcOrd="7" destOrd="0" presId="urn:microsoft.com/office/officeart/2005/8/layout/target3"/>
    <dgm:cxn modelId="{BF428DBB-EBA3-423D-8EDC-4FA244D2807B}" type="presParOf" srcId="{06046CBF-6BB2-4CE1-9473-FFAC3082A09F}" destId="{71F9EEF2-47A0-4E5E-B464-AC068581C96C}" srcOrd="8" destOrd="0" presId="urn:microsoft.com/office/officeart/2005/8/layout/target3"/>
    <dgm:cxn modelId="{F70C2DE9-81FD-4252-9A8A-F86872B5FA53}" type="presParOf" srcId="{06046CBF-6BB2-4CE1-9473-FFAC3082A09F}" destId="{1A2AEBCA-6304-4295-BA5E-443A56D5CEAC}" srcOrd="9" destOrd="0" presId="urn:microsoft.com/office/officeart/2005/8/layout/target3"/>
    <dgm:cxn modelId="{AAE762E1-6FD3-4866-B57B-45CB98C60F69}" type="presParOf" srcId="{06046CBF-6BB2-4CE1-9473-FFAC3082A09F}" destId="{484E8FDC-3099-4E5B-83EC-EA792415CAC3}" srcOrd="10" destOrd="0" presId="urn:microsoft.com/office/officeart/2005/8/layout/target3"/>
    <dgm:cxn modelId="{D0E5F144-F346-4268-8643-B6DBCD8C4A48}" type="presParOf" srcId="{06046CBF-6BB2-4CE1-9473-FFAC3082A09F}" destId="{C8E9E424-CDD5-4D69-86D5-20357DBC9DC1}" srcOrd="11" destOrd="0" presId="urn:microsoft.com/office/officeart/2005/8/layout/target3"/>
    <dgm:cxn modelId="{D4FDF677-7AAA-43FB-81E8-B4C1E574F856}" type="presParOf" srcId="{06046CBF-6BB2-4CE1-9473-FFAC3082A09F}" destId="{BE5868B7-254B-4D06-979A-BFDA47AC3772}" srcOrd="12" destOrd="0" presId="urn:microsoft.com/office/officeart/2005/8/layout/target3"/>
    <dgm:cxn modelId="{F6BC12CC-98D7-446D-BD28-002302A9FAAD}" type="presParOf" srcId="{06046CBF-6BB2-4CE1-9473-FFAC3082A09F}" destId="{D8947D88-AEB5-48A0-B3E9-36C9944A661A}" srcOrd="13" destOrd="0" presId="urn:microsoft.com/office/officeart/2005/8/layout/target3"/>
    <dgm:cxn modelId="{59A3D6D6-9A58-4FCA-8CED-6929A0C23253}" type="presParOf" srcId="{06046CBF-6BB2-4CE1-9473-FFAC3082A09F}" destId="{7C4E8957-BABC-4459-829D-0F7DA18B275F}"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C5A5D-37C0-421A-BE28-26EFBFD6662E}">
      <dsp:nvSpPr>
        <dsp:cNvPr id="0" name=""/>
        <dsp:cNvSpPr/>
      </dsp:nvSpPr>
      <dsp:spPr>
        <a:xfrm>
          <a:off x="40" y="264918"/>
          <a:ext cx="3845569" cy="1538227"/>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fa-IR" sz="2800" kern="1200" dirty="0" smtClean="0">
              <a:cs typeface="B Homa" panose="00000400000000000000" pitchFamily="2" charset="-78"/>
            </a:rPr>
            <a:t>مديريت و دولت</a:t>
          </a:r>
          <a:endParaRPr lang="en-US" sz="2800" kern="1200" dirty="0">
            <a:cs typeface="B Homa" panose="00000400000000000000" pitchFamily="2" charset="-78"/>
          </a:endParaRPr>
        </a:p>
      </dsp:txBody>
      <dsp:txXfrm>
        <a:off x="40" y="264918"/>
        <a:ext cx="3845569" cy="1538227"/>
      </dsp:txXfrm>
    </dsp:sp>
    <dsp:sp modelId="{69BBD104-EFB1-4045-A273-76E07B9A817F}">
      <dsp:nvSpPr>
        <dsp:cNvPr id="0" name=""/>
        <dsp:cNvSpPr/>
      </dsp:nvSpPr>
      <dsp:spPr>
        <a:xfrm>
          <a:off x="40" y="1803146"/>
          <a:ext cx="3845569" cy="3189735"/>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fa-IR" sz="2800" kern="1200" dirty="0" smtClean="0">
              <a:cs typeface="B Homa" panose="00000400000000000000" pitchFamily="2" charset="-78"/>
            </a:rPr>
            <a:t>رفتارهاي پرخطر</a:t>
          </a:r>
          <a:endParaRPr lang="en-US" sz="2800" kern="1200" dirty="0">
            <a:cs typeface="B Homa" panose="00000400000000000000" pitchFamily="2" charset="-78"/>
          </a:endParaRPr>
        </a:p>
        <a:p>
          <a:pPr marL="285750" lvl="1" indent="-285750" algn="r" defTabSz="1244600" rtl="1">
            <a:lnSpc>
              <a:spcPct val="90000"/>
            </a:lnSpc>
            <a:spcBef>
              <a:spcPct val="0"/>
            </a:spcBef>
            <a:spcAft>
              <a:spcPct val="15000"/>
            </a:spcAft>
            <a:buChar char="••"/>
          </a:pPr>
          <a:r>
            <a:rPr lang="fa-IR" sz="2800" kern="1200" dirty="0" smtClean="0">
              <a:cs typeface="B Homa" panose="00000400000000000000" pitchFamily="2" charset="-78"/>
            </a:rPr>
            <a:t>شورش‌ها و اغتشاشات</a:t>
          </a:r>
          <a:endParaRPr lang="en-US" sz="2800" kern="1200" dirty="0">
            <a:cs typeface="B Homa" panose="00000400000000000000" pitchFamily="2" charset="-78"/>
          </a:endParaRPr>
        </a:p>
        <a:p>
          <a:pPr marL="285750" lvl="1" indent="-285750" algn="r" defTabSz="1244600" rtl="1">
            <a:lnSpc>
              <a:spcPct val="90000"/>
            </a:lnSpc>
            <a:spcBef>
              <a:spcPct val="0"/>
            </a:spcBef>
            <a:spcAft>
              <a:spcPct val="15000"/>
            </a:spcAft>
            <a:buChar char="••"/>
          </a:pPr>
          <a:r>
            <a:rPr lang="fa-IR" sz="2800" kern="1200" dirty="0" smtClean="0">
              <a:cs typeface="B Homa" panose="00000400000000000000" pitchFamily="2" charset="-78"/>
            </a:rPr>
            <a:t>ونداليسم</a:t>
          </a:r>
          <a:endParaRPr lang="en-US" sz="2800" kern="1200" dirty="0">
            <a:cs typeface="B Homa" panose="00000400000000000000" pitchFamily="2" charset="-78"/>
          </a:endParaRPr>
        </a:p>
        <a:p>
          <a:pPr marL="285750" lvl="1" indent="-285750" algn="r" defTabSz="1244600" rtl="1">
            <a:lnSpc>
              <a:spcPct val="90000"/>
            </a:lnSpc>
            <a:spcBef>
              <a:spcPct val="0"/>
            </a:spcBef>
            <a:spcAft>
              <a:spcPct val="15000"/>
            </a:spcAft>
            <a:buChar char="••"/>
          </a:pPr>
          <a:r>
            <a:rPr lang="fa-IR" sz="2800" kern="1200" dirty="0" smtClean="0">
              <a:cs typeface="B Homa" panose="00000400000000000000" pitchFamily="2" charset="-78"/>
            </a:rPr>
            <a:t>بزه‌كاري سازمان يافته</a:t>
          </a:r>
          <a:endParaRPr lang="en-US" sz="2800" kern="1200" dirty="0">
            <a:cs typeface="B Homa" panose="00000400000000000000" pitchFamily="2" charset="-78"/>
          </a:endParaRPr>
        </a:p>
      </dsp:txBody>
      <dsp:txXfrm>
        <a:off x="40" y="1803146"/>
        <a:ext cx="3845569" cy="3189735"/>
      </dsp:txXfrm>
    </dsp:sp>
    <dsp:sp modelId="{634309FA-77F8-497A-8ABB-B46BB0C30E50}">
      <dsp:nvSpPr>
        <dsp:cNvPr id="0" name=""/>
        <dsp:cNvSpPr/>
      </dsp:nvSpPr>
      <dsp:spPr>
        <a:xfrm>
          <a:off x="4384028" y="0"/>
          <a:ext cx="3845569" cy="1538227"/>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fa-IR" sz="2800" kern="1200" dirty="0" smtClean="0">
              <a:cs typeface="B Homa" panose="00000400000000000000" pitchFamily="2" charset="-78"/>
            </a:rPr>
            <a:t>مردم و اجتماع</a:t>
          </a:r>
          <a:endParaRPr lang="en-US" sz="2800" kern="1200" dirty="0">
            <a:cs typeface="B Homa" panose="00000400000000000000" pitchFamily="2" charset="-78"/>
          </a:endParaRPr>
        </a:p>
      </dsp:txBody>
      <dsp:txXfrm>
        <a:off x="4384028" y="0"/>
        <a:ext cx="3845569" cy="1538227"/>
      </dsp:txXfrm>
    </dsp:sp>
    <dsp:sp modelId="{2BED0F19-1788-4CC4-948A-CF26165CF544}">
      <dsp:nvSpPr>
        <dsp:cNvPr id="0" name=""/>
        <dsp:cNvSpPr/>
      </dsp:nvSpPr>
      <dsp:spPr>
        <a:xfrm>
          <a:off x="4383989" y="1803146"/>
          <a:ext cx="3845569" cy="3189735"/>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r" defTabSz="1066800" rtl="1">
            <a:lnSpc>
              <a:spcPct val="90000"/>
            </a:lnSpc>
            <a:spcBef>
              <a:spcPct val="0"/>
            </a:spcBef>
            <a:spcAft>
              <a:spcPct val="15000"/>
            </a:spcAft>
            <a:buChar char="••"/>
          </a:pPr>
          <a:r>
            <a:rPr lang="fa-IR" sz="2400" b="1" kern="1200" dirty="0" smtClean="0">
              <a:cs typeface="B Homa" panose="00000400000000000000" pitchFamily="2" charset="-78"/>
            </a:rPr>
            <a:t>امنيت سكونت</a:t>
          </a:r>
          <a:endParaRPr lang="en-US" sz="2400" b="1" kern="1200" dirty="0">
            <a:cs typeface="B Homa" panose="00000400000000000000" pitchFamily="2" charset="-78"/>
          </a:endParaRPr>
        </a:p>
        <a:p>
          <a:pPr marL="228600" lvl="1" indent="-228600" algn="r" defTabSz="1066800" rtl="1">
            <a:lnSpc>
              <a:spcPct val="90000"/>
            </a:lnSpc>
            <a:spcBef>
              <a:spcPct val="0"/>
            </a:spcBef>
            <a:spcAft>
              <a:spcPct val="15000"/>
            </a:spcAft>
            <a:buChar char="••"/>
          </a:pPr>
          <a:r>
            <a:rPr lang="fa-IR" sz="2400" b="1" kern="1200" dirty="0" smtClean="0">
              <a:cs typeface="B Homa" panose="00000400000000000000" pitchFamily="2" charset="-78"/>
            </a:rPr>
            <a:t>خطرات محيطي</a:t>
          </a:r>
          <a:endParaRPr lang="en-US" sz="2400" b="1" kern="1200" dirty="0">
            <a:cs typeface="B Homa" panose="00000400000000000000" pitchFamily="2" charset="-78"/>
          </a:endParaRPr>
        </a:p>
        <a:p>
          <a:pPr marL="228600" lvl="1" indent="-228600" algn="r" defTabSz="1066800" rtl="1">
            <a:lnSpc>
              <a:spcPct val="90000"/>
            </a:lnSpc>
            <a:spcBef>
              <a:spcPct val="0"/>
            </a:spcBef>
            <a:spcAft>
              <a:spcPct val="15000"/>
            </a:spcAft>
            <a:buChar char="••"/>
          </a:pPr>
          <a:r>
            <a:rPr lang="fa-IR" sz="2400" b="1" kern="1200" dirty="0" smtClean="0">
              <a:cs typeface="B Homa" panose="00000400000000000000" pitchFamily="2" charset="-78"/>
            </a:rPr>
            <a:t>ناپايداري مسكن </a:t>
          </a:r>
          <a:endParaRPr lang="en-US" sz="2400" b="1" kern="1200" dirty="0">
            <a:cs typeface="B Homa" panose="00000400000000000000" pitchFamily="2" charset="-78"/>
          </a:endParaRPr>
        </a:p>
        <a:p>
          <a:pPr marL="228600" lvl="1" indent="-228600" algn="r" defTabSz="1066800" rtl="1">
            <a:lnSpc>
              <a:spcPct val="90000"/>
            </a:lnSpc>
            <a:spcBef>
              <a:spcPct val="0"/>
            </a:spcBef>
            <a:spcAft>
              <a:spcPct val="15000"/>
            </a:spcAft>
            <a:buChar char="••"/>
          </a:pPr>
          <a:r>
            <a:rPr lang="fa-IR" sz="2400" b="1" kern="1200" dirty="0" smtClean="0">
              <a:cs typeface="B Homa" panose="00000400000000000000" pitchFamily="2" charset="-78"/>
            </a:rPr>
            <a:t>زيرساخت و خدمات</a:t>
          </a:r>
          <a:endParaRPr lang="en-US" sz="2400" b="1" kern="1200" dirty="0">
            <a:cs typeface="B Homa" panose="00000400000000000000" pitchFamily="2" charset="-78"/>
          </a:endParaRPr>
        </a:p>
        <a:p>
          <a:pPr marL="228600" lvl="1" indent="-228600" algn="r" defTabSz="1066800" rtl="1">
            <a:lnSpc>
              <a:spcPct val="90000"/>
            </a:lnSpc>
            <a:spcBef>
              <a:spcPct val="0"/>
            </a:spcBef>
            <a:spcAft>
              <a:spcPct val="15000"/>
            </a:spcAft>
            <a:buChar char="••"/>
          </a:pPr>
          <a:r>
            <a:rPr lang="fa-IR" sz="2400" b="1" kern="1200" dirty="0" smtClean="0">
              <a:cs typeface="B Homa" panose="00000400000000000000" pitchFamily="2" charset="-78"/>
            </a:rPr>
            <a:t>اشتغال و درآمد</a:t>
          </a:r>
          <a:endParaRPr lang="en-US" sz="2400" b="1" kern="1200" dirty="0">
            <a:cs typeface="B Homa" panose="00000400000000000000" pitchFamily="2" charset="-78"/>
          </a:endParaRPr>
        </a:p>
      </dsp:txBody>
      <dsp:txXfrm>
        <a:off x="4383989" y="1803146"/>
        <a:ext cx="3845569" cy="3189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1E0F6-95B2-4D5D-B8FE-2AF6CC13DDFA}">
      <dsp:nvSpPr>
        <dsp:cNvPr id="0" name=""/>
        <dsp:cNvSpPr/>
      </dsp:nvSpPr>
      <dsp:spPr>
        <a:xfrm>
          <a:off x="0" y="0"/>
          <a:ext cx="4389437" cy="4389437"/>
        </a:xfrm>
        <a:prstGeom prst="pie">
          <a:avLst>
            <a:gd name="adj1" fmla="val 5400000"/>
            <a:gd name="adj2" fmla="val 1620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FD066B1-610A-4D4C-8138-F31C82CFDBCA}">
      <dsp:nvSpPr>
        <dsp:cNvPr id="0" name=""/>
        <dsp:cNvSpPr/>
      </dsp:nvSpPr>
      <dsp:spPr>
        <a:xfrm>
          <a:off x="2194718" y="0"/>
          <a:ext cx="7503689" cy="438943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a-IR" sz="2800" kern="1200" dirty="0" smtClean="0">
              <a:cs typeface="B Homa" panose="00000400000000000000" pitchFamily="2" charset="-78"/>
            </a:rPr>
            <a:t>سكونتگاه و محله</a:t>
          </a:r>
          <a:endParaRPr lang="en-US" sz="2800" kern="1200" dirty="0">
            <a:cs typeface="B Homa" panose="00000400000000000000" pitchFamily="2" charset="-78"/>
          </a:endParaRPr>
        </a:p>
      </dsp:txBody>
      <dsp:txXfrm>
        <a:off x="2194718" y="0"/>
        <a:ext cx="3751844" cy="1316833"/>
      </dsp:txXfrm>
    </dsp:sp>
    <dsp:sp modelId="{BDC8AA48-3E69-44A7-A701-306F94E36E5E}">
      <dsp:nvSpPr>
        <dsp:cNvPr id="0" name=""/>
        <dsp:cNvSpPr/>
      </dsp:nvSpPr>
      <dsp:spPr>
        <a:xfrm>
          <a:off x="768152" y="1316833"/>
          <a:ext cx="2853131" cy="2853131"/>
        </a:xfrm>
        <a:prstGeom prst="pie">
          <a:avLst>
            <a:gd name="adj1" fmla="val 5400000"/>
            <a:gd name="adj2" fmla="val 1620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317A0C3-7F53-4C91-A87C-F22E28CB5E61}">
      <dsp:nvSpPr>
        <dsp:cNvPr id="0" name=""/>
        <dsp:cNvSpPr/>
      </dsp:nvSpPr>
      <dsp:spPr>
        <a:xfrm>
          <a:off x="2194718" y="1316833"/>
          <a:ext cx="7503689" cy="2853131"/>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a-IR" sz="2800" kern="1200" dirty="0" smtClean="0">
              <a:cs typeface="B Homa" panose="00000400000000000000" pitchFamily="2" charset="-78"/>
            </a:rPr>
            <a:t>خطرات محيطي</a:t>
          </a:r>
          <a:endParaRPr lang="en-US" sz="2800" kern="1200" dirty="0">
            <a:cs typeface="B Homa" panose="00000400000000000000" pitchFamily="2" charset="-78"/>
          </a:endParaRPr>
        </a:p>
      </dsp:txBody>
      <dsp:txXfrm>
        <a:off x="2194718" y="1316833"/>
        <a:ext cx="3751844" cy="1316829"/>
      </dsp:txXfrm>
    </dsp:sp>
    <dsp:sp modelId="{1B95B284-E17F-48E7-A379-9CB879254B57}">
      <dsp:nvSpPr>
        <dsp:cNvPr id="0" name=""/>
        <dsp:cNvSpPr/>
      </dsp:nvSpPr>
      <dsp:spPr>
        <a:xfrm>
          <a:off x="1536303" y="2633663"/>
          <a:ext cx="1316829" cy="1316829"/>
        </a:xfrm>
        <a:prstGeom prst="pie">
          <a:avLst>
            <a:gd name="adj1" fmla="val 5400000"/>
            <a:gd name="adj2" fmla="val 1620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1F9EEF2-47A0-4E5E-B464-AC068581C96C}">
      <dsp:nvSpPr>
        <dsp:cNvPr id="0" name=""/>
        <dsp:cNvSpPr/>
      </dsp:nvSpPr>
      <dsp:spPr>
        <a:xfrm>
          <a:off x="2194718" y="2633663"/>
          <a:ext cx="7503689" cy="131682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a-IR" sz="2800" kern="1200" dirty="0" smtClean="0">
              <a:cs typeface="B Homa" panose="00000400000000000000" pitchFamily="2" charset="-78"/>
            </a:rPr>
            <a:t>بزه و خشونت</a:t>
          </a:r>
          <a:endParaRPr lang="en-US" sz="2800" kern="1200" dirty="0">
            <a:cs typeface="B Homa" panose="00000400000000000000" pitchFamily="2" charset="-78"/>
          </a:endParaRPr>
        </a:p>
      </dsp:txBody>
      <dsp:txXfrm>
        <a:off x="2194718" y="2633663"/>
        <a:ext cx="3751844" cy="1316829"/>
      </dsp:txXfrm>
    </dsp:sp>
    <dsp:sp modelId="{484E8FDC-3099-4E5B-83EC-EA792415CAC3}">
      <dsp:nvSpPr>
        <dsp:cNvPr id="0" name=""/>
        <dsp:cNvSpPr/>
      </dsp:nvSpPr>
      <dsp:spPr>
        <a:xfrm>
          <a:off x="5946563" y="0"/>
          <a:ext cx="3751844" cy="1316833"/>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fa-IR" sz="2000" kern="1200" dirty="0" smtClean="0">
              <a:cs typeface="B Homa" panose="00000400000000000000" pitchFamily="2" charset="-78"/>
            </a:rPr>
            <a:t>بيماري‌ها و رفتارهاي پر خطر</a:t>
          </a:r>
          <a:endParaRPr lang="en-US" sz="2000" kern="1200" dirty="0">
            <a:cs typeface="B Homa" panose="00000400000000000000" pitchFamily="2" charset="-78"/>
          </a:endParaRPr>
        </a:p>
        <a:p>
          <a:pPr marL="228600" lvl="1" indent="-228600" algn="l" defTabSz="889000">
            <a:lnSpc>
              <a:spcPct val="90000"/>
            </a:lnSpc>
            <a:spcBef>
              <a:spcPct val="0"/>
            </a:spcBef>
            <a:spcAft>
              <a:spcPct val="15000"/>
            </a:spcAft>
            <a:buChar char="••"/>
          </a:pPr>
          <a:r>
            <a:rPr lang="fa-IR" sz="2000" kern="1200" dirty="0" smtClean="0">
              <a:cs typeface="B Homa" panose="00000400000000000000" pitchFamily="2" charset="-78"/>
            </a:rPr>
            <a:t>ناپايداري مسكن</a:t>
          </a:r>
          <a:endParaRPr lang="en-US" sz="2000" kern="1200" dirty="0">
            <a:cs typeface="B Homa" panose="00000400000000000000" pitchFamily="2" charset="-78"/>
          </a:endParaRPr>
        </a:p>
      </dsp:txBody>
      <dsp:txXfrm>
        <a:off x="5946563" y="0"/>
        <a:ext cx="3751844" cy="1316833"/>
      </dsp:txXfrm>
    </dsp:sp>
    <dsp:sp modelId="{BE5868B7-254B-4D06-979A-BFDA47AC3772}">
      <dsp:nvSpPr>
        <dsp:cNvPr id="0" name=""/>
        <dsp:cNvSpPr/>
      </dsp:nvSpPr>
      <dsp:spPr>
        <a:xfrm>
          <a:off x="5946563" y="1316833"/>
          <a:ext cx="3751844" cy="1316829"/>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fa-IR" sz="2000" b="0" kern="1200" dirty="0" smtClean="0">
              <a:cs typeface="B Homa" panose="00000400000000000000" pitchFamily="2" charset="-78"/>
            </a:rPr>
            <a:t>انسان‌ساخت</a:t>
          </a:r>
        </a:p>
        <a:p>
          <a:pPr marL="228600" lvl="1" indent="-228600" algn="l" defTabSz="889000">
            <a:lnSpc>
              <a:spcPct val="90000"/>
            </a:lnSpc>
            <a:spcBef>
              <a:spcPct val="0"/>
            </a:spcBef>
            <a:spcAft>
              <a:spcPct val="15000"/>
            </a:spcAft>
            <a:buChar char="••"/>
          </a:pPr>
          <a:r>
            <a:rPr lang="fa-IR" sz="2000" b="0" kern="1200" dirty="0" smtClean="0">
              <a:cs typeface="B Homa" panose="00000400000000000000" pitchFamily="2" charset="-78"/>
            </a:rPr>
            <a:t>طبيعي </a:t>
          </a:r>
        </a:p>
      </dsp:txBody>
      <dsp:txXfrm>
        <a:off x="5946563" y="1316833"/>
        <a:ext cx="3751844" cy="1316829"/>
      </dsp:txXfrm>
    </dsp:sp>
    <dsp:sp modelId="{7C4E8957-BABC-4459-829D-0F7DA18B275F}">
      <dsp:nvSpPr>
        <dsp:cNvPr id="0" name=""/>
        <dsp:cNvSpPr/>
      </dsp:nvSpPr>
      <dsp:spPr>
        <a:xfrm>
          <a:off x="5946563" y="2633663"/>
          <a:ext cx="3751844" cy="1316829"/>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fa-IR" sz="2000" b="0" kern="1200" dirty="0" smtClean="0">
              <a:cs typeface="B Homa" panose="00000400000000000000" pitchFamily="2" charset="-78"/>
            </a:rPr>
            <a:t>سازمان يافته </a:t>
          </a:r>
          <a:endParaRPr lang="en-US" sz="2000" b="0" kern="1200" dirty="0">
            <a:cs typeface="B Homa" panose="00000400000000000000" pitchFamily="2" charset="-78"/>
          </a:endParaRPr>
        </a:p>
        <a:p>
          <a:pPr marL="228600" lvl="1" indent="-228600" algn="l" defTabSz="889000">
            <a:lnSpc>
              <a:spcPct val="90000"/>
            </a:lnSpc>
            <a:spcBef>
              <a:spcPct val="0"/>
            </a:spcBef>
            <a:spcAft>
              <a:spcPct val="15000"/>
            </a:spcAft>
            <a:buChar char="••"/>
          </a:pPr>
          <a:r>
            <a:rPr lang="fa-IR" sz="2000" kern="1200" dirty="0" smtClean="0">
              <a:cs typeface="B Homa" panose="00000400000000000000" pitchFamily="2" charset="-78"/>
            </a:rPr>
            <a:t>پراكنده</a:t>
          </a:r>
          <a:endParaRPr lang="en-US" sz="2000" kern="1200" dirty="0">
            <a:cs typeface="B Homa" panose="00000400000000000000" pitchFamily="2" charset="-78"/>
          </a:endParaRPr>
        </a:p>
      </dsp:txBody>
      <dsp:txXfrm>
        <a:off x="5946563" y="2633663"/>
        <a:ext cx="3751844" cy="131682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75B08CC-8F76-447A-B7E4-C483B52DC86E}" type="datetimeFigureOut">
              <a:rPr lang="fa-IR" smtClean="0"/>
              <a:t>16/04/1441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348559B-81E0-40CB-9542-C23484AC15A3}" type="slidenum">
              <a:rPr lang="fa-IR" smtClean="0"/>
              <a:t>‹#›</a:t>
            </a:fld>
            <a:endParaRPr lang="fa-IR"/>
          </a:p>
        </p:txBody>
      </p:sp>
    </p:spTree>
    <p:extLst>
      <p:ext uri="{BB962C8B-B14F-4D97-AF65-F5344CB8AC3E}">
        <p14:creationId xmlns:p14="http://schemas.microsoft.com/office/powerpoint/2010/main" val="14508180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lvl1pPr>
              <a:defRPr sz="3200">
                <a:solidFill>
                  <a:schemeClr val="tx1"/>
                </a:solidFill>
                <a:latin typeface="Verdana" panose="020B0604030504040204" pitchFamily="34" charset="0"/>
                <a:cs typeface="Arial" panose="020B0604020202020204" pitchFamily="34" charset="0"/>
              </a:defRPr>
            </a:lvl1pPr>
            <a:lvl2pPr marL="742950" indent="-285750">
              <a:defRPr sz="3200">
                <a:solidFill>
                  <a:schemeClr val="tx1"/>
                </a:solidFill>
                <a:latin typeface="Verdana" panose="020B0604030504040204" pitchFamily="34" charset="0"/>
                <a:cs typeface="Arial" panose="020B0604020202020204" pitchFamily="34" charset="0"/>
              </a:defRPr>
            </a:lvl2pPr>
            <a:lvl3pPr marL="1143000" indent="-228600">
              <a:defRPr sz="3200">
                <a:solidFill>
                  <a:schemeClr val="tx1"/>
                </a:solidFill>
                <a:latin typeface="Verdana" panose="020B0604030504040204" pitchFamily="34" charset="0"/>
                <a:cs typeface="Arial" panose="020B0604020202020204" pitchFamily="34" charset="0"/>
              </a:defRPr>
            </a:lvl3pPr>
            <a:lvl4pPr marL="1600200" indent="-228600">
              <a:defRPr sz="3200">
                <a:solidFill>
                  <a:schemeClr val="tx1"/>
                </a:solidFill>
                <a:latin typeface="Verdana" panose="020B0604030504040204" pitchFamily="34" charset="0"/>
                <a:cs typeface="Arial" panose="020B0604020202020204" pitchFamily="34" charset="0"/>
              </a:defRPr>
            </a:lvl4pPr>
            <a:lvl5pPr marL="2057400" indent="-228600">
              <a:defRPr sz="3200">
                <a:solidFill>
                  <a:schemeClr val="tx1"/>
                </a:solidFill>
                <a:latin typeface="Verdana" panose="020B0604030504040204" pitchFamily="34" charset="0"/>
                <a:cs typeface="Arial" panose="020B0604020202020204" pitchFamily="34" charset="0"/>
              </a:defRPr>
            </a:lvl5pPr>
            <a:lvl6pPr marL="25146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6pPr>
            <a:lvl7pPr marL="29718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7pPr>
            <a:lvl8pPr marL="34290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8pPr>
            <a:lvl9pPr marL="38862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9pPr>
          </a:lstStyle>
          <a:p>
            <a:pPr algn="r" rtl="1" eaLnBrk="1" hangingPunct="1">
              <a:spcBef>
                <a:spcPct val="20000"/>
              </a:spcBef>
              <a:buClr>
                <a:schemeClr val="hlink"/>
              </a:buClr>
              <a:buSzPct val="60000"/>
              <a:buFont typeface="Wingdings" panose="05000000000000000000" pitchFamily="2" charset="2"/>
              <a:buChar char="n"/>
              <a:defRPr/>
            </a:pPr>
            <a:fld id="{7BDA9BD6-5119-4C61-9E4C-207C26B9DE37}" type="slidenum">
              <a:rPr lang="ar-SA" sz="1200" smtClean="0">
                <a:effectLst>
                  <a:outerShdw blurRad="38100" dist="38100" dir="2700000" algn="tl">
                    <a:srgbClr val="C0C0C0"/>
                  </a:outerShdw>
                </a:effectLst>
              </a:rPr>
              <a:pPr algn="r" rtl="1" eaLnBrk="1" hangingPunct="1">
                <a:spcBef>
                  <a:spcPct val="20000"/>
                </a:spcBef>
                <a:buClr>
                  <a:schemeClr val="hlink"/>
                </a:buClr>
                <a:buSzPct val="60000"/>
                <a:buFont typeface="Wingdings" panose="05000000000000000000" pitchFamily="2" charset="2"/>
                <a:buChar char="n"/>
                <a:defRPr/>
              </a:pPr>
              <a:t>4</a:t>
            </a:fld>
            <a:endParaRPr lang="en-US" sz="1200" smtClean="0">
              <a:effectLst>
                <a:outerShdw blurRad="38100" dist="38100" dir="2700000" algn="tl">
                  <a:srgbClr val="C0C0C0"/>
                </a:outerShdw>
              </a:effectLst>
            </a:endParaRPr>
          </a:p>
        </p:txBody>
      </p:sp>
      <p:sp>
        <p:nvSpPr>
          <p:cNvPr id="10243" name="Rectangle 2"/>
          <p:cNvSpPr>
            <a:spLocks noGrp="1" noRot="1" noChangeAspect="1" noChangeArrowheads="1" noTextEdit="1"/>
          </p:cNvSpPr>
          <p:nvPr>
            <p:ph type="sldImg"/>
          </p:nvPr>
        </p:nvSpPr>
        <p:spPr>
          <a:xfrm>
            <a:off x="381000" y="684213"/>
            <a:ext cx="6097588" cy="3430587"/>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fa-IR" smtClean="0"/>
              <a:t>به طور عمده مهاجرين فقير روستايي مي خواهند از فرصت درآمدي شهر استفاده كنند،ليكن هزينه مسكن رسمي شهررا(لا اقل در ابتدا) نمي توانند بپردازند وساكن محلات غير رسمي وحاشيه اي مي شوند.</a:t>
            </a:r>
            <a:r>
              <a:rPr lang="fa-IR" altLang="fa-IR" smtClean="0"/>
              <a:t> </a:t>
            </a:r>
            <a:endParaRPr lang="en-US" altLang="fa-IR" smtClean="0"/>
          </a:p>
        </p:txBody>
      </p:sp>
    </p:spTree>
    <p:extLst>
      <p:ext uri="{BB962C8B-B14F-4D97-AF65-F5344CB8AC3E}">
        <p14:creationId xmlns:p14="http://schemas.microsoft.com/office/powerpoint/2010/main" val="4015569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cs typeface="Arial" panose="020B0604020202020204" pitchFamily="34" charset="0"/>
              </a:defRPr>
            </a:lvl1pPr>
            <a:lvl2pPr marL="742950" indent="-285750">
              <a:defRPr sz="3200">
                <a:solidFill>
                  <a:schemeClr val="tx1"/>
                </a:solidFill>
                <a:latin typeface="Verdana" panose="020B0604030504040204" pitchFamily="34" charset="0"/>
                <a:cs typeface="Arial" panose="020B0604020202020204" pitchFamily="34" charset="0"/>
              </a:defRPr>
            </a:lvl2pPr>
            <a:lvl3pPr marL="1143000" indent="-228600">
              <a:defRPr sz="3200">
                <a:solidFill>
                  <a:schemeClr val="tx1"/>
                </a:solidFill>
                <a:latin typeface="Verdana" panose="020B0604030504040204" pitchFamily="34" charset="0"/>
                <a:cs typeface="Arial" panose="020B0604020202020204" pitchFamily="34" charset="0"/>
              </a:defRPr>
            </a:lvl3pPr>
            <a:lvl4pPr marL="1600200" indent="-228600">
              <a:defRPr sz="3200">
                <a:solidFill>
                  <a:schemeClr val="tx1"/>
                </a:solidFill>
                <a:latin typeface="Verdana" panose="020B0604030504040204" pitchFamily="34" charset="0"/>
                <a:cs typeface="Arial" panose="020B0604020202020204" pitchFamily="34" charset="0"/>
              </a:defRPr>
            </a:lvl4pPr>
            <a:lvl5pPr marL="2057400" indent="-228600">
              <a:defRPr sz="3200">
                <a:solidFill>
                  <a:schemeClr val="tx1"/>
                </a:solidFill>
                <a:latin typeface="Verdana" panose="020B0604030504040204" pitchFamily="34" charset="0"/>
                <a:cs typeface="Arial" panose="020B0604020202020204" pitchFamily="34" charset="0"/>
              </a:defRPr>
            </a:lvl5pPr>
            <a:lvl6pPr marL="25146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6pPr>
            <a:lvl7pPr marL="29718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7pPr>
            <a:lvl8pPr marL="34290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8pPr>
            <a:lvl9pPr marL="3886200" indent="-228600" algn="l" rtl="0" eaLnBrk="0" fontAlgn="base" hangingPunct="0">
              <a:spcBef>
                <a:spcPct val="0"/>
              </a:spcBef>
              <a:spcAft>
                <a:spcPct val="0"/>
              </a:spcAft>
              <a:defRPr sz="3200">
                <a:solidFill>
                  <a:schemeClr val="tx1"/>
                </a:solidFill>
                <a:latin typeface="Verdana" panose="020B0604030504040204" pitchFamily="34" charset="0"/>
                <a:cs typeface="Arial" panose="020B0604020202020204" pitchFamily="34" charset="0"/>
              </a:defRPr>
            </a:lvl9pPr>
          </a:lstStyle>
          <a:p>
            <a:fld id="{0C3A0BB2-5251-4538-AD20-DCEC30086395}" type="slidenum">
              <a:rPr lang="ar-SA" altLang="fa-IR" sz="1200" smtClean="0">
                <a:latin typeface="Arial" panose="020B0604020202020204" pitchFamily="34" charset="0"/>
              </a:rPr>
              <a:pPr/>
              <a:t>13</a:t>
            </a:fld>
            <a:endParaRPr lang="en-US" altLang="fa-IR" sz="1200" smtClean="0">
              <a:latin typeface="Arial" panose="020B0604020202020204" pitchFamily="34" charset="0"/>
            </a:endParaRPr>
          </a:p>
        </p:txBody>
      </p:sp>
      <p:sp>
        <p:nvSpPr>
          <p:cNvPr id="21507" name="Rectangle 2"/>
          <p:cNvSpPr>
            <a:spLocks noGrp="1" noRot="1" noChangeAspect="1" noChangeArrowheads="1" noTextEdit="1"/>
          </p:cNvSpPr>
          <p:nvPr>
            <p:ph type="sldImg"/>
          </p:nvPr>
        </p:nvSpPr>
        <p:spPr>
          <a:xfrm>
            <a:off x="381000" y="684213"/>
            <a:ext cx="6097588" cy="3430587"/>
          </a:xfrm>
          <a:ln/>
        </p:spPr>
      </p:sp>
      <p:sp>
        <p:nvSpPr>
          <p:cNvPr id="21508" name="Rectangle 3"/>
          <p:cNvSpPr>
            <a:spLocks noGrp="1" noChangeArrowheads="1"/>
          </p:cNvSpPr>
          <p:nvPr>
            <p:ph type="body" idx="1"/>
          </p:nvPr>
        </p:nvSpPr>
        <p:spPr>
          <a:xfrm>
            <a:off x="685800" y="4343400"/>
            <a:ext cx="5486400" cy="41163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04800" indent="-304800" eaLnBrk="1" hangingPunct="1"/>
            <a:r>
              <a:rPr lang="ar-SA" altLang="fa-IR" smtClean="0"/>
              <a:t>مقصود هزينه هاي تامين خدمات وشبكه ارتباطي پس از ساخته شدن خود روي اين سكونتگاهها ونيز هزينه هايي كه در اثر نا آرامي ها شهري به وجود مي آيد.</a:t>
            </a:r>
            <a:endParaRPr lang="en-US" altLang="fa-IR" smtClean="0"/>
          </a:p>
        </p:txBody>
      </p:sp>
    </p:spTree>
    <p:extLst>
      <p:ext uri="{BB962C8B-B14F-4D97-AF65-F5344CB8AC3E}">
        <p14:creationId xmlns:p14="http://schemas.microsoft.com/office/powerpoint/2010/main" val="13432326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BCAA3BA7-C11B-422F-8042-EDA93FD6E6C6}" type="datetimeFigureOut">
              <a:rPr lang="fa-IR" smtClean="0"/>
              <a:t>16/04/1441</a:t>
            </a:fld>
            <a:endParaRPr lang="fa-I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fa-I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53C84980-2423-44C4-8CE0-7AE3514E1386}" type="slidenum">
              <a:rPr lang="fa-IR" smtClean="0"/>
              <a:t>‹#›</a:t>
            </a:fld>
            <a:endParaRPr lang="fa-I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60114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1453858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2222449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37580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1597961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CAA3BA7-C11B-422F-8042-EDA93FD6E6C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2309654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CAA3BA7-C11B-422F-8042-EDA93FD6E6C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651099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AA3BA7-C11B-422F-8042-EDA93FD6E6C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3431031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AA3BA7-C11B-422F-8042-EDA93FD6E6C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33428291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7814"/>
            <a:ext cx="10972800" cy="1139825"/>
          </a:xfrm>
        </p:spPr>
        <p:txBody>
          <a:bodyPr/>
          <a:lstStyle/>
          <a:p>
            <a:r>
              <a:rPr lang="en-US" smtClean="0"/>
              <a:t>Click to edit Master title style</a:t>
            </a:r>
            <a:endParaRPr lang="fa-IR"/>
          </a:p>
        </p:txBody>
      </p:sp>
      <p:sp>
        <p:nvSpPr>
          <p:cNvPr id="3" name="Content Placeholder 2"/>
          <p:cNvSpPr>
            <a:spLocks noGrp="1"/>
          </p:cNvSpPr>
          <p:nvPr>
            <p:ph sz="quarter" idx="1"/>
          </p:nvPr>
        </p:nvSpPr>
        <p:spPr>
          <a:xfrm>
            <a:off x="609600" y="1600201"/>
            <a:ext cx="53848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quarter" idx="2"/>
          </p:nvPr>
        </p:nvSpPr>
        <p:spPr>
          <a:xfrm>
            <a:off x="6197600" y="1600201"/>
            <a:ext cx="53848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Content Placeholder 4"/>
          <p:cNvSpPr>
            <a:spLocks noGrp="1"/>
          </p:cNvSpPr>
          <p:nvPr>
            <p:ph sz="quarter" idx="3"/>
          </p:nvPr>
        </p:nvSpPr>
        <p:spPr>
          <a:xfrm>
            <a:off x="609600" y="3941763"/>
            <a:ext cx="53848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Content Placeholder 5"/>
          <p:cNvSpPr>
            <a:spLocks noGrp="1"/>
          </p:cNvSpPr>
          <p:nvPr>
            <p:ph sz="quarter" idx="4"/>
          </p:nvPr>
        </p:nvSpPr>
        <p:spPr>
          <a:xfrm>
            <a:off x="6197600" y="3941763"/>
            <a:ext cx="53848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D9EAF4B-B9EE-4591-A523-C18E5FF0DBA6}" type="slidenum">
              <a:rPr lang="ar-SA"/>
              <a:pPr>
                <a:defRPr/>
              </a:pPr>
              <a:t>‹#›</a:t>
            </a:fld>
            <a:endParaRPr lang="en-US"/>
          </a:p>
        </p:txBody>
      </p:sp>
    </p:spTree>
    <p:extLst>
      <p:ext uri="{BB962C8B-B14F-4D97-AF65-F5344CB8AC3E}">
        <p14:creationId xmlns:p14="http://schemas.microsoft.com/office/powerpoint/2010/main" val="22646653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4"/>
            <a:ext cx="10972800" cy="1139825"/>
          </a:xfrm>
        </p:spPr>
        <p:txBody>
          <a:bodyPr/>
          <a:lstStyle/>
          <a:p>
            <a:r>
              <a:rPr lang="en-US" smtClean="0"/>
              <a:t>Click to edit Master title style</a:t>
            </a:r>
            <a:endParaRPr lang="fa-IR"/>
          </a:p>
        </p:txBody>
      </p:sp>
      <p:sp>
        <p:nvSpPr>
          <p:cNvPr id="3" name="Table Placeholder 2"/>
          <p:cNvSpPr>
            <a:spLocks noGrp="1"/>
          </p:cNvSpPr>
          <p:nvPr>
            <p:ph type="tbl" idx="1"/>
          </p:nvPr>
        </p:nvSpPr>
        <p:spPr>
          <a:xfrm>
            <a:off x="609600" y="1600201"/>
            <a:ext cx="10972800" cy="4530725"/>
          </a:xfrm>
        </p:spPr>
        <p:txBody>
          <a:bodyPr>
            <a:normAutofit/>
          </a:bodyPr>
          <a:lstStyle/>
          <a:p>
            <a:pPr lvl="0"/>
            <a:endParaRPr lang="fa-IR" noProof="0" smtClean="0"/>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22C79C5-426F-4F5C-BCAB-899E75175424}" type="slidenum">
              <a:rPr lang="ar-SA"/>
              <a:pPr>
                <a:defRPr/>
              </a:pPr>
              <a:t>‹#›</a:t>
            </a:fld>
            <a:endParaRPr lang="en-US"/>
          </a:p>
        </p:txBody>
      </p:sp>
    </p:spTree>
    <p:extLst>
      <p:ext uri="{BB962C8B-B14F-4D97-AF65-F5344CB8AC3E}">
        <p14:creationId xmlns:p14="http://schemas.microsoft.com/office/powerpoint/2010/main" val="397223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AA3BA7-C11B-422F-8042-EDA93FD6E6C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2035945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AA3BA7-C11B-422F-8042-EDA93FD6E6C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3142169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2425005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CAA3BA7-C11B-422F-8042-EDA93FD6E6C6}" type="datetimeFigureOut">
              <a:rPr lang="fa-IR" smtClean="0"/>
              <a:t>16/04/1441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469533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CAA3BA7-C11B-422F-8042-EDA93FD6E6C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318297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AA3BA7-C11B-422F-8042-EDA93FD6E6C6}" type="datetimeFigureOut">
              <a:rPr lang="fa-IR" smtClean="0"/>
              <a:t>16/04/1441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3882616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83060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A3BA7-C11B-422F-8042-EDA93FD6E6C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C84980-2423-44C4-8CE0-7AE3514E1386}" type="slidenum">
              <a:rPr lang="fa-IR" smtClean="0"/>
              <a:t>‹#›</a:t>
            </a:fld>
            <a:endParaRPr lang="fa-IR"/>
          </a:p>
        </p:txBody>
      </p:sp>
    </p:spTree>
    <p:extLst>
      <p:ext uri="{BB962C8B-B14F-4D97-AF65-F5344CB8AC3E}">
        <p14:creationId xmlns:p14="http://schemas.microsoft.com/office/powerpoint/2010/main" val="4080493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BCAA3BA7-C11B-422F-8042-EDA93FD6E6C6}" type="datetimeFigureOut">
              <a:rPr lang="fa-IR" smtClean="0"/>
              <a:t>16/04/1441</a:t>
            </a:fld>
            <a:endParaRPr lang="fa-I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fa-I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53C84980-2423-44C4-8CE0-7AE3514E1386}" type="slidenum">
              <a:rPr lang="fa-IR" smtClean="0"/>
              <a:t>‹#›</a:t>
            </a:fld>
            <a:endParaRPr lang="fa-IR"/>
          </a:p>
        </p:txBody>
      </p:sp>
    </p:spTree>
    <p:extLst>
      <p:ext uri="{BB962C8B-B14F-4D97-AF65-F5344CB8AC3E}">
        <p14:creationId xmlns:p14="http://schemas.microsoft.com/office/powerpoint/2010/main" val="5270260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Lst>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 Id="rId5" Type="http://schemas.openxmlformats.org/officeDocument/2006/relationships/image" Target="../media/image11.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4294967295"/>
          </p:nvPr>
        </p:nvSpPr>
        <p:spPr>
          <a:xfrm>
            <a:off x="1260069" y="116115"/>
            <a:ext cx="9144000" cy="6004904"/>
          </a:xfrm>
          <a:ln>
            <a:noFill/>
          </a:ln>
        </p:spPr>
        <p:txBody>
          <a:bodyPr>
            <a:normAutofit/>
          </a:bodyPr>
          <a:lstStyle/>
          <a:p>
            <a:pPr marL="0" indent="0" algn="ctr">
              <a:buClr>
                <a:schemeClr val="accent3"/>
              </a:buClr>
              <a:buNone/>
              <a:defRPr/>
            </a:pPr>
            <a:r>
              <a:rPr lang="fa-IR" sz="7200" b="1" dirty="0" smtClean="0">
                <a:cs typeface="B Homa" panose="00000400000000000000" pitchFamily="2" charset="-78"/>
              </a:rPr>
              <a:t>اسكان </a:t>
            </a:r>
            <a:r>
              <a:rPr lang="fa-IR" sz="7200" b="1" dirty="0">
                <a:cs typeface="B Homa" panose="00000400000000000000" pitchFamily="2" charset="-78"/>
              </a:rPr>
              <a:t>غيررسمي </a:t>
            </a:r>
            <a:r>
              <a:rPr lang="fa-IR" sz="4400" b="1" i="1" dirty="0" smtClean="0">
                <a:cs typeface="B Homa" panose="00000400000000000000" pitchFamily="2" charset="-78"/>
              </a:rPr>
              <a:t>و بررسی پیامدها و راهکارهای آن در جهان و ایران</a:t>
            </a:r>
            <a:endParaRPr lang="fa-IR" sz="4400" b="1" i="1" dirty="0">
              <a:cs typeface="B Homa" panose="00000400000000000000" pitchFamily="2" charset="-78"/>
            </a:endParaRPr>
          </a:p>
          <a:p>
            <a:pPr marL="0" indent="0" algn="ctr">
              <a:buClr>
                <a:schemeClr val="accent3"/>
              </a:buClr>
              <a:buNone/>
              <a:defRPr/>
            </a:pPr>
            <a:endParaRPr lang="fa-IR" sz="1800" b="1" i="1" dirty="0">
              <a:effectLst>
                <a:outerShdw blurRad="38100" dist="38100" dir="2700000" algn="tl">
                  <a:srgbClr val="000000">
                    <a:alpha val="43137"/>
                  </a:srgbClr>
                </a:outerShdw>
              </a:effectLst>
              <a:cs typeface="Mitra" pitchFamily="2" charset="-78"/>
            </a:endParaRPr>
          </a:p>
        </p:txBody>
      </p:sp>
    </p:spTree>
    <p:extLst>
      <p:ext uri="{BB962C8B-B14F-4D97-AF65-F5344CB8AC3E}">
        <p14:creationId xmlns:p14="http://schemas.microsoft.com/office/powerpoint/2010/main" val="36965295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2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4" name="Picture 16" descr="Africanshanty"/>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992314" y="188913"/>
            <a:ext cx="4537075" cy="3402012"/>
          </a:xfrm>
          <a:noFill/>
        </p:spPr>
      </p:pic>
      <p:pic>
        <p:nvPicPr>
          <p:cNvPr id="7177" name="Picture 9" descr="Favelas"/>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7032626" y="188913"/>
            <a:ext cx="2906713" cy="3384550"/>
          </a:xfrm>
          <a:noFill/>
        </p:spPr>
      </p:pic>
      <p:pic>
        <p:nvPicPr>
          <p:cNvPr id="7180" name="Picture 12" descr="ShantyHouse"/>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tretch>
            <a:fillRect/>
          </a:stretch>
        </p:blipFill>
        <p:spPr>
          <a:xfrm>
            <a:off x="1784181" y="3941763"/>
            <a:ext cx="3035637" cy="2189162"/>
          </a:xfrm>
          <a:noFill/>
        </p:spPr>
      </p:pic>
      <p:pic>
        <p:nvPicPr>
          <p:cNvPr id="7182" name="Picture 14" descr="Slum12 Gujerat"/>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6529389" y="3605213"/>
            <a:ext cx="3048000" cy="2916237"/>
          </a:xfrm>
          <a:noFill/>
        </p:spPr>
      </p:pic>
      <p:sp>
        <p:nvSpPr>
          <p:cNvPr id="7185" name="Text Box 17"/>
          <p:cNvSpPr txBox="1">
            <a:spLocks noChangeArrowheads="1"/>
          </p:cNvSpPr>
          <p:nvPr/>
        </p:nvSpPr>
        <p:spPr bwMode="auto">
          <a:xfrm>
            <a:off x="1524000" y="3284538"/>
            <a:ext cx="9144000" cy="641350"/>
          </a:xfrm>
          <a:prstGeom prst="rect">
            <a:avLst/>
          </a:prstGeom>
          <a:noFill/>
          <a:ln w="9525">
            <a:noFill/>
            <a:miter lim="800000"/>
            <a:headEnd/>
            <a:tailEnd/>
          </a:ln>
          <a:effectLst/>
        </p:spPr>
        <p:txBody>
          <a:bodyPr>
            <a:spAutoFit/>
          </a:bodyPr>
          <a:lstStyle/>
          <a:p>
            <a:pPr algn="ctr" rtl="1" eaLnBrk="1" hangingPunct="1">
              <a:spcBef>
                <a:spcPct val="50000"/>
              </a:spcBef>
              <a:buClr>
                <a:schemeClr val="hlink"/>
              </a:buClr>
              <a:buSzPct val="60000"/>
              <a:buFont typeface="Wingdings" panose="05000000000000000000" pitchFamily="2" charset="2"/>
              <a:buChar char="n"/>
              <a:defRPr/>
            </a:pPr>
            <a:r>
              <a:rPr lang="fa-IR" sz="3600" b="1" dirty="0">
                <a:solidFill>
                  <a:srgbClr val="C00000"/>
                </a:solidFill>
                <a:effectLst>
                  <a:outerShdw blurRad="38100" dist="38100" dir="2700000" algn="tl">
                    <a:srgbClr val="000000"/>
                  </a:outerShdw>
                </a:effectLst>
                <a:cs typeface="B Homa" panose="00000400000000000000" pitchFamily="2" charset="-78"/>
              </a:rPr>
              <a:t>نمونه هائی از </a:t>
            </a:r>
            <a:r>
              <a:rPr lang="fa-IR" sz="3600" b="1" dirty="0" smtClean="0">
                <a:solidFill>
                  <a:srgbClr val="C00000"/>
                </a:solidFill>
                <a:effectLst>
                  <a:outerShdw blurRad="38100" dist="38100" dir="2700000" algn="tl">
                    <a:srgbClr val="000000"/>
                  </a:outerShdw>
                </a:effectLst>
                <a:cs typeface="B Homa" panose="00000400000000000000" pitchFamily="2" charset="-78"/>
              </a:rPr>
              <a:t>حاشیه نشینی</a:t>
            </a:r>
            <a:endParaRPr lang="en-US" sz="3600" b="1" dirty="0">
              <a:solidFill>
                <a:srgbClr val="C00000"/>
              </a:solidFill>
              <a:effectLst>
                <a:outerShdw blurRad="38100" dist="38100" dir="2700000" algn="tl">
                  <a:srgbClr val="000000"/>
                </a:outerShdw>
              </a:effectLst>
              <a:cs typeface="B Homa" panose="00000400000000000000" pitchFamily="2" charset="-78"/>
            </a:endParaRPr>
          </a:p>
        </p:txBody>
      </p:sp>
    </p:spTree>
    <p:extLst>
      <p:ext uri="{BB962C8B-B14F-4D97-AF65-F5344CB8AC3E}">
        <p14:creationId xmlns:p14="http://schemas.microsoft.com/office/powerpoint/2010/main" val="26983181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85"/>
                                        </p:tgtEl>
                                        <p:attrNameLst>
                                          <p:attrName>style.visibility</p:attrName>
                                        </p:attrNameLst>
                                      </p:cBhvr>
                                      <p:to>
                                        <p:strVal val="visible"/>
                                      </p:to>
                                    </p:set>
                                    <p:animEffect transition="in" filter="fade">
                                      <p:cBhvr>
                                        <p:cTn id="7" dur="1000"/>
                                        <p:tgtEl>
                                          <p:spTgt spid="71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177"/>
                                        </p:tgtEl>
                                        <p:attrNameLst>
                                          <p:attrName>style.visibility</p:attrName>
                                        </p:attrNameLst>
                                      </p:cBhvr>
                                      <p:to>
                                        <p:strVal val="visible"/>
                                      </p:to>
                                    </p:set>
                                    <p:animEffect transition="in" filter="box(in)">
                                      <p:cBhvr>
                                        <p:cTn id="12" dur="1000"/>
                                        <p:tgtEl>
                                          <p:spTgt spid="7177"/>
                                        </p:tgtEl>
                                      </p:cBhvr>
                                    </p:animEffect>
                                  </p:childTnLst>
                                </p:cTn>
                              </p:par>
                            </p:childTnLst>
                          </p:cTn>
                        </p:par>
                        <p:par>
                          <p:cTn id="13" fill="hold" nodeType="afterGroup">
                            <p:stCondLst>
                              <p:cond delay="1000"/>
                            </p:stCondLst>
                            <p:childTnLst>
                              <p:par>
                                <p:cTn id="14" presetID="4" presetClass="entr" presetSubtype="16" fill="hold" nodeType="afterEffect">
                                  <p:stCondLst>
                                    <p:cond delay="0"/>
                                  </p:stCondLst>
                                  <p:childTnLst>
                                    <p:set>
                                      <p:cBhvr>
                                        <p:cTn id="15" dur="1" fill="hold">
                                          <p:stCondLst>
                                            <p:cond delay="0"/>
                                          </p:stCondLst>
                                        </p:cTn>
                                        <p:tgtEl>
                                          <p:spTgt spid="7184"/>
                                        </p:tgtEl>
                                        <p:attrNameLst>
                                          <p:attrName>style.visibility</p:attrName>
                                        </p:attrNameLst>
                                      </p:cBhvr>
                                      <p:to>
                                        <p:strVal val="visible"/>
                                      </p:to>
                                    </p:set>
                                    <p:animEffect transition="in" filter="box(in)">
                                      <p:cBhvr>
                                        <p:cTn id="16" dur="1000"/>
                                        <p:tgtEl>
                                          <p:spTgt spid="7184"/>
                                        </p:tgtEl>
                                      </p:cBhvr>
                                    </p:animEffect>
                                  </p:childTnLst>
                                </p:cTn>
                              </p:par>
                            </p:childTnLst>
                          </p:cTn>
                        </p:par>
                        <p:par>
                          <p:cTn id="17" fill="hold" nodeType="afterGroup">
                            <p:stCondLst>
                              <p:cond delay="2000"/>
                            </p:stCondLst>
                            <p:childTnLst>
                              <p:par>
                                <p:cTn id="18" presetID="4" presetClass="entr" presetSubtype="16" fill="hold" nodeType="afterEffect">
                                  <p:stCondLst>
                                    <p:cond delay="0"/>
                                  </p:stCondLst>
                                  <p:childTnLst>
                                    <p:set>
                                      <p:cBhvr>
                                        <p:cTn id="19" dur="1" fill="hold">
                                          <p:stCondLst>
                                            <p:cond delay="0"/>
                                          </p:stCondLst>
                                        </p:cTn>
                                        <p:tgtEl>
                                          <p:spTgt spid="7182"/>
                                        </p:tgtEl>
                                        <p:attrNameLst>
                                          <p:attrName>style.visibility</p:attrName>
                                        </p:attrNameLst>
                                      </p:cBhvr>
                                      <p:to>
                                        <p:strVal val="visible"/>
                                      </p:to>
                                    </p:set>
                                    <p:animEffect transition="in" filter="box(in)">
                                      <p:cBhvr>
                                        <p:cTn id="20" dur="1000"/>
                                        <p:tgtEl>
                                          <p:spTgt spid="7182"/>
                                        </p:tgtEl>
                                      </p:cBhvr>
                                    </p:animEffect>
                                  </p:childTnLst>
                                </p:cTn>
                              </p:par>
                            </p:childTnLst>
                          </p:cTn>
                        </p:par>
                        <p:par>
                          <p:cTn id="21" fill="hold" nodeType="afterGroup">
                            <p:stCondLst>
                              <p:cond delay="3000"/>
                            </p:stCondLst>
                            <p:childTnLst>
                              <p:par>
                                <p:cTn id="22" presetID="4" presetClass="entr" presetSubtype="16" fill="hold" nodeType="afterEffect">
                                  <p:stCondLst>
                                    <p:cond delay="0"/>
                                  </p:stCondLst>
                                  <p:childTnLst>
                                    <p:set>
                                      <p:cBhvr>
                                        <p:cTn id="23" dur="1" fill="hold">
                                          <p:stCondLst>
                                            <p:cond delay="0"/>
                                          </p:stCondLst>
                                        </p:cTn>
                                        <p:tgtEl>
                                          <p:spTgt spid="7180"/>
                                        </p:tgtEl>
                                        <p:attrNameLst>
                                          <p:attrName>style.visibility</p:attrName>
                                        </p:attrNameLst>
                                      </p:cBhvr>
                                      <p:to>
                                        <p:strVal val="visible"/>
                                      </p:to>
                                    </p:set>
                                    <p:animEffect transition="in" filter="box(in)">
                                      <p:cBhvr>
                                        <p:cTn id="24" dur="1000"/>
                                        <p:tgtEl>
                                          <p:spTgt spid="7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7" name="Rectangle 13"/>
          <p:cNvSpPr>
            <a:spLocks noGrp="1" noRot="1" noChangeArrowheads="1"/>
          </p:cNvSpPr>
          <p:nvPr>
            <p:ph type="title" sz="quarter"/>
          </p:nvPr>
        </p:nvSpPr>
        <p:spPr>
          <a:xfrm>
            <a:off x="1524000" y="5661026"/>
            <a:ext cx="9144000" cy="976313"/>
          </a:xfrm>
        </p:spPr>
        <p:txBody>
          <a:bodyPr/>
          <a:lstStyle/>
          <a:p>
            <a:pPr algn="ctr" eaLnBrk="1" hangingPunct="1"/>
            <a:r>
              <a:rPr lang="fa-IR" altLang="fa-IR" sz="3600">
                <a:solidFill>
                  <a:srgbClr val="C00000"/>
                </a:solidFill>
                <a:cs typeface="B Zar" panose="00000400000000000000" pitchFamily="2" charset="-78"/>
              </a:rPr>
              <a:t>نمونه هائی از آلونک نشینی درجهان</a:t>
            </a:r>
            <a:endParaRPr lang="en-US" altLang="fa-IR" sz="3600">
              <a:solidFill>
                <a:srgbClr val="C00000"/>
              </a:solidFill>
              <a:cs typeface="B Zar" panose="00000400000000000000" pitchFamily="2" charset="-78"/>
            </a:endParaRPr>
          </a:p>
        </p:txBody>
      </p:sp>
      <p:pic>
        <p:nvPicPr>
          <p:cNvPr id="6156" name="Picture 12" descr="CalcutaStreetDwelle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847850" y="333375"/>
            <a:ext cx="4248150" cy="2762250"/>
          </a:xfrm>
          <a:noFill/>
        </p:spPr>
      </p:pic>
      <p:pic>
        <p:nvPicPr>
          <p:cNvPr id="6162" name="Picture 18" descr="FullofWate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781800" y="3200400"/>
            <a:ext cx="3657600" cy="2743200"/>
          </a:xfrm>
          <a:noFill/>
        </p:spPr>
      </p:pic>
      <p:pic>
        <p:nvPicPr>
          <p:cNvPr id="6161" name="Picture 17" descr="Dharavi"/>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847850" y="3213100"/>
            <a:ext cx="4248150" cy="2959100"/>
          </a:xfrm>
          <a:noFill/>
        </p:spPr>
      </p:pic>
      <p:pic>
        <p:nvPicPr>
          <p:cNvPr id="6163" name="Picture 19" descr="Slum16 Mombay"/>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6240463" y="333375"/>
            <a:ext cx="3960812" cy="2736850"/>
          </a:xfrm>
          <a:noFill/>
        </p:spPr>
      </p:pic>
    </p:spTree>
    <p:extLst>
      <p:ext uri="{BB962C8B-B14F-4D97-AF65-F5344CB8AC3E}">
        <p14:creationId xmlns:p14="http://schemas.microsoft.com/office/powerpoint/2010/main" val="2154601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57"/>
                                        </p:tgtEl>
                                        <p:attrNameLst>
                                          <p:attrName>style.visibility</p:attrName>
                                        </p:attrNameLst>
                                      </p:cBhvr>
                                      <p:to>
                                        <p:strVal val="visible"/>
                                      </p:to>
                                    </p:set>
                                    <p:animEffect transition="in" filter="fade">
                                      <p:cBhvr>
                                        <p:cTn id="7" dur="1000"/>
                                        <p:tgtEl>
                                          <p:spTgt spid="61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63"/>
                                        </p:tgtEl>
                                        <p:attrNameLst>
                                          <p:attrName>style.visibility</p:attrName>
                                        </p:attrNameLst>
                                      </p:cBhvr>
                                      <p:to>
                                        <p:strVal val="visible"/>
                                      </p:to>
                                    </p:set>
                                    <p:animEffect transition="in" filter="blinds(horizontal)">
                                      <p:cBhvr>
                                        <p:cTn id="12" dur="1000"/>
                                        <p:tgtEl>
                                          <p:spTgt spid="6163"/>
                                        </p:tgtEl>
                                      </p:cBhvr>
                                    </p:animEffect>
                                  </p:childTnLst>
                                </p:cTn>
                              </p:par>
                            </p:childTnLst>
                          </p:cTn>
                        </p:par>
                        <p:par>
                          <p:cTn id="13" fill="hold" nodeType="afterGroup">
                            <p:stCondLst>
                              <p:cond delay="1000"/>
                            </p:stCondLst>
                            <p:childTnLst>
                              <p:par>
                                <p:cTn id="14" presetID="3" presetClass="entr" presetSubtype="10" fill="hold" nodeType="afterEffect">
                                  <p:stCondLst>
                                    <p:cond delay="0"/>
                                  </p:stCondLst>
                                  <p:childTnLst>
                                    <p:set>
                                      <p:cBhvr>
                                        <p:cTn id="15" dur="1" fill="hold">
                                          <p:stCondLst>
                                            <p:cond delay="0"/>
                                          </p:stCondLst>
                                        </p:cTn>
                                        <p:tgtEl>
                                          <p:spTgt spid="6156"/>
                                        </p:tgtEl>
                                        <p:attrNameLst>
                                          <p:attrName>style.visibility</p:attrName>
                                        </p:attrNameLst>
                                      </p:cBhvr>
                                      <p:to>
                                        <p:strVal val="visible"/>
                                      </p:to>
                                    </p:set>
                                    <p:animEffect transition="in" filter="blinds(horizontal)">
                                      <p:cBhvr>
                                        <p:cTn id="16" dur="1000"/>
                                        <p:tgtEl>
                                          <p:spTgt spid="6156"/>
                                        </p:tgtEl>
                                      </p:cBhvr>
                                    </p:animEffect>
                                  </p:childTnLst>
                                </p:cTn>
                              </p:par>
                            </p:childTnLst>
                          </p:cTn>
                        </p:par>
                        <p:par>
                          <p:cTn id="17" fill="hold" nodeType="afterGroup">
                            <p:stCondLst>
                              <p:cond delay="2000"/>
                            </p:stCondLst>
                            <p:childTnLst>
                              <p:par>
                                <p:cTn id="18" presetID="3" presetClass="entr" presetSubtype="10" fill="hold" nodeType="afterEffect">
                                  <p:stCondLst>
                                    <p:cond delay="0"/>
                                  </p:stCondLst>
                                  <p:childTnLst>
                                    <p:set>
                                      <p:cBhvr>
                                        <p:cTn id="19" dur="1" fill="hold">
                                          <p:stCondLst>
                                            <p:cond delay="0"/>
                                          </p:stCondLst>
                                        </p:cTn>
                                        <p:tgtEl>
                                          <p:spTgt spid="6161"/>
                                        </p:tgtEl>
                                        <p:attrNameLst>
                                          <p:attrName>style.visibility</p:attrName>
                                        </p:attrNameLst>
                                      </p:cBhvr>
                                      <p:to>
                                        <p:strVal val="visible"/>
                                      </p:to>
                                    </p:set>
                                    <p:animEffect transition="in" filter="blinds(horizontal)">
                                      <p:cBhvr>
                                        <p:cTn id="20" dur="1000"/>
                                        <p:tgtEl>
                                          <p:spTgt spid="6161"/>
                                        </p:tgtEl>
                                      </p:cBhvr>
                                    </p:animEffect>
                                  </p:childTnLst>
                                </p:cTn>
                              </p:par>
                            </p:childTnLst>
                          </p:cTn>
                        </p:par>
                        <p:par>
                          <p:cTn id="21" fill="hold" nodeType="afterGroup">
                            <p:stCondLst>
                              <p:cond delay="3000"/>
                            </p:stCondLst>
                            <p:childTnLst>
                              <p:par>
                                <p:cTn id="22" presetID="3" presetClass="entr" presetSubtype="10" fill="hold" nodeType="afterEffect">
                                  <p:stCondLst>
                                    <p:cond delay="0"/>
                                  </p:stCondLst>
                                  <p:childTnLst>
                                    <p:set>
                                      <p:cBhvr>
                                        <p:cTn id="23" dur="1" fill="hold">
                                          <p:stCondLst>
                                            <p:cond delay="0"/>
                                          </p:stCondLst>
                                        </p:cTn>
                                        <p:tgtEl>
                                          <p:spTgt spid="6162"/>
                                        </p:tgtEl>
                                        <p:attrNameLst>
                                          <p:attrName>style.visibility</p:attrName>
                                        </p:attrNameLst>
                                      </p:cBhvr>
                                      <p:to>
                                        <p:strVal val="visible"/>
                                      </p:to>
                                    </p:set>
                                    <p:animEffect transition="in" filter="blinds(horizontal)">
                                      <p:cBhvr>
                                        <p:cTn id="24" dur="1000"/>
                                        <p:tgtEl>
                                          <p:spTgt spid="6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3092116" y="168442"/>
            <a:ext cx="10396882" cy="1151965"/>
          </a:xfrm>
        </p:spPr>
        <p:txBody>
          <a:bodyPr>
            <a:normAutofit/>
          </a:bodyPr>
          <a:lstStyle/>
          <a:p>
            <a:pPr algn="ctr" rtl="1"/>
            <a:r>
              <a:rPr lang="fa-IR" altLang="fa-IR" sz="4000" dirty="0" smtClean="0">
                <a:cs typeface="B Homa" panose="00000400000000000000" pitchFamily="2" charset="-78"/>
              </a:rPr>
              <a:t>علل مهاجرت روستایی در ایران </a:t>
            </a:r>
          </a:p>
        </p:txBody>
      </p:sp>
      <p:sp>
        <p:nvSpPr>
          <p:cNvPr id="19459" name="Content Placeholder 4"/>
          <p:cNvSpPr>
            <a:spLocks noGrp="1"/>
          </p:cNvSpPr>
          <p:nvPr>
            <p:ph sz="quarter" idx="13"/>
          </p:nvPr>
        </p:nvSpPr>
        <p:spPr>
          <a:xfrm>
            <a:off x="823587" y="1320407"/>
            <a:ext cx="10394707" cy="3311189"/>
          </a:xfrm>
        </p:spPr>
        <p:txBody>
          <a:bodyPr/>
          <a:lstStyle/>
          <a:p>
            <a:pPr algn="r" rtl="1"/>
            <a:r>
              <a:rPr lang="fa-IR" altLang="fa-IR" dirty="0" smtClean="0">
                <a:cs typeface="B Homa" panose="00000400000000000000" pitchFamily="2" charset="-78"/>
              </a:rPr>
              <a:t>الگوی مالکین اراضی : 55 درصد کشاورزان زمین ندارند و یا 5 درصد زمین های کشاورزی در اختیار انها است . </a:t>
            </a:r>
          </a:p>
          <a:p>
            <a:pPr algn="r" rtl="1"/>
            <a:r>
              <a:rPr lang="fa-IR" altLang="fa-IR" dirty="0" smtClean="0">
                <a:cs typeface="B Homa" panose="00000400000000000000" pitchFamily="2" charset="-78"/>
              </a:rPr>
              <a:t>تفاوت در توزیع در امد های شهری و روستایی </a:t>
            </a:r>
          </a:p>
          <a:p>
            <a:pPr algn="r" rtl="1"/>
            <a:r>
              <a:rPr lang="fa-IR" altLang="fa-IR" dirty="0" smtClean="0">
                <a:cs typeface="B Homa" panose="00000400000000000000" pitchFamily="2" charset="-78"/>
              </a:rPr>
              <a:t>توزیع کم اعتبارات کشاورزی   </a:t>
            </a:r>
          </a:p>
          <a:p>
            <a:pPr algn="r" rtl="1"/>
            <a:r>
              <a:rPr lang="fa-IR" altLang="fa-IR" dirty="0" smtClean="0">
                <a:cs typeface="B Homa" panose="00000400000000000000" pitchFamily="2" charset="-78"/>
              </a:rPr>
              <a:t>کمبود امکانات تسهیلاتی و تاسیساتی</a:t>
            </a:r>
          </a:p>
          <a:p>
            <a:pPr algn="r" rtl="1"/>
            <a:endParaRPr lang="fa-IR" altLang="fa-IR" dirty="0" smtClean="0">
              <a:cs typeface="B Homa" panose="00000400000000000000" pitchFamily="2" charset="-78"/>
            </a:endParaRPr>
          </a:p>
        </p:txBody>
      </p:sp>
    </p:spTree>
    <p:extLst>
      <p:ext uri="{BB962C8B-B14F-4D97-AF65-F5344CB8AC3E}">
        <p14:creationId xmlns:p14="http://schemas.microsoft.com/office/powerpoint/2010/main" val="15447786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3496596" y="263359"/>
            <a:ext cx="7793037" cy="784225"/>
          </a:xfrm>
        </p:spPr>
        <p:txBody>
          <a:bodyPr>
            <a:normAutofit/>
          </a:bodyPr>
          <a:lstStyle/>
          <a:p>
            <a:pPr algn="r" eaLnBrk="1" hangingPunct="1"/>
            <a:r>
              <a:rPr lang="fa-IR" altLang="fa-IR" sz="4000" dirty="0">
                <a:solidFill>
                  <a:srgbClr val="C00000"/>
                </a:solidFill>
                <a:cs typeface="B Homa" panose="00000400000000000000" pitchFamily="2" charset="-78"/>
              </a:rPr>
              <a:t>شرايط</a:t>
            </a:r>
            <a:r>
              <a:rPr lang="ar-SA" altLang="fa-IR" sz="4000" dirty="0">
                <a:solidFill>
                  <a:srgbClr val="C00000"/>
                </a:solidFill>
                <a:cs typeface="B Homa" panose="00000400000000000000" pitchFamily="2" charset="-78"/>
              </a:rPr>
              <a:t> كنوني  اسكان غير رسمي</a:t>
            </a:r>
            <a:endParaRPr lang="en-US" altLang="fa-IR" sz="4000" dirty="0">
              <a:solidFill>
                <a:srgbClr val="C00000"/>
              </a:solidFill>
              <a:cs typeface="B Homa" panose="00000400000000000000" pitchFamily="2" charset="-78"/>
            </a:endParaRPr>
          </a:p>
        </p:txBody>
      </p:sp>
      <p:sp>
        <p:nvSpPr>
          <p:cNvPr id="280579" name="Rectangle 3"/>
          <p:cNvSpPr>
            <a:spLocks noGrp="1" noChangeArrowheads="1"/>
          </p:cNvSpPr>
          <p:nvPr>
            <p:ph sz="quarter" idx="13"/>
          </p:nvPr>
        </p:nvSpPr>
        <p:spPr>
          <a:xfrm>
            <a:off x="1872344" y="1360714"/>
            <a:ext cx="9115425" cy="3605463"/>
          </a:xfrm>
        </p:spPr>
        <p:txBody>
          <a:bodyPr>
            <a:normAutofit/>
          </a:bodyPr>
          <a:lstStyle/>
          <a:p>
            <a:pPr algn="r" rtl="1" eaLnBrk="1" hangingPunct="1">
              <a:lnSpc>
                <a:spcPct val="180000"/>
              </a:lnSpc>
              <a:buFont typeface="Wingdings" pitchFamily="2" charset="2"/>
              <a:buChar char="Ø"/>
              <a:defRPr/>
            </a:pPr>
            <a:r>
              <a:rPr lang="ar-SA" sz="2400" dirty="0">
                <a:solidFill>
                  <a:schemeClr val="accent4">
                    <a:lumMod val="10000"/>
                  </a:schemeClr>
                </a:solidFill>
                <a:cs typeface="B Homa" panose="00000400000000000000" pitchFamily="2" charset="-78"/>
              </a:rPr>
              <a:t> تجمعي ازحداقل يك </a:t>
            </a:r>
            <a:r>
              <a:rPr lang="fa-IR" sz="2400" dirty="0">
                <a:solidFill>
                  <a:schemeClr val="accent4">
                    <a:lumMod val="10000"/>
                  </a:schemeClr>
                </a:solidFill>
                <a:cs typeface="B Homa" panose="00000400000000000000" pitchFamily="2" charset="-78"/>
              </a:rPr>
              <a:t>هفتم</a:t>
            </a:r>
            <a:r>
              <a:rPr lang="ar-SA" sz="2400" dirty="0">
                <a:solidFill>
                  <a:schemeClr val="accent4">
                    <a:lumMod val="10000"/>
                  </a:schemeClr>
                </a:solidFill>
                <a:cs typeface="B Homa" panose="00000400000000000000" pitchFamily="2" charset="-78"/>
              </a:rPr>
              <a:t> جمعيت شهري، </a:t>
            </a:r>
            <a:r>
              <a:rPr lang="fa-IR" sz="2400" dirty="0">
                <a:solidFill>
                  <a:schemeClr val="accent4">
                    <a:lumMod val="10000"/>
                  </a:schemeClr>
                </a:solidFill>
                <a:cs typeface="B Homa" panose="00000400000000000000" pitchFamily="2" charset="-78"/>
              </a:rPr>
              <a:t>دست کم 6 تا 7</a:t>
            </a:r>
            <a:r>
              <a:rPr lang="ar-SA" sz="2400" dirty="0">
                <a:solidFill>
                  <a:schemeClr val="accent4">
                    <a:lumMod val="10000"/>
                  </a:schemeClr>
                </a:solidFill>
                <a:cs typeface="B Homa" panose="00000400000000000000" pitchFamily="2" charset="-78"/>
              </a:rPr>
              <a:t>ميليون نفر</a:t>
            </a:r>
            <a:r>
              <a:rPr lang="fa-IR" sz="2400" dirty="0">
                <a:solidFill>
                  <a:schemeClr val="accent4">
                    <a:lumMod val="10000"/>
                  </a:schemeClr>
                </a:solidFill>
                <a:cs typeface="B Homa" panose="00000400000000000000" pitchFamily="2" charset="-78"/>
              </a:rPr>
              <a:t>(15%)</a:t>
            </a:r>
            <a:endParaRPr lang="ar-SA" sz="2400" dirty="0">
              <a:solidFill>
                <a:schemeClr val="accent4">
                  <a:lumMod val="10000"/>
                </a:schemeClr>
              </a:solidFill>
              <a:cs typeface="B Homa" panose="00000400000000000000" pitchFamily="2" charset="-78"/>
            </a:endParaRPr>
          </a:p>
          <a:p>
            <a:pPr algn="r" rtl="1" eaLnBrk="1" hangingPunct="1">
              <a:lnSpc>
                <a:spcPct val="180000"/>
              </a:lnSpc>
              <a:buFont typeface="Wingdings" pitchFamily="2" charset="2"/>
              <a:buChar char="Ø"/>
              <a:defRPr/>
            </a:pPr>
            <a:r>
              <a:rPr lang="ar-SA" sz="2400" dirty="0">
                <a:solidFill>
                  <a:schemeClr val="accent4">
                    <a:lumMod val="10000"/>
                  </a:schemeClr>
                </a:solidFill>
                <a:cs typeface="B Homa" panose="00000400000000000000" pitchFamily="2" charset="-78"/>
              </a:rPr>
              <a:t> حدود سه چهارم اسكان غير رسمي درده شهر بزرگ كشور</a:t>
            </a:r>
          </a:p>
          <a:p>
            <a:pPr algn="r" rtl="1" eaLnBrk="1" hangingPunct="1">
              <a:lnSpc>
                <a:spcPct val="180000"/>
              </a:lnSpc>
              <a:buFont typeface="Wingdings" pitchFamily="2" charset="2"/>
              <a:buChar char="Ø"/>
              <a:defRPr/>
            </a:pPr>
            <a:r>
              <a:rPr lang="ar-SA" sz="2400" dirty="0">
                <a:solidFill>
                  <a:schemeClr val="accent4">
                    <a:lumMod val="10000"/>
                  </a:schemeClr>
                </a:solidFill>
                <a:cs typeface="B Homa" panose="00000400000000000000" pitchFamily="2" charset="-78"/>
              </a:rPr>
              <a:t> چشم انداز </a:t>
            </a:r>
            <a:r>
              <a:rPr lang="fa-IR" sz="2400" dirty="0">
                <a:solidFill>
                  <a:schemeClr val="accent4">
                    <a:lumMod val="10000"/>
                  </a:schemeClr>
                </a:solidFill>
                <a:cs typeface="B Homa" panose="00000400000000000000" pitchFamily="2" charset="-78"/>
              </a:rPr>
              <a:t>گسترش پديده</a:t>
            </a:r>
            <a:r>
              <a:rPr lang="ar-SA" sz="2400" dirty="0">
                <a:solidFill>
                  <a:schemeClr val="accent4">
                    <a:lumMod val="10000"/>
                  </a:schemeClr>
                </a:solidFill>
                <a:cs typeface="B Homa" panose="00000400000000000000" pitchFamily="2" charset="-78"/>
              </a:rPr>
              <a:t> درده سال آينده</a:t>
            </a:r>
          </a:p>
          <a:p>
            <a:pPr algn="r" rtl="1" eaLnBrk="1" hangingPunct="1">
              <a:lnSpc>
                <a:spcPct val="180000"/>
              </a:lnSpc>
              <a:buFont typeface="Wingdings" pitchFamily="2" charset="2"/>
              <a:buChar char="Ø"/>
              <a:defRPr/>
            </a:pPr>
            <a:r>
              <a:rPr lang="ar-SA" sz="2400" dirty="0">
                <a:solidFill>
                  <a:schemeClr val="accent4">
                    <a:lumMod val="10000"/>
                  </a:schemeClr>
                </a:solidFill>
                <a:cs typeface="B Homa" panose="00000400000000000000" pitchFamily="2" charset="-78"/>
              </a:rPr>
              <a:t> تحميل هزينه بسيار زياد در مقايسه با پيش نگري</a:t>
            </a:r>
          </a:p>
        </p:txBody>
      </p:sp>
    </p:spTree>
    <p:extLst>
      <p:ext uri="{BB962C8B-B14F-4D97-AF65-F5344CB8AC3E}">
        <p14:creationId xmlns:p14="http://schemas.microsoft.com/office/powerpoint/2010/main" val="395737198"/>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80578"/>
                                        </p:tgtEl>
                                        <p:attrNameLst>
                                          <p:attrName>style.visibility</p:attrName>
                                        </p:attrNameLst>
                                      </p:cBhvr>
                                      <p:to>
                                        <p:strVal val="visible"/>
                                      </p:to>
                                    </p:set>
                                    <p:animEffect transition="in" filter="wipe(right)">
                                      <p:cBhvr>
                                        <p:cTn id="7" dur="500"/>
                                        <p:tgtEl>
                                          <p:spTgt spid="2805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80579">
                                            <p:txEl>
                                              <p:pRg st="0" end="0"/>
                                            </p:txEl>
                                          </p:spTgt>
                                        </p:tgtEl>
                                        <p:attrNameLst>
                                          <p:attrName>style.visibility</p:attrName>
                                        </p:attrNameLst>
                                      </p:cBhvr>
                                      <p:to>
                                        <p:strVal val="visible"/>
                                      </p:to>
                                    </p:set>
                                    <p:anim calcmode="lin" valueType="num">
                                      <p:cBhvr>
                                        <p:cTn id="12" dur="500" fill="hold"/>
                                        <p:tgtEl>
                                          <p:spTgt spid="280579">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80579">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80579">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280579">
                                            <p:txEl>
                                              <p:pRg st="1" end="1"/>
                                            </p:txEl>
                                          </p:spTgt>
                                        </p:tgtEl>
                                        <p:attrNameLst>
                                          <p:attrName>style.visibility</p:attrName>
                                        </p:attrNameLst>
                                      </p:cBhvr>
                                      <p:to>
                                        <p:strVal val="visible"/>
                                      </p:to>
                                    </p:set>
                                    <p:anim calcmode="lin" valueType="num">
                                      <p:cBhvr>
                                        <p:cTn id="19" dur="500" fill="hold"/>
                                        <p:tgtEl>
                                          <p:spTgt spid="28057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280579">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280579">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280579">
                                            <p:txEl>
                                              <p:pRg st="2" end="2"/>
                                            </p:txEl>
                                          </p:spTgt>
                                        </p:tgtEl>
                                        <p:attrNameLst>
                                          <p:attrName>style.visibility</p:attrName>
                                        </p:attrNameLst>
                                      </p:cBhvr>
                                      <p:to>
                                        <p:strVal val="visible"/>
                                      </p:to>
                                    </p:set>
                                    <p:anim calcmode="lin" valueType="num">
                                      <p:cBhvr>
                                        <p:cTn id="26" dur="500" fill="hold"/>
                                        <p:tgtEl>
                                          <p:spTgt spid="280579">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280579">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280579">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280579">
                                            <p:txEl>
                                              <p:pRg st="3" end="3"/>
                                            </p:txEl>
                                          </p:spTgt>
                                        </p:tgtEl>
                                        <p:attrNameLst>
                                          <p:attrName>style.visibility</p:attrName>
                                        </p:attrNameLst>
                                      </p:cBhvr>
                                      <p:to>
                                        <p:strVal val="visible"/>
                                      </p:to>
                                    </p:set>
                                    <p:anim calcmode="lin" valueType="num">
                                      <p:cBhvr>
                                        <p:cTn id="33" dur="500" fill="hold"/>
                                        <p:tgtEl>
                                          <p:spTgt spid="280579">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280579">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280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8" grpId="0"/>
      <p:bldP spid="28057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noChangeAspect="1"/>
          </p:cNvGrpSpPr>
          <p:nvPr/>
        </p:nvGrpSpPr>
        <p:grpSpPr bwMode="auto">
          <a:xfrm>
            <a:off x="3160713" y="-2341563"/>
            <a:ext cx="571500" cy="200025"/>
            <a:chOff x="8263" y="8002"/>
            <a:chExt cx="7200" cy="4320"/>
          </a:xfrm>
        </p:grpSpPr>
        <p:sp>
          <p:nvSpPr>
            <p:cNvPr id="252931" name="AutoShape 3"/>
            <p:cNvSpPr>
              <a:spLocks noChangeAspect="1" noChangeArrowheads="1" noTextEdit="1"/>
            </p:cNvSpPr>
            <p:nvPr/>
          </p:nvSpPr>
          <p:spPr bwMode="auto">
            <a:xfrm>
              <a:off x="8263" y="8002"/>
              <a:ext cx="7200" cy="4320"/>
            </a:xfrm>
            <a:prstGeom prst="rect">
              <a:avLst/>
            </a:prstGeom>
            <a:noFill/>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grpSp>
      <p:sp>
        <p:nvSpPr>
          <p:cNvPr id="252932" name="Rectangle 4"/>
          <p:cNvSpPr>
            <a:spLocks noChangeArrowheads="1"/>
          </p:cNvSpPr>
          <p:nvPr/>
        </p:nvSpPr>
        <p:spPr bwMode="auto">
          <a:xfrm>
            <a:off x="3557653" y="-2551113"/>
            <a:ext cx="288861" cy="369332"/>
          </a:xfrm>
          <a:prstGeom prst="rect">
            <a:avLst/>
          </a:prstGeom>
          <a:noFill/>
          <a:ln w="9525">
            <a:noFill/>
            <a:miter lim="800000"/>
            <a:headEnd/>
            <a:tailEnd/>
          </a:ln>
          <a:effectLst/>
        </p:spPr>
        <p:txBody>
          <a:bodyPr wrap="none">
            <a:spAutoFit/>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3" name="Line 5"/>
          <p:cNvSpPr>
            <a:spLocks noChangeShapeType="1"/>
          </p:cNvSpPr>
          <p:nvPr/>
        </p:nvSpPr>
        <p:spPr bwMode="auto">
          <a:xfrm>
            <a:off x="5091113" y="-194151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4" name="Line 6"/>
          <p:cNvSpPr>
            <a:spLocks noChangeShapeType="1"/>
          </p:cNvSpPr>
          <p:nvPr/>
        </p:nvSpPr>
        <p:spPr bwMode="auto">
          <a:xfrm>
            <a:off x="5091113" y="-165576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5" name="Line 7"/>
          <p:cNvSpPr>
            <a:spLocks noChangeShapeType="1"/>
          </p:cNvSpPr>
          <p:nvPr/>
        </p:nvSpPr>
        <p:spPr bwMode="auto">
          <a:xfrm>
            <a:off x="5091113" y="-215106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6" name="Line 8"/>
          <p:cNvSpPr>
            <a:spLocks noChangeShapeType="1"/>
          </p:cNvSpPr>
          <p:nvPr/>
        </p:nvSpPr>
        <p:spPr bwMode="auto">
          <a:xfrm>
            <a:off x="5091113" y="-194151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7" name="Line 9"/>
          <p:cNvSpPr>
            <a:spLocks noChangeShapeType="1"/>
          </p:cNvSpPr>
          <p:nvPr/>
        </p:nvSpPr>
        <p:spPr bwMode="auto">
          <a:xfrm>
            <a:off x="5916613" y="-194151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sp>
        <p:nvSpPr>
          <p:cNvPr id="252938" name="Line 10"/>
          <p:cNvSpPr>
            <a:spLocks noChangeShapeType="1"/>
          </p:cNvSpPr>
          <p:nvPr/>
        </p:nvSpPr>
        <p:spPr bwMode="auto">
          <a:xfrm>
            <a:off x="7085013" y="-1655763"/>
            <a:ext cx="0" cy="0"/>
          </a:xfrm>
          <a:prstGeom prst="line">
            <a:avLst/>
          </a:prstGeom>
          <a:noFill/>
          <a:ln w="12700" cap="rnd">
            <a:solidFill>
              <a:srgbClr val="000000"/>
            </a:solidFill>
            <a:round/>
            <a:headEnd/>
            <a:tailEnd/>
          </a:ln>
          <a:effectLst/>
        </p:spPr>
        <p:txBody>
          <a:bodyPr/>
          <a:lstStyle/>
          <a:p>
            <a:pPr algn="r" rtl="1" eaLnBrk="1" hangingPunct="1">
              <a:spcBef>
                <a:spcPct val="20000"/>
              </a:spcBef>
              <a:buClr>
                <a:schemeClr val="hlink"/>
              </a:buClr>
              <a:buSzPct val="60000"/>
              <a:buFont typeface="Wingdings" panose="05000000000000000000" pitchFamily="2" charset="2"/>
              <a:buChar char="n"/>
              <a:defRPr/>
            </a:pPr>
            <a:endParaRPr lang="fa-IR">
              <a:effectLst>
                <a:outerShdw blurRad="38100" dist="38100" dir="2700000" algn="tl">
                  <a:srgbClr val="000000">
                    <a:alpha val="43137"/>
                  </a:srgbClr>
                </a:outerShdw>
              </a:effectLst>
            </a:endParaRPr>
          </a:p>
        </p:txBody>
      </p:sp>
      <p:pic>
        <p:nvPicPr>
          <p:cNvPr id="22538" name="Picture 11" descr="untitl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670" y="0"/>
            <a:ext cx="951296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581209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36106" y="-26986"/>
            <a:ext cx="5791200" cy="712788"/>
          </a:xfrm>
        </p:spPr>
        <p:txBody>
          <a:bodyPr/>
          <a:lstStyle/>
          <a:p>
            <a:pPr algn="r" eaLnBrk="1" hangingPunct="1"/>
            <a:r>
              <a:rPr lang="fa-IR" altLang="fa-IR" sz="4000" dirty="0">
                <a:solidFill>
                  <a:srgbClr val="C00000"/>
                </a:solidFill>
                <a:cs typeface="B Homa" panose="00000400000000000000" pitchFamily="2" charset="-78"/>
              </a:rPr>
              <a:t>رويكردها و گزينه‌هاي حل مسئله</a:t>
            </a:r>
            <a:endParaRPr lang="en-US" altLang="fa-IR" sz="4000" dirty="0">
              <a:solidFill>
                <a:srgbClr val="C00000"/>
              </a:solidFill>
              <a:cs typeface="B Homa" panose="00000400000000000000" pitchFamily="2" charset="-78"/>
            </a:endParaRPr>
          </a:p>
        </p:txBody>
      </p:sp>
      <p:graphicFrame>
        <p:nvGraphicFramePr>
          <p:cNvPr id="80060" name="Group 188"/>
          <p:cNvGraphicFramePr>
            <a:graphicFrameLocks noGrp="1"/>
          </p:cNvGraphicFramePr>
          <p:nvPr>
            <p:ph type="tbl" idx="1"/>
            <p:extLst>
              <p:ext uri="{D42A27DB-BD31-4B8C-83A1-F6EECF244321}">
                <p14:modId xmlns:p14="http://schemas.microsoft.com/office/powerpoint/2010/main" val="78901644"/>
              </p:ext>
            </p:extLst>
          </p:nvPr>
        </p:nvGraphicFramePr>
        <p:xfrm>
          <a:off x="108285" y="685802"/>
          <a:ext cx="11285620" cy="5165481"/>
        </p:xfrm>
        <a:graphic>
          <a:graphicData uri="http://schemas.openxmlformats.org/drawingml/2006/table">
            <a:tbl>
              <a:tblPr rtl="1"/>
              <a:tblGrid>
                <a:gridCol w="2657620"/>
                <a:gridCol w="1683003"/>
                <a:gridCol w="6944997"/>
              </a:tblGrid>
              <a:tr h="488422">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ar-SA" sz="2400" b="1" i="0" u="none" strike="noStrike" cap="none" normalizeH="0" baseline="0" dirty="0" smtClean="0">
                          <a:ln>
                            <a:noFill/>
                          </a:ln>
                          <a:solidFill>
                            <a:srgbClr val="FF3300"/>
                          </a:solidFill>
                          <a:effectLst/>
                          <a:latin typeface="Times New Roman" pitchFamily="18" charset="0"/>
                          <a:ea typeface="Times New Roman" pitchFamily="18" charset="0"/>
                          <a:cs typeface="B Homa" panose="00000400000000000000" pitchFamily="2" charset="-78"/>
                        </a:rPr>
                        <a:t>رويكرد</a:t>
                      </a:r>
                      <a:endParaRPr kumimoji="0" lang="ar-SA" sz="2400" b="1" i="0" u="none" strike="noStrike" cap="none" normalizeH="0" baseline="0" dirty="0" smtClean="0">
                        <a:ln>
                          <a:noFill/>
                        </a:ln>
                        <a:solidFill>
                          <a:srgbClr val="FF3300"/>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800" b="1" i="0" u="none" strike="noStrike" cap="none" normalizeH="0" baseline="0" dirty="0" smtClean="0">
                          <a:ln>
                            <a:noFill/>
                          </a:ln>
                          <a:solidFill>
                            <a:srgbClr val="FF3300"/>
                          </a:solidFill>
                          <a:effectLst/>
                          <a:latin typeface="Times New Roman" pitchFamily="18" charset="0"/>
                          <a:ea typeface="Times New Roman" pitchFamily="18" charset="0"/>
                          <a:cs typeface="B Homa" panose="00000400000000000000" pitchFamily="2" charset="-78"/>
                        </a:rPr>
                        <a:t>دوره</a:t>
                      </a:r>
                      <a:endParaRPr kumimoji="0" lang="fa-IR" sz="2800" b="1" i="0" u="none" strike="noStrike" cap="none" normalizeH="0" baseline="0" dirty="0" smtClean="0">
                        <a:ln>
                          <a:noFill/>
                        </a:ln>
                        <a:solidFill>
                          <a:srgbClr val="FF3300"/>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800" b="1" i="0" u="none" strike="noStrike" cap="none" normalizeH="0" baseline="0" dirty="0" smtClean="0">
                          <a:ln>
                            <a:noFill/>
                          </a:ln>
                          <a:solidFill>
                            <a:srgbClr val="FF3300"/>
                          </a:solidFill>
                          <a:effectLst/>
                          <a:latin typeface="Times New Roman" pitchFamily="18" charset="0"/>
                          <a:ea typeface="Times New Roman" pitchFamily="18" charset="0"/>
                          <a:cs typeface="B Homa" panose="00000400000000000000" pitchFamily="2" charset="-78"/>
                        </a:rPr>
                        <a:t>محورها و فرض‌ها</a:t>
                      </a:r>
                      <a:endParaRPr kumimoji="0" lang="fa-IR" sz="2800" b="1" i="0" u="none" strike="noStrike" cap="none" normalizeH="0" baseline="0" dirty="0" smtClean="0">
                        <a:ln>
                          <a:noFill/>
                        </a:ln>
                        <a:solidFill>
                          <a:srgbClr val="FF3300"/>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7858">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ناديده گرفتن</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تا دهه 1960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Char char="•"/>
                        <a:tabLst>
                          <a:tab pos="-315913" algn="r"/>
                          <a:tab pos="-68263" algn="r"/>
                          <a:tab pos="160338" algn="r"/>
                          <a:tab pos="4572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 با توسعه اقتصادي در كل جامعه مشكل حل خواهد شد</a:t>
                      </a: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 typeface="Symbol" pitchFamily="18" charset="2"/>
                        <a:buChar char=""/>
                        <a:tabLst>
                          <a:tab pos="-315913" algn="r"/>
                          <a:tab pos="-68263" algn="r"/>
                          <a:tab pos="160338" algn="r"/>
                          <a:tab pos="4572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 مشكل ساختاري است و با برنامه‌ريزي محلي حل نخواهد شد</a:t>
                      </a:r>
                      <a:endParaRPr kumimoji="0" lang="fa-IR" sz="1800" b="1" i="0" u="none" strike="noStrike" cap="none" normalizeH="0" baseline="0" dirty="0" smtClean="0">
                        <a:ln>
                          <a:noFill/>
                        </a:ln>
                        <a:solidFill>
                          <a:schemeClr val="tx1"/>
                        </a:solidFill>
                        <a:effectLst/>
                        <a:latin typeface="Arial" pitchFamily="34"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915">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تخليه و تخريب</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1960 تا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 </a:t>
                      </a: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كنون</a:t>
                      </a: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سكونتگاه‌هاي غيررسمي غده چركين بر بدن شهر</a:t>
                      </a: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هستند كه بايد برچيده شوند</a:t>
                      </a:r>
                      <a:endParaRPr kumimoji="0" lang="fa-IR" sz="1800" b="1" i="0" u="none" strike="noStrike" cap="none" normalizeH="0" baseline="0" dirty="0" smtClean="0">
                        <a:ln>
                          <a:noFill/>
                        </a:ln>
                        <a:solidFill>
                          <a:schemeClr val="tx1"/>
                        </a:solidFill>
                        <a:effectLst/>
                        <a:latin typeface="Arial" pitchFamily="34"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2152">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خودياري</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1970 و 1980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بهره‌گيري از نيروي كار ، مهارت و توان مديريت</a:t>
                      </a: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ساكنان  در حل مشكل</a:t>
                      </a:r>
                      <a:endParaRPr kumimoji="0" lang="fa-IR" sz="1800" b="1" i="0" u="none" strike="noStrike" cap="none" normalizeH="0" baseline="0" dirty="0" smtClean="0">
                        <a:ln>
                          <a:noFill/>
                        </a:ln>
                        <a:solidFill>
                          <a:schemeClr val="tx1"/>
                        </a:solidFill>
                        <a:effectLst/>
                        <a:latin typeface="Arial" pitchFamily="34"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2708">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مسكن عمومي</a:t>
                      </a:r>
                      <a:endPar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 اجتماعي)</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1950 تا 1980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دولت و منابع دولتي كليد حل مشكل است</a:t>
                      </a: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نياز به يارانه‌هاي هدفدار مسكن</a:t>
                      </a:r>
                      <a:endParaRPr kumimoji="0" lang="fa-IR" sz="1800" b="1" i="0" u="none" strike="noStrike" cap="none" normalizeH="0" baseline="0" dirty="0" smtClean="0">
                        <a:ln>
                          <a:noFill/>
                        </a:ln>
                        <a:solidFill>
                          <a:schemeClr val="tx1"/>
                        </a:solidFill>
                        <a:effectLst/>
                        <a:latin typeface="Arial" pitchFamily="34" charset="0"/>
                        <a:cs typeface="Arial" pitchFamily="34"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222">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مكان- خدمات</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1970 و 1980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تامين زمين و زيرساخت هاي اوليه راه حل است</a:t>
                      </a:r>
                      <a:endParaRPr kumimoji="0" lang="fa-IR" sz="18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570">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بهسازي</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از1980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تامين حق سكونت و زيرساخت‌ها با بهره گيري از وضع موجود</a:t>
                      </a:r>
                      <a:endParaRPr kumimoji="0" lang="fa-IR" sz="18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8541">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توانمندسازي</a:t>
                      </a:r>
                      <a:endParaRPr kumimoji="0" lang="fa-IR" sz="20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2000" b="0"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از1990</a:t>
                      </a:r>
                      <a:endParaRPr kumimoji="0" lang="fa-IR" sz="2000" b="0"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tab pos="-315913" algn="r"/>
                          <a:tab pos="-68263" algn="r"/>
                          <a:tab pos="342900" algn="r"/>
                        </a:tabLst>
                      </a:pPr>
                      <a:r>
                        <a:rPr kumimoji="0" lang="fa-IR" sz="1800" b="1" i="0" u="none" strike="noStrike" cap="none" normalizeH="0" baseline="0" dirty="0" smtClean="0">
                          <a:ln>
                            <a:noFill/>
                          </a:ln>
                          <a:solidFill>
                            <a:schemeClr val="tx1"/>
                          </a:solidFill>
                          <a:effectLst/>
                          <a:latin typeface="Times New Roman" pitchFamily="18" charset="0"/>
                          <a:ea typeface="Times New Roman" pitchFamily="18" charset="0"/>
                          <a:cs typeface="B Homa" panose="00000400000000000000" pitchFamily="2" charset="-78"/>
                        </a:rPr>
                        <a:t>ايجاد چارچوب سياسي، اداري و محيطي استفاده از   ظرفيت‌هاي دروني اجتماعات محل توسعه اقتصادي و اجتماعي</a:t>
                      </a:r>
                      <a:endParaRPr kumimoji="0" lang="fa-IR" sz="1800" b="1" i="0" u="none" strike="noStrike" cap="none" normalizeH="0" baseline="0" dirty="0" smtClean="0">
                        <a:ln>
                          <a:noFill/>
                        </a:ln>
                        <a:solidFill>
                          <a:schemeClr val="tx1"/>
                        </a:solidFill>
                        <a:effectLst/>
                        <a:latin typeface="Arial" pitchFamily="34" charset="0"/>
                        <a:ea typeface="Times New Roman" pitchFamily="18" charset="0"/>
                        <a:cs typeface="B Homa" panose="00000400000000000000" pitchFamily="2" charset="-78"/>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60089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80060"/>
                                        </p:tgtEl>
                                        <p:attrNameLst>
                                          <p:attrName>style.visibility</p:attrName>
                                        </p:attrNameLst>
                                      </p:cBhvr>
                                      <p:to>
                                        <p:strVal val="visible"/>
                                      </p:to>
                                    </p:set>
                                    <p:anim calcmode="lin" valueType="num">
                                      <p:cBhvr>
                                        <p:cTn id="7" dur="1000" fill="hold"/>
                                        <p:tgtEl>
                                          <p:spTgt spid="80060"/>
                                        </p:tgtEl>
                                        <p:attrNameLst>
                                          <p:attrName>ppt_w</p:attrName>
                                        </p:attrNameLst>
                                      </p:cBhvr>
                                      <p:tavLst>
                                        <p:tav tm="0">
                                          <p:val>
                                            <p:strVal val="#ppt_w*0.70"/>
                                          </p:val>
                                        </p:tav>
                                        <p:tav tm="100000">
                                          <p:val>
                                            <p:strVal val="#ppt_w"/>
                                          </p:val>
                                        </p:tav>
                                      </p:tavLst>
                                    </p:anim>
                                    <p:anim calcmode="lin" valueType="num">
                                      <p:cBhvr>
                                        <p:cTn id="8" dur="1000" fill="hold"/>
                                        <p:tgtEl>
                                          <p:spTgt spid="80060"/>
                                        </p:tgtEl>
                                        <p:attrNameLst>
                                          <p:attrName>ppt_h</p:attrName>
                                        </p:attrNameLst>
                                      </p:cBhvr>
                                      <p:tavLst>
                                        <p:tav tm="0">
                                          <p:val>
                                            <p:strVal val="#ppt_h"/>
                                          </p:val>
                                        </p:tav>
                                        <p:tav tm="100000">
                                          <p:val>
                                            <p:strVal val="#ppt_h"/>
                                          </p:val>
                                        </p:tav>
                                      </p:tavLst>
                                    </p:anim>
                                    <p:animEffect transition="in" filter="fade">
                                      <p:cBhvr>
                                        <p:cTn id="9" dur="1000"/>
                                        <p:tgtEl>
                                          <p:spTgt spid="80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981200" y="235618"/>
            <a:ext cx="8229600" cy="819150"/>
          </a:xfrm>
        </p:spPr>
        <p:txBody>
          <a:bodyPr>
            <a:normAutofit/>
          </a:bodyPr>
          <a:lstStyle/>
          <a:p>
            <a:pPr algn="ctr" eaLnBrk="1" hangingPunct="1"/>
            <a:r>
              <a:rPr lang="fa-IR" altLang="fa-IR" sz="4400" dirty="0" smtClean="0">
                <a:solidFill>
                  <a:schemeClr val="tx1"/>
                </a:solidFill>
                <a:latin typeface="Symap" panose="00000400000000000000" pitchFamily="2" charset="0"/>
                <a:cs typeface="B Homa" panose="00000400000000000000" pitchFamily="2" charset="-78"/>
              </a:rPr>
              <a:t>امنيت در سكونتگاه‌هاي غيررسمي</a:t>
            </a:r>
            <a:endParaRPr lang="en-US" altLang="fa-IR" sz="4400" dirty="0" smtClean="0">
              <a:solidFill>
                <a:schemeClr val="tx1"/>
              </a:solidFill>
              <a:latin typeface="Symap" panose="00000400000000000000" pitchFamily="2" charset="0"/>
              <a:cs typeface="B Homa" panose="00000400000000000000" pitchFamily="2" charset="-78"/>
            </a:endParaRPr>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943856180"/>
              </p:ext>
            </p:extLst>
          </p:nvPr>
        </p:nvGraphicFramePr>
        <p:xfrm>
          <a:off x="1981200" y="1054768"/>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5733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608221" y="0"/>
            <a:ext cx="8229600" cy="895350"/>
          </a:xfrm>
        </p:spPr>
        <p:txBody>
          <a:bodyPr>
            <a:normAutofit/>
          </a:bodyPr>
          <a:lstStyle/>
          <a:p>
            <a:pPr algn="ctr" eaLnBrk="1" hangingPunct="1"/>
            <a:r>
              <a:rPr lang="fa-IR" altLang="fa-IR" sz="4000" b="1" dirty="0" smtClean="0">
                <a:solidFill>
                  <a:schemeClr val="tx1"/>
                </a:solidFill>
                <a:cs typeface="B Homa" panose="00000400000000000000" pitchFamily="2" charset="-78"/>
              </a:rPr>
              <a:t>خطرات سكونتگاه‌هاي غير رسمي</a:t>
            </a:r>
            <a:endParaRPr lang="en-US" altLang="fa-IR" sz="4000" b="1" dirty="0" smtClean="0">
              <a:solidFill>
                <a:schemeClr val="tx1"/>
              </a:solidFill>
              <a:cs typeface="B Homa" panose="00000400000000000000" pitchFamily="2" charset="-78"/>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282626216"/>
              </p:ext>
            </p:extLst>
          </p:nvPr>
        </p:nvGraphicFramePr>
        <p:xfrm>
          <a:off x="669758" y="1092953"/>
          <a:ext cx="9698408"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bwMode="auto">
          <a:xfrm>
            <a:off x="4191000" y="4038600"/>
            <a:ext cx="914400" cy="914400"/>
          </a:xfrm>
          <a:prstGeom prst="rect">
            <a:avLst/>
          </a:prstGeom>
          <a:noFill/>
          <a:ln w="9525" cap="flat" cmpd="sng" algn="ctr">
            <a:noFill/>
            <a:prstDash val="solid"/>
            <a:round/>
            <a:headEnd type="none" w="med" len="med"/>
            <a:tailEnd type="none" w="med" len="med"/>
          </a:ln>
          <a:effectLst/>
        </p:spPr>
        <p:txBody>
          <a:bodyPr/>
          <a:lstStyle/>
          <a:p>
            <a:pPr marL="342900" indent="-342900">
              <a:spcBef>
                <a:spcPct val="20000"/>
              </a:spcBef>
              <a:buClr>
                <a:schemeClr val="hlink"/>
              </a:buClr>
              <a:buSzPct val="60000"/>
              <a:buFont typeface="Wingdings" panose="05000000000000000000" pitchFamily="2" charset="2"/>
              <a:buChar char="n"/>
              <a:defRPr/>
            </a:pPr>
            <a:endParaRPr lang="en-US">
              <a:effectLst>
                <a:outerShdw blurRad="38100" dist="38100" dir="2700000" algn="tl">
                  <a:srgbClr val="000000">
                    <a:alpha val="43137"/>
                  </a:srgbClr>
                </a:outerShdw>
              </a:effectLst>
            </a:endParaRPr>
          </a:p>
        </p:txBody>
      </p:sp>
      <p:sp>
        <p:nvSpPr>
          <p:cNvPr id="6" name="Right Arrow 5"/>
          <p:cNvSpPr/>
          <p:nvPr/>
        </p:nvSpPr>
        <p:spPr bwMode="auto">
          <a:xfrm>
            <a:off x="3886200" y="3733800"/>
            <a:ext cx="977900" cy="484188"/>
          </a:xfrm>
          <a:prstGeom prst="rightArrow">
            <a:avLst/>
          </a:prstGeom>
          <a:noFill/>
          <a:ln w="9525" cap="flat" cmpd="sng" algn="ctr">
            <a:noFill/>
            <a:prstDash val="solid"/>
            <a:round/>
            <a:headEnd type="none" w="med" len="med"/>
            <a:tailEnd type="none" w="med" len="med"/>
          </a:ln>
          <a:effectLst/>
        </p:spPr>
        <p:txBody>
          <a:bodyPr/>
          <a:lstStyle/>
          <a:p>
            <a:pPr marL="342900" indent="-342900">
              <a:spcBef>
                <a:spcPct val="20000"/>
              </a:spcBef>
              <a:buClr>
                <a:schemeClr val="hlink"/>
              </a:buClr>
              <a:buSzPct val="60000"/>
              <a:buFont typeface="Wingdings" panose="05000000000000000000" pitchFamily="2" charset="2"/>
              <a:buChar char="n"/>
              <a:defRPr/>
            </a:pPr>
            <a:endParaRPr lang="en-US">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287023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100137" y="0"/>
            <a:ext cx="8229600" cy="742950"/>
          </a:xfrm>
        </p:spPr>
        <p:txBody>
          <a:bodyPr>
            <a:normAutofit/>
          </a:bodyPr>
          <a:lstStyle/>
          <a:p>
            <a:pPr algn="r" rtl="1" eaLnBrk="1" hangingPunct="1"/>
            <a:r>
              <a:rPr lang="fa-IR" altLang="fa-IR" sz="4000" dirty="0">
                <a:cs typeface="B Homa" panose="00000400000000000000" pitchFamily="2" charset="-78"/>
              </a:rPr>
              <a:t>علل  پیدایش حاشیه </a:t>
            </a:r>
            <a:r>
              <a:rPr lang="fa-IR" altLang="fa-IR" sz="4000" dirty="0" smtClean="0">
                <a:cs typeface="B Homa" panose="00000400000000000000" pitchFamily="2" charset="-78"/>
              </a:rPr>
              <a:t>نشینی</a:t>
            </a:r>
            <a:endParaRPr lang="en-US" altLang="fa-IR" sz="4000" dirty="0">
              <a:cs typeface="B Homa" panose="00000400000000000000" pitchFamily="2" charset="-78"/>
            </a:endParaRPr>
          </a:p>
        </p:txBody>
      </p:sp>
      <p:sp>
        <p:nvSpPr>
          <p:cNvPr id="32771" name="Content Placeholder 2"/>
          <p:cNvSpPr>
            <a:spLocks noGrp="1"/>
          </p:cNvSpPr>
          <p:nvPr>
            <p:ph sz="quarter" idx="13"/>
          </p:nvPr>
        </p:nvSpPr>
        <p:spPr>
          <a:xfrm>
            <a:off x="140368" y="1167063"/>
            <a:ext cx="11161295" cy="4724400"/>
          </a:xfrm>
        </p:spPr>
        <p:txBody>
          <a:bodyPr>
            <a:noAutofit/>
          </a:bodyPr>
          <a:lstStyle/>
          <a:p>
            <a:pPr algn="r" rtl="1" eaLnBrk="1" hangingPunct="1"/>
            <a:r>
              <a:rPr lang="fa-IR" altLang="fa-IR" sz="1600" b="1" dirty="0">
                <a:cs typeface="B Homa" panose="00000400000000000000" pitchFamily="2" charset="-78"/>
              </a:rPr>
              <a:t>استقرار فعالیت ها در مراکز کلان شهر ها موجب گرایش جمعیت به اسکان در حاشیه ها و ضعف نظام مدیریتی برای کنترل این گرایش وموجب افزایش جابجایی های داخلی منطقه می شود . </a:t>
            </a:r>
          </a:p>
          <a:p>
            <a:pPr algn="r" rtl="1" eaLnBrk="1" hangingPunct="1"/>
            <a:r>
              <a:rPr lang="fa-IR" altLang="fa-IR" sz="1600" b="1" dirty="0">
                <a:cs typeface="B Homa" panose="00000400000000000000" pitchFamily="2" charset="-78"/>
              </a:rPr>
              <a:t>گرانی قیمیت مسکن و احاره بها در کلان شهر ها و محدودیت ساخت و ساز در محدوده استحفاظی </a:t>
            </a:r>
          </a:p>
          <a:p>
            <a:pPr algn="r" rtl="1" eaLnBrk="1" hangingPunct="1"/>
            <a:r>
              <a:rPr lang="fa-IR" altLang="fa-IR" sz="1600" b="1" dirty="0">
                <a:cs typeface="B Homa" panose="00000400000000000000" pitchFamily="2" charset="-78"/>
              </a:rPr>
              <a:t>کم بودن درامد </a:t>
            </a:r>
            <a:r>
              <a:rPr lang="fa-IR" altLang="fa-IR" sz="1600" b="1" dirty="0" smtClean="0">
                <a:cs typeface="B Homa" panose="00000400000000000000" pitchFamily="2" charset="-78"/>
              </a:rPr>
              <a:t>و بیکاری در </a:t>
            </a:r>
            <a:r>
              <a:rPr lang="fa-IR" altLang="fa-IR" sz="1600" b="1" dirty="0">
                <a:cs typeface="B Homa" panose="00000400000000000000" pitchFamily="2" charset="-78"/>
              </a:rPr>
              <a:t>مبدا و ایجاد درامد بیشتر در شهر </a:t>
            </a:r>
          </a:p>
          <a:p>
            <a:pPr algn="r" rtl="1" eaLnBrk="1" hangingPunct="1"/>
            <a:r>
              <a:rPr lang="fa-IR" altLang="fa-IR" sz="1600" b="1" dirty="0">
                <a:cs typeface="B Homa" panose="00000400000000000000" pitchFamily="2" charset="-78"/>
              </a:rPr>
              <a:t>عدم امکان بهره مندی از تسهیلات رسمی و زیستی و تسهیلات برای رفع نیازهایشان </a:t>
            </a:r>
          </a:p>
          <a:p>
            <a:pPr algn="r" rtl="1" eaLnBrk="1" hangingPunct="1"/>
            <a:r>
              <a:rPr lang="fa-IR" altLang="fa-IR" sz="1600" b="1" dirty="0" smtClean="0">
                <a:cs typeface="B Homa" panose="00000400000000000000" pitchFamily="2" charset="-78"/>
              </a:rPr>
              <a:t>جاذبه </a:t>
            </a:r>
            <a:r>
              <a:rPr lang="fa-IR" altLang="fa-IR" sz="1600" b="1" dirty="0">
                <a:cs typeface="B Homa" panose="00000400000000000000" pitchFamily="2" charset="-78"/>
              </a:rPr>
              <a:t>شهر و ترویج فرهنگ شهر نشینی و عدم بر نامه ریزی برای مسکن مهاجران</a:t>
            </a:r>
          </a:p>
          <a:p>
            <a:pPr algn="r" rtl="1" eaLnBrk="1" hangingPunct="1"/>
            <a:r>
              <a:rPr lang="fa-IR" altLang="fa-IR" sz="1600" b="1" dirty="0">
                <a:cs typeface="B Homa" panose="00000400000000000000" pitchFamily="2" charset="-78"/>
              </a:rPr>
              <a:t>گسیختگی نظام های ارتباطات و زیرساخت های شهری و گسترش ابعاد سکونتگاههای خودرو </a:t>
            </a:r>
          </a:p>
          <a:p>
            <a:pPr algn="r" rtl="1" eaLnBrk="1" hangingPunct="1"/>
            <a:r>
              <a:rPr lang="fa-IR" altLang="fa-IR" sz="1600" b="1" dirty="0">
                <a:cs typeface="B Homa" panose="00000400000000000000" pitchFamily="2" charset="-78"/>
              </a:rPr>
              <a:t>علاقه به گمنام زیستن مهاجران روستایی در اتر تحریک شدن برای زندگی بهتر و آسیب پذیری و تهیدستی </a:t>
            </a:r>
          </a:p>
          <a:p>
            <a:pPr algn="r" rtl="1" eaLnBrk="1" hangingPunct="1"/>
            <a:r>
              <a:rPr lang="fa-IR" altLang="fa-IR" sz="1600" b="1" dirty="0">
                <a:cs typeface="B Homa" panose="00000400000000000000" pitchFamily="2" charset="-78"/>
              </a:rPr>
              <a:t>عدم دسترسی به امکانات بهداشتی ، تحصیلی و رفاهی بیشتر برای فرزندان </a:t>
            </a:r>
          </a:p>
          <a:p>
            <a:pPr algn="r" rtl="1" eaLnBrk="1" hangingPunct="1"/>
            <a:r>
              <a:rPr lang="fa-IR" altLang="fa-IR" sz="1600" b="1" dirty="0">
                <a:cs typeface="B Homa" panose="00000400000000000000" pitchFamily="2" charset="-78"/>
              </a:rPr>
              <a:t>پیدا کردن شغل مناسب در مقصد </a:t>
            </a:r>
          </a:p>
          <a:p>
            <a:pPr algn="r" rtl="1" eaLnBrk="1" hangingPunct="1"/>
            <a:r>
              <a:rPr lang="fa-IR" altLang="fa-IR" sz="1600" b="1" dirty="0">
                <a:cs typeface="B Homa" panose="00000400000000000000" pitchFamily="2" charset="-78"/>
              </a:rPr>
              <a:t>سیاست های نامناسب دولت در تامین مسکن قشر کم درامد </a:t>
            </a:r>
          </a:p>
          <a:p>
            <a:pPr algn="r" rtl="1" eaLnBrk="1" hangingPunct="1"/>
            <a:r>
              <a:rPr lang="fa-IR" altLang="fa-IR" sz="1600" b="1" dirty="0">
                <a:cs typeface="B Homa" panose="00000400000000000000" pitchFamily="2" charset="-78"/>
              </a:rPr>
              <a:t>عدم وابستگی به مبدا </a:t>
            </a:r>
          </a:p>
          <a:p>
            <a:pPr algn="r" rtl="1" eaLnBrk="1" hangingPunct="1"/>
            <a:r>
              <a:rPr lang="fa-IR" altLang="fa-IR" sz="1600" b="1" dirty="0">
                <a:cs typeface="B Homa" panose="00000400000000000000" pitchFamily="2" charset="-78"/>
              </a:rPr>
              <a:t>بی عدالتی ناشی از نظام سیاسی و مدیریتی جامعه  </a:t>
            </a:r>
          </a:p>
          <a:p>
            <a:pPr algn="r" rtl="1" eaLnBrk="1" hangingPunct="1"/>
            <a:endParaRPr lang="en-US" altLang="fa-IR" sz="1600" b="1" dirty="0">
              <a:cs typeface="B Homa" panose="00000400000000000000" pitchFamily="2" charset="-78"/>
            </a:endParaRPr>
          </a:p>
        </p:txBody>
      </p:sp>
    </p:spTree>
    <p:extLst>
      <p:ext uri="{BB962C8B-B14F-4D97-AF65-F5344CB8AC3E}">
        <p14:creationId xmlns:p14="http://schemas.microsoft.com/office/powerpoint/2010/main" val="24467190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424990" y="0"/>
            <a:ext cx="8229600" cy="742950"/>
          </a:xfrm>
        </p:spPr>
        <p:txBody>
          <a:bodyPr/>
          <a:lstStyle/>
          <a:p>
            <a:pPr algn="r" rtl="1" eaLnBrk="1" hangingPunct="1"/>
            <a:r>
              <a:rPr lang="fa-IR" altLang="fa-IR" sz="4000" dirty="0">
                <a:cs typeface="B Homa" panose="00000400000000000000" pitchFamily="2" charset="-78"/>
              </a:rPr>
              <a:t>پیامد های حاشیه نشینی در تحلیل های مختلف</a:t>
            </a:r>
            <a:endParaRPr lang="en-US" altLang="fa-IR" sz="4000" dirty="0">
              <a:cs typeface="B Homa" panose="00000400000000000000" pitchFamily="2" charset="-78"/>
            </a:endParaRPr>
          </a:p>
        </p:txBody>
      </p:sp>
      <p:sp>
        <p:nvSpPr>
          <p:cNvPr id="33795" name="Content Placeholder 2"/>
          <p:cNvSpPr>
            <a:spLocks noGrp="1"/>
          </p:cNvSpPr>
          <p:nvPr>
            <p:ph sz="quarter" idx="13"/>
          </p:nvPr>
        </p:nvSpPr>
        <p:spPr>
          <a:xfrm>
            <a:off x="6352674" y="962526"/>
            <a:ext cx="5097379" cy="4295274"/>
          </a:xfrm>
        </p:spPr>
        <p:txBody>
          <a:bodyPr>
            <a:noAutofit/>
          </a:bodyPr>
          <a:lstStyle/>
          <a:p>
            <a:pPr algn="r" rtl="1" eaLnBrk="1" hangingPunct="1"/>
            <a:r>
              <a:rPr lang="fa-IR" altLang="fa-IR" sz="1400" b="1" dirty="0">
                <a:cs typeface="B Homa" panose="00000400000000000000" pitchFamily="2" charset="-78"/>
              </a:rPr>
              <a:t>افزایش فاصله اقتصادی و اجتماعی  شهر نشینان و حاشیه نشینان </a:t>
            </a:r>
          </a:p>
          <a:p>
            <a:pPr algn="r" rtl="1" eaLnBrk="1" hangingPunct="1"/>
            <a:r>
              <a:rPr lang="fa-IR" altLang="fa-IR" sz="1400" b="1" dirty="0">
                <a:cs typeface="B Homa" panose="00000400000000000000" pitchFamily="2" charset="-78"/>
              </a:rPr>
              <a:t>عدم دسترسی و کمبود مدرسه درمانگاه بهداشت و تجهیزات شهری و رفاهی </a:t>
            </a:r>
          </a:p>
          <a:p>
            <a:pPr algn="r" rtl="1" eaLnBrk="1" hangingPunct="1"/>
            <a:r>
              <a:rPr lang="fa-IR" altLang="fa-IR" sz="1400" b="1" dirty="0">
                <a:cs typeface="B Homa" panose="00000400000000000000" pitchFamily="2" charset="-78"/>
              </a:rPr>
              <a:t>شیوع بیماری و جاری بودن آبهای سطحی </a:t>
            </a:r>
          </a:p>
          <a:p>
            <a:pPr algn="r" rtl="1" eaLnBrk="1" hangingPunct="1"/>
            <a:r>
              <a:rPr lang="fa-IR" altLang="fa-IR" sz="1400" b="1" dirty="0">
                <a:cs typeface="B Homa" panose="00000400000000000000" pitchFamily="2" charset="-78"/>
              </a:rPr>
              <a:t>دوری کردن از قانون و مارکز انتظامی و ضعف امنیت </a:t>
            </a:r>
          </a:p>
          <a:p>
            <a:pPr algn="r" rtl="1" eaLnBrk="1" hangingPunct="1"/>
            <a:r>
              <a:rPr lang="fa-IR" altLang="fa-IR" sz="1400" b="1" dirty="0">
                <a:cs typeface="B Homa" panose="00000400000000000000" pitchFamily="2" charset="-78"/>
              </a:rPr>
              <a:t>عدم کنترل جمعیت شهری و وجود گروههای قومی و خرده فرهنگ ها </a:t>
            </a:r>
          </a:p>
          <a:p>
            <a:pPr algn="r" rtl="1" eaLnBrk="1" hangingPunct="1"/>
            <a:r>
              <a:rPr lang="fa-IR" altLang="fa-IR" sz="1400" b="1" dirty="0">
                <a:cs typeface="B Homa" panose="00000400000000000000" pitchFamily="2" charset="-78"/>
              </a:rPr>
              <a:t>بهره مندی کم از خدمات عمومی ، آلودگی آب و تعفن و گرد و خاک در مناطق حاشیه نشین </a:t>
            </a:r>
          </a:p>
          <a:p>
            <a:pPr algn="r" rtl="1" eaLnBrk="1" hangingPunct="1"/>
            <a:r>
              <a:rPr lang="fa-IR" altLang="fa-IR" sz="1400" b="1" dirty="0">
                <a:cs typeface="B Homa" panose="00000400000000000000" pitchFamily="2" charset="-78"/>
              </a:rPr>
              <a:t>واحد های مسکونی که از نظر کمی و کیفی در سطح پایینی قرار دارند .</a:t>
            </a:r>
          </a:p>
          <a:p>
            <a:pPr algn="r" rtl="1" eaLnBrk="1" hangingPunct="1"/>
            <a:r>
              <a:rPr lang="fa-IR" altLang="fa-IR" sz="1400" b="1" dirty="0">
                <a:cs typeface="B Homa" panose="00000400000000000000" pitchFamily="2" charset="-78"/>
              </a:rPr>
              <a:t>خانه سازی غیر استاندارد و افزایش خطر سوانح طبیعی </a:t>
            </a:r>
          </a:p>
          <a:p>
            <a:pPr algn="r" rtl="1" eaLnBrk="1" hangingPunct="1"/>
            <a:r>
              <a:rPr lang="fa-IR" altLang="fa-IR" sz="1400" b="1" dirty="0">
                <a:cs typeface="B Homa" panose="00000400000000000000" pitchFamily="2" charset="-78"/>
              </a:rPr>
              <a:t>اختلال در شکل گیری نظام شهری کارآمد </a:t>
            </a:r>
          </a:p>
          <a:p>
            <a:pPr algn="r" rtl="1" eaLnBrk="1" hangingPunct="1"/>
            <a:r>
              <a:rPr lang="fa-IR" altLang="fa-IR" sz="1400" b="1" dirty="0">
                <a:cs typeface="B Homa" panose="00000400000000000000" pitchFamily="2" charset="-78"/>
              </a:rPr>
              <a:t>اتکا به سازکارهای سنتی و دوری از واحد های تجاری در حاشیه </a:t>
            </a:r>
          </a:p>
          <a:p>
            <a:pPr algn="r" rtl="1" eaLnBrk="1" hangingPunct="1"/>
            <a:r>
              <a:rPr lang="fa-IR" altLang="fa-IR" sz="1400" b="1" dirty="0">
                <a:cs typeface="B Homa" panose="00000400000000000000" pitchFamily="2" charset="-78"/>
              </a:rPr>
              <a:t>تجمع مکان ها وسر پناهای کوچک و فشرده و وچشم انداز های نا مطلوب  </a:t>
            </a:r>
          </a:p>
          <a:p>
            <a:pPr algn="r" rtl="1" eaLnBrk="1" hangingPunct="1"/>
            <a:r>
              <a:rPr lang="fa-IR" altLang="fa-IR" sz="1400" b="1" dirty="0">
                <a:cs typeface="B Homa" panose="00000400000000000000" pitchFamily="2" charset="-78"/>
              </a:rPr>
              <a:t>استقرار در اراضی کشاورزی و از بین بردن انها و رها شدن مشاغل </a:t>
            </a:r>
            <a:r>
              <a:rPr lang="fa-IR" altLang="fa-IR" sz="1400" b="1" dirty="0" smtClean="0">
                <a:cs typeface="B Homa" panose="00000400000000000000" pitchFamily="2" charset="-78"/>
              </a:rPr>
              <a:t>کشاورزی</a:t>
            </a:r>
            <a:endParaRPr lang="en-US" altLang="fa-IR" sz="1400" b="1" dirty="0">
              <a:cs typeface="B Homa" panose="00000400000000000000" pitchFamily="2" charset="-78"/>
            </a:endParaRPr>
          </a:p>
        </p:txBody>
      </p:sp>
      <p:sp>
        <p:nvSpPr>
          <p:cNvPr id="2" name="Rectangle 1"/>
          <p:cNvSpPr/>
          <p:nvPr/>
        </p:nvSpPr>
        <p:spPr>
          <a:xfrm>
            <a:off x="168442" y="608322"/>
            <a:ext cx="5751095" cy="4649478"/>
          </a:xfrm>
          <a:prstGeom prst="rect">
            <a:avLst/>
          </a:prstGeom>
        </p:spPr>
        <p:txBody>
          <a:bodyPr wrap="square">
            <a:spAutoFit/>
          </a:bodyPr>
          <a:lstStyle/>
          <a:p>
            <a:pPr marL="171450" indent="-171450">
              <a:buFont typeface="Arial" panose="020B0604020202020204" pitchFamily="34" charset="0"/>
              <a:buChar char="•"/>
            </a:pPr>
            <a:endParaRPr lang="fa-IR" altLang="fa-IR" sz="1400" b="1" dirty="0" smtClean="0">
              <a:cs typeface="B Homa" panose="00000400000000000000" pitchFamily="2" charset="-78"/>
            </a:endParaRP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افزایش مشاغل دوره گردی خرده فروشی کارگران ساختمانی و ایجاد مکان های نا مطلوب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ساخت و سازهای پنهانی و شبانه و کم دوام و با چهره فرسوده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محرومیت افراد از حقوق مدنی به سبب قدرت اندک سیاسی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گسترش فعالیت های زیر زمینی و غیر قانونی و جرم ستیزی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فشار روز افزون بر ساختار سیاسی برای تامین امکانات و حقوق شهروندی و به رسمیت شناخته شدن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رشد سریع جمعیتی و گسترش کنترل نشده فیزیکی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مکان گریزی در حول محور های ارتباطی و ایجاد ترافیک های سنگین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ترکیب نا متوازن بخش های مختلف مشاغل و رشد سریع مشاغل خد ماتی و خرد و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بیکاری فقر و اعتیاد </a:t>
            </a:r>
          </a:p>
          <a:p>
            <a:pPr marL="228600" indent="-228600">
              <a:lnSpc>
                <a:spcPct val="120000"/>
              </a:lnSpc>
              <a:spcBef>
                <a:spcPts val="1000"/>
              </a:spcBef>
              <a:buClr>
                <a:schemeClr val="accent1"/>
              </a:buClr>
              <a:buSzPct val="160000"/>
              <a:buFont typeface="Arial" panose="020B0604020202020204" pitchFamily="34" charset="0"/>
              <a:buChar char="•"/>
            </a:pPr>
            <a:r>
              <a:rPr lang="fa-IR" altLang="fa-IR" sz="1400" b="1" cap="all" dirty="0">
                <a:cs typeface="B Homa" panose="00000400000000000000" pitchFamily="2" charset="-78"/>
              </a:rPr>
              <a:t>استفاده غیر مجاز از خدمات شهری مانند آب ، برق و .... </a:t>
            </a:r>
          </a:p>
          <a:p>
            <a:pPr marL="171450" indent="-171450">
              <a:buFont typeface="Arial" panose="020B0604020202020204" pitchFamily="34" charset="0"/>
              <a:buChar char="•"/>
            </a:pPr>
            <a:endParaRPr lang="en-US" altLang="fa-IR" sz="1400" b="1" dirty="0">
              <a:cs typeface="B Homa" panose="00000400000000000000" pitchFamily="2" charset="-78"/>
            </a:endParaRPr>
          </a:p>
        </p:txBody>
      </p:sp>
    </p:spTree>
    <p:extLst>
      <p:ext uri="{BB962C8B-B14F-4D97-AF65-F5344CB8AC3E}">
        <p14:creationId xmlns:p14="http://schemas.microsoft.com/office/powerpoint/2010/main" val="1434660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pPr algn="r" rtl="1"/>
            <a:r>
              <a:rPr lang="fa-IR" altLang="fa-IR" sz="4000" dirty="0" smtClean="0">
                <a:cs typeface="B Homa" panose="00000400000000000000" pitchFamily="2" charset="-78"/>
              </a:rPr>
              <a:t>تعریف مساله </a:t>
            </a:r>
            <a:endParaRPr lang="en-US" altLang="fa-IR" sz="4000" dirty="0" smtClean="0">
              <a:cs typeface="B Homa" panose="00000400000000000000" pitchFamily="2" charset="-78"/>
            </a:endParaRPr>
          </a:p>
        </p:txBody>
      </p:sp>
      <p:sp>
        <p:nvSpPr>
          <p:cNvPr id="7171" name="Content Placeholder 3"/>
          <p:cNvSpPr>
            <a:spLocks noGrp="1"/>
          </p:cNvSpPr>
          <p:nvPr>
            <p:ph sz="quarter" idx="13"/>
          </p:nvPr>
        </p:nvSpPr>
        <p:spPr/>
        <p:txBody>
          <a:bodyPr/>
          <a:lstStyle/>
          <a:p>
            <a:pPr algn="r" rtl="1">
              <a:defRPr/>
            </a:pPr>
            <a:r>
              <a:rPr lang="fa-IR" dirty="0" smtClean="0">
                <a:cs typeface="B Homa" panose="00000400000000000000" pitchFamily="2" charset="-78"/>
              </a:rPr>
              <a:t>مفهوم حاشیه نشینی معادل های فراوانی دارد . بد مسکنی . زیست حاشیه ای اسکان غیر رسمی زاغه نشینی . گود نشینی و .... </a:t>
            </a:r>
          </a:p>
          <a:p>
            <a:pPr algn="r" rtl="1">
              <a:defRPr/>
            </a:pPr>
            <a:r>
              <a:rPr lang="fa-IR" dirty="0" smtClean="0">
                <a:cs typeface="B Homa" panose="00000400000000000000" pitchFamily="2" charset="-78"/>
              </a:rPr>
              <a:t>منظور از حاشیه نشینان کسانی هستند که در محدوده اقتصادی شهر زندگی می </a:t>
            </a:r>
          </a:p>
          <a:p>
            <a:pPr marL="0" indent="0">
              <a:buNone/>
              <a:defRPr/>
            </a:pPr>
            <a:r>
              <a:rPr lang="fa-IR" dirty="0" smtClean="0">
                <a:cs typeface="B Homa" panose="00000400000000000000" pitchFamily="2" charset="-78"/>
              </a:rPr>
              <a:t>کنند ولی جذب نظام اقتصادی و اجتماعی شهر نشده اند . </a:t>
            </a:r>
          </a:p>
          <a:p>
            <a:pPr algn="r" rtl="1">
              <a:defRPr/>
            </a:pPr>
            <a:r>
              <a:rPr lang="fa-IR" dirty="0" smtClean="0">
                <a:cs typeface="B Homa" panose="00000400000000000000" pitchFamily="2" charset="-78"/>
              </a:rPr>
              <a:t>خود شیوه جدیدی از زندگی را به وجود اورده اند که نسبت به سه شیوه رایج زندگی یعنی شهری و روستایی و ایلی متفاوت است و با ویژگی های اجتماعی و اقتصادی مخصوص خود بافت فیزیکی معینی را به وجود می اورد .  </a:t>
            </a:r>
          </a:p>
          <a:p>
            <a:pPr algn="r" rtl="1">
              <a:defRPr/>
            </a:pPr>
            <a:endParaRPr lang="en-US" dirty="0" smtClean="0">
              <a:cs typeface="B Homa" panose="00000400000000000000" pitchFamily="2" charset="-78"/>
            </a:endParaRPr>
          </a:p>
        </p:txBody>
      </p:sp>
    </p:spTree>
    <p:extLst>
      <p:ext uri="{BB962C8B-B14F-4D97-AF65-F5344CB8AC3E}">
        <p14:creationId xmlns:p14="http://schemas.microsoft.com/office/powerpoint/2010/main" val="18573017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5997741" y="156410"/>
            <a:ext cx="8229600" cy="666750"/>
          </a:xfrm>
        </p:spPr>
        <p:txBody>
          <a:bodyPr>
            <a:noAutofit/>
          </a:bodyPr>
          <a:lstStyle/>
          <a:p>
            <a:pPr algn="ctr" eaLnBrk="1" hangingPunct="1"/>
            <a:r>
              <a:rPr lang="fa-IR" altLang="fa-IR" sz="4000" b="1" dirty="0" smtClean="0">
                <a:cs typeface="B Homa" panose="00000400000000000000" pitchFamily="2" charset="-78"/>
              </a:rPr>
              <a:t>راهبرد كلان</a:t>
            </a:r>
            <a:endParaRPr lang="en-US" altLang="fa-IR" sz="4000" b="1" dirty="0" smtClean="0">
              <a:cs typeface="B Homa" panose="00000400000000000000" pitchFamily="2" charset="-78"/>
            </a:endParaRPr>
          </a:p>
        </p:txBody>
      </p:sp>
      <p:sp>
        <p:nvSpPr>
          <p:cNvPr id="3" name="Rectangle 2"/>
          <p:cNvSpPr/>
          <p:nvPr/>
        </p:nvSpPr>
        <p:spPr>
          <a:xfrm>
            <a:off x="1658710" y="951155"/>
            <a:ext cx="9204157" cy="3970318"/>
          </a:xfrm>
          <a:prstGeom prst="rect">
            <a:avLst/>
          </a:prstGeom>
        </p:spPr>
        <p:txBody>
          <a:bodyPr wrap="square">
            <a:spAutoFit/>
          </a:bodyPr>
          <a:lstStyle/>
          <a:p>
            <a:pPr>
              <a:lnSpc>
                <a:spcPct val="150000"/>
              </a:lnSpc>
            </a:pPr>
            <a:r>
              <a:rPr lang="fa-IR" altLang="fa-IR" sz="2400" b="1" dirty="0" smtClean="0">
                <a:cs typeface="B Homa" panose="00000400000000000000" pitchFamily="2" charset="-78"/>
              </a:rPr>
              <a:t>بهسازي سكونتگاه</a:t>
            </a:r>
            <a:r>
              <a:rPr lang="fa-IR" altLang="fa-IR" sz="2400" dirty="0" smtClean="0">
                <a:cs typeface="B Homa" panose="00000400000000000000" pitchFamily="2" charset="-78"/>
              </a:rPr>
              <a:t>( تامين زيرساخت‌ها ، رفع خطرات، حل مشكلات مالكيت، ارتقاي مسكن و محيط و ...)</a:t>
            </a:r>
          </a:p>
          <a:p>
            <a:pPr>
              <a:lnSpc>
                <a:spcPct val="150000"/>
              </a:lnSpc>
            </a:pPr>
            <a:r>
              <a:rPr lang="fa-IR" altLang="fa-IR" sz="2400" b="1" dirty="0" smtClean="0">
                <a:cs typeface="B Homa" panose="00000400000000000000" pitchFamily="2" charset="-78"/>
              </a:rPr>
              <a:t>توسعه اقتصاد محلي</a:t>
            </a:r>
            <a:r>
              <a:rPr lang="fa-IR" altLang="fa-IR" sz="2400" dirty="0" smtClean="0">
                <a:cs typeface="B Homa" panose="00000400000000000000" pitchFamily="2" charset="-78"/>
              </a:rPr>
              <a:t>( كارآفريني شهري، ساماندهي بخش غيررسمي، و...)</a:t>
            </a:r>
          </a:p>
          <a:p>
            <a:pPr>
              <a:lnSpc>
                <a:spcPct val="150000"/>
              </a:lnSpc>
            </a:pPr>
            <a:r>
              <a:rPr lang="fa-IR" altLang="fa-IR" sz="2400" b="1" dirty="0" smtClean="0">
                <a:cs typeface="B Homa" panose="00000400000000000000" pitchFamily="2" charset="-78"/>
              </a:rPr>
              <a:t>برنامه ريزي و طراحي شهري</a:t>
            </a:r>
            <a:r>
              <a:rPr lang="fa-IR" altLang="fa-IR" sz="2400" dirty="0" smtClean="0">
                <a:cs typeface="B Homa" panose="00000400000000000000" pitchFamily="2" charset="-78"/>
              </a:rPr>
              <a:t>( عدالت فضايي، كاهش عوامل خطر و ...) </a:t>
            </a:r>
          </a:p>
          <a:p>
            <a:pPr>
              <a:lnSpc>
                <a:spcPct val="150000"/>
              </a:lnSpc>
            </a:pPr>
            <a:r>
              <a:rPr lang="fa-IR" altLang="fa-IR" sz="2400" b="1" dirty="0" smtClean="0">
                <a:cs typeface="B Homa" panose="00000400000000000000" pitchFamily="2" charset="-78"/>
              </a:rPr>
              <a:t>برنامه ريزي اجتماعي</a:t>
            </a:r>
            <a:r>
              <a:rPr lang="fa-IR" altLang="fa-IR" sz="2400" dirty="0" smtClean="0">
                <a:cs typeface="B Homa" panose="00000400000000000000" pitchFamily="2" charset="-78"/>
              </a:rPr>
              <a:t>( تقويت سرمايه اجتماعي، رفع  مسالمت آميز كشمكش‌ها ، آموزش رفتارهاي پر خطر و ...)</a:t>
            </a:r>
          </a:p>
          <a:p>
            <a:pPr>
              <a:lnSpc>
                <a:spcPct val="150000"/>
              </a:lnSpc>
            </a:pPr>
            <a:endParaRPr lang="en-US" altLang="fa-IR" sz="2400" dirty="0">
              <a:cs typeface="B Homa" panose="00000400000000000000" pitchFamily="2" charset="-78"/>
            </a:endParaRPr>
          </a:p>
        </p:txBody>
      </p:sp>
    </p:spTree>
    <p:extLst>
      <p:ext uri="{BB962C8B-B14F-4D97-AF65-F5344CB8AC3E}">
        <p14:creationId xmlns:p14="http://schemas.microsoft.com/office/powerpoint/2010/main" val="4042696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256547" y="0"/>
            <a:ext cx="8229600" cy="742950"/>
          </a:xfrm>
        </p:spPr>
        <p:txBody>
          <a:bodyPr>
            <a:normAutofit/>
          </a:bodyPr>
          <a:lstStyle/>
          <a:p>
            <a:pPr algn="r" rtl="1" eaLnBrk="1" hangingPunct="1"/>
            <a:r>
              <a:rPr lang="fa-IR" altLang="fa-IR" sz="4000" dirty="0">
                <a:cs typeface="B Homa" panose="00000400000000000000" pitchFamily="2" charset="-78"/>
              </a:rPr>
              <a:t>راهکار های حاشیه </a:t>
            </a:r>
            <a:r>
              <a:rPr lang="fa-IR" altLang="fa-IR" sz="4000" dirty="0" smtClean="0">
                <a:cs typeface="B Homa" panose="00000400000000000000" pitchFamily="2" charset="-78"/>
              </a:rPr>
              <a:t>نشینی</a:t>
            </a:r>
            <a:endParaRPr lang="en-US" altLang="fa-IR" sz="4000" dirty="0">
              <a:cs typeface="B Homa" panose="00000400000000000000" pitchFamily="2" charset="-78"/>
            </a:endParaRPr>
          </a:p>
        </p:txBody>
      </p:sp>
      <p:sp>
        <p:nvSpPr>
          <p:cNvPr id="34819" name="Content Placeholder 2"/>
          <p:cNvSpPr>
            <a:spLocks noGrp="1"/>
          </p:cNvSpPr>
          <p:nvPr>
            <p:ph sz="quarter" idx="13"/>
          </p:nvPr>
        </p:nvSpPr>
        <p:spPr>
          <a:xfrm>
            <a:off x="3352799" y="1227221"/>
            <a:ext cx="8229600" cy="4724400"/>
          </a:xfrm>
        </p:spPr>
        <p:txBody>
          <a:bodyPr>
            <a:noAutofit/>
          </a:bodyPr>
          <a:lstStyle/>
          <a:p>
            <a:pPr algn="r" rtl="1" eaLnBrk="1" hangingPunct="1">
              <a:lnSpc>
                <a:spcPct val="150000"/>
              </a:lnSpc>
            </a:pPr>
            <a:r>
              <a:rPr lang="fa-IR" altLang="fa-IR" sz="1400" b="1" dirty="0">
                <a:cs typeface="B Homa" panose="00000400000000000000" pitchFamily="2" charset="-78"/>
              </a:rPr>
              <a:t>برنامه ریزی برای نیاز های موجود با توجه به هدایت مهاجرین و ایجاد تعلق اجتماعی در مبدا برای جلوگیری از مهاجرت </a:t>
            </a:r>
          </a:p>
          <a:p>
            <a:pPr algn="r" rtl="1" eaLnBrk="1" hangingPunct="1">
              <a:lnSpc>
                <a:spcPct val="150000"/>
              </a:lnSpc>
            </a:pPr>
            <a:r>
              <a:rPr lang="fa-IR" altLang="fa-IR" sz="1400" b="1" dirty="0">
                <a:cs typeface="B Homa" panose="00000400000000000000" pitchFamily="2" charset="-78"/>
              </a:rPr>
              <a:t>اصلاح ساختار نظام شهر سازی و رفع کاستی ها در قوانین و نهاد های برنامه ریزی در برخورد با کم درامد ها </a:t>
            </a:r>
          </a:p>
          <a:p>
            <a:pPr algn="r" rtl="1" eaLnBrk="1" hangingPunct="1">
              <a:lnSpc>
                <a:spcPct val="150000"/>
              </a:lnSpc>
            </a:pPr>
            <a:r>
              <a:rPr lang="fa-IR" altLang="fa-IR" sz="1400" b="1" dirty="0">
                <a:cs typeface="B Homa" panose="00000400000000000000" pitchFamily="2" charset="-78"/>
              </a:rPr>
              <a:t>توزیع درامد مناسب بین اقشار شهری و د=روستایی و کلان شهر ها </a:t>
            </a:r>
          </a:p>
          <a:p>
            <a:pPr algn="r" rtl="1" eaLnBrk="1" hangingPunct="1">
              <a:lnSpc>
                <a:spcPct val="150000"/>
              </a:lnSpc>
            </a:pPr>
            <a:r>
              <a:rPr lang="fa-IR" altLang="fa-IR" sz="1400" b="1" dirty="0">
                <a:cs typeface="B Homa" panose="00000400000000000000" pitchFamily="2" charset="-78"/>
              </a:rPr>
              <a:t>مداخله دولت و نهادهای مدنی در خود کفایی و تنوع اقتصادی حاشیه نشینان </a:t>
            </a:r>
          </a:p>
          <a:p>
            <a:pPr algn="r" rtl="1" eaLnBrk="1" hangingPunct="1">
              <a:lnSpc>
                <a:spcPct val="150000"/>
              </a:lnSpc>
            </a:pPr>
            <a:r>
              <a:rPr lang="fa-IR" altLang="fa-IR" sz="1400" b="1" dirty="0">
                <a:cs typeface="B Homa" panose="00000400000000000000" pitchFamily="2" charset="-78"/>
              </a:rPr>
              <a:t>بررسی راهکار های کاهش دخالت دولت در زمینه های تصدی گری و غیر ضروری و اعمال نظارت و هدایت </a:t>
            </a:r>
          </a:p>
          <a:p>
            <a:pPr algn="r" rtl="1" eaLnBrk="1" hangingPunct="1">
              <a:lnSpc>
                <a:spcPct val="150000"/>
              </a:lnSpc>
            </a:pPr>
            <a:r>
              <a:rPr lang="fa-IR" altLang="fa-IR" sz="1400" b="1" dirty="0">
                <a:cs typeface="B Homa" panose="00000400000000000000" pitchFamily="2" charset="-78"/>
              </a:rPr>
              <a:t>امکان سکونت انعطاف پذیر و ایجاد ترکیب های جمعیتی در محله های مختلف </a:t>
            </a:r>
          </a:p>
          <a:p>
            <a:pPr algn="r" rtl="1" eaLnBrk="1" hangingPunct="1">
              <a:lnSpc>
                <a:spcPct val="150000"/>
              </a:lnSpc>
            </a:pPr>
            <a:r>
              <a:rPr lang="fa-IR" altLang="fa-IR" sz="1400" b="1" dirty="0">
                <a:cs typeface="B Homa" panose="00000400000000000000" pitchFamily="2" charset="-78"/>
              </a:rPr>
              <a:t>برنامه ریزی برای نقاط در حال گسترش </a:t>
            </a:r>
          </a:p>
          <a:p>
            <a:pPr algn="r" rtl="1" eaLnBrk="1" hangingPunct="1">
              <a:lnSpc>
                <a:spcPct val="150000"/>
              </a:lnSpc>
            </a:pPr>
            <a:r>
              <a:rPr lang="fa-IR" altLang="fa-IR" sz="1400" b="1" dirty="0">
                <a:cs typeface="B Homa" panose="00000400000000000000" pitchFamily="2" charset="-78"/>
              </a:rPr>
              <a:t>تدوین معیار ها وشاخص های زیست اقشار کم درامد و لحاظ نمدن در مناسبات شهری</a:t>
            </a:r>
          </a:p>
          <a:p>
            <a:pPr algn="r" rtl="1" eaLnBrk="1" hangingPunct="1">
              <a:lnSpc>
                <a:spcPct val="150000"/>
              </a:lnSpc>
            </a:pPr>
            <a:r>
              <a:rPr lang="fa-IR" altLang="fa-IR" sz="1400" b="1" dirty="0">
                <a:cs typeface="B Homa" panose="00000400000000000000" pitchFamily="2" charset="-78"/>
              </a:rPr>
              <a:t>امکان شناسایی و گسترش ساختار اصلی شهر و شناسایی نقاط خالی </a:t>
            </a:r>
          </a:p>
          <a:p>
            <a:pPr algn="r" rtl="1" eaLnBrk="1" hangingPunct="1">
              <a:lnSpc>
                <a:spcPct val="150000"/>
              </a:lnSpc>
            </a:pPr>
            <a:r>
              <a:rPr lang="fa-IR" altLang="fa-IR" sz="1400" b="1" dirty="0">
                <a:cs typeface="B Homa" panose="00000400000000000000" pitchFamily="2" charset="-78"/>
              </a:rPr>
              <a:t>نهادینه کردن و ایجاد مالکیت ودرآمد سازی در مبدا برای جلوگیری از مهاجرت </a:t>
            </a:r>
          </a:p>
          <a:p>
            <a:pPr algn="r" rtl="1" eaLnBrk="1" hangingPunct="1">
              <a:lnSpc>
                <a:spcPct val="150000"/>
              </a:lnSpc>
            </a:pPr>
            <a:r>
              <a:rPr lang="fa-IR" altLang="fa-IR" sz="1400" b="1" dirty="0">
                <a:cs typeface="B Homa" panose="00000400000000000000" pitchFamily="2" charset="-78"/>
              </a:rPr>
              <a:t>احیای فرهنگی مهاجرین در مقد و ایجاد وابستگی های شهری با توجه به الگوهای خاص مهاجرین </a:t>
            </a:r>
          </a:p>
          <a:p>
            <a:pPr algn="r" rtl="1" eaLnBrk="1" hangingPunct="1">
              <a:lnSpc>
                <a:spcPct val="150000"/>
              </a:lnSpc>
            </a:pPr>
            <a:r>
              <a:rPr lang="fa-IR" altLang="fa-IR" sz="1400" b="1" dirty="0">
                <a:cs typeface="B Homa" panose="00000400000000000000" pitchFamily="2" charset="-78"/>
              </a:rPr>
              <a:t>مشارکت حاشیه نشینان در حل مشکلات محلات و تشویق جهت ارتقا سطح زندگی محلات حاشیه نشین </a:t>
            </a:r>
          </a:p>
          <a:p>
            <a:pPr algn="r" rtl="1" eaLnBrk="1" hangingPunct="1"/>
            <a:endParaRPr lang="en-US" altLang="fa-IR" sz="1100" b="1" dirty="0">
              <a:cs typeface="B Homa" panose="00000400000000000000" pitchFamily="2" charset="-78"/>
            </a:endParaRPr>
          </a:p>
        </p:txBody>
      </p:sp>
    </p:spTree>
    <p:extLst>
      <p:ext uri="{BB962C8B-B14F-4D97-AF65-F5344CB8AC3E}">
        <p14:creationId xmlns:p14="http://schemas.microsoft.com/office/powerpoint/2010/main" val="2822054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839100" y="2611511"/>
            <a:ext cx="8229600" cy="666750"/>
          </a:xfrm>
        </p:spPr>
        <p:txBody>
          <a:bodyPr>
            <a:noAutofit/>
          </a:bodyPr>
          <a:lstStyle/>
          <a:p>
            <a:pPr algn="ctr" eaLnBrk="1" hangingPunct="1"/>
            <a:r>
              <a:rPr lang="fa-IR" altLang="fa-IR" sz="4000" b="1" dirty="0" smtClean="0">
                <a:cs typeface="B Homa" panose="00000400000000000000" pitchFamily="2" charset="-78"/>
              </a:rPr>
              <a:t>برنامه های کشور ژاپن برای از بین بردن حاشیه نشینی در توکیو</a:t>
            </a:r>
            <a:endParaRPr lang="en-US" altLang="fa-IR" sz="4000" b="1" dirty="0" smtClean="0">
              <a:cs typeface="B Homa" panose="00000400000000000000" pitchFamily="2" charset="-78"/>
            </a:endParaRPr>
          </a:p>
        </p:txBody>
      </p:sp>
    </p:spTree>
    <p:extLst>
      <p:ext uri="{BB962C8B-B14F-4D97-AF65-F5344CB8AC3E}">
        <p14:creationId xmlns:p14="http://schemas.microsoft.com/office/powerpoint/2010/main" val="5687625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3"/>
            <p:extLst>
              <p:ext uri="{D42A27DB-BD31-4B8C-83A1-F6EECF244321}">
                <p14:modId xmlns:p14="http://schemas.microsoft.com/office/powerpoint/2010/main" val="3303100245"/>
              </p:ext>
            </p:extLst>
          </p:nvPr>
        </p:nvGraphicFramePr>
        <p:xfrm>
          <a:off x="986590" y="0"/>
          <a:ext cx="10078452" cy="6538491"/>
        </p:xfrm>
        <a:graphic>
          <a:graphicData uri="http://schemas.openxmlformats.org/drawingml/2006/table">
            <a:tbl>
              <a:tblPr firstRow="1" bandRow="1">
                <a:tableStyleId>{5C22544A-7EE6-4342-B048-85BDC9FD1C3A}</a:tableStyleId>
              </a:tblPr>
              <a:tblGrid>
                <a:gridCol w="1997242"/>
                <a:gridCol w="1467852"/>
                <a:gridCol w="1756611"/>
                <a:gridCol w="1708484"/>
                <a:gridCol w="1468521"/>
                <a:gridCol w="1679742"/>
              </a:tblGrid>
              <a:tr h="370875">
                <a:tc>
                  <a:txBody>
                    <a:bodyPr/>
                    <a:lstStyle/>
                    <a:p>
                      <a:pPr algn="ctr"/>
                      <a:r>
                        <a:rPr lang="fa-IR" sz="1200" dirty="0" smtClean="0">
                          <a:cs typeface="B Homa" pitchFamily="2" charset="-78"/>
                        </a:rPr>
                        <a:t>پنجم</a:t>
                      </a:r>
                      <a:endParaRPr lang="en-US" sz="1200" dirty="0">
                        <a:cs typeface="B Homa" pitchFamily="2" charset="-78"/>
                      </a:endParaRPr>
                    </a:p>
                  </a:txBody>
                  <a:tcPr marT="45724" marB="45724"/>
                </a:tc>
                <a:tc>
                  <a:txBody>
                    <a:bodyPr/>
                    <a:lstStyle/>
                    <a:p>
                      <a:pPr algn="ctr"/>
                      <a:r>
                        <a:rPr lang="fa-IR" sz="1200" dirty="0" smtClean="0">
                          <a:cs typeface="B Homa" pitchFamily="2" charset="-78"/>
                        </a:rPr>
                        <a:t>چهارم</a:t>
                      </a:r>
                      <a:endParaRPr lang="en-US" sz="1200" dirty="0">
                        <a:cs typeface="B Homa" pitchFamily="2" charset="-78"/>
                      </a:endParaRPr>
                    </a:p>
                  </a:txBody>
                  <a:tcPr marT="45724" marB="45724"/>
                </a:tc>
                <a:tc>
                  <a:txBody>
                    <a:bodyPr/>
                    <a:lstStyle/>
                    <a:p>
                      <a:pPr algn="ctr"/>
                      <a:r>
                        <a:rPr lang="fa-IR" sz="1200" dirty="0" smtClean="0">
                          <a:cs typeface="B Homa" pitchFamily="2" charset="-78"/>
                        </a:rPr>
                        <a:t>سوم</a:t>
                      </a:r>
                      <a:endParaRPr lang="en-US" sz="1200" dirty="0">
                        <a:cs typeface="B Homa" pitchFamily="2" charset="-78"/>
                      </a:endParaRPr>
                    </a:p>
                  </a:txBody>
                  <a:tcPr marT="45724" marB="45724"/>
                </a:tc>
                <a:tc>
                  <a:txBody>
                    <a:bodyPr/>
                    <a:lstStyle/>
                    <a:p>
                      <a:pPr algn="ctr"/>
                      <a:r>
                        <a:rPr lang="fa-IR" sz="1200" dirty="0" smtClean="0">
                          <a:cs typeface="B Homa" pitchFamily="2" charset="-78"/>
                        </a:rPr>
                        <a:t>دوم</a:t>
                      </a:r>
                      <a:endParaRPr lang="en-US" sz="1200" dirty="0">
                        <a:cs typeface="B Homa" pitchFamily="2" charset="-78"/>
                      </a:endParaRPr>
                    </a:p>
                  </a:txBody>
                  <a:tcPr marT="45724" marB="45724"/>
                </a:tc>
                <a:tc>
                  <a:txBody>
                    <a:bodyPr/>
                    <a:lstStyle/>
                    <a:p>
                      <a:pPr algn="ctr"/>
                      <a:r>
                        <a:rPr lang="fa-IR" sz="1200" dirty="0" smtClean="0">
                          <a:cs typeface="B Homa" pitchFamily="2" charset="-78"/>
                        </a:rPr>
                        <a:t>نخستین برنامه</a:t>
                      </a:r>
                      <a:endParaRPr lang="en-US" sz="1200" dirty="0">
                        <a:cs typeface="B Homa" pitchFamily="2" charset="-78"/>
                      </a:endParaRPr>
                    </a:p>
                  </a:txBody>
                  <a:tcPr marT="45724" marB="45724"/>
                </a:tc>
                <a:tc>
                  <a:txBody>
                    <a:bodyPr/>
                    <a:lstStyle/>
                    <a:p>
                      <a:pPr algn="ctr"/>
                      <a:r>
                        <a:rPr lang="fa-IR" sz="1200" dirty="0" smtClean="0">
                          <a:cs typeface="B Homa" pitchFamily="2" charset="-78"/>
                        </a:rPr>
                        <a:t>موارد</a:t>
                      </a:r>
                      <a:endParaRPr lang="en-US" sz="1200" dirty="0">
                        <a:cs typeface="B Homa" pitchFamily="2" charset="-78"/>
                      </a:endParaRPr>
                    </a:p>
                  </a:txBody>
                  <a:tcPr marT="45724" marB="45724"/>
                </a:tc>
              </a:tr>
              <a:tr h="370875">
                <a:tc>
                  <a:txBody>
                    <a:bodyPr/>
                    <a:lstStyle/>
                    <a:p>
                      <a:pPr algn="ctr"/>
                      <a:r>
                        <a:rPr lang="fa-IR" sz="1200" dirty="0" smtClean="0">
                          <a:cs typeface="B Homa" pitchFamily="2" charset="-78"/>
                        </a:rPr>
                        <a:t>1988</a:t>
                      </a:r>
                      <a:endParaRPr lang="en-US" sz="1200" dirty="0">
                        <a:cs typeface="B Homa" pitchFamily="2" charset="-78"/>
                      </a:endParaRPr>
                    </a:p>
                  </a:txBody>
                  <a:tcPr marT="45724" marB="45724"/>
                </a:tc>
                <a:tc>
                  <a:txBody>
                    <a:bodyPr/>
                    <a:lstStyle/>
                    <a:p>
                      <a:pPr algn="ctr"/>
                      <a:r>
                        <a:rPr lang="fa-IR" sz="1200" dirty="0" smtClean="0">
                          <a:cs typeface="B Homa" pitchFamily="2" charset="-78"/>
                        </a:rPr>
                        <a:t>1986</a:t>
                      </a:r>
                      <a:endParaRPr lang="en-US" sz="1200" dirty="0">
                        <a:cs typeface="B Homa" pitchFamily="2" charset="-78"/>
                      </a:endParaRPr>
                    </a:p>
                  </a:txBody>
                  <a:tcPr marT="45724" marB="45724"/>
                </a:tc>
                <a:tc>
                  <a:txBody>
                    <a:bodyPr/>
                    <a:lstStyle/>
                    <a:p>
                      <a:pPr algn="ctr"/>
                      <a:r>
                        <a:rPr lang="fa-IR" sz="1200" dirty="0" smtClean="0">
                          <a:cs typeface="B Homa" pitchFamily="2" charset="-78"/>
                        </a:rPr>
                        <a:t>1976</a:t>
                      </a:r>
                      <a:endParaRPr lang="en-US" sz="1200" dirty="0">
                        <a:cs typeface="B Homa" pitchFamily="2" charset="-78"/>
                      </a:endParaRPr>
                    </a:p>
                  </a:txBody>
                  <a:tcPr marT="45724" marB="45724"/>
                </a:tc>
                <a:tc>
                  <a:txBody>
                    <a:bodyPr/>
                    <a:lstStyle/>
                    <a:p>
                      <a:pPr algn="ctr"/>
                      <a:r>
                        <a:rPr lang="fa-IR" sz="1200" dirty="0" smtClean="0">
                          <a:cs typeface="B Homa" pitchFamily="2" charset="-78"/>
                        </a:rPr>
                        <a:t>1968</a:t>
                      </a:r>
                      <a:endParaRPr lang="en-US" sz="1200" dirty="0">
                        <a:cs typeface="B Homa" pitchFamily="2" charset="-78"/>
                      </a:endParaRPr>
                    </a:p>
                  </a:txBody>
                  <a:tcPr marT="45724" marB="45724"/>
                </a:tc>
                <a:tc>
                  <a:txBody>
                    <a:bodyPr/>
                    <a:lstStyle/>
                    <a:p>
                      <a:pPr algn="ctr"/>
                      <a:r>
                        <a:rPr lang="fa-IR" sz="1200" dirty="0" smtClean="0">
                          <a:cs typeface="B Homa" pitchFamily="2" charset="-78"/>
                        </a:rPr>
                        <a:t>1958</a:t>
                      </a:r>
                      <a:endParaRPr lang="en-US" sz="1200" dirty="0">
                        <a:cs typeface="B Homa" pitchFamily="2" charset="-78"/>
                      </a:endParaRPr>
                    </a:p>
                  </a:txBody>
                  <a:tcPr marT="45724" marB="45724"/>
                </a:tc>
                <a:tc>
                  <a:txBody>
                    <a:bodyPr/>
                    <a:lstStyle/>
                    <a:p>
                      <a:pPr algn="ctr"/>
                      <a:r>
                        <a:rPr lang="fa-IR" sz="1200" dirty="0" smtClean="0">
                          <a:cs typeface="B Homa" pitchFamily="2" charset="-78"/>
                        </a:rPr>
                        <a:t>مقطع زمانی</a:t>
                      </a:r>
                      <a:endParaRPr lang="en-US" sz="1200" dirty="0">
                        <a:cs typeface="B Homa" pitchFamily="2" charset="-78"/>
                      </a:endParaRPr>
                    </a:p>
                  </a:txBody>
                  <a:tcPr marT="45724" marB="45724"/>
                </a:tc>
              </a:tr>
              <a:tr h="370875">
                <a:tc>
                  <a:txBody>
                    <a:bodyPr/>
                    <a:lstStyle/>
                    <a:p>
                      <a:pPr algn="ctr"/>
                      <a:r>
                        <a:rPr lang="fa-IR" sz="1200" dirty="0" smtClean="0">
                          <a:cs typeface="B Homa" pitchFamily="2" charset="-78"/>
                        </a:rPr>
                        <a:t>1999-2015</a:t>
                      </a:r>
                      <a:endParaRPr lang="en-US" sz="1200" dirty="0">
                        <a:cs typeface="B Homa" pitchFamily="2" charset="-78"/>
                      </a:endParaRPr>
                    </a:p>
                  </a:txBody>
                  <a:tcPr marT="45724" marB="45724"/>
                </a:tc>
                <a:tc>
                  <a:txBody>
                    <a:bodyPr/>
                    <a:lstStyle/>
                    <a:p>
                      <a:pPr algn="ctr"/>
                      <a:r>
                        <a:rPr lang="fa-IR" sz="1200" dirty="0" smtClean="0">
                          <a:cs typeface="B Homa" pitchFamily="2" charset="-78"/>
                        </a:rPr>
                        <a:t>1986-1997</a:t>
                      </a:r>
                      <a:endParaRPr lang="en-US" sz="1200" dirty="0">
                        <a:cs typeface="B Homa" pitchFamily="2" charset="-78"/>
                      </a:endParaRPr>
                    </a:p>
                  </a:txBody>
                  <a:tcPr marT="45724" marB="45724"/>
                </a:tc>
                <a:tc>
                  <a:txBody>
                    <a:bodyPr/>
                    <a:lstStyle/>
                    <a:p>
                      <a:pPr algn="ctr"/>
                      <a:r>
                        <a:rPr lang="fa-IR" sz="1200" dirty="0" smtClean="0">
                          <a:cs typeface="B Homa" pitchFamily="2" charset="-78"/>
                        </a:rPr>
                        <a:t>1976-1985</a:t>
                      </a:r>
                      <a:endParaRPr lang="en-US" sz="1200" dirty="0">
                        <a:cs typeface="B Homa" pitchFamily="2" charset="-78"/>
                      </a:endParaRPr>
                    </a:p>
                  </a:txBody>
                  <a:tcPr marT="45724" marB="45724"/>
                </a:tc>
                <a:tc>
                  <a:txBody>
                    <a:bodyPr/>
                    <a:lstStyle/>
                    <a:p>
                      <a:pPr algn="ctr"/>
                      <a:r>
                        <a:rPr lang="fa-IR" sz="1200" dirty="0" smtClean="0">
                          <a:cs typeface="B Homa" pitchFamily="2" charset="-78"/>
                        </a:rPr>
                        <a:t>تا1975</a:t>
                      </a:r>
                      <a:endParaRPr lang="en-US" sz="1200" dirty="0">
                        <a:cs typeface="B Homa" pitchFamily="2" charset="-78"/>
                      </a:endParaRPr>
                    </a:p>
                  </a:txBody>
                  <a:tcPr marT="45724" marB="45724"/>
                </a:tc>
                <a:tc>
                  <a:txBody>
                    <a:bodyPr/>
                    <a:lstStyle/>
                    <a:p>
                      <a:pPr algn="ctr"/>
                      <a:r>
                        <a:rPr lang="fa-IR" sz="1200" dirty="0" smtClean="0">
                          <a:cs typeface="B Homa" pitchFamily="2" charset="-78"/>
                        </a:rPr>
                        <a:t>1975-1962</a:t>
                      </a:r>
                      <a:endParaRPr lang="en-US" sz="1200" dirty="0">
                        <a:cs typeface="B Homa" pitchFamily="2" charset="-78"/>
                      </a:endParaRPr>
                    </a:p>
                  </a:txBody>
                  <a:tcPr marT="45724" marB="45724"/>
                </a:tc>
                <a:tc>
                  <a:txBody>
                    <a:bodyPr/>
                    <a:lstStyle/>
                    <a:p>
                      <a:pPr algn="ctr"/>
                      <a:r>
                        <a:rPr lang="fa-IR" sz="1200" dirty="0" smtClean="0">
                          <a:cs typeface="B Homa" pitchFamily="2" charset="-78"/>
                        </a:rPr>
                        <a:t>دوره </a:t>
                      </a:r>
                      <a:endParaRPr lang="en-US" sz="1200" dirty="0">
                        <a:cs typeface="B Homa" pitchFamily="2" charset="-78"/>
                      </a:endParaRPr>
                    </a:p>
                  </a:txBody>
                  <a:tcPr marT="45724" marB="45724"/>
                </a:tc>
              </a:tr>
              <a:tr h="823038">
                <a:tc>
                  <a:txBody>
                    <a:bodyPr/>
                    <a:lstStyle/>
                    <a:p>
                      <a:pPr algn="ctr"/>
                      <a:r>
                        <a:rPr lang="fa-IR" sz="1200" dirty="0" smtClean="0">
                          <a:cs typeface="B Homa" pitchFamily="2" charset="-78"/>
                        </a:rPr>
                        <a:t>تمرکز شدید کارکردهای به طوری که ساختار ژاپن از محور توکیو رهایی یابد.کلان شهر توکیو </a:t>
                      </a:r>
                      <a:endParaRPr lang="en-US" sz="1200" dirty="0">
                        <a:cs typeface="B Homa" pitchFamily="2" charset="-78"/>
                      </a:endParaRPr>
                    </a:p>
                  </a:txBody>
                  <a:tcPr marT="45724" marB="45724"/>
                </a:tc>
                <a:tc>
                  <a:txBody>
                    <a:bodyPr/>
                    <a:lstStyle/>
                    <a:p>
                      <a:pPr algn="ctr"/>
                      <a:r>
                        <a:rPr lang="fa-IR" sz="1200" dirty="0" smtClean="0">
                          <a:cs typeface="B Homa" pitchFamily="2" charset="-78"/>
                        </a:rPr>
                        <a:t>بالارفتن افزایش طبیعی جمعیت ، مهاجرت کمتر شده سالخوردگی جامعه ، انقلاب فناوری</a:t>
                      </a:r>
                      <a:endParaRPr lang="en-US" sz="1200" dirty="0">
                        <a:cs typeface="B Homa" pitchFamily="2" charset="-78"/>
                      </a:endParaRPr>
                    </a:p>
                  </a:txBody>
                  <a:tcPr marT="45724" marB="45724"/>
                </a:tc>
                <a:tc>
                  <a:txBody>
                    <a:bodyPr/>
                    <a:lstStyle/>
                    <a:p>
                      <a:pPr algn="ctr"/>
                      <a:r>
                        <a:rPr lang="fa-IR" sz="1200" dirty="0" smtClean="0">
                          <a:cs typeface="B Homa" pitchFamily="2" charset="-78"/>
                        </a:rPr>
                        <a:t>نخستین بحران</a:t>
                      </a:r>
                      <a:r>
                        <a:rPr lang="fa-IR" sz="1200" baseline="0" dirty="0" smtClean="0">
                          <a:cs typeface="B Homa" pitchFamily="2" charset="-78"/>
                        </a:rPr>
                        <a:t> نفتی ،  شرایط اقتصادی تغییر کرد . برنامه از بنیاد دگرگون شد</a:t>
                      </a:r>
                      <a:endParaRPr lang="en-US" sz="1200" dirty="0">
                        <a:cs typeface="B Homa" pitchFamily="2" charset="-78"/>
                      </a:endParaRPr>
                    </a:p>
                  </a:txBody>
                  <a:tcPr marT="45724" marB="45724"/>
                </a:tc>
                <a:tc>
                  <a:txBody>
                    <a:bodyPr/>
                    <a:lstStyle/>
                    <a:p>
                      <a:pPr algn="ctr"/>
                      <a:r>
                        <a:rPr lang="fa-IR" sz="1200" dirty="0" smtClean="0">
                          <a:cs typeface="B Homa" pitchFamily="2" charset="-78"/>
                        </a:rPr>
                        <a:t>موفقیت مقطعی</a:t>
                      </a:r>
                      <a:r>
                        <a:rPr lang="fa-IR" sz="1200" baseline="0" dirty="0" smtClean="0">
                          <a:cs typeface="B Homa" pitchFamily="2" charset="-78"/>
                        </a:rPr>
                        <a:t> در کمربند سبز در مقایسه با شهرنشینی در پیراشهر</a:t>
                      </a:r>
                      <a:endParaRPr lang="en-US" sz="1200" dirty="0">
                        <a:cs typeface="B Homa" pitchFamily="2" charset="-78"/>
                      </a:endParaRPr>
                    </a:p>
                  </a:txBody>
                  <a:tcPr marT="45724" marB="45724"/>
                </a:tc>
                <a:tc>
                  <a:txBody>
                    <a:bodyPr/>
                    <a:lstStyle/>
                    <a:p>
                      <a:pPr algn="ctr"/>
                      <a:r>
                        <a:rPr lang="fa-IR" sz="1200" dirty="0" smtClean="0">
                          <a:cs typeface="B Homa" pitchFamily="2" charset="-78"/>
                        </a:rPr>
                        <a:t>جمعیت واقتصاد</a:t>
                      </a:r>
                      <a:r>
                        <a:rPr lang="fa-IR" sz="1200" baseline="0" dirty="0" smtClean="0">
                          <a:cs typeface="B Homa" pitchFamily="2" charset="-78"/>
                        </a:rPr>
                        <a:t> متمرکز در توکیو</a:t>
                      </a:r>
                      <a:endParaRPr lang="en-US" sz="1200" dirty="0">
                        <a:cs typeface="B Homa" pitchFamily="2" charset="-78"/>
                      </a:endParaRPr>
                    </a:p>
                  </a:txBody>
                  <a:tcPr marT="45724" marB="45724"/>
                </a:tc>
                <a:tc>
                  <a:txBody>
                    <a:bodyPr/>
                    <a:lstStyle/>
                    <a:p>
                      <a:pPr algn="ctr"/>
                      <a:r>
                        <a:rPr lang="fa-IR" sz="1200" dirty="0" smtClean="0">
                          <a:cs typeface="B Homa" pitchFamily="2" charset="-78"/>
                        </a:rPr>
                        <a:t>مسائل زمینه ای</a:t>
                      </a:r>
                      <a:endParaRPr lang="en-US" sz="1200" dirty="0">
                        <a:cs typeface="B Homa" pitchFamily="2" charset="-78"/>
                      </a:endParaRPr>
                    </a:p>
                  </a:txBody>
                  <a:tcPr marT="45724" marB="45724"/>
                </a:tc>
              </a:tr>
              <a:tr h="457243">
                <a:tc>
                  <a:txBody>
                    <a:bodyPr/>
                    <a:lstStyle/>
                    <a:p>
                      <a:pPr algn="ctr"/>
                      <a:r>
                        <a:rPr lang="fa-IR" sz="1200" dirty="0" smtClean="0">
                          <a:cs typeface="B Homa" pitchFamily="2" charset="-78"/>
                        </a:rPr>
                        <a:t>مانند قبل</a:t>
                      </a:r>
                      <a:endParaRPr lang="en-US" sz="1200" dirty="0">
                        <a:cs typeface="B Homa" pitchFamily="2" charset="-78"/>
                      </a:endParaRPr>
                    </a:p>
                  </a:txBody>
                  <a:tcPr marT="45724" marB="45724"/>
                </a:tc>
                <a:tc>
                  <a:txBody>
                    <a:bodyPr/>
                    <a:lstStyle/>
                    <a:p>
                      <a:pPr algn="ctr"/>
                      <a:r>
                        <a:rPr lang="fa-IR" sz="1200" dirty="0" smtClean="0">
                          <a:cs typeface="B Homa" pitchFamily="2" charset="-78"/>
                        </a:rPr>
                        <a:t>مانند قبل</a:t>
                      </a:r>
                      <a:endParaRPr lang="en-US" sz="1200" dirty="0">
                        <a:cs typeface="B Homa" pitchFamily="2" charset="-78"/>
                      </a:endParaRPr>
                    </a:p>
                  </a:txBody>
                  <a:tcPr marT="45724" marB="45724"/>
                </a:tc>
                <a:tc>
                  <a:txBody>
                    <a:bodyPr/>
                    <a:lstStyle/>
                    <a:p>
                      <a:pPr algn="ctr"/>
                      <a:r>
                        <a:rPr lang="fa-IR" sz="1200" dirty="0" smtClean="0">
                          <a:cs typeface="B Homa" pitchFamily="2" charset="-78"/>
                        </a:rPr>
                        <a:t>مانند قبل</a:t>
                      </a:r>
                      <a:endParaRPr lang="en-US" sz="1200" dirty="0">
                        <a:cs typeface="B Homa" pitchFamily="2" charset="-78"/>
                      </a:endParaRPr>
                    </a:p>
                  </a:txBody>
                  <a:tcPr marT="45724" marB="45724"/>
                </a:tc>
                <a:tc>
                  <a:txBody>
                    <a:bodyPr/>
                    <a:lstStyle/>
                    <a:p>
                      <a:pPr algn="ctr"/>
                      <a:r>
                        <a:rPr lang="fa-IR" sz="1200" dirty="0" smtClean="0">
                          <a:cs typeface="B Homa" pitchFamily="2" charset="-78"/>
                        </a:rPr>
                        <a:t>توکیو و  هفت</a:t>
                      </a:r>
                      <a:r>
                        <a:rPr lang="fa-IR" sz="1200" baseline="0" dirty="0" smtClean="0">
                          <a:cs typeface="B Homa" pitchFamily="2" charset="-78"/>
                        </a:rPr>
                        <a:t> فرمانداری مجاور</a:t>
                      </a:r>
                      <a:endParaRPr lang="en-US" sz="1200" dirty="0">
                        <a:cs typeface="B Homa" pitchFamily="2" charset="-78"/>
                      </a:endParaRPr>
                    </a:p>
                  </a:txBody>
                  <a:tcPr marT="45724" marB="45724"/>
                </a:tc>
                <a:tc>
                  <a:txBody>
                    <a:bodyPr/>
                    <a:lstStyle/>
                    <a:p>
                      <a:pPr algn="ctr"/>
                      <a:r>
                        <a:rPr lang="fa-IR" sz="1200" dirty="0" smtClean="0">
                          <a:cs typeface="B Homa" pitchFamily="2" charset="-78"/>
                        </a:rPr>
                        <a:t>100 کیلومتر از توکیو</a:t>
                      </a:r>
                      <a:endParaRPr lang="en-US" sz="1200" dirty="0">
                        <a:cs typeface="B Homa" pitchFamily="2" charset="-78"/>
                      </a:endParaRPr>
                    </a:p>
                  </a:txBody>
                  <a:tcPr marT="45724" marB="45724"/>
                </a:tc>
                <a:tc>
                  <a:txBody>
                    <a:bodyPr/>
                    <a:lstStyle/>
                    <a:p>
                      <a:pPr algn="ctr"/>
                      <a:r>
                        <a:rPr lang="fa-IR" sz="1200" dirty="0" smtClean="0">
                          <a:cs typeface="B Homa" pitchFamily="2" charset="-78"/>
                        </a:rPr>
                        <a:t>منطقه موضوع برنامه</a:t>
                      </a:r>
                      <a:endParaRPr lang="en-US" sz="1200" dirty="0">
                        <a:cs typeface="B Homa" pitchFamily="2" charset="-78"/>
                      </a:endParaRPr>
                    </a:p>
                  </a:txBody>
                  <a:tcPr marT="45724" marB="45724"/>
                </a:tc>
              </a:tr>
              <a:tr h="457243">
                <a:tc>
                  <a:txBody>
                    <a:bodyPr/>
                    <a:lstStyle/>
                    <a:p>
                      <a:pPr algn="ctr"/>
                      <a:r>
                        <a:rPr lang="fa-IR" sz="1200" dirty="0" smtClean="0">
                          <a:cs typeface="B Homa" pitchFamily="2" charset="-78"/>
                        </a:rPr>
                        <a:t>مانند قبل</a:t>
                      </a:r>
                      <a:endParaRPr lang="en-US" sz="1200" dirty="0">
                        <a:cs typeface="B Homa" pitchFamily="2" charset="-78"/>
                      </a:endParaRPr>
                    </a:p>
                  </a:txBody>
                  <a:tcPr marT="45724" marB="45724"/>
                </a:tc>
                <a:tc>
                  <a:txBody>
                    <a:bodyPr/>
                    <a:lstStyle/>
                    <a:p>
                      <a:pPr algn="ctr"/>
                      <a:r>
                        <a:rPr lang="fa-IR" sz="1200" dirty="0" smtClean="0">
                          <a:cs typeface="B Homa" pitchFamily="2" charset="-78"/>
                        </a:rPr>
                        <a:t>محدود کردن جمعیت در 40.9 میلیون در 2000</a:t>
                      </a:r>
                      <a:endParaRPr lang="en-US" sz="1200" dirty="0">
                        <a:cs typeface="B Homa" pitchFamily="2" charset="-78"/>
                      </a:endParaRPr>
                    </a:p>
                  </a:txBody>
                  <a:tcPr marT="45724" marB="45724"/>
                </a:tc>
                <a:tc>
                  <a:txBody>
                    <a:bodyPr/>
                    <a:lstStyle/>
                    <a:p>
                      <a:pPr algn="ctr"/>
                      <a:r>
                        <a:rPr lang="fa-IR" sz="1200" dirty="0" smtClean="0">
                          <a:cs typeface="B Homa" pitchFamily="2" charset="-78"/>
                        </a:rPr>
                        <a:t>38 میلیون نفر در 1985</a:t>
                      </a:r>
                      <a:endParaRPr lang="en-US" sz="1200" dirty="0">
                        <a:cs typeface="B Homa" pitchFamily="2" charset="-78"/>
                      </a:endParaRPr>
                    </a:p>
                  </a:txBody>
                  <a:tcPr marT="45724" marB="45724"/>
                </a:tc>
                <a:tc>
                  <a:txBody>
                    <a:bodyPr/>
                    <a:lstStyle/>
                    <a:p>
                      <a:pPr algn="ctr"/>
                      <a:r>
                        <a:rPr lang="fa-IR" sz="1200" dirty="0" smtClean="0">
                          <a:cs typeface="B Homa" pitchFamily="2" charset="-78"/>
                        </a:rPr>
                        <a:t>33 میلیون</a:t>
                      </a:r>
                      <a:r>
                        <a:rPr lang="fa-IR" sz="1200" baseline="0" dirty="0" smtClean="0">
                          <a:cs typeface="B Homa" pitchFamily="2" charset="-78"/>
                        </a:rPr>
                        <a:t> نفر در 1975</a:t>
                      </a:r>
                      <a:endParaRPr lang="en-US" sz="1200" dirty="0">
                        <a:cs typeface="B Homa" pitchFamily="2" charset="-78"/>
                      </a:endParaRPr>
                    </a:p>
                  </a:txBody>
                  <a:tcPr marT="45724" marB="45724"/>
                </a:tc>
                <a:tc>
                  <a:txBody>
                    <a:bodyPr/>
                    <a:lstStyle/>
                    <a:p>
                      <a:pPr algn="ctr"/>
                      <a:r>
                        <a:rPr lang="fa-IR" sz="1200" dirty="0" smtClean="0">
                          <a:cs typeface="B Homa" pitchFamily="2" charset="-78"/>
                        </a:rPr>
                        <a:t>انتظار جمعیت 26 میلیون نفر</a:t>
                      </a:r>
                      <a:endParaRPr lang="en-US" sz="1200" dirty="0">
                        <a:cs typeface="B Homa" pitchFamily="2" charset="-78"/>
                      </a:endParaRPr>
                    </a:p>
                  </a:txBody>
                  <a:tcPr marT="45724" marB="45724"/>
                </a:tc>
                <a:tc>
                  <a:txBody>
                    <a:bodyPr/>
                    <a:lstStyle/>
                    <a:p>
                      <a:pPr algn="ctr"/>
                      <a:r>
                        <a:rPr lang="fa-IR" sz="1200" dirty="0" smtClean="0">
                          <a:cs typeface="B Homa" pitchFamily="2" charset="-78"/>
                        </a:rPr>
                        <a:t>جمعیت</a:t>
                      </a:r>
                      <a:endParaRPr lang="en-US" sz="1200" dirty="0">
                        <a:cs typeface="B Homa" pitchFamily="2" charset="-78"/>
                      </a:endParaRPr>
                    </a:p>
                  </a:txBody>
                  <a:tcPr marT="45724" marB="45724"/>
                </a:tc>
              </a:tr>
              <a:tr h="1310764">
                <a:tc>
                  <a:txBody>
                    <a:bodyPr/>
                    <a:lstStyle/>
                    <a:p>
                      <a:pPr algn="ctr"/>
                      <a:r>
                        <a:rPr lang="fa-IR" sz="1000" dirty="0" smtClean="0">
                          <a:cs typeface="B Homa" pitchFamily="2" charset="-78"/>
                        </a:rPr>
                        <a:t>تمرکز زدایی بیشتر بیشتر از توکیو حمایت می شود . گروهبندی هسته – شهرها در اطراف توکیو توسعه یافته ، بخش به صورت هسته – شهرهای درون حلقه</a:t>
                      </a:r>
                      <a:r>
                        <a:rPr lang="fa-IR" sz="1000" baseline="0" dirty="0" smtClean="0">
                          <a:cs typeface="B Homa" pitchFamily="2" charset="-78"/>
                        </a:rPr>
                        <a:t> و گروهی دیگر به منزله هسته شهرهای برون حلقه ای </a:t>
                      </a:r>
                      <a:endParaRPr lang="en-US" sz="1000" dirty="0">
                        <a:cs typeface="B Homa" pitchFamily="2" charset="-78"/>
                      </a:endParaRPr>
                    </a:p>
                  </a:txBody>
                  <a:tcPr marT="45724" marB="45724"/>
                </a:tc>
                <a:tc>
                  <a:txBody>
                    <a:bodyPr/>
                    <a:lstStyle/>
                    <a:p>
                      <a:pPr algn="ctr"/>
                      <a:r>
                        <a:rPr lang="fa-IR" sz="1200" dirty="0" smtClean="0">
                          <a:cs typeface="B Homa" pitchFamily="2" charset="-78"/>
                        </a:rPr>
                        <a:t>حذف وابستگیچند هسته ای و</a:t>
                      </a:r>
                      <a:r>
                        <a:rPr lang="fa-IR" sz="1200" baseline="0" dirty="0" smtClean="0">
                          <a:cs typeface="B Homa" pitchFamily="2" charset="-78"/>
                        </a:rPr>
                        <a:t> تک قطبی به طور کلی در توکیو، بازسازی ساختار منطقه ای چند هسته ای و چند ناحیه ای  </a:t>
                      </a:r>
                      <a:endParaRPr lang="en-US" sz="1200" dirty="0">
                        <a:cs typeface="B Homa" pitchFamily="2" charset="-78"/>
                      </a:endParaRPr>
                    </a:p>
                  </a:txBody>
                  <a:tcPr marT="45724" marB="45724"/>
                </a:tc>
                <a:tc>
                  <a:txBody>
                    <a:bodyPr/>
                    <a:lstStyle/>
                    <a:p>
                      <a:pPr algn="ctr"/>
                      <a:r>
                        <a:rPr lang="fa-IR" sz="1200" dirty="0" smtClean="0">
                          <a:cs typeface="B Homa" pitchFamily="2" charset="-78"/>
                        </a:rPr>
                        <a:t>تحول ازط ساختار ، تک قطبی به ساختار ، چند قطبی از طریق توسعه مراکز پیرامونیو هسته شهرها</a:t>
                      </a:r>
                      <a:endParaRPr lang="en-US" sz="1200" dirty="0">
                        <a:cs typeface="B Homa" pitchFamily="2" charset="-78"/>
                      </a:endParaRPr>
                    </a:p>
                  </a:txBody>
                  <a:tcPr marT="45724" marB="45724"/>
                </a:tc>
                <a:tc>
                  <a:txBody>
                    <a:bodyPr/>
                    <a:lstStyle/>
                    <a:p>
                      <a:pPr algn="ctr"/>
                      <a:r>
                        <a:rPr lang="fa-IR" sz="1200" dirty="0" smtClean="0">
                          <a:cs typeface="B Homa" pitchFamily="2" charset="-78"/>
                        </a:rPr>
                        <a:t>تقسیم کارکردهای</a:t>
                      </a:r>
                      <a:r>
                        <a:rPr lang="fa-IR" sz="1200" baseline="0" dirty="0" smtClean="0">
                          <a:cs typeface="B Homa" pitchFamily="2" charset="-78"/>
                        </a:rPr>
                        <a:t> شهری ، به جای کمربند سبز ، توسعه پیراشهری تا فاصله 50 کیلومتری توکیو مجاز شد </a:t>
                      </a:r>
                      <a:endParaRPr lang="en-US" sz="1200" dirty="0">
                        <a:cs typeface="B Homa" pitchFamily="2" charset="-78"/>
                      </a:endParaRPr>
                    </a:p>
                  </a:txBody>
                  <a:tcPr marT="45724" marB="45724"/>
                </a:tc>
                <a:tc>
                  <a:txBody>
                    <a:bodyPr/>
                    <a:lstStyle/>
                    <a:p>
                      <a:pPr algn="ctr"/>
                      <a:r>
                        <a:rPr lang="fa-IR" sz="1200" dirty="0" smtClean="0">
                          <a:cs typeface="B Homa" pitchFamily="2" charset="-78"/>
                        </a:rPr>
                        <a:t>کمربند سبز برای متوقف کردن رشد شهری ، اقمار نیز رشد می کنند </a:t>
                      </a:r>
                      <a:endParaRPr lang="en-US" sz="1200" dirty="0">
                        <a:cs typeface="B Homa" pitchFamily="2" charset="-78"/>
                      </a:endParaRPr>
                    </a:p>
                  </a:txBody>
                  <a:tcPr marT="45724" marB="45724"/>
                </a:tc>
                <a:tc>
                  <a:txBody>
                    <a:bodyPr/>
                    <a:lstStyle/>
                    <a:p>
                      <a:pPr algn="ctr"/>
                      <a:r>
                        <a:rPr lang="fa-IR" sz="1200" dirty="0" smtClean="0">
                          <a:cs typeface="B Homa" pitchFamily="2" charset="-78"/>
                        </a:rPr>
                        <a:t>جهت گیری توسعه </a:t>
                      </a:r>
                      <a:endParaRPr lang="en-US" sz="1200" dirty="0">
                        <a:cs typeface="B Homa" pitchFamily="2" charset="-78"/>
                      </a:endParaRPr>
                    </a:p>
                  </a:txBody>
                  <a:tcPr marT="45724" marB="45724"/>
                </a:tc>
              </a:tr>
              <a:tr h="1371730">
                <a:tc>
                  <a:txBody>
                    <a:bodyPr/>
                    <a:lstStyle/>
                    <a:p>
                      <a:pPr algn="ctr"/>
                      <a:r>
                        <a:rPr lang="fa-IR" sz="1200" dirty="0" smtClean="0">
                          <a:cs typeface="B Homa" pitchFamily="2" charset="-78"/>
                        </a:rPr>
                        <a:t>تمرکز زدایی کارکرد های شهری به  صورت گروهی از هسته – شهر ها یا قطب های رشد در اطراف توکیو صورت می پذیرد . مناطق شرقی و شمالی توسعه یافتند</a:t>
                      </a:r>
                      <a:endParaRPr lang="en-US" sz="1200" dirty="0">
                        <a:cs typeface="B Homa" pitchFamily="2" charset="-78"/>
                      </a:endParaRPr>
                    </a:p>
                  </a:txBody>
                  <a:tcPr marT="45724" marB="45724"/>
                </a:tc>
                <a:tc>
                  <a:txBody>
                    <a:bodyPr/>
                    <a:lstStyle/>
                    <a:p>
                      <a:pPr algn="ctr"/>
                      <a:r>
                        <a:rPr lang="fa-IR" sz="1200" dirty="0" smtClean="0">
                          <a:cs typeface="B Homa" pitchFamily="2" charset="-78"/>
                        </a:rPr>
                        <a:t>تمرکز زدایی گزینشی در مورد برخی کارکرهای  تشویق شد . ترکم کارکد ها در هسته شهرهای پیرامونی در کسب و کار و مبادله هابرپایه منافع چند هسته ای </a:t>
                      </a:r>
                      <a:endParaRPr lang="en-US" sz="1200" dirty="0">
                        <a:cs typeface="B Homa" pitchFamily="2" charset="-78"/>
                      </a:endParaRPr>
                    </a:p>
                  </a:txBody>
                  <a:tcPr marT="45724" marB="45724"/>
                </a:tc>
                <a:tc>
                  <a:txBody>
                    <a:bodyPr/>
                    <a:lstStyle/>
                    <a:p>
                      <a:pPr algn="ctr"/>
                      <a:r>
                        <a:rPr lang="fa-IR" sz="1200" dirty="0" smtClean="0">
                          <a:cs typeface="B Homa" pitchFamily="2" charset="-78"/>
                        </a:rPr>
                        <a:t>تمرکز زدایی صنایع و دانشگاهها به بیرون از توکیو تشویق میشوند . و این مراکز در</a:t>
                      </a:r>
                      <a:r>
                        <a:rPr lang="fa-IR" sz="1200" baseline="0" dirty="0" smtClean="0">
                          <a:cs typeface="B Homa" pitchFamily="2" charset="-78"/>
                        </a:rPr>
                        <a:t> کل کشور دایر می گردند</a:t>
                      </a:r>
                      <a:endParaRPr lang="en-US" sz="1200" dirty="0">
                        <a:cs typeface="B Homa" pitchFamily="2" charset="-78"/>
                      </a:endParaRPr>
                    </a:p>
                  </a:txBody>
                  <a:tcPr marT="45724" marB="45724"/>
                </a:tc>
                <a:tc>
                  <a:txBody>
                    <a:bodyPr/>
                    <a:lstStyle/>
                    <a:p>
                      <a:pPr algn="ctr"/>
                      <a:r>
                        <a:rPr lang="fa-IR" sz="1200" dirty="0" smtClean="0">
                          <a:cs typeface="B Homa" pitchFamily="2" charset="-78"/>
                        </a:rPr>
                        <a:t>کارکردهای اصلی در توکیو ادامه خواد یافت اما توسعه منطقه کامل</a:t>
                      </a:r>
                      <a:r>
                        <a:rPr lang="fa-IR" sz="1200" baseline="0" dirty="0" smtClean="0">
                          <a:cs typeface="B Homa" pitchFamily="2" charset="-78"/>
                        </a:rPr>
                        <a:t> کلان شهر نیز تقویت وحمایت می شود .</a:t>
                      </a:r>
                      <a:endParaRPr lang="en-US" sz="1200" dirty="0">
                        <a:cs typeface="B Homa" pitchFamily="2" charset="-78"/>
                      </a:endParaRPr>
                    </a:p>
                  </a:txBody>
                  <a:tcPr marT="45724" marB="45724"/>
                </a:tc>
                <a:tc>
                  <a:txBody>
                    <a:bodyPr/>
                    <a:lstStyle/>
                    <a:p>
                      <a:pPr algn="ctr"/>
                      <a:r>
                        <a:rPr lang="fa-IR" sz="1200" dirty="0" smtClean="0">
                          <a:cs typeface="B Homa" pitchFamily="2" charset="-78"/>
                        </a:rPr>
                        <a:t>دانشگاه جدید و  کارخانه های جدید در توکیو محدود میشوند </a:t>
                      </a:r>
                      <a:endParaRPr lang="en-US" sz="1200" dirty="0">
                        <a:cs typeface="B Homa" pitchFamily="2" charset="-78"/>
                      </a:endParaRPr>
                    </a:p>
                  </a:txBody>
                  <a:tcPr marT="45724" marB="45724"/>
                </a:tc>
                <a:tc>
                  <a:txBody>
                    <a:bodyPr/>
                    <a:lstStyle/>
                    <a:p>
                      <a:pPr algn="ctr"/>
                      <a:r>
                        <a:rPr lang="fa-IR" sz="1200" dirty="0" smtClean="0">
                          <a:cs typeface="B Homa" pitchFamily="2" charset="-78"/>
                        </a:rPr>
                        <a:t>توزیع کارکرد ها</a:t>
                      </a:r>
                      <a:endParaRPr lang="en-US" sz="1200" dirty="0">
                        <a:cs typeface="B Homa" pitchFamily="2" charset="-78"/>
                      </a:endParaRPr>
                    </a:p>
                  </a:txBody>
                  <a:tcPr marT="45724" marB="45724"/>
                </a:tc>
              </a:tr>
              <a:tr h="892219">
                <a:tc>
                  <a:txBody>
                    <a:bodyPr/>
                    <a:lstStyle/>
                    <a:p>
                      <a:pPr algn="ctr"/>
                      <a:r>
                        <a:rPr lang="fa-IR" sz="1200" dirty="0" smtClean="0">
                          <a:cs typeface="B Homa" pitchFamily="2" charset="-78"/>
                        </a:rPr>
                        <a:t>انتقال کارکرد ها ی پایتخت از توکیو به دیگر مناطق تجربه میشوند و برنامه های ویژ برای حمل تمرکز شدید و باز توزیع انها نیز تجربه میشوند </a:t>
                      </a:r>
                      <a:endParaRPr lang="en-US" sz="1200" dirty="0">
                        <a:cs typeface="B Homa" pitchFamily="2" charset="-78"/>
                      </a:endParaRP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cs typeface="B Homa" pitchFamily="2" charset="-78"/>
                        </a:rPr>
                        <a:t>حمایت از برخی کارکرد های</a:t>
                      </a:r>
                      <a:r>
                        <a:rPr lang="fa-IR" sz="1200" baseline="0" dirty="0" smtClean="0">
                          <a:cs typeface="B Homa" pitchFamily="2" charset="-78"/>
                        </a:rPr>
                        <a:t> حکومتی به بیرون توکیو</a:t>
                      </a:r>
                      <a:endParaRPr lang="en-US" sz="1200" dirty="0" smtClean="0">
                        <a:cs typeface="B Homa" pitchFamily="2" charset="-78"/>
                      </a:endParaRPr>
                    </a:p>
                    <a:p>
                      <a:pPr algn="ctr"/>
                      <a:endParaRPr lang="en-US" sz="1200" dirty="0">
                        <a:cs typeface="B Homa" pitchFamily="2" charset="-78"/>
                      </a:endParaRP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cs typeface="B Homa" pitchFamily="2" charset="-78"/>
                        </a:rPr>
                        <a:t>تخفیف اثار زلزله اجباری میشود ایجاد جامعه مرفه حمایت شد . </a:t>
                      </a:r>
                      <a:endParaRPr lang="en-US" sz="1200" dirty="0" smtClean="0">
                        <a:cs typeface="B Homa" pitchFamily="2" charset="-78"/>
                      </a:endParaRPr>
                    </a:p>
                    <a:p>
                      <a:pPr algn="ctr"/>
                      <a:endParaRPr lang="en-US" sz="1200" dirty="0">
                        <a:cs typeface="B Homa" pitchFamily="2" charset="-78"/>
                      </a:endParaRP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cs typeface="B Homa" pitchFamily="2" charset="-78"/>
                        </a:rPr>
                        <a:t>شبکه بزرگراه ، ره اهن سریع خانه سازی وسیع حمایت میشود</a:t>
                      </a:r>
                      <a:endParaRPr lang="en-US" sz="1200" dirty="0" smtClean="0">
                        <a:cs typeface="B Homa" pitchFamily="2" charset="-78"/>
                      </a:endParaRPr>
                    </a:p>
                    <a:p>
                      <a:pPr algn="ctr"/>
                      <a:endParaRPr lang="en-US" sz="1200" dirty="0">
                        <a:cs typeface="B Homa" pitchFamily="2" charset="-78"/>
                      </a:endParaRPr>
                    </a:p>
                  </a:txBody>
                  <a:tcPr marT="45724" marB="45724"/>
                </a:tc>
                <a:tc>
                  <a:txBody>
                    <a:bodyPr/>
                    <a:lstStyle/>
                    <a:p>
                      <a:pPr algn="ctr"/>
                      <a:r>
                        <a:rPr lang="fa-IR" sz="1200" dirty="0" smtClean="0">
                          <a:cs typeface="B Homa" pitchFamily="2" charset="-78"/>
                        </a:rPr>
                        <a:t>-</a:t>
                      </a:r>
                      <a:endParaRPr lang="en-US" sz="1200" dirty="0">
                        <a:cs typeface="B Homa" pitchFamily="2" charset="-78"/>
                      </a:endParaRPr>
                    </a:p>
                  </a:txBody>
                  <a:tcPr marT="45724" marB="45724"/>
                </a:tc>
                <a:tc>
                  <a:txBody>
                    <a:bodyPr/>
                    <a:lstStyle/>
                    <a:p>
                      <a:pPr algn="ctr"/>
                      <a:r>
                        <a:rPr lang="fa-IR" sz="1200" dirty="0" smtClean="0">
                          <a:cs typeface="B Homa" pitchFamily="2" charset="-78"/>
                        </a:rPr>
                        <a:t>دیگر توسعه ها</a:t>
                      </a:r>
                      <a:endParaRPr lang="en-US" sz="1200" dirty="0">
                        <a:cs typeface="B Homa" pitchFamily="2" charset="-78"/>
                      </a:endParaRPr>
                    </a:p>
                  </a:txBody>
                  <a:tcPr marT="45724" marB="45724"/>
                </a:tc>
              </a:tr>
            </a:tbl>
          </a:graphicData>
        </a:graphic>
      </p:graphicFrame>
    </p:spTree>
    <p:extLst>
      <p:ext uri="{BB962C8B-B14F-4D97-AF65-F5344CB8AC3E}">
        <p14:creationId xmlns:p14="http://schemas.microsoft.com/office/powerpoint/2010/main" val="3709715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5"/>
          <p:cNvSpPr>
            <a:spLocks noGrp="1"/>
          </p:cNvSpPr>
          <p:nvPr>
            <p:ph type="title"/>
          </p:nvPr>
        </p:nvSpPr>
        <p:spPr/>
        <p:txBody>
          <a:bodyPr>
            <a:noAutofit/>
          </a:bodyPr>
          <a:lstStyle/>
          <a:p>
            <a:pPr algn="r" rtl="1"/>
            <a:r>
              <a:rPr lang="fa-IR" altLang="fa-IR" sz="4000" dirty="0">
                <a:latin typeface="B Titr" panose="00000700000000000000" pitchFamily="2" charset="-78"/>
                <a:cs typeface="B Homa" panose="00000400000000000000" pitchFamily="2" charset="-78"/>
              </a:rPr>
              <a:t>حاشیه نشنان شهر  های بزرگ سه دسته اند </a:t>
            </a:r>
            <a:r>
              <a:rPr lang="en-US" altLang="fa-IR" sz="4000" dirty="0">
                <a:latin typeface="B Titr" panose="00000700000000000000" pitchFamily="2" charset="-78"/>
                <a:cs typeface="B Homa" panose="00000400000000000000" pitchFamily="2" charset="-78"/>
              </a:rPr>
              <a:t/>
            </a:r>
            <a:br>
              <a:rPr lang="en-US" altLang="fa-IR" sz="4000" dirty="0">
                <a:latin typeface="B Titr" panose="00000700000000000000" pitchFamily="2" charset="-78"/>
                <a:cs typeface="B Homa" panose="00000400000000000000" pitchFamily="2" charset="-78"/>
              </a:rPr>
            </a:br>
            <a:endParaRPr lang="en-US" altLang="fa-IR" sz="4000" dirty="0">
              <a:latin typeface="B Titr" panose="00000700000000000000" pitchFamily="2" charset="-78"/>
              <a:cs typeface="B Homa" panose="00000400000000000000" pitchFamily="2" charset="-78"/>
            </a:endParaRPr>
          </a:p>
        </p:txBody>
      </p:sp>
      <p:sp>
        <p:nvSpPr>
          <p:cNvPr id="8195" name="Content Placeholder 6"/>
          <p:cNvSpPr>
            <a:spLocks noGrp="1"/>
          </p:cNvSpPr>
          <p:nvPr>
            <p:ph sz="quarter" idx="13"/>
          </p:nvPr>
        </p:nvSpPr>
        <p:spPr>
          <a:xfrm>
            <a:off x="687976" y="1100869"/>
            <a:ext cx="10394707" cy="3311189"/>
          </a:xfrm>
        </p:spPr>
        <p:txBody>
          <a:bodyPr/>
          <a:lstStyle/>
          <a:p>
            <a:pPr algn="r" rtl="1"/>
            <a:r>
              <a:rPr lang="fa-IR" altLang="fa-IR" b="1" dirty="0" smtClean="0">
                <a:latin typeface="B Titr" panose="00000700000000000000" pitchFamily="2" charset="-78"/>
                <a:cs typeface="B Homa" panose="00000400000000000000" pitchFamily="2" charset="-78"/>
              </a:rPr>
              <a:t>1. مهاجرانین از روستا ها و شهر های دیگر یا به عبارتی از شهر ها و شهرستانها به کلان شهر ها </a:t>
            </a:r>
          </a:p>
          <a:p>
            <a:pPr algn="r" rtl="1"/>
            <a:r>
              <a:rPr lang="fa-IR" altLang="fa-IR" b="1" dirty="0" smtClean="0">
                <a:latin typeface="B Titr" panose="00000700000000000000" pitchFamily="2" charset="-78"/>
                <a:cs typeface="B Homa" panose="00000400000000000000" pitchFamily="2" charset="-78"/>
              </a:rPr>
              <a:t>2. مهاجرین کلان شهر نشین به حاشیه به سبب هزینه بالای مسکن ( به خصوص تهران )</a:t>
            </a:r>
          </a:p>
          <a:p>
            <a:r>
              <a:rPr lang="fa-IR" altLang="fa-IR" b="1" smtClean="0">
                <a:latin typeface="B Titr" panose="00000700000000000000" pitchFamily="2" charset="-78"/>
                <a:cs typeface="B Homa" panose="00000400000000000000" pitchFamily="2" charset="-78"/>
              </a:rPr>
              <a:t>3. </a:t>
            </a:r>
            <a:r>
              <a:rPr lang="fa-IR" altLang="fa-IR" b="1" dirty="0">
                <a:latin typeface="B Titr" panose="00000700000000000000" pitchFamily="2" charset="-78"/>
                <a:cs typeface="B Homa" panose="00000400000000000000" pitchFamily="2" charset="-78"/>
              </a:rPr>
              <a:t>روستاییان </a:t>
            </a:r>
            <a:r>
              <a:rPr lang="fa-IR" altLang="fa-IR" b="1" dirty="0" smtClean="0">
                <a:latin typeface="B Titr" panose="00000700000000000000" pitchFamily="2" charset="-78"/>
                <a:cs typeface="B Homa" panose="00000400000000000000" pitchFamily="2" charset="-78"/>
              </a:rPr>
              <a:t>اطراف </a:t>
            </a:r>
            <a:r>
              <a:rPr lang="fa-IR" altLang="fa-IR" b="1" dirty="0" smtClean="0">
                <a:latin typeface="B Titr" panose="00000700000000000000" pitchFamily="2" charset="-78"/>
                <a:cs typeface="B Homa" panose="00000400000000000000" pitchFamily="2" charset="-78"/>
              </a:rPr>
              <a:t>شهر که به سبب گسترش محدوده شهر . </a:t>
            </a:r>
            <a:r>
              <a:rPr lang="fa-IR" altLang="fa-IR" b="1" dirty="0" smtClean="0">
                <a:latin typeface="B Titr" panose="00000700000000000000" pitchFamily="2" charset="-78"/>
                <a:cs typeface="B Homa" panose="00000400000000000000" pitchFamily="2" charset="-78"/>
              </a:rPr>
              <a:t>در </a:t>
            </a:r>
            <a:r>
              <a:rPr lang="fa-IR" altLang="fa-IR" b="1" dirty="0" smtClean="0">
                <a:latin typeface="B Titr" panose="00000700000000000000" pitchFamily="2" charset="-78"/>
                <a:cs typeface="B Homa" panose="00000400000000000000" pitchFamily="2" charset="-78"/>
              </a:rPr>
              <a:t>داخل محدوده شهر قرار گرفته اند . </a:t>
            </a:r>
            <a:endParaRPr lang="en-US" altLang="fa-IR" b="1" dirty="0" smtClean="0">
              <a:latin typeface="B Titr" panose="00000700000000000000" pitchFamily="2" charset="-78"/>
              <a:cs typeface="B Homa" panose="00000400000000000000" pitchFamily="2" charset="-78"/>
            </a:endParaRPr>
          </a:p>
        </p:txBody>
      </p:sp>
    </p:spTree>
    <p:extLst>
      <p:ext uri="{BB962C8B-B14F-4D97-AF65-F5344CB8AC3E}">
        <p14:creationId xmlns:p14="http://schemas.microsoft.com/office/powerpoint/2010/main" val="24853213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a:xfrm>
            <a:off x="3003884" y="163429"/>
            <a:ext cx="8229600" cy="438150"/>
          </a:xfrm>
        </p:spPr>
        <p:txBody>
          <a:bodyPr>
            <a:noAutofit/>
          </a:bodyPr>
          <a:lstStyle/>
          <a:p>
            <a:pPr algn="r" eaLnBrk="1" hangingPunct="1">
              <a:spcBef>
                <a:spcPct val="50000"/>
              </a:spcBef>
            </a:pPr>
            <a:r>
              <a:rPr lang="ar-SA" altLang="fa-IR" sz="4000" dirty="0">
                <a:solidFill>
                  <a:srgbClr val="C00000"/>
                </a:solidFill>
                <a:latin typeface="Titr" pitchFamily="2" charset="-78"/>
                <a:cs typeface="B Homa" panose="00000400000000000000" pitchFamily="2" charset="-78"/>
              </a:rPr>
              <a:t>ويژ گي هاي اسكان غير رسمي</a:t>
            </a:r>
            <a:endParaRPr lang="en-US" altLang="fa-IR" sz="4000" dirty="0">
              <a:solidFill>
                <a:srgbClr val="C00000"/>
              </a:solidFill>
              <a:latin typeface="Titr" pitchFamily="2" charset="-78"/>
              <a:cs typeface="B Homa" panose="00000400000000000000" pitchFamily="2" charset="-78"/>
            </a:endParaRPr>
          </a:p>
        </p:txBody>
      </p:sp>
      <p:sp>
        <p:nvSpPr>
          <p:cNvPr id="518147" name="Rectangle 3"/>
          <p:cNvSpPr>
            <a:spLocks noGrp="1" noChangeArrowheads="1"/>
          </p:cNvSpPr>
          <p:nvPr>
            <p:ph sz="quarter" idx="13"/>
          </p:nvPr>
        </p:nvSpPr>
        <p:spPr>
          <a:xfrm>
            <a:off x="2679031" y="601579"/>
            <a:ext cx="8229600" cy="5410200"/>
          </a:xfrm>
        </p:spPr>
        <p:txBody>
          <a:bodyPr>
            <a:normAutofit fontScale="92500" lnSpcReduction="10000"/>
          </a:bodyPr>
          <a:lstStyle/>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مسكن سازي شتابزده خارج ازبرنامه ريزي رسمي شهرسازي</a:t>
            </a:r>
          </a:p>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پيوستگي عملكردي باشهراصلي وگسست كالبدي از آن</a:t>
            </a:r>
          </a:p>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كمبود </a:t>
            </a:r>
            <a:r>
              <a:rPr lang="fa-IR" altLang="fa-IR" sz="2000" b="1" dirty="0">
                <a:cs typeface="B Homa" panose="00000400000000000000" pitchFamily="2" charset="-78"/>
              </a:rPr>
              <a:t>يا كيفيت نازل </a:t>
            </a:r>
            <a:r>
              <a:rPr lang="ar-SA" altLang="fa-IR" sz="2000" b="1" dirty="0">
                <a:cs typeface="B Homa" panose="00000400000000000000" pitchFamily="2" charset="-78"/>
              </a:rPr>
              <a:t>خدمات شهري</a:t>
            </a:r>
            <a:endParaRPr lang="fa-IR" altLang="fa-IR" sz="2000" b="1" dirty="0">
              <a:cs typeface="B Homa" panose="00000400000000000000" pitchFamily="2" charset="-78"/>
            </a:endParaRPr>
          </a:p>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تجمعي از افراد كم درآمد</a:t>
            </a:r>
            <a:r>
              <a:rPr lang="en-US" altLang="fa-IR" sz="2000" b="1" dirty="0">
                <a:cs typeface="B Homa" panose="00000400000000000000" pitchFamily="2" charset="-78"/>
              </a:rPr>
              <a:t> </a:t>
            </a:r>
            <a:r>
              <a:rPr lang="ar-SA" altLang="fa-IR" sz="2000" b="1" dirty="0">
                <a:cs typeface="B Homa" panose="00000400000000000000" pitchFamily="2" charset="-78"/>
              </a:rPr>
              <a:t>در محيطي باكيفيت پايين زندگي</a:t>
            </a:r>
          </a:p>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الگوي ساخت متناسب با توان مالي گروههاي كم درآمدمهاجر</a:t>
            </a:r>
          </a:p>
          <a:p>
            <a:pPr algn="r" rtl="1" eaLnBrk="1" hangingPunct="1">
              <a:lnSpc>
                <a:spcPct val="200000"/>
              </a:lnSpc>
              <a:buFont typeface="Wingdings" panose="05000000000000000000" pitchFamily="2" charset="2"/>
              <a:buChar char="q"/>
            </a:pPr>
            <a:r>
              <a:rPr lang="ar-SA" altLang="fa-IR" sz="2000" b="1" dirty="0">
                <a:cs typeface="B Homa" panose="00000400000000000000" pitchFamily="2" charset="-78"/>
              </a:rPr>
              <a:t>مخاطرات</a:t>
            </a:r>
            <a:r>
              <a:rPr lang="fa-IR" altLang="fa-IR" sz="2000" b="1" dirty="0">
                <a:cs typeface="B Homa" panose="00000400000000000000" pitchFamily="2" charset="-78"/>
              </a:rPr>
              <a:t> محيطي و</a:t>
            </a:r>
            <a:r>
              <a:rPr lang="ar-SA" altLang="fa-IR" sz="2000" b="1" dirty="0">
                <a:cs typeface="B Homa" panose="00000400000000000000" pitchFamily="2" charset="-78"/>
              </a:rPr>
              <a:t> آسيب هاي اجتماعي</a:t>
            </a:r>
            <a:endParaRPr lang="fa-IR" altLang="fa-IR" sz="2000" b="1" dirty="0">
              <a:cs typeface="B Homa" panose="00000400000000000000" pitchFamily="2" charset="-78"/>
            </a:endParaRPr>
          </a:p>
          <a:p>
            <a:pPr algn="r" rtl="1" eaLnBrk="1" hangingPunct="1">
              <a:lnSpc>
                <a:spcPct val="190000"/>
              </a:lnSpc>
              <a:buFont typeface="Wingdings" panose="05000000000000000000" pitchFamily="2" charset="2"/>
              <a:buChar char="q"/>
            </a:pPr>
            <a:r>
              <a:rPr lang="ar-SA" altLang="fa-IR" sz="2000" b="1" dirty="0">
                <a:cs typeface="B Homa" panose="00000400000000000000" pitchFamily="2" charset="-78"/>
              </a:rPr>
              <a:t>بافت نا متعارف و</a:t>
            </a:r>
            <a:r>
              <a:rPr lang="fa-IR" altLang="fa-IR" sz="2000" b="1" dirty="0">
                <a:cs typeface="B Homa" panose="00000400000000000000" pitchFamily="2" charset="-78"/>
              </a:rPr>
              <a:t> </a:t>
            </a:r>
            <a:r>
              <a:rPr lang="ar-SA" altLang="fa-IR" sz="2000" b="1" dirty="0">
                <a:cs typeface="B Homa" panose="00000400000000000000" pitchFamily="2" charset="-78"/>
              </a:rPr>
              <a:t>نابسامان، سيماي نازيبا، خدمات نازل</a:t>
            </a:r>
            <a:endParaRPr lang="fa-IR" altLang="fa-IR" sz="2000" b="1" dirty="0">
              <a:cs typeface="B Homa" panose="00000400000000000000" pitchFamily="2" charset="-78"/>
            </a:endParaRPr>
          </a:p>
          <a:p>
            <a:pPr algn="r" rtl="1" eaLnBrk="1" hangingPunct="1">
              <a:lnSpc>
                <a:spcPct val="190000"/>
              </a:lnSpc>
              <a:buFont typeface="Wingdings" panose="05000000000000000000" pitchFamily="2" charset="2"/>
              <a:buChar char="q"/>
            </a:pPr>
            <a:r>
              <a:rPr lang="fa-IR" altLang="fa-IR" sz="2000" b="1" dirty="0">
                <a:cs typeface="B Homa" panose="00000400000000000000" pitchFamily="2" charset="-78"/>
              </a:rPr>
              <a:t>محروميت </a:t>
            </a:r>
            <a:r>
              <a:rPr lang="ar-SA" altLang="fa-IR" sz="2000" b="1" dirty="0">
                <a:cs typeface="B Homa" panose="00000400000000000000" pitchFamily="2" charset="-78"/>
              </a:rPr>
              <a:t>مشاغل نامطمئن، مستعد نابهنجاري  و ناآرامي</a:t>
            </a:r>
            <a:endParaRPr lang="fa-IR" altLang="fa-IR" sz="2000" b="1" dirty="0">
              <a:cs typeface="B Homa" panose="00000400000000000000" pitchFamily="2" charset="-78"/>
            </a:endParaRPr>
          </a:p>
        </p:txBody>
      </p:sp>
    </p:spTree>
    <p:extLst>
      <p:ext uri="{BB962C8B-B14F-4D97-AF65-F5344CB8AC3E}">
        <p14:creationId xmlns:p14="http://schemas.microsoft.com/office/powerpoint/2010/main" val="37057992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518146"/>
                                        </p:tgtEl>
                                        <p:attrNameLst>
                                          <p:attrName>style.visibility</p:attrName>
                                        </p:attrNameLst>
                                      </p:cBhvr>
                                      <p:to>
                                        <p:strVal val="visible"/>
                                      </p:to>
                                    </p:set>
                                    <p:animEffect transition="in" filter="wipe(right)">
                                      <p:cBhvr>
                                        <p:cTn id="7" dur="500"/>
                                        <p:tgtEl>
                                          <p:spTgt spid="518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18147">
                                            <p:txEl>
                                              <p:pRg st="0" end="0"/>
                                            </p:txEl>
                                          </p:spTgt>
                                        </p:tgtEl>
                                        <p:attrNameLst>
                                          <p:attrName>style.visibility</p:attrName>
                                        </p:attrNameLst>
                                      </p:cBhvr>
                                      <p:to>
                                        <p:strVal val="visible"/>
                                      </p:to>
                                    </p:set>
                                    <p:anim calcmode="lin" valueType="num">
                                      <p:cBhvr>
                                        <p:cTn id="12" dur="500" fill="hold"/>
                                        <p:tgtEl>
                                          <p:spTgt spid="51814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51814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518147">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518147">
                                            <p:txEl>
                                              <p:pRg st="1" end="1"/>
                                            </p:txEl>
                                          </p:spTgt>
                                        </p:tgtEl>
                                        <p:attrNameLst>
                                          <p:attrName>style.visibility</p:attrName>
                                        </p:attrNameLst>
                                      </p:cBhvr>
                                      <p:to>
                                        <p:strVal val="visible"/>
                                      </p:to>
                                    </p:set>
                                    <p:anim calcmode="lin" valueType="num">
                                      <p:cBhvr>
                                        <p:cTn id="19" dur="500" fill="hold"/>
                                        <p:tgtEl>
                                          <p:spTgt spid="51814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18147">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518147">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518147">
                                            <p:txEl>
                                              <p:pRg st="2" end="2"/>
                                            </p:txEl>
                                          </p:spTgt>
                                        </p:tgtEl>
                                        <p:attrNameLst>
                                          <p:attrName>style.visibility</p:attrName>
                                        </p:attrNameLst>
                                      </p:cBhvr>
                                      <p:to>
                                        <p:strVal val="visible"/>
                                      </p:to>
                                    </p:set>
                                    <p:anim calcmode="lin" valueType="num">
                                      <p:cBhvr>
                                        <p:cTn id="26" dur="500" fill="hold"/>
                                        <p:tgtEl>
                                          <p:spTgt spid="518147">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518147">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518147">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518147">
                                            <p:txEl>
                                              <p:pRg st="3" end="3"/>
                                            </p:txEl>
                                          </p:spTgt>
                                        </p:tgtEl>
                                        <p:attrNameLst>
                                          <p:attrName>style.visibility</p:attrName>
                                        </p:attrNameLst>
                                      </p:cBhvr>
                                      <p:to>
                                        <p:strVal val="visible"/>
                                      </p:to>
                                    </p:set>
                                    <p:anim calcmode="lin" valueType="num">
                                      <p:cBhvr>
                                        <p:cTn id="33" dur="500" fill="hold"/>
                                        <p:tgtEl>
                                          <p:spTgt spid="51814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518147">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518147">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518147">
                                            <p:txEl>
                                              <p:pRg st="4" end="4"/>
                                            </p:txEl>
                                          </p:spTgt>
                                        </p:tgtEl>
                                        <p:attrNameLst>
                                          <p:attrName>style.visibility</p:attrName>
                                        </p:attrNameLst>
                                      </p:cBhvr>
                                      <p:to>
                                        <p:strVal val="visible"/>
                                      </p:to>
                                    </p:set>
                                    <p:anim calcmode="lin" valueType="num">
                                      <p:cBhvr>
                                        <p:cTn id="40" dur="500" fill="hold"/>
                                        <p:tgtEl>
                                          <p:spTgt spid="518147">
                                            <p:txEl>
                                              <p:pRg st="4" end="4"/>
                                            </p:txEl>
                                          </p:spTgt>
                                        </p:tgtEl>
                                        <p:attrNameLst>
                                          <p:attrName>ppt_w</p:attrName>
                                        </p:attrNameLst>
                                      </p:cBhvr>
                                      <p:tavLst>
                                        <p:tav tm="0">
                                          <p:val>
                                            <p:fltVal val="0"/>
                                          </p:val>
                                        </p:tav>
                                        <p:tav tm="100000">
                                          <p:val>
                                            <p:strVal val="#ppt_w"/>
                                          </p:val>
                                        </p:tav>
                                      </p:tavLst>
                                    </p:anim>
                                    <p:anim calcmode="lin" valueType="num">
                                      <p:cBhvr>
                                        <p:cTn id="41" dur="500" fill="hold"/>
                                        <p:tgtEl>
                                          <p:spTgt spid="518147">
                                            <p:txEl>
                                              <p:pRg st="4" end="4"/>
                                            </p:txEl>
                                          </p:spTgt>
                                        </p:tgtEl>
                                        <p:attrNameLst>
                                          <p:attrName>ppt_h</p:attrName>
                                        </p:attrNameLst>
                                      </p:cBhvr>
                                      <p:tavLst>
                                        <p:tav tm="0">
                                          <p:val>
                                            <p:fltVal val="0"/>
                                          </p:val>
                                        </p:tav>
                                        <p:tav tm="100000">
                                          <p:val>
                                            <p:strVal val="#ppt_h"/>
                                          </p:val>
                                        </p:tav>
                                      </p:tavLst>
                                    </p:anim>
                                    <p:animEffect transition="in" filter="fade">
                                      <p:cBhvr>
                                        <p:cTn id="42" dur="500"/>
                                        <p:tgtEl>
                                          <p:spTgt spid="518147">
                                            <p:txEl>
                                              <p:pRg st="4" end="4"/>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518147">
                                            <p:txEl>
                                              <p:pRg st="5" end="5"/>
                                            </p:txEl>
                                          </p:spTgt>
                                        </p:tgtEl>
                                        <p:attrNameLst>
                                          <p:attrName>style.visibility</p:attrName>
                                        </p:attrNameLst>
                                      </p:cBhvr>
                                      <p:to>
                                        <p:strVal val="visible"/>
                                      </p:to>
                                    </p:set>
                                    <p:anim calcmode="lin" valueType="num">
                                      <p:cBhvr>
                                        <p:cTn id="47" dur="500" fill="hold"/>
                                        <p:tgtEl>
                                          <p:spTgt spid="518147">
                                            <p:txEl>
                                              <p:pRg st="5" end="5"/>
                                            </p:txEl>
                                          </p:spTgt>
                                        </p:tgtEl>
                                        <p:attrNameLst>
                                          <p:attrName>ppt_w</p:attrName>
                                        </p:attrNameLst>
                                      </p:cBhvr>
                                      <p:tavLst>
                                        <p:tav tm="0">
                                          <p:val>
                                            <p:fltVal val="0"/>
                                          </p:val>
                                        </p:tav>
                                        <p:tav tm="100000">
                                          <p:val>
                                            <p:strVal val="#ppt_w"/>
                                          </p:val>
                                        </p:tav>
                                      </p:tavLst>
                                    </p:anim>
                                    <p:anim calcmode="lin" valueType="num">
                                      <p:cBhvr>
                                        <p:cTn id="48" dur="500" fill="hold"/>
                                        <p:tgtEl>
                                          <p:spTgt spid="518147">
                                            <p:txEl>
                                              <p:pRg st="5" end="5"/>
                                            </p:txEl>
                                          </p:spTgt>
                                        </p:tgtEl>
                                        <p:attrNameLst>
                                          <p:attrName>ppt_h</p:attrName>
                                        </p:attrNameLst>
                                      </p:cBhvr>
                                      <p:tavLst>
                                        <p:tav tm="0">
                                          <p:val>
                                            <p:fltVal val="0"/>
                                          </p:val>
                                        </p:tav>
                                        <p:tav tm="100000">
                                          <p:val>
                                            <p:strVal val="#ppt_h"/>
                                          </p:val>
                                        </p:tav>
                                      </p:tavLst>
                                    </p:anim>
                                    <p:animEffect transition="in" filter="fade">
                                      <p:cBhvr>
                                        <p:cTn id="49" dur="500"/>
                                        <p:tgtEl>
                                          <p:spTgt spid="518147">
                                            <p:txEl>
                                              <p:pRg st="5" end="5"/>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grpId="0" nodeType="clickEffect">
                                  <p:stCondLst>
                                    <p:cond delay="0"/>
                                  </p:stCondLst>
                                  <p:childTnLst>
                                    <p:set>
                                      <p:cBhvr>
                                        <p:cTn id="53" dur="1" fill="hold">
                                          <p:stCondLst>
                                            <p:cond delay="0"/>
                                          </p:stCondLst>
                                        </p:cTn>
                                        <p:tgtEl>
                                          <p:spTgt spid="518147">
                                            <p:txEl>
                                              <p:pRg st="6" end="6"/>
                                            </p:txEl>
                                          </p:spTgt>
                                        </p:tgtEl>
                                        <p:attrNameLst>
                                          <p:attrName>style.visibility</p:attrName>
                                        </p:attrNameLst>
                                      </p:cBhvr>
                                      <p:to>
                                        <p:strVal val="visible"/>
                                      </p:to>
                                    </p:set>
                                    <p:anim calcmode="lin" valueType="num">
                                      <p:cBhvr>
                                        <p:cTn id="54" dur="500" fill="hold"/>
                                        <p:tgtEl>
                                          <p:spTgt spid="518147">
                                            <p:txEl>
                                              <p:pRg st="6" end="6"/>
                                            </p:txEl>
                                          </p:spTgt>
                                        </p:tgtEl>
                                        <p:attrNameLst>
                                          <p:attrName>ppt_w</p:attrName>
                                        </p:attrNameLst>
                                      </p:cBhvr>
                                      <p:tavLst>
                                        <p:tav tm="0">
                                          <p:val>
                                            <p:fltVal val="0"/>
                                          </p:val>
                                        </p:tav>
                                        <p:tav tm="100000">
                                          <p:val>
                                            <p:strVal val="#ppt_w"/>
                                          </p:val>
                                        </p:tav>
                                      </p:tavLst>
                                    </p:anim>
                                    <p:anim calcmode="lin" valueType="num">
                                      <p:cBhvr>
                                        <p:cTn id="55" dur="500" fill="hold"/>
                                        <p:tgtEl>
                                          <p:spTgt spid="518147">
                                            <p:txEl>
                                              <p:pRg st="6" end="6"/>
                                            </p:txEl>
                                          </p:spTgt>
                                        </p:tgtEl>
                                        <p:attrNameLst>
                                          <p:attrName>ppt_h</p:attrName>
                                        </p:attrNameLst>
                                      </p:cBhvr>
                                      <p:tavLst>
                                        <p:tav tm="0">
                                          <p:val>
                                            <p:fltVal val="0"/>
                                          </p:val>
                                        </p:tav>
                                        <p:tav tm="100000">
                                          <p:val>
                                            <p:strVal val="#ppt_h"/>
                                          </p:val>
                                        </p:tav>
                                      </p:tavLst>
                                    </p:anim>
                                    <p:animEffect transition="in" filter="fade">
                                      <p:cBhvr>
                                        <p:cTn id="56" dur="500"/>
                                        <p:tgtEl>
                                          <p:spTgt spid="518147">
                                            <p:txEl>
                                              <p:pRg st="6" end="6"/>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3" presetClass="entr" presetSubtype="0" fill="hold" grpId="0" nodeType="clickEffect">
                                  <p:stCondLst>
                                    <p:cond delay="0"/>
                                  </p:stCondLst>
                                  <p:childTnLst>
                                    <p:set>
                                      <p:cBhvr>
                                        <p:cTn id="60" dur="1" fill="hold">
                                          <p:stCondLst>
                                            <p:cond delay="0"/>
                                          </p:stCondLst>
                                        </p:cTn>
                                        <p:tgtEl>
                                          <p:spTgt spid="518147">
                                            <p:txEl>
                                              <p:pRg st="7" end="7"/>
                                            </p:txEl>
                                          </p:spTgt>
                                        </p:tgtEl>
                                        <p:attrNameLst>
                                          <p:attrName>style.visibility</p:attrName>
                                        </p:attrNameLst>
                                      </p:cBhvr>
                                      <p:to>
                                        <p:strVal val="visible"/>
                                      </p:to>
                                    </p:set>
                                    <p:anim calcmode="lin" valueType="num">
                                      <p:cBhvr>
                                        <p:cTn id="61" dur="500" fill="hold"/>
                                        <p:tgtEl>
                                          <p:spTgt spid="518147">
                                            <p:txEl>
                                              <p:pRg st="7" end="7"/>
                                            </p:txEl>
                                          </p:spTgt>
                                        </p:tgtEl>
                                        <p:attrNameLst>
                                          <p:attrName>ppt_w</p:attrName>
                                        </p:attrNameLst>
                                      </p:cBhvr>
                                      <p:tavLst>
                                        <p:tav tm="0">
                                          <p:val>
                                            <p:fltVal val="0"/>
                                          </p:val>
                                        </p:tav>
                                        <p:tav tm="100000">
                                          <p:val>
                                            <p:strVal val="#ppt_w"/>
                                          </p:val>
                                        </p:tav>
                                      </p:tavLst>
                                    </p:anim>
                                    <p:anim calcmode="lin" valueType="num">
                                      <p:cBhvr>
                                        <p:cTn id="62" dur="500" fill="hold"/>
                                        <p:tgtEl>
                                          <p:spTgt spid="518147">
                                            <p:txEl>
                                              <p:pRg st="7" end="7"/>
                                            </p:txEl>
                                          </p:spTgt>
                                        </p:tgtEl>
                                        <p:attrNameLst>
                                          <p:attrName>ppt_h</p:attrName>
                                        </p:attrNameLst>
                                      </p:cBhvr>
                                      <p:tavLst>
                                        <p:tav tm="0">
                                          <p:val>
                                            <p:fltVal val="0"/>
                                          </p:val>
                                        </p:tav>
                                        <p:tav tm="100000">
                                          <p:val>
                                            <p:strVal val="#ppt_h"/>
                                          </p:val>
                                        </p:tav>
                                      </p:tavLst>
                                    </p:anim>
                                    <p:animEffect transition="in" filter="fade">
                                      <p:cBhvr>
                                        <p:cTn id="63" dur="500"/>
                                        <p:tgtEl>
                                          <p:spTgt spid="51814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51948" y="-180474"/>
            <a:ext cx="7162800" cy="990600"/>
          </a:xfrm>
        </p:spPr>
        <p:txBody>
          <a:bodyPr>
            <a:normAutofit/>
          </a:bodyPr>
          <a:lstStyle/>
          <a:p>
            <a:pPr algn="r" rtl="1" eaLnBrk="1" hangingPunct="1"/>
            <a:r>
              <a:rPr lang="fa-IR" altLang="fa-IR" sz="4000" dirty="0" smtClean="0">
                <a:solidFill>
                  <a:srgbClr val="C00000"/>
                </a:solidFill>
                <a:cs typeface="B Homa" panose="00000400000000000000" pitchFamily="2" charset="-78"/>
              </a:rPr>
              <a:t>دلایل نظری حاشیه نشینی</a:t>
            </a:r>
            <a:endParaRPr lang="en-US" altLang="fa-IR" sz="4000" dirty="0" smtClean="0">
              <a:solidFill>
                <a:srgbClr val="C00000"/>
              </a:solidFill>
              <a:cs typeface="B Homa" panose="00000400000000000000" pitchFamily="2" charset="-78"/>
            </a:endParaRPr>
          </a:p>
        </p:txBody>
      </p:sp>
      <p:sp>
        <p:nvSpPr>
          <p:cNvPr id="78851" name="Rectangle 3"/>
          <p:cNvSpPr>
            <a:spLocks noGrp="1" noChangeArrowheads="1"/>
          </p:cNvSpPr>
          <p:nvPr>
            <p:ph sz="quarter" idx="13"/>
          </p:nvPr>
        </p:nvSpPr>
        <p:spPr>
          <a:xfrm>
            <a:off x="-64168" y="541421"/>
            <a:ext cx="11887199" cy="5943600"/>
          </a:xfrm>
        </p:spPr>
        <p:txBody>
          <a:bodyPr>
            <a:normAutofit/>
          </a:bodyPr>
          <a:lstStyle/>
          <a:p>
            <a:pPr marL="0" indent="0" algn="r" rtl="1" eaLnBrk="1" hangingPunct="1">
              <a:buNone/>
            </a:pPr>
            <a:r>
              <a:rPr lang="fa-IR" altLang="fa-IR" sz="1600" dirty="0">
                <a:cs typeface="B Homa" panose="00000400000000000000" pitchFamily="2" charset="-78"/>
              </a:rPr>
              <a:t>نظریه های حاشیه نشینی را در دو حوزه مسائل شهر و ومساله مهاجرت بررسی کرد . و آنها را در سه سطح خرد ومیانه و کلان  تقسیم بندی نمود . که در سطح اول شرایط تاریخی ، علل پیدایش شهر ها و فضای بین الملل و ... مورد بررسی ، در سطح میانه به خصوصیات منطقه و شهر و کشور و در سطح خرد به مطالعه موردی انها می پردازیم </a:t>
            </a:r>
          </a:p>
          <a:p>
            <a:pPr algn="r" rtl="1" eaLnBrk="1" hangingPunct="1">
              <a:buFont typeface="Wingdings" panose="05000000000000000000" pitchFamily="2" charset="2"/>
              <a:buChar char="v"/>
            </a:pPr>
            <a:r>
              <a:rPr lang="fa-IR" altLang="fa-IR" sz="1600" dirty="0">
                <a:cs typeface="B Homa" panose="00000400000000000000" pitchFamily="2" charset="-78"/>
              </a:rPr>
              <a:t>مباحث نظری و تئوریک را از منظر دیگر می توان به چهار دسته زیر تقسیم بندی نمود . </a:t>
            </a:r>
          </a:p>
          <a:p>
            <a:pPr algn="r" rtl="1" eaLnBrk="1" hangingPunct="1">
              <a:buFont typeface="Wingdings" panose="05000000000000000000" pitchFamily="2" charset="2"/>
              <a:buChar char="v"/>
            </a:pPr>
            <a:r>
              <a:rPr lang="fa-IR" altLang="fa-IR" sz="1600" dirty="0">
                <a:cs typeface="B Homa" panose="00000400000000000000" pitchFamily="2" charset="-78"/>
              </a:rPr>
              <a:t>نظریه بوم شناسی : با توجه به بافت فیزیک شهر به مکانیزم پیدایش حاشیه نشینی می پردازد </a:t>
            </a:r>
          </a:p>
          <a:p>
            <a:pPr algn="r" rtl="1" eaLnBrk="1" hangingPunct="1">
              <a:buFont typeface="Wingdings" panose="05000000000000000000" pitchFamily="2" charset="2"/>
              <a:buChar char="v"/>
            </a:pPr>
            <a:r>
              <a:rPr lang="fa-IR" altLang="fa-IR" sz="1600" dirty="0">
                <a:cs typeface="B Homa" panose="00000400000000000000" pitchFamily="2" charset="-78"/>
              </a:rPr>
              <a:t>ارنست برگس : شهر را دوایر متحد المرکزی می داند که در هریک فعالیت خاصی در جریان است و ساکنان آن با خصوصیات خاص در دایره دیگری زندگی می گنند . </a:t>
            </a:r>
          </a:p>
          <a:p>
            <a:pPr algn="r" rtl="1" eaLnBrk="1" hangingPunct="1">
              <a:buFont typeface="Wingdings" panose="05000000000000000000" pitchFamily="2" charset="2"/>
              <a:buChar char="v"/>
            </a:pPr>
            <a:r>
              <a:rPr lang="fa-IR" altLang="fa-IR" sz="1600" dirty="0">
                <a:cs typeface="B Homa" panose="00000400000000000000" pitchFamily="2" charset="-78"/>
              </a:rPr>
              <a:t>مکینتاش و کلود گرون : مکینتاش 4 عامل را در نظریه حاشیه نشینی مد نظر دارند الف) محیط فیزیکی اطراف خانه ب) شرایط فیزیکی خانه ج) صاحب خانه د) ساکنان خانه  انها معتقدند با بهبود  شرایط عمومی محیط صاحبان و ساکنان خانه نیز از خانه ها بهتر نگهداری می کنند و از این طریق حاشیه نشینی پایان می یابد .  </a:t>
            </a:r>
          </a:p>
          <a:p>
            <a:pPr algn="r" rtl="1" eaLnBrk="1" hangingPunct="1">
              <a:buFont typeface="Wingdings" panose="05000000000000000000" pitchFamily="2" charset="2"/>
              <a:buChar char="v"/>
            </a:pPr>
            <a:r>
              <a:rPr lang="fa-IR" altLang="fa-IR" sz="1600" dirty="0">
                <a:cs typeface="B Homa" panose="00000400000000000000" pitchFamily="2" charset="-78"/>
              </a:rPr>
              <a:t>نوسازی اجتماعی : افرادی که برای کار به شهر ها وارد می شوند به مسکن ارزان نیاز دارند که محل هایی به طور موقت برای انها ایجاد می شود و به مرور این محل ها به صورت قطعی محل سکونت برای مهاجران شهرهای صنعتی تبدیل می گردند.</a:t>
            </a:r>
          </a:p>
          <a:p>
            <a:pPr algn="r" rtl="1" eaLnBrk="1" hangingPunct="1">
              <a:buFont typeface="Wingdings" panose="05000000000000000000" pitchFamily="2" charset="2"/>
              <a:buChar char="v"/>
            </a:pPr>
            <a:r>
              <a:rPr lang="fa-IR" altLang="fa-IR" sz="1600" dirty="0">
                <a:cs typeface="B Homa" panose="00000400000000000000" pitchFamily="2" charset="-78"/>
              </a:rPr>
              <a:t>نظریه چهارم : عامل مهاجرت را علت اصلی حاشیه نشینی می داند. این نظریه معتقد است سیل مهاجران به شهر ها وارد می شوند که برخی خود را با ویژگی های آن تطبیق می دهند و انهایی که نمی توانند پشت دروازه های شهر به حاشیه نشینی می پردازند . </a:t>
            </a:r>
          </a:p>
          <a:p>
            <a:pPr algn="r" rtl="1" eaLnBrk="1" hangingPunct="1">
              <a:buFont typeface="Wingdings" panose="05000000000000000000" pitchFamily="2" charset="2"/>
              <a:buChar char="v"/>
            </a:pPr>
            <a:r>
              <a:rPr lang="fa-IR" altLang="fa-IR" sz="1600" dirty="0">
                <a:cs typeface="B Homa" panose="00000400000000000000" pitchFamily="2" charset="-78"/>
              </a:rPr>
              <a:t>نظریه پنجم : این دسته حاشیه نشینی را در سه سطح  کلان و میانه و خرد بررسی می کند و بر این عقیده هستند که در سطح کلان نظام سرمایه داری مسکن و زمین را به انباشت سرمایه تبدیل می کند و نیاز به سرپناه کاخ نشینی تا کوخ نشینی را پدید می آورد . </a:t>
            </a:r>
          </a:p>
          <a:p>
            <a:pPr algn="r" rtl="1" eaLnBrk="1" hangingPunct="1">
              <a:buFont typeface="Wingdings" panose="05000000000000000000" pitchFamily="2" charset="2"/>
              <a:buChar char="v"/>
            </a:pPr>
            <a:r>
              <a:rPr lang="fa-IR" altLang="fa-IR" sz="1600" dirty="0">
                <a:cs typeface="B Homa" panose="00000400000000000000" pitchFamily="2" charset="-78"/>
              </a:rPr>
              <a:t>درسطح میانه به مرور نداشتن مسکن به امری همیشگی تبدیل می شود و در طی مدت باافزایش جمعیت و مهاجرت جوانان به شهر مشکل کمبود مسکن حاد تر می شود .ودر سطح خرد واکنش تجربی به معضل مسکن خانواده سبب بیتوته کردن در انواع خانه ها می گردد . </a:t>
            </a:r>
            <a:endParaRPr lang="en-US" altLang="fa-IR" sz="1600" dirty="0">
              <a:cs typeface="B Homa" panose="00000400000000000000" pitchFamily="2" charset="-78"/>
            </a:endParaRPr>
          </a:p>
        </p:txBody>
      </p:sp>
    </p:spTree>
    <p:extLst>
      <p:ext uri="{BB962C8B-B14F-4D97-AF65-F5344CB8AC3E}">
        <p14:creationId xmlns:p14="http://schemas.microsoft.com/office/powerpoint/2010/main" val="17875450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1000" fill="hold"/>
                                        <p:tgtEl>
                                          <p:spTgt spid="7885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885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8851">
                                            <p:txEl>
                                              <p:pRg st="1" end="1"/>
                                            </p:txEl>
                                          </p:spTgt>
                                        </p:tgtEl>
                                        <p:attrNameLst>
                                          <p:attrName>style.visibility</p:attrName>
                                        </p:attrNameLst>
                                      </p:cBhvr>
                                      <p:to>
                                        <p:strVal val="visible"/>
                                      </p:to>
                                    </p:set>
                                    <p:anim calcmode="lin" valueType="num">
                                      <p:cBhvr additive="base">
                                        <p:cTn id="11" dur="1000" fill="hold"/>
                                        <p:tgtEl>
                                          <p:spTgt spid="78851">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7885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8851">
                                            <p:txEl>
                                              <p:pRg st="2" end="2"/>
                                            </p:txEl>
                                          </p:spTgt>
                                        </p:tgtEl>
                                        <p:attrNameLst>
                                          <p:attrName>style.visibility</p:attrName>
                                        </p:attrNameLst>
                                      </p:cBhvr>
                                      <p:to>
                                        <p:strVal val="visible"/>
                                      </p:to>
                                    </p:set>
                                    <p:anim calcmode="lin" valueType="num">
                                      <p:cBhvr additive="base">
                                        <p:cTn id="15" dur="1000" fill="hold"/>
                                        <p:tgtEl>
                                          <p:spTgt spid="78851">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7885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8851">
                                            <p:txEl>
                                              <p:pRg st="3" end="3"/>
                                            </p:txEl>
                                          </p:spTgt>
                                        </p:tgtEl>
                                        <p:attrNameLst>
                                          <p:attrName>style.visibility</p:attrName>
                                        </p:attrNameLst>
                                      </p:cBhvr>
                                      <p:to>
                                        <p:strVal val="visible"/>
                                      </p:to>
                                    </p:set>
                                    <p:anim calcmode="lin" valueType="num">
                                      <p:cBhvr additive="base">
                                        <p:cTn id="19" dur="1000" fill="hold"/>
                                        <p:tgtEl>
                                          <p:spTgt spid="78851">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7885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8851">
                                            <p:txEl>
                                              <p:pRg st="4" end="4"/>
                                            </p:txEl>
                                          </p:spTgt>
                                        </p:tgtEl>
                                        <p:attrNameLst>
                                          <p:attrName>style.visibility</p:attrName>
                                        </p:attrNameLst>
                                      </p:cBhvr>
                                      <p:to>
                                        <p:strVal val="visible"/>
                                      </p:to>
                                    </p:set>
                                    <p:anim calcmode="lin" valueType="num">
                                      <p:cBhvr additive="base">
                                        <p:cTn id="23" dur="1000" fill="hold"/>
                                        <p:tgtEl>
                                          <p:spTgt spid="78851">
                                            <p:txEl>
                                              <p:pRg st="4" end="4"/>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7885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8851">
                                            <p:txEl>
                                              <p:pRg st="5" end="5"/>
                                            </p:txEl>
                                          </p:spTgt>
                                        </p:tgtEl>
                                        <p:attrNameLst>
                                          <p:attrName>style.visibility</p:attrName>
                                        </p:attrNameLst>
                                      </p:cBhvr>
                                      <p:to>
                                        <p:strVal val="visible"/>
                                      </p:to>
                                    </p:set>
                                    <p:anim calcmode="lin" valueType="num">
                                      <p:cBhvr additive="base">
                                        <p:cTn id="27" dur="1000" fill="hold"/>
                                        <p:tgtEl>
                                          <p:spTgt spid="78851">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78851">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8851">
                                            <p:txEl>
                                              <p:pRg st="6" end="6"/>
                                            </p:txEl>
                                          </p:spTgt>
                                        </p:tgtEl>
                                        <p:attrNameLst>
                                          <p:attrName>style.visibility</p:attrName>
                                        </p:attrNameLst>
                                      </p:cBhvr>
                                      <p:to>
                                        <p:strVal val="visible"/>
                                      </p:to>
                                    </p:set>
                                    <p:anim calcmode="lin" valueType="num">
                                      <p:cBhvr additive="base">
                                        <p:cTn id="31" dur="1000" fill="hold"/>
                                        <p:tgtEl>
                                          <p:spTgt spid="78851">
                                            <p:txEl>
                                              <p:pRg st="6" end="6"/>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8851">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8851">
                                            <p:txEl>
                                              <p:pRg st="7" end="7"/>
                                            </p:txEl>
                                          </p:spTgt>
                                        </p:tgtEl>
                                        <p:attrNameLst>
                                          <p:attrName>style.visibility</p:attrName>
                                        </p:attrNameLst>
                                      </p:cBhvr>
                                      <p:to>
                                        <p:strVal val="visible"/>
                                      </p:to>
                                    </p:set>
                                    <p:anim calcmode="lin" valueType="num">
                                      <p:cBhvr additive="base">
                                        <p:cTn id="35" dur="1000" fill="hold"/>
                                        <p:tgtEl>
                                          <p:spTgt spid="78851">
                                            <p:txEl>
                                              <p:pRg st="7" end="7"/>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78851">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8851">
                                            <p:txEl>
                                              <p:pRg st="8" end="8"/>
                                            </p:txEl>
                                          </p:spTgt>
                                        </p:tgtEl>
                                        <p:attrNameLst>
                                          <p:attrName>style.visibility</p:attrName>
                                        </p:attrNameLst>
                                      </p:cBhvr>
                                      <p:to>
                                        <p:strVal val="visible"/>
                                      </p:to>
                                    </p:set>
                                    <p:anim calcmode="lin" valueType="num">
                                      <p:cBhvr additive="base">
                                        <p:cTn id="39" dur="1000" fill="hold"/>
                                        <p:tgtEl>
                                          <p:spTgt spid="78851">
                                            <p:txEl>
                                              <p:pRg st="8" end="8"/>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7885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256420" y="0"/>
            <a:ext cx="5354053" cy="990600"/>
          </a:xfrm>
        </p:spPr>
        <p:txBody>
          <a:bodyPr>
            <a:normAutofit/>
          </a:bodyPr>
          <a:lstStyle/>
          <a:p>
            <a:pPr algn="r">
              <a:defRPr/>
            </a:pPr>
            <a:r>
              <a:rPr lang="fa-IR" sz="4000" dirty="0" smtClean="0">
                <a:solidFill>
                  <a:srgbClr val="C00000"/>
                </a:solidFill>
                <a:cs typeface="B Homa" panose="00000400000000000000" pitchFamily="2" charset="-78"/>
              </a:rPr>
              <a:t>نظريه پردازي و نگرش‌ها</a:t>
            </a:r>
            <a:endParaRPr lang="en-US" sz="4000" dirty="0" smtClean="0">
              <a:solidFill>
                <a:srgbClr val="C00000"/>
              </a:solidFill>
              <a:cs typeface="B Homa" panose="00000400000000000000" pitchFamily="2" charset="-78"/>
            </a:endParaRPr>
          </a:p>
        </p:txBody>
      </p:sp>
      <p:sp>
        <p:nvSpPr>
          <p:cNvPr id="78851" name="Rectangle 3"/>
          <p:cNvSpPr>
            <a:spLocks noGrp="1" noChangeArrowheads="1"/>
          </p:cNvSpPr>
          <p:nvPr>
            <p:ph sz="quarter" idx="13"/>
          </p:nvPr>
        </p:nvSpPr>
        <p:spPr>
          <a:xfrm>
            <a:off x="-108283" y="495300"/>
            <a:ext cx="11718756" cy="5943600"/>
          </a:xfrm>
        </p:spPr>
        <p:txBody>
          <a:bodyPr>
            <a:normAutofit/>
          </a:bodyPr>
          <a:lstStyle/>
          <a:p>
            <a:pPr algn="r" rtl="1" eaLnBrk="1" hangingPunct="1">
              <a:buFont typeface="Wingdings" panose="05000000000000000000" pitchFamily="2" charset="2"/>
              <a:buChar char="v"/>
            </a:pPr>
            <a:r>
              <a:rPr lang="fa-IR" altLang="fa-IR" sz="2000" dirty="0">
                <a:cs typeface="B Homa" panose="00000400000000000000" pitchFamily="2" charset="-78"/>
              </a:rPr>
              <a:t>   ليبراليسم : مسئله‌اي گذرا است و با توسعه اقتصادی مرتفع خواهد شد .</a:t>
            </a:r>
          </a:p>
          <a:p>
            <a:pPr algn="r" rtl="1" eaLnBrk="1" hangingPunct="1">
              <a:buFont typeface="Wingdings" panose="05000000000000000000" pitchFamily="2" charset="2"/>
              <a:buChar char="v"/>
            </a:pPr>
            <a:r>
              <a:rPr lang="fa-IR" altLang="fa-IR" sz="2400" dirty="0">
                <a:cs typeface="B Zar" panose="00000400000000000000" pitchFamily="2" charset="-78"/>
              </a:rPr>
              <a:t>  </a:t>
            </a:r>
            <a:r>
              <a:rPr lang="fa-IR" altLang="fa-IR" sz="2100" dirty="0">
                <a:cs typeface="B Homa" panose="00000400000000000000" pitchFamily="2" charset="-78"/>
              </a:rPr>
              <a:t>محافظه‌كار : غده‌اي چركين است و باید آن را جراحی کرد و دور ریخت </a:t>
            </a:r>
          </a:p>
          <a:p>
            <a:pPr algn="r" rtl="1" eaLnBrk="1" hangingPunct="1">
              <a:buFont typeface="Wingdings" panose="05000000000000000000" pitchFamily="2" charset="2"/>
              <a:buChar char="v"/>
            </a:pPr>
            <a:r>
              <a:rPr lang="fa-IR" altLang="fa-IR" sz="2100" dirty="0">
                <a:cs typeface="B Homa" panose="00000400000000000000" pitchFamily="2" charset="-78"/>
              </a:rPr>
              <a:t>  راديكال ها بادید گاه چپ  :   ريشه در نظام نابرابر سرمايه‌داري می داند و با وجود آن قابل حل نیست . </a:t>
            </a:r>
          </a:p>
          <a:p>
            <a:pPr algn="r" rtl="1" eaLnBrk="1" hangingPunct="1">
              <a:buFont typeface="Wingdings" panose="05000000000000000000" pitchFamily="2" charset="2"/>
              <a:buChar char="v"/>
            </a:pPr>
            <a:r>
              <a:rPr lang="fa-IR" altLang="fa-IR" sz="2100" dirty="0">
                <a:cs typeface="B Homa" panose="00000400000000000000" pitchFamily="2" charset="-78"/>
              </a:rPr>
              <a:t>  نئوليبراليسم : دولت حداقل ، رويكرد قانوني بوروكراتيك</a:t>
            </a:r>
          </a:p>
          <a:p>
            <a:pPr algn="r" rtl="1" eaLnBrk="1" hangingPunct="1">
              <a:buFont typeface="Wingdings" panose="05000000000000000000" pitchFamily="2" charset="2"/>
              <a:buChar char="v"/>
            </a:pPr>
            <a:r>
              <a:rPr lang="fa-IR" altLang="fa-IR" sz="2100" dirty="0">
                <a:cs typeface="B Homa" panose="00000400000000000000" pitchFamily="2" charset="-78"/>
              </a:rPr>
              <a:t>رفرميست‌هاي شهري: بهبود وضع موجود</a:t>
            </a:r>
          </a:p>
          <a:p>
            <a:pPr algn="r" rtl="1" eaLnBrk="1" hangingPunct="1">
              <a:buFont typeface="Wingdings" panose="05000000000000000000" pitchFamily="2" charset="2"/>
              <a:buChar char="ü"/>
            </a:pPr>
            <a:r>
              <a:rPr lang="fa-IR" altLang="fa-IR" sz="2100" dirty="0">
                <a:cs typeface="B Homa" panose="00000400000000000000" pitchFamily="2" charset="-78"/>
              </a:rPr>
              <a:t>   اسكار لوئيس :  محافظه کاران -  فرهنگ فقر - چرخه فقر قراردارند و بیرون اوردن انها کار ساده ای نیست (  پاکسازی) </a:t>
            </a:r>
          </a:p>
          <a:p>
            <a:pPr algn="r" rtl="1" eaLnBrk="1" hangingPunct="1">
              <a:buFont typeface="Wingdings" panose="05000000000000000000" pitchFamily="2" charset="2"/>
              <a:buChar char="ü"/>
            </a:pPr>
            <a:r>
              <a:rPr lang="fa-IR" altLang="fa-IR" sz="2100" dirty="0">
                <a:cs typeface="B Homa" panose="00000400000000000000" pitchFamily="2" charset="-78"/>
              </a:rPr>
              <a:t>   چارلز ابرامز:  تغيير در نگرش نهادهاي بين‌المللي</a:t>
            </a:r>
          </a:p>
          <a:p>
            <a:pPr algn="r" rtl="1" eaLnBrk="1" hangingPunct="1">
              <a:buFont typeface="Wingdings" panose="05000000000000000000" pitchFamily="2" charset="2"/>
              <a:buChar char="ü"/>
            </a:pPr>
            <a:r>
              <a:rPr lang="fa-IR" altLang="fa-IR" sz="2100" dirty="0">
                <a:cs typeface="B Homa" panose="00000400000000000000" pitchFamily="2" charset="-78"/>
              </a:rPr>
              <a:t>   اف سي ترنر و مانگين : ساخت مسکن خودیار توسط فقرا و نقش تسهیل کننده دولت  و به مثابه راه حل</a:t>
            </a:r>
          </a:p>
          <a:p>
            <a:pPr algn="r" rtl="1" eaLnBrk="1" hangingPunct="1">
              <a:buFont typeface="Wingdings" panose="05000000000000000000" pitchFamily="2" charset="2"/>
              <a:buChar char="ü"/>
            </a:pPr>
            <a:r>
              <a:rPr lang="fa-IR" altLang="fa-IR" sz="2100" dirty="0">
                <a:cs typeface="B Homa" panose="00000400000000000000" pitchFamily="2" charset="-78"/>
              </a:rPr>
              <a:t>   استاكس : آلونك‌هاي اميد و نا اميدي هستند و باید با دودیدگاه به انها توجه نمود .</a:t>
            </a:r>
          </a:p>
          <a:p>
            <a:pPr algn="r" rtl="1" eaLnBrk="1" hangingPunct="1">
              <a:buFont typeface="Wingdings" panose="05000000000000000000" pitchFamily="2" charset="2"/>
              <a:buChar char="ü"/>
            </a:pPr>
            <a:r>
              <a:rPr lang="fa-IR" altLang="fa-IR" sz="2100" dirty="0">
                <a:cs typeface="B Homa" panose="00000400000000000000" pitchFamily="2" charset="-78"/>
              </a:rPr>
              <a:t>   جنيس پرلمان : ساختارشكني و نقد حاشيه‌اي بودن</a:t>
            </a:r>
          </a:p>
        </p:txBody>
      </p:sp>
    </p:spTree>
    <p:extLst>
      <p:ext uri="{BB962C8B-B14F-4D97-AF65-F5344CB8AC3E}">
        <p14:creationId xmlns:p14="http://schemas.microsoft.com/office/powerpoint/2010/main" val="15044047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1000" fill="hold"/>
                                        <p:tgtEl>
                                          <p:spTgt spid="7885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885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8851">
                                            <p:txEl>
                                              <p:pRg st="1" end="1"/>
                                            </p:txEl>
                                          </p:spTgt>
                                        </p:tgtEl>
                                        <p:attrNameLst>
                                          <p:attrName>style.visibility</p:attrName>
                                        </p:attrNameLst>
                                      </p:cBhvr>
                                      <p:to>
                                        <p:strVal val="visible"/>
                                      </p:to>
                                    </p:set>
                                    <p:anim calcmode="lin" valueType="num">
                                      <p:cBhvr additive="base">
                                        <p:cTn id="11" dur="1000" fill="hold"/>
                                        <p:tgtEl>
                                          <p:spTgt spid="78851">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7885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8851">
                                            <p:txEl>
                                              <p:pRg st="2" end="2"/>
                                            </p:txEl>
                                          </p:spTgt>
                                        </p:tgtEl>
                                        <p:attrNameLst>
                                          <p:attrName>style.visibility</p:attrName>
                                        </p:attrNameLst>
                                      </p:cBhvr>
                                      <p:to>
                                        <p:strVal val="visible"/>
                                      </p:to>
                                    </p:set>
                                    <p:anim calcmode="lin" valueType="num">
                                      <p:cBhvr additive="base">
                                        <p:cTn id="15" dur="1000" fill="hold"/>
                                        <p:tgtEl>
                                          <p:spTgt spid="78851">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7885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8851">
                                            <p:txEl>
                                              <p:pRg st="3" end="3"/>
                                            </p:txEl>
                                          </p:spTgt>
                                        </p:tgtEl>
                                        <p:attrNameLst>
                                          <p:attrName>style.visibility</p:attrName>
                                        </p:attrNameLst>
                                      </p:cBhvr>
                                      <p:to>
                                        <p:strVal val="visible"/>
                                      </p:to>
                                    </p:set>
                                    <p:anim calcmode="lin" valueType="num">
                                      <p:cBhvr additive="base">
                                        <p:cTn id="19" dur="1000" fill="hold"/>
                                        <p:tgtEl>
                                          <p:spTgt spid="78851">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7885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8851">
                                            <p:txEl>
                                              <p:pRg st="4" end="4"/>
                                            </p:txEl>
                                          </p:spTgt>
                                        </p:tgtEl>
                                        <p:attrNameLst>
                                          <p:attrName>style.visibility</p:attrName>
                                        </p:attrNameLst>
                                      </p:cBhvr>
                                      <p:to>
                                        <p:strVal val="visible"/>
                                      </p:to>
                                    </p:set>
                                    <p:anim calcmode="lin" valueType="num">
                                      <p:cBhvr additive="base">
                                        <p:cTn id="23" dur="1000" fill="hold"/>
                                        <p:tgtEl>
                                          <p:spTgt spid="78851">
                                            <p:txEl>
                                              <p:pRg st="4" end="4"/>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7885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8851">
                                            <p:txEl>
                                              <p:pRg st="5" end="5"/>
                                            </p:txEl>
                                          </p:spTgt>
                                        </p:tgtEl>
                                        <p:attrNameLst>
                                          <p:attrName>style.visibility</p:attrName>
                                        </p:attrNameLst>
                                      </p:cBhvr>
                                      <p:to>
                                        <p:strVal val="visible"/>
                                      </p:to>
                                    </p:set>
                                    <p:anim calcmode="lin" valueType="num">
                                      <p:cBhvr additive="base">
                                        <p:cTn id="27" dur="1000" fill="hold"/>
                                        <p:tgtEl>
                                          <p:spTgt spid="78851">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78851">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8851">
                                            <p:txEl>
                                              <p:pRg st="6" end="6"/>
                                            </p:txEl>
                                          </p:spTgt>
                                        </p:tgtEl>
                                        <p:attrNameLst>
                                          <p:attrName>style.visibility</p:attrName>
                                        </p:attrNameLst>
                                      </p:cBhvr>
                                      <p:to>
                                        <p:strVal val="visible"/>
                                      </p:to>
                                    </p:set>
                                    <p:anim calcmode="lin" valueType="num">
                                      <p:cBhvr additive="base">
                                        <p:cTn id="31" dur="1000" fill="hold"/>
                                        <p:tgtEl>
                                          <p:spTgt spid="78851">
                                            <p:txEl>
                                              <p:pRg st="6" end="6"/>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8851">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8851">
                                            <p:txEl>
                                              <p:pRg st="7" end="7"/>
                                            </p:txEl>
                                          </p:spTgt>
                                        </p:tgtEl>
                                        <p:attrNameLst>
                                          <p:attrName>style.visibility</p:attrName>
                                        </p:attrNameLst>
                                      </p:cBhvr>
                                      <p:to>
                                        <p:strVal val="visible"/>
                                      </p:to>
                                    </p:set>
                                    <p:anim calcmode="lin" valueType="num">
                                      <p:cBhvr additive="base">
                                        <p:cTn id="35" dur="1000" fill="hold"/>
                                        <p:tgtEl>
                                          <p:spTgt spid="78851">
                                            <p:txEl>
                                              <p:pRg st="7" end="7"/>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78851">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8851">
                                            <p:txEl>
                                              <p:pRg st="8" end="8"/>
                                            </p:txEl>
                                          </p:spTgt>
                                        </p:tgtEl>
                                        <p:attrNameLst>
                                          <p:attrName>style.visibility</p:attrName>
                                        </p:attrNameLst>
                                      </p:cBhvr>
                                      <p:to>
                                        <p:strVal val="visible"/>
                                      </p:to>
                                    </p:set>
                                    <p:anim calcmode="lin" valueType="num">
                                      <p:cBhvr additive="base">
                                        <p:cTn id="39" dur="1000" fill="hold"/>
                                        <p:tgtEl>
                                          <p:spTgt spid="78851">
                                            <p:txEl>
                                              <p:pRg st="8" end="8"/>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78851">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8851">
                                            <p:txEl>
                                              <p:pRg st="9" end="9"/>
                                            </p:txEl>
                                          </p:spTgt>
                                        </p:tgtEl>
                                        <p:attrNameLst>
                                          <p:attrName>style.visibility</p:attrName>
                                        </p:attrNameLst>
                                      </p:cBhvr>
                                      <p:to>
                                        <p:strVal val="visible"/>
                                      </p:to>
                                    </p:set>
                                    <p:anim calcmode="lin" valueType="num">
                                      <p:cBhvr additive="base">
                                        <p:cTn id="43" dur="1000" fill="hold"/>
                                        <p:tgtEl>
                                          <p:spTgt spid="78851">
                                            <p:txEl>
                                              <p:pRg st="9" end="9"/>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7885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057400" y="228600"/>
            <a:ext cx="8229600" cy="361950"/>
          </a:xfrm>
        </p:spPr>
        <p:txBody>
          <a:bodyPr>
            <a:normAutofit fontScale="90000"/>
          </a:bodyPr>
          <a:lstStyle/>
          <a:p>
            <a:pPr algn="r" rtl="1"/>
            <a:r>
              <a:rPr lang="fa-IR" altLang="fa-IR" sz="2800" dirty="0">
                <a:cs typeface="B Homa" panose="00000400000000000000" pitchFamily="2" charset="-78"/>
              </a:rPr>
              <a:t> جمعیت حاشیه نشین در جهان 2001 ( </a:t>
            </a:r>
            <a:r>
              <a:rPr lang="en-US" altLang="fa-IR" sz="2800" dirty="0">
                <a:cs typeface="B Homa" panose="00000400000000000000" pitchFamily="2" charset="-78"/>
              </a:rPr>
              <a:t>UN – HABITAT 2003 </a:t>
            </a:r>
            <a:r>
              <a:rPr lang="fa-IR" altLang="fa-IR" sz="2800" dirty="0">
                <a:cs typeface="B Homa" panose="00000400000000000000" pitchFamily="2" charset="-78"/>
              </a:rPr>
              <a:t>)</a:t>
            </a:r>
            <a:endParaRPr lang="en-US" altLang="fa-IR" sz="2800" dirty="0">
              <a:cs typeface="B Homa" panose="00000400000000000000" pitchFamily="2" charset="-78"/>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133643759"/>
              </p:ext>
            </p:extLst>
          </p:nvPr>
        </p:nvGraphicFramePr>
        <p:xfrm>
          <a:off x="1479883" y="590550"/>
          <a:ext cx="8807117" cy="6008683"/>
        </p:xfrm>
        <a:graphic>
          <a:graphicData uri="http://schemas.openxmlformats.org/drawingml/2006/table">
            <a:tbl>
              <a:tblPr firstRow="1" bandRow="1">
                <a:tableStyleId>{5C22544A-7EE6-4342-B048-85BDC9FD1C3A}</a:tableStyleId>
              </a:tblPr>
              <a:tblGrid>
                <a:gridCol w="1467853"/>
                <a:gridCol w="1467853"/>
                <a:gridCol w="1467853"/>
                <a:gridCol w="1467853"/>
                <a:gridCol w="1077323"/>
                <a:gridCol w="1858382"/>
              </a:tblGrid>
              <a:tr h="579123">
                <a:tc>
                  <a:txBody>
                    <a:bodyPr/>
                    <a:lstStyle/>
                    <a:p>
                      <a:pPr algn="ctr"/>
                      <a:r>
                        <a:rPr lang="fa-IR" sz="1400" dirty="0" smtClean="0">
                          <a:cs typeface="B Homa" panose="00000400000000000000" pitchFamily="2" charset="-78"/>
                        </a:rPr>
                        <a:t>درصد جمعیت حاشیه</a:t>
                      </a:r>
                      <a:r>
                        <a:rPr lang="fa-IR" sz="1400" baseline="0" dirty="0" smtClean="0">
                          <a:cs typeface="B Homa" panose="00000400000000000000" pitchFamily="2" charset="-78"/>
                        </a:rPr>
                        <a:t> </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جمعیت حاشیه  (هزار)</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درصد جمعیت شهری</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جمعیت شهری</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کل جمعیت (ملیون نفر)</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مناطق و نواحی عمده </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31/6</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923968</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74/7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2923</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6134</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جهان </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6</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54068</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75/5</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902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1194</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مناطق توسعه</a:t>
                      </a:r>
                      <a:r>
                        <a:rPr lang="fa-IR" sz="1400" baseline="0" dirty="0" smtClean="0">
                          <a:cs typeface="B Homa" panose="00000400000000000000" pitchFamily="2" charset="-78"/>
                        </a:rPr>
                        <a:t> یافته </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6/2</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33062</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73/6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534</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 726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اروپا</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5/7</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21006</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78/6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367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467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دیگر کشورها</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43</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869918</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40/9</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2022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4950</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مناطق</a:t>
                      </a:r>
                      <a:r>
                        <a:rPr lang="fa-IR" sz="1400" baseline="0" dirty="0" smtClean="0">
                          <a:cs typeface="B Homa" panose="00000400000000000000" pitchFamily="2" charset="-78"/>
                        </a:rPr>
                        <a:t> در حال توسعه </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38/2</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21355</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52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76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146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افریقای شمالی</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71/9</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166208</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34/6</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231</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667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افریقای جنوبی</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31/9</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127567</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75/8</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339</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527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امریکای</a:t>
                      </a:r>
                      <a:r>
                        <a:rPr lang="fa-IR" sz="1400" baseline="0" dirty="0" smtClean="0">
                          <a:cs typeface="B Homa" panose="00000400000000000000" pitchFamily="2" charset="-78"/>
                        </a:rPr>
                        <a:t> لاتین</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36/4</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193824</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39/1</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533</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1364</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اسیای شرقی</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58</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262354</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30</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452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1507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اسیای مرکزی</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28</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56781</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38/3</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203</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530</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جنوب شرق اسیا</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23/1</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41331</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64/9</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125</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192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غرب اسیا</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24/1</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499</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26/7</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8</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اقیانوسیه</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78/2</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140114</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26/2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179</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685</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توسعه نیافته</a:t>
                      </a:r>
                      <a:endParaRPr lang="en-US" sz="1400" dirty="0">
                        <a:cs typeface="B Homa" panose="00000400000000000000" pitchFamily="2" charset="-78"/>
                      </a:endParaRPr>
                    </a:p>
                  </a:txBody>
                  <a:tcPr/>
                </a:tc>
              </a:tr>
              <a:tr h="335281">
                <a:tc>
                  <a:txBody>
                    <a:bodyPr/>
                    <a:lstStyle/>
                    <a:p>
                      <a:pPr algn="ctr"/>
                      <a:r>
                        <a:rPr lang="fa-IR" sz="1400" dirty="0" smtClean="0">
                          <a:cs typeface="B Homa" panose="00000400000000000000" pitchFamily="2" charset="-78"/>
                        </a:rPr>
                        <a:t>56/5</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47303</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30/4</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84</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275</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درحال توسعه خلیج فارس</a:t>
                      </a:r>
                      <a:endParaRPr lang="en-US" sz="1400" dirty="0">
                        <a:cs typeface="B Homa" panose="00000400000000000000" pitchFamily="2" charset="-78"/>
                      </a:endParaRPr>
                    </a:p>
                  </a:txBody>
                  <a:tcPr/>
                </a:tc>
              </a:tr>
              <a:tr h="400345">
                <a:tc>
                  <a:txBody>
                    <a:bodyPr/>
                    <a:lstStyle/>
                    <a:p>
                      <a:pPr algn="ctr"/>
                      <a:r>
                        <a:rPr lang="fa-IR" sz="1400" dirty="0" smtClean="0">
                          <a:cs typeface="B Homa" panose="00000400000000000000" pitchFamily="2" charset="-78"/>
                        </a:rPr>
                        <a:t>24/4</a:t>
                      </a:r>
                      <a:endParaRPr lang="en-US" sz="1400" dirty="0">
                        <a:cs typeface="B Homa" panose="00000400000000000000" pitchFamily="2" charset="-78"/>
                      </a:endParaRPr>
                    </a:p>
                  </a:txBody>
                  <a:tcPr/>
                </a:tc>
                <a:tc>
                  <a:txBody>
                    <a:bodyPr/>
                    <a:lstStyle/>
                    <a:p>
                      <a:pPr algn="ctr"/>
                      <a:r>
                        <a:rPr lang="fa-IR" sz="1600" dirty="0" smtClean="0">
                          <a:cs typeface="B Homa" panose="00000400000000000000" pitchFamily="2" charset="-78"/>
                        </a:rPr>
                        <a:t>7321</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57/9</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30</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52</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جزایر</a:t>
                      </a:r>
                      <a:r>
                        <a:rPr lang="fa-IR" sz="1400" baseline="0" dirty="0" smtClean="0">
                          <a:cs typeface="B Homa" panose="00000400000000000000" pitchFamily="2" charset="-78"/>
                        </a:rPr>
                        <a:t> کوچک</a:t>
                      </a:r>
                      <a:endParaRPr lang="en-US" sz="1400" dirty="0">
                        <a:cs typeface="B Homa" panose="00000400000000000000" pitchFamily="2" charset="-78"/>
                      </a:endParaRPr>
                    </a:p>
                  </a:txBody>
                  <a:tcPr/>
                </a:tc>
              </a:tr>
            </a:tbl>
          </a:graphicData>
        </a:graphic>
      </p:graphicFrame>
    </p:spTree>
    <p:extLst>
      <p:ext uri="{BB962C8B-B14F-4D97-AF65-F5344CB8AC3E}">
        <p14:creationId xmlns:p14="http://schemas.microsoft.com/office/powerpoint/2010/main" val="3806725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057400" y="228600"/>
            <a:ext cx="8229600" cy="361950"/>
          </a:xfrm>
        </p:spPr>
        <p:txBody>
          <a:bodyPr>
            <a:normAutofit fontScale="90000"/>
          </a:bodyPr>
          <a:lstStyle/>
          <a:p>
            <a:pPr algn="r" rtl="1"/>
            <a:r>
              <a:rPr lang="fa-IR" altLang="fa-IR" sz="2800" dirty="0">
                <a:cs typeface="B Homa" panose="00000400000000000000" pitchFamily="2" charset="-78"/>
              </a:rPr>
              <a:t>وضعیت و موقعیت مناطق حاشیه نشین در برخی کشورها</a:t>
            </a:r>
            <a:endParaRPr lang="en-US" altLang="fa-IR" sz="2800" dirty="0">
              <a:cs typeface="B Homa" panose="00000400000000000000" pitchFamily="2" charset="-78"/>
            </a:endParaRPr>
          </a:p>
        </p:txBody>
      </p:sp>
      <p:graphicFrame>
        <p:nvGraphicFramePr>
          <p:cNvPr id="4" name="Content Placeholder 3"/>
          <p:cNvGraphicFramePr>
            <a:graphicFrameLocks noGrp="1"/>
          </p:cNvGraphicFramePr>
          <p:nvPr>
            <p:ph sz="quarter" idx="13"/>
          </p:nvPr>
        </p:nvGraphicFramePr>
        <p:xfrm>
          <a:off x="1981200" y="762000"/>
          <a:ext cx="8382000" cy="6012020"/>
        </p:xfrm>
        <a:graphic>
          <a:graphicData uri="http://schemas.openxmlformats.org/drawingml/2006/table">
            <a:tbl>
              <a:tblPr firstRow="1" bandRow="1">
                <a:tableStyleId>{5C22544A-7EE6-4342-B048-85BDC9FD1C3A}</a:tableStyleId>
              </a:tblPr>
              <a:tblGrid>
                <a:gridCol w="4419600"/>
                <a:gridCol w="762000"/>
                <a:gridCol w="685800"/>
                <a:gridCol w="1600200"/>
                <a:gridCol w="914400"/>
              </a:tblGrid>
              <a:tr h="729536">
                <a:tc>
                  <a:txBody>
                    <a:bodyPr/>
                    <a:lstStyle/>
                    <a:p>
                      <a:pPr algn="ctr"/>
                      <a:r>
                        <a:rPr lang="fa-IR" sz="1600" dirty="0" smtClean="0">
                          <a:cs typeface="B Homa" panose="00000400000000000000" pitchFamily="2" charset="-78"/>
                        </a:rPr>
                        <a:t>ویژگی ها </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موقعیت مرکز شهر </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موقعیت حاشیه</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نام شهر</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کشور</a:t>
                      </a:r>
                      <a:endParaRPr lang="en-US" sz="1400" dirty="0">
                        <a:cs typeface="B Homa" panose="00000400000000000000" pitchFamily="2" charset="-78"/>
                      </a:endParaRPr>
                    </a:p>
                  </a:txBody>
                  <a:tcPr marT="44720" marB="44720"/>
                </a:tc>
              </a:tr>
              <a:tr h="821120">
                <a:tc>
                  <a:txBody>
                    <a:bodyPr/>
                    <a:lstStyle/>
                    <a:p>
                      <a:pPr algn="ctr"/>
                      <a:r>
                        <a:rPr lang="fa-IR" sz="1600" dirty="0" smtClean="0">
                          <a:cs typeface="B Homa" panose="00000400000000000000" pitchFamily="2" charset="-78"/>
                        </a:rPr>
                        <a:t>استقرار نامناسب در امتداد کانال آب </a:t>
                      </a:r>
                    </a:p>
                    <a:p>
                      <a:pPr algn="ctr"/>
                      <a:r>
                        <a:rPr lang="fa-IR" sz="1600" dirty="0" smtClean="0">
                          <a:cs typeface="B Homa" panose="00000400000000000000" pitchFamily="2" charset="-78"/>
                        </a:rPr>
                        <a:t>کمبود امکانات زیر بنایی ، مسکن نامناسب ، وضعیت نامناسب شهری ، فقر و کم درآمدی </a:t>
                      </a:r>
                      <a:endParaRPr lang="en-US" sz="1600" dirty="0">
                        <a:cs typeface="B Homa" panose="00000400000000000000" pitchFamily="2" charset="-78"/>
                      </a:endParaRPr>
                    </a:p>
                  </a:txBody>
                  <a:tcPr marT="44720" marB="44720"/>
                </a:tc>
                <a:tc>
                  <a:txBody>
                    <a:bodyPr/>
                    <a:lstStyle/>
                    <a:p>
                      <a:pPr algn="ct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جاکارتا/ سورابایا/ سمارانگ</a:t>
                      </a:r>
                      <a:endParaRPr lang="en-US" sz="1400" dirty="0">
                        <a:cs typeface="B Homa" panose="00000400000000000000" pitchFamily="2" charset="-78"/>
                      </a:endParaRPr>
                    </a:p>
                  </a:txBody>
                  <a:tcPr marT="44720" marB="44720"/>
                </a:tc>
                <a:tc>
                  <a:txBody>
                    <a:bodyPr/>
                    <a:lstStyle/>
                    <a:p>
                      <a:pPr algn="ctr" rtl="1"/>
                      <a:r>
                        <a:rPr lang="fa-IR" sz="1400" dirty="0" smtClean="0">
                          <a:cs typeface="B Homa" panose="00000400000000000000" pitchFamily="2" charset="-78"/>
                        </a:rPr>
                        <a:t>اندونزی</a:t>
                      </a:r>
                      <a:endParaRPr lang="en-US" sz="1400" dirty="0">
                        <a:cs typeface="B Homa" panose="00000400000000000000" pitchFamily="2" charset="-78"/>
                      </a:endParaRPr>
                    </a:p>
                  </a:txBody>
                  <a:tcPr marT="44720" marB="44720"/>
                </a:tc>
              </a:tr>
              <a:tr h="577227">
                <a:tc>
                  <a:txBody>
                    <a:bodyPr/>
                    <a:lstStyle/>
                    <a:p>
                      <a:pPr algn="ctr"/>
                      <a:r>
                        <a:rPr lang="fa-IR" sz="1600" dirty="0" smtClean="0">
                          <a:cs typeface="B Homa" panose="00000400000000000000" pitchFamily="2" charset="-78"/>
                        </a:rPr>
                        <a:t>استقرار نا مناسب</a:t>
                      </a:r>
                      <a:r>
                        <a:rPr lang="fa-IR" sz="1600" baseline="0" dirty="0" smtClean="0">
                          <a:cs typeface="B Homa" panose="00000400000000000000" pitchFamily="2" charset="-78"/>
                        </a:rPr>
                        <a:t> در دامنه تپه ها ، خطوط لوله و راه اآهن بهداشت نا مناسب ، بیماری وبا و حصبه ، فقر و </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بمبی / کلکته / حیدر آباد</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هندوستان </a:t>
                      </a:r>
                      <a:endParaRPr lang="en-US" sz="1400" dirty="0">
                        <a:cs typeface="B Homa" panose="00000400000000000000" pitchFamily="2" charset="-78"/>
                      </a:endParaRPr>
                    </a:p>
                  </a:txBody>
                  <a:tcPr marT="44720" marB="44720"/>
                </a:tc>
              </a:tr>
              <a:tr h="577227">
                <a:tc>
                  <a:txBody>
                    <a:bodyPr/>
                    <a:lstStyle/>
                    <a:p>
                      <a:pPr algn="ctr"/>
                      <a:r>
                        <a:rPr lang="fa-IR" sz="1600" dirty="0" smtClean="0">
                          <a:cs typeface="B Homa" panose="00000400000000000000" pitchFamily="2" charset="-78"/>
                        </a:rPr>
                        <a:t>مسکن نامناسب ، وضعیت بهداشتی</a:t>
                      </a:r>
                      <a:r>
                        <a:rPr lang="fa-IR" sz="1600" baseline="0" dirty="0" smtClean="0">
                          <a:cs typeface="B Homa" panose="00000400000000000000" pitchFamily="2" charset="-78"/>
                        </a:rPr>
                        <a:t> نامناسب ، فقیر و کم درآمد ، فقدان حق مالکیت ، فقدان نظام آموزشی ، تراکم بالا</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تایروبی</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کنیا</a:t>
                      </a:r>
                      <a:endParaRPr lang="en-US" sz="1400" dirty="0">
                        <a:cs typeface="B Homa" panose="00000400000000000000" pitchFamily="2" charset="-78"/>
                      </a:endParaRPr>
                    </a:p>
                  </a:txBody>
                  <a:tcPr marT="44720" marB="44720"/>
                </a:tc>
              </a:tr>
              <a:tr h="821120">
                <a:tc>
                  <a:txBody>
                    <a:bodyPr/>
                    <a:lstStyle/>
                    <a:p>
                      <a:pPr algn="ctr"/>
                      <a:r>
                        <a:rPr lang="fa-IR" sz="1600" dirty="0" smtClean="0">
                          <a:cs typeface="B Homa" panose="00000400000000000000" pitchFamily="2" charset="-78"/>
                        </a:rPr>
                        <a:t>استقرار نامناسب در امتداد کانال آب و راه</a:t>
                      </a:r>
                      <a:r>
                        <a:rPr lang="fa-IR" sz="1600" baseline="0" dirty="0" smtClean="0">
                          <a:cs typeface="B Homa" panose="00000400000000000000" pitchFamily="2" charset="-78"/>
                        </a:rPr>
                        <a:t> آهن </a:t>
                      </a:r>
                    </a:p>
                    <a:p>
                      <a:pPr algn="ctr"/>
                      <a:r>
                        <a:rPr lang="fa-IR" sz="1600" baseline="0" dirty="0" smtClean="0">
                          <a:cs typeface="B Homa" panose="00000400000000000000" pitchFamily="2" charset="-78"/>
                        </a:rPr>
                        <a:t>مسکن نامناسب ، وضعیت بهداشت نامناسب ، منشا روستایی ، فقدان مالکیت ، فقیر و کم درآمد</a:t>
                      </a:r>
                      <a:endParaRPr lang="en-US" sz="1600" dirty="0">
                        <a:cs typeface="B Homa" panose="00000400000000000000" pitchFamily="2" charset="-78"/>
                      </a:endParaRPr>
                    </a:p>
                  </a:txBody>
                  <a:tcPr marT="44720" marB="44720"/>
                </a:tc>
                <a:tc>
                  <a:txBody>
                    <a:bodyPr/>
                    <a:lstStyle/>
                    <a:p>
                      <a:pPr algn="ct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بانکوک</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تایلند</a:t>
                      </a:r>
                      <a:endParaRPr lang="en-US" sz="1400" dirty="0">
                        <a:cs typeface="B Homa" panose="00000400000000000000" pitchFamily="2" charset="-78"/>
                      </a:endParaRPr>
                    </a:p>
                  </a:txBody>
                  <a:tcPr marT="44720" marB="44720"/>
                </a:tc>
              </a:tr>
              <a:tr h="333334">
                <a:tc>
                  <a:txBody>
                    <a:bodyPr/>
                    <a:lstStyle/>
                    <a:p>
                      <a:pPr algn="ctr"/>
                      <a:r>
                        <a:rPr lang="fa-IR" sz="1600" dirty="0" smtClean="0">
                          <a:cs typeface="B Homa" panose="00000400000000000000" pitchFamily="2" charset="-78"/>
                        </a:rPr>
                        <a:t>وضعیت بهداشت نا مناسب ( دفع فاضلاب )</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کراچی / لاهور</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پاکستان</a:t>
                      </a:r>
                      <a:endParaRPr lang="en-US" sz="1400" dirty="0">
                        <a:cs typeface="B Homa" panose="00000400000000000000" pitchFamily="2" charset="-78"/>
                      </a:endParaRPr>
                    </a:p>
                  </a:txBody>
                  <a:tcPr marT="44720" marB="44720"/>
                </a:tc>
              </a:tr>
              <a:tr h="754376">
                <a:tc>
                  <a:txBody>
                    <a:bodyPr/>
                    <a:lstStyle/>
                    <a:p>
                      <a:pPr algn="ctr"/>
                      <a:r>
                        <a:rPr lang="fa-IR" sz="1600" dirty="0" smtClean="0">
                          <a:cs typeface="B Homa" panose="00000400000000000000" pitchFamily="2" charset="-78"/>
                        </a:rPr>
                        <a:t>استقرار نامناسب در امتداد</a:t>
                      </a:r>
                      <a:r>
                        <a:rPr lang="fa-IR" sz="1600" baseline="0" dirty="0" smtClean="0">
                          <a:cs typeface="B Homa" panose="00000400000000000000" pitchFamily="2" charset="-78"/>
                        </a:rPr>
                        <a:t> راه آهن و رودخانه</a:t>
                      </a:r>
                    </a:p>
                    <a:p>
                      <a:pPr algn="ctr"/>
                      <a:r>
                        <a:rPr lang="fa-IR" sz="1600" baseline="0" dirty="0" smtClean="0">
                          <a:cs typeface="B Homa" panose="00000400000000000000" pitchFamily="2" charset="-78"/>
                        </a:rPr>
                        <a:t>وضعیت بهداشتی نا مناسب ، فقدان مالکیت </a:t>
                      </a:r>
                      <a:endParaRPr lang="en-US" sz="1600" dirty="0">
                        <a:cs typeface="B Homa" panose="00000400000000000000" pitchFamily="2" charset="-78"/>
                      </a:endParaRPr>
                    </a:p>
                  </a:txBody>
                  <a:tcPr marT="44720" marB="44720"/>
                </a:tc>
                <a:tc>
                  <a:txBody>
                    <a:bodyPr/>
                    <a:lstStyle/>
                    <a:p>
                      <a:pPr algn="ct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پنوم</a:t>
                      </a:r>
                      <a:r>
                        <a:rPr lang="fa-IR" sz="1400" baseline="0" dirty="0" smtClean="0">
                          <a:cs typeface="B Homa" panose="00000400000000000000" pitchFamily="2" charset="-78"/>
                        </a:rPr>
                        <a:t> پن</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کامبوج</a:t>
                      </a:r>
                      <a:endParaRPr lang="en-US" sz="1400" dirty="0">
                        <a:cs typeface="B Homa" panose="00000400000000000000" pitchFamily="2" charset="-78"/>
                      </a:endParaRPr>
                    </a:p>
                  </a:txBody>
                  <a:tcPr marT="44720" marB="44720"/>
                </a:tc>
              </a:tr>
              <a:tr h="577227">
                <a:tc>
                  <a:txBody>
                    <a:bodyPr/>
                    <a:lstStyle/>
                    <a:p>
                      <a:pPr algn="ctr"/>
                      <a:r>
                        <a:rPr lang="fa-IR" sz="1600" dirty="0" smtClean="0">
                          <a:cs typeface="B Homa" panose="00000400000000000000" pitchFamily="2" charset="-78"/>
                        </a:rPr>
                        <a:t>جرم و جنایت قاچاق اسلحه و مواد مخدر ، کمبود امکانات زیر بنایی ، وضعیت بهداشتی نا مناسب ، تراکم بالا ، </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داکا</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بنگلادش</a:t>
                      </a:r>
                      <a:endParaRPr lang="en-US" sz="1400" dirty="0">
                        <a:cs typeface="B Homa" panose="00000400000000000000" pitchFamily="2" charset="-78"/>
                      </a:endParaRPr>
                    </a:p>
                  </a:txBody>
                  <a:tcPr marT="44720" marB="44720"/>
                </a:tc>
              </a:tr>
              <a:tr h="333334">
                <a:tc>
                  <a:txBody>
                    <a:bodyPr/>
                    <a:lstStyle/>
                    <a:p>
                      <a:pPr algn="ctr"/>
                      <a:r>
                        <a:rPr lang="fa-IR" sz="1600" dirty="0" smtClean="0">
                          <a:cs typeface="B Homa" panose="00000400000000000000" pitchFamily="2" charset="-78"/>
                        </a:rPr>
                        <a:t>فقر ، استقرار در امتداد</a:t>
                      </a:r>
                      <a:r>
                        <a:rPr lang="fa-IR" sz="1600" baseline="0" dirty="0" smtClean="0">
                          <a:cs typeface="B Homa" panose="00000400000000000000" pitchFamily="2" charset="-78"/>
                        </a:rPr>
                        <a:t> رودخانه ، جرم و جنایت</a:t>
                      </a:r>
                      <a:r>
                        <a:rPr lang="fa-IR" sz="1600" dirty="0" smtClean="0">
                          <a:cs typeface="B Homa" panose="00000400000000000000" pitchFamily="2" charset="-78"/>
                        </a:rPr>
                        <a:t> ، زندگی غیر قانونی </a:t>
                      </a:r>
                      <a:endParaRPr lang="en-US" sz="16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توکیو</a:t>
                      </a:r>
                      <a:endParaRPr lang="en-US" sz="1400" dirty="0">
                        <a:cs typeface="B Homa" panose="00000400000000000000" pitchFamily="2" charset="-78"/>
                      </a:endParaRPr>
                    </a:p>
                  </a:txBody>
                  <a:tcPr marT="44720" marB="44720"/>
                </a:tc>
                <a:tc>
                  <a:txBody>
                    <a:bodyPr/>
                    <a:lstStyle/>
                    <a:p>
                      <a:pPr algn="ctr"/>
                      <a:r>
                        <a:rPr lang="fa-IR" sz="1400" dirty="0" smtClean="0">
                          <a:cs typeface="B Homa" panose="00000400000000000000" pitchFamily="2" charset="-78"/>
                        </a:rPr>
                        <a:t>ژاپن</a:t>
                      </a:r>
                      <a:endParaRPr lang="en-US" sz="1400" dirty="0">
                        <a:cs typeface="B Homa" panose="00000400000000000000" pitchFamily="2" charset="-78"/>
                      </a:endParaRPr>
                    </a:p>
                  </a:txBody>
                  <a:tcPr marT="44720" marB="44720"/>
                </a:tc>
              </a:tr>
            </a:tbl>
          </a:graphicData>
        </a:graphic>
      </p:graphicFrame>
      <p:sp>
        <p:nvSpPr>
          <p:cNvPr id="5" name="Title 1"/>
          <p:cNvSpPr txBox="1">
            <a:spLocks/>
          </p:cNvSpPr>
          <p:nvPr/>
        </p:nvSpPr>
        <p:spPr bwMode="auto">
          <a:xfrm>
            <a:off x="2057400" y="6343650"/>
            <a:ext cx="8229600" cy="361950"/>
          </a:xfrm>
          <a:prstGeom prst="rect">
            <a:avLst/>
          </a:prstGeom>
          <a:noFill/>
          <a:ln w="9525">
            <a:noFill/>
            <a:miter lim="800000"/>
            <a:headEnd/>
            <a:tailEnd/>
          </a:ln>
        </p:spPr>
        <p:txBody>
          <a:bodyPr lIns="0" rIns="0" bIns="0" anchor="b"/>
          <a:lstStyle/>
          <a:p>
            <a:pPr algn="r" rtl="1">
              <a:defRPr/>
            </a:pPr>
            <a:r>
              <a:rPr lang="fa-IR" sz="2000" dirty="0">
                <a:solidFill>
                  <a:schemeClr val="tx2"/>
                </a:solidFill>
                <a:latin typeface="+mj-lt"/>
                <a:ea typeface="+mj-ea"/>
                <a:cs typeface="B Homa" panose="00000400000000000000" pitchFamily="2" charset="-78"/>
              </a:rPr>
              <a:t>در خوش بینانه ترین آمار 15 % حاشیه نشینان در ایران زندگی می کنند . </a:t>
            </a:r>
            <a:endParaRPr lang="en-US" sz="2000" dirty="0">
              <a:solidFill>
                <a:schemeClr val="tx2"/>
              </a:solidFill>
              <a:latin typeface="+mj-lt"/>
              <a:ea typeface="+mj-ea"/>
              <a:cs typeface="B Homa" panose="00000400000000000000" pitchFamily="2" charset="-78"/>
            </a:endParaRPr>
          </a:p>
        </p:txBody>
      </p:sp>
    </p:spTree>
    <p:extLst>
      <p:ext uri="{BB962C8B-B14F-4D97-AF65-F5344CB8AC3E}">
        <p14:creationId xmlns:p14="http://schemas.microsoft.com/office/powerpoint/2010/main" val="2603516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320716" y="132347"/>
            <a:ext cx="8229600" cy="361950"/>
          </a:xfrm>
        </p:spPr>
        <p:txBody>
          <a:bodyPr>
            <a:normAutofit fontScale="90000"/>
          </a:bodyPr>
          <a:lstStyle/>
          <a:p>
            <a:pPr algn="r" rtl="1"/>
            <a:r>
              <a:rPr lang="fa-IR" altLang="fa-IR" sz="2800" dirty="0">
                <a:cs typeface="B Homa" panose="00000400000000000000" pitchFamily="2" charset="-78"/>
              </a:rPr>
              <a:t>پیشینه حاشیه نشینی در برخی کشور ها</a:t>
            </a:r>
            <a:endParaRPr lang="en-US" altLang="fa-IR" sz="2800" dirty="0">
              <a:cs typeface="B Homa" panose="00000400000000000000" pitchFamily="2" charset="-78"/>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152910082"/>
              </p:ext>
            </p:extLst>
          </p:nvPr>
        </p:nvGraphicFramePr>
        <p:xfrm>
          <a:off x="1155032" y="639763"/>
          <a:ext cx="9468852" cy="5029200"/>
        </p:xfrm>
        <a:graphic>
          <a:graphicData uri="http://schemas.openxmlformats.org/drawingml/2006/table">
            <a:tbl>
              <a:tblPr firstRow="1" bandRow="1">
                <a:tableStyleId>{5C22544A-7EE6-4342-B048-85BDC9FD1C3A}</a:tableStyleId>
              </a:tblPr>
              <a:tblGrid>
                <a:gridCol w="5799850"/>
                <a:gridCol w="2099946"/>
                <a:gridCol w="1569056"/>
              </a:tblGrid>
              <a:tr h="268860">
                <a:tc>
                  <a:txBody>
                    <a:bodyPr/>
                    <a:lstStyle/>
                    <a:p>
                      <a:pPr algn="ctr"/>
                      <a:r>
                        <a:rPr lang="fa-IR" sz="1600" dirty="0" smtClean="0">
                          <a:cs typeface="B Homa" panose="00000400000000000000" pitchFamily="2" charset="-78"/>
                        </a:rPr>
                        <a:t>علت پیدایش مشکل مسکن و ایجاد سکونتگاه خودرو</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تاریخ پیدایش مشکل  مسکن</a:t>
                      </a:r>
                      <a:endParaRPr lang="en-US" sz="1400" dirty="0">
                        <a:cs typeface="B Homa" panose="00000400000000000000" pitchFamily="2" charset="-78"/>
                      </a:endParaRPr>
                    </a:p>
                  </a:txBody>
                  <a:tcPr/>
                </a:tc>
                <a:tc>
                  <a:txBody>
                    <a:bodyPr/>
                    <a:lstStyle/>
                    <a:p>
                      <a:pPr algn="ctr"/>
                      <a:r>
                        <a:rPr lang="fa-IR" sz="1400" dirty="0" smtClean="0">
                          <a:cs typeface="B Homa" panose="00000400000000000000" pitchFamily="2" charset="-78"/>
                        </a:rPr>
                        <a:t>کشور</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به دنبال صنعتی شدن کشور انگلستان و افزایش جمعیت به خصوص در لندن و رها شدن نیروی کشاورزی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اویل قرن 19 </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انگلستان</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به دلیل رشد صنعتی و افزایش روزافزون جمعیت شهری و رها شدن نیروی کار کشاورزی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اواخر دهه 1860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المان</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شروع جنگ جهانی اول ، هجوم کارکنان به کارخانه های تسهیلاتی</a:t>
                      </a:r>
                      <a:r>
                        <a:rPr lang="fa-IR" sz="1600" baseline="0" dirty="0" smtClean="0">
                          <a:cs typeface="B Homa" panose="00000400000000000000" pitchFamily="2" charset="-78"/>
                        </a:rPr>
                        <a:t> در شهر </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1910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ژاپن</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با ظهور رشد صنایع مشکل</a:t>
                      </a:r>
                      <a:r>
                        <a:rPr lang="fa-IR" sz="1600" baseline="0" dirty="0" smtClean="0">
                          <a:cs typeface="B Homa" panose="00000400000000000000" pitchFamily="2" charset="-78"/>
                        </a:rPr>
                        <a:t> مسکن به معضل سیاسی و و اجتماعی شد</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پایان قرن 19و</a:t>
                      </a:r>
                      <a:r>
                        <a:rPr lang="fa-IR" sz="1400" baseline="0" dirty="0" smtClean="0">
                          <a:cs typeface="B Homa" panose="00000400000000000000" pitchFamily="2" charset="-78"/>
                        </a:rPr>
                        <a:t> اغاز قرن 20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دانمارک</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آغاز صنعتی شدن و مهاجرت شهر ها</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انقلاب اکتبر 1917</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شوروی</a:t>
                      </a:r>
                      <a:endParaRPr lang="en-US" sz="1400" dirty="0">
                        <a:cs typeface="B Homa" panose="00000400000000000000" pitchFamily="2" charset="-78"/>
                      </a:endParaRPr>
                    </a:p>
                  </a:txBody>
                  <a:tcPr/>
                </a:tc>
              </a:tr>
              <a:tr h="268860">
                <a:tc>
                  <a:txBody>
                    <a:bodyPr/>
                    <a:lstStyle/>
                    <a:p>
                      <a:pPr algn="ctr"/>
                      <a:r>
                        <a:rPr lang="fa-IR" sz="1600" dirty="0" smtClean="0">
                          <a:cs typeface="B Homa" panose="00000400000000000000" pitchFamily="2" charset="-78"/>
                        </a:rPr>
                        <a:t>تمایل به داشتن واحد مسکونی</a:t>
                      </a:r>
                      <a:r>
                        <a:rPr lang="fa-IR" sz="1600" baseline="0" dirty="0" smtClean="0">
                          <a:cs typeface="B Homa" panose="00000400000000000000" pitchFamily="2" charset="-78"/>
                        </a:rPr>
                        <a:t> مجزا و استفاده از تکنولوژی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پس از 1930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آمریکا</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صنعتی شدن کشور وافزایش جمعیت و رشد شهر نشینی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قرن 19</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سوئد </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پس از تثبیت حکومت کمونیستی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بعد</a:t>
                      </a:r>
                      <a:r>
                        <a:rPr lang="fa-IR" sz="1400" baseline="0" dirty="0" smtClean="0">
                          <a:cs typeface="B Homa" panose="00000400000000000000" pitchFamily="2" charset="-78"/>
                        </a:rPr>
                        <a:t> از سال 1950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چین</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پیدایش مشکل طبقه کارگران شهری و روستایی</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از دهه 1950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کوبا</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مهاجرت به مناطق شهری به دلایل سیاسی پس از استقلال</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دوره پس از استقلال </a:t>
                      </a:r>
                    </a:p>
                    <a:p>
                      <a:pPr algn="ctr"/>
                      <a:r>
                        <a:rPr lang="fa-IR" sz="1400" dirty="0" smtClean="0">
                          <a:cs typeface="B Homa" panose="00000400000000000000" pitchFamily="2" charset="-78"/>
                        </a:rPr>
                        <a:t>1949- 1970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سریلانکا</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رشد صنایع </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در دهه 1950 پس از استقلال</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هند</a:t>
                      </a:r>
                      <a:endParaRPr lang="en-US" sz="1400" dirty="0">
                        <a:cs typeface="B Homa" panose="00000400000000000000" pitchFamily="2" charset="-78"/>
                      </a:endParaRPr>
                    </a:p>
                  </a:txBody>
                  <a:tcPr/>
                </a:tc>
              </a:tr>
              <a:tr h="213359">
                <a:tc>
                  <a:txBody>
                    <a:bodyPr/>
                    <a:lstStyle/>
                    <a:p>
                      <a:pPr algn="ctr"/>
                      <a:r>
                        <a:rPr lang="fa-IR" sz="1600" dirty="0" smtClean="0">
                          <a:cs typeface="B Homa" panose="00000400000000000000" pitchFamily="2" charset="-78"/>
                        </a:rPr>
                        <a:t>تغییرات حمومت عبد الناصر ایجاد صنایع بزرگ و ایجاد مشاغل جدید در شهر ها</a:t>
                      </a:r>
                      <a:endParaRPr lang="en-US" sz="1600" dirty="0">
                        <a:cs typeface="B Homa" panose="00000400000000000000" pitchFamily="2" charset="-78"/>
                      </a:endParaRPr>
                    </a:p>
                  </a:txBody>
                  <a:tcPr/>
                </a:tc>
                <a:tc>
                  <a:txBody>
                    <a:bodyPr/>
                    <a:lstStyle/>
                    <a:p>
                      <a:pPr algn="ctr"/>
                      <a:r>
                        <a:rPr lang="fa-IR" sz="1400" dirty="0" smtClean="0">
                          <a:cs typeface="B Homa" panose="00000400000000000000" pitchFamily="2" charset="-78"/>
                        </a:rPr>
                        <a:t>بعد از 1950</a:t>
                      </a:r>
                      <a:endParaRPr lang="en-US" sz="1400" dirty="0">
                        <a:cs typeface="B Homa" panose="00000400000000000000" pitchFamily="2" charset="-78"/>
                      </a:endParaRPr>
                    </a:p>
                  </a:txBody>
                  <a:tcPr/>
                </a:tc>
                <a:tc>
                  <a:txBody>
                    <a:bodyPr/>
                    <a:lstStyle/>
                    <a:p>
                      <a:pPr algn="ctr" rtl="1"/>
                      <a:r>
                        <a:rPr lang="fa-IR" sz="1400" dirty="0" smtClean="0">
                          <a:cs typeface="B Homa" panose="00000400000000000000" pitchFamily="2" charset="-78"/>
                        </a:rPr>
                        <a:t>مصر</a:t>
                      </a:r>
                      <a:endParaRPr lang="en-US" sz="1400" dirty="0">
                        <a:cs typeface="B Homa" panose="00000400000000000000" pitchFamily="2" charset="-78"/>
                      </a:endParaRPr>
                    </a:p>
                  </a:txBody>
                  <a:tcPr/>
                </a:tc>
              </a:tr>
            </a:tbl>
          </a:graphicData>
        </a:graphic>
      </p:graphicFrame>
    </p:spTree>
    <p:extLst>
      <p:ext uri="{BB962C8B-B14F-4D97-AF65-F5344CB8AC3E}">
        <p14:creationId xmlns:p14="http://schemas.microsoft.com/office/powerpoint/2010/main" val="3134905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Main Event</Template>
  <TotalTime>61</TotalTime>
  <Words>2857</Words>
  <Application>Microsoft Office PowerPoint</Application>
  <PresentationFormat>Widescreen</PresentationFormat>
  <Paragraphs>409</Paragraphs>
  <Slides>23</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Arial</vt:lpstr>
      <vt:lpstr>B Homa</vt:lpstr>
      <vt:lpstr>B Titr</vt:lpstr>
      <vt:lpstr>B Zar</vt:lpstr>
      <vt:lpstr>Calibri</vt:lpstr>
      <vt:lpstr>Impact</vt:lpstr>
      <vt:lpstr>Mitra</vt:lpstr>
      <vt:lpstr>Symap</vt:lpstr>
      <vt:lpstr>Symbol</vt:lpstr>
      <vt:lpstr>Times New Roman</vt:lpstr>
      <vt:lpstr>Titr</vt:lpstr>
      <vt:lpstr>Verdana</vt:lpstr>
      <vt:lpstr>Wingdings</vt:lpstr>
      <vt:lpstr>Main Event</vt:lpstr>
      <vt:lpstr>PowerPoint Presentation</vt:lpstr>
      <vt:lpstr>تعریف مساله </vt:lpstr>
      <vt:lpstr>حاشیه نشنان شهر  های بزرگ سه دسته اند  </vt:lpstr>
      <vt:lpstr>ويژ گي هاي اسكان غير رسمي</vt:lpstr>
      <vt:lpstr>دلایل نظری حاشیه نشینی</vt:lpstr>
      <vt:lpstr>نظريه پردازي و نگرش‌ها</vt:lpstr>
      <vt:lpstr> جمعیت حاشیه نشین در جهان 2001 ( UN – HABITAT 2003 )</vt:lpstr>
      <vt:lpstr>وضعیت و موقعیت مناطق حاشیه نشین در برخی کشورها</vt:lpstr>
      <vt:lpstr>پیشینه حاشیه نشینی در برخی کشور ها</vt:lpstr>
      <vt:lpstr>PowerPoint Presentation</vt:lpstr>
      <vt:lpstr>نمونه هائی از آلونک نشینی درجهان</vt:lpstr>
      <vt:lpstr>علل مهاجرت روستایی در ایران </vt:lpstr>
      <vt:lpstr>شرايط كنوني  اسكان غير رسمي</vt:lpstr>
      <vt:lpstr>PowerPoint Presentation</vt:lpstr>
      <vt:lpstr>رويكردها و گزينه‌هاي حل مسئله</vt:lpstr>
      <vt:lpstr>امنيت در سكونتگاه‌هاي غيررسمي</vt:lpstr>
      <vt:lpstr>خطرات سكونتگاه‌هاي غير رسمي</vt:lpstr>
      <vt:lpstr>علل  پیدایش حاشیه نشینی</vt:lpstr>
      <vt:lpstr>پیامد های حاشیه نشینی در تحلیل های مختلف</vt:lpstr>
      <vt:lpstr>راهبرد كلان</vt:lpstr>
      <vt:lpstr>راهکار های حاشیه نشینی</vt:lpstr>
      <vt:lpstr>برنامه های کشور ژاپن برای از بین بردن حاشیه نشینی در توکیو</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6</cp:revision>
  <dcterms:created xsi:type="dcterms:W3CDTF">2019-12-09T17:43:24Z</dcterms:created>
  <dcterms:modified xsi:type="dcterms:W3CDTF">2019-12-13T17:57:47Z</dcterms:modified>
</cp:coreProperties>
</file>