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8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1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97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DFAE89-34B8-4790-99EC-F9D6C8FA32FD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119D30-DF02-4346-9CA6-9A96E4249475}">
      <dgm:prSet phldrT="[Text]" custT="1"/>
      <dgm:spPr/>
      <dgm:t>
        <a:bodyPr/>
        <a:lstStyle/>
        <a:p>
          <a:pPr rtl="1"/>
          <a:r>
            <a:rPr lang="fa-IR" sz="2800" b="0" dirty="0" smtClean="0">
              <a:cs typeface="B Homa" panose="00000400000000000000" pitchFamily="2" charset="-78"/>
            </a:rPr>
            <a:t>پیشینه خاندان قاجار</a:t>
          </a:r>
          <a:endParaRPr lang="en-US" sz="2800" b="0" dirty="0">
            <a:cs typeface="B Homa" panose="00000400000000000000" pitchFamily="2" charset="-78"/>
          </a:endParaRPr>
        </a:p>
      </dgm:t>
    </dgm:pt>
    <dgm:pt modelId="{B2730656-E2F2-490F-969C-FE094B1813F2}" type="parTrans" cxnId="{0E4C372C-B068-4AF4-9904-5A585D422A18}">
      <dgm:prSet/>
      <dgm:spPr/>
      <dgm:t>
        <a:bodyPr/>
        <a:lstStyle/>
        <a:p>
          <a:endParaRPr lang="en-US"/>
        </a:p>
      </dgm:t>
    </dgm:pt>
    <dgm:pt modelId="{B7E6B7FA-19A8-42A5-BD2D-CBE0E1FCEBC9}" type="sibTrans" cxnId="{0E4C372C-B068-4AF4-9904-5A585D422A18}">
      <dgm:prSet/>
      <dgm:spPr/>
      <dgm:t>
        <a:bodyPr/>
        <a:lstStyle/>
        <a:p>
          <a:endParaRPr lang="en-US"/>
        </a:p>
      </dgm:t>
    </dgm:pt>
    <dgm:pt modelId="{83E7221F-BF01-45B7-8964-93AB21B4CA0B}">
      <dgm:prSet phldrT="[Text]" custT="1"/>
      <dgm:spPr/>
      <dgm:t>
        <a:bodyPr/>
        <a:lstStyle/>
        <a:p>
          <a:pPr rtl="1"/>
          <a:r>
            <a:rPr lang="fa-IR" sz="1200" dirty="0" smtClean="0">
              <a:cs typeface="B Homa" panose="00000400000000000000" pitchFamily="2" charset="-78"/>
            </a:rPr>
            <a:t>آغاز فروپاشی نظام سنتی</a:t>
          </a:r>
        </a:p>
        <a:p>
          <a:pPr rtl="1"/>
          <a:r>
            <a:rPr lang="fa-IR" sz="1200" dirty="0" smtClean="0">
              <a:cs typeface="B Homa" panose="00000400000000000000" pitchFamily="2" charset="-78"/>
            </a:rPr>
            <a:t>1264-1210 ه.ق</a:t>
          </a:r>
        </a:p>
        <a:p>
          <a:pPr rtl="1"/>
          <a:r>
            <a:rPr lang="fa-IR" sz="1200" dirty="0" smtClean="0">
              <a:cs typeface="B Homa" panose="00000400000000000000" pitchFamily="2" charset="-78"/>
            </a:rPr>
            <a:t>1226-1174 ه.ش</a:t>
          </a:r>
        </a:p>
        <a:p>
          <a:pPr rtl="1"/>
          <a:r>
            <a:rPr lang="en-US" sz="1200" dirty="0" smtClean="0">
              <a:cs typeface="B Homa" panose="00000400000000000000" pitchFamily="2" charset="-78"/>
            </a:rPr>
            <a:t>1795-1848</a:t>
          </a:r>
          <a:r>
            <a:rPr lang="fa-IR" sz="1200" dirty="0" smtClean="0">
              <a:cs typeface="B Homa" panose="00000400000000000000" pitchFamily="2" charset="-78"/>
            </a:rPr>
            <a:t>م</a:t>
          </a:r>
          <a:endParaRPr lang="en-US" sz="1200" dirty="0">
            <a:cs typeface="B Homa" panose="00000400000000000000" pitchFamily="2" charset="-78"/>
          </a:endParaRPr>
        </a:p>
      </dgm:t>
    </dgm:pt>
    <dgm:pt modelId="{62A684A8-AE3A-40D8-9F13-86C70892BF49}" type="parTrans" cxnId="{EF1FEBAE-4C59-4B13-82CE-2B8AB9FEE5A9}">
      <dgm:prSet/>
      <dgm:spPr/>
      <dgm:t>
        <a:bodyPr/>
        <a:lstStyle/>
        <a:p>
          <a:endParaRPr lang="en-US"/>
        </a:p>
      </dgm:t>
    </dgm:pt>
    <dgm:pt modelId="{C078E113-D5F3-4125-9CD7-7F660317BB55}" type="sibTrans" cxnId="{EF1FEBAE-4C59-4B13-82CE-2B8AB9FEE5A9}">
      <dgm:prSet/>
      <dgm:spPr/>
      <dgm:t>
        <a:bodyPr/>
        <a:lstStyle/>
        <a:p>
          <a:endParaRPr lang="en-US"/>
        </a:p>
      </dgm:t>
    </dgm:pt>
    <dgm:pt modelId="{3FC6BFB8-3C3B-4014-BC52-015CD1503884}">
      <dgm:prSet phldrT="[Text]"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شرایط سیاسی –نظامی 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شرایط اقتصادی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شرایط اجتماعی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شرایط فرهنگی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شرایط فضایی (سطح کلان-میانی و خرد)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چند نمونه از شهر ها در بازه زمانی 1264-1210 ه.ق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1226-1174 ه.ش</a:t>
          </a:r>
          <a:endParaRPr lang="en-US" sz="1000" b="0" dirty="0" smtClean="0">
            <a:cs typeface="B Homa" panose="00000400000000000000" pitchFamily="2" charset="-78"/>
          </a:endParaRPr>
        </a:p>
        <a:p>
          <a:pPr algn="ctr" rtl="1">
            <a:lnSpc>
              <a:spcPct val="100000"/>
            </a:lnSpc>
          </a:pPr>
          <a:r>
            <a:rPr lang="fa-IR" sz="1000" b="0" dirty="0" smtClean="0">
              <a:cs typeface="B Homa" panose="00000400000000000000" pitchFamily="2" charset="-78"/>
            </a:rPr>
            <a:t>جمع بندی</a:t>
          </a:r>
          <a:endParaRPr lang="en-US" sz="1000" b="0" dirty="0">
            <a:cs typeface="B Homa" panose="00000400000000000000" pitchFamily="2" charset="-78"/>
          </a:endParaRPr>
        </a:p>
      </dgm:t>
    </dgm:pt>
    <dgm:pt modelId="{36F828A6-3EE8-489A-AD6F-5DAD9C766434}" type="parTrans" cxnId="{33094063-49ED-4F76-A3E7-B124ED0C6CA8}">
      <dgm:prSet/>
      <dgm:spPr/>
      <dgm:t>
        <a:bodyPr/>
        <a:lstStyle/>
        <a:p>
          <a:endParaRPr lang="en-US"/>
        </a:p>
      </dgm:t>
    </dgm:pt>
    <dgm:pt modelId="{0D4DE408-9C89-42A7-BC62-04CCCF330E7A}" type="sibTrans" cxnId="{33094063-49ED-4F76-A3E7-B124ED0C6CA8}">
      <dgm:prSet/>
      <dgm:spPr/>
      <dgm:t>
        <a:bodyPr/>
        <a:lstStyle/>
        <a:p>
          <a:endParaRPr lang="en-US"/>
        </a:p>
      </dgm:t>
    </dgm:pt>
    <dgm:pt modelId="{BFF1BD0B-F42F-477E-9DA5-52303611A998}">
      <dgm:prSet phldrT="[Text]" custT="1"/>
      <dgm:spPr/>
      <dgm:t>
        <a:bodyPr/>
        <a:lstStyle/>
        <a:p>
          <a:pPr algn="ctr" rtl="1"/>
          <a:endParaRPr lang="fa-IR" sz="1200" dirty="0" smtClean="0">
            <a:cs typeface="B Homa" panose="00000400000000000000" pitchFamily="2" charset="-78"/>
          </a:endParaRPr>
        </a:p>
        <a:p>
          <a:pPr algn="ctr" rtl="1"/>
          <a:r>
            <a:rPr lang="fa-IR" sz="1200" dirty="0" smtClean="0">
              <a:cs typeface="B Homa" panose="00000400000000000000" pitchFamily="2" charset="-78"/>
            </a:rPr>
            <a:t>نفوذ سیاسی و اقتصادی سرمایه جهانی </a:t>
          </a:r>
        </a:p>
        <a:p>
          <a:pPr algn="ctr" rtl="1"/>
          <a:r>
            <a:rPr lang="fa-IR" sz="1200" dirty="0" smtClean="0">
              <a:cs typeface="B Homa" panose="00000400000000000000" pitchFamily="2" charset="-78"/>
            </a:rPr>
            <a:t>1313-1264ه.ق</a:t>
          </a:r>
          <a:endParaRPr lang="en-US" sz="1200" dirty="0" smtClean="0">
            <a:cs typeface="B Homa" panose="00000400000000000000" pitchFamily="2" charset="-78"/>
          </a:endParaRPr>
        </a:p>
        <a:p>
          <a:pPr algn="ctr" rtl="1"/>
          <a:r>
            <a:rPr lang="fa-IR" sz="1200" dirty="0" smtClean="0">
              <a:cs typeface="B Homa" panose="00000400000000000000" pitchFamily="2" charset="-78"/>
            </a:rPr>
            <a:t>1274-1226ه.ش</a:t>
          </a:r>
        </a:p>
        <a:p>
          <a:pPr algn="ctr" rtl="1"/>
          <a:r>
            <a:rPr lang="en-US" sz="1200" dirty="0" smtClean="0">
              <a:cs typeface="B Homa" panose="00000400000000000000" pitchFamily="2" charset="-78"/>
            </a:rPr>
            <a:t>1848-1895 </a:t>
          </a:r>
          <a:r>
            <a:rPr lang="fa-IR" sz="1200" dirty="0" smtClean="0">
              <a:cs typeface="B Homa" panose="00000400000000000000" pitchFamily="2" charset="-78"/>
            </a:rPr>
            <a:t>م</a:t>
          </a:r>
        </a:p>
        <a:p>
          <a:pPr algn="ctr" rtl="1"/>
          <a:endParaRPr lang="en-US" sz="1200" dirty="0">
            <a:cs typeface="B Homa" panose="00000400000000000000" pitchFamily="2" charset="-78"/>
          </a:endParaRPr>
        </a:p>
      </dgm:t>
    </dgm:pt>
    <dgm:pt modelId="{EE4D0C86-E07F-454A-A06A-DE6195DFAC0E}" type="parTrans" cxnId="{A135179A-8CE5-4A24-85DD-42422AA7886C}">
      <dgm:prSet/>
      <dgm:spPr/>
      <dgm:t>
        <a:bodyPr/>
        <a:lstStyle/>
        <a:p>
          <a:endParaRPr lang="en-US"/>
        </a:p>
      </dgm:t>
    </dgm:pt>
    <dgm:pt modelId="{62658F05-3E40-4D9E-A4B4-57FE92A6188D}" type="sibTrans" cxnId="{A135179A-8CE5-4A24-85DD-42422AA7886C}">
      <dgm:prSet/>
      <dgm:spPr/>
      <dgm:t>
        <a:bodyPr/>
        <a:lstStyle/>
        <a:p>
          <a:endParaRPr lang="en-US"/>
        </a:p>
      </dgm:t>
    </dgm:pt>
    <dgm:pt modelId="{C32B8643-305B-4AEE-9341-A3589B4277A1}">
      <dgm:prSet phldrT="[Text]" custT="1"/>
      <dgm:spPr/>
      <dgm:t>
        <a:bodyPr/>
        <a:lstStyle/>
        <a:p>
          <a:r>
            <a:rPr lang="fa-IR" sz="1000" dirty="0" smtClean="0">
              <a:cs typeface="B Homa" panose="00000400000000000000" pitchFamily="2" charset="-78"/>
            </a:rPr>
            <a:t>شرایط سیاسی –نظامی 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شرایط اقتصادی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شرایط اجتماعی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شرایط فرهنگی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شرایط فضایی (سطح کلان-میانی و خرد)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چند نمونه از شهر ها در بازه زمانی 1313-1264 ه.ق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r>
            <a:rPr lang="fa-IR" sz="1000" dirty="0" smtClean="0">
              <a:cs typeface="B Homa" panose="00000400000000000000" pitchFamily="2" charset="-78"/>
            </a:rPr>
            <a:t>1274-1226ه.ش</a:t>
          </a:r>
          <a:r>
            <a:rPr lang="en-US" sz="1000" dirty="0" smtClean="0">
              <a:cs typeface="B Homa" panose="00000400000000000000" pitchFamily="2" charset="-78"/>
            </a:rPr>
            <a:t> </a:t>
          </a:r>
        </a:p>
        <a:p>
          <a:pPr rtl="1"/>
          <a:r>
            <a:rPr lang="fa-IR" sz="1000" dirty="0" smtClean="0">
              <a:cs typeface="B Homa" panose="00000400000000000000" pitchFamily="2" charset="-78"/>
            </a:rPr>
            <a:t>جمع بندی </a:t>
          </a:r>
          <a:endParaRPr lang="en-US" sz="1000" dirty="0" smtClean="0">
            <a:cs typeface="B Homa" panose="00000400000000000000" pitchFamily="2" charset="-78"/>
          </a:endParaRPr>
        </a:p>
        <a:p>
          <a:pPr rtl="1"/>
          <a:endParaRPr lang="en-US" sz="1000" dirty="0">
            <a:cs typeface="B Homa" panose="00000400000000000000" pitchFamily="2" charset="-78"/>
          </a:endParaRPr>
        </a:p>
      </dgm:t>
    </dgm:pt>
    <dgm:pt modelId="{58F4C3F9-355A-4C3F-A8F6-26A35368AC76}" type="parTrans" cxnId="{1A6E6EEC-B261-49C7-8FAF-407B51330055}">
      <dgm:prSet/>
      <dgm:spPr/>
      <dgm:t>
        <a:bodyPr/>
        <a:lstStyle/>
        <a:p>
          <a:endParaRPr lang="en-US"/>
        </a:p>
      </dgm:t>
    </dgm:pt>
    <dgm:pt modelId="{D8766918-DBAB-40FB-BA99-B9E248CC4495}" type="sibTrans" cxnId="{1A6E6EEC-B261-49C7-8FAF-407B51330055}">
      <dgm:prSet/>
      <dgm:spPr/>
      <dgm:t>
        <a:bodyPr/>
        <a:lstStyle/>
        <a:p>
          <a:endParaRPr lang="en-US"/>
        </a:p>
      </dgm:t>
    </dgm:pt>
    <dgm:pt modelId="{DC73A655-A1CE-4DA2-9CFD-9AA7AC25B3A8}" type="pres">
      <dgm:prSet presAssocID="{00DFAE89-34B8-4790-99EC-F9D6C8FA32F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6F9AF6DB-12D5-4DF9-8EAD-DDEED0C584F4}" type="pres">
      <dgm:prSet presAssocID="{FA119D30-DF02-4346-9CA6-9A96E4249475}" presName="hierRoot1" presStyleCnt="0"/>
      <dgm:spPr/>
    </dgm:pt>
    <dgm:pt modelId="{015D0652-B81B-4348-9372-D929D94A8188}" type="pres">
      <dgm:prSet presAssocID="{FA119D30-DF02-4346-9CA6-9A96E4249475}" presName="composite" presStyleCnt="0"/>
      <dgm:spPr/>
    </dgm:pt>
    <dgm:pt modelId="{67208A39-96C4-410F-BB66-BA03A9CEEFFE}" type="pres">
      <dgm:prSet presAssocID="{FA119D30-DF02-4346-9CA6-9A96E4249475}" presName="background" presStyleLbl="node0" presStyleIdx="0" presStyleCnt="1"/>
      <dgm:spPr/>
    </dgm:pt>
    <dgm:pt modelId="{B4097308-3381-4352-8A9B-277248302A02}" type="pres">
      <dgm:prSet presAssocID="{FA119D30-DF02-4346-9CA6-9A96E4249475}" presName="text" presStyleLbl="fgAcc0" presStyleIdx="0" presStyleCnt="1" custScaleY="6452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693ED20-8930-4868-A730-1A6CA32587A5}" type="pres">
      <dgm:prSet presAssocID="{FA119D30-DF02-4346-9CA6-9A96E4249475}" presName="hierChild2" presStyleCnt="0"/>
      <dgm:spPr/>
    </dgm:pt>
    <dgm:pt modelId="{699EF313-7DD2-4D27-9F76-1E2A9F1F1EBB}" type="pres">
      <dgm:prSet presAssocID="{62A684A8-AE3A-40D8-9F13-86C70892BF49}" presName="Name10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CC64E6B7-81C4-4053-86D6-34D308B6568F}" type="pres">
      <dgm:prSet presAssocID="{83E7221F-BF01-45B7-8964-93AB21B4CA0B}" presName="hierRoot2" presStyleCnt="0"/>
      <dgm:spPr/>
    </dgm:pt>
    <dgm:pt modelId="{E800ABC7-7ECC-46C1-9D03-0940231FC61A}" type="pres">
      <dgm:prSet presAssocID="{83E7221F-BF01-45B7-8964-93AB21B4CA0B}" presName="composite2" presStyleCnt="0"/>
      <dgm:spPr/>
    </dgm:pt>
    <dgm:pt modelId="{A6D0192E-332D-4328-9A84-E27A06D7B4DD}" type="pres">
      <dgm:prSet presAssocID="{83E7221F-BF01-45B7-8964-93AB21B4CA0B}" presName="background2" presStyleLbl="node2" presStyleIdx="0" presStyleCnt="2"/>
      <dgm:spPr/>
    </dgm:pt>
    <dgm:pt modelId="{C22D9A03-8011-434C-B362-ABA1EDFCAED5}" type="pres">
      <dgm:prSet presAssocID="{83E7221F-BF01-45B7-8964-93AB21B4CA0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DDBDA66-CC56-4300-98EB-D7E3889A0C31}" type="pres">
      <dgm:prSet presAssocID="{83E7221F-BF01-45B7-8964-93AB21B4CA0B}" presName="hierChild3" presStyleCnt="0"/>
      <dgm:spPr/>
    </dgm:pt>
    <dgm:pt modelId="{4F85BCD8-BF8B-4236-8D51-45FD89274EA1}" type="pres">
      <dgm:prSet presAssocID="{36F828A6-3EE8-489A-AD6F-5DAD9C766434}" presName="Name17" presStyleLbl="parChTrans1D3" presStyleIdx="0" presStyleCnt="2"/>
      <dgm:spPr/>
      <dgm:t>
        <a:bodyPr/>
        <a:lstStyle/>
        <a:p>
          <a:pPr rtl="1"/>
          <a:endParaRPr lang="fa-IR"/>
        </a:p>
      </dgm:t>
    </dgm:pt>
    <dgm:pt modelId="{97AB6430-204F-410E-9737-1C436000F7E3}" type="pres">
      <dgm:prSet presAssocID="{3FC6BFB8-3C3B-4014-BC52-015CD1503884}" presName="hierRoot3" presStyleCnt="0"/>
      <dgm:spPr/>
    </dgm:pt>
    <dgm:pt modelId="{6ABC6950-BEBF-4CE0-9CB9-7EFC984900B4}" type="pres">
      <dgm:prSet presAssocID="{3FC6BFB8-3C3B-4014-BC52-015CD1503884}" presName="composite3" presStyleCnt="0"/>
      <dgm:spPr/>
    </dgm:pt>
    <dgm:pt modelId="{A9B105F8-93AF-4762-BE3D-B051CFF18689}" type="pres">
      <dgm:prSet presAssocID="{3FC6BFB8-3C3B-4014-BC52-015CD1503884}" presName="background3" presStyleLbl="node3" presStyleIdx="0" presStyleCnt="2"/>
      <dgm:spPr/>
    </dgm:pt>
    <dgm:pt modelId="{8D89DBF7-F7C2-49B2-9131-12BD381B4EDE}" type="pres">
      <dgm:prSet presAssocID="{3FC6BFB8-3C3B-4014-BC52-015CD1503884}" presName="text3" presStyleLbl="fgAcc3" presStyleIdx="0" presStyleCnt="2" custScaleY="187427" custLinFactNeighborX="-3275" custLinFactNeighborY="-1252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2110BF1-CAA0-4F3D-BB41-A542507F2402}" type="pres">
      <dgm:prSet presAssocID="{3FC6BFB8-3C3B-4014-BC52-015CD1503884}" presName="hierChild4" presStyleCnt="0"/>
      <dgm:spPr/>
    </dgm:pt>
    <dgm:pt modelId="{3671C82F-F96F-4A16-8EE8-04305615DB01}" type="pres">
      <dgm:prSet presAssocID="{EE4D0C86-E07F-454A-A06A-DE6195DFAC0E}" presName="Name10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F1F803E5-F41F-42E0-9793-16CE63D88285}" type="pres">
      <dgm:prSet presAssocID="{BFF1BD0B-F42F-477E-9DA5-52303611A998}" presName="hierRoot2" presStyleCnt="0"/>
      <dgm:spPr/>
    </dgm:pt>
    <dgm:pt modelId="{410332CD-B270-4128-8A19-AB555874B782}" type="pres">
      <dgm:prSet presAssocID="{BFF1BD0B-F42F-477E-9DA5-52303611A998}" presName="composite2" presStyleCnt="0"/>
      <dgm:spPr/>
    </dgm:pt>
    <dgm:pt modelId="{DE8C656D-0F06-4F47-A61B-01F78B2200FD}" type="pres">
      <dgm:prSet presAssocID="{BFF1BD0B-F42F-477E-9DA5-52303611A998}" presName="background2" presStyleLbl="node2" presStyleIdx="1" presStyleCnt="2"/>
      <dgm:spPr/>
    </dgm:pt>
    <dgm:pt modelId="{7CFCE410-EB11-41D4-98EC-570BC318FBB3}" type="pres">
      <dgm:prSet presAssocID="{BFF1BD0B-F42F-477E-9DA5-52303611A998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0F5C4B5-014B-46C7-8276-926BF356C84E}" type="pres">
      <dgm:prSet presAssocID="{BFF1BD0B-F42F-477E-9DA5-52303611A998}" presName="hierChild3" presStyleCnt="0"/>
      <dgm:spPr/>
    </dgm:pt>
    <dgm:pt modelId="{3DFDB06A-2E1A-4DFA-A78E-46CE86AE28C6}" type="pres">
      <dgm:prSet presAssocID="{58F4C3F9-355A-4C3F-A8F6-26A35368AC76}" presName="Name17" presStyleLbl="parChTrans1D3" presStyleIdx="1" presStyleCnt="2"/>
      <dgm:spPr/>
      <dgm:t>
        <a:bodyPr/>
        <a:lstStyle/>
        <a:p>
          <a:pPr rtl="1"/>
          <a:endParaRPr lang="fa-IR"/>
        </a:p>
      </dgm:t>
    </dgm:pt>
    <dgm:pt modelId="{5108B272-48EC-461C-B48C-AF3EADB5A9DD}" type="pres">
      <dgm:prSet presAssocID="{C32B8643-305B-4AEE-9341-A3589B4277A1}" presName="hierRoot3" presStyleCnt="0"/>
      <dgm:spPr/>
    </dgm:pt>
    <dgm:pt modelId="{4E05B064-B2B3-432D-B21A-AC2675488997}" type="pres">
      <dgm:prSet presAssocID="{C32B8643-305B-4AEE-9341-A3589B4277A1}" presName="composite3" presStyleCnt="0"/>
      <dgm:spPr/>
    </dgm:pt>
    <dgm:pt modelId="{8458CC5B-91B0-42B8-8617-DEFA23207744}" type="pres">
      <dgm:prSet presAssocID="{C32B8643-305B-4AEE-9341-A3589B4277A1}" presName="background3" presStyleLbl="node3" presStyleIdx="1" presStyleCnt="2"/>
      <dgm:spPr/>
    </dgm:pt>
    <dgm:pt modelId="{5C7AB2BC-3B77-4472-A0A8-D13E798138AF}" type="pres">
      <dgm:prSet presAssocID="{C32B8643-305B-4AEE-9341-A3589B4277A1}" presName="text3" presStyleLbl="fgAcc3" presStyleIdx="1" presStyleCnt="2" custScaleY="190067" custLinFactNeighborY="-1242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0E880CB-EE89-4938-ADE4-A92F947618D4}" type="pres">
      <dgm:prSet presAssocID="{C32B8643-305B-4AEE-9341-A3589B4277A1}" presName="hierChild4" presStyleCnt="0"/>
      <dgm:spPr/>
    </dgm:pt>
  </dgm:ptLst>
  <dgm:cxnLst>
    <dgm:cxn modelId="{EF1FEBAE-4C59-4B13-82CE-2B8AB9FEE5A9}" srcId="{FA119D30-DF02-4346-9CA6-9A96E4249475}" destId="{83E7221F-BF01-45B7-8964-93AB21B4CA0B}" srcOrd="0" destOrd="0" parTransId="{62A684A8-AE3A-40D8-9F13-86C70892BF49}" sibTransId="{C078E113-D5F3-4125-9CD7-7F660317BB55}"/>
    <dgm:cxn modelId="{A135179A-8CE5-4A24-85DD-42422AA7886C}" srcId="{FA119D30-DF02-4346-9CA6-9A96E4249475}" destId="{BFF1BD0B-F42F-477E-9DA5-52303611A998}" srcOrd="1" destOrd="0" parTransId="{EE4D0C86-E07F-454A-A06A-DE6195DFAC0E}" sibTransId="{62658F05-3E40-4D9E-A4B4-57FE92A6188D}"/>
    <dgm:cxn modelId="{B3A7368A-9E0A-49C6-9306-0E68BE93ECE4}" type="presOf" srcId="{83E7221F-BF01-45B7-8964-93AB21B4CA0B}" destId="{C22D9A03-8011-434C-B362-ABA1EDFCAED5}" srcOrd="0" destOrd="0" presId="urn:microsoft.com/office/officeart/2005/8/layout/hierarchy1"/>
    <dgm:cxn modelId="{BBB2D1D3-FD99-4850-AC51-1A4412C619D3}" type="presOf" srcId="{FA119D30-DF02-4346-9CA6-9A96E4249475}" destId="{B4097308-3381-4352-8A9B-277248302A02}" srcOrd="0" destOrd="0" presId="urn:microsoft.com/office/officeart/2005/8/layout/hierarchy1"/>
    <dgm:cxn modelId="{88E651E7-296F-47D5-B929-0AF4C235A428}" type="presOf" srcId="{C32B8643-305B-4AEE-9341-A3589B4277A1}" destId="{5C7AB2BC-3B77-4472-A0A8-D13E798138AF}" srcOrd="0" destOrd="0" presId="urn:microsoft.com/office/officeart/2005/8/layout/hierarchy1"/>
    <dgm:cxn modelId="{9CC08D88-C806-4DE9-A12D-E3F4F4E7A60B}" type="presOf" srcId="{58F4C3F9-355A-4C3F-A8F6-26A35368AC76}" destId="{3DFDB06A-2E1A-4DFA-A78E-46CE86AE28C6}" srcOrd="0" destOrd="0" presId="urn:microsoft.com/office/officeart/2005/8/layout/hierarchy1"/>
    <dgm:cxn modelId="{F327FEF7-EE91-48F1-8B2B-7BE2DAE99FD1}" type="presOf" srcId="{62A684A8-AE3A-40D8-9F13-86C70892BF49}" destId="{699EF313-7DD2-4D27-9F76-1E2A9F1F1EBB}" srcOrd="0" destOrd="0" presId="urn:microsoft.com/office/officeart/2005/8/layout/hierarchy1"/>
    <dgm:cxn modelId="{4EBE30C0-DF83-42FD-879A-D907C83A8302}" type="presOf" srcId="{3FC6BFB8-3C3B-4014-BC52-015CD1503884}" destId="{8D89DBF7-F7C2-49B2-9131-12BD381B4EDE}" srcOrd="0" destOrd="0" presId="urn:microsoft.com/office/officeart/2005/8/layout/hierarchy1"/>
    <dgm:cxn modelId="{A8EE1E22-D63A-4477-8F10-206CF2E2D556}" type="presOf" srcId="{BFF1BD0B-F42F-477E-9DA5-52303611A998}" destId="{7CFCE410-EB11-41D4-98EC-570BC318FBB3}" srcOrd="0" destOrd="0" presId="urn:microsoft.com/office/officeart/2005/8/layout/hierarchy1"/>
    <dgm:cxn modelId="{1A6E6EEC-B261-49C7-8FAF-407B51330055}" srcId="{BFF1BD0B-F42F-477E-9DA5-52303611A998}" destId="{C32B8643-305B-4AEE-9341-A3589B4277A1}" srcOrd="0" destOrd="0" parTransId="{58F4C3F9-355A-4C3F-A8F6-26A35368AC76}" sibTransId="{D8766918-DBAB-40FB-BA99-B9E248CC4495}"/>
    <dgm:cxn modelId="{2D765A83-112B-46A0-A13F-C5DE5E3106D3}" type="presOf" srcId="{36F828A6-3EE8-489A-AD6F-5DAD9C766434}" destId="{4F85BCD8-BF8B-4236-8D51-45FD89274EA1}" srcOrd="0" destOrd="0" presId="urn:microsoft.com/office/officeart/2005/8/layout/hierarchy1"/>
    <dgm:cxn modelId="{A1ABB159-790F-4DDE-9622-60494E765F20}" type="presOf" srcId="{00DFAE89-34B8-4790-99EC-F9D6C8FA32FD}" destId="{DC73A655-A1CE-4DA2-9CFD-9AA7AC25B3A8}" srcOrd="0" destOrd="0" presId="urn:microsoft.com/office/officeart/2005/8/layout/hierarchy1"/>
    <dgm:cxn modelId="{0E4C372C-B068-4AF4-9904-5A585D422A18}" srcId="{00DFAE89-34B8-4790-99EC-F9D6C8FA32FD}" destId="{FA119D30-DF02-4346-9CA6-9A96E4249475}" srcOrd="0" destOrd="0" parTransId="{B2730656-E2F2-490F-969C-FE094B1813F2}" sibTransId="{B7E6B7FA-19A8-42A5-BD2D-CBE0E1FCEBC9}"/>
    <dgm:cxn modelId="{33094063-49ED-4F76-A3E7-B124ED0C6CA8}" srcId="{83E7221F-BF01-45B7-8964-93AB21B4CA0B}" destId="{3FC6BFB8-3C3B-4014-BC52-015CD1503884}" srcOrd="0" destOrd="0" parTransId="{36F828A6-3EE8-489A-AD6F-5DAD9C766434}" sibTransId="{0D4DE408-9C89-42A7-BC62-04CCCF330E7A}"/>
    <dgm:cxn modelId="{CD218AAB-7A5A-492B-80E7-482FD9075E9E}" type="presOf" srcId="{EE4D0C86-E07F-454A-A06A-DE6195DFAC0E}" destId="{3671C82F-F96F-4A16-8EE8-04305615DB01}" srcOrd="0" destOrd="0" presId="urn:microsoft.com/office/officeart/2005/8/layout/hierarchy1"/>
    <dgm:cxn modelId="{A8AC28FF-D108-41EB-89D1-EE58A3539FB3}" type="presParOf" srcId="{DC73A655-A1CE-4DA2-9CFD-9AA7AC25B3A8}" destId="{6F9AF6DB-12D5-4DF9-8EAD-DDEED0C584F4}" srcOrd="0" destOrd="0" presId="urn:microsoft.com/office/officeart/2005/8/layout/hierarchy1"/>
    <dgm:cxn modelId="{3D5D5E68-2691-4830-A017-3C6350AC30E6}" type="presParOf" srcId="{6F9AF6DB-12D5-4DF9-8EAD-DDEED0C584F4}" destId="{015D0652-B81B-4348-9372-D929D94A8188}" srcOrd="0" destOrd="0" presId="urn:microsoft.com/office/officeart/2005/8/layout/hierarchy1"/>
    <dgm:cxn modelId="{D42A5B46-20E2-4D1B-AA57-7993A99B4301}" type="presParOf" srcId="{015D0652-B81B-4348-9372-D929D94A8188}" destId="{67208A39-96C4-410F-BB66-BA03A9CEEFFE}" srcOrd="0" destOrd="0" presId="urn:microsoft.com/office/officeart/2005/8/layout/hierarchy1"/>
    <dgm:cxn modelId="{FC848222-453B-41E9-8085-7DC46A9EC002}" type="presParOf" srcId="{015D0652-B81B-4348-9372-D929D94A8188}" destId="{B4097308-3381-4352-8A9B-277248302A02}" srcOrd="1" destOrd="0" presId="urn:microsoft.com/office/officeart/2005/8/layout/hierarchy1"/>
    <dgm:cxn modelId="{86270844-5496-4274-BFF0-965B60017C81}" type="presParOf" srcId="{6F9AF6DB-12D5-4DF9-8EAD-DDEED0C584F4}" destId="{F693ED20-8930-4868-A730-1A6CA32587A5}" srcOrd="1" destOrd="0" presId="urn:microsoft.com/office/officeart/2005/8/layout/hierarchy1"/>
    <dgm:cxn modelId="{C8538CDA-0D04-4C0C-98FD-EABEBD3A7AB0}" type="presParOf" srcId="{F693ED20-8930-4868-A730-1A6CA32587A5}" destId="{699EF313-7DD2-4D27-9F76-1E2A9F1F1EBB}" srcOrd="0" destOrd="0" presId="urn:microsoft.com/office/officeart/2005/8/layout/hierarchy1"/>
    <dgm:cxn modelId="{96897BC2-42D5-49D1-B755-4B8AE99D91AA}" type="presParOf" srcId="{F693ED20-8930-4868-A730-1A6CA32587A5}" destId="{CC64E6B7-81C4-4053-86D6-34D308B6568F}" srcOrd="1" destOrd="0" presId="urn:microsoft.com/office/officeart/2005/8/layout/hierarchy1"/>
    <dgm:cxn modelId="{5A3D6719-9E5F-4521-A3A2-E5AED6D8C0A7}" type="presParOf" srcId="{CC64E6B7-81C4-4053-86D6-34D308B6568F}" destId="{E800ABC7-7ECC-46C1-9D03-0940231FC61A}" srcOrd="0" destOrd="0" presId="urn:microsoft.com/office/officeart/2005/8/layout/hierarchy1"/>
    <dgm:cxn modelId="{B41B68E1-4F7A-4052-8B73-FEEB6406DE02}" type="presParOf" srcId="{E800ABC7-7ECC-46C1-9D03-0940231FC61A}" destId="{A6D0192E-332D-4328-9A84-E27A06D7B4DD}" srcOrd="0" destOrd="0" presId="urn:microsoft.com/office/officeart/2005/8/layout/hierarchy1"/>
    <dgm:cxn modelId="{96D5A47A-CE81-49A9-ABF9-D08F0A2D136E}" type="presParOf" srcId="{E800ABC7-7ECC-46C1-9D03-0940231FC61A}" destId="{C22D9A03-8011-434C-B362-ABA1EDFCAED5}" srcOrd="1" destOrd="0" presId="urn:microsoft.com/office/officeart/2005/8/layout/hierarchy1"/>
    <dgm:cxn modelId="{34EAFA54-F68C-4545-96B1-5B84B3678DDE}" type="presParOf" srcId="{CC64E6B7-81C4-4053-86D6-34D308B6568F}" destId="{9DDBDA66-CC56-4300-98EB-D7E3889A0C31}" srcOrd="1" destOrd="0" presId="urn:microsoft.com/office/officeart/2005/8/layout/hierarchy1"/>
    <dgm:cxn modelId="{C3925218-985F-4B25-9258-B31A90B475BA}" type="presParOf" srcId="{9DDBDA66-CC56-4300-98EB-D7E3889A0C31}" destId="{4F85BCD8-BF8B-4236-8D51-45FD89274EA1}" srcOrd="0" destOrd="0" presId="urn:microsoft.com/office/officeart/2005/8/layout/hierarchy1"/>
    <dgm:cxn modelId="{4490CF57-FC8F-436F-A22B-E0CF8F3078DF}" type="presParOf" srcId="{9DDBDA66-CC56-4300-98EB-D7E3889A0C31}" destId="{97AB6430-204F-410E-9737-1C436000F7E3}" srcOrd="1" destOrd="0" presId="urn:microsoft.com/office/officeart/2005/8/layout/hierarchy1"/>
    <dgm:cxn modelId="{1C41980F-5041-4510-80DB-8BF8F0A59792}" type="presParOf" srcId="{97AB6430-204F-410E-9737-1C436000F7E3}" destId="{6ABC6950-BEBF-4CE0-9CB9-7EFC984900B4}" srcOrd="0" destOrd="0" presId="urn:microsoft.com/office/officeart/2005/8/layout/hierarchy1"/>
    <dgm:cxn modelId="{CE6E6760-2523-4978-A8FA-6DCC17CE43FE}" type="presParOf" srcId="{6ABC6950-BEBF-4CE0-9CB9-7EFC984900B4}" destId="{A9B105F8-93AF-4762-BE3D-B051CFF18689}" srcOrd="0" destOrd="0" presId="urn:microsoft.com/office/officeart/2005/8/layout/hierarchy1"/>
    <dgm:cxn modelId="{C8F53927-3ED4-41E6-A4CD-39874559819E}" type="presParOf" srcId="{6ABC6950-BEBF-4CE0-9CB9-7EFC984900B4}" destId="{8D89DBF7-F7C2-49B2-9131-12BD381B4EDE}" srcOrd="1" destOrd="0" presId="urn:microsoft.com/office/officeart/2005/8/layout/hierarchy1"/>
    <dgm:cxn modelId="{6C14D931-C76F-4096-874C-F7BF0C788060}" type="presParOf" srcId="{97AB6430-204F-410E-9737-1C436000F7E3}" destId="{62110BF1-CAA0-4F3D-BB41-A542507F2402}" srcOrd="1" destOrd="0" presId="urn:microsoft.com/office/officeart/2005/8/layout/hierarchy1"/>
    <dgm:cxn modelId="{9D5BF318-399D-445C-ADB8-A846BC648423}" type="presParOf" srcId="{F693ED20-8930-4868-A730-1A6CA32587A5}" destId="{3671C82F-F96F-4A16-8EE8-04305615DB01}" srcOrd="2" destOrd="0" presId="urn:microsoft.com/office/officeart/2005/8/layout/hierarchy1"/>
    <dgm:cxn modelId="{B0A2FB0A-0BE9-4570-BB5E-2FD5EEB659AE}" type="presParOf" srcId="{F693ED20-8930-4868-A730-1A6CA32587A5}" destId="{F1F803E5-F41F-42E0-9793-16CE63D88285}" srcOrd="3" destOrd="0" presId="urn:microsoft.com/office/officeart/2005/8/layout/hierarchy1"/>
    <dgm:cxn modelId="{249B8048-D511-4EF3-B7DD-DC86643EC1E0}" type="presParOf" srcId="{F1F803E5-F41F-42E0-9793-16CE63D88285}" destId="{410332CD-B270-4128-8A19-AB555874B782}" srcOrd="0" destOrd="0" presId="urn:microsoft.com/office/officeart/2005/8/layout/hierarchy1"/>
    <dgm:cxn modelId="{CEE7F905-C289-4120-B11A-422FD92DB4E5}" type="presParOf" srcId="{410332CD-B270-4128-8A19-AB555874B782}" destId="{DE8C656D-0F06-4F47-A61B-01F78B2200FD}" srcOrd="0" destOrd="0" presId="urn:microsoft.com/office/officeart/2005/8/layout/hierarchy1"/>
    <dgm:cxn modelId="{81925901-E877-448C-9D1C-228AD304A4E1}" type="presParOf" srcId="{410332CD-B270-4128-8A19-AB555874B782}" destId="{7CFCE410-EB11-41D4-98EC-570BC318FBB3}" srcOrd="1" destOrd="0" presId="urn:microsoft.com/office/officeart/2005/8/layout/hierarchy1"/>
    <dgm:cxn modelId="{D3384E7E-AB92-4346-A201-73FDF2D86081}" type="presParOf" srcId="{F1F803E5-F41F-42E0-9793-16CE63D88285}" destId="{F0F5C4B5-014B-46C7-8276-926BF356C84E}" srcOrd="1" destOrd="0" presId="urn:microsoft.com/office/officeart/2005/8/layout/hierarchy1"/>
    <dgm:cxn modelId="{09865810-60CC-40C4-BBA0-E61A76EDA353}" type="presParOf" srcId="{F0F5C4B5-014B-46C7-8276-926BF356C84E}" destId="{3DFDB06A-2E1A-4DFA-A78E-46CE86AE28C6}" srcOrd="0" destOrd="0" presId="urn:microsoft.com/office/officeart/2005/8/layout/hierarchy1"/>
    <dgm:cxn modelId="{DDF3F550-7FF7-48EC-98CB-E08ED43C53BC}" type="presParOf" srcId="{F0F5C4B5-014B-46C7-8276-926BF356C84E}" destId="{5108B272-48EC-461C-B48C-AF3EADB5A9DD}" srcOrd="1" destOrd="0" presId="urn:microsoft.com/office/officeart/2005/8/layout/hierarchy1"/>
    <dgm:cxn modelId="{063C092A-F4AA-4EB7-9CFE-6FCD4652060A}" type="presParOf" srcId="{5108B272-48EC-461C-B48C-AF3EADB5A9DD}" destId="{4E05B064-B2B3-432D-B21A-AC2675488997}" srcOrd="0" destOrd="0" presId="urn:microsoft.com/office/officeart/2005/8/layout/hierarchy1"/>
    <dgm:cxn modelId="{213889AF-465D-46F2-9835-A666E73F13ED}" type="presParOf" srcId="{4E05B064-B2B3-432D-B21A-AC2675488997}" destId="{8458CC5B-91B0-42B8-8617-DEFA23207744}" srcOrd="0" destOrd="0" presId="urn:microsoft.com/office/officeart/2005/8/layout/hierarchy1"/>
    <dgm:cxn modelId="{DD48F593-0BC3-4244-A9F2-FFB20D47BF86}" type="presParOf" srcId="{4E05B064-B2B3-432D-B21A-AC2675488997}" destId="{5C7AB2BC-3B77-4472-A0A8-D13E798138AF}" srcOrd="1" destOrd="0" presId="urn:microsoft.com/office/officeart/2005/8/layout/hierarchy1"/>
    <dgm:cxn modelId="{78306CF2-2F4C-4077-AFD7-040A5A7A1A25}" type="presParOf" srcId="{5108B272-48EC-461C-B48C-AF3EADB5A9DD}" destId="{E0E880CB-EE89-4938-ADE4-A92F947618D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FDB06A-2E1A-4DFA-A78E-46CE86AE28C6}">
      <dsp:nvSpPr>
        <dsp:cNvPr id="0" name=""/>
        <dsp:cNvSpPr/>
      </dsp:nvSpPr>
      <dsp:spPr>
        <a:xfrm>
          <a:off x="7233975" y="2952928"/>
          <a:ext cx="91440" cy="4683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837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71C82F-F96F-4A16-8EE8-04305615DB01}">
      <dsp:nvSpPr>
        <dsp:cNvPr id="0" name=""/>
        <dsp:cNvSpPr/>
      </dsp:nvSpPr>
      <dsp:spPr>
        <a:xfrm>
          <a:off x="5929102" y="906780"/>
          <a:ext cx="1350592" cy="642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021"/>
              </a:lnTo>
              <a:lnTo>
                <a:pt x="1350592" y="438021"/>
              </a:lnTo>
              <a:lnTo>
                <a:pt x="1350592" y="6427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85BCD8-BF8B-4236-8D51-45FD89274EA1}">
      <dsp:nvSpPr>
        <dsp:cNvPr id="0" name=""/>
        <dsp:cNvSpPr/>
      </dsp:nvSpPr>
      <dsp:spPr>
        <a:xfrm>
          <a:off x="4460410" y="2952928"/>
          <a:ext cx="91440" cy="466984"/>
        </a:xfrm>
        <a:custGeom>
          <a:avLst/>
          <a:gdLst/>
          <a:ahLst/>
          <a:cxnLst/>
          <a:rect l="0" t="0" r="0" b="0"/>
          <a:pathLst>
            <a:path>
              <a:moveTo>
                <a:pt x="118099" y="0"/>
              </a:moveTo>
              <a:lnTo>
                <a:pt x="118099" y="262247"/>
              </a:lnTo>
              <a:lnTo>
                <a:pt x="45720" y="262247"/>
              </a:lnTo>
              <a:lnTo>
                <a:pt x="45720" y="46698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EF313-7DD2-4D27-9F76-1E2A9F1F1EBB}">
      <dsp:nvSpPr>
        <dsp:cNvPr id="0" name=""/>
        <dsp:cNvSpPr/>
      </dsp:nvSpPr>
      <dsp:spPr>
        <a:xfrm>
          <a:off x="4578510" y="906780"/>
          <a:ext cx="1350592" cy="642759"/>
        </a:xfrm>
        <a:custGeom>
          <a:avLst/>
          <a:gdLst/>
          <a:ahLst/>
          <a:cxnLst/>
          <a:rect l="0" t="0" r="0" b="0"/>
          <a:pathLst>
            <a:path>
              <a:moveTo>
                <a:pt x="1350592" y="0"/>
              </a:moveTo>
              <a:lnTo>
                <a:pt x="1350592" y="438021"/>
              </a:lnTo>
              <a:lnTo>
                <a:pt x="0" y="438021"/>
              </a:lnTo>
              <a:lnTo>
                <a:pt x="0" y="6427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08A39-96C4-410F-BB66-BA03A9CEEFFE}">
      <dsp:nvSpPr>
        <dsp:cNvPr id="0" name=""/>
        <dsp:cNvSpPr/>
      </dsp:nvSpPr>
      <dsp:spPr>
        <a:xfrm>
          <a:off x="4824072" y="1286"/>
          <a:ext cx="2210060" cy="90549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4097308-3381-4352-8A9B-277248302A02}">
      <dsp:nvSpPr>
        <dsp:cNvPr id="0" name=""/>
        <dsp:cNvSpPr/>
      </dsp:nvSpPr>
      <dsp:spPr>
        <a:xfrm>
          <a:off x="5069634" y="234570"/>
          <a:ext cx="2210060" cy="905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0" kern="1200" dirty="0" smtClean="0">
              <a:cs typeface="B Homa" panose="00000400000000000000" pitchFamily="2" charset="-78"/>
            </a:rPr>
            <a:t>پیشینه خاندان قاجار</a:t>
          </a:r>
          <a:endParaRPr lang="en-US" sz="2800" b="0" kern="1200" dirty="0">
            <a:cs typeface="B Homa" panose="00000400000000000000" pitchFamily="2" charset="-78"/>
          </a:endParaRPr>
        </a:p>
      </dsp:txBody>
      <dsp:txXfrm>
        <a:off x="5096155" y="261091"/>
        <a:ext cx="2157018" cy="852452"/>
      </dsp:txXfrm>
    </dsp:sp>
    <dsp:sp modelId="{A6D0192E-332D-4328-9A84-E27A06D7B4DD}">
      <dsp:nvSpPr>
        <dsp:cNvPr id="0" name=""/>
        <dsp:cNvSpPr/>
      </dsp:nvSpPr>
      <dsp:spPr>
        <a:xfrm>
          <a:off x="3473480" y="1549540"/>
          <a:ext cx="2210060" cy="14033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2D9A03-8011-434C-B362-ABA1EDFCAED5}">
      <dsp:nvSpPr>
        <dsp:cNvPr id="0" name=""/>
        <dsp:cNvSpPr/>
      </dsp:nvSpPr>
      <dsp:spPr>
        <a:xfrm>
          <a:off x="3719042" y="1782824"/>
          <a:ext cx="2210060" cy="14033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آغاز فروپاشی نظام سنتی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1264-1210 ه.ق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1226-1174 ه.ش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cs typeface="B Homa" panose="00000400000000000000" pitchFamily="2" charset="-78"/>
            </a:rPr>
            <a:t>1795-1848</a:t>
          </a:r>
          <a:r>
            <a:rPr lang="fa-IR" sz="1200" kern="1200" dirty="0" smtClean="0">
              <a:cs typeface="B Homa" panose="00000400000000000000" pitchFamily="2" charset="-78"/>
            </a:rPr>
            <a:t>م</a:t>
          </a:r>
          <a:endParaRPr lang="en-US" sz="1200" kern="1200" dirty="0">
            <a:cs typeface="B Homa" panose="00000400000000000000" pitchFamily="2" charset="-78"/>
          </a:endParaRPr>
        </a:p>
      </dsp:txBody>
      <dsp:txXfrm>
        <a:off x="3760146" y="1823928"/>
        <a:ext cx="2127852" cy="1321180"/>
      </dsp:txXfrm>
    </dsp:sp>
    <dsp:sp modelId="{A9B105F8-93AF-4762-BE3D-B051CFF18689}">
      <dsp:nvSpPr>
        <dsp:cNvPr id="0" name=""/>
        <dsp:cNvSpPr/>
      </dsp:nvSpPr>
      <dsp:spPr>
        <a:xfrm>
          <a:off x="3401100" y="3419913"/>
          <a:ext cx="2210060" cy="26303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89DBF7-F7C2-49B2-9131-12BD381B4EDE}">
      <dsp:nvSpPr>
        <dsp:cNvPr id="0" name=""/>
        <dsp:cNvSpPr/>
      </dsp:nvSpPr>
      <dsp:spPr>
        <a:xfrm>
          <a:off x="3646662" y="3653197"/>
          <a:ext cx="2210060" cy="26303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شرایط سیاسی –نظامی 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شرایط اقتصادی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شرایط اجتماعی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شرایط فرهنگی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شرایط فضایی (سطح کلان-میانی و خرد)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چند نمونه از شهر ها در بازه زمانی 1264-1210 ه.ق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1226-1174 ه.ش</a:t>
          </a:r>
          <a:endParaRPr lang="en-US" sz="1000" b="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000" b="0" kern="1200" dirty="0" smtClean="0">
              <a:cs typeface="B Homa" panose="00000400000000000000" pitchFamily="2" charset="-78"/>
            </a:rPr>
            <a:t>جمع بندی</a:t>
          </a:r>
          <a:endParaRPr lang="en-US" sz="1000" b="0" kern="1200" dirty="0">
            <a:cs typeface="B Homa" panose="00000400000000000000" pitchFamily="2" charset="-78"/>
          </a:endParaRPr>
        </a:p>
      </dsp:txBody>
      <dsp:txXfrm>
        <a:off x="3711392" y="3717927"/>
        <a:ext cx="2080600" cy="2500868"/>
      </dsp:txXfrm>
    </dsp:sp>
    <dsp:sp modelId="{DE8C656D-0F06-4F47-A61B-01F78B2200FD}">
      <dsp:nvSpPr>
        <dsp:cNvPr id="0" name=""/>
        <dsp:cNvSpPr/>
      </dsp:nvSpPr>
      <dsp:spPr>
        <a:xfrm>
          <a:off x="6174665" y="1549540"/>
          <a:ext cx="2210060" cy="14033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FCE410-EB11-41D4-98EC-570BC318FBB3}">
      <dsp:nvSpPr>
        <dsp:cNvPr id="0" name=""/>
        <dsp:cNvSpPr/>
      </dsp:nvSpPr>
      <dsp:spPr>
        <a:xfrm>
          <a:off x="6420227" y="1782824"/>
          <a:ext cx="2210060" cy="14033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200" kern="1200" dirty="0" smtClean="0">
            <a:cs typeface="B Homa" panose="00000400000000000000" pitchFamily="2" charset="-78"/>
          </a:endParaRP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نفوذ سیاسی و اقتصادی سرمایه جهانی 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1313-1264ه.ق</a:t>
          </a:r>
          <a:endParaRPr lang="en-US" sz="1200" kern="1200" dirty="0" smtClean="0">
            <a:cs typeface="B Homa" panose="00000400000000000000" pitchFamily="2" charset="-78"/>
          </a:endParaRP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200" kern="1200" dirty="0" smtClean="0">
              <a:cs typeface="B Homa" panose="00000400000000000000" pitchFamily="2" charset="-78"/>
            </a:rPr>
            <a:t>1274-1226ه.ش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cs typeface="B Homa" panose="00000400000000000000" pitchFamily="2" charset="-78"/>
            </a:rPr>
            <a:t>1848-1895 </a:t>
          </a:r>
          <a:r>
            <a:rPr lang="fa-IR" sz="1200" kern="1200" dirty="0" smtClean="0">
              <a:cs typeface="B Homa" panose="00000400000000000000" pitchFamily="2" charset="-78"/>
            </a:rPr>
            <a:t>م</a:t>
          </a:r>
        </a:p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cs typeface="B Homa" panose="00000400000000000000" pitchFamily="2" charset="-78"/>
          </a:endParaRPr>
        </a:p>
      </dsp:txBody>
      <dsp:txXfrm>
        <a:off x="6461331" y="1823928"/>
        <a:ext cx="2127852" cy="1321180"/>
      </dsp:txXfrm>
    </dsp:sp>
    <dsp:sp modelId="{8458CC5B-91B0-42B8-8617-DEFA23207744}">
      <dsp:nvSpPr>
        <dsp:cNvPr id="0" name=""/>
        <dsp:cNvSpPr/>
      </dsp:nvSpPr>
      <dsp:spPr>
        <a:xfrm>
          <a:off x="6174665" y="3421302"/>
          <a:ext cx="2210060" cy="26673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7AB2BC-3B77-4472-A0A8-D13E798138AF}">
      <dsp:nvSpPr>
        <dsp:cNvPr id="0" name=""/>
        <dsp:cNvSpPr/>
      </dsp:nvSpPr>
      <dsp:spPr>
        <a:xfrm>
          <a:off x="6420227" y="3654587"/>
          <a:ext cx="2210060" cy="26673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شرایط سیاسی –نظامی 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شرایط اقتصادی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شرایط اجتماعی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شرایط فرهنگی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شرایط فضایی (سطح کلان-میانی و خرد)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چند نمونه از شهر ها در بازه زمانی 1313-1264 ه.ق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1274-1226ه.ش</a:t>
          </a:r>
          <a:r>
            <a:rPr lang="en-US" sz="1000" kern="1200" dirty="0" smtClean="0">
              <a:cs typeface="B Homa" panose="00000400000000000000" pitchFamily="2" charset="-78"/>
            </a:rPr>
            <a:t> </a:t>
          </a: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kern="1200" dirty="0" smtClean="0">
              <a:cs typeface="B Homa" panose="00000400000000000000" pitchFamily="2" charset="-78"/>
            </a:rPr>
            <a:t>جمع بندی </a:t>
          </a:r>
          <a:endParaRPr lang="en-US" sz="1000" kern="1200" dirty="0" smtClean="0">
            <a:cs typeface="B Homa" panose="00000400000000000000" pitchFamily="2" charset="-78"/>
          </a:endParaRPr>
        </a:p>
        <a:p>
          <a:pPr lvl="0" algn="ctr" defTabSz="444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 dirty="0">
            <a:cs typeface="B Homa" panose="00000400000000000000" pitchFamily="2" charset="-78"/>
          </a:endParaRPr>
        </a:p>
      </dsp:txBody>
      <dsp:txXfrm>
        <a:off x="6484957" y="3719317"/>
        <a:ext cx="2080600" cy="25379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AAD347D-5ACD-4C99-B74B-A9C85AD731AF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45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 rtl="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457200" rtl="0"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 rtl="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 rtl="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 rtl="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11824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75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4143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05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 rtl="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457200" rtl="0"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 rtl="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 rtl="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 rtl="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31823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 rtl="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457200" rtl="0"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 rtl="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 rtl="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 rtl="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43158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718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56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30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25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68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242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84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35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6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4509A250-FF31-4206-8172-F9D3106AACB1}" type="datetimeFigureOut">
              <a:rPr lang="en-US" smtClean="0">
                <a:solidFill>
                  <a:prstClr val="white">
                    <a:tint val="75000"/>
                    <a:alpha val="60000"/>
                  </a:prstClr>
                </a:solidFill>
              </a:rPr>
              <a:pPr defTabSz="457200" rtl="0"/>
              <a:t>12/21/2019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D57F1E4F-1CFF-5643-939E-02111984F565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 rtl="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041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0011" y="2923503"/>
            <a:ext cx="8158328" cy="4543115"/>
          </a:xfrm>
        </p:spPr>
        <p:txBody>
          <a:bodyPr>
            <a:normAutofit/>
          </a:bodyPr>
          <a:lstStyle/>
          <a:p>
            <a:pPr algn="ctr" rtl="1"/>
            <a:r>
              <a:rPr lang="fa-IR" sz="5000" dirty="0" smtClean="0">
                <a:solidFill>
                  <a:schemeClr val="bg1"/>
                </a:solidFill>
                <a:cs typeface="B Homa" panose="00000400000000000000" pitchFamily="2" charset="-78"/>
              </a:rPr>
              <a:t>بررسی </a:t>
            </a:r>
            <a:r>
              <a:rPr lang="fa-IR" sz="5000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شهرسازی </a:t>
            </a:r>
            <a:r>
              <a:rPr lang="fa-IR" sz="5000" dirty="0">
                <a:solidFill>
                  <a:schemeClr val="bg1"/>
                </a:solidFill>
                <a:cs typeface="B Homa" panose="00000400000000000000" pitchFamily="2" charset="-78"/>
              </a:rPr>
              <a:t>دوران </a:t>
            </a:r>
            <a:r>
              <a:rPr lang="fa-IR" sz="5000" dirty="0" smtClean="0">
                <a:solidFill>
                  <a:schemeClr val="bg1"/>
                </a:solidFill>
                <a:cs typeface="B Homa" panose="00000400000000000000" pitchFamily="2" charset="-78"/>
              </a:rPr>
              <a:t>قاجاریه</a:t>
            </a:r>
            <a:endParaRPr lang="en-US" sz="5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57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فرهنگی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378040"/>
            <a:ext cx="8946541" cy="4934754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استبداد شاه ,فرهنگ قبیله ای و عشیره ای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حفظ منافع شخصی واستبداد سیاسی شاهان قاجار که به فکر اصلاحات نبودند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عقب ماندگی فکری و فقدان شعور اجتماعی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پرهیز از آشنایی با افکار نو و ابداعات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نا آشنایی مردم با مفهوم ملت و کشور                کل منطقه قلمروی ایل قاجار و مردم رعایای شاه قاجار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هرج و مرج و بی ثباتی ذهنی جامعه ی پدرسالاری و ابتدایی ایران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روابط بر پایه اشتراک خون و عقاید و باور ها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نبود روزنامه ,مجله ,کتاب و رسانه</a:t>
            </a:r>
          </a:p>
        </p:txBody>
      </p:sp>
      <p:sp>
        <p:nvSpPr>
          <p:cNvPr id="9" name="Right Arrow 8"/>
          <p:cNvSpPr/>
          <p:nvPr/>
        </p:nvSpPr>
        <p:spPr>
          <a:xfrm rot="10800000">
            <a:off x="4549462" y="3845417"/>
            <a:ext cx="811370" cy="218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68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142" y="259535"/>
            <a:ext cx="9404723" cy="1400530"/>
          </a:xfrm>
        </p:spPr>
        <p:txBody>
          <a:bodyPr/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فضایی</a:t>
            </a:r>
            <a:endParaRPr lang="en-US" sz="4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868" y="1506829"/>
            <a:ext cx="8967966" cy="4868214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بررسی شرایط فضایی در سه سطح : کلان ,میانی و خرد</a:t>
            </a:r>
          </a:p>
          <a:p>
            <a:pPr marL="0" indent="0" algn="r" rtl="1">
              <a:buNone/>
            </a:pPr>
            <a:endParaRPr lang="fa-IR" sz="28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کلان: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تراکم جمعیتی بیشتر در شمال و غرب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تمایز مشخص میان نام استان,منطقه و شهر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جانمایی مراکز با توجه به موقعیت نظامی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 اصلی شهر: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اداری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 وظایف :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تامین امنیت  و آبرسانی به روستاهای پیرامون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 به عنوان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مرکز حکومتی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ساختار مراکز به صورت حلقه هایی تودرتو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032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60" y="155290"/>
            <a:ext cx="9404723" cy="1400530"/>
          </a:xfrm>
        </p:spPr>
        <p:txBody>
          <a:bodyPr/>
          <a:lstStyle/>
          <a:p>
            <a:pPr algn="r" rtl="1"/>
            <a:r>
              <a:rPr lang="fa-IR" sz="4600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میانی</a:t>
            </a:r>
            <a:endParaRPr lang="en-US" sz="46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975" y="1215792"/>
            <a:ext cx="9623808" cy="4785763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2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شهر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 متشکل از سه بخش 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مقرحکومتی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ارگ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محله های درون و بیرون بارو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وجود دروازه و برج و بارو 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تنها تفاوت کالبدی بین شهر و روستا: وجود عنصر </a:t>
            </a:r>
            <a:r>
              <a:rPr lang="fa-IR" sz="22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ارگ 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در شهر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ارگ به معنای </a:t>
            </a:r>
            <a:r>
              <a:rPr lang="fa-IR" sz="22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مقر حکومت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بافت کالبدی </a:t>
            </a:r>
            <a:r>
              <a:rPr lang="fa-IR" sz="22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یکپارچه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 شهر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هویت مشترک ساکنین و تعریف محله براساس طایفه و عشیره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بازار روی مهمترین مسیر شهر با عبور از کنار ارگ و مسجد جامع</a:t>
            </a:r>
          </a:p>
          <a:p>
            <a:pPr marL="0" indent="0" algn="r" rtl="1">
              <a:buNone/>
            </a:pPr>
            <a:endParaRPr lang="en-US" sz="22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675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8140" y="0"/>
            <a:ext cx="9905998" cy="1478570"/>
          </a:xfrm>
        </p:spPr>
        <p:txBody>
          <a:bodyPr/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خرد</a:t>
            </a:r>
            <a:endParaRPr lang="en-US" sz="4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8140" y="1217148"/>
            <a:ext cx="8946541" cy="477288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عناصر درون بارو: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حکومتی –نظامی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محله ای سکونتی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خدماتی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 شبکه معابر: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دسترسی و اجتماعی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سلسله مراتب شبکه دسترسی :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هشتی-بن بست-کوچه-گذر-راسته محله-راسته های شهری-خیابان-میدان-پل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«</a:t>
            </a:r>
            <a:r>
              <a:rPr lang="fa-IR" sz="24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خیابان</a:t>
            </a: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»: نامی که ایرانیان از معابر پر درخت باغ های ایرانی الهام گرفتند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سیستم آبرسانی: ساختن بند در مسیر رودخانه,حفر قنات وآب انبار</a:t>
            </a:r>
          </a:p>
          <a:p>
            <a:pPr marL="0" indent="0" algn="r" rtl="1">
              <a:buNone/>
            </a:pPr>
            <a:endParaRPr lang="en-US" sz="2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62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7706" y="540914"/>
            <a:ext cx="8946541" cy="566885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 بندی شرایط فضایی:</a:t>
            </a: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وضعیت نامناسب شهر نشینی همچون اقتصاد و صنعت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بی توجهی به شهرهای اصفهان و شیراز  بخاطر انتقال پایتخت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بازنده شدن کالاهای شهرهای صنعتی اصفهان ,کاشان وشیراز در رقابت با کالاهای خارجی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توجه ویژه به تهران و تبریز به دلیل موقعیت سیاسی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مرمت و احیای اماکن مذهبی جهت کسب مشروعیت و نزدیکی به علما</a:t>
            </a:r>
            <a:endParaRPr lang="fa-IR" sz="2400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011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711" y="401202"/>
            <a:ext cx="9404723" cy="140053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چند نمونه از شهرها در بازه 1264-1210 ه.ق، 1226-1174 ه.ش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،</a:t>
            </a:r>
            <a:r>
              <a:rPr lang="en-US" sz="25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en-US" sz="2500" dirty="0" smtClean="0">
                <a:solidFill>
                  <a:schemeClr val="bg1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  <a:cs typeface="B Homa" panose="00000400000000000000" pitchFamily="2" charset="-78"/>
              </a:rPr>
              <a:t>1795-184</a:t>
            </a:r>
            <a:r>
              <a:rPr lang="en-US" sz="2500" dirty="0">
                <a:solidFill>
                  <a:schemeClr val="bg1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  <a:cs typeface="B Homa" panose="00000400000000000000" pitchFamily="2" charset="-78"/>
              </a:rPr>
              <a:t>8</a:t>
            </a: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r>
              <a:rPr lang="en-US" sz="2800" dirty="0">
                <a:solidFill>
                  <a:schemeClr val="bg1"/>
                </a:solidFill>
                <a:cs typeface="B Homa" panose="00000400000000000000" pitchFamily="2" charset="-78"/>
              </a:rPr>
              <a:t>(</a:t>
            </a: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912" y="1262129"/>
            <a:ext cx="8947522" cy="4934754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تبریز</a:t>
            </a:r>
            <a:endParaRPr lang="fa-IR" sz="44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دومین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پایتخت قاجاریان </a:t>
            </a: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جمعیت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30هزار نفر دردوره فتحعلی شاه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ساخت باروی شهر با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هشت دروازه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به دستور آقا محمدخان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دارای نقش تجاری ,بازرگانی و سیاسی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مدرن کردن تجهیزات دفاعی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40731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03312" y="563671"/>
            <a:ext cx="9134627" cy="5684729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300" dirty="0" smtClean="0">
                <a:solidFill>
                  <a:schemeClr val="bg1"/>
                </a:solidFill>
                <a:cs typeface="B Homa" panose="00000400000000000000" pitchFamily="2" charset="-78"/>
              </a:rPr>
              <a:t>محدوده تقریبی شهر تبریز در 1242 ه.ق،1205ه.ش،</a:t>
            </a:r>
            <a:r>
              <a:rPr lang="en-US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1826</a:t>
            </a:r>
            <a:r>
              <a:rPr lang="fa-IR" sz="33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endParaRPr lang="en-US" sz="33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en-US" sz="33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10" name="Content Placeholder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" t="23027" r="10283" b="5623"/>
          <a:stretch/>
        </p:blipFill>
        <p:spPr>
          <a:xfrm>
            <a:off x="1916482" y="1591356"/>
            <a:ext cx="8321457" cy="5172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249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-125522"/>
            <a:ext cx="9404723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تهران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8758" y="1030309"/>
            <a:ext cx="11815011" cy="4973391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انتخاب به عنوان پایتخت قاجاریان 1204ه.ق،1168ه.ش،</a:t>
            </a:r>
            <a:r>
              <a:rPr lang="en-US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1789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توسط </a:t>
            </a:r>
            <a:r>
              <a:rPr lang="fa-IR" sz="2200" dirty="0">
                <a:solidFill>
                  <a:schemeClr val="bg1"/>
                </a:solidFill>
                <a:cs typeface="B Homa" panose="00000400000000000000" pitchFamily="2" charset="-78"/>
              </a:rPr>
              <a:t>آ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قامحمدخان 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 نام شهر:دارالخلافه 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کاروانسرا و مراکز معاملاتی 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جمعیت تهران در دوره آقامحمد خان 15 هزار نفر 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دارای شش دروازه و ارگ در قسمت شمالی شهر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تهران دوره فتحعلی شاه: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افزایش ساخت و ساز از نظر کمی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حفر خندق پیرامون شهر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مسجد و تکیه ,بازار و محله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ساختمان و قصرهای متعدد در خارج شهر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1241ه.ق،1204ه.ش،</a:t>
            </a:r>
            <a:r>
              <a:rPr lang="en-US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1825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تهیه نخستین نقشه تهران توسط ناسکوف روسی با هدف روان سازی رودخانه کرج در تهران</a:t>
            </a:r>
          </a:p>
          <a:p>
            <a:pPr marL="0" indent="0" algn="r" rtl="1">
              <a:buNone/>
            </a:pPr>
            <a:endParaRPr lang="fa-IR" sz="22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22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en-US" sz="22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6971" y="5819034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(کاتوزیان،84:1377)</a:t>
            </a:r>
          </a:p>
        </p:txBody>
      </p:sp>
    </p:spTree>
    <p:extLst>
      <p:ext uri="{BB962C8B-B14F-4D97-AF65-F5344CB8AC3E}">
        <p14:creationId xmlns:p14="http://schemas.microsoft.com/office/powerpoint/2010/main" val="24022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248" y="875764"/>
            <a:ext cx="9225605" cy="5982236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تهران دوره محمد شاه: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توسعه و گسترش شهر از طریق واگذاری زمین های خالصه نادری</a:t>
            </a:r>
          </a:p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انتقال آب کرج به تهران</a:t>
            </a:r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ct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نقشه </a:t>
            </a: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تهران در 1241 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ه.ق،،1204ه.ش،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1825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endParaRPr lang="fa-IR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ct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7" t="25661" r="6568" b="12971"/>
          <a:stretch/>
        </p:blipFill>
        <p:spPr>
          <a:xfrm>
            <a:off x="2421503" y="2384945"/>
            <a:ext cx="5895779" cy="3665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128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36" y="414434"/>
            <a:ext cx="10561017" cy="140053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نفوذ سیاسی و اقتصادی  سرمایه جهانی 1313-1264ه.ق،</a:t>
            </a:r>
            <a:r>
              <a:rPr lang="fa-IR" sz="27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fa-IR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1274-1226ه.ش،</a:t>
            </a:r>
            <a:r>
              <a:rPr lang="en-US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 1848-1895</a:t>
            </a:r>
            <a:r>
              <a:rPr lang="fa-IR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r>
              <a:rPr lang="fa-IR" sz="2700" dirty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2700" dirty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2700" dirty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2700" dirty="0">
                <a:solidFill>
                  <a:schemeClr val="bg1"/>
                </a:solidFill>
                <a:cs typeface="B Homa" panose="00000400000000000000" pitchFamily="2" charset="-78"/>
              </a:rPr>
            </a:br>
            <a:endParaRPr lang="en-US" sz="27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1975" y="1720830"/>
            <a:ext cx="8946541" cy="4690055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مهمترین و پرواقعه ترین دوران در تاریخ سلسله قاجار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نتیاج شوم عهدنامه های گلستان و ترکمانچای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استبداد گسترده داخلی توسط حکام و دربار محلی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اوج نفوذ سیاسی,اجتماعی و اقتصادی دولت های بیگانه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تزلزل استقلال و حیات اقتصادی ملت ایران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اقدامات زیرساختی امیرکبیر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گسترش روابط ایران با جهان خارجی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تجدد طلبی ,ورود اندیشه و سبک مدرنیسم </a:t>
            </a:r>
          </a:p>
          <a:p>
            <a:pPr marL="0" indent="0" algn="r" rtl="1">
              <a:buNone/>
            </a:pPr>
            <a:r>
              <a:rPr lang="fa-IR" sz="1400" dirty="0" smtClean="0">
                <a:solidFill>
                  <a:schemeClr val="bg1"/>
                </a:solidFill>
                <a:cs typeface="B Homa" panose="00000400000000000000" pitchFamily="2" charset="-78"/>
              </a:rPr>
              <a:t>(پاکزاد،61:1395)</a:t>
            </a:r>
            <a:endParaRPr lang="fa-IR" sz="14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12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en-US" sz="2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142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039829"/>
              </p:ext>
            </p:extLst>
          </p:nvPr>
        </p:nvGraphicFramePr>
        <p:xfrm>
          <a:off x="1" y="360363"/>
          <a:ext cx="12103768" cy="6497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190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7" t="14617" r="8108" b="10487"/>
          <a:stretch/>
        </p:blipFill>
        <p:spPr>
          <a:xfrm>
            <a:off x="1822360" y="1616299"/>
            <a:ext cx="8448540" cy="4752303"/>
          </a:xfrm>
        </p:spPr>
      </p:pic>
      <p:sp>
        <p:nvSpPr>
          <p:cNvPr id="2" name="TextBox 1"/>
          <p:cNvSpPr txBox="1"/>
          <p:nvPr/>
        </p:nvSpPr>
        <p:spPr>
          <a:xfrm>
            <a:off x="1970467" y="759854"/>
            <a:ext cx="815232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a-IR" sz="2900" dirty="0">
                <a:solidFill>
                  <a:prstClr val="black"/>
                </a:solidFill>
                <a:cs typeface="B Homa" panose="00000400000000000000" pitchFamily="2" charset="-78"/>
              </a:rPr>
              <a:t>قلمروی قاجار در سال 1264ه.ق،1226ه.ش ،</a:t>
            </a:r>
            <a:r>
              <a:rPr lang="en-US" sz="2900" dirty="0">
                <a:solidFill>
                  <a:prstClr val="black"/>
                </a:solidFill>
                <a:cs typeface="B Homa" panose="00000400000000000000" pitchFamily="2" charset="-78"/>
              </a:rPr>
              <a:t>1848</a:t>
            </a:r>
            <a:r>
              <a:rPr lang="fa-IR" sz="2900" dirty="0">
                <a:solidFill>
                  <a:prstClr val="black"/>
                </a:solidFill>
                <a:cs typeface="B Homa" panose="00000400000000000000" pitchFamily="2" charset="-78"/>
              </a:rPr>
              <a:t>م</a:t>
            </a:r>
            <a:endParaRPr lang="en-US" sz="29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2360" y="6532549"/>
            <a:ext cx="7592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fa-IR" sz="1400" dirty="0">
                <a:solidFill>
                  <a:prstClr val="black"/>
                </a:solidFill>
                <a:cs typeface="B Homa" panose="00000400000000000000" pitchFamily="2" charset="-78"/>
              </a:rPr>
              <a:t>(جهانشاه،پاکزاد،تاریخ شهر و شهر نشینی در ایران 2،انتشارات آرمانشهر1395)</a:t>
            </a:r>
          </a:p>
        </p:txBody>
      </p:sp>
    </p:spTree>
    <p:extLst>
      <p:ext uri="{BB962C8B-B14F-4D97-AF65-F5344CB8AC3E}">
        <p14:creationId xmlns:p14="http://schemas.microsoft.com/office/powerpoint/2010/main" val="372492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5934" y="-202162"/>
            <a:ext cx="9404723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سیاسی نظامی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766" y="741168"/>
            <a:ext cx="9986455" cy="485765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1264ه.ق،1226ه.ش،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1848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م: آغاز سلطنت ناصرالدین شاه قاجار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میرزا محمد تقی خان فراهانی : صدر اعظم</a:t>
            </a:r>
          </a:p>
          <a:p>
            <a:pPr algn="r" rtl="1"/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آغاز حکومت ناصرالدین شاه:</a:t>
            </a:r>
          </a:p>
          <a:p>
            <a:pPr marL="457200" indent="-457200" algn="r" rtl="1">
              <a:buFont typeface="Wingdings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نارضایتی فزاینده اقتصادی</a:t>
            </a:r>
          </a:p>
          <a:p>
            <a:pPr marL="457200" indent="-457200" algn="r" rtl="1">
              <a:buFont typeface="Wingdings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دخالت روز افزون قدرت های خارجی</a:t>
            </a:r>
          </a:p>
          <a:p>
            <a:pPr marL="457200" indent="-457200" algn="r" rtl="1">
              <a:buFont typeface="Wingdings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نارضایتی سیاسی داخلی</a:t>
            </a:r>
          </a:p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اقدامات امیر </a:t>
            </a: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کبیر: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 smtClean="0">
                <a:solidFill>
                  <a:schemeClr val="bg1"/>
                </a:solidFill>
                <a:cs typeface="B Homa" panose="00000400000000000000" pitchFamily="2" charset="-78"/>
              </a:rPr>
              <a:t>ایجاد </a:t>
            </a: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امنیت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اصلاح نظام مالیاتی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راه اندازی روزنامه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تاسیس دارالفنون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تاسیس چاپارخانه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1900" dirty="0">
                <a:solidFill>
                  <a:schemeClr val="bg1"/>
                </a:solidFill>
                <a:cs typeface="B Homa" panose="00000400000000000000" pitchFamily="2" charset="-78"/>
              </a:rPr>
              <a:t>ترویج صنایع</a:t>
            </a:r>
          </a:p>
          <a:p>
            <a:pPr marL="0" indent="0" algn="r" rtl="1">
              <a:buNone/>
            </a:pPr>
            <a:endParaRPr lang="fa-IR" sz="19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1900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98" y="1645617"/>
            <a:ext cx="2167872" cy="23354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20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1" t="1087" r="-590" b="-209"/>
          <a:stretch/>
        </p:blipFill>
        <p:spPr>
          <a:xfrm>
            <a:off x="5027483" y="1340422"/>
            <a:ext cx="5720466" cy="41010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291527" y="233649"/>
            <a:ext cx="4938207" cy="100184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4000" dirty="0" smtClean="0">
                <a:solidFill>
                  <a:schemeClr val="bg1"/>
                </a:solidFill>
                <a:cs typeface="B Homa" panose="00000400000000000000" pitchFamily="2" charset="-78"/>
              </a:rPr>
              <a:t>دارالفنون</a:t>
            </a:r>
            <a:endParaRPr lang="en-US" sz="4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8"/>
          <a:stretch/>
        </p:blipFill>
        <p:spPr>
          <a:xfrm>
            <a:off x="694233" y="3915500"/>
            <a:ext cx="4072640" cy="2770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27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4980" y="1189150"/>
            <a:ext cx="8946541" cy="5668850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قرارداد پاریس :جدایی افغانستان از ایران ونفوذ هرچه بیشتر انگلیس در ایران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1280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ه.ق،1242ه.ش،</a:t>
            </a:r>
            <a:r>
              <a:rPr lang="en-US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1863</a:t>
            </a: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 ایجاد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اولین خط تلگراف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1288ه.ق،1250ه.ش،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1871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واگذاری امتیاز رویتر به یک تبعه انگلیسی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1306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ه.ق،1267ه.ش،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1888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آ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غاز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بیداری مردم ایران با شورش علیه واگذاری امتیاز توتون و تنباکو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1278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ه.ق،1240ه.ش،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1861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تاسیس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وزارت عدلیه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1313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ه.ق،1274ه.ش،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1895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ترور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ناصرالدین شاه توسط میرزا رضا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کرمانی</a:t>
            </a:r>
          </a:p>
          <a:p>
            <a:pPr marL="0" indent="0" algn="r" rtl="1">
              <a:buNone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5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211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4000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اقتصادی</a:t>
            </a:r>
            <a:endParaRPr lang="en-US" sz="4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486248"/>
            <a:ext cx="8946541" cy="4824401"/>
          </a:xfrm>
        </p:spPr>
        <p:txBody>
          <a:bodyPr>
            <a:normAutofit fontScale="92500"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گسترش سرمایه داری در مقیاس جهانی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افزایش داد و ستد میان ایران و اروپا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دهه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1870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و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1880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میلادی اوج مبادلات بازرگانی خارجی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ایران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منابع درآمدی دولت: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مالیات به صورت مستقیم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درآمد حاصله از گمرک,ضرابخانه ,پست و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تلگراف 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در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اواخردوره ناصری :80% مالیات و 20 %ضرب سکه و تلگراف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endParaRPr lang="en-US" sz="25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649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452718"/>
            <a:ext cx="9060019" cy="579568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 </a:t>
            </a: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بندی</a:t>
            </a: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:</a:t>
            </a:r>
          </a:p>
          <a:p>
            <a:pPr marL="0" indent="0" algn="r" rtl="1">
              <a:buNone/>
            </a:pPr>
            <a:endParaRPr lang="fa-IR" sz="28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اعطای امتیازات انحصاری به دولت روسیه و انگلیس</a:t>
            </a:r>
          </a:p>
          <a:p>
            <a:pPr marL="0" indent="0" algn="r" rtl="1"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امتیاز بانک شاهی به انگلیس</a:t>
            </a:r>
          </a:p>
          <a:p>
            <a:pPr marL="0" indent="0" algn="r" rtl="1"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امتیاز بانک رهنی به روسیه </a:t>
            </a:r>
          </a:p>
          <a:p>
            <a:pPr marL="0" indent="0" algn="r" rtl="1"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امتیاز کشتیرانی در کارون به انگلیس</a:t>
            </a:r>
          </a:p>
          <a:p>
            <a:pPr marL="0" indent="0" algn="r" rtl="1"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امتیاز شیلات  دریای خزر به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روسیه </a:t>
            </a: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endParaRPr lang="en-US" sz="2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2" y="3639311"/>
            <a:ext cx="4913376" cy="26090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68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042" y="272836"/>
            <a:ext cx="9404723" cy="1400530"/>
          </a:xfrm>
        </p:spPr>
        <p:txBody>
          <a:bodyPr/>
          <a:lstStyle/>
          <a:p>
            <a:pPr algn="r" rtl="1"/>
            <a:r>
              <a:rPr lang="fa-IR" sz="4000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اجتماعی</a:t>
            </a:r>
            <a:endParaRPr lang="en-US" sz="4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5132" y="1436318"/>
            <a:ext cx="8946541" cy="5321120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1274ه.ق،1236ه.ش،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1857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جمعیت کل کشور5 میلیون نفر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دلایل رشد منفی جمعیت 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بیماری حصبه ,وبا و طاعون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از دست رفتن سرزمین های حاصلخیز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خشکسالی و بی آبی وعدم وجود وسایل ارتباط جمعی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طبقه بندی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نظام اجتماعی روستایی :خان-کلانتر-کدخدا-ریش سفید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تغییر و تحولات بنیادین در شیوه زمین داری 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تضعیف نظام تیولداری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شکل گیری نظام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ارباب رعیتی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رشد روابط سرمایه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ای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             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  شکل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گیری جامعه ای </a:t>
            </a:r>
            <a:r>
              <a:rPr lang="fa-IR" sz="2500" dirty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نا همگون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و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ناهمزمان</a:t>
            </a:r>
            <a:endParaRPr lang="en-US" sz="2500" dirty="0" smtClean="0">
              <a:solidFill>
                <a:schemeClr val="bg2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600" dirty="0" smtClean="0">
                <a:solidFill>
                  <a:schemeClr val="bg1"/>
                </a:solidFill>
                <a:cs typeface="B Homa" panose="00000400000000000000" pitchFamily="2" charset="-78"/>
              </a:rPr>
              <a:t>آبراهامیان،55:1391)</a:t>
            </a:r>
            <a:endParaRPr lang="fa-IR" sz="2500" dirty="0">
              <a:solidFill>
                <a:schemeClr val="bg2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6694473" y="5824978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8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464" y="344775"/>
            <a:ext cx="9044818" cy="6725726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نظام فئودال و سرف اروپا                             نظام ارباب رعیتی ایران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وابستگی قانونی سرف به زمین                                     عدم وابستگی قانونی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حق مالکیت                                                        عامل و صاحب زمین</a:t>
            </a:r>
          </a:p>
          <a:p>
            <a:pPr marL="0" indent="0" algn="r" rtl="1">
              <a:buNone/>
            </a:pPr>
            <a:r>
              <a:rPr lang="fa-IR" sz="22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حق وراثت                                                       حق وراثت و بهره برداری ازقطعات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38" y="3052459"/>
            <a:ext cx="4392116" cy="30516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79" y="3049307"/>
            <a:ext cx="4456700" cy="30516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46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3194" y="344039"/>
            <a:ext cx="8946541" cy="4195481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اداره مرکز ولایات :</a:t>
            </a:r>
            <a:r>
              <a:rPr lang="fa-IR" sz="2500" dirty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والی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اداره شهر:</a:t>
            </a:r>
            <a:r>
              <a:rPr lang="fa-IR" sz="2500" dirty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حاکم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 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هرشهر به چند محله با بافت بسته و همگن تقسیم میشد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هر محله شهری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               «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کدخدا»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مدیریت روستا برعهده «کدخدا» :قاضی –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پلیس-مدیر-مسئول امورمالیاتی</a:t>
            </a: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1290ه.ق،1252ه.ش،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1873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م:تاسیس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نیروی انتظامی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            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اداره «</a:t>
            </a:r>
            <a:r>
              <a:rPr lang="fa-IR" sz="2500" dirty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نظمیه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»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263" y="3511285"/>
            <a:ext cx="5608903" cy="3099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 rot="10800000">
            <a:off x="7150317" y="2325869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2842842" y="3395376"/>
            <a:ext cx="837126" cy="231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302817"/>
            <a:ext cx="9403742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فرهنگی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1532586"/>
            <a:ext cx="9604793" cy="4715813"/>
          </a:xfrm>
        </p:spPr>
        <p:txBody>
          <a:bodyPr>
            <a:no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فزونی پیوند میان ایران و اروپا                 تقلید و تاسیس پست,تلگراف و تلفن,ضرابخانه,اداره پلیس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تاسیس وزارت خانه به شیوه اروپایی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تاسیس دارالفنون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روزنامه و دبستان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ورود صنعت چاپ ابتدا در آذربایجان و سپس تهران</a:t>
            </a:r>
          </a:p>
          <a:p>
            <a:pPr marL="0" indent="0" algn="r" rtl="1">
              <a:buNone/>
            </a:pPr>
            <a:endParaRPr lang="fa-IR" sz="23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زمینه های ورود مدرنیته به ایران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ساحت عینی: گسترش تجارت و شهرنشینی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ساحت ذهنی: تحولات فکری و اندیشه</a:t>
            </a:r>
            <a:endParaRPr lang="en-US" sz="23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6262183" y="1703347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7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95416" cy="1400530"/>
          </a:xfrm>
        </p:spPr>
        <p:txBody>
          <a:bodyPr/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پیشینه خاندان قاجار</a:t>
            </a:r>
            <a:endParaRPr lang="en-US" sz="4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0766" y="1700848"/>
            <a:ext cx="8946541" cy="4741571"/>
          </a:xfrm>
          <a:noFill/>
        </p:spPr>
        <p:txBody>
          <a:bodyPr>
            <a:normAutofit/>
          </a:bodyPr>
          <a:lstStyle/>
          <a:p>
            <a:pPr marL="0" indent="0" algn="just" rtl="1">
              <a:buClr>
                <a:schemeClr val="accent3">
                  <a:lumMod val="75000"/>
                </a:schemeClr>
              </a:buClr>
              <a:buNone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قاجارها قبیله‌ای از 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ترکمان ها بودند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که بر اثر یورش 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مغول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 از آسیای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میانه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 به آسیای صغیر و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سپس به ایران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آمدند. قبیله قاجار یکی از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قبایل قزلباش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بود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که ارتش 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صفوی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محسوب می‌شد.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 ایشان تبار خود را به کسی به نام قاجار نویان می‌رساندند که از سرداران 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چنگیز بود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. نام این قبیله ریشه در عبارت آقاجر به معنای جنگجوی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جنگل دارد.</a:t>
            </a:r>
          </a:p>
          <a:p>
            <a:pPr marL="0" indent="0" algn="r" rtl="1">
              <a:buClr>
                <a:schemeClr val="accent3">
                  <a:lumMod val="75000"/>
                </a:schemeClr>
              </a:buClr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پس از نابودی خاندان صفوی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آقا محمد خان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قاجار سلسه ی قاجار پایه گذاری نمود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.</a:t>
            </a: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015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734096"/>
            <a:ext cx="8946541" cy="5514303"/>
          </a:xfrm>
        </p:spPr>
        <p:txBody>
          <a:bodyPr/>
          <a:lstStyle/>
          <a:p>
            <a:pPr marL="0" indent="0" algn="r" rtl="1">
              <a:buNone/>
            </a:pPr>
            <a:endParaRPr lang="fa-IR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 بندی: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دوره ی ناصری آغاز تغییرات بنیادین در فرهنگ جامعه ایران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رابطه سرد و متشنج میان علما و دولت از یک سو و دشمنی بازرگانان و روشنفکران با دولت بخاطر استبداد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موجب نزدیکی علما به بازرگانان و روشنفکران جامعه گشت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820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فضایی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293" y="1455314"/>
            <a:ext cx="8946541" cy="4883238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کلان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گسترش تجارت خارجی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هر منطقه دارای یک نقش اقتصادی :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نفوذ سیاسی و اقتصادی انگلیس                    مناطق جنوبی و ساحلی ایران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تجارت با لهستان ,روسیه ,آلمان و اتریش                     مناطق شمالی و ساحلی ایران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رشت و تبریز                     مراکز عمده بازرگانی ایران با روسیه و اروپا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رشد شهرنشینی به سبب مهاجرت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کمبود راه در ایران: تنها دو جاده ارابه رو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قزوین-تهران 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تهران-قم</a:t>
            </a:r>
            <a:endParaRPr lang="fa-IR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5624333" y="2933884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4836696" y="3496422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7490929" y="3870090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1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614" y="182895"/>
            <a:ext cx="9517220" cy="1400530"/>
          </a:xfrm>
        </p:spPr>
        <p:txBody>
          <a:bodyPr/>
          <a:lstStyle/>
          <a:p>
            <a:pPr algn="r" rtl="1"/>
            <a:r>
              <a:rPr lang="fa-IR" sz="4000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میانی</a:t>
            </a:r>
            <a:endParaRPr lang="en-US" sz="4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836" y="1300767"/>
            <a:ext cx="9070998" cy="4793086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آغاز ظهور روابط و عناصر شهری جدید در پایتخت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حرکت شتابان معماری و شهرسازی از سنتی به مدرن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1284ه.ق،1246ه.ش،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1867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 تخریب حصار تهران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اولین طرح برای پایتخت متاثر ازشهرسازی قرن 19 اروپا: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طراح : معمارن ایرانی و خارجی دارلفنون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دستاوردها: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خیابان های مستقیم کالسکه رو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شبکه شطرنجی معابر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فلکه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370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675" y="1275010"/>
            <a:ext cx="8946541" cy="511505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600" dirty="0" smtClean="0">
                <a:solidFill>
                  <a:schemeClr val="bg1"/>
                </a:solidFill>
                <a:cs typeface="B Homa" panose="00000400000000000000" pitchFamily="2" charset="-78"/>
              </a:rPr>
              <a:t>خیابان های جدید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الگوی اروپایی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دارای انواع خدمات و تاسیسات شهری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غالب بودن عملکرد تفریحی و تفرجی بر عملکرد سواره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عنصر اصلی  ساختار تهران               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محله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500" dirty="0" smtClean="0">
              <a:solidFill>
                <a:schemeClr val="bg2">
                  <a:lumMod val="50000"/>
                </a:schemeClr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نخستین کاربری عمومی در ساختار فضایی شهر ایرانی          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دانشسرای دارالفنون</a:t>
            </a:r>
          </a:p>
          <a:p>
            <a:pPr marL="0" indent="0" algn="r" rtl="1">
              <a:buNone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3187861" y="5634676"/>
            <a:ext cx="721216" cy="193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5798883" y="4411859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9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4980" y="656823"/>
            <a:ext cx="8946541" cy="5900669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مهمترین رویداد های فضایی سطح میانی در پایتخت وسایر </a:t>
            </a: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شهرها</a:t>
            </a:r>
          </a:p>
          <a:p>
            <a:pPr marL="0" indent="0" algn="r" rtl="1">
              <a:buNone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ایجاد پادگان و ساخلو درحاشیه وحومه برخی شهرها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ورود تلگرف خانه و کنسولگری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خروج کسب و کار و حرف جدید از بازار به خیابان های تازه تاسیس</a:t>
            </a:r>
            <a:endParaRPr lang="en-US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endParaRPr lang="en-US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500" dirty="0" smtClean="0">
                <a:solidFill>
                  <a:schemeClr val="bg1"/>
                </a:solidFill>
                <a:cs typeface="B Homa" panose="00000400000000000000" pitchFamily="2" charset="-78"/>
              </a:rPr>
              <a:t>(پاکزاد،84:1395)</a:t>
            </a:r>
            <a:endParaRPr lang="fa-IR" sz="1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v"/>
            </a:pPr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25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سطح خرد</a:t>
            </a:r>
            <a:endParaRPr lang="en-US" sz="44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1596980"/>
            <a:ext cx="8946541" cy="4651419"/>
          </a:xfrm>
        </p:spPr>
        <p:txBody>
          <a:bodyPr>
            <a:normAutofit lnSpcReduction="10000"/>
          </a:bodyPr>
          <a:lstStyle/>
          <a:p>
            <a:pPr algn="just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شیفتگی به کسب معماری خارجی در اواخر دوره ناصری                    </a:t>
            </a:r>
            <a:r>
              <a:rPr lang="fa-IR" sz="23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سبک فرنگی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عوامل موثر بر تغییرات شهرسازی و معماری دوره ناصری: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ورود شبه سفارتخانه ها به ایران 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مسافرت های مکرر ناصرالدین شاه به اروپا</a:t>
            </a:r>
          </a:p>
          <a:p>
            <a:pPr algn="just" rtl="1">
              <a:buFont typeface="Wingdings" panose="05000000000000000000" pitchFamily="2" charset="2"/>
              <a:buChar char="§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اعزام دانشجویان به لندن 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ایجاد نظام اداری جدید به سبک اروپایی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آغاز معماری برون گرا</a:t>
            </a:r>
          </a:p>
          <a:p>
            <a:pPr marL="0" indent="0" algn="just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دگرگونی های شهرسازی و معماری دوره ناصری  </a:t>
            </a:r>
            <a:r>
              <a:rPr lang="fa-IR" sz="2300" dirty="0">
                <a:solidFill>
                  <a:schemeClr val="bg1"/>
                </a:solidFill>
                <a:cs typeface="B Homa" panose="00000400000000000000" pitchFamily="2" charset="-78"/>
              </a:rPr>
              <a:t>به سبب </a:t>
            </a:r>
            <a:r>
              <a:rPr lang="fa-IR" sz="2300" dirty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ضعف مالی </a:t>
            </a:r>
            <a:r>
              <a:rPr lang="fa-IR" sz="2300" dirty="0">
                <a:solidFill>
                  <a:schemeClr val="bg1"/>
                </a:solidFill>
                <a:cs typeface="B Homa" panose="00000400000000000000" pitchFamily="2" charset="-78"/>
              </a:rPr>
              <a:t>دولت </a:t>
            </a: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قاجار تنها در تهران نمود یافت.</a:t>
            </a:r>
            <a:endParaRPr lang="en-US" sz="23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3206840" y="1737338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502276"/>
            <a:ext cx="8946541" cy="5746123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3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 بندی:</a:t>
            </a:r>
          </a:p>
          <a:p>
            <a:pPr marL="0" indent="0" algn="just" rtl="1">
              <a:buNone/>
            </a:pPr>
            <a:endParaRPr lang="fa-IR" sz="24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تغییر و تحولات شهرسازی در ایران  نه از بطن جامعه بلکه بر اساس اوامر شاه و فارغ از تحولات اقتصادی،اجتماعی و فرهنگی  جاری در جامعه بوده که نتیجه این جریان </a:t>
            </a:r>
            <a:r>
              <a:rPr lang="fa-IR" sz="2500" dirty="0" smtClean="0">
                <a:solidFill>
                  <a:schemeClr val="bg2">
                    <a:lumMod val="50000"/>
                  </a:schemeClr>
                </a:solidFill>
                <a:cs typeface="B Homa" panose="00000400000000000000" pitchFamily="2" charset="-78"/>
              </a:rPr>
              <a:t>سطحی نگری,ظاهر سازی,بی ریشگی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در اصلاحات و تغییرات معماری و شهرسازی می باشد..</a:t>
            </a:r>
          </a:p>
        </p:txBody>
      </p:sp>
    </p:spTree>
    <p:extLst>
      <p:ext uri="{BB962C8B-B14F-4D97-AF65-F5344CB8AC3E}">
        <p14:creationId xmlns:p14="http://schemas.microsoft.com/office/powerpoint/2010/main" val="268409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622151" cy="1400530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چند نمونه از شهرها در </a:t>
            </a: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بازه1313-1264 ه.ق،</a:t>
            </a: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B Homa" panose="00000400000000000000" pitchFamily="2" charset="-78"/>
              </a:rPr>
              <a:t>1274-1226ه.ش،</a:t>
            </a:r>
            <a:r>
              <a:rPr lang="en-US" sz="2800" dirty="0">
                <a:solidFill>
                  <a:schemeClr val="bg1"/>
                </a:solidFill>
                <a:cs typeface="B Homa" panose="00000400000000000000" pitchFamily="2" charset="-78"/>
              </a:rPr>
              <a:t> 1847-1895 </a:t>
            </a: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b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br>
              <a:rPr lang="fa-IR" sz="2800" dirty="0">
                <a:solidFill>
                  <a:schemeClr val="bg1"/>
                </a:solidFill>
                <a:cs typeface="B Homa" panose="00000400000000000000" pitchFamily="2" charset="-78"/>
              </a:rPr>
            </a:br>
            <a:endParaRPr lang="en-US" sz="28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1648496"/>
            <a:ext cx="8946541" cy="4599903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buNone/>
            </a:pPr>
            <a:r>
              <a:rPr lang="fa-IR" sz="2700" dirty="0" smtClean="0">
                <a:solidFill>
                  <a:schemeClr val="bg1"/>
                </a:solidFill>
                <a:cs typeface="B Homa" panose="00000400000000000000" pitchFamily="2" charset="-78"/>
              </a:rPr>
              <a:t>تهران</a:t>
            </a:r>
          </a:p>
          <a:p>
            <a:pPr marL="0" indent="0" algn="r" rtl="1">
              <a:buNone/>
            </a:pPr>
            <a:endParaRPr lang="fa-IR" sz="27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1266ه.ق، 1228  ه.ش:90  هزار نفر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1284ه.ق،1246ه.ش:  85 هزار نفر                    وبا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اسنادی که نشان دهنده دگرگونی دوره اولیه عصر صنعت در تهران: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نقشه دارالخلافه تهران 1273ه.ق،1235ه.ش،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1856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                      موسیو کرشیش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نقشه دارالخلافه ناصری 1308ه.ق،1269ه.ش،</a:t>
            </a:r>
            <a:r>
              <a:rPr lang="en-US" dirty="0" smtClean="0">
                <a:solidFill>
                  <a:schemeClr val="bg1"/>
                </a:solidFill>
                <a:cs typeface="B Homa" panose="00000400000000000000" pitchFamily="2" charset="-78"/>
              </a:rPr>
              <a:t>1890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                    مهندس عبدالغفار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نقشه دارالخلافه تهران: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ساختار شهر منطبق بر دوره صفوی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عناصر اصلی :محله,مسجد ,مدرسه,میدان,بازار و حصار طهماسبی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5576582" y="3232597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4043967" y="4121239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4043967" y="4559120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9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9069" y="914399"/>
            <a:ext cx="8946541" cy="565597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نقشه دارالخلافه ناصری: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تهیه بعد از اولین سرشماری به روش اروپایی توسط دارالفنون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اجرای طرح                       اداره احتسابیه تهران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1308ه.ق،1269ه.ش،</a:t>
            </a:r>
            <a:r>
              <a:rPr lang="en-US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1890</a:t>
            </a: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تخریب دیوارهای دوره صفوی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خندق و باروی جدید به تقلید از طرح پاریس به شکل هشت ضلعی و12دروازه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اختصاص یک دروازه به عنصر جدید راه آهن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مداخله دربافت کهن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شبکه بندی منظم خیابان ها در بخش شمالی شهر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افزایش محیط شهر از 3کیلومتر به 19 کیلومتر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7315200" y="2009103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7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3000" dirty="0">
                <a:solidFill>
                  <a:schemeClr val="bg1"/>
                </a:solidFill>
                <a:cs typeface="B Homa" panose="00000400000000000000" pitchFamily="2" charset="-78"/>
              </a:rPr>
              <a:t>نقشه دارالخلافه </a:t>
            </a: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ناصری</a:t>
            </a:r>
            <a:r>
              <a:rPr lang="fa-IR" sz="3200" dirty="0" smtClean="0">
                <a:solidFill>
                  <a:schemeClr val="bg1"/>
                </a:solidFill>
                <a:cs typeface="B Homa" panose="00000400000000000000" pitchFamily="2" charset="-78"/>
              </a:rPr>
              <a:t> 1308ه.ق،1269ه.ش،</a:t>
            </a:r>
            <a:r>
              <a:rPr lang="en-US" sz="3200" dirty="0" smtClean="0">
                <a:solidFill>
                  <a:schemeClr val="bg1"/>
                </a:solidFill>
                <a:cs typeface="B Homa" panose="00000400000000000000" pitchFamily="2" charset="-78"/>
              </a:rPr>
              <a:t>1890</a:t>
            </a:r>
            <a:r>
              <a:rPr lang="fa-IR" sz="32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endParaRPr lang="en-US" sz="3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750" y="1521877"/>
            <a:ext cx="8604354" cy="4848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89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110" y="528555"/>
            <a:ext cx="9758651" cy="2087346"/>
          </a:xfrm>
        </p:spPr>
        <p:txBody>
          <a:bodyPr>
            <a:normAutofit fontScale="90000"/>
          </a:bodyPr>
          <a:lstStyle/>
          <a:p>
            <a:pPr lvl="0" algn="r" rtl="1"/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آغاز فروپاشی نظام سنتی</a:t>
            </a:r>
            <a:r>
              <a:rPr lang="en-US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)</a:t>
            </a: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 1264-1210 ه.ق، 1226-1174 ه.ش،</a:t>
            </a:r>
            <a:r>
              <a:rPr lang="en-US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r>
              <a:rPr lang="en-US" sz="2200" dirty="0" smtClean="0">
                <a:solidFill>
                  <a:schemeClr val="bg1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  <a:cs typeface="B Homa" panose="00000400000000000000" pitchFamily="2" charset="-78"/>
              </a:rPr>
              <a:t>1795-1848</a:t>
            </a: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م</a:t>
            </a:r>
            <a:r>
              <a:rPr lang="en-US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(</a:t>
            </a: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</a:b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/>
            </a:r>
            <a:b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</a:br>
            <a:endParaRPr lang="en-US" sz="30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2220" y="1679132"/>
            <a:ext cx="8946541" cy="4638540"/>
          </a:xfrm>
        </p:spPr>
        <p:txBody>
          <a:bodyPr>
            <a:normAutofit fontScale="62500" lnSpcReduction="20000"/>
          </a:bodyPr>
          <a:lstStyle/>
          <a:p>
            <a:pPr marL="0" indent="0" algn="r" rtl="1">
              <a:buNone/>
            </a:pPr>
            <a:r>
              <a:rPr lang="fa-IR" sz="3000" dirty="0" smtClean="0">
                <a:solidFill>
                  <a:schemeClr val="bg1"/>
                </a:solidFill>
                <a:cs typeface="B Homa" panose="00000400000000000000" pitchFamily="2" charset="-78"/>
              </a:rPr>
              <a:t>دوران حکومت آقا محمد خان ,فتحعلی شاه و محمدشاه</a:t>
            </a:r>
          </a:p>
          <a:p>
            <a:pPr marL="0" indent="0" algn="r" rtl="1">
              <a:buNone/>
            </a:pPr>
            <a:endParaRPr lang="fa-IR" sz="24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شکل گیری انسجام ایران به شکل امروزی برای نخستین بار         آقا محمدخان</a:t>
            </a: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تلاش برای تثبیت حکومت و برقراری ثبات داخلی                        آقا محمدخان</a:t>
            </a: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بازسازی ارتش ایران با بهره گیری از روش مشق                          فتحعلی شاه</a:t>
            </a: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تلاش برای ثبات شرایط داخلی و ساماندهی روابط خارجی              محمد شاه</a:t>
            </a:r>
          </a:p>
          <a:p>
            <a:pPr marL="0" indent="0" algn="r" rtl="1">
              <a:buNone/>
            </a:pPr>
            <a:endParaRPr lang="en-US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700" dirty="0" smtClean="0">
                <a:solidFill>
                  <a:schemeClr val="bg1"/>
                </a:solidFill>
                <a:cs typeface="B Homa" panose="00000400000000000000" pitchFamily="2" charset="-78"/>
              </a:rPr>
              <a:t>(جهانشاه،پاکزاد،7:1395)</a:t>
            </a:r>
          </a:p>
          <a:p>
            <a:pPr marL="0" indent="0" algn="r" rtl="1">
              <a:buNone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 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45" y="1811685"/>
            <a:ext cx="1135756" cy="16225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45" y="5267700"/>
            <a:ext cx="1135756" cy="1500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45" y="3587854"/>
            <a:ext cx="1135756" cy="15955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01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697" y="452718"/>
            <a:ext cx="8946541" cy="419548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اقدامات عمرانی بعد از این طرح: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سنگفرش نمودن کوچه های ارگ پادشاهی دارالخلافه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صدورمجوز ساخت بنا در بیرون دروازه های 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شهر                      ازدیاد </a:t>
            </a: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جمعیت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محدود شدن تراموا به واگن اسبی و شبکه راه آهن به چند کیلومتر ماشین دودی محدود 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شدن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970" y="2594473"/>
            <a:ext cx="5177682" cy="3806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80" y="2668176"/>
            <a:ext cx="4820488" cy="3732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ight Arrow 6"/>
          <p:cNvSpPr/>
          <p:nvPr/>
        </p:nvSpPr>
        <p:spPr>
          <a:xfrm rot="10800000">
            <a:off x="3789948" y="1729496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07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738" y="978795"/>
            <a:ext cx="8946541" cy="5578698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1301ه.ق،1262ه.ش،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1884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ساخت میدان جدید توپخانه در شمال ارگ ناصرالدین شاه 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1299ه.ق،1260ه.ش،</a:t>
            </a:r>
            <a:r>
              <a:rPr lang="en-US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1882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 ساخت اولین خط ماشین  دودی 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عناصر شهری و بناهای دولتی همچون: </a:t>
            </a: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گراند هتل ,تلگراف خانه و خیابان لاله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زار,تکیه دولت,برج ساعت ,عمارت شمس العماره</a:t>
            </a:r>
          </a:p>
          <a:p>
            <a:pPr algn="r" rtl="1">
              <a:buFont typeface="Wingdings" panose="05000000000000000000" pitchFamily="2" charset="2"/>
              <a:buChar char="§"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بزرگترین یادمان مذهبی مسجد و مدرسه سپهسالار                  مشیر الدوله</a:t>
            </a:r>
          </a:p>
          <a:p>
            <a:pPr marL="0" indent="0" algn="r" rtl="1">
              <a:buNone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/>
          </a:p>
          <a:p>
            <a:pPr algn="r" rtl="1">
              <a:buFont typeface="Wingdings" panose="05000000000000000000" pitchFamily="2" charset="2"/>
              <a:buChar char="§"/>
            </a:pPr>
            <a:endParaRPr lang="fa-IR" dirty="0" smtClean="0"/>
          </a:p>
        </p:txBody>
      </p:sp>
      <p:sp>
        <p:nvSpPr>
          <p:cNvPr id="4" name="Right Arrow 3"/>
          <p:cNvSpPr/>
          <p:nvPr/>
        </p:nvSpPr>
        <p:spPr>
          <a:xfrm rot="10800000">
            <a:off x="3380197" y="5603834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78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میدان توپخانه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29" y="1514007"/>
            <a:ext cx="8152538" cy="4976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868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60" y="569626"/>
            <a:ext cx="10193310" cy="61459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55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022" y="152915"/>
            <a:ext cx="9404723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تکیه دولت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3189137"/>
            <a:ext cx="5541644" cy="35316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721" y="1306996"/>
            <a:ext cx="5024245" cy="3464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714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مسجد و مدرسه سپهسالار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29" y="1729845"/>
            <a:ext cx="5321234" cy="4895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781" y="1729845"/>
            <a:ext cx="4886714" cy="4895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580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تبریز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6343" y="1512005"/>
            <a:ext cx="8946541" cy="4195481"/>
          </a:xfrm>
        </p:spPr>
        <p:txBody>
          <a:bodyPr>
            <a:normAutofit fontScale="92500"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انجام اصلاحات اجتماعی و شهری در دوره ناصری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تسطیح معابر و خیابانها 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بناهای عمومی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قراول خانه                    حفظ امنیت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 کاروانسرا جهت رونق بازرگانی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به سبب اقامت ولیعهد                     شهر سیاسی و اداری مهم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یکی از بزرگترین و مهمترین شهرهای 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ایران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1308ه.ق،1269ه.ش،</a:t>
            </a:r>
            <a:r>
              <a:rPr lang="en-US" dirty="0">
                <a:solidFill>
                  <a:schemeClr val="bg1"/>
                </a:solidFill>
                <a:cs typeface="B Homa" panose="00000400000000000000" pitchFamily="2" charset="-78"/>
              </a:rPr>
              <a:t>1890</a:t>
            </a: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م </a:t>
            </a: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تاسیس بانک شاهی توسط انگلیس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 rot="10800000">
            <a:off x="6993907" y="3093009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0800000">
            <a:off x="6246254" y="4078190"/>
            <a:ext cx="940158" cy="231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1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فهرست منابع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پاکزاد،جهانشاه،تاریخ شهر وشهر نشینی در ایران (2)،انتشارات آرمانشهر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اشرف،احمد(1359)،موانع تاریخی رشد سرمایه داری در ایران:دوره قاجاریه.تهران:انتشارات زمینه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آبراهامیان،یراوند(1391-الف).ایران بین دو انقلاب:از مشروطه تا انقلاب اسلامی.ترجمه ی کاظم فیروزمند،حسن شمس آوری ومحسن مدیرشانه چی،تهران:نشرمرکز</a:t>
            </a:r>
          </a:p>
          <a:p>
            <a:pPr algn="just" rtl="1">
              <a:buFont typeface="Wingdings" panose="05000000000000000000" pitchFamily="2" charset="2"/>
              <a:buChar char="q"/>
            </a:pPr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کاتوزیان،محمدعلی </a:t>
            </a:r>
            <a:r>
              <a:rPr lang="fa-IR" dirty="0">
                <a:solidFill>
                  <a:schemeClr val="bg1"/>
                </a:solidFill>
                <a:cs typeface="B Homa" panose="00000400000000000000" pitchFamily="2" charset="-78"/>
              </a:rPr>
              <a:t>همایون(1377)،نه مقاله در جامعه شناسی تاریخی ایران،تهران:نشرمرکز</a:t>
            </a: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just" rtl="1">
              <a:buFont typeface="Wingdings" panose="05000000000000000000" pitchFamily="2" charset="2"/>
              <a:buChar char="q"/>
            </a:pPr>
            <a:endParaRPr lang="fa-IR" dirty="0" smtClean="0">
              <a:solidFill>
                <a:schemeClr val="bg1"/>
              </a:solidFill>
            </a:endParaRPr>
          </a:p>
          <a:p>
            <a:pPr algn="just" rtl="1">
              <a:buFont typeface="Wingdings" panose="05000000000000000000" pitchFamily="2" charset="2"/>
              <a:buChar char="q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6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733272" y="2249488"/>
            <a:ext cx="4722282" cy="3541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841679" y="553791"/>
            <a:ext cx="837126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fa-IR" sz="2900" dirty="0">
                <a:solidFill>
                  <a:prstClr val="black"/>
                </a:solidFill>
                <a:cs typeface="B Homa" panose="00000400000000000000" pitchFamily="2" charset="-78"/>
              </a:rPr>
              <a:t>قلمروی قاجار در سال 1264-1210 ه.ق، 1226-1174 ه.ش،</a:t>
            </a:r>
            <a:r>
              <a:rPr lang="en-US" sz="2500" dirty="0">
                <a:solidFill>
                  <a:prstClr val="black"/>
                </a:solidFill>
                <a:cs typeface="B Homa" panose="00000400000000000000" pitchFamily="2" charset="-78"/>
              </a:rPr>
              <a:t>1795-1848</a:t>
            </a:r>
            <a:r>
              <a:rPr lang="fa-IR" sz="2900" dirty="0">
                <a:solidFill>
                  <a:prstClr val="black"/>
                </a:solidFill>
                <a:cs typeface="B Homa" panose="00000400000000000000" pitchFamily="2" charset="-78"/>
              </a:rPr>
              <a:t>م</a:t>
            </a:r>
            <a:endParaRPr lang="en-US" sz="2900" dirty="0">
              <a:solidFill>
                <a:prstClr val="black"/>
              </a:solidFill>
              <a:cs typeface="B Homa" panose="00000400000000000000" pitchFamily="2" charset="-78"/>
            </a:endParaRPr>
          </a:p>
          <a:p>
            <a:pPr defTabSz="457200"/>
            <a:endParaRPr lang="fa-IR" sz="2900" dirty="0">
              <a:solidFill>
                <a:prstClr val="black"/>
              </a:solidFill>
              <a:cs typeface="B Homa" panose="00000400000000000000" pitchFamily="2" charset="-78"/>
            </a:endParaRPr>
          </a:p>
          <a:p>
            <a:pPr defTabSz="457200" rtl="0"/>
            <a:endParaRPr lang="en-US" sz="29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658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26" y="233777"/>
            <a:ext cx="9404723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اقتصادی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7006" y="1442434"/>
            <a:ext cx="9431606" cy="5415566"/>
          </a:xfrm>
        </p:spPr>
        <p:txBody>
          <a:bodyPr>
            <a:normAutofit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ساختاراقتصادی سنتی کشور: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خراج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بازرگانی خارجی و عوارض راهداری</a:t>
            </a:r>
          </a:p>
          <a:p>
            <a:pPr algn="r" rtl="1">
              <a:buFont typeface="Wingdings" panose="05000000000000000000" pitchFamily="2" charset="2"/>
              <a:buChar char="§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فتح وغارت سرزمین های دیگر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>
                <a:solidFill>
                  <a:schemeClr val="bg1"/>
                </a:solidFill>
                <a:cs typeface="B Homa" panose="00000400000000000000" pitchFamily="2" charset="-78"/>
              </a:rPr>
              <a:t>تولید ناخالص ملی </a:t>
            </a: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در دوره قاجار: 80% کشاورزی         20%صنعت, معدن وخدمات</a:t>
            </a:r>
          </a:p>
          <a:p>
            <a:pPr marL="0" indent="0" algn="r" rtl="1">
              <a:buNone/>
            </a:pPr>
            <a:r>
              <a:rPr lang="fa-IR" sz="1600" dirty="0" smtClean="0">
                <a:solidFill>
                  <a:schemeClr val="bg1"/>
                </a:solidFill>
                <a:cs typeface="B Homa" panose="00000400000000000000" pitchFamily="2" charset="-78"/>
              </a:rPr>
              <a:t>(کاتوزیان،88:1377)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ویژگی بارز اقتصادی  دوره دوم و سوم قاجار:رشد سریع تجارت بین المللی</a:t>
            </a:r>
            <a:endParaRPr lang="en-US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معاهده با انگلیس,عقد قرارداد گلستان و ترکمانچای با روسیه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وقوع انقلاب صنعتی در غرب</a:t>
            </a:r>
            <a:endParaRPr lang="en-US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183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553792"/>
            <a:ext cx="8946541" cy="5694607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sz="3300" dirty="0" smtClean="0">
                <a:solidFill>
                  <a:schemeClr val="bg1"/>
                </a:solidFill>
                <a:cs typeface="B Homa" panose="00000400000000000000" pitchFamily="2" charset="-78"/>
              </a:rPr>
              <a:t>موانع درونی و بیرونی رشد سرمایه داری صنعتی در ایران :</a:t>
            </a:r>
          </a:p>
          <a:p>
            <a:pPr marL="0" indent="0" algn="r">
              <a:buNone/>
            </a:pPr>
            <a:endParaRPr lang="fa-IR" sz="24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امتیازات واگذار شده به روسیه و انگلیس 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3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عوارض راهداری تحمیل شده بر تجار ایرانی 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3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نظام ملوک الطوایفی قاجار 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3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احساس نا امنی شدید مردم به صورت عام و تجار به طور خاص</a:t>
            </a:r>
          </a:p>
          <a:p>
            <a:pPr marL="0" indent="0" algn="r" rtl="1">
              <a:buNone/>
            </a:pPr>
            <a:r>
              <a:rPr lang="fa-IR" sz="1500" dirty="0" smtClean="0">
                <a:solidFill>
                  <a:schemeClr val="bg1"/>
                </a:solidFill>
                <a:cs typeface="B Homa" panose="00000400000000000000" pitchFamily="2" charset="-78"/>
              </a:rPr>
              <a:t>(اشرف،39:1395)</a:t>
            </a:r>
            <a:endParaRPr lang="fa-IR" sz="1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1500" dirty="0" smtClean="0">
                <a:solidFill>
                  <a:schemeClr val="bg1"/>
                </a:solidFill>
                <a:cs typeface="B Homa" panose="00000400000000000000" pitchFamily="2" charset="-78"/>
              </a:rPr>
              <a:t>(پاکزاد،15:1395)</a:t>
            </a:r>
            <a:endParaRPr lang="fa-IR" sz="15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en-US" sz="2300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41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658" y="117866"/>
            <a:ext cx="9404723" cy="1400530"/>
          </a:xfrm>
        </p:spPr>
        <p:txBody>
          <a:bodyPr/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Homa" panose="00000400000000000000" pitchFamily="2" charset="-78"/>
              </a:rPr>
              <a:t>شرایط اجتماعی</a:t>
            </a: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3768" y="1408091"/>
            <a:ext cx="8946541" cy="5449909"/>
          </a:xfrm>
        </p:spPr>
        <p:txBody>
          <a:bodyPr>
            <a:normAutofit fontScale="92500" lnSpcReduction="10000"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جمعیت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جمعیت ایران در آستانه قرن نوزدهم:5 میلیون نفر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20 هزار روستا با متوسط جمیت 400نفر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16% کل جمعیت کشور شهر نشین 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فرهنگ غالب این دوره:    ایلی و عشیره ای ,بافت قبیله ای 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chemeClr val="bg1"/>
                </a:solidFill>
                <a:cs typeface="B Homa" panose="00000400000000000000" pitchFamily="2" charset="-78"/>
              </a:rPr>
              <a:t>آ</a:t>
            </a:r>
            <a:r>
              <a:rPr lang="fa-IR" sz="2400" dirty="0" smtClean="0">
                <a:solidFill>
                  <a:schemeClr val="bg1"/>
                </a:solidFill>
                <a:cs typeface="B Homa" panose="00000400000000000000" pitchFamily="2" charset="-78"/>
              </a:rPr>
              <a:t>موزش و بهداشت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15% جمعیت شهر نشین با سواد اند  ، نبود دانش 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حق تحصیل منحصر به : دربار ,روحانیت و بازاری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ضعف شدید بهداشت و شیوع بیماری های مسری </a:t>
            </a:r>
          </a:p>
          <a:p>
            <a:pPr marL="0" indent="0" algn="r" rtl="1">
              <a:buNone/>
            </a:pPr>
            <a:r>
              <a:rPr lang="fa-IR" sz="2300" dirty="0" smtClean="0">
                <a:solidFill>
                  <a:schemeClr val="bg1"/>
                </a:solidFill>
                <a:cs typeface="B Homa" panose="00000400000000000000" pitchFamily="2" charset="-78"/>
              </a:rPr>
              <a:t>کمبود ذخایر آب اشامیدنی سالم و فقر</a:t>
            </a:r>
            <a:endParaRPr lang="fa-IR" sz="23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768" y="3902298"/>
            <a:ext cx="3945207" cy="27818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662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746976"/>
            <a:ext cx="8946541" cy="5501424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4400" dirty="0" smtClean="0">
                <a:solidFill>
                  <a:schemeClr val="bg1"/>
                </a:solidFill>
                <a:cs typeface="B Homa" panose="00000400000000000000" pitchFamily="2" charset="-78"/>
              </a:rPr>
              <a:t>موانع تحقق جامعه ی صنعتی در ایران</a:t>
            </a:r>
          </a:p>
          <a:p>
            <a:pPr marL="0" indent="0" algn="r" rtl="1">
              <a:buNone/>
            </a:pPr>
            <a:endParaRPr lang="fa-IR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نوع اسکان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فاصله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کمبود راه و امکانات حمل و نقل 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دور اندیش نبودن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وجود شخصیت مستقل فردی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پدر سالاری حاکم بر جوامع ایلی و روستایی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عدم نیاز و ناتوانی در پذیرش تغییر و تحولات سریع و نوآوری فی البداهه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500" dirty="0" smtClean="0">
                <a:solidFill>
                  <a:schemeClr val="bg1"/>
                </a:solidFill>
                <a:cs typeface="B Homa" panose="00000400000000000000" pitchFamily="2" charset="-78"/>
              </a:rPr>
              <a:t>نداشتن نظم و انضباط</a:t>
            </a:r>
          </a:p>
          <a:p>
            <a:pPr marL="0" indent="0" algn="r" rtl="1">
              <a:buNone/>
            </a:pPr>
            <a:r>
              <a:rPr lang="fa-IR" sz="1600" dirty="0" smtClean="0">
                <a:solidFill>
                  <a:schemeClr val="bg1"/>
                </a:solidFill>
                <a:cs typeface="B Homa" panose="00000400000000000000" pitchFamily="2" charset="-78"/>
              </a:rPr>
              <a:t>(پاکزاد،17:1395)</a:t>
            </a:r>
            <a:endParaRPr lang="fa-IR" sz="1600" dirty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fa-IR" sz="2500" dirty="0" smtClean="0">
              <a:solidFill>
                <a:schemeClr val="bg1"/>
              </a:solidFill>
              <a:cs typeface="B Homa" panose="00000400000000000000" pitchFamily="2" charset="-78"/>
            </a:endParaRPr>
          </a:p>
          <a:p>
            <a:pPr marL="0" indent="0" algn="r" rtl="1">
              <a:buNone/>
            </a:pPr>
            <a:endParaRPr lang="en-US" dirty="0">
              <a:solidFill>
                <a:schemeClr val="bg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015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2000"/>
                <a:satMod val="1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971C58-AB76-4A2A-B231-5F8CA03CF49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119</TotalTime>
  <Words>2137</Words>
  <Application>Microsoft Office PowerPoint</Application>
  <PresentationFormat>Widescreen</PresentationFormat>
  <Paragraphs>482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Kozuka Gothic Pr6N R</vt:lpstr>
      <vt:lpstr>Arial</vt:lpstr>
      <vt:lpstr>B Homa</vt:lpstr>
      <vt:lpstr>Trebuchet MS</vt:lpstr>
      <vt:lpstr>Tw Cen MT</vt:lpstr>
      <vt:lpstr>Wingdings</vt:lpstr>
      <vt:lpstr>Circuit</vt:lpstr>
      <vt:lpstr>PowerPoint Presentation</vt:lpstr>
      <vt:lpstr>PowerPoint Presentation</vt:lpstr>
      <vt:lpstr>پیشینه خاندان قاجار</vt:lpstr>
      <vt:lpstr>آغاز فروپاشی نظام سنتی) 1264-1210 ه.ق، 1226-1174 ه.ش، 1795-1848م(   </vt:lpstr>
      <vt:lpstr>PowerPoint Presentation</vt:lpstr>
      <vt:lpstr>شرایط اقتصادی</vt:lpstr>
      <vt:lpstr>PowerPoint Presentation</vt:lpstr>
      <vt:lpstr>شرایط اجتماعی</vt:lpstr>
      <vt:lpstr>PowerPoint Presentation</vt:lpstr>
      <vt:lpstr>شرایط فرهنگی</vt:lpstr>
      <vt:lpstr>شرایط فضایی</vt:lpstr>
      <vt:lpstr>سطح میانی</vt:lpstr>
      <vt:lpstr>سطح خرد</vt:lpstr>
      <vt:lpstr>PowerPoint Presentation</vt:lpstr>
      <vt:lpstr>چند نمونه از شهرها در بازه 1264-1210 ه.ق، 1226-1174 ه.ش، 1795-1848م(   </vt:lpstr>
      <vt:lpstr>PowerPoint Presentation</vt:lpstr>
      <vt:lpstr>تهران</vt:lpstr>
      <vt:lpstr>PowerPoint Presentation</vt:lpstr>
      <vt:lpstr>نفوذ سیاسی و اقتصادی  سرمایه جهانی 1313-1264ه.ق، 1274-1226ه.ش، 1848-1895م  </vt:lpstr>
      <vt:lpstr>PowerPoint Presentation</vt:lpstr>
      <vt:lpstr>شرایط سیاسی نظامی</vt:lpstr>
      <vt:lpstr>PowerPoint Presentation</vt:lpstr>
      <vt:lpstr>PowerPoint Presentation</vt:lpstr>
      <vt:lpstr>شرایط اقتصادی</vt:lpstr>
      <vt:lpstr>PowerPoint Presentation</vt:lpstr>
      <vt:lpstr>شرایط اجتماعی</vt:lpstr>
      <vt:lpstr>PowerPoint Presentation</vt:lpstr>
      <vt:lpstr>PowerPoint Presentation</vt:lpstr>
      <vt:lpstr>شرایط فرهنگی</vt:lpstr>
      <vt:lpstr>PowerPoint Presentation</vt:lpstr>
      <vt:lpstr>شرایط فضایی</vt:lpstr>
      <vt:lpstr>سطح میانی</vt:lpstr>
      <vt:lpstr>PowerPoint Presentation</vt:lpstr>
      <vt:lpstr>PowerPoint Presentation</vt:lpstr>
      <vt:lpstr>سطح خرد</vt:lpstr>
      <vt:lpstr>PowerPoint Presentation</vt:lpstr>
      <vt:lpstr>چند نمونه از شهرها در بازه1313-1264 ه.ق، 1274-1226ه.ش، 1847-1895 م   </vt:lpstr>
      <vt:lpstr>PowerPoint Presentation</vt:lpstr>
      <vt:lpstr>نقشه دارالخلافه ناصری 1308ه.ق،1269ه.ش،1890م</vt:lpstr>
      <vt:lpstr>PowerPoint Presentation</vt:lpstr>
      <vt:lpstr>PowerPoint Presentation</vt:lpstr>
      <vt:lpstr>میدان توپخانه</vt:lpstr>
      <vt:lpstr>PowerPoint Presentation</vt:lpstr>
      <vt:lpstr>تکیه دولت</vt:lpstr>
      <vt:lpstr>مسجد و مدرسه سپهسالار</vt:lpstr>
      <vt:lpstr>تبریز</vt:lpstr>
      <vt:lpstr>فهرست منابع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7</cp:revision>
  <dcterms:created xsi:type="dcterms:W3CDTF">2019-12-17T23:31:16Z</dcterms:created>
  <dcterms:modified xsi:type="dcterms:W3CDTF">2019-12-21T09:59:11Z</dcterms:modified>
</cp:coreProperties>
</file>