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975" autoAdjust="0"/>
    <p:restoredTop sz="94660"/>
  </p:normalViewPr>
  <p:slideViewPr>
    <p:cSldViewPr snapToGrid="0">
      <p:cViewPr varScale="1">
        <p:scale>
          <a:sx n="80" d="100"/>
          <a:sy n="80" d="100"/>
        </p:scale>
        <p:origin x="18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688F516-ED72-4CE6-B656-15C3B98A740B}" type="doc">
      <dgm:prSet loTypeId="urn:microsoft.com/office/officeart/2008/layout/RadialCluster" loCatId="relationship" qsTypeId="urn:microsoft.com/office/officeart/2005/8/quickstyle/simple1" qsCatId="simple" csTypeId="urn:microsoft.com/office/officeart/2005/8/colors/accent1_2" csCatId="accent1" phldr="1"/>
      <dgm:spPr/>
      <dgm:t>
        <a:bodyPr/>
        <a:lstStyle/>
        <a:p>
          <a:endParaRPr lang="en-US"/>
        </a:p>
      </dgm:t>
    </dgm:pt>
    <dgm:pt modelId="{1C18E858-EC89-4A4C-A192-552C29667CFD}">
      <dgm:prSet phldrT="[Text]"/>
      <dgm:spPr>
        <a:solidFill>
          <a:srgbClr val="B89751"/>
        </a:solidFill>
        <a:ln w="38100">
          <a:solidFill>
            <a:srgbClr val="000000"/>
          </a:solidFill>
        </a:ln>
      </dgm:spPr>
      <dgm:t>
        <a:bodyPr/>
        <a:lstStyle/>
        <a:p>
          <a:r>
            <a:rPr lang="fa-IR" b="1" dirty="0" smtClean="0">
              <a:solidFill>
                <a:srgbClr val="FF0000"/>
              </a:solidFill>
              <a:cs typeface="B Homa" panose="00000400000000000000" pitchFamily="2" charset="-78"/>
            </a:rPr>
            <a:t>سه اصل طراحی باستیدها</a:t>
          </a:r>
          <a:endParaRPr lang="en-US" b="1" dirty="0">
            <a:solidFill>
              <a:srgbClr val="FF0000"/>
            </a:solidFill>
            <a:cs typeface="B Homa" panose="00000400000000000000" pitchFamily="2" charset="-78"/>
          </a:endParaRPr>
        </a:p>
      </dgm:t>
    </dgm:pt>
    <dgm:pt modelId="{BB5A3BE8-D7FA-4978-A60B-746B18360535}" type="parTrans" cxnId="{C2417CA9-5282-4FDF-AFB6-508F27194D7B}">
      <dgm:prSet/>
      <dgm:spPr/>
      <dgm:t>
        <a:bodyPr/>
        <a:lstStyle/>
        <a:p>
          <a:endParaRPr lang="en-US"/>
        </a:p>
      </dgm:t>
    </dgm:pt>
    <dgm:pt modelId="{058DA843-5426-478F-AB53-F7D7A4C4071A}" type="sibTrans" cxnId="{C2417CA9-5282-4FDF-AFB6-508F27194D7B}">
      <dgm:prSet/>
      <dgm:spPr/>
      <dgm:t>
        <a:bodyPr/>
        <a:lstStyle/>
        <a:p>
          <a:endParaRPr lang="en-US"/>
        </a:p>
      </dgm:t>
    </dgm:pt>
    <dgm:pt modelId="{44F702B8-6256-4B10-8B4C-1C4935C424C9}">
      <dgm:prSet phldrT="[Text]"/>
      <dgm:spPr>
        <a:solidFill>
          <a:srgbClr val="FFD966"/>
        </a:solidFill>
        <a:ln w="38100">
          <a:solidFill>
            <a:srgbClr val="000000"/>
          </a:solidFill>
        </a:ln>
      </dgm:spPr>
      <dgm:t>
        <a:bodyPr/>
        <a:lstStyle/>
        <a:p>
          <a:r>
            <a:rPr lang="fa-IR" dirty="0" smtClean="0">
              <a:solidFill>
                <a:schemeClr val="bg1"/>
              </a:solidFill>
              <a:cs typeface="B Homa" panose="00000400000000000000" pitchFamily="2" charset="-78"/>
            </a:rPr>
            <a:t>شکل گیری شهرها براساس فرم های از پیش طراحی شده</a:t>
          </a:r>
          <a:endParaRPr lang="en-US" dirty="0">
            <a:solidFill>
              <a:schemeClr val="bg1"/>
            </a:solidFill>
            <a:cs typeface="B Homa" panose="00000400000000000000" pitchFamily="2" charset="-78"/>
          </a:endParaRPr>
        </a:p>
      </dgm:t>
    </dgm:pt>
    <dgm:pt modelId="{2741DD79-105C-498E-9BE6-5B6F526AD2B8}" type="parTrans" cxnId="{14B449DE-6F56-44DB-BC29-2ABE912C62AD}">
      <dgm:prSet/>
      <dgm:spPr>
        <a:ln w="38100">
          <a:solidFill>
            <a:srgbClr val="000000"/>
          </a:solidFill>
        </a:ln>
      </dgm:spPr>
      <dgm:t>
        <a:bodyPr/>
        <a:lstStyle/>
        <a:p>
          <a:endParaRPr lang="en-US"/>
        </a:p>
      </dgm:t>
    </dgm:pt>
    <dgm:pt modelId="{73392C1F-831F-4CA6-8CC0-19FF82DF1C04}" type="sibTrans" cxnId="{14B449DE-6F56-44DB-BC29-2ABE912C62AD}">
      <dgm:prSet/>
      <dgm:spPr/>
      <dgm:t>
        <a:bodyPr/>
        <a:lstStyle/>
        <a:p>
          <a:endParaRPr lang="en-US"/>
        </a:p>
      </dgm:t>
    </dgm:pt>
    <dgm:pt modelId="{9835E954-7ACB-4C7E-87E8-490A5580A6B3}">
      <dgm:prSet phldrT="[Text]" custT="1"/>
      <dgm:spPr>
        <a:solidFill>
          <a:srgbClr val="FFD966"/>
        </a:solidFill>
        <a:ln w="38100">
          <a:solidFill>
            <a:schemeClr val="tx1">
              <a:lumMod val="95000"/>
              <a:lumOff val="5000"/>
            </a:schemeClr>
          </a:solidFill>
        </a:ln>
      </dgm:spPr>
      <dgm:t>
        <a:bodyPr/>
        <a:lstStyle/>
        <a:p>
          <a:r>
            <a:rPr lang="fa-IR" sz="2400" dirty="0" smtClean="0">
              <a:solidFill>
                <a:schemeClr val="bg1"/>
              </a:solidFill>
              <a:cs typeface="B Homa" panose="00000400000000000000" pitchFamily="2" charset="-78"/>
            </a:rPr>
            <a:t>سیستم شطرنجی تقسیم اراضی</a:t>
          </a:r>
          <a:endParaRPr lang="en-US" sz="2400" dirty="0">
            <a:solidFill>
              <a:schemeClr val="bg1"/>
            </a:solidFill>
            <a:cs typeface="B Homa" panose="00000400000000000000" pitchFamily="2" charset="-78"/>
          </a:endParaRPr>
        </a:p>
      </dgm:t>
    </dgm:pt>
    <dgm:pt modelId="{F70EDB3A-907B-4AE9-8606-B1C21C26A668}" type="parTrans" cxnId="{733EFCB2-6731-459E-82D0-7B0D3DF7E505}">
      <dgm:prSet/>
      <dgm:spPr>
        <a:ln w="38100">
          <a:solidFill>
            <a:srgbClr val="000000"/>
          </a:solidFill>
        </a:ln>
      </dgm:spPr>
      <dgm:t>
        <a:bodyPr/>
        <a:lstStyle/>
        <a:p>
          <a:endParaRPr lang="en-US"/>
        </a:p>
      </dgm:t>
    </dgm:pt>
    <dgm:pt modelId="{E553D857-EDF8-4A6C-981D-52BA147772A1}" type="sibTrans" cxnId="{733EFCB2-6731-459E-82D0-7B0D3DF7E505}">
      <dgm:prSet/>
      <dgm:spPr/>
      <dgm:t>
        <a:bodyPr/>
        <a:lstStyle/>
        <a:p>
          <a:endParaRPr lang="en-US"/>
        </a:p>
      </dgm:t>
    </dgm:pt>
    <dgm:pt modelId="{4FE10581-6E0B-4345-9CDE-6606239E140D}">
      <dgm:prSet phldrT="[Text]" custT="1"/>
      <dgm:spPr>
        <a:solidFill>
          <a:srgbClr val="FFD966"/>
        </a:solidFill>
        <a:ln w="38100">
          <a:solidFill>
            <a:schemeClr val="tx1"/>
          </a:solidFill>
        </a:ln>
      </dgm:spPr>
      <dgm:t>
        <a:bodyPr/>
        <a:lstStyle/>
        <a:p>
          <a:pPr algn="r"/>
          <a:r>
            <a:rPr lang="fa-IR" sz="2000" dirty="0" smtClean="0">
              <a:solidFill>
                <a:schemeClr val="bg1"/>
              </a:solidFill>
              <a:cs typeface="B Homa" panose="00000400000000000000" pitchFamily="2" charset="-78"/>
            </a:rPr>
            <a:t>انگیزه اصلی سکونت: دادن یک قطعه زمین مسکونی در داخل شهر و یک زمین مزروعی در خارج شهر</a:t>
          </a:r>
          <a:endParaRPr lang="en-US" sz="2000" dirty="0">
            <a:solidFill>
              <a:schemeClr val="bg1"/>
            </a:solidFill>
            <a:cs typeface="B Homa" panose="00000400000000000000" pitchFamily="2" charset="-78"/>
          </a:endParaRPr>
        </a:p>
      </dgm:t>
    </dgm:pt>
    <dgm:pt modelId="{61CED854-0641-4AC3-B543-F47003F5F491}" type="parTrans" cxnId="{BE5F3D1A-DAF6-4B91-817F-8465B4507471}">
      <dgm:prSet/>
      <dgm:spPr>
        <a:ln w="38100"/>
      </dgm:spPr>
      <dgm:t>
        <a:bodyPr/>
        <a:lstStyle/>
        <a:p>
          <a:endParaRPr lang="en-US"/>
        </a:p>
      </dgm:t>
    </dgm:pt>
    <dgm:pt modelId="{5C319442-F410-47B5-B609-17FEE092C8BE}" type="sibTrans" cxnId="{BE5F3D1A-DAF6-4B91-817F-8465B4507471}">
      <dgm:prSet/>
      <dgm:spPr/>
      <dgm:t>
        <a:bodyPr/>
        <a:lstStyle/>
        <a:p>
          <a:endParaRPr lang="en-US"/>
        </a:p>
      </dgm:t>
    </dgm:pt>
    <dgm:pt modelId="{D1F4D7C3-3C7A-4CA0-A7C0-B22208FE739D}">
      <dgm:prSet/>
      <dgm:spPr/>
      <dgm:t>
        <a:bodyPr/>
        <a:lstStyle/>
        <a:p>
          <a:endParaRPr lang="en-US"/>
        </a:p>
      </dgm:t>
    </dgm:pt>
    <dgm:pt modelId="{90CA0EA2-713A-4738-B0DD-05799338F1BD}" type="parTrans" cxnId="{FE3E0F7A-C78A-4B6E-8D85-A421FF8AAC0F}">
      <dgm:prSet/>
      <dgm:spPr/>
      <dgm:t>
        <a:bodyPr/>
        <a:lstStyle/>
        <a:p>
          <a:endParaRPr lang="en-US"/>
        </a:p>
      </dgm:t>
    </dgm:pt>
    <dgm:pt modelId="{3F27F74F-95A5-4433-96D8-FA9E10A92BD7}" type="sibTrans" cxnId="{FE3E0F7A-C78A-4B6E-8D85-A421FF8AAC0F}">
      <dgm:prSet/>
      <dgm:spPr/>
      <dgm:t>
        <a:bodyPr/>
        <a:lstStyle/>
        <a:p>
          <a:endParaRPr lang="en-US"/>
        </a:p>
      </dgm:t>
    </dgm:pt>
    <dgm:pt modelId="{74ED9CB7-9230-4AF5-942F-9DC50B78DA8C}" type="pres">
      <dgm:prSet presAssocID="{B688F516-ED72-4CE6-B656-15C3B98A740B}" presName="Name0" presStyleCnt="0">
        <dgm:presLayoutVars>
          <dgm:chMax val="1"/>
          <dgm:chPref val="1"/>
          <dgm:dir/>
          <dgm:animOne val="branch"/>
          <dgm:animLvl val="lvl"/>
        </dgm:presLayoutVars>
      </dgm:prSet>
      <dgm:spPr/>
      <dgm:t>
        <a:bodyPr/>
        <a:lstStyle/>
        <a:p>
          <a:endParaRPr lang="en-US"/>
        </a:p>
      </dgm:t>
    </dgm:pt>
    <dgm:pt modelId="{4E72FD88-09F9-4945-8793-C612DF86391D}" type="pres">
      <dgm:prSet presAssocID="{1C18E858-EC89-4A4C-A192-552C29667CFD}" presName="singleCycle" presStyleCnt="0"/>
      <dgm:spPr/>
    </dgm:pt>
    <dgm:pt modelId="{16287EC0-E679-4B52-92CE-476A70D98392}" type="pres">
      <dgm:prSet presAssocID="{1C18E858-EC89-4A4C-A192-552C29667CFD}" presName="singleCenter" presStyleLbl="node1" presStyleIdx="0" presStyleCnt="4" custScaleX="257928" custScaleY="40645" custLinFactNeighborX="-380" custLinFactNeighborY="-12153">
        <dgm:presLayoutVars>
          <dgm:chMax val="7"/>
          <dgm:chPref val="7"/>
        </dgm:presLayoutVars>
      </dgm:prSet>
      <dgm:spPr/>
      <dgm:t>
        <a:bodyPr/>
        <a:lstStyle/>
        <a:p>
          <a:endParaRPr lang="en-US"/>
        </a:p>
      </dgm:t>
    </dgm:pt>
    <dgm:pt modelId="{71E6EA22-AE32-4136-92CA-DAD6A0C75837}" type="pres">
      <dgm:prSet presAssocID="{2741DD79-105C-498E-9BE6-5B6F526AD2B8}" presName="Name56" presStyleLbl="parChTrans1D2" presStyleIdx="0" presStyleCnt="3"/>
      <dgm:spPr/>
      <dgm:t>
        <a:bodyPr/>
        <a:lstStyle/>
        <a:p>
          <a:endParaRPr lang="en-US"/>
        </a:p>
      </dgm:t>
    </dgm:pt>
    <dgm:pt modelId="{3C996BA3-771C-49E7-B246-A430424BC1EE}" type="pres">
      <dgm:prSet presAssocID="{44F702B8-6256-4B10-8B4C-1C4935C424C9}" presName="text0" presStyleLbl="node1" presStyleIdx="1" presStyleCnt="4" custScaleX="575203" custScaleY="134438">
        <dgm:presLayoutVars>
          <dgm:bulletEnabled val="1"/>
        </dgm:presLayoutVars>
      </dgm:prSet>
      <dgm:spPr/>
      <dgm:t>
        <a:bodyPr/>
        <a:lstStyle/>
        <a:p>
          <a:endParaRPr lang="en-US"/>
        </a:p>
      </dgm:t>
    </dgm:pt>
    <dgm:pt modelId="{518F69CC-45B7-4F00-93B5-9FDFFD929F1E}" type="pres">
      <dgm:prSet presAssocID="{F70EDB3A-907B-4AE9-8606-B1C21C26A668}" presName="Name56" presStyleLbl="parChTrans1D2" presStyleIdx="1" presStyleCnt="3"/>
      <dgm:spPr/>
      <dgm:t>
        <a:bodyPr/>
        <a:lstStyle/>
        <a:p>
          <a:endParaRPr lang="en-US"/>
        </a:p>
      </dgm:t>
    </dgm:pt>
    <dgm:pt modelId="{0D3D662A-1562-455C-9C35-E2040CB36468}" type="pres">
      <dgm:prSet presAssocID="{9835E954-7ACB-4C7E-87E8-490A5580A6B3}" presName="text0" presStyleLbl="node1" presStyleIdx="2" presStyleCnt="4" custScaleX="547326" custScaleY="136728" custRadScaleRad="164899" custRadScaleInc="-20775">
        <dgm:presLayoutVars>
          <dgm:bulletEnabled val="1"/>
        </dgm:presLayoutVars>
      </dgm:prSet>
      <dgm:spPr/>
      <dgm:t>
        <a:bodyPr/>
        <a:lstStyle/>
        <a:p>
          <a:endParaRPr lang="en-US"/>
        </a:p>
      </dgm:t>
    </dgm:pt>
    <dgm:pt modelId="{A391AA3D-CD85-4887-B08D-73339482A55F}" type="pres">
      <dgm:prSet presAssocID="{61CED854-0641-4AC3-B543-F47003F5F491}" presName="Name56" presStyleLbl="parChTrans1D2" presStyleIdx="2" presStyleCnt="3"/>
      <dgm:spPr/>
      <dgm:t>
        <a:bodyPr/>
        <a:lstStyle/>
        <a:p>
          <a:endParaRPr lang="en-US"/>
        </a:p>
      </dgm:t>
    </dgm:pt>
    <dgm:pt modelId="{9624ADE5-8E30-4808-AB12-D9C57F60A46B}" type="pres">
      <dgm:prSet presAssocID="{4FE10581-6E0B-4345-9CDE-6606239E140D}" presName="text0" presStyleLbl="node1" presStyleIdx="3" presStyleCnt="4" custScaleX="589195" custScaleY="139496" custRadScaleRad="173263" custRadScaleInc="22742">
        <dgm:presLayoutVars>
          <dgm:bulletEnabled val="1"/>
        </dgm:presLayoutVars>
      </dgm:prSet>
      <dgm:spPr/>
      <dgm:t>
        <a:bodyPr/>
        <a:lstStyle/>
        <a:p>
          <a:endParaRPr lang="en-US"/>
        </a:p>
      </dgm:t>
    </dgm:pt>
  </dgm:ptLst>
  <dgm:cxnLst>
    <dgm:cxn modelId="{240705BC-307E-41D6-920B-9CE3DB765379}" type="presOf" srcId="{9835E954-7ACB-4C7E-87E8-490A5580A6B3}" destId="{0D3D662A-1562-455C-9C35-E2040CB36468}" srcOrd="0" destOrd="0" presId="urn:microsoft.com/office/officeart/2008/layout/RadialCluster"/>
    <dgm:cxn modelId="{C2417CA9-5282-4FDF-AFB6-508F27194D7B}" srcId="{B688F516-ED72-4CE6-B656-15C3B98A740B}" destId="{1C18E858-EC89-4A4C-A192-552C29667CFD}" srcOrd="0" destOrd="0" parTransId="{BB5A3BE8-D7FA-4978-A60B-746B18360535}" sibTransId="{058DA843-5426-478F-AB53-F7D7A4C4071A}"/>
    <dgm:cxn modelId="{84EE9496-2764-4EDB-8B55-C8C5DCBAB39F}" type="presOf" srcId="{2741DD79-105C-498E-9BE6-5B6F526AD2B8}" destId="{71E6EA22-AE32-4136-92CA-DAD6A0C75837}" srcOrd="0" destOrd="0" presId="urn:microsoft.com/office/officeart/2008/layout/RadialCluster"/>
    <dgm:cxn modelId="{0CA85980-6AB0-4AE3-8225-CA7516FE1250}" type="presOf" srcId="{F70EDB3A-907B-4AE9-8606-B1C21C26A668}" destId="{518F69CC-45B7-4F00-93B5-9FDFFD929F1E}" srcOrd="0" destOrd="0" presId="urn:microsoft.com/office/officeart/2008/layout/RadialCluster"/>
    <dgm:cxn modelId="{BE5F3D1A-DAF6-4B91-817F-8465B4507471}" srcId="{1C18E858-EC89-4A4C-A192-552C29667CFD}" destId="{4FE10581-6E0B-4345-9CDE-6606239E140D}" srcOrd="2" destOrd="0" parTransId="{61CED854-0641-4AC3-B543-F47003F5F491}" sibTransId="{5C319442-F410-47B5-B609-17FEE092C8BE}"/>
    <dgm:cxn modelId="{CBDB17A2-7B7B-4C60-BA96-9FC53482C51B}" type="presOf" srcId="{61CED854-0641-4AC3-B543-F47003F5F491}" destId="{A391AA3D-CD85-4887-B08D-73339482A55F}" srcOrd="0" destOrd="0" presId="urn:microsoft.com/office/officeart/2008/layout/RadialCluster"/>
    <dgm:cxn modelId="{406E387C-AE17-46EA-B24B-D261FE9BCF5F}" type="presOf" srcId="{44F702B8-6256-4B10-8B4C-1C4935C424C9}" destId="{3C996BA3-771C-49E7-B246-A430424BC1EE}" srcOrd="0" destOrd="0" presId="urn:microsoft.com/office/officeart/2008/layout/RadialCluster"/>
    <dgm:cxn modelId="{FE3E0F7A-C78A-4B6E-8D85-A421FF8AAC0F}" srcId="{B688F516-ED72-4CE6-B656-15C3B98A740B}" destId="{D1F4D7C3-3C7A-4CA0-A7C0-B22208FE739D}" srcOrd="1" destOrd="0" parTransId="{90CA0EA2-713A-4738-B0DD-05799338F1BD}" sibTransId="{3F27F74F-95A5-4433-96D8-FA9E10A92BD7}"/>
    <dgm:cxn modelId="{4E55E8B1-FF59-4C9B-A783-3133BFE00C6C}" type="presOf" srcId="{B688F516-ED72-4CE6-B656-15C3B98A740B}" destId="{74ED9CB7-9230-4AF5-942F-9DC50B78DA8C}" srcOrd="0" destOrd="0" presId="urn:microsoft.com/office/officeart/2008/layout/RadialCluster"/>
    <dgm:cxn modelId="{14B449DE-6F56-44DB-BC29-2ABE912C62AD}" srcId="{1C18E858-EC89-4A4C-A192-552C29667CFD}" destId="{44F702B8-6256-4B10-8B4C-1C4935C424C9}" srcOrd="0" destOrd="0" parTransId="{2741DD79-105C-498E-9BE6-5B6F526AD2B8}" sibTransId="{73392C1F-831F-4CA6-8CC0-19FF82DF1C04}"/>
    <dgm:cxn modelId="{73F8DC65-642B-4CC9-81C1-F8321C552751}" type="presOf" srcId="{4FE10581-6E0B-4345-9CDE-6606239E140D}" destId="{9624ADE5-8E30-4808-AB12-D9C57F60A46B}" srcOrd="0" destOrd="0" presId="urn:microsoft.com/office/officeart/2008/layout/RadialCluster"/>
    <dgm:cxn modelId="{733EFCB2-6731-459E-82D0-7B0D3DF7E505}" srcId="{1C18E858-EC89-4A4C-A192-552C29667CFD}" destId="{9835E954-7ACB-4C7E-87E8-490A5580A6B3}" srcOrd="1" destOrd="0" parTransId="{F70EDB3A-907B-4AE9-8606-B1C21C26A668}" sibTransId="{E553D857-EDF8-4A6C-981D-52BA147772A1}"/>
    <dgm:cxn modelId="{2AD1CD4D-68E4-4CB3-9C3F-D1C35796E77A}" type="presOf" srcId="{1C18E858-EC89-4A4C-A192-552C29667CFD}" destId="{16287EC0-E679-4B52-92CE-476A70D98392}" srcOrd="0" destOrd="0" presId="urn:microsoft.com/office/officeart/2008/layout/RadialCluster"/>
    <dgm:cxn modelId="{848B095C-F2C2-4419-AD6C-CB9212A9E8F5}" type="presParOf" srcId="{74ED9CB7-9230-4AF5-942F-9DC50B78DA8C}" destId="{4E72FD88-09F9-4945-8793-C612DF86391D}" srcOrd="0" destOrd="0" presId="urn:microsoft.com/office/officeart/2008/layout/RadialCluster"/>
    <dgm:cxn modelId="{2BD5063A-BE85-4F1C-B36D-60F4ECD50BF2}" type="presParOf" srcId="{4E72FD88-09F9-4945-8793-C612DF86391D}" destId="{16287EC0-E679-4B52-92CE-476A70D98392}" srcOrd="0" destOrd="0" presId="urn:microsoft.com/office/officeart/2008/layout/RadialCluster"/>
    <dgm:cxn modelId="{4D0C94BA-F37F-43FE-9907-56708C5E71A2}" type="presParOf" srcId="{4E72FD88-09F9-4945-8793-C612DF86391D}" destId="{71E6EA22-AE32-4136-92CA-DAD6A0C75837}" srcOrd="1" destOrd="0" presId="urn:microsoft.com/office/officeart/2008/layout/RadialCluster"/>
    <dgm:cxn modelId="{4633BD10-79E1-485E-AC2D-35ACC2A8D14C}" type="presParOf" srcId="{4E72FD88-09F9-4945-8793-C612DF86391D}" destId="{3C996BA3-771C-49E7-B246-A430424BC1EE}" srcOrd="2" destOrd="0" presId="urn:microsoft.com/office/officeart/2008/layout/RadialCluster"/>
    <dgm:cxn modelId="{58A71899-069E-4B21-B0EA-A379FE93EE53}" type="presParOf" srcId="{4E72FD88-09F9-4945-8793-C612DF86391D}" destId="{518F69CC-45B7-4F00-93B5-9FDFFD929F1E}" srcOrd="3" destOrd="0" presId="urn:microsoft.com/office/officeart/2008/layout/RadialCluster"/>
    <dgm:cxn modelId="{E89D739F-4EA9-41E5-8DAF-AC8814F81D49}" type="presParOf" srcId="{4E72FD88-09F9-4945-8793-C612DF86391D}" destId="{0D3D662A-1562-455C-9C35-E2040CB36468}" srcOrd="4" destOrd="0" presId="urn:microsoft.com/office/officeart/2008/layout/RadialCluster"/>
    <dgm:cxn modelId="{066DB2E0-08FC-4F36-B1DD-24FFB3B47A21}" type="presParOf" srcId="{4E72FD88-09F9-4945-8793-C612DF86391D}" destId="{A391AA3D-CD85-4887-B08D-73339482A55F}" srcOrd="5" destOrd="0" presId="urn:microsoft.com/office/officeart/2008/layout/RadialCluster"/>
    <dgm:cxn modelId="{416567AE-B81D-474E-8CE9-74394A105A8E}" type="presParOf" srcId="{4E72FD88-09F9-4945-8793-C612DF86391D}" destId="{9624ADE5-8E30-4808-AB12-D9C57F60A46B}" srcOrd="6"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tx2">
                  <a:lumMod val="5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E2C9C367-058C-45DC-8DD9-05A0C2B54DE8}" type="datetimeFigureOut">
              <a:rPr lang="en-US" smtClean="0">
                <a:solidFill>
                  <a:prstClr val="black">
                    <a:tint val="75000"/>
                  </a:prstClr>
                </a:solidFill>
              </a:rPr>
              <a:pPr/>
              <a:t>12/21/2019</a:t>
            </a:fld>
            <a:endParaRPr lang="en-US">
              <a:solidFill>
                <a:prstClr val="black">
                  <a:tint val="75000"/>
                </a:prstClr>
              </a:solidFill>
            </a:endParaRPr>
          </a:p>
        </p:txBody>
      </p:sp>
      <p:sp>
        <p:nvSpPr>
          <p:cNvPr id="5" name="Footer Placeholder 4"/>
          <p:cNvSpPr>
            <a:spLocks noGrp="1"/>
          </p:cNvSpPr>
          <p:nvPr>
            <p:ph type="ftr" sz="quarter" idx="11"/>
          </p:nvPr>
        </p:nvSpPr>
        <p:spPr>
          <a:xfrm>
            <a:off x="1876424" y="5410201"/>
            <a:ext cx="5124886" cy="365125"/>
          </a:xfrm>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a:xfrm>
            <a:off x="9896911" y="5410199"/>
            <a:ext cx="771089" cy="365125"/>
          </a:xfrm>
        </p:spPr>
        <p:txBody>
          <a:bodyPr/>
          <a:lstStyle/>
          <a:p>
            <a:fld id="{CFB3929B-0E4C-42FC-B408-BE86D800D3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725853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smtClean="0"/>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rtl="0"/>
            <a:fld id="{E2C9C367-058C-45DC-8DD9-05A0C2B54DE8}" type="datetimeFigureOut">
              <a:rPr lang="en-US" smtClean="0">
                <a:solidFill>
                  <a:prstClr val="black">
                    <a:tint val="75000"/>
                  </a:prstClr>
                </a:solidFill>
              </a:rPr>
              <a:pPr rtl="0"/>
              <a:t>12/21/2019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rtl="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rtl="0"/>
            <a:fld id="{CFB3929B-0E4C-42FC-B408-BE86D800D3A6}" type="slidenum">
              <a:rPr lang="en-US" smtClean="0">
                <a:solidFill>
                  <a:prstClr val="black">
                    <a:tint val="75000"/>
                  </a:prstClr>
                </a:solidFill>
              </a:rPr>
              <a:pPr rtl="0"/>
              <a:t>‹#›</a:t>
            </a:fld>
            <a:endParaRPr lang="en-US">
              <a:solidFill>
                <a:prstClr val="black">
                  <a:tint val="75000"/>
                </a:prstClr>
              </a:solidFill>
            </a:endParaRPr>
          </a:p>
        </p:txBody>
      </p:sp>
    </p:spTree>
    <p:extLst>
      <p:ext uri="{BB962C8B-B14F-4D97-AF65-F5344CB8AC3E}">
        <p14:creationId xmlns:p14="http://schemas.microsoft.com/office/powerpoint/2010/main" val="12552296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rtl="0"/>
            <a:fld id="{E2C9C367-058C-45DC-8DD9-05A0C2B54DE8}" type="datetimeFigureOut">
              <a:rPr lang="en-US" smtClean="0">
                <a:solidFill>
                  <a:prstClr val="black">
                    <a:tint val="75000"/>
                  </a:prstClr>
                </a:solidFill>
              </a:rPr>
              <a:pPr rtl="0"/>
              <a:t>12/21/2019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rtl="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rtl="0"/>
            <a:fld id="{CFB3929B-0E4C-42FC-B408-BE86D800D3A6}" type="slidenum">
              <a:rPr lang="en-US" smtClean="0">
                <a:solidFill>
                  <a:prstClr val="black">
                    <a:tint val="75000"/>
                  </a:prstClr>
                </a:solidFill>
              </a:rPr>
              <a:pPr rtl="0"/>
              <a:t>‹#›</a:t>
            </a:fld>
            <a:endParaRPr lang="en-US">
              <a:solidFill>
                <a:prstClr val="black">
                  <a:tint val="75000"/>
                </a:prstClr>
              </a:solidFill>
            </a:endParaRPr>
          </a:p>
        </p:txBody>
      </p:sp>
    </p:spTree>
    <p:extLst>
      <p:ext uri="{BB962C8B-B14F-4D97-AF65-F5344CB8AC3E}">
        <p14:creationId xmlns:p14="http://schemas.microsoft.com/office/powerpoint/2010/main" val="4248918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rtl="0"/>
            <a:fld id="{E2C9C367-058C-45DC-8DD9-05A0C2B54DE8}" type="datetimeFigureOut">
              <a:rPr lang="en-US" smtClean="0">
                <a:solidFill>
                  <a:prstClr val="black">
                    <a:tint val="75000"/>
                  </a:prstClr>
                </a:solidFill>
              </a:rPr>
              <a:pPr rtl="0"/>
              <a:t>12/21/2019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rtl="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rtl="0"/>
            <a:fld id="{CFB3929B-0E4C-42FC-B408-BE86D800D3A6}" type="slidenum">
              <a:rPr lang="en-US" smtClean="0">
                <a:solidFill>
                  <a:prstClr val="black">
                    <a:tint val="75000"/>
                  </a:prstClr>
                </a:solidFill>
              </a:rPr>
              <a:pPr rtl="0"/>
              <a:t>‹#›</a:t>
            </a:fld>
            <a:endParaRPr lang="en-US">
              <a:solidFill>
                <a:prstClr val="black">
                  <a:tint val="75000"/>
                </a:prstClr>
              </a:solidFill>
            </a:endParaRPr>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7072655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rtl="0"/>
            <a:fld id="{E2C9C367-058C-45DC-8DD9-05A0C2B54DE8}" type="datetimeFigureOut">
              <a:rPr lang="en-US" smtClean="0">
                <a:solidFill>
                  <a:prstClr val="black">
                    <a:tint val="75000"/>
                  </a:prstClr>
                </a:solidFill>
              </a:rPr>
              <a:pPr rtl="0"/>
              <a:t>12/21/2019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rtl="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rtl="0"/>
            <a:fld id="{CFB3929B-0E4C-42FC-B408-BE86D800D3A6}" type="slidenum">
              <a:rPr lang="en-US" smtClean="0">
                <a:solidFill>
                  <a:prstClr val="black">
                    <a:tint val="75000"/>
                  </a:prstClr>
                </a:solidFill>
              </a:rPr>
              <a:pPr rtl="0"/>
              <a:t>‹#›</a:t>
            </a:fld>
            <a:endParaRPr lang="en-US">
              <a:solidFill>
                <a:prstClr val="black">
                  <a:tint val="75000"/>
                </a:prstClr>
              </a:solidFill>
            </a:endParaRPr>
          </a:p>
        </p:txBody>
      </p:sp>
    </p:spTree>
    <p:extLst>
      <p:ext uri="{BB962C8B-B14F-4D97-AF65-F5344CB8AC3E}">
        <p14:creationId xmlns:p14="http://schemas.microsoft.com/office/powerpoint/2010/main" val="17047562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pPr rtl="0"/>
            <a:fld id="{E2C9C367-058C-45DC-8DD9-05A0C2B54DE8}" type="datetimeFigureOut">
              <a:rPr lang="en-US" smtClean="0">
                <a:solidFill>
                  <a:prstClr val="black">
                    <a:tint val="75000"/>
                  </a:prstClr>
                </a:solidFill>
              </a:rPr>
              <a:pPr rtl="0"/>
              <a:t>12/21/2019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rtl="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rtl="0"/>
            <a:fld id="{CFB3929B-0E4C-42FC-B408-BE86D800D3A6}" type="slidenum">
              <a:rPr lang="en-US" smtClean="0">
                <a:solidFill>
                  <a:prstClr val="black">
                    <a:tint val="75000"/>
                  </a:prstClr>
                </a:solidFill>
              </a:rPr>
              <a:pPr rtl="0"/>
              <a:t>‹#›</a:t>
            </a:fld>
            <a:endParaRPr lang="en-US">
              <a:solidFill>
                <a:prstClr val="black">
                  <a:tint val="75000"/>
                </a:prstClr>
              </a:solidFill>
            </a:endParaRPr>
          </a:p>
        </p:txBody>
      </p:sp>
    </p:spTree>
    <p:extLst>
      <p:ext uri="{BB962C8B-B14F-4D97-AF65-F5344CB8AC3E}">
        <p14:creationId xmlns:p14="http://schemas.microsoft.com/office/powerpoint/2010/main" val="1469761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pPr rtl="0"/>
            <a:fld id="{E2C9C367-058C-45DC-8DD9-05A0C2B54DE8}" type="datetimeFigureOut">
              <a:rPr lang="en-US" smtClean="0">
                <a:solidFill>
                  <a:prstClr val="black">
                    <a:tint val="75000"/>
                  </a:prstClr>
                </a:solidFill>
              </a:rPr>
              <a:pPr rtl="0"/>
              <a:t>12/21/2019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rtl="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rtl="0"/>
            <a:fld id="{CFB3929B-0E4C-42FC-B408-BE86D800D3A6}" type="slidenum">
              <a:rPr lang="en-US" smtClean="0">
                <a:solidFill>
                  <a:prstClr val="black">
                    <a:tint val="75000"/>
                  </a:prstClr>
                </a:solidFill>
              </a:rPr>
              <a:pPr rtl="0"/>
              <a:t>‹#›</a:t>
            </a:fld>
            <a:endParaRPr lang="en-US">
              <a:solidFill>
                <a:prstClr val="black">
                  <a:tint val="75000"/>
                </a:prstClr>
              </a:solidFill>
            </a:endParaRPr>
          </a:p>
        </p:txBody>
      </p:sp>
    </p:spTree>
    <p:extLst>
      <p:ext uri="{BB962C8B-B14F-4D97-AF65-F5344CB8AC3E}">
        <p14:creationId xmlns:p14="http://schemas.microsoft.com/office/powerpoint/2010/main" val="13342440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2C9C367-058C-45DC-8DD9-05A0C2B54DE8}" type="datetimeFigureOut">
              <a:rPr lang="en-US" smtClean="0">
                <a:solidFill>
                  <a:prstClr val="black">
                    <a:tint val="75000"/>
                  </a:prstClr>
                </a:solidFill>
              </a:rPr>
              <a:pPr/>
              <a:t>12/21/2019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FB3929B-0E4C-42FC-B408-BE86D800D3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06120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2C9C367-058C-45DC-8DD9-05A0C2B54DE8}" type="datetimeFigureOut">
              <a:rPr lang="en-US" smtClean="0">
                <a:solidFill>
                  <a:prstClr val="black">
                    <a:tint val="75000"/>
                  </a:prstClr>
                </a:solidFill>
              </a:rPr>
              <a:pPr/>
              <a:t>12/21/2019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FB3929B-0E4C-42FC-B408-BE86D800D3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33179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2C9C367-058C-45DC-8DD9-05A0C2B54DE8}" type="datetimeFigureOut">
              <a:rPr lang="en-US" smtClean="0">
                <a:solidFill>
                  <a:prstClr val="black">
                    <a:tint val="75000"/>
                  </a:prstClr>
                </a:solidFill>
              </a:rPr>
              <a:pPr/>
              <a:t>12/21/2019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FB3929B-0E4C-42FC-B408-BE86D800D3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423268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2C9C367-058C-45DC-8DD9-05A0C2B54DE8}" type="datetimeFigureOut">
              <a:rPr lang="en-US" smtClean="0">
                <a:solidFill>
                  <a:prstClr val="black">
                    <a:tint val="75000"/>
                  </a:prstClr>
                </a:solidFill>
              </a:rPr>
              <a:pPr/>
              <a:t>12/21/2019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FB3929B-0E4C-42FC-B408-BE86D800D3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30071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2C9C367-058C-45DC-8DD9-05A0C2B54DE8}" type="datetimeFigureOut">
              <a:rPr lang="en-US" smtClean="0">
                <a:solidFill>
                  <a:prstClr val="black">
                    <a:tint val="75000"/>
                  </a:prstClr>
                </a:solidFill>
              </a:rPr>
              <a:pPr/>
              <a:t>12/21/2019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FB3929B-0E4C-42FC-B408-BE86D800D3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321406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2C9C367-058C-45DC-8DD9-05A0C2B54DE8}" type="datetimeFigureOut">
              <a:rPr lang="en-US" smtClean="0">
                <a:solidFill>
                  <a:prstClr val="black">
                    <a:tint val="75000"/>
                  </a:prstClr>
                </a:solidFill>
              </a:rPr>
              <a:pPr/>
              <a:t>12/21/2019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CFB3929B-0E4C-42FC-B408-BE86D800D3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79756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2C9C367-058C-45DC-8DD9-05A0C2B54DE8}" type="datetimeFigureOut">
              <a:rPr lang="en-US" smtClean="0">
                <a:solidFill>
                  <a:prstClr val="black">
                    <a:tint val="75000"/>
                  </a:prstClr>
                </a:solidFill>
              </a:rPr>
              <a:pPr/>
              <a:t>12/21/2019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CFB3929B-0E4C-42FC-B408-BE86D800D3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304682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C9C367-058C-45DC-8DD9-05A0C2B54DE8}" type="datetimeFigureOut">
              <a:rPr lang="en-US" smtClean="0">
                <a:solidFill>
                  <a:prstClr val="black">
                    <a:tint val="75000"/>
                  </a:prstClr>
                </a:solidFill>
              </a:rPr>
              <a:pPr/>
              <a:t>12/21/2019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CFB3929B-0E4C-42FC-B408-BE86D800D3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34897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C9C367-058C-45DC-8DD9-05A0C2B54DE8}" type="datetimeFigureOut">
              <a:rPr lang="en-US" smtClean="0">
                <a:solidFill>
                  <a:prstClr val="black">
                    <a:tint val="75000"/>
                  </a:prstClr>
                </a:solidFill>
              </a:rPr>
              <a:pPr/>
              <a:t>12/21/2019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FB3929B-0E4C-42FC-B408-BE86D800D3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10364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C9C367-058C-45DC-8DD9-05A0C2B54DE8}" type="datetimeFigureOut">
              <a:rPr lang="en-US" smtClean="0">
                <a:solidFill>
                  <a:prstClr val="black">
                    <a:tint val="75000"/>
                  </a:prstClr>
                </a:solidFill>
              </a:rPr>
              <a:pPr/>
              <a:t>12/21/2019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FB3929B-0E4C-42FC-B408-BE86D800D3A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017711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a:gradFill flip="none" rotWithShape="1">
            <a:gsLst>
              <a:gs pos="0">
                <a:schemeClr val="tx2"/>
              </a:gs>
              <a:gs pos="100000">
                <a:schemeClr val="tx2">
                  <a:lumMod val="50000"/>
                </a:schemeClr>
              </a:gs>
            </a:gsLst>
            <a:lin ang="5400000" scaled="0"/>
            <a:tileRect/>
          </a:gradFill>
        </p:grpSpPr>
        <p:grpSp>
          <p:nvGrpSpPr>
            <p:cNvPr id="9" name="Group 8"/>
            <p:cNvGrpSpPr/>
            <p:nvPr/>
          </p:nvGrpSpPr>
          <p:grpSpPr>
            <a:xfrm>
              <a:off x="-14288" y="0"/>
              <a:ext cx="1220788" cy="6858001"/>
              <a:chOff x="-14288" y="0"/>
              <a:chExt cx="1220788" cy="6858001"/>
            </a:xfrm>
            <a:grp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p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rtl="0"/>
            <a:fld id="{E2C9C367-058C-45DC-8DD9-05A0C2B54DE8}" type="datetimeFigureOut">
              <a:rPr lang="en-US" smtClean="0">
                <a:solidFill>
                  <a:prstClr val="black">
                    <a:tint val="75000"/>
                  </a:prstClr>
                </a:solidFill>
              </a:rPr>
              <a:pPr rtl="0"/>
              <a:t>12/21/2019</a:t>
            </a:fld>
            <a:endParaRPr lang="en-US">
              <a:solidFill>
                <a:prstClr val="black">
                  <a:tint val="75000"/>
                </a:prstClr>
              </a:solidFill>
            </a:endParaRPr>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pPr rtl="0"/>
            <a:endParaRPr lang="en-US">
              <a:solidFill>
                <a:prstClr val="black">
                  <a:tint val="75000"/>
                </a:prstClr>
              </a:solidFill>
            </a:endParaRPr>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rtl="0"/>
            <a:fld id="{CFB3929B-0E4C-42FC-B408-BE86D800D3A6}" type="slidenum">
              <a:rPr lang="en-US" smtClean="0">
                <a:solidFill>
                  <a:prstClr val="black">
                    <a:tint val="75000"/>
                  </a:prstClr>
                </a:solidFill>
              </a:rPr>
              <a:pPr rtl="0"/>
              <a:t>‹#›</a:t>
            </a:fld>
            <a:endParaRPr lang="en-US">
              <a:solidFill>
                <a:prstClr val="black">
                  <a:tint val="75000"/>
                </a:prstClr>
              </a:solidFill>
            </a:endParaRPr>
          </a:p>
        </p:txBody>
      </p:sp>
    </p:spTree>
    <p:extLst>
      <p:ext uri="{BB962C8B-B14F-4D97-AF65-F5344CB8AC3E}">
        <p14:creationId xmlns:p14="http://schemas.microsoft.com/office/powerpoint/2010/main" val="3921755682"/>
      </p:ext>
    </p:extLst>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Lst>
  <p:txStyles>
    <p:titleStyle>
      <a:lvl1pPr algn="l" defTabSz="914400" rtl="1"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r" defTabSz="914400" rtl="1"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r" defTabSz="914400" rtl="1"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r" defTabSz="914400" rtl="1"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r" defTabSz="914400" rtl="1"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r" defTabSz="914400" rtl="1"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7" name="TextBox 6"/>
          <p:cNvSpPr txBox="1"/>
          <p:nvPr/>
        </p:nvSpPr>
        <p:spPr>
          <a:xfrm>
            <a:off x="1540887" y="3184753"/>
            <a:ext cx="8831264" cy="1323439"/>
          </a:xfrm>
          <a:prstGeom prst="rect">
            <a:avLst/>
          </a:prstGeom>
          <a:noFill/>
        </p:spPr>
        <p:txBody>
          <a:bodyPr wrap="none" rtlCol="0">
            <a:spAutoFit/>
          </a:bodyPr>
          <a:lstStyle/>
          <a:p>
            <a:pPr algn="ctr" rtl="0"/>
            <a:r>
              <a:rPr lang="fa-IR" sz="4000" b="1" dirty="0">
                <a:solidFill>
                  <a:prstClr val="black"/>
                </a:solidFill>
                <a:cs typeface="B Homa" panose="00000400000000000000" pitchFamily="2" charset="-78"/>
              </a:rPr>
              <a:t>بررسی قرون وسطی در تاریخ شهر و شهرسازی جهان</a:t>
            </a:r>
            <a:endParaRPr lang="en-US" sz="4000" b="1" dirty="0">
              <a:solidFill>
                <a:prstClr val="black"/>
              </a:solidFill>
              <a:cs typeface="B Homa" panose="00000400000000000000" pitchFamily="2" charset="-78"/>
            </a:endParaRPr>
          </a:p>
          <a:p>
            <a:pPr algn="ctr" rtl="0"/>
            <a:endParaRPr lang="en-US" sz="4000" b="1" dirty="0">
              <a:solidFill>
                <a:prstClr val="white"/>
              </a:solidFill>
              <a:cs typeface="B Homa" panose="00000400000000000000" pitchFamily="2" charset="-78"/>
            </a:endParaRPr>
          </a:p>
        </p:txBody>
      </p:sp>
    </p:spTree>
    <p:extLst>
      <p:ext uri="{BB962C8B-B14F-4D97-AF65-F5344CB8AC3E}">
        <p14:creationId xmlns:p14="http://schemas.microsoft.com/office/powerpoint/2010/main" val="13886611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7" name="Rectangle 6"/>
          <p:cNvSpPr/>
          <p:nvPr/>
        </p:nvSpPr>
        <p:spPr>
          <a:xfrm>
            <a:off x="6539376" y="1020773"/>
            <a:ext cx="3999813" cy="461665"/>
          </a:xfrm>
          <a:prstGeom prst="rect">
            <a:avLst/>
          </a:prstGeom>
        </p:spPr>
        <p:txBody>
          <a:bodyPr wrap="none">
            <a:spAutoFit/>
          </a:bodyPr>
          <a:lstStyle/>
          <a:p>
            <a:pPr lvl="4" rtl="0"/>
            <a:r>
              <a:rPr lang="fa-IR" sz="2400" b="1" dirty="0">
                <a:solidFill>
                  <a:srgbClr val="FF0000"/>
                </a:solidFill>
                <a:cs typeface="B Homa" panose="00000400000000000000" pitchFamily="2" charset="-78"/>
              </a:rPr>
              <a:t>شهرهای رومی مبد</a:t>
            </a:r>
            <a:r>
              <a:rPr lang="fa-IR" sz="2400" dirty="0">
                <a:solidFill>
                  <a:srgbClr val="FF0000"/>
                </a:solidFill>
                <a:cs typeface="B Homa" panose="00000400000000000000" pitchFamily="2" charset="-78"/>
              </a:rPr>
              <a:t>ا</a:t>
            </a:r>
          </a:p>
        </p:txBody>
      </p:sp>
      <p:sp>
        <p:nvSpPr>
          <p:cNvPr id="9" name="Rectangle 8"/>
          <p:cNvSpPr/>
          <p:nvPr/>
        </p:nvSpPr>
        <p:spPr>
          <a:xfrm>
            <a:off x="3520203" y="1990753"/>
            <a:ext cx="7018986" cy="707886"/>
          </a:xfrm>
          <a:prstGeom prst="rect">
            <a:avLst/>
          </a:prstGeom>
        </p:spPr>
        <p:txBody>
          <a:bodyPr wrap="square">
            <a:spAutoFit/>
          </a:bodyPr>
          <a:lstStyle/>
          <a:p>
            <a:pPr rtl="0"/>
            <a:r>
              <a:rPr lang="fa-IR" sz="2000" b="1" dirty="0">
                <a:solidFill>
                  <a:prstClr val="black"/>
                </a:solidFill>
                <a:cs typeface="B Homa" panose="00000400000000000000" pitchFamily="2" charset="-78"/>
              </a:rPr>
              <a:t/>
            </a:r>
            <a:br>
              <a:rPr lang="fa-IR" sz="2000" b="1" dirty="0">
                <a:solidFill>
                  <a:prstClr val="black"/>
                </a:solidFill>
                <a:cs typeface="B Homa" panose="00000400000000000000" pitchFamily="2" charset="-78"/>
              </a:rPr>
            </a:br>
            <a:endParaRPr lang="en-US" sz="2000" b="1" dirty="0">
              <a:solidFill>
                <a:prstClr val="black"/>
              </a:solidFill>
              <a:cs typeface="B Homa" panose="00000400000000000000" pitchFamily="2" charset="-78"/>
            </a:endParaRPr>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82473" y="3386978"/>
            <a:ext cx="8452812" cy="2274701"/>
          </a:xfrm>
          <a:prstGeom prst="rect">
            <a:avLst/>
          </a:prstGeom>
          <a:ln>
            <a:noFill/>
          </a:ln>
          <a:effectLst>
            <a:softEdge rad="112500"/>
          </a:effectLst>
        </p:spPr>
      </p:pic>
      <p:sp>
        <p:nvSpPr>
          <p:cNvPr id="14" name="Rectangle 13"/>
          <p:cNvSpPr/>
          <p:nvPr/>
        </p:nvSpPr>
        <p:spPr>
          <a:xfrm>
            <a:off x="1524000" y="1713707"/>
            <a:ext cx="8811285" cy="1015663"/>
          </a:xfrm>
          <a:prstGeom prst="rect">
            <a:avLst/>
          </a:prstGeom>
        </p:spPr>
        <p:txBody>
          <a:bodyPr wrap="square">
            <a:spAutoFit/>
          </a:bodyPr>
          <a:lstStyle/>
          <a:p>
            <a:pPr rtl="0"/>
            <a:r>
              <a:rPr lang="fa-IR" sz="2000" b="1" dirty="0">
                <a:solidFill>
                  <a:prstClr val="black"/>
                </a:solidFill>
                <a:cs typeface="B Homa" panose="00000400000000000000" pitchFamily="2" charset="-78"/>
              </a:rPr>
              <a:t>در قرون وسطی شهرهای بسیاری به دلیل دهه ها و گاه قرن ها متروک بودن و یا کاهش جمعیت آن بافت شطرنجی اولیه خود را از دست داده بودند و در طی بازسازی شهر به تدریج بدون طرح وبا الگوی معمول قرون وسطی رشد کرد و از شبکه شطرنجی اولیه اقری باقی نماند</a:t>
            </a:r>
            <a:endParaRPr lang="en-US" sz="2000" b="1" dirty="0">
              <a:solidFill>
                <a:prstClr val="black"/>
              </a:solidFill>
              <a:cs typeface="B Homa" panose="00000400000000000000" pitchFamily="2" charset="-78"/>
            </a:endParaRPr>
          </a:p>
        </p:txBody>
      </p:sp>
    </p:spTree>
    <p:extLst>
      <p:ext uri="{BB962C8B-B14F-4D97-AF65-F5344CB8AC3E}">
        <p14:creationId xmlns:p14="http://schemas.microsoft.com/office/powerpoint/2010/main" val="13722907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fade">
                                      <p:cBhvr>
                                        <p:cTn id="12" dur="1000"/>
                                        <p:tgtEl>
                                          <p:spTgt spid="14">
                                            <p:txEl>
                                              <p:pRg st="0" end="0"/>
                                            </p:txEl>
                                          </p:spTgt>
                                        </p:tgtEl>
                                      </p:cBhvr>
                                    </p:animEffect>
                                    <p:anim calcmode="lin" valueType="num">
                                      <p:cBhvr>
                                        <p:cTn id="13"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7" name="TextBox 6"/>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10" name="Rectangle 9"/>
          <p:cNvSpPr/>
          <p:nvPr/>
        </p:nvSpPr>
        <p:spPr>
          <a:xfrm>
            <a:off x="1403797" y="761295"/>
            <a:ext cx="6096000" cy="369332"/>
          </a:xfrm>
          <a:prstGeom prst="rect">
            <a:avLst/>
          </a:prstGeom>
        </p:spPr>
        <p:txBody>
          <a:bodyPr>
            <a:spAutoFit/>
          </a:bodyPr>
          <a:lstStyle/>
          <a:p>
            <a:pPr rtl="0"/>
            <a:endParaRPr lang="en-US" dirty="0">
              <a:solidFill>
                <a:prstClr val="black"/>
              </a:solidFill>
            </a:endParaRPr>
          </a:p>
        </p:txBody>
      </p:sp>
      <p:sp>
        <p:nvSpPr>
          <p:cNvPr id="11" name="TextBox 10"/>
          <p:cNvSpPr txBox="1"/>
          <p:nvPr/>
        </p:nvSpPr>
        <p:spPr>
          <a:xfrm>
            <a:off x="8564450" y="1345149"/>
            <a:ext cx="184731" cy="369332"/>
          </a:xfrm>
          <a:prstGeom prst="rect">
            <a:avLst/>
          </a:prstGeom>
          <a:noFill/>
        </p:spPr>
        <p:txBody>
          <a:bodyPr wrap="none" rtlCol="0">
            <a:spAutoFit/>
          </a:bodyPr>
          <a:lstStyle/>
          <a:p>
            <a:pPr rtl="0"/>
            <a:endParaRPr lang="en-US" dirty="0">
              <a:solidFill>
                <a:prstClr val="black"/>
              </a:solidFill>
            </a:endParaRPr>
          </a:p>
        </p:txBody>
      </p:sp>
      <p:sp>
        <p:nvSpPr>
          <p:cNvPr id="8" name="Rectangle 7"/>
          <p:cNvSpPr/>
          <p:nvPr/>
        </p:nvSpPr>
        <p:spPr>
          <a:xfrm>
            <a:off x="4556199" y="933783"/>
            <a:ext cx="6096000" cy="461665"/>
          </a:xfrm>
          <a:prstGeom prst="rect">
            <a:avLst/>
          </a:prstGeom>
        </p:spPr>
        <p:txBody>
          <a:bodyPr>
            <a:spAutoFit/>
          </a:bodyPr>
          <a:lstStyle/>
          <a:p>
            <a:pPr lvl="4" rtl="0"/>
            <a:r>
              <a:rPr lang="fa-IR" sz="2400" b="1" dirty="0">
                <a:solidFill>
                  <a:srgbClr val="FF0000"/>
                </a:solidFill>
                <a:cs typeface="B Homa" panose="00000400000000000000" pitchFamily="2" charset="-78"/>
              </a:rPr>
              <a:t>شهرهای </a:t>
            </a:r>
            <a:r>
              <a:rPr lang="fa-IR" sz="2400" dirty="0">
                <a:solidFill>
                  <a:srgbClr val="FF0000"/>
                </a:solidFill>
                <a:cs typeface="B Homa" panose="00000400000000000000" pitchFamily="2" charset="-78"/>
              </a:rPr>
              <a:t>ا</a:t>
            </a:r>
            <a:r>
              <a:rPr lang="fa-IR" sz="2400" b="1" dirty="0">
                <a:solidFill>
                  <a:srgbClr val="FF0000"/>
                </a:solidFill>
                <a:cs typeface="B Homa" panose="00000400000000000000" pitchFamily="2" charset="-78"/>
              </a:rPr>
              <a:t>سقف نشین یا حکومتی</a:t>
            </a:r>
          </a:p>
        </p:txBody>
      </p:sp>
      <p:sp>
        <p:nvSpPr>
          <p:cNvPr id="13" name="Rounded Rectangle 12"/>
          <p:cNvSpPr/>
          <p:nvPr/>
        </p:nvSpPr>
        <p:spPr>
          <a:xfrm>
            <a:off x="8590671" y="2261331"/>
            <a:ext cx="2077329" cy="994341"/>
          </a:xfrm>
          <a:prstGeom prst="roundRect">
            <a:avLst/>
          </a:prstGeom>
          <a:solidFill>
            <a:schemeClr val="accent4">
              <a:lumMod val="60000"/>
              <a:lumOff val="40000"/>
            </a:schemeClr>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b="1" dirty="0">
                <a:solidFill>
                  <a:srgbClr val="FF0000"/>
                </a:solidFill>
                <a:cs typeface="B Homa" panose="00000400000000000000" pitchFamily="2" charset="-78"/>
              </a:rPr>
              <a:t>شهرهای اسقف نشین</a:t>
            </a:r>
            <a:endParaRPr lang="en-US" b="1" dirty="0">
              <a:solidFill>
                <a:srgbClr val="FF0000"/>
              </a:solidFill>
              <a:cs typeface="B Homa" panose="00000400000000000000" pitchFamily="2" charset="-78"/>
            </a:endParaRPr>
          </a:p>
        </p:txBody>
      </p:sp>
      <p:sp>
        <p:nvSpPr>
          <p:cNvPr id="14" name="Rounded Rectangle 13"/>
          <p:cNvSpPr/>
          <p:nvPr/>
        </p:nvSpPr>
        <p:spPr>
          <a:xfrm>
            <a:off x="1447791" y="4494586"/>
            <a:ext cx="6087749" cy="1620686"/>
          </a:xfrm>
          <a:prstGeom prst="roundRect">
            <a:avLst/>
          </a:prstGeom>
          <a:solidFill>
            <a:schemeClr val="accent4">
              <a:lumMod val="60000"/>
              <a:lumOff val="40000"/>
            </a:schemeClr>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fa-IR" dirty="0">
                <a:solidFill>
                  <a:prstClr val="black"/>
                </a:solidFill>
                <a:latin typeface="B Nazanin" panose="00000400000000000000" pitchFamily="2" charset="-78"/>
                <a:cs typeface="B Homa" panose="00000400000000000000" pitchFamily="2" charset="-78"/>
              </a:rPr>
              <a:t>: نوع دیگر از نطفه بندیشهرهای اروپایی، قلعه های حکومتی بود که توسط شاه درمقابل تشکیلات کلسیا یا فئودال احداث شده بود. برخی از شهرهای اسقف نشین نیز به خاطر قدرت یافتنحکومت پادشاهی به قلعه شاهی تغییر شکل داده بودند(.راوانا، پاویا و تورین در ایتالیا وکلن در آلمان</a:t>
            </a:r>
            <a:endParaRPr lang="en-US" sz="2000" dirty="0">
              <a:solidFill>
                <a:prstClr val="black"/>
              </a:solidFill>
            </a:endParaRPr>
          </a:p>
        </p:txBody>
      </p:sp>
      <p:sp>
        <p:nvSpPr>
          <p:cNvPr id="15" name="Rounded Rectangle 14"/>
          <p:cNvSpPr/>
          <p:nvPr/>
        </p:nvSpPr>
        <p:spPr>
          <a:xfrm>
            <a:off x="8590671" y="4807759"/>
            <a:ext cx="2077329" cy="994341"/>
          </a:xfrm>
          <a:prstGeom prst="roundRect">
            <a:avLst/>
          </a:prstGeom>
          <a:solidFill>
            <a:schemeClr val="accent4">
              <a:lumMod val="60000"/>
              <a:lumOff val="4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b="1" dirty="0">
                <a:solidFill>
                  <a:srgbClr val="FF0000"/>
                </a:solidFill>
                <a:cs typeface="B Homa" panose="00000400000000000000" pitchFamily="2" charset="-78"/>
              </a:rPr>
              <a:t>شهرهایی که در کنار قلعه یا کاخ های حکومتی شکل گرفتند</a:t>
            </a:r>
            <a:endParaRPr lang="en-US" sz="2000" b="1" dirty="0">
              <a:solidFill>
                <a:srgbClr val="FF0000"/>
              </a:solidFill>
              <a:cs typeface="B Homa" panose="00000400000000000000" pitchFamily="2" charset="-78"/>
            </a:endParaRPr>
          </a:p>
        </p:txBody>
      </p:sp>
      <p:sp>
        <p:nvSpPr>
          <p:cNvPr id="16" name="Right Arrow 15"/>
          <p:cNvSpPr/>
          <p:nvPr/>
        </p:nvSpPr>
        <p:spPr>
          <a:xfrm rot="10800000">
            <a:off x="7703479" y="2574178"/>
            <a:ext cx="691060" cy="368646"/>
          </a:xfrm>
          <a:prstGeom prst="rightArrow">
            <a:avLst/>
          </a:prstGeom>
          <a:solidFill>
            <a:schemeClr val="accent4">
              <a:lumMod val="7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7" name="Right Arrow 16"/>
          <p:cNvSpPr/>
          <p:nvPr/>
        </p:nvSpPr>
        <p:spPr>
          <a:xfrm rot="10800000">
            <a:off x="7816077" y="5132342"/>
            <a:ext cx="691060" cy="368646"/>
          </a:xfrm>
          <a:prstGeom prst="rightArrow">
            <a:avLst/>
          </a:prstGeom>
          <a:solidFill>
            <a:schemeClr val="accent4">
              <a:lumMod val="7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20" name="Rounded Rectangle 19"/>
          <p:cNvSpPr/>
          <p:nvPr/>
        </p:nvSpPr>
        <p:spPr>
          <a:xfrm>
            <a:off x="1419598" y="1539679"/>
            <a:ext cx="6087749" cy="2331351"/>
          </a:xfrm>
          <a:prstGeom prst="roundRect">
            <a:avLst/>
          </a:prstGeom>
          <a:solidFill>
            <a:schemeClr val="accent4">
              <a:lumMod val="60000"/>
              <a:lumOff val="4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endParaRPr lang="fa-IR" b="1" dirty="0">
              <a:solidFill>
                <a:srgbClr val="000000"/>
              </a:solidFill>
              <a:latin typeface="B Nazanin" panose="00000400000000000000" pitchFamily="2" charset="-78"/>
              <a:cs typeface="B Homa" panose="00000400000000000000" pitchFamily="2" charset="-78"/>
            </a:endParaRPr>
          </a:p>
          <a:p>
            <a:pPr rtl="0"/>
            <a:r>
              <a:rPr lang="fa-IR" dirty="0">
                <a:solidFill>
                  <a:prstClr val="white"/>
                </a:solidFill>
                <a:cs typeface="B Homa" panose="00000400000000000000" pitchFamily="2" charset="-78"/>
              </a:rPr>
              <a:t/>
            </a:r>
            <a:br>
              <a:rPr lang="fa-IR" dirty="0">
                <a:solidFill>
                  <a:prstClr val="white"/>
                </a:solidFill>
                <a:cs typeface="B Homa" panose="00000400000000000000" pitchFamily="2" charset="-78"/>
              </a:rPr>
            </a:br>
            <a:endParaRPr lang="en-US" dirty="0">
              <a:solidFill>
                <a:prstClr val="white"/>
              </a:solidFill>
            </a:endParaRPr>
          </a:p>
        </p:txBody>
      </p:sp>
      <p:sp>
        <p:nvSpPr>
          <p:cNvPr id="21" name="TextBox 20"/>
          <p:cNvSpPr txBox="1"/>
          <p:nvPr/>
        </p:nvSpPr>
        <p:spPr>
          <a:xfrm>
            <a:off x="1238800" y="1882788"/>
            <a:ext cx="6131743" cy="2031325"/>
          </a:xfrm>
          <a:prstGeom prst="rect">
            <a:avLst/>
          </a:prstGeom>
          <a:noFill/>
        </p:spPr>
        <p:txBody>
          <a:bodyPr wrap="square" rtlCol="0">
            <a:spAutoFit/>
          </a:bodyPr>
          <a:lstStyle/>
          <a:p>
            <a:pPr rtl="0"/>
            <a:r>
              <a:rPr lang="fa-IR" sz="1600" dirty="0">
                <a:solidFill>
                  <a:prstClr val="black"/>
                </a:solidFill>
                <a:cs typeface="B Homa" panose="00000400000000000000" pitchFamily="2" charset="-78"/>
              </a:rPr>
              <a:t> </a:t>
            </a:r>
            <a:r>
              <a:rPr lang="fa-IR" dirty="0">
                <a:solidFill>
                  <a:prstClr val="black"/>
                </a:solidFill>
                <a:cs typeface="B Homa" panose="00000400000000000000" pitchFamily="2" charset="-78"/>
              </a:rPr>
              <a:t>کلیسا برای مسیحی کردن اقوام سلت و ژرمن ها در مناطقی اقامت گزیدند که امکان اداره اداری- مذهبی منطقه از آن جا وجود داشته باشد وسپس به ایجاد دیگر عناصر شهری اقدام نمودند. در این شهرها تعداد و حجم بناهایمذهبی بیشتر از خانه های مسکونی بود. مانند آگسبورگ و رگنزبورگ در آلمان و رندر فرانسه</a:t>
            </a:r>
          </a:p>
          <a:p>
            <a:pPr rtl="0"/>
            <a:r>
              <a:rPr lang="fa-IR" dirty="0">
                <a:solidFill>
                  <a:prstClr val="black"/>
                </a:solidFill>
                <a:cs typeface="B Homa" panose="00000400000000000000" pitchFamily="2" charset="-78"/>
              </a:rPr>
              <a:t>به تدریج تضادی میان منافع شهروندان و کلیسا ایجاد شد و تعدادی از این شهرها به شهرهایتجاری تبدیل شدند</a:t>
            </a:r>
            <a:endParaRPr lang="en-US" dirty="0">
              <a:solidFill>
                <a:prstClr val="black"/>
              </a:solidFill>
              <a:cs typeface="B Homa" panose="00000400000000000000" pitchFamily="2" charset="-78"/>
            </a:endParaRPr>
          </a:p>
        </p:txBody>
      </p:sp>
    </p:spTree>
    <p:extLst>
      <p:ext uri="{BB962C8B-B14F-4D97-AF65-F5344CB8AC3E}">
        <p14:creationId xmlns:p14="http://schemas.microsoft.com/office/powerpoint/2010/main" val="22045237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down)">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20" grpId="0" animBg="1"/>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839027"/>
            <a:ext cx="9144000" cy="2387600"/>
          </a:xfrm>
        </p:spPr>
        <p:txBody>
          <a:bodyPr/>
          <a:lstStyle/>
          <a:p>
            <a:endParaRPr lang="en-US"/>
          </a:p>
        </p:txBody>
      </p:sp>
      <p:sp>
        <p:nvSpPr>
          <p:cNvPr id="3" name="Subtitle 2"/>
          <p:cNvSpPr>
            <a:spLocks noGrp="1"/>
          </p:cNvSpPr>
          <p:nvPr>
            <p:ph type="subTitle" idx="1"/>
          </p:nvPr>
        </p:nvSpPr>
        <p:spPr>
          <a:xfrm>
            <a:off x="1524000" y="3318702"/>
            <a:ext cx="9144000" cy="1655762"/>
          </a:xfrm>
        </p:spPr>
        <p:txBody>
          <a:bodyPr/>
          <a:lstStyle/>
          <a:p>
            <a:endParaRPr lang="en-US"/>
          </a:p>
        </p:txBody>
      </p:sp>
      <p:sp>
        <p:nvSpPr>
          <p:cNvPr id="5" name="TextBox 4"/>
          <p:cNvSpPr txBox="1"/>
          <p:nvPr/>
        </p:nvSpPr>
        <p:spPr>
          <a:xfrm>
            <a:off x="6513342" y="1278178"/>
            <a:ext cx="184731" cy="369332"/>
          </a:xfrm>
          <a:prstGeom prst="rect">
            <a:avLst/>
          </a:prstGeom>
          <a:noFill/>
        </p:spPr>
        <p:txBody>
          <a:bodyPr wrap="none" rtlCol="0">
            <a:spAutoFit/>
          </a:bodyPr>
          <a:lstStyle/>
          <a:p>
            <a:pPr algn="l" rtl="0"/>
            <a:endParaRPr lang="en-US" dirty="0">
              <a:solidFill>
                <a:prstClr val="black"/>
              </a:solidFill>
            </a:endParaRPr>
          </a:p>
        </p:txBody>
      </p:sp>
      <p:sp>
        <p:nvSpPr>
          <p:cNvPr id="7" name="Rectangle 6"/>
          <p:cNvSpPr/>
          <p:nvPr/>
        </p:nvSpPr>
        <p:spPr>
          <a:xfrm>
            <a:off x="7541823" y="726021"/>
            <a:ext cx="3126177" cy="523220"/>
          </a:xfrm>
          <a:prstGeom prst="rect">
            <a:avLst/>
          </a:prstGeom>
        </p:spPr>
        <p:txBody>
          <a:bodyPr wrap="none">
            <a:spAutoFit/>
          </a:bodyPr>
          <a:lstStyle/>
          <a:p>
            <a:pPr lvl="4" rtl="0"/>
            <a:r>
              <a:rPr lang="fa-IR" sz="2800" b="1" dirty="0">
                <a:solidFill>
                  <a:srgbClr val="FF0000"/>
                </a:solidFill>
                <a:cs typeface="B Homa" panose="00000400000000000000" pitchFamily="2" charset="-78"/>
              </a:rPr>
              <a:t>باستیدها</a:t>
            </a:r>
          </a:p>
        </p:txBody>
      </p:sp>
      <p:sp>
        <p:nvSpPr>
          <p:cNvPr id="9" name="Rectangle 8"/>
          <p:cNvSpPr/>
          <p:nvPr/>
        </p:nvSpPr>
        <p:spPr>
          <a:xfrm>
            <a:off x="1412288" y="1278178"/>
            <a:ext cx="9498721" cy="1015663"/>
          </a:xfrm>
          <a:prstGeom prst="rect">
            <a:avLst/>
          </a:prstGeom>
        </p:spPr>
        <p:txBody>
          <a:bodyPr wrap="square">
            <a:spAutoFit/>
          </a:bodyPr>
          <a:lstStyle/>
          <a:p>
            <a:pPr rtl="0"/>
            <a:r>
              <a:rPr lang="fa-IR" sz="2000" b="1" dirty="0">
                <a:solidFill>
                  <a:prstClr val="black"/>
                </a:solidFill>
                <a:cs typeface="B Homa" panose="00000400000000000000" pitchFamily="2" charset="-78"/>
              </a:rPr>
              <a:t>تمام نوشهر هایی که در قرن 13 میلادی در فرانسه،انگلستان ،ولز بر اساس طرحی از پیش تعین شده(به طور شطرنجی) و با اهداف خاص نظامی در درجه اول و نز اهداف تجاری در درجه دوم احداث شدند.باستید گفته میشود</a:t>
            </a:r>
            <a:endParaRPr lang="en-US" sz="2000" b="1" dirty="0">
              <a:solidFill>
                <a:prstClr val="black"/>
              </a:solidFill>
              <a:cs typeface="B Homa" panose="00000400000000000000" pitchFamily="2" charset="-78"/>
            </a:endParaRPr>
          </a:p>
        </p:txBody>
      </p:sp>
      <p:graphicFrame>
        <p:nvGraphicFramePr>
          <p:cNvPr id="10" name="Diagram 9"/>
          <p:cNvGraphicFramePr/>
          <p:nvPr>
            <p:extLst>
              <p:ext uri="{D42A27DB-BD31-4B8C-83A1-F6EECF244321}">
                <p14:modId xmlns:p14="http://schemas.microsoft.com/office/powerpoint/2010/main" val="3913583636"/>
              </p:ext>
            </p:extLst>
          </p:nvPr>
        </p:nvGraphicFramePr>
        <p:xfrm>
          <a:off x="1412288" y="2157455"/>
          <a:ext cx="9790190" cy="35667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386729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additive="base">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6" name="Rectangle 5"/>
          <p:cNvSpPr/>
          <p:nvPr/>
        </p:nvSpPr>
        <p:spPr>
          <a:xfrm>
            <a:off x="1554051" y="1161404"/>
            <a:ext cx="9277082" cy="461665"/>
          </a:xfrm>
          <a:prstGeom prst="rect">
            <a:avLst/>
          </a:prstGeom>
        </p:spPr>
        <p:txBody>
          <a:bodyPr wrap="square">
            <a:spAutoFit/>
          </a:bodyPr>
          <a:lstStyle/>
          <a:p>
            <a:pPr rtl="0"/>
            <a:r>
              <a:rPr lang="fa-IR" sz="2400" b="1" dirty="0">
                <a:solidFill>
                  <a:srgbClr val="FF0000"/>
                </a:solidFill>
                <a:cs typeface="B Homa" panose="00000400000000000000" pitchFamily="2" charset="-78"/>
              </a:rPr>
              <a:t>باستید های فرانسه</a:t>
            </a:r>
            <a:endParaRPr lang="en-US" sz="2400" b="1" dirty="0">
              <a:solidFill>
                <a:srgbClr val="FF0000"/>
              </a:solidFill>
              <a:cs typeface="B Homa" panose="00000400000000000000" pitchFamily="2" charset="-78"/>
            </a:endParaRPr>
          </a:p>
        </p:txBody>
      </p:sp>
      <p:sp>
        <p:nvSpPr>
          <p:cNvPr id="7" name="Rectangle 6"/>
          <p:cNvSpPr/>
          <p:nvPr/>
        </p:nvSpPr>
        <p:spPr>
          <a:xfrm>
            <a:off x="1524000" y="1823124"/>
            <a:ext cx="9144000" cy="1938992"/>
          </a:xfrm>
          <a:prstGeom prst="rect">
            <a:avLst/>
          </a:prstGeom>
        </p:spPr>
        <p:txBody>
          <a:bodyPr wrap="square">
            <a:spAutoFit/>
          </a:bodyPr>
          <a:lstStyle/>
          <a:p>
            <a:pPr rtl="0"/>
            <a:r>
              <a:rPr lang="fa-IR" sz="2000" b="1" dirty="0">
                <a:solidFill>
                  <a:prstClr val="black"/>
                </a:solidFill>
                <a:cs typeface="B Homa" panose="00000400000000000000" pitchFamily="2" charset="-78"/>
              </a:rPr>
              <a:t>در همه باستید های فرانسوی دو ساختمان اصلی در مرکز شهر دیده میشود</a:t>
            </a:r>
          </a:p>
          <a:p>
            <a:pPr rtl="0"/>
            <a:endParaRPr lang="fa-IR"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کلیسای جامع</a:t>
            </a:r>
          </a:p>
          <a:p>
            <a:pPr rtl="0"/>
            <a:endParaRPr lang="fa-IR"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شهرداری</a:t>
            </a:r>
          </a:p>
          <a:p>
            <a:pPr rtl="0"/>
            <a:endParaRPr lang="fa-IR" sz="2000" b="1" dirty="0">
              <a:solidFill>
                <a:prstClr val="black"/>
              </a:solidFill>
              <a:cs typeface="B Homa" panose="00000400000000000000" pitchFamily="2" charset="-78"/>
            </a:endParaRPr>
          </a:p>
        </p:txBody>
      </p:sp>
      <p:sp>
        <p:nvSpPr>
          <p:cNvPr id="9" name="Rectangle 8"/>
          <p:cNvSpPr/>
          <p:nvPr/>
        </p:nvSpPr>
        <p:spPr>
          <a:xfrm>
            <a:off x="1691426" y="3931193"/>
            <a:ext cx="9019504" cy="400110"/>
          </a:xfrm>
          <a:prstGeom prst="rect">
            <a:avLst/>
          </a:prstGeom>
        </p:spPr>
        <p:txBody>
          <a:bodyPr wrap="square">
            <a:spAutoFit/>
          </a:bodyPr>
          <a:lstStyle/>
          <a:p>
            <a:pPr rtl="0"/>
            <a:r>
              <a:rPr lang="fa-IR" sz="2000" b="1" dirty="0">
                <a:solidFill>
                  <a:srgbClr val="FF0000"/>
                </a:solidFill>
                <a:cs typeface="B Homa" panose="00000400000000000000" pitchFamily="2" charset="-78"/>
              </a:rPr>
              <a:t>اگ مورته </a:t>
            </a:r>
            <a:endParaRPr lang="en-US" sz="2000" b="1" dirty="0">
              <a:solidFill>
                <a:srgbClr val="FF0000"/>
              </a:solidFill>
              <a:cs typeface="B Homa" panose="00000400000000000000" pitchFamily="2" charset="-78"/>
            </a:endParaRPr>
          </a:p>
        </p:txBody>
      </p:sp>
      <p:sp>
        <p:nvSpPr>
          <p:cNvPr id="10" name="TextBox 9"/>
          <p:cNvSpPr txBox="1"/>
          <p:nvPr/>
        </p:nvSpPr>
        <p:spPr>
          <a:xfrm>
            <a:off x="8198476" y="3961971"/>
            <a:ext cx="1666741" cy="369332"/>
          </a:xfrm>
          <a:prstGeom prst="rect">
            <a:avLst/>
          </a:prstGeom>
          <a:noFill/>
        </p:spPr>
        <p:txBody>
          <a:bodyPr wrap="square" rtlCol="0">
            <a:spAutoFit/>
          </a:bodyPr>
          <a:lstStyle/>
          <a:p>
            <a:pPr algn="l" rtl="0"/>
            <a:r>
              <a:rPr lang="en-US" b="1" dirty="0" err="1">
                <a:solidFill>
                  <a:srgbClr val="FF0000"/>
                </a:solidFill>
              </a:rPr>
              <a:t>Aigues-Mortes</a:t>
            </a:r>
            <a:endParaRPr lang="en-US" b="1" dirty="0">
              <a:solidFill>
                <a:srgbClr val="FF0000"/>
              </a:solidFill>
            </a:endParaRPr>
          </a:p>
        </p:txBody>
      </p:sp>
      <p:sp>
        <p:nvSpPr>
          <p:cNvPr id="11" name="Rectangle 10"/>
          <p:cNvSpPr/>
          <p:nvPr/>
        </p:nvSpPr>
        <p:spPr>
          <a:xfrm>
            <a:off x="1291553" y="4492950"/>
            <a:ext cx="9530994" cy="1015663"/>
          </a:xfrm>
          <a:prstGeom prst="rect">
            <a:avLst/>
          </a:prstGeom>
        </p:spPr>
        <p:txBody>
          <a:bodyPr wrap="square">
            <a:spAutoFit/>
          </a:bodyPr>
          <a:lstStyle/>
          <a:p>
            <a:pPr rtl="0"/>
            <a:r>
              <a:rPr lang="fa-IR" sz="2000" b="1" dirty="0">
                <a:solidFill>
                  <a:prstClr val="black"/>
                </a:solidFill>
                <a:cs typeface="B Homa" panose="00000400000000000000" pitchFamily="2" charset="-78"/>
              </a:rPr>
              <a:t>اگ مورته در ساحل مدیترانه قرار داشته دارای یک دژ درونی بوده و </a:t>
            </a:r>
            <a:endParaRPr lang="en-US"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طراحی</a:t>
            </a:r>
            <a:r>
              <a:rPr lang="en-US" sz="2000" b="1" dirty="0">
                <a:solidFill>
                  <a:prstClr val="black"/>
                </a:solidFill>
                <a:cs typeface="B Homa" panose="00000400000000000000" pitchFamily="2" charset="-78"/>
              </a:rPr>
              <a:t> </a:t>
            </a:r>
            <a:r>
              <a:rPr lang="fa-IR" sz="2000" b="1" dirty="0">
                <a:solidFill>
                  <a:prstClr val="black"/>
                </a:solidFill>
                <a:cs typeface="B Homa" panose="00000400000000000000" pitchFamily="2" charset="-78"/>
              </a:rPr>
              <a:t>شهر به صورت شطرنجی انجام شده بود و در پایان قرن 14 بعلت</a:t>
            </a:r>
            <a:endParaRPr lang="en-US"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 افزایش رسوبات آبرفتی ارتباط این بندر با دریای مدیترانه قطع شد</a:t>
            </a:r>
            <a:endParaRPr lang="en-US" sz="2000" b="1" dirty="0">
              <a:solidFill>
                <a:prstClr val="black"/>
              </a:solidFill>
              <a:cs typeface="B Homa" panose="00000400000000000000" pitchFamily="2" charset="-78"/>
            </a:endParaRP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7027" y="3370077"/>
            <a:ext cx="3928444" cy="2698931"/>
          </a:xfrm>
          <a:prstGeom prst="rect">
            <a:avLst/>
          </a:prstGeom>
          <a:ln>
            <a:noFill/>
          </a:ln>
          <a:effectLst>
            <a:softEdge rad="112500"/>
          </a:effectLst>
        </p:spPr>
      </p:pic>
    </p:spTree>
    <p:extLst>
      <p:ext uri="{BB962C8B-B14F-4D97-AF65-F5344CB8AC3E}">
        <p14:creationId xmlns:p14="http://schemas.microsoft.com/office/powerpoint/2010/main" val="16346029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4" end="4"/>
                                            </p:txEl>
                                          </p:spTgt>
                                        </p:tgtEl>
                                        <p:attrNameLst>
                                          <p:attrName>style.visibility</p:attrName>
                                        </p:attrNameLst>
                                      </p:cBhvr>
                                      <p:to>
                                        <p:strVal val="visible"/>
                                      </p:to>
                                    </p:set>
                                    <p:anim calcmode="lin" valueType="num">
                                      <p:cBhvr additive="base">
                                        <p:cTn id="25"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 calcmode="lin" valueType="num">
                                      <p:cBhvr additive="base">
                                        <p:cTn id="4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
                                            <p:txEl>
                                              <p:pRg st="0" end="0"/>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1">
                                            <p:txEl>
                                              <p:pRg st="1" end="1"/>
                                            </p:txEl>
                                          </p:spTgt>
                                        </p:tgtEl>
                                        <p:attrNameLst>
                                          <p:attrName>style.visibility</p:attrName>
                                        </p:attrNameLst>
                                      </p:cBhvr>
                                      <p:to>
                                        <p:strVal val="visible"/>
                                      </p:to>
                                    </p:set>
                                    <p:anim calcmode="lin" valueType="num">
                                      <p:cBhvr additive="base">
                                        <p:cTn id="45"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1">
                                            <p:txEl>
                                              <p:pRg st="1" end="1"/>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1">
                                            <p:txEl>
                                              <p:pRg st="2" end="2"/>
                                            </p:txEl>
                                          </p:spTgt>
                                        </p:tgtEl>
                                        <p:attrNameLst>
                                          <p:attrName>style.visibility</p:attrName>
                                        </p:attrNameLst>
                                      </p:cBhvr>
                                      <p:to>
                                        <p:strVal val="visible"/>
                                      </p:to>
                                    </p:set>
                                    <p:anim calcmode="lin" valueType="num">
                                      <p:cBhvr additive="base">
                                        <p:cTn id="49"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down)">
                                      <p:cBhvr>
                                        <p:cTn id="5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6" name="Rectangle 5"/>
          <p:cNvSpPr/>
          <p:nvPr/>
        </p:nvSpPr>
        <p:spPr>
          <a:xfrm>
            <a:off x="9406955" y="1030288"/>
            <a:ext cx="1210588" cy="461665"/>
          </a:xfrm>
          <a:prstGeom prst="rect">
            <a:avLst/>
          </a:prstGeom>
        </p:spPr>
        <p:txBody>
          <a:bodyPr wrap="none">
            <a:spAutoFit/>
          </a:bodyPr>
          <a:lstStyle/>
          <a:p>
            <a:pPr rtl="0"/>
            <a:r>
              <a:rPr lang="fa-IR" sz="2400" b="1" dirty="0">
                <a:solidFill>
                  <a:srgbClr val="FF0000"/>
                </a:solidFill>
                <a:cs typeface="B Homa" panose="00000400000000000000" pitchFamily="2" charset="-78"/>
              </a:rPr>
              <a:t>کارکاسون</a:t>
            </a:r>
          </a:p>
        </p:txBody>
      </p:sp>
      <p:sp>
        <p:nvSpPr>
          <p:cNvPr id="7" name="Rectangle 6"/>
          <p:cNvSpPr/>
          <p:nvPr/>
        </p:nvSpPr>
        <p:spPr>
          <a:xfrm>
            <a:off x="5186904" y="1653416"/>
            <a:ext cx="5788829" cy="2862322"/>
          </a:xfrm>
          <a:prstGeom prst="rect">
            <a:avLst/>
          </a:prstGeom>
        </p:spPr>
        <p:txBody>
          <a:bodyPr wrap="none">
            <a:spAutoFit/>
          </a:bodyPr>
          <a:lstStyle/>
          <a:p>
            <a:pPr rtl="0"/>
            <a:r>
              <a:rPr lang="fa-IR" sz="2000" b="1" dirty="0">
                <a:solidFill>
                  <a:prstClr val="black"/>
                </a:solidFill>
                <a:cs typeface="B Homa" panose="00000400000000000000" pitchFamily="2" charset="-78"/>
              </a:rPr>
              <a:t> </a:t>
            </a:r>
          </a:p>
          <a:p>
            <a:pPr rtl="0"/>
            <a:endParaRPr lang="fa-IR"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این باستید دارای دو شهر بود. یکی قدیم و اولیه که بر فراز تپه ای</a:t>
            </a:r>
          </a:p>
          <a:p>
            <a:pPr rtl="0"/>
            <a:endParaRPr lang="fa-IR"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 در شرق رودخانه آئود احداث شده بود و دیگری ویله باسه</a:t>
            </a:r>
          </a:p>
          <a:p>
            <a:pPr rtl="0"/>
            <a:endParaRPr lang="fa-IR"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که در سرزمینهای پست آنسوی رودخانه احداث شده بود.</a:t>
            </a:r>
          </a:p>
          <a:p>
            <a:pPr rtl="0"/>
            <a:endParaRPr lang="fa-IR"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اساسا این باستبد برای اهداف نظامی مورد استفاده بوده است</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9450" y="1792221"/>
            <a:ext cx="4210638" cy="3067478"/>
          </a:xfrm>
          <a:prstGeom prst="rect">
            <a:avLst/>
          </a:prstGeom>
          <a:ln>
            <a:noFill/>
          </a:ln>
          <a:effectLst>
            <a:softEdge rad="112500"/>
          </a:effectLst>
        </p:spPr>
      </p:pic>
      <p:sp>
        <p:nvSpPr>
          <p:cNvPr id="10" name="TextBox 9"/>
          <p:cNvSpPr txBox="1"/>
          <p:nvPr/>
        </p:nvSpPr>
        <p:spPr>
          <a:xfrm>
            <a:off x="8123359" y="1101259"/>
            <a:ext cx="1633781" cy="369332"/>
          </a:xfrm>
          <a:prstGeom prst="rect">
            <a:avLst/>
          </a:prstGeom>
          <a:noFill/>
        </p:spPr>
        <p:txBody>
          <a:bodyPr wrap="none" rtlCol="0">
            <a:spAutoFit/>
          </a:bodyPr>
          <a:lstStyle/>
          <a:p>
            <a:pPr algn="l" rtl="0"/>
            <a:r>
              <a:rPr lang="en-US" b="1" dirty="0">
                <a:solidFill>
                  <a:srgbClr val="FF0000"/>
                </a:solidFill>
                <a:latin typeface="Arial" panose="020B0604020202020204" pitchFamily="34" charset="0"/>
                <a:cs typeface="B Homa" panose="00000400000000000000" pitchFamily="2" charset="-78"/>
              </a:rPr>
              <a:t>Carcassonne</a:t>
            </a:r>
          </a:p>
        </p:txBody>
      </p:sp>
    </p:spTree>
    <p:extLst>
      <p:ext uri="{BB962C8B-B14F-4D97-AF65-F5344CB8AC3E}">
        <p14:creationId xmlns:p14="http://schemas.microsoft.com/office/powerpoint/2010/main" val="23810608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 calcmode="lin" valueType="num">
                                      <p:cBhvr additive="base">
                                        <p:cTn id="17"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anim calcmode="lin" valueType="num">
                                      <p:cBhvr additive="base">
                                        <p:cTn id="21"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7">
                                            <p:txEl>
                                              <p:pRg st="6" end="6"/>
                                            </p:txEl>
                                          </p:spTgt>
                                        </p:tgtEl>
                                        <p:attrNameLst>
                                          <p:attrName>style.visibility</p:attrName>
                                        </p:attrNameLst>
                                      </p:cBhvr>
                                      <p:to>
                                        <p:strVal val="visible"/>
                                      </p:to>
                                    </p:set>
                                    <p:anim calcmode="lin" valueType="num">
                                      <p:cBhvr additive="base">
                                        <p:cTn id="25" dur="5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6" end="6"/>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7">
                                            <p:txEl>
                                              <p:pRg st="8" end="8"/>
                                            </p:txEl>
                                          </p:spTgt>
                                        </p:tgtEl>
                                        <p:attrNameLst>
                                          <p:attrName>style.visibility</p:attrName>
                                        </p:attrNameLst>
                                      </p:cBhvr>
                                      <p:to>
                                        <p:strVal val="visible"/>
                                      </p:to>
                                    </p:set>
                                    <p:anim calcmode="lin" valueType="num">
                                      <p:cBhvr additive="base">
                                        <p:cTn id="29" dur="500" fill="hold"/>
                                        <p:tgtEl>
                                          <p:spTgt spid="7">
                                            <p:txEl>
                                              <p:pRg st="8" end="8"/>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6" name="Rectangle 5"/>
          <p:cNvSpPr/>
          <p:nvPr/>
        </p:nvSpPr>
        <p:spPr>
          <a:xfrm>
            <a:off x="9611300" y="1161404"/>
            <a:ext cx="1056700" cy="400110"/>
          </a:xfrm>
          <a:prstGeom prst="rect">
            <a:avLst/>
          </a:prstGeom>
        </p:spPr>
        <p:txBody>
          <a:bodyPr wrap="none">
            <a:spAutoFit/>
          </a:bodyPr>
          <a:lstStyle/>
          <a:p>
            <a:pPr rtl="0"/>
            <a:r>
              <a:rPr lang="fa-IR" sz="2000" b="1" dirty="0">
                <a:solidFill>
                  <a:srgbClr val="FF0000"/>
                </a:solidFill>
                <a:cs typeface="B Homa" panose="00000400000000000000" pitchFamily="2" charset="-78"/>
              </a:rPr>
              <a:t>مون پازیه</a:t>
            </a:r>
          </a:p>
        </p:txBody>
      </p:sp>
      <p:sp>
        <p:nvSpPr>
          <p:cNvPr id="7" name="Rectangle 6"/>
          <p:cNvSpPr/>
          <p:nvPr/>
        </p:nvSpPr>
        <p:spPr>
          <a:xfrm>
            <a:off x="978794" y="1916053"/>
            <a:ext cx="9689206" cy="3170099"/>
          </a:xfrm>
          <a:prstGeom prst="rect">
            <a:avLst/>
          </a:prstGeom>
        </p:spPr>
        <p:txBody>
          <a:bodyPr wrap="square">
            <a:spAutoFit/>
          </a:bodyPr>
          <a:lstStyle/>
          <a:p>
            <a:pPr rtl="0"/>
            <a:r>
              <a:rPr lang="fa-IR" sz="2000" b="1" dirty="0">
                <a:solidFill>
                  <a:prstClr val="black"/>
                </a:solidFill>
                <a:cs typeface="B Homa" panose="00000400000000000000" pitchFamily="2" charset="-78"/>
              </a:rPr>
              <a:t>این باستید بر روی شیب های شمالی دره دراپت قرار داشت و در سال 1284 بعنوان بخشی از شبکه شه های دفاعی و در زمان ادوارد اول جهت حفاظت از سرزمینهای خودّ، در مقابل حملات فرانسویها و تجکیم سلطه خود بر این مناطق احداث</a:t>
            </a:r>
          </a:p>
          <a:p>
            <a:pPr rtl="0"/>
            <a:r>
              <a:rPr lang="fa-IR" sz="2000" b="1" dirty="0">
                <a:solidFill>
                  <a:prstClr val="black"/>
                </a:solidFill>
                <a:cs typeface="B Homa" panose="00000400000000000000" pitchFamily="2" charset="-78"/>
              </a:rPr>
              <a:t>شد.</a:t>
            </a:r>
          </a:p>
          <a:p>
            <a:pPr rtl="0"/>
            <a:endParaRPr lang="fa-IR"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شکل گیری شهر بر اساس قطعات منظم مسکونی</a:t>
            </a:r>
          </a:p>
          <a:p>
            <a:pPr rtl="0"/>
            <a:endParaRPr lang="fa-IR"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کل شهر از 20بلوک تشگیل شده بود</a:t>
            </a:r>
          </a:p>
          <a:p>
            <a:pPr rtl="0"/>
            <a:endParaRPr lang="fa-IR"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دارا 12 دروازه که خیابانها ب این دروازه ها منتهی میشد</a:t>
            </a:r>
          </a:p>
        </p:txBody>
      </p:sp>
      <p:sp>
        <p:nvSpPr>
          <p:cNvPr id="9" name="Rectangle 8"/>
          <p:cNvSpPr/>
          <p:nvPr/>
        </p:nvSpPr>
        <p:spPr>
          <a:xfrm>
            <a:off x="8506812" y="1161404"/>
            <a:ext cx="1338828" cy="369332"/>
          </a:xfrm>
          <a:prstGeom prst="rect">
            <a:avLst/>
          </a:prstGeom>
        </p:spPr>
        <p:txBody>
          <a:bodyPr wrap="none">
            <a:spAutoFit/>
          </a:bodyPr>
          <a:lstStyle/>
          <a:p>
            <a:pPr algn="l" rtl="0"/>
            <a:r>
              <a:rPr lang="en-US" b="1" dirty="0" err="1">
                <a:solidFill>
                  <a:srgbClr val="FF0000"/>
                </a:solidFill>
                <a:latin typeface="Arial" panose="020B0604020202020204" pitchFamily="34" charset="0"/>
                <a:cs typeface="B Homa" panose="00000400000000000000" pitchFamily="2" charset="-78"/>
              </a:rPr>
              <a:t>monpazier</a:t>
            </a:r>
            <a:endParaRPr lang="en-US" b="1" dirty="0">
              <a:solidFill>
                <a:srgbClr val="FF0000"/>
              </a:solidFill>
              <a:latin typeface="Arial" panose="020B0604020202020204" pitchFamily="34" charset="0"/>
              <a:cs typeface="B Homa" panose="00000400000000000000" pitchFamily="2" charset="-78"/>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9462" y="2597433"/>
            <a:ext cx="5096538" cy="3566296"/>
          </a:xfrm>
          <a:prstGeom prst="rect">
            <a:avLst/>
          </a:prstGeom>
          <a:ln>
            <a:noFill/>
          </a:ln>
          <a:effectLst>
            <a:softEdge rad="112500"/>
          </a:effectLst>
        </p:spPr>
      </p:pic>
    </p:spTree>
    <p:extLst>
      <p:ext uri="{BB962C8B-B14F-4D97-AF65-F5344CB8AC3E}">
        <p14:creationId xmlns:p14="http://schemas.microsoft.com/office/powerpoint/2010/main" val="23277123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 calcmode="lin" valueType="num">
                                      <p:cBhvr additive="base">
                                        <p:cTn id="1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anim calcmode="lin" valueType="num">
                                      <p:cBhvr additive="base">
                                        <p:cTn id="2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 calcmode="lin" valueType="num">
                                      <p:cBhvr additive="base">
                                        <p:cTn id="27"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7">
                                            <p:txEl>
                                              <p:pRg st="5" end="5"/>
                                            </p:txEl>
                                          </p:spTgt>
                                        </p:tgtEl>
                                        <p:attrNameLst>
                                          <p:attrName>style.visibility</p:attrName>
                                        </p:attrNameLst>
                                      </p:cBhvr>
                                      <p:to>
                                        <p:strVal val="visible"/>
                                      </p:to>
                                    </p:set>
                                    <p:anim calcmode="lin" valueType="num">
                                      <p:cBhvr additive="base">
                                        <p:cTn id="33"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7">
                                            <p:txEl>
                                              <p:pRg st="7" end="7"/>
                                            </p:txEl>
                                          </p:spTgt>
                                        </p:tgtEl>
                                        <p:attrNameLst>
                                          <p:attrName>style.visibility</p:attrName>
                                        </p:attrNameLst>
                                      </p:cBhvr>
                                      <p:to>
                                        <p:strVal val="visible"/>
                                      </p:to>
                                    </p:set>
                                    <p:anim calcmode="lin" valueType="num">
                                      <p:cBhvr additive="base">
                                        <p:cTn id="39" dur="500" fill="hold"/>
                                        <p:tgtEl>
                                          <p:spTgt spid="7">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down)">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6" name="Rectangle 5"/>
          <p:cNvSpPr/>
          <p:nvPr/>
        </p:nvSpPr>
        <p:spPr>
          <a:xfrm>
            <a:off x="8764648" y="1030288"/>
            <a:ext cx="2058577" cy="400110"/>
          </a:xfrm>
          <a:prstGeom prst="rect">
            <a:avLst/>
          </a:prstGeom>
        </p:spPr>
        <p:txBody>
          <a:bodyPr wrap="none">
            <a:spAutoFit/>
          </a:bodyPr>
          <a:lstStyle/>
          <a:p>
            <a:pPr rtl="0"/>
            <a:r>
              <a:rPr lang="fa-IR" sz="2000" b="1" dirty="0">
                <a:solidFill>
                  <a:srgbClr val="FF0000"/>
                </a:solidFill>
                <a:cs typeface="B Homa" panose="00000400000000000000" pitchFamily="2" charset="-78"/>
              </a:rPr>
              <a:t>باستید های انگلستان</a:t>
            </a:r>
          </a:p>
        </p:txBody>
      </p:sp>
      <p:sp>
        <p:nvSpPr>
          <p:cNvPr id="7" name="Rectangle 6"/>
          <p:cNvSpPr/>
          <p:nvPr/>
        </p:nvSpPr>
        <p:spPr>
          <a:xfrm>
            <a:off x="5093104" y="1740211"/>
            <a:ext cx="5652509" cy="369332"/>
          </a:xfrm>
          <a:prstGeom prst="rect">
            <a:avLst/>
          </a:prstGeom>
        </p:spPr>
        <p:txBody>
          <a:bodyPr wrap="none">
            <a:spAutoFit/>
          </a:bodyPr>
          <a:lstStyle/>
          <a:p>
            <a:pPr rtl="0"/>
            <a:r>
              <a:rPr lang="fa-IR" b="1" dirty="0">
                <a:solidFill>
                  <a:prstClr val="black"/>
                </a:solidFill>
                <a:cs typeface="B Homa" panose="00000400000000000000" pitchFamily="2" charset="-78"/>
              </a:rPr>
              <a:t>تنها دو باستید در انگلستان ساخته شد: وینچلسی وکینگستون اپون هل</a:t>
            </a:r>
          </a:p>
        </p:txBody>
      </p:sp>
      <p:sp>
        <p:nvSpPr>
          <p:cNvPr id="9" name="Rectangle 8"/>
          <p:cNvSpPr/>
          <p:nvPr/>
        </p:nvSpPr>
        <p:spPr>
          <a:xfrm>
            <a:off x="1004552" y="2486458"/>
            <a:ext cx="9741061" cy="707886"/>
          </a:xfrm>
          <a:prstGeom prst="rect">
            <a:avLst/>
          </a:prstGeom>
        </p:spPr>
        <p:txBody>
          <a:bodyPr wrap="square">
            <a:spAutoFit/>
          </a:bodyPr>
          <a:lstStyle/>
          <a:p>
            <a:pPr rtl="0"/>
            <a:r>
              <a:rPr lang="fa-IR" sz="2000" b="1" dirty="0">
                <a:solidFill>
                  <a:prstClr val="black"/>
                </a:solidFill>
                <a:cs typeface="B Homa" panose="00000400000000000000" pitchFamily="2" charset="-78"/>
              </a:rPr>
              <a:t>  یک پایگاه دفاعی استراتژیک در برابر حمله فرانسویان بوده است که بر اساس سیلاب از بین رفت</a:t>
            </a:r>
            <a:r>
              <a:rPr lang="en-US" sz="2000" b="1" dirty="0" err="1">
                <a:solidFill>
                  <a:prstClr val="black"/>
                </a:solidFill>
                <a:cs typeface="B Homa" panose="00000400000000000000" pitchFamily="2" charset="-78"/>
              </a:rPr>
              <a:t>Winchesea</a:t>
            </a:r>
            <a:r>
              <a:rPr lang="en-US" sz="2000" b="1" dirty="0">
                <a:solidFill>
                  <a:prstClr val="black"/>
                </a:solidFill>
                <a:cs typeface="B Homa" panose="00000400000000000000" pitchFamily="2" charset="-78"/>
              </a:rPr>
              <a:t> </a:t>
            </a:r>
            <a:r>
              <a:rPr lang="fa-IR" sz="2000" b="1" dirty="0">
                <a:solidFill>
                  <a:srgbClr val="FF0000"/>
                </a:solidFill>
                <a:cs typeface="B Homa" panose="00000400000000000000" pitchFamily="2" charset="-78"/>
              </a:rPr>
              <a:t>وینچلسی</a:t>
            </a:r>
            <a:r>
              <a:rPr lang="fa-IR" sz="2000" b="1" dirty="0">
                <a:solidFill>
                  <a:prstClr val="black"/>
                </a:solidFill>
                <a:cs typeface="B Homa" panose="00000400000000000000" pitchFamily="2" charset="-78"/>
              </a:rPr>
              <a:t>: </a:t>
            </a:r>
          </a:p>
        </p:txBody>
      </p:sp>
      <p:sp>
        <p:nvSpPr>
          <p:cNvPr id="10" name="Rectangle 9"/>
          <p:cNvSpPr/>
          <p:nvPr/>
        </p:nvSpPr>
        <p:spPr>
          <a:xfrm>
            <a:off x="6776326" y="3125905"/>
            <a:ext cx="4035079" cy="400110"/>
          </a:xfrm>
          <a:prstGeom prst="rect">
            <a:avLst/>
          </a:prstGeom>
        </p:spPr>
        <p:txBody>
          <a:bodyPr wrap="none">
            <a:spAutoFit/>
          </a:bodyPr>
          <a:lstStyle/>
          <a:p>
            <a:pPr rtl="0"/>
            <a:r>
              <a:rPr lang="en-US" sz="2000" b="1" dirty="0" err="1">
                <a:solidFill>
                  <a:srgbClr val="FF0000"/>
                </a:solidFill>
                <a:cs typeface="B Homa" panose="00000400000000000000" pitchFamily="2" charset="-78"/>
              </a:rPr>
              <a:t>Kingston-upon-hull</a:t>
            </a:r>
            <a:r>
              <a:rPr lang="fa-IR" sz="2000" b="1" dirty="0">
                <a:solidFill>
                  <a:srgbClr val="FF0000"/>
                </a:solidFill>
                <a:cs typeface="B Homa" panose="00000400000000000000" pitchFamily="2" charset="-78"/>
              </a:rPr>
              <a:t>کینگستون اپون هل </a:t>
            </a:r>
          </a:p>
        </p:txBody>
      </p:sp>
      <p:sp>
        <p:nvSpPr>
          <p:cNvPr id="11" name="Rectangle 10"/>
          <p:cNvSpPr/>
          <p:nvPr/>
        </p:nvSpPr>
        <p:spPr>
          <a:xfrm>
            <a:off x="1524000" y="3707486"/>
            <a:ext cx="9299225" cy="2246769"/>
          </a:xfrm>
          <a:prstGeom prst="rect">
            <a:avLst/>
          </a:prstGeom>
        </p:spPr>
        <p:txBody>
          <a:bodyPr wrap="square">
            <a:spAutoFit/>
          </a:bodyPr>
          <a:lstStyle/>
          <a:p>
            <a:pPr rtl="0"/>
            <a:r>
              <a:rPr lang="fa-IR" sz="2000" b="1" dirty="0">
                <a:solidFill>
                  <a:prstClr val="black"/>
                </a:solidFill>
                <a:cs typeface="B Homa" panose="00000400000000000000" pitchFamily="2" charset="-78"/>
              </a:rPr>
              <a:t>از سال 1850-1750 به عنوان بندر عمده ساحل شرقی محسوب میشد</a:t>
            </a:r>
          </a:p>
          <a:p>
            <a:pPr rtl="0"/>
            <a:endParaRPr lang="fa-IR"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دارای ساخت ارگانیک و شکل گیری شهر در راستای رودخانه هول به دلیل مسایل دفاعی</a:t>
            </a:r>
          </a:p>
          <a:p>
            <a:pPr rtl="0"/>
            <a:endParaRPr lang="fa-IR"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محصور در میان خندقی توسط برج و باروی قرون وسطایی</a:t>
            </a:r>
          </a:p>
          <a:p>
            <a:pPr rtl="0"/>
            <a:endParaRPr lang="fa-IR"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شامل اسکله های عمومی و بار انداز های خصوصی در حاشیه ردوخانه</a:t>
            </a:r>
          </a:p>
        </p:txBody>
      </p:sp>
    </p:spTree>
    <p:extLst>
      <p:ext uri="{BB962C8B-B14F-4D97-AF65-F5344CB8AC3E}">
        <p14:creationId xmlns:p14="http://schemas.microsoft.com/office/powerpoint/2010/main" val="25279341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
                                            <p:txEl>
                                              <p:pRg st="0" end="0"/>
                                            </p:txEl>
                                          </p:spTgt>
                                        </p:tgtEl>
                                        <p:attrNameLst>
                                          <p:attrName>style.visibility</p:attrName>
                                        </p:attrNameLst>
                                      </p:cBhvr>
                                      <p:to>
                                        <p:strVal val="visible"/>
                                      </p:to>
                                    </p:set>
                                    <p:anim calcmode="lin" valueType="num">
                                      <p:cBhvr additive="base">
                                        <p:cTn id="3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
                                            <p:txEl>
                                              <p:pRg st="2" end="2"/>
                                            </p:txEl>
                                          </p:spTgt>
                                        </p:tgtEl>
                                        <p:attrNameLst>
                                          <p:attrName>style.visibility</p:attrName>
                                        </p:attrNameLst>
                                      </p:cBhvr>
                                      <p:to>
                                        <p:strVal val="visible"/>
                                      </p:to>
                                    </p:set>
                                    <p:anim calcmode="lin" valueType="num">
                                      <p:cBhvr additive="base">
                                        <p:cTn id="37"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
                                            <p:txEl>
                                              <p:pRg st="4" end="4"/>
                                            </p:txEl>
                                          </p:spTgt>
                                        </p:tgtEl>
                                        <p:attrNameLst>
                                          <p:attrName>style.visibility</p:attrName>
                                        </p:attrNameLst>
                                      </p:cBhvr>
                                      <p:to>
                                        <p:strVal val="visible"/>
                                      </p:to>
                                    </p:set>
                                    <p:anim calcmode="lin" valueType="num">
                                      <p:cBhvr additive="base">
                                        <p:cTn id="43" dur="500" fill="hold"/>
                                        <p:tgtEl>
                                          <p:spTgt spid="11">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1">
                                            <p:txEl>
                                              <p:pRg st="6" end="6"/>
                                            </p:txEl>
                                          </p:spTgt>
                                        </p:tgtEl>
                                        <p:attrNameLst>
                                          <p:attrName>style.visibility</p:attrName>
                                        </p:attrNameLst>
                                      </p:cBhvr>
                                      <p:to>
                                        <p:strVal val="visible"/>
                                      </p:to>
                                    </p:set>
                                    <p:anim calcmode="lin" valueType="num">
                                      <p:cBhvr additive="base">
                                        <p:cTn id="49" dur="500" fill="hold"/>
                                        <p:tgtEl>
                                          <p:spTgt spid="11">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036" y="747567"/>
            <a:ext cx="9241928" cy="5708942"/>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708686886"/>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6" name="Rectangle 5"/>
          <p:cNvSpPr/>
          <p:nvPr/>
        </p:nvSpPr>
        <p:spPr>
          <a:xfrm>
            <a:off x="8709201" y="1161404"/>
            <a:ext cx="1739579" cy="461665"/>
          </a:xfrm>
          <a:prstGeom prst="rect">
            <a:avLst/>
          </a:prstGeom>
        </p:spPr>
        <p:txBody>
          <a:bodyPr wrap="none">
            <a:spAutoFit/>
          </a:bodyPr>
          <a:lstStyle/>
          <a:p>
            <a:pPr rtl="0"/>
            <a:r>
              <a:rPr lang="fa-IR" sz="2400" b="1" dirty="0">
                <a:solidFill>
                  <a:srgbClr val="FF0000"/>
                </a:solidFill>
                <a:cs typeface="B Homa" panose="00000400000000000000" pitchFamily="2" charset="-78"/>
              </a:rPr>
              <a:t>باستید های ولز</a:t>
            </a:r>
          </a:p>
        </p:txBody>
      </p:sp>
      <p:sp>
        <p:nvSpPr>
          <p:cNvPr id="7" name="Rectangle 6"/>
          <p:cNvSpPr/>
          <p:nvPr/>
        </p:nvSpPr>
        <p:spPr>
          <a:xfrm>
            <a:off x="5339233" y="1916053"/>
            <a:ext cx="5328767" cy="2246769"/>
          </a:xfrm>
          <a:prstGeom prst="rect">
            <a:avLst/>
          </a:prstGeom>
        </p:spPr>
        <p:txBody>
          <a:bodyPr wrap="none">
            <a:spAutoFit/>
          </a:bodyPr>
          <a:lstStyle/>
          <a:p>
            <a:pPr rtl="0"/>
            <a:r>
              <a:rPr lang="fa-IR" sz="2000" b="1" dirty="0">
                <a:solidFill>
                  <a:prstClr val="black"/>
                </a:solidFill>
                <a:cs typeface="B Homa" panose="00000400000000000000" pitchFamily="2" charset="-78"/>
              </a:rPr>
              <a:t>باستید های ولز بر اساس 3 هدف توسط ادوارد اول بنا شدند</a:t>
            </a:r>
          </a:p>
          <a:p>
            <a:pPr rtl="0"/>
            <a:endParaRPr lang="fa-IR"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ملاحظات نظامی</a:t>
            </a:r>
          </a:p>
          <a:p>
            <a:pPr rtl="0"/>
            <a:endParaRPr lang="fa-IR"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عمل اقتصادی</a:t>
            </a:r>
          </a:p>
          <a:p>
            <a:pPr rtl="0"/>
            <a:endParaRPr lang="fa-IR"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تحمیل تمدن انگلیسی ها به ولزی ها به عنوان افراد برتر</a:t>
            </a:r>
          </a:p>
        </p:txBody>
      </p:sp>
      <p:sp>
        <p:nvSpPr>
          <p:cNvPr id="10" name="Rectangle 9"/>
          <p:cNvSpPr/>
          <p:nvPr/>
        </p:nvSpPr>
        <p:spPr>
          <a:xfrm>
            <a:off x="9927092" y="4335187"/>
            <a:ext cx="740908" cy="400110"/>
          </a:xfrm>
          <a:prstGeom prst="rect">
            <a:avLst/>
          </a:prstGeom>
        </p:spPr>
        <p:txBody>
          <a:bodyPr wrap="none">
            <a:spAutoFit/>
          </a:bodyPr>
          <a:lstStyle/>
          <a:p>
            <a:pPr rtl="0"/>
            <a:r>
              <a:rPr lang="fa-IR" sz="2000" b="1" dirty="0">
                <a:solidFill>
                  <a:srgbClr val="FF0000"/>
                </a:solidFill>
                <a:cs typeface="B Homa" panose="00000400000000000000" pitchFamily="2" charset="-78"/>
              </a:rPr>
              <a:t>فلینت</a:t>
            </a:r>
          </a:p>
        </p:txBody>
      </p:sp>
      <p:sp>
        <p:nvSpPr>
          <p:cNvPr id="11" name="Rectangle 10"/>
          <p:cNvSpPr/>
          <p:nvPr/>
        </p:nvSpPr>
        <p:spPr>
          <a:xfrm>
            <a:off x="1326524" y="4796493"/>
            <a:ext cx="9317269" cy="1015663"/>
          </a:xfrm>
          <a:prstGeom prst="rect">
            <a:avLst/>
          </a:prstGeom>
        </p:spPr>
        <p:txBody>
          <a:bodyPr wrap="square">
            <a:spAutoFit/>
          </a:bodyPr>
          <a:lstStyle/>
          <a:p>
            <a:pPr rtl="0"/>
            <a:r>
              <a:rPr lang="fa-IR" sz="2000" b="1" dirty="0">
                <a:solidFill>
                  <a:prstClr val="black"/>
                </a:solidFill>
                <a:cs typeface="B Homa" panose="00000400000000000000" pitchFamily="2" charset="-78"/>
              </a:rPr>
              <a:t>نخستین باستیدی که در ولز بنا شد. در سال 1652 این شهر چیزی جز یک دهکده کوچک بنظر نمیرسید و 200 سال بعد در سال  18450 تحت تاثیر انقلاب صنعتی  دوباره توسعه یافت و بافت شطرنجی اول آن احیا شد</a:t>
            </a:r>
          </a:p>
        </p:txBody>
      </p:sp>
    </p:spTree>
    <p:extLst>
      <p:ext uri="{BB962C8B-B14F-4D97-AF65-F5344CB8AC3E}">
        <p14:creationId xmlns:p14="http://schemas.microsoft.com/office/powerpoint/2010/main" val="11761769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4" end="4"/>
                                            </p:txEl>
                                          </p:spTgt>
                                        </p:tgtEl>
                                        <p:attrNameLst>
                                          <p:attrName>style.visibility</p:attrName>
                                        </p:attrNameLst>
                                      </p:cBhvr>
                                      <p:to>
                                        <p:strVal val="visible"/>
                                      </p:to>
                                    </p:set>
                                    <p:anim calcmode="lin" valueType="num">
                                      <p:cBhvr additive="base">
                                        <p:cTn id="25"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anim calcmode="lin" valueType="num">
                                      <p:cBhvr additive="base">
                                        <p:cTn id="31" dur="5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
                                            <p:txEl>
                                              <p:pRg st="0" end="0"/>
                                            </p:txEl>
                                          </p:spTgt>
                                        </p:tgtEl>
                                        <p:attrNameLst>
                                          <p:attrName>style.visibility</p:attrName>
                                        </p:attrNameLst>
                                      </p:cBhvr>
                                      <p:to>
                                        <p:strVal val="visible"/>
                                      </p:to>
                                    </p:set>
                                    <p:anim calcmode="lin" valueType="num">
                                      <p:cBhvr additive="base">
                                        <p:cTn id="3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
                                            <p:txEl>
                                              <p:pRg st="0" end="0"/>
                                            </p:txEl>
                                          </p:spTgt>
                                        </p:tgtEl>
                                        <p:attrNameLst>
                                          <p:attrName>style.visibility</p:attrName>
                                        </p:attrNameLst>
                                      </p:cBhvr>
                                      <p:to>
                                        <p:strVal val="visible"/>
                                      </p:to>
                                    </p:set>
                                    <p:anim calcmode="lin" valueType="num">
                                      <p:cBhvr additive="base">
                                        <p:cTn id="4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7" name="TextBox 6"/>
          <p:cNvSpPr txBox="1"/>
          <p:nvPr/>
        </p:nvSpPr>
        <p:spPr>
          <a:xfrm>
            <a:off x="7804598" y="291496"/>
            <a:ext cx="4030710" cy="523220"/>
          </a:xfrm>
          <a:prstGeom prst="rect">
            <a:avLst/>
          </a:prstGeom>
          <a:noFill/>
        </p:spPr>
        <p:txBody>
          <a:bodyPr wrap="square" rtlCol="0">
            <a:spAutoFit/>
          </a:bodyPr>
          <a:lstStyle/>
          <a:p>
            <a:pPr rtl="0"/>
            <a:r>
              <a:rPr lang="fa-IR" sz="2800" b="1" dirty="0">
                <a:solidFill>
                  <a:srgbClr val="FFFF00"/>
                </a:solidFill>
                <a:cs typeface="B Homa" panose="00000400000000000000" pitchFamily="2" charset="-78"/>
              </a:rPr>
              <a:t>: دژشهر</a:t>
            </a:r>
            <a:r>
              <a:rPr lang="en-US" sz="2800" b="1" dirty="0">
                <a:solidFill>
                  <a:srgbClr val="FFFF00"/>
                </a:solidFill>
                <a:cs typeface="B Homa" panose="00000400000000000000" pitchFamily="2" charset="-78"/>
              </a:rPr>
              <a:t>Caernarvon</a:t>
            </a:r>
            <a:r>
              <a:rPr lang="fa-IR" sz="2800" b="1" dirty="0">
                <a:solidFill>
                  <a:srgbClr val="FFFF00"/>
                </a:solidFill>
                <a:cs typeface="B Homa" panose="00000400000000000000" pitchFamily="2" charset="-78"/>
              </a:rPr>
              <a:t>کائرنارون</a:t>
            </a:r>
            <a:endParaRPr lang="en-US" sz="2800" b="1" dirty="0">
              <a:solidFill>
                <a:srgbClr val="FFFF00"/>
              </a:solidFill>
              <a:cs typeface="B Homa" panose="00000400000000000000" pitchFamily="2" charset="-78"/>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6225" y="945026"/>
            <a:ext cx="7986944" cy="5314023"/>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29773791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10" name="TextBox 9"/>
          <p:cNvSpPr txBox="1"/>
          <p:nvPr/>
        </p:nvSpPr>
        <p:spPr>
          <a:xfrm>
            <a:off x="8595360" y="1930846"/>
            <a:ext cx="184731" cy="369332"/>
          </a:xfrm>
          <a:prstGeom prst="rect">
            <a:avLst/>
          </a:prstGeom>
          <a:noFill/>
        </p:spPr>
        <p:txBody>
          <a:bodyPr wrap="none" rtlCol="0">
            <a:spAutoFit/>
          </a:bodyPr>
          <a:lstStyle/>
          <a:p>
            <a:pPr algn="l" rtl="0"/>
            <a:endParaRPr lang="en-US">
              <a:solidFill>
                <a:prstClr val="black"/>
              </a:solidFill>
            </a:endParaRPr>
          </a:p>
        </p:txBody>
      </p:sp>
      <p:sp>
        <p:nvSpPr>
          <p:cNvPr id="13" name="TextBox 12"/>
          <p:cNvSpPr txBox="1"/>
          <p:nvPr/>
        </p:nvSpPr>
        <p:spPr>
          <a:xfrm>
            <a:off x="5999905" y="636833"/>
            <a:ext cx="5190909" cy="3816429"/>
          </a:xfrm>
          <a:prstGeom prst="rect">
            <a:avLst/>
          </a:prstGeom>
          <a:noFill/>
        </p:spPr>
        <p:txBody>
          <a:bodyPr wrap="none" rtlCol="0">
            <a:spAutoFit/>
          </a:bodyPr>
          <a:lstStyle/>
          <a:p>
            <a:pPr rtl="0"/>
            <a:r>
              <a:rPr lang="fa-IR" sz="3600" b="1" dirty="0">
                <a:solidFill>
                  <a:prstClr val="black"/>
                </a:solidFill>
                <a:latin typeface="B Nazanin" panose="00000400000000000000" pitchFamily="2" charset="-78"/>
                <a:cs typeface="B Homa" panose="00000400000000000000" pitchFamily="2" charset="-78"/>
              </a:rPr>
              <a:t>مقدمه</a:t>
            </a:r>
            <a:endParaRPr lang="en-US" sz="3600" b="1" dirty="0">
              <a:solidFill>
                <a:prstClr val="black"/>
              </a:solidFill>
              <a:latin typeface="B Nazanin" panose="00000400000000000000" pitchFamily="2" charset="-78"/>
              <a:cs typeface="B Homa" panose="00000400000000000000" pitchFamily="2" charset="-78"/>
            </a:endParaRPr>
          </a:p>
          <a:p>
            <a:pPr rtl="0"/>
            <a:endParaRPr lang="en-US" dirty="0">
              <a:solidFill>
                <a:srgbClr val="000000"/>
              </a:solidFill>
              <a:latin typeface="B Nazanin" panose="00000400000000000000" pitchFamily="2" charset="-78"/>
              <a:cs typeface="B Homa" panose="00000400000000000000" pitchFamily="2" charset="-78"/>
            </a:endParaRPr>
          </a:p>
          <a:p>
            <a:pPr rtl="0"/>
            <a:endParaRPr lang="fa-IR" sz="2000" b="1" dirty="0">
              <a:solidFill>
                <a:srgbClr val="000000"/>
              </a:solidFill>
              <a:latin typeface="B Nazanin" panose="00000400000000000000" pitchFamily="2" charset="-78"/>
              <a:cs typeface="B Homa" panose="00000400000000000000" pitchFamily="2" charset="-78"/>
            </a:endParaRPr>
          </a:p>
          <a:p>
            <a:pPr rtl="0"/>
            <a:endParaRPr lang="fa-IR" sz="2000" b="1" dirty="0">
              <a:solidFill>
                <a:srgbClr val="000000"/>
              </a:solidFill>
              <a:latin typeface="B Nazanin" panose="00000400000000000000" pitchFamily="2" charset="-78"/>
              <a:cs typeface="B Homa" panose="00000400000000000000" pitchFamily="2" charset="-78"/>
            </a:endParaRPr>
          </a:p>
          <a:p>
            <a:pPr rtl="0"/>
            <a:r>
              <a:rPr lang="fa-IR" sz="2000" b="1" dirty="0">
                <a:solidFill>
                  <a:srgbClr val="000000"/>
                </a:solidFill>
                <a:latin typeface="B Nazanin" panose="00000400000000000000" pitchFamily="2" charset="-78"/>
                <a:cs typeface="B Homa" panose="00000400000000000000" pitchFamily="2" charset="-78"/>
              </a:rPr>
              <a:t>قرون وسطی فاصله زمانی بین قرن 5تا 15میلادی میباشد.</a:t>
            </a:r>
          </a:p>
          <a:p>
            <a:pPr rtl="0"/>
            <a:r>
              <a:rPr lang="fa-IR" sz="2000" b="1" dirty="0">
                <a:solidFill>
                  <a:srgbClr val="000000"/>
                </a:solidFill>
                <a:latin typeface="B Nazanin" panose="00000400000000000000" pitchFamily="2" charset="-78"/>
                <a:cs typeface="B Homa" panose="00000400000000000000" pitchFamily="2" charset="-78"/>
              </a:rPr>
              <a:t>که به سه دوره تقسیم می گردد</a:t>
            </a:r>
            <a:endParaRPr lang="en-US" sz="2000" b="1" dirty="0">
              <a:solidFill>
                <a:srgbClr val="000000"/>
              </a:solidFill>
              <a:latin typeface="B Nazanin" panose="00000400000000000000" pitchFamily="2" charset="-78"/>
              <a:cs typeface="B Homa" panose="00000400000000000000" pitchFamily="2" charset="-78"/>
            </a:endParaRPr>
          </a:p>
          <a:p>
            <a:pPr rtl="0"/>
            <a:endParaRPr lang="en-US" dirty="0">
              <a:solidFill>
                <a:srgbClr val="000000"/>
              </a:solidFill>
              <a:cs typeface="B Homa" panose="00000400000000000000" pitchFamily="2" charset="-78"/>
            </a:endParaRPr>
          </a:p>
          <a:p>
            <a:pPr rtl="0"/>
            <a:endParaRPr lang="en-US" dirty="0">
              <a:solidFill>
                <a:srgbClr val="000000"/>
              </a:solidFill>
              <a:cs typeface="B Homa" panose="00000400000000000000" pitchFamily="2" charset="-78"/>
            </a:endParaRPr>
          </a:p>
          <a:p>
            <a:pPr rtl="0"/>
            <a:endParaRPr lang="en-US" dirty="0">
              <a:solidFill>
                <a:srgbClr val="000000"/>
              </a:solidFill>
              <a:cs typeface="B Homa" panose="00000400000000000000" pitchFamily="2" charset="-78"/>
            </a:endParaRPr>
          </a:p>
          <a:p>
            <a:pPr rtl="0"/>
            <a:endParaRPr lang="en-US" dirty="0">
              <a:solidFill>
                <a:srgbClr val="000000"/>
              </a:solidFill>
              <a:cs typeface="B Homa" panose="00000400000000000000" pitchFamily="2" charset="-78"/>
            </a:endParaRPr>
          </a:p>
          <a:p>
            <a:pPr rtl="0"/>
            <a:r>
              <a:rPr lang="fa-IR" dirty="0">
                <a:solidFill>
                  <a:prstClr val="black"/>
                </a:solidFill>
                <a:cs typeface="B Homa" panose="00000400000000000000" pitchFamily="2" charset="-78"/>
              </a:rPr>
              <a:t> </a:t>
            </a:r>
            <a:br>
              <a:rPr lang="fa-IR" dirty="0">
                <a:solidFill>
                  <a:prstClr val="black"/>
                </a:solidFill>
                <a:cs typeface="B Homa" panose="00000400000000000000" pitchFamily="2" charset="-78"/>
              </a:rPr>
            </a:br>
            <a:endParaRPr lang="en-US" dirty="0">
              <a:solidFill>
                <a:prstClr val="black"/>
              </a:solidFill>
            </a:endParaRPr>
          </a:p>
        </p:txBody>
      </p:sp>
      <p:sp>
        <p:nvSpPr>
          <p:cNvPr id="14" name="Rounded Rectangle 13"/>
          <p:cNvSpPr/>
          <p:nvPr/>
        </p:nvSpPr>
        <p:spPr>
          <a:xfrm>
            <a:off x="1362977" y="1215976"/>
            <a:ext cx="4843975" cy="994341"/>
          </a:xfrm>
          <a:prstGeom prst="roundRect">
            <a:avLst/>
          </a:prstGeom>
          <a:solidFill>
            <a:schemeClr val="accent4">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b="1" dirty="0">
                <a:solidFill>
                  <a:srgbClr val="000000"/>
                </a:solidFill>
                <a:latin typeface="B Nazanin" panose="00000400000000000000" pitchFamily="2" charset="-78"/>
                <a:cs typeface="B Homa" panose="00000400000000000000" pitchFamily="2" charset="-78"/>
              </a:rPr>
              <a:t>قرون وسطی اولیه: از سقوط امپراطوری روم غربی و سلطه ژرمن ها بر اروپا  (اواخر قرن5تا قرن11)</a:t>
            </a:r>
            <a:endParaRPr lang="en-US" sz="1600" dirty="0">
              <a:solidFill>
                <a:prstClr val="white"/>
              </a:solidFill>
              <a:cs typeface="B Homa" panose="00000400000000000000" pitchFamily="2" charset="-78"/>
            </a:endParaRPr>
          </a:p>
        </p:txBody>
      </p:sp>
      <p:sp>
        <p:nvSpPr>
          <p:cNvPr id="17" name="Rounded Rectangle 16"/>
          <p:cNvSpPr/>
          <p:nvPr/>
        </p:nvSpPr>
        <p:spPr>
          <a:xfrm>
            <a:off x="1370767" y="2385687"/>
            <a:ext cx="4843975" cy="994341"/>
          </a:xfrm>
          <a:prstGeom prst="roundRect">
            <a:avLst/>
          </a:prstGeom>
          <a:solidFill>
            <a:schemeClr val="accent4">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b="1" dirty="0">
                <a:solidFill>
                  <a:srgbClr val="000000"/>
                </a:solidFill>
                <a:latin typeface="B Nazanin" panose="00000400000000000000" pitchFamily="2" charset="-78"/>
                <a:cs typeface="B Homa" panose="00000400000000000000" pitchFamily="2" charset="-78"/>
              </a:rPr>
              <a:t>قرون وسطی میانی</a:t>
            </a:r>
            <a:br>
              <a:rPr lang="fa-IR" b="1" dirty="0">
                <a:solidFill>
                  <a:srgbClr val="000000"/>
                </a:solidFill>
                <a:latin typeface="B Nazanin" panose="00000400000000000000" pitchFamily="2" charset="-78"/>
                <a:cs typeface="B Homa" panose="00000400000000000000" pitchFamily="2" charset="-78"/>
              </a:rPr>
            </a:br>
            <a:r>
              <a:rPr lang="fa-IR" b="1" dirty="0">
                <a:solidFill>
                  <a:srgbClr val="000000"/>
                </a:solidFill>
                <a:latin typeface="B Nazanin" panose="00000400000000000000" pitchFamily="2" charset="-78"/>
                <a:cs typeface="B Homa" panose="00000400000000000000" pitchFamily="2" charset="-78"/>
              </a:rPr>
              <a:t>(قرن11تا13/قرن 4و 5 هجری شمسی)</a:t>
            </a:r>
            <a:r>
              <a:rPr lang="fa-IR" dirty="0">
                <a:solidFill>
                  <a:prstClr val="white"/>
                </a:solidFill>
                <a:cs typeface="B Homa" panose="00000400000000000000" pitchFamily="2" charset="-78"/>
              </a:rPr>
              <a:t> </a:t>
            </a:r>
            <a:br>
              <a:rPr lang="fa-IR" dirty="0">
                <a:solidFill>
                  <a:prstClr val="white"/>
                </a:solidFill>
                <a:cs typeface="B Homa" panose="00000400000000000000" pitchFamily="2" charset="-78"/>
              </a:rPr>
            </a:br>
            <a:endParaRPr lang="en-US" dirty="0">
              <a:solidFill>
                <a:prstClr val="white"/>
              </a:solidFill>
            </a:endParaRPr>
          </a:p>
        </p:txBody>
      </p:sp>
      <p:sp>
        <p:nvSpPr>
          <p:cNvPr id="18" name="Rounded Rectangle 17"/>
          <p:cNvSpPr/>
          <p:nvPr/>
        </p:nvSpPr>
        <p:spPr>
          <a:xfrm>
            <a:off x="1370767" y="3578242"/>
            <a:ext cx="4843975" cy="994341"/>
          </a:xfrm>
          <a:prstGeom prst="roundRect">
            <a:avLst/>
          </a:prstGeom>
          <a:solidFill>
            <a:schemeClr val="accent4">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b="1" dirty="0">
                <a:solidFill>
                  <a:srgbClr val="000000"/>
                </a:solidFill>
                <a:latin typeface="B Nazanin" panose="00000400000000000000" pitchFamily="2" charset="-78"/>
                <a:cs typeface="B Homa" panose="00000400000000000000" pitchFamily="2" charset="-78"/>
              </a:rPr>
              <a:t>قرون وسطی متاخر</a:t>
            </a:r>
            <a:br>
              <a:rPr lang="fa-IR" b="1" dirty="0">
                <a:solidFill>
                  <a:srgbClr val="000000"/>
                </a:solidFill>
                <a:latin typeface="B Nazanin" panose="00000400000000000000" pitchFamily="2" charset="-78"/>
                <a:cs typeface="B Homa" panose="00000400000000000000" pitchFamily="2" charset="-78"/>
              </a:rPr>
            </a:br>
            <a:r>
              <a:rPr lang="fa-IR" b="1" dirty="0">
                <a:solidFill>
                  <a:srgbClr val="000000"/>
                </a:solidFill>
                <a:latin typeface="B Nazanin" panose="00000400000000000000" pitchFamily="2" charset="-78"/>
                <a:cs typeface="B Homa" panose="00000400000000000000" pitchFamily="2" charset="-78"/>
              </a:rPr>
              <a:t>(قرن13و14/قرن 6 و7 هجری شمسی)</a:t>
            </a:r>
            <a:r>
              <a:rPr lang="fa-IR" dirty="0">
                <a:solidFill>
                  <a:prstClr val="white"/>
                </a:solidFill>
                <a:cs typeface="B Homa" panose="00000400000000000000" pitchFamily="2" charset="-78"/>
              </a:rPr>
              <a:t> </a:t>
            </a:r>
            <a:br>
              <a:rPr lang="fa-IR" dirty="0">
                <a:solidFill>
                  <a:prstClr val="white"/>
                </a:solidFill>
                <a:cs typeface="B Homa" panose="00000400000000000000" pitchFamily="2" charset="-78"/>
              </a:rPr>
            </a:br>
            <a:endParaRPr lang="en-US" dirty="0">
              <a:solidFill>
                <a:prstClr val="white"/>
              </a:solidFill>
            </a:endParaRPr>
          </a:p>
        </p:txBody>
      </p:sp>
      <p:sp>
        <p:nvSpPr>
          <p:cNvPr id="20" name="TextBox 19"/>
          <p:cNvSpPr txBox="1"/>
          <p:nvPr/>
        </p:nvSpPr>
        <p:spPr>
          <a:xfrm>
            <a:off x="2230851" y="5026047"/>
            <a:ext cx="8831435" cy="1015663"/>
          </a:xfrm>
          <a:prstGeom prst="rect">
            <a:avLst/>
          </a:prstGeom>
          <a:noFill/>
        </p:spPr>
        <p:txBody>
          <a:bodyPr wrap="square" rtlCol="0">
            <a:spAutoFit/>
          </a:bodyPr>
          <a:lstStyle/>
          <a:p>
            <a:pPr rtl="0"/>
            <a:r>
              <a:rPr lang="fa-IR" sz="2000" b="1" dirty="0">
                <a:solidFill>
                  <a:srgbClr val="000000"/>
                </a:solidFill>
                <a:latin typeface="B Nazanin" panose="00000400000000000000" pitchFamily="2" charset="-78"/>
                <a:cs typeface="B Homa" panose="00000400000000000000" pitchFamily="2" charset="-78"/>
              </a:rPr>
              <a:t>به تدریج با سو استفاده برخی از روسای قبایل از سرمایه اجتماعی خود و تبدیل آن به نوعی سرمایه اقتصادی(یعنی با تملک اراضی عمومی) نوعی اشرافیت طایفه ای و نظامی شکل گرفت که به سینیور یا فئودال معروف گشت</a:t>
            </a:r>
            <a:endParaRPr lang="en-US" sz="2000" b="1" dirty="0">
              <a:solidFill>
                <a:prstClr val="black"/>
              </a:solidFill>
            </a:endParaRPr>
          </a:p>
        </p:txBody>
      </p:sp>
    </p:spTree>
    <p:extLst>
      <p:ext uri="{BB962C8B-B14F-4D97-AF65-F5344CB8AC3E}">
        <p14:creationId xmlns:p14="http://schemas.microsoft.com/office/powerpoint/2010/main" val="31376291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xEl>
                                              <p:pRg st="4" end="4"/>
                                            </p:txEl>
                                          </p:spTgt>
                                        </p:tgtEl>
                                        <p:attrNameLst>
                                          <p:attrName>style.visibility</p:attrName>
                                        </p:attrNameLst>
                                      </p:cBhvr>
                                      <p:to>
                                        <p:strVal val="visible"/>
                                      </p:to>
                                    </p:set>
                                    <p:anim calcmode="lin" valueType="num">
                                      <p:cBhvr additive="base">
                                        <p:cTn id="13" dur="500" fill="hold"/>
                                        <p:tgtEl>
                                          <p:spTgt spid="1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4" end="4"/>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3">
                                            <p:txEl>
                                              <p:pRg st="5" end="5"/>
                                            </p:txEl>
                                          </p:spTgt>
                                        </p:tgtEl>
                                        <p:attrNameLst>
                                          <p:attrName>style.visibility</p:attrName>
                                        </p:attrNameLst>
                                      </p:cBhvr>
                                      <p:to>
                                        <p:strVal val="visible"/>
                                      </p:to>
                                    </p:set>
                                    <p:anim calcmode="lin" valueType="num">
                                      <p:cBhvr additive="base">
                                        <p:cTn id="17" dur="500" fill="hold"/>
                                        <p:tgtEl>
                                          <p:spTgt spid="13">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down)">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down)">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20">
                                            <p:txEl>
                                              <p:pRg st="0" end="0"/>
                                            </p:txEl>
                                          </p:spTgt>
                                        </p:tgtEl>
                                        <p:attrNameLst>
                                          <p:attrName>style.visibility</p:attrName>
                                        </p:attrNameLst>
                                      </p:cBhvr>
                                      <p:to>
                                        <p:strVal val="visible"/>
                                      </p:to>
                                    </p:set>
                                    <p:anim calcmode="lin" valueType="num">
                                      <p:cBhvr additive="base">
                                        <p:cTn id="38"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1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9" name="Rectangle 8"/>
          <p:cNvSpPr/>
          <p:nvPr/>
        </p:nvSpPr>
        <p:spPr>
          <a:xfrm>
            <a:off x="6451958" y="1030288"/>
            <a:ext cx="4322017" cy="461665"/>
          </a:xfrm>
          <a:prstGeom prst="rect">
            <a:avLst/>
          </a:prstGeom>
        </p:spPr>
        <p:txBody>
          <a:bodyPr wrap="none">
            <a:spAutoFit/>
          </a:bodyPr>
          <a:lstStyle/>
          <a:p>
            <a:pPr lvl="4" rtl="0"/>
            <a:r>
              <a:rPr lang="fa-IR" sz="2400" b="1" dirty="0">
                <a:solidFill>
                  <a:srgbClr val="FF0000"/>
                </a:solidFill>
                <a:cs typeface="B Homa" panose="00000400000000000000" pitchFamily="2" charset="-78"/>
              </a:rPr>
              <a:t>مهاجرنشینهای توتونی</a:t>
            </a:r>
          </a:p>
        </p:txBody>
      </p:sp>
      <p:sp>
        <p:nvSpPr>
          <p:cNvPr id="10" name="Rectangle 9"/>
          <p:cNvSpPr/>
          <p:nvPr/>
        </p:nvSpPr>
        <p:spPr>
          <a:xfrm>
            <a:off x="1390919" y="1643568"/>
            <a:ext cx="9277082" cy="1323439"/>
          </a:xfrm>
          <a:prstGeom prst="rect">
            <a:avLst/>
          </a:prstGeom>
        </p:spPr>
        <p:txBody>
          <a:bodyPr wrap="square">
            <a:spAutoFit/>
          </a:bodyPr>
          <a:lstStyle/>
          <a:p>
            <a:pPr rtl="0"/>
            <a:r>
              <a:rPr lang="fa-IR" sz="2000" dirty="0">
                <a:solidFill>
                  <a:prstClr val="black"/>
                </a:solidFill>
                <a:cs typeface="B Homa" panose="00000400000000000000" pitchFamily="2" charset="-78"/>
              </a:rPr>
              <a:t>این شهرها تشویق شاهان لهستان و بوهمی برای رشد صنعت و تجارت در مناطق عقب افتاده یا خالی ازسکنه احداث شدند</a:t>
            </a:r>
          </a:p>
          <a:p>
            <a:pPr rtl="0"/>
            <a:r>
              <a:rPr lang="fa-IR" sz="2000" b="1" dirty="0">
                <a:solidFill>
                  <a:srgbClr val="FF0000"/>
                </a:solidFill>
                <a:cs typeface="B Homa" panose="00000400000000000000" pitchFamily="2" charset="-78"/>
              </a:rPr>
              <a:t>فرم</a:t>
            </a:r>
            <a:r>
              <a:rPr lang="fa-IR" sz="2000" dirty="0">
                <a:solidFill>
                  <a:prstClr val="black"/>
                </a:solidFill>
                <a:cs typeface="B Homa" panose="00000400000000000000" pitchFamily="2" charset="-78"/>
              </a:rPr>
              <a:t> :دارای شبکه شطرنجی و بلوک ها و قطعات نسبتاً یکسان</a:t>
            </a:r>
          </a:p>
          <a:p>
            <a:pPr rtl="0"/>
            <a:r>
              <a:rPr lang="fa-IR" sz="2000" b="1" dirty="0">
                <a:solidFill>
                  <a:srgbClr val="FF0000"/>
                </a:solidFill>
                <a:cs typeface="B Homa" panose="00000400000000000000" pitchFamily="2" charset="-78"/>
              </a:rPr>
              <a:t>نمونه</a:t>
            </a:r>
            <a:r>
              <a:rPr lang="fa-IR" sz="2000" dirty="0">
                <a:solidFill>
                  <a:prstClr val="black"/>
                </a:solidFill>
                <a:cs typeface="B Homa" panose="00000400000000000000" pitchFamily="2" charset="-78"/>
              </a:rPr>
              <a:t>: کراکاو در لهستان</a:t>
            </a:r>
            <a:endParaRPr lang="en-US" sz="2000" dirty="0">
              <a:solidFill>
                <a:prstClr val="black"/>
              </a:solidFill>
              <a:cs typeface="B Homa" panose="00000400000000000000" pitchFamily="2" charset="-78"/>
            </a:endParaRPr>
          </a:p>
        </p:txBody>
      </p:sp>
      <p:sp>
        <p:nvSpPr>
          <p:cNvPr id="11" name="TextBox 10"/>
          <p:cNvSpPr txBox="1"/>
          <p:nvPr/>
        </p:nvSpPr>
        <p:spPr>
          <a:xfrm>
            <a:off x="1390920" y="3559662"/>
            <a:ext cx="9293814" cy="646331"/>
          </a:xfrm>
          <a:prstGeom prst="rect">
            <a:avLst/>
          </a:prstGeom>
          <a:noFill/>
        </p:spPr>
        <p:txBody>
          <a:bodyPr wrap="square" rtlCol="0">
            <a:spAutoFit/>
          </a:bodyPr>
          <a:lstStyle/>
          <a:p>
            <a:pPr rtl="0"/>
            <a:r>
              <a:rPr lang="fa-IR" b="1" dirty="0">
                <a:solidFill>
                  <a:prstClr val="black"/>
                </a:solidFill>
                <a:cs typeface="B Homa" panose="00000400000000000000" pitchFamily="2" charset="-78"/>
              </a:rPr>
              <a:t>مهمترین نقش را در ایجاد و توسعه فرهنگ شهری و شهروندی ایجاد نمودند از لحاظ حقوق سیاسی به دو گروه اصلی تقسیم می شدند</a:t>
            </a:r>
            <a:endParaRPr lang="en-US" b="1" dirty="0">
              <a:solidFill>
                <a:prstClr val="black"/>
              </a:solidFill>
              <a:cs typeface="B Homa" panose="00000400000000000000" pitchFamily="2" charset="-78"/>
            </a:endParaRPr>
          </a:p>
        </p:txBody>
      </p:sp>
      <p:sp>
        <p:nvSpPr>
          <p:cNvPr id="16" name="Rectangle 15"/>
          <p:cNvSpPr/>
          <p:nvPr/>
        </p:nvSpPr>
        <p:spPr>
          <a:xfrm>
            <a:off x="7199758" y="3066978"/>
            <a:ext cx="3549370" cy="461665"/>
          </a:xfrm>
          <a:prstGeom prst="rect">
            <a:avLst/>
          </a:prstGeom>
        </p:spPr>
        <p:txBody>
          <a:bodyPr wrap="none">
            <a:spAutoFit/>
          </a:bodyPr>
          <a:lstStyle/>
          <a:p>
            <a:pPr lvl="4" rtl="0"/>
            <a:r>
              <a:rPr lang="fa-IR" sz="2400" b="1" dirty="0">
                <a:solidFill>
                  <a:srgbClr val="FF0000"/>
                </a:solidFill>
                <a:cs typeface="B Homa" panose="00000400000000000000" pitchFamily="2" charset="-78"/>
              </a:rPr>
              <a:t>شهرهای تجاری</a:t>
            </a:r>
          </a:p>
        </p:txBody>
      </p:sp>
      <p:sp>
        <p:nvSpPr>
          <p:cNvPr id="17" name="Rounded Rectangle 16"/>
          <p:cNvSpPr/>
          <p:nvPr/>
        </p:nvSpPr>
        <p:spPr>
          <a:xfrm>
            <a:off x="3758630" y="4380173"/>
            <a:ext cx="6763409" cy="728354"/>
          </a:xfrm>
          <a:prstGeom prst="roundRect">
            <a:avLst/>
          </a:prstGeom>
          <a:solidFill>
            <a:schemeClr val="accent4">
              <a:lumMod val="60000"/>
              <a:lumOff val="40000"/>
            </a:schemeClr>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fa-IR" sz="2000" dirty="0">
                <a:solidFill>
                  <a:srgbClr val="FF0000"/>
                </a:solidFill>
                <a:cs typeface="B Homa" panose="00000400000000000000" pitchFamily="2" charset="-78"/>
              </a:rPr>
              <a:t>مستقل</a:t>
            </a:r>
            <a:r>
              <a:rPr lang="fa-IR" sz="2000" dirty="0">
                <a:solidFill>
                  <a:prstClr val="black"/>
                </a:solidFill>
                <a:cs typeface="B Homa" panose="00000400000000000000" pitchFamily="2" charset="-78"/>
              </a:rPr>
              <a:t>: دارای حومه ای روستایی متعلق به خود بودند(ونیز، فلورانس، نووگرود، برن</a:t>
            </a:r>
            <a:endParaRPr lang="en-US" sz="2000" dirty="0">
              <a:solidFill>
                <a:prstClr val="black"/>
              </a:solidFill>
              <a:cs typeface="B Homa" panose="00000400000000000000" pitchFamily="2" charset="-78"/>
            </a:endParaRPr>
          </a:p>
        </p:txBody>
      </p:sp>
      <p:sp>
        <p:nvSpPr>
          <p:cNvPr id="18" name="Rounded Rectangle 17"/>
          <p:cNvSpPr/>
          <p:nvPr/>
        </p:nvSpPr>
        <p:spPr>
          <a:xfrm>
            <a:off x="1390919" y="5349875"/>
            <a:ext cx="6763409" cy="728354"/>
          </a:xfrm>
          <a:prstGeom prst="roundRect">
            <a:avLst/>
          </a:prstGeom>
          <a:solidFill>
            <a:schemeClr val="accent4">
              <a:lumMod val="60000"/>
              <a:lumOff val="40000"/>
            </a:schemeClr>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fa-IR" sz="2000" dirty="0">
                <a:solidFill>
                  <a:prstClr val="black"/>
                </a:solidFill>
                <a:cs typeface="B Homa" panose="00000400000000000000" pitchFamily="2" charset="-78"/>
              </a:rPr>
              <a:t> </a:t>
            </a:r>
            <a:r>
              <a:rPr lang="fa-IR" sz="2000" dirty="0">
                <a:solidFill>
                  <a:srgbClr val="FF0000"/>
                </a:solidFill>
                <a:cs typeface="B Homa" panose="00000400000000000000" pitchFamily="2" charset="-78"/>
              </a:rPr>
              <a:t>غیر مستقل</a:t>
            </a:r>
            <a:r>
              <a:rPr lang="fa-IR" sz="2000" dirty="0">
                <a:solidFill>
                  <a:prstClr val="black"/>
                </a:solidFill>
                <a:cs typeface="B Homa" panose="00000400000000000000" pitchFamily="2" charset="-78"/>
              </a:rPr>
              <a:t>: تحت الحمایه دولت مرکزی: دارای حومه ای بسیار کوچک بوده و حتی اکثر آنها بدون داشتن هرگونه زمین درخارج از باروی خود بوده اند</a:t>
            </a:r>
            <a:endParaRPr lang="en-US" sz="2000" dirty="0">
              <a:solidFill>
                <a:prstClr val="black"/>
              </a:solidFill>
              <a:cs typeface="B Homa" panose="00000400000000000000" pitchFamily="2" charset="-78"/>
            </a:endParaRPr>
          </a:p>
        </p:txBody>
      </p:sp>
    </p:spTree>
    <p:extLst>
      <p:ext uri="{BB962C8B-B14F-4D97-AF65-F5344CB8AC3E}">
        <p14:creationId xmlns:p14="http://schemas.microsoft.com/office/powerpoint/2010/main" val="9898516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 calcmode="lin" valueType="num">
                                      <p:cBhvr additive="base">
                                        <p:cTn id="19"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xEl>
                                              <p:pRg st="2" end="2"/>
                                            </p:txEl>
                                          </p:spTgt>
                                        </p:tgtEl>
                                        <p:attrNameLst>
                                          <p:attrName>style.visibility</p:attrName>
                                        </p:attrNameLst>
                                      </p:cBhvr>
                                      <p:to>
                                        <p:strVal val="visible"/>
                                      </p:to>
                                    </p:set>
                                    <p:anim calcmode="lin" valueType="num">
                                      <p:cBhvr additive="base">
                                        <p:cTn id="25"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
                                            <p:txEl>
                                              <p:pRg st="0" end="0"/>
                                            </p:txEl>
                                          </p:spTgt>
                                        </p:tgtEl>
                                        <p:attrNameLst>
                                          <p:attrName>style.visibility</p:attrName>
                                        </p:attrNameLst>
                                      </p:cBhvr>
                                      <p:to>
                                        <p:strVal val="visible"/>
                                      </p:to>
                                    </p:set>
                                    <p:anim calcmode="lin" valueType="num">
                                      <p:cBhvr additive="base">
                                        <p:cTn id="31"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 calcmode="lin" valueType="num">
                                      <p:cBhvr additive="base">
                                        <p:cTn id="3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animBg="1"/>
      <p:bldP spid="1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6" name="Rectangle 5"/>
          <p:cNvSpPr/>
          <p:nvPr/>
        </p:nvSpPr>
        <p:spPr>
          <a:xfrm>
            <a:off x="7598916" y="1161404"/>
            <a:ext cx="3057264" cy="400110"/>
          </a:xfrm>
          <a:prstGeom prst="rect">
            <a:avLst/>
          </a:prstGeom>
        </p:spPr>
        <p:txBody>
          <a:bodyPr wrap="square">
            <a:spAutoFit/>
          </a:bodyPr>
          <a:lstStyle/>
          <a:p>
            <a:pPr rtl="0"/>
            <a:r>
              <a:rPr lang="fa-IR" sz="2000" b="1" dirty="0">
                <a:solidFill>
                  <a:srgbClr val="FF0000"/>
                </a:solidFill>
                <a:cs typeface="B Homa" panose="00000400000000000000" pitchFamily="2" charset="-78"/>
              </a:rPr>
              <a:t>شهر های نوبنیاد</a:t>
            </a:r>
          </a:p>
        </p:txBody>
      </p:sp>
      <p:sp>
        <p:nvSpPr>
          <p:cNvPr id="9" name="Rectangle 8"/>
          <p:cNvSpPr/>
          <p:nvPr/>
        </p:nvSpPr>
        <p:spPr>
          <a:xfrm>
            <a:off x="1326524" y="1840040"/>
            <a:ext cx="9187608" cy="1938992"/>
          </a:xfrm>
          <a:prstGeom prst="rect">
            <a:avLst/>
          </a:prstGeom>
        </p:spPr>
        <p:txBody>
          <a:bodyPr wrap="square">
            <a:spAutoFit/>
          </a:bodyPr>
          <a:lstStyle/>
          <a:p>
            <a:pPr rtl="0"/>
            <a:r>
              <a:rPr lang="fa-IR" sz="2000" b="1" dirty="0">
                <a:solidFill>
                  <a:prstClr val="black"/>
                </a:solidFill>
                <a:cs typeface="B Homa" panose="00000400000000000000" pitchFamily="2" charset="-78"/>
              </a:rPr>
              <a:t>شهر های نو بنیاد 2 تفاوت اساسی با باستیدها  داشتند:</a:t>
            </a:r>
          </a:p>
          <a:p>
            <a:pPr rtl="0"/>
            <a:endParaRPr lang="fa-IR"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برخی دارای طرح و برخی ارگانیک بودند</a:t>
            </a:r>
          </a:p>
          <a:p>
            <a:pPr rtl="0"/>
            <a:endParaRPr lang="fa-IR"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عملکرد اصلی شهر های نوبنیاد  تجاری بود و فقط در موارد محدودی عملکرد مذهبی داشتند</a:t>
            </a:r>
          </a:p>
          <a:p>
            <a:pPr rtl="0"/>
            <a:endParaRPr lang="fa-IR" sz="2000" b="1" dirty="0">
              <a:solidFill>
                <a:prstClr val="black"/>
              </a:solidFill>
              <a:cs typeface="B Homa" panose="00000400000000000000" pitchFamily="2" charset="-78"/>
            </a:endParaRPr>
          </a:p>
        </p:txBody>
      </p:sp>
      <p:sp>
        <p:nvSpPr>
          <p:cNvPr id="10" name="Rectangle 9"/>
          <p:cNvSpPr/>
          <p:nvPr/>
        </p:nvSpPr>
        <p:spPr>
          <a:xfrm>
            <a:off x="7632473" y="3629055"/>
            <a:ext cx="3038012" cy="400110"/>
          </a:xfrm>
          <a:prstGeom prst="rect">
            <a:avLst/>
          </a:prstGeom>
        </p:spPr>
        <p:txBody>
          <a:bodyPr wrap="none">
            <a:spAutoFit/>
          </a:bodyPr>
          <a:lstStyle/>
          <a:p>
            <a:pPr rtl="0"/>
            <a:r>
              <a:rPr lang="fa-IR" sz="2000" b="1" dirty="0">
                <a:solidFill>
                  <a:srgbClr val="FF0000"/>
                </a:solidFill>
                <a:cs typeface="B Homa" panose="00000400000000000000" pitchFamily="2" charset="-78"/>
              </a:rPr>
              <a:t>برخی از شهر های نو بنباد انگلیس</a:t>
            </a:r>
          </a:p>
        </p:txBody>
      </p:sp>
      <p:sp>
        <p:nvSpPr>
          <p:cNvPr id="11" name="Rectangle 10"/>
          <p:cNvSpPr/>
          <p:nvPr/>
        </p:nvSpPr>
        <p:spPr>
          <a:xfrm>
            <a:off x="1712890" y="4450237"/>
            <a:ext cx="8960081" cy="400110"/>
          </a:xfrm>
          <a:prstGeom prst="rect">
            <a:avLst/>
          </a:prstGeom>
        </p:spPr>
        <p:txBody>
          <a:bodyPr wrap="square">
            <a:spAutoFit/>
          </a:bodyPr>
          <a:lstStyle/>
          <a:p>
            <a:pPr rtl="0"/>
            <a:r>
              <a:rPr lang="en-US" sz="2000" b="1" dirty="0">
                <a:solidFill>
                  <a:prstClr val="black"/>
                </a:solidFill>
                <a:cs typeface="B Homa" panose="00000400000000000000" pitchFamily="2" charset="-78"/>
              </a:rPr>
              <a:t> </a:t>
            </a:r>
            <a:r>
              <a:rPr lang="fa-IR" sz="2000" b="1" dirty="0">
                <a:solidFill>
                  <a:prstClr val="black"/>
                </a:solidFill>
                <a:cs typeface="B Homa" panose="00000400000000000000" pitchFamily="2" charset="-78"/>
              </a:rPr>
              <a:t>:اولین وپرخرج ترین شهرای نوبنیاد در انگلستان بوده است</a:t>
            </a:r>
            <a:r>
              <a:rPr lang="en-US" sz="2000" b="1" dirty="0">
                <a:solidFill>
                  <a:prstClr val="black"/>
                </a:solidFill>
                <a:cs typeface="B Homa" panose="00000400000000000000" pitchFamily="2" charset="-78"/>
              </a:rPr>
              <a:t>Conway</a:t>
            </a:r>
            <a:r>
              <a:rPr lang="fa-IR" sz="2000" b="1" dirty="0">
                <a:solidFill>
                  <a:prstClr val="black"/>
                </a:solidFill>
                <a:cs typeface="B Homa" panose="00000400000000000000" pitchFamily="2" charset="-78"/>
              </a:rPr>
              <a:t>کانوی</a:t>
            </a:r>
          </a:p>
        </p:txBody>
      </p:sp>
      <p:sp>
        <p:nvSpPr>
          <p:cNvPr id="14" name="Rectangle 13"/>
          <p:cNvSpPr/>
          <p:nvPr/>
        </p:nvSpPr>
        <p:spPr>
          <a:xfrm>
            <a:off x="2323549" y="4933713"/>
            <a:ext cx="8311845" cy="400110"/>
          </a:xfrm>
          <a:prstGeom prst="rect">
            <a:avLst/>
          </a:prstGeom>
        </p:spPr>
        <p:txBody>
          <a:bodyPr wrap="square">
            <a:spAutoFit/>
          </a:bodyPr>
          <a:lstStyle/>
          <a:p>
            <a:pPr rtl="0"/>
            <a:r>
              <a:rPr lang="fa-IR" sz="2000" b="1" dirty="0">
                <a:solidFill>
                  <a:prstClr val="black"/>
                </a:solidFill>
                <a:cs typeface="B Homa" panose="00000400000000000000" pitchFamily="2" charset="-78"/>
              </a:rPr>
              <a:t>: شهری با شکل گیری بر اساس اندیشه های مذهبی</a:t>
            </a:r>
            <a:r>
              <a:rPr lang="en-US" sz="2000" b="1" dirty="0">
                <a:solidFill>
                  <a:prstClr val="black"/>
                </a:solidFill>
                <a:cs typeface="B Homa" panose="00000400000000000000" pitchFamily="2" charset="-78"/>
              </a:rPr>
              <a:t>Salisbury</a:t>
            </a:r>
            <a:r>
              <a:rPr lang="fa-IR" sz="2000" b="1" dirty="0">
                <a:solidFill>
                  <a:prstClr val="black"/>
                </a:solidFill>
                <a:cs typeface="B Homa" panose="00000400000000000000" pitchFamily="2" charset="-78"/>
              </a:rPr>
              <a:t>سالیزبری </a:t>
            </a:r>
          </a:p>
        </p:txBody>
      </p:sp>
    </p:spTree>
    <p:extLst>
      <p:ext uri="{BB962C8B-B14F-4D97-AF65-F5344CB8AC3E}">
        <p14:creationId xmlns:p14="http://schemas.microsoft.com/office/powerpoint/2010/main" val="7969321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additive="base">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4" end="4"/>
                                            </p:txEl>
                                          </p:spTgt>
                                        </p:tgtEl>
                                        <p:attrNameLst>
                                          <p:attrName>style.visibility</p:attrName>
                                        </p:attrNameLst>
                                      </p:cBhvr>
                                      <p:to>
                                        <p:strVal val="visible"/>
                                      </p:to>
                                    </p:set>
                                    <p:anim calcmode="lin" valueType="num">
                                      <p:cBhvr additive="base">
                                        <p:cTn id="25"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anim calcmode="lin" valueType="num">
                                      <p:cBhvr additive="base">
                                        <p:cTn id="3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 calcmode="lin" valueType="num">
                                      <p:cBhvr additive="base">
                                        <p:cTn id="3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7" name="Rectangle 6"/>
          <p:cNvSpPr/>
          <p:nvPr/>
        </p:nvSpPr>
        <p:spPr>
          <a:xfrm>
            <a:off x="1327759" y="875556"/>
            <a:ext cx="9383171" cy="5693866"/>
          </a:xfrm>
          <a:prstGeom prst="rect">
            <a:avLst/>
          </a:prstGeom>
        </p:spPr>
        <p:txBody>
          <a:bodyPr wrap="square">
            <a:spAutoFit/>
          </a:bodyPr>
          <a:lstStyle/>
          <a:p>
            <a:pPr rtl="0"/>
            <a:r>
              <a:rPr lang="fa-IR" sz="2000" b="1" dirty="0">
                <a:solidFill>
                  <a:srgbClr val="FF0000"/>
                </a:solidFill>
                <a:latin typeface="Wingdings" panose="05000000000000000000" pitchFamily="2" charset="2"/>
                <a:cs typeface="B Homa" panose="00000400000000000000" pitchFamily="2" charset="-78"/>
              </a:rPr>
              <a:t></a:t>
            </a:r>
            <a:r>
              <a:rPr lang="fa-IR" sz="2400" b="1" dirty="0">
                <a:solidFill>
                  <a:srgbClr val="FF0000"/>
                </a:solidFill>
                <a:latin typeface="B Homa"/>
                <a:cs typeface="B Homa" panose="00000400000000000000" pitchFamily="2" charset="-78"/>
              </a:rPr>
              <a:t>فرم شهرهای قرون وسطی(تاریخ شهر و شهرنشینی از اغاز تا انقلاب صنعتی،جهانشاه پاکزاد)</a:t>
            </a:r>
          </a:p>
          <a:p>
            <a:pPr rtl="0"/>
            <a:r>
              <a:rPr lang="fa-IR" sz="2800" dirty="0">
                <a:solidFill>
                  <a:srgbClr val="FF0000"/>
                </a:solidFill>
                <a:latin typeface="B Homa"/>
                <a:cs typeface="B Homa" panose="00000400000000000000" pitchFamily="2" charset="-78"/>
              </a:rPr>
              <a:t/>
            </a:r>
            <a:br>
              <a:rPr lang="fa-IR" sz="2800" dirty="0">
                <a:solidFill>
                  <a:srgbClr val="FF0000"/>
                </a:solidFill>
                <a:latin typeface="B Homa"/>
                <a:cs typeface="B Homa" panose="00000400000000000000" pitchFamily="2" charset="-78"/>
              </a:rPr>
            </a:br>
            <a:r>
              <a:rPr lang="fa-IR" sz="2000" dirty="0">
                <a:solidFill>
                  <a:prstClr val="black"/>
                </a:solidFill>
                <a:latin typeface="Wingdings 2" panose="05020102010507070707" pitchFamily="18" charset="2"/>
                <a:cs typeface="B Homa" panose="00000400000000000000" pitchFamily="2" charset="-78"/>
              </a:rPr>
              <a:t></a:t>
            </a:r>
            <a:r>
              <a:rPr lang="fa-IR" sz="2400" dirty="0">
                <a:solidFill>
                  <a:srgbClr val="000000"/>
                </a:solidFill>
                <a:latin typeface="B Homa"/>
                <a:cs typeface="B Homa" panose="00000400000000000000" pitchFamily="2" charset="-78"/>
              </a:rPr>
              <a:t>عناصر و اجزای اصلی تشکیل دهنده شهر قرون وسطایی:</a:t>
            </a:r>
            <a:br>
              <a:rPr lang="fa-IR" sz="2400" dirty="0">
                <a:solidFill>
                  <a:srgbClr val="000000"/>
                </a:solidFill>
                <a:latin typeface="B Homa"/>
                <a:cs typeface="B Homa" panose="00000400000000000000" pitchFamily="2" charset="-78"/>
              </a:rPr>
            </a:br>
            <a:endParaRPr lang="fa-IR" sz="2400" dirty="0">
              <a:solidFill>
                <a:srgbClr val="000000"/>
              </a:solidFill>
              <a:latin typeface="B Homa"/>
              <a:cs typeface="B Homa" panose="00000400000000000000" pitchFamily="2" charset="-78"/>
            </a:endParaRPr>
          </a:p>
          <a:p>
            <a:pPr rtl="0"/>
            <a:r>
              <a:rPr lang="fa-IR" sz="2400" dirty="0">
                <a:solidFill>
                  <a:srgbClr val="FF0000"/>
                </a:solidFill>
                <a:latin typeface="B Homa"/>
                <a:cs typeface="B Homa" panose="00000400000000000000" pitchFamily="2" charset="-78"/>
              </a:rPr>
              <a:t>حصار با برج ها </a:t>
            </a:r>
            <a:r>
              <a:rPr lang="fa-IR" sz="2400" dirty="0">
                <a:solidFill>
                  <a:srgbClr val="000000"/>
                </a:solidFill>
                <a:latin typeface="B Homa"/>
                <a:cs typeface="B Homa" panose="00000400000000000000" pitchFamily="2" charset="-78"/>
              </a:rPr>
              <a:t>و دروازه های مربوط به آن</a:t>
            </a:r>
            <a:br>
              <a:rPr lang="fa-IR" sz="2400" dirty="0">
                <a:solidFill>
                  <a:srgbClr val="000000"/>
                </a:solidFill>
                <a:latin typeface="B Homa"/>
                <a:cs typeface="B Homa" panose="00000400000000000000" pitchFamily="2" charset="-78"/>
              </a:rPr>
            </a:br>
            <a:endParaRPr lang="fa-IR" sz="2400" dirty="0">
              <a:solidFill>
                <a:srgbClr val="000000"/>
              </a:solidFill>
              <a:latin typeface="B Homa"/>
              <a:cs typeface="B Homa" panose="00000400000000000000" pitchFamily="2" charset="-78"/>
            </a:endParaRPr>
          </a:p>
          <a:p>
            <a:pPr rtl="0"/>
            <a:r>
              <a:rPr lang="fa-IR" sz="2400" dirty="0">
                <a:solidFill>
                  <a:srgbClr val="FF0000"/>
                </a:solidFill>
                <a:latin typeface="B Homa"/>
                <a:cs typeface="B Homa" panose="00000400000000000000" pitchFamily="2" charset="-78"/>
              </a:rPr>
              <a:t>خیابان ها </a:t>
            </a:r>
            <a:r>
              <a:rPr lang="fa-IR" sz="2400" dirty="0">
                <a:solidFill>
                  <a:srgbClr val="000000"/>
                </a:solidFill>
                <a:latin typeface="B Homa"/>
                <a:cs typeface="B Homa" panose="00000400000000000000" pitchFamily="2" charset="-78"/>
              </a:rPr>
              <a:t>و سایر فضاهای تردد</a:t>
            </a:r>
            <a:br>
              <a:rPr lang="fa-IR" sz="2400" dirty="0">
                <a:solidFill>
                  <a:srgbClr val="000000"/>
                </a:solidFill>
                <a:latin typeface="B Homa"/>
                <a:cs typeface="B Homa" panose="00000400000000000000" pitchFamily="2" charset="-78"/>
              </a:rPr>
            </a:br>
            <a:endParaRPr lang="fa-IR" sz="2400" dirty="0">
              <a:solidFill>
                <a:srgbClr val="000000"/>
              </a:solidFill>
              <a:latin typeface="B Homa"/>
              <a:cs typeface="B Homa" panose="00000400000000000000" pitchFamily="2" charset="-78"/>
            </a:endParaRPr>
          </a:p>
          <a:p>
            <a:pPr rtl="0"/>
            <a:r>
              <a:rPr lang="fa-IR" sz="2400" dirty="0">
                <a:solidFill>
                  <a:srgbClr val="FF0000"/>
                </a:solidFill>
                <a:latin typeface="B Homa"/>
                <a:cs typeface="B Homa" panose="00000400000000000000" pitchFamily="2" charset="-78"/>
              </a:rPr>
              <a:t>فضای بازار </a:t>
            </a:r>
            <a:r>
              <a:rPr lang="fa-IR" sz="2400" dirty="0">
                <a:solidFill>
                  <a:srgbClr val="000000"/>
                </a:solidFill>
                <a:latin typeface="B Homa"/>
                <a:cs typeface="B Homa" panose="00000400000000000000" pitchFamily="2" charset="-78"/>
              </a:rPr>
              <a:t>(بازار و سایر ساختمان های تجاری)</a:t>
            </a:r>
            <a:br>
              <a:rPr lang="fa-IR" sz="2400" dirty="0">
                <a:solidFill>
                  <a:srgbClr val="000000"/>
                </a:solidFill>
                <a:latin typeface="B Homa"/>
                <a:cs typeface="B Homa" panose="00000400000000000000" pitchFamily="2" charset="-78"/>
              </a:rPr>
            </a:br>
            <a:endParaRPr lang="fa-IR" sz="2400" dirty="0">
              <a:solidFill>
                <a:srgbClr val="000000"/>
              </a:solidFill>
              <a:latin typeface="B Homa"/>
              <a:cs typeface="B Homa" panose="00000400000000000000" pitchFamily="2" charset="-78"/>
            </a:endParaRPr>
          </a:p>
          <a:p>
            <a:pPr rtl="0"/>
            <a:r>
              <a:rPr lang="fa-IR" sz="2400" dirty="0">
                <a:solidFill>
                  <a:srgbClr val="FF0000"/>
                </a:solidFill>
                <a:latin typeface="B Homa"/>
                <a:cs typeface="B Homa" panose="00000400000000000000" pitchFamily="2" charset="-78"/>
              </a:rPr>
              <a:t>کلیسا</a:t>
            </a:r>
            <a:br>
              <a:rPr lang="fa-IR" sz="2400" dirty="0">
                <a:solidFill>
                  <a:srgbClr val="FF0000"/>
                </a:solidFill>
                <a:latin typeface="B Homa"/>
                <a:cs typeface="B Homa" panose="00000400000000000000" pitchFamily="2" charset="-78"/>
              </a:rPr>
            </a:br>
            <a:endParaRPr lang="fa-IR" sz="2400" dirty="0">
              <a:solidFill>
                <a:srgbClr val="FF0000"/>
              </a:solidFill>
              <a:latin typeface="B Homa"/>
              <a:cs typeface="B Homa" panose="00000400000000000000" pitchFamily="2" charset="-78"/>
            </a:endParaRPr>
          </a:p>
          <a:p>
            <a:pPr rtl="0"/>
            <a:r>
              <a:rPr lang="fa-IR" sz="2400" dirty="0">
                <a:solidFill>
                  <a:prstClr val="black"/>
                </a:solidFill>
                <a:latin typeface="B Homa"/>
                <a:cs typeface="B Homa" panose="00000400000000000000" pitchFamily="2" charset="-78"/>
              </a:rPr>
              <a:t>ساختمان ها و باغ های </a:t>
            </a:r>
            <a:r>
              <a:rPr lang="fa-IR" sz="2400" dirty="0">
                <a:solidFill>
                  <a:srgbClr val="FF0000"/>
                </a:solidFill>
                <a:latin typeface="B Homa"/>
                <a:cs typeface="B Homa" panose="00000400000000000000" pitchFamily="2" charset="-78"/>
              </a:rPr>
              <a:t>خصوصی</a:t>
            </a:r>
            <a:r>
              <a:rPr lang="fa-IR" sz="2400" dirty="0">
                <a:solidFill>
                  <a:prstClr val="black"/>
                </a:solidFill>
                <a:cs typeface="B Homa" panose="00000400000000000000" pitchFamily="2" charset="-78"/>
              </a:rPr>
              <a:t> </a:t>
            </a:r>
            <a:br>
              <a:rPr lang="fa-IR" sz="2400" dirty="0">
                <a:solidFill>
                  <a:prstClr val="black"/>
                </a:solidFill>
                <a:cs typeface="B Homa" panose="00000400000000000000" pitchFamily="2" charset="-78"/>
              </a:rPr>
            </a:br>
            <a:endParaRPr lang="en-US" sz="2400" dirty="0">
              <a:solidFill>
                <a:prstClr val="black"/>
              </a:solidFill>
              <a:cs typeface="B Homa" panose="00000400000000000000" pitchFamily="2" charset="-78"/>
            </a:endParaRPr>
          </a:p>
        </p:txBody>
      </p:sp>
    </p:spTree>
    <p:extLst>
      <p:ext uri="{BB962C8B-B14F-4D97-AF65-F5344CB8AC3E}">
        <p14:creationId xmlns:p14="http://schemas.microsoft.com/office/powerpoint/2010/main" val="9177961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additive="base">
                                        <p:cTn id="25"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additive="base">
                                        <p:cTn id="31"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
                                            <p:txEl>
                                              <p:pRg st="5" end="5"/>
                                            </p:txEl>
                                          </p:spTgt>
                                        </p:tgtEl>
                                        <p:attrNameLst>
                                          <p:attrName>style.visibility</p:attrName>
                                        </p:attrNameLst>
                                      </p:cBhvr>
                                      <p:to>
                                        <p:strVal val="visible"/>
                                      </p:to>
                                    </p:set>
                                    <p:anim calcmode="lin" valueType="num">
                                      <p:cBhvr additive="base">
                                        <p:cTn id="37"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
                                            <p:txEl>
                                              <p:pRg st="6" end="6"/>
                                            </p:txEl>
                                          </p:spTgt>
                                        </p:tgtEl>
                                        <p:attrNameLst>
                                          <p:attrName>style.visibility</p:attrName>
                                        </p:attrNameLst>
                                      </p:cBhvr>
                                      <p:to>
                                        <p:strVal val="visible"/>
                                      </p:to>
                                    </p:set>
                                    <p:anim calcmode="lin" valueType="num">
                                      <p:cBhvr additive="base">
                                        <p:cTn id="43" dur="5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6" name="Rectangle 5"/>
          <p:cNvSpPr/>
          <p:nvPr/>
        </p:nvSpPr>
        <p:spPr>
          <a:xfrm>
            <a:off x="4572000" y="1172894"/>
            <a:ext cx="6096000" cy="4832092"/>
          </a:xfrm>
          <a:prstGeom prst="rect">
            <a:avLst/>
          </a:prstGeom>
        </p:spPr>
        <p:txBody>
          <a:bodyPr>
            <a:spAutoFit/>
          </a:bodyPr>
          <a:lstStyle/>
          <a:p>
            <a:pPr rtl="0"/>
            <a:r>
              <a:rPr lang="fa-IR" sz="2000" dirty="0">
                <a:solidFill>
                  <a:srgbClr val="FF0000"/>
                </a:solidFill>
                <a:latin typeface="Wingdings" panose="05000000000000000000" pitchFamily="2" charset="2"/>
                <a:cs typeface="B Homa" panose="00000400000000000000" pitchFamily="2" charset="-78"/>
              </a:rPr>
              <a:t></a:t>
            </a:r>
            <a:r>
              <a:rPr lang="fa-IR" sz="2400" dirty="0">
                <a:solidFill>
                  <a:srgbClr val="FF0000"/>
                </a:solidFill>
                <a:latin typeface="B Homa"/>
                <a:cs typeface="B Homa" panose="00000400000000000000" pitchFamily="2" charset="-78"/>
              </a:rPr>
              <a:t>حصار</a:t>
            </a:r>
            <a:br>
              <a:rPr lang="fa-IR" sz="2400" dirty="0">
                <a:solidFill>
                  <a:srgbClr val="FF0000"/>
                </a:solidFill>
                <a:latin typeface="B Homa"/>
                <a:cs typeface="B Homa" panose="00000400000000000000" pitchFamily="2" charset="-78"/>
              </a:rPr>
            </a:br>
            <a:endParaRPr lang="fa-IR" sz="2400" dirty="0">
              <a:solidFill>
                <a:srgbClr val="FF0000"/>
              </a:solidFill>
              <a:latin typeface="B Homa"/>
              <a:cs typeface="B Homa" panose="00000400000000000000" pitchFamily="2" charset="-78"/>
            </a:endParaRPr>
          </a:p>
          <a:p>
            <a:pPr rtl="0"/>
            <a:r>
              <a:rPr lang="fa-IR" dirty="0" smtClean="0">
                <a:solidFill>
                  <a:prstClr val="black"/>
                </a:solidFill>
                <a:latin typeface="Wingdings 2" panose="05020102010507070707" pitchFamily="18" charset="2"/>
                <a:cs typeface="B Homa" panose="00000400000000000000" pitchFamily="2" charset="-78"/>
              </a:rPr>
              <a:t></a:t>
            </a:r>
            <a:r>
              <a:rPr lang="fa-IR" sz="2000" dirty="0">
                <a:solidFill>
                  <a:srgbClr val="000000"/>
                </a:solidFill>
                <a:latin typeface="B Homa"/>
                <a:cs typeface="B Homa" panose="00000400000000000000" pitchFamily="2" charset="-78"/>
              </a:rPr>
              <a:t>حصار شهر به عنوان </a:t>
            </a:r>
            <a:r>
              <a:rPr lang="fa-IR" sz="2000" dirty="0">
                <a:solidFill>
                  <a:srgbClr val="FF0000"/>
                </a:solidFill>
                <a:latin typeface="B Homa"/>
                <a:cs typeface="B Homa" panose="00000400000000000000" pitchFamily="2" charset="-78"/>
              </a:rPr>
              <a:t>سیستم کامل دفاعی </a:t>
            </a:r>
            <a:r>
              <a:rPr lang="fa-IR" sz="2000" dirty="0">
                <a:solidFill>
                  <a:srgbClr val="000000"/>
                </a:solidFill>
                <a:latin typeface="B Homa"/>
                <a:cs typeface="B Homa" panose="00000400000000000000" pitchFamily="2" charset="-78"/>
              </a:rPr>
              <a:t>در اکثر</a:t>
            </a:r>
            <a:br>
              <a:rPr lang="fa-IR" sz="2000" dirty="0">
                <a:solidFill>
                  <a:srgbClr val="000000"/>
                </a:solidFill>
                <a:latin typeface="B Homa"/>
                <a:cs typeface="B Homa" panose="00000400000000000000" pitchFamily="2" charset="-78"/>
              </a:rPr>
            </a:br>
            <a:r>
              <a:rPr lang="fa-IR" sz="2000" dirty="0">
                <a:solidFill>
                  <a:srgbClr val="000000"/>
                </a:solidFill>
                <a:latin typeface="B Homa"/>
                <a:cs typeface="B Homa" panose="00000400000000000000" pitchFamily="2" charset="-78"/>
              </a:rPr>
              <a:t>شهرهای انگلیس</a:t>
            </a:r>
            <a:br>
              <a:rPr lang="fa-IR" sz="2000" dirty="0">
                <a:solidFill>
                  <a:srgbClr val="000000"/>
                </a:solidFill>
                <a:latin typeface="B Homa"/>
                <a:cs typeface="B Homa" panose="00000400000000000000" pitchFamily="2" charset="-78"/>
              </a:rPr>
            </a:br>
            <a:endParaRPr lang="fa-IR" sz="2000" dirty="0">
              <a:solidFill>
                <a:srgbClr val="000000"/>
              </a:solidFill>
              <a:latin typeface="B Homa"/>
              <a:cs typeface="B Homa" panose="00000400000000000000" pitchFamily="2" charset="-78"/>
            </a:endParaRPr>
          </a:p>
          <a:p>
            <a:pPr rtl="0"/>
            <a:r>
              <a:rPr lang="fa-IR" dirty="0">
                <a:solidFill>
                  <a:prstClr val="black"/>
                </a:solidFill>
                <a:latin typeface="Wingdings 2" panose="05020102010507070707" pitchFamily="18" charset="2"/>
                <a:cs typeface="B Homa" panose="00000400000000000000" pitchFamily="2" charset="-78"/>
              </a:rPr>
              <a:t></a:t>
            </a:r>
            <a:r>
              <a:rPr lang="fa-IR" sz="2000" dirty="0">
                <a:solidFill>
                  <a:srgbClr val="000000"/>
                </a:solidFill>
                <a:latin typeface="B Homa"/>
                <a:cs typeface="B Homa" panose="00000400000000000000" pitchFamily="2" charset="-78"/>
              </a:rPr>
              <a:t>قرن 14میلادی: کاهش اهمیت حصار دفاعی</a:t>
            </a:r>
            <a:br>
              <a:rPr lang="fa-IR" sz="2000" dirty="0">
                <a:solidFill>
                  <a:srgbClr val="000000"/>
                </a:solidFill>
                <a:latin typeface="B Homa"/>
                <a:cs typeface="B Homa" panose="00000400000000000000" pitchFamily="2" charset="-78"/>
              </a:rPr>
            </a:br>
            <a:r>
              <a:rPr lang="fa-IR" sz="2000" dirty="0">
                <a:solidFill>
                  <a:srgbClr val="FF0000"/>
                </a:solidFill>
                <a:latin typeface="B Homa"/>
                <a:cs typeface="B Homa" panose="00000400000000000000" pitchFamily="2" charset="-78"/>
              </a:rPr>
              <a:t>شهرهای انگلیس </a:t>
            </a:r>
            <a:r>
              <a:rPr lang="fa-IR" sz="2000" dirty="0">
                <a:solidFill>
                  <a:srgbClr val="000000"/>
                </a:solidFill>
                <a:latin typeface="B Homa"/>
                <a:cs typeface="B Homa" panose="00000400000000000000" pitchFamily="2" charset="-78"/>
              </a:rPr>
              <a:t>به دلیل صلح و آرامش حاکم بر</a:t>
            </a:r>
            <a:br>
              <a:rPr lang="fa-IR" sz="2000" dirty="0">
                <a:solidFill>
                  <a:srgbClr val="000000"/>
                </a:solidFill>
                <a:latin typeface="B Homa"/>
                <a:cs typeface="B Homa" panose="00000400000000000000" pitchFamily="2" charset="-78"/>
              </a:rPr>
            </a:br>
            <a:r>
              <a:rPr lang="fa-IR" sz="2000" dirty="0">
                <a:solidFill>
                  <a:srgbClr val="000000"/>
                </a:solidFill>
                <a:latin typeface="B Homa"/>
                <a:cs typeface="B Homa" panose="00000400000000000000" pitchFamily="2" charset="-78"/>
              </a:rPr>
              <a:t>جزیره ،حصار تنها به عنوان مانعی برای اخذ</a:t>
            </a:r>
            <a:br>
              <a:rPr lang="fa-IR" sz="2000" dirty="0">
                <a:solidFill>
                  <a:srgbClr val="000000"/>
                </a:solidFill>
                <a:latin typeface="B Homa"/>
                <a:cs typeface="B Homa" panose="00000400000000000000" pitchFamily="2" charset="-78"/>
              </a:rPr>
            </a:br>
            <a:r>
              <a:rPr lang="fa-IR" sz="2000" dirty="0">
                <a:solidFill>
                  <a:srgbClr val="FF0000"/>
                </a:solidFill>
                <a:latin typeface="B Homa"/>
                <a:cs typeface="B Homa" panose="00000400000000000000" pitchFamily="2" charset="-78"/>
              </a:rPr>
              <a:t>گمرک ها</a:t>
            </a:r>
            <a:br>
              <a:rPr lang="fa-IR" sz="2000" dirty="0">
                <a:solidFill>
                  <a:srgbClr val="FF0000"/>
                </a:solidFill>
                <a:latin typeface="B Homa"/>
                <a:cs typeface="B Homa" panose="00000400000000000000" pitchFamily="2" charset="-78"/>
              </a:rPr>
            </a:br>
            <a:endParaRPr lang="fa-IR" sz="2000" dirty="0">
              <a:solidFill>
                <a:srgbClr val="FF0000"/>
              </a:solidFill>
              <a:latin typeface="B Homa"/>
              <a:cs typeface="B Homa" panose="00000400000000000000" pitchFamily="2" charset="-78"/>
            </a:endParaRPr>
          </a:p>
          <a:p>
            <a:pPr rtl="0"/>
            <a:r>
              <a:rPr lang="fa-IR" dirty="0">
                <a:solidFill>
                  <a:prstClr val="black"/>
                </a:solidFill>
                <a:latin typeface="Wingdings 2" panose="05020102010507070707" pitchFamily="18" charset="2"/>
                <a:cs typeface="B Homa" panose="00000400000000000000" pitchFamily="2" charset="-78"/>
              </a:rPr>
              <a:t></a:t>
            </a:r>
            <a:r>
              <a:rPr lang="fa-IR" sz="2000" dirty="0">
                <a:solidFill>
                  <a:srgbClr val="000000"/>
                </a:solidFill>
                <a:latin typeface="B Homa"/>
                <a:cs typeface="B Homa" panose="00000400000000000000" pitchFamily="2" charset="-78"/>
              </a:rPr>
              <a:t>اما نقش حصار </a:t>
            </a:r>
            <a:r>
              <a:rPr lang="fa-IR" sz="2000" dirty="0">
                <a:solidFill>
                  <a:srgbClr val="FF0000"/>
                </a:solidFill>
                <a:latin typeface="B Homa"/>
                <a:cs typeface="B Homa" panose="00000400000000000000" pitchFamily="2" charset="-78"/>
              </a:rPr>
              <a:t>در قاره اروپا</a:t>
            </a:r>
            <a:r>
              <a:rPr lang="fa-IR" sz="2000" dirty="0">
                <a:solidFill>
                  <a:srgbClr val="000000"/>
                </a:solidFill>
                <a:latin typeface="B Homa"/>
                <a:cs typeface="B Homa" panose="00000400000000000000" pitchFamily="2" charset="-78"/>
              </a:rPr>
              <a:t>: علاوه بر امور گمرکی،</a:t>
            </a:r>
            <a:br>
              <a:rPr lang="fa-IR" sz="2000" dirty="0">
                <a:solidFill>
                  <a:srgbClr val="000000"/>
                </a:solidFill>
                <a:latin typeface="B Homa"/>
                <a:cs typeface="B Homa" panose="00000400000000000000" pitchFamily="2" charset="-78"/>
              </a:rPr>
            </a:br>
            <a:r>
              <a:rPr lang="fa-IR" sz="2000" dirty="0">
                <a:solidFill>
                  <a:srgbClr val="000000"/>
                </a:solidFill>
                <a:latin typeface="B Homa"/>
                <a:cs typeface="B Homa" panose="00000400000000000000" pitchFamily="2" charset="-78"/>
              </a:rPr>
              <a:t>همچنان دارای </a:t>
            </a:r>
            <a:r>
              <a:rPr lang="fa-IR" sz="2000" dirty="0">
                <a:solidFill>
                  <a:srgbClr val="FF0000"/>
                </a:solidFill>
                <a:latin typeface="B Homa"/>
                <a:cs typeface="B Homa" panose="00000400000000000000" pitchFamily="2" charset="-78"/>
              </a:rPr>
              <a:t>عملکرد اصلی نظامی</a:t>
            </a:r>
            <a:br>
              <a:rPr lang="fa-IR" sz="2000" dirty="0">
                <a:solidFill>
                  <a:srgbClr val="FF0000"/>
                </a:solidFill>
                <a:latin typeface="B Homa"/>
                <a:cs typeface="B Homa" panose="00000400000000000000" pitchFamily="2" charset="-78"/>
              </a:rPr>
            </a:br>
            <a:endParaRPr lang="en-US" sz="2000" dirty="0">
              <a:solidFill>
                <a:srgbClr val="FF0000"/>
              </a:solidFill>
              <a:latin typeface="B Homa"/>
            </a:endParaRPr>
          </a:p>
          <a:p>
            <a:pPr rtl="0"/>
            <a:r>
              <a:rPr lang="fa-IR" dirty="0">
                <a:solidFill>
                  <a:prstClr val="black"/>
                </a:solidFill>
                <a:latin typeface="Wingdings 2" panose="05020102010507070707" pitchFamily="18" charset="2"/>
                <a:cs typeface="B Homa" panose="00000400000000000000" pitchFamily="2" charset="-78"/>
              </a:rPr>
              <a:t></a:t>
            </a:r>
            <a:r>
              <a:rPr lang="fa-IR" sz="2000" dirty="0">
                <a:solidFill>
                  <a:srgbClr val="000000"/>
                </a:solidFill>
                <a:latin typeface="B Homa"/>
                <a:cs typeface="B Homa" panose="00000400000000000000" pitchFamily="2" charset="-78"/>
              </a:rPr>
              <a:t>رشد افقی شهر مستلزم ایجاد حصاری جدید</a:t>
            </a:r>
            <a:r>
              <a:rPr lang="fa-IR" sz="2000" dirty="0">
                <a:solidFill>
                  <a:prstClr val="black"/>
                </a:solidFill>
                <a:cs typeface="B Homa" panose="00000400000000000000" pitchFamily="2" charset="-78"/>
              </a:rPr>
              <a:t> </a:t>
            </a:r>
            <a:br>
              <a:rPr lang="fa-IR" sz="2000" dirty="0">
                <a:solidFill>
                  <a:prstClr val="black"/>
                </a:solidFill>
                <a:cs typeface="B Homa" panose="00000400000000000000" pitchFamily="2" charset="-78"/>
              </a:rPr>
            </a:br>
            <a:endParaRPr lang="en-US" sz="2000" dirty="0">
              <a:solidFill>
                <a:prstClr val="black"/>
              </a:soli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2343128"/>
            <a:ext cx="3565010" cy="262090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2509108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 calcmode="lin" valueType="num">
                                      <p:cBhvr additive="base">
                                        <p:cTn id="1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 calcmode="lin" valueType="num">
                                      <p:cBhvr additive="base">
                                        <p:cTn id="2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 calcmode="lin" valueType="num">
                                      <p:cBhvr additive="base">
                                        <p:cTn id="27"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down)">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6" name="Rectangle 5"/>
          <p:cNvSpPr/>
          <p:nvPr/>
        </p:nvSpPr>
        <p:spPr>
          <a:xfrm>
            <a:off x="579550" y="860629"/>
            <a:ext cx="10281634" cy="5755422"/>
          </a:xfrm>
          <a:prstGeom prst="rect">
            <a:avLst/>
          </a:prstGeom>
        </p:spPr>
        <p:txBody>
          <a:bodyPr wrap="square">
            <a:spAutoFit/>
          </a:bodyPr>
          <a:lstStyle/>
          <a:p>
            <a:pPr rtl="0"/>
            <a:r>
              <a:rPr lang="fa-IR" sz="2000" dirty="0">
                <a:solidFill>
                  <a:srgbClr val="FF0000"/>
                </a:solidFill>
                <a:latin typeface="Wingdings" panose="05000000000000000000" pitchFamily="2" charset="2"/>
                <a:cs typeface="B Homa" panose="00000400000000000000" pitchFamily="2" charset="-78"/>
              </a:rPr>
              <a:t></a:t>
            </a:r>
            <a:r>
              <a:rPr lang="fa-IR" sz="2400" b="1" dirty="0">
                <a:solidFill>
                  <a:srgbClr val="FF0000"/>
                </a:solidFill>
                <a:latin typeface="B Homa"/>
                <a:cs typeface="B Homa" panose="00000400000000000000" pitchFamily="2" charset="-78"/>
              </a:rPr>
              <a:t>خیابان ها</a:t>
            </a:r>
            <a:r>
              <a:rPr lang="fa-IR" sz="2000" dirty="0">
                <a:solidFill>
                  <a:srgbClr val="FF0000"/>
                </a:solidFill>
                <a:latin typeface="B Homa"/>
                <a:cs typeface="B Homa" panose="00000400000000000000" pitchFamily="2" charset="-78"/>
              </a:rPr>
              <a:t/>
            </a:r>
            <a:br>
              <a:rPr lang="fa-IR" sz="2000" dirty="0">
                <a:solidFill>
                  <a:srgbClr val="FF0000"/>
                </a:solidFill>
                <a:latin typeface="B Homa"/>
                <a:cs typeface="B Homa" panose="00000400000000000000" pitchFamily="2" charset="-78"/>
              </a:rPr>
            </a:br>
            <a:endParaRPr lang="fa-IR" sz="2000" b="1" dirty="0">
              <a:solidFill>
                <a:srgbClr val="FF0000"/>
              </a:solidFill>
              <a:latin typeface="B Homa"/>
              <a:cs typeface="B Homa" panose="00000400000000000000" pitchFamily="2" charset="-78"/>
            </a:endParaRPr>
          </a:p>
          <a:p>
            <a:pPr rtl="0"/>
            <a:r>
              <a:rPr lang="fa-IR" sz="1700" b="1" dirty="0">
                <a:solidFill>
                  <a:prstClr val="black"/>
                </a:solidFill>
                <a:latin typeface="Wingdings 2" panose="05020102010507070707" pitchFamily="18" charset="2"/>
                <a:cs typeface="B Homa" panose="00000400000000000000" pitchFamily="2" charset="-78"/>
              </a:rPr>
              <a:t></a:t>
            </a:r>
            <a:r>
              <a:rPr lang="fa-IR" b="1" dirty="0">
                <a:solidFill>
                  <a:srgbClr val="000000"/>
                </a:solidFill>
                <a:latin typeface="B Homa"/>
                <a:cs typeface="B Homa" panose="00000400000000000000" pitchFamily="2" charset="-78"/>
              </a:rPr>
              <a:t>خیابان های اصلی شهر </a:t>
            </a:r>
            <a:r>
              <a:rPr lang="fa-IR" b="1" dirty="0">
                <a:solidFill>
                  <a:srgbClr val="FF0000"/>
                </a:solidFill>
                <a:latin typeface="B Homa"/>
                <a:cs typeface="B Homa" panose="00000400000000000000" pitchFamily="2" charset="-78"/>
              </a:rPr>
              <a:t>از دروازه ها تا مرکز شهر</a:t>
            </a:r>
            <a:br>
              <a:rPr lang="fa-IR" b="1" dirty="0">
                <a:solidFill>
                  <a:srgbClr val="FF0000"/>
                </a:solidFill>
                <a:latin typeface="B Homa"/>
                <a:cs typeface="B Homa" panose="00000400000000000000" pitchFamily="2" charset="-78"/>
              </a:rPr>
            </a:br>
            <a:endParaRPr lang="fa-IR" b="1" dirty="0">
              <a:solidFill>
                <a:srgbClr val="FF0000"/>
              </a:solidFill>
              <a:latin typeface="B Homa"/>
              <a:cs typeface="B Homa" panose="00000400000000000000" pitchFamily="2" charset="-78"/>
            </a:endParaRPr>
          </a:p>
          <a:p>
            <a:pPr rtl="0"/>
            <a:r>
              <a:rPr lang="fa-IR" sz="1700" b="1" dirty="0">
                <a:solidFill>
                  <a:prstClr val="black"/>
                </a:solidFill>
                <a:latin typeface="Wingdings 2" panose="05020102010507070707" pitchFamily="18" charset="2"/>
                <a:cs typeface="B Homa" panose="00000400000000000000" pitchFamily="2" charset="-78"/>
              </a:rPr>
              <a:t></a:t>
            </a:r>
            <a:r>
              <a:rPr lang="fa-IR" b="1" dirty="0">
                <a:solidFill>
                  <a:srgbClr val="000000"/>
                </a:solidFill>
                <a:latin typeface="B Homa"/>
                <a:cs typeface="B Homa" panose="00000400000000000000" pitchFamily="2" charset="-78"/>
              </a:rPr>
              <a:t>خیابان های اصلی هم </a:t>
            </a:r>
            <a:r>
              <a:rPr lang="fa-IR" b="1" dirty="0">
                <a:solidFill>
                  <a:srgbClr val="FF0000"/>
                </a:solidFill>
                <a:latin typeface="B Homa"/>
                <a:cs typeface="B Homa" panose="00000400000000000000" pitchFamily="2" charset="-78"/>
              </a:rPr>
              <a:t>تداوم فضای بازار </a:t>
            </a:r>
            <a:r>
              <a:rPr lang="fa-IR" b="1" dirty="0">
                <a:solidFill>
                  <a:srgbClr val="000000"/>
                </a:solidFill>
                <a:latin typeface="B Homa"/>
                <a:cs typeface="B Homa" panose="00000400000000000000" pitchFamily="2" charset="-78"/>
              </a:rPr>
              <a:t>و خطوط اصلی ارتباطی</a:t>
            </a:r>
            <a:br>
              <a:rPr lang="fa-IR" b="1" dirty="0">
                <a:solidFill>
                  <a:srgbClr val="000000"/>
                </a:solidFill>
                <a:latin typeface="B Homa"/>
                <a:cs typeface="B Homa" panose="00000400000000000000" pitchFamily="2" charset="-78"/>
              </a:rPr>
            </a:br>
            <a:endParaRPr lang="fa-IR" b="1" dirty="0">
              <a:solidFill>
                <a:srgbClr val="000000"/>
              </a:solidFill>
              <a:latin typeface="B Homa"/>
              <a:cs typeface="B Homa" panose="00000400000000000000" pitchFamily="2" charset="-78"/>
            </a:endParaRPr>
          </a:p>
          <a:p>
            <a:pPr rtl="0"/>
            <a:r>
              <a:rPr lang="fa-IR" sz="1700" b="1" dirty="0">
                <a:solidFill>
                  <a:prstClr val="black"/>
                </a:solidFill>
                <a:latin typeface="Wingdings 2" panose="05020102010507070707" pitchFamily="18" charset="2"/>
                <a:cs typeface="B Homa" panose="00000400000000000000" pitchFamily="2" charset="-78"/>
              </a:rPr>
              <a:t></a:t>
            </a:r>
            <a:r>
              <a:rPr lang="fa-IR" b="1" dirty="0">
                <a:solidFill>
                  <a:srgbClr val="FF0000"/>
                </a:solidFill>
                <a:latin typeface="B Homa"/>
                <a:cs typeface="B Homa" panose="00000400000000000000" pitchFamily="2" charset="-78"/>
              </a:rPr>
              <a:t>زمین های حاشیه خیابان </a:t>
            </a:r>
            <a:r>
              <a:rPr lang="fa-IR" b="1" dirty="0">
                <a:solidFill>
                  <a:srgbClr val="000000"/>
                </a:solidFill>
                <a:latin typeface="B Homa"/>
                <a:cs typeface="B Homa" panose="00000400000000000000" pitchFamily="2" charset="-78"/>
              </a:rPr>
              <a:t>به خصوص در نزدیکی دروازه ها و بازار شهر: به عنوان </a:t>
            </a:r>
            <a:r>
              <a:rPr lang="fa-IR" b="1" dirty="0">
                <a:solidFill>
                  <a:srgbClr val="FF0000"/>
                </a:solidFill>
                <a:latin typeface="B Homa"/>
                <a:cs typeface="B Homa" panose="00000400000000000000" pitchFamily="2" charset="-78"/>
              </a:rPr>
              <a:t>سرمایه ای تجاری</a:t>
            </a:r>
            <a:br>
              <a:rPr lang="fa-IR" b="1" dirty="0">
                <a:solidFill>
                  <a:srgbClr val="FF0000"/>
                </a:solidFill>
                <a:latin typeface="B Homa"/>
                <a:cs typeface="B Homa" panose="00000400000000000000" pitchFamily="2" charset="-78"/>
              </a:rPr>
            </a:br>
            <a:endParaRPr lang="fa-IR" b="1" dirty="0">
              <a:solidFill>
                <a:srgbClr val="FF0000"/>
              </a:solidFill>
              <a:latin typeface="B Homa"/>
              <a:cs typeface="B Homa" panose="00000400000000000000" pitchFamily="2" charset="-78"/>
            </a:endParaRPr>
          </a:p>
          <a:p>
            <a:pPr rtl="0"/>
            <a:r>
              <a:rPr lang="fa-IR" sz="1700" b="1" dirty="0">
                <a:solidFill>
                  <a:prstClr val="black"/>
                </a:solidFill>
                <a:latin typeface="Wingdings 2" panose="05020102010507070707" pitchFamily="18" charset="2"/>
                <a:cs typeface="B Homa" panose="00000400000000000000" pitchFamily="2" charset="-78"/>
              </a:rPr>
              <a:t></a:t>
            </a:r>
            <a:r>
              <a:rPr lang="fa-IR" b="1" dirty="0">
                <a:solidFill>
                  <a:srgbClr val="000000"/>
                </a:solidFill>
                <a:latin typeface="B Homa"/>
                <a:cs typeface="B Homa" panose="00000400000000000000" pitchFamily="2" charset="-78"/>
              </a:rPr>
              <a:t>آمد و شد در شهرهای قرون وسطی: </a:t>
            </a:r>
            <a:r>
              <a:rPr lang="fa-IR" b="1" dirty="0">
                <a:solidFill>
                  <a:srgbClr val="FF0000"/>
                </a:solidFill>
                <a:latin typeface="B Homa"/>
                <a:cs typeface="B Homa" panose="00000400000000000000" pitchFamily="2" charset="-78"/>
              </a:rPr>
              <a:t>اساساً پیاده </a:t>
            </a:r>
            <a:r>
              <a:rPr lang="fa-IR" b="1" dirty="0">
                <a:solidFill>
                  <a:srgbClr val="000000"/>
                </a:solidFill>
                <a:latin typeface="B Homa"/>
                <a:cs typeface="B Homa" panose="00000400000000000000" pitchFamily="2" charset="-78"/>
              </a:rPr>
              <a:t>(تردد وسایل نقلیه در اواخر این دوره- حمل کالا</a:t>
            </a:r>
            <a:br>
              <a:rPr lang="fa-IR" b="1" dirty="0">
                <a:solidFill>
                  <a:srgbClr val="000000"/>
                </a:solidFill>
                <a:latin typeface="B Homa"/>
                <a:cs typeface="B Homa" panose="00000400000000000000" pitchFamily="2" charset="-78"/>
              </a:rPr>
            </a:br>
            <a:endParaRPr lang="fa-IR" b="1" dirty="0">
              <a:solidFill>
                <a:srgbClr val="000000"/>
              </a:solidFill>
              <a:latin typeface="B Homa"/>
              <a:cs typeface="B Homa" panose="00000400000000000000" pitchFamily="2" charset="-78"/>
            </a:endParaRPr>
          </a:p>
          <a:p>
            <a:pPr rtl="0"/>
            <a:r>
              <a:rPr lang="fa-IR" b="1" dirty="0">
                <a:solidFill>
                  <a:srgbClr val="000000"/>
                </a:solidFill>
                <a:latin typeface="B Homa"/>
                <a:cs typeface="B Homa" panose="00000400000000000000" pitchFamily="2" charset="-78"/>
              </a:rPr>
              <a:t>توسط حیوانات باربر)</a:t>
            </a:r>
            <a:br>
              <a:rPr lang="fa-IR" b="1" dirty="0">
                <a:solidFill>
                  <a:srgbClr val="000000"/>
                </a:solidFill>
                <a:latin typeface="B Homa"/>
                <a:cs typeface="B Homa" panose="00000400000000000000" pitchFamily="2" charset="-78"/>
              </a:rPr>
            </a:br>
            <a:endParaRPr lang="fa-IR" b="1" dirty="0">
              <a:solidFill>
                <a:srgbClr val="000000"/>
              </a:solidFill>
              <a:latin typeface="B Homa"/>
              <a:cs typeface="B Homa" panose="00000400000000000000" pitchFamily="2" charset="-78"/>
            </a:endParaRPr>
          </a:p>
          <a:p>
            <a:pPr rtl="0"/>
            <a:r>
              <a:rPr lang="fa-IR" sz="1700" b="1" dirty="0">
                <a:solidFill>
                  <a:prstClr val="black"/>
                </a:solidFill>
                <a:latin typeface="Wingdings 2" panose="05020102010507070707" pitchFamily="18" charset="2"/>
                <a:cs typeface="B Homa" panose="00000400000000000000" pitchFamily="2" charset="-78"/>
              </a:rPr>
              <a:t></a:t>
            </a:r>
            <a:r>
              <a:rPr lang="fa-IR" b="1" dirty="0">
                <a:solidFill>
                  <a:srgbClr val="000000"/>
                </a:solidFill>
                <a:latin typeface="B Homa"/>
                <a:cs typeface="B Homa" panose="00000400000000000000" pitchFamily="2" charset="-78"/>
              </a:rPr>
              <a:t>آغاز </a:t>
            </a:r>
            <a:r>
              <a:rPr lang="fa-IR" b="1" dirty="0">
                <a:solidFill>
                  <a:srgbClr val="FF0000"/>
                </a:solidFill>
                <a:latin typeface="B Homa"/>
                <a:cs typeface="B Homa" panose="00000400000000000000" pitchFamily="2" charset="-78"/>
              </a:rPr>
              <a:t>مفروش کردن خیابان ها </a:t>
            </a:r>
            <a:r>
              <a:rPr lang="fa-IR" b="1" dirty="0">
                <a:solidFill>
                  <a:srgbClr val="000000"/>
                </a:solidFill>
                <a:latin typeface="B Homa"/>
                <a:cs typeface="B Homa" panose="00000400000000000000" pitchFamily="2" charset="-78"/>
              </a:rPr>
              <a:t>در اوایل دوره</a:t>
            </a:r>
            <a:br>
              <a:rPr lang="fa-IR" b="1" dirty="0">
                <a:solidFill>
                  <a:srgbClr val="000000"/>
                </a:solidFill>
                <a:latin typeface="B Homa"/>
                <a:cs typeface="B Homa" panose="00000400000000000000" pitchFamily="2" charset="-78"/>
              </a:rPr>
            </a:br>
            <a:endParaRPr lang="fa-IR" b="1" dirty="0">
              <a:solidFill>
                <a:srgbClr val="000000"/>
              </a:solidFill>
              <a:latin typeface="B Homa"/>
              <a:cs typeface="B Homa" panose="00000400000000000000" pitchFamily="2" charset="-78"/>
            </a:endParaRPr>
          </a:p>
          <a:p>
            <a:pPr rtl="0"/>
            <a:r>
              <a:rPr lang="fa-IR" sz="1700" b="1" dirty="0">
                <a:solidFill>
                  <a:prstClr val="black"/>
                </a:solidFill>
                <a:latin typeface="Wingdings 2" panose="05020102010507070707" pitchFamily="18" charset="2"/>
                <a:cs typeface="B Homa" panose="00000400000000000000" pitchFamily="2" charset="-78"/>
              </a:rPr>
              <a:t></a:t>
            </a:r>
            <a:r>
              <a:rPr lang="fa-IR" b="1" dirty="0">
                <a:solidFill>
                  <a:srgbClr val="000000"/>
                </a:solidFill>
                <a:latin typeface="B Homa"/>
                <a:cs typeface="B Homa" panose="00000400000000000000" pitchFamily="2" charset="-78"/>
              </a:rPr>
              <a:t>تمایل ساختمان ها برای </a:t>
            </a:r>
            <a:r>
              <a:rPr lang="fa-IR" b="1" dirty="0">
                <a:solidFill>
                  <a:srgbClr val="FF0000"/>
                </a:solidFill>
                <a:latin typeface="B Homa"/>
                <a:cs typeface="B Homa" panose="00000400000000000000" pitchFamily="2" charset="-78"/>
              </a:rPr>
              <a:t>تجاوز به حریم خیابان ها و پل ها و فضاهای باز عمومی </a:t>
            </a:r>
            <a:r>
              <a:rPr lang="fa-IR" b="1" dirty="0">
                <a:solidFill>
                  <a:srgbClr val="000000"/>
                </a:solidFill>
                <a:latin typeface="B Homa"/>
                <a:cs typeface="B Homa" panose="00000400000000000000" pitchFamily="2" charset="-78"/>
              </a:rPr>
              <a:t>(دست دادن از پنجره دو خانه روبروی هم) ،</a:t>
            </a:r>
          </a:p>
          <a:p>
            <a:pPr rtl="0"/>
            <a:r>
              <a:rPr lang="fa-IR" b="1" dirty="0">
                <a:solidFill>
                  <a:srgbClr val="FF0000"/>
                </a:solidFill>
                <a:latin typeface="B Homa"/>
                <a:cs typeface="B Homa" panose="00000400000000000000" pitchFamily="2" charset="-78"/>
              </a:rPr>
              <a:t>منظر سنتی </a:t>
            </a:r>
            <a:r>
              <a:rPr lang="fa-IR" b="1" dirty="0">
                <a:solidFill>
                  <a:srgbClr val="000000"/>
                </a:solidFill>
                <a:latin typeface="B Homa"/>
                <a:cs typeface="B Homa" panose="00000400000000000000" pitchFamily="2" charset="-78"/>
              </a:rPr>
              <a:t>خیابان های شهر قرون وسطی (حالت خودمانی، خیال پردازانه و شگفتی های بصری فراوان) </a:t>
            </a:r>
            <a:r>
              <a:rPr lang="fa-IR" b="1" dirty="0">
                <a:solidFill>
                  <a:srgbClr val="000000"/>
                </a:solidFill>
                <a:latin typeface="Times New Roman" panose="02020603050405020304" pitchFamily="18" charset="0"/>
                <a:cs typeface="B Homa" panose="00000400000000000000" pitchFamily="2" charset="-78"/>
              </a:rPr>
              <a:t>، </a:t>
            </a:r>
            <a:r>
              <a:rPr lang="fa-IR" b="1" dirty="0">
                <a:solidFill>
                  <a:srgbClr val="000000"/>
                </a:solidFill>
                <a:latin typeface="B Homa"/>
                <a:cs typeface="B Homa" panose="00000400000000000000" pitchFamily="2" charset="-78"/>
              </a:rPr>
              <a:t>بر اساس رشدی کاملاً اتفاقی</a:t>
            </a:r>
            <a:br>
              <a:rPr lang="fa-IR" b="1" dirty="0">
                <a:solidFill>
                  <a:srgbClr val="000000"/>
                </a:solidFill>
                <a:latin typeface="B Homa"/>
                <a:cs typeface="B Homa" panose="00000400000000000000" pitchFamily="2" charset="-78"/>
              </a:rPr>
            </a:br>
            <a:r>
              <a:rPr lang="fa-IR" b="1" dirty="0">
                <a:solidFill>
                  <a:srgbClr val="000000"/>
                </a:solidFill>
                <a:latin typeface="B Homa"/>
                <a:cs typeface="B Homa" panose="00000400000000000000" pitchFamily="2" charset="-78"/>
              </a:rPr>
              <a:t/>
            </a:r>
            <a:br>
              <a:rPr lang="fa-IR" b="1" dirty="0">
                <a:solidFill>
                  <a:srgbClr val="000000"/>
                </a:solidFill>
                <a:latin typeface="B Homa"/>
                <a:cs typeface="B Homa" panose="00000400000000000000" pitchFamily="2" charset="-78"/>
              </a:rPr>
            </a:br>
            <a:r>
              <a:rPr lang="fa-IR" dirty="0">
                <a:solidFill>
                  <a:prstClr val="black"/>
                </a:solidFill>
                <a:cs typeface="B Homa" panose="00000400000000000000" pitchFamily="2" charset="-78"/>
              </a:rPr>
              <a:t/>
            </a:r>
            <a:br>
              <a:rPr lang="fa-IR" dirty="0">
                <a:solidFill>
                  <a:prstClr val="black"/>
                </a:solidFill>
                <a:cs typeface="B Homa" panose="00000400000000000000" pitchFamily="2" charset="-78"/>
              </a:rPr>
            </a:br>
            <a:endParaRPr lang="en-US" dirty="0">
              <a:solidFill>
                <a:prstClr val="black"/>
              </a:solidFill>
              <a:cs typeface="B Homa" panose="00000400000000000000" pitchFamily="2" charset="-78"/>
            </a:endParaRPr>
          </a:p>
        </p:txBody>
      </p:sp>
    </p:spTree>
    <p:extLst>
      <p:ext uri="{BB962C8B-B14F-4D97-AF65-F5344CB8AC3E}">
        <p14:creationId xmlns:p14="http://schemas.microsoft.com/office/powerpoint/2010/main" val="16442733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 calcmode="lin" valueType="num">
                                      <p:cBhvr additive="base">
                                        <p:cTn id="23"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 calcmode="lin" valueType="num">
                                      <p:cBhvr additive="base">
                                        <p:cTn id="2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6">
                                            <p:txEl>
                                              <p:pRg st="6" end="6"/>
                                            </p:txEl>
                                          </p:spTgt>
                                        </p:tgtEl>
                                        <p:attrNameLst>
                                          <p:attrName>style.visibility</p:attrName>
                                        </p:attrNameLst>
                                      </p:cBhvr>
                                      <p:to>
                                        <p:strVal val="visible"/>
                                      </p:to>
                                    </p:set>
                                    <p:anim calcmode="lin" valueType="num">
                                      <p:cBhvr additive="base">
                                        <p:cTn id="33"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 calcmode="lin" valueType="num">
                                      <p:cBhvr additive="base">
                                        <p:cTn id="37"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6">
                                            <p:txEl>
                                              <p:pRg st="8" end="8"/>
                                            </p:txEl>
                                          </p:spTgt>
                                        </p:tgtEl>
                                        <p:attrNameLst>
                                          <p:attrName>style.visibility</p:attrName>
                                        </p:attrNameLst>
                                      </p:cBhvr>
                                      <p:to>
                                        <p:strVal val="visible"/>
                                      </p:to>
                                    </p:set>
                                    <p:anim calcmode="lin" valueType="num">
                                      <p:cBhvr additive="base">
                                        <p:cTn id="41"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6" name="Rectangle 5"/>
          <p:cNvSpPr/>
          <p:nvPr/>
        </p:nvSpPr>
        <p:spPr>
          <a:xfrm>
            <a:off x="1987848" y="647641"/>
            <a:ext cx="9530366" cy="6093976"/>
          </a:xfrm>
          <a:prstGeom prst="rect">
            <a:avLst/>
          </a:prstGeom>
        </p:spPr>
        <p:txBody>
          <a:bodyPr wrap="square">
            <a:spAutoFit/>
          </a:bodyPr>
          <a:lstStyle/>
          <a:p>
            <a:pPr rtl="0"/>
            <a:r>
              <a:rPr lang="fa-IR" sz="2000" b="1" dirty="0">
                <a:solidFill>
                  <a:srgbClr val="FF0000"/>
                </a:solidFill>
                <a:latin typeface="Wingdings" panose="05000000000000000000" pitchFamily="2" charset="2"/>
                <a:cs typeface="B Homa" panose="00000400000000000000" pitchFamily="2" charset="-78"/>
              </a:rPr>
              <a:t></a:t>
            </a:r>
            <a:r>
              <a:rPr lang="fa-IR" sz="2400" b="1" dirty="0">
                <a:solidFill>
                  <a:srgbClr val="FF0000"/>
                </a:solidFill>
                <a:latin typeface="B Homa"/>
                <a:cs typeface="B Homa" panose="00000400000000000000" pitchFamily="2" charset="-78"/>
              </a:rPr>
              <a:t>فضای بازار</a:t>
            </a:r>
            <a:br>
              <a:rPr lang="fa-IR" sz="2400" b="1" dirty="0">
                <a:solidFill>
                  <a:srgbClr val="FF0000"/>
                </a:solidFill>
                <a:latin typeface="B Homa"/>
                <a:cs typeface="B Homa" panose="00000400000000000000" pitchFamily="2" charset="-78"/>
              </a:rPr>
            </a:br>
            <a:endParaRPr lang="fa-IR" sz="2400" b="1" dirty="0">
              <a:solidFill>
                <a:srgbClr val="FF0000"/>
              </a:solidFill>
              <a:latin typeface="B Homa"/>
              <a:cs typeface="B Homa" panose="00000400000000000000" pitchFamily="2" charset="-78"/>
            </a:endParaRPr>
          </a:p>
          <a:p>
            <a:pPr rtl="0"/>
            <a:r>
              <a:rPr lang="fa-IR" b="1" dirty="0">
                <a:solidFill>
                  <a:prstClr val="black"/>
                </a:solidFill>
                <a:latin typeface="Wingdings 2" panose="05020102010507070707" pitchFamily="18" charset="2"/>
                <a:cs typeface="B Homa" panose="00000400000000000000" pitchFamily="2" charset="-78"/>
              </a:rPr>
              <a:t></a:t>
            </a:r>
            <a:r>
              <a:rPr lang="fa-IR" sz="2000" b="1" dirty="0">
                <a:solidFill>
                  <a:srgbClr val="000000"/>
                </a:solidFill>
                <a:latin typeface="B Homa"/>
                <a:cs typeface="B Homa" panose="00000400000000000000" pitchFamily="2" charset="-78"/>
              </a:rPr>
              <a:t>امکان </a:t>
            </a:r>
            <a:r>
              <a:rPr lang="fa-IR" sz="2000" b="1" dirty="0">
                <a:solidFill>
                  <a:srgbClr val="FF0000"/>
                </a:solidFill>
                <a:latin typeface="B Homa"/>
                <a:cs typeface="B Homa" panose="00000400000000000000" pitchFamily="2" charset="-78"/>
              </a:rPr>
              <a:t>تجارت</a:t>
            </a:r>
            <a:r>
              <a:rPr lang="fa-IR" sz="2000" b="1" dirty="0">
                <a:solidFill>
                  <a:srgbClr val="000000"/>
                </a:solidFill>
                <a:latin typeface="B Homa"/>
                <a:cs typeface="B Homa" panose="00000400000000000000" pitchFamily="2" charset="-78"/>
              </a:rPr>
              <a:t>: علت وجودی اصلی شهرهای قرون وسطی</a:t>
            </a:r>
            <a:br>
              <a:rPr lang="fa-IR" sz="2000" b="1" dirty="0">
                <a:solidFill>
                  <a:srgbClr val="000000"/>
                </a:solidFill>
                <a:latin typeface="B Homa"/>
                <a:cs typeface="B Homa" panose="00000400000000000000" pitchFamily="2" charset="-78"/>
              </a:rPr>
            </a:br>
            <a:endParaRPr lang="fa-IR" sz="2000" b="1" dirty="0">
              <a:solidFill>
                <a:srgbClr val="000000"/>
              </a:solidFill>
              <a:latin typeface="B Homa"/>
              <a:cs typeface="B Homa" panose="00000400000000000000" pitchFamily="2" charset="-78"/>
            </a:endParaRPr>
          </a:p>
          <a:p>
            <a:pPr rtl="0"/>
            <a:r>
              <a:rPr lang="fa-IR" b="1" dirty="0">
                <a:solidFill>
                  <a:prstClr val="black"/>
                </a:solidFill>
                <a:latin typeface="Wingdings 2" panose="05020102010507070707" pitchFamily="18" charset="2"/>
                <a:cs typeface="B Homa" panose="00000400000000000000" pitchFamily="2" charset="-78"/>
              </a:rPr>
              <a:t></a:t>
            </a:r>
            <a:r>
              <a:rPr lang="fa-IR" sz="2000" b="1" dirty="0">
                <a:solidFill>
                  <a:srgbClr val="000000"/>
                </a:solidFill>
                <a:latin typeface="B Homa"/>
                <a:cs typeface="B Homa" panose="00000400000000000000" pitchFamily="2" charset="-78"/>
              </a:rPr>
              <a:t>انواع فضای تجاری هم در شهرهای طراحی شده و هم در شهرهای با رشد طبیعی:</a:t>
            </a:r>
            <a:br>
              <a:rPr lang="fa-IR" sz="2000" b="1" dirty="0">
                <a:solidFill>
                  <a:srgbClr val="000000"/>
                </a:solidFill>
                <a:latin typeface="B Homa"/>
                <a:cs typeface="B Homa" panose="00000400000000000000" pitchFamily="2" charset="-78"/>
              </a:rPr>
            </a:br>
            <a:r>
              <a:rPr lang="fa-IR" sz="2000" b="1" dirty="0">
                <a:solidFill>
                  <a:srgbClr val="FF0000"/>
                </a:solidFill>
                <a:latin typeface="B Homa"/>
                <a:cs typeface="B Homa" panose="00000400000000000000" pitchFamily="2" charset="-78"/>
              </a:rPr>
              <a:t>فضای باز مختص بازار ،</a:t>
            </a:r>
            <a:r>
              <a:rPr lang="fa-IR" sz="2000" b="1" dirty="0">
                <a:solidFill>
                  <a:srgbClr val="000000"/>
                </a:solidFill>
                <a:latin typeface="B Homa"/>
                <a:cs typeface="B Homa" panose="00000400000000000000" pitchFamily="2" charset="-78"/>
              </a:rPr>
              <a:t>معمولاً در مرکز شهر یا در نزدیکی آن</a:t>
            </a:r>
            <a:br>
              <a:rPr lang="fa-IR" sz="2000" b="1" dirty="0">
                <a:solidFill>
                  <a:srgbClr val="000000"/>
                </a:solidFill>
                <a:latin typeface="B Homa"/>
                <a:cs typeface="B Homa" panose="00000400000000000000" pitchFamily="2" charset="-78"/>
              </a:rPr>
            </a:br>
            <a:r>
              <a:rPr lang="fa-IR" sz="2000" b="1" dirty="0">
                <a:solidFill>
                  <a:srgbClr val="000000"/>
                </a:solidFill>
                <a:latin typeface="B Homa"/>
                <a:cs typeface="B Homa" panose="00000400000000000000" pitchFamily="2" charset="-78"/>
              </a:rPr>
              <a:t>منطقه تجاری در </a:t>
            </a:r>
            <a:r>
              <a:rPr lang="fa-IR" sz="2000" b="1" dirty="0">
                <a:solidFill>
                  <a:srgbClr val="FF0000"/>
                </a:solidFill>
                <a:latin typeface="B Homa"/>
                <a:cs typeface="B Homa" panose="00000400000000000000" pitchFamily="2" charset="-78"/>
              </a:rPr>
              <a:t>قسمت عریض تر خیابان اصلی </a:t>
            </a:r>
            <a:r>
              <a:rPr lang="fa-IR" sz="2000" b="1" dirty="0">
                <a:solidFill>
                  <a:srgbClr val="000000"/>
                </a:solidFill>
                <a:latin typeface="B Homa"/>
                <a:cs typeface="B Homa" panose="00000400000000000000" pitchFamily="2" charset="-78"/>
              </a:rPr>
              <a:t>شهر</a:t>
            </a:r>
            <a:br>
              <a:rPr lang="fa-IR" sz="2000" b="1" dirty="0">
                <a:solidFill>
                  <a:srgbClr val="000000"/>
                </a:solidFill>
                <a:latin typeface="B Homa"/>
                <a:cs typeface="B Homa" panose="00000400000000000000" pitchFamily="2" charset="-78"/>
              </a:rPr>
            </a:br>
            <a:r>
              <a:rPr lang="fa-IR" sz="2000" b="1" dirty="0">
                <a:solidFill>
                  <a:srgbClr val="FF0000"/>
                </a:solidFill>
                <a:latin typeface="B Homa"/>
                <a:cs typeface="B Homa" panose="00000400000000000000" pitchFamily="2" charset="-78"/>
              </a:rPr>
              <a:t>گسترش افقی </a:t>
            </a:r>
            <a:r>
              <a:rPr lang="fa-IR" sz="2000" b="1" dirty="0">
                <a:solidFill>
                  <a:srgbClr val="000000"/>
                </a:solidFill>
                <a:latin typeface="B Homa"/>
                <a:cs typeface="B Homa" panose="00000400000000000000" pitchFamily="2" charset="-78"/>
              </a:rPr>
              <a:t>خیابان اصلی</a:t>
            </a:r>
            <a:br>
              <a:rPr lang="fa-IR" sz="2000" b="1" dirty="0">
                <a:solidFill>
                  <a:srgbClr val="000000"/>
                </a:solidFill>
                <a:latin typeface="B Homa"/>
                <a:cs typeface="B Homa" panose="00000400000000000000" pitchFamily="2" charset="-78"/>
              </a:rPr>
            </a:br>
            <a:r>
              <a:rPr lang="fa-IR" sz="2000" b="1" dirty="0">
                <a:solidFill>
                  <a:srgbClr val="FF0000"/>
                </a:solidFill>
                <a:latin typeface="B Homa"/>
                <a:cs typeface="B Homa" panose="00000400000000000000" pitchFamily="2" charset="-78"/>
              </a:rPr>
              <a:t>میدانی </a:t>
            </a:r>
            <a:r>
              <a:rPr lang="fa-IR" sz="2000" b="1" dirty="0">
                <a:solidFill>
                  <a:srgbClr val="000000"/>
                </a:solidFill>
                <a:latin typeface="B Homa"/>
                <a:cs typeface="B Homa" panose="00000400000000000000" pitchFamily="2" charset="-78"/>
              </a:rPr>
              <a:t>در کنار </a:t>
            </a:r>
            <a:r>
              <a:rPr lang="fa-IR" sz="2000" b="1" dirty="0">
                <a:solidFill>
                  <a:srgbClr val="FF0000"/>
                </a:solidFill>
                <a:latin typeface="B Homa"/>
                <a:cs typeface="B Homa" panose="00000400000000000000" pitchFamily="2" charset="-78"/>
              </a:rPr>
              <a:t>دروازه شهر</a:t>
            </a:r>
            <a:br>
              <a:rPr lang="fa-IR" sz="2000" b="1" dirty="0">
                <a:solidFill>
                  <a:srgbClr val="FF0000"/>
                </a:solidFill>
                <a:latin typeface="B Homa"/>
                <a:cs typeface="B Homa" panose="00000400000000000000" pitchFamily="2" charset="-78"/>
              </a:rPr>
            </a:br>
            <a:endParaRPr lang="fa-IR" sz="2000" b="1" dirty="0">
              <a:solidFill>
                <a:srgbClr val="FF0000"/>
              </a:solidFill>
              <a:latin typeface="B Homa"/>
              <a:cs typeface="B Homa" panose="00000400000000000000" pitchFamily="2" charset="-78"/>
            </a:endParaRPr>
          </a:p>
          <a:p>
            <a:pPr rtl="0"/>
            <a:r>
              <a:rPr lang="fa-IR" b="1" dirty="0">
                <a:solidFill>
                  <a:prstClr val="black"/>
                </a:solidFill>
                <a:latin typeface="Wingdings 2" panose="05020102010507070707" pitchFamily="18" charset="2"/>
                <a:cs typeface="B Homa" panose="00000400000000000000" pitchFamily="2" charset="-78"/>
              </a:rPr>
              <a:t></a:t>
            </a:r>
            <a:r>
              <a:rPr lang="fa-IR" sz="2000" b="1" dirty="0">
                <a:solidFill>
                  <a:srgbClr val="000000"/>
                </a:solidFill>
                <a:latin typeface="B Homa"/>
                <a:cs typeface="B Homa" panose="00000400000000000000" pitchFamily="2" charset="-78"/>
              </a:rPr>
              <a:t>در شهرهای از پیش طراحی شده با </a:t>
            </a:r>
            <a:r>
              <a:rPr lang="fa-IR" sz="2000" b="1" dirty="0">
                <a:solidFill>
                  <a:srgbClr val="FF0000"/>
                </a:solidFill>
                <a:latin typeface="B Homa"/>
                <a:cs typeface="B Homa" panose="00000400000000000000" pitchFamily="2" charset="-78"/>
              </a:rPr>
              <a:t>ساخت شطرنجی منظم</a:t>
            </a:r>
            <a:r>
              <a:rPr lang="fa-IR" sz="2000" b="1" dirty="0">
                <a:solidFill>
                  <a:srgbClr val="000000"/>
                </a:solidFill>
                <a:latin typeface="B Homa"/>
                <a:cs typeface="B Homa" panose="00000400000000000000" pitchFamily="2" charset="-78"/>
              </a:rPr>
              <a:t>:</a:t>
            </a:r>
          </a:p>
          <a:p>
            <a:pPr rtl="0"/>
            <a:r>
              <a:rPr lang="fa-IR" sz="2000" b="1" dirty="0">
                <a:solidFill>
                  <a:srgbClr val="000000"/>
                </a:solidFill>
                <a:latin typeface="B Homa"/>
                <a:cs typeface="B Homa" panose="00000400000000000000" pitchFamily="2" charset="-78"/>
              </a:rPr>
              <a:t>میدان بازار، </a:t>
            </a:r>
            <a:r>
              <a:rPr lang="fa-IR" sz="2000" b="1" dirty="0">
                <a:solidFill>
                  <a:srgbClr val="FF0000"/>
                </a:solidFill>
                <a:latin typeface="B Homa"/>
                <a:cs typeface="B Homa" panose="00000400000000000000" pitchFamily="2" charset="-78"/>
              </a:rPr>
              <a:t>فضایی خالی</a:t>
            </a:r>
            <a:br>
              <a:rPr lang="fa-IR" sz="2000" b="1" dirty="0">
                <a:solidFill>
                  <a:srgbClr val="FF0000"/>
                </a:solidFill>
                <a:latin typeface="B Homa"/>
                <a:cs typeface="B Homa" panose="00000400000000000000" pitchFamily="2" charset="-78"/>
              </a:rPr>
            </a:br>
            <a:r>
              <a:rPr lang="fa-IR" sz="2000" b="1" dirty="0">
                <a:solidFill>
                  <a:srgbClr val="000000"/>
                </a:solidFill>
                <a:latin typeface="B Homa"/>
                <a:cs typeface="B Homa" panose="00000400000000000000" pitchFamily="2" charset="-78"/>
              </a:rPr>
              <a:t>شبکه شطرنجی که از چهار سو توسط خیابان هایی احاطه شد</a:t>
            </a:r>
          </a:p>
          <a:p>
            <a:pPr rtl="0"/>
            <a:r>
              <a:rPr lang="fa-IR" sz="2000" b="1" dirty="0">
                <a:solidFill>
                  <a:srgbClr val="000000"/>
                </a:solidFill>
                <a:latin typeface="B Homa"/>
                <a:cs typeface="B Homa" panose="00000400000000000000" pitchFamily="2" charset="-78"/>
              </a:rPr>
              <a:t>ه (استثناء: باستیدهای ولز: ف</a:t>
            </a:r>
            <a:br>
              <a:rPr lang="fa-IR" sz="2000" b="1" dirty="0">
                <a:solidFill>
                  <a:srgbClr val="000000"/>
                </a:solidFill>
                <a:latin typeface="B Homa"/>
                <a:cs typeface="B Homa" panose="00000400000000000000" pitchFamily="2" charset="-78"/>
              </a:rPr>
            </a:br>
            <a:r>
              <a:rPr lang="fa-IR" sz="2000" b="1" dirty="0">
                <a:solidFill>
                  <a:srgbClr val="000000"/>
                </a:solidFill>
                <a:latin typeface="B Homa"/>
                <a:cs typeface="B Homa" panose="00000400000000000000" pitchFamily="2" charset="-78"/>
              </a:rPr>
              <a:t>مقابل ارگ)</a:t>
            </a:r>
            <a:br>
              <a:rPr lang="fa-IR" sz="2000" b="1" dirty="0">
                <a:solidFill>
                  <a:srgbClr val="000000"/>
                </a:solidFill>
                <a:latin typeface="B Homa"/>
                <a:cs typeface="B Homa" panose="00000400000000000000" pitchFamily="2" charset="-78"/>
              </a:rPr>
            </a:br>
            <a:endParaRPr lang="fa-IR" sz="2000" b="1" dirty="0">
              <a:solidFill>
                <a:srgbClr val="000000"/>
              </a:solidFill>
              <a:latin typeface="B Homa"/>
              <a:cs typeface="B Homa" panose="00000400000000000000" pitchFamily="2" charset="-78"/>
            </a:endParaRPr>
          </a:p>
          <a:p>
            <a:pPr rtl="0"/>
            <a:r>
              <a:rPr lang="fa-IR" b="1" dirty="0">
                <a:solidFill>
                  <a:prstClr val="black"/>
                </a:solidFill>
                <a:latin typeface="Wingdings 2" panose="05020102010507070707" pitchFamily="18" charset="2"/>
                <a:cs typeface="B Homa" panose="00000400000000000000" pitchFamily="2" charset="-78"/>
              </a:rPr>
              <a:t></a:t>
            </a:r>
            <a:r>
              <a:rPr lang="fa-IR" sz="2000" b="1" dirty="0">
                <a:solidFill>
                  <a:srgbClr val="FF0000"/>
                </a:solidFill>
                <a:latin typeface="B Homa"/>
                <a:cs typeface="B Homa" panose="00000400000000000000" pitchFamily="2" charset="-78"/>
              </a:rPr>
              <a:t>در قاره اروپا</a:t>
            </a:r>
            <a:r>
              <a:rPr lang="fa-IR" sz="2000" b="1" dirty="0">
                <a:solidFill>
                  <a:srgbClr val="000000"/>
                </a:solidFill>
                <a:latin typeface="B Homa"/>
                <a:cs typeface="B Homa" panose="00000400000000000000" pitchFamily="2" charset="-78"/>
              </a:rPr>
              <a:t>: ساختمان های پیرامون فضای بازار تقریباً </a:t>
            </a:r>
            <a:r>
              <a:rPr lang="fa-IR" sz="2000" b="1" dirty="0">
                <a:solidFill>
                  <a:srgbClr val="FF0000"/>
                </a:solidFill>
                <a:latin typeface="B Homa"/>
                <a:cs typeface="B Homa" panose="00000400000000000000" pitchFamily="2" charset="-78"/>
              </a:rPr>
              <a:t>هم ارتفاع </a:t>
            </a:r>
            <a:r>
              <a:rPr lang="fa-IR" sz="2000" b="1" dirty="0">
                <a:solidFill>
                  <a:srgbClr val="000000"/>
                </a:solidFill>
                <a:latin typeface="B Homa"/>
                <a:cs typeface="B Homa" panose="00000400000000000000" pitchFamily="2" charset="-78"/>
              </a:rPr>
              <a:t>و دارای </a:t>
            </a:r>
            <a:r>
              <a:rPr lang="fa-IR" sz="2000" b="1" dirty="0">
                <a:solidFill>
                  <a:srgbClr val="FF0000"/>
                </a:solidFill>
                <a:latin typeface="B Homa"/>
                <a:cs typeface="B Homa" panose="00000400000000000000" pitchFamily="2" charset="-78"/>
              </a:rPr>
              <a:t>راهرو مسقف</a:t>
            </a:r>
            <a:br>
              <a:rPr lang="fa-IR" sz="2000" b="1" dirty="0">
                <a:solidFill>
                  <a:srgbClr val="FF0000"/>
                </a:solidFill>
                <a:latin typeface="B Homa"/>
                <a:cs typeface="B Homa" panose="00000400000000000000" pitchFamily="2" charset="-78"/>
              </a:rPr>
            </a:br>
            <a:r>
              <a:rPr lang="fa-IR" sz="2000" b="1" dirty="0">
                <a:solidFill>
                  <a:srgbClr val="000000"/>
                </a:solidFill>
                <a:latin typeface="B Homa"/>
                <a:cs typeface="B Homa" panose="00000400000000000000" pitchFamily="2" charset="-78"/>
              </a:rPr>
              <a:t>هم شکل در طبقه همکف بر روی خیابان (در شهرهای بریتانیایی ظاهراً به کار نرفته بوده)</a:t>
            </a:r>
            <a:r>
              <a:rPr lang="fa-IR" sz="2000" b="1" dirty="0">
                <a:solidFill>
                  <a:prstClr val="black"/>
                </a:solidFill>
                <a:cs typeface="B Homa" panose="00000400000000000000" pitchFamily="2" charset="-78"/>
              </a:rPr>
              <a:t> </a:t>
            </a:r>
            <a:r>
              <a:rPr lang="fa-IR" dirty="0">
                <a:solidFill>
                  <a:prstClr val="black"/>
                </a:solidFill>
                <a:cs typeface="B Homa" panose="00000400000000000000" pitchFamily="2" charset="-78"/>
              </a:rPr>
              <a:t/>
            </a:r>
            <a:br>
              <a:rPr lang="fa-IR" dirty="0">
                <a:solidFill>
                  <a:prstClr val="black"/>
                </a:solidFill>
                <a:cs typeface="B Homa" panose="00000400000000000000" pitchFamily="2" charset="-78"/>
              </a:rPr>
            </a:br>
            <a:endParaRPr lang="en-US" dirty="0">
              <a:solidFill>
                <a:prstClr val="black"/>
              </a:soli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4915" y="1699713"/>
            <a:ext cx="4192177" cy="3709457"/>
          </a:xfrm>
          <a:prstGeom prst="rect">
            <a:avLst/>
          </a:prstGeom>
          <a:ln>
            <a:noFill/>
          </a:ln>
          <a:effectLst>
            <a:softEdge rad="112500"/>
          </a:effectLst>
        </p:spPr>
      </p:pic>
    </p:spTree>
    <p:extLst>
      <p:ext uri="{BB962C8B-B14F-4D97-AF65-F5344CB8AC3E}">
        <p14:creationId xmlns:p14="http://schemas.microsoft.com/office/powerpoint/2010/main" val="32578955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anim calcmode="lin" valueType="num">
                                      <p:cBhvr additive="base">
                                        <p:cTn id="2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6">
                                            <p:txEl>
                                              <p:pRg st="5" end="5"/>
                                            </p:txEl>
                                          </p:spTgt>
                                        </p:tgtEl>
                                        <p:attrNameLst>
                                          <p:attrName>style.visibility</p:attrName>
                                        </p:attrNameLst>
                                      </p:cBhvr>
                                      <p:to>
                                        <p:strVal val="visible"/>
                                      </p:to>
                                    </p:set>
                                    <p:anim calcmode="lin" valueType="num">
                                      <p:cBhvr additive="base">
                                        <p:cTn id="33"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6">
                                            <p:txEl>
                                              <p:pRg st="6" end="6"/>
                                            </p:txEl>
                                          </p:spTgt>
                                        </p:tgtEl>
                                        <p:attrNameLst>
                                          <p:attrName>style.visibility</p:attrName>
                                        </p:attrNameLst>
                                      </p:cBhvr>
                                      <p:to>
                                        <p:strVal val="visible"/>
                                      </p:to>
                                    </p:set>
                                    <p:animEffect transition="in" filter="wipe(down)">
                                      <p:cBhvr>
                                        <p:cTn id="39" dur="500"/>
                                        <p:tgtEl>
                                          <p:spTgt spid="6">
                                            <p:txEl>
                                              <p:pRg st="6" end="6"/>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7" name="Rectangle 6"/>
          <p:cNvSpPr/>
          <p:nvPr/>
        </p:nvSpPr>
        <p:spPr>
          <a:xfrm>
            <a:off x="1405943" y="1122363"/>
            <a:ext cx="9380113" cy="3447098"/>
          </a:xfrm>
          <a:prstGeom prst="rect">
            <a:avLst/>
          </a:prstGeom>
        </p:spPr>
        <p:txBody>
          <a:bodyPr wrap="square">
            <a:spAutoFit/>
          </a:bodyPr>
          <a:lstStyle/>
          <a:p>
            <a:pPr rtl="0"/>
            <a:r>
              <a:rPr lang="fa-IR" sz="1900" b="1" dirty="0">
                <a:solidFill>
                  <a:srgbClr val="FF0000"/>
                </a:solidFill>
                <a:latin typeface="Wingdings" panose="05000000000000000000" pitchFamily="2" charset="2"/>
                <a:cs typeface="B Homa" panose="00000400000000000000" pitchFamily="2" charset="-78"/>
              </a:rPr>
              <a:t></a:t>
            </a:r>
            <a:r>
              <a:rPr lang="fa-IR" sz="2000" b="1" dirty="0">
                <a:solidFill>
                  <a:srgbClr val="FF0000"/>
                </a:solidFill>
                <a:latin typeface="B Homa"/>
                <a:cs typeface="B Homa" panose="00000400000000000000" pitchFamily="2" charset="-78"/>
              </a:rPr>
              <a:t>صحن کلیسا</a:t>
            </a:r>
            <a:br>
              <a:rPr lang="fa-IR" sz="2000" b="1" dirty="0">
                <a:solidFill>
                  <a:srgbClr val="FF0000"/>
                </a:solidFill>
                <a:latin typeface="B Homa"/>
                <a:cs typeface="B Homa" panose="00000400000000000000" pitchFamily="2" charset="-78"/>
              </a:rPr>
            </a:br>
            <a:endParaRPr lang="en-US" sz="2000" dirty="0">
              <a:solidFill>
                <a:srgbClr val="FF0000"/>
              </a:solidFill>
              <a:latin typeface="B Homa"/>
              <a:cs typeface="B Homa" panose="00000400000000000000" pitchFamily="2" charset="-78"/>
            </a:endParaRPr>
          </a:p>
          <a:p>
            <a:pPr rtl="0"/>
            <a:r>
              <a:rPr lang="fa-IR" sz="2000" b="1" dirty="0">
                <a:solidFill>
                  <a:srgbClr val="000000"/>
                </a:solidFill>
                <a:latin typeface="B Homa"/>
                <a:cs typeface="B Homa" panose="00000400000000000000" pitchFamily="2" charset="-78"/>
              </a:rPr>
              <a:t>فضای باز مقابل کلیسا در قرون وسطی: </a:t>
            </a:r>
            <a:r>
              <a:rPr lang="fa-IR" sz="2000" b="1" dirty="0">
                <a:solidFill>
                  <a:srgbClr val="FF0000"/>
                </a:solidFill>
                <a:latin typeface="B Homa"/>
                <a:cs typeface="B Homa" panose="00000400000000000000" pitchFamily="2" charset="-78"/>
              </a:rPr>
              <a:t>پارویس</a:t>
            </a:r>
            <a:endParaRPr lang="en-US" sz="2000" b="1" dirty="0">
              <a:solidFill>
                <a:srgbClr val="000000"/>
              </a:solidFill>
              <a:latin typeface="B Homa"/>
              <a:cs typeface="B Homa" panose="00000400000000000000" pitchFamily="2" charset="-78"/>
            </a:endParaRPr>
          </a:p>
          <a:p>
            <a:pPr rtl="0"/>
            <a:endParaRPr lang="en-US" sz="2000" b="1" dirty="0">
              <a:solidFill>
                <a:srgbClr val="000000"/>
              </a:solidFill>
              <a:latin typeface="B Homa"/>
              <a:cs typeface="B Homa" panose="00000400000000000000" pitchFamily="2" charset="-78"/>
            </a:endParaRPr>
          </a:p>
          <a:p>
            <a:pPr rtl="0"/>
            <a:r>
              <a:rPr lang="fa-IR" sz="2000" b="1" dirty="0">
                <a:solidFill>
                  <a:srgbClr val="FF0000"/>
                </a:solidFill>
                <a:latin typeface="B Homa"/>
                <a:cs typeface="B Homa" panose="00000400000000000000" pitchFamily="2" charset="-78"/>
              </a:rPr>
              <a:t>عملکرد پارویس</a:t>
            </a:r>
            <a:r>
              <a:rPr lang="fa-IR" sz="2000" b="1" dirty="0">
                <a:solidFill>
                  <a:srgbClr val="000000"/>
                </a:solidFill>
                <a:latin typeface="B Homa"/>
                <a:cs typeface="B Homa" panose="00000400000000000000" pitchFamily="2" charset="-78"/>
              </a:rPr>
              <a:t>: مکان اجتماع قبل و بعد از مراسم، محل برگزاری مراسم عشاء ربانی (از قرن 12به</a:t>
            </a:r>
            <a:br>
              <a:rPr lang="fa-IR" sz="2000" b="1" dirty="0">
                <a:solidFill>
                  <a:srgbClr val="000000"/>
                </a:solidFill>
                <a:latin typeface="B Homa"/>
                <a:cs typeface="B Homa" panose="00000400000000000000" pitchFamily="2" charset="-78"/>
              </a:rPr>
            </a:br>
            <a:r>
              <a:rPr lang="fa-IR" sz="2000" b="1" dirty="0">
                <a:solidFill>
                  <a:srgbClr val="000000"/>
                </a:solidFill>
                <a:latin typeface="B Homa"/>
                <a:cs typeface="B Homa" panose="00000400000000000000" pitchFamily="2" charset="-78"/>
              </a:rPr>
              <a:t>بعد)، مکان بساط کردن روستاییان</a:t>
            </a:r>
            <a:br>
              <a:rPr lang="fa-IR" sz="2000" b="1" dirty="0">
                <a:solidFill>
                  <a:srgbClr val="000000"/>
                </a:solidFill>
                <a:latin typeface="B Homa"/>
                <a:cs typeface="B Homa" panose="00000400000000000000" pitchFamily="2" charset="-78"/>
              </a:rPr>
            </a:br>
            <a:endParaRPr lang="en-US" sz="2000" b="1" dirty="0">
              <a:solidFill>
                <a:srgbClr val="000000"/>
              </a:solidFill>
              <a:latin typeface="B Homa"/>
              <a:cs typeface="B Homa" panose="00000400000000000000" pitchFamily="2" charset="-78"/>
            </a:endParaRPr>
          </a:p>
          <a:p>
            <a:pPr rtl="0"/>
            <a:endParaRPr lang="en-US" sz="2000" b="1" dirty="0">
              <a:solidFill>
                <a:srgbClr val="000000"/>
              </a:solidFill>
              <a:latin typeface="B Homa"/>
              <a:cs typeface="B Homa" panose="00000400000000000000" pitchFamily="2" charset="-78"/>
            </a:endParaRPr>
          </a:p>
          <a:p>
            <a:pPr rtl="0"/>
            <a:r>
              <a:rPr lang="fa-IR" sz="2000" b="1" dirty="0">
                <a:solidFill>
                  <a:srgbClr val="000000"/>
                </a:solidFill>
                <a:latin typeface="B Homa"/>
                <a:cs typeface="B Homa" panose="00000400000000000000" pitchFamily="2" charset="-78"/>
              </a:rPr>
              <a:t>در بسیاری موارد: </a:t>
            </a:r>
            <a:r>
              <a:rPr lang="fa-IR" sz="2000" b="1" dirty="0">
                <a:solidFill>
                  <a:srgbClr val="FF0000"/>
                </a:solidFill>
                <a:latin typeface="B Homa"/>
                <a:cs typeface="B Homa" panose="00000400000000000000" pitchFamily="2" charset="-78"/>
              </a:rPr>
              <a:t>پارویس </a:t>
            </a:r>
            <a:r>
              <a:rPr lang="fa-IR" sz="2000" b="1" dirty="0">
                <a:solidFill>
                  <a:srgbClr val="000000"/>
                </a:solidFill>
                <a:latin typeface="B Homa"/>
                <a:cs typeface="B Homa" panose="00000400000000000000" pitchFamily="2" charset="-78"/>
              </a:rPr>
              <a:t>در کنار و چسبیده به </a:t>
            </a:r>
            <a:r>
              <a:rPr lang="fa-IR" sz="2000" b="1" dirty="0">
                <a:solidFill>
                  <a:srgbClr val="FF0000"/>
                </a:solidFill>
                <a:latin typeface="B Homa"/>
                <a:cs typeface="B Homa" panose="00000400000000000000" pitchFamily="2" charset="-78"/>
              </a:rPr>
              <a:t>فضای بازار </a:t>
            </a:r>
            <a:r>
              <a:rPr lang="en-US" sz="2000" b="1" dirty="0">
                <a:solidFill>
                  <a:srgbClr val="000000"/>
                </a:solidFill>
                <a:latin typeface="Times New Roman" panose="02020603050405020304" pitchFamily="18" charset="0"/>
                <a:cs typeface="B Homa" panose="00000400000000000000" pitchFamily="2" charset="-78"/>
              </a:rPr>
              <a:t>, </a:t>
            </a:r>
            <a:r>
              <a:rPr lang="fa-IR" sz="2000" b="1" dirty="0">
                <a:solidFill>
                  <a:srgbClr val="000000"/>
                </a:solidFill>
                <a:latin typeface="Times New Roman" panose="02020603050405020304" pitchFamily="18" charset="0"/>
                <a:cs typeface="B Homa" panose="00000400000000000000" pitchFamily="2" charset="-78"/>
              </a:rPr>
              <a:t> </a:t>
            </a:r>
            <a:r>
              <a:rPr lang="fa-IR" sz="2000" b="1" dirty="0">
                <a:solidFill>
                  <a:srgbClr val="000000"/>
                </a:solidFill>
                <a:latin typeface="B Homa"/>
                <a:cs typeface="B Homa" panose="00000400000000000000" pitchFamily="2" charset="-78"/>
              </a:rPr>
              <a:t>هسته ای دو بخشی</a:t>
            </a:r>
            <a:br>
              <a:rPr lang="fa-IR" sz="2000" b="1" dirty="0">
                <a:solidFill>
                  <a:srgbClr val="000000"/>
                </a:solidFill>
                <a:latin typeface="B Homa"/>
                <a:cs typeface="B Homa" panose="00000400000000000000" pitchFamily="2" charset="-78"/>
              </a:rPr>
            </a:br>
            <a:endParaRPr lang="en-US" sz="2000" b="1" dirty="0">
              <a:solidFill>
                <a:srgbClr val="000000"/>
              </a:solidFill>
              <a:latin typeface="B Homa"/>
              <a:cs typeface="B Homa" panose="00000400000000000000" pitchFamily="2" charset="-78"/>
            </a:endParaRPr>
          </a:p>
          <a:p>
            <a:pPr rtl="0"/>
            <a:endParaRPr lang="en-US" dirty="0">
              <a:solidFill>
                <a:prstClr val="black"/>
              </a:solidFill>
              <a:cs typeface="B Homa" panose="00000400000000000000" pitchFamily="2" charset="-78"/>
            </a:endParaRPr>
          </a:p>
        </p:txBody>
      </p:sp>
    </p:spTree>
    <p:extLst>
      <p:ext uri="{BB962C8B-B14F-4D97-AF65-F5344CB8AC3E}">
        <p14:creationId xmlns:p14="http://schemas.microsoft.com/office/powerpoint/2010/main" val="24989618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 calcmode="lin" valueType="num">
                                      <p:cBhvr additive="base">
                                        <p:cTn id="19"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5" end="5"/>
                                            </p:txEl>
                                          </p:spTgt>
                                        </p:tgtEl>
                                        <p:attrNameLst>
                                          <p:attrName>style.visibility</p:attrName>
                                        </p:attrNameLst>
                                      </p:cBhvr>
                                      <p:to>
                                        <p:strVal val="visible"/>
                                      </p:to>
                                    </p:set>
                                    <p:anim calcmode="lin" valueType="num">
                                      <p:cBhvr additive="base">
                                        <p:cTn id="25"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6" name="Rectangle 5"/>
          <p:cNvSpPr/>
          <p:nvPr/>
        </p:nvSpPr>
        <p:spPr>
          <a:xfrm>
            <a:off x="4803894" y="1122363"/>
            <a:ext cx="5864106" cy="461665"/>
          </a:xfrm>
          <a:prstGeom prst="rect">
            <a:avLst/>
          </a:prstGeom>
        </p:spPr>
        <p:txBody>
          <a:bodyPr wrap="none">
            <a:spAutoFit/>
          </a:bodyPr>
          <a:lstStyle/>
          <a:p>
            <a:pPr lvl="4" rtl="0"/>
            <a:r>
              <a:rPr lang="fa-IR" sz="2400" b="1" dirty="0">
                <a:solidFill>
                  <a:srgbClr val="FF0000"/>
                </a:solidFill>
                <a:cs typeface="B Homa" panose="00000400000000000000" pitchFamily="2" charset="-78"/>
              </a:rPr>
              <a:t>باغات و ساختمان ها ی عمومی شهر</a:t>
            </a:r>
          </a:p>
        </p:txBody>
      </p:sp>
      <p:sp>
        <p:nvSpPr>
          <p:cNvPr id="7" name="Rectangle 6"/>
          <p:cNvSpPr/>
          <p:nvPr/>
        </p:nvSpPr>
        <p:spPr>
          <a:xfrm>
            <a:off x="34061" y="1693940"/>
            <a:ext cx="10508005" cy="461665"/>
          </a:xfrm>
          <a:prstGeom prst="rect">
            <a:avLst/>
          </a:prstGeom>
        </p:spPr>
        <p:txBody>
          <a:bodyPr wrap="none">
            <a:spAutoFit/>
          </a:bodyPr>
          <a:lstStyle/>
          <a:p>
            <a:pPr lvl="4" rtl="0"/>
            <a:r>
              <a:rPr lang="fa-IR" sz="2400" b="1" dirty="0">
                <a:solidFill>
                  <a:prstClr val="black"/>
                </a:solidFill>
                <a:cs typeface="B Homa" panose="00000400000000000000" pitchFamily="2" charset="-78"/>
              </a:rPr>
              <a:t>در قرون وسطی برخلاف باغ عمومی ک کم یافت میشود.باغ خصوصی فر</a:t>
            </a:r>
            <a:r>
              <a:rPr lang="fa-IR" sz="2400" dirty="0">
                <a:solidFill>
                  <a:prstClr val="black"/>
                </a:solidFill>
                <a:cs typeface="B Homa" panose="00000400000000000000" pitchFamily="2" charset="-78"/>
              </a:rPr>
              <a:t>ا</a:t>
            </a:r>
            <a:r>
              <a:rPr lang="fa-IR" sz="2400" b="1" dirty="0">
                <a:solidFill>
                  <a:prstClr val="black"/>
                </a:solidFill>
                <a:cs typeface="B Homa" panose="00000400000000000000" pitchFamily="2" charset="-78"/>
              </a:rPr>
              <a:t>و</a:t>
            </a:r>
            <a:r>
              <a:rPr lang="fa-IR" sz="2400" dirty="0">
                <a:solidFill>
                  <a:prstClr val="black"/>
                </a:solidFill>
                <a:cs typeface="B Homa" panose="00000400000000000000" pitchFamily="2" charset="-78"/>
              </a:rPr>
              <a:t>ا</a:t>
            </a:r>
            <a:r>
              <a:rPr lang="fa-IR" sz="2400" b="1" dirty="0">
                <a:solidFill>
                  <a:prstClr val="black"/>
                </a:solidFill>
                <a:cs typeface="B Homa" panose="00000400000000000000" pitchFamily="2" charset="-78"/>
              </a:rPr>
              <a:t>ن</a:t>
            </a:r>
            <a:r>
              <a:rPr lang="fa-IR" sz="2400" dirty="0">
                <a:solidFill>
                  <a:prstClr val="black"/>
                </a:solidFill>
                <a:cs typeface="B Homa" panose="00000400000000000000" pitchFamily="2" charset="-78"/>
              </a:rPr>
              <a:t> است</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7703" y="2432475"/>
            <a:ext cx="6439799" cy="3762900"/>
          </a:xfrm>
          <a:prstGeom prst="rect">
            <a:avLst/>
          </a:prstGeom>
          <a:ln>
            <a:noFill/>
          </a:ln>
          <a:effectLst>
            <a:softEdge rad="112500"/>
          </a:effectLst>
        </p:spPr>
      </p:pic>
    </p:spTree>
    <p:extLst>
      <p:ext uri="{BB962C8B-B14F-4D97-AF65-F5344CB8AC3E}">
        <p14:creationId xmlns:p14="http://schemas.microsoft.com/office/powerpoint/2010/main" val="12067312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6" name="Rectangle 5"/>
          <p:cNvSpPr/>
          <p:nvPr/>
        </p:nvSpPr>
        <p:spPr>
          <a:xfrm>
            <a:off x="7131454" y="1161404"/>
            <a:ext cx="3536546" cy="461665"/>
          </a:xfrm>
          <a:prstGeom prst="rect">
            <a:avLst/>
          </a:prstGeom>
        </p:spPr>
        <p:txBody>
          <a:bodyPr wrap="none">
            <a:spAutoFit/>
          </a:bodyPr>
          <a:lstStyle/>
          <a:p>
            <a:pPr rtl="0"/>
            <a:r>
              <a:rPr lang="fa-IR" sz="2400" b="1" dirty="0">
                <a:solidFill>
                  <a:srgbClr val="FF0000"/>
                </a:solidFill>
                <a:cs typeface="B Homa" panose="00000400000000000000" pitchFamily="2" charset="-78"/>
              </a:rPr>
              <a:t>جمع بندی شهرهای قرون وسطی</a:t>
            </a:r>
          </a:p>
        </p:txBody>
      </p:sp>
      <p:sp>
        <p:nvSpPr>
          <p:cNvPr id="7" name="Rectangle 6"/>
          <p:cNvSpPr/>
          <p:nvPr/>
        </p:nvSpPr>
        <p:spPr>
          <a:xfrm>
            <a:off x="39090" y="1873536"/>
            <a:ext cx="10860730" cy="2246769"/>
          </a:xfrm>
          <a:prstGeom prst="rect">
            <a:avLst/>
          </a:prstGeom>
        </p:spPr>
        <p:txBody>
          <a:bodyPr wrap="none">
            <a:spAutoFit/>
          </a:bodyPr>
          <a:lstStyle/>
          <a:p>
            <a:pPr rtl="0"/>
            <a:r>
              <a:rPr lang="fa-IR" sz="2000" b="1" dirty="0">
                <a:solidFill>
                  <a:prstClr val="black"/>
                </a:solidFill>
                <a:cs typeface="B Homa" panose="00000400000000000000" pitchFamily="2" charset="-78"/>
              </a:rPr>
              <a:t>شهر های قرون وسطایی به مقیاس امروز کوچک و به اندازه شهرک ها یا روستا های امروزی بودند.حتی در آغاز دوره رنسانس</a:t>
            </a:r>
          </a:p>
          <a:p>
            <a:pPr rtl="0"/>
            <a:r>
              <a:rPr lang="fa-IR" sz="2000" b="1" dirty="0">
                <a:solidFill>
                  <a:prstClr val="black"/>
                </a:solidFill>
                <a:cs typeface="B Homa" panose="00000400000000000000" pitchFamily="2" charset="-78"/>
              </a:rPr>
              <a:t>جمعیت شهر ها 10000 تا 30000 نفر بیشتر نبود</a:t>
            </a:r>
          </a:p>
          <a:p>
            <a:pPr rtl="0"/>
            <a:endParaRPr lang="fa-IR"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شهر ها بر اساس اصول دفاعی مکانیابی میشدند. به همین جهت  معمولا بذ بلندی یا درجزایر ساخته میشدند</a:t>
            </a:r>
          </a:p>
          <a:p>
            <a:pPr rtl="0"/>
            <a:r>
              <a:rPr lang="fa-IR" sz="2000" b="1" dirty="0">
                <a:solidFill>
                  <a:prstClr val="black"/>
                </a:solidFill>
                <a:cs typeface="B Homa" panose="00000400000000000000" pitchFamily="2" charset="-78"/>
              </a:rPr>
              <a:t>افزون بر این گرداگزد شهر  بارویی بلند کشیده شده بود که دارای دیوارهل بلند برجهای نگهبانی متعدد و چندین دروازه بود. </a:t>
            </a:r>
          </a:p>
          <a:p>
            <a:pPr rtl="0"/>
            <a:r>
              <a:rPr lang="fa-IR" sz="2000" b="1" dirty="0">
                <a:solidFill>
                  <a:prstClr val="black"/>
                </a:solidFill>
                <a:cs typeface="B Homa" panose="00000400000000000000" pitchFamily="2" charset="-78"/>
              </a:rPr>
              <a:t>در بسیاری مواقع خندقی نیز در حول شهر قرار داشت و پل متحرکی دروازه های شهر را به اطراف آن وصل میکرد</a:t>
            </a:r>
          </a:p>
          <a:p>
            <a:pPr rtl="0"/>
            <a:endParaRPr lang="fa-IR" sz="2000" b="1" dirty="0">
              <a:solidFill>
                <a:prstClr val="black"/>
              </a:solidFill>
              <a:cs typeface="B Homa" panose="00000400000000000000" pitchFamily="2" charset="-78"/>
            </a:endParaRPr>
          </a:p>
        </p:txBody>
      </p:sp>
      <p:pic>
        <p:nvPicPr>
          <p:cNvPr id="9" name="Picture 8"/>
          <p:cNvPicPr>
            <a:picLocks noChangeAspect="1"/>
          </p:cNvPicPr>
          <p:nvPr/>
        </p:nvPicPr>
        <p:blipFill>
          <a:blip r:embed="rId2"/>
          <a:stretch>
            <a:fillRect/>
          </a:stretch>
        </p:blipFill>
        <p:spPr>
          <a:xfrm>
            <a:off x="3477342" y="3821985"/>
            <a:ext cx="4688230" cy="2719052"/>
          </a:xfrm>
          <a:prstGeom prst="rect">
            <a:avLst/>
          </a:prstGeom>
        </p:spPr>
      </p:pic>
    </p:spTree>
    <p:extLst>
      <p:ext uri="{BB962C8B-B14F-4D97-AF65-F5344CB8AC3E}">
        <p14:creationId xmlns:p14="http://schemas.microsoft.com/office/powerpoint/2010/main" val="38708661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 calcmode="lin" valueType="num">
                                      <p:cBhvr additive="base">
                                        <p:cTn id="19"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anim calcmode="lin" valueType="num">
                                      <p:cBhvr additive="base">
                                        <p:cTn id="23"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 calcmode="lin" valueType="num">
                                      <p:cBhvr additive="base">
                                        <p:cTn id="27"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
                                            <p:txEl>
                                              <p:pRg st="1" end="1"/>
                                            </p:txEl>
                                          </p:spTgt>
                                        </p:tgtEl>
                                        <p:attrNameLst>
                                          <p:attrName>style.visibility</p:attrName>
                                        </p:attrNameLst>
                                      </p:cBhvr>
                                      <p:to>
                                        <p:strVal val="visible"/>
                                      </p:to>
                                    </p:set>
                                    <p:anim calcmode="lin" valueType="num">
                                      <p:cBhvr additive="base">
                                        <p:cTn id="3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6" name="Rectangle 5"/>
          <p:cNvSpPr/>
          <p:nvPr/>
        </p:nvSpPr>
        <p:spPr>
          <a:xfrm>
            <a:off x="1416676" y="1346070"/>
            <a:ext cx="9066451" cy="5632311"/>
          </a:xfrm>
          <a:prstGeom prst="rect">
            <a:avLst/>
          </a:prstGeom>
        </p:spPr>
        <p:txBody>
          <a:bodyPr wrap="square">
            <a:spAutoFit/>
          </a:bodyPr>
          <a:lstStyle/>
          <a:p>
            <a:pPr rtl="0"/>
            <a:r>
              <a:rPr lang="fa-IR" sz="2000" b="1" dirty="0">
                <a:solidFill>
                  <a:prstClr val="black"/>
                </a:solidFill>
                <a:cs typeface="B Homa" panose="00000400000000000000" pitchFamily="2" charset="-78"/>
              </a:rPr>
              <a:t>مسائلی مثل تامین آب و حفظ بهداشت عمومی و محدودبیتی که ضرورت اسفقرار شهر درون قلعه ایجاد میکر.مانع رشد و بزرگی شهر ها بود</a:t>
            </a:r>
          </a:p>
          <a:p>
            <a:pPr rtl="0"/>
            <a:endParaRPr lang="fa-IR"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حمل و نقل با چرخ و گاری و درشکه فقط در جاده های اصلی بود بقیه کوچه ها عمدتا باریک و کم عرض بودند و فقط  برای عابران پیاده و جابجایی سواره با اسب و الا مناسب بود ،ارتباط بین شهر ها کند بود و تسهیلات خمل و نقل ناچیز، به همین جهت سنتی در ساختن شهر به وجود امده بود به این ترتیب که شهر هارا طوری میساختند تا فاصله آنها از یک روز سقر پیاده بیشتر نباشد ا مواقع اضطراری بتوانند به هم کمک کنند</a:t>
            </a:r>
          </a:p>
          <a:p>
            <a:pPr rtl="0"/>
            <a:endParaRPr lang="fa-IR"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جاده ها از میدان کلیسا بص.رت شعاعی به دروازه ها ختم میشد و راههای جانبی به این راههای اصلی میپیوست شهر الگوی نامنظمی داشت و این الگو فایده دفاعی داشت تا دشمنی را که وارد شهر میشد سرگردان سازد</a:t>
            </a:r>
          </a:p>
          <a:p>
            <a:pPr rtl="0"/>
            <a:endParaRPr lang="fa-IR"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اوایل آب فقط در چشمه ها یا چاه های اصلی شهر پیدا میشد بعد ها برخی شیوه های ذخیره آب پیدا شد که بسیار ابتداییبود . فاضلاب در کوچه ها سرازیر میشد و در برخی نقاط اروپا توالت شناخته نشده بود</a:t>
            </a:r>
          </a:p>
          <a:p>
            <a:pPr rtl="0"/>
            <a:endParaRPr lang="fa-IR" sz="2000" b="1" dirty="0">
              <a:solidFill>
                <a:prstClr val="black"/>
              </a:solidFill>
              <a:cs typeface="B Homa" panose="00000400000000000000" pitchFamily="2" charset="-78"/>
            </a:endParaRPr>
          </a:p>
          <a:p>
            <a:pPr rtl="0"/>
            <a:endParaRPr lang="fa-IR" sz="2000" b="1" dirty="0">
              <a:solidFill>
                <a:prstClr val="black"/>
              </a:solidFill>
              <a:cs typeface="B Homa" panose="00000400000000000000" pitchFamily="2" charset="-78"/>
            </a:endParaRPr>
          </a:p>
          <a:p>
            <a:pPr rtl="0"/>
            <a:endParaRPr lang="fa-IR" sz="2000" b="1" dirty="0">
              <a:solidFill>
                <a:prstClr val="black"/>
              </a:solidFill>
              <a:cs typeface="B Homa" panose="00000400000000000000" pitchFamily="2" charset="-78"/>
            </a:endParaRPr>
          </a:p>
        </p:txBody>
      </p:sp>
    </p:spTree>
    <p:extLst>
      <p:ext uri="{BB962C8B-B14F-4D97-AF65-F5344CB8AC3E}">
        <p14:creationId xmlns:p14="http://schemas.microsoft.com/office/powerpoint/2010/main" val="6849420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 calcmode="lin" valueType="num">
                                      <p:cBhvr additive="base">
                                        <p:cTn id="25"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10" name="TextBox 9"/>
          <p:cNvSpPr txBox="1"/>
          <p:nvPr/>
        </p:nvSpPr>
        <p:spPr>
          <a:xfrm>
            <a:off x="8595360" y="1930846"/>
            <a:ext cx="184731" cy="369332"/>
          </a:xfrm>
          <a:prstGeom prst="rect">
            <a:avLst/>
          </a:prstGeom>
          <a:noFill/>
        </p:spPr>
        <p:txBody>
          <a:bodyPr wrap="none" rtlCol="0">
            <a:spAutoFit/>
          </a:bodyPr>
          <a:lstStyle/>
          <a:p>
            <a:pPr algn="l" rtl="0"/>
            <a:endParaRPr lang="en-US">
              <a:solidFill>
                <a:prstClr val="black"/>
              </a:solidFill>
            </a:endParaRPr>
          </a:p>
        </p:txBody>
      </p:sp>
      <p:sp>
        <p:nvSpPr>
          <p:cNvPr id="14" name="Rounded Rectangle 13"/>
          <p:cNvSpPr/>
          <p:nvPr/>
        </p:nvSpPr>
        <p:spPr>
          <a:xfrm>
            <a:off x="3667502" y="1499426"/>
            <a:ext cx="4843975" cy="994341"/>
          </a:xfrm>
          <a:prstGeom prst="roundRect">
            <a:avLst/>
          </a:prstGeom>
          <a:solidFill>
            <a:schemeClr val="accent4">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1600" b="1" dirty="0">
                <a:solidFill>
                  <a:srgbClr val="000000"/>
                </a:solidFill>
                <a:latin typeface="B Nazanin" panose="00000400000000000000" pitchFamily="2" charset="-78"/>
                <a:cs typeface="B Homa" panose="00000400000000000000" pitchFamily="2" charset="-78"/>
              </a:rPr>
              <a:t>سامانیان(261-395 ه. ق/874-1004م/-253 – 383ه.ش)</a:t>
            </a:r>
          </a:p>
        </p:txBody>
      </p:sp>
      <p:sp>
        <p:nvSpPr>
          <p:cNvPr id="17" name="Rounded Rectangle 16"/>
          <p:cNvSpPr/>
          <p:nvPr/>
        </p:nvSpPr>
        <p:spPr>
          <a:xfrm>
            <a:off x="3667501" y="2669005"/>
            <a:ext cx="4843975" cy="994341"/>
          </a:xfrm>
          <a:prstGeom prst="roundRect">
            <a:avLst/>
          </a:prstGeom>
          <a:solidFill>
            <a:schemeClr val="accent4">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b="1" dirty="0">
                <a:solidFill>
                  <a:srgbClr val="000000"/>
                </a:solidFill>
                <a:cs typeface="B Homa" panose="00000400000000000000" pitchFamily="2" charset="-78"/>
              </a:rPr>
              <a:t>ال بویه(320-447 ه .ق/932-1055م/311-434ه.ش)</a:t>
            </a:r>
            <a:r>
              <a:rPr lang="fa-IR" dirty="0">
                <a:solidFill>
                  <a:prstClr val="white"/>
                </a:solidFill>
                <a:cs typeface="B Homa" panose="00000400000000000000" pitchFamily="2" charset="-78"/>
              </a:rPr>
              <a:t> </a:t>
            </a:r>
            <a:br>
              <a:rPr lang="fa-IR" dirty="0">
                <a:solidFill>
                  <a:prstClr val="white"/>
                </a:solidFill>
                <a:cs typeface="B Homa" panose="00000400000000000000" pitchFamily="2" charset="-78"/>
              </a:rPr>
            </a:br>
            <a:endParaRPr lang="en-US" dirty="0">
              <a:solidFill>
                <a:prstClr val="white"/>
              </a:solidFill>
            </a:endParaRPr>
          </a:p>
        </p:txBody>
      </p:sp>
      <p:sp>
        <p:nvSpPr>
          <p:cNvPr id="18" name="Rounded Rectangle 17"/>
          <p:cNvSpPr/>
          <p:nvPr/>
        </p:nvSpPr>
        <p:spPr>
          <a:xfrm>
            <a:off x="3667500" y="3876325"/>
            <a:ext cx="4843975" cy="994341"/>
          </a:xfrm>
          <a:prstGeom prst="roundRect">
            <a:avLst/>
          </a:prstGeom>
          <a:solidFill>
            <a:schemeClr val="accent4">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b="1" dirty="0">
                <a:solidFill>
                  <a:srgbClr val="000000"/>
                </a:solidFill>
                <a:latin typeface="B Nazanin" panose="00000400000000000000" pitchFamily="2" charset="-78"/>
                <a:cs typeface="B Homa" panose="00000400000000000000" pitchFamily="2" charset="-78"/>
              </a:rPr>
              <a:t>سلجوقیان(429-1037ه. ق/552-1194م/573ه.ش)</a:t>
            </a:r>
          </a:p>
        </p:txBody>
      </p:sp>
      <p:sp>
        <p:nvSpPr>
          <p:cNvPr id="15" name="Rounded Rectangle 14"/>
          <p:cNvSpPr/>
          <p:nvPr/>
        </p:nvSpPr>
        <p:spPr>
          <a:xfrm>
            <a:off x="3648750" y="5078562"/>
            <a:ext cx="4843975" cy="994341"/>
          </a:xfrm>
          <a:prstGeom prst="roundRect">
            <a:avLst/>
          </a:prstGeom>
          <a:solidFill>
            <a:schemeClr val="accent4">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b="1" dirty="0">
                <a:solidFill>
                  <a:srgbClr val="000000"/>
                </a:solidFill>
                <a:latin typeface="B Nazanin" panose="00000400000000000000" pitchFamily="2" charset="-78"/>
                <a:cs typeface="B Homa" panose="00000400000000000000" pitchFamily="2" charset="-78"/>
              </a:rPr>
              <a:t>ایلخانان(654-750ه. ق/1256-1335م/653-714 ه.ش) </a:t>
            </a:r>
            <a:r>
              <a:rPr lang="fa-IR" dirty="0">
                <a:solidFill>
                  <a:prstClr val="white"/>
                </a:solidFill>
                <a:cs typeface="B Homa" panose="00000400000000000000" pitchFamily="2" charset="-78"/>
              </a:rPr>
              <a:t> </a:t>
            </a:r>
            <a:br>
              <a:rPr lang="fa-IR" dirty="0">
                <a:solidFill>
                  <a:prstClr val="white"/>
                </a:solidFill>
                <a:cs typeface="B Homa" panose="00000400000000000000" pitchFamily="2" charset="-78"/>
              </a:rPr>
            </a:br>
            <a:endParaRPr lang="en-US" dirty="0">
              <a:solidFill>
                <a:prstClr val="white"/>
              </a:solidFill>
            </a:endParaRPr>
          </a:p>
        </p:txBody>
      </p:sp>
      <p:sp>
        <p:nvSpPr>
          <p:cNvPr id="7" name="Rectangle 6"/>
          <p:cNvSpPr/>
          <p:nvPr/>
        </p:nvSpPr>
        <p:spPr>
          <a:xfrm>
            <a:off x="6457201" y="931880"/>
            <a:ext cx="4461048" cy="646331"/>
          </a:xfrm>
          <a:prstGeom prst="rect">
            <a:avLst/>
          </a:prstGeom>
        </p:spPr>
        <p:txBody>
          <a:bodyPr wrap="square">
            <a:spAutoFit/>
          </a:bodyPr>
          <a:lstStyle/>
          <a:p>
            <a:pPr rtl="0"/>
            <a:r>
              <a:rPr lang="fa-IR" b="1" dirty="0">
                <a:solidFill>
                  <a:srgbClr val="000000"/>
                </a:solidFill>
                <a:latin typeface="B Nazanin" panose="00000400000000000000" pitchFamily="2" charset="-78"/>
                <a:cs typeface="B Homa" panose="00000400000000000000" pitchFamily="2" charset="-78"/>
              </a:rPr>
              <a:t>قرون وسطی اروپا با دوره های زیر در ایران مقارن بوده است</a:t>
            </a:r>
          </a:p>
        </p:txBody>
      </p:sp>
    </p:spTree>
    <p:extLst>
      <p:ext uri="{BB962C8B-B14F-4D97-AF65-F5344CB8AC3E}">
        <p14:creationId xmlns:p14="http://schemas.microsoft.com/office/powerpoint/2010/main" val="14873527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18" grpId="0" animBg="1"/>
      <p:bldP spid="1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6" name="Rectangle 5"/>
          <p:cNvSpPr/>
          <p:nvPr/>
        </p:nvSpPr>
        <p:spPr>
          <a:xfrm>
            <a:off x="1762540" y="1472148"/>
            <a:ext cx="9012136" cy="2246769"/>
          </a:xfrm>
          <a:prstGeom prst="rect">
            <a:avLst/>
          </a:prstGeom>
        </p:spPr>
        <p:txBody>
          <a:bodyPr wrap="square">
            <a:spAutoFit/>
          </a:bodyPr>
          <a:lstStyle/>
          <a:p>
            <a:pPr rtl="0"/>
            <a:endParaRPr lang="en-US"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در مرکز شهر کلیسا و دیر و.د داشت و همین عنصر بود کع بر کالبد شهر غلبه داشت جلوی کلیسا همیشه میدان و فضای سبزی وجود داشت که محل تشکیل بازار بود. بعدها نزدیک همان میدان مرکز صنوف و همین شورای شهر و دادگاه مستقل شهر شدند</a:t>
            </a:r>
          </a:p>
          <a:p>
            <a:pPr rtl="0"/>
            <a:endParaRPr lang="fa-IR" sz="2000" b="1" dirty="0">
              <a:solidFill>
                <a:prstClr val="black"/>
              </a:solidFill>
              <a:cs typeface="B Homa" panose="00000400000000000000" pitchFamily="2" charset="-78"/>
            </a:endParaRPr>
          </a:p>
          <a:p>
            <a:pPr rtl="0"/>
            <a:r>
              <a:rPr lang="fa-IR" sz="2000" b="1" dirty="0">
                <a:solidFill>
                  <a:prstClr val="black"/>
                </a:solidFill>
                <a:cs typeface="B Homa" panose="00000400000000000000" pitchFamily="2" charset="-78"/>
              </a:rPr>
              <a:t>ضرورت حفظ گرما در هوای سرد و محدود بودن فضای شهر باعث میشد که خانه را در یک ردیف و متصل به یکدیگر بسازند.کوجه های باریکی این ردیف های خانه را از هم جدا میکرد</a:t>
            </a:r>
          </a:p>
        </p:txBody>
      </p:sp>
    </p:spTree>
    <p:extLst>
      <p:ext uri="{BB962C8B-B14F-4D97-AF65-F5344CB8AC3E}">
        <p14:creationId xmlns:p14="http://schemas.microsoft.com/office/powerpoint/2010/main" val="8324097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anim calcmode="lin" valueType="num">
                                      <p:cBhvr additive="base">
                                        <p:cTn id="1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6" name="Rectangle 5"/>
          <p:cNvSpPr/>
          <p:nvPr/>
        </p:nvSpPr>
        <p:spPr>
          <a:xfrm>
            <a:off x="1762540" y="1472148"/>
            <a:ext cx="9012136" cy="4216539"/>
          </a:xfrm>
          <a:prstGeom prst="rect">
            <a:avLst/>
          </a:prstGeom>
        </p:spPr>
        <p:txBody>
          <a:bodyPr wrap="square">
            <a:spAutoFit/>
          </a:bodyPr>
          <a:lstStyle/>
          <a:p>
            <a:pPr rtl="0"/>
            <a:r>
              <a:rPr lang="fa-IR" sz="2800" b="1" dirty="0">
                <a:solidFill>
                  <a:srgbClr val="FF0000"/>
                </a:solidFill>
                <a:cs typeface="B Homa" panose="00000400000000000000" pitchFamily="2" charset="-78"/>
              </a:rPr>
              <a:t>منابع</a:t>
            </a:r>
          </a:p>
          <a:p>
            <a:pPr rtl="0"/>
            <a:endParaRPr lang="fa-IR" sz="2000" b="1" dirty="0">
              <a:solidFill>
                <a:prstClr val="black"/>
              </a:solidFill>
              <a:cs typeface="B Homa" panose="00000400000000000000" pitchFamily="2" charset="-78"/>
            </a:endParaRPr>
          </a:p>
          <a:p>
            <a:pPr marL="342900" indent="-342900">
              <a:buFont typeface="Arial" panose="020B0604020202020204" pitchFamily="34" charset="0"/>
              <a:buChar char="•"/>
            </a:pPr>
            <a:r>
              <a:rPr lang="fa-IR" sz="2000" b="1" dirty="0">
                <a:solidFill>
                  <a:schemeClr val="bg1"/>
                </a:solidFill>
                <a:effectLst>
                  <a:outerShdw blurRad="38100" dist="38100" dir="2700000" algn="tl">
                    <a:srgbClr val="000000">
                      <a:alpha val="43137"/>
                    </a:srgbClr>
                  </a:outerShdw>
                </a:effectLst>
                <a:cs typeface="B Homa" panose="00000400000000000000" pitchFamily="2" charset="-78"/>
              </a:rPr>
              <a:t>پاکزاد،جهانشاه،(1395)تاریخ شهر و شهر نشینی ار آغاز تا انقلاب صنعتی،</a:t>
            </a:r>
          </a:p>
          <a:p>
            <a:pPr marL="342900" indent="-342900">
              <a:buFont typeface="Arial" panose="020B0604020202020204" pitchFamily="34" charset="0"/>
              <a:buChar char="•"/>
            </a:pPr>
            <a:endParaRPr lang="fa-IR" sz="2000" b="1" dirty="0">
              <a:solidFill>
                <a:schemeClr val="bg1"/>
              </a:solidFill>
              <a:effectLst>
                <a:outerShdw blurRad="38100" dist="38100" dir="2700000" algn="tl">
                  <a:srgbClr val="000000">
                    <a:alpha val="43137"/>
                  </a:srgbClr>
                </a:outerShdw>
              </a:effectLst>
              <a:cs typeface="B Homa" panose="00000400000000000000" pitchFamily="2" charset="-78"/>
            </a:endParaRPr>
          </a:p>
          <a:p>
            <a:pPr marL="342900" indent="-342900">
              <a:buFont typeface="Arial" panose="020B0604020202020204" pitchFamily="34" charset="0"/>
              <a:buChar char="•"/>
            </a:pPr>
            <a:r>
              <a:rPr lang="fa-IR" sz="2000" b="1" dirty="0">
                <a:solidFill>
                  <a:schemeClr val="bg1"/>
                </a:solidFill>
                <a:effectLst>
                  <a:outerShdw blurRad="38100" dist="38100" dir="2700000" algn="tl">
                    <a:srgbClr val="000000">
                      <a:alpha val="43137"/>
                    </a:srgbClr>
                  </a:outerShdw>
                </a:effectLst>
                <a:cs typeface="B Homa" panose="00000400000000000000" pitchFamily="2" charset="-78"/>
              </a:rPr>
              <a:t>موریس،جیمز،تاریخ شکل شهر تا انقلاب صنعتی(1391)،راضیه رضازاده،دانشگاه علم و صنعت ایران</a:t>
            </a:r>
          </a:p>
          <a:p>
            <a:pPr marL="342900" indent="-342900">
              <a:buFont typeface="Arial" panose="020B0604020202020204" pitchFamily="34" charset="0"/>
              <a:buChar char="•"/>
            </a:pPr>
            <a:endParaRPr lang="fa-IR" sz="2000" b="1" dirty="0">
              <a:solidFill>
                <a:schemeClr val="bg1"/>
              </a:solidFill>
              <a:effectLst>
                <a:outerShdw blurRad="38100" dist="38100" dir="2700000" algn="tl">
                  <a:srgbClr val="000000">
                    <a:alpha val="43137"/>
                  </a:srgbClr>
                </a:outerShdw>
              </a:effectLst>
              <a:cs typeface="B Homa" panose="00000400000000000000" pitchFamily="2" charset="-78"/>
            </a:endParaRPr>
          </a:p>
          <a:p>
            <a:pPr marL="342900" indent="-342900">
              <a:buFont typeface="Arial" panose="020B0604020202020204" pitchFamily="34" charset="0"/>
              <a:buChar char="•"/>
            </a:pPr>
            <a:r>
              <a:rPr lang="fa-IR" sz="2000" b="1" dirty="0">
                <a:solidFill>
                  <a:schemeClr val="bg1"/>
                </a:solidFill>
                <a:effectLst>
                  <a:outerShdw blurRad="38100" dist="38100" dir="2700000" algn="tl">
                    <a:srgbClr val="000000">
                      <a:alpha val="43137"/>
                    </a:srgbClr>
                  </a:outerShdw>
                </a:effectLst>
                <a:cs typeface="B Homa" panose="00000400000000000000" pitchFamily="2" charset="-78"/>
              </a:rPr>
              <a:t>پاکزاد،جهانشاه،(1395)،سیر اندیشه ها در شهرسازی:از «کمیت» تا «کیفیت»،انتشارات شهیدی،تهران</a:t>
            </a:r>
          </a:p>
          <a:p>
            <a:pPr rtl="0"/>
            <a:endParaRPr lang="fa-IR" sz="2000" b="1" dirty="0">
              <a:solidFill>
                <a:prstClr val="black"/>
              </a:solidFill>
              <a:cs typeface="B Homa" panose="00000400000000000000" pitchFamily="2" charset="-78"/>
            </a:endParaRPr>
          </a:p>
          <a:p>
            <a:pPr rtl="0"/>
            <a:endParaRPr lang="fa-IR" sz="2000" b="1" dirty="0">
              <a:solidFill>
                <a:prstClr val="black"/>
              </a:solidFill>
              <a:cs typeface="B Homa" panose="00000400000000000000" pitchFamily="2" charset="-78"/>
            </a:endParaRPr>
          </a:p>
          <a:p>
            <a:pPr rtl="0"/>
            <a:endParaRPr lang="fa-IR" sz="2000" b="1" dirty="0">
              <a:solidFill>
                <a:prstClr val="black"/>
              </a:solidFill>
              <a:cs typeface="B Homa" panose="00000400000000000000" pitchFamily="2" charset="-78"/>
            </a:endParaRPr>
          </a:p>
          <a:p>
            <a:pPr rtl="0"/>
            <a:endParaRPr lang="fa-IR" sz="2000" b="1" dirty="0">
              <a:solidFill>
                <a:prstClr val="black"/>
              </a:solidFill>
              <a:cs typeface="B Homa" panose="00000400000000000000" pitchFamily="2" charset="-78"/>
            </a:endParaRPr>
          </a:p>
          <a:p>
            <a:pPr rtl="0"/>
            <a:endParaRPr lang="fa-IR" sz="2000" b="1" dirty="0">
              <a:solidFill>
                <a:prstClr val="black"/>
              </a:solidFill>
              <a:cs typeface="B Homa" panose="00000400000000000000" pitchFamily="2" charset="-78"/>
            </a:endParaRPr>
          </a:p>
        </p:txBody>
      </p:sp>
    </p:spTree>
    <p:extLst>
      <p:ext uri="{BB962C8B-B14F-4D97-AF65-F5344CB8AC3E}">
        <p14:creationId xmlns:p14="http://schemas.microsoft.com/office/powerpoint/2010/main" val="2487436901"/>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10" name="Rectangle 1"/>
          <p:cNvSpPr>
            <a:spLocks noChangeArrowheads="1"/>
          </p:cNvSpPr>
          <p:nvPr/>
        </p:nvSpPr>
        <p:spPr bwMode="auto">
          <a:xfrm>
            <a:off x="1751402" y="1689230"/>
            <a:ext cx="8826519"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rtl="0" eaLnBrk="0" fontAlgn="base" hangingPunct="0">
              <a:spcBef>
                <a:spcPct val="0"/>
              </a:spcBef>
              <a:spcAft>
                <a:spcPct val="0"/>
              </a:spcAft>
            </a:pPr>
            <a:r>
              <a:rPr lang="ar-SA" altLang="en-US" b="1" dirty="0" smtClean="0">
                <a:solidFill>
                  <a:srgbClr val="000000"/>
                </a:solidFill>
                <a:latin typeface="Arial" panose="020B0604020202020204" pitchFamily="34" charset="0"/>
                <a:cs typeface="B Homa" panose="00000400000000000000" pitchFamily="2" charset="-78"/>
              </a:rPr>
              <a:t>جامعه </a:t>
            </a:r>
            <a:r>
              <a:rPr lang="ar-SA" altLang="en-US" b="1" dirty="0">
                <a:solidFill>
                  <a:srgbClr val="000000"/>
                </a:solidFill>
                <a:latin typeface="Arial" panose="020B0604020202020204" pitchFamily="34" charset="0"/>
                <a:cs typeface="B Homa" panose="00000400000000000000" pitchFamily="2" charset="-78"/>
              </a:rPr>
              <a:t>فئودالی یک جامعه کاملاً روستایی بود. برتری نظام اجتماعی فئودالی نسبت به برده داری در این نکته بود</a:t>
            </a:r>
            <a:r>
              <a:rPr lang="en-US" altLang="en-US" dirty="0">
                <a:solidFill>
                  <a:srgbClr val="000000"/>
                </a:solidFill>
                <a:latin typeface="Arial" panose="020B0604020202020204" pitchFamily="34" charset="0"/>
                <a:cs typeface="B Homa" panose="00000400000000000000" pitchFamily="2" charset="-78"/>
              </a:rPr>
              <a:t/>
            </a:r>
            <a:br>
              <a:rPr lang="en-US" altLang="en-US" dirty="0">
                <a:solidFill>
                  <a:srgbClr val="000000"/>
                </a:solidFill>
                <a:latin typeface="Arial" panose="020B0604020202020204" pitchFamily="34" charset="0"/>
                <a:cs typeface="B Homa" panose="00000400000000000000" pitchFamily="2" charset="-78"/>
              </a:rPr>
            </a:br>
            <a:r>
              <a:rPr lang="en-US" altLang="en-US" sz="1600" dirty="0">
                <a:solidFill>
                  <a:prstClr val="black"/>
                </a:solidFill>
                <a:latin typeface="Arial" panose="020B0604020202020204" pitchFamily="34" charset="0"/>
                <a:cs typeface="B Homa" panose="00000400000000000000" pitchFamily="2" charset="-78"/>
              </a:rPr>
              <a:t/>
            </a:r>
            <a:br>
              <a:rPr lang="en-US" altLang="en-US" sz="1600" dirty="0">
                <a:solidFill>
                  <a:prstClr val="black"/>
                </a:solidFill>
                <a:latin typeface="Arial" panose="020B0604020202020204" pitchFamily="34" charset="0"/>
                <a:cs typeface="B Homa" panose="00000400000000000000" pitchFamily="2" charset="-78"/>
              </a:rPr>
            </a:br>
            <a:r>
              <a:rPr lang="en-US" altLang="en-US" dirty="0">
                <a:solidFill>
                  <a:prstClr val="black"/>
                </a:solidFill>
                <a:latin typeface="Arial" panose="020B0604020202020204" pitchFamily="34" charset="0"/>
              </a:rPr>
              <a:t/>
            </a:r>
            <a:br>
              <a:rPr lang="en-US" altLang="en-US" dirty="0">
                <a:solidFill>
                  <a:prstClr val="black"/>
                </a:solidFill>
                <a:latin typeface="Arial" panose="020B0604020202020204" pitchFamily="34" charset="0"/>
              </a:rPr>
            </a:br>
            <a:endParaRPr lang="en-US" altLang="en-US" dirty="0">
              <a:solidFill>
                <a:prstClr val="black"/>
              </a:solidFill>
              <a:latin typeface="Arial" panose="020B0604020202020204" pitchFamily="34" charset="0"/>
            </a:endParaRPr>
          </a:p>
        </p:txBody>
      </p:sp>
      <p:sp>
        <p:nvSpPr>
          <p:cNvPr id="12" name="Rounded Rectangle 11"/>
          <p:cNvSpPr/>
          <p:nvPr/>
        </p:nvSpPr>
        <p:spPr>
          <a:xfrm>
            <a:off x="8376168" y="2407232"/>
            <a:ext cx="2077329" cy="994341"/>
          </a:xfrm>
          <a:prstGeom prst="roundRect">
            <a:avLst/>
          </a:prstGeom>
          <a:solidFill>
            <a:schemeClr val="accent4">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b="1" dirty="0">
                <a:solidFill>
                  <a:prstClr val="black"/>
                </a:solidFill>
                <a:cs typeface="B Homa" panose="00000400000000000000" pitchFamily="2" charset="-78"/>
              </a:rPr>
              <a:t>فئودالیسم</a:t>
            </a:r>
            <a:endParaRPr lang="en-US" b="1" dirty="0">
              <a:solidFill>
                <a:prstClr val="black"/>
              </a:solidFill>
              <a:cs typeface="B Homa" panose="00000400000000000000" pitchFamily="2" charset="-78"/>
            </a:endParaRPr>
          </a:p>
        </p:txBody>
      </p:sp>
      <p:sp>
        <p:nvSpPr>
          <p:cNvPr id="13" name="Rounded Rectangle 12"/>
          <p:cNvSpPr/>
          <p:nvPr/>
        </p:nvSpPr>
        <p:spPr>
          <a:xfrm>
            <a:off x="1524001" y="2442080"/>
            <a:ext cx="5848072" cy="994341"/>
          </a:xfrm>
          <a:prstGeom prst="roundRect">
            <a:avLst/>
          </a:prstGeom>
          <a:solidFill>
            <a:schemeClr val="accent4">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a-IR" b="1" dirty="0">
              <a:solidFill>
                <a:srgbClr val="000000"/>
              </a:solidFill>
              <a:latin typeface="B Nazanin" panose="00000400000000000000" pitchFamily="2" charset="-78"/>
              <a:cs typeface="B Homa" panose="00000400000000000000" pitchFamily="2" charset="-78"/>
            </a:endParaRPr>
          </a:p>
          <a:p>
            <a:pPr algn="ctr" rtl="0"/>
            <a:r>
              <a:rPr lang="fa-IR" b="1" dirty="0">
                <a:solidFill>
                  <a:srgbClr val="000000"/>
                </a:solidFill>
                <a:latin typeface="B Nazanin" panose="00000400000000000000" pitchFamily="2" charset="-78"/>
                <a:cs typeface="B Homa" panose="00000400000000000000" pitchFamily="2" charset="-78"/>
              </a:rPr>
              <a:t>چون روستایی در زمین متعلق به خودش نیز کار می کرد،</a:t>
            </a:r>
          </a:p>
          <a:p>
            <a:pPr algn="ctr" rtl="0"/>
            <a:r>
              <a:rPr lang="fa-IR" b="1" dirty="0">
                <a:solidFill>
                  <a:srgbClr val="000000"/>
                </a:solidFill>
                <a:latin typeface="B Nazanin" panose="00000400000000000000" pitchFamily="2" charset="-78"/>
                <a:cs typeface="B Homa" panose="00000400000000000000" pitchFamily="2" charset="-78"/>
              </a:rPr>
              <a:t>به بالا بردن حاصل دهی کارش علاقه مند بود بنابراین به نوبه</a:t>
            </a:r>
          </a:p>
          <a:p>
            <a:pPr algn="ctr" rtl="0"/>
            <a:r>
              <a:rPr lang="fa-IR" b="1" dirty="0">
                <a:solidFill>
                  <a:srgbClr val="000000"/>
                </a:solidFill>
                <a:latin typeface="B Nazanin" panose="00000400000000000000" pitchFamily="2" charset="-78"/>
                <a:cs typeface="B Homa" panose="00000400000000000000" pitchFamily="2" charset="-78"/>
              </a:rPr>
              <a:t>خود تکاملی اجتماعی به شمار می رفت</a:t>
            </a:r>
            <a:r>
              <a:rPr lang="fa-IR" dirty="0">
                <a:solidFill>
                  <a:prstClr val="white"/>
                </a:solidFill>
                <a:cs typeface="B Homa" panose="00000400000000000000" pitchFamily="2" charset="-78"/>
              </a:rPr>
              <a:t/>
            </a:r>
            <a:br>
              <a:rPr lang="fa-IR" dirty="0">
                <a:solidFill>
                  <a:prstClr val="white"/>
                </a:solidFill>
                <a:cs typeface="B Homa" panose="00000400000000000000" pitchFamily="2" charset="-78"/>
              </a:rPr>
            </a:br>
            <a:endParaRPr lang="en-US" dirty="0">
              <a:solidFill>
                <a:prstClr val="white"/>
              </a:solidFill>
            </a:endParaRPr>
          </a:p>
        </p:txBody>
      </p:sp>
      <p:sp>
        <p:nvSpPr>
          <p:cNvPr id="15" name="Rounded Rectangle 14"/>
          <p:cNvSpPr/>
          <p:nvPr/>
        </p:nvSpPr>
        <p:spPr>
          <a:xfrm>
            <a:off x="1524000" y="4189271"/>
            <a:ext cx="5848073" cy="994341"/>
          </a:xfrm>
          <a:prstGeom prst="roundRect">
            <a:avLst/>
          </a:prstGeom>
          <a:solidFill>
            <a:schemeClr val="accent4">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a-IR" sz="1600" b="1" dirty="0">
              <a:solidFill>
                <a:srgbClr val="000000"/>
              </a:solidFill>
              <a:latin typeface="B Nazanin" panose="00000400000000000000" pitchFamily="2" charset="-78"/>
              <a:cs typeface="B Homa" panose="00000400000000000000" pitchFamily="2" charset="-78"/>
            </a:endParaRPr>
          </a:p>
          <a:p>
            <a:pPr algn="ctr" rtl="0"/>
            <a:r>
              <a:rPr lang="fa-IR" sz="1600" b="1" dirty="0">
                <a:solidFill>
                  <a:srgbClr val="000000"/>
                </a:solidFill>
                <a:latin typeface="B Nazanin" panose="00000400000000000000" pitchFamily="2" charset="-78"/>
                <a:cs typeface="B Homa" panose="00000400000000000000" pitchFamily="2" charset="-78"/>
              </a:rPr>
              <a:t>کار برده در زمین ارباب و تحویل تمام ثمرات زحمتشان به</a:t>
            </a:r>
          </a:p>
          <a:p>
            <a:pPr algn="ctr" rtl="0"/>
            <a:r>
              <a:rPr lang="fa-IR" sz="1600" b="1" dirty="0">
                <a:solidFill>
                  <a:srgbClr val="000000"/>
                </a:solidFill>
                <a:latin typeface="B Nazanin" panose="00000400000000000000" pitchFamily="2" charset="-78"/>
                <a:cs typeface="B Homa" panose="00000400000000000000" pitchFamily="2" charset="-78"/>
              </a:rPr>
              <a:t>او و دریافت سهمی فقط برای گذر زندگی</a:t>
            </a:r>
          </a:p>
          <a:p>
            <a:pPr algn="ctr" rtl="0"/>
            <a:r>
              <a:rPr lang="fa-IR" sz="1600" b="1" dirty="0">
                <a:solidFill>
                  <a:srgbClr val="000000"/>
                </a:solidFill>
                <a:latin typeface="B Nazanin" panose="00000400000000000000" pitchFamily="2" charset="-78"/>
                <a:cs typeface="B Homa" panose="00000400000000000000" pitchFamily="2" charset="-78"/>
              </a:rPr>
              <a:t>- در نتیجه برده سعی می کرد کمتر کار کند و به ابزارها و</a:t>
            </a:r>
          </a:p>
          <a:p>
            <a:pPr algn="ctr" rtl="0"/>
            <a:r>
              <a:rPr lang="fa-IR" sz="1600" b="1" dirty="0">
                <a:solidFill>
                  <a:srgbClr val="000000"/>
                </a:solidFill>
                <a:latin typeface="B Nazanin" panose="00000400000000000000" pitchFamily="2" charset="-78"/>
                <a:cs typeface="B Homa" panose="00000400000000000000" pitchFamily="2" charset="-78"/>
              </a:rPr>
              <a:t>حیوانات آسیب برساند</a:t>
            </a:r>
            <a:r>
              <a:rPr lang="fa-IR" dirty="0">
                <a:solidFill>
                  <a:prstClr val="white"/>
                </a:solidFill>
                <a:cs typeface="B Homa" panose="00000400000000000000" pitchFamily="2" charset="-78"/>
              </a:rPr>
              <a:t/>
            </a:r>
            <a:br>
              <a:rPr lang="fa-IR" dirty="0">
                <a:solidFill>
                  <a:prstClr val="white"/>
                </a:solidFill>
                <a:cs typeface="B Homa" panose="00000400000000000000" pitchFamily="2" charset="-78"/>
              </a:rPr>
            </a:br>
            <a:endParaRPr lang="en-US" dirty="0">
              <a:solidFill>
                <a:prstClr val="white"/>
              </a:solidFill>
            </a:endParaRPr>
          </a:p>
        </p:txBody>
      </p:sp>
      <p:sp>
        <p:nvSpPr>
          <p:cNvPr id="16" name="Rounded Rectangle 15"/>
          <p:cNvSpPr/>
          <p:nvPr/>
        </p:nvSpPr>
        <p:spPr>
          <a:xfrm>
            <a:off x="8377912" y="4189271"/>
            <a:ext cx="2077329" cy="994341"/>
          </a:xfrm>
          <a:prstGeom prst="roundRect">
            <a:avLst/>
          </a:prstGeom>
          <a:solidFill>
            <a:schemeClr val="accent4">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b="1" dirty="0">
                <a:solidFill>
                  <a:prstClr val="black"/>
                </a:solidFill>
                <a:cs typeface="B Homa" panose="00000400000000000000" pitchFamily="2" charset="-78"/>
              </a:rPr>
              <a:t>برده داری</a:t>
            </a:r>
            <a:endParaRPr lang="en-US" sz="2000" b="1" dirty="0">
              <a:solidFill>
                <a:prstClr val="black"/>
              </a:solidFill>
              <a:cs typeface="B Homa" panose="00000400000000000000" pitchFamily="2" charset="-78"/>
            </a:endParaRPr>
          </a:p>
        </p:txBody>
      </p:sp>
      <p:sp>
        <p:nvSpPr>
          <p:cNvPr id="17" name="Right Arrow 16"/>
          <p:cNvSpPr/>
          <p:nvPr/>
        </p:nvSpPr>
        <p:spPr>
          <a:xfrm rot="10800000">
            <a:off x="7521102" y="2753922"/>
            <a:ext cx="691060" cy="368646"/>
          </a:xfrm>
          <a:prstGeom prst="rightArrow">
            <a:avLst/>
          </a:prstGeom>
          <a:solidFill>
            <a:schemeClr val="accent4">
              <a:lumMod val="7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8" name="Right Arrow 17"/>
          <p:cNvSpPr/>
          <p:nvPr/>
        </p:nvSpPr>
        <p:spPr>
          <a:xfrm rot="10800000">
            <a:off x="7586035" y="4429919"/>
            <a:ext cx="691060" cy="368646"/>
          </a:xfrm>
          <a:prstGeom prst="rightArrow">
            <a:avLst/>
          </a:prstGeom>
          <a:solidFill>
            <a:schemeClr val="accent4">
              <a:lumMod val="7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4" name="Rounded Rectangle 13"/>
          <p:cNvSpPr/>
          <p:nvPr/>
        </p:nvSpPr>
        <p:spPr>
          <a:xfrm>
            <a:off x="9786424" y="220842"/>
            <a:ext cx="2077329" cy="994341"/>
          </a:xfrm>
          <a:prstGeom prst="roundRect">
            <a:avLst/>
          </a:prstGeom>
          <a:solidFill>
            <a:schemeClr val="accent4">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b="1" dirty="0">
                <a:solidFill>
                  <a:prstClr val="black"/>
                </a:solidFill>
                <a:cs typeface="B Homa" panose="00000400000000000000" pitchFamily="2" charset="-78"/>
              </a:rPr>
              <a:t>شرایط </a:t>
            </a:r>
            <a:r>
              <a:rPr lang="fa-IR" sz="2000" b="1" dirty="0" smtClean="0">
                <a:solidFill>
                  <a:prstClr val="black"/>
                </a:solidFill>
                <a:cs typeface="B Homa" panose="00000400000000000000" pitchFamily="2" charset="-78"/>
              </a:rPr>
              <a:t>اجتماعی</a:t>
            </a:r>
            <a:endParaRPr lang="en-US" b="1" dirty="0">
              <a:solidFill>
                <a:prstClr val="black"/>
              </a:solidFill>
              <a:cs typeface="B Homa" panose="00000400000000000000" pitchFamily="2" charset="-78"/>
            </a:endParaRPr>
          </a:p>
        </p:txBody>
      </p:sp>
    </p:spTree>
    <p:extLst>
      <p:ext uri="{BB962C8B-B14F-4D97-AF65-F5344CB8AC3E}">
        <p14:creationId xmlns:p14="http://schemas.microsoft.com/office/powerpoint/2010/main" val="21792273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down)">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down)">
                                      <p:cBhvr>
                                        <p:cTn id="4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16" grpId="0" animBg="1"/>
      <p:bldP spid="17" grpId="0" animBg="1"/>
      <p:bldP spid="18"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9" name="Rounded Rectangle 8"/>
          <p:cNvSpPr/>
          <p:nvPr/>
        </p:nvSpPr>
        <p:spPr>
          <a:xfrm>
            <a:off x="9786424" y="220842"/>
            <a:ext cx="2077329" cy="994341"/>
          </a:xfrm>
          <a:prstGeom prst="roundRect">
            <a:avLst/>
          </a:prstGeom>
          <a:solidFill>
            <a:schemeClr val="accent4">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b="1" dirty="0">
                <a:solidFill>
                  <a:prstClr val="black"/>
                </a:solidFill>
                <a:cs typeface="B Homa" panose="00000400000000000000" pitchFamily="2" charset="-78"/>
              </a:rPr>
              <a:t>شرایط اقتصادی</a:t>
            </a:r>
            <a:endParaRPr lang="en-US" b="1" dirty="0">
              <a:solidFill>
                <a:prstClr val="black"/>
              </a:solidFill>
              <a:cs typeface="B Homa" panose="00000400000000000000" pitchFamily="2" charset="-78"/>
            </a:endParaRPr>
          </a:p>
        </p:txBody>
      </p:sp>
      <p:sp>
        <p:nvSpPr>
          <p:cNvPr id="10" name="Rounded Rectangle 9"/>
          <p:cNvSpPr/>
          <p:nvPr/>
        </p:nvSpPr>
        <p:spPr>
          <a:xfrm>
            <a:off x="2205926" y="1930846"/>
            <a:ext cx="6628326" cy="3397589"/>
          </a:xfrm>
          <a:prstGeom prst="roundRect">
            <a:avLst/>
          </a:prstGeom>
          <a:solidFill>
            <a:schemeClr val="accent4">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endParaRPr lang="fa-IR" b="1" dirty="0">
              <a:solidFill>
                <a:srgbClr val="000000"/>
              </a:solidFill>
              <a:latin typeface="B Nazanin" panose="00000400000000000000" pitchFamily="2" charset="-78"/>
              <a:cs typeface="B Homa" panose="00000400000000000000" pitchFamily="2" charset="-78"/>
            </a:endParaRPr>
          </a:p>
          <a:p>
            <a:pPr rtl="0"/>
            <a:r>
              <a:rPr lang="fa-IR" dirty="0">
                <a:solidFill>
                  <a:prstClr val="white"/>
                </a:solidFill>
                <a:cs typeface="B Homa" panose="00000400000000000000" pitchFamily="2" charset="-78"/>
              </a:rPr>
              <a:t/>
            </a:r>
            <a:br>
              <a:rPr lang="fa-IR" dirty="0">
                <a:solidFill>
                  <a:prstClr val="white"/>
                </a:solidFill>
                <a:cs typeface="B Homa" panose="00000400000000000000" pitchFamily="2" charset="-78"/>
              </a:rPr>
            </a:br>
            <a:endParaRPr lang="en-US" dirty="0">
              <a:solidFill>
                <a:prstClr val="white"/>
              </a:solidFill>
            </a:endParaRPr>
          </a:p>
        </p:txBody>
      </p:sp>
      <p:sp>
        <p:nvSpPr>
          <p:cNvPr id="13" name="Right Arrow 12"/>
          <p:cNvSpPr/>
          <p:nvPr/>
        </p:nvSpPr>
        <p:spPr>
          <a:xfrm rot="10800000">
            <a:off x="9041935" y="1562200"/>
            <a:ext cx="691060" cy="368646"/>
          </a:xfrm>
          <a:prstGeom prst="rightArrow">
            <a:avLst/>
          </a:prstGeom>
          <a:solidFill>
            <a:schemeClr val="accent4">
              <a:lumMod val="7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5" name="TextBox 14"/>
          <p:cNvSpPr txBox="1"/>
          <p:nvPr/>
        </p:nvSpPr>
        <p:spPr>
          <a:xfrm>
            <a:off x="2558795" y="2481916"/>
            <a:ext cx="5922588" cy="2862322"/>
          </a:xfrm>
          <a:prstGeom prst="rect">
            <a:avLst/>
          </a:prstGeom>
          <a:noFill/>
        </p:spPr>
        <p:txBody>
          <a:bodyPr wrap="square" rtlCol="0">
            <a:spAutoFit/>
          </a:bodyPr>
          <a:lstStyle/>
          <a:p>
            <a:pPr rtl="0"/>
            <a:r>
              <a:rPr lang="fa-IR" sz="2000" b="1" dirty="0">
                <a:solidFill>
                  <a:prstClr val="black"/>
                </a:solidFill>
                <a:cs typeface="B Homa" panose="00000400000000000000" pitchFamily="2" charset="-78"/>
              </a:rPr>
              <a:t>پادشاهان برای اداره مناطق خود نیازمند کارگزارانی بودند که به نمایندگی از آن ها یک منطقه را اداره کنند. این افراد که</a:t>
            </a:r>
            <a:r>
              <a:rPr lang="fa-IR" sz="2000" b="1" dirty="0">
                <a:solidFill>
                  <a:srgbClr val="FF0000"/>
                </a:solidFill>
                <a:cs typeface="B Homa" panose="00000400000000000000" pitchFamily="2" charset="-78"/>
              </a:rPr>
              <a:t> کنت </a:t>
            </a:r>
            <a:r>
              <a:rPr lang="fa-IR" sz="2000" b="1" dirty="0">
                <a:solidFill>
                  <a:prstClr val="black"/>
                </a:solidFill>
                <a:cs typeface="B Homa" panose="00000400000000000000" pitchFamily="2" charset="-78"/>
              </a:rPr>
              <a:t>نامیده می شدند در ابتدا نقشی شبیه به تیولداران در ایران داشتند. ولی به خاطر آنکه این مقام به زودی موروثی شد و زمین ها نیز در دست افراد خانواده آن ها باقی ماند، این قشر نیز پایه های اصلی فئودالیسم کشوری را شکل دادند و به تدریج لقب کنت تبدیل به یکی از عناوین </a:t>
            </a:r>
            <a:r>
              <a:rPr lang="fa-IR" sz="2000" b="1" dirty="0">
                <a:solidFill>
                  <a:srgbClr val="FF0000"/>
                </a:solidFill>
                <a:cs typeface="B Homa" panose="00000400000000000000" pitchFamily="2" charset="-78"/>
              </a:rPr>
              <a:t>فئودالی</a:t>
            </a:r>
            <a:r>
              <a:rPr lang="fa-IR" sz="2000" b="1" dirty="0">
                <a:solidFill>
                  <a:prstClr val="black"/>
                </a:solidFill>
                <a:cs typeface="B Homa" panose="00000400000000000000" pitchFamily="2" charset="-78"/>
              </a:rPr>
              <a:t> شد.</a:t>
            </a:r>
          </a:p>
          <a:p>
            <a:pPr rtl="0"/>
            <a:r>
              <a:rPr lang="fa-IR" sz="2000" b="1" dirty="0">
                <a:solidFill>
                  <a:prstClr val="black"/>
                </a:solidFill>
                <a:cs typeface="B Homa" panose="00000400000000000000" pitchFamily="2" charset="-78"/>
              </a:rPr>
              <a:t>اقتصاد قرون وسطی، چه در کشاورزی و چه در صنعت با </a:t>
            </a:r>
            <a:r>
              <a:rPr lang="fa-IR" sz="2000" b="1" dirty="0">
                <a:solidFill>
                  <a:srgbClr val="FF0000"/>
                </a:solidFill>
                <a:cs typeface="B Homa" panose="00000400000000000000" pitchFamily="2" charset="-78"/>
              </a:rPr>
              <a:t>تولید کوچک </a:t>
            </a:r>
            <a:r>
              <a:rPr lang="fa-IR" sz="2000" b="1" dirty="0">
                <a:solidFill>
                  <a:prstClr val="black"/>
                </a:solidFill>
                <a:cs typeface="B Homa" panose="00000400000000000000" pitchFamily="2" charset="-78"/>
              </a:rPr>
              <a:t>مشخص می شد</a:t>
            </a:r>
            <a:endParaRPr lang="en-US" sz="2000" b="1" dirty="0">
              <a:solidFill>
                <a:prstClr val="black"/>
              </a:solidFill>
              <a:cs typeface="B Homa" panose="00000400000000000000" pitchFamily="2" charset="-78"/>
            </a:endParaRPr>
          </a:p>
        </p:txBody>
      </p:sp>
    </p:spTree>
    <p:extLst>
      <p:ext uri="{BB962C8B-B14F-4D97-AF65-F5344CB8AC3E}">
        <p14:creationId xmlns:p14="http://schemas.microsoft.com/office/powerpoint/2010/main" val="35932601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animBg="1"/>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16" name="Rounded Rectangle 15"/>
          <p:cNvSpPr/>
          <p:nvPr/>
        </p:nvSpPr>
        <p:spPr>
          <a:xfrm>
            <a:off x="1924622" y="1930845"/>
            <a:ext cx="7110642" cy="3014641"/>
          </a:xfrm>
          <a:prstGeom prst="roundRect">
            <a:avLst/>
          </a:prstGeom>
          <a:solidFill>
            <a:schemeClr val="accent4">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endParaRPr lang="fa-IR" sz="1600" b="1" dirty="0">
              <a:solidFill>
                <a:srgbClr val="FF0000"/>
              </a:solidFill>
              <a:latin typeface="B Nazanin" panose="00000400000000000000" pitchFamily="2" charset="-78"/>
              <a:cs typeface="B Homa" panose="00000400000000000000" pitchFamily="2" charset="-78"/>
            </a:endParaRPr>
          </a:p>
          <a:p>
            <a:pPr rtl="0"/>
            <a:r>
              <a:rPr lang="fa-IR" sz="2000" b="1" dirty="0">
                <a:solidFill>
                  <a:srgbClr val="FF0000"/>
                </a:solidFill>
                <a:latin typeface="B Nazanin" panose="00000400000000000000" pitchFamily="2" charset="-78"/>
                <a:cs typeface="B Homa" panose="00000400000000000000" pitchFamily="2" charset="-78"/>
              </a:rPr>
              <a:t>کلیسای کاتولیک </a:t>
            </a:r>
            <a:r>
              <a:rPr lang="fa-IR" sz="2000" b="1" dirty="0">
                <a:solidFill>
                  <a:srgbClr val="000000"/>
                </a:solidFill>
                <a:latin typeface="B Nazanin" panose="00000400000000000000" pitchFamily="2" charset="-78"/>
                <a:cs typeface="B Homa" panose="00000400000000000000" pitchFamily="2" charset="-78"/>
              </a:rPr>
              <a:t>در این دوره نفوذی انحصاری بر اعتقادات و وجدان روستاییان داشت. هر روستایی مجبور بود بدون تردید کارش را انجام دهد و کار او برای اربابش نتیجه ترس وی بود و ان را امری وجدانی تلقی می کرد. طبقه حاکم می کوشید برای ادامه و تحکیم نظام فئودالی از تعالیم کلیسا به عنوان سلاحی نیرومند استفاده کند</a:t>
            </a:r>
            <a:r>
              <a:rPr lang="fa-IR" sz="2000" dirty="0">
                <a:solidFill>
                  <a:prstClr val="white"/>
                </a:solidFill>
                <a:cs typeface="B Homa" panose="00000400000000000000" pitchFamily="2" charset="-78"/>
              </a:rPr>
              <a:t/>
            </a:r>
            <a:br>
              <a:rPr lang="fa-IR" sz="2000" dirty="0">
                <a:solidFill>
                  <a:prstClr val="white"/>
                </a:solidFill>
                <a:cs typeface="B Homa" panose="00000400000000000000" pitchFamily="2" charset="-78"/>
              </a:rPr>
            </a:br>
            <a:endParaRPr lang="en-US" sz="2400" dirty="0">
              <a:solidFill>
                <a:prstClr val="white"/>
              </a:solidFill>
            </a:endParaRPr>
          </a:p>
        </p:txBody>
      </p:sp>
      <p:sp>
        <p:nvSpPr>
          <p:cNvPr id="17" name="Rounded Rectangle 16"/>
          <p:cNvSpPr/>
          <p:nvPr/>
        </p:nvSpPr>
        <p:spPr>
          <a:xfrm>
            <a:off x="9911719" y="326376"/>
            <a:ext cx="2077329" cy="994341"/>
          </a:xfrm>
          <a:prstGeom prst="roundRect">
            <a:avLst/>
          </a:prstGeom>
          <a:solidFill>
            <a:schemeClr val="accent4">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b="1" dirty="0">
                <a:solidFill>
                  <a:prstClr val="black"/>
                </a:solidFill>
                <a:cs typeface="B Homa" panose="00000400000000000000" pitchFamily="2" charset="-78"/>
              </a:rPr>
              <a:t>شرایط فکری و اعتقادی</a:t>
            </a:r>
            <a:endParaRPr lang="en-US" sz="2000" b="1" dirty="0">
              <a:solidFill>
                <a:prstClr val="black"/>
              </a:solidFill>
              <a:cs typeface="B Homa" panose="00000400000000000000" pitchFamily="2" charset="-78"/>
            </a:endParaRPr>
          </a:p>
        </p:txBody>
      </p:sp>
      <p:sp>
        <p:nvSpPr>
          <p:cNvPr id="18" name="Right Arrow 17"/>
          <p:cNvSpPr/>
          <p:nvPr/>
        </p:nvSpPr>
        <p:spPr>
          <a:xfrm rot="10800000">
            <a:off x="9220659" y="1591565"/>
            <a:ext cx="691060" cy="368646"/>
          </a:xfrm>
          <a:prstGeom prst="rightArrow">
            <a:avLst/>
          </a:prstGeom>
          <a:solidFill>
            <a:schemeClr val="accent4">
              <a:lumMod val="7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28331271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17" name="Rounded Rectangle 16"/>
          <p:cNvSpPr/>
          <p:nvPr/>
        </p:nvSpPr>
        <p:spPr>
          <a:xfrm>
            <a:off x="9937768" y="293035"/>
            <a:ext cx="2077329" cy="994341"/>
          </a:xfrm>
          <a:prstGeom prst="roundRect">
            <a:avLst/>
          </a:prstGeom>
          <a:solidFill>
            <a:schemeClr val="accent4">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b="1" dirty="0">
                <a:solidFill>
                  <a:prstClr val="black"/>
                </a:solidFill>
                <a:cs typeface="B Homa" panose="00000400000000000000" pitchFamily="2" charset="-78"/>
              </a:rPr>
              <a:t>شرایط سیاسی</a:t>
            </a:r>
            <a:endParaRPr lang="en-US" sz="2000" b="1" dirty="0">
              <a:solidFill>
                <a:prstClr val="black"/>
              </a:solidFill>
              <a:cs typeface="B Homa" panose="00000400000000000000" pitchFamily="2" charset="-78"/>
            </a:endParaRPr>
          </a:p>
        </p:txBody>
      </p:sp>
      <p:sp>
        <p:nvSpPr>
          <p:cNvPr id="18" name="Right Arrow 17"/>
          <p:cNvSpPr/>
          <p:nvPr/>
        </p:nvSpPr>
        <p:spPr>
          <a:xfrm rot="10800000">
            <a:off x="8550958" y="2581422"/>
            <a:ext cx="691060" cy="368646"/>
          </a:xfrm>
          <a:prstGeom prst="rightArrow">
            <a:avLst/>
          </a:prstGeom>
          <a:solidFill>
            <a:schemeClr val="accent4">
              <a:lumMod val="7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aphicFrame>
        <p:nvGraphicFramePr>
          <p:cNvPr id="10" name="Table 9"/>
          <p:cNvGraphicFramePr>
            <a:graphicFrameLocks noGrp="1"/>
          </p:cNvGraphicFramePr>
          <p:nvPr>
            <p:extLst/>
          </p:nvPr>
        </p:nvGraphicFramePr>
        <p:xfrm>
          <a:off x="1034602" y="892630"/>
          <a:ext cx="8637431" cy="5693135"/>
        </p:xfrm>
        <a:graphic>
          <a:graphicData uri="http://schemas.openxmlformats.org/drawingml/2006/table">
            <a:tbl>
              <a:tblPr firstRow="1" bandRow="1">
                <a:tableStyleId>{37CE84F3-28C3-443E-9E96-99CF82512B78}</a:tableStyleId>
              </a:tblPr>
              <a:tblGrid>
                <a:gridCol w="7233635"/>
                <a:gridCol w="1403796"/>
              </a:tblGrid>
              <a:tr h="644851">
                <a:tc>
                  <a:txBody>
                    <a:bodyPr/>
                    <a:lstStyle/>
                    <a:p>
                      <a:pPr algn="r"/>
                      <a:r>
                        <a:rPr lang="fa-IR" dirty="0" smtClean="0">
                          <a:cs typeface="B Homa" panose="00000400000000000000" pitchFamily="2" charset="-78"/>
                        </a:rPr>
                        <a:t>ئودال های بریتانیایی با کمک ساکسون ها، اسکات ها را از ایرلند به اسکاتلند عقب راندند</a:t>
                      </a:r>
                      <a:endParaRPr lang="en-US" dirty="0">
                        <a:cs typeface="B Homa" panose="00000400000000000000" pitchFamily="2" charset="-78"/>
                      </a:endParaRPr>
                    </a:p>
                  </a:txBody>
                  <a:tcPr>
                    <a:solidFill>
                      <a:schemeClr val="accent2"/>
                    </a:solidFill>
                  </a:tcPr>
                </a:tc>
                <a:tc>
                  <a:txBody>
                    <a:bodyPr/>
                    <a:lstStyle/>
                    <a:p>
                      <a:pPr algn="ctr"/>
                      <a:r>
                        <a:rPr lang="fa-IR" dirty="0" smtClean="0">
                          <a:cs typeface="B Homa" panose="00000400000000000000" pitchFamily="2" charset="-78"/>
                        </a:rPr>
                        <a:t>قرن 5</a:t>
                      </a:r>
                      <a:endParaRPr lang="en-US" dirty="0">
                        <a:cs typeface="B Homa" panose="00000400000000000000" pitchFamily="2" charset="-78"/>
                      </a:endParaRPr>
                    </a:p>
                  </a:txBody>
                  <a:tcPr>
                    <a:solidFill>
                      <a:schemeClr val="accent2"/>
                    </a:solidFill>
                  </a:tcPr>
                </a:tc>
              </a:tr>
              <a:tr h="644851">
                <a:tc>
                  <a:txBody>
                    <a:bodyPr/>
                    <a:lstStyle/>
                    <a:p>
                      <a:pPr algn="r"/>
                      <a:r>
                        <a:rPr lang="fa-IR" dirty="0" smtClean="0">
                          <a:cs typeface="B Homa" panose="00000400000000000000" pitchFamily="2" charset="-78"/>
                        </a:rPr>
                        <a:t>سلاوها توانستند بخش عمده ای از اروپای شرقی را در اختیار خود بگیرند</a:t>
                      </a:r>
                      <a:endParaRPr lang="en-US" dirty="0">
                        <a:cs typeface="B Homa" panose="00000400000000000000" pitchFamily="2" charset="-78"/>
                      </a:endParaRPr>
                    </a:p>
                  </a:txBody>
                  <a:tcPr/>
                </a:tc>
                <a:tc>
                  <a:txBody>
                    <a:bodyPr/>
                    <a:lstStyle/>
                    <a:p>
                      <a:pPr algn="ctr"/>
                      <a:r>
                        <a:rPr lang="fa-IR" dirty="0" smtClean="0">
                          <a:cs typeface="B Homa" panose="00000400000000000000" pitchFamily="2" charset="-78"/>
                        </a:rPr>
                        <a:t>اواخر قرن 5</a:t>
                      </a:r>
                      <a:endParaRPr lang="en-US" dirty="0">
                        <a:cs typeface="B Homa" panose="00000400000000000000" pitchFamily="2" charset="-78"/>
                      </a:endParaRPr>
                    </a:p>
                  </a:txBody>
                  <a:tcPr/>
                </a:tc>
              </a:tr>
              <a:tr h="331138">
                <a:tc>
                  <a:txBody>
                    <a:bodyPr/>
                    <a:lstStyle/>
                    <a:p>
                      <a:pPr algn="r"/>
                      <a:r>
                        <a:rPr lang="fa-IR" dirty="0" smtClean="0">
                          <a:cs typeface="B Homa" panose="00000400000000000000" pitchFamily="2" charset="-78"/>
                        </a:rPr>
                        <a:t>دوران اولین توسعه طلبی فرانک ها</a:t>
                      </a:r>
                      <a:endParaRPr lang="en-US" dirty="0">
                        <a:cs typeface="B Homa" panose="00000400000000000000" pitchFamily="2" charset="-78"/>
                      </a:endParaRPr>
                    </a:p>
                  </a:txBody>
                  <a:tcPr/>
                </a:tc>
                <a:tc>
                  <a:txBody>
                    <a:bodyPr/>
                    <a:lstStyle/>
                    <a:p>
                      <a:pPr algn="ctr"/>
                      <a:r>
                        <a:rPr lang="fa-IR" dirty="0" smtClean="0">
                          <a:cs typeface="B Homa" panose="00000400000000000000" pitchFamily="2" charset="-78"/>
                        </a:rPr>
                        <a:t>قرن 6</a:t>
                      </a:r>
                      <a:endParaRPr lang="en-US" dirty="0">
                        <a:cs typeface="B Homa" panose="00000400000000000000" pitchFamily="2" charset="-78"/>
                      </a:endParaRPr>
                    </a:p>
                  </a:txBody>
                  <a:tcPr/>
                </a:tc>
              </a:tr>
              <a:tr h="803026">
                <a:tc>
                  <a:txBody>
                    <a:bodyPr/>
                    <a:lstStyle/>
                    <a:p>
                      <a:pPr algn="r"/>
                      <a:r>
                        <a:rPr lang="fa-IR" dirty="0" smtClean="0">
                          <a:cs typeface="B Homa" panose="00000400000000000000" pitchFamily="2" charset="-78"/>
                        </a:rPr>
                        <a:t>تسلط فرانک ها بر اروپای مرکزی و غربی</a:t>
                      </a:r>
                    </a:p>
                    <a:p>
                      <a:pPr algn="r"/>
                      <a:r>
                        <a:rPr lang="fa-IR" dirty="0" smtClean="0">
                          <a:cs typeface="B Homa" panose="00000400000000000000" pitchFamily="2" charset="-78"/>
                        </a:rPr>
                        <a:t>- تسلط گت های غربی بر اسپانیا</a:t>
                      </a:r>
                    </a:p>
                    <a:p>
                      <a:pPr algn="r"/>
                      <a:r>
                        <a:rPr lang="fa-IR" dirty="0" smtClean="0">
                          <a:cs typeface="B Homa" panose="00000400000000000000" pitchFamily="2" charset="-78"/>
                        </a:rPr>
                        <a:t>- تسلط آوارها و اسلاو ها بر اروپای شرقی</a:t>
                      </a:r>
                      <a:endParaRPr lang="en-US" dirty="0">
                        <a:cs typeface="B Homa" panose="00000400000000000000" pitchFamily="2" charset="-78"/>
                      </a:endParaRPr>
                    </a:p>
                  </a:txBody>
                  <a:tcPr/>
                </a:tc>
                <a:tc>
                  <a:txBody>
                    <a:bodyPr/>
                    <a:lstStyle/>
                    <a:p>
                      <a:pPr algn="ctr"/>
                      <a:r>
                        <a:rPr lang="fa-IR" dirty="0" smtClean="0">
                          <a:cs typeface="B Homa" panose="00000400000000000000" pitchFamily="2" charset="-78"/>
                        </a:rPr>
                        <a:t>قرن 7</a:t>
                      </a:r>
                      <a:endParaRPr lang="en-US" dirty="0">
                        <a:cs typeface="B Homa" panose="00000400000000000000" pitchFamily="2" charset="-78"/>
                      </a:endParaRPr>
                    </a:p>
                  </a:txBody>
                  <a:tcPr/>
                </a:tc>
              </a:tr>
              <a:tr h="644851">
                <a:tc>
                  <a:txBody>
                    <a:bodyPr/>
                    <a:lstStyle/>
                    <a:p>
                      <a:pPr algn="r"/>
                      <a:r>
                        <a:rPr lang="fa-IR" dirty="0" smtClean="0">
                          <a:cs typeface="B Homa" panose="00000400000000000000" pitchFamily="2" charset="-78"/>
                        </a:rPr>
                        <a:t>دوره توسعه طلبی فرانک ها در مقابل ساکسون ها</a:t>
                      </a:r>
                    </a:p>
                    <a:p>
                      <a:pPr algn="r"/>
                      <a:r>
                        <a:rPr lang="fa-IR" dirty="0" smtClean="0">
                          <a:cs typeface="B Homa" panose="00000400000000000000" pitchFamily="2" charset="-78"/>
                        </a:rPr>
                        <a:t>- درجنوب غربی اروپا، مسلمانان شمال اروپا و بخش مهمی از شبه جزیره ایبری را فتح کردند.</a:t>
                      </a:r>
                    </a:p>
                    <a:p>
                      <a:pPr algn="r"/>
                      <a:r>
                        <a:rPr lang="fa-IR" dirty="0" smtClean="0">
                          <a:cs typeface="B Homa" panose="00000400000000000000" pitchFamily="2" charset="-78"/>
                        </a:rPr>
                        <a:t>- ورود انفجارآمیز اسکاندیناوها در شمال اروپا</a:t>
                      </a:r>
                      <a:endParaRPr lang="en-US" dirty="0">
                        <a:cs typeface="B Homa" panose="00000400000000000000" pitchFamily="2" charset="-78"/>
                      </a:endParaRPr>
                    </a:p>
                  </a:txBody>
                  <a:tcPr/>
                </a:tc>
                <a:tc>
                  <a:txBody>
                    <a:bodyPr/>
                    <a:lstStyle/>
                    <a:p>
                      <a:pPr algn="ctr"/>
                      <a:r>
                        <a:rPr lang="fa-IR" dirty="0" smtClean="0">
                          <a:cs typeface="B Homa" panose="00000400000000000000" pitchFamily="2" charset="-78"/>
                        </a:rPr>
                        <a:t>اواخر</a:t>
                      </a:r>
                      <a:r>
                        <a:rPr lang="fa-IR" baseline="0" dirty="0" smtClean="0">
                          <a:cs typeface="B Homa" panose="00000400000000000000" pitchFamily="2" charset="-78"/>
                        </a:rPr>
                        <a:t> قرن 8</a:t>
                      </a:r>
                      <a:endParaRPr lang="en-US" dirty="0">
                        <a:cs typeface="B Homa" panose="00000400000000000000" pitchFamily="2" charset="-78"/>
                      </a:endParaRPr>
                    </a:p>
                  </a:txBody>
                  <a:tcPr/>
                </a:tc>
              </a:tr>
              <a:tr h="644851">
                <a:tc>
                  <a:txBody>
                    <a:bodyPr/>
                    <a:lstStyle/>
                    <a:p>
                      <a:pPr algn="r"/>
                      <a:r>
                        <a:rPr lang="fa-IR" dirty="0" smtClean="0">
                          <a:cs typeface="B Homa" panose="00000400000000000000" pitchFamily="2" charset="-78"/>
                        </a:rPr>
                        <a:t>فروپاشی اقتدار فرانک ها بر اسلاوهای اروپای مرکزی و برپایی پادشاهی موراوی غربی به جای آن</a:t>
                      </a:r>
                      <a:endParaRPr lang="en-US" dirty="0">
                        <a:cs typeface="B Homa" panose="00000400000000000000" pitchFamily="2" charset="-78"/>
                      </a:endParaRPr>
                    </a:p>
                  </a:txBody>
                  <a:tcPr/>
                </a:tc>
                <a:tc>
                  <a:txBody>
                    <a:bodyPr/>
                    <a:lstStyle/>
                    <a:p>
                      <a:pPr algn="ctr"/>
                      <a:r>
                        <a:rPr lang="fa-IR" dirty="0" smtClean="0">
                          <a:cs typeface="B Homa" panose="00000400000000000000" pitchFamily="2" charset="-78"/>
                        </a:rPr>
                        <a:t>اواخر</a:t>
                      </a:r>
                      <a:r>
                        <a:rPr lang="fa-IR" baseline="0" dirty="0" smtClean="0">
                          <a:cs typeface="B Homa" panose="00000400000000000000" pitchFamily="2" charset="-78"/>
                        </a:rPr>
                        <a:t> قرن 9</a:t>
                      </a:r>
                      <a:endParaRPr lang="en-US" dirty="0">
                        <a:cs typeface="B Homa" panose="00000400000000000000" pitchFamily="2" charset="-78"/>
                      </a:endParaRPr>
                    </a:p>
                  </a:txBody>
                  <a:tcPr/>
                </a:tc>
              </a:tr>
              <a:tr h="644851">
                <a:tc>
                  <a:txBody>
                    <a:bodyPr/>
                    <a:lstStyle/>
                    <a:p>
                      <a:pPr algn="r"/>
                      <a:r>
                        <a:rPr lang="fa-IR" dirty="0" smtClean="0">
                          <a:cs typeface="B Homa" panose="00000400000000000000" pitchFamily="2" charset="-78"/>
                        </a:rPr>
                        <a:t>فروپاشی اقتدار فرانک ها بر اسلاوهای اروپای مرکزی و برپایی پادشاهی موراوی غربی به جای آن</a:t>
                      </a:r>
                      <a:endParaRPr lang="en-US" dirty="0">
                        <a:cs typeface="B Homa" panose="00000400000000000000" pitchFamily="2" charset="-78"/>
                      </a:endParaRPr>
                    </a:p>
                  </a:txBody>
                  <a:tcPr/>
                </a:tc>
                <a:tc>
                  <a:txBody>
                    <a:bodyPr/>
                    <a:lstStyle/>
                    <a:p>
                      <a:pPr algn="ctr"/>
                      <a:r>
                        <a:rPr lang="fa-IR" dirty="0" smtClean="0">
                          <a:cs typeface="B Homa" panose="00000400000000000000" pitchFamily="2" charset="-78"/>
                        </a:rPr>
                        <a:t>قرن 10</a:t>
                      </a:r>
                      <a:endParaRPr lang="en-US" dirty="0">
                        <a:cs typeface="B Homa" panose="00000400000000000000" pitchFamily="2" charset="-78"/>
                      </a:endParaRPr>
                    </a:p>
                  </a:txBody>
                  <a:tcPr/>
                </a:tc>
              </a:tr>
              <a:tr h="644851">
                <a:tc>
                  <a:txBody>
                    <a:bodyPr/>
                    <a:lstStyle/>
                    <a:p>
                      <a:pPr algn="r"/>
                      <a:r>
                        <a:rPr lang="fa-IR" dirty="0" smtClean="0">
                          <a:cs typeface="B Homa" panose="00000400000000000000" pitchFamily="2" charset="-78"/>
                        </a:rPr>
                        <a:t>تبدیل شدن امپراطوری آلمان به قدرت اصلی اروپا</a:t>
                      </a:r>
                    </a:p>
                    <a:p>
                      <a:pPr algn="r"/>
                      <a:r>
                        <a:rPr lang="fa-IR" dirty="0" smtClean="0">
                          <a:cs typeface="B Homa" panose="00000400000000000000" pitchFamily="2" charset="-78"/>
                        </a:rPr>
                        <a:t>- بسط و توسعه قلمرو روس ها</a:t>
                      </a:r>
                      <a:endParaRPr lang="en-US" dirty="0">
                        <a:cs typeface="B Homa" panose="00000400000000000000" pitchFamily="2" charset="-78"/>
                      </a:endParaRPr>
                    </a:p>
                  </a:txBody>
                  <a:tcPr/>
                </a:tc>
                <a:tc>
                  <a:txBody>
                    <a:bodyPr/>
                    <a:lstStyle/>
                    <a:p>
                      <a:pPr algn="ctr"/>
                      <a:r>
                        <a:rPr lang="fa-IR" dirty="0" smtClean="0">
                          <a:cs typeface="B Homa" panose="00000400000000000000" pitchFamily="2" charset="-78"/>
                        </a:rPr>
                        <a:t>قرن 11</a:t>
                      </a:r>
                      <a:endParaRPr lang="en-US" dirty="0">
                        <a:cs typeface="B Homa" panose="00000400000000000000" pitchFamily="2" charset="-78"/>
                      </a:endParaRPr>
                    </a:p>
                  </a:txBody>
                  <a:tcPr/>
                </a:tc>
              </a:tr>
            </a:tbl>
          </a:graphicData>
        </a:graphic>
      </p:graphicFrame>
    </p:spTree>
    <p:extLst>
      <p:ext uri="{BB962C8B-B14F-4D97-AF65-F5344CB8AC3E}">
        <p14:creationId xmlns:p14="http://schemas.microsoft.com/office/powerpoint/2010/main" val="42486807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17" name="Rounded Rectangle 16"/>
          <p:cNvSpPr/>
          <p:nvPr/>
        </p:nvSpPr>
        <p:spPr>
          <a:xfrm>
            <a:off x="9696933" y="524730"/>
            <a:ext cx="2077329" cy="994341"/>
          </a:xfrm>
          <a:prstGeom prst="roundRect">
            <a:avLst/>
          </a:prstGeom>
          <a:solidFill>
            <a:schemeClr val="accent4">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b="1" dirty="0">
                <a:solidFill>
                  <a:prstClr val="black"/>
                </a:solidFill>
                <a:cs typeface="B Homa" panose="00000400000000000000" pitchFamily="2" charset="-78"/>
              </a:rPr>
              <a:t>شرایط سیاسی</a:t>
            </a:r>
            <a:endParaRPr lang="en-US" sz="2000" b="1" dirty="0">
              <a:solidFill>
                <a:prstClr val="black"/>
              </a:solidFill>
              <a:cs typeface="B Homa" panose="00000400000000000000" pitchFamily="2" charset="-78"/>
            </a:endParaRPr>
          </a:p>
        </p:txBody>
      </p:sp>
      <p:sp>
        <p:nvSpPr>
          <p:cNvPr id="18" name="Right Arrow 17"/>
          <p:cNvSpPr/>
          <p:nvPr/>
        </p:nvSpPr>
        <p:spPr>
          <a:xfrm rot="10800000">
            <a:off x="8550958" y="2581422"/>
            <a:ext cx="691060" cy="368646"/>
          </a:xfrm>
          <a:prstGeom prst="rightArrow">
            <a:avLst/>
          </a:prstGeom>
          <a:solidFill>
            <a:schemeClr val="accent4">
              <a:lumMod val="7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graphicFrame>
        <p:nvGraphicFramePr>
          <p:cNvPr id="10" name="Table 9"/>
          <p:cNvGraphicFramePr>
            <a:graphicFrameLocks noGrp="1"/>
          </p:cNvGraphicFramePr>
          <p:nvPr>
            <p:extLst/>
          </p:nvPr>
        </p:nvGraphicFramePr>
        <p:xfrm>
          <a:off x="1300337" y="2192068"/>
          <a:ext cx="8637431" cy="3650355"/>
        </p:xfrm>
        <a:graphic>
          <a:graphicData uri="http://schemas.openxmlformats.org/drawingml/2006/table">
            <a:tbl>
              <a:tblPr firstRow="1" bandRow="1">
                <a:tableStyleId>{37CE84F3-28C3-443E-9E96-99CF82512B78}</a:tableStyleId>
              </a:tblPr>
              <a:tblGrid>
                <a:gridCol w="7233635"/>
                <a:gridCol w="1403796"/>
              </a:tblGrid>
              <a:tr h="873104">
                <a:tc>
                  <a:txBody>
                    <a:bodyPr/>
                    <a:lstStyle/>
                    <a:p>
                      <a:pPr algn="r"/>
                      <a:r>
                        <a:rPr lang="fa-IR" dirty="0" smtClean="0">
                          <a:cs typeface="B Homa" panose="00000400000000000000" pitchFamily="2" charset="-78"/>
                        </a:rPr>
                        <a:t>آرام</a:t>
                      </a:r>
                      <a:r>
                        <a:rPr lang="fa-IR" baseline="0" dirty="0" smtClean="0">
                          <a:cs typeface="B Homa" panose="00000400000000000000" pitchFamily="2" charset="-78"/>
                        </a:rPr>
                        <a:t> تر شدن شرایط سیاسی اروپا</a:t>
                      </a:r>
                      <a:endParaRPr lang="en-US" dirty="0">
                        <a:cs typeface="B Homa" panose="00000400000000000000" pitchFamily="2" charset="-78"/>
                      </a:endParaRPr>
                    </a:p>
                  </a:txBody>
                  <a:tcPr>
                    <a:solidFill>
                      <a:schemeClr val="accent2"/>
                    </a:solidFill>
                  </a:tcPr>
                </a:tc>
                <a:tc>
                  <a:txBody>
                    <a:bodyPr/>
                    <a:lstStyle/>
                    <a:p>
                      <a:pPr algn="ctr"/>
                      <a:r>
                        <a:rPr lang="fa-IR" dirty="0" smtClean="0">
                          <a:cs typeface="B Homa" panose="00000400000000000000" pitchFamily="2" charset="-78"/>
                        </a:rPr>
                        <a:t>اواخر قرن 11</a:t>
                      </a:r>
                      <a:endParaRPr lang="en-US" dirty="0">
                        <a:cs typeface="B Homa" panose="00000400000000000000" pitchFamily="2" charset="-78"/>
                      </a:endParaRPr>
                    </a:p>
                  </a:txBody>
                  <a:tcPr>
                    <a:solidFill>
                      <a:schemeClr val="accent2"/>
                    </a:solidFill>
                  </a:tcPr>
                </a:tc>
              </a:tr>
              <a:tr h="837127">
                <a:tc>
                  <a:txBody>
                    <a:bodyPr/>
                    <a:lstStyle/>
                    <a:p>
                      <a:pPr algn="r"/>
                      <a:r>
                        <a:rPr lang="fa-IR" dirty="0" smtClean="0">
                          <a:cs typeface="B Homa" panose="00000400000000000000" pitchFamily="2" charset="-78"/>
                        </a:rPr>
                        <a:t>فتح اسپانیا توسط حکومت های مسیحی و عقب راندن مسلمانان از آن جا</a:t>
                      </a:r>
                      <a:endParaRPr lang="en-US" dirty="0">
                        <a:cs typeface="B Homa" panose="00000400000000000000" pitchFamily="2" charset="-78"/>
                      </a:endParaRPr>
                    </a:p>
                  </a:txBody>
                  <a:tcPr/>
                </a:tc>
                <a:tc>
                  <a:txBody>
                    <a:bodyPr/>
                    <a:lstStyle/>
                    <a:p>
                      <a:pPr algn="ctr"/>
                      <a:r>
                        <a:rPr lang="fa-IR" dirty="0" smtClean="0">
                          <a:cs typeface="B Homa" panose="00000400000000000000" pitchFamily="2" charset="-78"/>
                        </a:rPr>
                        <a:t>اواخر قرن 12</a:t>
                      </a:r>
                      <a:endParaRPr lang="en-US" dirty="0">
                        <a:cs typeface="B Homa" panose="00000400000000000000" pitchFamily="2" charset="-78"/>
                      </a:endParaRPr>
                    </a:p>
                  </a:txBody>
                  <a:tcPr/>
                </a:tc>
              </a:tr>
              <a:tr h="1059388">
                <a:tc>
                  <a:txBody>
                    <a:bodyPr/>
                    <a:lstStyle/>
                    <a:p>
                      <a:pPr algn="r"/>
                      <a:r>
                        <a:rPr lang="fa-IR" dirty="0" smtClean="0">
                          <a:cs typeface="B Homa" panose="00000400000000000000" pitchFamily="2" charset="-78"/>
                        </a:rPr>
                        <a:t>قبضه کردن تمام مسیرهای تجاری دریایی با مشرق زمین</a:t>
                      </a:r>
                    </a:p>
                    <a:p>
                      <a:pPr algn="r"/>
                      <a:r>
                        <a:rPr lang="fa-IR" dirty="0" smtClean="0">
                          <a:cs typeface="B Homa" panose="00000400000000000000" pitchFamily="2" charset="-78"/>
                        </a:rPr>
                        <a:t>- تبدیل شدن آلمان به فدراسیونی از بارون ها</a:t>
                      </a:r>
                    </a:p>
                    <a:p>
                      <a:pPr algn="r"/>
                      <a:r>
                        <a:rPr lang="fa-IR" dirty="0" smtClean="0">
                          <a:cs typeface="B Homa" panose="00000400000000000000" pitchFamily="2" charset="-78"/>
                        </a:rPr>
                        <a:t>- تبدیل ایتالیای شمالی به مجموعه ای از دولت شهرها</a:t>
                      </a:r>
                      <a:endParaRPr lang="en-US" dirty="0">
                        <a:cs typeface="B Homa" panose="00000400000000000000" pitchFamily="2" charset="-78"/>
                      </a:endParaRPr>
                    </a:p>
                  </a:txBody>
                  <a:tcPr/>
                </a:tc>
                <a:tc>
                  <a:txBody>
                    <a:bodyPr/>
                    <a:lstStyle/>
                    <a:p>
                      <a:pPr algn="ctr"/>
                      <a:r>
                        <a:rPr lang="fa-IR" dirty="0" smtClean="0">
                          <a:cs typeface="B Homa" panose="00000400000000000000" pitchFamily="2" charset="-78"/>
                        </a:rPr>
                        <a:t>قرن 13</a:t>
                      </a:r>
                      <a:endParaRPr lang="en-US" dirty="0">
                        <a:cs typeface="B Homa" panose="00000400000000000000" pitchFamily="2" charset="-78"/>
                      </a:endParaRPr>
                    </a:p>
                  </a:txBody>
                  <a:tcPr/>
                </a:tc>
              </a:tr>
              <a:tr h="880736">
                <a:tc>
                  <a:txBody>
                    <a:bodyPr/>
                    <a:lstStyle/>
                    <a:p>
                      <a:pPr algn="r"/>
                      <a:r>
                        <a:rPr lang="fa-IR" dirty="0" smtClean="0">
                          <a:cs typeface="B Homa" panose="00000400000000000000" pitchFamily="2" charset="-78"/>
                        </a:rPr>
                        <a:t>به حداقل رسیدن سلطه بیزانس</a:t>
                      </a:r>
                    </a:p>
                    <a:p>
                      <a:pPr algn="r"/>
                      <a:r>
                        <a:rPr lang="fa-IR" dirty="0" smtClean="0">
                          <a:cs typeface="B Homa" panose="00000400000000000000" pitchFamily="2" charset="-78"/>
                        </a:rPr>
                        <a:t>- اسلاوهای جنوبی در شرق اروپا صاحب یک امپراطوری بزرگ شدند</a:t>
                      </a:r>
                      <a:endParaRPr lang="en-US" dirty="0">
                        <a:cs typeface="B Homa" panose="00000400000000000000" pitchFamily="2" charset="-78"/>
                      </a:endParaRPr>
                    </a:p>
                  </a:txBody>
                  <a:tcPr/>
                </a:tc>
                <a:tc>
                  <a:txBody>
                    <a:bodyPr/>
                    <a:lstStyle/>
                    <a:p>
                      <a:pPr algn="ctr"/>
                      <a:r>
                        <a:rPr lang="fa-IR" dirty="0" smtClean="0">
                          <a:cs typeface="B Homa" panose="00000400000000000000" pitchFamily="2" charset="-78"/>
                        </a:rPr>
                        <a:t>قرن 14</a:t>
                      </a:r>
                      <a:endParaRPr lang="en-US" dirty="0">
                        <a:cs typeface="B Homa" panose="00000400000000000000" pitchFamily="2" charset="-78"/>
                      </a:endParaRPr>
                    </a:p>
                  </a:txBody>
                  <a:tcPr/>
                </a:tc>
              </a:tr>
            </a:tbl>
          </a:graphicData>
        </a:graphic>
      </p:graphicFrame>
    </p:spTree>
    <p:extLst>
      <p:ext uri="{BB962C8B-B14F-4D97-AF65-F5344CB8AC3E}">
        <p14:creationId xmlns:p14="http://schemas.microsoft.com/office/powerpoint/2010/main" val="2205342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513342" y="1561514"/>
            <a:ext cx="184731" cy="369332"/>
          </a:xfrm>
          <a:prstGeom prst="rect">
            <a:avLst/>
          </a:prstGeom>
          <a:noFill/>
        </p:spPr>
        <p:txBody>
          <a:bodyPr wrap="none" rtlCol="0">
            <a:spAutoFit/>
          </a:bodyPr>
          <a:lstStyle/>
          <a:p>
            <a:pPr algn="l" rtl="0"/>
            <a:endParaRPr lang="en-US" dirty="0">
              <a:solidFill>
                <a:prstClr val="black"/>
              </a:solidFill>
            </a:endParaRPr>
          </a:p>
        </p:txBody>
      </p:sp>
      <p:sp>
        <p:nvSpPr>
          <p:cNvPr id="6" name="Rectangle 5"/>
          <p:cNvSpPr/>
          <p:nvPr/>
        </p:nvSpPr>
        <p:spPr>
          <a:xfrm>
            <a:off x="726831" y="576197"/>
            <a:ext cx="9632194" cy="861774"/>
          </a:xfrm>
          <a:prstGeom prst="rect">
            <a:avLst/>
          </a:prstGeom>
        </p:spPr>
        <p:txBody>
          <a:bodyPr wrap="square">
            <a:spAutoFit/>
          </a:bodyPr>
          <a:lstStyle/>
          <a:p>
            <a:pPr rtl="0"/>
            <a:r>
              <a:rPr lang="fa-IR" sz="2400" b="1" dirty="0">
                <a:solidFill>
                  <a:srgbClr val="000000"/>
                </a:solidFill>
                <a:latin typeface="B Nazanin" panose="00000400000000000000" pitchFamily="2" charset="-78"/>
                <a:cs typeface="B Homa" panose="00000400000000000000" pitchFamily="2" charset="-78"/>
              </a:rPr>
              <a:t>گونه بندی شهرهای قرون وسطایی(تاریخ شکل شهر تا انقلاب صنعتی ،جیمز موریس)</a:t>
            </a:r>
            <a:r>
              <a:rPr lang="fa-IR" sz="3200" dirty="0">
                <a:solidFill>
                  <a:prstClr val="black"/>
                </a:solidFill>
                <a:cs typeface="B Homa" panose="00000400000000000000" pitchFamily="2" charset="-78"/>
              </a:rPr>
              <a:t> </a:t>
            </a:r>
            <a:r>
              <a:rPr lang="fa-IR" dirty="0">
                <a:solidFill>
                  <a:prstClr val="black"/>
                </a:solidFill>
                <a:cs typeface="B Homa" panose="00000400000000000000" pitchFamily="2" charset="-78"/>
              </a:rPr>
              <a:t/>
            </a:r>
            <a:br>
              <a:rPr lang="fa-IR" dirty="0">
                <a:solidFill>
                  <a:prstClr val="black"/>
                </a:solidFill>
                <a:cs typeface="B Homa" panose="00000400000000000000" pitchFamily="2" charset="-78"/>
              </a:rPr>
            </a:br>
            <a:endParaRPr lang="en-US" dirty="0">
              <a:solidFill>
                <a:prstClr val="black"/>
              </a:solidFill>
            </a:endParaRPr>
          </a:p>
        </p:txBody>
      </p:sp>
      <p:sp>
        <p:nvSpPr>
          <p:cNvPr id="7" name="TextBox 6"/>
          <p:cNvSpPr txBox="1"/>
          <p:nvPr/>
        </p:nvSpPr>
        <p:spPr>
          <a:xfrm>
            <a:off x="1976848" y="1212811"/>
            <a:ext cx="7040710" cy="400110"/>
          </a:xfrm>
          <a:prstGeom prst="rect">
            <a:avLst/>
          </a:prstGeom>
          <a:noFill/>
        </p:spPr>
        <p:txBody>
          <a:bodyPr wrap="none" rtlCol="0">
            <a:spAutoFit/>
          </a:bodyPr>
          <a:lstStyle/>
          <a:p>
            <a:pPr rtl="0"/>
            <a:r>
              <a:rPr lang="fa-IR" sz="2000" dirty="0">
                <a:solidFill>
                  <a:prstClr val="black"/>
                </a:solidFill>
                <a:cs typeface="B Homa" panose="00000400000000000000" pitchFamily="2" charset="-78"/>
              </a:rPr>
              <a:t>شهرهای قرون وسطی </a:t>
            </a:r>
            <a:r>
              <a:rPr lang="fa-IR" sz="2000" dirty="0" smtClean="0">
                <a:solidFill>
                  <a:prstClr val="black"/>
                </a:solidFill>
                <a:cs typeface="B Homa" panose="00000400000000000000" pitchFamily="2" charset="-78"/>
              </a:rPr>
              <a:t>براساس </a:t>
            </a:r>
            <a:r>
              <a:rPr lang="fa-IR" sz="2000" dirty="0">
                <a:solidFill>
                  <a:prstClr val="black"/>
                </a:solidFill>
                <a:cs typeface="B Homa" panose="00000400000000000000" pitchFamily="2" charset="-78"/>
              </a:rPr>
              <a:t>منشا پیدایش آنها به چند دسته تقسیم میشوند</a:t>
            </a:r>
            <a:endParaRPr lang="en-US" sz="2000" dirty="0">
              <a:solidFill>
                <a:prstClr val="black"/>
              </a:solidFill>
              <a:cs typeface="B Homa" panose="00000400000000000000" pitchFamily="2" charset="-78"/>
            </a:endParaRPr>
          </a:p>
        </p:txBody>
      </p:sp>
      <p:sp>
        <p:nvSpPr>
          <p:cNvPr id="9" name="Rectangle 8"/>
          <p:cNvSpPr/>
          <p:nvPr/>
        </p:nvSpPr>
        <p:spPr>
          <a:xfrm>
            <a:off x="3636135" y="1703369"/>
            <a:ext cx="7049037" cy="4154984"/>
          </a:xfrm>
          <a:prstGeom prst="rect">
            <a:avLst/>
          </a:prstGeom>
        </p:spPr>
        <p:txBody>
          <a:bodyPr wrap="square">
            <a:spAutoFit/>
          </a:bodyPr>
          <a:lstStyle/>
          <a:p>
            <a:pPr lvl="4" rtl="0"/>
            <a:r>
              <a:rPr lang="fa-IR" sz="2400" dirty="0">
                <a:solidFill>
                  <a:prstClr val="black"/>
                </a:solidFill>
                <a:cs typeface="B Homa" panose="00000400000000000000" pitchFamily="2" charset="-78"/>
              </a:rPr>
              <a:t>شهرهای </a:t>
            </a:r>
            <a:r>
              <a:rPr lang="fa-IR" sz="2400" b="1" dirty="0">
                <a:solidFill>
                  <a:srgbClr val="FF0000"/>
                </a:solidFill>
                <a:cs typeface="B Homa" panose="00000400000000000000" pitchFamily="2" charset="-78"/>
              </a:rPr>
              <a:t>رومی مبد</a:t>
            </a:r>
            <a:r>
              <a:rPr lang="fa-IR" sz="2400" dirty="0">
                <a:solidFill>
                  <a:srgbClr val="FF0000"/>
                </a:solidFill>
                <a:cs typeface="B Homa" panose="00000400000000000000" pitchFamily="2" charset="-78"/>
              </a:rPr>
              <a:t>ا</a:t>
            </a:r>
            <a:r>
              <a:rPr lang="fa-IR" sz="2400" b="1" dirty="0">
                <a:solidFill>
                  <a:srgbClr val="FF0000"/>
                </a:solidFill>
                <a:cs typeface="B Homa" panose="00000400000000000000" pitchFamily="2" charset="-78"/>
              </a:rPr>
              <a:t> </a:t>
            </a:r>
            <a:r>
              <a:rPr lang="fa-IR" sz="2400" dirty="0">
                <a:solidFill>
                  <a:prstClr val="black"/>
                </a:solidFill>
                <a:cs typeface="B Homa" panose="00000400000000000000" pitchFamily="2" charset="-78"/>
              </a:rPr>
              <a:t>که مجددا احیا شده اند</a:t>
            </a:r>
          </a:p>
          <a:p>
            <a:pPr lvl="4" rtl="0"/>
            <a:endParaRPr lang="fa-IR" sz="2400" dirty="0">
              <a:solidFill>
                <a:prstClr val="black"/>
              </a:solidFill>
              <a:cs typeface="B Homa" panose="00000400000000000000" pitchFamily="2" charset="-78"/>
            </a:endParaRPr>
          </a:p>
          <a:p>
            <a:pPr lvl="4" rtl="0"/>
            <a:r>
              <a:rPr lang="fa-IR" sz="2400" dirty="0">
                <a:solidFill>
                  <a:prstClr val="black"/>
                </a:solidFill>
                <a:cs typeface="B Homa" panose="00000400000000000000" pitchFamily="2" charset="-78"/>
              </a:rPr>
              <a:t>شهر های اسقف نشین یا </a:t>
            </a:r>
            <a:r>
              <a:rPr lang="fa-IR" sz="2400" dirty="0">
                <a:solidFill>
                  <a:srgbClr val="FF0000"/>
                </a:solidFill>
                <a:cs typeface="B Homa" panose="00000400000000000000" pitchFamily="2" charset="-78"/>
              </a:rPr>
              <a:t>حکومتی</a:t>
            </a:r>
          </a:p>
          <a:p>
            <a:pPr lvl="4" rtl="0"/>
            <a:endParaRPr lang="fa-IR" sz="2400" dirty="0">
              <a:solidFill>
                <a:prstClr val="black"/>
              </a:solidFill>
              <a:cs typeface="B Homa" panose="00000400000000000000" pitchFamily="2" charset="-78"/>
            </a:endParaRPr>
          </a:p>
          <a:p>
            <a:pPr lvl="4" rtl="0"/>
            <a:r>
              <a:rPr lang="fa-IR" sz="2400" dirty="0">
                <a:solidFill>
                  <a:prstClr val="black"/>
                </a:solidFill>
                <a:cs typeface="B Homa" panose="00000400000000000000" pitchFamily="2" charset="-78"/>
              </a:rPr>
              <a:t>باستید ها</a:t>
            </a:r>
          </a:p>
          <a:p>
            <a:pPr lvl="4" rtl="0"/>
            <a:r>
              <a:rPr lang="fa-IR" sz="2400" dirty="0">
                <a:solidFill>
                  <a:prstClr val="black"/>
                </a:solidFill>
                <a:cs typeface="B Homa" panose="00000400000000000000" pitchFamily="2" charset="-78"/>
              </a:rPr>
              <a:t> </a:t>
            </a:r>
          </a:p>
          <a:p>
            <a:pPr lvl="4" rtl="0"/>
            <a:r>
              <a:rPr lang="fa-IR" sz="2400" b="1" dirty="0">
                <a:solidFill>
                  <a:srgbClr val="FF0000"/>
                </a:solidFill>
                <a:cs typeface="B Homa" panose="00000400000000000000" pitchFamily="2" charset="-78"/>
              </a:rPr>
              <a:t>مهاجر نشین </a:t>
            </a:r>
            <a:r>
              <a:rPr lang="fa-IR" sz="2400" dirty="0">
                <a:solidFill>
                  <a:prstClr val="black"/>
                </a:solidFill>
                <a:cs typeface="B Homa" panose="00000400000000000000" pitchFamily="2" charset="-78"/>
              </a:rPr>
              <a:t>های توتونی</a:t>
            </a:r>
          </a:p>
          <a:p>
            <a:pPr lvl="4" rtl="0"/>
            <a:endParaRPr lang="fa-IR" sz="2400" dirty="0">
              <a:solidFill>
                <a:prstClr val="black"/>
              </a:solidFill>
              <a:cs typeface="B Homa" panose="00000400000000000000" pitchFamily="2" charset="-78"/>
            </a:endParaRPr>
          </a:p>
          <a:p>
            <a:pPr lvl="4" rtl="0"/>
            <a:r>
              <a:rPr lang="fa-IR" sz="2400" dirty="0">
                <a:solidFill>
                  <a:prstClr val="black"/>
                </a:solidFill>
                <a:cs typeface="B Homa" panose="00000400000000000000" pitchFamily="2" charset="-78"/>
              </a:rPr>
              <a:t>شهر های </a:t>
            </a:r>
            <a:r>
              <a:rPr lang="fa-IR" sz="2400" b="1" dirty="0">
                <a:solidFill>
                  <a:srgbClr val="FF0000"/>
                </a:solidFill>
                <a:cs typeface="B Homa" panose="00000400000000000000" pitchFamily="2" charset="-78"/>
              </a:rPr>
              <a:t>تجاری</a:t>
            </a:r>
          </a:p>
          <a:p>
            <a:pPr lvl="4" rtl="0"/>
            <a:endParaRPr lang="fa-IR" sz="2400" b="1" dirty="0">
              <a:solidFill>
                <a:srgbClr val="FF0000"/>
              </a:solidFill>
              <a:cs typeface="B Homa" panose="00000400000000000000" pitchFamily="2" charset="-78"/>
            </a:endParaRPr>
          </a:p>
          <a:p>
            <a:pPr lvl="4" rtl="0"/>
            <a:r>
              <a:rPr lang="fa-IR" sz="2400" b="1" dirty="0">
                <a:solidFill>
                  <a:prstClr val="black"/>
                </a:solidFill>
                <a:cs typeface="B Homa" panose="00000400000000000000" pitchFamily="2" charset="-78"/>
              </a:rPr>
              <a:t>شهر های </a:t>
            </a:r>
            <a:r>
              <a:rPr lang="fa-IR" sz="2400" b="1" dirty="0">
                <a:solidFill>
                  <a:srgbClr val="FF0000"/>
                </a:solidFill>
                <a:cs typeface="B Homa" panose="00000400000000000000" pitchFamily="2" charset="-78"/>
              </a:rPr>
              <a:t>نوبنیاد</a:t>
            </a:r>
            <a:r>
              <a:rPr lang="fa-IR" sz="2400" dirty="0">
                <a:solidFill>
                  <a:prstClr val="black"/>
                </a:solidFill>
                <a:cs typeface="B Homa" panose="00000400000000000000" pitchFamily="2" charset="-78"/>
              </a:rPr>
              <a:t> </a:t>
            </a:r>
            <a:endParaRPr lang="en-US" sz="2400" dirty="0">
              <a:solidFill>
                <a:prstClr val="black"/>
              </a:solidFill>
              <a:cs typeface="B Homa" panose="00000400000000000000" pitchFamily="2" charset="-78"/>
            </a:endParaRPr>
          </a:p>
        </p:txBody>
      </p:sp>
    </p:spTree>
    <p:extLst>
      <p:ext uri="{BB962C8B-B14F-4D97-AF65-F5344CB8AC3E}">
        <p14:creationId xmlns:p14="http://schemas.microsoft.com/office/powerpoint/2010/main" val="20453159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 calcmode="lin" valueType="num">
                                      <p:cBhvr additive="base">
                                        <p:cTn id="18"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9">
                                            <p:txEl>
                                              <p:pRg st="2" end="2"/>
                                            </p:txEl>
                                          </p:spTgt>
                                        </p:tgtEl>
                                        <p:attrNameLst>
                                          <p:attrName>style.visibility</p:attrName>
                                        </p:attrNameLst>
                                      </p:cBhvr>
                                      <p:to>
                                        <p:strVal val="visible"/>
                                      </p:to>
                                    </p:set>
                                    <p:anim calcmode="lin" valueType="num">
                                      <p:cBhvr additive="base">
                                        <p:cTn id="24"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9">
                                            <p:txEl>
                                              <p:pRg st="4" end="4"/>
                                            </p:txEl>
                                          </p:spTgt>
                                        </p:tgtEl>
                                        <p:attrNameLst>
                                          <p:attrName>style.visibility</p:attrName>
                                        </p:attrNameLst>
                                      </p:cBhvr>
                                      <p:to>
                                        <p:strVal val="visible"/>
                                      </p:to>
                                    </p:set>
                                    <p:anim calcmode="lin" valueType="num">
                                      <p:cBhvr additive="base">
                                        <p:cTn id="30"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9">
                                            <p:txEl>
                                              <p:pRg st="6" end="6"/>
                                            </p:txEl>
                                          </p:spTgt>
                                        </p:tgtEl>
                                        <p:attrNameLst>
                                          <p:attrName>style.visibility</p:attrName>
                                        </p:attrNameLst>
                                      </p:cBhvr>
                                      <p:to>
                                        <p:strVal val="visible"/>
                                      </p:to>
                                    </p:set>
                                    <p:anim calcmode="lin" valueType="num">
                                      <p:cBhvr additive="base">
                                        <p:cTn id="36" dur="5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9">
                                            <p:txEl>
                                              <p:pRg st="8" end="8"/>
                                            </p:txEl>
                                          </p:spTgt>
                                        </p:tgtEl>
                                        <p:attrNameLst>
                                          <p:attrName>style.visibility</p:attrName>
                                        </p:attrNameLst>
                                      </p:cBhvr>
                                      <p:to>
                                        <p:strVal val="visible"/>
                                      </p:to>
                                    </p:set>
                                    <p:anim calcmode="lin" valueType="num">
                                      <p:cBhvr additive="base">
                                        <p:cTn id="42" dur="500" fill="hold"/>
                                        <p:tgtEl>
                                          <p:spTgt spid="9">
                                            <p:txEl>
                                              <p:pRg st="8" end="8"/>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9">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9">
                                            <p:txEl>
                                              <p:pRg st="10" end="10"/>
                                            </p:txEl>
                                          </p:spTgt>
                                        </p:tgtEl>
                                        <p:attrNameLst>
                                          <p:attrName>style.visibility</p:attrName>
                                        </p:attrNameLst>
                                      </p:cBhvr>
                                      <p:to>
                                        <p:strVal val="visible"/>
                                      </p:to>
                                    </p:set>
                                    <p:anim calcmode="lin" valueType="num">
                                      <p:cBhvr additive="base">
                                        <p:cTn id="48" dur="500" fill="hold"/>
                                        <p:tgtEl>
                                          <p:spTgt spid="9">
                                            <p:txEl>
                                              <p:pRg st="10" end="10"/>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9">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40000"/>
              </a:schemeClr>
            </a:gs>
            <a:gs pos="100000">
              <a:schemeClr val="phClr">
                <a:shade val="92000"/>
                <a:hueMod val="104000"/>
                <a:satMod val="140000"/>
                <a:lumMod val="48000"/>
              </a:schemeClr>
            </a:gs>
          </a:gsLst>
          <a:lin ang="5040000" scaled="0"/>
        </a:gradFill>
        <a:blipFill>
          <a:blip xmlns:r="http://schemas.openxmlformats.org/officeDocument/2006/relationships" r:embed="rId1">
            <a:duotone>
              <a:schemeClr val="phClr">
                <a:shade val="48000"/>
                <a:hueMod val="106000"/>
                <a:satMod val="140000"/>
                <a:lumMod val="42000"/>
              </a:schemeClr>
              <a:schemeClr val="phClr">
                <a:tint val="98000"/>
                <a:hueMod val="92000"/>
                <a:satMod val="220000"/>
                <a:lumMod val="9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142578CA-DEC9-49C3-80AF-C113973CC9A9}"/>
    </a:ext>
  </a:extLst>
</a:theme>
</file>

<file path=docProps/app.xml><?xml version="1.0" encoding="utf-8"?>
<Properties xmlns="http://schemas.openxmlformats.org/officeDocument/2006/extended-properties" xmlns:vt="http://schemas.openxmlformats.org/officeDocument/2006/docPropsVTypes">
  <Template>Circuit</Template>
  <TotalTime>28</TotalTime>
  <Words>1962</Words>
  <Application>Microsoft Office PowerPoint</Application>
  <PresentationFormat>Widescreen</PresentationFormat>
  <Paragraphs>242</Paragraphs>
  <Slides>31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31</vt:i4>
      </vt:variant>
    </vt:vector>
  </HeadingPairs>
  <TitlesOfParts>
    <vt:vector size="40" baseType="lpstr">
      <vt:lpstr>Arial</vt:lpstr>
      <vt:lpstr>B Homa</vt:lpstr>
      <vt:lpstr>B Nazanin</vt:lpstr>
      <vt:lpstr>Times New Roman</vt:lpstr>
      <vt:lpstr>Trebuchet MS</vt:lpstr>
      <vt:lpstr>Tw Cen MT</vt:lpstr>
      <vt:lpstr>Wingdings</vt:lpstr>
      <vt:lpstr>Wingdings 2</vt:lpstr>
      <vt:lpstr>Circuit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7</cp:revision>
  <dcterms:created xsi:type="dcterms:W3CDTF">2019-12-17T23:42:31Z</dcterms:created>
  <dcterms:modified xsi:type="dcterms:W3CDTF">2019-12-21T10:31:16Z</dcterms:modified>
</cp:coreProperties>
</file>