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6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18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52AF38-79FD-4EBF-BE5B-39752B7C6FFB}" type="doc">
      <dgm:prSet loTypeId="urn:microsoft.com/office/officeart/2005/8/layout/cycle1" loCatId="cycle" qsTypeId="urn:microsoft.com/office/officeart/2005/8/quickstyle/simple1" qsCatId="simple" csTypeId="urn:microsoft.com/office/officeart/2005/8/colors/accent1_2" csCatId="accent1" phldr="1"/>
      <dgm:spPr>
        <a:scene3d>
          <a:camera prst="orthographicFront">
            <a:rot lat="0" lon="21599989" rev="0"/>
          </a:camera>
          <a:lightRig rig="threePt" dir="t"/>
        </a:scene3d>
      </dgm:spPr>
      <dgm:t>
        <a:bodyPr/>
        <a:lstStyle/>
        <a:p>
          <a:endParaRPr lang="en-US"/>
        </a:p>
      </dgm:t>
    </dgm:pt>
    <dgm:pt modelId="{F663BA53-6A52-46AD-9DEE-BAC4CC0FF1E2}">
      <dgm:prSet phldrT="[Text]" custT="1"/>
      <dgm:spPr/>
      <dgm:t>
        <a:bodyPr/>
        <a:lstStyle/>
        <a:p>
          <a:endParaRPr lang="en-US" sz="2000" dirty="0"/>
        </a:p>
      </dgm:t>
    </dgm:pt>
    <dgm:pt modelId="{4B28123E-8BB4-498C-B04D-5FD384A15272}" type="parTrans" cxnId="{936AC4DA-00A1-4130-85FB-6CC00F2F76EB}">
      <dgm:prSet/>
      <dgm:spPr/>
      <dgm:t>
        <a:bodyPr/>
        <a:lstStyle/>
        <a:p>
          <a:endParaRPr lang="en-US"/>
        </a:p>
      </dgm:t>
    </dgm:pt>
    <dgm:pt modelId="{1EAA52A8-025E-4FE3-918F-D0CE59179471}" type="sibTrans" cxnId="{936AC4DA-00A1-4130-85FB-6CC00F2F76EB}">
      <dgm:prSet/>
      <dgm:spPr>
        <a:solidFill>
          <a:srgbClr val="C00000"/>
        </a:solidFill>
        <a:ln>
          <a:noFill/>
        </a:ln>
      </dgm:spPr>
      <dgm:t>
        <a:bodyPr/>
        <a:lstStyle/>
        <a:p>
          <a:endParaRPr lang="en-US"/>
        </a:p>
      </dgm:t>
    </dgm:pt>
    <dgm:pt modelId="{1B199E40-A8FD-4FCB-B57A-3692C4AD003D}">
      <dgm:prSet phldrT="[Text]" custT="1"/>
      <dgm:spPr/>
      <dgm:t>
        <a:bodyPr/>
        <a:lstStyle/>
        <a:p>
          <a:endParaRPr lang="en-US" sz="2000" dirty="0"/>
        </a:p>
      </dgm:t>
    </dgm:pt>
    <dgm:pt modelId="{14AE8D59-B69B-4CA9-A87C-8BCCDC06DCEC}" type="parTrans" cxnId="{481EC457-946A-47C8-9EEB-F1F50ECBBC43}">
      <dgm:prSet/>
      <dgm:spPr/>
      <dgm:t>
        <a:bodyPr/>
        <a:lstStyle/>
        <a:p>
          <a:endParaRPr lang="en-US"/>
        </a:p>
      </dgm:t>
    </dgm:pt>
    <dgm:pt modelId="{09BEB3FC-BDCA-419E-80A1-C34AF07B3DC7}" type="sibTrans" cxnId="{481EC457-946A-47C8-9EEB-F1F50ECBBC43}">
      <dgm:prSet/>
      <dgm:spPr>
        <a:solidFill>
          <a:srgbClr val="C00000"/>
        </a:solidFill>
        <a:ln>
          <a:noFill/>
        </a:ln>
      </dgm:spPr>
      <dgm:t>
        <a:bodyPr/>
        <a:lstStyle/>
        <a:p>
          <a:endParaRPr lang="en-US"/>
        </a:p>
      </dgm:t>
    </dgm:pt>
    <dgm:pt modelId="{606DBC7E-40A4-488B-94AA-8DB471CDD755}">
      <dgm:prSet phldrT="[Text]" custT="1"/>
      <dgm:spPr/>
      <dgm:t>
        <a:bodyPr/>
        <a:lstStyle/>
        <a:p>
          <a:endParaRPr lang="en-US" sz="2000" dirty="0"/>
        </a:p>
      </dgm:t>
    </dgm:pt>
    <dgm:pt modelId="{A925E442-9E05-4B21-A136-5985390FB8DF}" type="parTrans" cxnId="{5BB0CC02-9A75-464A-B00D-C9EE5B652C68}">
      <dgm:prSet/>
      <dgm:spPr/>
      <dgm:t>
        <a:bodyPr/>
        <a:lstStyle/>
        <a:p>
          <a:endParaRPr lang="en-US"/>
        </a:p>
      </dgm:t>
    </dgm:pt>
    <dgm:pt modelId="{9DA87062-5879-4C06-A1BE-251583238493}" type="sibTrans" cxnId="{5BB0CC02-9A75-464A-B00D-C9EE5B652C68}">
      <dgm:prSet/>
      <dgm:spPr>
        <a:solidFill>
          <a:srgbClr val="C00000"/>
        </a:solidFill>
        <a:ln>
          <a:noFill/>
        </a:ln>
      </dgm:spPr>
      <dgm:t>
        <a:bodyPr/>
        <a:lstStyle/>
        <a:p>
          <a:endParaRPr lang="en-US"/>
        </a:p>
      </dgm:t>
    </dgm:pt>
    <dgm:pt modelId="{7608F9E1-A823-440C-9EAD-F3CEEE9F8585}">
      <dgm:prSet phldrT="[Text]" custT="1"/>
      <dgm:spPr/>
      <dgm:t>
        <a:bodyPr/>
        <a:lstStyle/>
        <a:p>
          <a:endParaRPr lang="en-US" sz="2000" dirty="0"/>
        </a:p>
      </dgm:t>
    </dgm:pt>
    <dgm:pt modelId="{4DB35D88-5303-4E8C-B6C2-85FF8831C930}" type="parTrans" cxnId="{58C42DA1-6036-48B0-9FA2-234B3818D577}">
      <dgm:prSet/>
      <dgm:spPr/>
      <dgm:t>
        <a:bodyPr/>
        <a:lstStyle/>
        <a:p>
          <a:endParaRPr lang="en-US"/>
        </a:p>
      </dgm:t>
    </dgm:pt>
    <dgm:pt modelId="{A620A1D3-BAF7-4D1C-9698-234FA9C6C574}" type="sibTrans" cxnId="{58C42DA1-6036-48B0-9FA2-234B3818D577}">
      <dgm:prSet/>
      <dgm:spPr>
        <a:solidFill>
          <a:srgbClr val="C00000"/>
        </a:solidFill>
        <a:ln>
          <a:noFill/>
        </a:ln>
      </dgm:spPr>
      <dgm:t>
        <a:bodyPr/>
        <a:lstStyle/>
        <a:p>
          <a:endParaRPr lang="en-US"/>
        </a:p>
      </dgm:t>
    </dgm:pt>
    <dgm:pt modelId="{463DF45B-3AE5-431B-B1FA-81EAAD51FBA4}">
      <dgm:prSet phldrT="[Text]" custT="1"/>
      <dgm:spPr/>
      <dgm:t>
        <a:bodyPr/>
        <a:lstStyle/>
        <a:p>
          <a:endParaRPr lang="en-US" sz="2000" dirty="0"/>
        </a:p>
      </dgm:t>
    </dgm:pt>
    <dgm:pt modelId="{BFAB3647-AD38-4421-ADE2-4977099057B6}" type="parTrans" cxnId="{9C4CE1BB-B2E2-42E4-88FC-307E50567C04}">
      <dgm:prSet/>
      <dgm:spPr/>
      <dgm:t>
        <a:bodyPr/>
        <a:lstStyle/>
        <a:p>
          <a:endParaRPr lang="en-US"/>
        </a:p>
      </dgm:t>
    </dgm:pt>
    <dgm:pt modelId="{2AA8E868-6BC7-4843-BF90-64E1CEE111A7}" type="sibTrans" cxnId="{9C4CE1BB-B2E2-42E4-88FC-307E50567C04}">
      <dgm:prSet/>
      <dgm:spPr>
        <a:solidFill>
          <a:srgbClr val="C00000"/>
        </a:solidFill>
        <a:ln>
          <a:noFill/>
        </a:ln>
      </dgm:spPr>
      <dgm:t>
        <a:bodyPr/>
        <a:lstStyle/>
        <a:p>
          <a:endParaRPr lang="en-US"/>
        </a:p>
      </dgm:t>
    </dgm:pt>
    <dgm:pt modelId="{1204B7C7-633F-4D7B-A002-0F3099707DA6}">
      <dgm:prSet custT="1"/>
      <dgm:spPr/>
      <dgm:t>
        <a:bodyPr/>
        <a:lstStyle/>
        <a:p>
          <a:endParaRPr lang="en-US" sz="2000" dirty="0"/>
        </a:p>
      </dgm:t>
    </dgm:pt>
    <dgm:pt modelId="{8BA8B460-C0B7-4421-93F2-A96A839618EB}" type="parTrans" cxnId="{AB67AD8F-785E-4805-8AC9-5AD6F6776228}">
      <dgm:prSet/>
      <dgm:spPr/>
      <dgm:t>
        <a:bodyPr/>
        <a:lstStyle/>
        <a:p>
          <a:endParaRPr lang="en-US"/>
        </a:p>
      </dgm:t>
    </dgm:pt>
    <dgm:pt modelId="{78E03708-1F04-4066-848F-4737553736BA}" type="sibTrans" cxnId="{AB67AD8F-785E-4805-8AC9-5AD6F6776228}">
      <dgm:prSet/>
      <dgm:spPr>
        <a:solidFill>
          <a:srgbClr val="C00000"/>
        </a:solidFill>
        <a:ln>
          <a:noFill/>
        </a:ln>
      </dgm:spPr>
      <dgm:t>
        <a:bodyPr/>
        <a:lstStyle/>
        <a:p>
          <a:endParaRPr lang="en-US"/>
        </a:p>
      </dgm:t>
    </dgm:pt>
    <dgm:pt modelId="{4A023778-9A2E-413F-940F-927014DEB72E}">
      <dgm:prSet custT="1"/>
      <dgm:spPr/>
      <dgm:t>
        <a:bodyPr/>
        <a:lstStyle/>
        <a:p>
          <a:endParaRPr lang="en-US" sz="2000" dirty="0"/>
        </a:p>
      </dgm:t>
    </dgm:pt>
    <dgm:pt modelId="{543545E9-7553-43E9-8FC7-4EA0A9BB6310}" type="sibTrans" cxnId="{D40EACE9-6B08-45AE-84FB-5579824FB597}">
      <dgm:prSet/>
      <dgm:spPr>
        <a:solidFill>
          <a:srgbClr val="C00000"/>
        </a:solidFill>
        <a:ln>
          <a:noFill/>
        </a:ln>
      </dgm:spPr>
      <dgm:t>
        <a:bodyPr/>
        <a:lstStyle/>
        <a:p>
          <a:endParaRPr lang="en-US"/>
        </a:p>
      </dgm:t>
    </dgm:pt>
    <dgm:pt modelId="{A905EE0F-9EEE-4158-B9F7-7032CEE4B27C}" type="parTrans" cxnId="{D40EACE9-6B08-45AE-84FB-5579824FB597}">
      <dgm:prSet/>
      <dgm:spPr/>
      <dgm:t>
        <a:bodyPr/>
        <a:lstStyle/>
        <a:p>
          <a:endParaRPr lang="en-US"/>
        </a:p>
      </dgm:t>
    </dgm:pt>
    <dgm:pt modelId="{F027FCBE-55C8-419D-B55B-1C1E7F0AD92A}" type="pres">
      <dgm:prSet presAssocID="{F052AF38-79FD-4EBF-BE5B-39752B7C6FFB}" presName="cycle" presStyleCnt="0">
        <dgm:presLayoutVars>
          <dgm:dir/>
          <dgm:resizeHandles val="exact"/>
        </dgm:presLayoutVars>
      </dgm:prSet>
      <dgm:spPr/>
      <dgm:t>
        <a:bodyPr/>
        <a:lstStyle/>
        <a:p>
          <a:endParaRPr lang="en-US"/>
        </a:p>
      </dgm:t>
    </dgm:pt>
    <dgm:pt modelId="{6ABC1DCC-50E3-451D-A02E-868A49003F3F}" type="pres">
      <dgm:prSet presAssocID="{F663BA53-6A52-46AD-9DEE-BAC4CC0FF1E2}" presName="dummy" presStyleCnt="0"/>
      <dgm:spPr/>
    </dgm:pt>
    <dgm:pt modelId="{0E7D0289-9944-4E39-910C-F9FAC900D06C}" type="pres">
      <dgm:prSet presAssocID="{F663BA53-6A52-46AD-9DEE-BAC4CC0FF1E2}" presName="node" presStyleLbl="revTx" presStyleIdx="0" presStyleCnt="7">
        <dgm:presLayoutVars>
          <dgm:bulletEnabled val="1"/>
        </dgm:presLayoutVars>
      </dgm:prSet>
      <dgm:spPr/>
      <dgm:t>
        <a:bodyPr/>
        <a:lstStyle/>
        <a:p>
          <a:endParaRPr lang="en-US"/>
        </a:p>
      </dgm:t>
    </dgm:pt>
    <dgm:pt modelId="{4EA30D36-3F05-4A14-AD37-199058583CD4}" type="pres">
      <dgm:prSet presAssocID="{1EAA52A8-025E-4FE3-918F-D0CE59179471}" presName="sibTrans" presStyleLbl="node1" presStyleIdx="0" presStyleCnt="7"/>
      <dgm:spPr/>
      <dgm:t>
        <a:bodyPr/>
        <a:lstStyle/>
        <a:p>
          <a:endParaRPr lang="en-US"/>
        </a:p>
      </dgm:t>
    </dgm:pt>
    <dgm:pt modelId="{684E8999-730B-416B-A804-EEDDD2ED0D67}" type="pres">
      <dgm:prSet presAssocID="{1B199E40-A8FD-4FCB-B57A-3692C4AD003D}" presName="dummy" presStyleCnt="0"/>
      <dgm:spPr/>
    </dgm:pt>
    <dgm:pt modelId="{ED9A8312-73BE-45A7-8F7E-B3B8ABBA7836}" type="pres">
      <dgm:prSet presAssocID="{1B199E40-A8FD-4FCB-B57A-3692C4AD003D}" presName="node" presStyleLbl="revTx" presStyleIdx="1" presStyleCnt="7">
        <dgm:presLayoutVars>
          <dgm:bulletEnabled val="1"/>
        </dgm:presLayoutVars>
      </dgm:prSet>
      <dgm:spPr/>
      <dgm:t>
        <a:bodyPr/>
        <a:lstStyle/>
        <a:p>
          <a:endParaRPr lang="en-US"/>
        </a:p>
      </dgm:t>
    </dgm:pt>
    <dgm:pt modelId="{055EA4B1-00CC-444D-A16F-8D854D079ED7}" type="pres">
      <dgm:prSet presAssocID="{09BEB3FC-BDCA-419E-80A1-C34AF07B3DC7}" presName="sibTrans" presStyleLbl="node1" presStyleIdx="1" presStyleCnt="7"/>
      <dgm:spPr/>
      <dgm:t>
        <a:bodyPr/>
        <a:lstStyle/>
        <a:p>
          <a:endParaRPr lang="en-US"/>
        </a:p>
      </dgm:t>
    </dgm:pt>
    <dgm:pt modelId="{EF25629A-B2E2-490B-B2A8-30502E99CCD9}" type="pres">
      <dgm:prSet presAssocID="{606DBC7E-40A4-488B-94AA-8DB471CDD755}" presName="dummy" presStyleCnt="0"/>
      <dgm:spPr/>
    </dgm:pt>
    <dgm:pt modelId="{56DBA7BB-D526-4E2B-A54C-B90C3225F864}" type="pres">
      <dgm:prSet presAssocID="{606DBC7E-40A4-488B-94AA-8DB471CDD755}" presName="node" presStyleLbl="revTx" presStyleIdx="2" presStyleCnt="7">
        <dgm:presLayoutVars>
          <dgm:bulletEnabled val="1"/>
        </dgm:presLayoutVars>
      </dgm:prSet>
      <dgm:spPr/>
      <dgm:t>
        <a:bodyPr/>
        <a:lstStyle/>
        <a:p>
          <a:endParaRPr lang="en-US"/>
        </a:p>
      </dgm:t>
    </dgm:pt>
    <dgm:pt modelId="{5C2E52DA-573F-45B7-A5E5-A628D396185B}" type="pres">
      <dgm:prSet presAssocID="{9DA87062-5879-4C06-A1BE-251583238493}" presName="sibTrans" presStyleLbl="node1" presStyleIdx="2" presStyleCnt="7"/>
      <dgm:spPr/>
      <dgm:t>
        <a:bodyPr/>
        <a:lstStyle/>
        <a:p>
          <a:endParaRPr lang="en-US"/>
        </a:p>
      </dgm:t>
    </dgm:pt>
    <dgm:pt modelId="{E9D784A1-1A3B-4C98-BE3F-C892D868D8E0}" type="pres">
      <dgm:prSet presAssocID="{7608F9E1-A823-440C-9EAD-F3CEEE9F8585}" presName="dummy" presStyleCnt="0"/>
      <dgm:spPr/>
    </dgm:pt>
    <dgm:pt modelId="{7A15012F-EA02-46D0-BE5C-33B9303E8ACF}" type="pres">
      <dgm:prSet presAssocID="{7608F9E1-A823-440C-9EAD-F3CEEE9F8585}" presName="node" presStyleLbl="revTx" presStyleIdx="3" presStyleCnt="7">
        <dgm:presLayoutVars>
          <dgm:bulletEnabled val="1"/>
        </dgm:presLayoutVars>
      </dgm:prSet>
      <dgm:spPr/>
      <dgm:t>
        <a:bodyPr/>
        <a:lstStyle/>
        <a:p>
          <a:endParaRPr lang="en-US"/>
        </a:p>
      </dgm:t>
    </dgm:pt>
    <dgm:pt modelId="{EC29F413-82AE-4DA9-9095-69495EDE2EC4}" type="pres">
      <dgm:prSet presAssocID="{A620A1D3-BAF7-4D1C-9698-234FA9C6C574}" presName="sibTrans" presStyleLbl="node1" presStyleIdx="3" presStyleCnt="7"/>
      <dgm:spPr/>
      <dgm:t>
        <a:bodyPr/>
        <a:lstStyle/>
        <a:p>
          <a:endParaRPr lang="en-US"/>
        </a:p>
      </dgm:t>
    </dgm:pt>
    <dgm:pt modelId="{F9CA81E9-36BD-43D9-B98C-9FD927CD18F0}" type="pres">
      <dgm:prSet presAssocID="{463DF45B-3AE5-431B-B1FA-81EAAD51FBA4}" presName="dummy" presStyleCnt="0"/>
      <dgm:spPr/>
    </dgm:pt>
    <dgm:pt modelId="{518CBA98-D826-4290-B23B-F5C559C05799}" type="pres">
      <dgm:prSet presAssocID="{463DF45B-3AE5-431B-B1FA-81EAAD51FBA4}" presName="node" presStyleLbl="revTx" presStyleIdx="4" presStyleCnt="7">
        <dgm:presLayoutVars>
          <dgm:bulletEnabled val="1"/>
        </dgm:presLayoutVars>
      </dgm:prSet>
      <dgm:spPr/>
      <dgm:t>
        <a:bodyPr/>
        <a:lstStyle/>
        <a:p>
          <a:endParaRPr lang="en-US"/>
        </a:p>
      </dgm:t>
    </dgm:pt>
    <dgm:pt modelId="{E0E76FD5-20BC-44F4-A3CD-1D2201F905EC}" type="pres">
      <dgm:prSet presAssocID="{2AA8E868-6BC7-4843-BF90-64E1CEE111A7}" presName="sibTrans" presStyleLbl="node1" presStyleIdx="4" presStyleCnt="7"/>
      <dgm:spPr/>
      <dgm:t>
        <a:bodyPr/>
        <a:lstStyle/>
        <a:p>
          <a:endParaRPr lang="en-US"/>
        </a:p>
      </dgm:t>
    </dgm:pt>
    <dgm:pt modelId="{DE1E48EA-0517-4F2B-84D1-A8A02875E799}" type="pres">
      <dgm:prSet presAssocID="{1204B7C7-633F-4D7B-A002-0F3099707DA6}" presName="dummy" presStyleCnt="0"/>
      <dgm:spPr/>
    </dgm:pt>
    <dgm:pt modelId="{BD05C919-6091-449B-AA6F-3FE6155FD28D}" type="pres">
      <dgm:prSet presAssocID="{1204B7C7-633F-4D7B-A002-0F3099707DA6}" presName="node" presStyleLbl="revTx" presStyleIdx="5" presStyleCnt="7">
        <dgm:presLayoutVars>
          <dgm:bulletEnabled val="1"/>
        </dgm:presLayoutVars>
      </dgm:prSet>
      <dgm:spPr/>
      <dgm:t>
        <a:bodyPr/>
        <a:lstStyle/>
        <a:p>
          <a:endParaRPr lang="en-US"/>
        </a:p>
      </dgm:t>
    </dgm:pt>
    <dgm:pt modelId="{93DFF070-A983-492A-892F-E6CA5361FBA4}" type="pres">
      <dgm:prSet presAssocID="{78E03708-1F04-4066-848F-4737553736BA}" presName="sibTrans" presStyleLbl="node1" presStyleIdx="5" presStyleCnt="7"/>
      <dgm:spPr/>
      <dgm:t>
        <a:bodyPr/>
        <a:lstStyle/>
        <a:p>
          <a:endParaRPr lang="en-US"/>
        </a:p>
      </dgm:t>
    </dgm:pt>
    <dgm:pt modelId="{55A7DFAB-2DCF-406F-B021-F3937A5EAB4C}" type="pres">
      <dgm:prSet presAssocID="{4A023778-9A2E-413F-940F-927014DEB72E}" presName="dummy" presStyleCnt="0"/>
      <dgm:spPr/>
    </dgm:pt>
    <dgm:pt modelId="{54DABF98-200D-4F26-B3C5-3C56B0AAE93F}" type="pres">
      <dgm:prSet presAssocID="{4A023778-9A2E-413F-940F-927014DEB72E}" presName="node" presStyleLbl="revTx" presStyleIdx="6" presStyleCnt="7">
        <dgm:presLayoutVars>
          <dgm:bulletEnabled val="1"/>
        </dgm:presLayoutVars>
      </dgm:prSet>
      <dgm:spPr/>
      <dgm:t>
        <a:bodyPr/>
        <a:lstStyle/>
        <a:p>
          <a:endParaRPr lang="en-US"/>
        </a:p>
      </dgm:t>
    </dgm:pt>
    <dgm:pt modelId="{A5AC6DC5-8987-48EB-B043-E4DAD93B54A0}" type="pres">
      <dgm:prSet presAssocID="{543545E9-7553-43E9-8FC7-4EA0A9BB6310}" presName="sibTrans" presStyleLbl="node1" presStyleIdx="6" presStyleCnt="7"/>
      <dgm:spPr/>
      <dgm:t>
        <a:bodyPr/>
        <a:lstStyle/>
        <a:p>
          <a:endParaRPr lang="en-US"/>
        </a:p>
      </dgm:t>
    </dgm:pt>
  </dgm:ptLst>
  <dgm:cxnLst>
    <dgm:cxn modelId="{5BB0CC02-9A75-464A-B00D-C9EE5B652C68}" srcId="{F052AF38-79FD-4EBF-BE5B-39752B7C6FFB}" destId="{606DBC7E-40A4-488B-94AA-8DB471CDD755}" srcOrd="2" destOrd="0" parTransId="{A925E442-9E05-4B21-A136-5985390FB8DF}" sibTransId="{9DA87062-5879-4C06-A1BE-251583238493}"/>
    <dgm:cxn modelId="{04A7A2A3-8BF1-4CE7-8A4B-511E9F0557AB}" type="presOf" srcId="{1B199E40-A8FD-4FCB-B57A-3692C4AD003D}" destId="{ED9A8312-73BE-45A7-8F7E-B3B8ABBA7836}" srcOrd="0" destOrd="0" presId="urn:microsoft.com/office/officeart/2005/8/layout/cycle1"/>
    <dgm:cxn modelId="{AB67AD8F-785E-4805-8AC9-5AD6F6776228}" srcId="{F052AF38-79FD-4EBF-BE5B-39752B7C6FFB}" destId="{1204B7C7-633F-4D7B-A002-0F3099707DA6}" srcOrd="5" destOrd="0" parTransId="{8BA8B460-C0B7-4421-93F2-A96A839618EB}" sibTransId="{78E03708-1F04-4066-848F-4737553736BA}"/>
    <dgm:cxn modelId="{0BC90F37-8946-4E16-A23C-18D3A6E37CC2}" type="presOf" srcId="{7608F9E1-A823-440C-9EAD-F3CEEE9F8585}" destId="{7A15012F-EA02-46D0-BE5C-33B9303E8ACF}" srcOrd="0" destOrd="0" presId="urn:microsoft.com/office/officeart/2005/8/layout/cycle1"/>
    <dgm:cxn modelId="{C40B49DB-65A1-439C-AF40-7C8280BE8113}" type="presOf" srcId="{F052AF38-79FD-4EBF-BE5B-39752B7C6FFB}" destId="{F027FCBE-55C8-419D-B55B-1C1E7F0AD92A}" srcOrd="0" destOrd="0" presId="urn:microsoft.com/office/officeart/2005/8/layout/cycle1"/>
    <dgm:cxn modelId="{DBFE9711-CE25-48BF-8EC8-468EF50B3403}" type="presOf" srcId="{1EAA52A8-025E-4FE3-918F-D0CE59179471}" destId="{4EA30D36-3F05-4A14-AD37-199058583CD4}" srcOrd="0" destOrd="0" presId="urn:microsoft.com/office/officeart/2005/8/layout/cycle1"/>
    <dgm:cxn modelId="{D40EACE9-6B08-45AE-84FB-5579824FB597}" srcId="{F052AF38-79FD-4EBF-BE5B-39752B7C6FFB}" destId="{4A023778-9A2E-413F-940F-927014DEB72E}" srcOrd="6" destOrd="0" parTransId="{A905EE0F-9EEE-4158-B9F7-7032CEE4B27C}" sibTransId="{543545E9-7553-43E9-8FC7-4EA0A9BB6310}"/>
    <dgm:cxn modelId="{39787D6D-72AF-496C-9584-65038EC378B5}" type="presOf" srcId="{1204B7C7-633F-4D7B-A002-0F3099707DA6}" destId="{BD05C919-6091-449B-AA6F-3FE6155FD28D}" srcOrd="0" destOrd="0" presId="urn:microsoft.com/office/officeart/2005/8/layout/cycle1"/>
    <dgm:cxn modelId="{481EC457-946A-47C8-9EEB-F1F50ECBBC43}" srcId="{F052AF38-79FD-4EBF-BE5B-39752B7C6FFB}" destId="{1B199E40-A8FD-4FCB-B57A-3692C4AD003D}" srcOrd="1" destOrd="0" parTransId="{14AE8D59-B69B-4CA9-A87C-8BCCDC06DCEC}" sibTransId="{09BEB3FC-BDCA-419E-80A1-C34AF07B3DC7}"/>
    <dgm:cxn modelId="{1616DFCE-E1EE-40D7-8E8B-32FFCF3B9A5F}" type="presOf" srcId="{2AA8E868-6BC7-4843-BF90-64E1CEE111A7}" destId="{E0E76FD5-20BC-44F4-A3CD-1D2201F905EC}" srcOrd="0" destOrd="0" presId="urn:microsoft.com/office/officeart/2005/8/layout/cycle1"/>
    <dgm:cxn modelId="{67033D5C-CD9E-4ED3-8D03-D424A174BC5C}" type="presOf" srcId="{606DBC7E-40A4-488B-94AA-8DB471CDD755}" destId="{56DBA7BB-D526-4E2B-A54C-B90C3225F864}" srcOrd="0" destOrd="0" presId="urn:microsoft.com/office/officeart/2005/8/layout/cycle1"/>
    <dgm:cxn modelId="{7B5E854C-4308-43F6-9E75-6ABADAAF1F4E}" type="presOf" srcId="{09BEB3FC-BDCA-419E-80A1-C34AF07B3DC7}" destId="{055EA4B1-00CC-444D-A16F-8D854D079ED7}" srcOrd="0" destOrd="0" presId="urn:microsoft.com/office/officeart/2005/8/layout/cycle1"/>
    <dgm:cxn modelId="{CCBB914B-05BC-4613-8051-836E02B5B4E1}" type="presOf" srcId="{463DF45B-3AE5-431B-B1FA-81EAAD51FBA4}" destId="{518CBA98-D826-4290-B23B-F5C559C05799}" srcOrd="0" destOrd="0" presId="urn:microsoft.com/office/officeart/2005/8/layout/cycle1"/>
    <dgm:cxn modelId="{936AC4DA-00A1-4130-85FB-6CC00F2F76EB}" srcId="{F052AF38-79FD-4EBF-BE5B-39752B7C6FFB}" destId="{F663BA53-6A52-46AD-9DEE-BAC4CC0FF1E2}" srcOrd="0" destOrd="0" parTransId="{4B28123E-8BB4-498C-B04D-5FD384A15272}" sibTransId="{1EAA52A8-025E-4FE3-918F-D0CE59179471}"/>
    <dgm:cxn modelId="{58C42DA1-6036-48B0-9FA2-234B3818D577}" srcId="{F052AF38-79FD-4EBF-BE5B-39752B7C6FFB}" destId="{7608F9E1-A823-440C-9EAD-F3CEEE9F8585}" srcOrd="3" destOrd="0" parTransId="{4DB35D88-5303-4E8C-B6C2-85FF8831C930}" sibTransId="{A620A1D3-BAF7-4D1C-9698-234FA9C6C574}"/>
    <dgm:cxn modelId="{75FCF664-5057-43C3-9A81-53D52FA9FDD0}" type="presOf" srcId="{543545E9-7553-43E9-8FC7-4EA0A9BB6310}" destId="{A5AC6DC5-8987-48EB-B043-E4DAD93B54A0}" srcOrd="0" destOrd="0" presId="urn:microsoft.com/office/officeart/2005/8/layout/cycle1"/>
    <dgm:cxn modelId="{65BF5F2C-6AFB-4210-8048-97C889BAF532}" type="presOf" srcId="{A620A1D3-BAF7-4D1C-9698-234FA9C6C574}" destId="{EC29F413-82AE-4DA9-9095-69495EDE2EC4}" srcOrd="0" destOrd="0" presId="urn:microsoft.com/office/officeart/2005/8/layout/cycle1"/>
    <dgm:cxn modelId="{4ACCDDCE-734D-44AC-8DDF-5EF782D96DCE}" type="presOf" srcId="{78E03708-1F04-4066-848F-4737553736BA}" destId="{93DFF070-A983-492A-892F-E6CA5361FBA4}" srcOrd="0" destOrd="0" presId="urn:microsoft.com/office/officeart/2005/8/layout/cycle1"/>
    <dgm:cxn modelId="{985A6695-8223-46B0-8139-5F574C84544C}" type="presOf" srcId="{4A023778-9A2E-413F-940F-927014DEB72E}" destId="{54DABF98-200D-4F26-B3C5-3C56B0AAE93F}" srcOrd="0" destOrd="0" presId="urn:microsoft.com/office/officeart/2005/8/layout/cycle1"/>
    <dgm:cxn modelId="{C92E2219-3E5C-473D-B4C2-5325EA702B3C}" type="presOf" srcId="{F663BA53-6A52-46AD-9DEE-BAC4CC0FF1E2}" destId="{0E7D0289-9944-4E39-910C-F9FAC900D06C}" srcOrd="0" destOrd="0" presId="urn:microsoft.com/office/officeart/2005/8/layout/cycle1"/>
    <dgm:cxn modelId="{9C4CE1BB-B2E2-42E4-88FC-307E50567C04}" srcId="{F052AF38-79FD-4EBF-BE5B-39752B7C6FFB}" destId="{463DF45B-3AE5-431B-B1FA-81EAAD51FBA4}" srcOrd="4" destOrd="0" parTransId="{BFAB3647-AD38-4421-ADE2-4977099057B6}" sibTransId="{2AA8E868-6BC7-4843-BF90-64E1CEE111A7}"/>
    <dgm:cxn modelId="{C8D3F279-9603-4A9D-BD4B-E5E562EB6B88}" type="presOf" srcId="{9DA87062-5879-4C06-A1BE-251583238493}" destId="{5C2E52DA-573F-45B7-A5E5-A628D396185B}" srcOrd="0" destOrd="0" presId="urn:microsoft.com/office/officeart/2005/8/layout/cycle1"/>
    <dgm:cxn modelId="{2C897169-6165-438F-8628-10A080DDDABC}" type="presParOf" srcId="{F027FCBE-55C8-419D-B55B-1C1E7F0AD92A}" destId="{6ABC1DCC-50E3-451D-A02E-868A49003F3F}" srcOrd="0" destOrd="0" presId="urn:microsoft.com/office/officeart/2005/8/layout/cycle1"/>
    <dgm:cxn modelId="{DC67BF39-CEB6-43B3-BBE1-F10C5FA040F7}" type="presParOf" srcId="{F027FCBE-55C8-419D-B55B-1C1E7F0AD92A}" destId="{0E7D0289-9944-4E39-910C-F9FAC900D06C}" srcOrd="1" destOrd="0" presId="urn:microsoft.com/office/officeart/2005/8/layout/cycle1"/>
    <dgm:cxn modelId="{48B0F748-7A2F-4BF3-8243-F2B89423F3D5}" type="presParOf" srcId="{F027FCBE-55C8-419D-B55B-1C1E7F0AD92A}" destId="{4EA30D36-3F05-4A14-AD37-199058583CD4}" srcOrd="2" destOrd="0" presId="urn:microsoft.com/office/officeart/2005/8/layout/cycle1"/>
    <dgm:cxn modelId="{4D4D8499-1ECC-4A43-BDC1-5090EB97B3C6}" type="presParOf" srcId="{F027FCBE-55C8-419D-B55B-1C1E7F0AD92A}" destId="{684E8999-730B-416B-A804-EEDDD2ED0D67}" srcOrd="3" destOrd="0" presId="urn:microsoft.com/office/officeart/2005/8/layout/cycle1"/>
    <dgm:cxn modelId="{4D28C3EA-98B5-4618-837E-F6367A993403}" type="presParOf" srcId="{F027FCBE-55C8-419D-B55B-1C1E7F0AD92A}" destId="{ED9A8312-73BE-45A7-8F7E-B3B8ABBA7836}" srcOrd="4" destOrd="0" presId="urn:microsoft.com/office/officeart/2005/8/layout/cycle1"/>
    <dgm:cxn modelId="{BC39C51F-ACA3-4D3D-8F40-99E78913A5CC}" type="presParOf" srcId="{F027FCBE-55C8-419D-B55B-1C1E7F0AD92A}" destId="{055EA4B1-00CC-444D-A16F-8D854D079ED7}" srcOrd="5" destOrd="0" presId="urn:microsoft.com/office/officeart/2005/8/layout/cycle1"/>
    <dgm:cxn modelId="{EB7B886A-E4C0-4808-B037-E0E329680750}" type="presParOf" srcId="{F027FCBE-55C8-419D-B55B-1C1E7F0AD92A}" destId="{EF25629A-B2E2-490B-B2A8-30502E99CCD9}" srcOrd="6" destOrd="0" presId="urn:microsoft.com/office/officeart/2005/8/layout/cycle1"/>
    <dgm:cxn modelId="{5314DCFF-61BB-4E39-8EB3-769C90D6A335}" type="presParOf" srcId="{F027FCBE-55C8-419D-B55B-1C1E7F0AD92A}" destId="{56DBA7BB-D526-4E2B-A54C-B90C3225F864}" srcOrd="7" destOrd="0" presId="urn:microsoft.com/office/officeart/2005/8/layout/cycle1"/>
    <dgm:cxn modelId="{51EB1890-E10D-4423-A0BF-F91063E58651}" type="presParOf" srcId="{F027FCBE-55C8-419D-B55B-1C1E7F0AD92A}" destId="{5C2E52DA-573F-45B7-A5E5-A628D396185B}" srcOrd="8" destOrd="0" presId="urn:microsoft.com/office/officeart/2005/8/layout/cycle1"/>
    <dgm:cxn modelId="{78FF254C-06F6-488D-907C-0C2C7FD671D8}" type="presParOf" srcId="{F027FCBE-55C8-419D-B55B-1C1E7F0AD92A}" destId="{E9D784A1-1A3B-4C98-BE3F-C892D868D8E0}" srcOrd="9" destOrd="0" presId="urn:microsoft.com/office/officeart/2005/8/layout/cycle1"/>
    <dgm:cxn modelId="{DCC7F763-9AD6-4B17-9B9A-34EFDC51F2DC}" type="presParOf" srcId="{F027FCBE-55C8-419D-B55B-1C1E7F0AD92A}" destId="{7A15012F-EA02-46D0-BE5C-33B9303E8ACF}" srcOrd="10" destOrd="0" presId="urn:microsoft.com/office/officeart/2005/8/layout/cycle1"/>
    <dgm:cxn modelId="{E1F454E4-416B-468D-BFC9-C9FB329D69A2}" type="presParOf" srcId="{F027FCBE-55C8-419D-B55B-1C1E7F0AD92A}" destId="{EC29F413-82AE-4DA9-9095-69495EDE2EC4}" srcOrd="11" destOrd="0" presId="urn:microsoft.com/office/officeart/2005/8/layout/cycle1"/>
    <dgm:cxn modelId="{B1D6F4D1-D815-4AE0-8D1D-20C855043320}" type="presParOf" srcId="{F027FCBE-55C8-419D-B55B-1C1E7F0AD92A}" destId="{F9CA81E9-36BD-43D9-B98C-9FD927CD18F0}" srcOrd="12" destOrd="0" presId="urn:microsoft.com/office/officeart/2005/8/layout/cycle1"/>
    <dgm:cxn modelId="{8BAB935F-4E72-4C7C-A60A-9BFE0E69BE40}" type="presParOf" srcId="{F027FCBE-55C8-419D-B55B-1C1E7F0AD92A}" destId="{518CBA98-D826-4290-B23B-F5C559C05799}" srcOrd="13" destOrd="0" presId="urn:microsoft.com/office/officeart/2005/8/layout/cycle1"/>
    <dgm:cxn modelId="{A43362BC-4735-4272-BDCB-33510C2A343D}" type="presParOf" srcId="{F027FCBE-55C8-419D-B55B-1C1E7F0AD92A}" destId="{E0E76FD5-20BC-44F4-A3CD-1D2201F905EC}" srcOrd="14" destOrd="0" presId="urn:microsoft.com/office/officeart/2005/8/layout/cycle1"/>
    <dgm:cxn modelId="{109EB7B2-D9E4-4CCE-BB23-C25B516E563A}" type="presParOf" srcId="{F027FCBE-55C8-419D-B55B-1C1E7F0AD92A}" destId="{DE1E48EA-0517-4F2B-84D1-A8A02875E799}" srcOrd="15" destOrd="0" presId="urn:microsoft.com/office/officeart/2005/8/layout/cycle1"/>
    <dgm:cxn modelId="{91D92BB9-3479-4A52-A906-5CB84B063222}" type="presParOf" srcId="{F027FCBE-55C8-419D-B55B-1C1E7F0AD92A}" destId="{BD05C919-6091-449B-AA6F-3FE6155FD28D}" srcOrd="16" destOrd="0" presId="urn:microsoft.com/office/officeart/2005/8/layout/cycle1"/>
    <dgm:cxn modelId="{53A5FA12-96E6-4975-A500-FF21DC6BA0F1}" type="presParOf" srcId="{F027FCBE-55C8-419D-B55B-1C1E7F0AD92A}" destId="{93DFF070-A983-492A-892F-E6CA5361FBA4}" srcOrd="17" destOrd="0" presId="urn:microsoft.com/office/officeart/2005/8/layout/cycle1"/>
    <dgm:cxn modelId="{328C1A98-25A2-4AF7-89DB-9EDD7E2B1C0B}" type="presParOf" srcId="{F027FCBE-55C8-419D-B55B-1C1E7F0AD92A}" destId="{55A7DFAB-2DCF-406F-B021-F3937A5EAB4C}" srcOrd="18" destOrd="0" presId="urn:microsoft.com/office/officeart/2005/8/layout/cycle1"/>
    <dgm:cxn modelId="{A2E83DEB-9B9C-405D-8123-D9161D593AC3}" type="presParOf" srcId="{F027FCBE-55C8-419D-B55B-1C1E7F0AD92A}" destId="{54DABF98-200D-4F26-B3C5-3C56B0AAE93F}" srcOrd="19" destOrd="0" presId="urn:microsoft.com/office/officeart/2005/8/layout/cycle1"/>
    <dgm:cxn modelId="{377EF250-ED92-4759-AD8F-9DCB7B68D41C}" type="presParOf" srcId="{F027FCBE-55C8-419D-B55B-1C1E7F0AD92A}" destId="{A5AC6DC5-8987-48EB-B043-E4DAD93B54A0}" srcOrd="20" destOrd="0" presId="urn:microsoft.com/office/officeart/2005/8/layout/cycle1"/>
  </dgm:cxnLst>
  <dgm:bg>
    <a:noFill/>
    <a:effectLst>
      <a:outerShdw blurRad="50800" dist="50800" dir="5400000" algn="ctr" rotWithShape="0">
        <a:srgbClr val="000000"/>
      </a:outerShdw>
    </a:effect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D0289-9944-4E39-910C-F9FAC900D06C}">
      <dsp:nvSpPr>
        <dsp:cNvPr id="0" name=""/>
        <dsp:cNvSpPr/>
      </dsp:nvSpPr>
      <dsp:spPr>
        <a:xfrm>
          <a:off x="1064124" y="305"/>
          <a:ext cx="206824" cy="206824"/>
        </a:xfrm>
        <a:prstGeom prst="rect">
          <a:avLst/>
        </a:prstGeom>
        <a:noFill/>
        <a:ln>
          <a:noFill/>
        </a:ln>
        <a:effectLst/>
        <a:scene3d>
          <a:camera prst="orthographicFront">
            <a:rot lat="0" lon="21599989" rev="0"/>
          </a:camera>
          <a:lightRig rig="threePt" dir="t"/>
        </a:scene3d>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1064124" y="305"/>
        <a:ext cx="206824" cy="206824"/>
      </dsp:txXfrm>
    </dsp:sp>
    <dsp:sp modelId="{4EA30D36-3F05-4A14-AD37-199058583CD4}">
      <dsp:nvSpPr>
        <dsp:cNvPr id="0" name=""/>
        <dsp:cNvSpPr/>
      </dsp:nvSpPr>
      <dsp:spPr>
        <a:xfrm>
          <a:off x="418156" y="11287"/>
          <a:ext cx="1071686" cy="1071686"/>
        </a:xfrm>
        <a:prstGeom prst="circularArrow">
          <a:avLst>
            <a:gd name="adj1" fmla="val 3763"/>
            <a:gd name="adj2" fmla="val 234809"/>
            <a:gd name="adj3" fmla="val 19827066"/>
            <a:gd name="adj4" fmla="val 18605472"/>
            <a:gd name="adj5" fmla="val 4391"/>
          </a:avLst>
        </a:prstGeom>
        <a:solidFill>
          <a:srgbClr val="C00000"/>
        </a:solidFill>
        <a:ln w="19050" cap="rnd" cmpd="sng" algn="ctr">
          <a:noFill/>
          <a:prstDash val="solid"/>
        </a:ln>
        <a:effectLst/>
        <a:scene3d>
          <a:camera prst="orthographicFront">
            <a:rot lat="0" lon="21599989" rev="0"/>
          </a:camera>
          <a:lightRig rig="threePt" dir="t"/>
        </a:scene3d>
      </dsp:spPr>
      <dsp:style>
        <a:lnRef idx="2">
          <a:scrgbClr r="0" g="0" b="0"/>
        </a:lnRef>
        <a:fillRef idx="1">
          <a:scrgbClr r="0" g="0" b="0"/>
        </a:fillRef>
        <a:effectRef idx="0">
          <a:scrgbClr r="0" g="0" b="0"/>
        </a:effectRef>
        <a:fontRef idx="minor">
          <a:schemeClr val="lt1"/>
        </a:fontRef>
      </dsp:style>
    </dsp:sp>
    <dsp:sp modelId="{ED9A8312-73BE-45A7-8F7E-B3B8ABBA7836}">
      <dsp:nvSpPr>
        <dsp:cNvPr id="0" name=""/>
        <dsp:cNvSpPr/>
      </dsp:nvSpPr>
      <dsp:spPr>
        <a:xfrm>
          <a:off x="1330400" y="334204"/>
          <a:ext cx="206824" cy="206824"/>
        </a:xfrm>
        <a:prstGeom prst="rect">
          <a:avLst/>
        </a:prstGeom>
        <a:noFill/>
        <a:ln>
          <a:noFill/>
        </a:ln>
        <a:effectLst/>
        <a:scene3d>
          <a:camera prst="orthographicFront">
            <a:rot lat="0" lon="21599989" rev="0"/>
          </a:camera>
          <a:lightRig rig="threePt" dir="t"/>
        </a:scene3d>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1330400" y="334204"/>
        <a:ext cx="206824" cy="206824"/>
      </dsp:txXfrm>
    </dsp:sp>
    <dsp:sp modelId="{055EA4B1-00CC-444D-A16F-8D854D079ED7}">
      <dsp:nvSpPr>
        <dsp:cNvPr id="0" name=""/>
        <dsp:cNvSpPr/>
      </dsp:nvSpPr>
      <dsp:spPr>
        <a:xfrm>
          <a:off x="418156" y="11287"/>
          <a:ext cx="1071686" cy="1071686"/>
        </a:xfrm>
        <a:prstGeom prst="circularArrow">
          <a:avLst>
            <a:gd name="adj1" fmla="val 3763"/>
            <a:gd name="adj2" fmla="val 234809"/>
            <a:gd name="adj3" fmla="val 1230184"/>
            <a:gd name="adj4" fmla="val 21557376"/>
            <a:gd name="adj5" fmla="val 4391"/>
          </a:avLst>
        </a:prstGeom>
        <a:solidFill>
          <a:srgbClr val="C00000"/>
        </a:solidFill>
        <a:ln w="19050" cap="rnd" cmpd="sng" algn="ctr">
          <a:noFill/>
          <a:prstDash val="solid"/>
        </a:ln>
        <a:effectLst/>
        <a:scene3d>
          <a:camera prst="orthographicFront">
            <a:rot lat="0" lon="21599989" rev="0"/>
          </a:camera>
          <a:lightRig rig="threePt" dir="t"/>
        </a:scene3d>
      </dsp:spPr>
      <dsp:style>
        <a:lnRef idx="2">
          <a:scrgbClr r="0" g="0" b="0"/>
        </a:lnRef>
        <a:fillRef idx="1">
          <a:scrgbClr r="0" g="0" b="0"/>
        </a:fillRef>
        <a:effectRef idx="0">
          <a:scrgbClr r="0" g="0" b="0"/>
        </a:effectRef>
        <a:fontRef idx="minor">
          <a:schemeClr val="lt1"/>
        </a:fontRef>
      </dsp:style>
    </dsp:sp>
    <dsp:sp modelId="{56DBA7BB-D526-4E2B-A54C-B90C3225F864}">
      <dsp:nvSpPr>
        <dsp:cNvPr id="0" name=""/>
        <dsp:cNvSpPr/>
      </dsp:nvSpPr>
      <dsp:spPr>
        <a:xfrm>
          <a:off x="1235367" y="750570"/>
          <a:ext cx="206824" cy="206824"/>
        </a:xfrm>
        <a:prstGeom prst="rect">
          <a:avLst/>
        </a:prstGeom>
        <a:noFill/>
        <a:ln>
          <a:noFill/>
        </a:ln>
        <a:effectLst/>
        <a:scene3d>
          <a:camera prst="orthographicFront">
            <a:rot lat="0" lon="21599989" rev="0"/>
          </a:camera>
          <a:lightRig rig="threePt" dir="t"/>
        </a:scene3d>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1235367" y="750570"/>
        <a:ext cx="206824" cy="206824"/>
      </dsp:txXfrm>
    </dsp:sp>
    <dsp:sp modelId="{5C2E52DA-573F-45B7-A5E5-A628D396185B}">
      <dsp:nvSpPr>
        <dsp:cNvPr id="0" name=""/>
        <dsp:cNvSpPr/>
      </dsp:nvSpPr>
      <dsp:spPr>
        <a:xfrm>
          <a:off x="418156" y="11287"/>
          <a:ext cx="1071686" cy="1071686"/>
        </a:xfrm>
        <a:prstGeom prst="circularArrow">
          <a:avLst>
            <a:gd name="adj1" fmla="val 3763"/>
            <a:gd name="adj2" fmla="val 234809"/>
            <a:gd name="adj3" fmla="val 4437420"/>
            <a:gd name="adj4" fmla="val 3307830"/>
            <a:gd name="adj5" fmla="val 4391"/>
          </a:avLst>
        </a:prstGeom>
        <a:solidFill>
          <a:srgbClr val="C00000"/>
        </a:solidFill>
        <a:ln w="19050" cap="rnd" cmpd="sng" algn="ctr">
          <a:noFill/>
          <a:prstDash val="solid"/>
        </a:ln>
        <a:effectLst/>
        <a:scene3d>
          <a:camera prst="orthographicFront">
            <a:rot lat="0" lon="21599989" rev="0"/>
          </a:camera>
          <a:lightRig rig="threePt" dir="t"/>
        </a:scene3d>
      </dsp:spPr>
      <dsp:style>
        <a:lnRef idx="2">
          <a:scrgbClr r="0" g="0" b="0"/>
        </a:lnRef>
        <a:fillRef idx="1">
          <a:scrgbClr r="0" g="0" b="0"/>
        </a:fillRef>
        <a:effectRef idx="0">
          <a:scrgbClr r="0" g="0" b="0"/>
        </a:effectRef>
        <a:fontRef idx="minor">
          <a:schemeClr val="lt1"/>
        </a:fontRef>
      </dsp:style>
    </dsp:sp>
    <dsp:sp modelId="{7A15012F-EA02-46D0-BE5C-33B9303E8ACF}">
      <dsp:nvSpPr>
        <dsp:cNvPr id="0" name=""/>
        <dsp:cNvSpPr/>
      </dsp:nvSpPr>
      <dsp:spPr>
        <a:xfrm>
          <a:off x="850587" y="935870"/>
          <a:ext cx="206824" cy="206824"/>
        </a:xfrm>
        <a:prstGeom prst="rect">
          <a:avLst/>
        </a:prstGeom>
        <a:noFill/>
        <a:ln>
          <a:noFill/>
        </a:ln>
        <a:effectLst/>
        <a:scene3d>
          <a:camera prst="orthographicFront">
            <a:rot lat="0" lon="21599989" rev="0"/>
          </a:camera>
          <a:lightRig rig="threePt" dir="t"/>
        </a:scene3d>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850587" y="935870"/>
        <a:ext cx="206824" cy="206824"/>
      </dsp:txXfrm>
    </dsp:sp>
    <dsp:sp modelId="{EC29F413-82AE-4DA9-9095-69495EDE2EC4}">
      <dsp:nvSpPr>
        <dsp:cNvPr id="0" name=""/>
        <dsp:cNvSpPr/>
      </dsp:nvSpPr>
      <dsp:spPr>
        <a:xfrm>
          <a:off x="418156" y="11287"/>
          <a:ext cx="1071686" cy="1071686"/>
        </a:xfrm>
        <a:prstGeom prst="circularArrow">
          <a:avLst>
            <a:gd name="adj1" fmla="val 3763"/>
            <a:gd name="adj2" fmla="val 234809"/>
            <a:gd name="adj3" fmla="val 7257361"/>
            <a:gd name="adj4" fmla="val 6127771"/>
            <a:gd name="adj5" fmla="val 4391"/>
          </a:avLst>
        </a:prstGeom>
        <a:solidFill>
          <a:srgbClr val="C00000"/>
        </a:solidFill>
        <a:ln w="19050" cap="rnd" cmpd="sng" algn="ctr">
          <a:noFill/>
          <a:prstDash val="solid"/>
        </a:ln>
        <a:effectLst/>
        <a:scene3d>
          <a:camera prst="orthographicFront">
            <a:rot lat="0" lon="21599989" rev="0"/>
          </a:camera>
          <a:lightRig rig="threePt" dir="t"/>
        </a:scene3d>
      </dsp:spPr>
      <dsp:style>
        <a:lnRef idx="2">
          <a:scrgbClr r="0" g="0" b="0"/>
        </a:lnRef>
        <a:fillRef idx="1">
          <a:scrgbClr r="0" g="0" b="0"/>
        </a:fillRef>
        <a:effectRef idx="0">
          <a:scrgbClr r="0" g="0" b="0"/>
        </a:effectRef>
        <a:fontRef idx="minor">
          <a:schemeClr val="lt1"/>
        </a:fontRef>
      </dsp:style>
    </dsp:sp>
    <dsp:sp modelId="{518CBA98-D826-4290-B23B-F5C559C05799}">
      <dsp:nvSpPr>
        <dsp:cNvPr id="0" name=""/>
        <dsp:cNvSpPr/>
      </dsp:nvSpPr>
      <dsp:spPr>
        <a:xfrm>
          <a:off x="465808" y="750570"/>
          <a:ext cx="206824" cy="206824"/>
        </a:xfrm>
        <a:prstGeom prst="rect">
          <a:avLst/>
        </a:prstGeom>
        <a:noFill/>
        <a:ln>
          <a:noFill/>
        </a:ln>
        <a:effectLst/>
        <a:scene3d>
          <a:camera prst="orthographicFront">
            <a:rot lat="0" lon="21599989" rev="0"/>
          </a:camera>
          <a:lightRig rig="threePt" dir="t"/>
        </a:scene3d>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465808" y="750570"/>
        <a:ext cx="206824" cy="206824"/>
      </dsp:txXfrm>
    </dsp:sp>
    <dsp:sp modelId="{E0E76FD5-20BC-44F4-A3CD-1D2201F905EC}">
      <dsp:nvSpPr>
        <dsp:cNvPr id="0" name=""/>
        <dsp:cNvSpPr/>
      </dsp:nvSpPr>
      <dsp:spPr>
        <a:xfrm>
          <a:off x="418156" y="11287"/>
          <a:ext cx="1071686" cy="1071686"/>
        </a:xfrm>
        <a:prstGeom prst="circularArrow">
          <a:avLst>
            <a:gd name="adj1" fmla="val 3763"/>
            <a:gd name="adj2" fmla="val 234809"/>
            <a:gd name="adj3" fmla="val 10607816"/>
            <a:gd name="adj4" fmla="val 9335007"/>
            <a:gd name="adj5" fmla="val 4391"/>
          </a:avLst>
        </a:prstGeom>
        <a:solidFill>
          <a:srgbClr val="C00000"/>
        </a:solidFill>
        <a:ln w="19050" cap="rnd" cmpd="sng" algn="ctr">
          <a:noFill/>
          <a:prstDash val="solid"/>
        </a:ln>
        <a:effectLst/>
        <a:scene3d>
          <a:camera prst="orthographicFront">
            <a:rot lat="0" lon="21599989" rev="0"/>
          </a:camera>
          <a:lightRig rig="threePt" dir="t"/>
        </a:scene3d>
      </dsp:spPr>
      <dsp:style>
        <a:lnRef idx="2">
          <a:scrgbClr r="0" g="0" b="0"/>
        </a:lnRef>
        <a:fillRef idx="1">
          <a:scrgbClr r="0" g="0" b="0"/>
        </a:fillRef>
        <a:effectRef idx="0">
          <a:scrgbClr r="0" g="0" b="0"/>
        </a:effectRef>
        <a:fontRef idx="minor">
          <a:schemeClr val="lt1"/>
        </a:fontRef>
      </dsp:style>
    </dsp:sp>
    <dsp:sp modelId="{BD05C919-6091-449B-AA6F-3FE6155FD28D}">
      <dsp:nvSpPr>
        <dsp:cNvPr id="0" name=""/>
        <dsp:cNvSpPr/>
      </dsp:nvSpPr>
      <dsp:spPr>
        <a:xfrm>
          <a:off x="370775" y="334204"/>
          <a:ext cx="206824" cy="206824"/>
        </a:xfrm>
        <a:prstGeom prst="rect">
          <a:avLst/>
        </a:prstGeom>
        <a:noFill/>
        <a:ln>
          <a:noFill/>
        </a:ln>
        <a:effectLst/>
        <a:scene3d>
          <a:camera prst="orthographicFront">
            <a:rot lat="0" lon="21599989" rev="0"/>
          </a:camera>
          <a:lightRig rig="threePt" dir="t"/>
        </a:scene3d>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370775" y="334204"/>
        <a:ext cx="206824" cy="206824"/>
      </dsp:txXfrm>
    </dsp:sp>
    <dsp:sp modelId="{93DFF070-A983-492A-892F-E6CA5361FBA4}">
      <dsp:nvSpPr>
        <dsp:cNvPr id="0" name=""/>
        <dsp:cNvSpPr/>
      </dsp:nvSpPr>
      <dsp:spPr>
        <a:xfrm>
          <a:off x="418156" y="11287"/>
          <a:ext cx="1071686" cy="1071686"/>
        </a:xfrm>
        <a:prstGeom prst="circularArrow">
          <a:avLst>
            <a:gd name="adj1" fmla="val 3763"/>
            <a:gd name="adj2" fmla="val 234809"/>
            <a:gd name="adj3" fmla="val 13559720"/>
            <a:gd name="adj4" fmla="val 12338126"/>
            <a:gd name="adj5" fmla="val 4391"/>
          </a:avLst>
        </a:prstGeom>
        <a:solidFill>
          <a:srgbClr val="C00000"/>
        </a:solidFill>
        <a:ln w="19050" cap="rnd" cmpd="sng" algn="ctr">
          <a:noFill/>
          <a:prstDash val="solid"/>
        </a:ln>
        <a:effectLst/>
        <a:scene3d>
          <a:camera prst="orthographicFront">
            <a:rot lat="0" lon="21599989" rev="0"/>
          </a:camera>
          <a:lightRig rig="threePt" dir="t"/>
        </a:scene3d>
      </dsp:spPr>
      <dsp:style>
        <a:lnRef idx="2">
          <a:scrgbClr r="0" g="0" b="0"/>
        </a:lnRef>
        <a:fillRef idx="1">
          <a:scrgbClr r="0" g="0" b="0"/>
        </a:fillRef>
        <a:effectRef idx="0">
          <a:scrgbClr r="0" g="0" b="0"/>
        </a:effectRef>
        <a:fontRef idx="minor">
          <a:schemeClr val="lt1"/>
        </a:fontRef>
      </dsp:style>
    </dsp:sp>
    <dsp:sp modelId="{54DABF98-200D-4F26-B3C5-3C56B0AAE93F}">
      <dsp:nvSpPr>
        <dsp:cNvPr id="0" name=""/>
        <dsp:cNvSpPr/>
      </dsp:nvSpPr>
      <dsp:spPr>
        <a:xfrm>
          <a:off x="637051" y="305"/>
          <a:ext cx="206824" cy="206824"/>
        </a:xfrm>
        <a:prstGeom prst="rect">
          <a:avLst/>
        </a:prstGeom>
        <a:noFill/>
        <a:ln>
          <a:noFill/>
        </a:ln>
        <a:effectLst/>
        <a:scene3d>
          <a:camera prst="orthographicFront">
            <a:rot lat="0" lon="21599989" rev="0"/>
          </a:camera>
          <a:lightRig rig="threePt" dir="t"/>
        </a:scene3d>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637051" y="305"/>
        <a:ext cx="206824" cy="206824"/>
      </dsp:txXfrm>
    </dsp:sp>
    <dsp:sp modelId="{A5AC6DC5-8987-48EB-B043-E4DAD93B54A0}">
      <dsp:nvSpPr>
        <dsp:cNvPr id="0" name=""/>
        <dsp:cNvSpPr/>
      </dsp:nvSpPr>
      <dsp:spPr>
        <a:xfrm>
          <a:off x="418156" y="11287"/>
          <a:ext cx="1071686" cy="1071686"/>
        </a:xfrm>
        <a:prstGeom prst="circularArrow">
          <a:avLst>
            <a:gd name="adj1" fmla="val 3763"/>
            <a:gd name="adj2" fmla="val 234809"/>
            <a:gd name="adj3" fmla="val 16740995"/>
            <a:gd name="adj4" fmla="val 15424197"/>
            <a:gd name="adj5" fmla="val 4391"/>
          </a:avLst>
        </a:prstGeom>
        <a:solidFill>
          <a:srgbClr val="C00000"/>
        </a:solidFill>
        <a:ln w="19050" cap="rnd" cmpd="sng" algn="ctr">
          <a:noFill/>
          <a:prstDash val="solid"/>
        </a:ln>
        <a:effectLst/>
        <a:scene3d>
          <a:camera prst="orthographicFront">
            <a:rot lat="0" lon="21599989" rev="0"/>
          </a:camera>
          <a:lightRig rig="threePt" dir="t"/>
        </a:scene3d>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A2B17CD6-5F00-4A8C-A24B-B22852BA7CD4}" type="datetimeFigureOut">
              <a:rPr lang="fa-IR" smtClean="0"/>
              <a:t>14/04/1441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78F38950-449B-46D8-9ED5-D27CEF2A2097}" type="slidenum">
              <a:rPr lang="fa-IR" smtClean="0"/>
              <a:t>‹#›</a:t>
            </a:fld>
            <a:endParaRPr lang="fa-IR"/>
          </a:p>
        </p:txBody>
      </p:sp>
    </p:spTree>
    <p:extLst>
      <p:ext uri="{BB962C8B-B14F-4D97-AF65-F5344CB8AC3E}">
        <p14:creationId xmlns:p14="http://schemas.microsoft.com/office/powerpoint/2010/main" val="266003410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A4904E-9151-40B1-9F9A-46CD80F42796}" type="slidenum">
              <a:rPr lang="en-US" smtClean="0"/>
              <a:t>1</a:t>
            </a:fld>
            <a:endParaRPr lang="en-US" dirty="0"/>
          </a:p>
        </p:txBody>
      </p:sp>
    </p:spTree>
    <p:extLst>
      <p:ext uri="{BB962C8B-B14F-4D97-AF65-F5344CB8AC3E}">
        <p14:creationId xmlns:p14="http://schemas.microsoft.com/office/powerpoint/2010/main" val="3982504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A4904E-9151-40B1-9F9A-46CD80F42796}" type="slidenum">
              <a:rPr lang="en-US" smtClean="0"/>
              <a:t>5</a:t>
            </a:fld>
            <a:endParaRPr lang="en-US" dirty="0"/>
          </a:p>
        </p:txBody>
      </p:sp>
    </p:spTree>
    <p:extLst>
      <p:ext uri="{BB962C8B-B14F-4D97-AF65-F5344CB8AC3E}">
        <p14:creationId xmlns:p14="http://schemas.microsoft.com/office/powerpoint/2010/main" val="2756545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A4904E-9151-40B1-9F9A-46CD80F42796}" type="slidenum">
              <a:rPr lang="en-US" smtClean="0"/>
              <a:t>22</a:t>
            </a:fld>
            <a:endParaRPr lang="en-US" dirty="0"/>
          </a:p>
        </p:txBody>
      </p:sp>
    </p:spTree>
    <p:extLst>
      <p:ext uri="{BB962C8B-B14F-4D97-AF65-F5344CB8AC3E}">
        <p14:creationId xmlns:p14="http://schemas.microsoft.com/office/powerpoint/2010/main" val="1737656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A4904E-9151-40B1-9F9A-46CD80F42796}" type="slidenum">
              <a:rPr lang="en-US" smtClean="0"/>
              <a:t>24</a:t>
            </a:fld>
            <a:endParaRPr lang="en-US" dirty="0"/>
          </a:p>
        </p:txBody>
      </p:sp>
    </p:spTree>
    <p:extLst>
      <p:ext uri="{BB962C8B-B14F-4D97-AF65-F5344CB8AC3E}">
        <p14:creationId xmlns:p14="http://schemas.microsoft.com/office/powerpoint/2010/main" val="2238828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A4904E-9151-40B1-9F9A-46CD80F42796}" type="slidenum">
              <a:rPr lang="en-US" smtClean="0"/>
              <a:t>36</a:t>
            </a:fld>
            <a:endParaRPr lang="en-US" dirty="0"/>
          </a:p>
        </p:txBody>
      </p:sp>
    </p:spTree>
    <p:extLst>
      <p:ext uri="{BB962C8B-B14F-4D97-AF65-F5344CB8AC3E}">
        <p14:creationId xmlns:p14="http://schemas.microsoft.com/office/powerpoint/2010/main" val="4233214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A4904E-9151-40B1-9F9A-46CD80F42796}" type="slidenum">
              <a:rPr lang="en-US" smtClean="0"/>
              <a:t>59</a:t>
            </a:fld>
            <a:endParaRPr lang="en-US" dirty="0"/>
          </a:p>
        </p:txBody>
      </p:sp>
    </p:spTree>
    <p:extLst>
      <p:ext uri="{BB962C8B-B14F-4D97-AF65-F5344CB8AC3E}">
        <p14:creationId xmlns:p14="http://schemas.microsoft.com/office/powerpoint/2010/main" val="3675351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2250258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7C6162-8C3D-4423-8C81-734BA0216C5D}"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490251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672476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385648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35846774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28208165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4590488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35643675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644745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2940872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1342419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17C6162-8C3D-4423-8C81-734BA0216C5D}"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3775349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17C6162-8C3D-4423-8C81-734BA0216C5D}" type="datetimeFigureOut">
              <a:rPr lang="fa-IR" smtClean="0"/>
              <a:t>14/04/1441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3345271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1941693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2461290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17C6162-8C3D-4423-8C81-734BA0216C5D}" type="datetimeFigureOut">
              <a:rPr lang="fa-IR" smtClean="0"/>
              <a:t>14/04/1441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130588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7C6162-8C3D-4423-8C81-734BA0216C5D}"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792415-8973-4489-B208-79A74F98690C}" type="slidenum">
              <a:rPr lang="fa-IR" smtClean="0"/>
              <a:t>‹#›</a:t>
            </a:fld>
            <a:endParaRPr lang="fa-IR"/>
          </a:p>
        </p:txBody>
      </p:sp>
    </p:spTree>
    <p:extLst>
      <p:ext uri="{BB962C8B-B14F-4D97-AF65-F5344CB8AC3E}">
        <p14:creationId xmlns:p14="http://schemas.microsoft.com/office/powerpoint/2010/main" val="1621022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17C6162-8C3D-4423-8C81-734BA0216C5D}" type="datetimeFigureOut">
              <a:rPr lang="fa-IR" smtClean="0"/>
              <a:t>14/04/1441</a:t>
            </a:fld>
            <a:endParaRPr lang="fa-I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82792415-8973-4489-B208-79A74F98690C}" type="slidenum">
              <a:rPr lang="fa-IR" smtClean="0"/>
              <a:t>‹#›</a:t>
            </a:fld>
            <a:endParaRPr lang="fa-IR"/>
          </a:p>
        </p:txBody>
      </p:sp>
    </p:spTree>
    <p:extLst>
      <p:ext uri="{BB962C8B-B14F-4D97-AF65-F5344CB8AC3E}">
        <p14:creationId xmlns:p14="http://schemas.microsoft.com/office/powerpoint/2010/main" val="226843473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jpg"/><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7.xml"/><Relationship Id="rId5" Type="http://schemas.openxmlformats.org/officeDocument/2006/relationships/image" Target="../media/image30.jpg"/><Relationship Id="rId4" Type="http://schemas.openxmlformats.org/officeDocument/2006/relationships/image" Target="../media/image2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5" Type="http://schemas.openxmlformats.org/officeDocument/2006/relationships/image" Target="../media/image49.jpg"/><Relationship Id="rId4" Type="http://schemas.openxmlformats.org/officeDocument/2006/relationships/image" Target="../media/image48.jpe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54.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g"/></Relationships>
</file>

<file path=ppt/slides/_rels/slide2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www.memarfa.com/wp-content/uploads/2015/05/%D9%85%D8%AC%D8%AA%D9%85%D8%B9-%D9%85%D8%B3%DA%A9%D9%88%D9%86%DB%8C-%D9%BE%D9%88%D8%AA%D8%B3%D8%AF%D8%A7%D9%85%D8%B1-%D9%BE%D9%84%D8%A7%D8%AA%D8%B2-www.memarfa.com-10.jpg" TargetMode="Externa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9.jpeg"/><Relationship Id="rId4" Type="http://schemas.openxmlformats.org/officeDocument/2006/relationships/diagramLayout" Target="../diagrams/layout1.xml"/><Relationship Id="rId9"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 Id="rId5" Type="http://schemas.openxmlformats.org/officeDocument/2006/relationships/image" Target="../media/image67.jpeg"/><Relationship Id="rId4" Type="http://schemas.openxmlformats.org/officeDocument/2006/relationships/image" Target="../media/image6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memarfa.com/wp-content/uploads/2015/05/%D9%85%D8%AC%D8%AA%D9%85%D8%B9-%D9%85%D8%B3%DA%A9%D9%88%D9%86%DB%8C-%D9%BE%D9%88%D8%AA%D8%B3%D8%AF%D8%A7%D9%85%D8%B1-%D9%BE%D9%84%D8%A7%D8%AA%D8%B2-www.memarfa.com-11.jpg"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73.jpg"/><Relationship Id="rId4" Type="http://schemas.openxmlformats.org/officeDocument/2006/relationships/image" Target="../media/image72.jpeg"/></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75.jpg"/></Relationships>
</file>

<file path=ppt/slides/_rels/slide3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image" Target="../media/image88.jpeg"/><Relationship Id="rId1" Type="http://schemas.openxmlformats.org/officeDocument/2006/relationships/slideLayout" Target="../slideLayouts/slideLayout2.xml"/><Relationship Id="rId4" Type="http://schemas.openxmlformats.org/officeDocument/2006/relationships/image" Target="../media/image90.jpg"/></Relationships>
</file>

<file path=ppt/slides/_rels/slide46.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7.xml"/><Relationship Id="rId4" Type="http://schemas.openxmlformats.org/officeDocument/2006/relationships/image" Target="../media/image93.jpg"/></Relationships>
</file>

<file path=ppt/slides/_rels/slide4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hyperlink" Target="https://www.memarfa.com/wp-content/uploads/2015/05/%D9%85%D8%AC%D8%AA%D9%85%D8%B9-%D9%85%D8%B3%DA%A9%D9%88%D9%86%DB%8C-%D9%BE%D9%88%D8%AA%D8%B3%D8%AF%D8%A7%D9%85%D8%B1-%D9%BE%D9%84%D8%A7%D8%AA%D8%B2-www.memarfa.com-1.jpg" TargetMode="External"/><Relationship Id="rId2" Type="http://schemas.openxmlformats.org/officeDocument/2006/relationships/image" Target="../media/image102.jpeg"/><Relationship Id="rId1" Type="http://schemas.openxmlformats.org/officeDocument/2006/relationships/slideLayout" Target="../slideLayouts/slideLayout7.xml"/><Relationship Id="rId4" Type="http://schemas.openxmlformats.org/officeDocument/2006/relationships/image" Target="../media/image103.jpeg"/></Relationships>
</file>

<file path=ppt/slides/_rels/slide5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7.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image" Target="../media/image108.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hyperlink" Target="http://iranmemari.com/potsdamer-platz" TargetMode="External"/><Relationship Id="rId3" Type="http://schemas.openxmlformats.org/officeDocument/2006/relationships/hyperlink" Target="https://en.wikipedia.org/wiki/Leipziger_Platz" TargetMode="External"/><Relationship Id="rId7" Type="http://schemas.openxmlformats.org/officeDocument/2006/relationships/hyperlink" Target="https://www.eavar.com/fa/blog/2017/3/26/129564/potsdamer-platz-berlin/" TargetMode="External"/><Relationship Id="rId2" Type="http://schemas.openxmlformats.org/officeDocument/2006/relationships/hyperlink" Target="https://en.wikipedia.org/wiki/Potsdamer_Platz" TargetMode="External"/><Relationship Id="rId1" Type="http://schemas.openxmlformats.org/officeDocument/2006/relationships/slideLayout" Target="../slideLayouts/slideLayout2.xml"/><Relationship Id="rId6" Type="http://schemas.openxmlformats.org/officeDocument/2006/relationships/hyperlink" Target="https://www.berlin.de/en/attractions-and-sights/3560662-3104052-potsdamer-platz.en.htm" TargetMode="External"/><Relationship Id="rId11" Type="http://schemas.openxmlformats.org/officeDocument/2006/relationships/hyperlink" Target="http://www.asriran.com/fa/news/364404/&#1583;&#1740;&#1608;&#1575;&#1585;-&#1576;&#1585;&#1604;&#1740;&#1606;-&#1575;&#1586;-&#1662;&#1740;&#1583;&#1575;&#1740;&#1588;-&#1578;&#1575;-&#1601;&#1585;&#1608;&#1662;&#1575;&#1588;&#1740;-&#1593;&#1705;&#1587;" TargetMode="External"/><Relationship Id="rId5" Type="http://schemas.openxmlformats.org/officeDocument/2006/relationships/hyperlink" Target="http://www.aviewoncities.com/berlin/potsdamerplatz.htm" TargetMode="External"/><Relationship Id="rId10" Type="http://schemas.openxmlformats.org/officeDocument/2006/relationships/hyperlink" Target="https://www.karnaval.ir/blog/pictures-berlin-wall-cold-war" TargetMode="External"/><Relationship Id="rId4" Type="http://schemas.openxmlformats.org/officeDocument/2006/relationships/hyperlink" Target="https://www.visitberlin.de/en/potsdamer-platz" TargetMode="External"/><Relationship Id="rId9" Type="http://schemas.openxmlformats.org/officeDocument/2006/relationships/hyperlink" Target="https://www.memarfa.com/11758-potsdamer-platz-residential.html"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71011" y="2105526"/>
            <a:ext cx="7142382" cy="2246769"/>
          </a:xfrm>
          <a:prstGeom prst="rect">
            <a:avLst/>
          </a:prstGeom>
        </p:spPr>
        <p:txBody>
          <a:bodyPr wrap="square">
            <a:spAutoFit/>
          </a:bodyPr>
          <a:lstStyle/>
          <a:p>
            <a:pPr algn="ctr"/>
            <a:endParaRPr lang="fa-IR" sz="3200" b="1" dirty="0">
              <a:cs typeface="B Bardiya" panose="00000400000000000000" pitchFamily="2" charset="-78"/>
            </a:endParaRPr>
          </a:p>
          <a:p>
            <a:pPr algn="ctr"/>
            <a:r>
              <a:rPr lang="fa-IR" sz="5400" b="1" dirty="0" smtClean="0">
                <a:cs typeface="B Bardiya" panose="00000400000000000000" pitchFamily="2" charset="-78"/>
              </a:rPr>
              <a:t>معرفی و بررسی میدان </a:t>
            </a:r>
            <a:r>
              <a:rPr lang="fa-IR" sz="5400" b="1" dirty="0">
                <a:cs typeface="B Bardiya" panose="00000400000000000000" pitchFamily="2" charset="-78"/>
              </a:rPr>
              <a:t>پوتسدامر </a:t>
            </a:r>
            <a:r>
              <a:rPr lang="fa-IR" sz="5400" b="1" dirty="0" smtClean="0">
                <a:cs typeface="B Bardiya" panose="00000400000000000000" pitchFamily="2" charset="-78"/>
              </a:rPr>
              <a:t>برلین</a:t>
            </a:r>
            <a:endParaRPr lang="fa-IR" sz="5400" b="1" dirty="0">
              <a:cs typeface="B Bardiya" panose="00000400000000000000" pitchFamily="2" charset="-78"/>
            </a:endParaRPr>
          </a:p>
        </p:txBody>
      </p:sp>
    </p:spTree>
    <p:extLst>
      <p:ext uri="{BB962C8B-B14F-4D97-AF65-F5344CB8AC3E}">
        <p14:creationId xmlns:p14="http://schemas.microsoft.com/office/powerpoint/2010/main" val="3063973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534" y="285750"/>
            <a:ext cx="8596668" cy="2724150"/>
          </a:xfrm>
        </p:spPr>
        <p:txBody>
          <a:bodyPr>
            <a:normAutofit fontScale="90000"/>
          </a:bodyPr>
          <a:lstStyle/>
          <a:p>
            <a:pPr algn="r" rtl="1"/>
            <a:r>
              <a:rPr lang="fa-IR" sz="2800" b="1" dirty="0" smtClean="0">
                <a:solidFill>
                  <a:schemeClr val="tx1"/>
                </a:solidFill>
                <a:cs typeface="B Nazanin" panose="00000400000000000000" pitchFamily="2" charset="-78"/>
              </a:rPr>
              <a:t>با ساخت دیوار برلین در سال 1961 برلین به دو بخش تقسیم شد و دیوار برلین از میان منطقه ی پوتسدام عبور کرد</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دو بخش ایجاد شده کدام مرکز خود را بنیان نهادند :</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1-برلین شرقی به مرکزیت الکساندر پلاتز (کمونیسم)</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2-برلین غربی به مرکزیت کودام (لیبرالیسم)</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اما میدان پوتسدام که در حاشیه ی نوار مرگ </a:t>
            </a:r>
            <a:r>
              <a:rPr lang="en-US" sz="2800" b="1" dirty="0">
                <a:solidFill>
                  <a:schemeClr val="tx1"/>
                </a:solidFill>
              </a:rPr>
              <a:t>(death-strip)</a:t>
            </a:r>
            <a:r>
              <a:rPr lang="fa-IR" sz="2800" b="1" dirty="0" smtClean="0">
                <a:solidFill>
                  <a:schemeClr val="tx1"/>
                </a:solidFill>
                <a:cs typeface="B Nazanin" panose="00000400000000000000" pitchFamily="2" charset="-78"/>
              </a:rPr>
              <a:t> قرار گرفته بود  به بیابانی خالی از سکنه تبدیل و به مدت 40 سال به فراموشی سپرده شد</a:t>
            </a:r>
            <a:endParaRPr lang="en-US" sz="2800" b="1" dirty="0">
              <a:solidFill>
                <a:schemeClr val="tx1"/>
              </a:solidFill>
              <a:cs typeface="B Nazanin" panose="000004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134" y="3162300"/>
            <a:ext cx="5511411" cy="3695700"/>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8729" y="3162300"/>
            <a:ext cx="6328310" cy="3695700"/>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9668896" y="263028"/>
            <a:ext cx="1249060" cy="461665"/>
          </a:xfrm>
          <a:prstGeom prst="rect">
            <a:avLst/>
          </a:prstGeom>
        </p:spPr>
        <p:txBody>
          <a:bodyPr wrap="none">
            <a:spAutoFit/>
          </a:bodyPr>
          <a:lstStyle/>
          <a:p>
            <a:pPr algn="ctr" rtl="1"/>
            <a:r>
              <a:rPr lang="fa-IR" sz="2400" dirty="0">
                <a:cs typeface="B Titr" panose="00000700000000000000" pitchFamily="2" charset="-78"/>
              </a:rPr>
              <a:t>دوره </a:t>
            </a:r>
            <a:r>
              <a:rPr lang="fa-IR" sz="2400" dirty="0" smtClean="0">
                <a:cs typeface="B Titr" panose="00000700000000000000" pitchFamily="2" charset="-78"/>
              </a:rPr>
              <a:t>سوم</a:t>
            </a:r>
            <a:endParaRPr lang="en-US" sz="2400" dirty="0">
              <a:cs typeface="B Titr" panose="00000700000000000000" pitchFamily="2" charset="-78"/>
            </a:endParaRPr>
          </a:p>
        </p:txBody>
      </p:sp>
    </p:spTree>
    <p:extLst>
      <p:ext uri="{BB962C8B-B14F-4D97-AF65-F5344CB8AC3E}">
        <p14:creationId xmlns:p14="http://schemas.microsoft.com/office/powerpoint/2010/main" val="4445182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098" y="0"/>
            <a:ext cx="4727865" cy="34129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3201" y="0"/>
            <a:ext cx="4876799" cy="33451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202" y="3412927"/>
            <a:ext cx="4509655" cy="34578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0797" y="3412927"/>
            <a:ext cx="4741605" cy="34450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477475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035" y="1046019"/>
            <a:ext cx="5361709" cy="4837632"/>
          </a:xfrm>
          <a:prstGeom prst="rect">
            <a:avLst/>
          </a:prstGeom>
          <a:ln w="88900" cap="sq" cmpd="thickThin">
            <a:solidFill>
              <a:srgbClr val="000000"/>
            </a:solidFill>
            <a:prstDash val="solid"/>
            <a:miter lim="800000"/>
          </a:ln>
          <a:effectLst>
            <a:innerShdw blurRad="76200">
              <a:srgbClr val="000000"/>
            </a:innerShd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9866" y="1046019"/>
            <a:ext cx="6295880" cy="4835236"/>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1672960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2229" y="832465"/>
            <a:ext cx="8596668" cy="1320800"/>
          </a:xfrm>
        </p:spPr>
        <p:txBody>
          <a:bodyPr>
            <a:noAutofit/>
          </a:bodyPr>
          <a:lstStyle/>
          <a:p>
            <a:pPr algn="ctr" rtl="1"/>
            <a:r>
              <a:rPr lang="fa-IR" sz="2800" b="1" dirty="0" smtClean="0">
                <a:solidFill>
                  <a:schemeClr val="tx1"/>
                </a:solidFill>
                <a:cs typeface="B Nazanin" panose="00000400000000000000" pitchFamily="2" charset="-78"/>
              </a:rPr>
              <a:t>سقوط دیوار برلین در سال 1989  پس از شکست جنگ سرد سرآغازی برای تولد دوباره ی میدان پوتسدامر بود و فکر باززنده سازی آن به عنوان مرکزیت جدید شهری در پیرامون آن شکل گرفت</a:t>
            </a:r>
            <a:endParaRPr lang="en-US" sz="2800" b="1" dirty="0">
              <a:solidFill>
                <a:schemeClr val="tx1"/>
              </a:solidFill>
              <a:cs typeface="B Nazanin" panose="00000400000000000000" pitchFamily="2" charset="-78"/>
            </a:endParaRPr>
          </a:p>
        </p:txBody>
      </p:sp>
      <p:sp>
        <p:nvSpPr>
          <p:cNvPr id="3" name="Rectangle 2"/>
          <p:cNvSpPr/>
          <p:nvPr/>
        </p:nvSpPr>
        <p:spPr>
          <a:xfrm>
            <a:off x="10043025" y="370800"/>
            <a:ext cx="1473481" cy="461665"/>
          </a:xfrm>
          <a:prstGeom prst="rect">
            <a:avLst/>
          </a:prstGeom>
        </p:spPr>
        <p:txBody>
          <a:bodyPr wrap="none">
            <a:spAutoFit/>
          </a:bodyPr>
          <a:lstStyle/>
          <a:p>
            <a:pPr algn="ctr" rtl="1"/>
            <a:r>
              <a:rPr lang="fa-IR" sz="2400" dirty="0">
                <a:cs typeface="B Titr" panose="00000700000000000000" pitchFamily="2" charset="-78"/>
              </a:rPr>
              <a:t>دوره </a:t>
            </a:r>
            <a:r>
              <a:rPr lang="fa-IR" sz="2400" dirty="0" smtClean="0">
                <a:cs typeface="B Titr" panose="00000700000000000000" pitchFamily="2" charset="-78"/>
              </a:rPr>
              <a:t>چهارم</a:t>
            </a:r>
            <a:endParaRPr lang="en-US" sz="2400" dirty="0">
              <a:cs typeface="B Titr" panose="000007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226" y="2269161"/>
            <a:ext cx="5889721" cy="3681075"/>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0563" y="2269161"/>
            <a:ext cx="5889720" cy="368107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428684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500" y="0"/>
            <a:ext cx="5311420" cy="3563791"/>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9128" y="0"/>
            <a:ext cx="5178976" cy="3444019"/>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500" y="3565239"/>
            <a:ext cx="5311420" cy="3292761"/>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9128" y="3512609"/>
            <a:ext cx="5178976" cy="33453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529740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298" y="443163"/>
            <a:ext cx="6111702" cy="685800"/>
          </a:xfrm>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pPr algn="ctr" rtl="1"/>
            <a:r>
              <a:rPr lang="fa-IR" sz="3200" b="1" dirty="0" smtClean="0">
                <a:solidFill>
                  <a:schemeClr val="tx1"/>
                </a:solidFill>
                <a:cs typeface="B Nazanin" panose="00000400000000000000" pitchFamily="2" charset="-78"/>
              </a:rPr>
              <a:t>اهداف </a:t>
            </a:r>
            <a:r>
              <a:rPr lang="ar-SA" sz="3200" b="1" dirty="0" smtClean="0">
                <a:solidFill>
                  <a:schemeClr val="tx1"/>
                </a:solidFill>
                <a:cs typeface="B Nazanin" panose="00000400000000000000" pitchFamily="2" charset="-78"/>
              </a:rPr>
              <a:t>مرتبط </a:t>
            </a:r>
            <a:r>
              <a:rPr lang="ar-SA" sz="3200" b="1" dirty="0">
                <a:solidFill>
                  <a:schemeClr val="tx1"/>
                </a:solidFill>
                <a:cs typeface="B Nazanin" panose="00000400000000000000" pitchFamily="2" charset="-78"/>
              </a:rPr>
              <a:t>با </a:t>
            </a:r>
            <a:r>
              <a:rPr lang="fa-IR" sz="3200" b="1" dirty="0" smtClean="0">
                <a:solidFill>
                  <a:schemeClr val="tx1"/>
                </a:solidFill>
                <a:cs typeface="B Nazanin" panose="00000400000000000000" pitchFamily="2" charset="-78"/>
              </a:rPr>
              <a:t>باززنده سازی </a:t>
            </a:r>
            <a:r>
              <a:rPr lang="ar-SA" sz="3200" b="1" dirty="0" smtClean="0">
                <a:solidFill>
                  <a:schemeClr val="tx1"/>
                </a:solidFill>
                <a:cs typeface="B Nazanin" panose="00000400000000000000" pitchFamily="2" charset="-78"/>
              </a:rPr>
              <a:t>پوتسدامر پلات</a:t>
            </a:r>
            <a:r>
              <a:rPr lang="fa-IR" sz="3200" b="1" dirty="0" smtClean="0">
                <a:solidFill>
                  <a:schemeClr val="tx1"/>
                </a:solidFill>
                <a:cs typeface="B Nazanin" panose="00000400000000000000" pitchFamily="2" charset="-78"/>
              </a:rPr>
              <a:t>ز</a:t>
            </a:r>
            <a:endParaRPr lang="en-US" sz="3200"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58284" y="1703389"/>
            <a:ext cx="11240948" cy="4392611"/>
          </a:xfrm>
        </p:spPr>
        <p:txBody>
          <a:bodyPr>
            <a:noAutofit/>
          </a:bodyPr>
          <a:lstStyle/>
          <a:p>
            <a:pPr marL="0" indent="0" algn="r" rtl="1">
              <a:buNone/>
            </a:pPr>
            <a:r>
              <a:rPr lang="ar-SA" sz="2400" b="1" dirty="0">
                <a:cs typeface="B Nazanin" panose="00000400000000000000" pitchFamily="2" charset="-78"/>
              </a:rPr>
              <a:t>برای توسعه پوتسدامر موارد متعدد و بسیار مهمی باید در نظر گرفته </a:t>
            </a:r>
            <a:r>
              <a:rPr lang="ar-SA" sz="2400" b="1" dirty="0" smtClean="0">
                <a:cs typeface="B Nazanin" panose="00000400000000000000" pitchFamily="2" charset="-78"/>
              </a:rPr>
              <a:t>می‌شد</a:t>
            </a:r>
            <a:r>
              <a:rPr lang="fa-IR" sz="2400" b="1" dirty="0" smtClean="0">
                <a:cs typeface="B Nazanin" panose="00000400000000000000" pitchFamily="2" charset="-78"/>
              </a:rPr>
              <a:t>:</a:t>
            </a:r>
          </a:p>
          <a:p>
            <a:pPr marL="0" indent="0" algn="r" rtl="1">
              <a:buNone/>
            </a:pPr>
            <a:endParaRPr lang="fa-IR" sz="2400" dirty="0" smtClean="0">
              <a:cs typeface="B Nazanin" panose="00000400000000000000" pitchFamily="2" charset="-78"/>
            </a:endParaRPr>
          </a:p>
          <a:p>
            <a:pPr algn="r" rtl="1"/>
            <a:r>
              <a:rPr lang="fa-IR" sz="2400" dirty="0" smtClean="0">
                <a:cs typeface="B Nazanin" panose="00000400000000000000" pitchFamily="2" charset="-78"/>
              </a:rPr>
              <a:t>1-ایجاد ذهنیت اهمیت تجاری و بازرگانی این منطقه در مردم</a:t>
            </a:r>
          </a:p>
          <a:p>
            <a:pPr algn="r" rtl="1"/>
            <a:r>
              <a:rPr lang="fa-IR" sz="2400" dirty="0" smtClean="0">
                <a:cs typeface="B Nazanin" panose="00000400000000000000" pitchFamily="2" charset="-78"/>
              </a:rPr>
              <a:t>2-اجرای زیرساخت ها و شالوده های پیوند دهنده ی برلین شرقی-غربی</a:t>
            </a:r>
          </a:p>
          <a:p>
            <a:pPr algn="r" rtl="1"/>
            <a:r>
              <a:rPr lang="fa-IR" sz="2400" dirty="0" smtClean="0">
                <a:cs typeface="B Nazanin" panose="00000400000000000000" pitchFamily="2" charset="-78"/>
              </a:rPr>
              <a:t>3-ایجاد محدودیت های ترافیکی مورد نیاز و سیستم های حمل و نقل شهری در بخش های مرکزی شهر</a:t>
            </a:r>
          </a:p>
          <a:p>
            <a:pPr algn="r" rtl="1"/>
            <a:r>
              <a:rPr lang="fa-IR" sz="2400" dirty="0" smtClean="0">
                <a:cs typeface="B Nazanin" panose="00000400000000000000" pitchFamily="2" charset="-78"/>
              </a:rPr>
              <a:t>4-</a:t>
            </a:r>
            <a:r>
              <a:rPr lang="ar-SA" sz="2400" dirty="0" smtClean="0">
                <a:cs typeface="B Nazanin" panose="00000400000000000000" pitchFamily="2" charset="-78"/>
              </a:rPr>
              <a:t> </a:t>
            </a:r>
            <a:r>
              <a:rPr lang="ar-SA" sz="2400" dirty="0">
                <a:cs typeface="B Nazanin" panose="00000400000000000000" pitchFamily="2" charset="-78"/>
              </a:rPr>
              <a:t>بازگرداندن روح </a:t>
            </a:r>
            <a:r>
              <a:rPr lang="ar-SA" sz="2400" dirty="0" smtClean="0">
                <a:cs typeface="B Nazanin" panose="00000400000000000000" pitchFamily="2" charset="-78"/>
              </a:rPr>
              <a:t>حیات</a:t>
            </a:r>
            <a:r>
              <a:rPr lang="fa-IR" sz="2400" dirty="0" smtClean="0">
                <a:cs typeface="B Nazanin" panose="00000400000000000000" pitchFamily="2" charset="-78"/>
              </a:rPr>
              <a:t> و هویت تاریخی مکان و </a:t>
            </a:r>
            <a:r>
              <a:rPr lang="ar-SA" sz="2400" dirty="0">
                <a:cs typeface="B Nazanin" panose="00000400000000000000" pitchFamily="2" charset="-78"/>
              </a:rPr>
              <a:t>تبدیل این منطقه به یک مرکز شلوغ و قلب تپنده کلان شهر </a:t>
            </a:r>
            <a:r>
              <a:rPr lang="ar-SA" sz="2400" dirty="0" smtClean="0">
                <a:cs typeface="B Nazanin" panose="00000400000000000000" pitchFamily="2" charset="-78"/>
              </a:rPr>
              <a:t>برلین</a:t>
            </a:r>
            <a:endParaRPr lang="en-US" sz="2400" dirty="0">
              <a:cs typeface="B Nazanin" panose="00000400000000000000" pitchFamily="2" charset="-78"/>
            </a:endParaRPr>
          </a:p>
        </p:txBody>
      </p:sp>
    </p:spTree>
    <p:extLst>
      <p:ext uri="{BB962C8B-B14F-4D97-AF65-F5344CB8AC3E}">
        <p14:creationId xmlns:p14="http://schemas.microsoft.com/office/powerpoint/2010/main" val="16540719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1048" y="429126"/>
            <a:ext cx="3920952" cy="66675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rtl="1"/>
            <a:r>
              <a:rPr lang="fa-IR" sz="3200" b="1" dirty="0" smtClean="0">
                <a:solidFill>
                  <a:schemeClr val="tx1"/>
                </a:solidFill>
                <a:cs typeface="B Nazanin" panose="00000400000000000000" pitchFamily="2" charset="-78"/>
              </a:rPr>
              <a:t>برگزاری مسابقه طراحی</a:t>
            </a:r>
            <a:endParaRPr lang="en-US" sz="3200"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1046747" y="1861805"/>
            <a:ext cx="10284655" cy="3880773"/>
          </a:xfrm>
        </p:spPr>
        <p:txBody>
          <a:bodyPr>
            <a:normAutofit fontScale="92500" lnSpcReduction="10000"/>
          </a:bodyPr>
          <a:lstStyle/>
          <a:p>
            <a:pPr algn="r" rtl="1"/>
            <a:r>
              <a:rPr lang="fa-IR" sz="2800" dirty="0" smtClean="0">
                <a:cs typeface="B Nazanin" panose="00000400000000000000" pitchFamily="2" charset="-78"/>
              </a:rPr>
              <a:t>ابتدا در سال 1991 مسابقه طراحی پوتسدامر پلاتز و لایپزیگر پلاتز برگزار شد و «هینز هیلمر» و «کریستوف ستلر» برندگان آن بودند و ایده ی آنها بر اساس مدل شهر های اروپایی بود که تراکم بالا و ساختمان های بلند مرتبه را مردود می شمرد</a:t>
            </a:r>
          </a:p>
          <a:p>
            <a:pPr algn="r" rtl="1"/>
            <a:r>
              <a:rPr lang="fa-IR" sz="2800" dirty="0" smtClean="0">
                <a:cs typeface="B Nazanin" panose="00000400000000000000" pitchFamily="2" charset="-78"/>
              </a:rPr>
              <a:t>جنجال هایی در اعلام برنده ی مسابقه و پاسخگو نبودن معماری اروپایی صرف در بازطراحی منطقه موجب شد در سال 1992 مسابقه دیگری </a:t>
            </a:r>
            <a:r>
              <a:rPr lang="ar-SA" sz="2800" dirty="0" smtClean="0">
                <a:cs typeface="B Nazanin" panose="00000400000000000000" pitchFamily="2" charset="-78"/>
              </a:rPr>
              <a:t>با </a:t>
            </a:r>
            <a:r>
              <a:rPr lang="ar-SA" sz="2800" dirty="0">
                <a:cs typeface="B Nazanin" panose="00000400000000000000" pitchFamily="2" charset="-78"/>
              </a:rPr>
              <a:t>دعوت از چهارده معمار از جمله “رنزو پیانو” ، “نورمن فاستر” ، “ریچارد راجرز “، ” ماتیاس اونگرز” ، “ریچارد مه یر”، “آراتا ایسوزاکی” ، برگزار شود </a:t>
            </a:r>
            <a:endParaRPr lang="fa-IR" sz="2800" dirty="0" smtClean="0">
              <a:cs typeface="B Nazanin" panose="00000400000000000000" pitchFamily="2" charset="-78"/>
            </a:endParaRPr>
          </a:p>
          <a:p>
            <a:pPr algn="r" rtl="1"/>
            <a:r>
              <a:rPr lang="ar-SA" sz="2800" dirty="0" smtClean="0">
                <a:cs typeface="B Nazanin" panose="00000400000000000000" pitchFamily="2" charset="-78"/>
              </a:rPr>
              <a:t> </a:t>
            </a:r>
            <a:r>
              <a:rPr lang="ar-SA" sz="2800" dirty="0">
                <a:cs typeface="B Nazanin" panose="00000400000000000000" pitchFamily="2" charset="-78"/>
              </a:rPr>
              <a:t>سرانجام طرح “رنزو پیانو” با اتفاق آرا به عنوان طرح برنده اعلام شده، شرکت دایملر – بنز، شهرداری برلین و مجلس سنای آلمان نیز به عنوان سرمایه گزاران و مسئولان پروژه موظف به قبول مسئولیت اجرای پروژه تا سال </a:t>
            </a:r>
            <a:r>
              <a:rPr lang="fa-IR" sz="2800" dirty="0">
                <a:cs typeface="B Nazanin" panose="00000400000000000000" pitchFamily="2" charset="-78"/>
              </a:rPr>
              <a:t>۲۰۰۰</a:t>
            </a:r>
            <a:r>
              <a:rPr lang="ar-SA" sz="2800" dirty="0">
                <a:cs typeface="B Nazanin" panose="00000400000000000000" pitchFamily="2" charset="-78"/>
              </a:rPr>
              <a:t> شدند</a:t>
            </a:r>
            <a:r>
              <a:rPr lang="en-US" sz="2800" dirty="0">
                <a:cs typeface="B Nazanin" panose="00000400000000000000" pitchFamily="2" charset="-78"/>
              </a:rPr>
              <a:t>.</a:t>
            </a:r>
          </a:p>
          <a:p>
            <a:pPr algn="r" rtl="1"/>
            <a:endParaRPr lang="en-US" sz="2800" dirty="0">
              <a:cs typeface="B Nazanin" panose="00000400000000000000" pitchFamily="2" charset="-78"/>
            </a:endParaRPr>
          </a:p>
        </p:txBody>
      </p:sp>
    </p:spTree>
    <p:extLst>
      <p:ext uri="{BB962C8B-B14F-4D97-AF65-F5344CB8AC3E}">
        <p14:creationId xmlns:p14="http://schemas.microsoft.com/office/powerpoint/2010/main" val="5525120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04398" y="501316"/>
            <a:ext cx="3787602" cy="64770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rtl="1"/>
            <a:r>
              <a:rPr lang="fa-IR" sz="3200" b="1" dirty="0" smtClean="0">
                <a:solidFill>
                  <a:schemeClr val="tx1"/>
                </a:solidFill>
                <a:cs typeface="B Nazanin" panose="00000400000000000000" pitchFamily="2" charset="-78"/>
              </a:rPr>
              <a:t>ویژگی های طرح پیانو</a:t>
            </a:r>
            <a:endParaRPr lang="en-US" sz="3200"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998621" y="1949398"/>
            <a:ext cx="9994165" cy="3982171"/>
          </a:xfrm>
        </p:spPr>
        <p:txBody>
          <a:bodyPr>
            <a:normAutofit/>
          </a:bodyPr>
          <a:lstStyle/>
          <a:p>
            <a:pPr algn="r" rtl="1"/>
            <a:r>
              <a:rPr lang="fa-IR" sz="2400" dirty="0" smtClean="0">
                <a:cs typeface="B Nazanin" panose="00000400000000000000" pitchFamily="2" charset="-78"/>
              </a:rPr>
              <a:t>۷۵۰۰۰</a:t>
            </a:r>
            <a:r>
              <a:rPr lang="ar-SA" sz="2400" dirty="0" smtClean="0">
                <a:cs typeface="B Nazanin" panose="00000400000000000000" pitchFamily="2" charset="-78"/>
              </a:rPr>
              <a:t> </a:t>
            </a:r>
            <a:r>
              <a:rPr lang="ar-SA" sz="2400" dirty="0">
                <a:cs typeface="B Nazanin" panose="00000400000000000000" pitchFamily="2" charset="-78"/>
              </a:rPr>
              <a:t>متر مربع </a:t>
            </a:r>
            <a:r>
              <a:rPr lang="ar-SA" sz="2400" dirty="0" smtClean="0">
                <a:cs typeface="B Nazanin" panose="00000400000000000000" pitchFamily="2" charset="-78"/>
              </a:rPr>
              <a:t>بود</a:t>
            </a:r>
            <a:r>
              <a:rPr lang="fa-IR" sz="2400" dirty="0" smtClean="0">
                <a:cs typeface="B Nazanin" panose="00000400000000000000" pitchFamily="2" charset="-78"/>
              </a:rPr>
              <a:t> </a:t>
            </a:r>
            <a:r>
              <a:rPr lang="ar-SA" sz="2400" dirty="0">
                <a:cs typeface="B Nazanin" panose="00000400000000000000" pitchFamily="2" charset="-78"/>
              </a:rPr>
              <a:t>محدوده طراحی شده </a:t>
            </a:r>
            <a:r>
              <a:rPr lang="fa-IR" sz="2400" dirty="0" smtClean="0">
                <a:cs typeface="B Nazanin" panose="00000400000000000000" pitchFamily="2" charset="-78"/>
              </a:rPr>
              <a:t>که 8000 </a:t>
            </a:r>
            <a:r>
              <a:rPr lang="ar-SA" sz="2400" dirty="0" smtClean="0">
                <a:cs typeface="B Nazanin" panose="00000400000000000000" pitchFamily="2" charset="-78"/>
              </a:rPr>
              <a:t>مترمربع </a:t>
            </a:r>
            <a:r>
              <a:rPr lang="ar-SA" sz="2400" dirty="0">
                <a:cs typeface="B Nazanin" panose="00000400000000000000" pitchFamily="2" charset="-78"/>
              </a:rPr>
              <a:t>آن می بایست به فضاهای همگانی، خیابان ها و میدان ها اختصاص یابد و نزدیک به بیست درصد از متراژ نیز برای فضاهای مسکونی و اقامتی در نظر گرفته </a:t>
            </a:r>
            <a:r>
              <a:rPr lang="ar-SA" sz="2400" dirty="0" smtClean="0">
                <a:cs typeface="B Nazanin" panose="00000400000000000000" pitchFamily="2" charset="-78"/>
              </a:rPr>
              <a:t>شود</a:t>
            </a:r>
            <a:endParaRPr lang="fa-IR" sz="2400" dirty="0" smtClean="0">
              <a:cs typeface="B Nazanin" panose="00000400000000000000" pitchFamily="2" charset="-78"/>
            </a:endParaRPr>
          </a:p>
          <a:p>
            <a:pPr algn="r" rtl="1"/>
            <a:r>
              <a:rPr lang="ar-SA" sz="2400" dirty="0">
                <a:cs typeface="B Nazanin" panose="00000400000000000000" pitchFamily="2" charset="-78"/>
              </a:rPr>
              <a:t>در نظر گرفت</a:t>
            </a:r>
            <a:r>
              <a:rPr lang="fa-IR" sz="2400" dirty="0">
                <a:cs typeface="B Nazanin" panose="00000400000000000000" pitchFamily="2" charset="-78"/>
              </a:rPr>
              <a:t>ن</a:t>
            </a:r>
            <a:r>
              <a:rPr lang="ar-SA" sz="2400" dirty="0">
                <a:cs typeface="B Nazanin" panose="00000400000000000000" pitchFamily="2" charset="-78"/>
              </a:rPr>
              <a:t> سطوح بزرگی از آب برای مقابله با حجم کلان ساخت و </a:t>
            </a:r>
            <a:r>
              <a:rPr lang="ar-SA" sz="2400" dirty="0" smtClean="0">
                <a:cs typeface="B Nazanin" panose="00000400000000000000" pitchFamily="2" charset="-78"/>
              </a:rPr>
              <a:t>ساز</a:t>
            </a:r>
            <a:endParaRPr lang="en-US" sz="2400" dirty="0" smtClean="0">
              <a:cs typeface="B Nazanin" panose="00000400000000000000" pitchFamily="2" charset="-78"/>
            </a:endParaRPr>
          </a:p>
          <a:p>
            <a:pPr algn="r" rtl="1"/>
            <a:r>
              <a:rPr lang="ar-SA" sz="2400" dirty="0" smtClean="0">
                <a:cs typeface="B Nazanin" panose="00000400000000000000" pitchFamily="2" charset="-78"/>
              </a:rPr>
              <a:t>منطقه‌</a:t>
            </a:r>
            <a:r>
              <a:rPr lang="en-US" sz="2400" dirty="0" smtClean="0">
                <a:cs typeface="B Nazanin" panose="00000400000000000000" pitchFamily="2" charset="-78"/>
              </a:rPr>
              <a:t> </a:t>
            </a:r>
            <a:r>
              <a:rPr lang="ar-SA" sz="2400" dirty="0" smtClean="0">
                <a:cs typeface="B Nazanin" panose="00000400000000000000" pitchFamily="2" charset="-78"/>
              </a:rPr>
              <a:t>در </a:t>
            </a:r>
            <a:r>
              <a:rPr lang="ar-SA" sz="2400" dirty="0">
                <a:cs typeface="B Nazanin" panose="00000400000000000000" pitchFamily="2" charset="-78"/>
              </a:rPr>
              <a:t>خود ترکیبی جالب توجهی از معماری آمریکایی و مدرن </a:t>
            </a:r>
            <a:r>
              <a:rPr lang="fa-IR" sz="2400" dirty="0" smtClean="0">
                <a:cs typeface="B Nazanin" panose="00000400000000000000" pitchFamily="2" charset="-78"/>
              </a:rPr>
              <a:t>و </a:t>
            </a:r>
            <a:r>
              <a:rPr lang="ar-SA" sz="2400" dirty="0" smtClean="0">
                <a:cs typeface="B Nazanin" panose="00000400000000000000" pitchFamily="2" charset="-78"/>
              </a:rPr>
              <a:t>معماری </a:t>
            </a:r>
            <a:r>
              <a:rPr lang="ar-SA" sz="2400" dirty="0">
                <a:cs typeface="B Nazanin" panose="00000400000000000000" pitchFamily="2" charset="-78"/>
              </a:rPr>
              <a:t>سنتی مراکز شهری قاره اروپا </a:t>
            </a:r>
            <a:r>
              <a:rPr lang="ar-SA" sz="2400" dirty="0" smtClean="0">
                <a:cs typeface="B Nazanin" panose="00000400000000000000" pitchFamily="2" charset="-78"/>
              </a:rPr>
              <a:t>را</a:t>
            </a:r>
            <a:r>
              <a:rPr lang="fa-IR" sz="2400" dirty="0" smtClean="0">
                <a:cs typeface="B Nazanin" panose="00000400000000000000" pitchFamily="2" charset="-78"/>
              </a:rPr>
              <a:t> در خود دارد</a:t>
            </a:r>
            <a:endParaRPr lang="en-US" sz="2400" dirty="0">
              <a:cs typeface="B Nazanin" panose="00000400000000000000" pitchFamily="2" charset="-78"/>
            </a:endParaRPr>
          </a:p>
          <a:p>
            <a:pPr algn="r" rtl="1"/>
            <a:r>
              <a:rPr lang="ar-SA" sz="2400" dirty="0">
                <a:cs typeface="B Nazanin" panose="00000400000000000000" pitchFamily="2" charset="-78"/>
              </a:rPr>
              <a:t>بازگرداندن کیفیت پویا و زنده محله تاریخی پوتسدامر </a:t>
            </a:r>
            <a:endParaRPr lang="fa-IR" sz="2400" dirty="0">
              <a:cs typeface="B Nazanin" panose="00000400000000000000" pitchFamily="2" charset="-78"/>
            </a:endParaRPr>
          </a:p>
          <a:p>
            <a:pPr algn="r" rtl="1"/>
            <a:endParaRPr lang="fa-IR" sz="2400" dirty="0" smtClean="0">
              <a:cs typeface="B Nazanin" panose="00000400000000000000" pitchFamily="2" charset="-78"/>
            </a:endParaRPr>
          </a:p>
        </p:txBody>
      </p:sp>
    </p:spTree>
    <p:extLst>
      <p:ext uri="{BB962C8B-B14F-4D97-AF65-F5344CB8AC3E}">
        <p14:creationId xmlns:p14="http://schemas.microsoft.com/office/powerpoint/2010/main" val="25373947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0200" y="304800"/>
            <a:ext cx="3578052" cy="666750"/>
          </a:xfrm>
        </p:spPr>
        <p:style>
          <a:lnRef idx="2">
            <a:schemeClr val="accent3">
              <a:shade val="50000"/>
            </a:schemeClr>
          </a:lnRef>
          <a:fillRef idx="1">
            <a:schemeClr val="accent3"/>
          </a:fillRef>
          <a:effectRef idx="0">
            <a:schemeClr val="accent3"/>
          </a:effectRef>
          <a:fontRef idx="minor">
            <a:schemeClr val="lt1"/>
          </a:fontRef>
        </p:style>
        <p:txBody>
          <a:bodyPr>
            <a:normAutofit/>
          </a:bodyPr>
          <a:lstStyle/>
          <a:p>
            <a:pPr algn="ctr" rtl="1"/>
            <a:r>
              <a:rPr lang="fa-IR" sz="3200" b="1" dirty="0" smtClean="0">
                <a:solidFill>
                  <a:schemeClr val="tx1"/>
                </a:solidFill>
                <a:cs typeface="B Nazanin" panose="00000400000000000000" pitchFamily="2" charset="-78"/>
              </a:rPr>
              <a:t>اتود های اولیه رنزو پیانو</a:t>
            </a:r>
            <a:endParaRPr lang="en-US" sz="3200" b="1" dirty="0">
              <a:solidFill>
                <a:schemeClr val="tx1"/>
              </a:solidFill>
              <a:cs typeface="B Nazanin" panose="000004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92998" y="1319213"/>
            <a:ext cx="4910664" cy="5276850"/>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descr="P_3be884ac4e"/>
          <p:cNvPicPr/>
          <p:nvPr/>
        </p:nvPicPr>
        <p:blipFill>
          <a:blip r:embed="rId3">
            <a:extLst>
              <a:ext uri="{28A0092B-C50C-407E-A947-70E740481C1C}">
                <a14:useLocalDpi xmlns:a14="http://schemas.microsoft.com/office/drawing/2010/main" val="0"/>
              </a:ext>
            </a:extLst>
          </a:blip>
          <a:srcRect/>
          <a:stretch>
            <a:fillRect/>
          </a:stretch>
        </p:blipFill>
        <p:spPr bwMode="auto">
          <a:xfrm>
            <a:off x="304800" y="1319213"/>
            <a:ext cx="4699725" cy="5348287"/>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3895970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73025"/>
            <a:ext cx="6653213" cy="3414713"/>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781" y="3681469"/>
            <a:ext cx="5003518" cy="3176531"/>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4438" y="3681469"/>
            <a:ext cx="4824919" cy="3176531"/>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descr="drawing_file_1154_fr"/>
          <p:cNvPicPr/>
          <p:nvPr/>
        </p:nvPicPr>
        <p:blipFill>
          <a:blip r:embed="rId5">
            <a:extLst>
              <a:ext uri="{28A0092B-C50C-407E-A947-70E740481C1C}">
                <a14:useLocalDpi xmlns:a14="http://schemas.microsoft.com/office/drawing/2010/main" val="0"/>
              </a:ext>
            </a:extLst>
          </a:blip>
          <a:srcRect/>
          <a:stretch>
            <a:fillRect/>
          </a:stretch>
        </p:blipFill>
        <p:spPr bwMode="auto">
          <a:xfrm>
            <a:off x="6890948" y="73023"/>
            <a:ext cx="5351901" cy="341471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6670911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453422" y="609600"/>
            <a:ext cx="1820579" cy="804530"/>
          </a:xfrm>
        </p:spPr>
        <p:txBody>
          <a:bodyPr/>
          <a:lstStyle/>
          <a:p>
            <a:pPr algn="r" rtl="1"/>
            <a:r>
              <a:rPr lang="fa-IR" b="1" dirty="0">
                <a:solidFill>
                  <a:schemeClr val="tx1"/>
                </a:solidFill>
                <a:cs typeface="B Titr" panose="00000700000000000000" pitchFamily="2" charset="-78"/>
              </a:rPr>
              <a:t>فهرست</a:t>
            </a:r>
            <a:endParaRPr lang="en-US" dirty="0"/>
          </a:p>
        </p:txBody>
      </p:sp>
      <p:sp>
        <p:nvSpPr>
          <p:cNvPr id="5" name="Content Placeholder 4"/>
          <p:cNvSpPr>
            <a:spLocks noGrp="1"/>
          </p:cNvSpPr>
          <p:nvPr>
            <p:ph sz="half" idx="1"/>
          </p:nvPr>
        </p:nvSpPr>
        <p:spPr>
          <a:xfrm>
            <a:off x="6271693" y="2022367"/>
            <a:ext cx="4184035" cy="3880772"/>
          </a:xfrm>
        </p:spPr>
        <p:txBody>
          <a:bodyPr>
            <a:normAutofit/>
          </a:bodyPr>
          <a:lstStyle/>
          <a:p>
            <a:pPr lvl="0" algn="r" rtl="1"/>
            <a:r>
              <a:rPr lang="fa-IR" dirty="0">
                <a:solidFill>
                  <a:schemeClr val="tx1"/>
                </a:solidFill>
                <a:cs typeface="B Titr" panose="00000700000000000000" pitchFamily="2" charset="-78"/>
              </a:rPr>
              <a:t>معرفی سایت </a:t>
            </a:r>
            <a:r>
              <a:rPr lang="fa-IR" dirty="0" smtClean="0">
                <a:solidFill>
                  <a:schemeClr val="tx1"/>
                </a:solidFill>
                <a:cs typeface="B Titr" panose="00000700000000000000" pitchFamily="2" charset="-78"/>
              </a:rPr>
              <a:t>مجموعه</a:t>
            </a:r>
          </a:p>
          <a:p>
            <a:pPr algn="r" rtl="1"/>
            <a:r>
              <a:rPr lang="fa-IR" dirty="0" smtClean="0">
                <a:cs typeface="B Titr" panose="00000700000000000000" pitchFamily="2" charset="-78"/>
              </a:rPr>
              <a:t>تاریخچه</a:t>
            </a:r>
          </a:p>
          <a:p>
            <a:pPr lvl="0" algn="r" rtl="1"/>
            <a:r>
              <a:rPr lang="fa-IR" dirty="0">
                <a:cs typeface="B Titr" panose="00000700000000000000" pitchFamily="2" charset="-78"/>
              </a:rPr>
              <a:t>اهداف مرتبط با </a:t>
            </a:r>
            <a:r>
              <a:rPr lang="fa-IR" dirty="0" smtClean="0">
                <a:cs typeface="B Titr" panose="00000700000000000000" pitchFamily="2" charset="-78"/>
              </a:rPr>
              <a:t>باززنده سازی </a:t>
            </a:r>
            <a:r>
              <a:rPr lang="fa-IR" dirty="0">
                <a:cs typeface="B Titr" panose="00000700000000000000" pitchFamily="2" charset="-78"/>
              </a:rPr>
              <a:t>پوتسدامر </a:t>
            </a:r>
            <a:r>
              <a:rPr lang="fa-IR" dirty="0" smtClean="0">
                <a:cs typeface="B Titr" panose="00000700000000000000" pitchFamily="2" charset="-78"/>
              </a:rPr>
              <a:t>پلاتز</a:t>
            </a:r>
          </a:p>
          <a:p>
            <a:pPr algn="r" rtl="1"/>
            <a:r>
              <a:rPr lang="fa-IR" dirty="0">
                <a:cs typeface="B Titr" panose="00000700000000000000" pitchFamily="2" charset="-78"/>
              </a:rPr>
              <a:t>برگزاری مسابقه </a:t>
            </a:r>
            <a:r>
              <a:rPr lang="fa-IR" dirty="0" smtClean="0">
                <a:cs typeface="B Titr" panose="00000700000000000000" pitchFamily="2" charset="-78"/>
              </a:rPr>
              <a:t>طراحی</a:t>
            </a:r>
          </a:p>
          <a:p>
            <a:pPr lvl="0" algn="r" rtl="1"/>
            <a:r>
              <a:rPr lang="fa-IR" dirty="0">
                <a:cs typeface="B Titr" panose="00000700000000000000" pitchFamily="2" charset="-78"/>
              </a:rPr>
              <a:t>ویژگی های طرح رنزو پیانو</a:t>
            </a:r>
            <a:endParaRPr lang="en-US" dirty="0">
              <a:cs typeface="B Titr" panose="00000700000000000000" pitchFamily="2" charset="-78"/>
            </a:endParaRPr>
          </a:p>
          <a:p>
            <a:pPr lvl="0" algn="r" rtl="1"/>
            <a:r>
              <a:rPr lang="ar-SA" b="1" dirty="0">
                <a:solidFill>
                  <a:schemeClr val="tx1"/>
                </a:solidFill>
                <a:cs typeface="B Titr" panose="00000700000000000000" pitchFamily="2" charset="-78"/>
              </a:rPr>
              <a:t>پلان</a:t>
            </a:r>
            <a:r>
              <a:rPr lang="fa-IR" b="1" dirty="0">
                <a:solidFill>
                  <a:schemeClr val="tx1"/>
                </a:solidFill>
                <a:cs typeface="B Titr" panose="00000700000000000000" pitchFamily="2" charset="-78"/>
              </a:rPr>
              <a:t> </a:t>
            </a:r>
            <a:r>
              <a:rPr lang="ar-SA" b="1" dirty="0">
                <a:solidFill>
                  <a:schemeClr val="tx1"/>
                </a:solidFill>
                <a:cs typeface="B Titr" panose="00000700000000000000" pitchFamily="2" charset="-78"/>
              </a:rPr>
              <a:t>، نما</a:t>
            </a:r>
            <a:r>
              <a:rPr lang="fa-IR" b="1" dirty="0">
                <a:solidFill>
                  <a:schemeClr val="tx1"/>
                </a:solidFill>
                <a:cs typeface="B Titr" panose="00000700000000000000" pitchFamily="2" charset="-78"/>
              </a:rPr>
              <a:t> </a:t>
            </a:r>
            <a:r>
              <a:rPr lang="ar-SA" b="1" dirty="0">
                <a:solidFill>
                  <a:schemeClr val="tx1"/>
                </a:solidFill>
                <a:cs typeface="B Titr" panose="00000700000000000000" pitchFamily="2" charset="-78"/>
              </a:rPr>
              <a:t>،</a:t>
            </a:r>
            <a:r>
              <a:rPr lang="fa-IR" b="1" dirty="0">
                <a:solidFill>
                  <a:schemeClr val="tx1"/>
                </a:solidFill>
                <a:cs typeface="B Titr" panose="00000700000000000000" pitchFamily="2" charset="-78"/>
              </a:rPr>
              <a:t> </a:t>
            </a:r>
            <a:r>
              <a:rPr lang="ar-SA" b="1" dirty="0">
                <a:solidFill>
                  <a:schemeClr val="tx1"/>
                </a:solidFill>
                <a:cs typeface="B Titr" panose="00000700000000000000" pitchFamily="2" charset="-78"/>
              </a:rPr>
              <a:t>مقطع و</a:t>
            </a:r>
            <a:r>
              <a:rPr lang="fa-IR" b="1" dirty="0">
                <a:solidFill>
                  <a:schemeClr val="tx1"/>
                </a:solidFill>
                <a:cs typeface="B Titr" panose="00000700000000000000" pitchFamily="2" charset="-78"/>
              </a:rPr>
              <a:t> ماکت ها و</a:t>
            </a:r>
            <a:r>
              <a:rPr lang="ar-SA" b="1" dirty="0">
                <a:solidFill>
                  <a:schemeClr val="tx1"/>
                </a:solidFill>
                <a:cs typeface="B Titr" panose="00000700000000000000" pitchFamily="2" charset="-78"/>
              </a:rPr>
              <a:t> جزئیات</a:t>
            </a:r>
            <a:r>
              <a:rPr lang="fa-IR" b="1" dirty="0">
                <a:solidFill>
                  <a:schemeClr val="tx1"/>
                </a:solidFill>
                <a:cs typeface="B Titr" panose="00000700000000000000" pitchFamily="2" charset="-78"/>
              </a:rPr>
              <a:t> </a:t>
            </a:r>
            <a:r>
              <a:rPr lang="fa-IR" b="1" dirty="0" smtClean="0">
                <a:solidFill>
                  <a:schemeClr val="tx1"/>
                </a:solidFill>
                <a:cs typeface="B Titr" panose="00000700000000000000" pitchFamily="2" charset="-78"/>
              </a:rPr>
              <a:t>پروژه</a:t>
            </a:r>
          </a:p>
          <a:p>
            <a:pPr algn="r" rtl="1"/>
            <a:r>
              <a:rPr lang="fa-IR" dirty="0">
                <a:cs typeface="B Titr" panose="00000700000000000000" pitchFamily="2" charset="-78"/>
              </a:rPr>
              <a:t>میدان پوتسدامر هم </a:t>
            </a:r>
            <a:r>
              <a:rPr lang="fa-IR" dirty="0" smtClean="0">
                <a:cs typeface="B Titr" panose="00000700000000000000" pitchFamily="2" charset="-78"/>
              </a:rPr>
              <a:t>اکنون</a:t>
            </a:r>
          </a:p>
          <a:p>
            <a:pPr lvl="0" algn="r" rtl="1"/>
            <a:r>
              <a:rPr lang="fa-IR" dirty="0">
                <a:cs typeface="B Titr" panose="00000700000000000000" pitchFamily="2" charset="-78"/>
              </a:rPr>
              <a:t>1-دایملر </a:t>
            </a:r>
            <a:r>
              <a:rPr lang="fa-IR" dirty="0" smtClean="0">
                <a:cs typeface="B Titr" panose="00000700000000000000" pitchFamily="2" charset="-78"/>
              </a:rPr>
              <a:t>سیتی</a:t>
            </a:r>
          </a:p>
          <a:p>
            <a:pPr algn="r" rtl="1"/>
            <a:r>
              <a:rPr lang="fa-IR" dirty="0">
                <a:cs typeface="B Titr" panose="00000700000000000000" pitchFamily="2" charset="-78"/>
              </a:rPr>
              <a:t>2-سونی سنتر</a:t>
            </a:r>
            <a:endParaRPr lang="en-US" dirty="0">
              <a:cs typeface="B Titr" panose="00000700000000000000" pitchFamily="2" charset="-78"/>
            </a:endParaRPr>
          </a:p>
          <a:p>
            <a:pPr lvl="0" algn="r" rtl="1"/>
            <a:endParaRPr lang="en-US" dirty="0">
              <a:cs typeface="B Titr" panose="00000700000000000000" pitchFamily="2" charset="-78"/>
            </a:endParaRPr>
          </a:p>
          <a:p>
            <a:pPr algn="r" rtl="1"/>
            <a:endParaRPr lang="en-US" dirty="0">
              <a:cs typeface="B Titr" panose="00000700000000000000" pitchFamily="2" charset="-78"/>
            </a:endParaRPr>
          </a:p>
          <a:p>
            <a:pPr lvl="0" algn="r" rtl="1"/>
            <a:endParaRPr lang="en-US" dirty="0">
              <a:cs typeface="B Titr" panose="00000700000000000000" pitchFamily="2" charset="-78"/>
            </a:endParaRPr>
          </a:p>
          <a:p>
            <a:pPr algn="r" rtl="1"/>
            <a:endParaRPr lang="en-US" dirty="0">
              <a:cs typeface="B Titr" panose="00000700000000000000" pitchFamily="2" charset="-78"/>
            </a:endParaRPr>
          </a:p>
          <a:p>
            <a:pPr lvl="0" algn="r" rtl="1"/>
            <a:endParaRPr lang="en-US" dirty="0">
              <a:cs typeface="B Titr" panose="00000700000000000000" pitchFamily="2" charset="-78"/>
            </a:endParaRPr>
          </a:p>
          <a:p>
            <a:pPr algn="r" rtl="1"/>
            <a:endParaRPr lang="en-US" dirty="0">
              <a:cs typeface="B Titr" panose="00000700000000000000" pitchFamily="2" charset="-78"/>
            </a:endParaRPr>
          </a:p>
          <a:p>
            <a:pPr lvl="0" algn="r" rtl="1"/>
            <a:endParaRPr lang="en-US" dirty="0">
              <a:solidFill>
                <a:schemeClr val="tx1"/>
              </a:solidFill>
              <a:cs typeface="B Titr" panose="00000700000000000000" pitchFamily="2" charset="-78"/>
            </a:endParaRPr>
          </a:p>
          <a:p>
            <a:pPr algn="r" rtl="1"/>
            <a:endParaRPr lang="en-US" dirty="0">
              <a:cs typeface="B Titr" panose="00000700000000000000" pitchFamily="2" charset="-78"/>
            </a:endParaRPr>
          </a:p>
        </p:txBody>
      </p:sp>
      <p:sp>
        <p:nvSpPr>
          <p:cNvPr id="6" name="Content Placeholder 5"/>
          <p:cNvSpPr>
            <a:spLocks noGrp="1"/>
          </p:cNvSpPr>
          <p:nvPr>
            <p:ph sz="half" idx="2"/>
          </p:nvPr>
        </p:nvSpPr>
        <p:spPr>
          <a:xfrm>
            <a:off x="855060" y="2022366"/>
            <a:ext cx="4184034" cy="3880773"/>
          </a:xfrm>
        </p:spPr>
        <p:txBody>
          <a:bodyPr>
            <a:normAutofit/>
          </a:bodyPr>
          <a:lstStyle/>
          <a:p>
            <a:pPr lvl="0" algn="r" rtl="1"/>
            <a:r>
              <a:rPr lang="fa-IR" dirty="0">
                <a:cs typeface="B Titr" panose="00000700000000000000" pitchFamily="2" charset="-78"/>
              </a:rPr>
              <a:t>3-بیشیم </a:t>
            </a:r>
            <a:r>
              <a:rPr lang="fa-IR" dirty="0" smtClean="0">
                <a:cs typeface="B Titr" panose="00000700000000000000" pitchFamily="2" charset="-78"/>
              </a:rPr>
              <a:t>سنتر</a:t>
            </a:r>
          </a:p>
          <a:p>
            <a:pPr algn="r" rtl="1"/>
            <a:r>
              <a:rPr lang="fa-IR" dirty="0">
                <a:cs typeface="B Titr" panose="00000700000000000000" pitchFamily="2" charset="-78"/>
              </a:rPr>
              <a:t>4-لایپزیگر </a:t>
            </a:r>
            <a:r>
              <a:rPr lang="fa-IR" dirty="0" smtClean="0">
                <a:cs typeface="B Titr" panose="00000700000000000000" pitchFamily="2" charset="-78"/>
              </a:rPr>
              <a:t>پلاتز</a:t>
            </a:r>
          </a:p>
          <a:p>
            <a:pPr lvl="0" algn="r" rtl="1"/>
            <a:r>
              <a:rPr lang="ar-SA" b="1" dirty="0">
                <a:solidFill>
                  <a:schemeClr val="tx1"/>
                </a:solidFill>
                <a:cs typeface="B Titr" panose="00000700000000000000" pitchFamily="2" charset="-78"/>
              </a:rPr>
              <a:t>نقش پوتسدامر پلات</a:t>
            </a:r>
            <a:r>
              <a:rPr lang="fa-IR" b="1" dirty="0">
                <a:solidFill>
                  <a:schemeClr val="tx1"/>
                </a:solidFill>
                <a:cs typeface="B Titr" panose="00000700000000000000" pitchFamily="2" charset="-78"/>
              </a:rPr>
              <a:t>ز</a:t>
            </a:r>
            <a:r>
              <a:rPr lang="ar-SA" b="1" dirty="0">
                <a:solidFill>
                  <a:schemeClr val="tx1"/>
                </a:solidFill>
                <a:cs typeface="B Titr" panose="00000700000000000000" pitchFamily="2" charset="-78"/>
              </a:rPr>
              <a:t> در شهر برلین</a:t>
            </a:r>
            <a:endParaRPr lang="en-US" dirty="0">
              <a:cs typeface="B Titr" panose="00000700000000000000" pitchFamily="2" charset="-78"/>
            </a:endParaRPr>
          </a:p>
          <a:p>
            <a:pPr algn="r" rtl="1"/>
            <a:r>
              <a:rPr lang="fa-IR" b="1" dirty="0">
                <a:solidFill>
                  <a:schemeClr val="tx1"/>
                </a:solidFill>
                <a:cs typeface="B Titr" panose="00000700000000000000" pitchFamily="2" charset="-78"/>
              </a:rPr>
              <a:t>سایر جاذبه های میدان پوتسدامر </a:t>
            </a:r>
            <a:r>
              <a:rPr lang="fa-IR" b="1" dirty="0" smtClean="0">
                <a:solidFill>
                  <a:schemeClr val="tx1"/>
                </a:solidFill>
                <a:cs typeface="B Titr" panose="00000700000000000000" pitchFamily="2" charset="-78"/>
              </a:rPr>
              <a:t>پلاتس</a:t>
            </a:r>
            <a:endParaRPr lang="en-US" b="1" dirty="0" smtClean="0">
              <a:solidFill>
                <a:schemeClr val="tx1"/>
              </a:solidFill>
              <a:cs typeface="B Titr" panose="00000700000000000000" pitchFamily="2" charset="-78"/>
            </a:endParaRPr>
          </a:p>
          <a:p>
            <a:pPr algn="r" rtl="1"/>
            <a:r>
              <a:rPr lang="fa-IR" b="1" dirty="0" smtClean="0">
                <a:solidFill>
                  <a:schemeClr val="tx1"/>
                </a:solidFill>
                <a:cs typeface="B Titr" panose="00000700000000000000" pitchFamily="2" charset="-78"/>
              </a:rPr>
              <a:t>جمع بندی و نتیجه گیری</a:t>
            </a:r>
          </a:p>
          <a:p>
            <a:pPr algn="r" rtl="1"/>
            <a:r>
              <a:rPr lang="fa-IR" dirty="0">
                <a:cs typeface="B Titr" panose="00000700000000000000" pitchFamily="2" charset="-78"/>
              </a:rPr>
              <a:t>منابع</a:t>
            </a:r>
            <a:r>
              <a:rPr lang="fa-IR" b="1" dirty="0">
                <a:solidFill>
                  <a:schemeClr val="tx1"/>
                </a:solidFill>
                <a:cs typeface="B Titr" panose="00000700000000000000" pitchFamily="2" charset="-78"/>
              </a:rPr>
              <a:t/>
            </a:r>
            <a:br>
              <a:rPr lang="fa-IR" b="1" dirty="0">
                <a:solidFill>
                  <a:schemeClr val="tx1"/>
                </a:solidFill>
                <a:cs typeface="B Titr" panose="00000700000000000000" pitchFamily="2" charset="-78"/>
              </a:rPr>
            </a:br>
            <a:endParaRPr lang="en-US" dirty="0">
              <a:cs typeface="B Titr" panose="00000700000000000000" pitchFamily="2" charset="-78"/>
            </a:endParaRPr>
          </a:p>
          <a:p>
            <a:pPr lvl="0" algn="r" rtl="1"/>
            <a:endParaRPr lang="en-US" dirty="0">
              <a:cs typeface="B Titr" panose="00000700000000000000" pitchFamily="2" charset="-78"/>
            </a:endParaRPr>
          </a:p>
          <a:p>
            <a:pPr algn="r" rtl="1"/>
            <a:endParaRPr lang="en-US" dirty="0">
              <a:cs typeface="B Titr" panose="00000700000000000000" pitchFamily="2" charset="-78"/>
            </a:endParaRPr>
          </a:p>
          <a:p>
            <a:pPr lvl="0" algn="r" rtl="1"/>
            <a:endParaRPr lang="en-US" dirty="0">
              <a:cs typeface="B Titr" panose="00000700000000000000" pitchFamily="2" charset="-78"/>
            </a:endParaRPr>
          </a:p>
          <a:p>
            <a:pPr algn="r" rtl="1"/>
            <a:endParaRPr lang="en-US" dirty="0">
              <a:cs typeface="B Titr" panose="00000700000000000000" pitchFamily="2" charset="-78"/>
            </a:endParaRPr>
          </a:p>
        </p:txBody>
      </p:sp>
    </p:spTree>
    <p:extLst>
      <p:ext uri="{BB962C8B-B14F-4D97-AF65-F5344CB8AC3E}">
        <p14:creationId xmlns:p14="http://schemas.microsoft.com/office/powerpoint/2010/main" val="29911242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ipe(down)">
                                      <p:cBhvr>
                                        <p:cTn id="13" dur="500"/>
                                        <p:tgtEl>
                                          <p:spTgt spid="5">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wipe(down)">
                                      <p:cBhvr>
                                        <p:cTn id="16" dur="500"/>
                                        <p:tgtEl>
                                          <p:spTgt spid="5">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wipe(down)">
                                      <p:cBhvr>
                                        <p:cTn id="19" dur="500"/>
                                        <p:tgtEl>
                                          <p:spTgt spid="5">
                                            <p:txEl>
                                              <p:pRg st="4" end="4"/>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wipe(down)">
                                      <p:cBhvr>
                                        <p:cTn id="22" dur="500"/>
                                        <p:tgtEl>
                                          <p:spTgt spid="5">
                                            <p:txEl>
                                              <p:pRg st="5" end="5"/>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wipe(down)">
                                      <p:cBhvr>
                                        <p:cTn id="25" dur="500"/>
                                        <p:tgtEl>
                                          <p:spTgt spid="5">
                                            <p:txEl>
                                              <p:pRg st="6" end="6"/>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wipe(down)">
                                      <p:cBhvr>
                                        <p:cTn id="28" dur="500"/>
                                        <p:tgtEl>
                                          <p:spTgt spid="5">
                                            <p:txEl>
                                              <p:pRg st="7" end="7"/>
                                            </p:tx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Effect transition="in" filter="wipe(down)">
                                      <p:cBhvr>
                                        <p:cTn id="31" dur="500"/>
                                        <p:tgtEl>
                                          <p:spTgt spid="5">
                                            <p:txEl>
                                              <p:pRg st="8" end="8"/>
                                            </p:tx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down)">
                                      <p:cBhvr>
                                        <p:cTn id="34" dur="500"/>
                                        <p:tgtEl>
                                          <p:spTgt spid="6">
                                            <p:txEl>
                                              <p:pRg st="0" end="0"/>
                                            </p:txEl>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wipe(down)">
                                      <p:cBhvr>
                                        <p:cTn id="37" dur="500"/>
                                        <p:tgtEl>
                                          <p:spTgt spid="6">
                                            <p:txEl>
                                              <p:pRg st="1" end="1"/>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wipe(down)">
                                      <p:cBhvr>
                                        <p:cTn id="40" dur="500"/>
                                        <p:tgtEl>
                                          <p:spTgt spid="6">
                                            <p:txEl>
                                              <p:pRg st="2" end="2"/>
                                            </p:txEl>
                                          </p:spTgt>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wipe(down)">
                                      <p:cBhvr>
                                        <p:cTn id="43" dur="500"/>
                                        <p:tgtEl>
                                          <p:spTgt spid="6">
                                            <p:txEl>
                                              <p:pRg st="3" end="3"/>
                                            </p:txEl>
                                          </p:spTgt>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wipe(down)">
                                      <p:cBhvr>
                                        <p:cTn id="46" dur="500"/>
                                        <p:tgtEl>
                                          <p:spTgt spid="6">
                                            <p:txEl>
                                              <p:pRg st="4" end="4"/>
                                            </p:txEl>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Effect transition="in" filter="wipe(down)">
                                      <p:cBhvr>
                                        <p:cTn id="49"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266700"/>
            <a:ext cx="5787851" cy="647700"/>
          </a:xfrm>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pPr algn="ctr" rtl="1"/>
            <a:r>
              <a:rPr lang="ar-SA" sz="3200" b="1" dirty="0" smtClean="0">
                <a:solidFill>
                  <a:schemeClr val="tx1"/>
                </a:solidFill>
                <a:cs typeface="B Nazanin" panose="00000400000000000000" pitchFamily="2" charset="-78"/>
              </a:rPr>
              <a:t>پلان</a:t>
            </a:r>
            <a:r>
              <a:rPr lang="fa-IR" sz="3200" b="1" dirty="0" smtClean="0">
                <a:solidFill>
                  <a:schemeClr val="tx1"/>
                </a:solidFill>
                <a:cs typeface="B Nazanin" panose="00000400000000000000" pitchFamily="2" charset="-78"/>
              </a:rPr>
              <a:t> </a:t>
            </a:r>
            <a:r>
              <a:rPr lang="ar-SA" sz="3200" b="1" dirty="0" smtClean="0">
                <a:solidFill>
                  <a:schemeClr val="tx1"/>
                </a:solidFill>
                <a:cs typeface="B Nazanin" panose="00000400000000000000" pitchFamily="2" charset="-78"/>
              </a:rPr>
              <a:t>، نما</a:t>
            </a:r>
            <a:r>
              <a:rPr lang="fa-IR" sz="3200" b="1" dirty="0" smtClean="0">
                <a:solidFill>
                  <a:schemeClr val="tx1"/>
                </a:solidFill>
                <a:cs typeface="B Nazanin" panose="00000400000000000000" pitchFamily="2" charset="-78"/>
              </a:rPr>
              <a:t> </a:t>
            </a:r>
            <a:r>
              <a:rPr lang="ar-SA" sz="3200" b="1" dirty="0" smtClean="0">
                <a:solidFill>
                  <a:schemeClr val="tx1"/>
                </a:solidFill>
                <a:cs typeface="B Nazanin" panose="00000400000000000000" pitchFamily="2" charset="-78"/>
              </a:rPr>
              <a:t>،</a:t>
            </a:r>
            <a:r>
              <a:rPr lang="fa-IR" sz="3200" b="1" dirty="0" smtClean="0">
                <a:solidFill>
                  <a:schemeClr val="tx1"/>
                </a:solidFill>
                <a:cs typeface="B Nazanin" panose="00000400000000000000" pitchFamily="2" charset="-78"/>
              </a:rPr>
              <a:t> </a:t>
            </a:r>
            <a:r>
              <a:rPr lang="ar-SA" sz="3200" b="1" dirty="0" smtClean="0">
                <a:solidFill>
                  <a:schemeClr val="tx1"/>
                </a:solidFill>
                <a:cs typeface="B Nazanin" panose="00000400000000000000" pitchFamily="2" charset="-78"/>
              </a:rPr>
              <a:t>مقطع و</a:t>
            </a:r>
            <a:r>
              <a:rPr lang="fa-IR" sz="3200" b="1" dirty="0" smtClean="0">
                <a:solidFill>
                  <a:schemeClr val="tx1"/>
                </a:solidFill>
                <a:cs typeface="B Nazanin" panose="00000400000000000000" pitchFamily="2" charset="-78"/>
              </a:rPr>
              <a:t> ماکت ها و</a:t>
            </a:r>
            <a:r>
              <a:rPr lang="ar-SA" sz="3200" b="1" dirty="0" smtClean="0">
                <a:solidFill>
                  <a:schemeClr val="tx1"/>
                </a:solidFill>
                <a:cs typeface="B Nazanin" panose="00000400000000000000" pitchFamily="2" charset="-78"/>
              </a:rPr>
              <a:t> جزئیات</a:t>
            </a:r>
            <a:r>
              <a:rPr lang="fa-IR" sz="3200" b="1" dirty="0" smtClean="0">
                <a:solidFill>
                  <a:schemeClr val="tx1"/>
                </a:solidFill>
                <a:cs typeface="B Nazanin" panose="00000400000000000000" pitchFamily="2" charset="-78"/>
              </a:rPr>
              <a:t> پروژه</a:t>
            </a:r>
            <a:endParaRPr lang="en-US" sz="3200" dirty="0">
              <a:solidFill>
                <a:schemeClr val="tx1"/>
              </a:solidFill>
              <a:cs typeface="B Nazanin" panose="00000400000000000000" pitchFamily="2" charset="-78"/>
            </a:endParaRPr>
          </a:p>
        </p:txBody>
      </p:sp>
      <p:pic>
        <p:nvPicPr>
          <p:cNvPr id="6" name="Content Placeholder 3" descr="drawing_file_1155_fr"/>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5408804" y="990600"/>
            <a:ext cx="3888811" cy="5943600"/>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732" y="958567"/>
            <a:ext cx="4172268" cy="6007665"/>
          </a:xfrm>
          <a:prstGeom prst="rect">
            <a:avLst/>
          </a:prstGeom>
          <a:ln w="88900" cap="sq" cmpd="thickThin">
            <a:solidFill>
              <a:srgbClr val="000000"/>
            </a:solidFill>
            <a:prstDash val="solid"/>
            <a:miter lim="800000"/>
          </a:ln>
          <a:effectLst>
            <a:innerShdw blurRad="76200">
              <a:srgbClr val="000000"/>
            </a:innerShdw>
          </a:effectLst>
        </p:spPr>
      </p:pic>
      <p:sp>
        <p:nvSpPr>
          <p:cNvPr id="8" name="Rounded Rectangle 7"/>
          <p:cNvSpPr/>
          <p:nvPr/>
        </p:nvSpPr>
        <p:spPr>
          <a:xfrm>
            <a:off x="1638300" y="990600"/>
            <a:ext cx="381000" cy="38100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9" name="Rounded Rectangle 8"/>
          <p:cNvSpPr/>
          <p:nvPr/>
        </p:nvSpPr>
        <p:spPr>
          <a:xfrm>
            <a:off x="1638300" y="1600200"/>
            <a:ext cx="381000" cy="3810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00"/>
              </a:solidFill>
            </a:endParaRPr>
          </a:p>
        </p:txBody>
      </p:sp>
      <p:sp>
        <p:nvSpPr>
          <p:cNvPr id="10" name="Rectangle 9"/>
          <p:cNvSpPr/>
          <p:nvPr/>
        </p:nvSpPr>
        <p:spPr>
          <a:xfrm>
            <a:off x="411682" y="1004740"/>
            <a:ext cx="1226618" cy="400110"/>
          </a:xfrm>
          <a:prstGeom prst="rect">
            <a:avLst/>
          </a:prstGeom>
        </p:spPr>
        <p:txBody>
          <a:bodyPr wrap="none">
            <a:spAutoFit/>
          </a:bodyPr>
          <a:lstStyle/>
          <a:p>
            <a:pPr>
              <a:defRPr/>
            </a:pPr>
            <a:r>
              <a:rPr lang="fa-IR" sz="2000" b="1" dirty="0">
                <a:cs typeface="B Nazanin" panose="00000400000000000000" pitchFamily="2" charset="-78"/>
              </a:rPr>
              <a:t>مسیر سواره</a:t>
            </a:r>
            <a:endParaRPr lang="en-US" sz="2000" b="1" dirty="0">
              <a:cs typeface="B Nazanin" panose="00000400000000000000" pitchFamily="2" charset="-78"/>
            </a:endParaRPr>
          </a:p>
        </p:txBody>
      </p:sp>
      <p:sp>
        <p:nvSpPr>
          <p:cNvPr id="11" name="Rectangle 10"/>
          <p:cNvSpPr/>
          <p:nvPr/>
        </p:nvSpPr>
        <p:spPr>
          <a:xfrm>
            <a:off x="398338" y="1600200"/>
            <a:ext cx="1239962" cy="400110"/>
          </a:xfrm>
          <a:prstGeom prst="rect">
            <a:avLst/>
          </a:prstGeom>
        </p:spPr>
        <p:txBody>
          <a:bodyPr wrap="square">
            <a:spAutoFit/>
          </a:bodyPr>
          <a:lstStyle/>
          <a:p>
            <a:pPr algn="r" rtl="1">
              <a:defRPr/>
            </a:pPr>
            <a:r>
              <a:rPr lang="fa-IR" sz="2000" b="1" dirty="0">
                <a:cs typeface="B Nazanin" panose="00000400000000000000" pitchFamily="2" charset="-78"/>
              </a:rPr>
              <a:t>مسیر  </a:t>
            </a:r>
            <a:r>
              <a:rPr lang="fa-IR" sz="2000" b="1" dirty="0" smtClean="0">
                <a:cs typeface="B Nazanin" panose="00000400000000000000" pitchFamily="2" charset="-78"/>
              </a:rPr>
              <a:t>پیاده</a:t>
            </a:r>
            <a:endParaRPr lang="en-US" sz="2000" b="1" dirty="0">
              <a:cs typeface="B Nazanin" panose="00000400000000000000" pitchFamily="2" charset="-78"/>
            </a:endParaRPr>
          </a:p>
        </p:txBody>
      </p:sp>
    </p:spTree>
    <p:extLst>
      <p:ext uri="{BB962C8B-B14F-4D97-AF65-F5344CB8AC3E}">
        <p14:creationId xmlns:p14="http://schemas.microsoft.com/office/powerpoint/2010/main" val="41755569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drawing_file_1157_f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00105" y="99152"/>
            <a:ext cx="4476110" cy="6648679"/>
          </a:xfrm>
          <a:prstGeom prst="rect">
            <a:avLst/>
          </a:prstGeom>
          <a:ln w="88900" cap="sq" cmpd="thickThin">
            <a:solidFill>
              <a:srgbClr val="000000"/>
            </a:solidFill>
            <a:prstDash val="solid"/>
            <a:miter lim="800000"/>
          </a:ln>
          <a:effectLst>
            <a:innerShdw blurRad="76200">
              <a:srgbClr val="000000"/>
            </a:innerShdw>
          </a:effectLst>
        </p:spPr>
      </p:pic>
      <p:sp>
        <p:nvSpPr>
          <p:cNvPr id="7" name="Right Arrow Callout 6"/>
          <p:cNvSpPr/>
          <p:nvPr/>
        </p:nvSpPr>
        <p:spPr>
          <a:xfrm rot="10800000">
            <a:off x="8102600" y="812861"/>
            <a:ext cx="533400" cy="381000"/>
          </a:xfrm>
          <a:prstGeom prst="rightArrowCallout">
            <a:avLst/>
          </a:prstGeom>
          <a:solidFill>
            <a:schemeClr val="accent6">
              <a:lumMod val="60000"/>
              <a:lumOff val="40000"/>
            </a:schemeClr>
          </a:solidFill>
          <a:ln>
            <a:noFill/>
          </a:ln>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p:spPr>
        <p:txBody>
          <a:bodyPr anchor="ctr"/>
          <a:lstStyle/>
          <a:p>
            <a:pPr algn="ctr" fontAlgn="auto">
              <a:spcBef>
                <a:spcPts val="0"/>
              </a:spcBef>
              <a:spcAft>
                <a:spcPts val="0"/>
              </a:spcAft>
              <a:defRPr/>
            </a:pPr>
            <a:endParaRPr lang="en-US" kern="0" dirty="0">
              <a:solidFill>
                <a:sysClr val="window" lastClr="FFFFFF"/>
              </a:solidFill>
              <a:latin typeface="Constantia"/>
              <a:cs typeface="+mn-cs"/>
            </a:endParaRPr>
          </a:p>
        </p:txBody>
      </p:sp>
      <p:sp>
        <p:nvSpPr>
          <p:cNvPr id="8" name="Right Arrow Callout 7"/>
          <p:cNvSpPr/>
          <p:nvPr/>
        </p:nvSpPr>
        <p:spPr>
          <a:xfrm rot="10800000">
            <a:off x="8102600" y="1778888"/>
            <a:ext cx="533400" cy="381000"/>
          </a:xfrm>
          <a:prstGeom prst="rightArrowCallout">
            <a:avLst/>
          </a:prstGeom>
          <a:solidFill>
            <a:srgbClr val="3F1AA6"/>
          </a:solidFill>
          <a:ln>
            <a:noFill/>
          </a:ln>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p:spPr>
        <p:txBody>
          <a:bodyPr anchor="ctr"/>
          <a:lstStyle/>
          <a:p>
            <a:pPr algn="ctr" fontAlgn="auto">
              <a:spcBef>
                <a:spcPts val="0"/>
              </a:spcBef>
              <a:spcAft>
                <a:spcPts val="0"/>
              </a:spcAft>
              <a:defRPr/>
            </a:pPr>
            <a:endParaRPr lang="en-US" kern="0" dirty="0">
              <a:solidFill>
                <a:sysClr val="window" lastClr="FFFFFF"/>
              </a:solidFill>
              <a:latin typeface="Constantia"/>
              <a:cs typeface="+mn-cs"/>
            </a:endParaRPr>
          </a:p>
        </p:txBody>
      </p:sp>
      <p:sp>
        <p:nvSpPr>
          <p:cNvPr id="9" name="Right Arrow Callout 8"/>
          <p:cNvSpPr/>
          <p:nvPr/>
        </p:nvSpPr>
        <p:spPr>
          <a:xfrm rot="10800000">
            <a:off x="8102600" y="2744915"/>
            <a:ext cx="533400" cy="381000"/>
          </a:xfrm>
          <a:prstGeom prst="rightArrowCallout">
            <a:avLst/>
          </a:prstGeom>
          <a:solidFill>
            <a:srgbClr val="C77F97"/>
          </a:solidFill>
          <a:ln w="38100" cap="flat" cmpd="sng" algn="ctr">
            <a:solidFill>
              <a:srgbClr val="D092A7">
                <a:shade val="50000"/>
              </a:srgbClr>
            </a:solidFill>
            <a:prstDash val="solid"/>
          </a:ln>
          <a:effectLst/>
        </p:spPr>
        <p:txBody>
          <a:bodyPr anchor="ctr"/>
          <a:lstStyle/>
          <a:p>
            <a:pPr algn="ctr" fontAlgn="auto">
              <a:spcBef>
                <a:spcPts val="0"/>
              </a:spcBef>
              <a:spcAft>
                <a:spcPts val="0"/>
              </a:spcAft>
              <a:defRPr/>
            </a:pPr>
            <a:endParaRPr lang="en-US" kern="0" dirty="0">
              <a:solidFill>
                <a:sysClr val="window" lastClr="FFFFFF"/>
              </a:solidFill>
              <a:latin typeface="Constantia"/>
              <a:cs typeface="+mn-cs"/>
            </a:endParaRPr>
          </a:p>
        </p:txBody>
      </p:sp>
      <p:sp>
        <p:nvSpPr>
          <p:cNvPr id="10" name="Right Arrow Callout 9"/>
          <p:cNvSpPr/>
          <p:nvPr/>
        </p:nvSpPr>
        <p:spPr>
          <a:xfrm rot="10800000">
            <a:off x="8102600" y="3710942"/>
            <a:ext cx="533400" cy="381000"/>
          </a:xfrm>
          <a:prstGeom prst="rightArrowCallout">
            <a:avLst/>
          </a:prstGeom>
          <a:solidFill>
            <a:srgbClr val="0D6353"/>
          </a:solidFill>
          <a:ln w="38100" cap="flat" cmpd="sng" algn="ctr">
            <a:solidFill>
              <a:srgbClr val="007635"/>
            </a:solidFill>
            <a:prstDash val="solid"/>
          </a:ln>
          <a:effectLst/>
          <a:scene3d>
            <a:camera prst="orthographicFront"/>
            <a:lightRig rig="threePt" dir="t"/>
          </a:scene3d>
          <a:sp3d extrusionH="76200" contourW="12700">
            <a:extrusionClr>
              <a:srgbClr val="A5B592">
                <a:lumMod val="75000"/>
              </a:srgbClr>
            </a:extrusionClr>
            <a:contourClr>
              <a:srgbClr val="A5B592">
                <a:lumMod val="75000"/>
              </a:srgbClr>
            </a:contourClr>
          </a:sp3d>
        </p:spPr>
        <p:txBody>
          <a:bodyPr anchor="ctr"/>
          <a:lstStyle/>
          <a:p>
            <a:pPr algn="ctr" fontAlgn="auto">
              <a:spcBef>
                <a:spcPts val="0"/>
              </a:spcBef>
              <a:spcAft>
                <a:spcPts val="0"/>
              </a:spcAft>
              <a:defRPr/>
            </a:pPr>
            <a:endParaRPr lang="en-US" kern="0" dirty="0">
              <a:solidFill>
                <a:sysClr val="window" lastClr="FFFFFF"/>
              </a:solidFill>
              <a:latin typeface="Constantia"/>
              <a:cs typeface="+mn-cs"/>
            </a:endParaRPr>
          </a:p>
        </p:txBody>
      </p:sp>
      <p:sp>
        <p:nvSpPr>
          <p:cNvPr id="11" name="Right Arrow Callout 10"/>
          <p:cNvSpPr/>
          <p:nvPr/>
        </p:nvSpPr>
        <p:spPr>
          <a:xfrm rot="10800000">
            <a:off x="8102600" y="4716645"/>
            <a:ext cx="533400" cy="381000"/>
          </a:xfrm>
          <a:prstGeom prst="rightArrowCallout">
            <a:avLst/>
          </a:prstGeom>
          <a:solidFill>
            <a:srgbClr val="00B0F0"/>
          </a:solidFill>
          <a:ln w="63500" cap="flat" cmpd="sng" algn="ctr">
            <a:noFill/>
            <a:prstDash val="solid"/>
          </a:ln>
          <a:effectLst>
            <a:outerShdw blurRad="95000" rotWithShape="0">
              <a:srgbClr val="000000">
                <a:alpha val="50000"/>
              </a:srgbClr>
            </a:outerShdw>
            <a:softEdge rad="12700"/>
          </a:effectLst>
        </p:spPr>
        <p:txBody>
          <a:bodyPr anchor="ctr"/>
          <a:lstStyle/>
          <a:p>
            <a:pPr algn="ctr" fontAlgn="auto">
              <a:spcBef>
                <a:spcPts val="0"/>
              </a:spcBef>
              <a:spcAft>
                <a:spcPts val="0"/>
              </a:spcAft>
              <a:defRPr/>
            </a:pPr>
            <a:endParaRPr lang="en-US" kern="0" dirty="0">
              <a:solidFill>
                <a:sysClr val="window" lastClr="FFFFFF"/>
              </a:solidFill>
              <a:latin typeface="Constantia"/>
              <a:cs typeface="+mn-cs"/>
            </a:endParaRPr>
          </a:p>
        </p:txBody>
      </p:sp>
      <p:sp>
        <p:nvSpPr>
          <p:cNvPr id="12" name="Rectangle 11"/>
          <p:cNvSpPr/>
          <p:nvPr/>
        </p:nvSpPr>
        <p:spPr>
          <a:xfrm>
            <a:off x="6504323" y="824529"/>
            <a:ext cx="1293945" cy="461665"/>
          </a:xfrm>
          <a:prstGeom prst="rect">
            <a:avLst/>
          </a:prstGeom>
        </p:spPr>
        <p:txBody>
          <a:bodyPr wrap="none">
            <a:spAutoFit/>
          </a:bodyPr>
          <a:lstStyle/>
          <a:p>
            <a:pPr algn="r" fontAlgn="auto">
              <a:spcAft>
                <a:spcPts val="0"/>
              </a:spcAft>
              <a:defRPr/>
            </a:pPr>
            <a:r>
              <a:rPr lang="fa-IR" sz="2400" b="1" spc="-100" dirty="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rPr>
              <a:t>فضای اداری</a:t>
            </a:r>
            <a:endParaRPr lang="en-US" sz="2400" b="1" spc="-100" dirty="0">
              <a:ln w="3200">
                <a:solidFill>
                  <a:srgbClr val="444D26">
                    <a:shade val="75000"/>
                    <a:alpha val="25000"/>
                  </a:srgbClr>
                </a:solidFill>
                <a:prstDash val="solid"/>
                <a:round/>
              </a:ln>
              <a:effectLst>
                <a:innerShdw blurRad="50800" dist="25400" dir="13500000">
                  <a:prstClr val="black">
                    <a:alpha val="70000"/>
                  </a:prstClr>
                </a:innerShdw>
              </a:effectLst>
              <a:latin typeface="Constantia"/>
            </a:endParaRPr>
          </a:p>
        </p:txBody>
      </p:sp>
      <p:sp>
        <p:nvSpPr>
          <p:cNvPr id="13" name="Rectangle 12"/>
          <p:cNvSpPr/>
          <p:nvPr/>
        </p:nvSpPr>
        <p:spPr>
          <a:xfrm>
            <a:off x="5462371" y="1738555"/>
            <a:ext cx="2335897" cy="461665"/>
          </a:xfrm>
          <a:prstGeom prst="rect">
            <a:avLst/>
          </a:prstGeom>
        </p:spPr>
        <p:txBody>
          <a:bodyPr wrap="none">
            <a:spAutoFit/>
          </a:bodyPr>
          <a:lstStyle/>
          <a:p>
            <a:pPr algn="r" fontAlgn="auto">
              <a:spcAft>
                <a:spcPts val="0"/>
              </a:spcAft>
              <a:defRPr/>
            </a:pPr>
            <a:r>
              <a:rPr lang="fa-IR" sz="2400" b="1" spc="-100" dirty="0" smtClean="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rPr>
              <a:t>فضای مسکونی-اقامتی</a:t>
            </a:r>
            <a:endParaRPr lang="en-US" sz="2400" b="1" spc="-100" dirty="0">
              <a:ln w="3200">
                <a:solidFill>
                  <a:srgbClr val="444D26">
                    <a:shade val="75000"/>
                    <a:alpha val="25000"/>
                  </a:srgbClr>
                </a:solidFill>
                <a:prstDash val="solid"/>
                <a:round/>
              </a:ln>
              <a:effectLst>
                <a:innerShdw blurRad="50800" dist="25400" dir="13500000">
                  <a:prstClr val="black">
                    <a:alpha val="70000"/>
                  </a:prstClr>
                </a:innerShdw>
              </a:effectLst>
              <a:latin typeface="Constantia"/>
            </a:endParaRPr>
          </a:p>
        </p:txBody>
      </p:sp>
      <p:sp>
        <p:nvSpPr>
          <p:cNvPr id="14" name="Rectangle 13"/>
          <p:cNvSpPr/>
          <p:nvPr/>
        </p:nvSpPr>
        <p:spPr>
          <a:xfrm>
            <a:off x="6145250" y="2708268"/>
            <a:ext cx="1653018" cy="461665"/>
          </a:xfrm>
          <a:prstGeom prst="rect">
            <a:avLst/>
          </a:prstGeom>
        </p:spPr>
        <p:txBody>
          <a:bodyPr wrap="none">
            <a:spAutoFit/>
          </a:bodyPr>
          <a:lstStyle/>
          <a:p>
            <a:pPr algn="r" fontAlgn="auto">
              <a:spcAft>
                <a:spcPts val="0"/>
              </a:spcAft>
              <a:defRPr/>
            </a:pPr>
            <a:r>
              <a:rPr lang="fa-IR" sz="2400" b="1" spc="-100" dirty="0" smtClean="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rPr>
              <a:t>سینما</a:t>
            </a:r>
            <a:r>
              <a:rPr lang="fa-IR" sz="2400" b="1" spc="-100" dirty="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rPr>
              <a:t> </a:t>
            </a:r>
            <a:r>
              <a:rPr lang="fa-IR" sz="2400" b="1" spc="-100" dirty="0" smtClean="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rPr>
              <a:t>سه بعدی</a:t>
            </a:r>
            <a:endParaRPr lang="en-US" sz="2400" b="1" spc="-100" dirty="0">
              <a:ln w="3200">
                <a:solidFill>
                  <a:srgbClr val="444D26">
                    <a:shade val="75000"/>
                    <a:alpha val="25000"/>
                  </a:srgbClr>
                </a:solidFill>
                <a:prstDash val="solid"/>
                <a:round/>
              </a:ln>
              <a:effectLst>
                <a:innerShdw blurRad="50800" dist="25400" dir="13500000">
                  <a:prstClr val="black">
                    <a:alpha val="70000"/>
                  </a:prstClr>
                </a:innerShdw>
              </a:effectLst>
              <a:latin typeface="Constantia"/>
            </a:endParaRPr>
          </a:p>
        </p:txBody>
      </p:sp>
      <p:sp>
        <p:nvSpPr>
          <p:cNvPr id="15" name="Rectangle 14"/>
          <p:cNvSpPr/>
          <p:nvPr/>
        </p:nvSpPr>
        <p:spPr>
          <a:xfrm>
            <a:off x="5731676" y="3677981"/>
            <a:ext cx="2066592" cy="461665"/>
          </a:xfrm>
          <a:prstGeom prst="rect">
            <a:avLst/>
          </a:prstGeom>
        </p:spPr>
        <p:txBody>
          <a:bodyPr wrap="none">
            <a:spAutoFit/>
          </a:bodyPr>
          <a:lstStyle/>
          <a:p>
            <a:pPr algn="r" fontAlgn="auto">
              <a:spcAft>
                <a:spcPts val="0"/>
              </a:spcAft>
              <a:defRPr/>
            </a:pPr>
            <a:r>
              <a:rPr lang="fa-IR" sz="2400" b="1" spc="-100" dirty="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rPr>
              <a:t>تالار </a:t>
            </a:r>
            <a:r>
              <a:rPr lang="fa-IR" sz="2400" b="1" spc="-100" dirty="0" smtClean="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rPr>
              <a:t>موسیقی و تئاتر</a:t>
            </a:r>
            <a:endParaRPr lang="en-US" sz="2400" b="1" spc="-100" dirty="0">
              <a:ln w="3200">
                <a:solidFill>
                  <a:srgbClr val="444D26">
                    <a:shade val="75000"/>
                    <a:alpha val="25000"/>
                  </a:srgbClr>
                </a:solidFill>
                <a:prstDash val="solid"/>
                <a:round/>
              </a:ln>
              <a:effectLst>
                <a:innerShdw blurRad="50800" dist="25400" dir="13500000">
                  <a:prstClr val="black">
                    <a:alpha val="70000"/>
                  </a:prstClr>
                </a:innerShdw>
              </a:effectLst>
              <a:latin typeface="Constantia"/>
            </a:endParaRPr>
          </a:p>
        </p:txBody>
      </p:sp>
      <p:sp>
        <p:nvSpPr>
          <p:cNvPr id="16" name="Rectangle 15"/>
          <p:cNvSpPr/>
          <p:nvPr/>
        </p:nvSpPr>
        <p:spPr>
          <a:xfrm>
            <a:off x="7161555" y="4728314"/>
            <a:ext cx="636713" cy="461665"/>
          </a:xfrm>
          <a:prstGeom prst="rect">
            <a:avLst/>
          </a:prstGeom>
        </p:spPr>
        <p:txBody>
          <a:bodyPr wrap="none">
            <a:spAutoFit/>
          </a:bodyPr>
          <a:lstStyle/>
          <a:p>
            <a:pPr algn="r" fontAlgn="auto">
              <a:spcAft>
                <a:spcPts val="0"/>
              </a:spcAft>
              <a:defRPr/>
            </a:pPr>
            <a:r>
              <a:rPr lang="fa-IR" sz="2400" b="1" spc="-100" dirty="0" smtClean="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rPr>
              <a:t>بانک</a:t>
            </a:r>
            <a:endParaRPr lang="en-US" sz="2400" b="1" spc="-100" dirty="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endParaRPr>
          </a:p>
        </p:txBody>
      </p:sp>
      <p:sp>
        <p:nvSpPr>
          <p:cNvPr id="17" name="Right Arrow Callout 16"/>
          <p:cNvSpPr/>
          <p:nvPr/>
        </p:nvSpPr>
        <p:spPr>
          <a:xfrm rot="10800000">
            <a:off x="8102600" y="5722349"/>
            <a:ext cx="533400" cy="381000"/>
          </a:xfrm>
          <a:prstGeom prst="rightArrowCallout">
            <a:avLst/>
          </a:prstGeom>
          <a:solidFill>
            <a:srgbClr val="CCCCFF"/>
          </a:solidFill>
          <a:ln w="63500" cap="flat" cmpd="sng" algn="ctr">
            <a:noFill/>
            <a:prstDash val="solid"/>
          </a:ln>
          <a:effectLst>
            <a:outerShdw blurRad="95000" rotWithShape="0">
              <a:srgbClr val="000000">
                <a:alpha val="50000"/>
              </a:srgbClr>
            </a:outerShdw>
            <a:softEdge rad="12700"/>
          </a:effectLst>
        </p:spPr>
        <p:txBody>
          <a:bodyPr anchor="ctr"/>
          <a:lstStyle/>
          <a:p>
            <a:pPr algn="ctr" fontAlgn="auto">
              <a:spcBef>
                <a:spcPts val="0"/>
              </a:spcBef>
              <a:spcAft>
                <a:spcPts val="0"/>
              </a:spcAft>
              <a:defRPr/>
            </a:pPr>
            <a:endParaRPr lang="en-US" kern="0" dirty="0">
              <a:solidFill>
                <a:sysClr val="window" lastClr="FFFFFF"/>
              </a:solidFill>
              <a:latin typeface="Constantia"/>
              <a:cs typeface="+mn-cs"/>
            </a:endParaRPr>
          </a:p>
        </p:txBody>
      </p:sp>
      <p:sp>
        <p:nvSpPr>
          <p:cNvPr id="18" name="Rectangle 17"/>
          <p:cNvSpPr/>
          <p:nvPr/>
        </p:nvSpPr>
        <p:spPr>
          <a:xfrm>
            <a:off x="7208043" y="5682016"/>
            <a:ext cx="590225" cy="461665"/>
          </a:xfrm>
          <a:prstGeom prst="rect">
            <a:avLst/>
          </a:prstGeom>
        </p:spPr>
        <p:txBody>
          <a:bodyPr wrap="none">
            <a:spAutoFit/>
          </a:bodyPr>
          <a:lstStyle/>
          <a:p>
            <a:pPr algn="r" fontAlgn="auto">
              <a:spcAft>
                <a:spcPts val="0"/>
              </a:spcAft>
              <a:defRPr/>
            </a:pPr>
            <a:r>
              <a:rPr lang="fa-IR" sz="2400" b="1" spc="-100" dirty="0" smtClean="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rPr>
              <a:t>هتل</a:t>
            </a:r>
            <a:endParaRPr lang="en-US" sz="2400" b="1" spc="-100" dirty="0">
              <a:ln w="3200">
                <a:solidFill>
                  <a:srgbClr val="444D26">
                    <a:shade val="75000"/>
                    <a:alpha val="25000"/>
                  </a:srgbClr>
                </a:solidFill>
                <a:prstDash val="solid"/>
                <a:round/>
              </a:ln>
              <a:effectLst>
                <a:innerShdw blurRad="50800" dist="25400" dir="13500000">
                  <a:prstClr val="black">
                    <a:alpha val="70000"/>
                  </a:prstClr>
                </a:innerShdw>
              </a:effectLst>
              <a:latin typeface="Constantia"/>
              <a:cs typeface="B Nazanin" panose="00000400000000000000" pitchFamily="2" charset="-78"/>
            </a:endParaRPr>
          </a:p>
        </p:txBody>
      </p:sp>
    </p:spTree>
    <p:extLst>
      <p:ext uri="{BB962C8B-B14F-4D97-AF65-F5344CB8AC3E}">
        <p14:creationId xmlns:p14="http://schemas.microsoft.com/office/powerpoint/2010/main" val="33330570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rawing_file_1169_fr"/>
          <p:cNvPicPr>
            <a:picLocks noGrp="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7704138" y="3706813"/>
            <a:ext cx="4487862" cy="3136900"/>
          </a:xfrm>
          <a:prstGeom prst="rect">
            <a:avLst/>
          </a:prstGeom>
          <a:noFill/>
          <a:ln>
            <a:noFill/>
          </a:ln>
        </p:spPr>
      </p:pic>
      <p:pic>
        <p:nvPicPr>
          <p:cNvPr id="5" name="Picture 4" descr="drawing_file_1170_fr"/>
          <p:cNvPicPr/>
          <p:nvPr/>
        </p:nvPicPr>
        <p:blipFill>
          <a:blip r:embed="rId4">
            <a:extLst>
              <a:ext uri="{28A0092B-C50C-407E-A947-70E740481C1C}">
                <a14:useLocalDpi xmlns:a14="http://schemas.microsoft.com/office/drawing/2010/main" val="0"/>
              </a:ext>
            </a:extLst>
          </a:blip>
          <a:srcRect/>
          <a:stretch>
            <a:fillRect/>
          </a:stretch>
        </p:blipFill>
        <p:spPr bwMode="auto">
          <a:xfrm>
            <a:off x="208301" y="2228157"/>
            <a:ext cx="4972828" cy="2426740"/>
          </a:xfrm>
          <a:prstGeom prst="rect">
            <a:avLst/>
          </a:prstGeom>
          <a:noFill/>
          <a:ln>
            <a:noFill/>
          </a:ln>
        </p:spPr>
      </p:pic>
      <p:pic>
        <p:nvPicPr>
          <p:cNvPr id="6" name="Picture 5" descr="drawing_file_1261_fr"/>
          <p:cNvPicPr/>
          <p:nvPr/>
        </p:nvPicPr>
        <p:blipFill>
          <a:blip r:embed="rId5">
            <a:extLst>
              <a:ext uri="{28A0092B-C50C-407E-A947-70E740481C1C}">
                <a14:useLocalDpi xmlns:a14="http://schemas.microsoft.com/office/drawing/2010/main" val="0"/>
              </a:ext>
            </a:extLst>
          </a:blip>
          <a:srcRect/>
          <a:stretch>
            <a:fillRect/>
          </a:stretch>
        </p:blipFill>
        <p:spPr bwMode="auto">
          <a:xfrm>
            <a:off x="208301" y="113605"/>
            <a:ext cx="4972828" cy="2118425"/>
          </a:xfrm>
          <a:prstGeom prst="rect">
            <a:avLst/>
          </a:prstGeom>
          <a:noFill/>
          <a:ln>
            <a:noFill/>
          </a:ln>
        </p:spPr>
      </p:pic>
      <p:pic>
        <p:nvPicPr>
          <p:cNvPr id="7" name="Picture 6" descr="drawing_file_1262_fr"/>
          <p:cNvPicPr/>
          <p:nvPr/>
        </p:nvPicPr>
        <p:blipFill>
          <a:blip r:embed="rId6">
            <a:extLst>
              <a:ext uri="{28A0092B-C50C-407E-A947-70E740481C1C}">
                <a14:useLocalDpi xmlns:a14="http://schemas.microsoft.com/office/drawing/2010/main" val="0"/>
              </a:ext>
            </a:extLst>
          </a:blip>
          <a:srcRect/>
          <a:stretch>
            <a:fillRect/>
          </a:stretch>
        </p:blipFill>
        <p:spPr bwMode="auto">
          <a:xfrm>
            <a:off x="208301" y="4654897"/>
            <a:ext cx="4972828" cy="2188044"/>
          </a:xfrm>
          <a:prstGeom prst="rect">
            <a:avLst/>
          </a:prstGeom>
          <a:noFill/>
          <a:ln>
            <a:noFill/>
          </a:ln>
        </p:spPr>
      </p:pic>
      <p:sp>
        <p:nvSpPr>
          <p:cNvPr id="2" name="TextBox 1"/>
          <p:cNvSpPr txBox="1"/>
          <p:nvPr/>
        </p:nvSpPr>
        <p:spPr>
          <a:xfrm>
            <a:off x="9974492" y="972762"/>
            <a:ext cx="1953599" cy="400110"/>
          </a:xfrm>
          <a:prstGeom prst="rect">
            <a:avLst/>
          </a:prstGeom>
          <a:noFill/>
        </p:spPr>
        <p:txBody>
          <a:bodyPr wrap="square" rtlCol="0">
            <a:spAutoFit/>
          </a:bodyPr>
          <a:lstStyle/>
          <a:p>
            <a:pPr algn="l"/>
            <a:r>
              <a:rPr lang="en-US" sz="2000" b="1" dirty="0" smtClean="0">
                <a:cs typeface="B Nazanin" panose="00000400000000000000" pitchFamily="2" charset="-78"/>
              </a:rPr>
              <a:t>DEBIS TOWER</a:t>
            </a:r>
            <a:endParaRPr lang="en-US" sz="2000" b="1" dirty="0">
              <a:cs typeface="B Nazanin" panose="00000400000000000000" pitchFamily="2" charset="-78"/>
            </a:endParaRPr>
          </a:p>
        </p:txBody>
      </p:sp>
      <p:pic>
        <p:nvPicPr>
          <p:cNvPr id="8" name="Picture 7" descr="drawing_file_1260_fr"/>
          <p:cNvPicPr/>
          <p:nvPr/>
        </p:nvPicPr>
        <p:blipFill>
          <a:blip r:embed="rId7">
            <a:extLst>
              <a:ext uri="{28A0092B-C50C-407E-A947-70E740481C1C}">
                <a14:useLocalDpi xmlns:a14="http://schemas.microsoft.com/office/drawing/2010/main" val="0"/>
              </a:ext>
            </a:extLst>
          </a:blip>
          <a:srcRect/>
          <a:stretch>
            <a:fillRect/>
          </a:stretch>
        </p:blipFill>
        <p:spPr bwMode="auto">
          <a:xfrm>
            <a:off x="5181129" y="596641"/>
            <a:ext cx="4431810" cy="2526132"/>
          </a:xfrm>
          <a:prstGeom prst="rect">
            <a:avLst/>
          </a:prstGeom>
          <a:noFill/>
          <a:ln>
            <a:noFill/>
          </a:ln>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72652" y="1755916"/>
            <a:ext cx="2357281" cy="3371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6224933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rawing_file_1162_fr"/>
          <p:cNvPicPr/>
          <p:nvPr/>
        </p:nvPicPr>
        <p:blipFill>
          <a:blip r:embed="rId2">
            <a:extLst>
              <a:ext uri="{28A0092B-C50C-407E-A947-70E740481C1C}">
                <a14:useLocalDpi xmlns:a14="http://schemas.microsoft.com/office/drawing/2010/main" val="0"/>
              </a:ext>
            </a:extLst>
          </a:blip>
          <a:srcRect/>
          <a:stretch>
            <a:fillRect/>
          </a:stretch>
        </p:blipFill>
        <p:spPr bwMode="auto">
          <a:xfrm>
            <a:off x="164225" y="295744"/>
            <a:ext cx="4352925" cy="6515100"/>
          </a:xfrm>
          <a:prstGeom prst="rect">
            <a:avLst/>
          </a:prstGeom>
          <a:noFill/>
          <a:ln>
            <a:noFill/>
          </a:ln>
        </p:spPr>
      </p:pic>
      <p:pic>
        <p:nvPicPr>
          <p:cNvPr id="5" name="Picture 4" descr="drawing_file_1241_fr"/>
          <p:cNvPicPr/>
          <p:nvPr/>
        </p:nvPicPr>
        <p:blipFill>
          <a:blip r:embed="rId3">
            <a:extLst>
              <a:ext uri="{28A0092B-C50C-407E-A947-70E740481C1C}">
                <a14:useLocalDpi xmlns:a14="http://schemas.microsoft.com/office/drawing/2010/main" val="0"/>
              </a:ext>
            </a:extLst>
          </a:blip>
          <a:srcRect/>
          <a:stretch>
            <a:fillRect/>
          </a:stretch>
        </p:blipFill>
        <p:spPr bwMode="auto">
          <a:xfrm>
            <a:off x="4742309" y="295744"/>
            <a:ext cx="5009153" cy="3199301"/>
          </a:xfrm>
          <a:prstGeom prst="rect">
            <a:avLst/>
          </a:prstGeom>
          <a:noFill/>
          <a:ln>
            <a:noFill/>
          </a:ln>
        </p:spPr>
      </p:pic>
      <p:pic>
        <p:nvPicPr>
          <p:cNvPr id="9" name="Picture 8" descr="drawing_file_1240_fr"/>
          <p:cNvPicPr/>
          <p:nvPr/>
        </p:nvPicPr>
        <p:blipFill>
          <a:blip r:embed="rId4">
            <a:extLst>
              <a:ext uri="{28A0092B-C50C-407E-A947-70E740481C1C}">
                <a14:useLocalDpi xmlns:a14="http://schemas.microsoft.com/office/drawing/2010/main" val="0"/>
              </a:ext>
            </a:extLst>
          </a:blip>
          <a:srcRect/>
          <a:stretch>
            <a:fillRect/>
          </a:stretch>
        </p:blipFill>
        <p:spPr bwMode="auto">
          <a:xfrm>
            <a:off x="4578241" y="3553294"/>
            <a:ext cx="5009153" cy="2955400"/>
          </a:xfrm>
          <a:prstGeom prst="rect">
            <a:avLst/>
          </a:prstGeom>
          <a:noFill/>
          <a:ln>
            <a:noFill/>
          </a:ln>
        </p:spPr>
      </p:pic>
      <p:sp>
        <p:nvSpPr>
          <p:cNvPr id="2" name="TextBox 1"/>
          <p:cNvSpPr txBox="1"/>
          <p:nvPr/>
        </p:nvSpPr>
        <p:spPr>
          <a:xfrm>
            <a:off x="9812553" y="1077374"/>
            <a:ext cx="2237874" cy="369332"/>
          </a:xfrm>
          <a:prstGeom prst="rect">
            <a:avLst/>
          </a:prstGeom>
          <a:noFill/>
        </p:spPr>
        <p:txBody>
          <a:bodyPr wrap="square" rtlCol="0">
            <a:spAutoFit/>
          </a:bodyPr>
          <a:lstStyle/>
          <a:p>
            <a:r>
              <a:rPr lang="en-US" dirty="0" smtClean="0"/>
              <a:t>BAHNHOFF TOWER</a:t>
            </a:r>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49256" y="1748072"/>
            <a:ext cx="2362262" cy="361044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0080816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rawing_file_1278_fr"/>
          <p:cNvPicPr/>
          <p:nvPr/>
        </p:nvPicPr>
        <p:blipFill>
          <a:blip r:embed="rId3">
            <a:extLst>
              <a:ext uri="{28A0092B-C50C-407E-A947-70E740481C1C}">
                <a14:useLocalDpi xmlns:a14="http://schemas.microsoft.com/office/drawing/2010/main" val="0"/>
              </a:ext>
            </a:extLst>
          </a:blip>
          <a:srcRect/>
          <a:stretch>
            <a:fillRect/>
          </a:stretch>
        </p:blipFill>
        <p:spPr bwMode="auto">
          <a:xfrm>
            <a:off x="1748954" y="4365933"/>
            <a:ext cx="3813341" cy="2349018"/>
          </a:xfrm>
          <a:prstGeom prst="rect">
            <a:avLst/>
          </a:prstGeom>
          <a:noFill/>
          <a:ln>
            <a:noFill/>
          </a:ln>
        </p:spPr>
      </p:pic>
      <p:pic>
        <p:nvPicPr>
          <p:cNvPr id="7" name="Picture 6" descr="drawing_file_1275_fr"/>
          <p:cNvPicPr/>
          <p:nvPr/>
        </p:nvPicPr>
        <p:blipFill>
          <a:blip r:embed="rId4">
            <a:extLst>
              <a:ext uri="{28A0092B-C50C-407E-A947-70E740481C1C}">
                <a14:useLocalDpi xmlns:a14="http://schemas.microsoft.com/office/drawing/2010/main" val="0"/>
              </a:ext>
            </a:extLst>
          </a:blip>
          <a:srcRect/>
          <a:stretch>
            <a:fillRect/>
          </a:stretch>
        </p:blipFill>
        <p:spPr bwMode="auto">
          <a:xfrm>
            <a:off x="6062366" y="4457956"/>
            <a:ext cx="3921625" cy="2180424"/>
          </a:xfrm>
          <a:prstGeom prst="rect">
            <a:avLst/>
          </a:prstGeom>
          <a:noFill/>
          <a:ln>
            <a:noFill/>
          </a:ln>
        </p:spPr>
      </p:pic>
      <p:pic>
        <p:nvPicPr>
          <p:cNvPr id="8" name="Picture 7" descr="drawing_file_1265_fr"/>
          <p:cNvPicPr/>
          <p:nvPr/>
        </p:nvPicPr>
        <p:blipFill>
          <a:blip r:embed="rId5">
            <a:extLst>
              <a:ext uri="{28A0092B-C50C-407E-A947-70E740481C1C}">
                <a14:useLocalDpi xmlns:a14="http://schemas.microsoft.com/office/drawing/2010/main" val="0"/>
              </a:ext>
            </a:extLst>
          </a:blip>
          <a:srcRect/>
          <a:stretch>
            <a:fillRect/>
          </a:stretch>
        </p:blipFill>
        <p:spPr bwMode="auto">
          <a:xfrm>
            <a:off x="294590" y="25461"/>
            <a:ext cx="6392779" cy="2122403"/>
          </a:xfrm>
          <a:prstGeom prst="rect">
            <a:avLst/>
          </a:prstGeom>
          <a:noFill/>
          <a:ln>
            <a:noFill/>
          </a:ln>
        </p:spPr>
      </p:pic>
      <p:pic>
        <p:nvPicPr>
          <p:cNvPr id="9" name="Picture 8" descr="drawing_file_1267_fr"/>
          <p:cNvPicPr/>
          <p:nvPr/>
        </p:nvPicPr>
        <p:blipFill>
          <a:blip r:embed="rId6">
            <a:extLst>
              <a:ext uri="{28A0092B-C50C-407E-A947-70E740481C1C}">
                <a14:useLocalDpi xmlns:a14="http://schemas.microsoft.com/office/drawing/2010/main" val="0"/>
              </a:ext>
            </a:extLst>
          </a:blip>
          <a:srcRect/>
          <a:stretch>
            <a:fillRect/>
          </a:stretch>
        </p:blipFill>
        <p:spPr bwMode="auto">
          <a:xfrm>
            <a:off x="175732" y="2118777"/>
            <a:ext cx="6392779" cy="2122403"/>
          </a:xfrm>
          <a:prstGeom prst="rect">
            <a:avLst/>
          </a:prstGeom>
          <a:noFill/>
          <a:ln>
            <a:noFill/>
          </a:ln>
        </p:spPr>
      </p:pic>
      <p:sp>
        <p:nvSpPr>
          <p:cNvPr id="2" name="TextBox 1"/>
          <p:cNvSpPr txBox="1"/>
          <p:nvPr/>
        </p:nvSpPr>
        <p:spPr>
          <a:xfrm>
            <a:off x="2674289" y="-2031"/>
            <a:ext cx="1395663" cy="369332"/>
          </a:xfrm>
          <a:prstGeom prst="rect">
            <a:avLst/>
          </a:prstGeom>
          <a:noFill/>
        </p:spPr>
        <p:txBody>
          <a:bodyPr wrap="square" rtlCol="0">
            <a:spAutoFit/>
          </a:bodyPr>
          <a:lstStyle/>
          <a:p>
            <a:r>
              <a:rPr lang="en-US" dirty="0" smtClean="0"/>
              <a:t>SPEIL BANK</a:t>
            </a:r>
            <a:endParaRPr lang="en-US" dirty="0"/>
          </a:p>
        </p:txBody>
      </p:sp>
      <p:sp>
        <p:nvSpPr>
          <p:cNvPr id="3" name="TextBox 2"/>
          <p:cNvSpPr txBox="1"/>
          <p:nvPr/>
        </p:nvSpPr>
        <p:spPr>
          <a:xfrm>
            <a:off x="4733316" y="4118891"/>
            <a:ext cx="2935705" cy="369332"/>
          </a:xfrm>
          <a:prstGeom prst="rect">
            <a:avLst/>
          </a:prstGeom>
          <a:noFill/>
        </p:spPr>
        <p:txBody>
          <a:bodyPr wrap="square" rtlCol="0">
            <a:spAutoFit/>
          </a:bodyPr>
          <a:lstStyle/>
          <a:p>
            <a:r>
              <a:rPr lang="en-US" dirty="0" smtClean="0"/>
              <a:t>SKULPTUR THEATER</a:t>
            </a:r>
            <a:endParaRPr lang="en-US" dirty="0"/>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51887" y="367301"/>
            <a:ext cx="2639687" cy="378086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8658424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rawing_file_1252_fr"/>
          <p:cNvPicPr/>
          <p:nvPr/>
        </p:nvPicPr>
        <p:blipFill>
          <a:blip r:embed="rId2">
            <a:extLst>
              <a:ext uri="{28A0092B-C50C-407E-A947-70E740481C1C}">
                <a14:useLocalDpi xmlns:a14="http://schemas.microsoft.com/office/drawing/2010/main" val="0"/>
              </a:ext>
            </a:extLst>
          </a:blip>
          <a:srcRect/>
          <a:stretch>
            <a:fillRect/>
          </a:stretch>
        </p:blipFill>
        <p:spPr bwMode="auto">
          <a:xfrm>
            <a:off x="2103824" y="868898"/>
            <a:ext cx="5626638" cy="3308463"/>
          </a:xfrm>
          <a:prstGeom prst="rect">
            <a:avLst/>
          </a:prstGeom>
          <a:noFill/>
          <a:ln>
            <a:noFill/>
          </a:ln>
        </p:spPr>
      </p:pic>
      <p:pic>
        <p:nvPicPr>
          <p:cNvPr id="7" name="Picture 6" descr="drawing_file_1258_fr"/>
          <p:cNvPicPr/>
          <p:nvPr/>
        </p:nvPicPr>
        <p:blipFill>
          <a:blip r:embed="rId3">
            <a:extLst>
              <a:ext uri="{28A0092B-C50C-407E-A947-70E740481C1C}">
                <a14:useLocalDpi xmlns:a14="http://schemas.microsoft.com/office/drawing/2010/main" val="0"/>
              </a:ext>
            </a:extLst>
          </a:blip>
          <a:srcRect/>
          <a:stretch>
            <a:fillRect/>
          </a:stretch>
        </p:blipFill>
        <p:spPr bwMode="auto">
          <a:xfrm>
            <a:off x="957176" y="4384523"/>
            <a:ext cx="7919934" cy="2375980"/>
          </a:xfrm>
          <a:prstGeom prst="rect">
            <a:avLst/>
          </a:prstGeom>
          <a:noFill/>
          <a:ln>
            <a:noFill/>
          </a:ln>
        </p:spPr>
      </p:pic>
      <p:sp>
        <p:nvSpPr>
          <p:cNvPr id="2" name="TextBox 1"/>
          <p:cNvSpPr txBox="1"/>
          <p:nvPr/>
        </p:nvSpPr>
        <p:spPr>
          <a:xfrm>
            <a:off x="4006516" y="477070"/>
            <a:ext cx="2815389" cy="369332"/>
          </a:xfrm>
          <a:prstGeom prst="rect">
            <a:avLst/>
          </a:prstGeom>
          <a:noFill/>
        </p:spPr>
        <p:txBody>
          <a:bodyPr wrap="square" rtlCol="0">
            <a:spAutoFit/>
          </a:bodyPr>
          <a:lstStyle/>
          <a:p>
            <a:r>
              <a:rPr lang="en-US" dirty="0" smtClean="0"/>
              <a:t>IMAX COMPLEX</a:t>
            </a:r>
            <a:endParaRPr lang="en-US" dirty="0"/>
          </a:p>
        </p:txBody>
      </p:sp>
      <p:sp>
        <p:nvSpPr>
          <p:cNvPr id="3" name="TextBox 2"/>
          <p:cNvSpPr txBox="1"/>
          <p:nvPr/>
        </p:nvSpPr>
        <p:spPr>
          <a:xfrm>
            <a:off x="2583017" y="4295273"/>
            <a:ext cx="4668252" cy="369332"/>
          </a:xfrm>
          <a:prstGeom prst="rect">
            <a:avLst/>
          </a:prstGeom>
          <a:noFill/>
        </p:spPr>
        <p:txBody>
          <a:bodyPr wrap="square" rtlCol="0">
            <a:spAutoFit/>
          </a:bodyPr>
          <a:lstStyle/>
          <a:p>
            <a:r>
              <a:rPr lang="en-US" dirty="0" smtClean="0"/>
              <a:t>MARLENE DIETRICH AND IMAX COMPLEX</a:t>
            </a: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7110" y="1370688"/>
            <a:ext cx="3140808" cy="451234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6447333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rawing_file_1161_fr"/>
          <p:cNvPicPr/>
          <p:nvPr/>
        </p:nvPicPr>
        <p:blipFill>
          <a:blip r:embed="rId2">
            <a:extLst>
              <a:ext uri="{28A0092B-C50C-407E-A947-70E740481C1C}">
                <a14:useLocalDpi xmlns:a14="http://schemas.microsoft.com/office/drawing/2010/main" val="0"/>
              </a:ext>
            </a:extLst>
          </a:blip>
          <a:srcRect/>
          <a:stretch>
            <a:fillRect/>
          </a:stretch>
        </p:blipFill>
        <p:spPr bwMode="auto">
          <a:xfrm>
            <a:off x="0" y="2538842"/>
            <a:ext cx="8903931" cy="3294455"/>
          </a:xfrm>
          <a:prstGeom prst="rect">
            <a:avLst/>
          </a:prstGeom>
          <a:ln>
            <a:noFill/>
          </a:ln>
          <a:effectLst>
            <a:outerShdw blurRad="292100" dist="139700" dir="2700000" algn="tl" rotWithShape="0">
              <a:srgbClr val="333333">
                <a:alpha val="65000"/>
              </a:srgbClr>
            </a:outerShdw>
          </a:effectLst>
        </p:spPr>
      </p:pic>
      <p:sp>
        <p:nvSpPr>
          <p:cNvPr id="2" name="Rectangle 1"/>
          <p:cNvSpPr/>
          <p:nvPr/>
        </p:nvSpPr>
        <p:spPr>
          <a:xfrm>
            <a:off x="327640" y="1014656"/>
            <a:ext cx="8248650" cy="830997"/>
          </a:xfrm>
          <a:prstGeom prst="rect">
            <a:avLst/>
          </a:prstGeom>
        </p:spPr>
        <p:txBody>
          <a:bodyPr wrap="square">
            <a:spAutoFit/>
          </a:bodyPr>
          <a:lstStyle/>
          <a:p>
            <a:pPr algn="ctr" rtl="1">
              <a:defRPr/>
            </a:pPr>
            <a:r>
              <a:rPr lang="fa-IR" sz="2400" b="1" dirty="0">
                <a:cs typeface="B Nazanin" panose="00000400000000000000" pitchFamily="2" charset="-78"/>
              </a:rPr>
              <a:t>خط آسمان مجموعه </a:t>
            </a:r>
            <a:r>
              <a:rPr lang="fa-IR" sz="2400" b="1" dirty="0" smtClean="0">
                <a:cs typeface="B Nazanin" panose="00000400000000000000" pitchFamily="2" charset="-78"/>
              </a:rPr>
              <a:t>پوتسدامر </a:t>
            </a:r>
            <a:r>
              <a:rPr lang="fa-IR" sz="2400" b="1" dirty="0">
                <a:cs typeface="B Nazanin" panose="00000400000000000000" pitchFamily="2" charset="-78"/>
              </a:rPr>
              <a:t>پلاتز،خط آسمانی منحصر بفرد می باشد.صعود و نزول های شدید ناگهانی در دو سمت نمای اصلی منظره شهر را قاب </a:t>
            </a:r>
            <a:r>
              <a:rPr lang="fa-IR" sz="2400" b="1" dirty="0" smtClean="0">
                <a:cs typeface="B Nazanin" panose="00000400000000000000" pitchFamily="2" charset="-78"/>
              </a:rPr>
              <a:t>کرده</a:t>
            </a:r>
            <a:r>
              <a:rPr lang="en-US" sz="2400" b="1" dirty="0" smtClean="0">
                <a:cs typeface="B Nazanin" panose="00000400000000000000" pitchFamily="2" charset="-78"/>
              </a:rPr>
              <a:t> </a:t>
            </a:r>
            <a:r>
              <a:rPr lang="fa-IR" sz="2400" b="1" dirty="0">
                <a:cs typeface="B Nazanin" panose="00000400000000000000" pitchFamily="2" charset="-78"/>
              </a:rPr>
              <a:t> </a:t>
            </a:r>
            <a:r>
              <a:rPr lang="fa-IR" sz="2400" b="1" dirty="0" smtClean="0">
                <a:cs typeface="B Nazanin" panose="00000400000000000000" pitchFamily="2" charset="-78"/>
              </a:rPr>
              <a:t>است</a:t>
            </a:r>
            <a:endParaRPr lang="en-US" sz="2400" b="1" dirty="0">
              <a:cs typeface="B Nazanin" panose="000004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3931" y="1845653"/>
            <a:ext cx="3288069" cy="468083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6888943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del_file_635_fr"/>
          <p:cNvPicPr/>
          <p:nvPr/>
        </p:nvPicPr>
        <p:blipFill>
          <a:blip r:embed="rId2">
            <a:extLst>
              <a:ext uri="{28A0092B-C50C-407E-A947-70E740481C1C}">
                <a14:useLocalDpi xmlns:a14="http://schemas.microsoft.com/office/drawing/2010/main" val="0"/>
              </a:ext>
            </a:extLst>
          </a:blip>
          <a:srcRect/>
          <a:stretch>
            <a:fillRect/>
          </a:stretch>
        </p:blipFill>
        <p:spPr bwMode="auto">
          <a:xfrm>
            <a:off x="0" y="704851"/>
            <a:ext cx="12205195" cy="5638800"/>
          </a:xfrm>
          <a:prstGeom prst="rect">
            <a:avLst/>
          </a:prstGeom>
          <a:noFill/>
          <a:ln>
            <a:noFill/>
          </a:ln>
        </p:spPr>
      </p:pic>
    </p:spTree>
    <p:extLst>
      <p:ext uri="{BB962C8B-B14F-4D97-AF65-F5344CB8AC3E}">
        <p14:creationId xmlns:p14="http://schemas.microsoft.com/office/powerpoint/2010/main" val="29303793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مجتمع مسکونی پوتسدامر پلاتز - (www.memarfa.com) (10)">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94552" y="0"/>
            <a:ext cx="11723077" cy="6858000"/>
          </a:xfrm>
          <a:prstGeom prst="rect">
            <a:avLst/>
          </a:prstGeom>
          <a:noFill/>
          <a:ln>
            <a:noFill/>
          </a:ln>
        </p:spPr>
      </p:pic>
    </p:spTree>
    <p:extLst>
      <p:ext uri="{BB962C8B-B14F-4D97-AF65-F5344CB8AC3E}">
        <p14:creationId xmlns:p14="http://schemas.microsoft.com/office/powerpoint/2010/main" val="6774612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odel_file_641_fr"/>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5391510" cy="6858000"/>
          </a:xfrm>
          <a:prstGeom prst="rect">
            <a:avLst/>
          </a:prstGeom>
          <a:noFill/>
          <a:ln>
            <a:noFill/>
          </a:ln>
        </p:spPr>
      </p:pic>
      <p:pic>
        <p:nvPicPr>
          <p:cNvPr id="7" name="Picture 6" descr="model_file_651_fr"/>
          <p:cNvPicPr/>
          <p:nvPr/>
        </p:nvPicPr>
        <p:blipFill>
          <a:blip r:embed="rId3">
            <a:extLst>
              <a:ext uri="{28A0092B-C50C-407E-A947-70E740481C1C}">
                <a14:useLocalDpi xmlns:a14="http://schemas.microsoft.com/office/drawing/2010/main" val="0"/>
              </a:ext>
            </a:extLst>
          </a:blip>
          <a:srcRect/>
          <a:stretch>
            <a:fillRect/>
          </a:stretch>
        </p:blipFill>
        <p:spPr bwMode="auto">
          <a:xfrm>
            <a:off x="5391510" y="817613"/>
            <a:ext cx="6800490" cy="5222776"/>
          </a:xfrm>
          <a:prstGeom prst="rect">
            <a:avLst/>
          </a:prstGeom>
          <a:noFill/>
          <a:ln>
            <a:noFill/>
          </a:ln>
        </p:spPr>
      </p:pic>
    </p:spTree>
    <p:extLst>
      <p:ext uri="{BB962C8B-B14F-4D97-AF65-F5344CB8AC3E}">
        <p14:creationId xmlns:p14="http://schemas.microsoft.com/office/powerpoint/2010/main" val="7681205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70467" y="247515"/>
            <a:ext cx="3349668" cy="636666"/>
          </a:xfrm>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pPr algn="ctr" rtl="1"/>
            <a:r>
              <a:rPr lang="fa-IR" b="1" dirty="0" smtClean="0">
                <a:solidFill>
                  <a:schemeClr val="tx1"/>
                </a:solidFill>
                <a:cs typeface="B Nazanin" panose="00000400000000000000" pitchFamily="2" charset="-78"/>
              </a:rPr>
              <a:t>معرفی سایت مجموعه</a:t>
            </a:r>
            <a:endParaRPr lang="en-US" b="1" dirty="0">
              <a:solidFill>
                <a:schemeClr val="tx1"/>
              </a:solidFill>
              <a:cs typeface="B Nazanin" panose="00000400000000000000" pitchFamily="2" charset="-78"/>
            </a:endParaRPr>
          </a:p>
        </p:txBody>
      </p:sp>
      <p:pic>
        <p:nvPicPr>
          <p:cNvPr id="4" name="Picture 2" descr="C:\Documents and Settings\nima\Desktop\Black\Scan0012.jpg"/>
          <p:cNvPicPr>
            <a:picLocks noChangeAspect="1" noChangeArrowheads="1"/>
          </p:cNvPicPr>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677335" y="2387332"/>
            <a:ext cx="10003635" cy="42117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5" name="Content Placeholder 5"/>
          <p:cNvGraphicFramePr>
            <a:graphicFrameLocks/>
          </p:cNvGraphicFramePr>
          <p:nvPr>
            <p:extLst/>
          </p:nvPr>
        </p:nvGraphicFramePr>
        <p:xfrm>
          <a:off x="4452069" y="4403127"/>
          <a:ext cx="19080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677333" y="1017722"/>
            <a:ext cx="8562900" cy="1200329"/>
          </a:xfrm>
          <a:prstGeom prst="rect">
            <a:avLst/>
          </a:prstGeom>
        </p:spPr>
        <p:txBody>
          <a:bodyPr wrap="square">
            <a:spAutoFit/>
          </a:bodyPr>
          <a:lstStyle/>
          <a:p>
            <a:pPr algn="r" rtl="1" fontAlgn="auto">
              <a:spcBef>
                <a:spcPts val="0"/>
              </a:spcBef>
              <a:spcAft>
                <a:spcPts val="0"/>
              </a:spcAft>
              <a:defRPr/>
            </a:pPr>
            <a:r>
              <a:rPr lang="fa-IR" sz="2400" dirty="0">
                <a:cs typeface="B Nazanin" panose="00000400000000000000" pitchFamily="2" charset="-78"/>
              </a:rPr>
              <a:t>سایت پروژه طراحی شده توسط رنزو پیانو در جنوب رودخانه اشمایر و در منطقه تاریخی </a:t>
            </a:r>
            <a:r>
              <a:rPr lang="fa-IR" sz="2400" dirty="0" smtClean="0">
                <a:cs typeface="B Nazanin" panose="00000400000000000000" pitchFamily="2" charset="-78"/>
              </a:rPr>
              <a:t>پوسدامر و در فاصله یک کیلومتری از مجلس رایشتاگ و دروازه ی براندبورگ و جنوب غربی پارک تیرگاردن واقع شده است</a:t>
            </a:r>
            <a:endParaRPr lang="en-US" sz="2400" dirty="0"/>
          </a:p>
        </p:txBody>
      </p:sp>
      <p:sp>
        <p:nvSpPr>
          <p:cNvPr id="11" name="Up Arrow 10"/>
          <p:cNvSpPr/>
          <p:nvPr/>
        </p:nvSpPr>
        <p:spPr>
          <a:xfrm>
            <a:off x="677335" y="2387332"/>
            <a:ext cx="412163" cy="6161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p:cNvSpPr/>
          <p:nvPr/>
        </p:nvSpPr>
        <p:spPr>
          <a:xfrm flipH="1">
            <a:off x="520423" y="3032851"/>
            <a:ext cx="725985" cy="584775"/>
          </a:xfrm>
          <a:prstGeom prst="rect">
            <a:avLst/>
          </a:prstGeom>
          <a:noFill/>
        </p:spPr>
        <p:txBody>
          <a:bodyPr wrap="square" lIns="91440" tIns="45720" rIns="91440" bIns="45720">
            <a:spAutoFit/>
          </a:bodyPr>
          <a:lstStyle/>
          <a:p>
            <a:pPr algn="ctr"/>
            <a:r>
              <a:rPr lang="en-US" sz="3200" dirty="0">
                <a:ln w="0"/>
                <a:effectLst>
                  <a:outerShdw blurRad="38100" dist="19050" dir="2700000" algn="tl" rotWithShape="0">
                    <a:schemeClr val="dk1">
                      <a:alpha val="40000"/>
                    </a:schemeClr>
                  </a:outerShdw>
                </a:effectLst>
              </a:rPr>
              <a:t>N</a:t>
            </a:r>
            <a:endParaRPr lang="en-US" sz="3200" b="0" cap="none" spc="0" dirty="0">
              <a:ln w="0"/>
              <a:solidFill>
                <a:schemeClr val="tx1"/>
              </a:solidFill>
              <a:effectLst>
                <a:outerShdw blurRad="38100" dist="19050" dir="2700000" algn="tl" rotWithShape="0">
                  <a:schemeClr val="dk1">
                    <a:alpha val="40000"/>
                  </a:schemeClr>
                </a:outerShdw>
              </a:effectLst>
            </a:endParaRPr>
          </a:p>
        </p:txBody>
      </p:sp>
      <p:sp>
        <p:nvSpPr>
          <p:cNvPr id="13" name="6-Point Star 12"/>
          <p:cNvSpPr/>
          <p:nvPr/>
        </p:nvSpPr>
        <p:spPr>
          <a:xfrm>
            <a:off x="3660170" y="3932612"/>
            <a:ext cx="226214" cy="279950"/>
          </a:xfrm>
          <a:prstGeom prst="star6">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4" name="6-Point Star 13"/>
          <p:cNvSpPr/>
          <p:nvPr/>
        </p:nvSpPr>
        <p:spPr>
          <a:xfrm>
            <a:off x="5799801" y="3845148"/>
            <a:ext cx="181529" cy="174929"/>
          </a:xfrm>
          <a:prstGeom prst="star6">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5" name="6-Point Star 14"/>
          <p:cNvSpPr/>
          <p:nvPr/>
        </p:nvSpPr>
        <p:spPr>
          <a:xfrm>
            <a:off x="5670467" y="3523401"/>
            <a:ext cx="181529" cy="174929"/>
          </a:xfrm>
          <a:prstGeom prst="star6">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6" name="TextBox 15"/>
          <p:cNvSpPr txBox="1"/>
          <p:nvPr/>
        </p:nvSpPr>
        <p:spPr>
          <a:xfrm>
            <a:off x="2879393" y="4142748"/>
            <a:ext cx="2202511" cy="338554"/>
          </a:xfrm>
          <a:prstGeom prst="rect">
            <a:avLst/>
          </a:prstGeom>
          <a:noFill/>
        </p:spPr>
        <p:txBody>
          <a:bodyPr wrap="square" rtlCol="0">
            <a:spAutoFit/>
          </a:bodyPr>
          <a:lstStyle/>
          <a:p>
            <a:r>
              <a:rPr lang="en-US" sz="1600" b="1" dirty="0" smtClean="0">
                <a:solidFill>
                  <a:srgbClr val="FF0000"/>
                </a:solidFill>
              </a:rPr>
              <a:t>TIERGARTEN PARK</a:t>
            </a:r>
            <a:endParaRPr lang="en-US" sz="1600" b="1" dirty="0">
              <a:solidFill>
                <a:srgbClr val="FF0000"/>
              </a:solidFill>
            </a:endParaRPr>
          </a:p>
        </p:txBody>
      </p:sp>
      <p:sp>
        <p:nvSpPr>
          <p:cNvPr id="17" name="TextBox 16"/>
          <p:cNvSpPr txBox="1"/>
          <p:nvPr/>
        </p:nvSpPr>
        <p:spPr>
          <a:xfrm>
            <a:off x="5190623" y="3197576"/>
            <a:ext cx="1322745" cy="338554"/>
          </a:xfrm>
          <a:prstGeom prst="rect">
            <a:avLst/>
          </a:prstGeom>
          <a:noFill/>
        </p:spPr>
        <p:txBody>
          <a:bodyPr wrap="square" rtlCol="0">
            <a:spAutoFit/>
          </a:bodyPr>
          <a:lstStyle/>
          <a:p>
            <a:r>
              <a:rPr lang="en-US" sz="1600" b="1" dirty="0" smtClean="0">
                <a:solidFill>
                  <a:srgbClr val="FF0000"/>
                </a:solidFill>
              </a:rPr>
              <a:t>REICHSTAG</a:t>
            </a:r>
            <a:endParaRPr lang="en-US" sz="1600" b="1" dirty="0">
              <a:solidFill>
                <a:srgbClr val="FF0000"/>
              </a:solidFill>
            </a:endParaRPr>
          </a:p>
        </p:txBody>
      </p:sp>
      <p:sp>
        <p:nvSpPr>
          <p:cNvPr id="18" name="TextBox 17"/>
          <p:cNvSpPr txBox="1"/>
          <p:nvPr/>
        </p:nvSpPr>
        <p:spPr>
          <a:xfrm>
            <a:off x="5981330" y="3845148"/>
            <a:ext cx="2188941" cy="338554"/>
          </a:xfrm>
          <a:prstGeom prst="rect">
            <a:avLst/>
          </a:prstGeom>
          <a:noFill/>
        </p:spPr>
        <p:txBody>
          <a:bodyPr wrap="square" rtlCol="0">
            <a:spAutoFit/>
          </a:bodyPr>
          <a:lstStyle/>
          <a:p>
            <a:r>
              <a:rPr lang="en-US" sz="1600" b="1" dirty="0" smtClean="0">
                <a:solidFill>
                  <a:srgbClr val="FF0000"/>
                </a:solidFill>
              </a:rPr>
              <a:t>BRUNDBURG GATE</a:t>
            </a:r>
            <a:endParaRPr lang="en-US" sz="1600" b="1" dirty="0">
              <a:solidFill>
                <a:srgbClr val="FF0000"/>
              </a:solidFill>
            </a:endParaRPr>
          </a:p>
        </p:txBody>
      </p:sp>
      <p:pic>
        <p:nvPicPr>
          <p:cNvPr id="19" name="Picture 3" descr="C:\Users\Kazem\Desktop\berlin-25-amazing-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03637" y="1641514"/>
            <a:ext cx="2780944" cy="18493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3" name="Picture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7124" y="4758908"/>
            <a:ext cx="2392269" cy="17942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4" name="Pictur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70271" y="4758908"/>
            <a:ext cx="3253628" cy="16031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341671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par>
                          <p:cTn id="8" fill="hold">
                            <p:stCondLst>
                              <p:cond delay="2000"/>
                            </p:stCondLst>
                            <p:childTnLst>
                              <p:par>
                                <p:cTn id="9" presetID="8" presetClass="emph" presetSubtype="0" fill="hold" grpId="1" nodeType="afterEffect">
                                  <p:stCondLst>
                                    <p:cond delay="0"/>
                                  </p:stCondLst>
                                  <p:iterate type="lt">
                                    <p:tmPct val="0"/>
                                  </p:iterate>
                                  <p:childTnLst>
                                    <p:animRot by="21600000">
                                      <p:cBhvr>
                                        <p:cTn id="10" dur="5000" fill="hold"/>
                                        <p:tgtEl>
                                          <p:spTgt spid="5"/>
                                        </p:tgtEl>
                                        <p:attrNameLst>
                                          <p:attrName>r</p:attrName>
                                        </p:attrNameLst>
                                      </p:cBhvr>
                                    </p:animRot>
                                  </p:childTnLst>
                                </p:cTn>
                              </p:par>
                              <p:par>
                                <p:cTn id="11" presetID="21" presetClass="entr" presetSubtype="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1000"/>
                                        <p:tgtEl>
                                          <p:spTgt spid="15"/>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heel(1)">
                                      <p:cBhvr>
                                        <p:cTn id="16" dur="1000"/>
                                        <p:tgtEl>
                                          <p:spTgt spid="14"/>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1000"/>
                                        <p:tgtEl>
                                          <p:spTgt spid="13"/>
                                        </p:tgtEl>
                                      </p:cBhvr>
                                    </p:animEffect>
                                  </p:childTnLst>
                                </p:cTn>
                              </p:par>
                              <p:par>
                                <p:cTn id="20" presetID="16" presetClass="entr" presetSubtype="21"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par>
                                <p:cTn id="23" presetID="16" presetClass="entr" presetSubtype="21"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arn(inVertical)">
                                      <p:cBhvr>
                                        <p:cTn id="25" dur="500"/>
                                        <p:tgtEl>
                                          <p:spTgt spid="24"/>
                                        </p:tgtEl>
                                      </p:cBhvr>
                                    </p:animEffect>
                                  </p:childTnLst>
                                </p:cTn>
                              </p:par>
                              <p:par>
                                <p:cTn id="26" presetID="16" presetClass="entr" presetSubtype="21"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inVertical)">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5" grpId="1">
        <p:bldAsOne/>
      </p:bldGraphic>
      <p:bldP spid="13" grpId="0" animBg="1"/>
      <p:bldP spid="14" grpId="0" animBg="1"/>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del_file_642_fr"/>
          <p:cNvPicPr/>
          <p:nvPr/>
        </p:nvPicPr>
        <p:blipFill>
          <a:blip r:embed="rId2">
            <a:extLst>
              <a:ext uri="{28A0092B-C50C-407E-A947-70E740481C1C}">
                <a14:useLocalDpi xmlns:a14="http://schemas.microsoft.com/office/drawing/2010/main" val="0"/>
              </a:ext>
            </a:extLst>
          </a:blip>
          <a:srcRect/>
          <a:stretch>
            <a:fillRect/>
          </a:stretch>
        </p:blipFill>
        <p:spPr bwMode="auto">
          <a:xfrm>
            <a:off x="281404" y="4179648"/>
            <a:ext cx="5511012" cy="2678352"/>
          </a:xfrm>
          <a:prstGeom prst="rect">
            <a:avLst/>
          </a:prstGeom>
          <a:noFill/>
          <a:ln>
            <a:noFill/>
          </a:ln>
        </p:spPr>
      </p:pic>
      <p:pic>
        <p:nvPicPr>
          <p:cNvPr id="5" name="Picture 4" descr="model_file_645_fr"/>
          <p:cNvPicPr/>
          <p:nvPr/>
        </p:nvPicPr>
        <p:blipFill>
          <a:blip r:embed="rId3">
            <a:extLst>
              <a:ext uri="{28A0092B-C50C-407E-A947-70E740481C1C}">
                <a14:useLocalDpi xmlns:a14="http://schemas.microsoft.com/office/drawing/2010/main" val="0"/>
              </a:ext>
            </a:extLst>
          </a:blip>
          <a:srcRect/>
          <a:stretch>
            <a:fillRect/>
          </a:stretch>
        </p:blipFill>
        <p:spPr bwMode="auto">
          <a:xfrm>
            <a:off x="817123" y="129759"/>
            <a:ext cx="4975293" cy="4049889"/>
          </a:xfrm>
          <a:prstGeom prst="rect">
            <a:avLst/>
          </a:prstGeom>
          <a:noFill/>
          <a:ln>
            <a:noFill/>
          </a:ln>
        </p:spPr>
      </p:pic>
      <p:pic>
        <p:nvPicPr>
          <p:cNvPr id="7" name="Picture 6" descr="model_file_654_fr"/>
          <p:cNvPicPr/>
          <p:nvPr/>
        </p:nvPicPr>
        <p:blipFill>
          <a:blip r:embed="rId4">
            <a:extLst>
              <a:ext uri="{28A0092B-C50C-407E-A947-70E740481C1C}">
                <a14:useLocalDpi xmlns:a14="http://schemas.microsoft.com/office/drawing/2010/main" val="0"/>
              </a:ext>
            </a:extLst>
          </a:blip>
          <a:srcRect/>
          <a:stretch>
            <a:fillRect/>
          </a:stretch>
        </p:blipFill>
        <p:spPr bwMode="auto">
          <a:xfrm>
            <a:off x="6810074" y="0"/>
            <a:ext cx="4494275" cy="3047118"/>
          </a:xfrm>
          <a:prstGeom prst="rect">
            <a:avLst/>
          </a:prstGeom>
          <a:noFill/>
          <a:ln>
            <a:noFill/>
          </a:ln>
        </p:spPr>
      </p:pic>
      <p:pic>
        <p:nvPicPr>
          <p:cNvPr id="8" name="Picture 7" descr="model_file_640_fr"/>
          <p:cNvPicPr/>
          <p:nvPr/>
        </p:nvPicPr>
        <p:blipFill>
          <a:blip r:embed="rId5">
            <a:extLst>
              <a:ext uri="{28A0092B-C50C-407E-A947-70E740481C1C}">
                <a14:useLocalDpi xmlns:a14="http://schemas.microsoft.com/office/drawing/2010/main" val="0"/>
              </a:ext>
            </a:extLst>
          </a:blip>
          <a:srcRect/>
          <a:stretch>
            <a:fillRect/>
          </a:stretch>
        </p:blipFill>
        <p:spPr bwMode="auto">
          <a:xfrm>
            <a:off x="6810075" y="3190672"/>
            <a:ext cx="4494275" cy="3667328"/>
          </a:xfrm>
          <a:prstGeom prst="rect">
            <a:avLst/>
          </a:prstGeom>
          <a:noFill/>
          <a:ln>
            <a:noFill/>
          </a:ln>
        </p:spPr>
      </p:pic>
    </p:spTree>
    <p:extLst>
      <p:ext uri="{BB962C8B-B14F-4D97-AF65-F5344CB8AC3E}">
        <p14:creationId xmlns:p14="http://schemas.microsoft.com/office/powerpoint/2010/main" val="15083896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09148" y="506329"/>
            <a:ext cx="3882852" cy="64770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r" rtl="1"/>
            <a:r>
              <a:rPr lang="fa-IR" sz="3200" b="1" dirty="0" smtClean="0">
                <a:solidFill>
                  <a:schemeClr val="tx1"/>
                </a:solidFill>
                <a:cs typeface="B Nazanin" panose="00000400000000000000" pitchFamily="2" charset="-78"/>
              </a:rPr>
              <a:t>میدان پوتسدامر هم اکنون</a:t>
            </a:r>
            <a:endParaRPr lang="en-US" sz="3200"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486834" y="1931989"/>
            <a:ext cx="10834882" cy="3880773"/>
          </a:xfrm>
        </p:spPr>
        <p:txBody>
          <a:bodyPr>
            <a:normAutofit/>
          </a:bodyPr>
          <a:lstStyle/>
          <a:p>
            <a:pPr algn="r" rtl="1"/>
            <a:r>
              <a:rPr lang="ar-SA" sz="2400" dirty="0">
                <a:cs typeface="B Nazanin" panose="00000400000000000000" pitchFamily="2" charset="-78"/>
              </a:rPr>
              <a:t>ماحصل طراحی و تلاش سازندگان این میدان نشان می‌دهد آن‌ها در کار خود </a:t>
            </a:r>
            <a:r>
              <a:rPr lang="fa-IR" sz="2400" dirty="0" smtClean="0">
                <a:cs typeface="B Nazanin" panose="00000400000000000000" pitchFamily="2" charset="-78"/>
              </a:rPr>
              <a:t>برای بازگرداندن حیات شهری به این منطقه </a:t>
            </a:r>
            <a:r>
              <a:rPr lang="ar-SA" sz="2400" dirty="0" smtClean="0">
                <a:cs typeface="B Nazanin" panose="00000400000000000000" pitchFamily="2" charset="-78"/>
              </a:rPr>
              <a:t>موفق </a:t>
            </a:r>
            <a:r>
              <a:rPr lang="ar-SA" sz="2400" dirty="0">
                <a:cs typeface="B Nazanin" panose="00000400000000000000" pitchFamily="2" charset="-78"/>
              </a:rPr>
              <a:t>بودند؛ </a:t>
            </a:r>
            <a:endParaRPr lang="fa-IR" sz="2400" dirty="0" smtClean="0">
              <a:cs typeface="B Nazanin" panose="00000400000000000000" pitchFamily="2" charset="-78"/>
            </a:endParaRPr>
          </a:p>
          <a:p>
            <a:pPr marL="0" indent="0" algn="r" rtl="1">
              <a:buNone/>
            </a:pPr>
            <a:r>
              <a:rPr lang="ar-SA" sz="2400" dirty="0" smtClean="0">
                <a:solidFill>
                  <a:schemeClr val="tx1"/>
                </a:solidFill>
                <a:cs typeface="B Nazanin" panose="00000400000000000000" pitchFamily="2" charset="-78"/>
              </a:rPr>
              <a:t>این </a:t>
            </a:r>
            <a:r>
              <a:rPr lang="ar-SA" sz="2400" dirty="0">
                <a:solidFill>
                  <a:schemeClr val="tx1"/>
                </a:solidFill>
                <a:cs typeface="B Nazanin" panose="00000400000000000000" pitchFamily="2" charset="-78"/>
              </a:rPr>
              <a:t>محوطه امروزه دارای </a:t>
            </a:r>
            <a:r>
              <a:rPr lang="fa-IR" sz="2400" dirty="0" smtClean="0">
                <a:solidFill>
                  <a:schemeClr val="tx1"/>
                </a:solidFill>
                <a:cs typeface="B Nazanin" panose="00000400000000000000" pitchFamily="2" charset="-78"/>
              </a:rPr>
              <a:t>چهار</a:t>
            </a:r>
            <a:r>
              <a:rPr lang="ar-SA" sz="2400" dirty="0" smtClean="0">
                <a:solidFill>
                  <a:schemeClr val="tx1"/>
                </a:solidFill>
                <a:cs typeface="B Nazanin" panose="00000400000000000000" pitchFamily="2" charset="-78"/>
              </a:rPr>
              <a:t> </a:t>
            </a:r>
            <a:r>
              <a:rPr lang="ar-SA" sz="2400" dirty="0">
                <a:solidFill>
                  <a:schemeClr val="tx1"/>
                </a:solidFill>
                <a:cs typeface="B Nazanin" panose="00000400000000000000" pitchFamily="2" charset="-78"/>
              </a:rPr>
              <a:t>بخش عمده و اصلی است که با </a:t>
            </a:r>
            <a:r>
              <a:rPr lang="ar-SA" sz="2400" dirty="0" smtClean="0">
                <a:solidFill>
                  <a:schemeClr val="tx1"/>
                </a:solidFill>
                <a:cs typeface="B Nazanin" panose="00000400000000000000" pitchFamily="2" charset="-78"/>
              </a:rPr>
              <a:t>نام‌های</a:t>
            </a:r>
            <a:r>
              <a:rPr lang="fa-IR" sz="2400" dirty="0" smtClean="0">
                <a:solidFill>
                  <a:schemeClr val="tx1"/>
                </a:solidFill>
                <a:cs typeface="B Nazanin" panose="00000400000000000000" pitchFamily="2" charset="-78"/>
              </a:rPr>
              <a:t> :</a:t>
            </a:r>
          </a:p>
          <a:p>
            <a:pPr algn="r" rtl="1"/>
            <a:r>
              <a:rPr lang="fa-IR" sz="2400" dirty="0" smtClean="0">
                <a:solidFill>
                  <a:schemeClr val="tx1"/>
                </a:solidFill>
                <a:cs typeface="B Nazanin" panose="00000400000000000000" pitchFamily="2" charset="-78"/>
              </a:rPr>
              <a:t>1- </a:t>
            </a:r>
            <a:r>
              <a:rPr lang="ar-SA" sz="2400" dirty="0" smtClean="0">
                <a:solidFill>
                  <a:schemeClr val="tx1"/>
                </a:solidFill>
                <a:cs typeface="B Nazanin" panose="00000400000000000000" pitchFamily="2" charset="-78"/>
              </a:rPr>
              <a:t>«دایملر سیتی</a:t>
            </a:r>
            <a:r>
              <a:rPr lang="fa-IR" sz="2400" dirty="0" smtClean="0">
                <a:solidFill>
                  <a:schemeClr val="tx1"/>
                </a:solidFill>
                <a:cs typeface="B Nazanin" panose="00000400000000000000" pitchFamily="2" charset="-78"/>
              </a:rPr>
              <a:t>»</a:t>
            </a:r>
            <a:r>
              <a:rPr lang="en-US" sz="2400" dirty="0" smtClean="0">
                <a:solidFill>
                  <a:schemeClr val="tx1"/>
                </a:solidFill>
                <a:cs typeface="B Nazanin" panose="00000400000000000000" pitchFamily="2" charset="-78"/>
              </a:rPr>
              <a:t> </a:t>
            </a:r>
            <a:r>
              <a:rPr lang="en-US" sz="2400" dirty="0">
                <a:solidFill>
                  <a:schemeClr val="tx1"/>
                </a:solidFill>
                <a:cs typeface="B Nazanin" panose="00000400000000000000" pitchFamily="2" charset="-78"/>
              </a:rPr>
              <a:t>(Daimler City) </a:t>
            </a:r>
            <a:r>
              <a:rPr lang="ar-SA" sz="2400" dirty="0">
                <a:solidFill>
                  <a:schemeClr val="tx1"/>
                </a:solidFill>
                <a:cs typeface="B Nazanin" panose="00000400000000000000" pitchFamily="2" charset="-78"/>
              </a:rPr>
              <a:t>ساخته شده در سال </a:t>
            </a:r>
            <a:r>
              <a:rPr lang="en-US" sz="2400" dirty="0">
                <a:solidFill>
                  <a:schemeClr val="tx1"/>
                </a:solidFill>
                <a:cs typeface="B Nazanin" panose="00000400000000000000" pitchFamily="2" charset="-78"/>
              </a:rPr>
              <a:t>1998 </a:t>
            </a:r>
            <a:r>
              <a:rPr lang="ar-SA" sz="2400" dirty="0" smtClean="0">
                <a:solidFill>
                  <a:schemeClr val="tx1"/>
                </a:solidFill>
                <a:cs typeface="B Nazanin" panose="00000400000000000000" pitchFamily="2" charset="-78"/>
              </a:rPr>
              <a:t>میلادی</a:t>
            </a:r>
            <a:endParaRPr lang="fa-IR" sz="2400" dirty="0" smtClean="0">
              <a:solidFill>
                <a:schemeClr val="tx1"/>
              </a:solidFill>
              <a:cs typeface="B Nazanin" panose="00000400000000000000" pitchFamily="2" charset="-78"/>
            </a:endParaRPr>
          </a:p>
          <a:p>
            <a:pPr algn="r" rtl="1"/>
            <a:r>
              <a:rPr lang="fa-IR" sz="2400" dirty="0" smtClean="0">
                <a:solidFill>
                  <a:schemeClr val="tx1"/>
                </a:solidFill>
                <a:cs typeface="B Nazanin" panose="00000400000000000000" pitchFamily="2" charset="-78"/>
              </a:rPr>
              <a:t>2- </a:t>
            </a:r>
            <a:r>
              <a:rPr lang="ar-SA" sz="2400" dirty="0" smtClean="0">
                <a:solidFill>
                  <a:schemeClr val="tx1"/>
                </a:solidFill>
                <a:cs typeface="B Nazanin" panose="00000400000000000000" pitchFamily="2" charset="-78"/>
              </a:rPr>
              <a:t>«سونی </a:t>
            </a:r>
            <a:r>
              <a:rPr lang="ar-SA" sz="2400" dirty="0">
                <a:solidFill>
                  <a:schemeClr val="tx1"/>
                </a:solidFill>
                <a:cs typeface="B Nazanin" panose="00000400000000000000" pitchFamily="2" charset="-78"/>
              </a:rPr>
              <a:t>سنتر» ساخته شده در سال 2000 </a:t>
            </a:r>
            <a:endParaRPr lang="fa-IR" sz="2400" dirty="0" smtClean="0">
              <a:solidFill>
                <a:schemeClr val="tx1"/>
              </a:solidFill>
              <a:cs typeface="B Nazanin" panose="00000400000000000000" pitchFamily="2" charset="-78"/>
            </a:endParaRPr>
          </a:p>
          <a:p>
            <a:pPr algn="r" rtl="1"/>
            <a:r>
              <a:rPr lang="fa-IR" sz="2400" dirty="0" smtClean="0">
                <a:solidFill>
                  <a:schemeClr val="tx1"/>
                </a:solidFill>
                <a:cs typeface="B Nazanin" panose="00000400000000000000" pitchFamily="2" charset="-78"/>
              </a:rPr>
              <a:t>3- </a:t>
            </a:r>
            <a:r>
              <a:rPr lang="ar-SA" sz="2400" dirty="0" smtClean="0">
                <a:solidFill>
                  <a:schemeClr val="tx1"/>
                </a:solidFill>
                <a:cs typeface="B Nazanin" panose="00000400000000000000" pitchFamily="2" charset="-78"/>
              </a:rPr>
              <a:t>«بی‌شیم سنتر</a:t>
            </a:r>
            <a:r>
              <a:rPr lang="fa-IR" sz="2400" dirty="0" smtClean="0">
                <a:solidFill>
                  <a:schemeClr val="tx1"/>
                </a:solidFill>
                <a:cs typeface="B Nazanin" panose="00000400000000000000" pitchFamily="2" charset="-78"/>
              </a:rPr>
              <a:t>»</a:t>
            </a:r>
            <a:r>
              <a:rPr lang="en-US" sz="2400" dirty="0" smtClean="0">
                <a:solidFill>
                  <a:schemeClr val="tx1"/>
                </a:solidFill>
                <a:cs typeface="B Nazanin" panose="00000400000000000000" pitchFamily="2" charset="-78"/>
              </a:rPr>
              <a:t>(</a:t>
            </a:r>
            <a:r>
              <a:rPr lang="en-US" sz="2400" dirty="0">
                <a:solidFill>
                  <a:schemeClr val="tx1"/>
                </a:solidFill>
                <a:cs typeface="B Nazanin" panose="00000400000000000000" pitchFamily="2" charset="-78"/>
              </a:rPr>
              <a:t>Beisheim Centre) </a:t>
            </a:r>
            <a:r>
              <a:rPr lang="ar-SA" sz="2400" dirty="0">
                <a:solidFill>
                  <a:schemeClr val="tx1"/>
                </a:solidFill>
                <a:cs typeface="B Nazanin" panose="00000400000000000000" pitchFamily="2" charset="-78"/>
              </a:rPr>
              <a:t>ساخته شده در سال </a:t>
            </a:r>
            <a:r>
              <a:rPr lang="ar-SA" sz="2400" dirty="0" smtClean="0">
                <a:solidFill>
                  <a:schemeClr val="tx1"/>
                </a:solidFill>
                <a:cs typeface="B Nazanin" panose="00000400000000000000" pitchFamily="2" charset="-78"/>
              </a:rPr>
              <a:t>2004</a:t>
            </a:r>
            <a:endParaRPr lang="fa-IR" sz="2400" dirty="0" smtClean="0">
              <a:solidFill>
                <a:schemeClr val="tx1"/>
              </a:solidFill>
              <a:cs typeface="B Nazanin" panose="00000400000000000000" pitchFamily="2" charset="-78"/>
            </a:endParaRPr>
          </a:p>
          <a:p>
            <a:pPr algn="r" rtl="1"/>
            <a:r>
              <a:rPr lang="fa-IR" sz="2400" dirty="0" smtClean="0">
                <a:solidFill>
                  <a:schemeClr val="tx1"/>
                </a:solidFill>
                <a:cs typeface="B Nazanin" panose="00000400000000000000" pitchFamily="2" charset="-78"/>
              </a:rPr>
              <a:t>4- «لایپزیگر پلاتز</a:t>
            </a:r>
            <a:r>
              <a:rPr lang="fa-IR" sz="2400" dirty="0">
                <a:solidFill>
                  <a:schemeClr val="tx1"/>
                </a:solidFill>
                <a:cs typeface="B Nazanin" panose="00000400000000000000" pitchFamily="2" charset="-78"/>
              </a:rPr>
              <a:t> </a:t>
            </a:r>
            <a:r>
              <a:rPr lang="fa-IR" sz="2400" dirty="0" smtClean="0">
                <a:solidFill>
                  <a:schemeClr val="tx1"/>
                </a:solidFill>
                <a:cs typeface="B Nazanin" panose="00000400000000000000" pitchFamily="2" charset="-78"/>
              </a:rPr>
              <a:t>» </a:t>
            </a:r>
            <a:r>
              <a:rPr lang="en-US" sz="2400" dirty="0" smtClean="0"/>
              <a:t>Leipziger Platz</a:t>
            </a:r>
            <a:r>
              <a:rPr lang="fa-IR" sz="2400" dirty="0" smtClean="0">
                <a:solidFill>
                  <a:schemeClr val="tx1"/>
                </a:solidFill>
                <a:cs typeface="B Nazanin" panose="00000400000000000000" pitchFamily="2" charset="-78"/>
              </a:rPr>
              <a:t> </a:t>
            </a:r>
          </a:p>
          <a:p>
            <a:pPr marL="0" indent="0" algn="r" rtl="1">
              <a:buNone/>
            </a:pPr>
            <a:r>
              <a:rPr lang="fa-IR" sz="2400" dirty="0">
                <a:solidFill>
                  <a:schemeClr val="tx1"/>
                </a:solidFill>
                <a:cs typeface="B Nazanin" panose="00000400000000000000" pitchFamily="2" charset="-78"/>
              </a:rPr>
              <a:t>شناخته می شود</a:t>
            </a:r>
            <a:endParaRPr lang="fa-IR" sz="2400" dirty="0" smtClean="0">
              <a:solidFill>
                <a:schemeClr val="tx1"/>
              </a:solidFill>
              <a:cs typeface="B Nazanin" panose="00000400000000000000" pitchFamily="2" charset="-78"/>
            </a:endParaRPr>
          </a:p>
        </p:txBody>
      </p:sp>
    </p:spTree>
    <p:extLst>
      <p:ext uri="{BB962C8B-B14F-4D97-AF65-F5344CB8AC3E}">
        <p14:creationId xmlns:p14="http://schemas.microsoft.com/office/powerpoint/2010/main" val="38717243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513" y="0"/>
            <a:ext cx="11672973" cy="6858000"/>
          </a:xfrm>
          <a:prstGeom prst="rect">
            <a:avLst/>
          </a:prstGeom>
        </p:spPr>
      </p:pic>
    </p:spTree>
    <p:extLst>
      <p:ext uri="{BB962C8B-B14F-4D97-AF65-F5344CB8AC3E}">
        <p14:creationId xmlns:p14="http://schemas.microsoft.com/office/powerpoint/2010/main" val="27106028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پوتسدامر پلاتس برلین"/>
          <p:cNvPicPr/>
          <p:nvPr/>
        </p:nvPicPr>
        <p:blipFill>
          <a:blip r:embed="rId2">
            <a:extLst>
              <a:ext uri="{28A0092B-C50C-407E-A947-70E740481C1C}">
                <a14:useLocalDpi xmlns:a14="http://schemas.microsoft.com/office/drawing/2010/main" val="0"/>
              </a:ext>
            </a:extLst>
          </a:blip>
          <a:srcRect/>
          <a:stretch>
            <a:fillRect/>
          </a:stretch>
        </p:blipFill>
        <p:spPr bwMode="auto">
          <a:xfrm>
            <a:off x="1128407" y="-30398"/>
            <a:ext cx="10019489" cy="6888398"/>
          </a:xfrm>
          <a:prstGeom prst="rect">
            <a:avLst/>
          </a:prstGeom>
          <a:noFill/>
          <a:ln>
            <a:noFill/>
          </a:ln>
        </p:spPr>
      </p:pic>
    </p:spTree>
    <p:extLst>
      <p:ext uri="{BB962C8B-B14F-4D97-AF65-F5344CB8AC3E}">
        <p14:creationId xmlns:p14="http://schemas.microsoft.com/office/powerpoint/2010/main" val="8991593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پوتسدامر پلاتس برلین"/>
          <p:cNvPicPr/>
          <p:nvPr/>
        </p:nvPicPr>
        <p:blipFill>
          <a:blip r:embed="rId2">
            <a:extLst>
              <a:ext uri="{28A0092B-C50C-407E-A947-70E740481C1C}">
                <a14:useLocalDpi xmlns:a14="http://schemas.microsoft.com/office/drawing/2010/main" val="0"/>
              </a:ext>
            </a:extLst>
          </a:blip>
          <a:srcRect/>
          <a:stretch>
            <a:fillRect/>
          </a:stretch>
        </p:blipFill>
        <p:spPr bwMode="auto">
          <a:xfrm>
            <a:off x="1190294" y="0"/>
            <a:ext cx="9975274" cy="6858000"/>
          </a:xfrm>
          <a:prstGeom prst="rect">
            <a:avLst/>
          </a:prstGeom>
          <a:noFill/>
          <a:ln>
            <a:noFill/>
          </a:ln>
        </p:spPr>
      </p:pic>
    </p:spTree>
    <p:extLst>
      <p:ext uri="{BB962C8B-B14F-4D97-AF65-F5344CB8AC3E}">
        <p14:creationId xmlns:p14="http://schemas.microsoft.com/office/powerpoint/2010/main" val="36148948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06239" y="486449"/>
            <a:ext cx="6385761" cy="666750"/>
          </a:xfrm>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pPr algn="ctr" rtl="1"/>
            <a:r>
              <a:rPr lang="fa-IR" dirty="0" smtClean="0">
                <a:solidFill>
                  <a:schemeClr val="tx1"/>
                </a:solidFill>
                <a:cs typeface="B Nazanin" panose="00000400000000000000" pitchFamily="2" charset="-78"/>
              </a:rPr>
              <a:t>1- دایملر سیتی</a:t>
            </a:r>
            <a:r>
              <a:rPr lang="en-US" dirty="0">
                <a:solidFill>
                  <a:schemeClr val="tx1"/>
                </a:solidFill>
                <a:cs typeface="B Nazanin" panose="00000400000000000000" pitchFamily="2" charset="-78"/>
              </a:rPr>
              <a:t> Daimler </a:t>
            </a:r>
            <a:r>
              <a:rPr lang="en-US" dirty="0" smtClean="0">
                <a:solidFill>
                  <a:schemeClr val="tx1"/>
                </a:solidFill>
                <a:cs typeface="B Nazanin" panose="00000400000000000000" pitchFamily="2" charset="-78"/>
              </a:rPr>
              <a:t>City </a:t>
            </a:r>
            <a:br>
              <a:rPr lang="en-US" dirty="0" smtClean="0">
                <a:solidFill>
                  <a:schemeClr val="tx1"/>
                </a:solidFill>
                <a:cs typeface="B Nazanin" panose="00000400000000000000" pitchFamily="2" charset="-78"/>
              </a:rPr>
            </a:br>
            <a:endParaRPr lang="en-US" dirty="0">
              <a:solidFill>
                <a:schemeClr val="tx1"/>
              </a:solidFill>
              <a:cs typeface="B Nazanin" panose="00000400000000000000" pitchFamily="2" charset="-78"/>
            </a:endParaRPr>
          </a:p>
        </p:txBody>
      </p:sp>
      <p:sp>
        <p:nvSpPr>
          <p:cNvPr id="5" name="Content Placeholder 4"/>
          <p:cNvSpPr>
            <a:spLocks noGrp="1"/>
          </p:cNvSpPr>
          <p:nvPr>
            <p:ph idx="1"/>
          </p:nvPr>
        </p:nvSpPr>
        <p:spPr>
          <a:xfrm>
            <a:off x="2389167" y="1888603"/>
            <a:ext cx="8596668" cy="5210029"/>
          </a:xfrm>
        </p:spPr>
        <p:txBody>
          <a:bodyPr>
            <a:noAutofit/>
          </a:bodyPr>
          <a:lstStyle/>
          <a:p>
            <a:pPr algn="r" rtl="1"/>
            <a:r>
              <a:rPr lang="fa-IR" sz="2400" dirty="0" smtClean="0">
                <a:cs typeface="B Nazanin" panose="00000400000000000000" pitchFamily="2" charset="-78"/>
              </a:rPr>
              <a:t>بزرگترین بخش طراحی شده توسط رنزو پیانو می باشد</a:t>
            </a:r>
          </a:p>
          <a:p>
            <a:pPr algn="r" rtl="1"/>
            <a:r>
              <a:rPr lang="fa-IR" sz="2400" dirty="0" smtClean="0">
                <a:cs typeface="B Nazanin" panose="00000400000000000000" pitchFamily="2" charset="-78"/>
              </a:rPr>
              <a:t> طرح جامعی که او برای نقشه اش طراحی کرد از اصول اساسی طرح جامع « هیلمر و ستلر» پیروی می کرد</a:t>
            </a:r>
          </a:p>
          <a:p>
            <a:pPr algn="r" rtl="1"/>
            <a:r>
              <a:rPr lang="fa-IR" sz="2400" dirty="0" smtClean="0">
                <a:cs typeface="B Nazanin" panose="00000400000000000000" pitchFamily="2" charset="-78"/>
              </a:rPr>
              <a:t>این طرح شامل 19 ساختمان است که برخی از آنها توسط خود پیانو و برخی توسط معماران دیگری همچون راجزر ساخته شده است</a:t>
            </a:r>
            <a:endParaRPr lang="en-US" sz="2400" dirty="0" smtClean="0">
              <a:cs typeface="B Nazanin" panose="00000400000000000000" pitchFamily="2" charset="-78"/>
            </a:endParaRPr>
          </a:p>
          <a:p>
            <a:pPr algn="r" rtl="1"/>
            <a:r>
              <a:rPr lang="fa-IR" sz="2400" dirty="0" smtClean="0">
                <a:cs typeface="B Nazanin" panose="00000400000000000000" pitchFamily="2" charset="-78"/>
              </a:rPr>
              <a:t>مجتمع مسکونی مارلن دیتریش </a:t>
            </a:r>
          </a:p>
          <a:p>
            <a:pPr algn="r" rtl="1"/>
            <a:r>
              <a:rPr lang="fa-IR" sz="2400" dirty="0" smtClean="0">
                <a:cs typeface="B Nazanin" panose="00000400000000000000" pitchFamily="2" charset="-78"/>
              </a:rPr>
              <a:t>برج دبیس </a:t>
            </a:r>
            <a:endParaRPr lang="fa-IR" sz="2400" dirty="0">
              <a:cs typeface="B Nazanin" panose="00000400000000000000" pitchFamily="2" charset="-78"/>
            </a:endParaRPr>
          </a:p>
          <a:p>
            <a:pPr algn="r" rtl="1"/>
            <a:r>
              <a:rPr lang="fa-IR" sz="2400" dirty="0" smtClean="0">
                <a:cs typeface="B Nazanin" panose="00000400000000000000" pitchFamily="2" charset="-78"/>
              </a:rPr>
              <a:t>برج کولهف </a:t>
            </a:r>
          </a:p>
          <a:p>
            <a:pPr algn="r" rtl="1"/>
            <a:r>
              <a:rPr lang="fa-IR" sz="2400" dirty="0" smtClean="0">
                <a:cs typeface="B Nazanin" panose="00000400000000000000" pitchFamily="2" charset="-78"/>
              </a:rPr>
              <a:t>ساختمان </a:t>
            </a:r>
            <a:r>
              <a:rPr lang="en-US" sz="2400" dirty="0"/>
              <a:t>Weinhaus </a:t>
            </a:r>
            <a:r>
              <a:rPr lang="en-US" sz="2400" dirty="0" smtClean="0"/>
              <a:t>Huth</a:t>
            </a:r>
            <a:endParaRPr lang="en-US" sz="2400" dirty="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9048" y="112122"/>
            <a:ext cx="3544025" cy="20821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2027737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مجتمع مسکونی پوتسدامر پلاتز - (www.memarfa.com) (11)">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0" y="264449"/>
            <a:ext cx="9393382" cy="6281824"/>
          </a:xfrm>
          <a:prstGeom prst="rect">
            <a:avLst/>
          </a:prstGeom>
          <a:noFill/>
          <a:ln>
            <a:noFill/>
          </a:ln>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93382" y="1492568"/>
            <a:ext cx="2712258" cy="3825586"/>
          </a:xfrm>
          <a:prstGeom prst="rect">
            <a:avLst/>
          </a:prstGeom>
          <a:ln w="88900" cap="sq" cmpd="thickThin">
            <a:solidFill>
              <a:srgbClr val="000000"/>
            </a:solidFill>
            <a:prstDash val="solid"/>
            <a:miter lim="800000"/>
          </a:ln>
          <a:effectLst>
            <a:innerShdw blurRad="76200">
              <a:srgbClr val="000000"/>
            </a:innerShdw>
          </a:effectLst>
        </p:spPr>
      </p:pic>
      <p:sp>
        <p:nvSpPr>
          <p:cNvPr id="4" name="TextBox 3"/>
          <p:cNvSpPr txBox="1"/>
          <p:nvPr/>
        </p:nvSpPr>
        <p:spPr>
          <a:xfrm>
            <a:off x="9393382" y="5651653"/>
            <a:ext cx="2712258" cy="369332"/>
          </a:xfrm>
          <a:prstGeom prst="rect">
            <a:avLst/>
          </a:prstGeom>
          <a:noFill/>
        </p:spPr>
        <p:txBody>
          <a:bodyPr wrap="square" rtlCol="0">
            <a:spAutoFit/>
          </a:bodyPr>
          <a:lstStyle/>
          <a:p>
            <a:pPr algn="ctr" rtl="1"/>
            <a:r>
              <a:rPr lang="fa-IR" b="1" dirty="0" smtClean="0">
                <a:cs typeface="B Nazanin" panose="00000400000000000000" pitchFamily="2" charset="-78"/>
              </a:rPr>
              <a:t>مجتمع مسکونی ریچارد راجرز</a:t>
            </a:r>
            <a:endParaRPr lang="en-US" b="1" dirty="0">
              <a:cs typeface="B Nazanin" panose="00000400000000000000" pitchFamily="2" charset="-78"/>
            </a:endParaRPr>
          </a:p>
        </p:txBody>
      </p:sp>
    </p:spTree>
    <p:extLst>
      <p:ext uri="{BB962C8B-B14F-4D97-AF65-F5344CB8AC3E}">
        <p14:creationId xmlns:p14="http://schemas.microsoft.com/office/powerpoint/2010/main" val="6447405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3300" y="374432"/>
            <a:ext cx="5559252" cy="704850"/>
          </a:xfrm>
        </p:spPr>
        <p:style>
          <a:lnRef idx="3">
            <a:schemeClr val="lt1"/>
          </a:lnRef>
          <a:fillRef idx="1">
            <a:schemeClr val="accent3"/>
          </a:fillRef>
          <a:effectRef idx="1">
            <a:schemeClr val="accent3"/>
          </a:effectRef>
          <a:fontRef idx="minor">
            <a:schemeClr val="lt1"/>
          </a:fontRef>
        </p:style>
        <p:txBody>
          <a:bodyPr>
            <a:normAutofit/>
          </a:bodyPr>
          <a:lstStyle/>
          <a:p>
            <a:pPr algn="ctr" rtl="1"/>
            <a:r>
              <a:rPr lang="ar-SA" sz="3200" b="1" dirty="0">
                <a:solidFill>
                  <a:schemeClr val="tx1"/>
                </a:solidFill>
                <a:cs typeface="B Nazanin" panose="00000400000000000000" pitchFamily="2" charset="-78"/>
              </a:rPr>
              <a:t>مجتمع مسکونی میدان مارلن دیتریش </a:t>
            </a:r>
            <a:endParaRPr lang="en-US" sz="3200"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4972050" y="2008188"/>
            <a:ext cx="4130502" cy="3880773"/>
          </a:xfrm>
        </p:spPr>
        <p:txBody>
          <a:bodyPr>
            <a:normAutofit/>
          </a:bodyPr>
          <a:lstStyle/>
          <a:p>
            <a:pPr algn="r" rtl="1"/>
            <a:r>
              <a:rPr lang="ar-SA" sz="2400" dirty="0">
                <a:cs typeface="B Nazanin" panose="00000400000000000000" pitchFamily="2" charset="-78"/>
              </a:rPr>
              <a:t>از جمله پروژه های دفتر “رنزو پیانو” در </a:t>
            </a:r>
            <a:r>
              <a:rPr lang="fa-IR" sz="2400" dirty="0" smtClean="0">
                <a:cs typeface="B Nazanin" panose="00000400000000000000" pitchFamily="2" charset="-78"/>
              </a:rPr>
              <a:t>دایملر سیتی </a:t>
            </a:r>
            <a:r>
              <a:rPr lang="ar-SA" sz="2400" dirty="0" smtClean="0">
                <a:cs typeface="B Nazanin" panose="00000400000000000000" pitchFamily="2" charset="-78"/>
              </a:rPr>
              <a:t>می </a:t>
            </a:r>
            <a:r>
              <a:rPr lang="ar-SA" sz="2400" dirty="0">
                <a:cs typeface="B Nazanin" panose="00000400000000000000" pitchFamily="2" charset="-78"/>
              </a:rPr>
              <a:t>توان به مجتمع مسکونی میدان مارلن دیتریش اشاره نمود </a:t>
            </a:r>
            <a:endParaRPr lang="fa-IR" sz="2400" dirty="0" smtClean="0">
              <a:cs typeface="B Nazanin" panose="00000400000000000000" pitchFamily="2" charset="-78"/>
            </a:endParaRPr>
          </a:p>
          <a:p>
            <a:pPr algn="r" rtl="1"/>
            <a:r>
              <a:rPr lang="ar-SA" sz="2400" dirty="0" smtClean="0">
                <a:cs typeface="B Nazanin" panose="00000400000000000000" pitchFamily="2" charset="-78"/>
              </a:rPr>
              <a:t>مساحتی </a:t>
            </a:r>
            <a:r>
              <a:rPr lang="ar-SA" sz="2400" dirty="0">
                <a:cs typeface="B Nazanin" panose="00000400000000000000" pitchFamily="2" charset="-78"/>
              </a:rPr>
              <a:t>در حدود </a:t>
            </a:r>
            <a:r>
              <a:rPr lang="fa-IR" sz="2400" dirty="0">
                <a:cs typeface="B Nazanin" panose="00000400000000000000" pitchFamily="2" charset="-78"/>
              </a:rPr>
              <a:t>۲۱۷۰۰</a:t>
            </a:r>
            <a:r>
              <a:rPr lang="ar-SA" sz="2400" dirty="0">
                <a:cs typeface="B Nazanin" panose="00000400000000000000" pitchFamily="2" charset="-78"/>
              </a:rPr>
              <a:t> متر مربع در ده طبقه با کاربری های مسکونی، خرده فروشی و رستوران </a:t>
            </a:r>
            <a:r>
              <a:rPr lang="ar-SA" sz="2400" dirty="0" smtClean="0">
                <a:cs typeface="B Nazanin" panose="00000400000000000000" pitchFamily="2" charset="-78"/>
              </a:rPr>
              <a:t>دارد</a:t>
            </a:r>
            <a:endParaRPr lang="fa-IR" sz="2400" dirty="0" smtClean="0">
              <a:cs typeface="B Nazanin" panose="00000400000000000000" pitchFamily="2" charset="-78"/>
            </a:endParaRPr>
          </a:p>
          <a:p>
            <a:pPr algn="r" rtl="1"/>
            <a:r>
              <a:rPr lang="fa-IR" sz="2400" dirty="0">
                <a:cs typeface="B Nazanin" panose="00000400000000000000" pitchFamily="2" charset="-78"/>
              </a:rPr>
              <a:t>با طراحی </a:t>
            </a:r>
            <a:r>
              <a:rPr lang="fa-IR" sz="2400" dirty="0" smtClean="0">
                <a:cs typeface="B Nazanin" panose="00000400000000000000" pitchFamily="2" charset="-78"/>
              </a:rPr>
              <a:t>اروپایی</a:t>
            </a:r>
          </a:p>
        </p:txBody>
      </p:sp>
      <p:pic>
        <p:nvPicPr>
          <p:cNvPr id="4" name="Picture 2" descr="C:\Documents and Settings\nima\Desktop\print\posdamer platz\Scan0062.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457199" y="1212632"/>
            <a:ext cx="3865281" cy="54718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9296" y="2008188"/>
            <a:ext cx="2436628" cy="3667606"/>
          </a:xfrm>
          <a:prstGeom prst="rect">
            <a:avLst/>
          </a:prstGeom>
        </p:spPr>
      </p:pic>
    </p:spTree>
    <p:extLst>
      <p:ext uri="{BB962C8B-B14F-4D97-AF65-F5344CB8AC3E}">
        <p14:creationId xmlns:p14="http://schemas.microsoft.com/office/powerpoint/2010/main" val="999439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1134" y="350839"/>
            <a:ext cx="8596668" cy="1401761"/>
          </a:xfrm>
        </p:spPr>
        <p:txBody>
          <a:bodyPr>
            <a:normAutofit/>
          </a:bodyPr>
          <a:lstStyle/>
          <a:p>
            <a:pPr algn="r" rtl="1"/>
            <a:r>
              <a:rPr lang="ar-SA" sz="2400" dirty="0">
                <a:cs typeface="B Nazanin" panose="00000400000000000000" pitchFamily="2" charset="-78"/>
              </a:rPr>
              <a:t> در ضلع پشتی مجتمع، خیابان سرپوشیده ای </a:t>
            </a:r>
            <a:r>
              <a:rPr lang="fa-IR" sz="2400" dirty="0" smtClean="0">
                <a:solidFill>
                  <a:schemeClr val="tx1"/>
                </a:solidFill>
                <a:cs typeface="B Nazanin" panose="00000400000000000000" pitchFamily="2" charset="-78"/>
              </a:rPr>
              <a:t>در </a:t>
            </a:r>
            <a:r>
              <a:rPr lang="fa-IR" sz="2400" dirty="0">
                <a:solidFill>
                  <a:schemeClr val="tx1"/>
                </a:solidFill>
                <a:cs typeface="B Nazanin" panose="00000400000000000000" pitchFamily="2" charset="-78"/>
              </a:rPr>
              <a:t>میان بلوک های مسکونی و بلوک های اداری در نظر </a:t>
            </a:r>
            <a:r>
              <a:rPr lang="fa-IR" sz="2400" dirty="0" smtClean="0">
                <a:solidFill>
                  <a:schemeClr val="tx1"/>
                </a:solidFill>
                <a:cs typeface="B Nazanin" panose="00000400000000000000" pitchFamily="2" charset="-78"/>
              </a:rPr>
              <a:t>گرفته شده است </a:t>
            </a:r>
            <a:r>
              <a:rPr lang="ar-SA" sz="2400" dirty="0" smtClean="0">
                <a:cs typeface="B Nazanin" panose="00000400000000000000" pitchFamily="2" charset="-78"/>
              </a:rPr>
              <a:t>که </a:t>
            </a:r>
            <a:r>
              <a:rPr lang="ar-SA" sz="2400" dirty="0">
                <a:cs typeface="B Nazanin" panose="00000400000000000000" pitchFamily="2" charset="-78"/>
              </a:rPr>
              <a:t>به تردد پیاده اختصاص داده شده </a:t>
            </a:r>
            <a:r>
              <a:rPr lang="fa-IR" sz="2400" dirty="0" smtClean="0">
                <a:cs typeface="B Nazanin" panose="00000400000000000000" pitchFamily="2" charset="-78"/>
              </a:rPr>
              <a:t>و </a:t>
            </a:r>
            <a:r>
              <a:rPr lang="fa-IR" sz="2400" dirty="0" smtClean="0">
                <a:solidFill>
                  <a:schemeClr val="tx1"/>
                </a:solidFill>
                <a:cs typeface="B Nazanin" panose="00000400000000000000" pitchFamily="2" charset="-78"/>
              </a:rPr>
              <a:t>کاربری </a:t>
            </a:r>
            <a:r>
              <a:rPr lang="fa-IR" sz="2400" dirty="0">
                <a:solidFill>
                  <a:schemeClr val="tx1"/>
                </a:solidFill>
                <a:cs typeface="B Nazanin" panose="00000400000000000000" pitchFamily="2" charset="-78"/>
              </a:rPr>
              <a:t>تجاری داشته و از آن ورودی هایی به ساختمان های اطراف این معبر گرفته است. </a:t>
            </a:r>
            <a:endParaRPr lang="en-US" sz="2400" dirty="0">
              <a:solidFill>
                <a:schemeClr val="tx1"/>
              </a:solidFill>
              <a:cs typeface="B Nazanin" panose="00000400000000000000" pitchFamily="2" charset="-78"/>
            </a:endParaRPr>
          </a:p>
          <a:p>
            <a:pPr algn="r" rtl="1"/>
            <a:endParaRPr lang="fa-IR" sz="2400" dirty="0">
              <a:cs typeface="B Nazanin" panose="00000400000000000000" pitchFamily="2" charset="-78"/>
            </a:endParaRPr>
          </a:p>
          <a:p>
            <a:endParaRPr lang="en-US" sz="2400" dirty="0"/>
          </a:p>
        </p:txBody>
      </p:sp>
      <p:pic>
        <p:nvPicPr>
          <p:cNvPr id="4" name="Picture 4" descr="I:\Tarh 5\nemoone haye moredi\Posdamer Platz (Renzo Piano)\Scan00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752600"/>
            <a:ext cx="3708678" cy="49847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I:\Tarh 5\nemoone haye moredi\Posdamer Platz (Renzo Piano)\Scan00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9812" y="1726789"/>
            <a:ext cx="7486650" cy="51312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11185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_file_2717_fr"/>
          <p:cNvPicPr/>
          <p:nvPr/>
        </p:nvPicPr>
        <p:blipFill>
          <a:blip r:embed="rId2">
            <a:extLst>
              <a:ext uri="{28A0092B-C50C-407E-A947-70E740481C1C}">
                <a14:useLocalDpi xmlns:a14="http://schemas.microsoft.com/office/drawing/2010/main" val="0"/>
              </a:ext>
            </a:extLst>
          </a:blip>
          <a:srcRect/>
          <a:stretch>
            <a:fillRect/>
          </a:stretch>
        </p:blipFill>
        <p:spPr bwMode="auto">
          <a:xfrm>
            <a:off x="953311" y="0"/>
            <a:ext cx="10266466" cy="6858000"/>
          </a:xfrm>
          <a:prstGeom prst="rect">
            <a:avLst/>
          </a:prstGeom>
          <a:noFill/>
          <a:ln>
            <a:noFill/>
          </a:ln>
        </p:spPr>
      </p:pic>
    </p:spTree>
    <p:extLst>
      <p:ext uri="{BB962C8B-B14F-4D97-AF65-F5344CB8AC3E}">
        <p14:creationId xmlns:p14="http://schemas.microsoft.com/office/powerpoint/2010/main" val="18826483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46106" y="379997"/>
            <a:ext cx="1634952" cy="62865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r>
              <a:rPr lang="fa-IR" sz="3200" b="1" dirty="0" smtClean="0">
                <a:solidFill>
                  <a:schemeClr val="tx1"/>
                </a:solidFill>
                <a:cs typeface="B Bardiya" panose="00000400000000000000" pitchFamily="2" charset="-78"/>
              </a:rPr>
              <a:t>تاریخچه</a:t>
            </a:r>
            <a:endParaRPr lang="en-US" sz="3200" b="1" dirty="0">
              <a:solidFill>
                <a:schemeClr val="tx1"/>
              </a:solidFill>
              <a:cs typeface="B Bardiya" panose="00000400000000000000" pitchFamily="2" charset="-78"/>
            </a:endParaRPr>
          </a:p>
        </p:txBody>
      </p:sp>
      <p:sp>
        <p:nvSpPr>
          <p:cNvPr id="5" name="Content Placeholder 4"/>
          <p:cNvSpPr>
            <a:spLocks noGrp="1"/>
          </p:cNvSpPr>
          <p:nvPr>
            <p:ph idx="1"/>
          </p:nvPr>
        </p:nvSpPr>
        <p:spPr>
          <a:xfrm>
            <a:off x="2499116" y="1841752"/>
            <a:ext cx="8596668" cy="3880773"/>
          </a:xfrm>
        </p:spPr>
        <p:txBody>
          <a:bodyPr>
            <a:normAutofit/>
          </a:bodyPr>
          <a:lstStyle/>
          <a:p>
            <a:pPr marL="0" indent="0" algn="r" rtl="1">
              <a:buNone/>
            </a:pPr>
            <a:r>
              <a:rPr lang="ar-SA" sz="2400" b="1" dirty="0">
                <a:cs typeface="B Nazanin" panose="00000400000000000000" pitchFamily="2" charset="-78"/>
              </a:rPr>
              <a:t>از منظر تاریخی، </a:t>
            </a:r>
            <a:r>
              <a:rPr lang="fa-IR" sz="2400" b="1" dirty="0" smtClean="0">
                <a:cs typeface="B Nazanin" panose="00000400000000000000" pitchFamily="2" charset="-78"/>
              </a:rPr>
              <a:t>چهار</a:t>
            </a:r>
            <a:r>
              <a:rPr lang="ar-SA" sz="2400" b="1" dirty="0" smtClean="0">
                <a:cs typeface="B Nazanin" panose="00000400000000000000" pitchFamily="2" charset="-78"/>
              </a:rPr>
              <a:t> </a:t>
            </a:r>
            <a:r>
              <a:rPr lang="fa-IR" sz="2400" b="1" dirty="0" smtClean="0">
                <a:cs typeface="B Nazanin" panose="00000400000000000000" pitchFamily="2" charset="-78"/>
              </a:rPr>
              <a:t>دوره</a:t>
            </a:r>
            <a:r>
              <a:rPr lang="ar-SA" sz="2400" b="1" dirty="0" smtClean="0">
                <a:cs typeface="B Nazanin" panose="00000400000000000000" pitchFamily="2" charset="-78"/>
              </a:rPr>
              <a:t> </a:t>
            </a:r>
            <a:r>
              <a:rPr lang="ar-SA" sz="2400" b="1" dirty="0">
                <a:cs typeface="B Nazanin" panose="00000400000000000000" pitchFamily="2" charset="-78"/>
              </a:rPr>
              <a:t>مشخص و متمایز در تاریخ ساخته شدن میدان پوتسدامر پلاتس وجود </a:t>
            </a:r>
            <a:r>
              <a:rPr lang="ar-SA" sz="2400" b="1" dirty="0" smtClean="0">
                <a:cs typeface="B Nazanin" panose="00000400000000000000" pitchFamily="2" charset="-78"/>
              </a:rPr>
              <a:t>دارد</a:t>
            </a:r>
            <a:r>
              <a:rPr lang="fa-IR" sz="2400" b="1" dirty="0" smtClean="0">
                <a:cs typeface="B Nazanin" panose="00000400000000000000" pitchFamily="2" charset="-78"/>
              </a:rPr>
              <a:t> :</a:t>
            </a:r>
          </a:p>
          <a:p>
            <a:pPr marL="0" indent="0" algn="r" rtl="1">
              <a:buNone/>
            </a:pPr>
            <a:endParaRPr lang="fa-IR" sz="2400" b="1" dirty="0" smtClean="0">
              <a:cs typeface="B Nazanin" panose="00000400000000000000" pitchFamily="2" charset="-78"/>
            </a:endParaRPr>
          </a:p>
          <a:p>
            <a:pPr algn="r" rtl="1"/>
            <a:r>
              <a:rPr lang="fa-IR" sz="2400" dirty="0" smtClean="0">
                <a:cs typeface="B Nazanin" panose="00000400000000000000" pitchFamily="2" charset="-78"/>
              </a:rPr>
              <a:t>1- طراحی اولیه میدان تا نصب اولین چراغ راهنمایی در قاره اروپا </a:t>
            </a:r>
            <a:r>
              <a:rPr lang="fa-IR" sz="2400" dirty="0" smtClean="0">
                <a:solidFill>
                  <a:srgbClr val="FF0000"/>
                </a:solidFill>
                <a:cs typeface="B Nazanin" panose="00000400000000000000" pitchFamily="2" charset="-78"/>
              </a:rPr>
              <a:t>(1866-1924)</a:t>
            </a:r>
          </a:p>
          <a:p>
            <a:pPr algn="r" rtl="1"/>
            <a:r>
              <a:rPr lang="fa-IR" sz="2400" dirty="0" smtClean="0">
                <a:cs typeface="B Nazanin" panose="00000400000000000000" pitchFamily="2" charset="-78"/>
              </a:rPr>
              <a:t>2- نصب چراغ راهنمایی تا شروع جنگ جهانی</a:t>
            </a:r>
            <a:r>
              <a:rPr lang="fa-IR" sz="2400" dirty="0" smtClean="0">
                <a:solidFill>
                  <a:srgbClr val="FF0000"/>
                </a:solidFill>
                <a:cs typeface="B Nazanin" panose="00000400000000000000" pitchFamily="2" charset="-78"/>
              </a:rPr>
              <a:t> (1924-1939)</a:t>
            </a:r>
          </a:p>
          <a:p>
            <a:pPr algn="r" rtl="1"/>
            <a:r>
              <a:rPr lang="fa-IR" sz="2400" dirty="0" smtClean="0">
                <a:cs typeface="B Nazanin" panose="00000400000000000000" pitchFamily="2" charset="-78"/>
              </a:rPr>
              <a:t>3- دوره ی پس از جنگ جهانی تا سقوط دیوار برلین </a:t>
            </a:r>
            <a:r>
              <a:rPr lang="fa-IR" sz="2400" dirty="0" smtClean="0">
                <a:solidFill>
                  <a:srgbClr val="FF0000"/>
                </a:solidFill>
                <a:cs typeface="B Nazanin" panose="00000400000000000000" pitchFamily="2" charset="-78"/>
              </a:rPr>
              <a:t>(1947-1989)</a:t>
            </a:r>
          </a:p>
          <a:p>
            <a:pPr algn="r" rtl="1"/>
            <a:r>
              <a:rPr lang="fa-IR" sz="2400" dirty="0" smtClean="0">
                <a:cs typeface="B Nazanin" panose="00000400000000000000" pitchFamily="2" charset="-78"/>
              </a:rPr>
              <a:t>4- ازسقوط دیوار برلین و اتحاد دوباره آلمان تا زمان حاضر </a:t>
            </a:r>
            <a:r>
              <a:rPr lang="fa-IR" sz="2400" dirty="0" smtClean="0">
                <a:solidFill>
                  <a:srgbClr val="FF0000"/>
                </a:solidFill>
                <a:cs typeface="B Nazanin" panose="00000400000000000000" pitchFamily="2" charset="-78"/>
              </a:rPr>
              <a:t>(1989- حال) </a:t>
            </a:r>
            <a:endParaRPr lang="en-US" sz="24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538004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ew-Picture-(9)"/>
          <p:cNvPicPr/>
          <p:nvPr/>
        </p:nvPicPr>
        <p:blipFill>
          <a:blip r:embed="rId2">
            <a:extLst>
              <a:ext uri="{28A0092B-C50C-407E-A947-70E740481C1C}">
                <a14:useLocalDpi xmlns:a14="http://schemas.microsoft.com/office/drawing/2010/main" val="0"/>
              </a:ext>
            </a:extLst>
          </a:blip>
          <a:srcRect/>
          <a:stretch>
            <a:fillRect/>
          </a:stretch>
        </p:blipFill>
        <p:spPr bwMode="auto">
          <a:xfrm>
            <a:off x="330741" y="0"/>
            <a:ext cx="11584459" cy="6858000"/>
          </a:xfrm>
          <a:prstGeom prst="rect">
            <a:avLst/>
          </a:prstGeom>
          <a:noFill/>
          <a:ln>
            <a:noFill/>
          </a:ln>
        </p:spPr>
      </p:pic>
    </p:spTree>
    <p:extLst>
      <p:ext uri="{BB962C8B-B14F-4D97-AF65-F5344CB8AC3E}">
        <p14:creationId xmlns:p14="http://schemas.microsoft.com/office/powerpoint/2010/main" val="7718539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1805" y="312739"/>
            <a:ext cx="8816802" cy="963611"/>
          </a:xfrm>
        </p:spPr>
        <p:txBody>
          <a:bodyPr>
            <a:normAutofit/>
          </a:bodyPr>
          <a:lstStyle/>
          <a:p>
            <a:pPr algn="r" rtl="1"/>
            <a:r>
              <a:rPr lang="ar-SA" sz="2400" dirty="0">
                <a:solidFill>
                  <a:schemeClr val="tx1"/>
                </a:solidFill>
                <a:cs typeface="B Nazanin" panose="00000400000000000000" pitchFamily="2" charset="-78"/>
              </a:rPr>
              <a:t>دسترسی به این مجتمع توسط پله هایی دردو شکاف در سمت میدان اتفاق می افتد که به  حیاط مرکزی </a:t>
            </a:r>
            <a:r>
              <a:rPr lang="ar-SA" sz="2400" dirty="0" smtClean="0">
                <a:solidFill>
                  <a:schemeClr val="tx1"/>
                </a:solidFill>
                <a:cs typeface="B Nazanin" panose="00000400000000000000" pitchFamily="2" charset="-78"/>
              </a:rPr>
              <a:t>مجتمع</a:t>
            </a:r>
            <a:r>
              <a:rPr lang="fa-IR" sz="2400" dirty="0">
                <a:solidFill>
                  <a:schemeClr val="tx1"/>
                </a:solidFill>
                <a:cs typeface="B Nazanin" panose="00000400000000000000" pitchFamily="2" charset="-78"/>
              </a:rPr>
              <a:t> </a:t>
            </a:r>
            <a:r>
              <a:rPr lang="fa-IR" sz="2400" dirty="0" smtClean="0">
                <a:solidFill>
                  <a:schemeClr val="tx1"/>
                </a:solidFill>
                <a:cs typeface="B Nazanin" panose="00000400000000000000" pitchFamily="2" charset="-78"/>
              </a:rPr>
              <a:t>در ترازی بالاتر</a:t>
            </a:r>
            <a:r>
              <a:rPr lang="ar-SA" sz="2400" dirty="0" smtClean="0">
                <a:solidFill>
                  <a:schemeClr val="tx1"/>
                </a:solidFill>
                <a:cs typeface="B Nazanin" panose="00000400000000000000" pitchFamily="2" charset="-78"/>
              </a:rPr>
              <a:t> </a:t>
            </a:r>
            <a:r>
              <a:rPr lang="ar-SA" sz="2400" dirty="0">
                <a:solidFill>
                  <a:schemeClr val="tx1"/>
                </a:solidFill>
                <a:cs typeface="B Nazanin" panose="00000400000000000000" pitchFamily="2" charset="-78"/>
              </a:rPr>
              <a:t>ختم می </a:t>
            </a:r>
            <a:r>
              <a:rPr lang="ar-SA" sz="2400" dirty="0" smtClean="0">
                <a:solidFill>
                  <a:schemeClr val="tx1"/>
                </a:solidFill>
                <a:cs typeface="B Nazanin" panose="00000400000000000000" pitchFamily="2" charset="-78"/>
              </a:rPr>
              <a:t>شود</a:t>
            </a:r>
            <a:endParaRPr lang="fa-IR" sz="2400" dirty="0">
              <a:solidFill>
                <a:schemeClr val="tx1"/>
              </a:solidFill>
              <a:cs typeface="B Nazanin" panose="00000400000000000000" pitchFamily="2" charset="-78"/>
            </a:endParaRPr>
          </a:p>
        </p:txBody>
      </p:sp>
      <p:pic>
        <p:nvPicPr>
          <p:cNvPr id="6" name="Picture 5" descr="I:\Tarh 5\nemoone haye moredi\Posdamer Platz (Renzo Piano)\Scan00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672" y="1345695"/>
            <a:ext cx="3785927" cy="49857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I:\Tarh 5\nemoone haye moredi\Posdamer Platz (Renzo Piano)\Scan006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8338" y="1345694"/>
            <a:ext cx="3510269" cy="49857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6097321" y="6400799"/>
            <a:ext cx="2552302" cy="400110"/>
          </a:xfrm>
          <a:prstGeom prst="rect">
            <a:avLst/>
          </a:prstGeom>
        </p:spPr>
        <p:txBody>
          <a:bodyPr wrap="none">
            <a:spAutoFit/>
          </a:bodyPr>
          <a:lstStyle/>
          <a:p>
            <a:pPr fontAlgn="auto">
              <a:spcBef>
                <a:spcPts val="0"/>
              </a:spcBef>
              <a:spcAft>
                <a:spcPts val="0"/>
              </a:spcAft>
              <a:defRPr/>
            </a:pPr>
            <a:r>
              <a:rPr lang="fa-IR" sz="2000" b="1" dirty="0">
                <a:cs typeface="B Nazanin" panose="00000400000000000000" pitchFamily="2" charset="-78"/>
              </a:rPr>
              <a:t>شکاف ورودی (از بیرون بنا)</a:t>
            </a:r>
            <a:endParaRPr lang="en-US" sz="2000" b="1" dirty="0"/>
          </a:p>
        </p:txBody>
      </p:sp>
      <p:sp>
        <p:nvSpPr>
          <p:cNvPr id="9" name="Rectangle 8"/>
          <p:cNvSpPr/>
          <p:nvPr/>
        </p:nvSpPr>
        <p:spPr>
          <a:xfrm>
            <a:off x="1136671" y="6400799"/>
            <a:ext cx="2779928" cy="400110"/>
          </a:xfrm>
          <a:prstGeom prst="rect">
            <a:avLst/>
          </a:prstGeom>
        </p:spPr>
        <p:txBody>
          <a:bodyPr wrap="none">
            <a:spAutoFit/>
          </a:bodyPr>
          <a:lstStyle/>
          <a:p>
            <a:pPr fontAlgn="auto">
              <a:spcBef>
                <a:spcPts val="0"/>
              </a:spcBef>
              <a:spcAft>
                <a:spcPts val="0"/>
              </a:spcAft>
              <a:defRPr/>
            </a:pPr>
            <a:r>
              <a:rPr lang="fa-IR" sz="2000" b="1" dirty="0">
                <a:cs typeface="B Nazanin" panose="00000400000000000000" pitchFamily="2" charset="-78"/>
              </a:rPr>
              <a:t>شکاف ورودی (از داخل حیاط)</a:t>
            </a:r>
            <a:endParaRPr lang="en-US" sz="2000" b="1" dirty="0"/>
          </a:p>
        </p:txBody>
      </p:sp>
    </p:spTree>
    <p:extLst>
      <p:ext uri="{BB962C8B-B14F-4D97-AF65-F5344CB8AC3E}">
        <p14:creationId xmlns:p14="http://schemas.microsoft.com/office/powerpoint/2010/main" val="4318472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250" y="179389"/>
            <a:ext cx="8778702" cy="1420811"/>
          </a:xfrm>
        </p:spPr>
        <p:txBody>
          <a:bodyPr>
            <a:normAutofit/>
          </a:bodyPr>
          <a:lstStyle/>
          <a:p>
            <a:pPr algn="r" rtl="1"/>
            <a:r>
              <a:rPr lang="ar-SA" sz="2400" dirty="0" smtClean="0">
                <a:solidFill>
                  <a:schemeClr val="tx1"/>
                </a:solidFill>
                <a:latin typeface="Calibri" panose="020F0502020204030204" pitchFamily="34" charset="0"/>
                <a:ea typeface="Calibri" panose="020F0502020204030204" pitchFamily="34" charset="0"/>
                <a:cs typeface="B Nazanin" panose="00000400000000000000" pitchFamily="2" charset="-78"/>
              </a:rPr>
              <a:t>از طریق این گشودگی ها ، مجتمع با فضای شهری ارتباط پیدا می کند، بطوری که از پله های ورودی مجتمع به عنوان سکو های نشیمن در جداره میدان نیز استفاده می شود</a:t>
            </a:r>
            <a:r>
              <a:rPr lang="fa-IR" sz="2400" dirty="0" smtClean="0">
                <a:solidFill>
                  <a:schemeClr val="tx1"/>
                </a:solidFill>
                <a:latin typeface="Calibri" panose="020F0502020204030204" pitchFamily="34" charset="0"/>
                <a:ea typeface="Calibri" panose="020F0502020204030204" pitchFamily="34" charset="0"/>
                <a:cs typeface="B Nazanin" panose="00000400000000000000" pitchFamily="2" charset="-78"/>
              </a:rPr>
              <a:t> </a:t>
            </a:r>
          </a:p>
          <a:p>
            <a:pPr algn="r" rtl="1"/>
            <a:r>
              <a:rPr lang="fa-IR" sz="2400" dirty="0" smtClean="0">
                <a:solidFill>
                  <a:schemeClr val="tx1"/>
                </a:solidFill>
                <a:latin typeface="Calibri" panose="020F0502020204030204" pitchFamily="34" charset="0"/>
                <a:cs typeface="B Nazanin" panose="00000400000000000000" pitchFamily="2" charset="-78"/>
              </a:rPr>
              <a:t>قرارگیری کافی شاپ و رستوران ها در کنار ورودی ها</a:t>
            </a:r>
            <a:endParaRPr lang="en-US" sz="2400" dirty="0" smtClean="0">
              <a:solidFill>
                <a:schemeClr val="tx1"/>
              </a:solidFill>
              <a:cs typeface="B Nazanin" panose="00000400000000000000" pitchFamily="2" charset="-78"/>
            </a:endParaRPr>
          </a:p>
          <a:p>
            <a:pPr algn="r" rtl="1"/>
            <a:endParaRPr lang="en-US" sz="2400" dirty="0">
              <a:cs typeface="B Nazanin" panose="00000400000000000000" pitchFamily="2" charset="-78"/>
            </a:endParaRPr>
          </a:p>
        </p:txBody>
      </p:sp>
      <p:pic>
        <p:nvPicPr>
          <p:cNvPr id="5" name="Picture 3" descr="I:\Tarh 5\nemoone haye moredi\Posdamer Platz (Renzo Piano)\Scan003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8150" y="1600200"/>
            <a:ext cx="3714577" cy="47141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8384409" y="6313488"/>
            <a:ext cx="3062057" cy="400110"/>
          </a:xfrm>
          <a:prstGeom prst="rect">
            <a:avLst/>
          </a:prstGeom>
        </p:spPr>
        <p:txBody>
          <a:bodyPr wrap="none">
            <a:spAutoFit/>
          </a:bodyPr>
          <a:lstStyle/>
          <a:p>
            <a:pPr algn="r" rtl="1" fontAlgn="auto">
              <a:spcBef>
                <a:spcPts val="0"/>
              </a:spcBef>
              <a:spcAft>
                <a:spcPts val="0"/>
              </a:spcAft>
              <a:defRPr/>
            </a:pPr>
            <a:r>
              <a:rPr lang="fa-IR" sz="2000" b="1" dirty="0">
                <a:cs typeface="B Nazanin" panose="00000400000000000000" pitchFamily="2" charset="-78"/>
              </a:rPr>
              <a:t>موقعیت ورودی ها در </a:t>
            </a:r>
            <a:r>
              <a:rPr lang="fa-IR" sz="2000" b="1" dirty="0" smtClean="0">
                <a:cs typeface="B Nazanin" panose="00000400000000000000" pitchFamily="2" charset="-78"/>
              </a:rPr>
              <a:t>پلان همکف</a:t>
            </a:r>
            <a:endParaRPr lang="en-US" sz="2000" b="1" dirty="0"/>
          </a:p>
        </p:txBody>
      </p:sp>
      <p:sp>
        <p:nvSpPr>
          <p:cNvPr id="7" name="Rectangle 6"/>
          <p:cNvSpPr/>
          <p:nvPr/>
        </p:nvSpPr>
        <p:spPr>
          <a:xfrm>
            <a:off x="3201153" y="6313488"/>
            <a:ext cx="1324402" cy="400110"/>
          </a:xfrm>
          <a:prstGeom prst="rect">
            <a:avLst/>
          </a:prstGeom>
        </p:spPr>
        <p:txBody>
          <a:bodyPr wrap="none">
            <a:spAutoFit/>
          </a:bodyPr>
          <a:lstStyle/>
          <a:p>
            <a:pPr algn="r" rtl="1" fontAlgn="auto">
              <a:spcBef>
                <a:spcPts val="0"/>
              </a:spcBef>
              <a:spcAft>
                <a:spcPts val="0"/>
              </a:spcAft>
              <a:defRPr/>
            </a:pPr>
            <a:r>
              <a:rPr lang="fa-IR" sz="2000" b="1" dirty="0">
                <a:cs typeface="B Nazanin" panose="00000400000000000000" pitchFamily="2" charset="-78"/>
              </a:rPr>
              <a:t>پلکان ورودی</a:t>
            </a:r>
            <a:endParaRPr lang="en-US" sz="2000" b="1" dirty="0"/>
          </a:p>
        </p:txBody>
      </p:sp>
      <p:pic>
        <p:nvPicPr>
          <p:cNvPr id="8" name="Picture 2" descr="I:\Tarh 5\nemoone haye moredi\Posdamer Platz (Renzo Piano)\Scan00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929" y="1601891"/>
            <a:ext cx="7116849" cy="47115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83429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7400" y="457200"/>
            <a:ext cx="3082752" cy="628650"/>
          </a:xfrm>
        </p:spPr>
        <p:txBody>
          <a:bodyPr>
            <a:normAutofit/>
          </a:bodyPr>
          <a:lstStyle/>
          <a:p>
            <a:pPr algn="r" rtl="1"/>
            <a:r>
              <a:rPr lang="fa-IR" sz="3200" dirty="0" smtClean="0">
                <a:solidFill>
                  <a:schemeClr val="tx1"/>
                </a:solidFill>
                <a:cs typeface="B Nazanin" panose="00000400000000000000" pitchFamily="2" charset="-78"/>
              </a:rPr>
              <a:t>پوشش گیاهی مجتمع</a:t>
            </a:r>
            <a:endParaRPr lang="en-US" sz="3200" dirty="0">
              <a:solidFill>
                <a:schemeClr val="tx1"/>
              </a:solidFill>
              <a:cs typeface="B Nazanin" panose="00000400000000000000" pitchFamily="2" charset="-78"/>
            </a:endParaRPr>
          </a:p>
        </p:txBody>
      </p:sp>
      <p:sp>
        <p:nvSpPr>
          <p:cNvPr id="3" name="Content Placeholder 2"/>
          <p:cNvSpPr>
            <a:spLocks noGrp="1"/>
          </p:cNvSpPr>
          <p:nvPr>
            <p:ph idx="1"/>
          </p:nvPr>
        </p:nvSpPr>
        <p:spPr>
          <a:xfrm>
            <a:off x="810684" y="1227139"/>
            <a:ext cx="8596668" cy="1630361"/>
          </a:xfrm>
        </p:spPr>
        <p:txBody>
          <a:bodyPr>
            <a:normAutofit/>
          </a:bodyPr>
          <a:lstStyle/>
          <a:p>
            <a:pPr algn="r" rtl="1"/>
            <a:r>
              <a:rPr lang="fa-IR" sz="2400" dirty="0">
                <a:solidFill>
                  <a:schemeClr val="tx1"/>
                </a:solidFill>
                <a:cs typeface="B Nazanin" panose="00000400000000000000" pitchFamily="2" charset="-78"/>
              </a:rPr>
              <a:t>به دلیل کمبود فضای سبز در این پروژه با توجه به وسعت زیاد مجموعه و همچنین تا حدی برای کنترل تابش های بد سعی شده که در معابر اطراف بنا از پوشش گیاهی فشرده و خزان ناپذیر استفاده گردد، که این موضوع را در درون حیاط مرکزی بنا هم میتوان به وضوح یافت.</a:t>
            </a:r>
            <a:endParaRPr lang="en-US" sz="2400" dirty="0">
              <a:solidFill>
                <a:schemeClr val="tx1"/>
              </a:solidFill>
              <a:cs typeface="B Nazanin" panose="00000400000000000000" pitchFamily="2" charset="-78"/>
            </a:endParaRPr>
          </a:p>
          <a:p>
            <a:pPr algn="r" rtl="1"/>
            <a:endParaRPr lang="en-US" sz="2400" dirty="0">
              <a:solidFill>
                <a:schemeClr val="tx1"/>
              </a:solidFill>
              <a:cs typeface="B Nazanin" panose="00000400000000000000" pitchFamily="2" charset="-78"/>
            </a:endParaRPr>
          </a:p>
        </p:txBody>
      </p:sp>
      <p:pic>
        <p:nvPicPr>
          <p:cNvPr id="4" name="Picture 3" descr="I:\Tarh 5\nemoone haye moredi\Posdamer Platz (Renzo Piano)\Scan00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 y="3143251"/>
            <a:ext cx="4975886" cy="35432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I:\Tarh 5\nemoone haye moredi\Posdamer Platz (Renzo Piano)\Scan0033X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3050" y="3143252"/>
            <a:ext cx="2586742" cy="35432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I:\Tarh 5\nemoone haye moredi\Posdamer Platz (Renzo Piano)\Scan004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1952" y="3143251"/>
            <a:ext cx="2160348" cy="35432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85861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1951" y="285750"/>
            <a:ext cx="4762500" cy="666750"/>
          </a:xfrm>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pPr algn="ctr" rtl="1"/>
            <a:r>
              <a:rPr lang="ar-SA" b="1" dirty="0">
                <a:solidFill>
                  <a:schemeClr val="tx1"/>
                </a:solidFill>
                <a:cs typeface="B Nazanin" panose="00000400000000000000" pitchFamily="2" charset="-78"/>
              </a:rPr>
              <a:t>عمارت </a:t>
            </a:r>
            <a:r>
              <a:rPr lang="ar-SA" b="1" dirty="0" smtClean="0">
                <a:solidFill>
                  <a:schemeClr val="tx1"/>
                </a:solidFill>
                <a:cs typeface="B Nazanin" panose="00000400000000000000" pitchFamily="2" charset="-78"/>
              </a:rPr>
              <a:t>دبیس</a:t>
            </a:r>
            <a:r>
              <a:rPr lang="fa-IR" b="1" dirty="0" smtClean="0">
                <a:solidFill>
                  <a:schemeClr val="tx1"/>
                </a:solidFill>
                <a:cs typeface="B Nazanin" panose="00000400000000000000" pitchFamily="2" charset="-78"/>
              </a:rPr>
              <a:t> </a:t>
            </a:r>
            <a:r>
              <a:rPr lang="en-US" b="1" dirty="0">
                <a:solidFill>
                  <a:schemeClr val="tx1"/>
                </a:solidFill>
                <a:cs typeface="B Nazanin" panose="00000400000000000000" pitchFamily="2" charset="-78"/>
              </a:rPr>
              <a:t>debis tower</a:t>
            </a:r>
            <a:r>
              <a:rPr lang="fa-IR" b="1" dirty="0" smtClean="0">
                <a:solidFill>
                  <a:schemeClr val="tx1"/>
                </a:solidFill>
                <a:cs typeface="B Nazanin" panose="00000400000000000000" pitchFamily="2" charset="-78"/>
              </a:rPr>
              <a:t/>
            </a:r>
            <a:br>
              <a:rPr lang="fa-IR" b="1" dirty="0" smtClean="0">
                <a:solidFill>
                  <a:schemeClr val="tx1"/>
                </a:solidFill>
                <a:cs typeface="B Nazanin" panose="00000400000000000000" pitchFamily="2" charset="-78"/>
              </a:rPr>
            </a:br>
            <a:r>
              <a:rPr lang="fa-IR" b="1" dirty="0" smtClean="0">
                <a:solidFill>
                  <a:schemeClr val="tx1"/>
                </a:solidFill>
                <a:cs typeface="B Nazanin" panose="00000400000000000000" pitchFamily="2" charset="-78"/>
              </a:rPr>
              <a:t/>
            </a:r>
            <a:br>
              <a:rPr lang="fa-IR" b="1" dirty="0" smtClean="0">
                <a:solidFill>
                  <a:schemeClr val="tx1"/>
                </a:solidFill>
                <a:cs typeface="B Nazanin" panose="00000400000000000000" pitchFamily="2" charset="-78"/>
              </a:rPr>
            </a:br>
            <a:r>
              <a:rPr lang="fa-IR" b="1" dirty="0" smtClean="0">
                <a:solidFill>
                  <a:schemeClr val="tx1"/>
                </a:solidFill>
                <a:cs typeface="B Nazanin" panose="00000400000000000000" pitchFamily="2" charset="-78"/>
              </a:rPr>
              <a:t/>
            </a:r>
            <a:br>
              <a:rPr lang="fa-IR" b="1" dirty="0" smtClean="0">
                <a:solidFill>
                  <a:schemeClr val="tx1"/>
                </a:solidFill>
                <a:cs typeface="B Nazanin" panose="00000400000000000000" pitchFamily="2" charset="-78"/>
              </a:rPr>
            </a:br>
            <a:r>
              <a:rPr lang="en-US" dirty="0">
                <a:solidFill>
                  <a:schemeClr val="tx1"/>
                </a:solidFill>
                <a:cs typeface="B Nazanin" panose="00000400000000000000" pitchFamily="2" charset="-78"/>
              </a:rPr>
              <a:t/>
            </a:r>
            <a:br>
              <a:rPr lang="en-US" dirty="0">
                <a:solidFill>
                  <a:schemeClr val="tx1"/>
                </a:solidFill>
                <a:cs typeface="B Nazanin" panose="00000400000000000000" pitchFamily="2" charset="-78"/>
              </a:rPr>
            </a:br>
            <a:endParaRPr lang="en-US" dirty="0">
              <a:solidFill>
                <a:schemeClr val="tx1"/>
              </a:solidFill>
              <a:cs typeface="B Nazanin" panose="00000400000000000000" pitchFamily="2" charset="-78"/>
            </a:endParaRPr>
          </a:p>
        </p:txBody>
      </p:sp>
      <p:sp>
        <p:nvSpPr>
          <p:cNvPr id="3" name="TextBox 2"/>
          <p:cNvSpPr txBox="1"/>
          <p:nvPr/>
        </p:nvSpPr>
        <p:spPr>
          <a:xfrm>
            <a:off x="5676901" y="1820290"/>
            <a:ext cx="3257550" cy="4154984"/>
          </a:xfrm>
          <a:prstGeom prst="rect">
            <a:avLst/>
          </a:prstGeom>
          <a:noFill/>
        </p:spPr>
        <p:txBody>
          <a:bodyPr wrap="square" rtlCol="0">
            <a:spAutoFit/>
          </a:bodyPr>
          <a:lstStyle/>
          <a:p>
            <a:pPr algn="ctr" rtl="1"/>
            <a:r>
              <a:rPr lang="fa-IR" sz="2400" dirty="0">
                <a:cs typeface="B Nazanin" panose="00000400000000000000" pitchFamily="2" charset="-78"/>
              </a:rPr>
              <a:t>نخستین ساختمان </a:t>
            </a:r>
            <a:r>
              <a:rPr lang="fa-IR" sz="2400" dirty="0" smtClean="0">
                <a:cs typeface="B Nazanin" panose="00000400000000000000" pitchFamily="2" charset="-78"/>
              </a:rPr>
              <a:t>مهمی است </a:t>
            </a:r>
            <a:r>
              <a:rPr lang="fa-IR" sz="2400" dirty="0">
                <a:cs typeface="B Nazanin" panose="00000400000000000000" pitchFamily="2" charset="-78"/>
              </a:rPr>
              <a:t>که عملیات عمرانی آن در این محوطه به پایان </a:t>
            </a:r>
            <a:r>
              <a:rPr lang="fa-IR" sz="2400" dirty="0" smtClean="0">
                <a:cs typeface="B Nazanin" panose="00000400000000000000" pitchFamily="2" charset="-78"/>
              </a:rPr>
              <a:t>رسید</a:t>
            </a:r>
          </a:p>
          <a:p>
            <a:pPr algn="ctr" rtl="1"/>
            <a:endParaRPr lang="en-US" sz="2400" dirty="0" smtClean="0">
              <a:cs typeface="B Nazanin" panose="00000400000000000000" pitchFamily="2" charset="-78"/>
            </a:endParaRPr>
          </a:p>
          <a:p>
            <a:pPr algn="ctr" rtl="1"/>
            <a:r>
              <a:rPr lang="fa-IR" sz="2400" dirty="0" smtClean="0">
                <a:cs typeface="B Nazanin" panose="00000400000000000000" pitchFamily="2" charset="-78"/>
              </a:rPr>
              <a:t>دارای کاربری اداری</a:t>
            </a:r>
            <a:r>
              <a:rPr lang="fa-IR" sz="2400" dirty="0">
                <a:cs typeface="B Nazanin" panose="00000400000000000000" pitchFamily="2" charset="-78"/>
              </a:rPr>
              <a:t/>
            </a:r>
            <a:br>
              <a:rPr lang="fa-IR" sz="2400" dirty="0">
                <a:cs typeface="B Nazanin" panose="00000400000000000000" pitchFamily="2" charset="-78"/>
              </a:rPr>
            </a:br>
            <a:r>
              <a:rPr lang="fa-IR" sz="2400" dirty="0">
                <a:cs typeface="B Nazanin" panose="00000400000000000000" pitchFamily="2" charset="-78"/>
              </a:rPr>
              <a:t/>
            </a:r>
            <a:br>
              <a:rPr lang="fa-IR" sz="2400" dirty="0">
                <a:cs typeface="B Nazanin" panose="00000400000000000000" pitchFamily="2" charset="-78"/>
              </a:rPr>
            </a:br>
            <a:r>
              <a:rPr lang="fa-IR" sz="2400" dirty="0">
                <a:cs typeface="B Nazanin" panose="00000400000000000000" pitchFamily="2" charset="-78"/>
              </a:rPr>
              <a:t>معمار رنزو </a:t>
            </a:r>
            <a:r>
              <a:rPr lang="fa-IR" sz="2400" dirty="0" smtClean="0">
                <a:cs typeface="B Nazanin" panose="00000400000000000000" pitchFamily="2" charset="-78"/>
              </a:rPr>
              <a:t>پیانو</a:t>
            </a:r>
          </a:p>
          <a:p>
            <a:pPr algn="ctr" rtl="1"/>
            <a:endParaRPr lang="fa-IR" sz="2400" dirty="0" smtClean="0">
              <a:cs typeface="B Nazanin" panose="00000400000000000000" pitchFamily="2" charset="-78"/>
            </a:endParaRPr>
          </a:p>
          <a:p>
            <a:pPr algn="ctr" rtl="1"/>
            <a:r>
              <a:rPr lang="fa-IR" sz="2400" dirty="0">
                <a:cs typeface="B Nazanin" panose="00000400000000000000" pitchFamily="2" charset="-78"/>
              </a:rPr>
              <a:t>از جنس سنگ و </a:t>
            </a:r>
            <a:r>
              <a:rPr lang="fa-IR" sz="2400" dirty="0" smtClean="0">
                <a:cs typeface="B Nazanin" panose="00000400000000000000" pitchFamily="2" charset="-78"/>
              </a:rPr>
              <a:t>شیشه</a:t>
            </a:r>
          </a:p>
          <a:p>
            <a:pPr algn="ctr" rtl="1"/>
            <a:r>
              <a:rPr lang="fa-IR" sz="2400" dirty="0">
                <a:cs typeface="B Nazanin" panose="00000400000000000000" pitchFamily="2" charset="-78"/>
              </a:rPr>
              <a:t/>
            </a:r>
            <a:br>
              <a:rPr lang="fa-IR" sz="2400" dirty="0">
                <a:cs typeface="B Nazanin" panose="00000400000000000000" pitchFamily="2" charset="-78"/>
              </a:rPr>
            </a:br>
            <a:r>
              <a:rPr lang="fa-IR" sz="2400" dirty="0">
                <a:cs typeface="B Nazanin" panose="00000400000000000000" pitchFamily="2" charset="-78"/>
              </a:rPr>
              <a:t>106 متر و 22 طبقه</a:t>
            </a:r>
            <a:endParaRPr lang="en-US" sz="2400" dirty="0"/>
          </a:p>
        </p:txBody>
      </p:sp>
      <p:pic>
        <p:nvPicPr>
          <p:cNvPr id="7" name="Picture 6" descr="daimlerv1"/>
          <p:cNvPicPr/>
          <p:nvPr/>
        </p:nvPicPr>
        <p:blipFill>
          <a:blip r:embed="rId2">
            <a:extLst>
              <a:ext uri="{28A0092B-C50C-407E-A947-70E740481C1C}">
                <a14:useLocalDpi xmlns:a14="http://schemas.microsoft.com/office/drawing/2010/main" val="0"/>
              </a:ext>
            </a:extLst>
          </a:blip>
          <a:srcRect/>
          <a:stretch>
            <a:fillRect/>
          </a:stretch>
        </p:blipFill>
        <p:spPr bwMode="auto">
          <a:xfrm>
            <a:off x="1251284" y="1104501"/>
            <a:ext cx="4087728" cy="5586562"/>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5028" y="1910152"/>
            <a:ext cx="2357281" cy="3371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8152663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0686" y="378277"/>
            <a:ext cx="5148064" cy="632413"/>
          </a:xfrm>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pPr algn="ctr" rtl="1"/>
            <a:r>
              <a:rPr lang="fa-IR" b="1" dirty="0" smtClean="0">
                <a:solidFill>
                  <a:schemeClr val="tx1"/>
                </a:solidFill>
                <a:cs typeface="B Nazanin" panose="00000400000000000000" pitchFamily="2" charset="-78"/>
              </a:rPr>
              <a:t>برج کولهوف </a:t>
            </a:r>
            <a:r>
              <a:rPr lang="en-US" b="1" dirty="0">
                <a:solidFill>
                  <a:schemeClr val="tx1"/>
                </a:solidFill>
                <a:cs typeface="B Nazanin" panose="00000400000000000000" pitchFamily="2" charset="-78"/>
              </a:rPr>
              <a:t>kohlhoff tower</a:t>
            </a:r>
            <a:r>
              <a:rPr lang="fa-IR" b="1" dirty="0" smtClean="0">
                <a:solidFill>
                  <a:schemeClr val="tx1"/>
                </a:solidFill>
                <a:cs typeface="B Nazanin" panose="00000400000000000000" pitchFamily="2" charset="-78"/>
              </a:rPr>
              <a:t/>
            </a:r>
            <a:br>
              <a:rPr lang="fa-IR" b="1" dirty="0" smtClean="0">
                <a:solidFill>
                  <a:schemeClr val="tx1"/>
                </a:solidFill>
                <a:cs typeface="B Nazanin" panose="00000400000000000000" pitchFamily="2" charset="-78"/>
              </a:rPr>
            </a:br>
            <a:r>
              <a:rPr lang="en-US" b="1" dirty="0" smtClean="0">
                <a:solidFill>
                  <a:schemeClr val="tx1"/>
                </a:solidFill>
                <a:cs typeface="B Nazanin" panose="00000400000000000000" pitchFamily="2" charset="-78"/>
              </a:rPr>
              <a:t/>
            </a:r>
            <a:br>
              <a:rPr lang="en-US" b="1" dirty="0" smtClean="0">
                <a:solidFill>
                  <a:schemeClr val="tx1"/>
                </a:solidFill>
                <a:cs typeface="B Nazanin" panose="00000400000000000000" pitchFamily="2" charset="-78"/>
              </a:rPr>
            </a:br>
            <a:r>
              <a:rPr lang="fa-IR" sz="2800" dirty="0" smtClean="0">
                <a:cs typeface="B Nazanin" panose="00000400000000000000" pitchFamily="2" charset="-78"/>
              </a:rPr>
              <a:t/>
            </a:r>
            <a:br>
              <a:rPr lang="fa-IR" sz="2800" dirty="0" smtClean="0">
                <a:cs typeface="B Nazanin" panose="00000400000000000000" pitchFamily="2" charset="-78"/>
              </a:rPr>
            </a:br>
            <a:endParaRPr lang="en-US" sz="2800" dirty="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36" y="694483"/>
            <a:ext cx="3587950" cy="6163516"/>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9111645" y="3776241"/>
            <a:ext cx="2895600" cy="3046988"/>
          </a:xfrm>
          <a:prstGeom prst="rect">
            <a:avLst/>
          </a:prstGeom>
          <a:noFill/>
        </p:spPr>
        <p:txBody>
          <a:bodyPr wrap="square" rtlCol="0">
            <a:spAutoFit/>
          </a:bodyPr>
          <a:lstStyle/>
          <a:p>
            <a:pPr algn="ctr" rtl="1"/>
            <a:r>
              <a:rPr lang="ar-SA" sz="2400" dirty="0">
                <a:cs typeface="B Nazanin" panose="00000400000000000000" pitchFamily="2" charset="-78"/>
              </a:rPr>
              <a:t>نمای </a:t>
            </a:r>
            <a:r>
              <a:rPr lang="en-US" sz="2400" dirty="0" smtClean="0">
                <a:cs typeface="B Nazanin" panose="00000400000000000000" pitchFamily="2" charset="-78"/>
              </a:rPr>
              <a:t>360</a:t>
            </a:r>
            <a:r>
              <a:rPr lang="fa-IR" sz="2400" dirty="0" smtClean="0">
                <a:cs typeface="B Nazanin" panose="00000400000000000000" pitchFamily="2" charset="-78"/>
              </a:rPr>
              <a:t> </a:t>
            </a:r>
            <a:r>
              <a:rPr lang="ar-SA" sz="2400" dirty="0" smtClean="0">
                <a:cs typeface="B Nazanin" panose="00000400000000000000" pitchFamily="2" charset="-78"/>
              </a:rPr>
              <a:t>درجه </a:t>
            </a:r>
            <a:r>
              <a:rPr lang="ar-SA" sz="2400" dirty="0">
                <a:cs typeface="B Nazanin" panose="00000400000000000000" pitchFamily="2" charset="-78"/>
              </a:rPr>
              <a:t>و سکوی تماشایی با ارتفاع </a:t>
            </a:r>
            <a:r>
              <a:rPr lang="en-US" sz="2400" dirty="0" smtClean="0">
                <a:cs typeface="B Nazanin" panose="00000400000000000000" pitchFamily="2" charset="-78"/>
              </a:rPr>
              <a:t>115</a:t>
            </a:r>
            <a:r>
              <a:rPr lang="ar-SA" sz="2400" dirty="0" smtClean="0">
                <a:cs typeface="B Nazanin" panose="00000400000000000000" pitchFamily="2" charset="-78"/>
              </a:rPr>
              <a:t> متر</a:t>
            </a:r>
            <a:endParaRPr lang="fa-IR" sz="2400" dirty="0" smtClean="0">
              <a:cs typeface="B Nazanin" panose="00000400000000000000" pitchFamily="2" charset="-78"/>
            </a:endParaRPr>
          </a:p>
          <a:p>
            <a:pPr algn="ctr" rtl="1"/>
            <a:r>
              <a:rPr lang="fa-IR" sz="2400" dirty="0" smtClean="0">
                <a:cs typeface="B Nazanin" panose="00000400000000000000" pitchFamily="2" charset="-78"/>
              </a:rPr>
              <a:t>(</a:t>
            </a:r>
            <a:r>
              <a:rPr lang="en-US" sz="2400" dirty="0" smtClean="0"/>
              <a:t>Panoramapunkt</a:t>
            </a:r>
            <a:r>
              <a:rPr lang="fa-IR" sz="2400" dirty="0" smtClean="0"/>
              <a:t>)</a:t>
            </a:r>
          </a:p>
          <a:p>
            <a:pPr algn="ctr" rtl="1"/>
            <a:endParaRPr lang="fa-IR" sz="2400" dirty="0" smtClean="0"/>
          </a:p>
          <a:p>
            <a:pPr algn="ctr" rtl="1"/>
            <a:r>
              <a:rPr lang="ar-SA" sz="2400" dirty="0" smtClean="0">
                <a:cs typeface="B Nazanin" panose="00000400000000000000" pitchFamily="2" charset="-78"/>
              </a:rPr>
              <a:t>دسترسی از </a:t>
            </a:r>
            <a:r>
              <a:rPr lang="ar-SA" sz="2400" dirty="0">
                <a:cs typeface="B Nazanin" panose="00000400000000000000" pitchFamily="2" charset="-78"/>
              </a:rPr>
              <a:t>طریق </a:t>
            </a:r>
            <a:r>
              <a:rPr lang="fa-IR" sz="2400" dirty="0" smtClean="0">
                <a:cs typeface="B Nazanin" panose="00000400000000000000" pitchFamily="2" charset="-78"/>
              </a:rPr>
              <a:t>سریع ترین </a:t>
            </a:r>
            <a:r>
              <a:rPr lang="ar-SA" sz="2400" dirty="0" smtClean="0">
                <a:cs typeface="B Nazanin" panose="00000400000000000000" pitchFamily="2" charset="-78"/>
              </a:rPr>
              <a:t>آسانسور </a:t>
            </a:r>
            <a:r>
              <a:rPr lang="fa-IR" sz="2400" dirty="0" smtClean="0">
                <a:cs typeface="B Nazanin" panose="00000400000000000000" pitchFamily="2" charset="-78"/>
              </a:rPr>
              <a:t>اروپا</a:t>
            </a:r>
          </a:p>
          <a:p>
            <a:pPr algn="ctr" rtl="1"/>
            <a:endParaRPr lang="fa-IR" sz="2400" dirty="0">
              <a:cs typeface="B Nazanin" panose="00000400000000000000" pitchFamily="2" charset="-78"/>
            </a:endParaRPr>
          </a:p>
          <a:p>
            <a:pPr algn="ctr" rtl="1"/>
            <a:r>
              <a:rPr lang="fa-IR" sz="2400" dirty="0" smtClean="0">
                <a:cs typeface="B Nazanin" panose="00000400000000000000" pitchFamily="2" charset="-78"/>
              </a:rPr>
              <a:t>معمار هنس کولهوف</a:t>
            </a:r>
            <a:endParaRPr lang="en-US" sz="2400" dirty="0">
              <a:cs typeface="B Nazanin" panose="00000400000000000000" pitchFamily="2" charset="-78"/>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8218" y="1417044"/>
            <a:ext cx="4953000" cy="5143500"/>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77479" y="218056"/>
            <a:ext cx="2363932" cy="3558185"/>
          </a:xfrm>
          <a:prstGeom prst="rect">
            <a:avLst/>
          </a:prstGeom>
        </p:spPr>
      </p:pic>
    </p:spTree>
    <p:extLst>
      <p:ext uri="{BB962C8B-B14F-4D97-AF65-F5344CB8AC3E}">
        <p14:creationId xmlns:p14="http://schemas.microsoft.com/office/powerpoint/2010/main" val="14591251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5461000"/>
            <a:ext cx="6346825" cy="1152525"/>
          </a:xfrm>
        </p:spPr>
        <p:txBody>
          <a:bodyPr>
            <a:normAutofit fontScale="90000"/>
          </a:bodyPr>
          <a:lstStyle/>
          <a:p>
            <a:pPr algn="ctr" rtl="1"/>
            <a:r>
              <a:rPr lang="fa-IR" sz="2400" b="1" dirty="0" smtClean="0">
                <a:solidFill>
                  <a:schemeClr val="tx1"/>
                </a:solidFill>
                <a:cs typeface="B Nazanin" panose="00000400000000000000" pitchFamily="2" charset="-78"/>
              </a:rPr>
              <a:t>ساختمان </a:t>
            </a:r>
            <a:r>
              <a:rPr lang="en-US" sz="2400" b="1" dirty="0">
                <a:solidFill>
                  <a:schemeClr val="tx1"/>
                </a:solidFill>
                <a:cs typeface="B Nazanin" panose="00000400000000000000" pitchFamily="2" charset="-78"/>
              </a:rPr>
              <a:t>Weinhaus </a:t>
            </a:r>
            <a:r>
              <a:rPr lang="en-US" sz="2400" b="1" dirty="0" smtClean="0">
                <a:solidFill>
                  <a:schemeClr val="tx1"/>
                </a:solidFill>
                <a:cs typeface="B Nazanin" panose="00000400000000000000" pitchFamily="2" charset="-78"/>
              </a:rPr>
              <a:t>Huth</a:t>
            </a:r>
            <a:r>
              <a:rPr lang="fa-IR" sz="2400" b="1" dirty="0" smtClean="0">
                <a:solidFill>
                  <a:schemeClr val="tx1"/>
                </a:solidFill>
                <a:cs typeface="B Nazanin" panose="00000400000000000000" pitchFamily="2" charset="-78"/>
              </a:rPr>
              <a:t> تنها ساختمان باقی مانده بعد از </a:t>
            </a:r>
            <a:r>
              <a:rPr lang="en-US" sz="2400" b="1" dirty="0" smtClean="0">
                <a:solidFill>
                  <a:schemeClr val="tx1"/>
                </a:solidFill>
                <a:cs typeface="B Nazanin" panose="00000400000000000000" pitchFamily="2" charset="-78"/>
              </a:rPr>
              <a:t/>
            </a:r>
            <a:br>
              <a:rPr lang="en-US" sz="2400" b="1" dirty="0" smtClean="0">
                <a:solidFill>
                  <a:schemeClr val="tx1"/>
                </a:solidFill>
                <a:cs typeface="B Nazanin" panose="00000400000000000000" pitchFamily="2" charset="-78"/>
              </a:rPr>
            </a:br>
            <a:r>
              <a:rPr lang="fa-IR" sz="2400" b="1" dirty="0" smtClean="0">
                <a:solidFill>
                  <a:schemeClr val="tx1"/>
                </a:solidFill>
                <a:cs typeface="B Nazanin" panose="00000400000000000000" pitchFamily="2" charset="-78"/>
              </a:rPr>
              <a:t>بمباران</a:t>
            </a:r>
            <a:r>
              <a:rPr lang="en-US" sz="2400" b="1" dirty="0">
                <a:solidFill>
                  <a:schemeClr val="tx1"/>
                </a:solidFill>
                <a:cs typeface="B Nazanin" panose="00000400000000000000" pitchFamily="2" charset="-78"/>
              </a:rPr>
              <a:t> </a:t>
            </a:r>
            <a:r>
              <a:rPr lang="fa-IR" sz="2400" b="1" dirty="0" smtClean="0">
                <a:solidFill>
                  <a:schemeClr val="tx1"/>
                </a:solidFill>
                <a:cs typeface="B Nazanin" panose="00000400000000000000" pitchFamily="2" charset="-78"/>
              </a:rPr>
              <a:t>جنگ جهانی دوم</a:t>
            </a:r>
            <a:r>
              <a:rPr lang="en-US" sz="2400" b="1" dirty="0" smtClean="0">
                <a:solidFill>
                  <a:schemeClr val="tx1"/>
                </a:solidFill>
                <a:cs typeface="B Nazanin" panose="00000400000000000000" pitchFamily="2" charset="-78"/>
              </a:rPr>
              <a:t> </a:t>
            </a:r>
            <a:r>
              <a:rPr lang="fa-IR" sz="2400" b="1" dirty="0" smtClean="0">
                <a:solidFill>
                  <a:schemeClr val="tx1"/>
                </a:solidFill>
                <a:cs typeface="B Nazanin" panose="00000400000000000000" pitchFamily="2" charset="-78"/>
              </a:rPr>
              <a:t>که به عنوان کافه و </a:t>
            </a:r>
            <a:r>
              <a:rPr lang="en-US" sz="2400" b="1" dirty="0" smtClean="0">
                <a:solidFill>
                  <a:schemeClr val="tx1"/>
                </a:solidFill>
                <a:cs typeface="B Nazanin" panose="00000400000000000000" pitchFamily="2" charset="-78"/>
              </a:rPr>
              <a:t/>
            </a:r>
            <a:br>
              <a:rPr lang="en-US" sz="2400" b="1" dirty="0" smtClean="0">
                <a:solidFill>
                  <a:schemeClr val="tx1"/>
                </a:solidFill>
                <a:cs typeface="B Nazanin" panose="00000400000000000000" pitchFamily="2" charset="-78"/>
              </a:rPr>
            </a:br>
            <a:r>
              <a:rPr lang="fa-IR" sz="2400" b="1" dirty="0" smtClean="0">
                <a:solidFill>
                  <a:schemeClr val="tx1"/>
                </a:solidFill>
                <a:cs typeface="B Nazanin" panose="00000400000000000000" pitchFamily="2" charset="-78"/>
              </a:rPr>
              <a:t>گالری هنری استفاده می شود</a:t>
            </a:r>
            <a:endParaRPr lang="en-US" sz="2400" b="1" dirty="0">
              <a:solidFill>
                <a:schemeClr val="tx1"/>
              </a:solidFill>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6493" y="3574628"/>
            <a:ext cx="5875507" cy="3283372"/>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6410"/>
            <a:ext cx="6316494" cy="4822400"/>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0074" y="0"/>
            <a:ext cx="2348345" cy="3534722"/>
          </a:xfrm>
          <a:prstGeom prst="rect">
            <a:avLst/>
          </a:prstGeom>
        </p:spPr>
      </p:pic>
    </p:spTree>
    <p:extLst>
      <p:ext uri="{BB962C8B-B14F-4D97-AF65-F5344CB8AC3E}">
        <p14:creationId xmlns:p14="http://schemas.microsoft.com/office/powerpoint/2010/main" val="24317509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2798" y="538488"/>
            <a:ext cx="5159202" cy="666750"/>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algn="ctr" rtl="1"/>
            <a:r>
              <a:rPr lang="en-US" sz="3200" b="1" dirty="0">
                <a:solidFill>
                  <a:schemeClr val="tx1"/>
                </a:solidFill>
                <a:cs typeface="B Nazanin" panose="00000400000000000000" pitchFamily="2" charset="-78"/>
              </a:rPr>
              <a:t> </a:t>
            </a:r>
            <a:r>
              <a:rPr lang="fa-IR" sz="3200" b="1" dirty="0" smtClean="0">
                <a:solidFill>
                  <a:schemeClr val="tx1"/>
                </a:solidFill>
                <a:cs typeface="B Nazanin" panose="00000400000000000000" pitchFamily="2" charset="-78"/>
              </a:rPr>
              <a:t>2-سونی سنتر</a:t>
            </a:r>
            <a:r>
              <a:rPr lang="en-US" sz="3200" b="1" dirty="0">
                <a:solidFill>
                  <a:schemeClr val="tx1"/>
                </a:solidFill>
                <a:cs typeface="B Nazanin" panose="00000400000000000000" pitchFamily="2" charset="-78"/>
              </a:rPr>
              <a:t> sony </a:t>
            </a:r>
            <a:r>
              <a:rPr lang="en-US" sz="3200" b="1" dirty="0" smtClean="0">
                <a:solidFill>
                  <a:schemeClr val="tx1"/>
                </a:solidFill>
                <a:cs typeface="B Nazanin" panose="00000400000000000000" pitchFamily="2" charset="-78"/>
              </a:rPr>
              <a:t>center</a:t>
            </a:r>
            <a:br>
              <a:rPr lang="en-US" sz="3200" b="1" dirty="0" smtClean="0">
                <a:solidFill>
                  <a:schemeClr val="tx1"/>
                </a:solidFill>
                <a:cs typeface="B Nazanin" panose="00000400000000000000" pitchFamily="2" charset="-78"/>
              </a:rPr>
            </a:br>
            <a:endParaRPr lang="en-US" sz="3200"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77334" y="1720515"/>
            <a:ext cx="8596668" cy="4954930"/>
          </a:xfrm>
        </p:spPr>
        <p:txBody>
          <a:bodyPr>
            <a:noAutofit/>
          </a:bodyPr>
          <a:lstStyle/>
          <a:p>
            <a:pPr algn="r" rtl="1"/>
            <a:r>
              <a:rPr lang="ar-SA" sz="2400" dirty="0">
                <a:cs typeface="B Nazanin" panose="00000400000000000000" pitchFamily="2" charset="-78"/>
              </a:rPr>
              <a:t>طرح نهائی رنزو پیانو و هلموت یان، برنده نقشه اصلی پیشنهادی در بازسازی این </a:t>
            </a:r>
            <a:r>
              <a:rPr lang="ar-SA" sz="2400" dirty="0" smtClean="0">
                <a:cs typeface="B Nazanin" panose="00000400000000000000" pitchFamily="2" charset="-78"/>
              </a:rPr>
              <a:t>محوطه</a:t>
            </a:r>
            <a:r>
              <a:rPr lang="en-US" sz="2400" dirty="0" smtClean="0">
                <a:cs typeface="B Nazanin" panose="00000400000000000000" pitchFamily="2" charset="-78"/>
              </a:rPr>
              <a:t> </a:t>
            </a:r>
            <a:r>
              <a:rPr lang="fa-IR" sz="2400" dirty="0" smtClean="0">
                <a:cs typeface="B Nazanin" panose="00000400000000000000" pitchFamily="2" charset="-78"/>
              </a:rPr>
              <a:t>ی مثلثی شکل ش</a:t>
            </a:r>
            <a:r>
              <a:rPr lang="ar-SA" sz="2400" dirty="0" smtClean="0">
                <a:cs typeface="B Nazanin" panose="00000400000000000000" pitchFamily="2" charset="-78"/>
              </a:rPr>
              <a:t>د.</a:t>
            </a:r>
            <a:endParaRPr lang="fa-IR" sz="2400" dirty="0" smtClean="0">
              <a:cs typeface="B Nazanin" panose="00000400000000000000" pitchFamily="2" charset="-78"/>
            </a:endParaRPr>
          </a:p>
          <a:p>
            <a:pPr algn="r" rtl="1"/>
            <a:r>
              <a:rPr lang="ar-SA" sz="2400" dirty="0" smtClean="0">
                <a:cs typeface="B Nazanin" panose="00000400000000000000" pitchFamily="2" charset="-78"/>
              </a:rPr>
              <a:t> </a:t>
            </a:r>
            <a:r>
              <a:rPr lang="ar-SA" sz="2400" dirty="0">
                <a:cs typeface="B Nazanin" panose="00000400000000000000" pitchFamily="2" charset="-78"/>
              </a:rPr>
              <a:t>شرکت سرمایه گذاری دایملر بنز </a:t>
            </a:r>
            <a:r>
              <a:rPr lang="ar-SA" sz="2400" dirty="0" smtClean="0">
                <a:cs typeface="B Nazanin" panose="00000400000000000000" pitchFamily="2" charset="-78"/>
              </a:rPr>
              <a:t>و </a:t>
            </a:r>
            <a:r>
              <a:rPr lang="ar-SA" sz="2400" dirty="0">
                <a:cs typeface="B Nazanin" panose="00000400000000000000" pitchFamily="2" charset="-78"/>
              </a:rPr>
              <a:t>شرکت سونی با دو رویکرد متفاوت نسبت به این موضوع به همکاری با یکدیگر پرداختند. </a:t>
            </a:r>
            <a:endParaRPr lang="fa-IR" sz="2400" dirty="0" smtClean="0">
              <a:cs typeface="B Nazanin" panose="00000400000000000000" pitchFamily="2" charset="-78"/>
            </a:endParaRPr>
          </a:p>
          <a:p>
            <a:pPr algn="r" rtl="1"/>
            <a:r>
              <a:rPr lang="ar-SA" sz="2400" dirty="0" smtClean="0">
                <a:cs typeface="B Nazanin" panose="00000400000000000000" pitchFamily="2" charset="-78"/>
              </a:rPr>
              <a:t>در </a:t>
            </a:r>
            <a:r>
              <a:rPr lang="ar-SA" sz="2400" dirty="0">
                <a:cs typeface="B Nazanin" panose="00000400000000000000" pitchFamily="2" charset="-78"/>
              </a:rPr>
              <a:t>این پروژه رنزو پیانو و پروژه دایملر بیشتر علاقه‌مند به ایجاد منطقه‌ای با سبک اروپائی و خیابان‌های باریک و کم‌عرض </a:t>
            </a:r>
            <a:r>
              <a:rPr lang="ar-SA" sz="2400" dirty="0" smtClean="0">
                <a:cs typeface="B Nazanin" panose="00000400000000000000" pitchFamily="2" charset="-78"/>
              </a:rPr>
              <a:t>بودند</a:t>
            </a:r>
            <a:endParaRPr lang="fa-IR" sz="2400" dirty="0" smtClean="0">
              <a:cs typeface="B Nazanin" panose="00000400000000000000" pitchFamily="2" charset="-78"/>
            </a:endParaRPr>
          </a:p>
          <a:p>
            <a:pPr algn="r" rtl="1"/>
            <a:r>
              <a:rPr lang="ar-SA" sz="2400" dirty="0" smtClean="0">
                <a:cs typeface="B Nazanin" panose="00000400000000000000" pitchFamily="2" charset="-78"/>
              </a:rPr>
              <a:t> </a:t>
            </a:r>
            <a:r>
              <a:rPr lang="ar-SA" sz="2400" dirty="0">
                <a:cs typeface="B Nazanin" panose="00000400000000000000" pitchFamily="2" charset="-78"/>
              </a:rPr>
              <a:t>در حالی که هلموت یان و شرکت سونی بیشتر به سبک مدرن و سقفی شیشه‌ای و بزرگ علاقه داشتند</a:t>
            </a:r>
            <a:r>
              <a:rPr lang="ar-SA" sz="2400" dirty="0" smtClean="0">
                <a:cs typeface="B Nazanin" panose="00000400000000000000" pitchFamily="2" charset="-78"/>
              </a:rPr>
              <a:t>.</a:t>
            </a:r>
            <a:endParaRPr lang="fa-IR" sz="2400" dirty="0" smtClean="0">
              <a:cs typeface="B Nazanin" panose="00000400000000000000" pitchFamily="2" charset="-78"/>
            </a:endParaRPr>
          </a:p>
          <a:p>
            <a:pPr algn="r" rtl="1"/>
            <a:r>
              <a:rPr lang="ar-SA" sz="2400" dirty="0" smtClean="0">
                <a:cs typeface="B Nazanin" panose="00000400000000000000" pitchFamily="2" charset="-78"/>
              </a:rPr>
              <a:t> </a:t>
            </a:r>
            <a:r>
              <a:rPr lang="ar-SA" sz="2400" dirty="0">
                <a:cs typeface="B Nazanin" panose="00000400000000000000" pitchFamily="2" charset="-78"/>
              </a:rPr>
              <a:t>نتیجه نهائی طرح مورد نظر این تیم منجر به پوشانده شدن سطح وسیعی از این منطقه با سقفی </a:t>
            </a:r>
            <a:r>
              <a:rPr lang="ar-SA" sz="2400" dirty="0" smtClean="0">
                <a:cs typeface="B Nazanin" panose="00000400000000000000" pitchFamily="2" charset="-78"/>
              </a:rPr>
              <a:t>شیشه‌ای</a:t>
            </a:r>
            <a:r>
              <a:rPr lang="fa-IR" sz="2400" dirty="0" smtClean="0">
                <a:cs typeface="B Nazanin" panose="00000400000000000000" pitchFamily="2" charset="-78"/>
              </a:rPr>
              <a:t> چادر مانندی به ارتفاع 102 متر</a:t>
            </a:r>
            <a:r>
              <a:rPr lang="ar-SA" sz="2400" dirty="0" smtClean="0">
                <a:cs typeface="B Nazanin" panose="00000400000000000000" pitchFamily="2" charset="-78"/>
              </a:rPr>
              <a:t> </a:t>
            </a:r>
            <a:r>
              <a:rPr lang="ar-SA" sz="2400" dirty="0">
                <a:cs typeface="B Nazanin" panose="00000400000000000000" pitchFamily="2" charset="-78"/>
              </a:rPr>
              <a:t>بود که به کمک چفت و بست‌ها و حلقه‌هایی از جنس فولاد به ساختمان‌های مجاور متصل </a:t>
            </a:r>
            <a:r>
              <a:rPr lang="ar-SA" sz="2400" dirty="0" smtClean="0">
                <a:cs typeface="B Nazanin" panose="00000400000000000000" pitchFamily="2" charset="-78"/>
              </a:rPr>
              <a:t>شده‌اند</a:t>
            </a:r>
            <a:r>
              <a:rPr lang="fa-IR" sz="2400" dirty="0">
                <a:cs typeface="B Nazanin" panose="00000400000000000000" pitchFamily="2" charset="-78"/>
              </a:rPr>
              <a:t> </a:t>
            </a:r>
            <a:r>
              <a:rPr lang="fa-IR" sz="2400" dirty="0" smtClean="0">
                <a:cs typeface="B Nazanin" panose="00000400000000000000" pitchFamily="2" charset="-78"/>
              </a:rPr>
              <a:t>که این طرح از کوه فوجی ژاپن آن الهام گرفته شده بود</a:t>
            </a:r>
            <a:endParaRPr lang="en-US" sz="2400" dirty="0">
              <a:cs typeface="B Nazanin" panose="00000400000000000000" pitchFamily="2" charset="-78"/>
            </a:endParaRPr>
          </a:p>
          <a:p>
            <a:pPr algn="r" rtl="1"/>
            <a:endParaRPr lang="en-US" sz="2400"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4002" y="1720515"/>
            <a:ext cx="2927373" cy="4439653"/>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291" y="123893"/>
            <a:ext cx="2717603" cy="159662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7844235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1603" y="0"/>
            <a:ext cx="10288794" cy="6858000"/>
          </a:xfrm>
          <a:prstGeom prst="rect">
            <a:avLst/>
          </a:prstGeom>
        </p:spPr>
      </p:pic>
    </p:spTree>
    <p:extLst>
      <p:ext uri="{BB962C8B-B14F-4D97-AF65-F5344CB8AC3E}">
        <p14:creationId xmlns:p14="http://schemas.microsoft.com/office/powerpoint/2010/main" val="16968659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6598" y="582529"/>
            <a:ext cx="5235402" cy="609600"/>
          </a:xfrm>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pPr algn="ctr" rtl="1"/>
            <a:r>
              <a:rPr lang="en-US" sz="3200" b="1" dirty="0" smtClean="0">
                <a:solidFill>
                  <a:schemeClr val="tx1"/>
                </a:solidFill>
                <a:cs typeface="B Nazanin" panose="00000400000000000000" pitchFamily="2" charset="-78"/>
              </a:rPr>
              <a:t> </a:t>
            </a:r>
            <a:r>
              <a:rPr lang="fa-IR" sz="3200" b="1" dirty="0" smtClean="0">
                <a:solidFill>
                  <a:schemeClr val="tx1"/>
                </a:solidFill>
                <a:cs typeface="B Nazanin" panose="00000400000000000000" pitchFamily="2" charset="-78"/>
              </a:rPr>
              <a:t>3-بیشیم سنتر </a:t>
            </a:r>
            <a:r>
              <a:rPr lang="en-US" sz="3200" b="1" dirty="0">
                <a:solidFill>
                  <a:schemeClr val="tx1"/>
                </a:solidFill>
                <a:cs typeface="B Nazanin" panose="00000400000000000000" pitchFamily="2" charset="-78"/>
              </a:rPr>
              <a:t>Beisheim Center</a:t>
            </a:r>
            <a:r>
              <a:rPr lang="en-US" sz="3200" b="1" dirty="0" smtClean="0">
                <a:solidFill>
                  <a:schemeClr val="tx1"/>
                </a:solidFill>
                <a:cs typeface="B Nazanin" panose="00000400000000000000" pitchFamily="2" charset="-78"/>
              </a:rPr>
              <a:t/>
            </a:r>
            <a:br>
              <a:rPr lang="en-US" sz="3200" b="1" dirty="0" smtClean="0">
                <a:solidFill>
                  <a:schemeClr val="tx1"/>
                </a:solidFill>
                <a:cs typeface="B Nazanin" panose="00000400000000000000" pitchFamily="2" charset="-78"/>
              </a:rPr>
            </a:br>
            <a:r>
              <a:rPr lang="fa-IR" sz="3200" b="1" dirty="0" smtClean="0">
                <a:solidFill>
                  <a:schemeClr val="tx1"/>
                </a:solidFill>
                <a:cs typeface="B Nazanin" panose="00000400000000000000" pitchFamily="2" charset="-78"/>
              </a:rPr>
              <a:t/>
            </a:r>
            <a:br>
              <a:rPr lang="fa-IR" sz="3200" b="1" dirty="0" smtClean="0">
                <a:solidFill>
                  <a:schemeClr val="tx1"/>
                </a:solidFill>
                <a:cs typeface="B Nazanin" panose="00000400000000000000" pitchFamily="2" charset="-78"/>
              </a:rPr>
            </a:br>
            <a:endParaRPr lang="en-US" sz="3200" b="1" dirty="0">
              <a:solidFill>
                <a:schemeClr val="tx1"/>
              </a:solidFill>
              <a:cs typeface="B Nazanin" panose="00000400000000000000" pitchFamily="2" charset="-78"/>
            </a:endParaRPr>
          </a:p>
        </p:txBody>
      </p:sp>
      <p:sp>
        <p:nvSpPr>
          <p:cNvPr id="5" name="Content Placeholder 4"/>
          <p:cNvSpPr>
            <a:spLocks noGrp="1"/>
          </p:cNvSpPr>
          <p:nvPr>
            <p:ph idx="1"/>
          </p:nvPr>
        </p:nvSpPr>
        <p:spPr>
          <a:xfrm>
            <a:off x="3434136" y="2467506"/>
            <a:ext cx="7929350" cy="2679700"/>
          </a:xfrm>
        </p:spPr>
        <p:txBody>
          <a:bodyPr>
            <a:noAutofit/>
          </a:bodyPr>
          <a:lstStyle/>
          <a:p>
            <a:pPr algn="r" rtl="1"/>
            <a:r>
              <a:rPr lang="fa-IR" sz="2400" dirty="0" smtClean="0">
                <a:cs typeface="B Nazanin" panose="00000400000000000000" pitchFamily="2" charset="-78"/>
              </a:rPr>
              <a:t>سومین بخش مهم توسعه ی پوتسدامر پلاتز ، مرکز بیشیم و ساختمان های مجاور اش می باشد</a:t>
            </a:r>
          </a:p>
          <a:p>
            <a:pPr algn="r" rtl="1"/>
            <a:r>
              <a:rPr lang="fa-IR" sz="2400" dirty="0" smtClean="0">
                <a:cs typeface="B Nazanin" panose="00000400000000000000" pitchFamily="2" charset="-78"/>
              </a:rPr>
              <a:t>در زمینی مثلثی شکل که سرمایه گذاریش توسط بازرگان آلمانی </a:t>
            </a:r>
            <a:r>
              <a:rPr lang="en-US" sz="2400" dirty="0" smtClean="0">
                <a:cs typeface="B Nazanin" panose="00000400000000000000" pitchFamily="2" charset="-78"/>
              </a:rPr>
              <a:t>“</a:t>
            </a:r>
            <a:r>
              <a:rPr lang="fa-IR" sz="2400" dirty="0" smtClean="0">
                <a:cs typeface="B Nazanin" panose="00000400000000000000" pitchFamily="2" charset="-78"/>
              </a:rPr>
              <a:t>اتو بیشیم</a:t>
            </a:r>
            <a:r>
              <a:rPr lang="en-US" sz="2400" dirty="0" smtClean="0">
                <a:cs typeface="B Nazanin" panose="00000400000000000000" pitchFamily="2" charset="-78"/>
              </a:rPr>
              <a:t>”</a:t>
            </a:r>
            <a:r>
              <a:rPr lang="fa-IR" sz="2400" dirty="0" smtClean="0">
                <a:cs typeface="B Nazanin" panose="00000400000000000000" pitchFamily="2" charset="-78"/>
              </a:rPr>
              <a:t> انجام شده است</a:t>
            </a:r>
          </a:p>
          <a:p>
            <a:pPr algn="r" rtl="1"/>
            <a:r>
              <a:rPr lang="fa-IR" sz="2400" dirty="0" smtClean="0">
                <a:cs typeface="B Nazanin" panose="00000400000000000000" pitchFamily="2" charset="-78"/>
              </a:rPr>
              <a:t>شامل دو هتل با مساحت 2700 متر مربع ، بوتیک ، باشگاه ورزشی و ...</a:t>
            </a:r>
          </a:p>
          <a:p>
            <a:pPr algn="r" rtl="1"/>
            <a:endParaRPr lang="fa-IR" sz="2400" dirty="0" smtClean="0">
              <a:cs typeface="B Nazanin" panose="00000400000000000000" pitchFamily="2" charset="-78"/>
            </a:endParaRPr>
          </a:p>
          <a:p>
            <a:pPr algn="r" rtl="1"/>
            <a:endParaRPr lang="en-US" sz="2400" dirty="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452" y="277196"/>
            <a:ext cx="3429985" cy="20151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7668848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7750" y="1752875"/>
            <a:ext cx="3200400" cy="3376427"/>
          </a:xfrm>
        </p:spPr>
        <p:txBody>
          <a:bodyPr>
            <a:normAutofit/>
          </a:bodyPr>
          <a:lstStyle/>
          <a:p>
            <a:pPr algn="ctr" rtl="1"/>
            <a:r>
              <a:rPr lang="fa-IR" sz="2800" b="1" dirty="0" smtClean="0">
                <a:solidFill>
                  <a:schemeClr val="tx1"/>
                </a:solidFill>
                <a:cs typeface="B Nazanin" panose="00000400000000000000" pitchFamily="2" charset="-78"/>
              </a:rPr>
              <a:t>طرح دروازه پوتسدام</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(دروازه جدید لایپزیگ)</a:t>
            </a:r>
            <a:br>
              <a:rPr lang="fa-IR" sz="2800" b="1" dirty="0" smtClean="0">
                <a:solidFill>
                  <a:schemeClr val="tx1"/>
                </a:solidFill>
                <a:cs typeface="B Nazanin" panose="00000400000000000000" pitchFamily="2" charset="-78"/>
              </a:rPr>
            </a:br>
            <a:r>
              <a:rPr lang="en-US" sz="2800" b="1" dirty="0" smtClean="0">
                <a:solidFill>
                  <a:schemeClr val="tx1"/>
                </a:solidFill>
                <a:cs typeface="B Nazanin" panose="00000400000000000000" pitchFamily="2" charset="-78"/>
              </a:rPr>
              <a:t>Potsdam’s gate</a:t>
            </a:r>
            <a:br>
              <a:rPr lang="en-US"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1866</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کارل فردریش شینگل</a:t>
            </a:r>
            <a:endParaRPr lang="en-US" sz="2800" b="1" dirty="0">
              <a:solidFill>
                <a:schemeClr val="tx1"/>
              </a:solidFill>
              <a:cs typeface="B Nazanin" panose="00000400000000000000" pitchFamily="2" charset="-78"/>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76666" y="458526"/>
            <a:ext cx="8291084" cy="5965123"/>
          </a:xfrm>
          <a:prstGeom prst="rect">
            <a:avLst/>
          </a:prstGeom>
          <a:ln w="88900" cap="sq" cmpd="thickThin">
            <a:solidFill>
              <a:srgbClr val="000000"/>
            </a:solidFill>
            <a:prstDash val="solid"/>
            <a:miter lim="800000"/>
          </a:ln>
          <a:effectLst>
            <a:innerShdw blurRad="76200">
              <a:srgbClr val="000000"/>
            </a:innerShdw>
          </a:effectLst>
        </p:spPr>
      </p:pic>
      <p:sp>
        <p:nvSpPr>
          <p:cNvPr id="3" name="TextBox 2"/>
          <p:cNvSpPr txBox="1"/>
          <p:nvPr/>
        </p:nvSpPr>
        <p:spPr>
          <a:xfrm>
            <a:off x="9441685" y="227693"/>
            <a:ext cx="1652530" cy="461665"/>
          </a:xfrm>
          <a:prstGeom prst="rect">
            <a:avLst/>
          </a:prstGeom>
          <a:noFill/>
        </p:spPr>
        <p:txBody>
          <a:bodyPr wrap="square" rtlCol="0">
            <a:spAutoFit/>
          </a:bodyPr>
          <a:lstStyle/>
          <a:p>
            <a:pPr algn="ctr" rtl="1"/>
            <a:r>
              <a:rPr lang="fa-IR" sz="2400" dirty="0" smtClean="0">
                <a:cs typeface="B Titr" panose="00000700000000000000" pitchFamily="2" charset="-78"/>
              </a:rPr>
              <a:t>دوره اول</a:t>
            </a:r>
            <a:endParaRPr lang="en-US" sz="2400" dirty="0">
              <a:cs typeface="B Titr" panose="00000700000000000000" pitchFamily="2" charset="-78"/>
            </a:endParaRPr>
          </a:p>
        </p:txBody>
      </p:sp>
    </p:spTree>
    <p:extLst>
      <p:ext uri="{BB962C8B-B14F-4D97-AF65-F5344CB8AC3E}">
        <p14:creationId xmlns:p14="http://schemas.microsoft.com/office/powerpoint/2010/main" val="30119817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C:\Users\amirhossein\Desktop\KW32_5_PotsdamerPlatz_DL_PPT_0.jpg"/>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2329662" y="0"/>
            <a:ext cx="6522238" cy="6858000"/>
          </a:xfrm>
          <a:prstGeom prst="rect">
            <a:avLst/>
          </a:prstGeom>
          <a:noFill/>
          <a:ln>
            <a:noFill/>
          </a:ln>
        </p:spPr>
      </p:pic>
    </p:spTree>
    <p:extLst>
      <p:ext uri="{BB962C8B-B14F-4D97-AF65-F5344CB8AC3E}">
        <p14:creationId xmlns:p14="http://schemas.microsoft.com/office/powerpoint/2010/main" val="27781960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86600" y="629653"/>
            <a:ext cx="510540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r" rtl="1"/>
            <a:r>
              <a:rPr lang="fa-IR" sz="2800" dirty="0">
                <a:solidFill>
                  <a:schemeClr val="tx1"/>
                </a:solidFill>
                <a:cs typeface="B Nazanin" panose="00000400000000000000" pitchFamily="2" charset="-78"/>
              </a:rPr>
              <a:t>4- «لایپزیگر پلاتز » </a:t>
            </a:r>
            <a:r>
              <a:rPr lang="en-US" sz="2800" dirty="0">
                <a:solidFill>
                  <a:schemeClr val="tx1"/>
                </a:solidFill>
              </a:rPr>
              <a:t>Leipziger Platz</a:t>
            </a:r>
          </a:p>
        </p:txBody>
      </p:sp>
      <p:sp>
        <p:nvSpPr>
          <p:cNvPr id="5" name="Content Placeholder 4"/>
          <p:cNvSpPr>
            <a:spLocks noGrp="1"/>
          </p:cNvSpPr>
          <p:nvPr>
            <p:ph idx="1"/>
          </p:nvPr>
        </p:nvSpPr>
        <p:spPr>
          <a:xfrm>
            <a:off x="1576137" y="2071355"/>
            <a:ext cx="10615863" cy="3880773"/>
          </a:xfrm>
        </p:spPr>
        <p:txBody>
          <a:bodyPr>
            <a:normAutofit/>
          </a:bodyPr>
          <a:lstStyle/>
          <a:p>
            <a:pPr algn="r" rtl="1"/>
            <a:r>
              <a:rPr lang="fa-IR" sz="2400" dirty="0" smtClean="0">
                <a:cs typeface="B Nazanin" panose="00000400000000000000" pitchFamily="2" charset="-78"/>
              </a:rPr>
              <a:t>لایپزیگر پلاتز یک میدان هشت ضلعی در مرکز برلین در امتداد خیابان لایپزیگر و در همسایگی شرقی میدان پوتسدامر می باشد</a:t>
            </a:r>
          </a:p>
          <a:p>
            <a:pPr algn="r" rtl="1"/>
            <a:r>
              <a:rPr lang="fa-IR" sz="2400" dirty="0" smtClean="0">
                <a:cs typeface="B Nazanin" panose="00000400000000000000" pitchFamily="2" charset="-78"/>
              </a:rPr>
              <a:t>این میدان در طول جنگ جهانی دوم به مخروبه ای تبدیل شد اما بعدها با حفظ پیکربندی خود با معماری مدرن بازسازی شد</a:t>
            </a:r>
          </a:p>
          <a:p>
            <a:pPr algn="r" rtl="1"/>
            <a:r>
              <a:rPr lang="fa-IR" sz="2400" dirty="0" smtClean="0">
                <a:cs typeface="B Nazanin" panose="00000400000000000000" pitchFamily="2" charset="-78"/>
              </a:rPr>
              <a:t>ساختمان ها مهمی  همچون اداره نیروی دریایی آلمان ، هتل پالاست ، سفارت کانادا ، وزارت کشاورزی ،کمیته ی یهودیان آمریکا در این میدان واقع شده است</a:t>
            </a:r>
          </a:p>
          <a:p>
            <a:pPr algn="r" rtl="1"/>
            <a:r>
              <a:rPr lang="fa-IR" sz="2400" dirty="0" smtClean="0">
                <a:cs typeface="B Nazanin" panose="00000400000000000000" pitchFamily="2" charset="-78"/>
              </a:rPr>
              <a:t>همچنین بخشی از دیوار برلین در قسمت جنوبی آن قرار دارد</a:t>
            </a:r>
            <a:endParaRPr lang="en-US" sz="2400" dirty="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7483" y="131342"/>
            <a:ext cx="3097298" cy="1819697"/>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41782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2655" y="118310"/>
            <a:ext cx="8696960" cy="6522720"/>
          </a:xfrm>
          <a:prstGeom prst="rect">
            <a:avLst/>
          </a:prstGeom>
        </p:spPr>
      </p:pic>
    </p:spTree>
    <p:extLst>
      <p:ext uri="{BB962C8B-B14F-4D97-AF65-F5344CB8AC3E}">
        <p14:creationId xmlns:p14="http://schemas.microsoft.com/office/powerpoint/2010/main" val="27413167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7276" y="594561"/>
            <a:ext cx="5330652" cy="64770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rtl="1"/>
            <a:r>
              <a:rPr lang="ar-SA" sz="3200" b="1" dirty="0">
                <a:solidFill>
                  <a:schemeClr val="tx1"/>
                </a:solidFill>
                <a:cs typeface="B Nazanin" panose="00000400000000000000" pitchFamily="2" charset="-78"/>
              </a:rPr>
              <a:t>نقش پوتسدامر </a:t>
            </a:r>
            <a:r>
              <a:rPr lang="ar-SA" sz="3200" b="1" dirty="0" smtClean="0">
                <a:solidFill>
                  <a:schemeClr val="tx1"/>
                </a:solidFill>
                <a:cs typeface="B Nazanin" panose="00000400000000000000" pitchFamily="2" charset="-78"/>
              </a:rPr>
              <a:t>پلات</a:t>
            </a:r>
            <a:r>
              <a:rPr lang="fa-IR" sz="3200" b="1" dirty="0" smtClean="0">
                <a:solidFill>
                  <a:schemeClr val="tx1"/>
                </a:solidFill>
                <a:cs typeface="B Nazanin" panose="00000400000000000000" pitchFamily="2" charset="-78"/>
              </a:rPr>
              <a:t>ز</a:t>
            </a:r>
            <a:r>
              <a:rPr lang="ar-SA" sz="3200" b="1" dirty="0" smtClean="0">
                <a:solidFill>
                  <a:schemeClr val="tx1"/>
                </a:solidFill>
                <a:cs typeface="B Nazanin" panose="00000400000000000000" pitchFamily="2" charset="-78"/>
              </a:rPr>
              <a:t> </a:t>
            </a:r>
            <a:r>
              <a:rPr lang="ar-SA" sz="3200" b="1" dirty="0">
                <a:solidFill>
                  <a:schemeClr val="tx1"/>
                </a:solidFill>
                <a:cs typeface="B Nazanin" panose="00000400000000000000" pitchFamily="2" charset="-78"/>
              </a:rPr>
              <a:t>در شهر برلین</a:t>
            </a:r>
            <a:endParaRPr lang="en-US" sz="3200" dirty="0">
              <a:solidFill>
                <a:schemeClr val="tx1"/>
              </a:solidFill>
              <a:cs typeface="B Nazanin" panose="00000400000000000000" pitchFamily="2" charset="-78"/>
            </a:endParaRPr>
          </a:p>
        </p:txBody>
      </p:sp>
      <p:sp>
        <p:nvSpPr>
          <p:cNvPr id="3" name="Content Placeholder 2"/>
          <p:cNvSpPr>
            <a:spLocks noGrp="1"/>
          </p:cNvSpPr>
          <p:nvPr>
            <p:ph idx="1"/>
          </p:nvPr>
        </p:nvSpPr>
        <p:spPr>
          <a:xfrm>
            <a:off x="806116" y="1644233"/>
            <a:ext cx="10430036" cy="3880773"/>
          </a:xfrm>
        </p:spPr>
        <p:txBody>
          <a:bodyPr>
            <a:normAutofit/>
          </a:bodyPr>
          <a:lstStyle/>
          <a:p>
            <a:pPr algn="r" rtl="1"/>
            <a:r>
              <a:rPr lang="ar-SA" sz="2400" dirty="0">
                <a:cs typeface="B Nazanin" panose="00000400000000000000" pitchFamily="2" charset="-78"/>
              </a:rPr>
              <a:t>دسترسی به میدان پوتسدامر پلاتس از طریق سیستم حمل و نقل عمومی شهر و به وسیله خطوط بان اس و یو</a:t>
            </a:r>
            <a:r>
              <a:rPr lang="en-US" sz="2400" dirty="0">
                <a:cs typeface="B Nazanin" panose="00000400000000000000" pitchFamily="2" charset="-78"/>
              </a:rPr>
              <a:t> (U- and S-Bahn) </a:t>
            </a:r>
            <a:r>
              <a:rPr lang="ar-SA" sz="2400" dirty="0">
                <a:cs typeface="B Nazanin" panose="00000400000000000000" pitchFamily="2" charset="-78"/>
              </a:rPr>
              <a:t>از مسیر «</a:t>
            </a:r>
            <a:r>
              <a:rPr lang="ar-SA" sz="2400" dirty="0" smtClean="0">
                <a:cs typeface="B Nazanin" panose="00000400000000000000" pitchFamily="2" charset="-78"/>
              </a:rPr>
              <a:t>تیرگارتن</a:t>
            </a:r>
            <a:r>
              <a:rPr lang="fa-IR" sz="2400" dirty="0" smtClean="0">
                <a:cs typeface="B Nazanin" panose="00000400000000000000" pitchFamily="2" charset="-78"/>
              </a:rPr>
              <a:t>»</a:t>
            </a:r>
            <a:r>
              <a:rPr lang="en-US" sz="2400" dirty="0" smtClean="0">
                <a:cs typeface="B Nazanin" panose="00000400000000000000" pitchFamily="2" charset="-78"/>
              </a:rPr>
              <a:t>(</a:t>
            </a:r>
            <a:r>
              <a:rPr lang="en-US" sz="2400" dirty="0">
                <a:cs typeface="B Nazanin" panose="00000400000000000000" pitchFamily="2" charset="-78"/>
              </a:rPr>
              <a:t>Tiergarten) </a:t>
            </a:r>
            <a:r>
              <a:rPr lang="ar-SA" sz="2400" dirty="0">
                <a:cs typeface="B Nazanin" panose="00000400000000000000" pitchFamily="2" charset="-78"/>
              </a:rPr>
              <a:t>امکان پذیر است</a:t>
            </a:r>
            <a:r>
              <a:rPr lang="ar-SA" sz="2400" dirty="0" smtClean="0">
                <a:cs typeface="B Nazanin" panose="00000400000000000000" pitchFamily="2" charset="-78"/>
              </a:rPr>
              <a:t>.</a:t>
            </a:r>
            <a:endParaRPr lang="fa-IR" sz="2400" dirty="0" smtClean="0">
              <a:cs typeface="B Nazanin" panose="00000400000000000000" pitchFamily="2" charset="-78"/>
            </a:endParaRPr>
          </a:p>
          <a:p>
            <a:pPr algn="r" rtl="1"/>
            <a:r>
              <a:rPr lang="ar-SA" sz="2400" dirty="0" smtClean="0">
                <a:cs typeface="B Nazanin" panose="00000400000000000000" pitchFamily="2" charset="-78"/>
              </a:rPr>
              <a:t> </a:t>
            </a:r>
            <a:r>
              <a:rPr lang="ar-SA" sz="2400" dirty="0">
                <a:cs typeface="B Nazanin" panose="00000400000000000000" pitchFamily="2" charset="-78"/>
              </a:rPr>
              <a:t>این مرکز جدید شهر در حال حاضر نقشی مهمی در موقعیت تجاری برلین داشته و به خوبی توانسته به رشد شهری و احیای پایتخت آلمان کمک کند</a:t>
            </a:r>
            <a:r>
              <a:rPr lang="ar-SA" sz="2400" dirty="0" smtClean="0">
                <a:cs typeface="B Nazanin" panose="00000400000000000000" pitchFamily="2" charset="-78"/>
              </a:rPr>
              <a:t>.</a:t>
            </a:r>
            <a:endParaRPr lang="fa-IR" sz="2400" dirty="0" smtClean="0">
              <a:cs typeface="B Nazanin" panose="00000400000000000000" pitchFamily="2" charset="-78"/>
            </a:endParaRPr>
          </a:p>
          <a:p>
            <a:pPr algn="r" rtl="1"/>
            <a:r>
              <a:rPr lang="ar-SA" sz="2400" dirty="0" smtClean="0">
                <a:cs typeface="B Nazanin" panose="00000400000000000000" pitchFamily="2" charset="-78"/>
              </a:rPr>
              <a:t> </a:t>
            </a:r>
            <a:r>
              <a:rPr lang="ar-SA" sz="2400" dirty="0">
                <a:cs typeface="B Nazanin" panose="00000400000000000000" pitchFamily="2" charset="-78"/>
              </a:rPr>
              <a:t>این اهمیت زمانی دو چندان شد که در سال 2000 میلادی برنامه بین المللی فستیوال فیلم برلین که بدون اغراق می‌توان آن را یکی از مهم‌ترین رویدادهای فرهنگی آلمان محسوب کرد در این محل برگزار شد و دفتر مرکزی فستیوال در پوتسدامر پلاتس قرار گرفت و همه ساله در ماه فوریه، نگاه جهانی در حوزه هنر و سینما به این محل دوخته شده و میدان مارلین دیتریچ شاهد حضور برترین هنرمندان جهان است</a:t>
            </a:r>
            <a:r>
              <a:rPr lang="en-US" sz="2400" dirty="0">
                <a:cs typeface="B Nazanin" panose="00000400000000000000" pitchFamily="2" charset="-78"/>
              </a:rPr>
              <a:t>.</a:t>
            </a: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16473234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6098" y="465221"/>
            <a:ext cx="5425902" cy="685800"/>
          </a:xfrm>
        </p:spPr>
        <p:style>
          <a:lnRef idx="3">
            <a:schemeClr val="lt1"/>
          </a:lnRef>
          <a:fillRef idx="1">
            <a:schemeClr val="accent1"/>
          </a:fillRef>
          <a:effectRef idx="1">
            <a:schemeClr val="accent1"/>
          </a:effectRef>
          <a:fontRef idx="minor">
            <a:schemeClr val="lt1"/>
          </a:fontRef>
        </p:style>
        <p:txBody>
          <a:bodyPr>
            <a:normAutofit fontScale="90000"/>
          </a:bodyPr>
          <a:lstStyle/>
          <a:p>
            <a:pPr algn="ctr" rtl="1"/>
            <a:r>
              <a:rPr lang="fa-IR" sz="3100" b="1" dirty="0" smtClean="0">
                <a:solidFill>
                  <a:schemeClr val="tx1"/>
                </a:solidFill>
                <a:cs typeface="B Nazanin" panose="00000400000000000000" pitchFamily="2" charset="-78"/>
              </a:rPr>
              <a:t>سایر جاذبه های میدان پوتسدامر پلاتس</a:t>
            </a:r>
            <a:r>
              <a:rPr lang="fa-IR" b="1" dirty="0" smtClean="0">
                <a:solidFill>
                  <a:schemeClr val="tx1"/>
                </a:solidFill>
                <a:cs typeface="B Nazanin" panose="00000400000000000000" pitchFamily="2" charset="-78"/>
              </a:rPr>
              <a:t/>
            </a:r>
            <a:br>
              <a:rPr lang="fa-IR" b="1" dirty="0" smtClean="0">
                <a:solidFill>
                  <a:schemeClr val="tx1"/>
                </a:solidFill>
                <a:cs typeface="B Nazanin" panose="00000400000000000000" pitchFamily="2" charset="-78"/>
              </a:rPr>
            </a:br>
            <a:endParaRPr lang="en-US" sz="2000" b="1" dirty="0">
              <a:solidFill>
                <a:schemeClr val="tx1"/>
              </a:solidFill>
              <a:cs typeface="B Nazanin" panose="00000400000000000000" pitchFamily="2" charset="-78"/>
            </a:endParaRPr>
          </a:p>
        </p:txBody>
      </p:sp>
      <p:sp>
        <p:nvSpPr>
          <p:cNvPr id="8" name="Content Placeholder 7"/>
          <p:cNvSpPr>
            <a:spLocks noGrp="1"/>
          </p:cNvSpPr>
          <p:nvPr>
            <p:ph idx="1"/>
          </p:nvPr>
        </p:nvSpPr>
        <p:spPr>
          <a:xfrm>
            <a:off x="1636295" y="2199693"/>
            <a:ext cx="9833470" cy="2582861"/>
          </a:xfrm>
        </p:spPr>
        <p:txBody>
          <a:bodyPr>
            <a:normAutofit/>
          </a:bodyPr>
          <a:lstStyle/>
          <a:p>
            <a:pPr algn="just" rtl="1"/>
            <a:r>
              <a:rPr lang="fa-IR" sz="2400" dirty="0" smtClean="0">
                <a:cs typeface="B Nazanin" panose="00000400000000000000" pitchFamily="2" charset="-78"/>
              </a:rPr>
              <a:t>از دیگر</a:t>
            </a:r>
            <a:r>
              <a:rPr lang="ar-SA" sz="2400" dirty="0" smtClean="0">
                <a:cs typeface="B Nazanin" panose="00000400000000000000" pitchFamily="2" charset="-78"/>
              </a:rPr>
              <a:t>جاذبه‌های میدان پوتسدامر پلاتس می‌توان</a:t>
            </a:r>
            <a:r>
              <a:rPr lang="fa-IR" sz="2400" dirty="0" smtClean="0">
                <a:cs typeface="B Nazanin" panose="00000400000000000000" pitchFamily="2" charset="-78"/>
              </a:rPr>
              <a:t> به مرکز سزمین لگو ، </a:t>
            </a:r>
            <a:r>
              <a:rPr lang="ar-SA" sz="2400" dirty="0" smtClean="0">
                <a:cs typeface="B Nazanin" panose="00000400000000000000" pitchFamily="2" charset="-78"/>
              </a:rPr>
              <a:t>«دایملر آرتیوم</a:t>
            </a:r>
            <a:r>
              <a:rPr lang="fa-IR" sz="2400" dirty="0" smtClean="0">
                <a:cs typeface="B Nazanin" panose="00000400000000000000" pitchFamily="2" charset="-78"/>
              </a:rPr>
              <a:t>»</a:t>
            </a:r>
            <a:r>
              <a:rPr lang="en-US" sz="2400" dirty="0" smtClean="0">
                <a:cs typeface="B Nazanin" panose="00000400000000000000" pitchFamily="2" charset="-78"/>
              </a:rPr>
              <a:t>(</a:t>
            </a:r>
            <a:r>
              <a:rPr lang="en-US" sz="2400" dirty="0">
                <a:cs typeface="B Nazanin" panose="00000400000000000000" pitchFamily="2" charset="-78"/>
              </a:rPr>
              <a:t>Daimler Atrium) </a:t>
            </a:r>
            <a:r>
              <a:rPr lang="ar-SA" sz="2400" dirty="0">
                <a:cs typeface="B Nazanin" panose="00000400000000000000" pitchFamily="2" charset="-78"/>
              </a:rPr>
              <a:t>و فضاهای عمومی آن از جمله نمایشگاه‌های هنری، نمایشگاه خودرو، دریاچه مصنوعی، </a:t>
            </a:r>
            <a:r>
              <a:rPr lang="ar-SA" sz="2400" dirty="0" smtClean="0">
                <a:cs typeface="B Nazanin" panose="00000400000000000000" pitchFamily="2" charset="-78"/>
              </a:rPr>
              <a:t>مجموعه</a:t>
            </a:r>
            <a:r>
              <a:rPr lang="en-US" sz="2400" dirty="0" smtClean="0">
                <a:cs typeface="B Nazanin" panose="00000400000000000000" pitchFamily="2" charset="-78"/>
              </a:rPr>
              <a:t> </a:t>
            </a:r>
            <a:r>
              <a:rPr lang="fa-IR" sz="2400" dirty="0" smtClean="0">
                <a:cs typeface="B Nazanin" panose="00000400000000000000" pitchFamily="2" charset="-78"/>
              </a:rPr>
              <a:t>های</a:t>
            </a:r>
            <a:r>
              <a:rPr lang="ar-SA" sz="2400" dirty="0" smtClean="0">
                <a:cs typeface="B Nazanin" panose="00000400000000000000" pitchFamily="2" charset="-78"/>
              </a:rPr>
              <a:t> </a:t>
            </a:r>
            <a:r>
              <a:rPr lang="ar-SA" sz="2400" dirty="0">
                <a:cs typeface="B Nazanin" panose="00000400000000000000" pitchFamily="2" charset="-78"/>
              </a:rPr>
              <a:t>سینمایی، موزه فیلم و تلوزیون، «مرکز خرید آرکادن</a:t>
            </a:r>
            <a:r>
              <a:rPr lang="en-US" sz="2400" dirty="0">
                <a:cs typeface="B Nazanin" panose="00000400000000000000" pitchFamily="2" charset="-78"/>
              </a:rPr>
              <a:t>» (Arkaden Shopping Mall)</a:t>
            </a:r>
            <a:r>
              <a:rPr lang="ar-SA" sz="2400" dirty="0">
                <a:cs typeface="B Nazanin" panose="00000400000000000000" pitchFamily="2" charset="-78"/>
              </a:rPr>
              <a:t>، سینمای آی مکس سه بعدی، تئاتر موزیکال، بنایی منحصر به فرد از دوران پیش از جنگ جهانی دوم و مراکز تفریحی اشاره کرد</a:t>
            </a:r>
            <a:endParaRPr lang="en-US" sz="2400" dirty="0">
              <a:cs typeface="B Nazanin" panose="00000400000000000000" pitchFamily="2" charset="-78"/>
            </a:endParaRPr>
          </a:p>
        </p:txBody>
      </p:sp>
    </p:spTree>
    <p:extLst>
      <p:ext uri="{BB962C8B-B14F-4D97-AF65-F5344CB8AC3E}">
        <p14:creationId xmlns:p14="http://schemas.microsoft.com/office/powerpoint/2010/main" val="168652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6761"/>
            <a:ext cx="12192000" cy="522732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3370847" y="385012"/>
            <a:ext cx="5450305" cy="461665"/>
          </a:xfrm>
          <a:prstGeom prst="rect">
            <a:avLst/>
          </a:prstGeom>
          <a:noFill/>
        </p:spPr>
        <p:txBody>
          <a:bodyPr wrap="square" rtlCol="0">
            <a:spAutoFit/>
          </a:bodyPr>
          <a:lstStyle/>
          <a:p>
            <a:pPr algn="r" rtl="1"/>
            <a:r>
              <a:rPr lang="fa-IR" sz="2400" b="1" dirty="0" smtClean="0">
                <a:cs typeface="B Nazanin" panose="00000400000000000000" pitchFamily="2" charset="-78"/>
              </a:rPr>
              <a:t>مرکز خرید </a:t>
            </a:r>
            <a:r>
              <a:rPr lang="en-US" sz="2400" b="1" dirty="0" smtClean="0">
                <a:cs typeface="B Nazanin" panose="00000400000000000000" pitchFamily="2" charset="-78"/>
              </a:rPr>
              <a:t>ARKADEN SHOPPING MALL</a:t>
            </a:r>
            <a:endParaRPr lang="en-US" sz="2400" b="1" dirty="0">
              <a:cs typeface="B Nazanin" panose="00000400000000000000" pitchFamily="2" charset="-78"/>
            </a:endParaRPr>
          </a:p>
        </p:txBody>
      </p:sp>
    </p:spTree>
    <p:extLst>
      <p:ext uri="{BB962C8B-B14F-4D97-AF65-F5344CB8AC3E}">
        <p14:creationId xmlns:p14="http://schemas.microsoft.com/office/powerpoint/2010/main" val="19671162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_file_2726_fr"/>
          <p:cNvPicPr/>
          <p:nvPr/>
        </p:nvPicPr>
        <p:blipFill>
          <a:blip r:embed="rId2">
            <a:extLst>
              <a:ext uri="{28A0092B-C50C-407E-A947-70E740481C1C}">
                <a14:useLocalDpi xmlns:a14="http://schemas.microsoft.com/office/drawing/2010/main" val="0"/>
              </a:ext>
            </a:extLst>
          </a:blip>
          <a:srcRect/>
          <a:stretch>
            <a:fillRect/>
          </a:stretch>
        </p:blipFill>
        <p:spPr bwMode="auto">
          <a:xfrm>
            <a:off x="0" y="-8304"/>
            <a:ext cx="5097294" cy="6850763"/>
          </a:xfrm>
          <a:prstGeom prst="rect">
            <a:avLst/>
          </a:prstGeom>
          <a:ln>
            <a:noFill/>
          </a:ln>
          <a:effectLst>
            <a:outerShdw blurRad="292100" dist="139700" dir="2700000" algn="tl" rotWithShape="0">
              <a:srgbClr val="333333">
                <a:alpha val="65000"/>
              </a:srgbClr>
            </a:outerShdw>
          </a:effectLst>
        </p:spPr>
      </p:pic>
      <p:pic>
        <p:nvPicPr>
          <p:cNvPr id="4" name="Picture 3" descr="مجتمع مسکونی پوتسدامر پلاتز - (www.memarfa.com) (1)">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097294" y="2128196"/>
            <a:ext cx="7094706" cy="4729804"/>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5325979" y="743201"/>
            <a:ext cx="3842084" cy="1384995"/>
          </a:xfrm>
          <a:prstGeom prst="rect">
            <a:avLst/>
          </a:prstGeom>
          <a:noFill/>
        </p:spPr>
        <p:txBody>
          <a:bodyPr wrap="square" rtlCol="0">
            <a:spAutoFit/>
          </a:bodyPr>
          <a:lstStyle/>
          <a:p>
            <a:pPr algn="ctr" rtl="1"/>
            <a:r>
              <a:rPr lang="fa-IR" sz="2800" b="1" dirty="0" smtClean="0">
                <a:cs typeface="B Nazanin" panose="00000400000000000000" pitchFamily="2" charset="-78"/>
              </a:rPr>
              <a:t>سالن موسیقی و تئاتر</a:t>
            </a:r>
            <a:r>
              <a:rPr lang="en-US" sz="2800" b="1" dirty="0" smtClean="0">
                <a:cs typeface="B Nazanin" panose="00000400000000000000" pitchFamily="2" charset="-78"/>
              </a:rPr>
              <a:t> </a:t>
            </a:r>
            <a:r>
              <a:rPr lang="en-US" sz="2800" dirty="0"/>
              <a:t>SKULPTUR THEATER</a:t>
            </a:r>
          </a:p>
          <a:p>
            <a:pPr algn="ctr" rtl="1"/>
            <a:endParaRPr lang="en-US" sz="2800" b="1" dirty="0">
              <a:cs typeface="B Nazanin" panose="00000400000000000000" pitchFamily="2" charset="-78"/>
            </a:endParaRPr>
          </a:p>
        </p:txBody>
      </p:sp>
    </p:spTree>
    <p:extLst>
      <p:ext uri="{BB962C8B-B14F-4D97-AF65-F5344CB8AC3E}">
        <p14:creationId xmlns:p14="http://schemas.microsoft.com/office/powerpoint/2010/main" val="25383080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پوتسدامر پلاتس برلین"/>
          <p:cNvPicPr/>
          <p:nvPr/>
        </p:nvPicPr>
        <p:blipFill>
          <a:blip r:embed="rId2">
            <a:extLst>
              <a:ext uri="{28A0092B-C50C-407E-A947-70E740481C1C}">
                <a14:useLocalDpi xmlns:a14="http://schemas.microsoft.com/office/drawing/2010/main" val="0"/>
              </a:ext>
            </a:extLst>
          </a:blip>
          <a:srcRect/>
          <a:stretch>
            <a:fillRect/>
          </a:stretch>
        </p:blipFill>
        <p:spPr bwMode="auto">
          <a:xfrm>
            <a:off x="738124" y="995490"/>
            <a:ext cx="8369782" cy="5754225"/>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878305" y="164493"/>
            <a:ext cx="8229601" cy="830997"/>
          </a:xfrm>
          <a:prstGeom prst="rect">
            <a:avLst/>
          </a:prstGeom>
          <a:noFill/>
        </p:spPr>
        <p:txBody>
          <a:bodyPr wrap="square" rtlCol="0">
            <a:spAutoFit/>
          </a:bodyPr>
          <a:lstStyle/>
          <a:p>
            <a:pPr algn="ctr" rtl="1"/>
            <a:r>
              <a:rPr lang="fa-IR" sz="2400" b="1" dirty="0" smtClean="0">
                <a:cs typeface="B Nazanin" panose="00000400000000000000" pitchFamily="2" charset="-78"/>
              </a:rPr>
              <a:t> مرکز سینمایی </a:t>
            </a:r>
            <a:r>
              <a:rPr lang="en-US" sz="2400" b="1" dirty="0" smtClean="0">
                <a:cs typeface="B Nazanin" panose="00000400000000000000" pitchFamily="2" charset="-78"/>
              </a:rPr>
              <a:t>CINESTAR </a:t>
            </a:r>
            <a:r>
              <a:rPr lang="fa-IR" sz="2400" b="1" dirty="0" smtClean="0">
                <a:cs typeface="B Nazanin" panose="00000400000000000000" pitchFamily="2" charset="-78"/>
              </a:rPr>
              <a:t> در سونی سنتر</a:t>
            </a:r>
            <a:r>
              <a:rPr lang="en-US" sz="2400" b="1" dirty="0" smtClean="0">
                <a:cs typeface="B Nazanin" panose="00000400000000000000" pitchFamily="2" charset="-78"/>
              </a:rPr>
              <a:t> </a:t>
            </a:r>
            <a:r>
              <a:rPr lang="fa-IR" sz="2400" b="1" dirty="0" smtClean="0">
                <a:cs typeface="B Nazanin" panose="00000400000000000000" pitchFamily="2" charset="-78"/>
              </a:rPr>
              <a:t>که محل برگزاری فستیوال فیلم برلین در هر فوریه است</a:t>
            </a:r>
            <a:endParaRPr lang="en-US" sz="2400" b="1" dirty="0">
              <a:cs typeface="B Nazanin" panose="00000400000000000000" pitchFamily="2" charset="-78"/>
            </a:endParaRPr>
          </a:p>
        </p:txBody>
      </p:sp>
    </p:spTree>
    <p:extLst>
      <p:ext uri="{BB962C8B-B14F-4D97-AF65-F5344CB8AC3E}">
        <p14:creationId xmlns:p14="http://schemas.microsoft.com/office/powerpoint/2010/main" val="4582219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_file_2718_fr"/>
          <p:cNvPicPr/>
          <p:nvPr/>
        </p:nvPicPr>
        <p:blipFill>
          <a:blip r:embed="rId2">
            <a:extLst>
              <a:ext uri="{28A0092B-C50C-407E-A947-70E740481C1C}">
                <a14:useLocalDpi xmlns:a14="http://schemas.microsoft.com/office/drawing/2010/main" val="0"/>
              </a:ext>
            </a:extLst>
          </a:blip>
          <a:srcRect/>
          <a:stretch>
            <a:fillRect/>
          </a:stretch>
        </p:blipFill>
        <p:spPr bwMode="auto">
          <a:xfrm>
            <a:off x="1087852" y="557918"/>
            <a:ext cx="7811319" cy="6124074"/>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833844" y="96253"/>
            <a:ext cx="4319337" cy="461665"/>
          </a:xfrm>
          <a:prstGeom prst="rect">
            <a:avLst/>
          </a:prstGeom>
          <a:noFill/>
        </p:spPr>
        <p:txBody>
          <a:bodyPr wrap="square" rtlCol="0">
            <a:spAutoFit/>
          </a:bodyPr>
          <a:lstStyle/>
          <a:p>
            <a:pPr algn="ctr" rtl="1"/>
            <a:r>
              <a:rPr lang="fa-IR" sz="2400" b="1" dirty="0" smtClean="0">
                <a:cs typeface="B Nazanin" panose="00000400000000000000" pitchFamily="2" charset="-78"/>
              </a:rPr>
              <a:t>سینمای سه بعدی </a:t>
            </a:r>
            <a:r>
              <a:rPr lang="en-US" sz="2400" b="1" dirty="0" smtClean="0">
                <a:cs typeface="B Nazanin" panose="00000400000000000000" pitchFamily="2" charset="-78"/>
              </a:rPr>
              <a:t>IMAX</a:t>
            </a:r>
            <a:endParaRPr lang="en-US" sz="2400" b="1" dirty="0">
              <a:cs typeface="B Nazanin" panose="00000400000000000000" pitchFamily="2" charset="-78"/>
            </a:endParaRPr>
          </a:p>
        </p:txBody>
      </p:sp>
    </p:spTree>
    <p:extLst>
      <p:ext uri="{BB962C8B-B14F-4D97-AF65-F5344CB8AC3E}">
        <p14:creationId xmlns:p14="http://schemas.microsoft.com/office/powerpoint/2010/main" val="27510860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64105"/>
            <a:ext cx="6785811" cy="4523874"/>
          </a:xfrm>
          <a:prstGeom prst="rect">
            <a:avLst/>
          </a:prstGeom>
          <a:ln>
            <a:noFill/>
          </a:ln>
          <a:effectLst>
            <a:outerShdw blurRad="292100" dist="139700" dir="2700000" algn="tl" rotWithShape="0">
              <a:srgbClr val="333333">
                <a:alpha val="65000"/>
              </a:srgbClr>
            </a:outerShdw>
          </a:effectLst>
        </p:spPr>
      </p:pic>
      <p:pic>
        <p:nvPicPr>
          <p:cNvPr id="3" name="Picture 2" descr="image_file_2727_fr"/>
          <p:cNvPicPr/>
          <p:nvPr/>
        </p:nvPicPr>
        <p:blipFill>
          <a:blip r:embed="rId4">
            <a:extLst>
              <a:ext uri="{28A0092B-C50C-407E-A947-70E740481C1C}">
                <a14:useLocalDpi xmlns:a14="http://schemas.microsoft.com/office/drawing/2010/main" val="0"/>
              </a:ext>
            </a:extLst>
          </a:blip>
          <a:srcRect/>
          <a:stretch>
            <a:fillRect/>
          </a:stretch>
        </p:blipFill>
        <p:spPr bwMode="auto">
          <a:xfrm>
            <a:off x="6785811" y="1564105"/>
            <a:ext cx="5406189" cy="4523874"/>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3729789" y="601579"/>
            <a:ext cx="4620127" cy="461665"/>
          </a:xfrm>
          <a:prstGeom prst="rect">
            <a:avLst/>
          </a:prstGeom>
          <a:noFill/>
        </p:spPr>
        <p:txBody>
          <a:bodyPr wrap="square" rtlCol="0">
            <a:spAutoFit/>
          </a:bodyPr>
          <a:lstStyle/>
          <a:p>
            <a:pPr algn="ctr" rtl="1"/>
            <a:r>
              <a:rPr lang="fa-IR" sz="2400" b="1" dirty="0" smtClean="0">
                <a:cs typeface="B Nazanin" panose="00000400000000000000" pitchFamily="2" charset="-78"/>
              </a:rPr>
              <a:t>مرکز سینمایی </a:t>
            </a:r>
            <a:r>
              <a:rPr lang="en-US" sz="2400" b="1" dirty="0" smtClean="0">
                <a:cs typeface="B Nazanin" panose="00000400000000000000" pitchFamily="2" charset="-78"/>
              </a:rPr>
              <a:t>CINEMAXX</a:t>
            </a:r>
            <a:endParaRPr lang="en-US" sz="2400" b="1" dirty="0">
              <a:cs typeface="B Nazanin" panose="00000400000000000000" pitchFamily="2" charset="-78"/>
            </a:endParaRPr>
          </a:p>
        </p:txBody>
      </p:sp>
    </p:spTree>
    <p:extLst>
      <p:ext uri="{BB962C8B-B14F-4D97-AF65-F5344CB8AC3E}">
        <p14:creationId xmlns:p14="http://schemas.microsoft.com/office/powerpoint/2010/main" val="28057828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05800" y="2019300"/>
            <a:ext cx="3082752" cy="3067050"/>
          </a:xfrm>
        </p:spPr>
        <p:txBody>
          <a:bodyPr>
            <a:normAutofit fontScale="90000"/>
          </a:bodyPr>
          <a:lstStyle/>
          <a:p>
            <a:pPr algn="ctr" rtl="1"/>
            <a:r>
              <a:rPr lang="ar-SA" sz="2800" b="1" dirty="0">
                <a:solidFill>
                  <a:schemeClr val="tx1"/>
                </a:solidFill>
                <a:cs typeface="B Nazanin" panose="00000400000000000000" pitchFamily="2" charset="-78"/>
              </a:rPr>
              <a:t>میدان پوتسدامر قبل از جنگ جهانی، به عنوان منطقه‌ای پر رفت و آمد و شلوغ شناخته </a:t>
            </a:r>
            <a:r>
              <a:rPr lang="ar-SA" sz="2800" b="1" dirty="0" smtClean="0">
                <a:solidFill>
                  <a:schemeClr val="tx1"/>
                </a:solidFill>
                <a:cs typeface="B Nazanin" panose="00000400000000000000" pitchFamily="2" charset="-78"/>
              </a:rPr>
              <a:t>می‌شد</a:t>
            </a:r>
            <a:r>
              <a:rPr lang="en-US" sz="2800" b="1" dirty="0" smtClean="0">
                <a:solidFill>
                  <a:schemeClr val="tx1"/>
                </a:solidFill>
                <a:cs typeface="B Nazanin" panose="00000400000000000000" pitchFamily="2" charset="-78"/>
              </a:rPr>
              <a:t> </a:t>
            </a:r>
            <a:r>
              <a:rPr lang="fa-IR" sz="2800" b="1" dirty="0" smtClean="0">
                <a:solidFill>
                  <a:schemeClr val="tx1"/>
                </a:solidFill>
                <a:cs typeface="B Nazanin" panose="00000400000000000000" pitchFamily="2" charset="-78"/>
              </a:rPr>
              <a:t> و قلب تپنده ی برلین بود که حیات اجتماعی و اقتصادی روز و شب در آن جریان داشت</a:t>
            </a:r>
            <a:endParaRPr lang="en-US" sz="2800" b="1" dirty="0">
              <a:solidFill>
                <a:schemeClr val="tx1"/>
              </a:solidFill>
              <a:cs typeface="B Nazanin" panose="00000400000000000000" pitchFamily="2" charset="-78"/>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6134" y="781050"/>
            <a:ext cx="7899518" cy="5282803"/>
          </a:xfrm>
          <a:prstGeom prst="rect">
            <a:avLst/>
          </a:prstGeom>
          <a:ln w="88900" cap="sq" cmpd="thickThin">
            <a:solidFill>
              <a:srgbClr val="000000"/>
            </a:solidFill>
            <a:prstDash val="solid"/>
            <a:miter lim="800000"/>
          </a:ln>
          <a:effectLst>
            <a:innerShdw blurRad="76200">
              <a:srgbClr val="000000"/>
            </a:innerShdw>
          </a:effectLst>
        </p:spPr>
      </p:pic>
      <p:sp>
        <p:nvSpPr>
          <p:cNvPr id="2" name="Rectangle 1"/>
          <p:cNvSpPr/>
          <p:nvPr/>
        </p:nvSpPr>
        <p:spPr>
          <a:xfrm>
            <a:off x="9674915" y="191381"/>
            <a:ext cx="1192955" cy="461665"/>
          </a:xfrm>
          <a:prstGeom prst="rect">
            <a:avLst/>
          </a:prstGeom>
        </p:spPr>
        <p:txBody>
          <a:bodyPr wrap="none">
            <a:spAutoFit/>
          </a:bodyPr>
          <a:lstStyle/>
          <a:p>
            <a:pPr algn="ctr" rtl="1"/>
            <a:r>
              <a:rPr lang="fa-IR" sz="2400" dirty="0">
                <a:cs typeface="B Titr" panose="00000700000000000000" pitchFamily="2" charset="-78"/>
              </a:rPr>
              <a:t>دوره اول</a:t>
            </a:r>
            <a:endParaRPr lang="en-US" sz="2400" dirty="0">
              <a:cs typeface="B Titr" panose="00000700000000000000" pitchFamily="2" charset="-78"/>
            </a:endParaRPr>
          </a:p>
        </p:txBody>
      </p:sp>
    </p:spTree>
    <p:extLst>
      <p:ext uri="{BB962C8B-B14F-4D97-AF65-F5344CB8AC3E}">
        <p14:creationId xmlns:p14="http://schemas.microsoft.com/office/powerpoint/2010/main" val="6472806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85011"/>
            <a:ext cx="9240252" cy="461665"/>
          </a:xfrm>
          <a:prstGeom prst="rect">
            <a:avLst/>
          </a:prstGeom>
          <a:noFill/>
        </p:spPr>
        <p:txBody>
          <a:bodyPr wrap="square" rtlCol="0">
            <a:spAutoFit/>
          </a:bodyPr>
          <a:lstStyle/>
          <a:p>
            <a:pPr algn="r" rtl="1"/>
            <a:r>
              <a:rPr lang="fa-IR" sz="2400" b="1" dirty="0" smtClean="0">
                <a:cs typeface="B Nazanin" panose="00000400000000000000" pitchFamily="2" charset="-78"/>
              </a:rPr>
              <a:t>بلوار ستاره ها در رو به روی مرکز سونی که برای هنرمندان بزرگ آلمانی تعبیه شده است</a:t>
            </a:r>
            <a:endParaRPr lang="en-US" sz="2400" b="1" dirty="0">
              <a:cs typeface="B Nazanin"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832" y="1142999"/>
            <a:ext cx="3674645" cy="5511967"/>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3664" y="1143000"/>
            <a:ext cx="7349289" cy="55119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223140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23943" y="645694"/>
            <a:ext cx="3268057" cy="53340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rtl="1"/>
            <a:r>
              <a:rPr lang="fa-IR" sz="2800" b="1" dirty="0" smtClean="0">
                <a:solidFill>
                  <a:schemeClr val="tx1"/>
                </a:solidFill>
                <a:cs typeface="B Nazanin" panose="00000400000000000000" pitchFamily="2" charset="-78"/>
              </a:rPr>
              <a:t>جمع بندی و نتیجه گیری</a:t>
            </a:r>
            <a:endParaRPr lang="en-US" sz="2800"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553453" y="1729639"/>
            <a:ext cx="11187021" cy="3880773"/>
          </a:xfrm>
        </p:spPr>
        <p:txBody>
          <a:bodyPr>
            <a:normAutofit/>
          </a:bodyPr>
          <a:lstStyle/>
          <a:p>
            <a:pPr marL="0" indent="0" algn="r" rtl="1">
              <a:buNone/>
            </a:pPr>
            <a:r>
              <a:rPr lang="fa-IR" sz="2400" dirty="0" smtClean="0">
                <a:cs typeface="B Nazanin" panose="00000400000000000000" pitchFamily="2" charset="-78"/>
              </a:rPr>
              <a:t>با توجه به ویژگی های طرح میدان پوتسدامر ، به این نتیجه میرسیم که خوانش ما در پارادایم «انتقادی»  انجام گرفت : </a:t>
            </a:r>
          </a:p>
          <a:p>
            <a:pPr algn="r" rtl="1"/>
            <a:r>
              <a:rPr lang="fa-IR" sz="2400" dirty="0" smtClean="0">
                <a:cs typeface="B Nazanin" panose="00000400000000000000" pitchFamily="2" charset="-78"/>
              </a:rPr>
              <a:t>دارا بودن زمینه های اقتصادی ،سیاسی ، اجتماعی و فرهنگی</a:t>
            </a:r>
          </a:p>
          <a:p>
            <a:pPr algn="r" rtl="1"/>
            <a:r>
              <a:rPr lang="fa-IR" sz="2400" dirty="0">
                <a:cs typeface="B Nazanin" panose="00000400000000000000" pitchFamily="2" charset="-78"/>
              </a:rPr>
              <a:t>یافته های متاثر از ارزش </a:t>
            </a:r>
            <a:r>
              <a:rPr lang="fa-IR" sz="2400" dirty="0" smtClean="0">
                <a:cs typeface="B Nazanin" panose="00000400000000000000" pitchFamily="2" charset="-78"/>
              </a:rPr>
              <a:t>ها</a:t>
            </a:r>
          </a:p>
          <a:p>
            <a:pPr algn="r" rtl="1"/>
            <a:r>
              <a:rPr lang="fa-IR" sz="2400" dirty="0" smtClean="0">
                <a:cs typeface="B Nazanin" panose="00000400000000000000" pitchFamily="2" charset="-78"/>
              </a:rPr>
              <a:t>واردشدن انسان در فضا</a:t>
            </a:r>
          </a:p>
          <a:p>
            <a:pPr algn="r" rtl="1"/>
            <a:r>
              <a:rPr lang="fa-IR" sz="2400" dirty="0" smtClean="0">
                <a:cs typeface="B Nazanin" panose="00000400000000000000" pitchFamily="2" charset="-78"/>
              </a:rPr>
              <a:t>مبتنی بر گفتگوی دیالکتیکی بین سوژه و ابژه و بر قراری ارتباط بین آنها</a:t>
            </a:r>
          </a:p>
          <a:p>
            <a:pPr algn="r" rtl="1"/>
            <a:r>
              <a:rPr lang="fa-IR" sz="2400" dirty="0" smtClean="0">
                <a:cs typeface="B Nazanin" panose="00000400000000000000" pitchFamily="2" charset="-78"/>
              </a:rPr>
              <a:t>ذهنیت گرا بودن</a:t>
            </a:r>
          </a:p>
          <a:p>
            <a:pPr algn="r" rtl="1"/>
            <a:r>
              <a:rPr lang="fa-IR" sz="2400" dirty="0" smtClean="0">
                <a:cs typeface="B Nazanin" panose="00000400000000000000" pitchFamily="2" charset="-78"/>
              </a:rPr>
              <a:t>تعمیم ناپذیر بودن نتایج</a:t>
            </a:r>
          </a:p>
        </p:txBody>
      </p:sp>
    </p:spTree>
    <p:extLst>
      <p:ext uri="{BB962C8B-B14F-4D97-AF65-F5344CB8AC3E}">
        <p14:creationId xmlns:p14="http://schemas.microsoft.com/office/powerpoint/2010/main" val="36011290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6462" y="393032"/>
            <a:ext cx="1020339" cy="665747"/>
          </a:xfrm>
        </p:spPr>
        <p:style>
          <a:lnRef idx="3">
            <a:schemeClr val="lt1"/>
          </a:lnRef>
          <a:fillRef idx="1">
            <a:schemeClr val="accent1"/>
          </a:fillRef>
          <a:effectRef idx="1">
            <a:schemeClr val="accent1"/>
          </a:effectRef>
          <a:fontRef idx="minor">
            <a:schemeClr val="lt1"/>
          </a:fontRef>
        </p:style>
        <p:txBody>
          <a:bodyPr>
            <a:normAutofit/>
          </a:bodyPr>
          <a:lstStyle/>
          <a:p>
            <a:pPr algn="r" rtl="1"/>
            <a:r>
              <a:rPr lang="fa-IR" sz="3600" b="1" dirty="0" smtClean="0">
                <a:solidFill>
                  <a:schemeClr val="tx1"/>
                </a:solidFill>
                <a:cs typeface="B Nazanin" panose="00000400000000000000" pitchFamily="2" charset="-78"/>
              </a:rPr>
              <a:t>منابع</a:t>
            </a:r>
            <a:endParaRPr lang="en-US" sz="3600" b="1" dirty="0">
              <a:solidFill>
                <a:schemeClr val="tx1"/>
              </a:solidFill>
              <a:cs typeface="B Nazanin" panose="00000400000000000000" pitchFamily="2" charset="-78"/>
            </a:endParaRPr>
          </a:p>
        </p:txBody>
      </p:sp>
      <p:sp>
        <p:nvSpPr>
          <p:cNvPr id="3" name="Content Placeholder 2"/>
          <p:cNvSpPr>
            <a:spLocks noGrp="1"/>
          </p:cNvSpPr>
          <p:nvPr>
            <p:ph idx="1"/>
          </p:nvPr>
        </p:nvSpPr>
        <p:spPr>
          <a:xfrm>
            <a:off x="677334" y="1495571"/>
            <a:ext cx="8596668" cy="3880773"/>
          </a:xfrm>
        </p:spPr>
        <p:txBody>
          <a:bodyPr>
            <a:normAutofit fontScale="85000" lnSpcReduction="10000"/>
          </a:bodyPr>
          <a:lstStyle/>
          <a:p>
            <a:r>
              <a:rPr lang="en-US" dirty="0" smtClean="0">
                <a:solidFill>
                  <a:schemeClr val="tx1"/>
                </a:solidFill>
                <a:hlinkClick r:id="rId2"/>
              </a:rPr>
              <a:t>https</a:t>
            </a:r>
            <a:r>
              <a:rPr lang="en-US" dirty="0">
                <a:solidFill>
                  <a:schemeClr val="tx1"/>
                </a:solidFill>
                <a:hlinkClick r:id="rId2"/>
              </a:rPr>
              <a:t>://en.wikipedia.org/wiki/Potsdamer_Platz</a:t>
            </a:r>
            <a:endParaRPr lang="en-US" dirty="0">
              <a:solidFill>
                <a:schemeClr val="tx1"/>
              </a:solidFill>
            </a:endParaRPr>
          </a:p>
          <a:p>
            <a:r>
              <a:rPr lang="en-US" dirty="0">
                <a:solidFill>
                  <a:schemeClr val="tx1"/>
                </a:solidFill>
                <a:hlinkClick r:id="rId3"/>
              </a:rPr>
              <a:t>https://en.wikipedia.org/wiki/Leipziger_Platz</a:t>
            </a:r>
            <a:endParaRPr lang="en-US" dirty="0">
              <a:solidFill>
                <a:schemeClr val="tx1"/>
              </a:solidFill>
            </a:endParaRPr>
          </a:p>
          <a:p>
            <a:r>
              <a:rPr lang="en-US" u="sng" dirty="0">
                <a:solidFill>
                  <a:schemeClr val="tx1"/>
                </a:solidFill>
                <a:hlinkClick r:id="rId4"/>
              </a:rPr>
              <a:t>https://</a:t>
            </a:r>
            <a:r>
              <a:rPr lang="en-US" u="sng" dirty="0" smtClean="0">
                <a:solidFill>
                  <a:schemeClr val="tx1"/>
                </a:solidFill>
                <a:hlinkClick r:id="rId4"/>
              </a:rPr>
              <a:t>www.visitberlin.de/en/potsdamer-platz</a:t>
            </a:r>
            <a:endParaRPr lang="fa-IR" u="sng" dirty="0" smtClean="0">
              <a:solidFill>
                <a:schemeClr val="tx1"/>
              </a:solidFill>
            </a:endParaRPr>
          </a:p>
          <a:p>
            <a:r>
              <a:rPr lang="en-US" b="1" u="sng" dirty="0">
                <a:solidFill>
                  <a:schemeClr val="tx1"/>
                </a:solidFill>
                <a:hlinkClick r:id="rId5"/>
              </a:rPr>
              <a:t>http://www.aviewoncities.com/berlin/potsdamerplatz.htm</a:t>
            </a:r>
            <a:endParaRPr lang="en-US" dirty="0">
              <a:solidFill>
                <a:schemeClr val="tx1"/>
              </a:solidFill>
            </a:endParaRPr>
          </a:p>
          <a:p>
            <a:r>
              <a:rPr lang="en-US" u="sng" dirty="0">
                <a:solidFill>
                  <a:schemeClr val="tx1"/>
                </a:solidFill>
                <a:hlinkClick r:id="rId6"/>
              </a:rPr>
              <a:t>https://www.berlin.de/en/attractions-and-sights/3560662-3104052-potsdamer-platz.en.htm</a:t>
            </a:r>
            <a:endParaRPr lang="en-US" dirty="0">
              <a:solidFill>
                <a:schemeClr val="tx1"/>
              </a:solidFill>
            </a:endParaRPr>
          </a:p>
          <a:p>
            <a:r>
              <a:rPr lang="en-US" u="sng" dirty="0">
                <a:solidFill>
                  <a:schemeClr val="tx1"/>
                </a:solidFill>
                <a:hlinkClick r:id="rId7"/>
              </a:rPr>
              <a:t>https://www.eavar.com/fa/blog/2017/3/26/129564/potsdamer-platz-berlin/</a:t>
            </a:r>
            <a:endParaRPr lang="en-US" dirty="0">
              <a:solidFill>
                <a:schemeClr val="tx1"/>
              </a:solidFill>
            </a:endParaRPr>
          </a:p>
          <a:p>
            <a:r>
              <a:rPr lang="en-US" dirty="0">
                <a:solidFill>
                  <a:schemeClr val="tx1"/>
                </a:solidFill>
                <a:hlinkClick r:id="rId8"/>
              </a:rPr>
              <a:t>http://</a:t>
            </a:r>
            <a:r>
              <a:rPr lang="en-US" dirty="0" smtClean="0">
                <a:solidFill>
                  <a:schemeClr val="tx1"/>
                </a:solidFill>
                <a:hlinkClick r:id="rId8"/>
              </a:rPr>
              <a:t>iranmemari.com/potsdamer-platz</a:t>
            </a:r>
            <a:endParaRPr lang="fa-IR" dirty="0" smtClean="0">
              <a:solidFill>
                <a:schemeClr val="tx1"/>
              </a:solidFill>
            </a:endParaRPr>
          </a:p>
          <a:p>
            <a:r>
              <a:rPr lang="en-US" u="sng" dirty="0">
                <a:solidFill>
                  <a:schemeClr val="tx1"/>
                </a:solidFill>
                <a:hlinkClick r:id="rId9"/>
              </a:rPr>
              <a:t>https://</a:t>
            </a:r>
            <a:r>
              <a:rPr lang="en-US" u="sng" dirty="0" smtClean="0">
                <a:solidFill>
                  <a:schemeClr val="tx1"/>
                </a:solidFill>
                <a:hlinkClick r:id="rId9"/>
              </a:rPr>
              <a:t>www.memarfa.com/11758-potsdamer-platz-residential.html</a:t>
            </a:r>
            <a:endParaRPr lang="en-US" dirty="0">
              <a:solidFill>
                <a:schemeClr val="tx1"/>
              </a:solidFill>
            </a:endParaRPr>
          </a:p>
          <a:p>
            <a:r>
              <a:rPr lang="en-US" dirty="0">
                <a:solidFill>
                  <a:schemeClr val="tx1"/>
                </a:solidFill>
                <a:hlinkClick r:id="rId10"/>
              </a:rPr>
              <a:t>https://</a:t>
            </a:r>
            <a:r>
              <a:rPr lang="en-US" dirty="0" smtClean="0">
                <a:solidFill>
                  <a:schemeClr val="tx1"/>
                </a:solidFill>
                <a:hlinkClick r:id="rId10"/>
              </a:rPr>
              <a:t>www.karnaval.ir/blog/pictures-berlin-wall-cold-war</a:t>
            </a:r>
            <a:endParaRPr lang="fa-IR" dirty="0" smtClean="0">
              <a:solidFill>
                <a:schemeClr val="tx1"/>
              </a:solidFill>
            </a:endParaRPr>
          </a:p>
          <a:p>
            <a:r>
              <a:rPr lang="en-US" dirty="0">
                <a:solidFill>
                  <a:schemeClr val="tx1"/>
                </a:solidFill>
                <a:hlinkClick r:id="rId11"/>
              </a:rPr>
              <a:t>http://</a:t>
            </a:r>
            <a:r>
              <a:rPr lang="en-US" dirty="0" smtClean="0">
                <a:solidFill>
                  <a:schemeClr val="tx1"/>
                </a:solidFill>
                <a:hlinkClick r:id="rId11"/>
              </a:rPr>
              <a:t>www.asriran.com/fa/news/364404/</a:t>
            </a:r>
            <a:r>
              <a:rPr lang="fa-IR" dirty="0" smtClean="0">
                <a:solidFill>
                  <a:schemeClr val="tx1"/>
                </a:solidFill>
                <a:hlinkClick r:id="rId11"/>
              </a:rPr>
              <a:t>دیوار-برلین-از-پیدایش-تا-فروپاشی-عکس</a:t>
            </a:r>
            <a:endParaRPr lang="fa-IR" dirty="0" smtClean="0">
              <a:solidFill>
                <a:schemeClr val="tx1"/>
              </a:solidFill>
            </a:endParaRPr>
          </a:p>
          <a:p>
            <a:endParaRPr lang="fa-IR" dirty="0" smtClean="0">
              <a:solidFill>
                <a:schemeClr val="tx1"/>
              </a:solidFill>
            </a:endParaRPr>
          </a:p>
          <a:p>
            <a:pPr marL="0" indent="0">
              <a:buNone/>
            </a:pPr>
            <a:endParaRPr lang="en-US" dirty="0">
              <a:solidFill>
                <a:schemeClr val="tx1"/>
              </a:solidFill>
            </a:endParaRPr>
          </a:p>
        </p:txBody>
      </p:sp>
    </p:spTree>
    <p:extLst>
      <p:ext uri="{BB962C8B-B14F-4D97-AF65-F5344CB8AC3E}">
        <p14:creationId xmlns:p14="http://schemas.microsoft.com/office/powerpoint/2010/main" val="26326180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6150" y="2381250"/>
            <a:ext cx="2130252" cy="2133600"/>
          </a:xfrm>
        </p:spPr>
        <p:txBody>
          <a:bodyPr>
            <a:normAutofit fontScale="90000"/>
          </a:bodyPr>
          <a:lstStyle/>
          <a:p>
            <a:pPr algn="ctr" rtl="1"/>
            <a:r>
              <a:rPr lang="fa-IR" sz="2800" b="1" dirty="0" smtClean="0">
                <a:solidFill>
                  <a:schemeClr val="tx1"/>
                </a:solidFill>
                <a:cs typeface="B Nazanin" panose="00000400000000000000" pitchFamily="2" charset="-78"/>
              </a:rPr>
              <a:t>نصب اولین چراغ راهنمایی نیمه اتوماتیک در قاره اروپا</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سال 1924</a:t>
            </a:r>
            <a:endParaRPr lang="en-US" sz="2800" b="1" dirty="0">
              <a:solidFill>
                <a:schemeClr val="tx1"/>
              </a:solidFill>
              <a:cs typeface="B Nazanin" panose="00000400000000000000" pitchFamily="2" charset="-78"/>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7511" y="115543"/>
            <a:ext cx="4583813" cy="6643209"/>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9685932" y="203679"/>
            <a:ext cx="1192955" cy="461665"/>
          </a:xfrm>
          <a:prstGeom prst="rect">
            <a:avLst/>
          </a:prstGeom>
        </p:spPr>
        <p:txBody>
          <a:bodyPr wrap="none">
            <a:spAutoFit/>
          </a:bodyPr>
          <a:lstStyle/>
          <a:p>
            <a:pPr algn="ctr" rtl="1"/>
            <a:r>
              <a:rPr lang="fa-IR" sz="2400" dirty="0">
                <a:cs typeface="B Titr" panose="00000700000000000000" pitchFamily="2" charset="-78"/>
              </a:rPr>
              <a:t>دوره اول</a:t>
            </a:r>
            <a:endParaRPr lang="en-US" sz="2400" dirty="0">
              <a:cs typeface="B Titr" panose="00000700000000000000" pitchFamily="2" charset="-78"/>
            </a:endParaRPr>
          </a:p>
        </p:txBody>
      </p:sp>
    </p:spTree>
    <p:extLst>
      <p:ext uri="{BB962C8B-B14F-4D97-AF65-F5344CB8AC3E}">
        <p14:creationId xmlns:p14="http://schemas.microsoft.com/office/powerpoint/2010/main" val="13642679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15350" y="1981200"/>
            <a:ext cx="3273252" cy="1320800"/>
          </a:xfrm>
        </p:spPr>
        <p:txBody>
          <a:bodyPr>
            <a:normAutofit fontScale="90000"/>
          </a:bodyPr>
          <a:lstStyle/>
          <a:p>
            <a:pPr algn="ctr" rtl="1"/>
            <a:r>
              <a:rPr lang="fa-IR" sz="2800" b="1" dirty="0" smtClean="0">
                <a:solidFill>
                  <a:schemeClr val="tx1"/>
                </a:solidFill>
                <a:cs typeface="B Nazanin" panose="00000400000000000000" pitchFamily="2" charset="-78"/>
              </a:rPr>
              <a:t>ساماندهی حرکت  اتومبیل ها ، اتوبوس ها و تراموا ها توسط چراغ راهنمایی</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ساختمان </a:t>
            </a:r>
            <a:r>
              <a:rPr lang="en-US" sz="2800" b="1" dirty="0" smtClean="0">
                <a:solidFill>
                  <a:schemeClr val="tx1"/>
                </a:solidFill>
                <a:cs typeface="B Nazanin" panose="00000400000000000000" pitchFamily="2" charset="-78"/>
              </a:rPr>
              <a:t>Columbus house </a:t>
            </a:r>
            <a:r>
              <a:rPr lang="fa-IR" sz="2800" b="1" dirty="0">
                <a:solidFill>
                  <a:schemeClr val="tx1"/>
                </a:solidFill>
                <a:cs typeface="B Nazanin" panose="00000400000000000000" pitchFamily="2" charset="-78"/>
              </a:rPr>
              <a:t> </a:t>
            </a:r>
            <a:r>
              <a:rPr lang="fa-IR" sz="2800" b="1" dirty="0" smtClean="0">
                <a:solidFill>
                  <a:schemeClr val="tx1"/>
                </a:solidFill>
                <a:cs typeface="B Nazanin" panose="00000400000000000000" pitchFamily="2" charset="-78"/>
              </a:rPr>
              <a:t>در سال 1932 </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نشانه ی معماری پیشرفته قبل از جنگ جهانی دوم</a:t>
            </a:r>
            <a:endParaRPr lang="en-US" sz="2800" b="1" dirty="0">
              <a:solidFill>
                <a:schemeClr val="tx1"/>
              </a:solidFill>
              <a:cs typeface="B Nazanin" panose="00000400000000000000" pitchFamily="2" charset="-78"/>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734" y="680577"/>
            <a:ext cx="8226616" cy="5756891"/>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9670870" y="218912"/>
            <a:ext cx="1226618" cy="461665"/>
          </a:xfrm>
          <a:prstGeom prst="rect">
            <a:avLst/>
          </a:prstGeom>
        </p:spPr>
        <p:txBody>
          <a:bodyPr wrap="none">
            <a:spAutoFit/>
          </a:bodyPr>
          <a:lstStyle/>
          <a:p>
            <a:pPr algn="ctr" rtl="1"/>
            <a:r>
              <a:rPr lang="fa-IR" sz="2400" dirty="0">
                <a:cs typeface="B Titr" panose="00000700000000000000" pitchFamily="2" charset="-78"/>
              </a:rPr>
              <a:t>دوره </a:t>
            </a:r>
            <a:r>
              <a:rPr lang="fa-IR" sz="2400" dirty="0" smtClean="0">
                <a:cs typeface="B Titr" panose="00000700000000000000" pitchFamily="2" charset="-78"/>
              </a:rPr>
              <a:t>دوم</a:t>
            </a:r>
            <a:endParaRPr lang="en-US" sz="2400" dirty="0">
              <a:cs typeface="B Titr" panose="00000700000000000000" pitchFamily="2" charset="-78"/>
            </a:endParaRPr>
          </a:p>
        </p:txBody>
      </p:sp>
    </p:spTree>
    <p:extLst>
      <p:ext uri="{BB962C8B-B14F-4D97-AF65-F5344CB8AC3E}">
        <p14:creationId xmlns:p14="http://schemas.microsoft.com/office/powerpoint/2010/main" val="25380158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8079" y="778329"/>
            <a:ext cx="7502761" cy="1142999"/>
          </a:xfrm>
        </p:spPr>
        <p:txBody>
          <a:bodyPr>
            <a:noAutofit/>
          </a:bodyPr>
          <a:lstStyle/>
          <a:p>
            <a:pPr algn="ctr" rtl="1"/>
            <a:r>
              <a:rPr lang="fa-IR" sz="2800" b="1" dirty="0" smtClean="0">
                <a:solidFill>
                  <a:schemeClr val="tx1"/>
                </a:solidFill>
                <a:cs typeface="B Nazanin" panose="00000400000000000000" pitchFamily="2" charset="-78"/>
              </a:rPr>
              <a:t>در طول جنگ جهانی دوم بر اثر بمباران این مرکزیت شهری آسیب فراوانی دید و به تلی از خاکستر تبدیل شد</a:t>
            </a:r>
            <a:endParaRPr lang="en-US" sz="2800" b="1" dirty="0">
              <a:solidFill>
                <a:schemeClr val="tx1"/>
              </a:solidFill>
              <a:cs typeface="B Nazanin" panose="00000400000000000000" pitchFamily="2" charset="-78"/>
            </a:endParaRPr>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599" y="2664279"/>
            <a:ext cx="5570861" cy="3881437"/>
          </a:xfrm>
          <a:prstGeom prst="rect">
            <a:avLst/>
          </a:prstGeom>
          <a:ln w="88900" cap="sq" cmpd="thickThin">
            <a:solidFill>
              <a:srgbClr val="000000"/>
            </a:solidFill>
            <a:prstDash val="solid"/>
            <a:miter lim="800000"/>
          </a:ln>
          <a:effectLst>
            <a:innerShdw blurRad="76200">
              <a:srgbClr val="000000"/>
            </a:innerShdw>
          </a:effectLst>
        </p:spPr>
      </p:pic>
      <p:pic>
        <p:nvPicPr>
          <p:cNvPr id="4" name="Picture 3" descr="C:\Users\Kazem\Desktop\20176203813471461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89140"/>
            <a:ext cx="1624964" cy="23213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1884" y="2664278"/>
            <a:ext cx="5930835" cy="3881437"/>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9646863" y="189140"/>
            <a:ext cx="1249060" cy="461665"/>
          </a:xfrm>
          <a:prstGeom prst="rect">
            <a:avLst/>
          </a:prstGeom>
        </p:spPr>
        <p:txBody>
          <a:bodyPr wrap="none">
            <a:spAutoFit/>
          </a:bodyPr>
          <a:lstStyle/>
          <a:p>
            <a:pPr algn="ctr" rtl="1"/>
            <a:r>
              <a:rPr lang="fa-IR" sz="2400" dirty="0">
                <a:cs typeface="B Titr" panose="00000700000000000000" pitchFamily="2" charset="-78"/>
              </a:rPr>
              <a:t>دوره </a:t>
            </a:r>
            <a:r>
              <a:rPr lang="fa-IR" sz="2400" dirty="0" smtClean="0">
                <a:cs typeface="B Titr" panose="00000700000000000000" pitchFamily="2" charset="-78"/>
              </a:rPr>
              <a:t>سوم</a:t>
            </a:r>
            <a:endParaRPr lang="en-US" sz="2400" dirty="0">
              <a:cs typeface="B Titr" panose="00000700000000000000" pitchFamily="2" charset="-78"/>
            </a:endParaRPr>
          </a:p>
        </p:txBody>
      </p:sp>
    </p:spTree>
    <p:extLst>
      <p:ext uri="{BB962C8B-B14F-4D97-AF65-F5344CB8AC3E}">
        <p14:creationId xmlns:p14="http://schemas.microsoft.com/office/powerpoint/2010/main" val="20719729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13</TotalTime>
  <Words>1804</Words>
  <Application>Microsoft Office PowerPoint</Application>
  <PresentationFormat>Widescreen</PresentationFormat>
  <Paragraphs>184</Paragraphs>
  <Slides>62</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62</vt:i4>
      </vt:variant>
    </vt:vector>
  </HeadingPairs>
  <TitlesOfParts>
    <vt:vector size="72" baseType="lpstr">
      <vt:lpstr>Arial</vt:lpstr>
      <vt:lpstr>B Bardiya</vt:lpstr>
      <vt:lpstr>B Nazanin</vt:lpstr>
      <vt:lpstr>B Titr</vt:lpstr>
      <vt:lpstr>Calibri</vt:lpstr>
      <vt:lpstr>Century Gothic</vt:lpstr>
      <vt:lpstr>Constantia</vt:lpstr>
      <vt:lpstr>Times New Roman</vt:lpstr>
      <vt:lpstr>Wingdings 3</vt:lpstr>
      <vt:lpstr>Ion</vt:lpstr>
      <vt:lpstr>PowerPoint Presentation</vt:lpstr>
      <vt:lpstr>فهرست</vt:lpstr>
      <vt:lpstr>معرفی سایت مجموعه</vt:lpstr>
      <vt:lpstr>تاریخچه</vt:lpstr>
      <vt:lpstr>طرح دروازه پوتسدام (دروازه جدید لایپزیگ) Potsdam’s gate  1866  کارل فردریش شینگل</vt:lpstr>
      <vt:lpstr>میدان پوتسدامر قبل از جنگ جهانی، به عنوان منطقه‌ای پر رفت و آمد و شلوغ شناخته می‌شد  و قلب تپنده ی برلین بود که حیات اجتماعی و اقتصادی روز و شب در آن جریان داشت</vt:lpstr>
      <vt:lpstr>نصب اولین چراغ راهنمایی نیمه اتوماتیک در قاره اروپا سال 1924</vt:lpstr>
      <vt:lpstr>ساماندهی حرکت  اتومبیل ها ، اتوبوس ها و تراموا ها توسط چراغ راهنمایی  ساختمان Columbus house  در سال 1932  نشانه ی معماری پیشرفته قبل از جنگ جهانی دوم</vt:lpstr>
      <vt:lpstr>در طول جنگ جهانی دوم بر اثر بمباران این مرکزیت شهری آسیب فراوانی دید و به تلی از خاکستر تبدیل شد</vt:lpstr>
      <vt:lpstr>با ساخت دیوار برلین در سال 1961 برلین به دو بخش تقسیم شد و دیوار برلین از میان منطقه ی پوتسدام عبور کرد دو بخش ایجاد شده کدام مرکز خود را بنیان نهادند : 1-برلین شرقی به مرکزیت الکساندر پلاتز (کمونیسم) 2-برلین غربی به مرکزیت کودام (لیبرالیسم) اما میدان پوتسدام که در حاشیه ی نوار مرگ (death-strip) قرار گرفته بود  به بیابانی خالی از سکنه تبدیل و به مدت 40 سال به فراموشی سپرده شد</vt:lpstr>
      <vt:lpstr>PowerPoint Presentation</vt:lpstr>
      <vt:lpstr>PowerPoint Presentation</vt:lpstr>
      <vt:lpstr>سقوط دیوار برلین در سال 1989  پس از شکست جنگ سرد سرآغازی برای تولد دوباره ی میدان پوتسدامر بود و فکر باززنده سازی آن به عنوان مرکزیت جدید شهری در پیرامون آن شکل گرفت</vt:lpstr>
      <vt:lpstr>PowerPoint Presentation</vt:lpstr>
      <vt:lpstr>اهداف مرتبط با باززنده سازی پوتسدامر پلاتز</vt:lpstr>
      <vt:lpstr>برگزاری مسابقه طراحی</vt:lpstr>
      <vt:lpstr>ویژگی های طرح پیانو</vt:lpstr>
      <vt:lpstr>اتود های اولیه رنزو پیانو</vt:lpstr>
      <vt:lpstr>PowerPoint Presentation</vt:lpstr>
      <vt:lpstr>پلان ، نما ، مقطع و ماکت ها و جزئیات پروژه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میدان پوتسدامر هم اکنون</vt:lpstr>
      <vt:lpstr>PowerPoint Presentation</vt:lpstr>
      <vt:lpstr>PowerPoint Presentation</vt:lpstr>
      <vt:lpstr>PowerPoint Presentation</vt:lpstr>
      <vt:lpstr>1- دایملر سیتی Daimler City  </vt:lpstr>
      <vt:lpstr>PowerPoint Presentation</vt:lpstr>
      <vt:lpstr>مجتمع مسکونی میدان مارلن دیتریش </vt:lpstr>
      <vt:lpstr>PowerPoint Presentation</vt:lpstr>
      <vt:lpstr>PowerPoint Presentation</vt:lpstr>
      <vt:lpstr>PowerPoint Presentation</vt:lpstr>
      <vt:lpstr>PowerPoint Presentation</vt:lpstr>
      <vt:lpstr>PowerPoint Presentation</vt:lpstr>
      <vt:lpstr>پوشش گیاهی مجتمع</vt:lpstr>
      <vt:lpstr>عمارت دبیس debis tower    </vt:lpstr>
      <vt:lpstr>برج کولهوف kohlhoff tower   </vt:lpstr>
      <vt:lpstr>ساختمان Weinhaus Huth تنها ساختمان باقی مانده بعد از  بمباران جنگ جهانی دوم که به عنوان کافه و  گالری هنری استفاده می شود</vt:lpstr>
      <vt:lpstr> 2-سونی سنتر sony center </vt:lpstr>
      <vt:lpstr>PowerPoint Presentation</vt:lpstr>
      <vt:lpstr> 3-بیشیم سنتر Beisheim Center  </vt:lpstr>
      <vt:lpstr>PowerPoint Presentation</vt:lpstr>
      <vt:lpstr>PowerPoint Presentation</vt:lpstr>
      <vt:lpstr>PowerPoint Presentation</vt:lpstr>
      <vt:lpstr>نقش پوتسدامر پلاتز در شهر برلین</vt:lpstr>
      <vt:lpstr>سایر جاذبه های میدان پوتسدامر پلاتس </vt:lpstr>
      <vt:lpstr>PowerPoint Presentation</vt:lpstr>
      <vt:lpstr>PowerPoint Presentation</vt:lpstr>
      <vt:lpstr>PowerPoint Presentation</vt:lpstr>
      <vt:lpstr>PowerPoint Presentation</vt:lpstr>
      <vt:lpstr>PowerPoint Presentation</vt:lpstr>
      <vt:lpstr>PowerPoint Presentation</vt:lpstr>
      <vt:lpstr>جمع بندی و نتیجه گیری</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6</cp:revision>
  <dcterms:created xsi:type="dcterms:W3CDTF">2019-12-11T01:02:31Z</dcterms:created>
  <dcterms:modified xsi:type="dcterms:W3CDTF">2019-12-11T01:15:41Z</dcterms:modified>
</cp:coreProperties>
</file>