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1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cs typeface="B Homa" panose="00000400000000000000" pitchFamily="2" charset="-78"/>
              </a:defRPr>
            </a:lvl1pPr>
          </a:lstStyle>
          <a:p>
            <a:endParaRPr lang="fa-IR" dirty="0"/>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cs typeface="B Homa" panose="00000400000000000000" pitchFamily="2" charset="-78"/>
              </a:defRPr>
            </a:lvl1pPr>
          </a:lstStyle>
          <a:p>
            <a:fld id="{3B2611CE-E59F-4FFD-8D50-78ABA582333A}" type="datetimeFigureOut">
              <a:rPr lang="fa-IR" smtClean="0"/>
              <a:pPr/>
              <a:t>16/04/1441</a:t>
            </a:fld>
            <a:endParaRPr lang="fa-I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cs typeface="B Homa" panose="00000400000000000000" pitchFamily="2" charset="-78"/>
              </a:defRPr>
            </a:lvl1pPr>
          </a:lstStyle>
          <a:p>
            <a:endParaRPr lang="fa-IR" dirty="0"/>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cs typeface="B Homa" panose="00000400000000000000" pitchFamily="2" charset="-78"/>
              </a:defRPr>
            </a:lvl1pPr>
          </a:lstStyle>
          <a:p>
            <a:fld id="{AADA1BD6-925D-4391-BA8E-CE10966D09B2}" type="slidenum">
              <a:rPr lang="fa-IR" smtClean="0"/>
              <a:pPr/>
              <a:t>‹#›</a:t>
            </a:fld>
            <a:endParaRPr lang="fa-IR" dirty="0"/>
          </a:p>
        </p:txBody>
      </p:sp>
    </p:spTree>
    <p:extLst>
      <p:ext uri="{BB962C8B-B14F-4D97-AF65-F5344CB8AC3E}">
        <p14:creationId xmlns:p14="http://schemas.microsoft.com/office/powerpoint/2010/main" val="65693622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B Homa" panose="00000400000000000000" pitchFamily="2" charset="-78"/>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B Homa" panose="00000400000000000000" pitchFamily="2"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a:p>
        </p:txBody>
      </p:sp>
      <p:sp>
        <p:nvSpPr>
          <p:cNvPr id="4" name="Slide Number Placeholder 3"/>
          <p:cNvSpPr>
            <a:spLocks noGrp="1"/>
          </p:cNvSpPr>
          <p:nvPr>
            <p:ph type="sldNum" sz="quarter" idx="10"/>
          </p:nvPr>
        </p:nvSpPr>
        <p:spPr/>
        <p:txBody>
          <a:bodyPr/>
          <a:lstStyle/>
          <a:p>
            <a:fld id="{9CB22182-9DAF-4CB2-8594-C56F9A333FDA}" type="slidenum">
              <a:rPr lang="ar-IQ" smtClean="0"/>
              <a:t>2</a:t>
            </a:fld>
            <a:endParaRPr lang="ar-IQ"/>
          </a:p>
        </p:txBody>
      </p:sp>
      <p:sp>
        <p:nvSpPr>
          <p:cNvPr id="6" name="Header Placeholder 5"/>
          <p:cNvSpPr>
            <a:spLocks noGrp="1"/>
          </p:cNvSpPr>
          <p:nvPr>
            <p:ph type="hdr" sz="quarter" idx="12"/>
          </p:nvPr>
        </p:nvSpPr>
        <p:spPr/>
        <p:txBody>
          <a:bodyPr/>
          <a:lstStyle/>
          <a:p>
            <a:r>
              <a:rPr lang="ar-IQ" smtClean="0"/>
              <a:t>میدان کامپیدولیو</a:t>
            </a:r>
            <a:endParaRPr lang="ar-IQ"/>
          </a:p>
        </p:txBody>
      </p:sp>
      <p:sp>
        <p:nvSpPr>
          <p:cNvPr id="7" name="Footer Placeholder 6"/>
          <p:cNvSpPr>
            <a:spLocks noGrp="1"/>
          </p:cNvSpPr>
          <p:nvPr>
            <p:ph type="ftr" sz="quarter" idx="13"/>
          </p:nvPr>
        </p:nvSpPr>
        <p:spPr/>
        <p:txBody>
          <a:bodyPr/>
          <a:lstStyle/>
          <a:p>
            <a:r>
              <a:rPr lang="ar-IQ" smtClean="0"/>
              <a:t>میدان کامپیدولیو</a:t>
            </a:r>
            <a:endParaRPr lang="ar-IQ"/>
          </a:p>
        </p:txBody>
      </p:sp>
    </p:spTree>
    <p:extLst>
      <p:ext uri="{BB962C8B-B14F-4D97-AF65-F5344CB8AC3E}">
        <p14:creationId xmlns:p14="http://schemas.microsoft.com/office/powerpoint/2010/main" val="1884524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a:p>
        </p:txBody>
      </p:sp>
      <p:sp>
        <p:nvSpPr>
          <p:cNvPr id="4" name="Header Placeholder 3"/>
          <p:cNvSpPr>
            <a:spLocks noGrp="1"/>
          </p:cNvSpPr>
          <p:nvPr>
            <p:ph type="hdr" sz="quarter" idx="10"/>
          </p:nvPr>
        </p:nvSpPr>
        <p:spPr/>
        <p:txBody>
          <a:bodyPr/>
          <a:lstStyle/>
          <a:p>
            <a:r>
              <a:rPr lang="ar-IQ" smtClean="0"/>
              <a:t>میدان کامپیدولیو</a:t>
            </a:r>
            <a:endParaRPr lang="ar-IQ"/>
          </a:p>
        </p:txBody>
      </p:sp>
      <p:sp>
        <p:nvSpPr>
          <p:cNvPr id="6" name="Slide Number Placeholder 5"/>
          <p:cNvSpPr>
            <a:spLocks noGrp="1"/>
          </p:cNvSpPr>
          <p:nvPr>
            <p:ph type="sldNum" sz="quarter" idx="12"/>
          </p:nvPr>
        </p:nvSpPr>
        <p:spPr/>
        <p:txBody>
          <a:bodyPr/>
          <a:lstStyle/>
          <a:p>
            <a:fld id="{9CB22182-9DAF-4CB2-8594-C56F9A333FDA}" type="slidenum">
              <a:rPr lang="ar-IQ" smtClean="0"/>
              <a:t>3</a:t>
            </a:fld>
            <a:endParaRPr lang="ar-IQ"/>
          </a:p>
        </p:txBody>
      </p:sp>
      <p:sp>
        <p:nvSpPr>
          <p:cNvPr id="7" name="Footer Placeholder 6"/>
          <p:cNvSpPr>
            <a:spLocks noGrp="1"/>
          </p:cNvSpPr>
          <p:nvPr>
            <p:ph type="ftr" sz="quarter" idx="13"/>
          </p:nvPr>
        </p:nvSpPr>
        <p:spPr/>
        <p:txBody>
          <a:bodyPr/>
          <a:lstStyle/>
          <a:p>
            <a:r>
              <a:rPr lang="ar-IQ" smtClean="0"/>
              <a:t>میدان کامپیدولیو</a:t>
            </a:r>
            <a:endParaRPr lang="ar-IQ"/>
          </a:p>
        </p:txBody>
      </p:sp>
    </p:spTree>
    <p:extLst>
      <p:ext uri="{BB962C8B-B14F-4D97-AF65-F5344CB8AC3E}">
        <p14:creationId xmlns:p14="http://schemas.microsoft.com/office/powerpoint/2010/main" val="2232792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a:p>
        </p:txBody>
      </p:sp>
      <p:sp>
        <p:nvSpPr>
          <p:cNvPr id="4" name="Slide Number Placeholder 3"/>
          <p:cNvSpPr>
            <a:spLocks noGrp="1"/>
          </p:cNvSpPr>
          <p:nvPr>
            <p:ph type="sldNum" sz="quarter" idx="10"/>
          </p:nvPr>
        </p:nvSpPr>
        <p:spPr/>
        <p:txBody>
          <a:bodyPr/>
          <a:lstStyle/>
          <a:p>
            <a:fld id="{9CB22182-9DAF-4CB2-8594-C56F9A333FDA}" type="slidenum">
              <a:rPr lang="ar-IQ" smtClean="0"/>
              <a:t>4</a:t>
            </a:fld>
            <a:endParaRPr lang="ar-IQ"/>
          </a:p>
        </p:txBody>
      </p:sp>
      <p:sp>
        <p:nvSpPr>
          <p:cNvPr id="6" name="Header Placeholder 5"/>
          <p:cNvSpPr>
            <a:spLocks noGrp="1"/>
          </p:cNvSpPr>
          <p:nvPr>
            <p:ph type="hdr" sz="quarter" idx="12"/>
          </p:nvPr>
        </p:nvSpPr>
        <p:spPr/>
        <p:txBody>
          <a:bodyPr/>
          <a:lstStyle/>
          <a:p>
            <a:r>
              <a:rPr lang="ar-IQ" smtClean="0"/>
              <a:t>میدان کامپیدولیو</a:t>
            </a:r>
            <a:endParaRPr lang="ar-IQ"/>
          </a:p>
        </p:txBody>
      </p:sp>
      <p:sp>
        <p:nvSpPr>
          <p:cNvPr id="7" name="Footer Placeholder 6"/>
          <p:cNvSpPr>
            <a:spLocks noGrp="1"/>
          </p:cNvSpPr>
          <p:nvPr>
            <p:ph type="ftr" sz="quarter" idx="13"/>
          </p:nvPr>
        </p:nvSpPr>
        <p:spPr/>
        <p:txBody>
          <a:bodyPr/>
          <a:lstStyle/>
          <a:p>
            <a:r>
              <a:rPr lang="ar-IQ" smtClean="0"/>
              <a:t>میدان کامپیدولیو</a:t>
            </a:r>
            <a:endParaRPr lang="ar-IQ"/>
          </a:p>
        </p:txBody>
      </p:sp>
    </p:spTree>
    <p:extLst>
      <p:ext uri="{BB962C8B-B14F-4D97-AF65-F5344CB8AC3E}">
        <p14:creationId xmlns:p14="http://schemas.microsoft.com/office/powerpoint/2010/main" val="228564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2950020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4A47F-2DE6-4837-A250-7DC7E412E7C0}"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335341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839843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849394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2495507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1300072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8604933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6523483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813660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3302476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1158806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1F4A47F-2DE6-4837-A250-7DC7E412E7C0}"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1070614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1F4A47F-2DE6-4837-A250-7DC7E412E7C0}" type="datetimeFigureOut">
              <a:rPr lang="fa-IR" smtClean="0"/>
              <a:t>16/04/1441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658594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3931422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3790283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31F4A47F-2DE6-4837-A250-7DC7E412E7C0}" type="datetimeFigureOut">
              <a:rPr lang="fa-IR" smtClean="0"/>
              <a:t>16/04/1441</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3586831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4A47F-2DE6-4837-A250-7DC7E412E7C0}"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9E1A10E-32D1-4A33-B25D-AD52A9C286C4}" type="slidenum">
              <a:rPr lang="fa-IR" smtClean="0"/>
              <a:t>‹#›</a:t>
            </a:fld>
            <a:endParaRPr lang="fa-IR"/>
          </a:p>
        </p:txBody>
      </p:sp>
    </p:spTree>
    <p:extLst>
      <p:ext uri="{BB962C8B-B14F-4D97-AF65-F5344CB8AC3E}">
        <p14:creationId xmlns:p14="http://schemas.microsoft.com/office/powerpoint/2010/main" val="3460157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cs typeface="B Homa" panose="00000400000000000000" pitchFamily="2" charset="-78"/>
              </a:defRPr>
            </a:lvl1pPr>
          </a:lstStyle>
          <a:p>
            <a:fld id="{31F4A47F-2DE6-4837-A250-7DC7E412E7C0}" type="datetimeFigureOut">
              <a:rPr lang="fa-IR" smtClean="0"/>
              <a:pPr/>
              <a:t>16/04/1441</a:t>
            </a:fld>
            <a:endParaRPr lang="fa-IR"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cs typeface="B Homa" panose="00000400000000000000" pitchFamily="2" charset="-78"/>
              </a:defRPr>
            </a:lvl1pPr>
          </a:lstStyle>
          <a:p>
            <a:fld id="{E9E1A10E-32D1-4A33-B25D-AD52A9C286C4}" type="slidenum">
              <a:rPr lang="fa-IR" smtClean="0"/>
              <a:pPr/>
              <a:t>‹#›</a:t>
            </a:fld>
            <a:endParaRPr lang="fa-IR" dirty="0"/>
          </a:p>
        </p:txBody>
      </p:sp>
    </p:spTree>
    <p:extLst>
      <p:ext uri="{BB962C8B-B14F-4D97-AF65-F5344CB8AC3E}">
        <p14:creationId xmlns:p14="http://schemas.microsoft.com/office/powerpoint/2010/main" val="57301207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8" Type="http://schemas.openxmlformats.org/officeDocument/2006/relationships/image" Target="../media/image25.jpeg"/><Relationship Id="rId3" Type="http://schemas.microsoft.com/office/2007/relationships/hdphoto" Target="../media/hdphoto1.wdp"/><Relationship Id="rId7" Type="http://schemas.openxmlformats.org/officeDocument/2006/relationships/image" Target="../media/image24.jpe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23.jpeg"/><Relationship Id="rId11" Type="http://schemas.openxmlformats.org/officeDocument/2006/relationships/image" Target="../media/image28.jpeg"/><Relationship Id="rId5" Type="http://schemas.openxmlformats.org/officeDocument/2006/relationships/image" Target="../media/image22.jpeg"/><Relationship Id="rId10" Type="http://schemas.openxmlformats.org/officeDocument/2006/relationships/image" Target="../media/image27.jpeg"/><Relationship Id="rId4" Type="http://schemas.openxmlformats.org/officeDocument/2006/relationships/image" Target="../media/image21.jpeg"/><Relationship Id="rId9" Type="http://schemas.openxmlformats.org/officeDocument/2006/relationships/image" Target="../media/image26.jpeg"/></Relationships>
</file>

<file path=ppt/slides/_rels/slide1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www.panoramio.com/user/628695?comment_page=10&amp;photo_page=69&amp;show=all" TargetMode="External"/><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1845733"/>
            <a:ext cx="10058400" cy="2184846"/>
          </a:xfrm>
        </p:spPr>
        <p:txBody>
          <a:bodyPr>
            <a:noAutofit/>
          </a:bodyPr>
          <a:lstStyle/>
          <a:p>
            <a:pPr marL="0" indent="0" algn="ctr">
              <a:buNone/>
            </a:pPr>
            <a:r>
              <a:rPr lang="fa-IR" sz="6000" dirty="0" smtClean="0">
                <a:cs typeface="B Homa" panose="00000400000000000000" pitchFamily="2" charset="-78"/>
              </a:rPr>
              <a:t>معرفی و بررسی </a:t>
            </a:r>
          </a:p>
          <a:p>
            <a:pPr marL="0" indent="0" algn="ctr">
              <a:buNone/>
            </a:pPr>
            <a:r>
              <a:rPr lang="fa-IR" sz="6000" dirty="0" smtClean="0">
                <a:cs typeface="B Homa" panose="00000400000000000000" pitchFamily="2" charset="-78"/>
              </a:rPr>
              <a:t>میدان کامپیدولیو شهر رم</a:t>
            </a:r>
          </a:p>
          <a:p>
            <a:pPr algn="ctr"/>
            <a:endParaRPr lang="fa-IR" sz="4400" dirty="0" smtClean="0">
              <a:cs typeface="B Homa" panose="00000400000000000000" pitchFamily="2" charset="-78"/>
            </a:endParaRPr>
          </a:p>
        </p:txBody>
      </p:sp>
    </p:spTree>
    <p:extLst>
      <p:ext uri="{BB962C8B-B14F-4D97-AF65-F5344CB8AC3E}">
        <p14:creationId xmlns:p14="http://schemas.microsoft.com/office/powerpoint/2010/main" val="7278794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clrChange>
              <a:clrFrom>
                <a:srgbClr val="000000">
                  <a:alpha val="0"/>
                </a:srgbClr>
              </a:clrFrom>
              <a:clrTo>
                <a:srgbClr val="000000">
                  <a:alpha val="0"/>
                </a:srgbClr>
              </a:clrTo>
            </a:clrChange>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027102" y="1143001"/>
            <a:ext cx="4050099" cy="4582673"/>
          </a:xfrm>
          <a:prstGeom prst="rect">
            <a:avLst/>
          </a:prstGeom>
        </p:spPr>
      </p:pic>
      <p:sp>
        <p:nvSpPr>
          <p:cNvPr id="4" name="TextBox 3"/>
          <p:cNvSpPr txBox="1"/>
          <p:nvPr/>
        </p:nvSpPr>
        <p:spPr>
          <a:xfrm>
            <a:off x="2214006" y="-118884"/>
            <a:ext cx="8149194" cy="1261884"/>
          </a:xfrm>
          <a:prstGeom prst="rect">
            <a:avLst/>
          </a:prstGeom>
          <a:noFill/>
        </p:spPr>
        <p:txBody>
          <a:bodyPr wrap="square" rtlCol="0">
            <a:spAutoFit/>
          </a:bodyPr>
          <a:lstStyle/>
          <a:p>
            <a:pPr algn="r" rtl="1"/>
            <a:endParaRPr lang="fa-IR" sz="3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IranNastaliq" pitchFamily="18" charset="0"/>
              <a:cs typeface="IranNastaliq" pitchFamily="18" charset="0"/>
            </a:endParaRPr>
          </a:p>
          <a:p>
            <a:pPr algn="r" rtl="1"/>
            <a:r>
              <a:rPr lang="fa-IR" sz="44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IranNastaliq" pitchFamily="18" charset="0"/>
                <a:cs typeface="IranNastaliq" pitchFamily="18" charset="0"/>
              </a:rPr>
              <a:t>اجزای  میدان</a:t>
            </a:r>
          </a:p>
        </p:txBody>
      </p:sp>
      <p:sp>
        <p:nvSpPr>
          <p:cNvPr id="5" name="Content Placeholder 1"/>
          <p:cNvSpPr>
            <a:spLocks noGrp="1"/>
          </p:cNvSpPr>
          <p:nvPr>
            <p:ph idx="1"/>
          </p:nvPr>
        </p:nvSpPr>
        <p:spPr>
          <a:xfrm>
            <a:off x="2136773" y="1371600"/>
            <a:ext cx="8186766" cy="5181600"/>
          </a:xfrm>
        </p:spPr>
        <p:txBody>
          <a:bodyPr>
            <a:normAutofit/>
          </a:bodyPr>
          <a:lstStyle/>
          <a:p>
            <a:pPr algn="justLow">
              <a:tabLst>
                <a:tab pos="457200" algn="l"/>
              </a:tabLst>
            </a:pPr>
            <a:r>
              <a:rPr lang="fa-IR" b="1" dirty="0">
                <a:solidFill>
                  <a:schemeClr val="tx1"/>
                </a:solidFill>
                <a:cs typeface="B Homa" panose="00000400000000000000" pitchFamily="2" charset="-78"/>
              </a:rPr>
              <a:t>  پالاتسو دل سناتوره </a:t>
            </a:r>
          </a:p>
          <a:p>
            <a:pPr algn="justLow" rtl="1">
              <a:buNone/>
            </a:pPr>
            <a:r>
              <a:rPr lang="fa-IR" b="1" dirty="0">
                <a:solidFill>
                  <a:schemeClr val="tx1"/>
                </a:solidFill>
                <a:cs typeface="B Homa" panose="00000400000000000000" pitchFamily="2" charset="-78"/>
              </a:rPr>
              <a:t>کاخ قدیمی کاپیتول که ابتدا مقر سنا ، در سالهای بعد عمارت شهرداری و زمانی نیز دژ یک فئودال بود. (1145 میلادی)</a:t>
            </a:r>
          </a:p>
          <a:p>
            <a:pPr algn="justLow" rtl="1">
              <a:buNone/>
            </a:pPr>
            <a:endParaRPr lang="fa-IR" b="1" dirty="0">
              <a:solidFill>
                <a:schemeClr val="tx1"/>
              </a:solidFill>
              <a:cs typeface="B Homa" panose="00000400000000000000" pitchFamily="2" charset="-78"/>
            </a:endParaRPr>
          </a:p>
          <a:p>
            <a:pPr marL="0" indent="0" algn="just">
              <a:spcBef>
                <a:spcPts val="600"/>
              </a:spcBef>
              <a:buClr>
                <a:schemeClr val="accent2"/>
              </a:buClr>
              <a:buSzPct val="85000"/>
              <a:buNone/>
              <a:defRPr/>
            </a:pPr>
            <a:r>
              <a:rPr lang="fa-IR" sz="1600" b="1" dirty="0">
                <a:solidFill>
                  <a:schemeClr val="tx1"/>
                </a:solidFill>
                <a:cs typeface="B Homa" panose="00000400000000000000" pitchFamily="2" charset="-78"/>
              </a:rPr>
              <a:t>•         </a:t>
            </a:r>
            <a:r>
              <a:rPr lang="fa-IR" b="1" dirty="0">
                <a:solidFill>
                  <a:schemeClr val="tx1"/>
                </a:solidFill>
                <a:cs typeface="B Homa" panose="00000400000000000000" pitchFamily="2" charset="-78"/>
              </a:rPr>
              <a:t>پالاتسو دی کنسرواتوری</a:t>
            </a:r>
          </a:p>
          <a:p>
            <a:pPr marL="0" indent="0" algn="just">
              <a:spcBef>
                <a:spcPts val="600"/>
              </a:spcBef>
              <a:buClr>
                <a:schemeClr val="accent2"/>
              </a:buClr>
              <a:buSzPct val="85000"/>
              <a:buNone/>
              <a:defRPr/>
            </a:pPr>
            <a:r>
              <a:rPr lang="fa-IR" b="1" dirty="0">
                <a:solidFill>
                  <a:schemeClr val="tx1"/>
                </a:solidFill>
                <a:cs typeface="B Homa" panose="00000400000000000000" pitchFamily="2" charset="-78"/>
              </a:rPr>
              <a:t>نیکلاس پنجم در سال 1429 ساختمان موجود در مجاورت پالاتسو دل سناتوره را به کاخی تبدیل کرد که به این نام معروف شد. </a:t>
            </a:r>
          </a:p>
          <a:p>
            <a:pPr marL="0" indent="0" algn="just">
              <a:spcBef>
                <a:spcPts val="600"/>
              </a:spcBef>
              <a:buClr>
                <a:schemeClr val="accent2"/>
              </a:buClr>
              <a:buSzPct val="85000"/>
              <a:buNone/>
              <a:defRPr/>
            </a:pPr>
            <a:r>
              <a:rPr lang="fa-IR" b="1" dirty="0">
                <a:solidFill>
                  <a:schemeClr val="tx1"/>
                </a:solidFill>
                <a:cs typeface="B Homa" panose="00000400000000000000" pitchFamily="2" charset="-78"/>
              </a:rPr>
              <a:t>این بنا با کاخ قدیمی مجاور خود زاویه 80 درجه ایجاد کرده بود و هیچ تناسب و هماهنگی با آن نداشت.  </a:t>
            </a:r>
          </a:p>
          <a:p>
            <a:pPr algn="justLow" rtl="1">
              <a:buNone/>
            </a:pPr>
            <a:endParaRPr lang="fa-IR" b="1" dirty="0">
              <a:solidFill>
                <a:schemeClr val="tx1"/>
              </a:solidFill>
              <a:cs typeface="B Homa" panose="00000400000000000000" pitchFamily="2" charset="-78"/>
            </a:endParaRPr>
          </a:p>
          <a:p>
            <a:pPr marL="0" indent="0">
              <a:spcBef>
                <a:spcPts val="600"/>
              </a:spcBef>
              <a:buClr>
                <a:schemeClr val="accent2"/>
              </a:buClr>
              <a:buSzPct val="85000"/>
              <a:buNone/>
              <a:tabLst>
                <a:tab pos="457200" algn="l"/>
              </a:tabLst>
              <a:defRPr/>
            </a:pPr>
            <a:r>
              <a:rPr lang="fa-IR" sz="1600" b="1" dirty="0">
                <a:solidFill>
                  <a:schemeClr val="tx1"/>
                </a:solidFill>
                <a:cs typeface="B Homa" panose="00000400000000000000" pitchFamily="2" charset="-78"/>
              </a:rPr>
              <a:t>• </a:t>
            </a:r>
            <a:r>
              <a:rPr lang="fa-IR" b="1" dirty="0">
                <a:solidFill>
                  <a:schemeClr val="tx1"/>
                </a:solidFill>
                <a:cs typeface="B Homa" panose="00000400000000000000" pitchFamily="2" charset="-78"/>
              </a:rPr>
              <a:t>       کلیسای سانتا ماریا</a:t>
            </a:r>
          </a:p>
          <a:p>
            <a:pPr marL="274320" indent="-274320">
              <a:spcBef>
                <a:spcPts val="600"/>
              </a:spcBef>
              <a:buClr>
                <a:schemeClr val="accent2"/>
              </a:buClr>
              <a:buSzPct val="85000"/>
              <a:buNone/>
              <a:defRPr/>
            </a:pPr>
            <a:r>
              <a:rPr lang="fa-IR" b="1" dirty="0">
                <a:solidFill>
                  <a:schemeClr val="tx1"/>
                </a:solidFill>
                <a:cs typeface="B Homa" panose="00000400000000000000" pitchFamily="2" charset="-78"/>
              </a:rPr>
              <a:t>کلیسای باستانی در شمال شرقی کاخ قدیمی و با فاصله از آن (1290 میلادی)</a:t>
            </a:r>
          </a:p>
          <a:p>
            <a:pPr algn="justLow" rtl="1">
              <a:buNone/>
            </a:pPr>
            <a:endParaRPr lang="fa-IR" b="1" dirty="0">
              <a:solidFill>
                <a:schemeClr val="tx1"/>
              </a:solidFill>
              <a:cs typeface="B Homa" panose="00000400000000000000" pitchFamily="2" charset="-78"/>
            </a:endParaRPr>
          </a:p>
        </p:txBody>
      </p:sp>
      <p:pic>
        <p:nvPicPr>
          <p:cNvPr id="3075" name="Picture 3" descr="C:\Users\emertat\Desktop\Picture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0988" y="-21066"/>
            <a:ext cx="5224385" cy="39305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3076" name="Picture 4" descr="C:\Users\emertat\Desktop\Picture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5009" y="3962400"/>
            <a:ext cx="3236912" cy="24193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pic>
        <p:nvPicPr>
          <p:cNvPr id="3077" name="Picture 5" descr="C:\Users\emertat\Desktop\Picture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30156" y="1265755"/>
            <a:ext cx="4038600" cy="5500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4768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076"/>
                                        </p:tgtEl>
                                        <p:attrNameLst>
                                          <p:attrName>style.visibility</p:attrName>
                                        </p:attrNameLst>
                                      </p:cBhvr>
                                      <p:to>
                                        <p:strVal val="visible"/>
                                      </p:to>
                                    </p:set>
                                    <p:animEffect transition="in" filter="fade">
                                      <p:cBhvr>
                                        <p:cTn id="31" dur="500"/>
                                        <p:tgtEl>
                                          <p:spTgt spid="307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xit" presetSubtype="32" fill="hold" nodeType="clickEffect">
                                  <p:stCondLst>
                                    <p:cond delay="0"/>
                                  </p:stCondLst>
                                  <p:childTnLst>
                                    <p:anim calcmode="lin" valueType="num">
                                      <p:cBhvr>
                                        <p:cTn id="35" dur="500"/>
                                        <p:tgtEl>
                                          <p:spTgt spid="3076"/>
                                        </p:tgtEl>
                                        <p:attrNameLst>
                                          <p:attrName>ppt_w</p:attrName>
                                        </p:attrNameLst>
                                      </p:cBhvr>
                                      <p:tavLst>
                                        <p:tav tm="0">
                                          <p:val>
                                            <p:strVal val="ppt_w"/>
                                          </p:val>
                                        </p:tav>
                                        <p:tav tm="100000">
                                          <p:val>
                                            <p:fltVal val="0"/>
                                          </p:val>
                                        </p:tav>
                                      </p:tavLst>
                                    </p:anim>
                                    <p:anim calcmode="lin" valueType="num">
                                      <p:cBhvr>
                                        <p:cTn id="36" dur="500"/>
                                        <p:tgtEl>
                                          <p:spTgt spid="3076"/>
                                        </p:tgtEl>
                                        <p:attrNameLst>
                                          <p:attrName>ppt_h</p:attrName>
                                        </p:attrNameLst>
                                      </p:cBhvr>
                                      <p:tavLst>
                                        <p:tav tm="0">
                                          <p:val>
                                            <p:strVal val="ppt_h"/>
                                          </p:val>
                                        </p:tav>
                                        <p:tav tm="100000">
                                          <p:val>
                                            <p:fltVal val="0"/>
                                          </p:val>
                                        </p:tav>
                                      </p:tavLst>
                                    </p:anim>
                                    <p:animEffect transition="out" filter="fade">
                                      <p:cBhvr>
                                        <p:cTn id="37" dur="500"/>
                                        <p:tgtEl>
                                          <p:spTgt spid="3076"/>
                                        </p:tgtEl>
                                      </p:cBhvr>
                                    </p:animEffect>
                                    <p:set>
                                      <p:cBhvr>
                                        <p:cTn id="38" dur="1" fill="hold">
                                          <p:stCondLst>
                                            <p:cond delay="499"/>
                                          </p:stCondLst>
                                        </p:cTn>
                                        <p:tgtEl>
                                          <p:spTgt spid="307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5">
                                            <p:txEl>
                                              <p:pRg st="0" end="0"/>
                                            </p:txEl>
                                          </p:spTgt>
                                        </p:tgtEl>
                                      </p:cBhvr>
                                    </p:animEffect>
                                    <p:set>
                                      <p:cBhvr>
                                        <p:cTn id="43"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0" nodeType="clickEffect">
                                  <p:stCondLst>
                                    <p:cond delay="0"/>
                                  </p:stCondLst>
                                  <p:childTnLst>
                                    <p:animEffect transition="out" filter="fade">
                                      <p:cBhvr>
                                        <p:cTn id="47" dur="500"/>
                                        <p:tgtEl>
                                          <p:spTgt spid="5">
                                            <p:txEl>
                                              <p:pRg st="1" end="1"/>
                                            </p:txEl>
                                          </p:spTgt>
                                        </p:tgtEl>
                                      </p:cBhvr>
                                    </p:animEffect>
                                    <p:set>
                                      <p:cBhvr>
                                        <p:cTn id="48" dur="1" fill="hold">
                                          <p:stCondLst>
                                            <p:cond delay="499"/>
                                          </p:stCondLst>
                                        </p:cTn>
                                        <p:tgtEl>
                                          <p:spTgt spid="5">
                                            <p:txEl>
                                              <p:pRg st="1" end="1"/>
                                            </p:txEl>
                                          </p:spTgt>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0" nodeType="clickEffect">
                                  <p:stCondLst>
                                    <p:cond delay="0"/>
                                  </p:stCondLst>
                                  <p:childTnLst>
                                    <p:animEffect transition="out" filter="fade">
                                      <p:cBhvr>
                                        <p:cTn id="52" dur="500"/>
                                        <p:tgtEl>
                                          <p:spTgt spid="5">
                                            <p:txEl>
                                              <p:pRg st="3" end="3"/>
                                            </p:txEl>
                                          </p:spTgt>
                                        </p:tgtEl>
                                      </p:cBhvr>
                                    </p:animEffect>
                                    <p:set>
                                      <p:cBhvr>
                                        <p:cTn id="53" dur="1" fill="hold">
                                          <p:stCondLst>
                                            <p:cond delay="499"/>
                                          </p:stCondLst>
                                        </p:cTn>
                                        <p:tgtEl>
                                          <p:spTgt spid="5">
                                            <p:txEl>
                                              <p:pRg st="3" end="3"/>
                                            </p:txEl>
                                          </p:spTgt>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0" nodeType="clickEffect">
                                  <p:stCondLst>
                                    <p:cond delay="0"/>
                                  </p:stCondLst>
                                  <p:childTnLst>
                                    <p:animEffect transition="out" filter="fade">
                                      <p:cBhvr>
                                        <p:cTn id="57" dur="500"/>
                                        <p:tgtEl>
                                          <p:spTgt spid="5">
                                            <p:txEl>
                                              <p:pRg st="4" end="4"/>
                                            </p:txEl>
                                          </p:spTgt>
                                        </p:tgtEl>
                                      </p:cBhvr>
                                    </p:animEffect>
                                    <p:set>
                                      <p:cBhvr>
                                        <p:cTn id="58" dur="1" fill="hold">
                                          <p:stCondLst>
                                            <p:cond delay="499"/>
                                          </p:stCondLst>
                                        </p:cTn>
                                        <p:tgtEl>
                                          <p:spTgt spid="5">
                                            <p:txEl>
                                              <p:pRg st="4" end="4"/>
                                            </p:txEl>
                                          </p:spTgt>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0" nodeType="clickEffect">
                                  <p:stCondLst>
                                    <p:cond delay="0"/>
                                  </p:stCondLst>
                                  <p:childTnLst>
                                    <p:animEffect transition="out" filter="fade">
                                      <p:cBhvr>
                                        <p:cTn id="62" dur="500"/>
                                        <p:tgtEl>
                                          <p:spTgt spid="5">
                                            <p:txEl>
                                              <p:pRg st="5" end="5"/>
                                            </p:txEl>
                                          </p:spTgt>
                                        </p:tgtEl>
                                      </p:cBhvr>
                                    </p:animEffect>
                                    <p:set>
                                      <p:cBhvr>
                                        <p:cTn id="63" dur="1" fill="hold">
                                          <p:stCondLst>
                                            <p:cond delay="499"/>
                                          </p:stCondLst>
                                        </p:cTn>
                                        <p:tgtEl>
                                          <p:spTgt spid="5">
                                            <p:txEl>
                                              <p:pRg st="5" end="5"/>
                                            </p:txEl>
                                          </p:spTgt>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5">
                                            <p:txEl>
                                              <p:pRg st="7" end="7"/>
                                            </p:txEl>
                                          </p:spTgt>
                                        </p:tgtEl>
                                        <p:attrNameLst>
                                          <p:attrName>style.visibility</p:attrName>
                                        </p:attrNameLst>
                                      </p:cBhvr>
                                      <p:to>
                                        <p:strVal val="visible"/>
                                      </p:to>
                                    </p:set>
                                    <p:animEffect transition="in" filter="fade">
                                      <p:cBhvr>
                                        <p:cTn id="68" dur="500"/>
                                        <p:tgtEl>
                                          <p:spTgt spid="5">
                                            <p:txEl>
                                              <p:pRg st="7" end="7"/>
                                            </p:txEl>
                                          </p:spTgt>
                                        </p:tgtEl>
                                      </p:cBhvr>
                                    </p:animEffect>
                                  </p:childTnLst>
                                </p:cTn>
                              </p:par>
                              <p:par>
                                <p:cTn id="69" presetID="10" presetClass="entr" presetSubtype="0" fill="hold" nodeType="withEffect">
                                  <p:stCondLst>
                                    <p:cond delay="0"/>
                                  </p:stCondLst>
                                  <p:childTnLst>
                                    <p:set>
                                      <p:cBhvr>
                                        <p:cTn id="70" dur="1" fill="hold">
                                          <p:stCondLst>
                                            <p:cond delay="0"/>
                                          </p:stCondLst>
                                        </p:cTn>
                                        <p:tgtEl>
                                          <p:spTgt spid="5">
                                            <p:txEl>
                                              <p:pRg st="8" end="8"/>
                                            </p:txEl>
                                          </p:spTgt>
                                        </p:tgtEl>
                                        <p:attrNameLst>
                                          <p:attrName>style.visibility</p:attrName>
                                        </p:attrNameLst>
                                      </p:cBhvr>
                                      <p:to>
                                        <p:strVal val="visible"/>
                                      </p:to>
                                    </p:set>
                                    <p:animEffect transition="in" filter="fade">
                                      <p:cBhvr>
                                        <p:cTn id="71" dur="500"/>
                                        <p:tgtEl>
                                          <p:spTgt spid="5">
                                            <p:txEl>
                                              <p:pRg st="8" end="8"/>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075"/>
                                        </p:tgtEl>
                                        <p:attrNameLst>
                                          <p:attrName>style.visibility</p:attrName>
                                        </p:attrNameLst>
                                      </p:cBhvr>
                                      <p:to>
                                        <p:strVal val="visible"/>
                                      </p:to>
                                    </p:set>
                                    <p:animEffect transition="in" filter="fade">
                                      <p:cBhvr>
                                        <p:cTn id="76" dur="500"/>
                                        <p:tgtEl>
                                          <p:spTgt spid="3075"/>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xit" presetSubtype="0" fill="hold" nodeType="clickEffect">
                                  <p:stCondLst>
                                    <p:cond delay="0"/>
                                  </p:stCondLst>
                                  <p:childTnLst>
                                    <p:animEffect transition="out" filter="fade">
                                      <p:cBhvr>
                                        <p:cTn id="80" dur="500"/>
                                        <p:tgtEl>
                                          <p:spTgt spid="5">
                                            <p:txEl>
                                              <p:pRg st="7" end="7"/>
                                            </p:txEl>
                                          </p:spTgt>
                                        </p:tgtEl>
                                      </p:cBhvr>
                                    </p:animEffect>
                                    <p:set>
                                      <p:cBhvr>
                                        <p:cTn id="81" dur="1" fill="hold">
                                          <p:stCondLst>
                                            <p:cond delay="499"/>
                                          </p:stCondLst>
                                        </p:cTn>
                                        <p:tgtEl>
                                          <p:spTgt spid="5">
                                            <p:txEl>
                                              <p:pRg st="7" end="7"/>
                                            </p:txEl>
                                          </p:spTgt>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5">
                                            <p:txEl>
                                              <p:pRg st="8" end="8"/>
                                            </p:txEl>
                                          </p:spTgt>
                                        </p:tgtEl>
                                      </p:cBhvr>
                                    </p:animEffect>
                                    <p:set>
                                      <p:cBhvr>
                                        <p:cTn id="84" dur="1" fill="hold">
                                          <p:stCondLst>
                                            <p:cond delay="499"/>
                                          </p:stCondLst>
                                        </p:cTn>
                                        <p:tgtEl>
                                          <p:spTgt spid="5">
                                            <p:txEl>
                                              <p:pRg st="8" end="8"/>
                                            </p:txEl>
                                          </p:spTgt>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2" presetClass="exit" presetSubtype="4" fill="hold" nodeType="clickEffect">
                                  <p:stCondLst>
                                    <p:cond delay="0"/>
                                  </p:stCondLst>
                                  <p:childTnLst>
                                    <p:anim calcmode="lin" valueType="num">
                                      <p:cBhvr additive="base">
                                        <p:cTn id="88" dur="500"/>
                                        <p:tgtEl>
                                          <p:spTgt spid="3075"/>
                                        </p:tgtEl>
                                        <p:attrNameLst>
                                          <p:attrName>ppt_x</p:attrName>
                                        </p:attrNameLst>
                                      </p:cBhvr>
                                      <p:tavLst>
                                        <p:tav tm="0">
                                          <p:val>
                                            <p:strVal val="ppt_x"/>
                                          </p:val>
                                        </p:tav>
                                        <p:tav tm="100000">
                                          <p:val>
                                            <p:strVal val="ppt_x"/>
                                          </p:val>
                                        </p:tav>
                                      </p:tavLst>
                                    </p:anim>
                                    <p:anim calcmode="lin" valueType="num">
                                      <p:cBhvr additive="base">
                                        <p:cTn id="89" dur="500"/>
                                        <p:tgtEl>
                                          <p:spTgt spid="3075"/>
                                        </p:tgtEl>
                                        <p:attrNameLst>
                                          <p:attrName>ppt_y</p:attrName>
                                        </p:attrNameLst>
                                      </p:cBhvr>
                                      <p:tavLst>
                                        <p:tav tm="0">
                                          <p:val>
                                            <p:strVal val="ppt_y"/>
                                          </p:val>
                                        </p:tav>
                                        <p:tav tm="100000">
                                          <p:val>
                                            <p:strVal val="1+ppt_h/2"/>
                                          </p:val>
                                        </p:tav>
                                      </p:tavLst>
                                    </p:anim>
                                    <p:set>
                                      <p:cBhvr>
                                        <p:cTn id="90" dur="1" fill="hold">
                                          <p:stCondLst>
                                            <p:cond delay="499"/>
                                          </p:stCondLst>
                                        </p:cTn>
                                        <p:tgtEl>
                                          <p:spTgt spid="3075"/>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4" presetClass="entr" presetSubtype="10" fill="hold" nodeType="clickEffect">
                                  <p:stCondLst>
                                    <p:cond delay="0"/>
                                  </p:stCondLst>
                                  <p:childTnLst>
                                    <p:set>
                                      <p:cBhvr>
                                        <p:cTn id="94" dur="1" fill="hold">
                                          <p:stCondLst>
                                            <p:cond delay="0"/>
                                          </p:stCondLst>
                                        </p:cTn>
                                        <p:tgtEl>
                                          <p:spTgt spid="3077"/>
                                        </p:tgtEl>
                                        <p:attrNameLst>
                                          <p:attrName>style.visibility</p:attrName>
                                        </p:attrNameLst>
                                      </p:cBhvr>
                                      <p:to>
                                        <p:strVal val="visible"/>
                                      </p:to>
                                    </p:set>
                                    <p:animEffect transition="in" filter="randombar(horizontal)">
                                      <p:cBhvr>
                                        <p:cTn id="95"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Same Side Corner Rectangle 1"/>
          <p:cNvSpPr/>
          <p:nvPr/>
        </p:nvSpPr>
        <p:spPr>
          <a:xfrm>
            <a:off x="6487947" y="232012"/>
            <a:ext cx="5549378" cy="5923128"/>
          </a:xfrm>
          <a:prstGeom prst="round2Same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endParaRPr lang="ar-IQ" dirty="0">
              <a:cs typeface="B Homa" panose="00000400000000000000" pitchFamily="2" charset="-78"/>
            </a:endParaRPr>
          </a:p>
        </p:txBody>
      </p:sp>
      <p:sp>
        <p:nvSpPr>
          <p:cNvPr id="3" name="Rectangle 2"/>
          <p:cNvSpPr/>
          <p:nvPr/>
        </p:nvSpPr>
        <p:spPr>
          <a:xfrm>
            <a:off x="6864824" y="848520"/>
            <a:ext cx="4749421" cy="5078313"/>
          </a:xfrm>
          <a:prstGeom prst="rect">
            <a:avLst/>
          </a:prstGeom>
          <a:blipFill>
            <a:blip r:embed="rId3"/>
            <a:tile tx="0" ty="0" sx="100000" sy="100000" flip="none" algn="tl"/>
          </a:blipFill>
        </p:spPr>
        <p:txBody>
          <a:bodyPr wrap="square">
            <a:spAutoFit/>
          </a:bodyPr>
          <a:lstStyle/>
          <a:p>
            <a:pPr algn="ctr">
              <a:lnSpc>
                <a:spcPct val="150000"/>
              </a:lnSpc>
            </a:pPr>
            <a:r>
              <a:rPr lang="fa-IR" dirty="0">
                <a:cs typeface="B Homa" panose="00000400000000000000" pitchFamily="2" charset="-78"/>
              </a:rPr>
              <a:t>کامپیدولیو حدود 35سال پس از زمانی طراحی شد که برامانته پلان بزرگش را برای حیاط داخلی واتیکان تهیه کرد و بیش از آن نیز سانگالو پلانش را برای دومین طاقگان پیاتزا دلا سانتیسیما آنونتسیاتا در فلورانس تدارک دید.کامپیدولیو نه تنها ایده های موجود در این دو کار پیشین را در خود جای داد ،بلکه بسیاربیش از آنها معماری بنا ها ،محل استقرار پیکره و مدولاسیون زمین را با هم ادغام کرد.علاو بر این با قدرتی بیش از هر نمونه دیگر پیش از خود این واقعیت را که فضا خود میتواند موضوع طراحی باشد تثبیت کرد.</a:t>
            </a:r>
          </a:p>
          <a:p>
            <a:pPr algn="ctr">
              <a:lnSpc>
                <a:spcPct val="150000"/>
              </a:lnSpc>
            </a:pPr>
            <a:r>
              <a:rPr lang="fa-IR" dirty="0">
                <a:cs typeface="B Homa" panose="00000400000000000000" pitchFamily="2" charset="-78"/>
              </a:rPr>
              <a:t>کامپیدولیو با آن غنای فرم هایش ظهور عصر باروک را صلا در </a:t>
            </a:r>
            <a:r>
              <a:rPr lang="fa-IR" dirty="0" smtClean="0">
                <a:cs typeface="B Homa" panose="00000400000000000000" pitchFamily="2" charset="-78"/>
              </a:rPr>
              <a:t>داد.(بیکن،1386: 118)</a:t>
            </a:r>
            <a:endParaRPr lang="ar-IQ" dirty="0">
              <a:cs typeface="B Homa" panose="00000400000000000000" pitchFamily="2" charset="-78"/>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603" y="327546"/>
            <a:ext cx="5778264" cy="5677469"/>
          </a:xfrm>
          <a:prstGeom prst="rect">
            <a:avLst/>
          </a:prstGeom>
          <a:ln w="228600" cap="sq" cmpd="thickThin">
            <a:solidFill>
              <a:srgbClr val="000000"/>
            </a:solidFill>
            <a:prstDash val="solid"/>
            <a:miter lim="800000"/>
          </a:ln>
          <a:effectLst>
            <a:innerShdw blurRad="76200">
              <a:srgbClr val="000000"/>
            </a:innerShdw>
          </a:effectLst>
        </p:spPr>
      </p:pic>
      <p:sp>
        <p:nvSpPr>
          <p:cNvPr id="6" name="Slide Number Placeholder 5"/>
          <p:cNvSpPr>
            <a:spLocks noGrp="1"/>
          </p:cNvSpPr>
          <p:nvPr>
            <p:ph type="sldNum" sz="quarter" idx="12"/>
          </p:nvPr>
        </p:nvSpPr>
        <p:spPr/>
        <p:txBody>
          <a:bodyPr/>
          <a:lstStyle/>
          <a:p>
            <a:fld id="{7200B4A2-8199-47C6-B656-F017D711B267}" type="slidenum">
              <a:rPr lang="ar-IQ" smtClean="0"/>
              <a:t>11</a:t>
            </a:fld>
            <a:endParaRPr lang="ar-IQ"/>
          </a:p>
        </p:txBody>
      </p:sp>
    </p:spTree>
    <p:extLst>
      <p:ext uri="{BB962C8B-B14F-4D97-AF65-F5344CB8AC3E}">
        <p14:creationId xmlns:p14="http://schemas.microsoft.com/office/powerpoint/2010/main" val="254031584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clrChange>
              <a:clrFrom>
                <a:srgbClr val="000000">
                  <a:alpha val="0"/>
                </a:srgbClr>
              </a:clrFrom>
              <a:clrTo>
                <a:srgbClr val="000000">
                  <a:alpha val="0"/>
                </a:srgbClr>
              </a:clrTo>
            </a:clrChange>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3824597" y="227173"/>
            <a:ext cx="4455109" cy="5040940"/>
          </a:xfrm>
          <a:prstGeom prst="rect">
            <a:avLst/>
          </a:prstGeom>
        </p:spPr>
      </p:pic>
      <p:pic>
        <p:nvPicPr>
          <p:cNvPr id="6147" name="Picture 3" descr="C:\Users\emertat\Desktop\Picture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3138" y="1144080"/>
            <a:ext cx="3709462" cy="54091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848600" y="-271284"/>
            <a:ext cx="2590800" cy="1261884"/>
          </a:xfrm>
          <a:prstGeom prst="rect">
            <a:avLst/>
          </a:prstGeom>
          <a:noFill/>
        </p:spPr>
        <p:txBody>
          <a:bodyPr wrap="square" rtlCol="0">
            <a:spAutoFit/>
          </a:bodyPr>
          <a:lstStyle/>
          <a:p>
            <a:pPr algn="r" rtl="1"/>
            <a:endParaRPr lang="fa-IR" sz="3200" b="1" spc="50" dirty="0">
              <a:ln w="13500">
                <a:solidFill>
                  <a:schemeClr val="accent1">
                    <a:shade val="2500"/>
                    <a:alpha val="6500"/>
                  </a:schemeClr>
                </a:solidFill>
                <a:prstDash val="solid"/>
              </a:ln>
              <a:effectLst>
                <a:innerShdw blurRad="50900" dist="38500" dir="13500000">
                  <a:srgbClr val="000000">
                    <a:alpha val="60000"/>
                  </a:srgbClr>
                </a:innerShdw>
              </a:effectLst>
              <a:latin typeface="IranNastaliq" pitchFamily="18" charset="0"/>
              <a:cs typeface="IranNastaliq" pitchFamily="18" charset="0"/>
            </a:endParaRPr>
          </a:p>
          <a:p>
            <a:pPr algn="r" rtl="1"/>
            <a:r>
              <a:rPr lang="fa-IR" sz="4400" b="1" spc="50" dirty="0">
                <a:ln w="13500">
                  <a:solidFill>
                    <a:schemeClr val="accent1">
                      <a:shade val="2500"/>
                      <a:alpha val="6500"/>
                    </a:schemeClr>
                  </a:solidFill>
                  <a:prstDash val="solid"/>
                </a:ln>
                <a:effectLst>
                  <a:innerShdw blurRad="50900" dist="38500" dir="13500000">
                    <a:srgbClr val="000000">
                      <a:alpha val="60000"/>
                    </a:srgbClr>
                  </a:innerShdw>
                </a:effectLst>
                <a:latin typeface="IranNastaliq" pitchFamily="18" charset="0"/>
                <a:cs typeface="IranNastaliq" pitchFamily="18" charset="0"/>
              </a:rPr>
              <a:t>بازسازی  میدان</a:t>
            </a:r>
          </a:p>
        </p:txBody>
      </p:sp>
      <p:sp>
        <p:nvSpPr>
          <p:cNvPr id="16" name="TextBox 15"/>
          <p:cNvSpPr txBox="1"/>
          <p:nvPr/>
        </p:nvSpPr>
        <p:spPr>
          <a:xfrm>
            <a:off x="2057400" y="1482804"/>
            <a:ext cx="8305800" cy="400110"/>
          </a:xfrm>
          <a:prstGeom prst="rect">
            <a:avLst/>
          </a:prstGeom>
          <a:noFill/>
        </p:spPr>
        <p:txBody>
          <a:bodyPr wrap="square" rtlCol="0">
            <a:spAutoFit/>
          </a:bodyPr>
          <a:lstStyle/>
          <a:p>
            <a:pPr algn="justLow" rtl="1"/>
            <a:r>
              <a:rPr lang="fa-IR" sz="2000" b="1" dirty="0">
                <a:cs typeface="Entezar     &lt;---------" pitchFamily="2" charset="-78"/>
              </a:rPr>
              <a:t>میکل آنژ این کار را در سال 1537 قبول کرد.</a:t>
            </a:r>
          </a:p>
        </p:txBody>
      </p:sp>
      <p:sp>
        <p:nvSpPr>
          <p:cNvPr id="18" name="TextBox 17"/>
          <p:cNvSpPr txBox="1"/>
          <p:nvPr/>
        </p:nvSpPr>
        <p:spPr>
          <a:xfrm>
            <a:off x="5943600" y="2111514"/>
            <a:ext cx="4419600" cy="707886"/>
          </a:xfrm>
          <a:prstGeom prst="rect">
            <a:avLst/>
          </a:prstGeom>
          <a:noFill/>
        </p:spPr>
        <p:txBody>
          <a:bodyPr wrap="square" rtlCol="0">
            <a:spAutoFit/>
          </a:bodyPr>
          <a:lstStyle/>
          <a:p>
            <a:pPr algn="justLow" rtl="1"/>
            <a:r>
              <a:rPr lang="fa-IR" sz="2000" b="1" dirty="0">
                <a:cs typeface="Entezar     &lt;---------" pitchFamily="2" charset="-78"/>
              </a:rPr>
              <a:t>اولین اقدام در این رابطه ، انتقال مجسمه مارکوس آئورلیوس به این مکان بود.</a:t>
            </a:r>
          </a:p>
        </p:txBody>
      </p:sp>
      <p:sp>
        <p:nvSpPr>
          <p:cNvPr id="19" name="TextBox 18"/>
          <p:cNvSpPr txBox="1"/>
          <p:nvPr/>
        </p:nvSpPr>
        <p:spPr>
          <a:xfrm>
            <a:off x="6052150" y="3003828"/>
            <a:ext cx="4311050" cy="707886"/>
          </a:xfrm>
          <a:prstGeom prst="rect">
            <a:avLst/>
          </a:prstGeom>
          <a:noFill/>
        </p:spPr>
        <p:txBody>
          <a:bodyPr wrap="square" rtlCol="0">
            <a:spAutoFit/>
          </a:bodyPr>
          <a:lstStyle/>
          <a:p>
            <a:pPr algn="justLow" rtl="1"/>
            <a:r>
              <a:rPr lang="fa-IR" sz="2000" b="1" dirty="0">
                <a:cs typeface="Entezar     &lt;---------" pitchFamily="2" charset="-78"/>
              </a:rPr>
              <a:t>ایجاد کاخی متقارن و متوازن با پالاتسو دی کنسرواتوری نسبت به محور فرضی</a:t>
            </a:r>
          </a:p>
        </p:txBody>
      </p:sp>
      <p:sp>
        <p:nvSpPr>
          <p:cNvPr id="20" name="TextBox 19"/>
          <p:cNvSpPr txBox="1"/>
          <p:nvPr/>
        </p:nvSpPr>
        <p:spPr>
          <a:xfrm>
            <a:off x="6052150" y="3940314"/>
            <a:ext cx="4311050" cy="400110"/>
          </a:xfrm>
          <a:prstGeom prst="rect">
            <a:avLst/>
          </a:prstGeom>
          <a:noFill/>
        </p:spPr>
        <p:txBody>
          <a:bodyPr wrap="square" rtlCol="0">
            <a:spAutoFit/>
          </a:bodyPr>
          <a:lstStyle/>
          <a:p>
            <a:pPr algn="justLow" rtl="1"/>
            <a:r>
              <a:rPr lang="fa-IR" sz="2000" b="1" dirty="0">
                <a:cs typeface="Entezar     &lt;---------" pitchFamily="2" charset="-78"/>
              </a:rPr>
              <a:t>ایجاد نماهای جدید و هماهنگ برای ساختمانهای قدیمی</a:t>
            </a:r>
          </a:p>
        </p:txBody>
      </p:sp>
      <p:sp>
        <p:nvSpPr>
          <p:cNvPr id="21" name="TextBox 20"/>
          <p:cNvSpPr txBox="1"/>
          <p:nvPr/>
        </p:nvSpPr>
        <p:spPr>
          <a:xfrm>
            <a:off x="6052150" y="4832628"/>
            <a:ext cx="4311050" cy="707886"/>
          </a:xfrm>
          <a:prstGeom prst="rect">
            <a:avLst/>
          </a:prstGeom>
          <a:noFill/>
        </p:spPr>
        <p:txBody>
          <a:bodyPr wrap="square" rtlCol="0">
            <a:spAutoFit/>
          </a:bodyPr>
          <a:lstStyle/>
          <a:p>
            <a:pPr algn="justLow" rtl="1"/>
            <a:r>
              <a:rPr lang="fa-IR" sz="2000" b="1" dirty="0">
                <a:cs typeface="Entezar     &lt;---------" pitchFamily="2" charset="-78"/>
              </a:rPr>
              <a:t>بنای پله های جدید برای ارتباط با پیاتزا از طریق محور اصلی</a:t>
            </a:r>
          </a:p>
        </p:txBody>
      </p:sp>
      <p:sp>
        <p:nvSpPr>
          <p:cNvPr id="22" name="TextBox 21"/>
          <p:cNvSpPr txBox="1"/>
          <p:nvPr/>
        </p:nvSpPr>
        <p:spPr>
          <a:xfrm>
            <a:off x="6210300" y="5769114"/>
            <a:ext cx="4152900" cy="707886"/>
          </a:xfrm>
          <a:prstGeom prst="rect">
            <a:avLst/>
          </a:prstGeom>
          <a:noFill/>
        </p:spPr>
        <p:txBody>
          <a:bodyPr wrap="square" rtlCol="0">
            <a:spAutoFit/>
          </a:bodyPr>
          <a:lstStyle/>
          <a:p>
            <a:pPr algn="justLow" rtl="1"/>
            <a:r>
              <a:rPr lang="fa-IR" sz="2000" b="1" dirty="0">
                <a:cs typeface="Entezar     &lt;---------" pitchFamily="2" charset="-78"/>
              </a:rPr>
              <a:t>طراحی سنگفرش محوطه و مدولاسیون زمین مرتبط  و هماهنگ با میدان</a:t>
            </a:r>
          </a:p>
        </p:txBody>
      </p:sp>
      <p:pic>
        <p:nvPicPr>
          <p:cNvPr id="28" name="Picture 13" descr="C:\Users\kadous\Desktop\markus.jpg"/>
          <p:cNvPicPr>
            <a:picLocks noChangeAspect="1" noChangeArrowheads="1"/>
          </p:cNvPicPr>
          <p:nvPr/>
        </p:nvPicPr>
        <p:blipFill>
          <a:blip r:embed="rId5" cstate="print"/>
          <a:srcRect/>
          <a:stretch>
            <a:fillRect/>
          </a:stretch>
        </p:blipFill>
        <p:spPr bwMode="auto">
          <a:xfrm>
            <a:off x="3343260" y="3825664"/>
            <a:ext cx="874166" cy="1214446"/>
          </a:xfrm>
          <a:prstGeom prst="rect">
            <a:avLst/>
          </a:prstGeom>
          <a:noFill/>
        </p:spPr>
      </p:pic>
      <p:pic>
        <p:nvPicPr>
          <p:cNvPr id="29" name="Picture 10" descr="C:\Users\kadous\Desktop\santa maria &amp; capitol mus.jpg"/>
          <p:cNvPicPr>
            <a:picLocks noChangeAspect="1" noChangeArrowheads="1"/>
          </p:cNvPicPr>
          <p:nvPr/>
        </p:nvPicPr>
        <p:blipFill>
          <a:blip r:embed="rId6" cstate="print"/>
          <a:srcRect/>
          <a:stretch>
            <a:fillRect/>
          </a:stretch>
        </p:blipFill>
        <p:spPr bwMode="auto">
          <a:xfrm>
            <a:off x="1947850" y="3225582"/>
            <a:ext cx="1785950" cy="2814660"/>
          </a:xfrm>
          <a:prstGeom prst="rect">
            <a:avLst/>
          </a:prstGeom>
          <a:noFill/>
        </p:spPr>
      </p:pic>
      <p:pic>
        <p:nvPicPr>
          <p:cNvPr id="30" name="Picture 7" descr="C:\Users\kadous\Desktop\palazzo del senatore new.jpg"/>
          <p:cNvPicPr>
            <a:picLocks noChangeAspect="1" noChangeArrowheads="1"/>
          </p:cNvPicPr>
          <p:nvPr/>
        </p:nvPicPr>
        <p:blipFill>
          <a:blip r:embed="rId7" cstate="print"/>
          <a:srcRect/>
          <a:stretch>
            <a:fillRect/>
          </a:stretch>
        </p:blipFill>
        <p:spPr bwMode="auto">
          <a:xfrm>
            <a:off x="2771756" y="1464661"/>
            <a:ext cx="2143140" cy="2075251"/>
          </a:xfrm>
          <a:prstGeom prst="rect">
            <a:avLst/>
          </a:prstGeom>
          <a:noFill/>
        </p:spPr>
      </p:pic>
      <p:pic>
        <p:nvPicPr>
          <p:cNvPr id="31" name="Picture 8" descr="C:\Users\kadous\Desktop\palazzo dei conservatori new.jpg"/>
          <p:cNvPicPr>
            <a:picLocks noChangeAspect="1" noChangeArrowheads="1"/>
          </p:cNvPicPr>
          <p:nvPr/>
        </p:nvPicPr>
        <p:blipFill>
          <a:blip r:embed="rId8" cstate="print"/>
          <a:srcRect/>
          <a:stretch>
            <a:fillRect/>
          </a:stretch>
        </p:blipFill>
        <p:spPr bwMode="auto">
          <a:xfrm>
            <a:off x="4038600" y="3483115"/>
            <a:ext cx="1357322" cy="1693089"/>
          </a:xfrm>
          <a:prstGeom prst="rect">
            <a:avLst/>
          </a:prstGeom>
          <a:noFill/>
        </p:spPr>
      </p:pic>
      <p:pic>
        <p:nvPicPr>
          <p:cNvPr id="32" name="Picture 12" descr="C:\Users\kadous\Desktop\lacordonata.jpg"/>
          <p:cNvPicPr>
            <a:picLocks noChangeAspect="1" noChangeArrowheads="1"/>
          </p:cNvPicPr>
          <p:nvPr/>
        </p:nvPicPr>
        <p:blipFill>
          <a:blip r:embed="rId9" cstate="print"/>
          <a:srcRect/>
          <a:stretch>
            <a:fillRect/>
          </a:stretch>
        </p:blipFill>
        <p:spPr bwMode="auto">
          <a:xfrm>
            <a:off x="3195630" y="4782996"/>
            <a:ext cx="1071570" cy="1367119"/>
          </a:xfrm>
          <a:prstGeom prst="rect">
            <a:avLst/>
          </a:prstGeom>
          <a:noFill/>
        </p:spPr>
      </p:pic>
      <p:cxnSp>
        <p:nvCxnSpPr>
          <p:cNvPr id="3" name="Elbow Connector 2"/>
          <p:cNvCxnSpPr/>
          <p:nvPr/>
        </p:nvCxnSpPr>
        <p:spPr>
          <a:xfrm rot="10800000" flipV="1">
            <a:off x="4038600" y="2340114"/>
            <a:ext cx="1905000" cy="1739178"/>
          </a:xfrm>
          <a:prstGeom prst="bentConnector3">
            <a:avLst>
              <a:gd name="adj1" fmla="val 50000"/>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pic>
        <p:nvPicPr>
          <p:cNvPr id="43" name="Picture 15" descr="C:\Users\kadous\Desktop\asl.jpg"/>
          <p:cNvPicPr>
            <a:picLocks noChangeAspect="1" noChangeArrowheads="1"/>
          </p:cNvPicPr>
          <p:nvPr/>
        </p:nvPicPr>
        <p:blipFill>
          <a:blip r:embed="rId10" cstate="print"/>
          <a:srcRect/>
          <a:stretch>
            <a:fillRect/>
          </a:stretch>
        </p:blipFill>
        <p:spPr bwMode="auto">
          <a:xfrm>
            <a:off x="3124201" y="3173538"/>
            <a:ext cx="1294753" cy="2214577"/>
          </a:xfrm>
          <a:prstGeom prst="rect">
            <a:avLst/>
          </a:prstGeom>
          <a:noFill/>
        </p:spPr>
      </p:pic>
      <p:cxnSp>
        <p:nvCxnSpPr>
          <p:cNvPr id="44" name="Elbow Connector 43"/>
          <p:cNvCxnSpPr/>
          <p:nvPr/>
        </p:nvCxnSpPr>
        <p:spPr>
          <a:xfrm rot="10800000" flipV="1">
            <a:off x="3429002" y="3225582"/>
            <a:ext cx="2539561" cy="1104076"/>
          </a:xfrm>
          <a:prstGeom prst="bentConnector3">
            <a:avLst>
              <a:gd name="adj1" fmla="val 50000"/>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cxnSp>
        <p:nvCxnSpPr>
          <p:cNvPr id="46" name="Elbow Connector 45"/>
          <p:cNvCxnSpPr/>
          <p:nvPr/>
        </p:nvCxnSpPr>
        <p:spPr>
          <a:xfrm rot="10800000">
            <a:off x="5181601" y="4092713"/>
            <a:ext cx="710762" cy="1"/>
          </a:xfrm>
          <a:prstGeom prst="bentConnector3">
            <a:avLst>
              <a:gd name="adj1" fmla="val 50000"/>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cxnSp>
        <p:nvCxnSpPr>
          <p:cNvPr id="50" name="Elbow Connector 49"/>
          <p:cNvCxnSpPr/>
          <p:nvPr/>
        </p:nvCxnSpPr>
        <p:spPr>
          <a:xfrm rot="10800000">
            <a:off x="4800601" y="3003828"/>
            <a:ext cx="1251302" cy="1088888"/>
          </a:xfrm>
          <a:prstGeom prst="bentConnector3">
            <a:avLst>
              <a:gd name="adj1" fmla="val 50000"/>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cxnSp>
        <p:nvCxnSpPr>
          <p:cNvPr id="53" name="Elbow Connector 52"/>
          <p:cNvCxnSpPr>
            <a:endCxn id="32" idx="3"/>
          </p:cNvCxnSpPr>
          <p:nvPr/>
        </p:nvCxnSpPr>
        <p:spPr>
          <a:xfrm rot="10800000" flipV="1">
            <a:off x="4267202" y="5007116"/>
            <a:ext cx="1772809" cy="459439"/>
          </a:xfrm>
          <a:prstGeom prst="bentConnector3">
            <a:avLst>
              <a:gd name="adj1" fmla="val 50000"/>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pic>
        <p:nvPicPr>
          <p:cNvPr id="6153" name="Picture 9" descr="C:\Users\emertat\Desktop\Picture5.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96062" y="1144080"/>
            <a:ext cx="3767138" cy="5409121"/>
          </a:xfrm>
          <a:prstGeom prst="rect">
            <a:avLst/>
          </a:prstGeom>
          <a:noFill/>
          <a:extLst>
            <a:ext uri="{909E8E84-426E-40DD-AFC4-6F175D3DCCD1}">
              <a14:hiddenFill xmlns:a14="http://schemas.microsoft.com/office/drawing/2010/main">
                <a:solidFill>
                  <a:srgbClr val="FFFFFF"/>
                </a:solidFill>
              </a14:hiddenFill>
            </a:ext>
          </a:extLst>
        </p:spPr>
      </p:pic>
      <p:sp>
        <p:nvSpPr>
          <p:cNvPr id="45" name="Notched Right Arrow 44"/>
          <p:cNvSpPr/>
          <p:nvPr/>
        </p:nvSpPr>
        <p:spPr>
          <a:xfrm>
            <a:off x="5638800" y="3357772"/>
            <a:ext cx="838200" cy="582543"/>
          </a:xfrm>
          <a:prstGeom prst="notchedRightArrow">
            <a:avLst>
              <a:gd name="adj1" fmla="val 61054"/>
              <a:gd name="adj2" fmla="val 433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b="1">
              <a:solidFill>
                <a:schemeClr val="tx1"/>
              </a:solidFill>
            </a:endParaRPr>
          </a:p>
        </p:txBody>
      </p:sp>
    </p:spTree>
    <p:extLst>
      <p:ext uri="{BB962C8B-B14F-4D97-AF65-F5344CB8AC3E}">
        <p14:creationId xmlns:p14="http://schemas.microsoft.com/office/powerpoint/2010/main" val="276154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fade">
                                      <p:cBhvr>
                                        <p:cTn id="12" dur="500"/>
                                        <p:tgtEl>
                                          <p:spTgt spid="16">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147"/>
                                        </p:tgtEl>
                                        <p:attrNameLst>
                                          <p:attrName>style.visibility</p:attrName>
                                        </p:attrNameLst>
                                      </p:cBhvr>
                                      <p:to>
                                        <p:strVal val="visible"/>
                                      </p:to>
                                    </p:set>
                                    <p:animEffect transition="in" filter="fade">
                                      <p:cBhvr>
                                        <p:cTn id="15" dur="500"/>
                                        <p:tgtEl>
                                          <p:spTgt spid="614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par>
                                <p:cTn id="21" presetID="16" presetClass="entr" presetSubtype="21"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par>
                                <p:cTn id="24" presetID="1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500"/>
                                        <p:tgtEl>
                                          <p:spTgt spid="3"/>
                                        </p:tgtEl>
                                      </p:cBhvr>
                                    </p:animEffect>
                                    <p:set>
                                      <p:cBhvr>
                                        <p:cTn id="31" dur="1" fill="hold">
                                          <p:stCondLst>
                                            <p:cond delay="499"/>
                                          </p:stCondLst>
                                        </p:cTn>
                                        <p:tgtEl>
                                          <p:spTgt spid="3"/>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6" presetClass="entr" presetSubtype="21" fill="hold"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inVertical)">
                                      <p:cBhvr>
                                        <p:cTn id="42" dur="500"/>
                                        <p:tgtEl>
                                          <p:spTgt spid="4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nodeType="clickEffect">
                                  <p:stCondLst>
                                    <p:cond delay="0"/>
                                  </p:stCondLst>
                                  <p:childTnLst>
                                    <p:animEffect transition="out" filter="fade">
                                      <p:cBhvr>
                                        <p:cTn id="46" dur="500"/>
                                        <p:tgtEl>
                                          <p:spTgt spid="44"/>
                                        </p:tgtEl>
                                      </p:cBhvr>
                                    </p:animEffect>
                                    <p:set>
                                      <p:cBhvr>
                                        <p:cTn id="47" dur="1" fill="hold">
                                          <p:stCondLst>
                                            <p:cond delay="499"/>
                                          </p:stCondLst>
                                        </p:cTn>
                                        <p:tgtEl>
                                          <p:spTgt spid="44"/>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par>
                                <p:cTn id="56" presetID="10" presetClass="entr" presetSubtype="0"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par>
                                <p:cTn id="59" presetID="16" presetClass="entr" presetSubtype="21" fill="hold"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barn(inVertical)">
                                      <p:cBhvr>
                                        <p:cTn id="61" dur="500"/>
                                        <p:tgtEl>
                                          <p:spTgt spid="46"/>
                                        </p:tgtEl>
                                      </p:cBhvr>
                                    </p:animEffect>
                                  </p:childTnLst>
                                </p:cTn>
                              </p:par>
                              <p:par>
                                <p:cTn id="62" presetID="16" presetClass="entr" presetSubtype="21" fill="hold" nodeType="with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inVertical)">
                                      <p:cBhvr>
                                        <p:cTn id="64" dur="500"/>
                                        <p:tgtEl>
                                          <p:spTgt spid="5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xit" presetSubtype="0" fill="hold" nodeType="clickEffect">
                                  <p:stCondLst>
                                    <p:cond delay="0"/>
                                  </p:stCondLst>
                                  <p:childTnLst>
                                    <p:animEffect transition="out" filter="fade">
                                      <p:cBhvr>
                                        <p:cTn id="68" dur="500"/>
                                        <p:tgtEl>
                                          <p:spTgt spid="46"/>
                                        </p:tgtEl>
                                      </p:cBhvr>
                                    </p:animEffect>
                                    <p:set>
                                      <p:cBhvr>
                                        <p:cTn id="69" dur="1" fill="hold">
                                          <p:stCondLst>
                                            <p:cond delay="499"/>
                                          </p:stCondLst>
                                        </p:cTn>
                                        <p:tgtEl>
                                          <p:spTgt spid="46"/>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50"/>
                                        </p:tgtEl>
                                      </p:cBhvr>
                                    </p:animEffect>
                                    <p:set>
                                      <p:cBhvr>
                                        <p:cTn id="72" dur="1" fill="hold">
                                          <p:stCondLst>
                                            <p:cond delay="499"/>
                                          </p:stCondLst>
                                        </p:cTn>
                                        <p:tgtEl>
                                          <p:spTgt spid="50"/>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par>
                                <p:cTn id="78" presetID="10" presetClass="entr" presetSubtype="0" fill="hold"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par>
                                <p:cTn id="81" presetID="16" presetClass="entr" presetSubtype="21" fill="hold"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barn(inVertical)">
                                      <p:cBhvr>
                                        <p:cTn id="83" dur="500"/>
                                        <p:tgtEl>
                                          <p:spTgt spid="53"/>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xit" presetSubtype="0" fill="hold" nodeType="clickEffect">
                                  <p:stCondLst>
                                    <p:cond delay="0"/>
                                  </p:stCondLst>
                                  <p:childTnLst>
                                    <p:animEffect transition="out" filter="fade">
                                      <p:cBhvr>
                                        <p:cTn id="87" dur="500"/>
                                        <p:tgtEl>
                                          <p:spTgt spid="53"/>
                                        </p:tgtEl>
                                      </p:cBhvr>
                                    </p:animEffect>
                                    <p:set>
                                      <p:cBhvr>
                                        <p:cTn id="88" dur="1" fill="hold">
                                          <p:stCondLst>
                                            <p:cond delay="499"/>
                                          </p:stCondLst>
                                        </p:cTn>
                                        <p:tgtEl>
                                          <p:spTgt spid="53"/>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par>
                                <p:cTn id="94" presetID="10" presetClass="entr" presetSubtype="0" fill="hold" nodeType="with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fade">
                                      <p:cBhvr>
                                        <p:cTn id="96" dur="500"/>
                                        <p:tgtEl>
                                          <p:spTgt spid="43"/>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xit" presetSubtype="0" fill="hold" nodeType="clickEffect">
                                  <p:stCondLst>
                                    <p:cond delay="0"/>
                                  </p:stCondLst>
                                  <p:childTnLst>
                                    <p:animEffect transition="out" filter="fade">
                                      <p:cBhvr>
                                        <p:cTn id="100" dur="500"/>
                                        <p:tgtEl>
                                          <p:spTgt spid="28"/>
                                        </p:tgtEl>
                                      </p:cBhvr>
                                    </p:animEffect>
                                    <p:set>
                                      <p:cBhvr>
                                        <p:cTn id="101" dur="1" fill="hold">
                                          <p:stCondLst>
                                            <p:cond delay="499"/>
                                          </p:stCondLst>
                                        </p:cTn>
                                        <p:tgtEl>
                                          <p:spTgt spid="28"/>
                                        </p:tgtEl>
                                        <p:attrNameLst>
                                          <p:attrName>style.visibility</p:attrName>
                                        </p:attrNameLst>
                                      </p:cBhvr>
                                      <p:to>
                                        <p:strVal val="hidden"/>
                                      </p:to>
                                    </p:set>
                                  </p:childTnLst>
                                </p:cTn>
                              </p:par>
                              <p:par>
                                <p:cTn id="102" presetID="10" presetClass="exit" presetSubtype="0" fill="hold" nodeType="withEffect">
                                  <p:stCondLst>
                                    <p:cond delay="0"/>
                                  </p:stCondLst>
                                  <p:childTnLst>
                                    <p:animEffect transition="out" filter="fade">
                                      <p:cBhvr>
                                        <p:cTn id="103" dur="500"/>
                                        <p:tgtEl>
                                          <p:spTgt spid="29"/>
                                        </p:tgtEl>
                                      </p:cBhvr>
                                    </p:animEffect>
                                    <p:set>
                                      <p:cBhvr>
                                        <p:cTn id="104" dur="1" fill="hold">
                                          <p:stCondLst>
                                            <p:cond delay="499"/>
                                          </p:stCondLst>
                                        </p:cTn>
                                        <p:tgtEl>
                                          <p:spTgt spid="29"/>
                                        </p:tgtEl>
                                        <p:attrNameLst>
                                          <p:attrName>style.visibility</p:attrName>
                                        </p:attrNameLst>
                                      </p:cBhvr>
                                      <p:to>
                                        <p:strVal val="hidden"/>
                                      </p:to>
                                    </p:set>
                                  </p:childTnLst>
                                </p:cTn>
                              </p:par>
                              <p:par>
                                <p:cTn id="105" presetID="10" presetClass="exit" presetSubtype="0" fill="hold" nodeType="withEffect">
                                  <p:stCondLst>
                                    <p:cond delay="0"/>
                                  </p:stCondLst>
                                  <p:childTnLst>
                                    <p:animEffect transition="out" filter="fade">
                                      <p:cBhvr>
                                        <p:cTn id="106" dur="500"/>
                                        <p:tgtEl>
                                          <p:spTgt spid="30"/>
                                        </p:tgtEl>
                                      </p:cBhvr>
                                    </p:animEffect>
                                    <p:set>
                                      <p:cBhvr>
                                        <p:cTn id="107" dur="1" fill="hold">
                                          <p:stCondLst>
                                            <p:cond delay="499"/>
                                          </p:stCondLst>
                                        </p:cTn>
                                        <p:tgtEl>
                                          <p:spTgt spid="30"/>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500"/>
                                        <p:tgtEl>
                                          <p:spTgt spid="31"/>
                                        </p:tgtEl>
                                      </p:cBhvr>
                                    </p:animEffect>
                                    <p:set>
                                      <p:cBhvr>
                                        <p:cTn id="110" dur="1" fill="hold">
                                          <p:stCondLst>
                                            <p:cond delay="499"/>
                                          </p:stCondLst>
                                        </p:cTn>
                                        <p:tgtEl>
                                          <p:spTgt spid="31"/>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32"/>
                                        </p:tgtEl>
                                      </p:cBhvr>
                                    </p:animEffect>
                                    <p:set>
                                      <p:cBhvr>
                                        <p:cTn id="113" dur="1" fill="hold">
                                          <p:stCondLst>
                                            <p:cond delay="499"/>
                                          </p:stCondLst>
                                        </p:cTn>
                                        <p:tgtEl>
                                          <p:spTgt spid="32"/>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500"/>
                                        <p:tgtEl>
                                          <p:spTgt spid="43"/>
                                        </p:tgtEl>
                                      </p:cBhvr>
                                    </p:animEffect>
                                    <p:set>
                                      <p:cBhvr>
                                        <p:cTn id="116" dur="1" fill="hold">
                                          <p:stCondLst>
                                            <p:cond delay="499"/>
                                          </p:stCondLst>
                                        </p:cTn>
                                        <p:tgtEl>
                                          <p:spTgt spid="43"/>
                                        </p:tgtEl>
                                        <p:attrNameLst>
                                          <p:attrName>style.visibility</p:attrName>
                                        </p:attrNameLst>
                                      </p:cBhvr>
                                      <p:to>
                                        <p:strVal val="hidden"/>
                                      </p:to>
                                    </p:set>
                                  </p:childTnLst>
                                </p:cTn>
                              </p:par>
                              <p:par>
                                <p:cTn id="117" presetID="10" presetClass="exit" presetSubtype="0" fill="hold" grpId="0" nodeType="withEffect">
                                  <p:stCondLst>
                                    <p:cond delay="0"/>
                                  </p:stCondLst>
                                  <p:childTnLst>
                                    <p:animEffect transition="out" filter="fade">
                                      <p:cBhvr>
                                        <p:cTn id="118" dur="500"/>
                                        <p:tgtEl>
                                          <p:spTgt spid="16">
                                            <p:txEl>
                                              <p:pRg st="0" end="0"/>
                                            </p:txEl>
                                          </p:spTgt>
                                        </p:tgtEl>
                                      </p:cBhvr>
                                    </p:animEffect>
                                    <p:set>
                                      <p:cBhvr>
                                        <p:cTn id="119" dur="1" fill="hold">
                                          <p:stCondLst>
                                            <p:cond delay="499"/>
                                          </p:stCondLst>
                                        </p:cTn>
                                        <p:tgtEl>
                                          <p:spTgt spid="16">
                                            <p:txEl>
                                              <p:pRg st="0" end="0"/>
                                            </p:txEl>
                                          </p:spTgt>
                                        </p:tgtEl>
                                        <p:attrNameLst>
                                          <p:attrName>style.visibility</p:attrName>
                                        </p:attrNameLst>
                                      </p:cBhvr>
                                      <p:to>
                                        <p:strVal val="hidden"/>
                                      </p:to>
                                    </p:set>
                                  </p:childTnLst>
                                </p:cTn>
                              </p:par>
                              <p:par>
                                <p:cTn id="120" presetID="10" presetClass="exit" presetSubtype="0" fill="hold" grpId="0" nodeType="withEffect">
                                  <p:stCondLst>
                                    <p:cond delay="0"/>
                                  </p:stCondLst>
                                  <p:childTnLst>
                                    <p:animEffect transition="out" filter="fade">
                                      <p:cBhvr>
                                        <p:cTn id="121" dur="500"/>
                                        <p:tgtEl>
                                          <p:spTgt spid="18">
                                            <p:txEl>
                                              <p:pRg st="0" end="0"/>
                                            </p:txEl>
                                          </p:spTgt>
                                        </p:tgtEl>
                                      </p:cBhvr>
                                    </p:animEffect>
                                    <p:set>
                                      <p:cBhvr>
                                        <p:cTn id="122" dur="1" fill="hold">
                                          <p:stCondLst>
                                            <p:cond delay="499"/>
                                          </p:stCondLst>
                                        </p:cTn>
                                        <p:tgtEl>
                                          <p:spTgt spid="18">
                                            <p:txEl>
                                              <p:pRg st="0" end="0"/>
                                            </p:txEl>
                                          </p:spTgt>
                                        </p:tgtEl>
                                        <p:attrNameLst>
                                          <p:attrName>style.visibility</p:attrName>
                                        </p:attrNameLst>
                                      </p:cBhvr>
                                      <p:to>
                                        <p:strVal val="hidden"/>
                                      </p:to>
                                    </p:set>
                                  </p:childTnLst>
                                </p:cTn>
                              </p:par>
                              <p:par>
                                <p:cTn id="123" presetID="10" presetClass="exit" presetSubtype="0" fill="hold" grpId="1" nodeType="withEffect">
                                  <p:stCondLst>
                                    <p:cond delay="0"/>
                                  </p:stCondLst>
                                  <p:childTnLst>
                                    <p:animEffect transition="out" filter="fade">
                                      <p:cBhvr>
                                        <p:cTn id="124" dur="500"/>
                                        <p:tgtEl>
                                          <p:spTgt spid="19"/>
                                        </p:tgtEl>
                                      </p:cBhvr>
                                    </p:animEffect>
                                    <p:set>
                                      <p:cBhvr>
                                        <p:cTn id="125" dur="1" fill="hold">
                                          <p:stCondLst>
                                            <p:cond delay="499"/>
                                          </p:stCondLst>
                                        </p:cTn>
                                        <p:tgtEl>
                                          <p:spTgt spid="19"/>
                                        </p:tgtEl>
                                        <p:attrNameLst>
                                          <p:attrName>style.visibility</p:attrName>
                                        </p:attrNameLst>
                                      </p:cBhvr>
                                      <p:to>
                                        <p:strVal val="hidden"/>
                                      </p:to>
                                    </p:set>
                                  </p:childTnLst>
                                </p:cTn>
                              </p:par>
                              <p:par>
                                <p:cTn id="126" presetID="10" presetClass="exit" presetSubtype="0" fill="hold" grpId="1" nodeType="withEffect">
                                  <p:stCondLst>
                                    <p:cond delay="0"/>
                                  </p:stCondLst>
                                  <p:childTnLst>
                                    <p:animEffect transition="out" filter="fade">
                                      <p:cBhvr>
                                        <p:cTn id="127" dur="500"/>
                                        <p:tgtEl>
                                          <p:spTgt spid="20"/>
                                        </p:tgtEl>
                                      </p:cBhvr>
                                    </p:animEffect>
                                    <p:set>
                                      <p:cBhvr>
                                        <p:cTn id="128" dur="1" fill="hold">
                                          <p:stCondLst>
                                            <p:cond delay="499"/>
                                          </p:stCondLst>
                                        </p:cTn>
                                        <p:tgtEl>
                                          <p:spTgt spid="20"/>
                                        </p:tgtEl>
                                        <p:attrNameLst>
                                          <p:attrName>style.visibility</p:attrName>
                                        </p:attrNameLst>
                                      </p:cBhvr>
                                      <p:to>
                                        <p:strVal val="hidden"/>
                                      </p:to>
                                    </p:set>
                                  </p:childTnLst>
                                </p:cTn>
                              </p:par>
                              <p:par>
                                <p:cTn id="129" presetID="10" presetClass="exit" presetSubtype="0" fill="hold" grpId="1" nodeType="withEffect">
                                  <p:stCondLst>
                                    <p:cond delay="0"/>
                                  </p:stCondLst>
                                  <p:childTnLst>
                                    <p:animEffect transition="out" filter="fade">
                                      <p:cBhvr>
                                        <p:cTn id="130" dur="500"/>
                                        <p:tgtEl>
                                          <p:spTgt spid="21"/>
                                        </p:tgtEl>
                                      </p:cBhvr>
                                    </p:animEffect>
                                    <p:set>
                                      <p:cBhvr>
                                        <p:cTn id="131" dur="1" fill="hold">
                                          <p:stCondLst>
                                            <p:cond delay="499"/>
                                          </p:stCondLst>
                                        </p:cTn>
                                        <p:tgtEl>
                                          <p:spTgt spid="21"/>
                                        </p:tgtEl>
                                        <p:attrNameLst>
                                          <p:attrName>style.visibility</p:attrName>
                                        </p:attrNameLst>
                                      </p:cBhvr>
                                      <p:to>
                                        <p:strVal val="hidden"/>
                                      </p:to>
                                    </p:set>
                                  </p:childTnLst>
                                </p:cTn>
                              </p:par>
                              <p:par>
                                <p:cTn id="132" presetID="10" presetClass="exit" presetSubtype="0" fill="hold" grpId="1" nodeType="withEffect">
                                  <p:stCondLst>
                                    <p:cond delay="0"/>
                                  </p:stCondLst>
                                  <p:childTnLst>
                                    <p:animEffect transition="out" filter="fade">
                                      <p:cBhvr>
                                        <p:cTn id="133" dur="500"/>
                                        <p:tgtEl>
                                          <p:spTgt spid="22"/>
                                        </p:tgtEl>
                                      </p:cBhvr>
                                    </p:animEffect>
                                    <p:set>
                                      <p:cBhvr>
                                        <p:cTn id="134" dur="1" fill="hold">
                                          <p:stCondLst>
                                            <p:cond delay="499"/>
                                          </p:stCondLst>
                                        </p:cTn>
                                        <p:tgtEl>
                                          <p:spTgt spid="22"/>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nodeType="clickEffect">
                                  <p:stCondLst>
                                    <p:cond delay="0"/>
                                  </p:stCondLst>
                                  <p:childTnLst>
                                    <p:set>
                                      <p:cBhvr>
                                        <p:cTn id="138" dur="1" fill="hold">
                                          <p:stCondLst>
                                            <p:cond delay="0"/>
                                          </p:stCondLst>
                                        </p:cTn>
                                        <p:tgtEl>
                                          <p:spTgt spid="6153"/>
                                        </p:tgtEl>
                                        <p:attrNameLst>
                                          <p:attrName>style.visibility</p:attrName>
                                        </p:attrNameLst>
                                      </p:cBhvr>
                                      <p:to>
                                        <p:strVal val="visible"/>
                                      </p:to>
                                    </p:set>
                                    <p:animEffect transition="in" filter="fade">
                                      <p:cBhvr>
                                        <p:cTn id="139" dur="500"/>
                                        <p:tgtEl>
                                          <p:spTgt spid="6153"/>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5"/>
                                        </p:tgtEl>
                                        <p:attrNameLst>
                                          <p:attrName>style.visibility</p:attrName>
                                        </p:attrNameLst>
                                      </p:cBhvr>
                                      <p:to>
                                        <p:strVal val="visible"/>
                                      </p:to>
                                    </p:set>
                                    <p:animEffect transition="in" filter="fade">
                                      <p:cBhvr>
                                        <p:cTn id="14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build="allAtOnce"/>
      <p:bldP spid="18" grpId="0" build="allAtOnce"/>
      <p:bldP spid="19" grpId="0"/>
      <p:bldP spid="19" grpId="1"/>
      <p:bldP spid="20" grpId="0"/>
      <p:bldP spid="20" grpId="1"/>
      <p:bldP spid="21" grpId="0"/>
      <p:bldP spid="21" grpId="1"/>
      <p:bldP spid="22" grpId="0"/>
      <p:bldP spid="22" grpId="1"/>
      <p:bldP spid="4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200B4A2-8199-47C6-B656-F017D711B267}" type="slidenum">
              <a:rPr lang="ar-IQ" smtClean="0"/>
              <a:t>13</a:t>
            </a:fld>
            <a:endParaRPr lang="ar-IQ"/>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423" y="337625"/>
            <a:ext cx="11437032" cy="5779711"/>
          </a:xfrm>
          <a:prstGeom prst="rect">
            <a:avLst/>
          </a:prstGeom>
          <a:ln w="228600" cap="sq" cmpd="thickThin">
            <a:solidFill>
              <a:srgbClr val="000000"/>
            </a:solidFill>
            <a:prstDash val="solid"/>
            <a:miter lim="800000"/>
          </a:ln>
          <a:effectLst>
            <a:innerShdw blurRad="76200">
              <a:srgbClr val="000000"/>
            </a:innerShdw>
          </a:effectLst>
        </p:spPr>
      </p:pic>
      <p:sp>
        <p:nvSpPr>
          <p:cNvPr id="4" name="TextBox 3"/>
          <p:cNvSpPr txBox="1"/>
          <p:nvPr/>
        </p:nvSpPr>
        <p:spPr>
          <a:xfrm>
            <a:off x="4653887" y="6446324"/>
            <a:ext cx="2315395" cy="369332"/>
          </a:xfrm>
          <a:prstGeom prst="rect">
            <a:avLst/>
          </a:prstGeom>
          <a:noFill/>
        </p:spPr>
        <p:txBody>
          <a:bodyPr wrap="square" rtlCol="0">
            <a:spAutoFit/>
          </a:bodyPr>
          <a:lstStyle/>
          <a:p>
            <a:r>
              <a:rPr lang="fa-IR" dirty="0" smtClean="0">
                <a:cs typeface="B Homa" panose="00000400000000000000" pitchFamily="2" charset="-78"/>
              </a:rPr>
              <a:t>بیکن،1386: 110</a:t>
            </a:r>
            <a:endParaRPr lang="ar-IQ" dirty="0">
              <a:cs typeface="B Homa" panose="00000400000000000000" pitchFamily="2" charset="-78"/>
            </a:endParaRPr>
          </a:p>
        </p:txBody>
      </p:sp>
    </p:spTree>
    <p:extLst>
      <p:ext uri="{BB962C8B-B14F-4D97-AF65-F5344CB8AC3E}">
        <p14:creationId xmlns:p14="http://schemas.microsoft.com/office/powerpoint/2010/main" val="9848437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200B4A2-8199-47C6-B656-F017D711B267}" type="slidenum">
              <a:rPr lang="ar-IQ" smtClean="0"/>
              <a:t>14</a:t>
            </a:fld>
            <a:endParaRPr lang="ar-IQ"/>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3556"/>
            <a:ext cx="11870475" cy="6022653"/>
          </a:xfrm>
          <a:prstGeom prst="rect">
            <a:avLst/>
          </a:prstGeom>
          <a:scene3d>
            <a:camera prst="orthographicFront"/>
            <a:lightRig rig="threePt" dir="t"/>
          </a:scene3d>
          <a:sp3d prstMaterial="matte"/>
        </p:spPr>
      </p:pic>
      <p:sp>
        <p:nvSpPr>
          <p:cNvPr id="5" name="TextBox 4"/>
          <p:cNvSpPr txBox="1"/>
          <p:nvPr/>
        </p:nvSpPr>
        <p:spPr>
          <a:xfrm>
            <a:off x="1937982" y="6459785"/>
            <a:ext cx="2456597" cy="646331"/>
          </a:xfrm>
          <a:prstGeom prst="rect">
            <a:avLst/>
          </a:prstGeom>
          <a:noFill/>
        </p:spPr>
        <p:txBody>
          <a:bodyPr wrap="square" rtlCol="0">
            <a:spAutoFit/>
          </a:bodyPr>
          <a:lstStyle/>
          <a:p>
            <a:r>
              <a:rPr lang="en-US" dirty="0">
                <a:hlinkClick r:id="rId3"/>
              </a:rPr>
              <a:t>www.panoramio.com</a:t>
            </a:r>
            <a:endParaRPr lang="ar-IQ" dirty="0">
              <a:cs typeface="B Homa" panose="00000400000000000000" pitchFamily="2" charset="-78"/>
            </a:endParaRPr>
          </a:p>
        </p:txBody>
      </p:sp>
      <p:sp>
        <p:nvSpPr>
          <p:cNvPr id="6" name="TextBox 5"/>
          <p:cNvSpPr txBox="1"/>
          <p:nvPr/>
        </p:nvSpPr>
        <p:spPr>
          <a:xfrm>
            <a:off x="7219666" y="6346209"/>
            <a:ext cx="3152633" cy="369332"/>
          </a:xfrm>
          <a:prstGeom prst="rect">
            <a:avLst/>
          </a:prstGeom>
          <a:noFill/>
        </p:spPr>
        <p:txBody>
          <a:bodyPr wrap="square" rtlCol="0">
            <a:spAutoFit/>
          </a:bodyPr>
          <a:lstStyle/>
          <a:p>
            <a:pPr algn="r" rtl="1"/>
            <a:r>
              <a:rPr lang="fa-IR" dirty="0" smtClean="0">
                <a:cs typeface="B Homa" panose="00000400000000000000" pitchFamily="2" charset="-78"/>
              </a:rPr>
              <a:t>بردی آنا </a:t>
            </a:r>
            <a:r>
              <a:rPr lang="fa-IR" dirty="0">
                <a:cs typeface="B Homa" panose="00000400000000000000" pitchFamily="2" charset="-78"/>
              </a:rPr>
              <a:t>مراد </a:t>
            </a:r>
            <a:r>
              <a:rPr lang="fa-IR" dirty="0" smtClean="0">
                <a:cs typeface="B Homa" panose="00000400000000000000" pitchFamily="2" charset="-78"/>
              </a:rPr>
              <a:t>نژاد،رحیم،1390: 47</a:t>
            </a:r>
            <a:endParaRPr lang="ar-IQ" dirty="0">
              <a:cs typeface="B Homa" panose="00000400000000000000" pitchFamily="2" charset="-78"/>
            </a:endParaRPr>
          </a:p>
        </p:txBody>
      </p:sp>
    </p:spTree>
    <p:extLst>
      <p:ext uri="{BB962C8B-B14F-4D97-AF65-F5344CB8AC3E}">
        <p14:creationId xmlns:p14="http://schemas.microsoft.com/office/powerpoint/2010/main" val="416898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200B4A2-8199-47C6-B656-F017D711B267}" type="slidenum">
              <a:rPr lang="ar-IQ" smtClean="0"/>
              <a:t>15</a:t>
            </a:fld>
            <a:endParaRPr lang="ar-IQ"/>
          </a:p>
        </p:txBody>
      </p:sp>
      <p:sp>
        <p:nvSpPr>
          <p:cNvPr id="3" name="TextBox 2"/>
          <p:cNvSpPr txBox="1"/>
          <p:nvPr/>
        </p:nvSpPr>
        <p:spPr>
          <a:xfrm>
            <a:off x="1815152" y="1160060"/>
            <a:ext cx="8775511" cy="3016210"/>
          </a:xfrm>
          <a:prstGeom prst="rect">
            <a:avLst/>
          </a:prstGeom>
          <a:noFill/>
        </p:spPr>
        <p:txBody>
          <a:bodyPr wrap="square" rtlCol="0">
            <a:spAutoFit/>
          </a:bodyPr>
          <a:lstStyle/>
          <a:p>
            <a:pPr algn="r" rtl="1">
              <a:lnSpc>
                <a:spcPct val="200000"/>
              </a:lnSpc>
            </a:pPr>
            <a:r>
              <a:rPr lang="fa-IR" sz="3200" dirty="0" smtClean="0">
                <a:cs typeface="B Homa" panose="00000400000000000000" pitchFamily="2" charset="-78"/>
              </a:rPr>
              <a:t>منابع</a:t>
            </a:r>
          </a:p>
          <a:p>
            <a:pPr algn="r" rtl="1">
              <a:lnSpc>
                <a:spcPct val="150000"/>
              </a:lnSpc>
            </a:pPr>
            <a:r>
              <a:rPr lang="fa-IR" dirty="0" smtClean="0">
                <a:cs typeface="B Homa" panose="00000400000000000000" pitchFamily="2" charset="-78"/>
              </a:rPr>
              <a:t>بیکن،ادموند(1377)طراحی شهر ها،ترجمه فرزانه طاهری،انشارات مرکز مطالعات و تحقیقات شهر سازی و معماری ایران</a:t>
            </a:r>
          </a:p>
          <a:p>
            <a:pPr algn="r" rtl="1">
              <a:lnSpc>
                <a:spcPct val="200000"/>
              </a:lnSpc>
            </a:pPr>
            <a:r>
              <a:rPr lang="fa-IR" dirty="0" smtClean="0">
                <a:cs typeface="B Homa" panose="00000400000000000000" pitchFamily="2" charset="-78"/>
              </a:rPr>
              <a:t>موریس ،جیمز(1372)تاریخ شکل شهر،ترجمه راضیه رضازاده،انتشارات جهاد دانشگاهی</a:t>
            </a:r>
          </a:p>
          <a:p>
            <a:pPr algn="r" rtl="1">
              <a:lnSpc>
                <a:spcPct val="200000"/>
              </a:lnSpc>
            </a:pPr>
            <a:r>
              <a:rPr lang="fa-IR" dirty="0" smtClean="0">
                <a:cs typeface="B Homa" panose="00000400000000000000" pitchFamily="2" charset="-78"/>
              </a:rPr>
              <a:t>بردی آنا مراد نژاد،رحیم،(1390)مقدمه ای بر میدان های شهری،انتشارات دانشگاه مازندران</a:t>
            </a:r>
            <a:endParaRPr lang="ar-IQ" dirty="0">
              <a:cs typeface="B Homa" panose="00000400000000000000" pitchFamily="2" charset="-78"/>
            </a:endParaRPr>
          </a:p>
        </p:txBody>
      </p:sp>
    </p:spTree>
    <p:extLst>
      <p:ext uri="{BB962C8B-B14F-4D97-AF65-F5344CB8AC3E}">
        <p14:creationId xmlns:p14="http://schemas.microsoft.com/office/powerpoint/2010/main" val="20555521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79629" y="1486064"/>
            <a:ext cx="8789159" cy="3046988"/>
          </a:xfrm>
          <a:prstGeom prst="rect">
            <a:avLst/>
          </a:prstGeom>
          <a:noFill/>
        </p:spPr>
        <p:txBody>
          <a:bodyPr wrap="square" rtlCol="0">
            <a:spAutoFit/>
          </a:bodyPr>
          <a:lstStyle/>
          <a:p>
            <a:pPr algn="r" rtl="1"/>
            <a:r>
              <a:rPr lang="fa-IR" sz="2400" dirty="0" smtClean="0">
                <a:cs typeface="B Homa" panose="00000400000000000000" pitchFamily="2" charset="-78"/>
              </a:rPr>
              <a:t>ویژگی </a:t>
            </a:r>
            <a:r>
              <a:rPr lang="fa-IR" sz="2400" dirty="0" smtClean="0">
                <a:cs typeface="B Homa" panose="00000400000000000000" pitchFamily="2" charset="-78"/>
              </a:rPr>
              <a:t>های </a:t>
            </a:r>
            <a:r>
              <a:rPr lang="fa-IR" sz="2400" dirty="0" smtClean="0">
                <a:cs typeface="B Homa" panose="00000400000000000000" pitchFamily="2" charset="-78"/>
              </a:rPr>
              <a:t>کالبدی میدان         </a:t>
            </a:r>
          </a:p>
          <a:p>
            <a:pPr algn="r" rtl="1"/>
            <a:r>
              <a:rPr lang="fa-IR" sz="2400" dirty="0" smtClean="0">
                <a:cs typeface="B Homa" panose="00000400000000000000" pitchFamily="2" charset="-78"/>
              </a:rPr>
              <a:t>عمل </a:t>
            </a:r>
            <a:r>
              <a:rPr lang="fa-IR" sz="2400" dirty="0" smtClean="0">
                <a:cs typeface="B Homa" panose="00000400000000000000" pitchFamily="2" charset="-78"/>
              </a:rPr>
              <a:t>ارادی میکل آنژ             </a:t>
            </a:r>
            <a:endParaRPr lang="fa-IR" sz="2400" dirty="0" smtClean="0">
              <a:cs typeface="B Homa" panose="00000400000000000000" pitchFamily="2" charset="-78"/>
            </a:endParaRPr>
          </a:p>
          <a:p>
            <a:pPr algn="r" rtl="1"/>
            <a:r>
              <a:rPr lang="fa-IR" sz="2400" dirty="0" smtClean="0">
                <a:cs typeface="B Homa" panose="00000400000000000000" pitchFamily="2" charset="-78"/>
              </a:rPr>
              <a:t>تکوین </a:t>
            </a:r>
            <a:r>
              <a:rPr lang="fa-IR" sz="2400" dirty="0" smtClean="0">
                <a:cs typeface="B Homa" panose="00000400000000000000" pitchFamily="2" charset="-78"/>
              </a:rPr>
              <a:t>نظم                                                                   </a:t>
            </a:r>
          </a:p>
          <a:p>
            <a:pPr algn="r" rtl="1"/>
            <a:r>
              <a:rPr lang="fa-IR" sz="2400" dirty="0" smtClean="0">
                <a:cs typeface="B Homa" panose="00000400000000000000" pitchFamily="2" charset="-78"/>
              </a:rPr>
              <a:t>نظم پا به کاپیتول </a:t>
            </a:r>
            <a:r>
              <a:rPr lang="fa-IR" sz="2400" dirty="0" smtClean="0">
                <a:cs typeface="B Homa" panose="00000400000000000000" pitchFamily="2" charset="-78"/>
              </a:rPr>
              <a:t>میگذارد</a:t>
            </a:r>
            <a:endParaRPr lang="fa-IR" sz="2400" dirty="0" smtClean="0">
              <a:cs typeface="B Homa" panose="00000400000000000000" pitchFamily="2" charset="-78"/>
            </a:endParaRPr>
          </a:p>
          <a:p>
            <a:pPr algn="r" rtl="1"/>
            <a:r>
              <a:rPr lang="fa-IR" sz="2400" dirty="0" smtClean="0">
                <a:cs typeface="B Homa" panose="00000400000000000000" pitchFamily="2" charset="-78"/>
              </a:rPr>
              <a:t>اجزا </a:t>
            </a:r>
            <a:r>
              <a:rPr lang="fa-IR" sz="2400" dirty="0" smtClean="0">
                <a:cs typeface="B Homa" panose="00000400000000000000" pitchFamily="2" charset="-78"/>
              </a:rPr>
              <a:t>میدان</a:t>
            </a:r>
            <a:endParaRPr lang="fa-IR" sz="2400" dirty="0" smtClean="0">
              <a:cs typeface="B Homa" panose="00000400000000000000" pitchFamily="2" charset="-78"/>
            </a:endParaRPr>
          </a:p>
          <a:p>
            <a:pPr algn="r" rtl="1"/>
            <a:r>
              <a:rPr lang="fa-IR" sz="2400" dirty="0" smtClean="0">
                <a:cs typeface="B Homa" panose="00000400000000000000" pitchFamily="2" charset="-78"/>
              </a:rPr>
              <a:t>تصاویری از میدان </a:t>
            </a:r>
            <a:r>
              <a:rPr lang="fa-IR" sz="2400" dirty="0" smtClean="0">
                <a:cs typeface="B Homa" panose="00000400000000000000" pitchFamily="2" charset="-78"/>
              </a:rPr>
              <a:t>کامپیدولیو</a:t>
            </a:r>
            <a:endParaRPr lang="fa-IR" sz="2400" dirty="0" smtClean="0">
              <a:cs typeface="B Homa" panose="00000400000000000000" pitchFamily="2" charset="-78"/>
            </a:endParaRPr>
          </a:p>
          <a:p>
            <a:pPr algn="r" rtl="1"/>
            <a:r>
              <a:rPr lang="fa-IR" sz="2400" dirty="0" smtClean="0">
                <a:cs typeface="B Homa" panose="00000400000000000000" pitchFamily="2" charset="-78"/>
              </a:rPr>
              <a:t>بازسازی </a:t>
            </a:r>
            <a:r>
              <a:rPr lang="fa-IR" sz="2400" dirty="0" smtClean="0">
                <a:cs typeface="B Homa" panose="00000400000000000000" pitchFamily="2" charset="-78"/>
              </a:rPr>
              <a:t>میدان</a:t>
            </a:r>
            <a:endParaRPr lang="fa-IR" sz="2400" dirty="0">
              <a:cs typeface="B Homa" panose="00000400000000000000" pitchFamily="2" charset="-78"/>
            </a:endParaRPr>
          </a:p>
          <a:p>
            <a:pPr algn="r" rtl="1"/>
            <a:r>
              <a:rPr lang="fa-IR" sz="2400" dirty="0" smtClean="0">
                <a:cs typeface="B Homa" panose="00000400000000000000" pitchFamily="2" charset="-78"/>
              </a:rPr>
              <a:t>منابع</a:t>
            </a:r>
            <a:endParaRPr lang="fa-IR" sz="2400" dirty="0">
              <a:cs typeface="B Homa" panose="00000400000000000000" pitchFamily="2" charset="-78"/>
            </a:endParaRPr>
          </a:p>
        </p:txBody>
      </p:sp>
      <p:sp>
        <p:nvSpPr>
          <p:cNvPr id="2" name="Rectangle 1"/>
          <p:cNvSpPr/>
          <p:nvPr/>
        </p:nvSpPr>
        <p:spPr>
          <a:xfrm>
            <a:off x="10057979" y="451029"/>
            <a:ext cx="1410964" cy="646331"/>
          </a:xfrm>
          <a:prstGeom prst="rect">
            <a:avLst/>
          </a:prstGeom>
        </p:spPr>
        <p:txBody>
          <a:bodyPr wrap="none">
            <a:spAutoFit/>
          </a:bodyPr>
          <a:lstStyle/>
          <a:p>
            <a:r>
              <a:rPr lang="fa-IR" sz="3600" dirty="0">
                <a:cs typeface="B Homa" panose="00000400000000000000" pitchFamily="2" charset="-78"/>
              </a:rPr>
              <a:t>فهرست</a:t>
            </a:r>
          </a:p>
        </p:txBody>
      </p:sp>
    </p:spTree>
    <p:extLst>
      <p:ext uri="{BB962C8B-B14F-4D97-AF65-F5344CB8AC3E}">
        <p14:creationId xmlns:p14="http://schemas.microsoft.com/office/powerpoint/2010/main" val="7081712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7583379"/>
            <a:ext cx="9144000" cy="45719"/>
          </a:xfrm>
        </p:spPr>
        <p:txBody>
          <a:bodyPr>
            <a:normAutofit fontScale="25000" lnSpcReduction="20000"/>
          </a:bodyPr>
          <a:lstStyle/>
          <a:p>
            <a:endParaRPr lang="ar-IQ" dirty="0"/>
          </a:p>
        </p:txBody>
      </p:sp>
      <p:sp>
        <p:nvSpPr>
          <p:cNvPr id="5" name="Rectangle 4"/>
          <p:cNvSpPr/>
          <p:nvPr/>
        </p:nvSpPr>
        <p:spPr>
          <a:xfrm>
            <a:off x="5034474" y="1039134"/>
            <a:ext cx="6756474" cy="5078313"/>
          </a:xfrm>
          <a:prstGeom prst="rect">
            <a:avLst/>
          </a:prstGeom>
        </p:spPr>
        <p:txBody>
          <a:bodyPr wrap="square">
            <a:spAutoFit/>
          </a:bodyPr>
          <a:lstStyle/>
          <a:p>
            <a:pPr>
              <a:lnSpc>
                <a:spcPct val="150000"/>
              </a:lnSpc>
            </a:pPr>
            <a:r>
              <a:rPr lang="fa-IR" b="1" dirty="0" smtClean="0">
                <a:cs typeface="B Homa" panose="00000400000000000000" pitchFamily="2" charset="-78"/>
              </a:rPr>
              <a:t>طراحی </a:t>
            </a:r>
            <a:r>
              <a:rPr lang="fa-IR" b="1" dirty="0">
                <a:cs typeface="B Homa" panose="00000400000000000000" pitchFamily="2" charset="-78"/>
              </a:rPr>
              <a:t>میدان کامپیدولیو در رم به دست میکل آنژ مجسمه ساز،نقاش،معمار و شاعر ایتالیایی در شمار برجسته ترین آثار طراحی شهری جهان به شمار می رود.در سازماندهی این میدان که تقریبا به سال1539 میلادی طراحی شد میتوان به قصد میکل آنژدر خصوصیت بخشیدن مرکز قدرت سیاسی رم به آن پی برد که در مقابل مرکز قدرت مرکزی رم قرار گرفته است.این امر خواسته پاپ پل سوم حاکم رم بوده که این تپه باستانی را که یک مظهر معنوی و سیاسی رم به شمار می رفت به نماد قدرت رم در عهد پاپ ها تبدیل کند.(گاردنر،1374:435)</a:t>
            </a:r>
            <a:br>
              <a:rPr lang="fa-IR" b="1" dirty="0">
                <a:cs typeface="B Homa" panose="00000400000000000000" pitchFamily="2" charset="-78"/>
              </a:rPr>
            </a:br>
            <a:r>
              <a:rPr lang="fa-IR" b="1" dirty="0">
                <a:cs typeface="B Homa" panose="00000400000000000000" pitchFamily="2" charset="-78"/>
              </a:rPr>
              <a:t>وسعت میدان52*42*76متر(35هکتار)است.نسبت اندازه های میدان با مقیاس تناسب ایده آل3:2بر اساس دیدگاه ویتروو ، مطابقت دارد.میکل آنژ، برای اجرای مراسم و صعود به میدان کاپیتول ، یک پلکان خوش ترکیب به طول حدود60متر طراحی کرد.این «نردبان آسمانی»با124 پله مرمر تا دوران رنسانس تنها ورودی به میدان بود.</a:t>
            </a:r>
            <a:endParaRPr lang="fa-IR" dirty="0">
              <a:cs typeface="B Homa" panose="00000400000000000000" pitchFamily="2" charset="-78"/>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539" y="1215003"/>
            <a:ext cx="4319016" cy="2855976"/>
          </a:xfrm>
          <a:prstGeom prst="rect">
            <a:avLst/>
          </a:prstGeom>
        </p:spPr>
      </p:pic>
      <p:sp>
        <p:nvSpPr>
          <p:cNvPr id="8" name="Rectangle 7"/>
          <p:cNvSpPr/>
          <p:nvPr/>
        </p:nvSpPr>
        <p:spPr>
          <a:xfrm>
            <a:off x="7469445" y="282290"/>
            <a:ext cx="3708067" cy="584775"/>
          </a:xfrm>
          <a:prstGeom prst="rect">
            <a:avLst/>
          </a:prstGeom>
        </p:spPr>
        <p:txBody>
          <a:bodyPr wrap="none">
            <a:spAutoFit/>
          </a:bodyPr>
          <a:lstStyle/>
          <a:p>
            <a:r>
              <a:rPr lang="fa-IR" sz="3200" b="1" dirty="0" smtClean="0">
                <a:cs typeface="B Homa" panose="00000400000000000000" pitchFamily="2" charset="-78"/>
              </a:rPr>
              <a:t>ویژگی های کالبدی میدان</a:t>
            </a:r>
            <a:endParaRPr lang="fa-IR" sz="32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546804"/>
            <a:ext cx="5414211" cy="1803125"/>
          </a:xfrm>
          <a:prstGeom prst="rect">
            <a:avLst/>
          </a:prstGeom>
        </p:spPr>
      </p:pic>
    </p:spTree>
    <p:extLst>
      <p:ext uri="{BB962C8B-B14F-4D97-AF65-F5344CB8AC3E}">
        <p14:creationId xmlns:p14="http://schemas.microsoft.com/office/powerpoint/2010/main" val="713904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18147" y="1067488"/>
            <a:ext cx="11081085" cy="2246769"/>
          </a:xfrm>
          <a:prstGeom prst="rect">
            <a:avLst/>
          </a:prstGeom>
        </p:spPr>
        <p:txBody>
          <a:bodyPr wrap="square">
            <a:spAutoFit/>
          </a:bodyPr>
          <a:lstStyle/>
          <a:p>
            <a:r>
              <a:rPr lang="fa-IR" sz="2000" b="1" dirty="0">
                <a:cs typeface="B Homa" panose="00000400000000000000" pitchFamily="2" charset="-78"/>
              </a:rPr>
              <a:t>این میدان امروزه</a:t>
            </a:r>
            <a:r>
              <a:rPr lang="en-US" sz="2000" b="1" dirty="0">
                <a:cs typeface="B Homa" panose="00000400000000000000" pitchFamily="2" charset="-78"/>
              </a:rPr>
              <a:t> </a:t>
            </a:r>
            <a:r>
              <a:rPr lang="fa-IR" sz="2000" b="1" dirty="0">
                <a:cs typeface="B Homa" panose="00000400000000000000" pitchFamily="2" charset="-78"/>
              </a:rPr>
              <a:t>جزوه کوچکترین میدان های شهر رم به شمار میرود. در قرن شانزدهم ، با آثار هنری میکل آنژ، شهر رم بر روی بلند ترین تپه خود ، میدانی مجلل و صحنه ای برای برگذاری رخداد های رسمی و مراسم و گرد همایی های جمعی به دست </a:t>
            </a:r>
            <a:r>
              <a:rPr lang="fa-IR" sz="2000" b="1" dirty="0" smtClean="0">
                <a:cs typeface="B Homa" panose="00000400000000000000" pitchFamily="2" charset="-78"/>
              </a:rPr>
              <a:t> آورد</a:t>
            </a:r>
            <a:r>
              <a:rPr lang="fa-IR" sz="2000" b="1" dirty="0">
                <a:cs typeface="B Homa" panose="00000400000000000000" pitchFamily="2" charset="-78"/>
              </a:rPr>
              <a:t>.(کنیرش،1388:43)</a:t>
            </a:r>
            <a:br>
              <a:rPr lang="fa-IR" sz="2000" b="1" dirty="0">
                <a:cs typeface="B Homa" panose="00000400000000000000" pitchFamily="2" charset="-78"/>
              </a:rPr>
            </a:br>
            <a:r>
              <a:rPr lang="fa-IR" sz="2000" b="1" dirty="0">
                <a:cs typeface="B Homa" panose="00000400000000000000" pitchFamily="2" charset="-78"/>
              </a:rPr>
              <a:t/>
            </a:r>
            <a:br>
              <a:rPr lang="fa-IR" sz="2000" b="1" dirty="0">
                <a:cs typeface="B Homa" panose="00000400000000000000" pitchFamily="2" charset="-78"/>
              </a:rPr>
            </a:br>
            <a:r>
              <a:rPr lang="fa-IR" sz="2000" b="1" dirty="0">
                <a:cs typeface="B Homa" panose="00000400000000000000" pitchFamily="2" charset="-78"/>
              </a:rPr>
              <a:t>تنها با تجسم تپه کاپیتول در وضعیتی پیش از آنکه میکل آنژ کار در آن را آغاز کند میتوان عظمت نبوغ این هنرمند را در خلق کامپیدولیو درک کرد.این شاهکار حلقه اتصالی بین تجلیلات طراحی شهری آغاز رنسانس در فلورانس و توسعه های عظیم باروک در رم به وجود می آورد.(بیکن،1386: 115)</a:t>
            </a:r>
            <a:endParaRPr lang="fa-IR" sz="2000" dirty="0"/>
          </a:p>
        </p:txBody>
      </p:sp>
      <p:sp>
        <p:nvSpPr>
          <p:cNvPr id="8" name="Rectangle 7"/>
          <p:cNvSpPr/>
          <p:nvPr/>
        </p:nvSpPr>
        <p:spPr>
          <a:xfrm>
            <a:off x="372979" y="3441680"/>
            <a:ext cx="11430000" cy="3416320"/>
          </a:xfrm>
          <a:prstGeom prst="rect">
            <a:avLst/>
          </a:prstGeom>
        </p:spPr>
        <p:txBody>
          <a:bodyPr wrap="square">
            <a:spAutoFit/>
          </a:bodyPr>
          <a:lstStyle/>
          <a:p>
            <a:pPr algn="just"/>
            <a:r>
              <a:rPr lang="fa-IR" sz="2400" dirty="0" smtClean="0">
                <a:cs typeface="B Homa" panose="00000400000000000000" pitchFamily="2" charset="-78"/>
              </a:rPr>
              <a:t>تکوین نظم </a:t>
            </a:r>
          </a:p>
          <a:p>
            <a:pPr algn="just"/>
            <a:r>
              <a:rPr lang="fa-IR" sz="2400" dirty="0" smtClean="0">
                <a:cs typeface="B Homa" panose="00000400000000000000" pitchFamily="2" charset="-78"/>
              </a:rPr>
              <a:t>پژوهندگان عهد باستان به هنگام بحث درباره ی زاویه بین دو بنای مجاور در کامپیدولیو و اهمیت آن در رابطه با پرسپکتیو  از لحاظ کاهش یا افزایش فاصله ی صوری، گاه گویی از این  واقعیت غافل میشوند که این زاویه مدت ها پیش از آنکه میکل  آنژ کار را آغاز کند تعیین شده بوده است.کاری که میکل آنژ  کرد این بود که زاویه ای را پیش تر پالاتسو دی کنسرواتوری  تعیین کرده بود به طور قرینه در طرف دیگر محور پالاتسودل سناتوره تکرار کرد. او با پذیرش این زاویه به عنوان نقطه شروع ، به کار رو ی فضایی پرداخت که این زاویه ایجاد کرده  بود..این تصمیم او از این لحاظ بسیار جالب بود که عناصری از  دو منظر کاملا متناقض را در بر داشت.(بیکن،1386: 116)</a:t>
            </a:r>
          </a:p>
          <a:p>
            <a:pPr algn="just"/>
            <a:endParaRPr lang="fa-IR" sz="2400" dirty="0" smtClean="0">
              <a:cs typeface="B Homa" panose="00000400000000000000" pitchFamily="2" charset="-78"/>
            </a:endParaRPr>
          </a:p>
        </p:txBody>
      </p:sp>
    </p:spTree>
    <p:extLst>
      <p:ext uri="{BB962C8B-B14F-4D97-AF65-F5344CB8AC3E}">
        <p14:creationId xmlns:p14="http://schemas.microsoft.com/office/powerpoint/2010/main" val="19357191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07570" y="548197"/>
            <a:ext cx="3390314" cy="5632311"/>
          </a:xfrm>
          <a:prstGeom prst="rect">
            <a:avLst/>
          </a:prstGeom>
          <a:blipFill>
            <a:blip r:embed="rId2"/>
            <a:tile tx="0" ty="0" sx="100000" sy="100000" flip="none" algn="tl"/>
          </a:blipFill>
          <a:ln>
            <a:solidFill>
              <a:schemeClr val="accent1"/>
            </a:solidFill>
          </a:ln>
        </p:spPr>
        <p:txBody>
          <a:bodyPr wrap="square" rtlCol="0">
            <a:spAutoFit/>
          </a:bodyPr>
          <a:lstStyle/>
          <a:p>
            <a:pPr algn="r" rtl="1"/>
            <a:r>
              <a:rPr lang="fa-IR" b="1" dirty="0">
                <a:cs typeface="B Homa" panose="00000400000000000000" pitchFamily="2" charset="-78"/>
              </a:rPr>
              <a:t>میکل آنژ از سویی ساختار اصلی دو کاخ قدیمی را که در محل یافت به این ترتیب نجات داد</a:t>
            </a:r>
            <a:r>
              <a:rPr lang="en-US" b="1" dirty="0">
                <a:cs typeface="B Homa" panose="00000400000000000000" pitchFamily="2" charset="-78"/>
              </a:rPr>
              <a:t> </a:t>
            </a:r>
            <a:r>
              <a:rPr lang="fa-IR" b="1" dirty="0">
                <a:cs typeface="B Homa" panose="00000400000000000000" pitchFamily="2" charset="-78"/>
              </a:rPr>
              <a:t>که تمام تلاشش را منحصر به ساختن نماهای جدید کرد.از سوی دیگر ،کاری که او انجام داد،خلق تاثیری کاملا جدید بود.به دستور پاپ بر خلاف توصیه میکل آنژ،پیکره مارکوس آئورلیس از سان جووانی در لاته رانو به کامپیدولیا منتقل شد و میکل آنژ محل استقرا آن را تعیین و پایه ای برای آن طراحی کرد.طرح زیر از کامپیدولیا که از نخستین مرحله توسعه آن تهیه شده، نشان می دهد که اولین اقدام قرار دادن این پیکره بود و با همین یک عمل یکپارچگی ایده کلی تثبیت شد.</a:t>
            </a:r>
            <a:br>
              <a:rPr lang="fa-IR" b="1" dirty="0">
                <a:cs typeface="B Homa" panose="00000400000000000000" pitchFamily="2" charset="-78"/>
              </a:rPr>
            </a:br>
            <a:r>
              <a:rPr lang="fa-IR" b="1" dirty="0">
                <a:cs typeface="B Homa" panose="00000400000000000000" pitchFamily="2" charset="-78"/>
              </a:rPr>
              <a:t>در آن بی نظمی </a:t>
            </a:r>
            <a:r>
              <a:rPr lang="fa-IR" b="1" dirty="0" smtClean="0">
                <a:cs typeface="B Homa" panose="00000400000000000000" pitchFamily="2" charset="-78"/>
              </a:rPr>
              <a:t>شدید حاکم بر مقابل پالاتسو دل سناتوره، این انتخاب نشاندهنده میزان تخیل لازم برای تصور نظمی است که سر انجام پایدار خواهد شد. (بیکن1386: 116)</a:t>
            </a:r>
            <a:endParaRPr lang="ar-IQ" b="1" dirty="0">
              <a:cs typeface="B Homa" panose="00000400000000000000"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797" y="764275"/>
            <a:ext cx="6960358" cy="4923156"/>
          </a:xfrm>
          <a:prstGeom prst="rect">
            <a:avLst/>
          </a:prstGeom>
          <a:ln w="228600" cap="sq" cmpd="thickThin">
            <a:solidFill>
              <a:srgbClr val="000000"/>
            </a:solidFill>
            <a:prstDash val="solid"/>
            <a:miter lim="800000"/>
          </a:ln>
          <a:effectLst>
            <a:innerShdw blurRad="76200">
              <a:srgbClr val="000000"/>
            </a:innerShdw>
          </a:effectLst>
        </p:spPr>
      </p:pic>
      <p:sp>
        <p:nvSpPr>
          <p:cNvPr id="5" name="TextBox 4"/>
          <p:cNvSpPr txBox="1"/>
          <p:nvPr/>
        </p:nvSpPr>
        <p:spPr>
          <a:xfrm>
            <a:off x="2996418" y="6091311"/>
            <a:ext cx="1927274" cy="369332"/>
          </a:xfrm>
          <a:prstGeom prst="rect">
            <a:avLst/>
          </a:prstGeom>
          <a:noFill/>
        </p:spPr>
        <p:txBody>
          <a:bodyPr wrap="square" rtlCol="0">
            <a:spAutoFit/>
          </a:bodyPr>
          <a:lstStyle/>
          <a:p>
            <a:pPr algn="ctr"/>
            <a:r>
              <a:rPr lang="fa-IR" dirty="0" smtClean="0">
                <a:cs typeface="B Homa" panose="00000400000000000000" pitchFamily="2" charset="-78"/>
              </a:rPr>
              <a:t>بیکن1386: 116</a:t>
            </a:r>
            <a:endParaRPr lang="ar-IQ" dirty="0">
              <a:cs typeface="B Homa" panose="00000400000000000000" pitchFamily="2" charset="-78"/>
            </a:endParaRPr>
          </a:p>
        </p:txBody>
      </p:sp>
      <p:sp>
        <p:nvSpPr>
          <p:cNvPr id="7" name="Slide Number Placeholder 6"/>
          <p:cNvSpPr>
            <a:spLocks noGrp="1"/>
          </p:cNvSpPr>
          <p:nvPr>
            <p:ph type="sldNum" sz="quarter" idx="12"/>
          </p:nvPr>
        </p:nvSpPr>
        <p:spPr/>
        <p:txBody>
          <a:bodyPr/>
          <a:lstStyle/>
          <a:p>
            <a:fld id="{7200B4A2-8199-47C6-B656-F017D711B267}" type="slidenum">
              <a:rPr lang="ar-IQ" smtClean="0"/>
              <a:t>5</a:t>
            </a:fld>
            <a:endParaRPr lang="ar-IQ"/>
          </a:p>
        </p:txBody>
      </p:sp>
    </p:spTree>
    <p:extLst>
      <p:ext uri="{BB962C8B-B14F-4D97-AF65-F5344CB8AC3E}">
        <p14:creationId xmlns:p14="http://schemas.microsoft.com/office/powerpoint/2010/main" val="24142320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ircle(in)">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860" y="723331"/>
            <a:ext cx="6816465" cy="5227093"/>
          </a:xfrm>
          <a:prstGeom prst="rect">
            <a:avLst/>
          </a:prstGeom>
          <a:blipFill>
            <a:blip r:embed="rId3"/>
            <a:tile tx="0" ty="0" sx="100000" sy="100000" flip="none" algn="tl"/>
          </a:blipFill>
          <a:ln w="228600" cap="sq" cmpd="thickThin">
            <a:solidFill>
              <a:srgbClr val="000000"/>
            </a:solidFill>
            <a:prstDash val="solid"/>
            <a:miter lim="800000"/>
          </a:ln>
          <a:effectLst>
            <a:innerShdw blurRad="76200">
              <a:srgbClr val="000000"/>
            </a:innerShdw>
          </a:effectLst>
        </p:spPr>
      </p:pic>
      <p:sp>
        <p:nvSpPr>
          <p:cNvPr id="6" name="Left Arrow Callout 5"/>
          <p:cNvSpPr/>
          <p:nvPr/>
        </p:nvSpPr>
        <p:spPr>
          <a:xfrm>
            <a:off x="7574507" y="586854"/>
            <a:ext cx="3971499" cy="5363570"/>
          </a:xfrm>
          <a:prstGeom prst="leftArrowCallout">
            <a:avLst/>
          </a:prstGeom>
          <a:blipFill>
            <a:blip r:embed="rId4"/>
            <a:tile tx="0" ty="0" sx="100000" sy="100000" flip="none" algn="tl"/>
          </a:blipFill>
        </p:spPr>
        <p:style>
          <a:lnRef idx="1">
            <a:schemeClr val="dk1"/>
          </a:lnRef>
          <a:fillRef idx="2">
            <a:schemeClr val="dk1"/>
          </a:fillRef>
          <a:effectRef idx="1">
            <a:schemeClr val="dk1"/>
          </a:effectRef>
          <a:fontRef idx="minor">
            <a:schemeClr val="dk1"/>
          </a:fontRef>
        </p:style>
        <p:txBody>
          <a:bodyPr rtlCol="0" anchor="ctr"/>
          <a:lstStyle/>
          <a:p>
            <a:pPr algn="ctr">
              <a:lnSpc>
                <a:spcPct val="150000"/>
              </a:lnSpc>
            </a:pPr>
            <a:r>
              <a:rPr lang="fa-IR" b="1" dirty="0">
                <a:cs typeface="B Homa" panose="00000400000000000000" pitchFamily="2" charset="-78"/>
              </a:rPr>
              <a:t>در طرح مقابل پیشرفتی را می بینیم.</a:t>
            </a:r>
          </a:p>
          <a:p>
            <a:pPr algn="ctr">
              <a:lnSpc>
                <a:spcPct val="150000"/>
              </a:lnSpc>
            </a:pPr>
            <a:r>
              <a:rPr lang="fa-IR" b="1" dirty="0">
                <a:cs typeface="B Homa" panose="00000400000000000000" pitchFamily="2" charset="-78"/>
              </a:rPr>
              <a:t>در سمت چپ،زیر کلیسای سانتا ماریا در آراکوئلی ، دیوار ضامن مشاهده میشود با تاقچه اش ، که حال پیکره مارفوریو را در آن قرار داده اند.این دیوار در پشت کاخی قرار گرفته که بر طبق پلان های میکل آنژ ساخته شد و هدف از آن در اصل تکمیل کمپوزسیونی بود که برای فضای میدان در نظر داشت </a:t>
            </a:r>
            <a:r>
              <a:rPr lang="fa-IR" b="1" dirty="0" smtClean="0">
                <a:cs typeface="B Homa" panose="00000400000000000000" pitchFamily="2" charset="-78"/>
              </a:rPr>
              <a:t>(بیکن،1386: 117)</a:t>
            </a:r>
            <a:endParaRPr lang="ar-IQ" b="1" dirty="0">
              <a:cs typeface="B Homa" panose="00000400000000000000" pitchFamily="2" charset="-78"/>
            </a:endParaRPr>
          </a:p>
        </p:txBody>
      </p:sp>
      <p:sp>
        <p:nvSpPr>
          <p:cNvPr id="8" name="TextBox 7"/>
          <p:cNvSpPr txBox="1"/>
          <p:nvPr/>
        </p:nvSpPr>
        <p:spPr>
          <a:xfrm>
            <a:off x="3398293" y="6400800"/>
            <a:ext cx="2019868" cy="369332"/>
          </a:xfrm>
          <a:prstGeom prst="rect">
            <a:avLst/>
          </a:prstGeom>
          <a:noFill/>
        </p:spPr>
        <p:txBody>
          <a:bodyPr wrap="square" rtlCol="0">
            <a:spAutoFit/>
          </a:bodyPr>
          <a:lstStyle/>
          <a:p>
            <a:pPr algn="ctr"/>
            <a:r>
              <a:rPr lang="fa-IR" dirty="0" smtClean="0">
                <a:cs typeface="B Homa" panose="00000400000000000000" pitchFamily="2" charset="-78"/>
              </a:rPr>
              <a:t>بیکن،1386: 117</a:t>
            </a:r>
            <a:endParaRPr lang="ar-IQ" dirty="0">
              <a:cs typeface="B Homa" panose="00000400000000000000" pitchFamily="2" charset="-78"/>
            </a:endParaRPr>
          </a:p>
        </p:txBody>
      </p:sp>
      <p:sp>
        <p:nvSpPr>
          <p:cNvPr id="10" name="Slide Number Placeholder 9"/>
          <p:cNvSpPr>
            <a:spLocks noGrp="1"/>
          </p:cNvSpPr>
          <p:nvPr>
            <p:ph type="sldNum" sz="quarter" idx="12"/>
          </p:nvPr>
        </p:nvSpPr>
        <p:spPr/>
        <p:txBody>
          <a:bodyPr/>
          <a:lstStyle/>
          <a:p>
            <a:fld id="{7200B4A2-8199-47C6-B656-F017D711B267}" type="slidenum">
              <a:rPr lang="ar-IQ" smtClean="0"/>
              <a:t>6</a:t>
            </a:fld>
            <a:endParaRPr lang="ar-IQ"/>
          </a:p>
        </p:txBody>
      </p:sp>
    </p:spTree>
    <p:extLst>
      <p:ext uri="{BB962C8B-B14F-4D97-AF65-F5344CB8AC3E}">
        <p14:creationId xmlns:p14="http://schemas.microsoft.com/office/powerpoint/2010/main" val="37320855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200B4A2-8199-47C6-B656-F017D711B267}" type="slidenum">
              <a:rPr lang="ar-IQ" smtClean="0"/>
              <a:t>7</a:t>
            </a:fld>
            <a:endParaRPr lang="ar-IQ"/>
          </a:p>
        </p:txBody>
      </p:sp>
      <p:sp>
        <p:nvSpPr>
          <p:cNvPr id="2" name="Rectangle 1"/>
          <p:cNvSpPr/>
          <p:nvPr/>
        </p:nvSpPr>
        <p:spPr>
          <a:xfrm>
            <a:off x="1748589" y="2326391"/>
            <a:ext cx="8839200" cy="2550698"/>
          </a:xfrm>
          <a:prstGeom prst="rect">
            <a:avLst/>
          </a:prstGeom>
        </p:spPr>
        <p:txBody>
          <a:bodyPr wrap="square">
            <a:spAutoFit/>
          </a:bodyPr>
          <a:lstStyle/>
          <a:p>
            <a:pPr algn="ctr">
              <a:lnSpc>
                <a:spcPct val="150000"/>
              </a:lnSpc>
            </a:pPr>
            <a:r>
              <a:rPr lang="fa-IR" dirty="0" smtClean="0">
                <a:ln w="0">
                  <a:solidFill>
                    <a:schemeClr val="tx1">
                      <a:lumMod val="95000"/>
                      <a:lumOff val="5000"/>
                    </a:schemeClr>
                  </a:solidFill>
                </a:ln>
                <a:solidFill>
                  <a:schemeClr val="tx1"/>
                </a:solidFill>
                <a:effectLst>
                  <a:outerShdw blurRad="38100" dist="19050" dir="2700000" algn="tl" rotWithShape="0">
                    <a:schemeClr val="dk1">
                      <a:alpha val="40000"/>
                    </a:schemeClr>
                  </a:outerShdw>
                </a:effectLst>
                <a:cs typeface="B Homa" panose="00000400000000000000" pitchFamily="2" charset="-78"/>
              </a:rPr>
              <a:t>در این طرح  نمایان است که در این زمینه آشفته ،تکمل پلکان پالاتسو دل سناتوره و نحوه استقرار پیکره مارکوس آئورلیوس رابطه بین دو عنصر معماری در فضا ایجاد میکند .هیچ یک از این دو ابعاد خارق العاده ای ندارند ، اما چنان قدرتمند اند که در همین مرحله هم احساس نظم را برقرار می کند و کشش به سوی نظم بزرگتر نیز فعال می شود طوری که دیگر برگشتی در کار نخواهد بود.</a:t>
            </a:r>
          </a:p>
          <a:p>
            <a:pPr algn="ctr">
              <a:lnSpc>
                <a:spcPct val="150000"/>
              </a:lnSpc>
            </a:pPr>
            <a:r>
              <a:rPr lang="fa-IR" dirty="0" smtClean="0">
                <a:ln w="0">
                  <a:solidFill>
                    <a:schemeClr val="tx1">
                      <a:lumMod val="95000"/>
                      <a:lumOff val="5000"/>
                    </a:schemeClr>
                  </a:solidFill>
                </a:ln>
                <a:solidFill>
                  <a:schemeClr val="tx1"/>
                </a:solidFill>
                <a:effectLst>
                  <a:outerShdw blurRad="38100" dist="19050" dir="2700000" algn="tl" rotWithShape="0">
                    <a:schemeClr val="dk1">
                      <a:alpha val="40000"/>
                    </a:schemeClr>
                  </a:outerShdw>
                </a:effectLst>
                <a:cs typeface="B Homa" panose="00000400000000000000" pitchFamily="2" charset="-78"/>
              </a:rPr>
              <a:t>میکل آنژبرج جدیدی را طراحی کرده بود تا جایگزین برج نا متقارن قرون وسطایی شود، اما وقتی سرانجام در سال1578 این کار عملی شد،طرح او را به حداقل رعایت کردند.(بیکن،1386: 117)</a:t>
            </a:r>
          </a:p>
        </p:txBody>
      </p:sp>
    </p:spTree>
    <p:extLst>
      <p:ext uri="{BB962C8B-B14F-4D97-AF65-F5344CB8AC3E}">
        <p14:creationId xmlns:p14="http://schemas.microsoft.com/office/powerpoint/2010/main" val="3667562237"/>
      </p:ext>
    </p:extLst>
  </p:cSld>
  <p:clrMapOvr>
    <a:masterClrMapping/>
  </p:clrMapOvr>
  <p:transition spd="slow">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660107" y="928048"/>
            <a:ext cx="4967786" cy="5049671"/>
          </a:xfrm>
          <a:prstGeom prst="roundRect">
            <a:avLst/>
          </a:prstGeom>
          <a:blipFill>
            <a:blip r:embed="rId2"/>
            <a:tile tx="0" ty="0" sx="100000" sy="100000" flip="none" algn="tl"/>
          </a:blipFill>
        </p:spPr>
        <p:style>
          <a:lnRef idx="1">
            <a:schemeClr val="accent6"/>
          </a:lnRef>
          <a:fillRef idx="2">
            <a:schemeClr val="accent6"/>
          </a:fillRef>
          <a:effectRef idx="1">
            <a:schemeClr val="accent6"/>
          </a:effectRef>
          <a:fontRef idx="minor">
            <a:schemeClr val="dk1"/>
          </a:fontRef>
        </p:style>
        <p:txBody>
          <a:bodyPr rtlCol="0" anchor="ctr"/>
          <a:lstStyle/>
          <a:p>
            <a:pPr algn="ctr" rtl="1">
              <a:lnSpc>
                <a:spcPct val="200000"/>
              </a:lnSpc>
            </a:pPr>
            <a:r>
              <a:rPr lang="fa-IR" dirty="0">
                <a:cs typeface="B Homa" panose="00000400000000000000" pitchFamily="2" charset="-78"/>
              </a:rPr>
              <a:t>میکل آنژ با ایجاد خطی مشخص و قاطع برای تعریف همکف ،نمای پالاتسو دل سناتوره را مدوله کرد،و بر فراز این خط ردیفی از ستون های چهار گوش عظیم قرنتی کار گذاشت.این ستون ها با ستون کاری غول پیکر و دو طبقه کاخهای همجوار که از قاعده تا قرنیز بام با یک خیز عظیم بالا رفته اند به بهترین وجهی کنش متقابل برقرار </a:t>
            </a:r>
            <a:r>
              <a:rPr lang="fa-IR" dirty="0" smtClean="0">
                <a:cs typeface="B Homa" panose="00000400000000000000" pitchFamily="2" charset="-78"/>
              </a:rPr>
              <a:t>میکنند.(بیکن1386: 117)</a:t>
            </a:r>
            <a:endParaRPr lang="ar-IQ" dirty="0">
              <a:cs typeface="B Homa" panose="00000400000000000000" pitchFamily="2" charset="-78"/>
            </a:endParaRPr>
          </a:p>
        </p:txBody>
      </p:sp>
      <p:sp>
        <p:nvSpPr>
          <p:cNvPr id="5" name="Rounded Rectangle 4"/>
          <p:cNvSpPr/>
          <p:nvPr/>
        </p:nvSpPr>
        <p:spPr>
          <a:xfrm>
            <a:off x="764276" y="928048"/>
            <a:ext cx="5431808" cy="5158853"/>
          </a:xfrm>
          <a:prstGeom prst="roundRect">
            <a:avLst/>
          </a:prstGeom>
          <a:blipFill>
            <a:blip r:embed="rId3"/>
            <a:tile tx="0" ty="0" sx="100000" sy="100000" flip="none" algn="tl"/>
          </a:blipFill>
        </p:spPr>
        <p:style>
          <a:lnRef idx="1">
            <a:schemeClr val="dk1"/>
          </a:lnRef>
          <a:fillRef idx="2">
            <a:schemeClr val="dk1"/>
          </a:fillRef>
          <a:effectRef idx="1">
            <a:schemeClr val="dk1"/>
          </a:effectRef>
          <a:fontRef idx="minor">
            <a:schemeClr val="dk1"/>
          </a:fontRef>
        </p:style>
        <p:txBody>
          <a:bodyPr rtlCol="0" anchor="ctr"/>
          <a:lstStyle/>
          <a:p>
            <a:pPr algn="r">
              <a:lnSpc>
                <a:spcPct val="200000"/>
              </a:lnSpc>
            </a:pPr>
            <a:r>
              <a:rPr lang="fa-IR" sz="2400" dirty="0" smtClean="0">
                <a:cs typeface="B Homa" panose="00000400000000000000" pitchFamily="2" charset="-78"/>
              </a:rPr>
              <a:t>نظم پا به کاپیتول میگذارد</a:t>
            </a:r>
          </a:p>
          <a:p>
            <a:pPr algn="ctr">
              <a:lnSpc>
                <a:spcPct val="200000"/>
              </a:lnSpc>
            </a:pPr>
            <a:r>
              <a:rPr lang="fa-IR" dirty="0" smtClean="0">
                <a:cs typeface="B Homa" panose="00000400000000000000" pitchFamily="2" charset="-78"/>
              </a:rPr>
              <a:t>یکی از بزرگترین ویژگی های کمپوزیسیون کامپیدلیو مدولاسیون زمین است.اگر شکل بیضوی و نقوش دوبعدی</a:t>
            </a:r>
            <a:r>
              <a:rPr lang="fa-IR" dirty="0">
                <a:cs typeface="B Homa" panose="00000400000000000000" pitchFamily="2" charset="-78"/>
              </a:rPr>
              <a:t> </a:t>
            </a:r>
            <a:r>
              <a:rPr lang="fa-IR" dirty="0" smtClean="0">
                <a:cs typeface="B Homa" panose="00000400000000000000" pitchFamily="2" charset="-78"/>
              </a:rPr>
              <a:t>ستاره شکل سنگ فرش آن نبود و نیز پیش آمدگی سه بعدی پله هایی که با ظرافت طراحی شده و بر آن محاط اند،وحدت و انسجام طرح هم حاصل نمیشد.محوطه سنگ فرش به خودی خود همچون یک عمل میکند و در نتیجه مجزایی بیضوی از فضا ایجاد میکند که بر ارزش فضاهای بزرگتر که سه عمارت تعریفش کرده اند می افزاید.(بیکن،1386: 118)</a:t>
            </a:r>
            <a:endParaRPr lang="ar-IQ" dirty="0">
              <a:cs typeface="B Homa" panose="00000400000000000000" pitchFamily="2" charset="-78"/>
            </a:endParaRPr>
          </a:p>
        </p:txBody>
      </p:sp>
      <p:sp>
        <p:nvSpPr>
          <p:cNvPr id="8" name="Slide Number Placeholder 7"/>
          <p:cNvSpPr>
            <a:spLocks noGrp="1"/>
          </p:cNvSpPr>
          <p:nvPr>
            <p:ph type="sldNum" sz="quarter" idx="12"/>
          </p:nvPr>
        </p:nvSpPr>
        <p:spPr/>
        <p:txBody>
          <a:bodyPr/>
          <a:lstStyle/>
          <a:p>
            <a:fld id="{7200B4A2-8199-47C6-B656-F017D711B267}" type="slidenum">
              <a:rPr lang="ar-IQ" smtClean="0"/>
              <a:t>8</a:t>
            </a:fld>
            <a:endParaRPr lang="ar-IQ"/>
          </a:p>
        </p:txBody>
      </p:sp>
    </p:spTree>
    <p:extLst>
      <p:ext uri="{BB962C8B-B14F-4D97-AF65-F5344CB8AC3E}">
        <p14:creationId xmlns:p14="http://schemas.microsoft.com/office/powerpoint/2010/main" val="238473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 y="379828"/>
            <a:ext cx="5229822" cy="5638835"/>
          </a:xfrm>
          <a:prstGeom prst="rect">
            <a:avLst/>
          </a:prstGeom>
          <a:ln w="228600" cap="sq" cmpd="thickThin">
            <a:solidFill>
              <a:srgbClr val="000000"/>
            </a:solidFill>
            <a:prstDash val="solid"/>
            <a:miter lim="800000"/>
          </a:ln>
          <a:effectLst>
            <a:innerShdw blurRad="76200">
              <a:srgbClr val="000000"/>
            </a:innerShdw>
          </a:effectLst>
        </p:spPr>
      </p:pic>
      <p:sp>
        <p:nvSpPr>
          <p:cNvPr id="8" name="Rounded Rectangle 7"/>
          <p:cNvSpPr/>
          <p:nvPr/>
        </p:nvSpPr>
        <p:spPr>
          <a:xfrm>
            <a:off x="5923129" y="177421"/>
            <a:ext cx="5800298" cy="5841242"/>
          </a:xfrm>
          <a:prstGeom prst="roundRect">
            <a:avLst/>
          </a:prstGeom>
          <a:blipFill>
            <a:blip r:embed="rId3"/>
            <a:tile tx="0" ty="0" sx="100000" sy="100000" flip="none" algn="tl"/>
          </a:blipFill>
        </p:spPr>
        <p:style>
          <a:lnRef idx="1">
            <a:schemeClr val="accent5"/>
          </a:lnRef>
          <a:fillRef idx="2">
            <a:schemeClr val="accent5"/>
          </a:fillRef>
          <a:effectRef idx="1">
            <a:schemeClr val="accent5"/>
          </a:effectRef>
          <a:fontRef idx="minor">
            <a:schemeClr val="dk1"/>
          </a:fontRef>
        </p:style>
        <p:txBody>
          <a:bodyPr rtlCol="0" anchor="ctr"/>
          <a:lstStyle/>
          <a:p>
            <a:pPr algn="ctr">
              <a:lnSpc>
                <a:spcPct val="250000"/>
              </a:lnSpc>
            </a:pPr>
            <a:r>
              <a:rPr lang="fa-IR" dirty="0" smtClean="0">
                <a:cs typeface="B Homa" panose="00000400000000000000" pitchFamily="2" charset="-78"/>
              </a:rPr>
              <a:t>این تصویر پس از مرگ میکل آنژ تهیه شده است و وضعیت نیمه تمام کامپیدولیو را در آن زمان نشان میدهد.این نیز خود شاهد دیگری است بر قدرت خارق العاده فکر این هنرمند که برای انگیزش سازندگان و معماران بعدی کفایت کرد تا کاخ را بنا کند که برای کامل کردن این فضا لازم بود،حاصل فضایی است که گذشته از زیبایی همچنان مظهر قلب رم باقی مانده است.(بیکن،1386: 118)</a:t>
            </a:r>
            <a:endParaRPr lang="ar-IQ" dirty="0">
              <a:cs typeface="B Homa" panose="00000400000000000000" pitchFamily="2" charset="-78"/>
            </a:endParaRPr>
          </a:p>
        </p:txBody>
      </p:sp>
      <p:sp>
        <p:nvSpPr>
          <p:cNvPr id="9" name="TextBox 8"/>
          <p:cNvSpPr txBox="1"/>
          <p:nvPr/>
        </p:nvSpPr>
        <p:spPr>
          <a:xfrm>
            <a:off x="1637732" y="6346209"/>
            <a:ext cx="2797791" cy="369332"/>
          </a:xfrm>
          <a:prstGeom prst="rect">
            <a:avLst/>
          </a:prstGeom>
          <a:noFill/>
        </p:spPr>
        <p:txBody>
          <a:bodyPr wrap="square" rtlCol="0">
            <a:spAutoFit/>
          </a:bodyPr>
          <a:lstStyle/>
          <a:p>
            <a:pPr algn="ctr" rtl="1"/>
            <a:r>
              <a:rPr lang="fa-IR" dirty="0" smtClean="0">
                <a:cs typeface="B Homa" panose="00000400000000000000" pitchFamily="2" charset="-78"/>
              </a:rPr>
              <a:t>بیکن1386: 118</a:t>
            </a:r>
            <a:endParaRPr lang="ar-IQ" dirty="0">
              <a:cs typeface="B Homa" panose="00000400000000000000" pitchFamily="2" charset="-78"/>
            </a:endParaRPr>
          </a:p>
        </p:txBody>
      </p:sp>
      <p:sp>
        <p:nvSpPr>
          <p:cNvPr id="11" name="Slide Number Placeholder 10"/>
          <p:cNvSpPr>
            <a:spLocks noGrp="1"/>
          </p:cNvSpPr>
          <p:nvPr>
            <p:ph type="sldNum" sz="quarter" idx="12"/>
          </p:nvPr>
        </p:nvSpPr>
        <p:spPr/>
        <p:txBody>
          <a:bodyPr/>
          <a:lstStyle/>
          <a:p>
            <a:fld id="{7200B4A2-8199-47C6-B656-F017D711B267}" type="slidenum">
              <a:rPr lang="ar-IQ" smtClean="0"/>
              <a:t>9</a:t>
            </a:fld>
            <a:endParaRPr lang="ar-IQ"/>
          </a:p>
        </p:txBody>
      </p:sp>
    </p:spTree>
    <p:extLst>
      <p:ext uri="{BB962C8B-B14F-4D97-AF65-F5344CB8AC3E}">
        <p14:creationId xmlns:p14="http://schemas.microsoft.com/office/powerpoint/2010/main" val="3146961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2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31</TotalTime>
  <Words>1216</Words>
  <Application>Microsoft Office PowerPoint</Application>
  <PresentationFormat>Widescreen</PresentationFormat>
  <Paragraphs>74</Paragraphs>
  <Slides>15</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B Homa</vt:lpstr>
      <vt:lpstr>Calibri</vt:lpstr>
      <vt:lpstr>Century Gothic</vt:lpstr>
      <vt:lpstr>Entezar     &lt;---------</vt:lpstr>
      <vt:lpstr>IranNastaliq</vt:lpstr>
      <vt:lpstr>Times New Roman</vt:lpstr>
      <vt:lpstr>Wingdings 3</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4</cp:revision>
  <dcterms:created xsi:type="dcterms:W3CDTF">2019-12-11T23:38:01Z</dcterms:created>
  <dcterms:modified xsi:type="dcterms:W3CDTF">2019-12-13T14:58:32Z</dcterms:modified>
</cp:coreProperties>
</file>