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0"/>
  </p:notesMasterIdLst>
  <p:sldIdLst>
    <p:sldId id="256" r:id="rId2"/>
    <p:sldId id="257" r:id="rId3"/>
    <p:sldId id="258" r:id="rId4"/>
    <p:sldId id="266" r:id="rId5"/>
    <p:sldId id="259" r:id="rId6"/>
    <p:sldId id="272" r:id="rId7"/>
    <p:sldId id="260" r:id="rId8"/>
    <p:sldId id="261" r:id="rId9"/>
    <p:sldId id="263" r:id="rId10"/>
    <p:sldId id="262" r:id="rId11"/>
    <p:sldId id="264" r:id="rId12"/>
    <p:sldId id="274" r:id="rId13"/>
    <p:sldId id="265" r:id="rId14"/>
    <p:sldId id="273" r:id="rId15"/>
    <p:sldId id="267" r:id="rId16"/>
    <p:sldId id="269" r:id="rId17"/>
    <p:sldId id="270" r:id="rId18"/>
    <p:sldId id="271"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94464" autoAdjust="0"/>
  </p:normalViewPr>
  <p:slideViewPr>
    <p:cSldViewPr>
      <p:cViewPr varScale="1">
        <p:scale>
          <a:sx n="75" d="100"/>
          <a:sy n="75" d="100"/>
        </p:scale>
        <p:origin x="105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7EE075-2335-4DCB-9432-1BAA0D640728}" type="datetimeFigureOut">
              <a:rPr lang="en-US" smtClean="0"/>
              <a:t>12/12/2019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46F522-4100-4579-ACB1-254911CE998C}" type="slidenum">
              <a:rPr lang="en-US" smtClean="0"/>
              <a:t>‹#›</a:t>
            </a:fld>
            <a:endParaRPr lang="en-US"/>
          </a:p>
        </p:txBody>
      </p:sp>
    </p:spTree>
    <p:extLst>
      <p:ext uri="{BB962C8B-B14F-4D97-AF65-F5344CB8AC3E}">
        <p14:creationId xmlns:p14="http://schemas.microsoft.com/office/powerpoint/2010/main" val="1458996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46F522-4100-4579-ACB1-254911CE998C}" type="slidenum">
              <a:rPr lang="en-US" smtClean="0"/>
              <a:t>1</a:t>
            </a:fld>
            <a:endParaRPr lang="en-US"/>
          </a:p>
        </p:txBody>
      </p:sp>
    </p:spTree>
    <p:extLst>
      <p:ext uri="{BB962C8B-B14F-4D97-AF65-F5344CB8AC3E}">
        <p14:creationId xmlns:p14="http://schemas.microsoft.com/office/powerpoint/2010/main" val="2576780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46F522-4100-4579-ACB1-254911CE998C}" type="slidenum">
              <a:rPr lang="en-US" smtClean="0"/>
              <a:t>15</a:t>
            </a:fld>
            <a:endParaRPr lang="en-US"/>
          </a:p>
        </p:txBody>
      </p:sp>
    </p:spTree>
    <p:extLst>
      <p:ext uri="{BB962C8B-B14F-4D97-AF65-F5344CB8AC3E}">
        <p14:creationId xmlns:p14="http://schemas.microsoft.com/office/powerpoint/2010/main" val="452809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20CDC8-3C54-491D-BADF-FAAC9F4438FA}" type="datetimeFigureOut">
              <a:rPr lang="en-US" smtClean="0"/>
              <a:t>12/12/2019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1086986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0CDC8-3C54-491D-BADF-FAAC9F4438FA}" type="datetimeFigureOut">
              <a:rPr lang="en-US" smtClean="0"/>
              <a:t>12/12/2019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2162116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0CDC8-3C54-491D-BADF-FAAC9F4438FA}" type="datetimeFigureOut">
              <a:rPr lang="en-US" smtClean="0"/>
              <a:t>12/12/2019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3804860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20CDC8-3C54-491D-BADF-FAAC9F4438FA}" type="datetimeFigureOut">
              <a:rPr lang="en-US" smtClean="0"/>
              <a:t>12/12/2019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4072474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20CDC8-3C54-491D-BADF-FAAC9F4438FA}" type="datetimeFigureOut">
              <a:rPr lang="en-US" smtClean="0"/>
              <a:t>12/12/2019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377524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20CDC8-3C54-491D-BADF-FAAC9F4438FA}" type="datetimeFigureOut">
              <a:rPr lang="en-US" smtClean="0"/>
              <a:t>12/12/2019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22298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20CDC8-3C54-491D-BADF-FAAC9F4438FA}" type="datetimeFigureOut">
              <a:rPr lang="en-US" smtClean="0"/>
              <a:t>12/12/2019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1158028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20CDC8-3C54-491D-BADF-FAAC9F4438FA}" type="datetimeFigureOut">
              <a:rPr lang="en-US" smtClean="0"/>
              <a:t>12/12/2019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1403332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20CDC8-3C54-491D-BADF-FAAC9F4438FA}" type="datetimeFigureOut">
              <a:rPr lang="en-US" smtClean="0"/>
              <a:t>12/12/2019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4049861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20CDC8-3C54-491D-BADF-FAAC9F4438FA}" type="datetimeFigureOut">
              <a:rPr lang="en-US" smtClean="0"/>
              <a:t>12/12/2019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3705651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20CDC8-3C54-491D-BADF-FAAC9F4438FA}" type="datetimeFigureOut">
              <a:rPr lang="en-US" smtClean="0"/>
              <a:t>12/12/2019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DFF023-3155-47F1-9765-831020AC10FB}" type="slidenum">
              <a:rPr lang="en-US" smtClean="0"/>
              <a:t>‹#›</a:t>
            </a:fld>
            <a:endParaRPr lang="en-US"/>
          </a:p>
        </p:txBody>
      </p:sp>
    </p:spTree>
    <p:extLst>
      <p:ext uri="{BB962C8B-B14F-4D97-AF65-F5344CB8AC3E}">
        <p14:creationId xmlns:p14="http://schemas.microsoft.com/office/powerpoint/2010/main" val="916259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20CDC8-3C54-491D-BADF-FAAC9F4438FA}" type="datetimeFigureOut">
              <a:rPr lang="en-US" smtClean="0"/>
              <a:t>12/12/2019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FF023-3155-47F1-9765-831020AC10FB}" type="slidenum">
              <a:rPr lang="en-US" smtClean="0"/>
              <a:t>‹#›</a:t>
            </a:fld>
            <a:endParaRPr lang="en-US"/>
          </a:p>
        </p:txBody>
      </p:sp>
    </p:spTree>
    <p:extLst>
      <p:ext uri="{BB962C8B-B14F-4D97-AF65-F5344CB8AC3E}">
        <p14:creationId xmlns:p14="http://schemas.microsoft.com/office/powerpoint/2010/main" val="301988761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6000"/>
            <a:lum/>
          </a:blip>
          <a:srcRect/>
          <a:stretch>
            <a:fillRect l="-2000" r="-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362200"/>
            <a:ext cx="7772400" cy="1373109"/>
          </a:xfrm>
        </p:spPr>
        <p:txBody>
          <a:bodyPr>
            <a:normAutofit/>
          </a:bodyPr>
          <a:lstStyle/>
          <a:p>
            <a:r>
              <a:rPr lang="fa-IR" sz="7200" b="1" dirty="0" smtClean="0">
                <a:cs typeface="B Davat" pitchFamily="2" charset="-78"/>
              </a:rPr>
              <a:t>میدان سرخ</a:t>
            </a:r>
            <a:r>
              <a:rPr lang="fa-IR" sz="5400" b="1" dirty="0" smtClean="0">
                <a:cs typeface="B Homa" panose="00000400000000000000" pitchFamily="2" charset="-78"/>
              </a:rPr>
              <a:t> </a:t>
            </a:r>
            <a:endParaRPr lang="en-US" sz="5400" b="1" dirty="0"/>
          </a:p>
        </p:txBody>
      </p:sp>
    </p:spTree>
    <p:extLst>
      <p:ext uri="{BB962C8B-B14F-4D97-AF65-F5344CB8AC3E}">
        <p14:creationId xmlns:p14="http://schemas.microsoft.com/office/powerpoint/2010/main" val="10448905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81500" y="742872"/>
            <a:ext cx="4648200" cy="923330"/>
          </a:xfrm>
          <a:prstGeom prst="rect">
            <a:avLst/>
          </a:prstGeom>
          <a:noFill/>
        </p:spPr>
        <p:txBody>
          <a:bodyPr wrap="square" rtlCol="0">
            <a:spAutoFit/>
          </a:bodyPr>
          <a:lstStyle/>
          <a:p>
            <a:pPr algn="r" rtl="1"/>
            <a:r>
              <a:rPr lang="fa-IR" dirty="0" smtClean="0">
                <a:cs typeface="B Homa" panose="00000400000000000000" pitchFamily="2" charset="-78"/>
              </a:rPr>
              <a:t>يكي ديگر از بخش‎هاي جديدي كه در سال‌هاي اخير (سال 1995) به ميدان سرخ اضافه شده است ، دروازه ورودي آن است.</a:t>
            </a:r>
            <a:endParaRPr lang="fa-IR" dirty="0">
              <a:cs typeface="B Homa" panose="00000400000000000000" pitchFamily="2" charset="-78"/>
            </a:endParaRPr>
          </a:p>
        </p:txBody>
      </p:sp>
      <p:pic>
        <p:nvPicPr>
          <p:cNvPr id="1026" name="Picture 2" descr="F:\molavi\میدان سرخ\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780346"/>
            <a:ext cx="3733800" cy="28003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molavi\میدان سرخ\53bi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3700" y="5266246"/>
            <a:ext cx="1752600" cy="13144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57800" y="152400"/>
            <a:ext cx="3640318" cy="584775"/>
          </a:xfrm>
          <a:prstGeom prst="rect">
            <a:avLst/>
          </a:prstGeom>
          <a:noFill/>
        </p:spPr>
        <p:txBody>
          <a:bodyPr wrap="square" rtlCol="0">
            <a:spAutoFit/>
          </a:bodyPr>
          <a:lstStyle/>
          <a:p>
            <a:pPr algn="r"/>
            <a:r>
              <a:rPr lang="fa-IR" sz="3200" b="1" dirty="0" smtClean="0">
                <a:cs typeface="B Homa" panose="00000400000000000000" pitchFamily="2" charset="-78"/>
              </a:rPr>
              <a:t>دروازه ورودی رستاخیز</a:t>
            </a:r>
            <a:endParaRPr lang="en-US" sz="3200" b="1" dirty="0"/>
          </a:p>
        </p:txBody>
      </p:sp>
      <p:pic>
        <p:nvPicPr>
          <p:cNvPr id="1028" name="Picture 4" descr="F:\molavi\میدان سرخ\1Entranc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81000"/>
            <a:ext cx="4114800" cy="308838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F:\molavi\میدان سرخ\RedSquareGat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178" y="3763479"/>
            <a:ext cx="2142744" cy="28172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397878" y="1351459"/>
            <a:ext cx="4631821" cy="2585323"/>
          </a:xfrm>
          <a:prstGeom prst="rect">
            <a:avLst/>
          </a:prstGeom>
          <a:noFill/>
        </p:spPr>
        <p:txBody>
          <a:bodyPr wrap="square" rtlCol="0">
            <a:spAutoFit/>
          </a:bodyPr>
          <a:lstStyle/>
          <a:p>
            <a:pPr algn="r" rtl="1"/>
            <a:r>
              <a:rPr lang="fa-IR" dirty="0" smtClean="0">
                <a:cs typeface="B Homa" panose="00000400000000000000" pitchFamily="2" charset="-78"/>
              </a:rPr>
              <a:t>در </a:t>
            </a:r>
            <a:r>
              <a:rPr lang="fa-IR" dirty="0">
                <a:cs typeface="B Homa" panose="00000400000000000000" pitchFamily="2" charset="-78"/>
              </a:rPr>
              <a:t>ابتداي ساخت اين ميدان به عنوان بازار وجود داشته اما بعدها چون ميدان سرخ براي رژه و نمايش جنگ‎افزار و ماشين‎هاي سنگين مورد استفاده قرار مي‎گرفته، مجبور به تخريب آن شده‌اند. در زمان جشن‌هاي هشتصد و پنجاهمين سالگرد تأسيس شهر مسكو تصميم گرفته شد نماي ميدان سرخ تا حد امكان به حالت اوليه آن برگردانده شود و به همين دليل اين دروازه بسيار زيبا كه كليساي كوچكي هم در داخل ديوار آن بنا شده است به ميدان سرخ اضافه شد</a:t>
            </a:r>
            <a:r>
              <a:rPr lang="fa-IR" dirty="0" smtClean="0">
                <a:cs typeface="B Homa" panose="00000400000000000000" pitchFamily="2" charset="-78"/>
              </a:rPr>
              <a:t>.</a:t>
            </a:r>
            <a:endParaRPr lang="fa-IR" dirty="0">
              <a:cs typeface="B Homa" panose="00000400000000000000" pitchFamily="2" charset="-78"/>
            </a:endParaRPr>
          </a:p>
        </p:txBody>
      </p:sp>
      <p:sp>
        <p:nvSpPr>
          <p:cNvPr id="7" name="TextBox 6"/>
          <p:cNvSpPr txBox="1"/>
          <p:nvPr/>
        </p:nvSpPr>
        <p:spPr>
          <a:xfrm>
            <a:off x="6248400" y="3757478"/>
            <a:ext cx="2781300" cy="1477328"/>
          </a:xfrm>
          <a:prstGeom prst="rect">
            <a:avLst/>
          </a:prstGeom>
          <a:noFill/>
        </p:spPr>
        <p:txBody>
          <a:bodyPr wrap="square" rtlCol="0">
            <a:spAutoFit/>
          </a:bodyPr>
          <a:lstStyle/>
          <a:p>
            <a:pPr algn="r"/>
            <a:r>
              <a:rPr lang="fa-IR" dirty="0">
                <a:cs typeface="B Homa" panose="00000400000000000000" pitchFamily="2" charset="-78"/>
              </a:rPr>
              <a:t>روي سنگ‌فرش جلوي اين كليساي كوچك صفحه‌اي فلزي قرار دارد كه نام آن كيلومتر صفر است. يعني تمام مسيرها از مسكو به نواحي </a:t>
            </a:r>
            <a:r>
              <a:rPr lang="fa-IR" dirty="0" smtClean="0">
                <a:cs typeface="B Homa" panose="00000400000000000000" pitchFamily="2" charset="-78"/>
              </a:rPr>
              <a:t>ديگر </a:t>
            </a:r>
            <a:r>
              <a:rPr lang="fa-IR" dirty="0">
                <a:cs typeface="B Homa" panose="00000400000000000000" pitchFamily="2" charset="-78"/>
              </a:rPr>
              <a:t>از اين نقطه حساب </a:t>
            </a:r>
            <a:r>
              <a:rPr lang="fa-IR" dirty="0" smtClean="0">
                <a:cs typeface="B Homa" panose="00000400000000000000" pitchFamily="2" charset="-78"/>
              </a:rPr>
              <a:t>ميشود.‎</a:t>
            </a:r>
            <a:endParaRPr lang="en-US" dirty="0"/>
          </a:p>
        </p:txBody>
      </p:sp>
    </p:spTree>
    <p:extLst>
      <p:ext uri="{BB962C8B-B14F-4D97-AF65-F5344CB8AC3E}">
        <p14:creationId xmlns:p14="http://schemas.microsoft.com/office/powerpoint/2010/main" val="2419982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86600" y="381000"/>
            <a:ext cx="1752600" cy="523220"/>
          </a:xfrm>
          <a:prstGeom prst="rect">
            <a:avLst/>
          </a:prstGeom>
          <a:noFill/>
        </p:spPr>
        <p:txBody>
          <a:bodyPr wrap="square" rtlCol="0">
            <a:spAutoFit/>
          </a:bodyPr>
          <a:lstStyle/>
          <a:p>
            <a:r>
              <a:rPr lang="fa-IR" sz="2800" b="1" dirty="0" smtClean="0">
                <a:cs typeface="B Homa" panose="00000400000000000000" pitchFamily="2" charset="-78"/>
              </a:rPr>
              <a:t>مرکز تجاری </a:t>
            </a:r>
            <a:endParaRPr lang="en-US" sz="2800" b="1" dirty="0"/>
          </a:p>
        </p:txBody>
      </p:sp>
      <p:sp>
        <p:nvSpPr>
          <p:cNvPr id="5" name="TextBox 4"/>
          <p:cNvSpPr txBox="1"/>
          <p:nvPr/>
        </p:nvSpPr>
        <p:spPr>
          <a:xfrm>
            <a:off x="6141974" y="381000"/>
            <a:ext cx="1219200" cy="584775"/>
          </a:xfrm>
          <a:prstGeom prst="rect">
            <a:avLst/>
          </a:prstGeom>
          <a:noFill/>
        </p:spPr>
        <p:txBody>
          <a:bodyPr wrap="square" rtlCol="0">
            <a:spAutoFit/>
          </a:bodyPr>
          <a:lstStyle/>
          <a:p>
            <a:r>
              <a:rPr lang="en-US" sz="3200" b="1" dirty="0" smtClean="0"/>
              <a:t>GUM </a:t>
            </a:r>
            <a:endParaRPr lang="en-US" sz="3200" b="1" dirty="0"/>
          </a:p>
        </p:txBody>
      </p:sp>
      <p:pic>
        <p:nvPicPr>
          <p:cNvPr id="2050" name="Picture 2" descr="F:\molavi\میدان سرخ\GUM,_Moscow,_Russia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1" y="333944"/>
            <a:ext cx="5428404" cy="355225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F:\molavi\میدان سرخ\Goum_by_nigh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4073302"/>
            <a:ext cx="3320554" cy="249032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943600" y="1066800"/>
            <a:ext cx="2819400" cy="1200329"/>
          </a:xfrm>
          <a:prstGeom prst="rect">
            <a:avLst/>
          </a:prstGeom>
          <a:noFill/>
        </p:spPr>
        <p:txBody>
          <a:bodyPr wrap="square" rtlCol="0">
            <a:spAutoFit/>
          </a:bodyPr>
          <a:lstStyle/>
          <a:p>
            <a:pPr algn="r"/>
            <a:r>
              <a:rPr lang="fa-IR" dirty="0" smtClean="0">
                <a:cs typeface="B Homa" panose="00000400000000000000" pitchFamily="2" charset="-78"/>
              </a:rPr>
              <a:t>بعد از رد شدن دروازه در ضلع شرقی مرکز خریدی که بسیاری از فروشگاه های معروف دنیا در آن شعبه دارند.</a:t>
            </a:r>
            <a:endParaRPr lang="en-US" dirty="0"/>
          </a:p>
        </p:txBody>
      </p:sp>
      <p:sp>
        <p:nvSpPr>
          <p:cNvPr id="3" name="TextBox 2"/>
          <p:cNvSpPr txBox="1"/>
          <p:nvPr/>
        </p:nvSpPr>
        <p:spPr>
          <a:xfrm>
            <a:off x="5948265" y="2584201"/>
            <a:ext cx="2825817" cy="646331"/>
          </a:xfrm>
          <a:prstGeom prst="rect">
            <a:avLst/>
          </a:prstGeom>
          <a:noFill/>
        </p:spPr>
        <p:txBody>
          <a:bodyPr wrap="square" rtlCol="0">
            <a:spAutoFit/>
          </a:bodyPr>
          <a:lstStyle/>
          <a:p>
            <a:pPr algn="r"/>
            <a:r>
              <a:rPr lang="fa-IR" dirty="0" smtClean="0">
                <a:cs typeface="B Homa" panose="00000400000000000000" pitchFamily="2" charset="-78"/>
              </a:rPr>
              <a:t>مرکز خرید جی یو ام سر واژه های  اختصار عبارت زیر است.</a:t>
            </a:r>
            <a:endParaRPr lang="en-US" dirty="0"/>
          </a:p>
        </p:txBody>
      </p:sp>
      <p:sp>
        <p:nvSpPr>
          <p:cNvPr id="6" name="TextBox 5"/>
          <p:cNvSpPr txBox="1"/>
          <p:nvPr/>
        </p:nvSpPr>
        <p:spPr>
          <a:xfrm>
            <a:off x="5873817" y="3230532"/>
            <a:ext cx="3048000" cy="369332"/>
          </a:xfrm>
          <a:prstGeom prst="rect">
            <a:avLst/>
          </a:prstGeom>
          <a:noFill/>
        </p:spPr>
        <p:txBody>
          <a:bodyPr wrap="square" rtlCol="0">
            <a:spAutoFit/>
          </a:bodyPr>
          <a:lstStyle/>
          <a:p>
            <a:r>
              <a:rPr lang="en-US" dirty="0"/>
              <a:t>(Glavny Universalny Magazin)</a:t>
            </a:r>
          </a:p>
        </p:txBody>
      </p:sp>
      <p:pic>
        <p:nvPicPr>
          <p:cNvPr id="1026" name="Picture 2" descr="F:\molavi\میدان سرخ\1309110241_Moscow.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42566" y="4062877"/>
            <a:ext cx="3320708" cy="249032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molavi\میدان سرخ\shopping center in red square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7284" y="4074104"/>
            <a:ext cx="1973465" cy="24903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58538" y="6553201"/>
            <a:ext cx="2057400" cy="307777"/>
          </a:xfrm>
          <a:prstGeom prst="rect">
            <a:avLst/>
          </a:prstGeom>
          <a:noFill/>
        </p:spPr>
        <p:txBody>
          <a:bodyPr wrap="square" rtlCol="0">
            <a:spAutoFit/>
          </a:bodyPr>
          <a:lstStyle/>
          <a:p>
            <a:r>
              <a:rPr lang="en-US" sz="1400" dirty="0" smtClean="0"/>
              <a:t>www.nextholiday.ir</a:t>
            </a:r>
            <a:endParaRPr lang="en-US" sz="1400" dirty="0"/>
          </a:p>
        </p:txBody>
      </p:sp>
    </p:spTree>
    <p:extLst>
      <p:ext uri="{BB962C8B-B14F-4D97-AF65-F5344CB8AC3E}">
        <p14:creationId xmlns:p14="http://schemas.microsoft.com/office/powerpoint/2010/main" val="10120441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molavi\میدان سرخ\Red_Square_map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938" y="3657600"/>
            <a:ext cx="3392779" cy="292604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9153" y="234223"/>
            <a:ext cx="4223208" cy="3231573"/>
          </a:xfrm>
          <a:prstGeom prst="rect">
            <a:avLst/>
          </a:prstGeom>
        </p:spPr>
      </p:pic>
      <p:sp>
        <p:nvSpPr>
          <p:cNvPr id="7" name="TextBox 6"/>
          <p:cNvSpPr txBox="1"/>
          <p:nvPr/>
        </p:nvSpPr>
        <p:spPr>
          <a:xfrm>
            <a:off x="5069114" y="1295400"/>
            <a:ext cx="2971800" cy="1938992"/>
          </a:xfrm>
          <a:prstGeom prst="rect">
            <a:avLst/>
          </a:prstGeom>
          <a:noFill/>
        </p:spPr>
        <p:txBody>
          <a:bodyPr wrap="square" rtlCol="0">
            <a:spAutoFit/>
          </a:bodyPr>
          <a:lstStyle/>
          <a:p>
            <a:pPr algn="r"/>
            <a:r>
              <a:rPr lang="fa-IR" sz="2000" dirty="0" smtClean="0">
                <a:cs typeface="B Homa" panose="00000400000000000000" pitchFamily="2" charset="-78"/>
              </a:rPr>
              <a:t>کاخ کرملین</a:t>
            </a:r>
          </a:p>
          <a:p>
            <a:pPr algn="r"/>
            <a:r>
              <a:rPr lang="fa-IR" sz="2000" dirty="0" smtClean="0">
                <a:cs typeface="B Homa" panose="00000400000000000000" pitchFamily="2" charset="-78"/>
              </a:rPr>
              <a:t>مقبره ی لنین</a:t>
            </a:r>
          </a:p>
          <a:p>
            <a:pPr algn="r"/>
            <a:r>
              <a:rPr lang="fa-IR" sz="2000" dirty="0" smtClean="0">
                <a:cs typeface="B Homa" panose="00000400000000000000" pitchFamily="2" charset="-78"/>
              </a:rPr>
              <a:t>کلیسای سنت باستیل</a:t>
            </a:r>
          </a:p>
          <a:p>
            <a:pPr algn="r"/>
            <a:r>
              <a:rPr lang="fa-IR" sz="2000" dirty="0" smtClean="0">
                <a:cs typeface="B Homa" panose="00000400000000000000" pitchFamily="2" charset="-78"/>
              </a:rPr>
              <a:t>مرکز تجاری گام</a:t>
            </a:r>
          </a:p>
          <a:p>
            <a:pPr algn="r"/>
            <a:r>
              <a:rPr lang="fa-IR" sz="2000" dirty="0" smtClean="0">
                <a:cs typeface="B Homa" panose="00000400000000000000" pitchFamily="2" charset="-78"/>
              </a:rPr>
              <a:t>کلیسای جامع کازان</a:t>
            </a:r>
          </a:p>
          <a:p>
            <a:pPr algn="r"/>
            <a:r>
              <a:rPr lang="fa-IR" sz="2000" dirty="0" smtClean="0">
                <a:cs typeface="B Homa" panose="00000400000000000000" pitchFamily="2" charset="-78"/>
              </a:rPr>
              <a:t>موزه ملی تاریخ روسیه </a:t>
            </a:r>
            <a:endParaRPr lang="en-US" sz="2000" dirty="0">
              <a:cs typeface="B Homa" panose="00000400000000000000" pitchFamily="2" charset="-78"/>
            </a:endParaRPr>
          </a:p>
        </p:txBody>
      </p:sp>
      <p:sp>
        <p:nvSpPr>
          <p:cNvPr id="8" name="TextBox 7"/>
          <p:cNvSpPr txBox="1"/>
          <p:nvPr/>
        </p:nvSpPr>
        <p:spPr>
          <a:xfrm>
            <a:off x="5105400" y="457200"/>
            <a:ext cx="3581400" cy="461665"/>
          </a:xfrm>
          <a:prstGeom prst="rect">
            <a:avLst/>
          </a:prstGeom>
          <a:noFill/>
        </p:spPr>
        <p:txBody>
          <a:bodyPr wrap="square" rtlCol="0">
            <a:spAutoFit/>
          </a:bodyPr>
          <a:lstStyle/>
          <a:p>
            <a:pPr algn="r"/>
            <a:r>
              <a:rPr lang="fa-IR" sz="2400" dirty="0" smtClean="0">
                <a:cs typeface="B Homa" panose="00000400000000000000" pitchFamily="2" charset="-78"/>
              </a:rPr>
              <a:t>عناصر محصور کننده میدان</a:t>
            </a:r>
            <a:endParaRPr lang="en-US" sz="2400" dirty="0">
              <a:cs typeface="B Homa" panose="00000400000000000000" pitchFamily="2" charset="-78"/>
            </a:endParaRPr>
          </a:p>
        </p:txBody>
      </p:sp>
      <p:pic>
        <p:nvPicPr>
          <p:cNvPr id="6" name="Picture 4" descr="F:\molavi\میدان سرخ\{EAE27D11-0878-4087-9B60-47B5EC5C6012}_shPrzd-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3535648"/>
            <a:ext cx="3356429"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3797578"/>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molavi\میدان سرخ\Panorama_360_Red_Squar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558" y="1905000"/>
            <a:ext cx="8839200" cy="1511313"/>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molavi\میدان سرخ\kremlin_01_b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2513" y="4332258"/>
            <a:ext cx="4441825" cy="192671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molavi\میدان سرخ\image10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476" y="3962400"/>
            <a:ext cx="4343400" cy="22965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899975" y="3886200"/>
            <a:ext cx="3906903" cy="369332"/>
          </a:xfrm>
          <a:prstGeom prst="rect">
            <a:avLst/>
          </a:prstGeom>
        </p:spPr>
        <p:txBody>
          <a:bodyPr wrap="none">
            <a:spAutoFit/>
          </a:bodyPr>
          <a:lstStyle/>
          <a:p>
            <a:r>
              <a:rPr lang="en-US" b="1" dirty="0"/>
              <a:t>Bird's Eye View of the Moscow Kremlin</a:t>
            </a:r>
          </a:p>
        </p:txBody>
      </p:sp>
      <p:sp>
        <p:nvSpPr>
          <p:cNvPr id="6" name="TextBox 5"/>
          <p:cNvSpPr txBox="1"/>
          <p:nvPr/>
        </p:nvSpPr>
        <p:spPr>
          <a:xfrm>
            <a:off x="337079" y="1154907"/>
            <a:ext cx="4108466" cy="461665"/>
          </a:xfrm>
          <a:prstGeom prst="rect">
            <a:avLst/>
          </a:prstGeom>
          <a:noFill/>
        </p:spPr>
        <p:txBody>
          <a:bodyPr wrap="square" rtlCol="0">
            <a:spAutoFit/>
          </a:bodyPr>
          <a:lstStyle/>
          <a:p>
            <a:pPr algn="ctr"/>
            <a:r>
              <a:rPr lang="fa-IR" sz="2400" b="1" dirty="0" smtClean="0">
                <a:cs typeface="B Homa" panose="00000400000000000000" pitchFamily="2" charset="-78"/>
              </a:rPr>
              <a:t>پانورامای 360 درجه میدان سرخ</a:t>
            </a:r>
            <a:endParaRPr lang="en-US" sz="2400" b="1" dirty="0"/>
          </a:p>
        </p:txBody>
      </p:sp>
      <p:sp>
        <p:nvSpPr>
          <p:cNvPr id="2" name="TextBox 1"/>
          <p:cNvSpPr txBox="1"/>
          <p:nvPr/>
        </p:nvSpPr>
        <p:spPr>
          <a:xfrm>
            <a:off x="4114800" y="381000"/>
            <a:ext cx="4495800" cy="707886"/>
          </a:xfrm>
          <a:prstGeom prst="rect">
            <a:avLst/>
          </a:prstGeom>
          <a:noFill/>
        </p:spPr>
        <p:txBody>
          <a:bodyPr wrap="square" rtlCol="0">
            <a:spAutoFit/>
          </a:bodyPr>
          <a:lstStyle/>
          <a:p>
            <a:pPr algn="r"/>
            <a:r>
              <a:rPr lang="fa-IR" sz="4000" b="1" dirty="0" smtClean="0">
                <a:cs typeface="B Homa" panose="00000400000000000000" pitchFamily="2" charset="-78"/>
              </a:rPr>
              <a:t>خط آسمان میدان</a:t>
            </a:r>
            <a:endParaRPr lang="en-US" sz="4000" b="1" dirty="0">
              <a:cs typeface="B Homa" panose="00000400000000000000" pitchFamily="2" charset="-78"/>
            </a:endParaRPr>
          </a:p>
        </p:txBody>
      </p:sp>
      <p:sp>
        <p:nvSpPr>
          <p:cNvPr id="8" name="TextBox 7"/>
          <p:cNvSpPr txBox="1"/>
          <p:nvPr/>
        </p:nvSpPr>
        <p:spPr>
          <a:xfrm>
            <a:off x="138558" y="6312333"/>
            <a:ext cx="2895600" cy="369332"/>
          </a:xfrm>
          <a:prstGeom prst="rect">
            <a:avLst/>
          </a:prstGeom>
          <a:noFill/>
        </p:spPr>
        <p:txBody>
          <a:bodyPr wrap="square" rtlCol="0">
            <a:spAutoFit/>
          </a:bodyPr>
          <a:lstStyle/>
          <a:p>
            <a:r>
              <a:rPr lang="en-US" dirty="0" smtClean="0"/>
              <a:t>www.airpano.com</a:t>
            </a:r>
            <a:endParaRPr lang="en-US" dirty="0"/>
          </a:p>
        </p:txBody>
      </p:sp>
      <p:sp>
        <p:nvSpPr>
          <p:cNvPr id="9" name="TextBox 8"/>
          <p:cNvSpPr txBox="1"/>
          <p:nvPr/>
        </p:nvSpPr>
        <p:spPr>
          <a:xfrm>
            <a:off x="125203" y="3414799"/>
            <a:ext cx="3657600" cy="369332"/>
          </a:xfrm>
          <a:prstGeom prst="rect">
            <a:avLst/>
          </a:prstGeom>
          <a:noFill/>
        </p:spPr>
        <p:txBody>
          <a:bodyPr wrap="square" rtlCol="0">
            <a:spAutoFit/>
          </a:bodyPr>
          <a:lstStyle/>
          <a:p>
            <a:r>
              <a:rPr lang="en-US" dirty="0"/>
              <a:t>www.en.wikipedia.org</a:t>
            </a:r>
          </a:p>
        </p:txBody>
      </p:sp>
    </p:spTree>
    <p:extLst>
      <p:ext uri="{BB962C8B-B14F-4D97-AF65-F5344CB8AC3E}">
        <p14:creationId xmlns:p14="http://schemas.microsoft.com/office/powerpoint/2010/main" val="400584538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6195" y="3793743"/>
            <a:ext cx="3810000" cy="28618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61" y="3810000"/>
            <a:ext cx="4268450" cy="284563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F:\molavi\میدان سرخ\48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996" y="282867"/>
            <a:ext cx="3615179" cy="334203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105400" y="204951"/>
            <a:ext cx="3733800" cy="954107"/>
          </a:xfrm>
          <a:prstGeom prst="rect">
            <a:avLst/>
          </a:prstGeom>
          <a:noFill/>
        </p:spPr>
        <p:txBody>
          <a:bodyPr wrap="square" rtlCol="0">
            <a:spAutoFit/>
          </a:bodyPr>
          <a:lstStyle/>
          <a:p>
            <a:pPr algn="r"/>
            <a:r>
              <a:rPr lang="fa-IR" sz="2800" b="1" dirty="0" smtClean="0">
                <a:cs typeface="B Homa" panose="00000400000000000000" pitchFamily="2" charset="-78"/>
              </a:rPr>
              <a:t>عملکرد و فعالیت ها ی میدان</a:t>
            </a:r>
            <a:endParaRPr lang="en-US" sz="2800" b="1" dirty="0">
              <a:cs typeface="B Homa" panose="00000400000000000000" pitchFamily="2" charset="-78"/>
            </a:endParaRPr>
          </a:p>
        </p:txBody>
      </p:sp>
      <p:sp>
        <p:nvSpPr>
          <p:cNvPr id="2" name="TextBox 1"/>
          <p:cNvSpPr txBox="1"/>
          <p:nvPr/>
        </p:nvSpPr>
        <p:spPr>
          <a:xfrm>
            <a:off x="4953000" y="728171"/>
            <a:ext cx="3810000" cy="1200329"/>
          </a:xfrm>
          <a:prstGeom prst="rect">
            <a:avLst/>
          </a:prstGeom>
          <a:noFill/>
        </p:spPr>
        <p:txBody>
          <a:bodyPr wrap="square" rtlCol="0">
            <a:spAutoFit/>
          </a:bodyPr>
          <a:lstStyle/>
          <a:p>
            <a:pPr algn="r"/>
            <a:r>
              <a:rPr lang="fa-IR" dirty="0" smtClean="0">
                <a:cs typeface="B Homa" panose="00000400000000000000" pitchFamily="2" charset="-78"/>
              </a:rPr>
              <a:t>میدان سرخ محلی برای ملاقات‌های </a:t>
            </a:r>
            <a:r>
              <a:rPr lang="fa-IR" dirty="0">
                <a:cs typeface="B Homa" panose="00000400000000000000" pitchFamily="2" charset="-78"/>
              </a:rPr>
              <a:t>مهم و گپ و گفت‌های گوناگون، همچنین مکانی برای برگزاری جشن‌های مذهبی، اجتماعات عمومی</a:t>
            </a:r>
            <a:r>
              <a:rPr lang="fa-IR" dirty="0" smtClean="0">
                <a:cs typeface="B Homa" panose="00000400000000000000" pitchFamily="2" charset="-78"/>
              </a:rPr>
              <a:t>، رژه های نظامی و... است.</a:t>
            </a:r>
            <a:endParaRPr lang="en-US" dirty="0">
              <a:cs typeface="B Homa" panose="00000400000000000000" pitchFamily="2" charset="-78"/>
            </a:endParaRPr>
          </a:p>
        </p:txBody>
      </p:sp>
      <p:sp>
        <p:nvSpPr>
          <p:cNvPr id="3" name="TextBox 2"/>
          <p:cNvSpPr txBox="1"/>
          <p:nvPr/>
        </p:nvSpPr>
        <p:spPr>
          <a:xfrm>
            <a:off x="5344605" y="2057399"/>
            <a:ext cx="3418395" cy="646331"/>
          </a:xfrm>
          <a:prstGeom prst="rect">
            <a:avLst/>
          </a:prstGeom>
          <a:noFill/>
        </p:spPr>
        <p:txBody>
          <a:bodyPr wrap="square" rtlCol="0">
            <a:spAutoFit/>
          </a:bodyPr>
          <a:lstStyle/>
          <a:p>
            <a:pPr algn="r"/>
            <a:r>
              <a:rPr lang="fa-IR" dirty="0" smtClean="0">
                <a:cs typeface="B Homa" panose="00000400000000000000" pitchFamily="2" charset="-78"/>
              </a:rPr>
              <a:t>وجود چندین جاذبه ی گردشگری که جذب توریست می کند. </a:t>
            </a:r>
            <a:endParaRPr lang="en-US" dirty="0">
              <a:cs typeface="B Homa" panose="00000400000000000000" pitchFamily="2" charset="-78"/>
            </a:endParaRPr>
          </a:p>
        </p:txBody>
      </p:sp>
      <p:sp>
        <p:nvSpPr>
          <p:cNvPr id="9" name="TextBox 8"/>
          <p:cNvSpPr txBox="1"/>
          <p:nvPr/>
        </p:nvSpPr>
        <p:spPr>
          <a:xfrm>
            <a:off x="5282742" y="2883874"/>
            <a:ext cx="3480258" cy="369332"/>
          </a:xfrm>
          <a:prstGeom prst="rect">
            <a:avLst/>
          </a:prstGeom>
          <a:noFill/>
        </p:spPr>
        <p:txBody>
          <a:bodyPr wrap="square" rtlCol="0">
            <a:spAutoFit/>
          </a:bodyPr>
          <a:lstStyle/>
          <a:p>
            <a:pPr algn="r"/>
            <a:r>
              <a:rPr lang="fa-IR" dirty="0">
                <a:cs typeface="B Homa" panose="00000400000000000000" pitchFamily="2" charset="-78"/>
              </a:rPr>
              <a:t>محل اجرای کنسرت‌های بسیار بزرگ </a:t>
            </a:r>
            <a:r>
              <a:rPr lang="fa-IR" dirty="0" smtClean="0">
                <a:cs typeface="B Homa" panose="00000400000000000000" pitchFamily="2" charset="-78"/>
              </a:rPr>
              <a:t>است.</a:t>
            </a:r>
            <a:endParaRPr lang="en-US" dirty="0">
              <a:cs typeface="B Homa" panose="00000400000000000000" pitchFamily="2" charset="-78"/>
            </a:endParaRPr>
          </a:p>
        </p:txBody>
      </p:sp>
    </p:spTree>
    <p:extLst>
      <p:ext uri="{BB962C8B-B14F-4D97-AF65-F5344CB8AC3E}">
        <p14:creationId xmlns:p14="http://schemas.microsoft.com/office/powerpoint/2010/main" val="19146296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569" y="1066800"/>
            <a:ext cx="4556170" cy="265446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9051" y="1063744"/>
            <a:ext cx="3803653" cy="2644728"/>
          </a:xfrm>
          <a:prstGeom prst="rect">
            <a:avLst/>
          </a:prstGeom>
        </p:spPr>
      </p:pic>
      <p:pic>
        <p:nvPicPr>
          <p:cNvPr id="3074" name="Picture 2" descr="F:\molavi\میدان سرخ\u17_2193095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1569" y="3810000"/>
            <a:ext cx="4556170" cy="276220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molavi\میدان سرخ\world-ii-era-red-arm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59051" y="3868036"/>
            <a:ext cx="3856349" cy="27041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981200" y="304800"/>
            <a:ext cx="5410200" cy="461665"/>
          </a:xfrm>
          <a:prstGeom prst="rect">
            <a:avLst/>
          </a:prstGeom>
          <a:noFill/>
        </p:spPr>
        <p:txBody>
          <a:bodyPr wrap="square" rtlCol="0">
            <a:spAutoFit/>
          </a:bodyPr>
          <a:lstStyle/>
          <a:p>
            <a:pPr algn="ctr"/>
            <a:r>
              <a:rPr lang="fa-IR" sz="2400" b="1" dirty="0" smtClean="0">
                <a:cs typeface="B Homa" panose="00000400000000000000" pitchFamily="2" charset="-78"/>
              </a:rPr>
              <a:t>رژه ها ی نظامی سربازها و تانک ها</a:t>
            </a:r>
            <a:endParaRPr lang="en-US" sz="2400" b="1" dirty="0">
              <a:cs typeface="B Homa" panose="00000400000000000000" pitchFamily="2" charset="-78"/>
            </a:endParaRPr>
          </a:p>
        </p:txBody>
      </p:sp>
      <p:sp>
        <p:nvSpPr>
          <p:cNvPr id="7" name="TextBox 6"/>
          <p:cNvSpPr txBox="1"/>
          <p:nvPr/>
        </p:nvSpPr>
        <p:spPr>
          <a:xfrm>
            <a:off x="3733800" y="6519446"/>
            <a:ext cx="2819400" cy="338554"/>
          </a:xfrm>
          <a:prstGeom prst="rect">
            <a:avLst/>
          </a:prstGeom>
          <a:noFill/>
        </p:spPr>
        <p:txBody>
          <a:bodyPr wrap="square" rtlCol="0">
            <a:spAutoFit/>
          </a:bodyPr>
          <a:lstStyle/>
          <a:p>
            <a:r>
              <a:rPr lang="en-US" sz="1600" dirty="0" smtClean="0"/>
              <a:t>www.sputniknews.com</a:t>
            </a:r>
            <a:endParaRPr lang="en-US" sz="1600" dirty="0"/>
          </a:p>
        </p:txBody>
      </p:sp>
    </p:spTree>
    <p:extLst>
      <p:ext uri="{BB962C8B-B14F-4D97-AF65-F5344CB8AC3E}">
        <p14:creationId xmlns:p14="http://schemas.microsoft.com/office/powerpoint/2010/main" val="414434023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molavi\میدان سرخ\red-square-fireworks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274" y="3709842"/>
            <a:ext cx="3733854" cy="28008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molavi\میدان سرخ\linkin-park-in-red-square-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2881" y="3675277"/>
            <a:ext cx="4114800" cy="2806065"/>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F:\molavi\میدان سرخ\cbn_lp_performs_red_square_moscow__28692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7595" y="833270"/>
            <a:ext cx="4076700" cy="271610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molavi\میدان سرخ\Red-Square (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484" y="762032"/>
            <a:ext cx="3740138" cy="285857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14400" y="120877"/>
            <a:ext cx="2667000" cy="461665"/>
          </a:xfrm>
          <a:prstGeom prst="rect">
            <a:avLst/>
          </a:prstGeom>
          <a:noFill/>
        </p:spPr>
        <p:txBody>
          <a:bodyPr wrap="square" rtlCol="0">
            <a:spAutoFit/>
          </a:bodyPr>
          <a:lstStyle/>
          <a:p>
            <a:pPr algn="ctr"/>
            <a:r>
              <a:rPr lang="fa-IR" sz="2400" b="1" dirty="0" smtClean="0">
                <a:cs typeface="B Homa" panose="00000400000000000000" pitchFamily="2" charset="-78"/>
              </a:rPr>
              <a:t>برپایی کریسمس</a:t>
            </a:r>
            <a:endParaRPr lang="en-US" sz="2400" b="1" dirty="0">
              <a:cs typeface="B Homa" panose="00000400000000000000" pitchFamily="2" charset="-78"/>
            </a:endParaRPr>
          </a:p>
        </p:txBody>
      </p:sp>
      <p:sp>
        <p:nvSpPr>
          <p:cNvPr id="3" name="TextBox 2"/>
          <p:cNvSpPr txBox="1"/>
          <p:nvPr/>
        </p:nvSpPr>
        <p:spPr>
          <a:xfrm>
            <a:off x="4632881" y="154572"/>
            <a:ext cx="3505200" cy="400110"/>
          </a:xfrm>
          <a:prstGeom prst="rect">
            <a:avLst/>
          </a:prstGeom>
          <a:noFill/>
        </p:spPr>
        <p:txBody>
          <a:bodyPr wrap="square" rtlCol="0">
            <a:spAutoFit/>
          </a:bodyPr>
          <a:lstStyle/>
          <a:p>
            <a:pPr algn="ctr"/>
            <a:r>
              <a:rPr lang="fa-IR" sz="2000" b="1" dirty="0" smtClean="0">
                <a:cs typeface="B Homa" panose="00000400000000000000" pitchFamily="2" charset="-78"/>
              </a:rPr>
              <a:t>برپایی چندین کنسرت بزرگ</a:t>
            </a:r>
            <a:endParaRPr lang="en-US" sz="2000" b="1" dirty="0">
              <a:cs typeface="B Homa" panose="00000400000000000000" pitchFamily="2" charset="-78"/>
            </a:endParaRPr>
          </a:p>
        </p:txBody>
      </p:sp>
      <p:sp>
        <p:nvSpPr>
          <p:cNvPr id="8" name="TextBox 7"/>
          <p:cNvSpPr txBox="1"/>
          <p:nvPr/>
        </p:nvSpPr>
        <p:spPr>
          <a:xfrm>
            <a:off x="3566081" y="6519884"/>
            <a:ext cx="2819400" cy="307777"/>
          </a:xfrm>
          <a:prstGeom prst="rect">
            <a:avLst/>
          </a:prstGeom>
          <a:noFill/>
        </p:spPr>
        <p:txBody>
          <a:bodyPr wrap="square" rtlCol="0">
            <a:spAutoFit/>
          </a:bodyPr>
          <a:lstStyle/>
          <a:p>
            <a:r>
              <a:rPr lang="en-US" sz="1400" dirty="0" smtClean="0"/>
              <a:t>www.sputniknews.com</a:t>
            </a:r>
            <a:endParaRPr lang="en-US" sz="1400" dirty="0"/>
          </a:p>
        </p:txBody>
      </p:sp>
    </p:spTree>
    <p:extLst>
      <p:ext uri="{BB962C8B-B14F-4D97-AF65-F5344CB8AC3E}">
        <p14:creationId xmlns:p14="http://schemas.microsoft.com/office/powerpoint/2010/main" val="29035859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91200" y="304800"/>
            <a:ext cx="2819400" cy="584775"/>
          </a:xfrm>
          <a:prstGeom prst="rect">
            <a:avLst/>
          </a:prstGeom>
          <a:noFill/>
        </p:spPr>
        <p:txBody>
          <a:bodyPr wrap="square" rtlCol="0">
            <a:spAutoFit/>
          </a:bodyPr>
          <a:lstStyle/>
          <a:p>
            <a:pPr algn="r"/>
            <a:r>
              <a:rPr lang="fa-IR" sz="3200" b="1" dirty="0" smtClean="0">
                <a:cs typeface="B Homa" panose="00000400000000000000" pitchFamily="2" charset="-78"/>
              </a:rPr>
              <a:t>نظر شخصی</a:t>
            </a:r>
            <a:endParaRPr lang="en-US" sz="3200" b="1" dirty="0">
              <a:cs typeface="B Homa" panose="00000400000000000000" pitchFamily="2" charset="-78"/>
            </a:endParaRPr>
          </a:p>
        </p:txBody>
      </p:sp>
      <p:sp>
        <p:nvSpPr>
          <p:cNvPr id="2" name="TextBox 1"/>
          <p:cNvSpPr txBox="1"/>
          <p:nvPr/>
        </p:nvSpPr>
        <p:spPr>
          <a:xfrm>
            <a:off x="609600" y="1143000"/>
            <a:ext cx="7848600" cy="646331"/>
          </a:xfrm>
          <a:prstGeom prst="rect">
            <a:avLst/>
          </a:prstGeom>
          <a:noFill/>
        </p:spPr>
        <p:txBody>
          <a:bodyPr wrap="square" rtlCol="0">
            <a:spAutoFit/>
          </a:bodyPr>
          <a:lstStyle/>
          <a:p>
            <a:pPr algn="r"/>
            <a:r>
              <a:rPr lang="fa-IR" dirty="0" smtClean="0">
                <a:cs typeface="B Homa" panose="00000400000000000000" pitchFamily="2" charset="-78"/>
              </a:rPr>
              <a:t>میدان سرخ با توجه به این که با طرح قبلی شکل نگرفته و به تدریج ساخته شده است ، نمونه ی یک میدان موفق بوده و توانسته تبدیل به نماد کشور روسیه شود.  </a:t>
            </a:r>
            <a:endParaRPr lang="en-US" dirty="0">
              <a:cs typeface="B Homa" panose="00000400000000000000" pitchFamily="2" charset="-78"/>
            </a:endParaRPr>
          </a:p>
        </p:txBody>
      </p:sp>
      <p:pic>
        <p:nvPicPr>
          <p:cNvPr id="6" name="Picture 3" descr="F:\molavi\میدان سرخ\bigma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2057400"/>
            <a:ext cx="6400800" cy="4515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227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9000"/>
            <a:lum/>
          </a:blip>
          <a:srcRect/>
          <a:stretch>
            <a:fillRect l="-6000" r="-6000"/>
          </a:stretch>
        </a:blipFill>
        <a:effectLst/>
      </p:bgPr>
    </p:bg>
    <p:spTree>
      <p:nvGrpSpPr>
        <p:cNvPr id="1" name=""/>
        <p:cNvGrpSpPr/>
        <p:nvPr/>
      </p:nvGrpSpPr>
      <p:grpSpPr>
        <a:xfrm>
          <a:off x="0" y="0"/>
          <a:ext cx="0" cy="0"/>
          <a:chOff x="0" y="0"/>
          <a:chExt cx="0" cy="0"/>
        </a:xfrm>
      </p:grpSpPr>
      <p:sp>
        <p:nvSpPr>
          <p:cNvPr id="2" name="TextBox 1"/>
          <p:cNvSpPr txBox="1"/>
          <p:nvPr/>
        </p:nvSpPr>
        <p:spPr>
          <a:xfrm>
            <a:off x="6172200" y="381000"/>
            <a:ext cx="2514600" cy="461665"/>
          </a:xfrm>
          <a:prstGeom prst="rect">
            <a:avLst/>
          </a:prstGeom>
          <a:noFill/>
        </p:spPr>
        <p:txBody>
          <a:bodyPr wrap="square" rtlCol="0">
            <a:spAutoFit/>
          </a:bodyPr>
          <a:lstStyle/>
          <a:p>
            <a:pPr algn="r"/>
            <a:r>
              <a:rPr lang="fa-IR" sz="2400" b="1" dirty="0" smtClean="0">
                <a:cs typeface="B Homa" panose="00000400000000000000" pitchFamily="2" charset="-78"/>
              </a:rPr>
              <a:t>منابع </a:t>
            </a:r>
            <a:endParaRPr lang="en-US" sz="2400" b="1" dirty="0">
              <a:cs typeface="B Homa" panose="00000400000000000000" pitchFamily="2" charset="-78"/>
            </a:endParaRPr>
          </a:p>
        </p:txBody>
      </p:sp>
      <p:sp>
        <p:nvSpPr>
          <p:cNvPr id="3" name="TextBox 2"/>
          <p:cNvSpPr txBox="1"/>
          <p:nvPr/>
        </p:nvSpPr>
        <p:spPr>
          <a:xfrm>
            <a:off x="457200" y="1425804"/>
            <a:ext cx="3657600" cy="369332"/>
          </a:xfrm>
          <a:prstGeom prst="rect">
            <a:avLst/>
          </a:prstGeom>
          <a:noFill/>
        </p:spPr>
        <p:txBody>
          <a:bodyPr wrap="square" rtlCol="0">
            <a:spAutoFit/>
          </a:bodyPr>
          <a:lstStyle/>
          <a:p>
            <a:r>
              <a:rPr lang="en-US" dirty="0"/>
              <a:t>www.en.wikipedia.org</a:t>
            </a:r>
          </a:p>
        </p:txBody>
      </p:sp>
      <p:sp>
        <p:nvSpPr>
          <p:cNvPr id="4" name="TextBox 3"/>
          <p:cNvSpPr txBox="1"/>
          <p:nvPr/>
        </p:nvSpPr>
        <p:spPr>
          <a:xfrm>
            <a:off x="457200" y="1948934"/>
            <a:ext cx="2057400" cy="369332"/>
          </a:xfrm>
          <a:prstGeom prst="rect">
            <a:avLst/>
          </a:prstGeom>
          <a:noFill/>
        </p:spPr>
        <p:txBody>
          <a:bodyPr wrap="square" rtlCol="0">
            <a:spAutoFit/>
          </a:bodyPr>
          <a:lstStyle/>
          <a:p>
            <a:r>
              <a:rPr lang="en-US" dirty="0" smtClean="0"/>
              <a:t>www.nextholiday.ir</a:t>
            </a:r>
            <a:endParaRPr lang="en-US" dirty="0"/>
          </a:p>
        </p:txBody>
      </p:sp>
      <p:sp>
        <p:nvSpPr>
          <p:cNvPr id="5" name="TextBox 4"/>
          <p:cNvSpPr txBox="1"/>
          <p:nvPr/>
        </p:nvSpPr>
        <p:spPr>
          <a:xfrm>
            <a:off x="457200" y="2438400"/>
            <a:ext cx="2819400" cy="369332"/>
          </a:xfrm>
          <a:prstGeom prst="rect">
            <a:avLst/>
          </a:prstGeom>
          <a:noFill/>
        </p:spPr>
        <p:txBody>
          <a:bodyPr wrap="square" rtlCol="0">
            <a:spAutoFit/>
          </a:bodyPr>
          <a:lstStyle/>
          <a:p>
            <a:r>
              <a:rPr lang="en-US" dirty="0" smtClean="0"/>
              <a:t>www.sputniknews.com</a:t>
            </a:r>
            <a:endParaRPr lang="en-US" dirty="0"/>
          </a:p>
        </p:txBody>
      </p:sp>
      <p:sp>
        <p:nvSpPr>
          <p:cNvPr id="6" name="TextBox 5"/>
          <p:cNvSpPr txBox="1"/>
          <p:nvPr/>
        </p:nvSpPr>
        <p:spPr>
          <a:xfrm>
            <a:off x="457200" y="2998567"/>
            <a:ext cx="2895600" cy="369332"/>
          </a:xfrm>
          <a:prstGeom prst="rect">
            <a:avLst/>
          </a:prstGeom>
          <a:noFill/>
        </p:spPr>
        <p:txBody>
          <a:bodyPr wrap="square" rtlCol="0">
            <a:spAutoFit/>
          </a:bodyPr>
          <a:lstStyle/>
          <a:p>
            <a:r>
              <a:rPr lang="en-US" dirty="0" smtClean="0"/>
              <a:t>www.airpano.com</a:t>
            </a:r>
            <a:endParaRPr lang="en-US" dirty="0"/>
          </a:p>
        </p:txBody>
      </p:sp>
      <p:sp>
        <p:nvSpPr>
          <p:cNvPr id="7" name="TextBox 6"/>
          <p:cNvSpPr txBox="1"/>
          <p:nvPr/>
        </p:nvSpPr>
        <p:spPr>
          <a:xfrm>
            <a:off x="457200" y="3505200"/>
            <a:ext cx="2362200" cy="369332"/>
          </a:xfrm>
          <a:prstGeom prst="rect">
            <a:avLst/>
          </a:prstGeom>
          <a:noFill/>
        </p:spPr>
        <p:txBody>
          <a:bodyPr wrap="square" rtlCol="0">
            <a:spAutoFit/>
          </a:bodyPr>
          <a:lstStyle/>
          <a:p>
            <a:r>
              <a:rPr lang="en-US" dirty="0" smtClean="0"/>
              <a:t>www.sofrehkhune.com</a:t>
            </a:r>
            <a:endParaRPr lang="en-US" dirty="0"/>
          </a:p>
        </p:txBody>
      </p:sp>
    </p:spTree>
    <p:extLst>
      <p:ext uri="{BB962C8B-B14F-4D97-AF65-F5344CB8AC3E}">
        <p14:creationId xmlns:p14="http://schemas.microsoft.com/office/powerpoint/2010/main" val="425986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3000"/>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Homa" panose="00000400000000000000" pitchFamily="2" charset="-78"/>
              </a:rPr>
              <a:t>فهرست</a:t>
            </a:r>
            <a:endParaRPr lang="en-US" dirty="0"/>
          </a:p>
        </p:txBody>
      </p:sp>
      <p:sp>
        <p:nvSpPr>
          <p:cNvPr id="3" name="Quad Arrow 2"/>
          <p:cNvSpPr/>
          <p:nvPr/>
        </p:nvSpPr>
        <p:spPr>
          <a:xfrm>
            <a:off x="8077200" y="1547099"/>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Quad Arrow 3"/>
          <p:cNvSpPr/>
          <p:nvPr/>
        </p:nvSpPr>
        <p:spPr>
          <a:xfrm>
            <a:off x="8077200" y="2064295"/>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Quad Arrow 4"/>
          <p:cNvSpPr/>
          <p:nvPr/>
        </p:nvSpPr>
        <p:spPr>
          <a:xfrm>
            <a:off x="8077200" y="2590800"/>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Quad Arrow 5"/>
          <p:cNvSpPr/>
          <p:nvPr/>
        </p:nvSpPr>
        <p:spPr>
          <a:xfrm>
            <a:off x="8077200" y="3124200"/>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Quad Arrow 6"/>
          <p:cNvSpPr/>
          <p:nvPr/>
        </p:nvSpPr>
        <p:spPr>
          <a:xfrm>
            <a:off x="8077200" y="3657600"/>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Quad Arrow 7"/>
          <p:cNvSpPr/>
          <p:nvPr/>
        </p:nvSpPr>
        <p:spPr>
          <a:xfrm>
            <a:off x="8077200" y="4191000"/>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Quad Arrow 8"/>
          <p:cNvSpPr/>
          <p:nvPr/>
        </p:nvSpPr>
        <p:spPr>
          <a:xfrm>
            <a:off x="8077200" y="4724400"/>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Quad Arrow 9"/>
          <p:cNvSpPr/>
          <p:nvPr/>
        </p:nvSpPr>
        <p:spPr>
          <a:xfrm>
            <a:off x="8077200" y="5257800"/>
            <a:ext cx="381000" cy="365760"/>
          </a:xfrm>
          <a:prstGeom prst="quadArrow">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TextBox 10"/>
          <p:cNvSpPr txBox="1"/>
          <p:nvPr/>
        </p:nvSpPr>
        <p:spPr>
          <a:xfrm>
            <a:off x="5486400" y="1538094"/>
            <a:ext cx="2438400" cy="461665"/>
          </a:xfrm>
          <a:prstGeom prst="rect">
            <a:avLst/>
          </a:prstGeom>
          <a:noFill/>
        </p:spPr>
        <p:txBody>
          <a:bodyPr wrap="square" rtlCol="0">
            <a:spAutoFit/>
          </a:bodyPr>
          <a:lstStyle/>
          <a:p>
            <a:pPr algn="r"/>
            <a:r>
              <a:rPr lang="fa-IR" sz="2400" dirty="0" smtClean="0">
                <a:cs typeface="B Homa" panose="00000400000000000000" pitchFamily="2" charset="-78"/>
              </a:rPr>
              <a:t>مقدمه</a:t>
            </a:r>
            <a:endParaRPr lang="en-US" sz="2400" dirty="0"/>
          </a:p>
        </p:txBody>
      </p:sp>
      <p:sp>
        <p:nvSpPr>
          <p:cNvPr id="12" name="TextBox 11"/>
          <p:cNvSpPr txBox="1"/>
          <p:nvPr/>
        </p:nvSpPr>
        <p:spPr>
          <a:xfrm>
            <a:off x="5715000" y="2016342"/>
            <a:ext cx="2209800" cy="461665"/>
          </a:xfrm>
          <a:prstGeom prst="rect">
            <a:avLst/>
          </a:prstGeom>
          <a:noFill/>
        </p:spPr>
        <p:txBody>
          <a:bodyPr wrap="square" rtlCol="0">
            <a:spAutoFit/>
          </a:bodyPr>
          <a:lstStyle/>
          <a:p>
            <a:pPr algn="r"/>
            <a:r>
              <a:rPr lang="fa-IR" sz="2400" dirty="0" smtClean="0">
                <a:cs typeface="B Homa" panose="00000400000000000000" pitchFamily="2" charset="-78"/>
              </a:rPr>
              <a:t>تاریخچه</a:t>
            </a:r>
            <a:endParaRPr lang="en-US" sz="2400" dirty="0"/>
          </a:p>
        </p:txBody>
      </p:sp>
      <p:sp>
        <p:nvSpPr>
          <p:cNvPr id="13" name="TextBox 12"/>
          <p:cNvSpPr txBox="1"/>
          <p:nvPr/>
        </p:nvSpPr>
        <p:spPr>
          <a:xfrm>
            <a:off x="3048000" y="2553101"/>
            <a:ext cx="4876800" cy="461665"/>
          </a:xfrm>
          <a:prstGeom prst="rect">
            <a:avLst/>
          </a:prstGeom>
          <a:noFill/>
        </p:spPr>
        <p:txBody>
          <a:bodyPr wrap="square" rtlCol="0">
            <a:spAutoFit/>
          </a:bodyPr>
          <a:lstStyle/>
          <a:p>
            <a:pPr algn="r"/>
            <a:r>
              <a:rPr lang="fa-IR" sz="2400" dirty="0" smtClean="0">
                <a:cs typeface="B Homa" panose="00000400000000000000" pitchFamily="2" charset="-78"/>
              </a:rPr>
              <a:t>وقایع مهم اتفاق افتاده در میدان</a:t>
            </a:r>
            <a:endParaRPr lang="en-US" sz="2400" dirty="0"/>
          </a:p>
        </p:txBody>
      </p:sp>
      <p:sp>
        <p:nvSpPr>
          <p:cNvPr id="14" name="TextBox 13"/>
          <p:cNvSpPr txBox="1"/>
          <p:nvPr/>
        </p:nvSpPr>
        <p:spPr>
          <a:xfrm>
            <a:off x="2743200" y="3124200"/>
            <a:ext cx="5181600" cy="461665"/>
          </a:xfrm>
          <a:prstGeom prst="rect">
            <a:avLst/>
          </a:prstGeom>
          <a:noFill/>
        </p:spPr>
        <p:txBody>
          <a:bodyPr wrap="square" rtlCol="0">
            <a:spAutoFit/>
          </a:bodyPr>
          <a:lstStyle/>
          <a:p>
            <a:pPr algn="r"/>
            <a:r>
              <a:rPr lang="fa-IR" sz="2400" dirty="0" smtClean="0">
                <a:cs typeface="B Homa" panose="00000400000000000000" pitchFamily="2" charset="-78"/>
              </a:rPr>
              <a:t>روند شکل گیری و عناصر تشکیل دهنده</a:t>
            </a:r>
            <a:endParaRPr lang="en-US" sz="2400" dirty="0"/>
          </a:p>
        </p:txBody>
      </p:sp>
      <p:sp>
        <p:nvSpPr>
          <p:cNvPr id="16" name="TextBox 15"/>
          <p:cNvSpPr txBox="1"/>
          <p:nvPr/>
        </p:nvSpPr>
        <p:spPr>
          <a:xfrm>
            <a:off x="4876800" y="3609821"/>
            <a:ext cx="3048000" cy="461665"/>
          </a:xfrm>
          <a:prstGeom prst="rect">
            <a:avLst/>
          </a:prstGeom>
          <a:noFill/>
        </p:spPr>
        <p:txBody>
          <a:bodyPr wrap="square" rtlCol="0">
            <a:spAutoFit/>
          </a:bodyPr>
          <a:lstStyle/>
          <a:p>
            <a:pPr algn="r"/>
            <a:r>
              <a:rPr lang="fa-IR" sz="2400" dirty="0" smtClean="0">
                <a:cs typeface="B Homa" panose="00000400000000000000" pitchFamily="2" charset="-78"/>
              </a:rPr>
              <a:t>خط آسمان میدان</a:t>
            </a:r>
            <a:endParaRPr lang="en-US" sz="2400" dirty="0"/>
          </a:p>
        </p:txBody>
      </p:sp>
      <p:sp>
        <p:nvSpPr>
          <p:cNvPr id="17" name="TextBox 16"/>
          <p:cNvSpPr txBox="1"/>
          <p:nvPr/>
        </p:nvSpPr>
        <p:spPr>
          <a:xfrm>
            <a:off x="4648200" y="4143047"/>
            <a:ext cx="3200400" cy="461665"/>
          </a:xfrm>
          <a:prstGeom prst="rect">
            <a:avLst/>
          </a:prstGeom>
          <a:noFill/>
        </p:spPr>
        <p:txBody>
          <a:bodyPr wrap="square" rtlCol="0">
            <a:spAutoFit/>
          </a:bodyPr>
          <a:lstStyle/>
          <a:p>
            <a:pPr algn="r"/>
            <a:r>
              <a:rPr lang="fa-IR" sz="2400" dirty="0" smtClean="0">
                <a:cs typeface="B Homa" panose="00000400000000000000" pitchFamily="2" charset="-78"/>
              </a:rPr>
              <a:t>عملکرد و فعالیت ها</a:t>
            </a:r>
            <a:endParaRPr lang="en-US" sz="2400" dirty="0"/>
          </a:p>
        </p:txBody>
      </p:sp>
      <p:sp>
        <p:nvSpPr>
          <p:cNvPr id="18" name="TextBox 17"/>
          <p:cNvSpPr txBox="1"/>
          <p:nvPr/>
        </p:nvSpPr>
        <p:spPr>
          <a:xfrm>
            <a:off x="5289082" y="4742046"/>
            <a:ext cx="2514600" cy="461665"/>
          </a:xfrm>
          <a:prstGeom prst="rect">
            <a:avLst/>
          </a:prstGeom>
          <a:noFill/>
        </p:spPr>
        <p:txBody>
          <a:bodyPr wrap="square" rtlCol="0">
            <a:spAutoFit/>
          </a:bodyPr>
          <a:lstStyle/>
          <a:p>
            <a:pPr algn="r"/>
            <a:r>
              <a:rPr lang="fa-IR" sz="2400" dirty="0" smtClean="0">
                <a:cs typeface="B Homa" panose="00000400000000000000" pitchFamily="2" charset="-78"/>
              </a:rPr>
              <a:t>نظر شخصی</a:t>
            </a:r>
            <a:endParaRPr lang="en-US" sz="2400" dirty="0"/>
          </a:p>
        </p:txBody>
      </p:sp>
      <p:sp>
        <p:nvSpPr>
          <p:cNvPr id="19" name="TextBox 18"/>
          <p:cNvSpPr txBox="1"/>
          <p:nvPr/>
        </p:nvSpPr>
        <p:spPr>
          <a:xfrm>
            <a:off x="5029200" y="5257800"/>
            <a:ext cx="2774482" cy="461665"/>
          </a:xfrm>
          <a:prstGeom prst="rect">
            <a:avLst/>
          </a:prstGeom>
          <a:noFill/>
        </p:spPr>
        <p:txBody>
          <a:bodyPr wrap="square" rtlCol="0">
            <a:spAutoFit/>
          </a:bodyPr>
          <a:lstStyle/>
          <a:p>
            <a:pPr algn="r"/>
            <a:r>
              <a:rPr lang="fa-IR" sz="2400" dirty="0" smtClean="0">
                <a:cs typeface="B Homa" panose="00000400000000000000" pitchFamily="2" charset="-78"/>
              </a:rPr>
              <a:t>منابع</a:t>
            </a:r>
            <a:endParaRPr lang="en-US" sz="2400" dirty="0"/>
          </a:p>
        </p:txBody>
      </p:sp>
    </p:spTree>
    <p:extLst>
      <p:ext uri="{BB962C8B-B14F-4D97-AF65-F5344CB8AC3E}">
        <p14:creationId xmlns:p14="http://schemas.microsoft.com/office/powerpoint/2010/main" val="62738817"/>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77000" y="533400"/>
            <a:ext cx="2133600" cy="769441"/>
          </a:xfrm>
          <a:prstGeom prst="rect">
            <a:avLst/>
          </a:prstGeom>
          <a:noFill/>
        </p:spPr>
        <p:txBody>
          <a:bodyPr wrap="square" rtlCol="0">
            <a:spAutoFit/>
          </a:bodyPr>
          <a:lstStyle/>
          <a:p>
            <a:pPr algn="r"/>
            <a:r>
              <a:rPr lang="fa-IR" sz="4400" dirty="0" smtClean="0">
                <a:cs typeface="B Homa" panose="00000400000000000000" pitchFamily="2" charset="-78"/>
              </a:rPr>
              <a:t>مقدمه</a:t>
            </a:r>
            <a:endParaRPr lang="en-US" sz="4400" dirty="0">
              <a:cs typeface="B Homa" panose="00000400000000000000" pitchFamily="2" charset="-78"/>
            </a:endParaRPr>
          </a:p>
        </p:txBody>
      </p:sp>
      <p:sp>
        <p:nvSpPr>
          <p:cNvPr id="5" name="TextBox 4"/>
          <p:cNvSpPr txBox="1"/>
          <p:nvPr/>
        </p:nvSpPr>
        <p:spPr>
          <a:xfrm>
            <a:off x="5715000" y="1524000"/>
            <a:ext cx="2895600" cy="369332"/>
          </a:xfrm>
          <a:prstGeom prst="rect">
            <a:avLst/>
          </a:prstGeom>
          <a:noFill/>
        </p:spPr>
        <p:txBody>
          <a:bodyPr wrap="square" rtlCol="0">
            <a:spAutoFit/>
          </a:bodyPr>
          <a:lstStyle/>
          <a:p>
            <a:endParaRPr lang="en-US" dirty="0"/>
          </a:p>
        </p:txBody>
      </p:sp>
      <p:sp>
        <p:nvSpPr>
          <p:cNvPr id="6" name="Rounded Rectangle 5"/>
          <p:cNvSpPr/>
          <p:nvPr/>
        </p:nvSpPr>
        <p:spPr>
          <a:xfrm>
            <a:off x="5181600" y="1431858"/>
            <a:ext cx="1676400" cy="6096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TextBox 6"/>
          <p:cNvSpPr txBox="1"/>
          <p:nvPr/>
        </p:nvSpPr>
        <p:spPr>
          <a:xfrm>
            <a:off x="5181600" y="1551992"/>
            <a:ext cx="1981200" cy="369332"/>
          </a:xfrm>
          <a:prstGeom prst="rect">
            <a:avLst/>
          </a:prstGeom>
          <a:noFill/>
        </p:spPr>
        <p:txBody>
          <a:bodyPr wrap="square" rtlCol="0">
            <a:spAutoFit/>
          </a:bodyPr>
          <a:lstStyle/>
          <a:p>
            <a:r>
              <a:rPr lang="fa-IR" dirty="0" smtClean="0">
                <a:cs typeface="B Homa" panose="00000400000000000000" pitchFamily="2" charset="-78"/>
              </a:rPr>
              <a:t>واقع در شهر مسکو</a:t>
            </a:r>
            <a:endParaRPr lang="en-US" dirty="0"/>
          </a:p>
        </p:txBody>
      </p:sp>
      <p:sp>
        <p:nvSpPr>
          <p:cNvPr id="8" name="TextBox 7"/>
          <p:cNvSpPr txBox="1"/>
          <p:nvPr/>
        </p:nvSpPr>
        <p:spPr>
          <a:xfrm>
            <a:off x="7181461" y="1524000"/>
            <a:ext cx="1276739" cy="369332"/>
          </a:xfrm>
          <a:prstGeom prst="rect">
            <a:avLst/>
          </a:prstGeom>
          <a:noFill/>
        </p:spPr>
        <p:txBody>
          <a:bodyPr wrap="square" rtlCol="0">
            <a:spAutoFit/>
          </a:bodyPr>
          <a:lstStyle/>
          <a:p>
            <a:pPr algn="r"/>
            <a:r>
              <a:rPr lang="fa-IR" dirty="0" smtClean="0">
                <a:cs typeface="B Homa" panose="00000400000000000000" pitchFamily="2" charset="-78"/>
              </a:rPr>
              <a:t>میدان سرخ</a:t>
            </a:r>
            <a:endParaRPr lang="en-US" dirty="0"/>
          </a:p>
        </p:txBody>
      </p:sp>
      <p:sp>
        <p:nvSpPr>
          <p:cNvPr id="9" name="Notched Right Arrow 8"/>
          <p:cNvSpPr/>
          <p:nvPr/>
        </p:nvSpPr>
        <p:spPr>
          <a:xfrm rot="10800000">
            <a:off x="6952861" y="1615500"/>
            <a:ext cx="457200" cy="242316"/>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5047861" y="2491681"/>
            <a:ext cx="3810000" cy="923330"/>
          </a:xfrm>
          <a:prstGeom prst="rect">
            <a:avLst/>
          </a:prstGeom>
          <a:noFill/>
        </p:spPr>
        <p:txBody>
          <a:bodyPr wrap="square" rtlCol="0">
            <a:spAutoFit/>
          </a:bodyPr>
          <a:lstStyle/>
          <a:p>
            <a:pPr algn="r"/>
            <a:r>
              <a:rPr lang="ar-SA" dirty="0">
                <a:cs typeface="B Homa" panose="00000400000000000000" pitchFamily="2" charset="-78"/>
              </a:rPr>
              <a:t>مرکزی ترین نقطه ی شهر مسکو به حساب می آید و عملاً خیابان های اصلی مسکو از این میدان منشعب می شوند. </a:t>
            </a:r>
            <a:endParaRPr lang="en-US" dirty="0"/>
          </a:p>
        </p:txBody>
      </p:sp>
      <p:pic>
        <p:nvPicPr>
          <p:cNvPr id="1026" name="Picture 2" descr="C:\Users\persian\Pictures\Pictur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51" y="2937053"/>
            <a:ext cx="4709149" cy="3692347"/>
          </a:xfrm>
          <a:prstGeom prst="rect">
            <a:avLst/>
          </a:prstGeom>
          <a:noFill/>
          <a:extLst>
            <a:ext uri="{909E8E84-426E-40DD-AFC4-6F175D3DCCD1}">
              <a14:hiddenFill xmlns:a14="http://schemas.microsoft.com/office/drawing/2010/main">
                <a:solidFill>
                  <a:srgbClr val="FFFFFF"/>
                </a:solidFill>
              </a14:hiddenFill>
            </a:ext>
          </a:extLst>
        </p:spPr>
      </p:pic>
      <p:sp>
        <p:nvSpPr>
          <p:cNvPr id="13" name="Donut 12"/>
          <p:cNvSpPr/>
          <p:nvPr/>
        </p:nvSpPr>
        <p:spPr>
          <a:xfrm>
            <a:off x="1855889" y="4247861"/>
            <a:ext cx="1358348" cy="1295400"/>
          </a:xfrm>
          <a:prstGeom prst="donut">
            <a:avLst>
              <a:gd name="adj" fmla="val 0"/>
            </a:avLst>
          </a:prstGeom>
          <a:solidFill>
            <a:srgbClr val="FF0000"/>
          </a:solidFill>
          <a:ln>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rgbClr val="C00000"/>
              </a:solidFill>
            </a:endParaRPr>
          </a:p>
        </p:txBody>
      </p:sp>
      <p:sp>
        <p:nvSpPr>
          <p:cNvPr id="14" name="Flowchart: Summing Junction 13"/>
          <p:cNvSpPr/>
          <p:nvPr/>
        </p:nvSpPr>
        <p:spPr>
          <a:xfrm>
            <a:off x="2482225" y="4783226"/>
            <a:ext cx="126724" cy="125691"/>
          </a:xfrm>
          <a:prstGeom prst="flowChartSummingJunction">
            <a:avLst/>
          </a:prstGeom>
          <a:solidFill>
            <a:schemeClr val="accent2">
              <a:lumMod val="50000"/>
            </a:schemeClr>
          </a:solidFill>
          <a:ln>
            <a:solidFill>
              <a:schemeClr val="accent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6" name="TextBox 15"/>
          <p:cNvSpPr txBox="1"/>
          <p:nvPr/>
        </p:nvSpPr>
        <p:spPr>
          <a:xfrm>
            <a:off x="5060674" y="3415011"/>
            <a:ext cx="3847321" cy="923330"/>
          </a:xfrm>
          <a:prstGeom prst="rect">
            <a:avLst/>
          </a:prstGeom>
          <a:noFill/>
        </p:spPr>
        <p:txBody>
          <a:bodyPr wrap="square" rtlCol="0">
            <a:spAutoFit/>
          </a:bodyPr>
          <a:lstStyle/>
          <a:p>
            <a:pPr algn="r"/>
            <a:r>
              <a:rPr lang="ar-SA" dirty="0">
                <a:cs typeface="B Homa" panose="00000400000000000000" pitchFamily="2" charset="-78"/>
              </a:rPr>
              <a:t>میدان سرخ که در مجاورت کاخ کرملین ( مرکز فرمانروایی امپراطوران و تزارهای روس و پس از آن ) قرار </a:t>
            </a:r>
            <a:r>
              <a:rPr lang="ar-SA" dirty="0" smtClean="0">
                <a:cs typeface="B Homa" panose="00000400000000000000" pitchFamily="2" charset="-78"/>
              </a:rPr>
              <a:t>گرفته</a:t>
            </a:r>
            <a:r>
              <a:rPr lang="fa-IR" dirty="0" smtClean="0">
                <a:cs typeface="B Homa" panose="00000400000000000000" pitchFamily="2" charset="-78"/>
              </a:rPr>
              <a:t> است.</a:t>
            </a:r>
            <a:endParaRPr lang="en-US" dirty="0">
              <a:cs typeface="B Homa" panose="00000400000000000000" pitchFamily="2" charset="-78"/>
            </a:endParaRPr>
          </a:p>
        </p:txBody>
      </p:sp>
      <p:sp>
        <p:nvSpPr>
          <p:cNvPr id="17" name="TextBox 16"/>
          <p:cNvSpPr txBox="1"/>
          <p:nvPr/>
        </p:nvSpPr>
        <p:spPr>
          <a:xfrm>
            <a:off x="5242062" y="4337031"/>
            <a:ext cx="3710161" cy="369332"/>
          </a:xfrm>
          <a:prstGeom prst="rect">
            <a:avLst/>
          </a:prstGeom>
          <a:noFill/>
        </p:spPr>
        <p:txBody>
          <a:bodyPr wrap="square" rtlCol="0">
            <a:spAutoFit/>
          </a:bodyPr>
          <a:lstStyle/>
          <a:p>
            <a:pPr algn="r"/>
            <a:r>
              <a:rPr lang="ar-SA" dirty="0" smtClean="0">
                <a:cs typeface="B Homa" panose="00000400000000000000" pitchFamily="2" charset="-78"/>
              </a:rPr>
              <a:t> </a:t>
            </a:r>
            <a:endParaRPr lang="en-US" dirty="0"/>
          </a:p>
        </p:txBody>
      </p:sp>
      <p:pic>
        <p:nvPicPr>
          <p:cNvPr id="1027" name="Picture 3" descr="C:\Users\persian\Pictures\Untitled-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207" y="274750"/>
            <a:ext cx="3037483" cy="24807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242062" y="4648200"/>
            <a:ext cx="3615799" cy="1200329"/>
          </a:xfrm>
          <a:prstGeom prst="rect">
            <a:avLst/>
          </a:prstGeom>
          <a:noFill/>
        </p:spPr>
        <p:txBody>
          <a:bodyPr wrap="square" rtlCol="0">
            <a:spAutoFit/>
          </a:bodyPr>
          <a:lstStyle/>
          <a:p>
            <a:pPr algn="r"/>
            <a:r>
              <a:rPr lang="ar-SA" dirty="0">
                <a:cs typeface="B Homa" panose="00000400000000000000" pitchFamily="2" charset="-78"/>
              </a:rPr>
              <a:t>این میدان با 695 متر طول، 130 متر عرض و مساحت تقریبی 90 هزار متر مربع پس از میدان تیان آن من پکن به عنوان دومین میدان بزرگ جهان شناخته می شود. </a:t>
            </a:r>
            <a:endParaRPr lang="en-US" dirty="0"/>
          </a:p>
        </p:txBody>
      </p:sp>
      <p:sp>
        <p:nvSpPr>
          <p:cNvPr id="2" name="TextBox 1"/>
          <p:cNvSpPr txBox="1"/>
          <p:nvPr/>
        </p:nvSpPr>
        <p:spPr>
          <a:xfrm>
            <a:off x="297150" y="6572979"/>
            <a:ext cx="1586114" cy="307777"/>
          </a:xfrm>
          <a:prstGeom prst="rect">
            <a:avLst/>
          </a:prstGeom>
          <a:noFill/>
        </p:spPr>
        <p:txBody>
          <a:bodyPr wrap="square" rtlCol="0">
            <a:spAutoFit/>
          </a:bodyPr>
          <a:lstStyle/>
          <a:p>
            <a:r>
              <a:rPr lang="en-US" sz="1400" dirty="0" smtClean="0"/>
              <a:t>Google earth</a:t>
            </a:r>
            <a:endParaRPr lang="en-US" sz="1400" dirty="0"/>
          </a:p>
        </p:txBody>
      </p:sp>
      <p:sp>
        <p:nvSpPr>
          <p:cNvPr id="10" name="TextBox 9"/>
          <p:cNvSpPr txBox="1"/>
          <p:nvPr/>
        </p:nvSpPr>
        <p:spPr>
          <a:xfrm>
            <a:off x="5333999" y="5879068"/>
            <a:ext cx="2076061" cy="307777"/>
          </a:xfrm>
          <a:prstGeom prst="rect">
            <a:avLst/>
          </a:prstGeom>
          <a:noFill/>
        </p:spPr>
        <p:txBody>
          <a:bodyPr wrap="square" rtlCol="0">
            <a:spAutoFit/>
          </a:bodyPr>
          <a:lstStyle/>
          <a:p>
            <a:r>
              <a:rPr lang="en-US" sz="1400" dirty="0"/>
              <a:t>(</a:t>
            </a:r>
            <a:r>
              <a:rPr lang="en-US" sz="1400" dirty="0" smtClean="0"/>
              <a:t>www.nextholiday.ir)</a:t>
            </a:r>
          </a:p>
        </p:txBody>
      </p:sp>
    </p:spTree>
    <p:extLst>
      <p:ext uri="{BB962C8B-B14F-4D97-AF65-F5344CB8AC3E}">
        <p14:creationId xmlns:p14="http://schemas.microsoft.com/office/powerpoint/2010/main" val="40592350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molavi\میدان سرخ\moscow-kremli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23534" y="2362200"/>
            <a:ext cx="6423318" cy="428273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F:\molavi\میدان سرخ\1moscow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28600"/>
            <a:ext cx="2743200" cy="198354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038600" y="620207"/>
            <a:ext cx="4800600" cy="1200329"/>
          </a:xfrm>
          <a:prstGeom prst="rect">
            <a:avLst/>
          </a:prstGeom>
        </p:spPr>
        <p:txBody>
          <a:bodyPr wrap="square">
            <a:spAutoFit/>
          </a:bodyPr>
          <a:lstStyle/>
          <a:p>
            <a:pPr algn="r"/>
            <a:r>
              <a:rPr lang="ar-SA" dirty="0" smtClean="0">
                <a:cs typeface="B Homa" panose="00000400000000000000" pitchFamily="2" charset="-78"/>
              </a:rPr>
              <a:t>کاخ </a:t>
            </a:r>
            <a:r>
              <a:rPr lang="ar-SA" dirty="0">
                <a:cs typeface="B Homa" panose="00000400000000000000" pitchFamily="2" charset="-78"/>
              </a:rPr>
              <a:t>کرملین را در کنار رودخانه </a:t>
            </a:r>
            <a:r>
              <a:rPr lang="fa-IR" dirty="0" smtClean="0">
                <a:cs typeface="B Homa" panose="00000400000000000000" pitchFamily="2" charset="-78"/>
              </a:rPr>
              <a:t>ساخته اند که</a:t>
            </a:r>
            <a:r>
              <a:rPr lang="ar-SA" dirty="0" smtClean="0">
                <a:cs typeface="B Homa" panose="00000400000000000000" pitchFamily="2" charset="-78"/>
              </a:rPr>
              <a:t> هم از نظر </a:t>
            </a:r>
            <a:r>
              <a:rPr lang="ar-SA" dirty="0">
                <a:cs typeface="B Homa" panose="00000400000000000000" pitchFamily="2" charset="-78"/>
              </a:rPr>
              <a:t>رفت و آمد آبی</a:t>
            </a:r>
            <a:r>
              <a:rPr lang="ar-SA" dirty="0" smtClean="0">
                <a:cs typeface="B Homa" panose="00000400000000000000" pitchFamily="2" charset="-78"/>
              </a:rPr>
              <a:t>، </a:t>
            </a:r>
            <a:r>
              <a:rPr lang="ar-SA" dirty="0">
                <a:cs typeface="B Homa" panose="00000400000000000000" pitchFamily="2" charset="-78"/>
              </a:rPr>
              <a:t>هم از نظر استفاده ی مستقیم از آب رودخانه و هم از نظر دفاعی و نظامی امری طبیعی بوده است. بنابراین میدان سرخ درست در مجاورت رودخانه ی مسکو قرار دارد.</a:t>
            </a:r>
            <a:endParaRPr lang="en-US" dirty="0"/>
          </a:p>
        </p:txBody>
      </p:sp>
      <p:sp>
        <p:nvSpPr>
          <p:cNvPr id="2" name="TextBox 1"/>
          <p:cNvSpPr txBox="1"/>
          <p:nvPr/>
        </p:nvSpPr>
        <p:spPr>
          <a:xfrm>
            <a:off x="1828800" y="6324600"/>
            <a:ext cx="2362200" cy="307777"/>
          </a:xfrm>
          <a:prstGeom prst="rect">
            <a:avLst/>
          </a:prstGeom>
          <a:noFill/>
        </p:spPr>
        <p:txBody>
          <a:bodyPr wrap="square" rtlCol="0">
            <a:spAutoFit/>
          </a:bodyPr>
          <a:lstStyle/>
          <a:p>
            <a:r>
              <a:rPr lang="en-US" sz="1400" dirty="0" smtClean="0">
                <a:solidFill>
                  <a:schemeClr val="bg1"/>
                </a:solidFill>
              </a:rPr>
              <a:t>www.sofrehkhune.com</a:t>
            </a:r>
            <a:endParaRPr lang="en-US" sz="1400" dirty="0">
              <a:solidFill>
                <a:schemeClr val="bg1"/>
              </a:solidFill>
            </a:endParaRPr>
          </a:p>
        </p:txBody>
      </p:sp>
    </p:spTree>
    <p:extLst>
      <p:ext uri="{BB962C8B-B14F-4D97-AF65-F5344CB8AC3E}">
        <p14:creationId xmlns:p14="http://schemas.microsoft.com/office/powerpoint/2010/main" val="253161444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2000"/>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6974205" y="228600"/>
            <a:ext cx="1752600" cy="769441"/>
          </a:xfrm>
          <a:prstGeom prst="rect">
            <a:avLst/>
          </a:prstGeom>
          <a:noFill/>
        </p:spPr>
        <p:txBody>
          <a:bodyPr wrap="square" rtlCol="0">
            <a:spAutoFit/>
          </a:bodyPr>
          <a:lstStyle/>
          <a:p>
            <a:pPr algn="r"/>
            <a:r>
              <a:rPr lang="fa-IR" sz="4400" dirty="0" smtClean="0">
                <a:cs typeface="B Homa" panose="00000400000000000000" pitchFamily="2" charset="-78"/>
              </a:rPr>
              <a:t>تاریخچه</a:t>
            </a:r>
            <a:endParaRPr lang="en-US" sz="4400" dirty="0">
              <a:cs typeface="B Homa" panose="00000400000000000000" pitchFamily="2" charset="-78"/>
            </a:endParaRPr>
          </a:p>
        </p:txBody>
      </p:sp>
      <p:sp>
        <p:nvSpPr>
          <p:cNvPr id="10" name="TextBox 9"/>
          <p:cNvSpPr txBox="1"/>
          <p:nvPr/>
        </p:nvSpPr>
        <p:spPr>
          <a:xfrm>
            <a:off x="5392102" y="873168"/>
            <a:ext cx="1600200" cy="400110"/>
          </a:xfrm>
          <a:prstGeom prst="rect">
            <a:avLst/>
          </a:prstGeom>
          <a:noFill/>
        </p:spPr>
        <p:txBody>
          <a:bodyPr wrap="square" rtlCol="0">
            <a:spAutoFit/>
          </a:bodyPr>
          <a:lstStyle/>
          <a:p>
            <a:pPr algn="ctr"/>
            <a:r>
              <a:rPr lang="fa-IR" sz="2000" b="1" dirty="0" smtClean="0">
                <a:cs typeface="B Homa" panose="00000400000000000000" pitchFamily="2" charset="-78"/>
              </a:rPr>
              <a:t>سال 1367</a:t>
            </a:r>
            <a:endParaRPr lang="en-US" sz="2000" b="1" dirty="0">
              <a:cs typeface="B Homa" panose="00000400000000000000" pitchFamily="2" charset="-78"/>
            </a:endParaRPr>
          </a:p>
        </p:txBody>
      </p:sp>
      <p:sp>
        <p:nvSpPr>
          <p:cNvPr id="11" name="TextBox 10"/>
          <p:cNvSpPr txBox="1"/>
          <p:nvPr/>
        </p:nvSpPr>
        <p:spPr>
          <a:xfrm>
            <a:off x="76200" y="888557"/>
            <a:ext cx="4876800" cy="369332"/>
          </a:xfrm>
          <a:prstGeom prst="rect">
            <a:avLst/>
          </a:prstGeom>
          <a:noFill/>
        </p:spPr>
        <p:txBody>
          <a:bodyPr wrap="square" rtlCol="0">
            <a:spAutoFit/>
          </a:bodyPr>
          <a:lstStyle/>
          <a:p>
            <a:pPr algn="r"/>
            <a:r>
              <a:rPr lang="ar-SA" dirty="0">
                <a:cs typeface="B Homa" panose="00000400000000000000" pitchFamily="2" charset="-78"/>
              </a:rPr>
              <a:t>نخستین سنگ بنای کاخ کرملین </a:t>
            </a:r>
            <a:r>
              <a:rPr lang="fa-IR" dirty="0" smtClean="0">
                <a:cs typeface="B Homa" panose="00000400000000000000" pitchFamily="2" charset="-78"/>
              </a:rPr>
              <a:t>گذاشته شد.</a:t>
            </a:r>
            <a:endParaRPr lang="en-US" dirty="0"/>
          </a:p>
        </p:txBody>
      </p:sp>
      <p:sp>
        <p:nvSpPr>
          <p:cNvPr id="24" name="TextBox 23"/>
          <p:cNvSpPr txBox="1"/>
          <p:nvPr/>
        </p:nvSpPr>
        <p:spPr>
          <a:xfrm>
            <a:off x="76200" y="2818259"/>
            <a:ext cx="8424227" cy="646331"/>
          </a:xfrm>
          <a:prstGeom prst="rect">
            <a:avLst/>
          </a:prstGeom>
          <a:noFill/>
        </p:spPr>
        <p:txBody>
          <a:bodyPr wrap="square" rtlCol="0">
            <a:spAutoFit/>
          </a:bodyPr>
          <a:lstStyle/>
          <a:p>
            <a:pPr algn="r"/>
            <a:r>
              <a:rPr lang="ar-SA" dirty="0">
                <a:cs typeface="B Homa" panose="00000400000000000000" pitchFamily="2" charset="-78"/>
              </a:rPr>
              <a:t>میدان سرخ در ابتدا بخشی از کاخ کرملین محسوب می شد</a:t>
            </a:r>
            <a:r>
              <a:rPr lang="fa-IR" dirty="0">
                <a:cs typeface="B Homa" panose="00000400000000000000" pitchFamily="2" charset="-78"/>
              </a:rPr>
              <a:t>،</a:t>
            </a:r>
            <a:r>
              <a:rPr lang="ar-SA" dirty="0">
                <a:cs typeface="B Homa" panose="00000400000000000000" pitchFamily="2" charset="-78"/>
              </a:rPr>
              <a:t> در قرن</a:t>
            </a:r>
            <a:r>
              <a:rPr lang="fa-IR" dirty="0">
                <a:cs typeface="B Homa" panose="00000400000000000000" pitchFamily="2" charset="-78"/>
              </a:rPr>
              <a:t> </a:t>
            </a:r>
            <a:r>
              <a:rPr lang="ar-SA" dirty="0">
                <a:cs typeface="B Homa" panose="00000400000000000000" pitchFamily="2" charset="-78"/>
              </a:rPr>
              <a:t>هفدهم این میدان را میدان سرخ نام نهادند که به زبان اسلاوی به معنی میدان زیبا است.</a:t>
            </a:r>
            <a:endParaRPr lang="en-US" dirty="0"/>
          </a:p>
        </p:txBody>
      </p:sp>
      <p:sp>
        <p:nvSpPr>
          <p:cNvPr id="29" name="5-Point Star 28"/>
          <p:cNvSpPr/>
          <p:nvPr/>
        </p:nvSpPr>
        <p:spPr>
          <a:xfrm>
            <a:off x="8535280" y="2933461"/>
            <a:ext cx="415926" cy="415926"/>
          </a:xfrm>
          <a:prstGeom prst="star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 name="Rounded Rectangle 2"/>
          <p:cNvSpPr/>
          <p:nvPr/>
        </p:nvSpPr>
        <p:spPr>
          <a:xfrm>
            <a:off x="6841807" y="1375653"/>
            <a:ext cx="2017395" cy="958266"/>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5" name="TextBox 24"/>
          <p:cNvSpPr txBox="1"/>
          <p:nvPr/>
        </p:nvSpPr>
        <p:spPr>
          <a:xfrm>
            <a:off x="6990643" y="1439287"/>
            <a:ext cx="1752600" cy="830997"/>
          </a:xfrm>
          <a:prstGeom prst="rect">
            <a:avLst/>
          </a:prstGeom>
          <a:noFill/>
        </p:spPr>
        <p:txBody>
          <a:bodyPr wrap="square" rtlCol="0">
            <a:spAutoFit/>
          </a:bodyPr>
          <a:lstStyle/>
          <a:p>
            <a:pPr algn="ctr"/>
            <a:r>
              <a:rPr lang="fa-IR" sz="2400" b="1" dirty="0" smtClean="0">
                <a:cs typeface="B Homa" panose="00000400000000000000" pitchFamily="2" charset="-78"/>
              </a:rPr>
              <a:t>قبل از قرن 19 میلادی</a:t>
            </a:r>
            <a:endParaRPr lang="en-US" sz="2400" b="1" dirty="0">
              <a:cs typeface="B Homa" panose="00000400000000000000" pitchFamily="2" charset="-78"/>
            </a:endParaRPr>
          </a:p>
        </p:txBody>
      </p:sp>
      <p:sp>
        <p:nvSpPr>
          <p:cNvPr id="31" name="Rounded Rectangle 30"/>
          <p:cNvSpPr/>
          <p:nvPr/>
        </p:nvSpPr>
        <p:spPr>
          <a:xfrm>
            <a:off x="6841807" y="4318575"/>
            <a:ext cx="2017395" cy="95826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p:cNvSpPr txBox="1"/>
          <p:nvPr/>
        </p:nvSpPr>
        <p:spPr>
          <a:xfrm>
            <a:off x="7086600" y="4421845"/>
            <a:ext cx="1656643" cy="830997"/>
          </a:xfrm>
          <a:prstGeom prst="rect">
            <a:avLst/>
          </a:prstGeom>
          <a:noFill/>
        </p:spPr>
        <p:txBody>
          <a:bodyPr wrap="square" rtlCol="0">
            <a:spAutoFit/>
          </a:bodyPr>
          <a:lstStyle/>
          <a:p>
            <a:pPr algn="ctr"/>
            <a:r>
              <a:rPr lang="fa-IR" sz="2400" b="1" dirty="0" smtClean="0">
                <a:cs typeface="B Homa" panose="00000400000000000000" pitchFamily="2" charset="-78"/>
              </a:rPr>
              <a:t>قرون 19 و 20 میلادی</a:t>
            </a:r>
            <a:endParaRPr lang="en-US" sz="2400" b="1" dirty="0">
              <a:cs typeface="B Homa" panose="00000400000000000000" pitchFamily="2" charset="-78"/>
            </a:endParaRPr>
          </a:p>
        </p:txBody>
      </p:sp>
      <p:sp>
        <p:nvSpPr>
          <p:cNvPr id="2052" name="TextBox 2051"/>
          <p:cNvSpPr txBox="1"/>
          <p:nvPr/>
        </p:nvSpPr>
        <p:spPr>
          <a:xfrm>
            <a:off x="5315902" y="1261988"/>
            <a:ext cx="1524000" cy="400110"/>
          </a:xfrm>
          <a:prstGeom prst="rect">
            <a:avLst/>
          </a:prstGeom>
          <a:noFill/>
        </p:spPr>
        <p:txBody>
          <a:bodyPr wrap="square" rtlCol="0">
            <a:spAutoFit/>
          </a:bodyPr>
          <a:lstStyle/>
          <a:p>
            <a:pPr algn="r"/>
            <a:r>
              <a:rPr lang="fa-IR" sz="2000" b="1" dirty="0" smtClean="0">
                <a:cs typeface="B Homa" panose="00000400000000000000" pitchFamily="2" charset="-78"/>
              </a:rPr>
              <a:t>اوایل قرن 15</a:t>
            </a:r>
            <a:endParaRPr lang="en-US" sz="2000" b="1" dirty="0">
              <a:cs typeface="B Homa" panose="00000400000000000000" pitchFamily="2" charset="-78"/>
            </a:endParaRPr>
          </a:p>
        </p:txBody>
      </p:sp>
      <p:sp>
        <p:nvSpPr>
          <p:cNvPr id="2053" name="TextBox 2052"/>
          <p:cNvSpPr txBox="1"/>
          <p:nvPr/>
        </p:nvSpPr>
        <p:spPr>
          <a:xfrm>
            <a:off x="1981200" y="1277377"/>
            <a:ext cx="2971800" cy="369332"/>
          </a:xfrm>
          <a:prstGeom prst="rect">
            <a:avLst/>
          </a:prstGeom>
          <a:noFill/>
        </p:spPr>
        <p:txBody>
          <a:bodyPr wrap="square" rtlCol="0">
            <a:spAutoFit/>
          </a:bodyPr>
          <a:lstStyle/>
          <a:p>
            <a:pPr algn="r"/>
            <a:r>
              <a:rPr lang="fa-IR" dirty="0" smtClean="0">
                <a:cs typeface="B Homa" panose="00000400000000000000" pitchFamily="2" charset="-78"/>
              </a:rPr>
              <a:t>پیدایش بازار در این میدان</a:t>
            </a:r>
            <a:endParaRPr lang="en-US" dirty="0">
              <a:cs typeface="B Homa" panose="00000400000000000000" pitchFamily="2" charset="-78"/>
            </a:endParaRPr>
          </a:p>
        </p:txBody>
      </p:sp>
      <p:sp>
        <p:nvSpPr>
          <p:cNvPr id="2059" name="TextBox 2058"/>
          <p:cNvSpPr txBox="1"/>
          <p:nvPr/>
        </p:nvSpPr>
        <p:spPr>
          <a:xfrm>
            <a:off x="5564505" y="1664096"/>
            <a:ext cx="1277302" cy="400110"/>
          </a:xfrm>
          <a:prstGeom prst="rect">
            <a:avLst/>
          </a:prstGeom>
          <a:noFill/>
        </p:spPr>
        <p:txBody>
          <a:bodyPr wrap="square" rtlCol="0">
            <a:spAutoFit/>
          </a:bodyPr>
          <a:lstStyle/>
          <a:p>
            <a:pPr algn="ctr"/>
            <a:r>
              <a:rPr lang="fa-IR" sz="2000" b="1" dirty="0" smtClean="0">
                <a:cs typeface="B Homa" panose="00000400000000000000" pitchFamily="2" charset="-78"/>
              </a:rPr>
              <a:t>سال 1561</a:t>
            </a:r>
            <a:endParaRPr lang="en-US" sz="2000" b="1" dirty="0">
              <a:cs typeface="B Homa" panose="00000400000000000000" pitchFamily="2" charset="-78"/>
            </a:endParaRPr>
          </a:p>
        </p:txBody>
      </p:sp>
      <p:sp>
        <p:nvSpPr>
          <p:cNvPr id="2060" name="TextBox 2059"/>
          <p:cNvSpPr txBox="1"/>
          <p:nvPr/>
        </p:nvSpPr>
        <p:spPr>
          <a:xfrm>
            <a:off x="1676400" y="1679485"/>
            <a:ext cx="3276600" cy="369332"/>
          </a:xfrm>
          <a:prstGeom prst="rect">
            <a:avLst/>
          </a:prstGeom>
          <a:noFill/>
        </p:spPr>
        <p:txBody>
          <a:bodyPr wrap="square" rtlCol="0">
            <a:spAutoFit/>
          </a:bodyPr>
          <a:lstStyle/>
          <a:p>
            <a:pPr algn="r"/>
            <a:r>
              <a:rPr lang="fa-IR" dirty="0" smtClean="0">
                <a:cs typeface="B Homa" panose="00000400000000000000" pitchFamily="2" charset="-78"/>
              </a:rPr>
              <a:t>ساخت سنت باسیلی به پایان رسید.</a:t>
            </a:r>
            <a:endParaRPr lang="en-US" dirty="0">
              <a:cs typeface="B Homa" panose="00000400000000000000" pitchFamily="2" charset="-78"/>
            </a:endParaRPr>
          </a:p>
        </p:txBody>
      </p:sp>
      <p:sp>
        <p:nvSpPr>
          <p:cNvPr id="2061" name="TextBox 2060"/>
          <p:cNvSpPr txBox="1"/>
          <p:nvPr/>
        </p:nvSpPr>
        <p:spPr>
          <a:xfrm>
            <a:off x="5544502" y="2048817"/>
            <a:ext cx="1295400" cy="400110"/>
          </a:xfrm>
          <a:prstGeom prst="rect">
            <a:avLst/>
          </a:prstGeom>
          <a:noFill/>
        </p:spPr>
        <p:txBody>
          <a:bodyPr wrap="square" rtlCol="0">
            <a:spAutoFit/>
          </a:bodyPr>
          <a:lstStyle/>
          <a:p>
            <a:pPr algn="ctr"/>
            <a:r>
              <a:rPr lang="fa-IR" sz="2000" b="1" dirty="0" smtClean="0">
                <a:cs typeface="B Homa" panose="00000400000000000000" pitchFamily="2" charset="-78"/>
              </a:rPr>
              <a:t>سال 1612</a:t>
            </a:r>
            <a:endParaRPr lang="en-US" sz="2000" b="1" dirty="0">
              <a:cs typeface="B Homa" panose="00000400000000000000" pitchFamily="2" charset="-78"/>
            </a:endParaRPr>
          </a:p>
        </p:txBody>
      </p:sp>
      <p:sp>
        <p:nvSpPr>
          <p:cNvPr id="2062" name="TextBox 2061"/>
          <p:cNvSpPr txBox="1"/>
          <p:nvPr/>
        </p:nvSpPr>
        <p:spPr>
          <a:xfrm>
            <a:off x="2057400" y="2048817"/>
            <a:ext cx="2913668" cy="369332"/>
          </a:xfrm>
          <a:prstGeom prst="rect">
            <a:avLst/>
          </a:prstGeom>
          <a:noFill/>
        </p:spPr>
        <p:txBody>
          <a:bodyPr wrap="square" rtlCol="0">
            <a:spAutoFit/>
          </a:bodyPr>
          <a:lstStyle/>
          <a:p>
            <a:pPr algn="r"/>
            <a:r>
              <a:rPr lang="fa-IR" dirty="0" smtClean="0">
                <a:cs typeface="B Homa" panose="00000400000000000000" pitchFamily="2" charset="-78"/>
              </a:rPr>
              <a:t>شروع ساخت کلیسای جامع کازان</a:t>
            </a:r>
            <a:endParaRPr lang="en-US" dirty="0">
              <a:cs typeface="B Homa" panose="00000400000000000000" pitchFamily="2" charset="-78"/>
            </a:endParaRPr>
          </a:p>
        </p:txBody>
      </p:sp>
      <p:sp>
        <p:nvSpPr>
          <p:cNvPr id="2063" name="TextBox 2062"/>
          <p:cNvSpPr txBox="1"/>
          <p:nvPr/>
        </p:nvSpPr>
        <p:spPr>
          <a:xfrm>
            <a:off x="5107275" y="2418149"/>
            <a:ext cx="1734532" cy="400110"/>
          </a:xfrm>
          <a:prstGeom prst="rect">
            <a:avLst/>
          </a:prstGeom>
          <a:noFill/>
        </p:spPr>
        <p:txBody>
          <a:bodyPr wrap="square" rtlCol="0">
            <a:spAutoFit/>
          </a:bodyPr>
          <a:lstStyle/>
          <a:p>
            <a:pPr algn="r"/>
            <a:r>
              <a:rPr lang="fa-IR" sz="2000" b="1" dirty="0" smtClean="0">
                <a:cs typeface="B Homa" panose="00000400000000000000" pitchFamily="2" charset="-78"/>
              </a:rPr>
              <a:t>اواخر قرن 17</a:t>
            </a:r>
            <a:endParaRPr lang="en-US" sz="2000" b="1" dirty="0">
              <a:cs typeface="B Homa" panose="00000400000000000000" pitchFamily="2" charset="-78"/>
            </a:endParaRPr>
          </a:p>
        </p:txBody>
      </p:sp>
      <p:sp>
        <p:nvSpPr>
          <p:cNvPr id="2064" name="TextBox 2063"/>
          <p:cNvSpPr txBox="1"/>
          <p:nvPr/>
        </p:nvSpPr>
        <p:spPr>
          <a:xfrm>
            <a:off x="914400" y="2448927"/>
            <a:ext cx="4056668" cy="369332"/>
          </a:xfrm>
          <a:prstGeom prst="rect">
            <a:avLst/>
          </a:prstGeom>
          <a:noFill/>
        </p:spPr>
        <p:txBody>
          <a:bodyPr wrap="square" rtlCol="0">
            <a:spAutoFit/>
          </a:bodyPr>
          <a:lstStyle/>
          <a:p>
            <a:pPr algn="r"/>
            <a:r>
              <a:rPr lang="fa-IR" dirty="0" smtClean="0">
                <a:cs typeface="B Homa" panose="00000400000000000000" pitchFamily="2" charset="-78"/>
              </a:rPr>
              <a:t>میدان از تمام ساختمان های چوبی پاک میشود.</a:t>
            </a:r>
            <a:endParaRPr lang="en-US" dirty="0">
              <a:cs typeface="B Homa" panose="00000400000000000000" pitchFamily="2" charset="-78"/>
            </a:endParaRPr>
          </a:p>
        </p:txBody>
      </p:sp>
      <p:sp>
        <p:nvSpPr>
          <p:cNvPr id="2065" name="Right Arrow 2064"/>
          <p:cNvSpPr/>
          <p:nvPr/>
        </p:nvSpPr>
        <p:spPr>
          <a:xfrm flipH="1">
            <a:off x="4927862" y="996608"/>
            <a:ext cx="636643" cy="232653"/>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1" name="Right Arrow 50"/>
          <p:cNvSpPr/>
          <p:nvPr/>
        </p:nvSpPr>
        <p:spPr>
          <a:xfrm flipH="1">
            <a:off x="4927861" y="1345716"/>
            <a:ext cx="636643" cy="232653"/>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2" name="Right Arrow 51"/>
          <p:cNvSpPr/>
          <p:nvPr/>
        </p:nvSpPr>
        <p:spPr>
          <a:xfrm flipH="1">
            <a:off x="4952999" y="1738459"/>
            <a:ext cx="636643" cy="232653"/>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3" name="Right Arrow 52"/>
          <p:cNvSpPr/>
          <p:nvPr/>
        </p:nvSpPr>
        <p:spPr>
          <a:xfrm flipH="1">
            <a:off x="4953000" y="2132545"/>
            <a:ext cx="636643" cy="232653"/>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4" name="Right Arrow 53"/>
          <p:cNvSpPr/>
          <p:nvPr/>
        </p:nvSpPr>
        <p:spPr>
          <a:xfrm flipH="1">
            <a:off x="4952183" y="2517266"/>
            <a:ext cx="636643" cy="232653"/>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 name="TextBox 4"/>
          <p:cNvSpPr txBox="1"/>
          <p:nvPr/>
        </p:nvSpPr>
        <p:spPr>
          <a:xfrm>
            <a:off x="5315902" y="3733800"/>
            <a:ext cx="1389698" cy="400110"/>
          </a:xfrm>
          <a:prstGeom prst="rect">
            <a:avLst/>
          </a:prstGeom>
          <a:noFill/>
        </p:spPr>
        <p:txBody>
          <a:bodyPr wrap="square" rtlCol="0">
            <a:spAutoFit/>
          </a:bodyPr>
          <a:lstStyle/>
          <a:p>
            <a:endParaRPr lang="en-US" sz="2000" b="1"/>
          </a:p>
        </p:txBody>
      </p:sp>
      <p:sp>
        <p:nvSpPr>
          <p:cNvPr id="6" name="TextBox 5"/>
          <p:cNvSpPr txBox="1"/>
          <p:nvPr/>
        </p:nvSpPr>
        <p:spPr>
          <a:xfrm>
            <a:off x="5567283" y="3533745"/>
            <a:ext cx="1313498" cy="400110"/>
          </a:xfrm>
          <a:prstGeom prst="rect">
            <a:avLst/>
          </a:prstGeom>
          <a:noFill/>
        </p:spPr>
        <p:txBody>
          <a:bodyPr wrap="square" rtlCol="0">
            <a:spAutoFit/>
          </a:bodyPr>
          <a:lstStyle/>
          <a:p>
            <a:pPr algn="ctr"/>
            <a:r>
              <a:rPr lang="fa-IR" sz="2000" b="1" dirty="0" smtClean="0">
                <a:cs typeface="B Homa" panose="00000400000000000000" pitchFamily="2" charset="-78"/>
              </a:rPr>
              <a:t>سال 1818</a:t>
            </a:r>
            <a:endParaRPr lang="en-US" sz="2000" b="1" dirty="0">
              <a:cs typeface="B Homa" panose="00000400000000000000" pitchFamily="2" charset="-78"/>
            </a:endParaRPr>
          </a:p>
        </p:txBody>
      </p:sp>
      <p:sp>
        <p:nvSpPr>
          <p:cNvPr id="7" name="TextBox 6"/>
          <p:cNvSpPr txBox="1"/>
          <p:nvPr/>
        </p:nvSpPr>
        <p:spPr>
          <a:xfrm>
            <a:off x="642593" y="3549134"/>
            <a:ext cx="4267200" cy="369332"/>
          </a:xfrm>
          <a:prstGeom prst="rect">
            <a:avLst/>
          </a:prstGeom>
          <a:noFill/>
        </p:spPr>
        <p:txBody>
          <a:bodyPr wrap="square" rtlCol="0">
            <a:spAutoFit/>
          </a:bodyPr>
          <a:lstStyle/>
          <a:p>
            <a:pPr algn="r"/>
            <a:r>
              <a:rPr lang="fa-IR" dirty="0" smtClean="0">
                <a:cs typeface="B Homa" panose="00000400000000000000" pitchFamily="2" charset="-78"/>
              </a:rPr>
              <a:t>ساخت مجسمه یادبود مینین و پوژارسکی </a:t>
            </a:r>
            <a:endParaRPr lang="en-US" dirty="0">
              <a:cs typeface="B Homa" panose="00000400000000000000" pitchFamily="2" charset="-78"/>
            </a:endParaRPr>
          </a:p>
        </p:txBody>
      </p:sp>
      <p:sp>
        <p:nvSpPr>
          <p:cNvPr id="32" name="Right Arrow 31"/>
          <p:cNvSpPr/>
          <p:nvPr/>
        </p:nvSpPr>
        <p:spPr>
          <a:xfrm flipH="1">
            <a:off x="4934114" y="3617473"/>
            <a:ext cx="636643" cy="23265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TextBox 7"/>
          <p:cNvSpPr txBox="1"/>
          <p:nvPr/>
        </p:nvSpPr>
        <p:spPr>
          <a:xfrm>
            <a:off x="5663907" y="3933356"/>
            <a:ext cx="1236847" cy="400110"/>
          </a:xfrm>
          <a:prstGeom prst="rect">
            <a:avLst/>
          </a:prstGeom>
          <a:noFill/>
        </p:spPr>
        <p:txBody>
          <a:bodyPr wrap="square" rtlCol="0">
            <a:spAutoFit/>
          </a:bodyPr>
          <a:lstStyle/>
          <a:p>
            <a:pPr algn="ctr"/>
            <a:r>
              <a:rPr lang="fa-IR" sz="2000" b="1" dirty="0" smtClean="0">
                <a:cs typeface="B Homa" panose="00000400000000000000" pitchFamily="2" charset="-78"/>
              </a:rPr>
              <a:t>سال 1874</a:t>
            </a:r>
            <a:endParaRPr lang="en-US" sz="2000" b="1" dirty="0">
              <a:cs typeface="B Homa" panose="00000400000000000000" pitchFamily="2" charset="-78"/>
            </a:endParaRPr>
          </a:p>
        </p:txBody>
      </p:sp>
      <p:sp>
        <p:nvSpPr>
          <p:cNvPr id="9" name="TextBox 8"/>
          <p:cNvSpPr txBox="1"/>
          <p:nvPr/>
        </p:nvSpPr>
        <p:spPr>
          <a:xfrm>
            <a:off x="14925" y="3933855"/>
            <a:ext cx="4894868" cy="369332"/>
          </a:xfrm>
          <a:prstGeom prst="rect">
            <a:avLst/>
          </a:prstGeom>
          <a:noFill/>
        </p:spPr>
        <p:txBody>
          <a:bodyPr wrap="square" rtlCol="0">
            <a:spAutoFit/>
          </a:bodyPr>
          <a:lstStyle/>
          <a:p>
            <a:pPr algn="r"/>
            <a:r>
              <a:rPr lang="fa-IR" dirty="0" smtClean="0">
                <a:cs typeface="B Homa" panose="00000400000000000000" pitchFamily="2" charset="-78"/>
              </a:rPr>
              <a:t>موزه </a:t>
            </a:r>
            <a:r>
              <a:rPr lang="fa-IR" dirty="0">
                <a:cs typeface="B Homa" panose="00000400000000000000" pitchFamily="2" charset="-78"/>
              </a:rPr>
              <a:t>تاریخی سلطنتی در سبک شبه روسیه ساخته شده است.</a:t>
            </a:r>
            <a:endParaRPr lang="en-US" dirty="0">
              <a:cs typeface="B Homa" panose="00000400000000000000" pitchFamily="2" charset="-78"/>
            </a:endParaRPr>
          </a:p>
        </p:txBody>
      </p:sp>
      <p:sp>
        <p:nvSpPr>
          <p:cNvPr id="36" name="Right Arrow 35"/>
          <p:cNvSpPr/>
          <p:nvPr/>
        </p:nvSpPr>
        <p:spPr>
          <a:xfrm flipH="1">
            <a:off x="4934932" y="4002194"/>
            <a:ext cx="636643" cy="23265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4" name="TextBox 13"/>
          <p:cNvSpPr txBox="1"/>
          <p:nvPr/>
        </p:nvSpPr>
        <p:spPr>
          <a:xfrm>
            <a:off x="5335512" y="4303187"/>
            <a:ext cx="1486322" cy="400110"/>
          </a:xfrm>
          <a:prstGeom prst="rect">
            <a:avLst/>
          </a:prstGeom>
          <a:noFill/>
        </p:spPr>
        <p:txBody>
          <a:bodyPr wrap="square" rtlCol="0">
            <a:spAutoFit/>
          </a:bodyPr>
          <a:lstStyle/>
          <a:p>
            <a:pPr algn="r"/>
            <a:r>
              <a:rPr lang="fa-IR" sz="2000" b="1" dirty="0" smtClean="0">
                <a:cs typeface="B Homa" panose="00000400000000000000" pitchFamily="2" charset="-78"/>
              </a:rPr>
              <a:t>1888-1893</a:t>
            </a:r>
            <a:endParaRPr lang="en-US" sz="2000" b="1" dirty="0">
              <a:cs typeface="B Homa" panose="00000400000000000000" pitchFamily="2" charset="-78"/>
            </a:endParaRPr>
          </a:p>
        </p:txBody>
      </p:sp>
      <p:sp>
        <p:nvSpPr>
          <p:cNvPr id="39" name="Right Arrow 38"/>
          <p:cNvSpPr/>
          <p:nvPr/>
        </p:nvSpPr>
        <p:spPr>
          <a:xfrm flipH="1">
            <a:off x="4953000" y="4379891"/>
            <a:ext cx="636643" cy="23265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5" name="TextBox 14"/>
          <p:cNvSpPr txBox="1"/>
          <p:nvPr/>
        </p:nvSpPr>
        <p:spPr>
          <a:xfrm>
            <a:off x="76200" y="4333965"/>
            <a:ext cx="4833593" cy="369332"/>
          </a:xfrm>
          <a:prstGeom prst="rect">
            <a:avLst/>
          </a:prstGeom>
          <a:noFill/>
        </p:spPr>
        <p:txBody>
          <a:bodyPr wrap="square" rtlCol="0">
            <a:spAutoFit/>
          </a:bodyPr>
          <a:lstStyle/>
          <a:p>
            <a:pPr algn="r"/>
            <a:r>
              <a:rPr lang="fa-IR" dirty="0" smtClean="0">
                <a:cs typeface="B Homa" panose="00000400000000000000" pitchFamily="2" charset="-78"/>
              </a:rPr>
              <a:t>ساختمان های جدید و بزرگ ساخته شد از جمله فروشگاه گام</a:t>
            </a:r>
            <a:endParaRPr lang="en-US" dirty="0">
              <a:cs typeface="B Homa" panose="00000400000000000000" pitchFamily="2" charset="-78"/>
            </a:endParaRPr>
          </a:p>
        </p:txBody>
      </p:sp>
      <p:sp>
        <p:nvSpPr>
          <p:cNvPr id="16" name="TextBox 15"/>
          <p:cNvSpPr txBox="1"/>
          <p:nvPr/>
        </p:nvSpPr>
        <p:spPr>
          <a:xfrm>
            <a:off x="5616155" y="4703297"/>
            <a:ext cx="1115957" cy="400110"/>
          </a:xfrm>
          <a:prstGeom prst="rect">
            <a:avLst/>
          </a:prstGeom>
          <a:noFill/>
        </p:spPr>
        <p:txBody>
          <a:bodyPr wrap="square" rtlCol="0">
            <a:spAutoFit/>
          </a:bodyPr>
          <a:lstStyle/>
          <a:p>
            <a:pPr algn="r"/>
            <a:r>
              <a:rPr lang="fa-IR" sz="2000" b="1" dirty="0" smtClean="0">
                <a:cs typeface="B Homa" panose="00000400000000000000" pitchFamily="2" charset="-78"/>
              </a:rPr>
              <a:t>سال 1909</a:t>
            </a:r>
            <a:endParaRPr lang="en-US" sz="2000" b="1" dirty="0">
              <a:cs typeface="B Homa" panose="00000400000000000000" pitchFamily="2" charset="-78"/>
            </a:endParaRPr>
          </a:p>
        </p:txBody>
      </p:sp>
      <p:sp>
        <p:nvSpPr>
          <p:cNvPr id="42" name="Right Arrow 41"/>
          <p:cNvSpPr/>
          <p:nvPr/>
        </p:nvSpPr>
        <p:spPr>
          <a:xfrm flipH="1">
            <a:off x="4953000" y="4787025"/>
            <a:ext cx="636643" cy="23265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7" name="TextBox 16"/>
          <p:cNvSpPr txBox="1"/>
          <p:nvPr/>
        </p:nvSpPr>
        <p:spPr>
          <a:xfrm>
            <a:off x="362931" y="4718686"/>
            <a:ext cx="4546861" cy="369332"/>
          </a:xfrm>
          <a:prstGeom prst="rect">
            <a:avLst/>
          </a:prstGeom>
          <a:noFill/>
        </p:spPr>
        <p:txBody>
          <a:bodyPr wrap="square" rtlCol="0">
            <a:spAutoFit/>
          </a:bodyPr>
          <a:lstStyle/>
          <a:p>
            <a:pPr algn="r"/>
            <a:r>
              <a:rPr lang="fa-IR" dirty="0" smtClean="0">
                <a:cs typeface="B Homa" panose="00000400000000000000" pitchFamily="2" charset="-78"/>
              </a:rPr>
              <a:t>یک تراموا برای اولین بار در میدان ظاهر شد</a:t>
            </a:r>
            <a:endParaRPr lang="en-US" dirty="0">
              <a:cs typeface="B Homa" panose="00000400000000000000" pitchFamily="2" charset="-78"/>
            </a:endParaRPr>
          </a:p>
        </p:txBody>
      </p:sp>
      <p:sp>
        <p:nvSpPr>
          <p:cNvPr id="18" name="TextBox 17"/>
          <p:cNvSpPr txBox="1"/>
          <p:nvPr/>
        </p:nvSpPr>
        <p:spPr>
          <a:xfrm>
            <a:off x="5689928" y="5482252"/>
            <a:ext cx="1068205" cy="400110"/>
          </a:xfrm>
          <a:prstGeom prst="rect">
            <a:avLst/>
          </a:prstGeom>
          <a:noFill/>
        </p:spPr>
        <p:txBody>
          <a:bodyPr wrap="square" rtlCol="0">
            <a:spAutoFit/>
          </a:bodyPr>
          <a:lstStyle/>
          <a:p>
            <a:pPr algn="ctr"/>
            <a:r>
              <a:rPr lang="fa-IR" sz="2000" b="1" dirty="0" smtClean="0">
                <a:cs typeface="B Homa" panose="00000400000000000000" pitchFamily="2" charset="-78"/>
              </a:rPr>
              <a:t>سال 1919</a:t>
            </a:r>
            <a:endParaRPr lang="en-US" sz="2000" b="1" dirty="0">
              <a:cs typeface="B Homa" panose="00000400000000000000" pitchFamily="2" charset="-78"/>
            </a:endParaRPr>
          </a:p>
        </p:txBody>
      </p:sp>
      <p:sp>
        <p:nvSpPr>
          <p:cNvPr id="45" name="Right Arrow 44"/>
          <p:cNvSpPr/>
          <p:nvPr/>
        </p:nvSpPr>
        <p:spPr>
          <a:xfrm flipH="1">
            <a:off x="4952968" y="5565981"/>
            <a:ext cx="636643" cy="23265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9" name="TextBox 18"/>
          <p:cNvSpPr txBox="1"/>
          <p:nvPr/>
        </p:nvSpPr>
        <p:spPr>
          <a:xfrm>
            <a:off x="76201" y="5098206"/>
            <a:ext cx="6535132" cy="369332"/>
          </a:xfrm>
          <a:prstGeom prst="rect">
            <a:avLst/>
          </a:prstGeom>
          <a:noFill/>
        </p:spPr>
        <p:txBody>
          <a:bodyPr wrap="square" rtlCol="0">
            <a:spAutoFit/>
          </a:bodyPr>
          <a:lstStyle/>
          <a:p>
            <a:pPr algn="r"/>
            <a:r>
              <a:rPr lang="fa-IR" dirty="0" smtClean="0">
                <a:cs typeface="B Homa" panose="00000400000000000000" pitchFamily="2" charset="-78"/>
              </a:rPr>
              <a:t>در دوران اتحاد شوروی میدان سرخ تبدیل به یک نقطه کانونی برای دولت جدید شد.</a:t>
            </a:r>
            <a:endParaRPr lang="en-US" dirty="0">
              <a:cs typeface="B Homa" panose="00000400000000000000" pitchFamily="2" charset="-78"/>
            </a:endParaRPr>
          </a:p>
        </p:txBody>
      </p:sp>
      <p:sp>
        <p:nvSpPr>
          <p:cNvPr id="47" name="5-Point Star 46"/>
          <p:cNvSpPr/>
          <p:nvPr/>
        </p:nvSpPr>
        <p:spPr>
          <a:xfrm>
            <a:off x="6570297" y="5151152"/>
            <a:ext cx="234470" cy="234470"/>
          </a:xfrm>
          <a:prstGeom prst="star5">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0" name="TextBox 19"/>
          <p:cNvSpPr txBox="1"/>
          <p:nvPr/>
        </p:nvSpPr>
        <p:spPr>
          <a:xfrm>
            <a:off x="185393" y="5497641"/>
            <a:ext cx="4724399" cy="369332"/>
          </a:xfrm>
          <a:prstGeom prst="rect">
            <a:avLst/>
          </a:prstGeom>
          <a:noFill/>
        </p:spPr>
        <p:txBody>
          <a:bodyPr wrap="square" rtlCol="0">
            <a:spAutoFit/>
          </a:bodyPr>
          <a:lstStyle/>
          <a:p>
            <a:pPr algn="r"/>
            <a:r>
              <a:rPr lang="fa-IR" dirty="0" smtClean="0">
                <a:cs typeface="B Homa" panose="00000400000000000000" pitchFamily="2" charset="-78"/>
              </a:rPr>
              <a:t>به عنوان یک ویترین برای رژه های نظامی </a:t>
            </a:r>
            <a:endParaRPr lang="en-US" dirty="0">
              <a:cs typeface="B Homa" panose="00000400000000000000" pitchFamily="2" charset="-78"/>
            </a:endParaRPr>
          </a:p>
        </p:txBody>
      </p:sp>
      <p:sp>
        <p:nvSpPr>
          <p:cNvPr id="23" name="TextBox 22"/>
          <p:cNvSpPr txBox="1"/>
          <p:nvPr/>
        </p:nvSpPr>
        <p:spPr>
          <a:xfrm>
            <a:off x="5567283" y="5882362"/>
            <a:ext cx="1266209" cy="400110"/>
          </a:xfrm>
          <a:prstGeom prst="rect">
            <a:avLst/>
          </a:prstGeom>
          <a:noFill/>
        </p:spPr>
        <p:txBody>
          <a:bodyPr wrap="square" rtlCol="0">
            <a:spAutoFit/>
          </a:bodyPr>
          <a:lstStyle/>
          <a:p>
            <a:pPr algn="ctr"/>
            <a:r>
              <a:rPr lang="fa-IR" sz="2000" b="1" dirty="0" smtClean="0">
                <a:cs typeface="B Homa" panose="00000400000000000000" pitchFamily="2" charset="-78"/>
              </a:rPr>
              <a:t>سال 1924</a:t>
            </a:r>
            <a:endParaRPr lang="en-US" sz="2000" b="1" dirty="0">
              <a:cs typeface="B Homa" panose="00000400000000000000" pitchFamily="2" charset="-78"/>
            </a:endParaRPr>
          </a:p>
        </p:txBody>
      </p:sp>
      <p:sp>
        <p:nvSpPr>
          <p:cNvPr id="50" name="Right Arrow 49"/>
          <p:cNvSpPr/>
          <p:nvPr/>
        </p:nvSpPr>
        <p:spPr>
          <a:xfrm flipH="1">
            <a:off x="4970055" y="5951034"/>
            <a:ext cx="636643" cy="23265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6" name="TextBox 25"/>
          <p:cNvSpPr txBox="1"/>
          <p:nvPr/>
        </p:nvSpPr>
        <p:spPr>
          <a:xfrm>
            <a:off x="-533400" y="5897751"/>
            <a:ext cx="5425125" cy="353943"/>
          </a:xfrm>
          <a:prstGeom prst="rect">
            <a:avLst/>
          </a:prstGeom>
          <a:noFill/>
        </p:spPr>
        <p:txBody>
          <a:bodyPr wrap="square" rtlCol="0">
            <a:spAutoFit/>
          </a:bodyPr>
          <a:lstStyle/>
          <a:p>
            <a:pPr algn="r"/>
            <a:r>
              <a:rPr lang="fa-IR" sz="1700" dirty="0" smtClean="0">
                <a:cs typeface="B Homa" panose="00000400000000000000" pitchFamily="2" charset="-78"/>
              </a:rPr>
              <a:t>مقبره ی لنین به عنوان جایگاهی برای جشن های ملی برای مقامات </a:t>
            </a:r>
            <a:endParaRPr lang="en-US" sz="1700" dirty="0">
              <a:cs typeface="B Homa" panose="00000400000000000000" pitchFamily="2" charset="-78"/>
            </a:endParaRPr>
          </a:p>
        </p:txBody>
      </p:sp>
      <p:sp>
        <p:nvSpPr>
          <p:cNvPr id="28" name="TextBox 27"/>
          <p:cNvSpPr txBox="1"/>
          <p:nvPr/>
        </p:nvSpPr>
        <p:spPr>
          <a:xfrm>
            <a:off x="5582121" y="6297806"/>
            <a:ext cx="1236531" cy="400110"/>
          </a:xfrm>
          <a:prstGeom prst="rect">
            <a:avLst/>
          </a:prstGeom>
          <a:noFill/>
        </p:spPr>
        <p:txBody>
          <a:bodyPr wrap="square" rtlCol="0">
            <a:spAutoFit/>
          </a:bodyPr>
          <a:lstStyle/>
          <a:p>
            <a:pPr algn="ctr"/>
            <a:r>
              <a:rPr lang="fa-IR" sz="2000" b="1" dirty="0" smtClean="0">
                <a:cs typeface="B Homa" panose="00000400000000000000" pitchFamily="2" charset="-78"/>
              </a:rPr>
              <a:t>سال 1930</a:t>
            </a:r>
            <a:endParaRPr lang="en-US" sz="2000" b="1" dirty="0">
              <a:cs typeface="B Homa" panose="00000400000000000000" pitchFamily="2" charset="-78"/>
            </a:endParaRPr>
          </a:p>
        </p:txBody>
      </p:sp>
      <p:sp>
        <p:nvSpPr>
          <p:cNvPr id="55" name="Right Arrow 54"/>
          <p:cNvSpPr/>
          <p:nvPr/>
        </p:nvSpPr>
        <p:spPr>
          <a:xfrm flipH="1">
            <a:off x="4952183" y="6381534"/>
            <a:ext cx="636643" cy="23265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0" name="TextBox 29"/>
          <p:cNvSpPr txBox="1"/>
          <p:nvPr/>
        </p:nvSpPr>
        <p:spPr>
          <a:xfrm>
            <a:off x="275635" y="6313195"/>
            <a:ext cx="4615207" cy="369332"/>
          </a:xfrm>
          <a:prstGeom prst="rect">
            <a:avLst/>
          </a:prstGeom>
          <a:noFill/>
        </p:spPr>
        <p:txBody>
          <a:bodyPr wrap="square" rtlCol="0">
            <a:spAutoFit/>
          </a:bodyPr>
          <a:lstStyle/>
          <a:p>
            <a:pPr algn="r"/>
            <a:r>
              <a:rPr lang="fa-IR" dirty="0" smtClean="0">
                <a:cs typeface="B Homa" panose="00000400000000000000" pitchFamily="2" charset="-78"/>
              </a:rPr>
              <a:t>کلیسای جامع کازان تخریب شد.</a:t>
            </a:r>
            <a:endParaRPr lang="en-US" dirty="0">
              <a:cs typeface="B Homa" panose="00000400000000000000" pitchFamily="2" charset="-78"/>
            </a:endParaRPr>
          </a:p>
        </p:txBody>
      </p:sp>
      <p:sp>
        <p:nvSpPr>
          <p:cNvPr id="48" name="TextBox 47"/>
          <p:cNvSpPr txBox="1"/>
          <p:nvPr/>
        </p:nvSpPr>
        <p:spPr>
          <a:xfrm>
            <a:off x="76200" y="6460298"/>
            <a:ext cx="3657600" cy="307777"/>
          </a:xfrm>
          <a:prstGeom prst="rect">
            <a:avLst/>
          </a:prstGeom>
          <a:noFill/>
        </p:spPr>
        <p:txBody>
          <a:bodyPr wrap="square" rtlCol="0">
            <a:spAutoFit/>
          </a:bodyPr>
          <a:lstStyle/>
          <a:p>
            <a:r>
              <a:rPr lang="en-US" sz="1400" dirty="0" smtClean="0"/>
              <a:t>(www.en.wikipedia.org)</a:t>
            </a:r>
            <a:endParaRPr lang="en-US" sz="1400" dirty="0"/>
          </a:p>
        </p:txBody>
      </p:sp>
    </p:spTree>
    <p:extLst>
      <p:ext uri="{BB962C8B-B14F-4D97-AF65-F5344CB8AC3E}">
        <p14:creationId xmlns:p14="http://schemas.microsoft.com/office/powerpoint/2010/main" val="574471928"/>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8000"/>
            <a:lum/>
          </a:blip>
          <a:srcRect/>
          <a:stretch>
            <a:fillRect l="-2000" r="-2000"/>
          </a:stretch>
        </a:blipFill>
        <a:effectLst/>
      </p:bgPr>
    </p:bg>
    <p:spTree>
      <p:nvGrpSpPr>
        <p:cNvPr id="1" name=""/>
        <p:cNvGrpSpPr/>
        <p:nvPr/>
      </p:nvGrpSpPr>
      <p:grpSpPr>
        <a:xfrm>
          <a:off x="0" y="0"/>
          <a:ext cx="0" cy="0"/>
          <a:chOff x="0" y="0"/>
          <a:chExt cx="0" cy="0"/>
        </a:xfrm>
      </p:grpSpPr>
      <p:sp>
        <p:nvSpPr>
          <p:cNvPr id="4" name="TextBox 3"/>
          <p:cNvSpPr txBox="1"/>
          <p:nvPr/>
        </p:nvSpPr>
        <p:spPr>
          <a:xfrm>
            <a:off x="247249" y="681335"/>
            <a:ext cx="8536004" cy="2585323"/>
          </a:xfrm>
          <a:prstGeom prst="rect">
            <a:avLst/>
          </a:prstGeom>
          <a:noFill/>
        </p:spPr>
        <p:txBody>
          <a:bodyPr wrap="square" rtlCol="0">
            <a:spAutoFit/>
          </a:bodyPr>
          <a:lstStyle/>
          <a:p>
            <a:pPr algn="just" rtl="1"/>
            <a:r>
              <a:rPr lang="fa-IR" dirty="0">
                <a:latin typeface="Angle"/>
                <a:ea typeface="Times New Roman"/>
                <a:cs typeface="B Homa" panose="00000400000000000000" pitchFamily="2" charset="-78"/>
              </a:rPr>
              <a:t>تمام امپراطوران و تزارهای روس در کلیسای اصلی ارتودوکس روسیه واقع در کاخ کرملین، تاج بر سر گذاشتند. پتر کبیر و کاترین کبیر از سن پیترزبورگ به مسکو آمدند تا جشن های پیروزی را در این میدان برگزار کنند.</a:t>
            </a:r>
            <a:endParaRPr lang="en-US" dirty="0">
              <a:ea typeface="Times New Roman"/>
              <a:cs typeface="B Homa" panose="00000400000000000000" pitchFamily="2" charset="-78"/>
            </a:endParaRPr>
          </a:p>
          <a:p>
            <a:pPr algn="just" rtl="1"/>
            <a:r>
              <a:rPr lang="fa-IR" dirty="0">
                <a:latin typeface="Angle"/>
                <a:ea typeface="Times New Roman"/>
                <a:cs typeface="B Homa" panose="00000400000000000000" pitchFamily="2" charset="-78"/>
              </a:rPr>
              <a:t>امپراطوری روسیه و شهر مسکو در طول تاریخ بارها مورد تاخت و تاز و تجاوز دشمن واقع شده است. پس از تاخت و تاز مغول ها که به قرن سیزدهم برمی گردد، در سال 1571 مغول ها مجدداً مسکو را تصرف و به آتش کشیدند.</a:t>
            </a:r>
            <a:endParaRPr lang="en-US" dirty="0">
              <a:ea typeface="Times New Roman"/>
              <a:cs typeface="B Homa" panose="00000400000000000000" pitchFamily="2" charset="-78"/>
            </a:endParaRPr>
          </a:p>
          <a:p>
            <a:pPr algn="just" rtl="1"/>
            <a:r>
              <a:rPr lang="fa-IR" dirty="0">
                <a:latin typeface="Angle"/>
                <a:ea typeface="Times New Roman"/>
                <a:cs typeface="B Homa" panose="00000400000000000000" pitchFamily="2" charset="-78"/>
              </a:rPr>
              <a:t>در سال 1610 مسکو توسط لهستانی ها فتح شد. دو سردار روس به نام های دیمیتری پوژارسکی و کوزما مینین مردم را شوراندند و لهستانی ها را در سال 1613 از خاک سرزمینشان بیرون راندند. به همین دلیل مجسمه ی این دو سردار بزرگ سال ها بعد ساخته شد و در میدان سرخ نصب گردید.</a:t>
            </a:r>
            <a:endParaRPr lang="en-US" dirty="0">
              <a:ea typeface="Times New Roman"/>
              <a:cs typeface="B Homa" panose="00000400000000000000" pitchFamily="2" charset="-78"/>
            </a:endParaRPr>
          </a:p>
          <a:p>
            <a:pPr algn="just" rtl="1"/>
            <a:endParaRPr lang="en-US" dirty="0">
              <a:cs typeface="B Homa" panose="00000400000000000000" pitchFamily="2" charset="-78"/>
            </a:endParaRPr>
          </a:p>
        </p:txBody>
      </p:sp>
      <p:sp>
        <p:nvSpPr>
          <p:cNvPr id="5" name="TextBox 4"/>
          <p:cNvSpPr txBox="1"/>
          <p:nvPr/>
        </p:nvSpPr>
        <p:spPr>
          <a:xfrm>
            <a:off x="133751" y="3054177"/>
            <a:ext cx="8763000" cy="2308324"/>
          </a:xfrm>
          <a:prstGeom prst="rect">
            <a:avLst/>
          </a:prstGeom>
          <a:noFill/>
        </p:spPr>
        <p:txBody>
          <a:bodyPr wrap="square" rtlCol="0">
            <a:spAutoFit/>
          </a:bodyPr>
          <a:lstStyle/>
          <a:p>
            <a:pPr algn="r" rtl="1"/>
            <a:r>
              <a:rPr lang="fa-IR" dirty="0">
                <a:latin typeface="Angle"/>
                <a:ea typeface="Times New Roman"/>
                <a:cs typeface="B Homa" panose="00000400000000000000" pitchFamily="2" charset="-78"/>
              </a:rPr>
              <a:t>در سال 1812 شهر مسکو  از دست سپاه ناپلئون پس گرفته شد. و روس ها جشن پیروزی را در این میدان برپا کردند. پیش از آن توپ های فرانسوی در این میدان مستقر بودند و اثرات تخریب ناشی از توپ ها هنوز بر بدنه دیوار کرملین وجود دارد.</a:t>
            </a:r>
            <a:endParaRPr lang="en-US" dirty="0">
              <a:ea typeface="Times New Roman"/>
              <a:cs typeface="B Homa" panose="00000400000000000000" pitchFamily="2" charset="-78"/>
            </a:endParaRPr>
          </a:p>
          <a:p>
            <a:pPr algn="r" rtl="1"/>
            <a:r>
              <a:rPr lang="fa-IR" dirty="0">
                <a:latin typeface="Angle"/>
                <a:ea typeface="Times New Roman"/>
                <a:cs typeface="B Homa" panose="00000400000000000000" pitchFamily="2" charset="-78"/>
              </a:rPr>
              <a:t>میدان سرخ برای بلشویک ها هم مکان محترمی به حساب می آمد. به همین دلیل در سال 1924 مقبره ولادیمیر ایلیچ لنین را درست در کنار دیوار کاخ کرملین در میدان سرخ ساختند. پس از آن بسیاری از بزرگان نظام کمونیستی شوروی در کنار دیوار کرملین، دفن شدند.</a:t>
            </a:r>
            <a:endParaRPr lang="en-US" dirty="0">
              <a:ea typeface="Times New Roman"/>
              <a:cs typeface="B Homa" panose="00000400000000000000" pitchFamily="2" charset="-78"/>
            </a:endParaRPr>
          </a:p>
          <a:p>
            <a:pPr algn="r" rtl="1"/>
            <a:r>
              <a:rPr lang="fa-IR" dirty="0">
                <a:latin typeface="Angle"/>
                <a:ea typeface="Times New Roman"/>
                <a:cs typeface="B Homa" panose="00000400000000000000" pitchFamily="2" charset="-78"/>
              </a:rPr>
              <a:t>در ماه مه سال 1945 شوروی ها پیروزی بر نازی های آلمانی و بازپس گیری سرزمین هایشان را در این میدان جشن گرفتند.</a:t>
            </a:r>
            <a:endParaRPr lang="en-US" dirty="0">
              <a:ea typeface="Times New Roman"/>
              <a:cs typeface="B Homa" panose="00000400000000000000" pitchFamily="2" charset="-78"/>
            </a:endParaRPr>
          </a:p>
        </p:txBody>
      </p:sp>
      <p:sp>
        <p:nvSpPr>
          <p:cNvPr id="6" name="TextBox 5"/>
          <p:cNvSpPr txBox="1"/>
          <p:nvPr/>
        </p:nvSpPr>
        <p:spPr>
          <a:xfrm>
            <a:off x="265898" y="5362501"/>
            <a:ext cx="8536004" cy="1200329"/>
          </a:xfrm>
          <a:prstGeom prst="rect">
            <a:avLst/>
          </a:prstGeom>
          <a:noFill/>
        </p:spPr>
        <p:txBody>
          <a:bodyPr wrap="square" rtlCol="0">
            <a:spAutoFit/>
          </a:bodyPr>
          <a:lstStyle/>
          <a:p>
            <a:pPr algn="r" rtl="1"/>
            <a:r>
              <a:rPr lang="fa-IR" dirty="0">
                <a:latin typeface="Angle"/>
                <a:ea typeface="Times New Roman"/>
                <a:cs typeface="B Homa" panose="00000400000000000000" pitchFamily="2" charset="-78"/>
              </a:rPr>
              <a:t>پس از فروپاشی اتحاد جماهیر شوروی و تشکیل جمهوری روسیه، میدان سرخ باز هم مکانی برای مراسم رسمی به شمار می رود و از آن مهمتر اینکه درهای روسیه به روی گردشگران خارجی باز گردید و سالانه میلیون ها گردشگر از این میدان و مکان های اطراف آن بازدید می کنند. در دنیای غرب میدان سرخ اهمیتی همچون میدان سنت مارکوس ونیز، میدان سنت پیتر رم و میدان کنکورد پاریس دارد. </a:t>
            </a:r>
            <a:endParaRPr lang="en-US" sz="1050" dirty="0">
              <a:ea typeface="Times New Roman"/>
              <a:cs typeface="B Homa" panose="00000400000000000000" pitchFamily="2" charset="-78"/>
            </a:endParaRPr>
          </a:p>
        </p:txBody>
      </p:sp>
      <p:sp>
        <p:nvSpPr>
          <p:cNvPr id="2" name="Rounded Rectangle 1"/>
          <p:cNvSpPr/>
          <p:nvPr/>
        </p:nvSpPr>
        <p:spPr>
          <a:xfrm>
            <a:off x="2667000" y="76200"/>
            <a:ext cx="3886200" cy="533400"/>
          </a:xfrm>
          <a:prstGeom prst="roundRect">
            <a:avLst/>
          </a:prstGeom>
          <a:solidFill>
            <a:schemeClr val="accent4">
              <a:lumMod val="40000"/>
              <a:lumOff val="60000"/>
            </a:schemeClr>
          </a:solidFill>
          <a:ln>
            <a:solidFill>
              <a:schemeClr val="bg1">
                <a:lumMod val="5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3" name="TextBox 2"/>
          <p:cNvSpPr txBox="1"/>
          <p:nvPr/>
        </p:nvSpPr>
        <p:spPr>
          <a:xfrm>
            <a:off x="2629702" y="147935"/>
            <a:ext cx="3771098" cy="461665"/>
          </a:xfrm>
          <a:prstGeom prst="rect">
            <a:avLst/>
          </a:prstGeom>
          <a:noFill/>
        </p:spPr>
        <p:txBody>
          <a:bodyPr wrap="square" rtlCol="0">
            <a:spAutoFit/>
          </a:bodyPr>
          <a:lstStyle/>
          <a:p>
            <a:pPr algn="ctr"/>
            <a:r>
              <a:rPr lang="fa-IR" sz="2400" dirty="0" smtClean="0">
                <a:cs typeface="B Homa" panose="00000400000000000000" pitchFamily="2" charset="-78"/>
              </a:rPr>
              <a:t>وقایع مهم اتفاق افتاده در میدان</a:t>
            </a:r>
            <a:endParaRPr lang="en-US" sz="2400" dirty="0"/>
          </a:p>
        </p:txBody>
      </p:sp>
      <p:sp>
        <p:nvSpPr>
          <p:cNvPr id="7" name="TextBox 6"/>
          <p:cNvSpPr txBox="1"/>
          <p:nvPr/>
        </p:nvSpPr>
        <p:spPr>
          <a:xfrm>
            <a:off x="421064" y="6345032"/>
            <a:ext cx="3657600" cy="369332"/>
          </a:xfrm>
          <a:prstGeom prst="rect">
            <a:avLst/>
          </a:prstGeom>
          <a:noFill/>
        </p:spPr>
        <p:txBody>
          <a:bodyPr wrap="square" rtlCol="0">
            <a:spAutoFit/>
          </a:bodyPr>
          <a:lstStyle/>
          <a:p>
            <a:r>
              <a:rPr lang="en-US" dirty="0"/>
              <a:t>www.en.wikipedia.org</a:t>
            </a:r>
          </a:p>
        </p:txBody>
      </p:sp>
    </p:spTree>
    <p:extLst>
      <p:ext uri="{BB962C8B-B14F-4D97-AF65-F5344CB8AC3E}">
        <p14:creationId xmlns:p14="http://schemas.microsoft.com/office/powerpoint/2010/main" val="28095603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0"/>
            <a:ext cx="8001000" cy="769441"/>
          </a:xfrm>
          <a:prstGeom prst="rect">
            <a:avLst/>
          </a:prstGeom>
          <a:noFill/>
        </p:spPr>
        <p:txBody>
          <a:bodyPr wrap="square" rtlCol="0">
            <a:spAutoFit/>
          </a:bodyPr>
          <a:lstStyle/>
          <a:p>
            <a:pPr algn="r"/>
            <a:r>
              <a:rPr lang="fa-IR" sz="4400" dirty="0" smtClean="0">
                <a:cs typeface="B Homa" panose="00000400000000000000" pitchFamily="2" charset="-78"/>
              </a:rPr>
              <a:t>روند شکل گیری و عناصر تشکیل دهنده</a:t>
            </a:r>
            <a:r>
              <a:rPr lang="en-US" sz="4400" dirty="0" smtClean="0">
                <a:cs typeface="B Homa" panose="00000400000000000000" pitchFamily="2" charset="-78"/>
              </a:rPr>
              <a:t> </a:t>
            </a:r>
            <a:endParaRPr lang="en-US" sz="4400" dirty="0">
              <a:cs typeface="B Homa" panose="00000400000000000000" pitchFamily="2" charset="-78"/>
            </a:endParaRPr>
          </a:p>
        </p:txBody>
      </p:sp>
      <p:sp>
        <p:nvSpPr>
          <p:cNvPr id="3" name="TextBox 2"/>
          <p:cNvSpPr txBox="1"/>
          <p:nvPr/>
        </p:nvSpPr>
        <p:spPr>
          <a:xfrm>
            <a:off x="2231457" y="838200"/>
            <a:ext cx="6705600" cy="369332"/>
          </a:xfrm>
          <a:prstGeom prst="rect">
            <a:avLst/>
          </a:prstGeom>
          <a:noFill/>
        </p:spPr>
        <p:txBody>
          <a:bodyPr wrap="square" rtlCol="0">
            <a:spAutoFit/>
          </a:bodyPr>
          <a:lstStyle/>
          <a:p>
            <a:pPr algn="r"/>
            <a:r>
              <a:rPr lang="fa-IR" dirty="0" smtClean="0">
                <a:cs typeface="B Homa" panose="00000400000000000000" pitchFamily="2" charset="-78"/>
              </a:rPr>
              <a:t>اين </a:t>
            </a:r>
            <a:r>
              <a:rPr lang="fa-IR" dirty="0">
                <a:cs typeface="B Homa" panose="00000400000000000000" pitchFamily="2" charset="-78"/>
              </a:rPr>
              <a:t>ميدان در اوايل قرن پانزدهم به عنوان بازار ساخته </a:t>
            </a:r>
            <a:r>
              <a:rPr lang="fa-IR" dirty="0" smtClean="0">
                <a:cs typeface="B Homa" panose="00000400000000000000" pitchFamily="2" charset="-78"/>
              </a:rPr>
              <a:t>شد.</a:t>
            </a:r>
            <a:endParaRPr lang="en-US" dirty="0">
              <a:cs typeface="B Homa" panose="00000400000000000000" pitchFamily="2" charset="-78"/>
            </a:endParaRPr>
          </a:p>
        </p:txBody>
      </p:sp>
      <p:sp>
        <p:nvSpPr>
          <p:cNvPr id="8" name="TextBox 7"/>
          <p:cNvSpPr txBox="1"/>
          <p:nvPr/>
        </p:nvSpPr>
        <p:spPr>
          <a:xfrm>
            <a:off x="6823867" y="3771043"/>
            <a:ext cx="2170875" cy="2862322"/>
          </a:xfrm>
          <a:prstGeom prst="rect">
            <a:avLst/>
          </a:prstGeom>
          <a:noFill/>
        </p:spPr>
        <p:txBody>
          <a:bodyPr wrap="square" rtlCol="0">
            <a:spAutoFit/>
          </a:bodyPr>
          <a:lstStyle/>
          <a:p>
            <a:pPr algn="r" rtl="1" fontAlgn="base"/>
            <a:r>
              <a:rPr lang="fa-IR" dirty="0">
                <a:cs typeface="B Homa" panose="00000400000000000000" pitchFamily="2" charset="-78"/>
              </a:rPr>
              <a:t>كليساي جامع سنت‎باسيل(</a:t>
            </a:r>
            <a:r>
              <a:rPr lang="en-US" dirty="0">
                <a:cs typeface="B Homa" panose="00000400000000000000" pitchFamily="2" charset="-78"/>
              </a:rPr>
              <a:t>Saint Basil's Cathedral Moscow</a:t>
            </a:r>
            <a:r>
              <a:rPr lang="fa-IR" dirty="0">
                <a:cs typeface="B Homa" panose="00000400000000000000" pitchFamily="2" charset="-78"/>
              </a:rPr>
              <a:t>) </a:t>
            </a:r>
            <a:r>
              <a:rPr lang="fa-IR" dirty="0" smtClean="0">
                <a:cs typeface="B Homa" panose="00000400000000000000" pitchFamily="2" charset="-78"/>
              </a:rPr>
              <a:t>در </a:t>
            </a:r>
            <a:r>
              <a:rPr lang="fa-IR" dirty="0">
                <a:cs typeface="B Homa" panose="00000400000000000000" pitchFamily="2" charset="-78"/>
              </a:rPr>
              <a:t>جنوب ميدان واقع است كه بيشتر به عنوان يك بناي تاريخي مورد بازديد توريست‎ها قرار مي‎گيرد و مراسم مذهبي در آن اجرا نمي‎شود.</a:t>
            </a:r>
          </a:p>
        </p:txBody>
      </p:sp>
      <p:pic>
        <p:nvPicPr>
          <p:cNvPr id="9" name="Picture 2" descr="F:\molavi\میدان سرخ\image1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10754" y="3771043"/>
            <a:ext cx="3313113" cy="259251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F:\molavi\میدان سرخ\RedSquare_SaintBasile_(pixinn.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562" y="1486754"/>
            <a:ext cx="3239624"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709668" y="1737426"/>
            <a:ext cx="5285074" cy="923330"/>
          </a:xfrm>
          <a:prstGeom prst="rect">
            <a:avLst/>
          </a:prstGeom>
          <a:noFill/>
        </p:spPr>
        <p:txBody>
          <a:bodyPr wrap="square" rtlCol="0">
            <a:spAutoFit/>
          </a:bodyPr>
          <a:lstStyle/>
          <a:p>
            <a:pPr algn="r"/>
            <a:r>
              <a:rPr lang="fa-IR" dirty="0">
                <a:cs typeface="B Homa" panose="00000400000000000000" pitchFamily="2" charset="-78"/>
              </a:rPr>
              <a:t>نام رسمی این کلیسا، "پاکروا پریسویاتوی باگارودیتسی" به معنای حافظ روح مریم مقدس است ولی از قرن 16 میلادی به نام "کلیسای جامع واسیل مقدس" مشهور شد.</a:t>
            </a:r>
            <a:endParaRPr lang="en-US" dirty="0">
              <a:cs typeface="B Homa" panose="00000400000000000000" pitchFamily="2" charset="-78"/>
            </a:endParaRPr>
          </a:p>
        </p:txBody>
      </p:sp>
      <p:sp>
        <p:nvSpPr>
          <p:cNvPr id="11" name="TextBox 10"/>
          <p:cNvSpPr txBox="1"/>
          <p:nvPr/>
        </p:nvSpPr>
        <p:spPr>
          <a:xfrm>
            <a:off x="3790921" y="2828330"/>
            <a:ext cx="5230531" cy="923330"/>
          </a:xfrm>
          <a:prstGeom prst="rect">
            <a:avLst/>
          </a:prstGeom>
          <a:noFill/>
        </p:spPr>
        <p:txBody>
          <a:bodyPr wrap="square" rtlCol="0">
            <a:spAutoFit/>
          </a:bodyPr>
          <a:lstStyle/>
          <a:p>
            <a:pPr algn="r"/>
            <a:r>
              <a:rPr lang="fa-IR" dirty="0">
                <a:cs typeface="B Homa" panose="00000400000000000000" pitchFamily="2" charset="-78"/>
              </a:rPr>
              <a:t>این شاهکار هنری </a:t>
            </a:r>
            <a:r>
              <a:rPr lang="fa-IR" dirty="0" smtClean="0">
                <a:cs typeface="B Homa" panose="00000400000000000000" pitchFamily="2" charset="-78"/>
              </a:rPr>
              <a:t>توسط </a:t>
            </a:r>
            <a:r>
              <a:rPr lang="fa-IR" dirty="0">
                <a:cs typeface="B Homa" panose="00000400000000000000" pitchFamily="2" charset="-78"/>
              </a:rPr>
              <a:t>برجسته ترین معماران آن زمان همچون آقای "یاکوفلف پوستنیک" بنا شده است. ساخت این سازه پنج سال و از سال 1555 الی 1561 میلادی به طول انجامیده است.</a:t>
            </a:r>
            <a:endParaRPr lang="en-US" dirty="0">
              <a:cs typeface="B Homa" panose="00000400000000000000" pitchFamily="2" charset="-78"/>
            </a:endParaRPr>
          </a:p>
        </p:txBody>
      </p:sp>
      <p:sp>
        <p:nvSpPr>
          <p:cNvPr id="12" name="TextBox 11"/>
          <p:cNvSpPr txBox="1"/>
          <p:nvPr/>
        </p:nvSpPr>
        <p:spPr>
          <a:xfrm>
            <a:off x="-334880" y="831510"/>
            <a:ext cx="5132674" cy="382711"/>
          </a:xfrm>
          <a:prstGeom prst="rect">
            <a:avLst/>
          </a:prstGeom>
          <a:noFill/>
        </p:spPr>
        <p:txBody>
          <a:bodyPr wrap="square" rtlCol="0">
            <a:spAutoFit/>
          </a:bodyPr>
          <a:lstStyle/>
          <a:p>
            <a:pPr algn="r"/>
            <a:r>
              <a:rPr lang="fa-IR" dirty="0" smtClean="0">
                <a:cs typeface="B Homa" panose="00000400000000000000" pitchFamily="2" charset="-78"/>
              </a:rPr>
              <a:t>در سال 1595خطوط </a:t>
            </a:r>
            <a:r>
              <a:rPr lang="fa-IR" dirty="0">
                <a:cs typeface="B Homa" panose="00000400000000000000" pitchFamily="2" charset="-78"/>
              </a:rPr>
              <a:t>بازار های چوبی با سنگ جایگزین شد.</a:t>
            </a:r>
            <a:endParaRPr lang="en-US" dirty="0">
              <a:cs typeface="B Homa" panose="00000400000000000000" pitchFamily="2" charset="-78"/>
            </a:endParaRPr>
          </a:p>
        </p:txBody>
      </p:sp>
      <p:sp>
        <p:nvSpPr>
          <p:cNvPr id="2" name="TextBox 1"/>
          <p:cNvSpPr txBox="1"/>
          <p:nvPr/>
        </p:nvSpPr>
        <p:spPr>
          <a:xfrm>
            <a:off x="4669857" y="1302470"/>
            <a:ext cx="4267200" cy="461665"/>
          </a:xfrm>
          <a:prstGeom prst="rect">
            <a:avLst/>
          </a:prstGeom>
          <a:noFill/>
        </p:spPr>
        <p:txBody>
          <a:bodyPr wrap="square" rtlCol="0">
            <a:spAutoFit/>
          </a:bodyPr>
          <a:lstStyle/>
          <a:p>
            <a:pPr algn="r"/>
            <a:r>
              <a:rPr lang="fa-IR" sz="2400" b="1" dirty="0" smtClean="0">
                <a:cs typeface="B Homa" panose="00000400000000000000" pitchFamily="2" charset="-78"/>
              </a:rPr>
              <a:t>کلیسای جامع سنت باستیل</a:t>
            </a:r>
            <a:endParaRPr lang="en-US" sz="2400" b="1" dirty="0">
              <a:cs typeface="B Homa" panose="00000400000000000000" pitchFamily="2" charset="-78"/>
            </a:endParaRPr>
          </a:p>
        </p:txBody>
      </p:sp>
      <p:sp>
        <p:nvSpPr>
          <p:cNvPr id="13" name="TextBox 12"/>
          <p:cNvSpPr txBox="1"/>
          <p:nvPr/>
        </p:nvSpPr>
        <p:spPr>
          <a:xfrm>
            <a:off x="6945391" y="6476999"/>
            <a:ext cx="2076061" cy="307777"/>
          </a:xfrm>
          <a:prstGeom prst="rect">
            <a:avLst/>
          </a:prstGeom>
          <a:noFill/>
        </p:spPr>
        <p:txBody>
          <a:bodyPr wrap="square" rtlCol="0">
            <a:spAutoFit/>
          </a:bodyPr>
          <a:lstStyle/>
          <a:p>
            <a:r>
              <a:rPr lang="en-US" sz="1400" dirty="0"/>
              <a:t>(</a:t>
            </a:r>
            <a:r>
              <a:rPr lang="en-US" sz="1400" dirty="0" smtClean="0"/>
              <a:t>www.nextholiday.ir)</a:t>
            </a:r>
          </a:p>
        </p:txBody>
      </p:sp>
      <p:sp>
        <p:nvSpPr>
          <p:cNvPr id="14" name="TextBox 13"/>
          <p:cNvSpPr txBox="1"/>
          <p:nvPr/>
        </p:nvSpPr>
        <p:spPr>
          <a:xfrm>
            <a:off x="4577386" y="6476998"/>
            <a:ext cx="3657600" cy="307777"/>
          </a:xfrm>
          <a:prstGeom prst="rect">
            <a:avLst/>
          </a:prstGeom>
          <a:noFill/>
        </p:spPr>
        <p:txBody>
          <a:bodyPr wrap="square" rtlCol="0">
            <a:spAutoFit/>
          </a:bodyPr>
          <a:lstStyle/>
          <a:p>
            <a:r>
              <a:rPr lang="fa-IR" sz="1400" dirty="0" smtClean="0">
                <a:cs typeface="B Homa" panose="00000400000000000000" pitchFamily="2" charset="-78"/>
              </a:rPr>
              <a:t>)</a:t>
            </a:r>
            <a:r>
              <a:rPr lang="en-US" sz="1400" dirty="0" smtClean="0"/>
              <a:t>www.en.wikipedia.org</a:t>
            </a:r>
            <a:r>
              <a:rPr lang="fa-IR" sz="1400" dirty="0" smtClean="0">
                <a:cs typeface="B Homa" panose="00000400000000000000" pitchFamily="2" charset="-78"/>
              </a:rPr>
              <a:t>(</a:t>
            </a:r>
            <a:endParaRPr lang="en-US" sz="1400" dirty="0"/>
          </a:p>
        </p:txBody>
      </p:sp>
    </p:spTree>
    <p:extLst>
      <p:ext uri="{BB962C8B-B14F-4D97-AF65-F5344CB8AC3E}">
        <p14:creationId xmlns:p14="http://schemas.microsoft.com/office/powerpoint/2010/main" val="26726013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97418" y="189952"/>
            <a:ext cx="4038600" cy="461665"/>
          </a:xfrm>
          <a:prstGeom prst="rect">
            <a:avLst/>
          </a:prstGeom>
          <a:noFill/>
        </p:spPr>
        <p:txBody>
          <a:bodyPr wrap="square" rtlCol="0">
            <a:spAutoFit/>
          </a:bodyPr>
          <a:lstStyle/>
          <a:p>
            <a:pPr algn="ctr"/>
            <a:r>
              <a:rPr lang="fa-IR" sz="2400" b="1" dirty="0" smtClean="0">
                <a:cs typeface="B Homa" panose="00000400000000000000" pitchFamily="2" charset="-78"/>
              </a:rPr>
              <a:t>مجسمه يادبود </a:t>
            </a:r>
            <a:r>
              <a:rPr lang="fa-IR" sz="2400" b="1" dirty="0">
                <a:cs typeface="B Homa" panose="00000400000000000000" pitchFamily="2" charset="-78"/>
              </a:rPr>
              <a:t>مينين و </a:t>
            </a:r>
            <a:r>
              <a:rPr lang="fa-IR" sz="2400" b="1" dirty="0" smtClean="0">
                <a:cs typeface="B Homa" panose="00000400000000000000" pitchFamily="2" charset="-78"/>
              </a:rPr>
              <a:t>پوژارسكي</a:t>
            </a:r>
            <a:endParaRPr lang="en-US" sz="2400" b="1" dirty="0">
              <a:cs typeface="B Homa" panose="00000400000000000000" pitchFamily="2" charset="-78"/>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89952"/>
            <a:ext cx="4241088" cy="282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231483" y="838200"/>
            <a:ext cx="3769893" cy="923330"/>
          </a:xfrm>
          <a:prstGeom prst="rect">
            <a:avLst/>
          </a:prstGeom>
        </p:spPr>
        <p:txBody>
          <a:bodyPr wrap="square">
            <a:spAutoFit/>
          </a:bodyPr>
          <a:lstStyle/>
          <a:p>
            <a:pPr algn="r" rtl="1" fontAlgn="base"/>
            <a:r>
              <a:rPr lang="fa-IR" dirty="0" smtClean="0">
                <a:cs typeface="B Homa" panose="00000400000000000000" pitchFamily="2" charset="-78"/>
              </a:rPr>
              <a:t>در </a:t>
            </a:r>
            <a:r>
              <a:rPr lang="fa-IR" dirty="0">
                <a:cs typeface="B Homa" panose="00000400000000000000" pitchFamily="2" charset="-78"/>
              </a:rPr>
              <a:t>مقابل كليساي جامع سنت ‎باسيل مجسمه يادبود مينين و پوژارسكي قرار دارد كه </a:t>
            </a:r>
            <a:r>
              <a:rPr lang="fa-IR" dirty="0" smtClean="0">
                <a:cs typeface="B Homa" panose="00000400000000000000" pitchFamily="2" charset="-78"/>
              </a:rPr>
              <a:t>در </a:t>
            </a:r>
            <a:r>
              <a:rPr lang="fa-IR" dirty="0">
                <a:cs typeface="B Homa" panose="00000400000000000000" pitchFamily="2" charset="-78"/>
              </a:rPr>
              <a:t>سال 1818 ساخته شده است. </a:t>
            </a:r>
            <a:endParaRPr lang="en-US" dirty="0">
              <a:cs typeface="B Homa" panose="00000400000000000000" pitchFamily="2" charset="-78"/>
            </a:endParaRPr>
          </a:p>
        </p:txBody>
      </p:sp>
      <p:pic>
        <p:nvPicPr>
          <p:cNvPr id="13" name="Picture 5" descr="F:\molavi\میدان سرخ\Moscow_July_2011-13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159" y="3162444"/>
            <a:ext cx="3966609"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F:\molavi\میدان سرخ\kreml_historical_museu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324571"/>
            <a:ext cx="3444536" cy="230561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198768" y="3270051"/>
            <a:ext cx="4869030" cy="923330"/>
          </a:xfrm>
          <a:prstGeom prst="rect">
            <a:avLst/>
          </a:prstGeom>
        </p:spPr>
        <p:txBody>
          <a:bodyPr wrap="square">
            <a:spAutoFit/>
          </a:bodyPr>
          <a:lstStyle/>
          <a:p>
            <a:pPr algn="r" rtl="1" fontAlgn="base"/>
            <a:r>
              <a:rPr lang="fa-IR" dirty="0">
                <a:cs typeface="B Homa" panose="00000400000000000000" pitchFamily="2" charset="-78"/>
              </a:rPr>
              <a:t>موزه دولتي تاريخ روسيه(</a:t>
            </a:r>
            <a:r>
              <a:rPr lang="en-US" dirty="0"/>
              <a:t>State Historical Museum </a:t>
            </a:r>
            <a:r>
              <a:rPr lang="fa-IR" dirty="0">
                <a:cs typeface="B Homa" panose="00000400000000000000" pitchFamily="2" charset="-78"/>
              </a:rPr>
              <a:t>)</a:t>
            </a:r>
            <a:r>
              <a:rPr lang="en-US" dirty="0"/>
              <a:t>، </a:t>
            </a:r>
            <a:r>
              <a:rPr lang="fa-IR" dirty="0">
                <a:cs typeface="B Homa" panose="00000400000000000000" pitchFamily="2" charset="-78"/>
              </a:rPr>
              <a:t>كه در قرن نوزدهم ساخته شده است، در ضلع شمالي اين ميدان واقع است.</a:t>
            </a:r>
          </a:p>
        </p:txBody>
      </p:sp>
      <p:sp>
        <p:nvSpPr>
          <p:cNvPr id="16" name="TextBox 15"/>
          <p:cNvSpPr txBox="1"/>
          <p:nvPr/>
        </p:nvSpPr>
        <p:spPr>
          <a:xfrm>
            <a:off x="6019800" y="2762334"/>
            <a:ext cx="3124200" cy="400110"/>
          </a:xfrm>
          <a:prstGeom prst="rect">
            <a:avLst/>
          </a:prstGeom>
          <a:noFill/>
        </p:spPr>
        <p:txBody>
          <a:bodyPr wrap="square" rtlCol="0">
            <a:spAutoFit/>
          </a:bodyPr>
          <a:lstStyle/>
          <a:p>
            <a:pPr algn="ctr"/>
            <a:r>
              <a:rPr lang="fa-IR" sz="2000" b="1" dirty="0" smtClean="0">
                <a:cs typeface="B Homa" panose="00000400000000000000" pitchFamily="2" charset="-78"/>
              </a:rPr>
              <a:t>موزه دولتی تاریخ روسیه</a:t>
            </a:r>
            <a:endParaRPr lang="en-US" sz="2000" b="1" dirty="0">
              <a:cs typeface="B Homa" panose="00000400000000000000" pitchFamily="2" charset="-78"/>
            </a:endParaRPr>
          </a:p>
        </p:txBody>
      </p:sp>
      <p:sp>
        <p:nvSpPr>
          <p:cNvPr id="10" name="TextBox 9"/>
          <p:cNvSpPr txBox="1"/>
          <p:nvPr/>
        </p:nvSpPr>
        <p:spPr>
          <a:xfrm>
            <a:off x="232159" y="6550223"/>
            <a:ext cx="3657600" cy="307777"/>
          </a:xfrm>
          <a:prstGeom prst="rect">
            <a:avLst/>
          </a:prstGeom>
          <a:noFill/>
        </p:spPr>
        <p:txBody>
          <a:bodyPr wrap="square" rtlCol="0">
            <a:spAutoFit/>
          </a:bodyPr>
          <a:lstStyle/>
          <a:p>
            <a:r>
              <a:rPr lang="en-US" sz="1400" dirty="0"/>
              <a:t>www.en.wikipedia.org</a:t>
            </a:r>
          </a:p>
        </p:txBody>
      </p:sp>
    </p:spTree>
    <p:extLst>
      <p:ext uri="{BB962C8B-B14F-4D97-AF65-F5344CB8AC3E}">
        <p14:creationId xmlns:p14="http://schemas.microsoft.com/office/powerpoint/2010/main" val="2909794084"/>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71800" y="4114800"/>
            <a:ext cx="5029200" cy="369332"/>
          </a:xfrm>
          <a:prstGeom prst="rect">
            <a:avLst/>
          </a:prstGeom>
          <a:noFill/>
        </p:spPr>
        <p:txBody>
          <a:bodyPr wrap="square" rtlCol="0">
            <a:spAutoFit/>
          </a:bodyPr>
          <a:lstStyle/>
          <a:p>
            <a:endParaRPr lang="en-US" dirty="0"/>
          </a:p>
        </p:txBody>
      </p:sp>
      <p:pic>
        <p:nvPicPr>
          <p:cNvPr id="7" name="Picture 2" descr="F:\molavi\میدان سرخ\ae66b83e_a8d4_4fe6_a349_65c893c28217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25" y="228600"/>
            <a:ext cx="4343400" cy="32575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F:\molavi\میدان سرخ\i4958137d3e87b639d07a49188469bf65_rian_00596915.hr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8860" y="1832483"/>
            <a:ext cx="2209800" cy="16536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F:\molavi\میدان سرخ\lenin-mausoleum-sarcophagus-03 (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3038" y="2004208"/>
            <a:ext cx="1975923" cy="148194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4669794" y="667796"/>
            <a:ext cx="4337046" cy="1200329"/>
          </a:xfrm>
          <a:prstGeom prst="rect">
            <a:avLst/>
          </a:prstGeom>
          <a:noFill/>
        </p:spPr>
        <p:txBody>
          <a:bodyPr wrap="square" rtlCol="0">
            <a:spAutoFit/>
          </a:bodyPr>
          <a:lstStyle/>
          <a:p>
            <a:pPr algn="r" rtl="1" fontAlgn="base"/>
            <a:r>
              <a:rPr lang="fa-IR" dirty="0">
                <a:cs typeface="B Homa" panose="00000400000000000000" pitchFamily="2" charset="-78"/>
              </a:rPr>
              <a:t>مقبره لنين نيز در سال 1924 در كنار ديوار كرملين بنا شد. اين بنا يكي از شاهكارهاي معماري شوروي سابق به حساب مي‎آيد. در 27 ژانويه سال 1924 اولين نسخه اين مقبره كه موقتي و از چوب ساخته شد.</a:t>
            </a:r>
            <a:endParaRPr lang="en-US" dirty="0">
              <a:cs typeface="B Homa" panose="00000400000000000000" pitchFamily="2" charset="-78"/>
            </a:endParaRPr>
          </a:p>
        </p:txBody>
      </p:sp>
      <p:sp>
        <p:nvSpPr>
          <p:cNvPr id="11" name="TextBox 10"/>
          <p:cNvSpPr txBox="1"/>
          <p:nvPr/>
        </p:nvSpPr>
        <p:spPr>
          <a:xfrm>
            <a:off x="6416955" y="152400"/>
            <a:ext cx="2590800" cy="461665"/>
          </a:xfrm>
          <a:prstGeom prst="rect">
            <a:avLst/>
          </a:prstGeom>
          <a:noFill/>
        </p:spPr>
        <p:txBody>
          <a:bodyPr wrap="square" rtlCol="0">
            <a:spAutoFit/>
          </a:bodyPr>
          <a:lstStyle/>
          <a:p>
            <a:pPr algn="r"/>
            <a:r>
              <a:rPr lang="fa-IR" sz="2400" b="1" dirty="0" smtClean="0">
                <a:cs typeface="B Homa" panose="00000400000000000000" pitchFamily="2" charset="-78"/>
              </a:rPr>
              <a:t>مقبره ی لنین</a:t>
            </a:r>
            <a:endParaRPr lang="en-US" sz="2400" b="1" dirty="0">
              <a:cs typeface="B Homa" panose="00000400000000000000" pitchFamily="2" charset="-78"/>
            </a:endParaRPr>
          </a:p>
        </p:txBody>
      </p:sp>
      <p:pic>
        <p:nvPicPr>
          <p:cNvPr id="12" name="Picture 2" descr="F:\molavi\میدان سرخ\Russia-Moscow-Graves_near_and_in_Kremlin_Wal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380011"/>
            <a:ext cx="3167640" cy="237019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47108" y="3618026"/>
            <a:ext cx="3949823" cy="1015663"/>
          </a:xfrm>
          <a:prstGeom prst="rect">
            <a:avLst/>
          </a:prstGeom>
          <a:noFill/>
        </p:spPr>
        <p:txBody>
          <a:bodyPr wrap="square" rtlCol="0">
            <a:spAutoFit/>
          </a:bodyPr>
          <a:lstStyle/>
          <a:p>
            <a:pPr algn="ctr"/>
            <a:r>
              <a:rPr lang="fa-IR" sz="2400" b="1" dirty="0" smtClean="0">
                <a:cs typeface="B Homa" panose="00000400000000000000" pitchFamily="2" charset="-78"/>
              </a:rPr>
              <a:t>گورستان دیوار کرملین </a:t>
            </a:r>
            <a:r>
              <a:rPr lang="fa-IR" dirty="0" smtClean="0">
                <a:cs typeface="B Homa" panose="00000400000000000000" pitchFamily="2" charset="-78"/>
              </a:rPr>
              <a:t>تدفین قربانیان طرفداران بلشویک در 1917- تدفین مقامات در 1985 </a:t>
            </a:r>
            <a:endParaRPr lang="en-US" dirty="0">
              <a:cs typeface="B Homa" panose="00000400000000000000" pitchFamily="2" charset="-78"/>
            </a:endParaRPr>
          </a:p>
        </p:txBody>
      </p:sp>
      <p:pic>
        <p:nvPicPr>
          <p:cNvPr id="1026" name="Picture 2" descr="F:\molavi\میدان سرخ\34289_9mT7DXaP.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6217" y="4380011"/>
            <a:ext cx="3124200" cy="234206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19592" y="3618026"/>
            <a:ext cx="3237450" cy="738664"/>
          </a:xfrm>
          <a:prstGeom prst="rect">
            <a:avLst/>
          </a:prstGeom>
          <a:noFill/>
        </p:spPr>
        <p:txBody>
          <a:bodyPr wrap="square" rtlCol="0">
            <a:spAutoFit/>
          </a:bodyPr>
          <a:lstStyle/>
          <a:p>
            <a:pPr algn="ctr"/>
            <a:r>
              <a:rPr lang="fa-IR" sz="2400" b="1" dirty="0" smtClean="0">
                <a:cs typeface="B Homa" panose="00000400000000000000" pitchFamily="2" charset="-78"/>
              </a:rPr>
              <a:t>کلیسای جامع کازان </a:t>
            </a:r>
            <a:r>
              <a:rPr lang="fa-IR" dirty="0" smtClean="0">
                <a:cs typeface="B Homa" panose="00000400000000000000" pitchFamily="2" charset="-78"/>
              </a:rPr>
              <a:t>واقع در گوشه شمال شرقی میدان سرخ</a:t>
            </a:r>
            <a:endParaRPr lang="en-US" sz="2400" b="1" dirty="0">
              <a:cs typeface="B Homa" panose="00000400000000000000" pitchFamily="2" charset="-78"/>
            </a:endParaRPr>
          </a:p>
        </p:txBody>
      </p:sp>
      <p:sp>
        <p:nvSpPr>
          <p:cNvPr id="14" name="TextBox 13"/>
          <p:cNvSpPr txBox="1"/>
          <p:nvPr/>
        </p:nvSpPr>
        <p:spPr>
          <a:xfrm>
            <a:off x="4720070" y="1524705"/>
            <a:ext cx="3657600" cy="307777"/>
          </a:xfrm>
          <a:prstGeom prst="rect">
            <a:avLst/>
          </a:prstGeom>
          <a:noFill/>
        </p:spPr>
        <p:txBody>
          <a:bodyPr wrap="square" rtlCol="0">
            <a:spAutoFit/>
          </a:bodyPr>
          <a:lstStyle/>
          <a:p>
            <a:r>
              <a:rPr lang="en-US" sz="1400" dirty="0" smtClean="0"/>
              <a:t>(www.en.wikipedia.org)</a:t>
            </a:r>
            <a:endParaRPr lang="en-US" sz="1400" dirty="0"/>
          </a:p>
        </p:txBody>
      </p:sp>
      <p:sp>
        <p:nvSpPr>
          <p:cNvPr id="15" name="TextBox 14"/>
          <p:cNvSpPr txBox="1"/>
          <p:nvPr/>
        </p:nvSpPr>
        <p:spPr>
          <a:xfrm>
            <a:off x="140725" y="6596314"/>
            <a:ext cx="2438400" cy="307777"/>
          </a:xfrm>
          <a:prstGeom prst="rect">
            <a:avLst/>
          </a:prstGeom>
          <a:noFill/>
        </p:spPr>
        <p:txBody>
          <a:bodyPr wrap="square" rtlCol="0">
            <a:spAutoFit/>
          </a:bodyPr>
          <a:lstStyle/>
          <a:p>
            <a:r>
              <a:rPr lang="en-US" sz="1400" dirty="0" smtClean="0"/>
              <a:t>(www.en.wikipedia.org)</a:t>
            </a:r>
            <a:endParaRPr lang="en-US" sz="1400" dirty="0"/>
          </a:p>
        </p:txBody>
      </p:sp>
    </p:spTree>
    <p:extLst>
      <p:ext uri="{BB962C8B-B14F-4D97-AF65-F5344CB8AC3E}">
        <p14:creationId xmlns:p14="http://schemas.microsoft.com/office/powerpoint/2010/main" val="36602587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2638</TotalTime>
  <Words>1324</Words>
  <Application>Microsoft Office PowerPoint</Application>
  <PresentationFormat>On-screen Show (4:3)</PresentationFormat>
  <Paragraphs>121</Paragraphs>
  <Slides>18</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Angle</vt:lpstr>
      <vt:lpstr>Arial</vt:lpstr>
      <vt:lpstr>B Davat</vt:lpstr>
      <vt:lpstr>B Homa</vt:lpstr>
      <vt:lpstr>Calibri</vt:lpstr>
      <vt:lpstr>Times New Roman</vt:lpstr>
      <vt:lpstr>Office Theme</vt:lpstr>
      <vt:lpstr>میدان سرخ </vt:lpstr>
      <vt:lpstr>فهرست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persian</dc:creator>
  <cp:lastModifiedBy>Mohammad</cp:lastModifiedBy>
  <cp:revision>128</cp:revision>
  <dcterms:created xsi:type="dcterms:W3CDTF">2015-05-06T22:55:58Z</dcterms:created>
  <dcterms:modified xsi:type="dcterms:W3CDTF">2019-12-12T00:13:58Z</dcterms:modified>
</cp:coreProperties>
</file>