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8" r:id="rId1"/>
  </p:sldMasterIdLst>
  <p:notesMasterIdLst>
    <p:notesMasterId r:id="rId25"/>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180" y="78"/>
      </p:cViewPr>
      <p:guideLst/>
    </p:cSldViewPr>
  </p:slideViewPr>
  <p:notesTextViewPr>
    <p:cViewPr>
      <p:scale>
        <a:sx n="1" d="1"/>
        <a:sy n="1" d="1"/>
      </p:scale>
      <p:origin x="0" y="0"/>
    </p:cViewPr>
  </p:notesTextViewPr>
  <p:sorterViewPr>
    <p:cViewPr>
      <p:scale>
        <a:sx n="100" d="100"/>
        <a:sy n="100" d="100"/>
      </p:scale>
      <p:origin x="0" y="-769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diagrams/_rels/data2.xml.rels><?xml version="1.0" encoding="UTF-8" standalone="yes"?>
<Relationships xmlns="http://schemas.openxmlformats.org/package/2006/relationships"><Relationship Id="rId1" Type="http://schemas.openxmlformats.org/officeDocument/2006/relationships/image" Target="../media/image18.png"/></Relationships>
</file>

<file path=ppt/diagrams/_rels/data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19.png"/></Relationships>
</file>

<file path=ppt/diagrams/_rels/data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diagrams/_rels/data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diagrams/_rels/data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diagrams/_rels/data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 Id="rId4" Type="http://schemas.openxmlformats.org/officeDocument/2006/relationships/image" Target="../media/image40.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8.png"/></Relationships>
</file>

<file path=ppt/diagrams/_rels/drawing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19.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diagrams/_rels/drawing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 Id="rId4" Type="http://schemas.openxmlformats.org/officeDocument/2006/relationships/image" Target="../media/image40.jpeg"/></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7B3DCB-D3D4-4707-8411-7D1B4536A5CF}" type="doc">
      <dgm:prSet loTypeId="urn:microsoft.com/office/officeart/2008/layout/BendingPictureBlocks" loCatId="picture" qsTypeId="urn:microsoft.com/office/officeart/2005/8/quickstyle/simple5" qsCatId="simple" csTypeId="urn:microsoft.com/office/officeart/2005/8/colors/accent5_1" csCatId="accent5" phldr="1"/>
      <dgm:spPr/>
      <dgm:t>
        <a:bodyPr/>
        <a:lstStyle/>
        <a:p>
          <a:endParaRPr lang="en-US"/>
        </a:p>
      </dgm:t>
    </dgm:pt>
    <dgm:pt modelId="{5D9EF591-78F2-4825-AAA1-A9726A4C7ACF}">
      <dgm:prSet phldrT="[Text]" custT="1"/>
      <dgm:spPr/>
      <dgm:t>
        <a:bodyPr/>
        <a:lstStyle/>
        <a:p>
          <a:pPr rtl="1"/>
          <a:r>
            <a:rPr lang="en-US" sz="1600" b="1" dirty="0" smtClean="0">
              <a:latin typeface="+mj-lt"/>
              <a:ea typeface="Calibri" pitchFamily="34" charset="0"/>
              <a:cs typeface="Sakkal Majalla" pitchFamily="2" charset="-78"/>
            </a:rPr>
            <a:t>Gateway Plaza</a:t>
          </a:r>
          <a:endParaRPr lang="en-US" sz="1600" b="1" dirty="0">
            <a:latin typeface="+mj-lt"/>
          </a:endParaRPr>
        </a:p>
      </dgm:t>
    </dgm:pt>
    <dgm:pt modelId="{CF1502E9-3B71-4756-A5B9-B452DF8BA296}" type="parTrans" cxnId="{119FAFD3-ABB2-4508-8D16-349B3B0F6CA2}">
      <dgm:prSet/>
      <dgm:spPr/>
      <dgm:t>
        <a:bodyPr/>
        <a:lstStyle/>
        <a:p>
          <a:endParaRPr lang="en-US"/>
        </a:p>
      </dgm:t>
    </dgm:pt>
    <dgm:pt modelId="{9875BB08-BE54-493E-9A3F-2AD35FA3E9D9}" type="sibTrans" cxnId="{119FAFD3-ABB2-4508-8D16-349B3B0F6CA2}">
      <dgm:prSet/>
      <dgm:spPr/>
      <dgm:t>
        <a:bodyPr/>
        <a:lstStyle/>
        <a:p>
          <a:endParaRPr lang="en-US"/>
        </a:p>
      </dgm:t>
    </dgm:pt>
    <dgm:pt modelId="{F973BAFB-0D5E-4DA7-A103-931E46A48551}">
      <dgm:prSet phldrT="[Text]" custT="1"/>
      <dgm:spPr/>
      <dgm:t>
        <a:bodyPr/>
        <a:lstStyle/>
        <a:p>
          <a:r>
            <a:rPr lang="en-US" sz="1200" b="1" dirty="0" smtClean="0"/>
            <a:t>Rector Place Residential Neighborhood</a:t>
          </a:r>
          <a:endParaRPr lang="en-US" sz="1200" b="1" dirty="0"/>
        </a:p>
      </dgm:t>
    </dgm:pt>
    <dgm:pt modelId="{AFE2A1DE-E782-4854-8555-E2A912D33BE9}" type="parTrans" cxnId="{D21D4693-FB8F-472E-9DFD-0B11860C6F7B}">
      <dgm:prSet/>
      <dgm:spPr/>
      <dgm:t>
        <a:bodyPr/>
        <a:lstStyle/>
        <a:p>
          <a:endParaRPr lang="en-US"/>
        </a:p>
      </dgm:t>
    </dgm:pt>
    <dgm:pt modelId="{5DC5B96C-8299-4C2E-BFE5-9509150A69E4}" type="sibTrans" cxnId="{D21D4693-FB8F-472E-9DFD-0B11860C6F7B}">
      <dgm:prSet/>
      <dgm:spPr/>
      <dgm:t>
        <a:bodyPr/>
        <a:lstStyle/>
        <a:p>
          <a:endParaRPr lang="en-US"/>
        </a:p>
      </dgm:t>
    </dgm:pt>
    <dgm:pt modelId="{5C26B7CE-6977-4EDD-9CCC-DA5D013992AC}">
      <dgm:prSet phldrT="[Text]" custT="1"/>
      <dgm:spPr/>
      <dgm:t>
        <a:bodyPr/>
        <a:lstStyle/>
        <a:p>
          <a:r>
            <a:rPr lang="en-US" sz="1100" b="1" dirty="0" smtClean="0"/>
            <a:t>Battery place Residential Neighborhood</a:t>
          </a:r>
          <a:endParaRPr lang="en-US" sz="1100" b="1" dirty="0"/>
        </a:p>
      </dgm:t>
    </dgm:pt>
    <dgm:pt modelId="{FF0FB05D-A773-4A99-8531-ABC9F58ACC68}" type="parTrans" cxnId="{CA8F0CB0-BADB-4EF4-8C73-347FD7AA7CE6}">
      <dgm:prSet/>
      <dgm:spPr/>
      <dgm:t>
        <a:bodyPr/>
        <a:lstStyle/>
        <a:p>
          <a:endParaRPr lang="en-US"/>
        </a:p>
      </dgm:t>
    </dgm:pt>
    <dgm:pt modelId="{7934A9FD-2693-436C-892A-1A9FD91AB852}" type="sibTrans" cxnId="{CA8F0CB0-BADB-4EF4-8C73-347FD7AA7CE6}">
      <dgm:prSet/>
      <dgm:spPr/>
      <dgm:t>
        <a:bodyPr/>
        <a:lstStyle/>
        <a:p>
          <a:endParaRPr lang="en-US"/>
        </a:p>
      </dgm:t>
    </dgm:pt>
    <dgm:pt modelId="{9692576D-33A8-4B39-A3C2-BA742334F5B0}" type="pres">
      <dgm:prSet presAssocID="{B97B3DCB-D3D4-4707-8411-7D1B4536A5CF}" presName="Name0" presStyleCnt="0">
        <dgm:presLayoutVars>
          <dgm:dir/>
          <dgm:resizeHandles/>
        </dgm:presLayoutVars>
      </dgm:prSet>
      <dgm:spPr/>
      <dgm:t>
        <a:bodyPr/>
        <a:lstStyle/>
        <a:p>
          <a:endParaRPr lang="en-US"/>
        </a:p>
      </dgm:t>
    </dgm:pt>
    <dgm:pt modelId="{D4DA4634-9F7D-4BE5-A8D2-5CCC0ABFDA94}" type="pres">
      <dgm:prSet presAssocID="{5D9EF591-78F2-4825-AAA1-A9726A4C7ACF}" presName="composite" presStyleCnt="0"/>
      <dgm:spPr/>
    </dgm:pt>
    <dgm:pt modelId="{E31EA670-D235-414B-9B9D-AFED80F451ED}" type="pres">
      <dgm:prSet presAssocID="{5D9EF591-78F2-4825-AAA1-A9726A4C7ACF}" presName="rect1" presStyleLbl="bgImgPlace1" presStyleIdx="0" presStyleCnt="3" custScaleX="176985" custScaleY="145117"/>
      <dgm:spPr>
        <a:blipFill rotWithShape="1">
          <a:blip xmlns:r="http://schemas.openxmlformats.org/officeDocument/2006/relationships" r:embed="rId1"/>
          <a:stretch>
            <a:fillRect/>
          </a:stretch>
        </a:blipFill>
      </dgm:spPr>
    </dgm:pt>
    <dgm:pt modelId="{C690F8E1-2E1E-4E05-971B-B53FD79FEFDC}" type="pres">
      <dgm:prSet presAssocID="{5D9EF591-78F2-4825-AAA1-A9726A4C7ACF}" presName="rect2" presStyleLbl="node1" presStyleIdx="0" presStyleCnt="3" custLinFactNeighborX="-38506" custLinFactNeighborY="73862">
        <dgm:presLayoutVars>
          <dgm:bulletEnabled val="1"/>
        </dgm:presLayoutVars>
      </dgm:prSet>
      <dgm:spPr/>
      <dgm:t>
        <a:bodyPr/>
        <a:lstStyle/>
        <a:p>
          <a:endParaRPr lang="en-US"/>
        </a:p>
      </dgm:t>
    </dgm:pt>
    <dgm:pt modelId="{7396BBBB-9192-4BF1-A0AA-5FB82C9F19A1}" type="pres">
      <dgm:prSet presAssocID="{9875BB08-BE54-493E-9A3F-2AD35FA3E9D9}" presName="sibTrans" presStyleCnt="0"/>
      <dgm:spPr/>
    </dgm:pt>
    <dgm:pt modelId="{49A5EFCE-D04B-4288-A4CD-7E5F0B144BFB}" type="pres">
      <dgm:prSet presAssocID="{F973BAFB-0D5E-4DA7-A103-931E46A48551}" presName="composite" presStyleCnt="0"/>
      <dgm:spPr/>
    </dgm:pt>
    <dgm:pt modelId="{514C6F3E-B68A-4741-AA54-5C042C230CBC}" type="pres">
      <dgm:prSet presAssocID="{F973BAFB-0D5E-4DA7-A103-931E46A48551}" presName="rect1" presStyleLbl="bgImgPlace1" presStyleIdx="1" presStyleCnt="3" custScaleX="147364" custScaleY="153225" custLinFactNeighborX="701" custLinFactNeighborY="2786"/>
      <dgm:spPr>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dgm:spPr>
      <dgm:t>
        <a:bodyPr/>
        <a:lstStyle/>
        <a:p>
          <a:pPr rtl="1"/>
          <a:endParaRPr lang="fa-IR"/>
        </a:p>
      </dgm:t>
    </dgm:pt>
    <dgm:pt modelId="{60AF947C-4248-485D-A9E1-0BD1489659C9}" type="pres">
      <dgm:prSet presAssocID="{F973BAFB-0D5E-4DA7-A103-931E46A48551}" presName="rect2" presStyleLbl="node1" presStyleIdx="1" presStyleCnt="3" custLinFactNeighborX="7034" custLinFactNeighborY="71765">
        <dgm:presLayoutVars>
          <dgm:bulletEnabled val="1"/>
        </dgm:presLayoutVars>
      </dgm:prSet>
      <dgm:spPr/>
      <dgm:t>
        <a:bodyPr/>
        <a:lstStyle/>
        <a:p>
          <a:endParaRPr lang="en-US"/>
        </a:p>
      </dgm:t>
    </dgm:pt>
    <dgm:pt modelId="{5343363D-CD45-4E10-92DB-D9CB9A5B7F1F}" type="pres">
      <dgm:prSet presAssocID="{5DC5B96C-8299-4C2E-BFE5-9509150A69E4}" presName="sibTrans" presStyleCnt="0"/>
      <dgm:spPr/>
    </dgm:pt>
    <dgm:pt modelId="{CE47C2AD-CF47-44DD-9065-64A717AB51F9}" type="pres">
      <dgm:prSet presAssocID="{5C26B7CE-6977-4EDD-9CCC-DA5D013992AC}" presName="composite" presStyleCnt="0"/>
      <dgm:spPr/>
    </dgm:pt>
    <dgm:pt modelId="{1A38D115-30D5-4351-AF1A-772A07BFF940}" type="pres">
      <dgm:prSet presAssocID="{5C26B7CE-6977-4EDD-9CCC-DA5D013992AC}" presName="rect1" presStyleLbl="bgImgPlace1" presStyleIdx="2" presStyleCnt="3" custScaleX="183040" custScaleY="166848" custLinFactNeighborX="-64954" custLinFactNeighborY="9446"/>
      <dgm:spPr>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dgm:spPr>
      <dgm:t>
        <a:bodyPr/>
        <a:lstStyle/>
        <a:p>
          <a:pPr rtl="1"/>
          <a:endParaRPr lang="fa-IR"/>
        </a:p>
      </dgm:t>
    </dgm:pt>
    <dgm:pt modelId="{744BD130-3BF6-4AD2-B2A6-7D554E74CDC7}" type="pres">
      <dgm:prSet presAssocID="{5C26B7CE-6977-4EDD-9CCC-DA5D013992AC}" presName="rect2" presStyleLbl="node1" presStyleIdx="2" presStyleCnt="3" custLinFactX="-87112" custLinFactNeighborX="-100000" custLinFactNeighborY="86861">
        <dgm:presLayoutVars>
          <dgm:bulletEnabled val="1"/>
        </dgm:presLayoutVars>
      </dgm:prSet>
      <dgm:spPr/>
      <dgm:t>
        <a:bodyPr/>
        <a:lstStyle/>
        <a:p>
          <a:endParaRPr lang="en-US"/>
        </a:p>
      </dgm:t>
    </dgm:pt>
  </dgm:ptLst>
  <dgm:cxnLst>
    <dgm:cxn modelId="{2EA49411-3B5B-4D27-A598-538FA276967B}" type="presOf" srcId="{5D9EF591-78F2-4825-AAA1-A9726A4C7ACF}" destId="{C690F8E1-2E1E-4E05-971B-B53FD79FEFDC}" srcOrd="0" destOrd="0" presId="urn:microsoft.com/office/officeart/2008/layout/BendingPictureBlocks"/>
    <dgm:cxn modelId="{C2A0EC07-5AB5-4AD4-A001-5A55C8710260}" type="presOf" srcId="{5C26B7CE-6977-4EDD-9CCC-DA5D013992AC}" destId="{744BD130-3BF6-4AD2-B2A6-7D554E74CDC7}" srcOrd="0" destOrd="0" presId="urn:microsoft.com/office/officeart/2008/layout/BendingPictureBlocks"/>
    <dgm:cxn modelId="{AE6BBF03-54CB-4E0D-9CD5-0A997DB8AE1B}" type="presOf" srcId="{F973BAFB-0D5E-4DA7-A103-931E46A48551}" destId="{60AF947C-4248-485D-A9E1-0BD1489659C9}" srcOrd="0" destOrd="0" presId="urn:microsoft.com/office/officeart/2008/layout/BendingPictureBlocks"/>
    <dgm:cxn modelId="{545063FA-1535-479B-B7E9-7A412F74788D}" type="presOf" srcId="{B97B3DCB-D3D4-4707-8411-7D1B4536A5CF}" destId="{9692576D-33A8-4B39-A3C2-BA742334F5B0}" srcOrd="0" destOrd="0" presId="urn:microsoft.com/office/officeart/2008/layout/BendingPictureBlocks"/>
    <dgm:cxn modelId="{CA8F0CB0-BADB-4EF4-8C73-347FD7AA7CE6}" srcId="{B97B3DCB-D3D4-4707-8411-7D1B4536A5CF}" destId="{5C26B7CE-6977-4EDD-9CCC-DA5D013992AC}" srcOrd="2" destOrd="0" parTransId="{FF0FB05D-A773-4A99-8531-ABC9F58ACC68}" sibTransId="{7934A9FD-2693-436C-892A-1A9FD91AB852}"/>
    <dgm:cxn modelId="{D21D4693-FB8F-472E-9DFD-0B11860C6F7B}" srcId="{B97B3DCB-D3D4-4707-8411-7D1B4536A5CF}" destId="{F973BAFB-0D5E-4DA7-A103-931E46A48551}" srcOrd="1" destOrd="0" parTransId="{AFE2A1DE-E782-4854-8555-E2A912D33BE9}" sibTransId="{5DC5B96C-8299-4C2E-BFE5-9509150A69E4}"/>
    <dgm:cxn modelId="{119FAFD3-ABB2-4508-8D16-349B3B0F6CA2}" srcId="{B97B3DCB-D3D4-4707-8411-7D1B4536A5CF}" destId="{5D9EF591-78F2-4825-AAA1-A9726A4C7ACF}" srcOrd="0" destOrd="0" parTransId="{CF1502E9-3B71-4756-A5B9-B452DF8BA296}" sibTransId="{9875BB08-BE54-493E-9A3F-2AD35FA3E9D9}"/>
    <dgm:cxn modelId="{9DB0586A-E7C4-4C6C-8689-2B465C3FB001}" type="presParOf" srcId="{9692576D-33A8-4B39-A3C2-BA742334F5B0}" destId="{D4DA4634-9F7D-4BE5-A8D2-5CCC0ABFDA94}" srcOrd="0" destOrd="0" presId="urn:microsoft.com/office/officeart/2008/layout/BendingPictureBlocks"/>
    <dgm:cxn modelId="{FBF5F88D-5BE3-4753-B929-0B2606EC8BC1}" type="presParOf" srcId="{D4DA4634-9F7D-4BE5-A8D2-5CCC0ABFDA94}" destId="{E31EA670-D235-414B-9B9D-AFED80F451ED}" srcOrd="0" destOrd="0" presId="urn:microsoft.com/office/officeart/2008/layout/BendingPictureBlocks"/>
    <dgm:cxn modelId="{D6FA7F50-C2AB-4EE4-B26B-10FB5D2900DC}" type="presParOf" srcId="{D4DA4634-9F7D-4BE5-A8D2-5CCC0ABFDA94}" destId="{C690F8E1-2E1E-4E05-971B-B53FD79FEFDC}" srcOrd="1" destOrd="0" presId="urn:microsoft.com/office/officeart/2008/layout/BendingPictureBlocks"/>
    <dgm:cxn modelId="{462A8076-A6D8-440E-97A5-BCE77FCCB472}" type="presParOf" srcId="{9692576D-33A8-4B39-A3C2-BA742334F5B0}" destId="{7396BBBB-9192-4BF1-A0AA-5FB82C9F19A1}" srcOrd="1" destOrd="0" presId="urn:microsoft.com/office/officeart/2008/layout/BendingPictureBlocks"/>
    <dgm:cxn modelId="{600BB6C1-CFF9-4CEC-BCE1-3B4305ED9BB0}" type="presParOf" srcId="{9692576D-33A8-4B39-A3C2-BA742334F5B0}" destId="{49A5EFCE-D04B-4288-A4CD-7E5F0B144BFB}" srcOrd="2" destOrd="0" presId="urn:microsoft.com/office/officeart/2008/layout/BendingPictureBlocks"/>
    <dgm:cxn modelId="{79EE3F8E-311A-49EC-88EA-29AEA58A5BD3}" type="presParOf" srcId="{49A5EFCE-D04B-4288-A4CD-7E5F0B144BFB}" destId="{514C6F3E-B68A-4741-AA54-5C042C230CBC}" srcOrd="0" destOrd="0" presId="urn:microsoft.com/office/officeart/2008/layout/BendingPictureBlocks"/>
    <dgm:cxn modelId="{F64ABA83-AA23-4BF7-B13B-5194802146AA}" type="presParOf" srcId="{49A5EFCE-D04B-4288-A4CD-7E5F0B144BFB}" destId="{60AF947C-4248-485D-A9E1-0BD1489659C9}" srcOrd="1" destOrd="0" presId="urn:microsoft.com/office/officeart/2008/layout/BendingPictureBlocks"/>
    <dgm:cxn modelId="{80EFF2A5-88CF-4AE5-9BA6-290CB6F7BA35}" type="presParOf" srcId="{9692576D-33A8-4B39-A3C2-BA742334F5B0}" destId="{5343363D-CD45-4E10-92DB-D9CB9A5B7F1F}" srcOrd="3" destOrd="0" presId="urn:microsoft.com/office/officeart/2008/layout/BendingPictureBlocks"/>
    <dgm:cxn modelId="{8E110A33-34A7-4EE4-9D94-116925962A58}" type="presParOf" srcId="{9692576D-33A8-4B39-A3C2-BA742334F5B0}" destId="{CE47C2AD-CF47-44DD-9065-64A717AB51F9}" srcOrd="4" destOrd="0" presId="urn:microsoft.com/office/officeart/2008/layout/BendingPictureBlocks"/>
    <dgm:cxn modelId="{F851FA7F-7E24-4259-87BB-00A95011EADC}" type="presParOf" srcId="{CE47C2AD-CF47-44DD-9065-64A717AB51F9}" destId="{1A38D115-30D5-4351-AF1A-772A07BFF940}" srcOrd="0" destOrd="0" presId="urn:microsoft.com/office/officeart/2008/layout/BendingPictureBlocks"/>
    <dgm:cxn modelId="{3D9DE18D-65BB-4D7E-92ED-D59E1FBABC35}" type="presParOf" srcId="{CE47C2AD-CF47-44DD-9065-64A717AB51F9}" destId="{744BD130-3BF6-4AD2-B2A6-7D554E74CDC7}" srcOrd="1" destOrd="0" presId="urn:microsoft.com/office/officeart/2008/layout/Bend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40A3CC-CD97-4592-B772-CDA154A5F3B2}"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en-US"/>
        </a:p>
      </dgm:t>
    </dgm:pt>
    <dgm:pt modelId="{54103CDB-1EA2-4EBB-8810-87CE3035926A}">
      <dgm:prSet phldrT="[Text]" custT="1"/>
      <dgm:spPr/>
      <dgm:t>
        <a:bodyPr/>
        <a:lstStyle/>
        <a:p>
          <a:r>
            <a:rPr lang="fa-IR" sz="1600" b="0" dirty="0" smtClean="0">
              <a:solidFill>
                <a:schemeClr val="tx2"/>
              </a:solidFill>
              <a:cs typeface="B Homa" panose="00000400000000000000" pitchFamily="2" charset="-78"/>
            </a:rPr>
            <a:t>پیشنهاد اداره امور دریایی و کشتیرانی شهر نیویورک سال 1963</a:t>
          </a:r>
          <a:endParaRPr lang="en-US" sz="1600" b="0" dirty="0">
            <a:solidFill>
              <a:schemeClr val="tx2"/>
            </a:solidFill>
            <a:cs typeface="B Homa" panose="00000400000000000000" pitchFamily="2" charset="-78"/>
          </a:endParaRPr>
        </a:p>
      </dgm:t>
    </dgm:pt>
    <dgm:pt modelId="{EDFE8277-F642-4BC2-B2D9-6343437526A9}" type="parTrans" cxnId="{919617D8-74E7-46E9-9563-DC4BB6907665}">
      <dgm:prSet/>
      <dgm:spPr/>
      <dgm:t>
        <a:bodyPr/>
        <a:lstStyle/>
        <a:p>
          <a:endParaRPr lang="en-US"/>
        </a:p>
      </dgm:t>
    </dgm:pt>
    <dgm:pt modelId="{2D5D4550-3C3F-4480-B1E9-CE5E2385F599}" type="sibTrans" cxnId="{919617D8-74E7-46E9-9563-DC4BB6907665}">
      <dgm:prSet/>
      <dgm:spPr/>
      <dgm:t>
        <a:bodyPr/>
        <a:lstStyle/>
        <a:p>
          <a:endParaRPr lang="en-US"/>
        </a:p>
      </dgm:t>
    </dgm:pt>
    <dgm:pt modelId="{C837F814-28DE-44EC-8D70-40BA39E6FDD8}" type="pres">
      <dgm:prSet presAssocID="{9B40A3CC-CD97-4592-B772-CDA154A5F3B2}" presName="Name0" presStyleCnt="0">
        <dgm:presLayoutVars>
          <dgm:dir/>
          <dgm:resizeHandles val="exact"/>
        </dgm:presLayoutVars>
      </dgm:prSet>
      <dgm:spPr/>
      <dgm:t>
        <a:bodyPr/>
        <a:lstStyle/>
        <a:p>
          <a:endParaRPr lang="en-US"/>
        </a:p>
      </dgm:t>
    </dgm:pt>
    <dgm:pt modelId="{F90CE4FD-34D6-4502-91D5-47298677313F}" type="pres">
      <dgm:prSet presAssocID="{54103CDB-1EA2-4EBB-8810-87CE3035926A}" presName="compNode" presStyleCnt="0"/>
      <dgm:spPr/>
    </dgm:pt>
    <dgm:pt modelId="{1BDC7836-EB77-440A-A820-F9FE9E91DB13}" type="pres">
      <dgm:prSet presAssocID="{54103CDB-1EA2-4EBB-8810-87CE3035926A}" presName="pictRect" presStyleLbl="node1" presStyleIdx="0" presStyleCnt="1" custScaleX="131066"/>
      <dgm:spPr>
        <a:blipFill rotWithShape="1">
          <a:blip xmlns:r="http://schemas.openxmlformats.org/officeDocument/2006/relationships" r:embed="rId1"/>
          <a:stretch>
            <a:fillRect/>
          </a:stretch>
        </a:blipFill>
      </dgm:spPr>
    </dgm:pt>
    <dgm:pt modelId="{F04C4D55-3D7F-459D-9579-470AA755A65C}" type="pres">
      <dgm:prSet presAssocID="{54103CDB-1EA2-4EBB-8810-87CE3035926A}" presName="textRect" presStyleLbl="revTx" presStyleIdx="0" presStyleCnt="1" custScaleX="94364" custScaleY="38691" custLinFactNeighborX="-902" custLinFactNeighborY="-32408">
        <dgm:presLayoutVars>
          <dgm:bulletEnabled val="1"/>
        </dgm:presLayoutVars>
      </dgm:prSet>
      <dgm:spPr/>
      <dgm:t>
        <a:bodyPr/>
        <a:lstStyle/>
        <a:p>
          <a:endParaRPr lang="en-US"/>
        </a:p>
      </dgm:t>
    </dgm:pt>
  </dgm:ptLst>
  <dgm:cxnLst>
    <dgm:cxn modelId="{919617D8-74E7-46E9-9563-DC4BB6907665}" srcId="{9B40A3CC-CD97-4592-B772-CDA154A5F3B2}" destId="{54103CDB-1EA2-4EBB-8810-87CE3035926A}" srcOrd="0" destOrd="0" parTransId="{EDFE8277-F642-4BC2-B2D9-6343437526A9}" sibTransId="{2D5D4550-3C3F-4480-B1E9-CE5E2385F599}"/>
    <dgm:cxn modelId="{D1AA0504-0980-44D8-9D72-5051F3883E24}" type="presOf" srcId="{54103CDB-1EA2-4EBB-8810-87CE3035926A}" destId="{F04C4D55-3D7F-459D-9579-470AA755A65C}" srcOrd="0" destOrd="0" presId="urn:microsoft.com/office/officeart/2005/8/layout/pList1"/>
    <dgm:cxn modelId="{C8749B0B-41F1-4563-ADC4-49B0B75EF80C}" type="presOf" srcId="{9B40A3CC-CD97-4592-B772-CDA154A5F3B2}" destId="{C837F814-28DE-44EC-8D70-40BA39E6FDD8}" srcOrd="0" destOrd="0" presId="urn:microsoft.com/office/officeart/2005/8/layout/pList1"/>
    <dgm:cxn modelId="{4BB8479D-5D5D-4CFC-BDFC-41ED9395D9F5}" type="presParOf" srcId="{C837F814-28DE-44EC-8D70-40BA39E6FDD8}" destId="{F90CE4FD-34D6-4502-91D5-47298677313F}" srcOrd="0" destOrd="0" presId="urn:microsoft.com/office/officeart/2005/8/layout/pList1"/>
    <dgm:cxn modelId="{53DF3798-A624-4DE4-A5C4-65BF8DFD8482}" type="presParOf" srcId="{F90CE4FD-34D6-4502-91D5-47298677313F}" destId="{1BDC7836-EB77-440A-A820-F9FE9E91DB13}" srcOrd="0" destOrd="0" presId="urn:microsoft.com/office/officeart/2005/8/layout/pList1"/>
    <dgm:cxn modelId="{CBAD65F8-96FE-4204-8275-D64D02C2B979}" type="presParOf" srcId="{F90CE4FD-34D6-4502-91D5-47298677313F}" destId="{F04C4D55-3D7F-459D-9579-470AA755A65C}"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DA0C56-42D4-4DD8-886C-CB73CB204E63}" type="doc">
      <dgm:prSet loTypeId="urn:microsoft.com/office/officeart/2008/layout/CaptionedPictures" loCatId="picture" qsTypeId="urn:microsoft.com/office/officeart/2005/8/quickstyle/simple3" qsCatId="simple" csTypeId="urn:microsoft.com/office/officeart/2005/8/colors/accent2_1" csCatId="accent2" phldr="1"/>
      <dgm:spPr/>
      <dgm:t>
        <a:bodyPr/>
        <a:lstStyle/>
        <a:p>
          <a:endParaRPr lang="en-US"/>
        </a:p>
      </dgm:t>
    </dgm:pt>
    <dgm:pt modelId="{61B52E7A-FD76-4F22-A2EE-F80A3237172F}">
      <dgm:prSet phldrT="[Text]" custT="1"/>
      <dgm:spPr/>
      <dgm:t>
        <a:bodyPr/>
        <a:lstStyle/>
        <a:p>
          <a:r>
            <a:rPr lang="fa-IR" sz="1800" dirty="0" smtClean="0">
              <a:solidFill>
                <a:srgbClr val="002060"/>
              </a:solidFill>
              <a:cs typeface="B Koodak" panose="00000700000000000000" pitchFamily="2" charset="-78"/>
            </a:rPr>
            <a:t>(ب) تصویر حجمی پروژه</a:t>
          </a:r>
          <a:endParaRPr lang="en-US" sz="1800" dirty="0">
            <a:solidFill>
              <a:srgbClr val="002060"/>
            </a:solidFill>
            <a:cs typeface="B Koodak" panose="00000700000000000000" pitchFamily="2" charset="-78"/>
          </a:endParaRPr>
        </a:p>
      </dgm:t>
    </dgm:pt>
    <dgm:pt modelId="{623BD1FB-2315-4832-B4EF-EC919DAF5083}" type="parTrans" cxnId="{A772E20C-0A10-46F5-BDAA-B4D6FEE2A3B5}">
      <dgm:prSet/>
      <dgm:spPr/>
      <dgm:t>
        <a:bodyPr/>
        <a:lstStyle/>
        <a:p>
          <a:endParaRPr lang="en-US"/>
        </a:p>
      </dgm:t>
    </dgm:pt>
    <dgm:pt modelId="{221EDB0D-F453-4D67-A389-1AE2A8572FEE}" type="sibTrans" cxnId="{A772E20C-0A10-46F5-BDAA-B4D6FEE2A3B5}">
      <dgm:prSet/>
      <dgm:spPr/>
      <dgm:t>
        <a:bodyPr/>
        <a:lstStyle/>
        <a:p>
          <a:endParaRPr lang="en-US"/>
        </a:p>
      </dgm:t>
    </dgm:pt>
    <dgm:pt modelId="{32B2BDC1-F427-4F82-9F75-A3D042CD66FD}">
      <dgm:prSet phldrT="[Text]" custT="1"/>
      <dgm:spPr/>
      <dgm:t>
        <a:bodyPr/>
        <a:lstStyle/>
        <a:p>
          <a:r>
            <a:rPr lang="fa-IR" sz="1800" dirty="0" smtClean="0">
              <a:solidFill>
                <a:srgbClr val="002060"/>
              </a:solidFill>
              <a:cs typeface="B Koodak" panose="00000700000000000000" pitchFamily="2" charset="-78"/>
            </a:rPr>
            <a:t>(الف) طرح</a:t>
          </a:r>
          <a:endParaRPr lang="en-US" sz="1800" dirty="0">
            <a:solidFill>
              <a:srgbClr val="002060"/>
            </a:solidFill>
            <a:cs typeface="B Koodak" panose="00000700000000000000" pitchFamily="2" charset="-78"/>
          </a:endParaRPr>
        </a:p>
      </dgm:t>
    </dgm:pt>
    <dgm:pt modelId="{7A9A8E81-A7BA-48C3-8721-F7BD98936B19}" type="sibTrans" cxnId="{873D9E81-CB4A-42A5-B449-40E09F496A9B}">
      <dgm:prSet/>
      <dgm:spPr/>
      <dgm:t>
        <a:bodyPr/>
        <a:lstStyle/>
        <a:p>
          <a:endParaRPr lang="en-US"/>
        </a:p>
      </dgm:t>
    </dgm:pt>
    <dgm:pt modelId="{5C689699-6965-4E49-B1DB-4879FC2D76DA}" type="parTrans" cxnId="{873D9E81-CB4A-42A5-B449-40E09F496A9B}">
      <dgm:prSet/>
      <dgm:spPr/>
      <dgm:t>
        <a:bodyPr/>
        <a:lstStyle/>
        <a:p>
          <a:endParaRPr lang="en-US"/>
        </a:p>
      </dgm:t>
    </dgm:pt>
    <dgm:pt modelId="{B2ACE244-3F1D-4C88-B813-8B6C7AAC34D8}" type="pres">
      <dgm:prSet presAssocID="{35DA0C56-42D4-4DD8-886C-CB73CB204E63}" presName="Name0" presStyleCnt="0">
        <dgm:presLayoutVars>
          <dgm:chMax/>
          <dgm:chPref/>
          <dgm:dir/>
        </dgm:presLayoutVars>
      </dgm:prSet>
      <dgm:spPr/>
      <dgm:t>
        <a:bodyPr/>
        <a:lstStyle/>
        <a:p>
          <a:endParaRPr lang="en-US"/>
        </a:p>
      </dgm:t>
    </dgm:pt>
    <dgm:pt modelId="{1515ADD1-4D3B-4DE8-8B75-0488C9422BD2}" type="pres">
      <dgm:prSet presAssocID="{32B2BDC1-F427-4F82-9F75-A3D042CD66FD}" presName="composite" presStyleCnt="0">
        <dgm:presLayoutVars>
          <dgm:chMax val="1"/>
          <dgm:chPref val="1"/>
        </dgm:presLayoutVars>
      </dgm:prSet>
      <dgm:spPr/>
    </dgm:pt>
    <dgm:pt modelId="{84B20F38-C7AE-4AB6-AC33-597EC82F999D}" type="pres">
      <dgm:prSet presAssocID="{32B2BDC1-F427-4F82-9F75-A3D042CD66FD}" presName="Accent" presStyleLbl="trAlignAcc1" presStyleIdx="0" presStyleCnt="2" custScaleX="96253" custScaleY="164366">
        <dgm:presLayoutVars>
          <dgm:chMax val="0"/>
          <dgm:chPref val="0"/>
        </dgm:presLayoutVars>
      </dgm:prSet>
      <dgm:spPr/>
    </dgm:pt>
    <dgm:pt modelId="{B34A23B9-94D4-4593-89E6-BF76314DDC5E}" type="pres">
      <dgm:prSet presAssocID="{32B2BDC1-F427-4F82-9F75-A3D042CD66FD}" presName="Image" presStyleLbl="alignImgPlace1" presStyleIdx="0" presStyleCnt="2" custScaleY="219695" custLinFactNeighborY="12247">
        <dgm:presLayoutVars>
          <dgm:chMax val="0"/>
          <dgm:chPref val="0"/>
        </dgm:presLayoutVars>
      </dgm:prSet>
      <dgm:spPr>
        <a:blipFill rotWithShape="1">
          <a:blip xmlns:r="http://schemas.openxmlformats.org/officeDocument/2006/relationships" r:embed="rId1"/>
          <a:stretch>
            <a:fillRect/>
          </a:stretch>
        </a:blipFill>
      </dgm:spPr>
      <dgm:t>
        <a:bodyPr/>
        <a:lstStyle/>
        <a:p>
          <a:endParaRPr lang="en-US"/>
        </a:p>
      </dgm:t>
    </dgm:pt>
    <dgm:pt modelId="{EE540EDD-4D89-4CBB-A1FD-4137961826A8}" type="pres">
      <dgm:prSet presAssocID="{32B2BDC1-F427-4F82-9F75-A3D042CD66FD}" presName="ChildComposite" presStyleCnt="0"/>
      <dgm:spPr/>
    </dgm:pt>
    <dgm:pt modelId="{6EF9C6FD-7389-4522-B8C6-57065D608044}" type="pres">
      <dgm:prSet presAssocID="{32B2BDC1-F427-4F82-9F75-A3D042CD66FD}" presName="Child" presStyleLbl="node1" presStyleIdx="0" presStyleCnt="0">
        <dgm:presLayoutVars>
          <dgm:chMax val="0"/>
          <dgm:chPref val="0"/>
          <dgm:bulletEnabled val="1"/>
        </dgm:presLayoutVars>
      </dgm:prSet>
      <dgm:spPr/>
    </dgm:pt>
    <dgm:pt modelId="{0E9D1ABA-0882-4471-A6F8-002F76B23048}" type="pres">
      <dgm:prSet presAssocID="{32B2BDC1-F427-4F82-9F75-A3D042CD66FD}" presName="Parent" presStyleLbl="revTx" presStyleIdx="0" presStyleCnt="2" custScaleY="56054" custLinFactY="47102" custLinFactNeighborX="-2307" custLinFactNeighborY="100000">
        <dgm:presLayoutVars>
          <dgm:chMax val="1"/>
          <dgm:chPref val="0"/>
          <dgm:bulletEnabled val="1"/>
        </dgm:presLayoutVars>
      </dgm:prSet>
      <dgm:spPr/>
      <dgm:t>
        <a:bodyPr/>
        <a:lstStyle/>
        <a:p>
          <a:endParaRPr lang="en-US"/>
        </a:p>
      </dgm:t>
    </dgm:pt>
    <dgm:pt modelId="{F3854AF2-F5F7-433C-9975-EE9B37904D45}" type="pres">
      <dgm:prSet presAssocID="{7A9A8E81-A7BA-48C3-8721-F7BD98936B19}" presName="sibTrans" presStyleCnt="0"/>
      <dgm:spPr/>
    </dgm:pt>
    <dgm:pt modelId="{146284A7-449F-42B8-9436-5F335C01C872}" type="pres">
      <dgm:prSet presAssocID="{61B52E7A-FD76-4F22-A2EE-F80A3237172F}" presName="composite" presStyleCnt="0">
        <dgm:presLayoutVars>
          <dgm:chMax val="1"/>
          <dgm:chPref val="1"/>
        </dgm:presLayoutVars>
      </dgm:prSet>
      <dgm:spPr/>
    </dgm:pt>
    <dgm:pt modelId="{A98AD2B5-2322-48E8-B2F3-D95C635523FF}" type="pres">
      <dgm:prSet presAssocID="{61B52E7A-FD76-4F22-A2EE-F80A3237172F}" presName="Accent" presStyleLbl="trAlignAcc1" presStyleIdx="1" presStyleCnt="2">
        <dgm:presLayoutVars>
          <dgm:chMax val="0"/>
          <dgm:chPref val="0"/>
        </dgm:presLayoutVars>
      </dgm:prSet>
      <dgm:spPr/>
    </dgm:pt>
    <dgm:pt modelId="{D69E5E9D-E93D-488B-9C87-BDB38E3C168B}" type="pres">
      <dgm:prSet presAssocID="{61B52E7A-FD76-4F22-A2EE-F80A3237172F}" presName="Image" presStyleLbl="alignImgPlace1" presStyleIdx="1" presStyleCnt="2">
        <dgm:presLayoutVars>
          <dgm:chMax val="0"/>
          <dgm:chPref val="0"/>
        </dgm:presLayoutVars>
      </dgm:prSet>
      <dgm:spPr>
        <a:blipFill rotWithShape="1">
          <a:blip xmlns:r="http://schemas.openxmlformats.org/officeDocument/2006/relationships" r:embed="rId2"/>
          <a:stretch>
            <a:fillRect/>
          </a:stretch>
        </a:blipFill>
      </dgm:spPr>
    </dgm:pt>
    <dgm:pt modelId="{F2247458-0B37-454A-9BFB-E1CC67E60BB9}" type="pres">
      <dgm:prSet presAssocID="{61B52E7A-FD76-4F22-A2EE-F80A3237172F}" presName="ChildComposite" presStyleCnt="0"/>
      <dgm:spPr/>
    </dgm:pt>
    <dgm:pt modelId="{45D67EDB-3B6B-4CEB-810E-4040C3464607}" type="pres">
      <dgm:prSet presAssocID="{61B52E7A-FD76-4F22-A2EE-F80A3237172F}" presName="Child" presStyleLbl="node1" presStyleIdx="0" presStyleCnt="0">
        <dgm:presLayoutVars>
          <dgm:chMax val="0"/>
          <dgm:chPref val="0"/>
          <dgm:bulletEnabled val="1"/>
        </dgm:presLayoutVars>
      </dgm:prSet>
      <dgm:spPr/>
    </dgm:pt>
    <dgm:pt modelId="{C5900FF3-0CA7-4C17-9D52-C3EC36D18727}" type="pres">
      <dgm:prSet presAssocID="{61B52E7A-FD76-4F22-A2EE-F80A3237172F}" presName="Parent" presStyleLbl="revTx" presStyleIdx="1" presStyleCnt="2" custScaleX="107050" custScaleY="57251">
        <dgm:presLayoutVars>
          <dgm:chMax val="1"/>
          <dgm:chPref val="0"/>
          <dgm:bulletEnabled val="1"/>
        </dgm:presLayoutVars>
      </dgm:prSet>
      <dgm:spPr/>
      <dgm:t>
        <a:bodyPr/>
        <a:lstStyle/>
        <a:p>
          <a:endParaRPr lang="en-US"/>
        </a:p>
      </dgm:t>
    </dgm:pt>
  </dgm:ptLst>
  <dgm:cxnLst>
    <dgm:cxn modelId="{06912C70-F098-46E9-BEFB-0CB081369EC0}" type="presOf" srcId="{32B2BDC1-F427-4F82-9F75-A3D042CD66FD}" destId="{0E9D1ABA-0882-4471-A6F8-002F76B23048}" srcOrd="0" destOrd="0" presId="urn:microsoft.com/office/officeart/2008/layout/CaptionedPictures"/>
    <dgm:cxn modelId="{06842AAD-F294-4603-88EA-D8E6B55E9855}" type="presOf" srcId="{61B52E7A-FD76-4F22-A2EE-F80A3237172F}" destId="{C5900FF3-0CA7-4C17-9D52-C3EC36D18727}" srcOrd="0" destOrd="0" presId="urn:microsoft.com/office/officeart/2008/layout/CaptionedPictures"/>
    <dgm:cxn modelId="{E1D5F3E6-2CBA-4685-A0C3-E47B758D8200}" type="presOf" srcId="{35DA0C56-42D4-4DD8-886C-CB73CB204E63}" destId="{B2ACE244-3F1D-4C88-B813-8B6C7AAC34D8}" srcOrd="0" destOrd="0" presId="urn:microsoft.com/office/officeart/2008/layout/CaptionedPictures"/>
    <dgm:cxn modelId="{A772E20C-0A10-46F5-BDAA-B4D6FEE2A3B5}" srcId="{35DA0C56-42D4-4DD8-886C-CB73CB204E63}" destId="{61B52E7A-FD76-4F22-A2EE-F80A3237172F}" srcOrd="1" destOrd="0" parTransId="{623BD1FB-2315-4832-B4EF-EC919DAF5083}" sibTransId="{221EDB0D-F453-4D67-A389-1AE2A8572FEE}"/>
    <dgm:cxn modelId="{873D9E81-CB4A-42A5-B449-40E09F496A9B}" srcId="{35DA0C56-42D4-4DD8-886C-CB73CB204E63}" destId="{32B2BDC1-F427-4F82-9F75-A3D042CD66FD}" srcOrd="0" destOrd="0" parTransId="{5C689699-6965-4E49-B1DB-4879FC2D76DA}" sibTransId="{7A9A8E81-A7BA-48C3-8721-F7BD98936B19}"/>
    <dgm:cxn modelId="{6F54A906-9F5E-4C82-8582-B509013D4B08}" type="presParOf" srcId="{B2ACE244-3F1D-4C88-B813-8B6C7AAC34D8}" destId="{1515ADD1-4D3B-4DE8-8B75-0488C9422BD2}" srcOrd="0" destOrd="0" presId="urn:microsoft.com/office/officeart/2008/layout/CaptionedPictures"/>
    <dgm:cxn modelId="{A0526797-B390-4BCD-9D00-16FC39D64E73}" type="presParOf" srcId="{1515ADD1-4D3B-4DE8-8B75-0488C9422BD2}" destId="{84B20F38-C7AE-4AB6-AC33-597EC82F999D}" srcOrd="0" destOrd="0" presId="urn:microsoft.com/office/officeart/2008/layout/CaptionedPictures"/>
    <dgm:cxn modelId="{DB9D4B89-0A99-4AC2-9C55-9291E994DE08}" type="presParOf" srcId="{1515ADD1-4D3B-4DE8-8B75-0488C9422BD2}" destId="{B34A23B9-94D4-4593-89E6-BF76314DDC5E}" srcOrd="1" destOrd="0" presId="urn:microsoft.com/office/officeart/2008/layout/CaptionedPictures"/>
    <dgm:cxn modelId="{01A7A595-16A2-42A4-A370-B7938FDAA623}" type="presParOf" srcId="{1515ADD1-4D3B-4DE8-8B75-0488C9422BD2}" destId="{EE540EDD-4D89-4CBB-A1FD-4137961826A8}" srcOrd="2" destOrd="0" presId="urn:microsoft.com/office/officeart/2008/layout/CaptionedPictures"/>
    <dgm:cxn modelId="{8A747B02-8084-490C-8F75-09F11AB2DB7D}" type="presParOf" srcId="{EE540EDD-4D89-4CBB-A1FD-4137961826A8}" destId="{6EF9C6FD-7389-4522-B8C6-57065D608044}" srcOrd="0" destOrd="0" presId="urn:microsoft.com/office/officeart/2008/layout/CaptionedPictures"/>
    <dgm:cxn modelId="{7A342C17-56A8-435D-A371-F87AA5F802AE}" type="presParOf" srcId="{EE540EDD-4D89-4CBB-A1FD-4137961826A8}" destId="{0E9D1ABA-0882-4471-A6F8-002F76B23048}" srcOrd="1" destOrd="0" presId="urn:microsoft.com/office/officeart/2008/layout/CaptionedPictures"/>
    <dgm:cxn modelId="{D5771F8A-0DC0-4818-BF2E-03FFA635F6AC}" type="presParOf" srcId="{B2ACE244-3F1D-4C88-B813-8B6C7AAC34D8}" destId="{F3854AF2-F5F7-433C-9975-EE9B37904D45}" srcOrd="1" destOrd="0" presId="urn:microsoft.com/office/officeart/2008/layout/CaptionedPictures"/>
    <dgm:cxn modelId="{C475DF0F-9EF9-4255-B467-0225D2AF75BD}" type="presParOf" srcId="{B2ACE244-3F1D-4C88-B813-8B6C7AAC34D8}" destId="{146284A7-449F-42B8-9436-5F335C01C872}" srcOrd="2" destOrd="0" presId="urn:microsoft.com/office/officeart/2008/layout/CaptionedPictures"/>
    <dgm:cxn modelId="{FE69F331-BA12-4C63-AEA2-D19BF4978CE2}" type="presParOf" srcId="{146284A7-449F-42B8-9436-5F335C01C872}" destId="{A98AD2B5-2322-48E8-B2F3-D95C635523FF}" srcOrd="0" destOrd="0" presId="urn:microsoft.com/office/officeart/2008/layout/CaptionedPictures"/>
    <dgm:cxn modelId="{679AAF5D-0AE5-42B6-BB9C-82127092DECA}" type="presParOf" srcId="{146284A7-449F-42B8-9436-5F335C01C872}" destId="{D69E5E9D-E93D-488B-9C87-BDB38E3C168B}" srcOrd="1" destOrd="0" presId="urn:microsoft.com/office/officeart/2008/layout/CaptionedPictures"/>
    <dgm:cxn modelId="{6D4E3EF2-0205-4623-9B23-5A51B51F8A0C}" type="presParOf" srcId="{146284A7-449F-42B8-9436-5F335C01C872}" destId="{F2247458-0B37-454A-9BFB-E1CC67E60BB9}" srcOrd="2" destOrd="0" presId="urn:microsoft.com/office/officeart/2008/layout/CaptionedPictures"/>
    <dgm:cxn modelId="{C7A53F6F-5D37-4BD7-B971-2C790E407C72}" type="presParOf" srcId="{F2247458-0B37-454A-9BFB-E1CC67E60BB9}" destId="{45D67EDB-3B6B-4CEB-810E-4040C3464607}" srcOrd="0" destOrd="0" presId="urn:microsoft.com/office/officeart/2008/layout/CaptionedPictures"/>
    <dgm:cxn modelId="{55B4618F-4E99-4435-9D78-02A6E1716AB3}" type="presParOf" srcId="{F2247458-0B37-454A-9BFB-E1CC67E60BB9}" destId="{C5900FF3-0CA7-4C17-9D52-C3EC36D18727}" srcOrd="1" destOrd="0" presId="urn:microsoft.com/office/officeart/2008/layout/CaptionedPicture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384062-D002-4B4E-A9AB-5BFF03A5DC19}" type="doc">
      <dgm:prSet loTypeId="urn:microsoft.com/office/officeart/2008/layout/BendingPictureSemiTransparentText" loCatId="picture" qsTypeId="urn:microsoft.com/office/officeart/2005/8/quickstyle/3d3" qsCatId="3D" csTypeId="urn:microsoft.com/office/officeart/2005/8/colors/accent3_4" csCatId="accent3" phldr="1"/>
      <dgm:spPr/>
      <dgm:t>
        <a:bodyPr/>
        <a:lstStyle/>
        <a:p>
          <a:endParaRPr lang="en-US"/>
        </a:p>
      </dgm:t>
    </dgm:pt>
    <dgm:pt modelId="{BB1924A1-8F82-49FB-B0FA-BD1A87F6E837}">
      <dgm:prSet phldrT="[Text]" custT="1"/>
      <dgm:spPr/>
      <dgm:t>
        <a:bodyPr/>
        <a:lstStyle/>
        <a:p>
          <a:r>
            <a:rPr lang="fa-IR" sz="2000" dirty="0" smtClean="0">
              <a:solidFill>
                <a:srgbClr val="002060"/>
              </a:solidFill>
              <a:cs typeface="B Koodak" panose="00000700000000000000" pitchFamily="2" charset="-78"/>
            </a:rPr>
            <a:t>نمای کلی رودخانه هادسون</a:t>
          </a:r>
          <a:endParaRPr lang="en-US" sz="2000" dirty="0">
            <a:solidFill>
              <a:srgbClr val="002060"/>
            </a:solidFill>
            <a:cs typeface="B Koodak" panose="00000700000000000000" pitchFamily="2" charset="-78"/>
          </a:endParaRPr>
        </a:p>
      </dgm:t>
    </dgm:pt>
    <dgm:pt modelId="{17BFE8E8-33AD-4D39-AC37-AA05289663A9}" type="parTrans" cxnId="{E69B45C6-802C-481D-B79D-0B8A51EF2D45}">
      <dgm:prSet/>
      <dgm:spPr/>
      <dgm:t>
        <a:bodyPr/>
        <a:lstStyle/>
        <a:p>
          <a:endParaRPr lang="en-US"/>
        </a:p>
      </dgm:t>
    </dgm:pt>
    <dgm:pt modelId="{707F78CF-7491-47F2-AF7C-312D6FE76931}" type="sibTrans" cxnId="{E69B45C6-802C-481D-B79D-0B8A51EF2D45}">
      <dgm:prSet/>
      <dgm:spPr/>
      <dgm:t>
        <a:bodyPr/>
        <a:lstStyle/>
        <a:p>
          <a:endParaRPr lang="en-US"/>
        </a:p>
      </dgm:t>
    </dgm:pt>
    <dgm:pt modelId="{EE353E35-AC16-4967-B12B-F2BF4D26BA93}">
      <dgm:prSet phldrT="[Text]"/>
      <dgm:spPr/>
      <dgm:t>
        <a:bodyPr/>
        <a:lstStyle/>
        <a:p>
          <a:r>
            <a:rPr lang="fa-IR" dirty="0" smtClean="0">
              <a:solidFill>
                <a:srgbClr val="002060"/>
              </a:solidFill>
              <a:cs typeface="B Koodak" panose="00000700000000000000" pitchFamily="2" charset="-78"/>
            </a:rPr>
            <a:t>نمای داخلی از محور پیشنهادی</a:t>
          </a:r>
          <a:endParaRPr lang="en-US" dirty="0">
            <a:solidFill>
              <a:srgbClr val="002060"/>
            </a:solidFill>
            <a:cs typeface="B Koodak" panose="00000700000000000000" pitchFamily="2" charset="-78"/>
          </a:endParaRPr>
        </a:p>
      </dgm:t>
    </dgm:pt>
    <dgm:pt modelId="{13D69780-ADA9-4894-A1B5-A1A89258DFF3}" type="parTrans" cxnId="{493C6083-ECA7-4E16-B146-48A46BB1E248}">
      <dgm:prSet/>
      <dgm:spPr/>
      <dgm:t>
        <a:bodyPr/>
        <a:lstStyle/>
        <a:p>
          <a:endParaRPr lang="en-US"/>
        </a:p>
      </dgm:t>
    </dgm:pt>
    <dgm:pt modelId="{DBE53774-825E-4396-8314-E06B8230D2B2}" type="sibTrans" cxnId="{493C6083-ECA7-4E16-B146-48A46BB1E248}">
      <dgm:prSet/>
      <dgm:spPr/>
      <dgm:t>
        <a:bodyPr/>
        <a:lstStyle/>
        <a:p>
          <a:endParaRPr lang="en-US"/>
        </a:p>
      </dgm:t>
    </dgm:pt>
    <dgm:pt modelId="{32B3814F-9098-4DEE-AF69-DA690339DB6F}">
      <dgm:prSet phldrT="[Text]" custT="1"/>
      <dgm:spPr/>
      <dgm:t>
        <a:bodyPr/>
        <a:lstStyle/>
        <a:p>
          <a:r>
            <a:rPr lang="fa-IR" sz="1900" dirty="0" smtClean="0">
              <a:solidFill>
                <a:srgbClr val="002060"/>
              </a:solidFill>
              <a:cs typeface="B Koodak" panose="00000700000000000000" pitchFamily="2" charset="-78"/>
            </a:rPr>
            <a:t>مقطعی از محور مذکور</a:t>
          </a:r>
          <a:endParaRPr lang="en-US" sz="1900" dirty="0">
            <a:solidFill>
              <a:srgbClr val="002060"/>
            </a:solidFill>
            <a:cs typeface="B Koodak" panose="00000700000000000000" pitchFamily="2" charset="-78"/>
          </a:endParaRPr>
        </a:p>
      </dgm:t>
    </dgm:pt>
    <dgm:pt modelId="{7DDED261-4549-4ACD-926D-127ECC745ED2}" type="parTrans" cxnId="{CE38B5D5-B137-4ECF-B030-2CD101D23916}">
      <dgm:prSet/>
      <dgm:spPr/>
      <dgm:t>
        <a:bodyPr/>
        <a:lstStyle/>
        <a:p>
          <a:endParaRPr lang="en-US"/>
        </a:p>
      </dgm:t>
    </dgm:pt>
    <dgm:pt modelId="{09853629-A40F-4520-8300-3E3158B51734}" type="sibTrans" cxnId="{CE38B5D5-B137-4ECF-B030-2CD101D23916}">
      <dgm:prSet/>
      <dgm:spPr/>
      <dgm:t>
        <a:bodyPr/>
        <a:lstStyle/>
        <a:p>
          <a:endParaRPr lang="en-US"/>
        </a:p>
      </dgm:t>
    </dgm:pt>
    <dgm:pt modelId="{61B93E93-61F6-4C65-A335-EBECCEB8149F}" type="pres">
      <dgm:prSet presAssocID="{85384062-D002-4B4E-A9AB-5BFF03A5DC19}" presName="Name0" presStyleCnt="0">
        <dgm:presLayoutVars>
          <dgm:dir/>
          <dgm:resizeHandles val="exact"/>
        </dgm:presLayoutVars>
      </dgm:prSet>
      <dgm:spPr/>
      <dgm:t>
        <a:bodyPr/>
        <a:lstStyle/>
        <a:p>
          <a:endParaRPr lang="en-US"/>
        </a:p>
      </dgm:t>
    </dgm:pt>
    <dgm:pt modelId="{8F1F9767-C642-4C02-BDE7-DFD77DD336A5}" type="pres">
      <dgm:prSet presAssocID="{BB1924A1-8F82-49FB-B0FA-BD1A87F6E837}" presName="composite" presStyleCnt="0"/>
      <dgm:spPr/>
    </dgm:pt>
    <dgm:pt modelId="{DC1AB2F7-ECE2-4E8C-8C92-96CBFCE3EE5E}" type="pres">
      <dgm:prSet presAssocID="{BB1924A1-8F82-49FB-B0FA-BD1A87F6E837}" presName="rect1" presStyleLbl="bgShp" presStyleIdx="0" presStyleCnt="3"/>
      <dgm:spPr>
        <a:blipFill rotWithShape="1">
          <a:blip xmlns:r="http://schemas.openxmlformats.org/officeDocument/2006/relationships" r:embed="rId1"/>
          <a:stretch>
            <a:fillRect/>
          </a:stretch>
        </a:blipFill>
      </dgm:spPr>
    </dgm:pt>
    <dgm:pt modelId="{DBC6C613-7683-4C6C-A576-47B17CBEC148}" type="pres">
      <dgm:prSet presAssocID="{BB1924A1-8F82-49FB-B0FA-BD1A87F6E837}" presName="rect2" presStyleLbl="trBgShp" presStyleIdx="0" presStyleCnt="3">
        <dgm:presLayoutVars>
          <dgm:bulletEnabled val="1"/>
        </dgm:presLayoutVars>
      </dgm:prSet>
      <dgm:spPr/>
      <dgm:t>
        <a:bodyPr/>
        <a:lstStyle/>
        <a:p>
          <a:endParaRPr lang="en-US"/>
        </a:p>
      </dgm:t>
    </dgm:pt>
    <dgm:pt modelId="{8584BE5F-7C8F-4694-8082-0A6F7AE026B7}" type="pres">
      <dgm:prSet presAssocID="{707F78CF-7491-47F2-AF7C-312D6FE76931}" presName="sibTrans" presStyleCnt="0"/>
      <dgm:spPr/>
    </dgm:pt>
    <dgm:pt modelId="{64DF6F3C-00E0-479F-A10C-9D3FE860BB5F}" type="pres">
      <dgm:prSet presAssocID="{EE353E35-AC16-4967-B12B-F2BF4D26BA93}" presName="composite" presStyleCnt="0"/>
      <dgm:spPr/>
    </dgm:pt>
    <dgm:pt modelId="{B05F5145-7C2D-48E2-B9CD-0B93CB243217}" type="pres">
      <dgm:prSet presAssocID="{EE353E35-AC16-4967-B12B-F2BF4D26BA93}" presName="rect1" presStyleLbl="bgShp" presStyleIdx="1" presStyleCnt="3"/>
      <dgm:spPr>
        <a:blipFill rotWithShape="1">
          <a:blip xmlns:r="http://schemas.openxmlformats.org/officeDocument/2006/relationships" r:embed="rId2"/>
          <a:stretch>
            <a:fillRect/>
          </a:stretch>
        </a:blipFill>
      </dgm:spPr>
    </dgm:pt>
    <dgm:pt modelId="{B6C603E5-615F-458B-8F34-E67B66580609}" type="pres">
      <dgm:prSet presAssocID="{EE353E35-AC16-4967-B12B-F2BF4D26BA93}" presName="rect2" presStyleLbl="trBgShp" presStyleIdx="1" presStyleCnt="3">
        <dgm:presLayoutVars>
          <dgm:bulletEnabled val="1"/>
        </dgm:presLayoutVars>
      </dgm:prSet>
      <dgm:spPr/>
      <dgm:t>
        <a:bodyPr/>
        <a:lstStyle/>
        <a:p>
          <a:endParaRPr lang="en-US"/>
        </a:p>
      </dgm:t>
    </dgm:pt>
    <dgm:pt modelId="{894E3417-4393-43DC-B240-7155E30D0CA3}" type="pres">
      <dgm:prSet presAssocID="{DBE53774-825E-4396-8314-E06B8230D2B2}" presName="sibTrans" presStyleCnt="0"/>
      <dgm:spPr/>
    </dgm:pt>
    <dgm:pt modelId="{B64C4267-21C9-4AF3-BD5F-950929F27A2E}" type="pres">
      <dgm:prSet presAssocID="{32B3814F-9098-4DEE-AF69-DA690339DB6F}" presName="composite" presStyleCnt="0"/>
      <dgm:spPr/>
    </dgm:pt>
    <dgm:pt modelId="{3BF97385-4DD6-4DD6-BB41-1F4770FDE7C3}" type="pres">
      <dgm:prSet presAssocID="{32B3814F-9098-4DEE-AF69-DA690339DB6F}" presName="rect1" presStyleLbl="bgShp" presStyleIdx="2" presStyleCnt="3" custScaleX="197290"/>
      <dgm:spPr>
        <a:blipFill rotWithShape="1">
          <a:blip xmlns:r="http://schemas.openxmlformats.org/officeDocument/2006/relationships" r:embed="rId3"/>
          <a:stretch>
            <a:fillRect/>
          </a:stretch>
        </a:blipFill>
      </dgm:spPr>
    </dgm:pt>
    <dgm:pt modelId="{8B51E466-4401-41E7-AB94-BCB877676F94}" type="pres">
      <dgm:prSet presAssocID="{32B3814F-9098-4DEE-AF69-DA690339DB6F}" presName="rect2" presStyleLbl="trBgShp" presStyleIdx="2" presStyleCnt="3">
        <dgm:presLayoutVars>
          <dgm:bulletEnabled val="1"/>
        </dgm:presLayoutVars>
      </dgm:prSet>
      <dgm:spPr/>
      <dgm:t>
        <a:bodyPr/>
        <a:lstStyle/>
        <a:p>
          <a:endParaRPr lang="en-US"/>
        </a:p>
      </dgm:t>
    </dgm:pt>
  </dgm:ptLst>
  <dgm:cxnLst>
    <dgm:cxn modelId="{E69B45C6-802C-481D-B79D-0B8A51EF2D45}" srcId="{85384062-D002-4B4E-A9AB-5BFF03A5DC19}" destId="{BB1924A1-8F82-49FB-B0FA-BD1A87F6E837}" srcOrd="0" destOrd="0" parTransId="{17BFE8E8-33AD-4D39-AC37-AA05289663A9}" sibTransId="{707F78CF-7491-47F2-AF7C-312D6FE76931}"/>
    <dgm:cxn modelId="{82C182E4-E382-4A52-AE5A-D94E9479DA52}" type="presOf" srcId="{BB1924A1-8F82-49FB-B0FA-BD1A87F6E837}" destId="{DBC6C613-7683-4C6C-A576-47B17CBEC148}" srcOrd="0" destOrd="0" presId="urn:microsoft.com/office/officeart/2008/layout/BendingPictureSemiTransparentText"/>
    <dgm:cxn modelId="{CE38B5D5-B137-4ECF-B030-2CD101D23916}" srcId="{85384062-D002-4B4E-A9AB-5BFF03A5DC19}" destId="{32B3814F-9098-4DEE-AF69-DA690339DB6F}" srcOrd="2" destOrd="0" parTransId="{7DDED261-4549-4ACD-926D-127ECC745ED2}" sibTransId="{09853629-A40F-4520-8300-3E3158B51734}"/>
    <dgm:cxn modelId="{493C6083-ECA7-4E16-B146-48A46BB1E248}" srcId="{85384062-D002-4B4E-A9AB-5BFF03A5DC19}" destId="{EE353E35-AC16-4967-B12B-F2BF4D26BA93}" srcOrd="1" destOrd="0" parTransId="{13D69780-ADA9-4894-A1B5-A1A89258DFF3}" sibTransId="{DBE53774-825E-4396-8314-E06B8230D2B2}"/>
    <dgm:cxn modelId="{CE6449B8-BA29-4A7F-B7E9-F8FE8E1F3C41}" type="presOf" srcId="{85384062-D002-4B4E-A9AB-5BFF03A5DC19}" destId="{61B93E93-61F6-4C65-A335-EBECCEB8149F}" srcOrd="0" destOrd="0" presId="urn:microsoft.com/office/officeart/2008/layout/BendingPictureSemiTransparentText"/>
    <dgm:cxn modelId="{22BEE6E2-EEBA-43F8-9563-739645CB00D0}" type="presOf" srcId="{EE353E35-AC16-4967-B12B-F2BF4D26BA93}" destId="{B6C603E5-615F-458B-8F34-E67B66580609}" srcOrd="0" destOrd="0" presId="urn:microsoft.com/office/officeart/2008/layout/BendingPictureSemiTransparentText"/>
    <dgm:cxn modelId="{1114C1E1-3CBE-44DB-8A83-B6B22C997106}" type="presOf" srcId="{32B3814F-9098-4DEE-AF69-DA690339DB6F}" destId="{8B51E466-4401-41E7-AB94-BCB877676F94}" srcOrd="0" destOrd="0" presId="urn:microsoft.com/office/officeart/2008/layout/BendingPictureSemiTransparentText"/>
    <dgm:cxn modelId="{62DE309B-1501-4E27-A802-D596C79B3755}" type="presParOf" srcId="{61B93E93-61F6-4C65-A335-EBECCEB8149F}" destId="{8F1F9767-C642-4C02-BDE7-DFD77DD336A5}" srcOrd="0" destOrd="0" presId="urn:microsoft.com/office/officeart/2008/layout/BendingPictureSemiTransparentText"/>
    <dgm:cxn modelId="{7DE15918-037F-4EEC-8739-8D9105682219}" type="presParOf" srcId="{8F1F9767-C642-4C02-BDE7-DFD77DD336A5}" destId="{DC1AB2F7-ECE2-4E8C-8C92-96CBFCE3EE5E}" srcOrd="0" destOrd="0" presId="urn:microsoft.com/office/officeart/2008/layout/BendingPictureSemiTransparentText"/>
    <dgm:cxn modelId="{2D8232D9-BB19-4355-9690-CDDE36DBDAF3}" type="presParOf" srcId="{8F1F9767-C642-4C02-BDE7-DFD77DD336A5}" destId="{DBC6C613-7683-4C6C-A576-47B17CBEC148}" srcOrd="1" destOrd="0" presId="urn:microsoft.com/office/officeart/2008/layout/BendingPictureSemiTransparentText"/>
    <dgm:cxn modelId="{A7159257-5577-4BBA-A6AB-6C7CD88E4B74}" type="presParOf" srcId="{61B93E93-61F6-4C65-A335-EBECCEB8149F}" destId="{8584BE5F-7C8F-4694-8082-0A6F7AE026B7}" srcOrd="1" destOrd="0" presId="urn:microsoft.com/office/officeart/2008/layout/BendingPictureSemiTransparentText"/>
    <dgm:cxn modelId="{DEC5B2A7-5B9B-4432-BCC9-541820BA09E7}" type="presParOf" srcId="{61B93E93-61F6-4C65-A335-EBECCEB8149F}" destId="{64DF6F3C-00E0-479F-A10C-9D3FE860BB5F}" srcOrd="2" destOrd="0" presId="urn:microsoft.com/office/officeart/2008/layout/BendingPictureSemiTransparentText"/>
    <dgm:cxn modelId="{95A9D31D-3940-4418-BB4A-FC70F21C18BF}" type="presParOf" srcId="{64DF6F3C-00E0-479F-A10C-9D3FE860BB5F}" destId="{B05F5145-7C2D-48E2-B9CD-0B93CB243217}" srcOrd="0" destOrd="0" presId="urn:microsoft.com/office/officeart/2008/layout/BendingPictureSemiTransparentText"/>
    <dgm:cxn modelId="{ED45D4F2-255F-43F4-91AE-1FC72A9C99DA}" type="presParOf" srcId="{64DF6F3C-00E0-479F-A10C-9D3FE860BB5F}" destId="{B6C603E5-615F-458B-8F34-E67B66580609}" srcOrd="1" destOrd="0" presId="urn:microsoft.com/office/officeart/2008/layout/BendingPictureSemiTransparentText"/>
    <dgm:cxn modelId="{329733AF-BD06-4845-9A35-78D323F4A711}" type="presParOf" srcId="{61B93E93-61F6-4C65-A335-EBECCEB8149F}" destId="{894E3417-4393-43DC-B240-7155E30D0CA3}" srcOrd="3" destOrd="0" presId="urn:microsoft.com/office/officeart/2008/layout/BendingPictureSemiTransparentText"/>
    <dgm:cxn modelId="{4ACA9F00-9C49-4B5E-9A43-1C51E98EA6D8}" type="presParOf" srcId="{61B93E93-61F6-4C65-A335-EBECCEB8149F}" destId="{B64C4267-21C9-4AF3-BD5F-950929F27A2E}" srcOrd="4" destOrd="0" presId="urn:microsoft.com/office/officeart/2008/layout/BendingPictureSemiTransparentText"/>
    <dgm:cxn modelId="{97A17DD5-F115-4B6A-B988-77DDEEE12D4B}" type="presParOf" srcId="{B64C4267-21C9-4AF3-BD5F-950929F27A2E}" destId="{3BF97385-4DD6-4DD6-BB41-1F4770FDE7C3}" srcOrd="0" destOrd="0" presId="urn:microsoft.com/office/officeart/2008/layout/BendingPictureSemiTransparentText"/>
    <dgm:cxn modelId="{FF8F57C6-CA15-4DCA-9D02-1DE395B6939C}" type="presParOf" srcId="{B64C4267-21C9-4AF3-BD5F-950929F27A2E}" destId="{8B51E466-4401-41E7-AB94-BCB877676F94}" srcOrd="1" destOrd="0" presId="urn:microsoft.com/office/officeart/2008/layout/BendingPictureSemiTransparentTex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A081581-C146-41A9-BFBA-8A0636E8F508}" type="doc">
      <dgm:prSet loTypeId="urn:microsoft.com/office/officeart/2011/layout/ThemePictureAccent" loCatId="picture" qsTypeId="urn:microsoft.com/office/officeart/2005/8/quickstyle/simple1" qsCatId="simple" csTypeId="urn:microsoft.com/office/officeart/2005/8/colors/colorful4" csCatId="colorful" phldr="1"/>
      <dgm:spPr/>
      <dgm:t>
        <a:bodyPr/>
        <a:lstStyle/>
        <a:p>
          <a:endParaRPr lang="en-US"/>
        </a:p>
      </dgm:t>
    </dgm:pt>
    <dgm:pt modelId="{A3395622-4BF2-432B-B175-64471C3DC401}">
      <dgm:prSet phldrT="[Text]" custT="1"/>
      <dgm:spPr/>
      <dgm:t>
        <a:bodyPr/>
        <a:lstStyle/>
        <a:p>
          <a:pPr algn="ctr"/>
          <a:r>
            <a:rPr lang="fa-IR" sz="1600" b="1" dirty="0" smtClean="0">
              <a:solidFill>
                <a:schemeClr val="tx2"/>
              </a:solidFill>
              <a:cs typeface="B Nazanin" panose="00000400000000000000" pitchFamily="2" charset="-78"/>
            </a:rPr>
            <a:t>ب</a:t>
          </a:r>
          <a:endParaRPr lang="en-US" sz="1600" b="1" dirty="0">
            <a:solidFill>
              <a:schemeClr val="tx2"/>
            </a:solidFill>
            <a:cs typeface="B Nazanin" panose="00000400000000000000" pitchFamily="2" charset="-78"/>
          </a:endParaRPr>
        </a:p>
      </dgm:t>
    </dgm:pt>
    <dgm:pt modelId="{81AD9C3C-B65B-42BD-BAAA-8425F1BA55BB}" type="parTrans" cxnId="{19193ED0-8D2E-4EBA-8D31-917F681FE00B}">
      <dgm:prSet/>
      <dgm:spPr/>
      <dgm:t>
        <a:bodyPr/>
        <a:lstStyle/>
        <a:p>
          <a:endParaRPr lang="en-US"/>
        </a:p>
      </dgm:t>
    </dgm:pt>
    <dgm:pt modelId="{BB4491BC-9577-4761-831B-693EC664C047}" type="sibTrans" cxnId="{19193ED0-8D2E-4EBA-8D31-917F681FE00B}">
      <dgm:prSet/>
      <dgm:spPr/>
      <dgm:t>
        <a:bodyPr/>
        <a:lstStyle/>
        <a:p>
          <a:endParaRPr lang="en-US"/>
        </a:p>
      </dgm:t>
    </dgm:pt>
    <dgm:pt modelId="{93D8DB1A-FEE2-428C-AE28-1C64B5F39EFB}">
      <dgm:prSet phldrT="[Text]" custT="1"/>
      <dgm:spPr/>
      <dgm:t>
        <a:bodyPr/>
        <a:lstStyle/>
        <a:p>
          <a:pPr algn="ctr"/>
          <a:r>
            <a:rPr lang="fa-IR" sz="1600" b="1" dirty="0" smtClean="0">
              <a:solidFill>
                <a:schemeClr val="tx2"/>
              </a:solidFill>
              <a:cs typeface="B Nazanin" panose="00000400000000000000" pitchFamily="2" charset="-78"/>
            </a:rPr>
            <a:t>ج</a:t>
          </a:r>
          <a:endParaRPr lang="en-US" sz="1200" b="1" dirty="0">
            <a:solidFill>
              <a:schemeClr val="tx2"/>
            </a:solidFill>
            <a:cs typeface="B Nazanin" panose="00000400000000000000" pitchFamily="2" charset="-78"/>
          </a:endParaRPr>
        </a:p>
      </dgm:t>
    </dgm:pt>
    <dgm:pt modelId="{363D5E74-0869-4216-BD12-D011B57920C7}" type="parTrans" cxnId="{7F688E28-F275-4972-82A8-537D799227E4}">
      <dgm:prSet/>
      <dgm:spPr/>
      <dgm:t>
        <a:bodyPr/>
        <a:lstStyle/>
        <a:p>
          <a:endParaRPr lang="en-US"/>
        </a:p>
      </dgm:t>
    </dgm:pt>
    <dgm:pt modelId="{1C607671-3AB9-4776-A5C4-57A0F24BE188}" type="sibTrans" cxnId="{7F688E28-F275-4972-82A8-537D799227E4}">
      <dgm:prSet/>
      <dgm:spPr/>
      <dgm:t>
        <a:bodyPr/>
        <a:lstStyle/>
        <a:p>
          <a:endParaRPr lang="en-US"/>
        </a:p>
      </dgm:t>
    </dgm:pt>
    <dgm:pt modelId="{2E8964AC-1614-403D-8E76-B4C4229BD528}">
      <dgm:prSet phldrT="[Text]" custT="1"/>
      <dgm:spPr/>
      <dgm:t>
        <a:bodyPr/>
        <a:lstStyle/>
        <a:p>
          <a:pPr algn="ctr"/>
          <a:r>
            <a:rPr lang="fa-IR" sz="1600" b="1" dirty="0" smtClean="0">
              <a:solidFill>
                <a:schemeClr val="tx2"/>
              </a:solidFill>
              <a:cs typeface="B Nazanin" panose="00000400000000000000" pitchFamily="2" charset="-78"/>
            </a:rPr>
            <a:t>و</a:t>
          </a:r>
          <a:endParaRPr lang="en-US" sz="1600" b="1" dirty="0">
            <a:solidFill>
              <a:schemeClr val="tx2"/>
            </a:solidFill>
            <a:cs typeface="B Nazanin" panose="00000400000000000000" pitchFamily="2" charset="-78"/>
          </a:endParaRPr>
        </a:p>
      </dgm:t>
    </dgm:pt>
    <dgm:pt modelId="{82F3411F-8B09-45C4-B3FC-8EF5AA5A12BC}" type="parTrans" cxnId="{FFB116D6-7000-4829-B5B4-321F6FDB45CC}">
      <dgm:prSet/>
      <dgm:spPr/>
      <dgm:t>
        <a:bodyPr/>
        <a:lstStyle/>
        <a:p>
          <a:endParaRPr lang="en-US"/>
        </a:p>
      </dgm:t>
    </dgm:pt>
    <dgm:pt modelId="{76B0B871-F179-4C2F-AEAA-F9ABE760F064}" type="sibTrans" cxnId="{FFB116D6-7000-4829-B5B4-321F6FDB45CC}">
      <dgm:prSet/>
      <dgm:spPr/>
      <dgm:t>
        <a:bodyPr/>
        <a:lstStyle/>
        <a:p>
          <a:endParaRPr lang="en-US"/>
        </a:p>
      </dgm:t>
    </dgm:pt>
    <dgm:pt modelId="{3AEB4B91-BBC4-4480-BF1E-DF65268463DC}">
      <dgm:prSet phldrT="[Text]" custT="1"/>
      <dgm:spPr/>
      <dgm:t>
        <a:bodyPr/>
        <a:lstStyle/>
        <a:p>
          <a:pPr algn="ctr"/>
          <a:r>
            <a:rPr lang="fa-IR" sz="1600" b="1" dirty="0" smtClean="0">
              <a:solidFill>
                <a:schemeClr val="tx2"/>
              </a:solidFill>
              <a:cs typeface="B Nazanin" panose="00000400000000000000" pitchFamily="2" charset="-78"/>
            </a:rPr>
            <a:t>الف</a:t>
          </a:r>
          <a:endParaRPr lang="en-US" sz="1600" b="1" dirty="0">
            <a:solidFill>
              <a:schemeClr val="tx2"/>
            </a:solidFill>
            <a:cs typeface="B Nazanin" panose="00000400000000000000" pitchFamily="2" charset="-78"/>
          </a:endParaRPr>
        </a:p>
      </dgm:t>
    </dgm:pt>
    <dgm:pt modelId="{CC18D31C-8B3B-4A53-87D1-595F354EE4B9}" type="parTrans" cxnId="{A7167198-85E9-46F6-9737-D3BBB9B758F9}">
      <dgm:prSet/>
      <dgm:spPr/>
      <dgm:t>
        <a:bodyPr/>
        <a:lstStyle/>
        <a:p>
          <a:endParaRPr lang="en-US"/>
        </a:p>
      </dgm:t>
    </dgm:pt>
    <dgm:pt modelId="{8A7BDBA6-ED42-4105-8359-684ED241F314}" type="sibTrans" cxnId="{A7167198-85E9-46F6-9737-D3BBB9B758F9}">
      <dgm:prSet/>
      <dgm:spPr/>
      <dgm:t>
        <a:bodyPr/>
        <a:lstStyle/>
        <a:p>
          <a:endParaRPr lang="en-US"/>
        </a:p>
      </dgm:t>
    </dgm:pt>
    <dgm:pt modelId="{D3750574-42F1-4C50-A6CB-19873008E2D5}">
      <dgm:prSet phldrT="[Text]" custT="1"/>
      <dgm:spPr/>
      <dgm:t>
        <a:bodyPr/>
        <a:lstStyle/>
        <a:p>
          <a:pPr algn="ctr"/>
          <a:r>
            <a:rPr lang="fa-IR" sz="1600" b="1" dirty="0" smtClean="0">
              <a:solidFill>
                <a:schemeClr val="tx2"/>
              </a:solidFill>
              <a:cs typeface="B Nazanin" panose="00000400000000000000" pitchFamily="2" charset="-78"/>
            </a:rPr>
            <a:t>د</a:t>
          </a:r>
          <a:endParaRPr lang="en-US" sz="1600" b="1" dirty="0">
            <a:solidFill>
              <a:schemeClr val="tx2"/>
            </a:solidFill>
            <a:cs typeface="B Nazanin" panose="00000400000000000000" pitchFamily="2" charset="-78"/>
          </a:endParaRPr>
        </a:p>
      </dgm:t>
    </dgm:pt>
    <dgm:pt modelId="{61F42747-5E32-46F0-B037-881EA5CF5A95}" type="parTrans" cxnId="{68E7DCC5-0938-448C-934F-4CF1E3007D6A}">
      <dgm:prSet/>
      <dgm:spPr/>
      <dgm:t>
        <a:bodyPr/>
        <a:lstStyle/>
        <a:p>
          <a:endParaRPr lang="en-US"/>
        </a:p>
      </dgm:t>
    </dgm:pt>
    <dgm:pt modelId="{BD78037E-43EC-45D5-8CB2-99FAB513A56E}" type="sibTrans" cxnId="{68E7DCC5-0938-448C-934F-4CF1E3007D6A}">
      <dgm:prSet/>
      <dgm:spPr/>
      <dgm:t>
        <a:bodyPr/>
        <a:lstStyle/>
        <a:p>
          <a:endParaRPr lang="en-US"/>
        </a:p>
      </dgm:t>
    </dgm:pt>
    <dgm:pt modelId="{55133F2E-E1B2-462A-9858-B1B3DF299BE9}">
      <dgm:prSet phldrT="[Text]" custT="1"/>
      <dgm:spPr/>
      <dgm:t>
        <a:bodyPr/>
        <a:lstStyle/>
        <a:p>
          <a:pPr algn="ctr"/>
          <a:r>
            <a:rPr lang="fa-IR" sz="1600" b="1" dirty="0" smtClean="0">
              <a:solidFill>
                <a:schemeClr val="tx2"/>
              </a:solidFill>
              <a:cs typeface="B Nazanin" panose="00000400000000000000" pitchFamily="2" charset="-78"/>
            </a:rPr>
            <a:t>ه</a:t>
          </a:r>
          <a:endParaRPr lang="en-US" sz="1600" b="1" dirty="0">
            <a:solidFill>
              <a:schemeClr val="tx2"/>
            </a:solidFill>
            <a:cs typeface="B Nazanin" panose="00000400000000000000" pitchFamily="2" charset="-78"/>
          </a:endParaRPr>
        </a:p>
      </dgm:t>
    </dgm:pt>
    <dgm:pt modelId="{D9D40CB4-CBF9-4023-9652-2F2A0B8F8AF3}" type="parTrans" cxnId="{B5437FA6-FCBC-45BC-A1F5-B3FF3F8D0B6A}">
      <dgm:prSet/>
      <dgm:spPr/>
      <dgm:t>
        <a:bodyPr/>
        <a:lstStyle/>
        <a:p>
          <a:endParaRPr lang="en-US"/>
        </a:p>
      </dgm:t>
    </dgm:pt>
    <dgm:pt modelId="{6A80D2C9-01B4-4D22-866E-9BD5C7235E5C}" type="sibTrans" cxnId="{B5437FA6-FCBC-45BC-A1F5-B3FF3F8D0B6A}">
      <dgm:prSet/>
      <dgm:spPr/>
      <dgm:t>
        <a:bodyPr/>
        <a:lstStyle/>
        <a:p>
          <a:endParaRPr lang="en-US"/>
        </a:p>
      </dgm:t>
    </dgm:pt>
    <dgm:pt modelId="{E7D5F152-E548-413A-A8F1-641A6A6EA034}" type="pres">
      <dgm:prSet presAssocID="{BA081581-C146-41A9-BFBA-8A0636E8F508}" presName="Name0" presStyleCnt="0">
        <dgm:presLayoutVars>
          <dgm:chMax val="6"/>
          <dgm:chPref val="6"/>
          <dgm:dir/>
        </dgm:presLayoutVars>
      </dgm:prSet>
      <dgm:spPr/>
      <dgm:t>
        <a:bodyPr/>
        <a:lstStyle/>
        <a:p>
          <a:endParaRPr lang="en-US"/>
        </a:p>
      </dgm:t>
    </dgm:pt>
    <dgm:pt modelId="{0FCF064E-FD64-40A7-82C3-C978DF874ED7}" type="pres">
      <dgm:prSet presAssocID="{A3395622-4BF2-432B-B175-64471C3DC401}" presName="Image1" presStyleCnt="0"/>
      <dgm:spPr/>
      <dgm:t>
        <a:bodyPr/>
        <a:lstStyle/>
        <a:p>
          <a:endParaRPr lang="en-US"/>
        </a:p>
      </dgm:t>
    </dgm:pt>
    <dgm:pt modelId="{6FDDDEF1-729A-430B-AA19-221DE7D6E7AA}" type="pres">
      <dgm:prSet presAssocID="{A3395622-4BF2-432B-B175-64471C3DC401}" presName="Image" presStyleLbl="alignImgPlace1" presStyleIdx="0" presStyleCnt="6" custScaleX="78739" custScaleY="71419" custLinFactNeighborX="-6699" custLinFactNeighborY="-65781"/>
      <dgm:spPr>
        <a:blipFill rotWithShape="1">
          <a:blip xmlns:r="http://schemas.openxmlformats.org/officeDocument/2006/relationships" r:embed="rId1" cstate="print">
            <a:extLst>
              <a:ext uri="{28A0092B-C50C-407E-A947-70E740481C1C}">
                <a14:useLocalDpi xmlns:a14="http://schemas.microsoft.com/office/drawing/2010/main"/>
              </a:ext>
            </a:extLst>
          </a:blip>
          <a:stretch>
            <a:fillRect/>
          </a:stretch>
        </a:blipFill>
      </dgm:spPr>
      <dgm:t>
        <a:bodyPr/>
        <a:lstStyle/>
        <a:p>
          <a:endParaRPr lang="en-US"/>
        </a:p>
      </dgm:t>
    </dgm:pt>
    <dgm:pt modelId="{1D5F03F6-DEC8-41AA-A090-B3BD898AA464}" type="pres">
      <dgm:prSet presAssocID="{A3395622-4BF2-432B-B175-64471C3DC401}" presName="Accent1" presStyleCnt="0"/>
      <dgm:spPr/>
      <dgm:t>
        <a:bodyPr/>
        <a:lstStyle/>
        <a:p>
          <a:endParaRPr lang="en-US"/>
        </a:p>
      </dgm:t>
    </dgm:pt>
    <dgm:pt modelId="{33B5042C-88BE-44F5-B875-D54686500D3F}" type="pres">
      <dgm:prSet presAssocID="{A3395622-4BF2-432B-B175-64471C3DC401}" presName="Accent" presStyleLbl="parChTrans1D1" presStyleIdx="0" presStyleCnt="6" custScaleX="91735" custScaleY="93136" custLinFactNeighborX="-7414" custLinFactNeighborY="-77362"/>
      <dgm:spPr/>
      <dgm:t>
        <a:bodyPr/>
        <a:lstStyle/>
        <a:p>
          <a:endParaRPr lang="en-US"/>
        </a:p>
      </dgm:t>
    </dgm:pt>
    <dgm:pt modelId="{722F7AF2-BC2F-4293-A45A-BF97FCA1030F}" type="pres">
      <dgm:prSet presAssocID="{A3395622-4BF2-432B-B175-64471C3DC401}" presName="Text1" presStyleLbl="alignImgPlace1" presStyleIdx="0" presStyleCnt="6" custScaleX="22338" custScaleY="67556" custLinFactY="-100000" custLinFactNeighborX="-41689" custLinFactNeighborY="-173243">
        <dgm:presLayoutVars>
          <dgm:chMax val="0"/>
          <dgm:chPref val="0"/>
          <dgm:bulletEnabled val="1"/>
        </dgm:presLayoutVars>
      </dgm:prSet>
      <dgm:spPr/>
      <dgm:t>
        <a:bodyPr/>
        <a:lstStyle/>
        <a:p>
          <a:endParaRPr lang="en-US"/>
        </a:p>
      </dgm:t>
    </dgm:pt>
    <dgm:pt modelId="{B8816F6D-3227-4571-870F-37C0198F54D2}" type="pres">
      <dgm:prSet presAssocID="{93D8DB1A-FEE2-428C-AE28-1C64B5F39EFB}" presName="Image2" presStyleCnt="0"/>
      <dgm:spPr/>
      <dgm:t>
        <a:bodyPr/>
        <a:lstStyle/>
        <a:p>
          <a:endParaRPr lang="en-US"/>
        </a:p>
      </dgm:t>
    </dgm:pt>
    <dgm:pt modelId="{CB8D8991-F34B-4063-85E2-7A8946E9FBFB}" type="pres">
      <dgm:prSet presAssocID="{93D8DB1A-FEE2-428C-AE28-1C64B5F39EFB}" presName="Image" presStyleLbl="alignImgPlace1" presStyleIdx="1" presStyleCnt="6" custScaleX="102823" custScaleY="149234" custLinFactNeighborX="79678" custLinFactNeighborY="32275"/>
      <dgm:spPr>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dgm:spPr>
      <dgm:t>
        <a:bodyPr/>
        <a:lstStyle/>
        <a:p>
          <a:endParaRPr lang="en-US"/>
        </a:p>
      </dgm:t>
    </dgm:pt>
    <dgm:pt modelId="{D06F78EE-BE6C-4AD7-8221-A54680B451DE}" type="pres">
      <dgm:prSet presAssocID="{93D8DB1A-FEE2-428C-AE28-1C64B5F39EFB}" presName="Accent2" presStyleCnt="0"/>
      <dgm:spPr/>
      <dgm:t>
        <a:bodyPr/>
        <a:lstStyle/>
        <a:p>
          <a:endParaRPr lang="en-US"/>
        </a:p>
      </dgm:t>
    </dgm:pt>
    <dgm:pt modelId="{02BA0876-8892-4CA1-B7E6-1D77652FC909}" type="pres">
      <dgm:prSet presAssocID="{93D8DB1A-FEE2-428C-AE28-1C64B5F39EFB}" presName="Accent" presStyleLbl="parChTrans1D1" presStyleIdx="1" presStyleCnt="6" custScaleX="125056" custScaleY="182868" custLinFactNeighborX="91005" custLinFactNeighborY="35869"/>
      <dgm:spPr/>
      <dgm:t>
        <a:bodyPr/>
        <a:lstStyle/>
        <a:p>
          <a:endParaRPr lang="en-US"/>
        </a:p>
      </dgm:t>
    </dgm:pt>
    <dgm:pt modelId="{722B4820-582D-4732-AF6B-E5325961FE02}" type="pres">
      <dgm:prSet presAssocID="{93D8DB1A-FEE2-428C-AE28-1C64B5F39EFB}" presName="Text2" presStyleLbl="alignImgPlace1" presStyleIdx="1" presStyleCnt="6" custScaleX="52560" custScaleY="101221" custLinFactY="100000" custLinFactNeighborX="56299" custLinFactNeighborY="148623">
        <dgm:presLayoutVars>
          <dgm:chMax val="0"/>
          <dgm:chPref val="0"/>
          <dgm:bulletEnabled val="1"/>
        </dgm:presLayoutVars>
      </dgm:prSet>
      <dgm:spPr/>
      <dgm:t>
        <a:bodyPr/>
        <a:lstStyle/>
        <a:p>
          <a:endParaRPr lang="en-US"/>
        </a:p>
      </dgm:t>
    </dgm:pt>
    <dgm:pt modelId="{C6C9AD7E-7193-4290-9A7C-FD596EE63C3C}" type="pres">
      <dgm:prSet presAssocID="{2E8964AC-1614-403D-8E76-B4C4229BD528}" presName="Image3" presStyleCnt="0"/>
      <dgm:spPr/>
      <dgm:t>
        <a:bodyPr/>
        <a:lstStyle/>
        <a:p>
          <a:endParaRPr lang="en-US"/>
        </a:p>
      </dgm:t>
    </dgm:pt>
    <dgm:pt modelId="{5D92A687-FFA5-483C-A029-FF25E1A152A0}" type="pres">
      <dgm:prSet presAssocID="{2E8964AC-1614-403D-8E76-B4C4229BD528}" presName="Image" presStyleLbl="alignImgPlace1" presStyleIdx="2" presStyleCnt="6" custScaleX="111070" custScaleY="118535" custLinFactNeighborX="39862" custLinFactNeighborY="50161"/>
      <dgm:spPr>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dgm:spPr>
      <dgm:t>
        <a:bodyPr/>
        <a:lstStyle/>
        <a:p>
          <a:endParaRPr lang="en-US"/>
        </a:p>
      </dgm:t>
    </dgm:pt>
    <dgm:pt modelId="{4FDCFC17-1AEC-4CFB-BFD3-DBB7CEBDBF38}" type="pres">
      <dgm:prSet presAssocID="{2E8964AC-1614-403D-8E76-B4C4229BD528}" presName="Accent3" presStyleCnt="0"/>
      <dgm:spPr/>
      <dgm:t>
        <a:bodyPr/>
        <a:lstStyle/>
        <a:p>
          <a:endParaRPr lang="en-US"/>
        </a:p>
      </dgm:t>
    </dgm:pt>
    <dgm:pt modelId="{4E40F237-DC26-4D92-9A04-F4A801939B44}" type="pres">
      <dgm:prSet presAssocID="{2E8964AC-1614-403D-8E76-B4C4229BD528}" presName="Accent" presStyleLbl="parChTrans1D1" presStyleIdx="2" presStyleCnt="6" custScaleX="135210" custScaleY="155283" custLinFactNeighborX="45201" custLinFactNeighborY="58600"/>
      <dgm:spPr/>
      <dgm:t>
        <a:bodyPr/>
        <a:lstStyle/>
        <a:p>
          <a:endParaRPr lang="en-US"/>
        </a:p>
      </dgm:t>
    </dgm:pt>
    <dgm:pt modelId="{41628118-6A17-4D6C-BCF8-8CA1F82B3BAB}" type="pres">
      <dgm:prSet presAssocID="{2E8964AC-1614-403D-8E76-B4C4229BD528}" presName="Text3" presStyleLbl="alignImgPlace1" presStyleIdx="2" presStyleCnt="6" custScaleX="47250" custScaleY="105744" custLinFactY="94327" custLinFactNeighborX="-3287" custLinFactNeighborY="100000">
        <dgm:presLayoutVars>
          <dgm:chMax val="0"/>
          <dgm:chPref val="0"/>
          <dgm:bulletEnabled val="1"/>
        </dgm:presLayoutVars>
      </dgm:prSet>
      <dgm:spPr/>
      <dgm:t>
        <a:bodyPr/>
        <a:lstStyle/>
        <a:p>
          <a:endParaRPr lang="en-US"/>
        </a:p>
      </dgm:t>
    </dgm:pt>
    <dgm:pt modelId="{79510959-A0D2-4B32-AF4C-F644DF8E28CC}" type="pres">
      <dgm:prSet presAssocID="{3AEB4B91-BBC4-4480-BF1E-DF65268463DC}" presName="Image4" presStyleCnt="0"/>
      <dgm:spPr/>
      <dgm:t>
        <a:bodyPr/>
        <a:lstStyle/>
        <a:p>
          <a:endParaRPr lang="en-US"/>
        </a:p>
      </dgm:t>
    </dgm:pt>
    <dgm:pt modelId="{E4762AE7-3C3A-4AAD-99E4-33149407A350}" type="pres">
      <dgm:prSet presAssocID="{3AEB4B91-BBC4-4480-BF1E-DF65268463DC}" presName="Image" presStyleLbl="alignImgPlace1" presStyleIdx="3" presStyleCnt="6" custScaleX="165505" custScaleY="470688" custLinFactNeighborX="-50547" custLinFactNeighborY="-86396"/>
      <dgm:spPr>
        <a:blipFill rotWithShape="1">
          <a:blip xmlns:r="http://schemas.openxmlformats.org/officeDocument/2006/relationships" r:embed="rId4" cstate="print">
            <a:extLst>
              <a:ext uri="{28A0092B-C50C-407E-A947-70E740481C1C}">
                <a14:useLocalDpi xmlns:a14="http://schemas.microsoft.com/office/drawing/2010/main"/>
              </a:ext>
            </a:extLst>
          </a:blip>
          <a:stretch>
            <a:fillRect/>
          </a:stretch>
        </a:blipFill>
      </dgm:spPr>
      <dgm:t>
        <a:bodyPr/>
        <a:lstStyle/>
        <a:p>
          <a:endParaRPr lang="en-US"/>
        </a:p>
      </dgm:t>
    </dgm:pt>
    <dgm:pt modelId="{7C0EDE08-C9FF-41B2-A214-96A90F60318C}" type="pres">
      <dgm:prSet presAssocID="{3AEB4B91-BBC4-4480-BF1E-DF65268463DC}" presName="Accent4" presStyleCnt="0"/>
      <dgm:spPr/>
      <dgm:t>
        <a:bodyPr/>
        <a:lstStyle/>
        <a:p>
          <a:endParaRPr lang="en-US"/>
        </a:p>
      </dgm:t>
    </dgm:pt>
    <dgm:pt modelId="{AD320C30-D0DA-423C-A778-BA7003C7D01F}" type="pres">
      <dgm:prSet presAssocID="{3AEB4B91-BBC4-4480-BF1E-DF65268463DC}" presName="Accent" presStyleLbl="parChTrans1D1" presStyleIdx="3" presStyleCnt="6" custScaleX="236232" custScaleY="613920" custLinFactY="-8056" custLinFactNeighborX="-63655" custLinFactNeighborY="-100000"/>
      <dgm:spPr/>
      <dgm:t>
        <a:bodyPr/>
        <a:lstStyle/>
        <a:p>
          <a:endParaRPr lang="en-US"/>
        </a:p>
      </dgm:t>
    </dgm:pt>
    <dgm:pt modelId="{AB545965-5A9F-4925-BC94-58FFF7439CE5}" type="pres">
      <dgm:prSet presAssocID="{3AEB4B91-BBC4-4480-BF1E-DF65268463DC}" presName="Text4" presStyleLbl="alignImgPlace1" presStyleIdx="3" presStyleCnt="6" custLinFactX="-14937" custLinFactY="100000" custLinFactNeighborX="-100000" custLinFactNeighborY="155997">
        <dgm:presLayoutVars>
          <dgm:chMax val="0"/>
          <dgm:chPref val="0"/>
          <dgm:bulletEnabled val="1"/>
        </dgm:presLayoutVars>
      </dgm:prSet>
      <dgm:spPr/>
      <dgm:t>
        <a:bodyPr/>
        <a:lstStyle/>
        <a:p>
          <a:endParaRPr lang="en-US"/>
        </a:p>
      </dgm:t>
    </dgm:pt>
    <dgm:pt modelId="{88B8AFF2-742D-4463-B693-032ECE437B19}" type="pres">
      <dgm:prSet presAssocID="{D3750574-42F1-4C50-A6CB-19873008E2D5}" presName="Image5" presStyleCnt="0"/>
      <dgm:spPr/>
      <dgm:t>
        <a:bodyPr/>
        <a:lstStyle/>
        <a:p>
          <a:endParaRPr lang="en-US"/>
        </a:p>
      </dgm:t>
    </dgm:pt>
    <dgm:pt modelId="{8CB175AA-6412-4949-82A5-7D90F2B20F2A}" type="pres">
      <dgm:prSet presAssocID="{D3750574-42F1-4C50-A6CB-19873008E2D5}" presName="Image" presStyleLbl="alignImgPlace1" presStyleIdx="4" presStyleCnt="6" custScaleX="104149" custScaleY="156029" custLinFactNeighborX="-35016" custLinFactNeighborY="-66890"/>
      <dgm:spPr>
        <a:blipFill rotWithShape="1">
          <a:blip xmlns:r="http://schemas.openxmlformats.org/officeDocument/2006/relationships" r:embed="rId5" cstate="print">
            <a:extLst>
              <a:ext uri="{28A0092B-C50C-407E-A947-70E740481C1C}">
                <a14:useLocalDpi xmlns:a14="http://schemas.microsoft.com/office/drawing/2010/main"/>
              </a:ext>
            </a:extLst>
          </a:blip>
          <a:stretch>
            <a:fillRect/>
          </a:stretch>
        </a:blipFill>
      </dgm:spPr>
      <dgm:t>
        <a:bodyPr/>
        <a:lstStyle/>
        <a:p>
          <a:endParaRPr lang="en-US"/>
        </a:p>
      </dgm:t>
    </dgm:pt>
    <dgm:pt modelId="{08848920-F5EB-4A06-B6D4-96C13011BEFB}" type="pres">
      <dgm:prSet presAssocID="{D3750574-42F1-4C50-A6CB-19873008E2D5}" presName="Accent5" presStyleCnt="0"/>
      <dgm:spPr/>
      <dgm:t>
        <a:bodyPr/>
        <a:lstStyle/>
        <a:p>
          <a:endParaRPr lang="en-US"/>
        </a:p>
      </dgm:t>
    </dgm:pt>
    <dgm:pt modelId="{432AD989-7700-42CA-B62A-3D9DED2F4A22}" type="pres">
      <dgm:prSet presAssocID="{D3750574-42F1-4C50-A6CB-19873008E2D5}" presName="Accent" presStyleLbl="parChTrans1D1" presStyleIdx="4" presStyleCnt="6" custScaleX="128077" custScaleY="190361" custLinFactNeighborX="-39691" custLinFactNeighborY="-76144"/>
      <dgm:spPr/>
      <dgm:t>
        <a:bodyPr/>
        <a:lstStyle/>
        <a:p>
          <a:endParaRPr lang="en-US"/>
        </a:p>
      </dgm:t>
    </dgm:pt>
    <dgm:pt modelId="{A6BDF709-1FCB-4C22-9536-8DDB6C902312}" type="pres">
      <dgm:prSet presAssocID="{D3750574-42F1-4C50-A6CB-19873008E2D5}" presName="Text5" presStyleLbl="alignImgPlace1" presStyleIdx="4" presStyleCnt="6" custScaleX="57021" custLinFactY="-20617" custLinFactNeighborX="-72606" custLinFactNeighborY="-100000">
        <dgm:presLayoutVars>
          <dgm:chMax val="0"/>
          <dgm:chPref val="0"/>
          <dgm:bulletEnabled val="1"/>
        </dgm:presLayoutVars>
      </dgm:prSet>
      <dgm:spPr/>
      <dgm:t>
        <a:bodyPr/>
        <a:lstStyle/>
        <a:p>
          <a:endParaRPr lang="en-US"/>
        </a:p>
      </dgm:t>
    </dgm:pt>
    <dgm:pt modelId="{71A08293-10C1-4D3F-AA50-F8116D24937A}" type="pres">
      <dgm:prSet presAssocID="{55133F2E-E1B2-462A-9858-B1B3DF299BE9}" presName="Image6" presStyleCnt="0"/>
      <dgm:spPr/>
      <dgm:t>
        <a:bodyPr/>
        <a:lstStyle/>
        <a:p>
          <a:endParaRPr lang="en-US"/>
        </a:p>
      </dgm:t>
    </dgm:pt>
    <dgm:pt modelId="{6D989680-1DEB-4838-A127-6608DBA827D4}" type="pres">
      <dgm:prSet presAssocID="{55133F2E-E1B2-462A-9858-B1B3DF299BE9}" presName="Image" presStyleLbl="alignImgPlace1" presStyleIdx="5" presStyleCnt="6" custScaleX="150373" custScaleY="159431" custLinFactY="-37339" custLinFactNeighborX="22478" custLinFactNeighborY="-100000"/>
      <dgm:spPr>
        <a:blipFill rotWithShape="1">
          <a:blip xmlns:r="http://schemas.openxmlformats.org/officeDocument/2006/relationships" r:embed="rId6" cstate="print">
            <a:extLst>
              <a:ext uri="{28A0092B-C50C-407E-A947-70E740481C1C}">
                <a14:useLocalDpi xmlns:a14="http://schemas.microsoft.com/office/drawing/2010/main"/>
              </a:ext>
            </a:extLst>
          </a:blip>
          <a:stretch>
            <a:fillRect/>
          </a:stretch>
        </a:blipFill>
      </dgm:spPr>
      <dgm:t>
        <a:bodyPr/>
        <a:lstStyle/>
        <a:p>
          <a:endParaRPr lang="en-US"/>
        </a:p>
      </dgm:t>
    </dgm:pt>
    <dgm:pt modelId="{4E9DAE56-FB42-4990-BA62-581A2BD7BBD8}" type="pres">
      <dgm:prSet presAssocID="{55133F2E-E1B2-462A-9858-B1B3DF299BE9}" presName="Accent6" presStyleCnt="0"/>
      <dgm:spPr/>
      <dgm:t>
        <a:bodyPr/>
        <a:lstStyle/>
        <a:p>
          <a:endParaRPr lang="en-US"/>
        </a:p>
      </dgm:t>
    </dgm:pt>
    <dgm:pt modelId="{F3513249-3042-4876-A9C0-CF2A716CC586}" type="pres">
      <dgm:prSet presAssocID="{55133F2E-E1B2-462A-9858-B1B3DF299BE9}" presName="Accent" presStyleLbl="parChTrans1D1" presStyleIdx="5" presStyleCnt="6" custScaleX="179086" custScaleY="216508" custLinFactY="-71970" custLinFactNeighborX="26386" custLinFactNeighborY="-100000"/>
      <dgm:spPr/>
      <dgm:t>
        <a:bodyPr/>
        <a:lstStyle/>
        <a:p>
          <a:endParaRPr lang="en-US"/>
        </a:p>
      </dgm:t>
    </dgm:pt>
    <dgm:pt modelId="{1EC20A98-5FFA-4198-9420-76A780E0CDF0}" type="pres">
      <dgm:prSet presAssocID="{55133F2E-E1B2-462A-9858-B1B3DF299BE9}" presName="Text6" presStyleLbl="alignImgPlace1" presStyleIdx="5" presStyleCnt="6" custScaleX="52828" custScaleY="82900" custLinFactY="-100000" custLinFactNeighborX="-30863" custLinFactNeighborY="-106958">
        <dgm:presLayoutVars>
          <dgm:chMax val="0"/>
          <dgm:chPref val="0"/>
          <dgm:bulletEnabled val="1"/>
        </dgm:presLayoutVars>
      </dgm:prSet>
      <dgm:spPr/>
      <dgm:t>
        <a:bodyPr/>
        <a:lstStyle/>
        <a:p>
          <a:endParaRPr lang="en-US"/>
        </a:p>
      </dgm:t>
    </dgm:pt>
  </dgm:ptLst>
  <dgm:cxnLst>
    <dgm:cxn modelId="{FFB116D6-7000-4829-B5B4-321F6FDB45CC}" srcId="{BA081581-C146-41A9-BFBA-8A0636E8F508}" destId="{2E8964AC-1614-403D-8E76-B4C4229BD528}" srcOrd="2" destOrd="0" parTransId="{82F3411F-8B09-45C4-B3FC-8EF5AA5A12BC}" sibTransId="{76B0B871-F179-4C2F-AEAA-F9ABE760F064}"/>
    <dgm:cxn modelId="{1B84E5D3-FD55-451D-8095-2784A97436AD}" type="presOf" srcId="{93D8DB1A-FEE2-428C-AE28-1C64B5F39EFB}" destId="{722B4820-582D-4732-AF6B-E5325961FE02}" srcOrd="0" destOrd="0" presId="urn:microsoft.com/office/officeart/2011/layout/ThemePictureAccent"/>
    <dgm:cxn modelId="{B0280ACA-A69D-4B7A-9671-F4B0590DC000}" type="presOf" srcId="{D3750574-42F1-4C50-A6CB-19873008E2D5}" destId="{A6BDF709-1FCB-4C22-9536-8DDB6C902312}" srcOrd="0" destOrd="0" presId="urn:microsoft.com/office/officeart/2011/layout/ThemePictureAccent"/>
    <dgm:cxn modelId="{EDBF1EB3-A650-4067-BD45-AE0B931B3E68}" type="presOf" srcId="{2E8964AC-1614-403D-8E76-B4C4229BD528}" destId="{41628118-6A17-4D6C-BCF8-8CA1F82B3BAB}" srcOrd="0" destOrd="0" presId="urn:microsoft.com/office/officeart/2011/layout/ThemePictureAccent"/>
    <dgm:cxn modelId="{FB93ECE8-5C0F-4EC0-B5D5-938B0A16A7E4}" type="presOf" srcId="{A3395622-4BF2-432B-B175-64471C3DC401}" destId="{722F7AF2-BC2F-4293-A45A-BF97FCA1030F}" srcOrd="0" destOrd="0" presId="urn:microsoft.com/office/officeart/2011/layout/ThemePictureAccent"/>
    <dgm:cxn modelId="{3852017E-64E1-4C5D-BBD6-F2FA497A4284}" type="presOf" srcId="{3AEB4B91-BBC4-4480-BF1E-DF65268463DC}" destId="{AB545965-5A9F-4925-BC94-58FFF7439CE5}" srcOrd="0" destOrd="0" presId="urn:microsoft.com/office/officeart/2011/layout/ThemePictureAccent"/>
    <dgm:cxn modelId="{E11E8006-9FA2-4DAE-9C02-79D8EB6729B9}" type="presOf" srcId="{55133F2E-E1B2-462A-9858-B1B3DF299BE9}" destId="{1EC20A98-5FFA-4198-9420-76A780E0CDF0}" srcOrd="0" destOrd="0" presId="urn:microsoft.com/office/officeart/2011/layout/ThemePictureAccent"/>
    <dgm:cxn modelId="{7F688E28-F275-4972-82A8-537D799227E4}" srcId="{BA081581-C146-41A9-BFBA-8A0636E8F508}" destId="{93D8DB1A-FEE2-428C-AE28-1C64B5F39EFB}" srcOrd="1" destOrd="0" parTransId="{363D5E74-0869-4216-BD12-D011B57920C7}" sibTransId="{1C607671-3AB9-4776-A5C4-57A0F24BE188}"/>
    <dgm:cxn modelId="{68E7DCC5-0938-448C-934F-4CF1E3007D6A}" srcId="{BA081581-C146-41A9-BFBA-8A0636E8F508}" destId="{D3750574-42F1-4C50-A6CB-19873008E2D5}" srcOrd="4" destOrd="0" parTransId="{61F42747-5E32-46F0-B037-881EA5CF5A95}" sibTransId="{BD78037E-43EC-45D5-8CB2-99FAB513A56E}"/>
    <dgm:cxn modelId="{0384BBFF-6227-4056-8E91-2ECA7EBD6915}" type="presOf" srcId="{BA081581-C146-41A9-BFBA-8A0636E8F508}" destId="{E7D5F152-E548-413A-A8F1-641A6A6EA034}" srcOrd="0" destOrd="0" presId="urn:microsoft.com/office/officeart/2011/layout/ThemePictureAccent"/>
    <dgm:cxn modelId="{A7167198-85E9-46F6-9737-D3BBB9B758F9}" srcId="{BA081581-C146-41A9-BFBA-8A0636E8F508}" destId="{3AEB4B91-BBC4-4480-BF1E-DF65268463DC}" srcOrd="3" destOrd="0" parTransId="{CC18D31C-8B3B-4A53-87D1-595F354EE4B9}" sibTransId="{8A7BDBA6-ED42-4105-8359-684ED241F314}"/>
    <dgm:cxn modelId="{B5437FA6-FCBC-45BC-A1F5-B3FF3F8D0B6A}" srcId="{BA081581-C146-41A9-BFBA-8A0636E8F508}" destId="{55133F2E-E1B2-462A-9858-B1B3DF299BE9}" srcOrd="5" destOrd="0" parTransId="{D9D40CB4-CBF9-4023-9652-2F2A0B8F8AF3}" sibTransId="{6A80D2C9-01B4-4D22-866E-9BD5C7235E5C}"/>
    <dgm:cxn modelId="{19193ED0-8D2E-4EBA-8D31-917F681FE00B}" srcId="{BA081581-C146-41A9-BFBA-8A0636E8F508}" destId="{A3395622-4BF2-432B-B175-64471C3DC401}" srcOrd="0" destOrd="0" parTransId="{81AD9C3C-B65B-42BD-BAAA-8425F1BA55BB}" sibTransId="{BB4491BC-9577-4761-831B-693EC664C047}"/>
    <dgm:cxn modelId="{D0769EB2-D234-4536-97BC-A56C9C083B35}" type="presParOf" srcId="{E7D5F152-E548-413A-A8F1-641A6A6EA034}" destId="{0FCF064E-FD64-40A7-82C3-C978DF874ED7}" srcOrd="0" destOrd="0" presId="urn:microsoft.com/office/officeart/2011/layout/ThemePictureAccent"/>
    <dgm:cxn modelId="{7A80EAA2-2A5C-4EFB-B07E-DAA3CE27FFBD}" type="presParOf" srcId="{0FCF064E-FD64-40A7-82C3-C978DF874ED7}" destId="{6FDDDEF1-729A-430B-AA19-221DE7D6E7AA}" srcOrd="0" destOrd="0" presId="urn:microsoft.com/office/officeart/2011/layout/ThemePictureAccent"/>
    <dgm:cxn modelId="{967DF64F-9F46-43E2-97FF-4CFECC3D3168}" type="presParOf" srcId="{E7D5F152-E548-413A-A8F1-641A6A6EA034}" destId="{1D5F03F6-DEC8-41AA-A090-B3BD898AA464}" srcOrd="1" destOrd="0" presId="urn:microsoft.com/office/officeart/2011/layout/ThemePictureAccent"/>
    <dgm:cxn modelId="{A9D4EC4B-850F-4F17-96C7-94B52A5D559C}" type="presParOf" srcId="{1D5F03F6-DEC8-41AA-A090-B3BD898AA464}" destId="{33B5042C-88BE-44F5-B875-D54686500D3F}" srcOrd="0" destOrd="0" presId="urn:microsoft.com/office/officeart/2011/layout/ThemePictureAccent"/>
    <dgm:cxn modelId="{ABB5B8E1-F03F-4B64-847B-B88B8503EC87}" type="presParOf" srcId="{E7D5F152-E548-413A-A8F1-641A6A6EA034}" destId="{722F7AF2-BC2F-4293-A45A-BF97FCA1030F}" srcOrd="2" destOrd="0" presId="urn:microsoft.com/office/officeart/2011/layout/ThemePictureAccent"/>
    <dgm:cxn modelId="{8E258E4A-75FB-474B-BBA9-3D53FB809988}" type="presParOf" srcId="{E7D5F152-E548-413A-A8F1-641A6A6EA034}" destId="{B8816F6D-3227-4571-870F-37C0198F54D2}" srcOrd="3" destOrd="0" presId="urn:microsoft.com/office/officeart/2011/layout/ThemePictureAccent"/>
    <dgm:cxn modelId="{78A790B3-3822-4001-84AF-C307DA6264B5}" type="presParOf" srcId="{B8816F6D-3227-4571-870F-37C0198F54D2}" destId="{CB8D8991-F34B-4063-85E2-7A8946E9FBFB}" srcOrd="0" destOrd="0" presId="urn:microsoft.com/office/officeart/2011/layout/ThemePictureAccent"/>
    <dgm:cxn modelId="{E01628D2-24EE-449F-B8D6-19792BD2EFD5}" type="presParOf" srcId="{E7D5F152-E548-413A-A8F1-641A6A6EA034}" destId="{D06F78EE-BE6C-4AD7-8221-A54680B451DE}" srcOrd="4" destOrd="0" presId="urn:microsoft.com/office/officeart/2011/layout/ThemePictureAccent"/>
    <dgm:cxn modelId="{643962B1-C574-47EE-97B2-139BD262A524}" type="presParOf" srcId="{D06F78EE-BE6C-4AD7-8221-A54680B451DE}" destId="{02BA0876-8892-4CA1-B7E6-1D77652FC909}" srcOrd="0" destOrd="0" presId="urn:microsoft.com/office/officeart/2011/layout/ThemePictureAccent"/>
    <dgm:cxn modelId="{668F0EC4-E289-4DAC-BF43-247ECF69E83D}" type="presParOf" srcId="{E7D5F152-E548-413A-A8F1-641A6A6EA034}" destId="{722B4820-582D-4732-AF6B-E5325961FE02}" srcOrd="5" destOrd="0" presId="urn:microsoft.com/office/officeart/2011/layout/ThemePictureAccent"/>
    <dgm:cxn modelId="{7B9BC21E-200B-44ED-A6FA-8B7E7F478C16}" type="presParOf" srcId="{E7D5F152-E548-413A-A8F1-641A6A6EA034}" destId="{C6C9AD7E-7193-4290-9A7C-FD596EE63C3C}" srcOrd="6" destOrd="0" presId="urn:microsoft.com/office/officeart/2011/layout/ThemePictureAccent"/>
    <dgm:cxn modelId="{5742353C-7598-4484-AE80-4FD9D1181894}" type="presParOf" srcId="{C6C9AD7E-7193-4290-9A7C-FD596EE63C3C}" destId="{5D92A687-FFA5-483C-A029-FF25E1A152A0}" srcOrd="0" destOrd="0" presId="urn:microsoft.com/office/officeart/2011/layout/ThemePictureAccent"/>
    <dgm:cxn modelId="{D93B3799-1F59-473B-B352-756C9354078A}" type="presParOf" srcId="{E7D5F152-E548-413A-A8F1-641A6A6EA034}" destId="{4FDCFC17-1AEC-4CFB-BFD3-DBB7CEBDBF38}" srcOrd="7" destOrd="0" presId="urn:microsoft.com/office/officeart/2011/layout/ThemePictureAccent"/>
    <dgm:cxn modelId="{CC12BCA0-F802-496F-9A91-6002588F12AE}" type="presParOf" srcId="{4FDCFC17-1AEC-4CFB-BFD3-DBB7CEBDBF38}" destId="{4E40F237-DC26-4D92-9A04-F4A801939B44}" srcOrd="0" destOrd="0" presId="urn:microsoft.com/office/officeart/2011/layout/ThemePictureAccent"/>
    <dgm:cxn modelId="{DAB6B0E3-D4FB-45EC-A03B-E8B31EEBB23E}" type="presParOf" srcId="{E7D5F152-E548-413A-A8F1-641A6A6EA034}" destId="{41628118-6A17-4D6C-BCF8-8CA1F82B3BAB}" srcOrd="8" destOrd="0" presId="urn:microsoft.com/office/officeart/2011/layout/ThemePictureAccent"/>
    <dgm:cxn modelId="{387531F3-9B9E-4D05-BEF4-76A45BD6BE37}" type="presParOf" srcId="{E7D5F152-E548-413A-A8F1-641A6A6EA034}" destId="{79510959-A0D2-4B32-AF4C-F644DF8E28CC}" srcOrd="9" destOrd="0" presId="urn:microsoft.com/office/officeart/2011/layout/ThemePictureAccent"/>
    <dgm:cxn modelId="{8E37B5C4-D26C-42C7-A978-089B46C45C12}" type="presParOf" srcId="{79510959-A0D2-4B32-AF4C-F644DF8E28CC}" destId="{E4762AE7-3C3A-4AAD-99E4-33149407A350}" srcOrd="0" destOrd="0" presId="urn:microsoft.com/office/officeart/2011/layout/ThemePictureAccent"/>
    <dgm:cxn modelId="{E247BDBE-6D5D-4096-B9DB-EFAC6E1E00F1}" type="presParOf" srcId="{E7D5F152-E548-413A-A8F1-641A6A6EA034}" destId="{7C0EDE08-C9FF-41B2-A214-96A90F60318C}" srcOrd="10" destOrd="0" presId="urn:microsoft.com/office/officeart/2011/layout/ThemePictureAccent"/>
    <dgm:cxn modelId="{2509D5AE-1599-4961-9D0A-3C297264B6C5}" type="presParOf" srcId="{7C0EDE08-C9FF-41B2-A214-96A90F60318C}" destId="{AD320C30-D0DA-423C-A778-BA7003C7D01F}" srcOrd="0" destOrd="0" presId="urn:microsoft.com/office/officeart/2011/layout/ThemePictureAccent"/>
    <dgm:cxn modelId="{9536AA9F-4D33-4F34-A0BD-10BBC67DCADD}" type="presParOf" srcId="{E7D5F152-E548-413A-A8F1-641A6A6EA034}" destId="{AB545965-5A9F-4925-BC94-58FFF7439CE5}" srcOrd="11" destOrd="0" presId="urn:microsoft.com/office/officeart/2011/layout/ThemePictureAccent"/>
    <dgm:cxn modelId="{C3836AC1-7B1A-4BC0-B289-B8906EE0DA24}" type="presParOf" srcId="{E7D5F152-E548-413A-A8F1-641A6A6EA034}" destId="{88B8AFF2-742D-4463-B693-032ECE437B19}" srcOrd="12" destOrd="0" presId="urn:microsoft.com/office/officeart/2011/layout/ThemePictureAccent"/>
    <dgm:cxn modelId="{3B8DFFC3-EA7F-4F5C-B8EA-325F7A34F87C}" type="presParOf" srcId="{88B8AFF2-742D-4463-B693-032ECE437B19}" destId="{8CB175AA-6412-4949-82A5-7D90F2B20F2A}" srcOrd="0" destOrd="0" presId="urn:microsoft.com/office/officeart/2011/layout/ThemePictureAccent"/>
    <dgm:cxn modelId="{BE3F4DFF-D271-45E9-B66B-E55A48DD3DCA}" type="presParOf" srcId="{E7D5F152-E548-413A-A8F1-641A6A6EA034}" destId="{08848920-F5EB-4A06-B6D4-96C13011BEFB}" srcOrd="13" destOrd="0" presId="urn:microsoft.com/office/officeart/2011/layout/ThemePictureAccent"/>
    <dgm:cxn modelId="{8A785A46-224E-4AD8-B2C3-11073DEFCD33}" type="presParOf" srcId="{08848920-F5EB-4A06-B6D4-96C13011BEFB}" destId="{432AD989-7700-42CA-B62A-3D9DED2F4A22}" srcOrd="0" destOrd="0" presId="urn:microsoft.com/office/officeart/2011/layout/ThemePictureAccent"/>
    <dgm:cxn modelId="{1D6A6F4D-D80D-419A-8365-D7B71DA226D8}" type="presParOf" srcId="{E7D5F152-E548-413A-A8F1-641A6A6EA034}" destId="{A6BDF709-1FCB-4C22-9536-8DDB6C902312}" srcOrd="14" destOrd="0" presId="urn:microsoft.com/office/officeart/2011/layout/ThemePictureAccent"/>
    <dgm:cxn modelId="{94B2AA4A-869E-41D8-BBE2-EF36FA149470}" type="presParOf" srcId="{E7D5F152-E548-413A-A8F1-641A6A6EA034}" destId="{71A08293-10C1-4D3F-AA50-F8116D24937A}" srcOrd="15" destOrd="0" presId="urn:microsoft.com/office/officeart/2011/layout/ThemePictureAccent"/>
    <dgm:cxn modelId="{7DFE0CB7-97E8-42FA-A2AC-92B4832ECD01}" type="presParOf" srcId="{71A08293-10C1-4D3F-AA50-F8116D24937A}" destId="{6D989680-1DEB-4838-A127-6608DBA827D4}" srcOrd="0" destOrd="0" presId="urn:microsoft.com/office/officeart/2011/layout/ThemePictureAccent"/>
    <dgm:cxn modelId="{4C7916CA-0568-4DD2-A268-785E2E8BDA09}" type="presParOf" srcId="{E7D5F152-E548-413A-A8F1-641A6A6EA034}" destId="{4E9DAE56-FB42-4990-BA62-581A2BD7BBD8}" srcOrd="16" destOrd="0" presId="urn:microsoft.com/office/officeart/2011/layout/ThemePictureAccent"/>
    <dgm:cxn modelId="{A19FB446-81E3-435A-91CA-7873C83B263D}" type="presParOf" srcId="{4E9DAE56-FB42-4990-BA62-581A2BD7BBD8}" destId="{F3513249-3042-4876-A9C0-CF2A716CC586}" srcOrd="0" destOrd="0" presId="urn:microsoft.com/office/officeart/2011/layout/ThemePictureAccent"/>
    <dgm:cxn modelId="{88B191D8-AC57-47C8-937B-9484C9B1C099}" type="presParOf" srcId="{E7D5F152-E548-413A-A8F1-641A6A6EA034}" destId="{1EC20A98-5FFA-4198-9420-76A780E0CDF0}" srcOrd="17" destOrd="0" presId="urn:microsoft.com/office/officeart/2011/layout/ThemePictureAccen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C83AE6-A587-4FC1-A21F-F2ED35CCBE6E}" type="doc">
      <dgm:prSet loTypeId="urn:microsoft.com/office/officeart/2008/layout/TitledPictureBlocks" loCatId="picture" qsTypeId="urn:microsoft.com/office/officeart/2005/8/quickstyle/simple3" qsCatId="simple" csTypeId="urn:microsoft.com/office/officeart/2005/8/colors/accent3_2" csCatId="accent3" phldr="1"/>
      <dgm:spPr/>
      <dgm:t>
        <a:bodyPr/>
        <a:lstStyle/>
        <a:p>
          <a:endParaRPr lang="en-US"/>
        </a:p>
      </dgm:t>
    </dgm:pt>
    <dgm:pt modelId="{1412BF62-4598-40BA-8137-D0205C594B6C}">
      <dgm:prSet phldrT="[Text]" custT="1"/>
      <dgm:spPr/>
      <dgm:t>
        <a:bodyPr/>
        <a:lstStyle/>
        <a:p>
          <a:r>
            <a:rPr lang="fa-IR" sz="1200" dirty="0" smtClean="0">
              <a:solidFill>
                <a:srgbClr val="00642D"/>
              </a:solidFill>
              <a:cs typeface="B Koodak" panose="00000700000000000000" pitchFamily="2" charset="-78"/>
            </a:rPr>
            <a:t>رکتور پلیس آنگونه که ساخته شد</a:t>
          </a:r>
          <a:endParaRPr lang="en-US" sz="1200" dirty="0">
            <a:solidFill>
              <a:srgbClr val="00642D"/>
            </a:solidFill>
            <a:cs typeface="B Koodak" panose="00000700000000000000" pitchFamily="2" charset="-78"/>
          </a:endParaRPr>
        </a:p>
      </dgm:t>
    </dgm:pt>
    <dgm:pt modelId="{7D8E90F4-3AAC-483E-8A1B-6CCCBC9DC672}" type="parTrans" cxnId="{90337CC8-B7C9-403E-AAC3-8423F91522CD}">
      <dgm:prSet/>
      <dgm:spPr/>
      <dgm:t>
        <a:bodyPr/>
        <a:lstStyle/>
        <a:p>
          <a:endParaRPr lang="en-US"/>
        </a:p>
      </dgm:t>
    </dgm:pt>
    <dgm:pt modelId="{B4DE8E18-FEBB-44E1-A761-39D47AF5FB45}" type="sibTrans" cxnId="{90337CC8-B7C9-403E-AAC3-8423F91522CD}">
      <dgm:prSet/>
      <dgm:spPr/>
      <dgm:t>
        <a:bodyPr/>
        <a:lstStyle/>
        <a:p>
          <a:endParaRPr lang="en-US"/>
        </a:p>
      </dgm:t>
    </dgm:pt>
    <dgm:pt modelId="{40E2BD4F-ECAD-4EBC-B473-8791EA41DCB2}">
      <dgm:prSet phldrT="[Text]"/>
      <dgm:spPr/>
      <dgm:t>
        <a:bodyPr/>
        <a:lstStyle/>
        <a:p>
          <a:pPr algn="ctr"/>
          <a:r>
            <a:rPr lang="fa-IR" dirty="0" smtClean="0">
              <a:solidFill>
                <a:schemeClr val="accent3">
                  <a:lumMod val="50000"/>
                </a:schemeClr>
              </a:solidFill>
            </a:rPr>
            <a:t>ب</a:t>
          </a:r>
          <a:endParaRPr lang="en-US" dirty="0">
            <a:solidFill>
              <a:schemeClr val="accent3">
                <a:lumMod val="50000"/>
              </a:schemeClr>
            </a:solidFill>
          </a:endParaRPr>
        </a:p>
      </dgm:t>
    </dgm:pt>
    <dgm:pt modelId="{7C6E6F88-4426-40B3-85AF-FBAFB0375D25}" type="parTrans" cxnId="{1B04B48D-2812-41CA-BA2D-312FA1EE45B9}">
      <dgm:prSet/>
      <dgm:spPr/>
      <dgm:t>
        <a:bodyPr/>
        <a:lstStyle/>
        <a:p>
          <a:endParaRPr lang="en-US"/>
        </a:p>
      </dgm:t>
    </dgm:pt>
    <dgm:pt modelId="{73EDC466-C7F1-4D9D-9515-5E1E925038C4}" type="sibTrans" cxnId="{1B04B48D-2812-41CA-BA2D-312FA1EE45B9}">
      <dgm:prSet/>
      <dgm:spPr/>
      <dgm:t>
        <a:bodyPr/>
        <a:lstStyle/>
        <a:p>
          <a:endParaRPr lang="en-US"/>
        </a:p>
      </dgm:t>
    </dgm:pt>
    <dgm:pt modelId="{948824B2-AD67-45F1-9198-2C219DEBAABC}">
      <dgm:prSet phldrT="[Text]" custT="1"/>
      <dgm:spPr/>
      <dgm:t>
        <a:bodyPr/>
        <a:lstStyle/>
        <a:p>
          <a:r>
            <a:rPr lang="fa-IR" sz="1800" dirty="0" smtClean="0">
              <a:solidFill>
                <a:srgbClr val="00642D"/>
              </a:solidFill>
              <a:cs typeface="B Koodak" panose="00000700000000000000" pitchFamily="2" charset="-78"/>
            </a:rPr>
            <a:t>پارک</a:t>
          </a:r>
          <a:endParaRPr lang="en-US" sz="1800" dirty="0">
            <a:solidFill>
              <a:srgbClr val="00642D"/>
            </a:solidFill>
            <a:cs typeface="B Koodak" panose="00000700000000000000" pitchFamily="2" charset="-78"/>
          </a:endParaRPr>
        </a:p>
      </dgm:t>
    </dgm:pt>
    <dgm:pt modelId="{CA74A885-B11F-4C67-A307-EA44840AEA5A}" type="parTrans" cxnId="{42FEEAF2-C517-4F18-967A-5F96B88F8305}">
      <dgm:prSet/>
      <dgm:spPr/>
      <dgm:t>
        <a:bodyPr/>
        <a:lstStyle/>
        <a:p>
          <a:endParaRPr lang="en-US"/>
        </a:p>
      </dgm:t>
    </dgm:pt>
    <dgm:pt modelId="{42C83F68-CAF8-4984-907E-CFEA65A60E54}" type="sibTrans" cxnId="{42FEEAF2-C517-4F18-967A-5F96B88F8305}">
      <dgm:prSet/>
      <dgm:spPr/>
      <dgm:t>
        <a:bodyPr/>
        <a:lstStyle/>
        <a:p>
          <a:endParaRPr lang="en-US"/>
        </a:p>
      </dgm:t>
    </dgm:pt>
    <dgm:pt modelId="{5CA9BFAF-8201-4325-A5CF-6B7CB0906146}">
      <dgm:prSet phldrT="[Text]"/>
      <dgm:spPr/>
      <dgm:t>
        <a:bodyPr/>
        <a:lstStyle/>
        <a:p>
          <a:pPr algn="ctr"/>
          <a:r>
            <a:rPr lang="fa-IR" dirty="0" smtClean="0">
              <a:solidFill>
                <a:schemeClr val="accent3">
                  <a:lumMod val="50000"/>
                </a:schemeClr>
              </a:solidFill>
            </a:rPr>
            <a:t>ج</a:t>
          </a:r>
          <a:endParaRPr lang="en-US" dirty="0">
            <a:solidFill>
              <a:schemeClr val="accent3">
                <a:lumMod val="50000"/>
              </a:schemeClr>
            </a:solidFill>
          </a:endParaRPr>
        </a:p>
      </dgm:t>
    </dgm:pt>
    <dgm:pt modelId="{33798735-4BE7-4DF8-B6E8-577510CF505C}" type="parTrans" cxnId="{AE87C411-6527-447F-A042-4C9F9412A08B}">
      <dgm:prSet/>
      <dgm:spPr/>
      <dgm:t>
        <a:bodyPr/>
        <a:lstStyle/>
        <a:p>
          <a:endParaRPr lang="en-US"/>
        </a:p>
      </dgm:t>
    </dgm:pt>
    <dgm:pt modelId="{3DC92D53-5DB5-4722-9538-4706F76E4A6D}" type="sibTrans" cxnId="{AE87C411-6527-447F-A042-4C9F9412A08B}">
      <dgm:prSet/>
      <dgm:spPr/>
      <dgm:t>
        <a:bodyPr/>
        <a:lstStyle/>
        <a:p>
          <a:endParaRPr lang="en-US"/>
        </a:p>
      </dgm:t>
    </dgm:pt>
    <dgm:pt modelId="{DCA0606A-936C-4B61-BB0A-09E530B9432C}">
      <dgm:prSet phldrT="[Text]" custT="1"/>
      <dgm:spPr/>
      <dgm:t>
        <a:bodyPr/>
        <a:lstStyle/>
        <a:p>
          <a:r>
            <a:rPr lang="fa-IR" sz="1600" dirty="0" smtClean="0">
              <a:solidFill>
                <a:srgbClr val="00642D"/>
              </a:solidFill>
              <a:cs typeface="B Koodak" panose="00000700000000000000" pitchFamily="2" charset="-78"/>
            </a:rPr>
            <a:t>دستورالعمل های طراحی</a:t>
          </a:r>
          <a:endParaRPr lang="en-US" sz="1600" dirty="0">
            <a:solidFill>
              <a:srgbClr val="00642D"/>
            </a:solidFill>
            <a:cs typeface="B Koodak" panose="00000700000000000000" pitchFamily="2" charset="-78"/>
          </a:endParaRPr>
        </a:p>
      </dgm:t>
    </dgm:pt>
    <dgm:pt modelId="{1550ED2A-D017-479D-BA57-732F0F7D667A}" type="parTrans" cxnId="{528353EC-BF3D-4C9E-8DDE-EFBA3E23E7ED}">
      <dgm:prSet/>
      <dgm:spPr/>
      <dgm:t>
        <a:bodyPr/>
        <a:lstStyle/>
        <a:p>
          <a:endParaRPr lang="en-US"/>
        </a:p>
      </dgm:t>
    </dgm:pt>
    <dgm:pt modelId="{6E004003-EF04-4369-96E3-619A10648538}" type="sibTrans" cxnId="{528353EC-BF3D-4C9E-8DDE-EFBA3E23E7ED}">
      <dgm:prSet/>
      <dgm:spPr/>
      <dgm:t>
        <a:bodyPr/>
        <a:lstStyle/>
        <a:p>
          <a:endParaRPr lang="en-US"/>
        </a:p>
      </dgm:t>
    </dgm:pt>
    <dgm:pt modelId="{E67B38D4-5C63-472B-9272-150A4D9DC8E8}">
      <dgm:prSet phldrT="[Text]"/>
      <dgm:spPr/>
      <dgm:t>
        <a:bodyPr/>
        <a:lstStyle/>
        <a:p>
          <a:pPr algn="ctr"/>
          <a:r>
            <a:rPr lang="fa-IR" dirty="0" smtClean="0">
              <a:solidFill>
                <a:schemeClr val="accent3">
                  <a:lumMod val="50000"/>
                </a:schemeClr>
              </a:solidFill>
            </a:rPr>
            <a:t>الف</a:t>
          </a:r>
          <a:endParaRPr lang="en-US" dirty="0">
            <a:solidFill>
              <a:schemeClr val="accent3">
                <a:lumMod val="50000"/>
              </a:schemeClr>
            </a:solidFill>
          </a:endParaRPr>
        </a:p>
      </dgm:t>
    </dgm:pt>
    <dgm:pt modelId="{26CC3BBD-A5CF-4EF7-86E4-BE1EDDDF55A3}" type="parTrans" cxnId="{EBA50640-7993-4FC6-B8DB-400175F32319}">
      <dgm:prSet/>
      <dgm:spPr/>
      <dgm:t>
        <a:bodyPr/>
        <a:lstStyle/>
        <a:p>
          <a:endParaRPr lang="en-US"/>
        </a:p>
      </dgm:t>
    </dgm:pt>
    <dgm:pt modelId="{2B32311B-0614-4440-BD65-DA76B9331458}" type="sibTrans" cxnId="{EBA50640-7993-4FC6-B8DB-400175F32319}">
      <dgm:prSet/>
      <dgm:spPr/>
      <dgm:t>
        <a:bodyPr/>
        <a:lstStyle/>
        <a:p>
          <a:endParaRPr lang="en-US"/>
        </a:p>
      </dgm:t>
    </dgm:pt>
    <dgm:pt modelId="{5190D883-E2D7-4902-B0ED-CB63886149FB}" type="pres">
      <dgm:prSet presAssocID="{BFC83AE6-A587-4FC1-A21F-F2ED35CCBE6E}" presName="rootNode" presStyleCnt="0">
        <dgm:presLayoutVars>
          <dgm:chMax/>
          <dgm:chPref/>
          <dgm:dir/>
          <dgm:animLvl val="lvl"/>
        </dgm:presLayoutVars>
      </dgm:prSet>
      <dgm:spPr/>
      <dgm:t>
        <a:bodyPr/>
        <a:lstStyle/>
        <a:p>
          <a:endParaRPr lang="en-US"/>
        </a:p>
      </dgm:t>
    </dgm:pt>
    <dgm:pt modelId="{005DF99D-8F22-4D5D-B692-63024D9341C5}" type="pres">
      <dgm:prSet presAssocID="{1412BF62-4598-40BA-8137-D0205C594B6C}" presName="composite" presStyleCnt="0"/>
      <dgm:spPr/>
    </dgm:pt>
    <dgm:pt modelId="{FCEC5179-02B8-4BD5-A686-D0EE868B0F7B}" type="pres">
      <dgm:prSet presAssocID="{1412BF62-4598-40BA-8137-D0205C594B6C}" presName="ParentText" presStyleLbl="node1" presStyleIdx="0" presStyleCnt="3">
        <dgm:presLayoutVars>
          <dgm:chMax val="1"/>
          <dgm:chPref val="1"/>
          <dgm:bulletEnabled val="1"/>
        </dgm:presLayoutVars>
      </dgm:prSet>
      <dgm:spPr/>
      <dgm:t>
        <a:bodyPr/>
        <a:lstStyle/>
        <a:p>
          <a:endParaRPr lang="en-US"/>
        </a:p>
      </dgm:t>
    </dgm:pt>
    <dgm:pt modelId="{ED502D04-0C77-474D-9112-32BA26A3BEE5}" type="pres">
      <dgm:prSet presAssocID="{1412BF62-4598-40BA-8137-D0205C594B6C}" presName="Image" presStyleLbl="bgImgPlace1" presStyleIdx="0" presStyleCnt="3" custScaleY="144022" custLinFactNeighborX="-462" custLinFactNeighborY="23059"/>
      <dgm:spPr>
        <a:blipFill rotWithShape="1">
          <a:blip xmlns:r="http://schemas.openxmlformats.org/officeDocument/2006/relationships" r:embed="rId1"/>
          <a:stretch>
            <a:fillRect/>
          </a:stretch>
        </a:blipFill>
        <a:ln>
          <a:solidFill>
            <a:schemeClr val="accent3">
              <a:lumMod val="50000"/>
            </a:schemeClr>
          </a:solidFill>
        </a:ln>
      </dgm:spPr>
      <dgm:t>
        <a:bodyPr/>
        <a:lstStyle/>
        <a:p>
          <a:endParaRPr lang="en-US"/>
        </a:p>
      </dgm:t>
    </dgm:pt>
    <dgm:pt modelId="{7C002A89-B3FA-4571-AF38-63602D2AA73F}" type="pres">
      <dgm:prSet presAssocID="{1412BF62-4598-40BA-8137-D0205C594B6C}" presName="ChildText" presStyleLbl="fgAcc1" presStyleIdx="0" presStyleCnt="3">
        <dgm:presLayoutVars>
          <dgm:chMax val="0"/>
          <dgm:chPref val="0"/>
          <dgm:bulletEnabled val="1"/>
        </dgm:presLayoutVars>
      </dgm:prSet>
      <dgm:spPr/>
      <dgm:t>
        <a:bodyPr/>
        <a:lstStyle/>
        <a:p>
          <a:endParaRPr lang="en-US"/>
        </a:p>
      </dgm:t>
    </dgm:pt>
    <dgm:pt modelId="{B5FA7850-0F12-4396-B6CC-F90A50B66C30}" type="pres">
      <dgm:prSet presAssocID="{B4DE8E18-FEBB-44E1-A761-39D47AF5FB45}" presName="sibTrans" presStyleCnt="0"/>
      <dgm:spPr/>
    </dgm:pt>
    <dgm:pt modelId="{BF59D64E-C3B1-4B89-BFBC-3CC840E5E22A}" type="pres">
      <dgm:prSet presAssocID="{948824B2-AD67-45F1-9198-2C219DEBAABC}" presName="composite" presStyleCnt="0"/>
      <dgm:spPr/>
    </dgm:pt>
    <dgm:pt modelId="{DF11D832-E002-4791-B7B7-F8CABB6FBAE6}" type="pres">
      <dgm:prSet presAssocID="{948824B2-AD67-45F1-9198-2C219DEBAABC}" presName="ParentText" presStyleLbl="node1" presStyleIdx="1" presStyleCnt="3">
        <dgm:presLayoutVars>
          <dgm:chMax val="1"/>
          <dgm:chPref val="1"/>
          <dgm:bulletEnabled val="1"/>
        </dgm:presLayoutVars>
      </dgm:prSet>
      <dgm:spPr/>
      <dgm:t>
        <a:bodyPr/>
        <a:lstStyle/>
        <a:p>
          <a:endParaRPr lang="en-US"/>
        </a:p>
      </dgm:t>
    </dgm:pt>
    <dgm:pt modelId="{FAC96489-B35C-4CE1-B87E-D4F2728D90A4}" type="pres">
      <dgm:prSet presAssocID="{948824B2-AD67-45F1-9198-2C219DEBAABC}" presName="Image" presStyleLbl="bgImgPlace1" presStyleIdx="1" presStyleCnt="3" custScaleX="124190"/>
      <dgm:spPr>
        <a:blipFill rotWithShape="1">
          <a:blip xmlns:r="http://schemas.openxmlformats.org/officeDocument/2006/relationships" r:embed="rId2"/>
          <a:stretch>
            <a:fillRect/>
          </a:stretch>
        </a:blipFill>
        <a:ln>
          <a:solidFill>
            <a:schemeClr val="accent3">
              <a:lumMod val="50000"/>
            </a:schemeClr>
          </a:solidFill>
        </a:ln>
      </dgm:spPr>
      <dgm:t>
        <a:bodyPr/>
        <a:lstStyle/>
        <a:p>
          <a:endParaRPr lang="en-US"/>
        </a:p>
      </dgm:t>
    </dgm:pt>
    <dgm:pt modelId="{48C6CEED-1E53-4AC3-B319-F46B999B6B56}" type="pres">
      <dgm:prSet presAssocID="{948824B2-AD67-45F1-9198-2C219DEBAABC}" presName="ChildText" presStyleLbl="fgAcc1" presStyleIdx="1" presStyleCnt="3" custLinFactNeighborX="15588" custLinFactNeighborY="-12169">
        <dgm:presLayoutVars>
          <dgm:chMax val="0"/>
          <dgm:chPref val="0"/>
          <dgm:bulletEnabled val="1"/>
        </dgm:presLayoutVars>
      </dgm:prSet>
      <dgm:spPr/>
      <dgm:t>
        <a:bodyPr/>
        <a:lstStyle/>
        <a:p>
          <a:endParaRPr lang="en-US"/>
        </a:p>
      </dgm:t>
    </dgm:pt>
    <dgm:pt modelId="{EA10D0F7-A7E0-420F-8F43-72D807137F5E}" type="pres">
      <dgm:prSet presAssocID="{42C83F68-CAF8-4984-907E-CFEA65A60E54}" presName="sibTrans" presStyleCnt="0"/>
      <dgm:spPr/>
    </dgm:pt>
    <dgm:pt modelId="{CB91D613-46FE-4A47-9FDC-6D5DD0DB318D}" type="pres">
      <dgm:prSet presAssocID="{DCA0606A-936C-4B61-BB0A-09E530B9432C}" presName="composite" presStyleCnt="0"/>
      <dgm:spPr/>
    </dgm:pt>
    <dgm:pt modelId="{1D3D61DC-B3AA-4D64-9D0D-A8765341B48A}" type="pres">
      <dgm:prSet presAssocID="{DCA0606A-936C-4B61-BB0A-09E530B9432C}" presName="ParentText" presStyleLbl="node1" presStyleIdx="2" presStyleCnt="3" custLinFactNeighborX="31877" custLinFactNeighborY="3164">
        <dgm:presLayoutVars>
          <dgm:chMax val="1"/>
          <dgm:chPref val="1"/>
          <dgm:bulletEnabled val="1"/>
        </dgm:presLayoutVars>
      </dgm:prSet>
      <dgm:spPr/>
      <dgm:t>
        <a:bodyPr/>
        <a:lstStyle/>
        <a:p>
          <a:endParaRPr lang="en-US"/>
        </a:p>
      </dgm:t>
    </dgm:pt>
    <dgm:pt modelId="{6D7AB915-DFD8-45B8-8054-97B3C328D109}" type="pres">
      <dgm:prSet presAssocID="{DCA0606A-936C-4B61-BB0A-09E530B9432C}" presName="Image" presStyleLbl="bgImgPlace1" presStyleIdx="2" presStyleCnt="3" custScaleX="137283" custLinFactNeighborX="31877" custLinFactNeighborY="2408"/>
      <dgm:spPr>
        <a:blipFill rotWithShape="1">
          <a:blip xmlns:r="http://schemas.openxmlformats.org/officeDocument/2006/relationships" r:embed="rId3"/>
          <a:stretch>
            <a:fillRect/>
          </a:stretch>
        </a:blipFill>
        <a:ln>
          <a:solidFill>
            <a:schemeClr val="accent3">
              <a:lumMod val="50000"/>
            </a:schemeClr>
          </a:solidFill>
        </a:ln>
      </dgm:spPr>
      <dgm:t>
        <a:bodyPr/>
        <a:lstStyle/>
        <a:p>
          <a:endParaRPr lang="en-US"/>
        </a:p>
      </dgm:t>
    </dgm:pt>
    <dgm:pt modelId="{D7CDF419-8562-4BF8-94C6-0CD049269E15}" type="pres">
      <dgm:prSet presAssocID="{DCA0606A-936C-4B61-BB0A-09E530B9432C}" presName="ChildText" presStyleLbl="fgAcc1" presStyleIdx="2" presStyleCnt="3" custLinFactX="17886" custLinFactNeighborX="100000" custLinFactNeighborY="-6553">
        <dgm:presLayoutVars>
          <dgm:chMax val="0"/>
          <dgm:chPref val="0"/>
          <dgm:bulletEnabled val="1"/>
        </dgm:presLayoutVars>
      </dgm:prSet>
      <dgm:spPr/>
      <dgm:t>
        <a:bodyPr/>
        <a:lstStyle/>
        <a:p>
          <a:endParaRPr lang="en-US"/>
        </a:p>
      </dgm:t>
    </dgm:pt>
  </dgm:ptLst>
  <dgm:cxnLst>
    <dgm:cxn modelId="{42FEEAF2-C517-4F18-967A-5F96B88F8305}" srcId="{BFC83AE6-A587-4FC1-A21F-F2ED35CCBE6E}" destId="{948824B2-AD67-45F1-9198-2C219DEBAABC}" srcOrd="1" destOrd="0" parTransId="{CA74A885-B11F-4C67-A307-EA44840AEA5A}" sibTransId="{42C83F68-CAF8-4984-907E-CFEA65A60E54}"/>
    <dgm:cxn modelId="{49DEF745-CA99-4295-ADA4-9AB6221E4853}" type="presOf" srcId="{40E2BD4F-ECAD-4EBC-B473-8791EA41DCB2}" destId="{7C002A89-B3FA-4571-AF38-63602D2AA73F}" srcOrd="0" destOrd="0" presId="urn:microsoft.com/office/officeart/2008/layout/TitledPictureBlocks"/>
    <dgm:cxn modelId="{1B04B48D-2812-41CA-BA2D-312FA1EE45B9}" srcId="{1412BF62-4598-40BA-8137-D0205C594B6C}" destId="{40E2BD4F-ECAD-4EBC-B473-8791EA41DCB2}" srcOrd="0" destOrd="0" parTransId="{7C6E6F88-4426-40B3-85AF-FBAFB0375D25}" sibTransId="{73EDC466-C7F1-4D9D-9515-5E1E925038C4}"/>
    <dgm:cxn modelId="{1723BE86-7D4B-4A19-981E-07478E50A2B7}" type="presOf" srcId="{BFC83AE6-A587-4FC1-A21F-F2ED35CCBE6E}" destId="{5190D883-E2D7-4902-B0ED-CB63886149FB}" srcOrd="0" destOrd="0" presId="urn:microsoft.com/office/officeart/2008/layout/TitledPictureBlocks"/>
    <dgm:cxn modelId="{A6F6B4F2-DFCE-49E6-B90C-8402C69EE6BE}" type="presOf" srcId="{948824B2-AD67-45F1-9198-2C219DEBAABC}" destId="{DF11D832-E002-4791-B7B7-F8CABB6FBAE6}" srcOrd="0" destOrd="0" presId="urn:microsoft.com/office/officeart/2008/layout/TitledPictureBlocks"/>
    <dgm:cxn modelId="{87BA42DE-4E8B-452D-9E75-26D51EAD05D5}" type="presOf" srcId="{DCA0606A-936C-4B61-BB0A-09E530B9432C}" destId="{1D3D61DC-B3AA-4D64-9D0D-A8765341B48A}" srcOrd="0" destOrd="0" presId="urn:microsoft.com/office/officeart/2008/layout/TitledPictureBlocks"/>
    <dgm:cxn modelId="{AE87C411-6527-447F-A042-4C9F9412A08B}" srcId="{948824B2-AD67-45F1-9198-2C219DEBAABC}" destId="{5CA9BFAF-8201-4325-A5CF-6B7CB0906146}" srcOrd="0" destOrd="0" parTransId="{33798735-4BE7-4DF8-B6E8-577510CF505C}" sibTransId="{3DC92D53-5DB5-4722-9538-4706F76E4A6D}"/>
    <dgm:cxn modelId="{528353EC-BF3D-4C9E-8DDE-EFBA3E23E7ED}" srcId="{BFC83AE6-A587-4FC1-A21F-F2ED35CCBE6E}" destId="{DCA0606A-936C-4B61-BB0A-09E530B9432C}" srcOrd="2" destOrd="0" parTransId="{1550ED2A-D017-479D-BA57-732F0F7D667A}" sibTransId="{6E004003-EF04-4369-96E3-619A10648538}"/>
    <dgm:cxn modelId="{5DDB5E7C-2CCD-4441-8524-C4DC7F711D76}" type="presOf" srcId="{E67B38D4-5C63-472B-9272-150A4D9DC8E8}" destId="{D7CDF419-8562-4BF8-94C6-0CD049269E15}" srcOrd="0" destOrd="0" presId="urn:microsoft.com/office/officeart/2008/layout/TitledPictureBlocks"/>
    <dgm:cxn modelId="{2EF730EB-16A6-4974-93D0-E6936E68A466}" type="presOf" srcId="{1412BF62-4598-40BA-8137-D0205C594B6C}" destId="{FCEC5179-02B8-4BD5-A686-D0EE868B0F7B}" srcOrd="0" destOrd="0" presId="urn:microsoft.com/office/officeart/2008/layout/TitledPictureBlocks"/>
    <dgm:cxn modelId="{EBA50640-7993-4FC6-B8DB-400175F32319}" srcId="{DCA0606A-936C-4B61-BB0A-09E530B9432C}" destId="{E67B38D4-5C63-472B-9272-150A4D9DC8E8}" srcOrd="0" destOrd="0" parTransId="{26CC3BBD-A5CF-4EF7-86E4-BE1EDDDF55A3}" sibTransId="{2B32311B-0614-4440-BD65-DA76B9331458}"/>
    <dgm:cxn modelId="{D76419CA-AF27-4E14-98EF-B8FCE321825B}" type="presOf" srcId="{5CA9BFAF-8201-4325-A5CF-6B7CB0906146}" destId="{48C6CEED-1E53-4AC3-B319-F46B999B6B56}" srcOrd="0" destOrd="0" presId="urn:microsoft.com/office/officeart/2008/layout/TitledPictureBlocks"/>
    <dgm:cxn modelId="{90337CC8-B7C9-403E-AAC3-8423F91522CD}" srcId="{BFC83AE6-A587-4FC1-A21F-F2ED35CCBE6E}" destId="{1412BF62-4598-40BA-8137-D0205C594B6C}" srcOrd="0" destOrd="0" parTransId="{7D8E90F4-3AAC-483E-8A1B-6CCCBC9DC672}" sibTransId="{B4DE8E18-FEBB-44E1-A761-39D47AF5FB45}"/>
    <dgm:cxn modelId="{8D0E0CD3-8AE2-4BFF-8996-2DFDFA518AC7}" type="presParOf" srcId="{5190D883-E2D7-4902-B0ED-CB63886149FB}" destId="{005DF99D-8F22-4D5D-B692-63024D9341C5}" srcOrd="0" destOrd="0" presId="urn:microsoft.com/office/officeart/2008/layout/TitledPictureBlocks"/>
    <dgm:cxn modelId="{2F1A73F3-48E7-463B-BEE1-80414F443C58}" type="presParOf" srcId="{005DF99D-8F22-4D5D-B692-63024D9341C5}" destId="{FCEC5179-02B8-4BD5-A686-D0EE868B0F7B}" srcOrd="0" destOrd="0" presId="urn:microsoft.com/office/officeart/2008/layout/TitledPictureBlocks"/>
    <dgm:cxn modelId="{37AC5A83-4F1D-45F5-9F7D-5E90D40C8C0B}" type="presParOf" srcId="{005DF99D-8F22-4D5D-B692-63024D9341C5}" destId="{ED502D04-0C77-474D-9112-32BA26A3BEE5}" srcOrd="1" destOrd="0" presId="urn:microsoft.com/office/officeart/2008/layout/TitledPictureBlocks"/>
    <dgm:cxn modelId="{6F8F0F6E-CC68-4790-9562-C6DF816B377A}" type="presParOf" srcId="{005DF99D-8F22-4D5D-B692-63024D9341C5}" destId="{7C002A89-B3FA-4571-AF38-63602D2AA73F}" srcOrd="2" destOrd="0" presId="urn:microsoft.com/office/officeart/2008/layout/TitledPictureBlocks"/>
    <dgm:cxn modelId="{E1C46B40-7C01-495F-B91E-0957F9515112}" type="presParOf" srcId="{5190D883-E2D7-4902-B0ED-CB63886149FB}" destId="{B5FA7850-0F12-4396-B6CC-F90A50B66C30}" srcOrd="1" destOrd="0" presId="urn:microsoft.com/office/officeart/2008/layout/TitledPictureBlocks"/>
    <dgm:cxn modelId="{C55C7A0A-83FF-4573-9CF7-B31D42CA60EB}" type="presParOf" srcId="{5190D883-E2D7-4902-B0ED-CB63886149FB}" destId="{BF59D64E-C3B1-4B89-BFBC-3CC840E5E22A}" srcOrd="2" destOrd="0" presId="urn:microsoft.com/office/officeart/2008/layout/TitledPictureBlocks"/>
    <dgm:cxn modelId="{C4ADE64F-A668-42BD-AFD9-DE0C6A1C04C1}" type="presParOf" srcId="{BF59D64E-C3B1-4B89-BFBC-3CC840E5E22A}" destId="{DF11D832-E002-4791-B7B7-F8CABB6FBAE6}" srcOrd="0" destOrd="0" presId="urn:microsoft.com/office/officeart/2008/layout/TitledPictureBlocks"/>
    <dgm:cxn modelId="{4815097C-50A9-414C-8A1C-86029B83C6A9}" type="presParOf" srcId="{BF59D64E-C3B1-4B89-BFBC-3CC840E5E22A}" destId="{FAC96489-B35C-4CE1-B87E-D4F2728D90A4}" srcOrd="1" destOrd="0" presId="urn:microsoft.com/office/officeart/2008/layout/TitledPictureBlocks"/>
    <dgm:cxn modelId="{3F93C264-F2B2-4A83-A8D0-25E40ED4A15F}" type="presParOf" srcId="{BF59D64E-C3B1-4B89-BFBC-3CC840E5E22A}" destId="{48C6CEED-1E53-4AC3-B319-F46B999B6B56}" srcOrd="2" destOrd="0" presId="urn:microsoft.com/office/officeart/2008/layout/TitledPictureBlocks"/>
    <dgm:cxn modelId="{CF119F91-09C6-47F8-BA3F-0F6E1478FCB9}" type="presParOf" srcId="{5190D883-E2D7-4902-B0ED-CB63886149FB}" destId="{EA10D0F7-A7E0-420F-8F43-72D807137F5E}" srcOrd="3" destOrd="0" presId="urn:microsoft.com/office/officeart/2008/layout/TitledPictureBlocks"/>
    <dgm:cxn modelId="{3105D4BF-6C85-4C62-89EE-FFD17AF4BADB}" type="presParOf" srcId="{5190D883-E2D7-4902-B0ED-CB63886149FB}" destId="{CB91D613-46FE-4A47-9FDC-6D5DD0DB318D}" srcOrd="4" destOrd="0" presId="urn:microsoft.com/office/officeart/2008/layout/TitledPictureBlocks"/>
    <dgm:cxn modelId="{5C239EFC-BBB0-42A6-8189-4C63A0013C1A}" type="presParOf" srcId="{CB91D613-46FE-4A47-9FDC-6D5DD0DB318D}" destId="{1D3D61DC-B3AA-4D64-9D0D-A8765341B48A}" srcOrd="0" destOrd="0" presId="urn:microsoft.com/office/officeart/2008/layout/TitledPictureBlocks"/>
    <dgm:cxn modelId="{87D85B76-FE20-416E-8BB4-9B4D9031D073}" type="presParOf" srcId="{CB91D613-46FE-4A47-9FDC-6D5DD0DB318D}" destId="{6D7AB915-DFD8-45B8-8054-97B3C328D109}" srcOrd="1" destOrd="0" presId="urn:microsoft.com/office/officeart/2008/layout/TitledPictureBlocks"/>
    <dgm:cxn modelId="{37631429-0417-4DF6-9CB8-FD010574ED05}" type="presParOf" srcId="{CB91D613-46FE-4A47-9FDC-6D5DD0DB318D}" destId="{D7CDF419-8562-4BF8-94C6-0CD049269E15}" srcOrd="2" destOrd="0" presId="urn:microsoft.com/office/officeart/2008/layout/Titled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3FEFE8F-D8DA-4BA2-8F82-5821E7940C8D}"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257C64FE-C5E0-4A03-AA54-55EE7CA0997F}">
      <dgm:prSet phldrT="[Text]"/>
      <dgm:spPr/>
      <dgm:t>
        <a:bodyPr/>
        <a:lstStyle/>
        <a:p>
          <a:r>
            <a:rPr lang="en-US" dirty="0" smtClean="0">
              <a:solidFill>
                <a:srgbClr val="00642D"/>
              </a:solidFill>
            </a:rPr>
            <a:t>Brooklyn – Battery Tunnel</a:t>
          </a:r>
          <a:endParaRPr lang="en-US" dirty="0">
            <a:solidFill>
              <a:srgbClr val="00642D"/>
            </a:solidFill>
          </a:endParaRPr>
        </a:p>
      </dgm:t>
    </dgm:pt>
    <dgm:pt modelId="{2A21EDBD-0552-42B4-8C8C-E626BC82A5FA}" type="parTrans" cxnId="{7920BA3E-E2C2-4599-966F-D35E894C0DBA}">
      <dgm:prSet/>
      <dgm:spPr/>
      <dgm:t>
        <a:bodyPr/>
        <a:lstStyle/>
        <a:p>
          <a:endParaRPr lang="en-US"/>
        </a:p>
      </dgm:t>
    </dgm:pt>
    <dgm:pt modelId="{74831545-C8C9-43DC-B402-496013855807}" type="sibTrans" cxnId="{7920BA3E-E2C2-4599-966F-D35E894C0DBA}">
      <dgm:prSet/>
      <dgm:spPr/>
      <dgm:t>
        <a:bodyPr/>
        <a:lstStyle/>
        <a:p>
          <a:endParaRPr lang="en-US"/>
        </a:p>
      </dgm:t>
    </dgm:pt>
    <dgm:pt modelId="{48EF2D57-3116-4FF0-BE22-F029C9CFBC25}">
      <dgm:prSet phldrT="[Text]"/>
      <dgm:spPr/>
      <dgm:t>
        <a:bodyPr/>
        <a:lstStyle/>
        <a:p>
          <a:r>
            <a:rPr lang="en-US" dirty="0" smtClean="0">
              <a:solidFill>
                <a:srgbClr val="00642D"/>
              </a:solidFill>
            </a:rPr>
            <a:t>Battery Park Underpass</a:t>
          </a:r>
          <a:endParaRPr lang="en-US" dirty="0">
            <a:solidFill>
              <a:srgbClr val="00642D"/>
            </a:solidFill>
          </a:endParaRPr>
        </a:p>
      </dgm:t>
    </dgm:pt>
    <dgm:pt modelId="{9AF0A105-F581-40D2-B61C-6B416A905F2D}" type="parTrans" cxnId="{84697509-A339-47EE-AEAF-03039F972D97}">
      <dgm:prSet/>
      <dgm:spPr/>
      <dgm:t>
        <a:bodyPr/>
        <a:lstStyle/>
        <a:p>
          <a:endParaRPr lang="en-US"/>
        </a:p>
      </dgm:t>
    </dgm:pt>
    <dgm:pt modelId="{60EABA89-EECD-4A30-9D63-1BD966C74AD3}" type="sibTrans" cxnId="{84697509-A339-47EE-AEAF-03039F972D97}">
      <dgm:prSet/>
      <dgm:spPr/>
      <dgm:t>
        <a:bodyPr/>
        <a:lstStyle/>
        <a:p>
          <a:endParaRPr lang="en-US"/>
        </a:p>
      </dgm:t>
    </dgm:pt>
    <dgm:pt modelId="{B6EDB304-CA55-43C2-96EA-C517A3F6AC25}">
      <dgm:prSet phldrT="[Text]" custT="1"/>
      <dgm:spPr/>
      <dgm:t>
        <a:bodyPr/>
        <a:lstStyle/>
        <a:p>
          <a:r>
            <a:rPr lang="en-US" sz="1200" dirty="0" smtClean="0">
              <a:solidFill>
                <a:srgbClr val="00642D"/>
              </a:solidFill>
            </a:rPr>
            <a:t>IRT Broadway – Seventh Avenue Line</a:t>
          </a:r>
          <a:endParaRPr lang="en-US" sz="1200" dirty="0">
            <a:solidFill>
              <a:srgbClr val="00642D"/>
            </a:solidFill>
          </a:endParaRPr>
        </a:p>
      </dgm:t>
    </dgm:pt>
    <dgm:pt modelId="{4750D0AB-F9C8-476F-AD2F-4930B0517C1A}" type="parTrans" cxnId="{9AFD60CA-84A1-40CA-9C2C-E15E03B1D404}">
      <dgm:prSet/>
      <dgm:spPr/>
      <dgm:t>
        <a:bodyPr/>
        <a:lstStyle/>
        <a:p>
          <a:endParaRPr lang="en-US"/>
        </a:p>
      </dgm:t>
    </dgm:pt>
    <dgm:pt modelId="{4238B759-7EFE-4132-AC07-3BC42EF1B658}" type="sibTrans" cxnId="{9AFD60CA-84A1-40CA-9C2C-E15E03B1D404}">
      <dgm:prSet/>
      <dgm:spPr/>
      <dgm:t>
        <a:bodyPr/>
        <a:lstStyle/>
        <a:p>
          <a:endParaRPr lang="en-US"/>
        </a:p>
      </dgm:t>
    </dgm:pt>
    <dgm:pt modelId="{57EDF3BD-C2C4-4C6F-B559-D9F43D1F502B}">
      <dgm:prSet phldrT="[Text]"/>
      <dgm:spPr/>
      <dgm:t>
        <a:bodyPr/>
        <a:lstStyle/>
        <a:p>
          <a:r>
            <a:rPr lang="en-US" dirty="0" smtClean="0">
              <a:solidFill>
                <a:srgbClr val="00642D"/>
              </a:solidFill>
            </a:rPr>
            <a:t>South Ferry subway complex</a:t>
          </a:r>
          <a:endParaRPr lang="en-US" dirty="0">
            <a:solidFill>
              <a:srgbClr val="00642D"/>
            </a:solidFill>
          </a:endParaRPr>
        </a:p>
      </dgm:t>
    </dgm:pt>
    <dgm:pt modelId="{99464BEA-837C-450F-B067-248AD54E5E81}" type="parTrans" cxnId="{8CC7C289-1D93-4C30-B276-A7F6500876AD}">
      <dgm:prSet/>
      <dgm:spPr/>
      <dgm:t>
        <a:bodyPr/>
        <a:lstStyle/>
        <a:p>
          <a:endParaRPr lang="en-US"/>
        </a:p>
      </dgm:t>
    </dgm:pt>
    <dgm:pt modelId="{0902B35C-F114-416C-BB6C-633D1A9A941B}" type="sibTrans" cxnId="{8CC7C289-1D93-4C30-B276-A7F6500876AD}">
      <dgm:prSet/>
      <dgm:spPr/>
      <dgm:t>
        <a:bodyPr/>
        <a:lstStyle/>
        <a:p>
          <a:endParaRPr lang="en-US"/>
        </a:p>
      </dgm:t>
    </dgm:pt>
    <dgm:pt modelId="{8393C67A-C6DE-4161-946B-CE3C1E12C0A6}" type="pres">
      <dgm:prSet presAssocID="{C3FEFE8F-D8DA-4BA2-8F82-5821E7940C8D}" presName="Name0" presStyleCnt="0">
        <dgm:presLayoutVars>
          <dgm:dir/>
          <dgm:resizeHandles val="exact"/>
        </dgm:presLayoutVars>
      </dgm:prSet>
      <dgm:spPr/>
      <dgm:t>
        <a:bodyPr/>
        <a:lstStyle/>
        <a:p>
          <a:endParaRPr lang="en-US"/>
        </a:p>
      </dgm:t>
    </dgm:pt>
    <dgm:pt modelId="{63509DE6-D1CA-4D92-B4C1-6C040CA48579}" type="pres">
      <dgm:prSet presAssocID="{257C64FE-C5E0-4A03-AA54-55EE7CA0997F}" presName="compNode" presStyleCnt="0"/>
      <dgm:spPr/>
    </dgm:pt>
    <dgm:pt modelId="{E7B0C253-0CB3-44AB-BE36-0215C250EA05}" type="pres">
      <dgm:prSet presAssocID="{257C64FE-C5E0-4A03-AA54-55EE7CA0997F}" presName="pictRect" presStyleLbl="node1" presStyleIdx="0" presStyleCnt="4"/>
      <dgm:spPr>
        <a:blipFill rotWithShape="1">
          <a:blip xmlns:r="http://schemas.openxmlformats.org/officeDocument/2006/relationships" r:embed="rId1"/>
          <a:stretch>
            <a:fillRect/>
          </a:stretch>
        </a:blipFill>
      </dgm:spPr>
    </dgm:pt>
    <dgm:pt modelId="{912A78AA-4315-402F-9ED3-71E555724369}" type="pres">
      <dgm:prSet presAssocID="{257C64FE-C5E0-4A03-AA54-55EE7CA0997F}" presName="textRect" presStyleLbl="revTx" presStyleIdx="0" presStyleCnt="4" custScaleY="47568">
        <dgm:presLayoutVars>
          <dgm:bulletEnabled val="1"/>
        </dgm:presLayoutVars>
      </dgm:prSet>
      <dgm:spPr/>
      <dgm:t>
        <a:bodyPr/>
        <a:lstStyle/>
        <a:p>
          <a:endParaRPr lang="en-US"/>
        </a:p>
      </dgm:t>
    </dgm:pt>
    <dgm:pt modelId="{8EC25ECE-EDF7-421B-91D6-FC674D0E6052}" type="pres">
      <dgm:prSet presAssocID="{74831545-C8C9-43DC-B402-496013855807}" presName="sibTrans" presStyleLbl="sibTrans2D1" presStyleIdx="0" presStyleCnt="0"/>
      <dgm:spPr/>
      <dgm:t>
        <a:bodyPr/>
        <a:lstStyle/>
        <a:p>
          <a:endParaRPr lang="en-US"/>
        </a:p>
      </dgm:t>
    </dgm:pt>
    <dgm:pt modelId="{97C423F6-B6D6-48F2-8036-FE7B9A3F5627}" type="pres">
      <dgm:prSet presAssocID="{48EF2D57-3116-4FF0-BE22-F029C9CFBC25}" presName="compNode" presStyleCnt="0"/>
      <dgm:spPr/>
    </dgm:pt>
    <dgm:pt modelId="{18746536-0858-4F7B-975B-63F2DF094008}" type="pres">
      <dgm:prSet presAssocID="{48EF2D57-3116-4FF0-BE22-F029C9CFBC25}" presName="pictRect" presStyleLbl="node1" presStyleIdx="1" presStyleCnt="4"/>
      <dgm:spPr>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dgm:spPr>
      <dgm:t>
        <a:bodyPr/>
        <a:lstStyle/>
        <a:p>
          <a:endParaRPr lang="en-US"/>
        </a:p>
      </dgm:t>
    </dgm:pt>
    <dgm:pt modelId="{7ADF5F4C-BE2E-44CC-A6B3-71CF702876EE}" type="pres">
      <dgm:prSet presAssocID="{48EF2D57-3116-4FF0-BE22-F029C9CFBC25}" presName="textRect" presStyleLbl="revTx" presStyleIdx="1" presStyleCnt="4" custScaleY="48966">
        <dgm:presLayoutVars>
          <dgm:bulletEnabled val="1"/>
        </dgm:presLayoutVars>
      </dgm:prSet>
      <dgm:spPr/>
      <dgm:t>
        <a:bodyPr/>
        <a:lstStyle/>
        <a:p>
          <a:endParaRPr lang="en-US"/>
        </a:p>
      </dgm:t>
    </dgm:pt>
    <dgm:pt modelId="{03BCEA85-7524-4BC2-91C3-BDDB9EC921FD}" type="pres">
      <dgm:prSet presAssocID="{60EABA89-EECD-4A30-9D63-1BD966C74AD3}" presName="sibTrans" presStyleLbl="sibTrans2D1" presStyleIdx="0" presStyleCnt="0"/>
      <dgm:spPr/>
      <dgm:t>
        <a:bodyPr/>
        <a:lstStyle/>
        <a:p>
          <a:endParaRPr lang="en-US"/>
        </a:p>
      </dgm:t>
    </dgm:pt>
    <dgm:pt modelId="{AF426B39-AEFD-47DF-AD36-ABB8A3F77F62}" type="pres">
      <dgm:prSet presAssocID="{B6EDB304-CA55-43C2-96EA-C517A3F6AC25}" presName="compNode" presStyleCnt="0"/>
      <dgm:spPr/>
    </dgm:pt>
    <dgm:pt modelId="{2B7F988D-23B9-41D0-8EF5-57E7C50333E6}" type="pres">
      <dgm:prSet presAssocID="{B6EDB304-CA55-43C2-96EA-C517A3F6AC25}" presName="pictRect" presStyleLbl="node1" presStyleIdx="2" presStyleCnt="4"/>
      <dgm:spPr>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dgm:spPr>
      <dgm:t>
        <a:bodyPr/>
        <a:lstStyle/>
        <a:p>
          <a:pPr rtl="1"/>
          <a:endParaRPr lang="fa-IR"/>
        </a:p>
      </dgm:t>
    </dgm:pt>
    <dgm:pt modelId="{244FC32D-B1FD-4850-B469-F74E070E91A2}" type="pres">
      <dgm:prSet presAssocID="{B6EDB304-CA55-43C2-96EA-C517A3F6AC25}" presName="textRect" presStyleLbl="revTx" presStyleIdx="2" presStyleCnt="4" custScaleY="50277">
        <dgm:presLayoutVars>
          <dgm:bulletEnabled val="1"/>
        </dgm:presLayoutVars>
      </dgm:prSet>
      <dgm:spPr/>
      <dgm:t>
        <a:bodyPr/>
        <a:lstStyle/>
        <a:p>
          <a:endParaRPr lang="en-US"/>
        </a:p>
      </dgm:t>
    </dgm:pt>
    <dgm:pt modelId="{BE289E5B-B97C-4CD5-B041-9EA3651BBD9A}" type="pres">
      <dgm:prSet presAssocID="{4238B759-7EFE-4132-AC07-3BC42EF1B658}" presName="sibTrans" presStyleLbl="sibTrans2D1" presStyleIdx="0" presStyleCnt="0"/>
      <dgm:spPr/>
      <dgm:t>
        <a:bodyPr/>
        <a:lstStyle/>
        <a:p>
          <a:endParaRPr lang="en-US"/>
        </a:p>
      </dgm:t>
    </dgm:pt>
    <dgm:pt modelId="{877D1DE7-B8B4-4DC8-A2EA-668327DE54BB}" type="pres">
      <dgm:prSet presAssocID="{57EDF3BD-C2C4-4C6F-B559-D9F43D1F502B}" presName="compNode" presStyleCnt="0"/>
      <dgm:spPr/>
    </dgm:pt>
    <dgm:pt modelId="{EE7070CE-721D-46ED-959B-D3F00251E27D}" type="pres">
      <dgm:prSet presAssocID="{57EDF3BD-C2C4-4C6F-B559-D9F43D1F502B}" presName="pictRect" presStyleLbl="node1" presStyleIdx="3" presStyleCnt="4"/>
      <dgm:spPr>
        <a:blipFill rotWithShape="1">
          <a:blip xmlns:r="http://schemas.openxmlformats.org/officeDocument/2006/relationships" r:embed="rId4" cstate="print">
            <a:extLst>
              <a:ext uri="{28A0092B-C50C-407E-A947-70E740481C1C}">
                <a14:useLocalDpi xmlns:a14="http://schemas.microsoft.com/office/drawing/2010/main"/>
              </a:ext>
            </a:extLst>
          </a:blip>
          <a:stretch>
            <a:fillRect/>
          </a:stretch>
        </a:blipFill>
      </dgm:spPr>
      <dgm:t>
        <a:bodyPr/>
        <a:lstStyle/>
        <a:p>
          <a:pPr rtl="1"/>
          <a:endParaRPr lang="fa-IR"/>
        </a:p>
      </dgm:t>
    </dgm:pt>
    <dgm:pt modelId="{A85E5B80-3AD7-4CCC-B928-79008896488E}" type="pres">
      <dgm:prSet presAssocID="{57EDF3BD-C2C4-4C6F-B559-D9F43D1F502B}" presName="textRect" presStyleLbl="revTx" presStyleIdx="3" presStyleCnt="4" custScaleY="50622">
        <dgm:presLayoutVars>
          <dgm:bulletEnabled val="1"/>
        </dgm:presLayoutVars>
      </dgm:prSet>
      <dgm:spPr/>
      <dgm:t>
        <a:bodyPr/>
        <a:lstStyle/>
        <a:p>
          <a:endParaRPr lang="en-US"/>
        </a:p>
      </dgm:t>
    </dgm:pt>
  </dgm:ptLst>
  <dgm:cxnLst>
    <dgm:cxn modelId="{9AFD60CA-84A1-40CA-9C2C-E15E03B1D404}" srcId="{C3FEFE8F-D8DA-4BA2-8F82-5821E7940C8D}" destId="{B6EDB304-CA55-43C2-96EA-C517A3F6AC25}" srcOrd="2" destOrd="0" parTransId="{4750D0AB-F9C8-476F-AD2F-4930B0517C1A}" sibTransId="{4238B759-7EFE-4132-AC07-3BC42EF1B658}"/>
    <dgm:cxn modelId="{C2D6DF22-D428-4A51-A938-0C3599896D0E}" type="presOf" srcId="{257C64FE-C5E0-4A03-AA54-55EE7CA0997F}" destId="{912A78AA-4315-402F-9ED3-71E555724369}" srcOrd="0" destOrd="0" presId="urn:microsoft.com/office/officeart/2005/8/layout/pList1"/>
    <dgm:cxn modelId="{7920BA3E-E2C2-4599-966F-D35E894C0DBA}" srcId="{C3FEFE8F-D8DA-4BA2-8F82-5821E7940C8D}" destId="{257C64FE-C5E0-4A03-AA54-55EE7CA0997F}" srcOrd="0" destOrd="0" parTransId="{2A21EDBD-0552-42B4-8C8C-E626BC82A5FA}" sibTransId="{74831545-C8C9-43DC-B402-496013855807}"/>
    <dgm:cxn modelId="{A69CB88A-EC22-4BE1-B32A-424C9E486D35}" type="presOf" srcId="{B6EDB304-CA55-43C2-96EA-C517A3F6AC25}" destId="{244FC32D-B1FD-4850-B469-F74E070E91A2}" srcOrd="0" destOrd="0" presId="urn:microsoft.com/office/officeart/2005/8/layout/pList1"/>
    <dgm:cxn modelId="{753E12DE-4E3C-42D6-B6A4-B7EB45948E3E}" type="presOf" srcId="{48EF2D57-3116-4FF0-BE22-F029C9CFBC25}" destId="{7ADF5F4C-BE2E-44CC-A6B3-71CF702876EE}" srcOrd="0" destOrd="0" presId="urn:microsoft.com/office/officeart/2005/8/layout/pList1"/>
    <dgm:cxn modelId="{112DFBDB-6CDA-47F7-979B-62E1785D931C}" type="presOf" srcId="{74831545-C8C9-43DC-B402-496013855807}" destId="{8EC25ECE-EDF7-421B-91D6-FC674D0E6052}" srcOrd="0" destOrd="0" presId="urn:microsoft.com/office/officeart/2005/8/layout/pList1"/>
    <dgm:cxn modelId="{CCAB314F-A132-4A44-BDF6-53E2EDDAC1DB}" type="presOf" srcId="{60EABA89-EECD-4A30-9D63-1BD966C74AD3}" destId="{03BCEA85-7524-4BC2-91C3-BDDB9EC921FD}" srcOrd="0" destOrd="0" presId="urn:microsoft.com/office/officeart/2005/8/layout/pList1"/>
    <dgm:cxn modelId="{8CC7C289-1D93-4C30-B276-A7F6500876AD}" srcId="{C3FEFE8F-D8DA-4BA2-8F82-5821E7940C8D}" destId="{57EDF3BD-C2C4-4C6F-B559-D9F43D1F502B}" srcOrd="3" destOrd="0" parTransId="{99464BEA-837C-450F-B067-248AD54E5E81}" sibTransId="{0902B35C-F114-416C-BB6C-633D1A9A941B}"/>
    <dgm:cxn modelId="{5F5CB155-E294-4399-8C78-1E664B38E99D}" type="presOf" srcId="{4238B759-7EFE-4132-AC07-3BC42EF1B658}" destId="{BE289E5B-B97C-4CD5-B041-9EA3651BBD9A}" srcOrd="0" destOrd="0" presId="urn:microsoft.com/office/officeart/2005/8/layout/pList1"/>
    <dgm:cxn modelId="{4E3C87AC-42E3-4DF0-8C3A-61E0433BC5E1}" type="presOf" srcId="{C3FEFE8F-D8DA-4BA2-8F82-5821E7940C8D}" destId="{8393C67A-C6DE-4161-946B-CE3C1E12C0A6}" srcOrd="0" destOrd="0" presId="urn:microsoft.com/office/officeart/2005/8/layout/pList1"/>
    <dgm:cxn modelId="{37CC4B6F-57FE-4B0F-AF18-878E2E56A140}" type="presOf" srcId="{57EDF3BD-C2C4-4C6F-B559-D9F43D1F502B}" destId="{A85E5B80-3AD7-4CCC-B928-79008896488E}" srcOrd="0" destOrd="0" presId="urn:microsoft.com/office/officeart/2005/8/layout/pList1"/>
    <dgm:cxn modelId="{84697509-A339-47EE-AEAF-03039F972D97}" srcId="{C3FEFE8F-D8DA-4BA2-8F82-5821E7940C8D}" destId="{48EF2D57-3116-4FF0-BE22-F029C9CFBC25}" srcOrd="1" destOrd="0" parTransId="{9AF0A105-F581-40D2-B61C-6B416A905F2D}" sibTransId="{60EABA89-EECD-4A30-9D63-1BD966C74AD3}"/>
    <dgm:cxn modelId="{B517C039-2F6C-44B1-9A76-3049070C068D}" type="presParOf" srcId="{8393C67A-C6DE-4161-946B-CE3C1E12C0A6}" destId="{63509DE6-D1CA-4D92-B4C1-6C040CA48579}" srcOrd="0" destOrd="0" presId="urn:microsoft.com/office/officeart/2005/8/layout/pList1"/>
    <dgm:cxn modelId="{AB3F7B1C-7EB6-4564-9541-9B5C6F8D49BE}" type="presParOf" srcId="{63509DE6-D1CA-4D92-B4C1-6C040CA48579}" destId="{E7B0C253-0CB3-44AB-BE36-0215C250EA05}" srcOrd="0" destOrd="0" presId="urn:microsoft.com/office/officeart/2005/8/layout/pList1"/>
    <dgm:cxn modelId="{E222DED6-2493-4D46-BCC1-6DC1DDFEA3EB}" type="presParOf" srcId="{63509DE6-D1CA-4D92-B4C1-6C040CA48579}" destId="{912A78AA-4315-402F-9ED3-71E555724369}" srcOrd="1" destOrd="0" presId="urn:microsoft.com/office/officeart/2005/8/layout/pList1"/>
    <dgm:cxn modelId="{FD8DFDCA-BDE2-450A-AAB6-CB617C5B77B9}" type="presParOf" srcId="{8393C67A-C6DE-4161-946B-CE3C1E12C0A6}" destId="{8EC25ECE-EDF7-421B-91D6-FC674D0E6052}" srcOrd="1" destOrd="0" presId="urn:microsoft.com/office/officeart/2005/8/layout/pList1"/>
    <dgm:cxn modelId="{7ED8AE55-2AB7-4792-84E3-D24F5F361E2D}" type="presParOf" srcId="{8393C67A-C6DE-4161-946B-CE3C1E12C0A6}" destId="{97C423F6-B6D6-48F2-8036-FE7B9A3F5627}" srcOrd="2" destOrd="0" presId="urn:microsoft.com/office/officeart/2005/8/layout/pList1"/>
    <dgm:cxn modelId="{6BA3E3C3-DB4E-464D-8450-53995A28718F}" type="presParOf" srcId="{97C423F6-B6D6-48F2-8036-FE7B9A3F5627}" destId="{18746536-0858-4F7B-975B-63F2DF094008}" srcOrd="0" destOrd="0" presId="urn:microsoft.com/office/officeart/2005/8/layout/pList1"/>
    <dgm:cxn modelId="{FC6A88DE-F3DD-453E-BAC6-0433E0292828}" type="presParOf" srcId="{97C423F6-B6D6-48F2-8036-FE7B9A3F5627}" destId="{7ADF5F4C-BE2E-44CC-A6B3-71CF702876EE}" srcOrd="1" destOrd="0" presId="urn:microsoft.com/office/officeart/2005/8/layout/pList1"/>
    <dgm:cxn modelId="{A5A7DA38-2AAF-4965-9D1E-E0BA5812DDEA}" type="presParOf" srcId="{8393C67A-C6DE-4161-946B-CE3C1E12C0A6}" destId="{03BCEA85-7524-4BC2-91C3-BDDB9EC921FD}" srcOrd="3" destOrd="0" presId="urn:microsoft.com/office/officeart/2005/8/layout/pList1"/>
    <dgm:cxn modelId="{CEE21B5B-83A9-4F21-A01E-565F889783E3}" type="presParOf" srcId="{8393C67A-C6DE-4161-946B-CE3C1E12C0A6}" destId="{AF426B39-AEFD-47DF-AD36-ABB8A3F77F62}" srcOrd="4" destOrd="0" presId="urn:microsoft.com/office/officeart/2005/8/layout/pList1"/>
    <dgm:cxn modelId="{6E209A23-D29F-45C7-A1C8-11BB85AD7F75}" type="presParOf" srcId="{AF426B39-AEFD-47DF-AD36-ABB8A3F77F62}" destId="{2B7F988D-23B9-41D0-8EF5-57E7C50333E6}" srcOrd="0" destOrd="0" presId="urn:microsoft.com/office/officeart/2005/8/layout/pList1"/>
    <dgm:cxn modelId="{104ACA3A-5FB4-4C85-8911-B4DB4B377A18}" type="presParOf" srcId="{AF426B39-AEFD-47DF-AD36-ABB8A3F77F62}" destId="{244FC32D-B1FD-4850-B469-F74E070E91A2}" srcOrd="1" destOrd="0" presId="urn:microsoft.com/office/officeart/2005/8/layout/pList1"/>
    <dgm:cxn modelId="{811B183A-4F91-4D95-BAAE-B383093DA805}" type="presParOf" srcId="{8393C67A-C6DE-4161-946B-CE3C1E12C0A6}" destId="{BE289E5B-B97C-4CD5-B041-9EA3651BBD9A}" srcOrd="5" destOrd="0" presId="urn:microsoft.com/office/officeart/2005/8/layout/pList1"/>
    <dgm:cxn modelId="{98DD1C2A-6EA7-4857-BD18-E4D07F7783B3}" type="presParOf" srcId="{8393C67A-C6DE-4161-946B-CE3C1E12C0A6}" destId="{877D1DE7-B8B4-4DC8-A2EA-668327DE54BB}" srcOrd="6" destOrd="0" presId="urn:microsoft.com/office/officeart/2005/8/layout/pList1"/>
    <dgm:cxn modelId="{EE2B3A3B-A2D8-49F0-A6C9-477C6B035DBC}" type="presParOf" srcId="{877D1DE7-B8B4-4DC8-A2EA-668327DE54BB}" destId="{EE7070CE-721D-46ED-959B-D3F00251E27D}" srcOrd="0" destOrd="0" presId="urn:microsoft.com/office/officeart/2005/8/layout/pList1"/>
    <dgm:cxn modelId="{81B604CA-CAEC-4B1F-AF42-18FAEA62B938}" type="presParOf" srcId="{877D1DE7-B8B4-4DC8-A2EA-668327DE54BB}" destId="{A85E5B80-3AD7-4CCC-B928-79008896488E}"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1EA670-D235-414B-9B9D-AFED80F451ED}">
      <dsp:nvSpPr>
        <dsp:cNvPr id="0" name=""/>
        <dsp:cNvSpPr/>
      </dsp:nvSpPr>
      <dsp:spPr>
        <a:xfrm>
          <a:off x="918282" y="369882"/>
          <a:ext cx="3481862" cy="2401188"/>
        </a:xfrm>
        <a:prstGeom prst="rect">
          <a:avLst/>
        </a:prstGeom>
        <a:blipFill rotWithShape="1">
          <a:blip xmlns:r="http://schemas.openxmlformats.org/officeDocument/2006/relationships" r:embed="rId1"/>
          <a:stretch>
            <a:fillRect/>
          </a:stretch>
        </a:blip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1">
          <a:scrgbClr r="0" g="0" b="0"/>
        </a:fillRef>
        <a:effectRef idx="3">
          <a:scrgbClr r="0" g="0" b="0"/>
        </a:effectRef>
        <a:fontRef idx="minor"/>
      </dsp:style>
    </dsp:sp>
    <dsp:sp modelId="{C690F8E1-2E1E-4E05-971B-B53FD79FEFDC}">
      <dsp:nvSpPr>
        <dsp:cNvPr id="0" name=""/>
        <dsp:cNvSpPr/>
      </dsp:nvSpPr>
      <dsp:spPr>
        <a:xfrm>
          <a:off x="532098" y="2226266"/>
          <a:ext cx="1066217" cy="1066217"/>
        </a:xfrm>
        <a:prstGeom prst="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1">
            <a:lnSpc>
              <a:spcPct val="90000"/>
            </a:lnSpc>
            <a:spcBef>
              <a:spcPct val="0"/>
            </a:spcBef>
            <a:spcAft>
              <a:spcPct val="35000"/>
            </a:spcAft>
          </a:pPr>
          <a:r>
            <a:rPr lang="en-US" sz="1600" b="1" kern="1200" dirty="0" smtClean="0">
              <a:latin typeface="+mj-lt"/>
              <a:ea typeface="Calibri" pitchFamily="34" charset="0"/>
              <a:cs typeface="Sakkal Majalla" pitchFamily="2" charset="-78"/>
            </a:rPr>
            <a:t>Gateway Plaza</a:t>
          </a:r>
          <a:endParaRPr lang="en-US" sz="1600" b="1" kern="1200" dirty="0">
            <a:latin typeface="+mj-lt"/>
          </a:endParaRPr>
        </a:p>
      </dsp:txBody>
      <dsp:txXfrm>
        <a:off x="532098" y="2226266"/>
        <a:ext cx="1066217" cy="1066217"/>
      </dsp:txXfrm>
    </dsp:sp>
    <dsp:sp modelId="{514C6F3E-B68A-4741-AA54-5C042C230CBC}">
      <dsp:nvSpPr>
        <dsp:cNvPr id="0" name=""/>
        <dsp:cNvSpPr/>
      </dsp:nvSpPr>
      <dsp:spPr>
        <a:xfrm>
          <a:off x="5026486" y="348901"/>
          <a:ext cx="2899122" cy="2535348"/>
        </a:xfrm>
        <a:prstGeom prst="rect">
          <a:avLst/>
        </a:prstGeom>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1">
          <a:scrgbClr r="0" g="0" b="0"/>
        </a:fillRef>
        <a:effectRef idx="3">
          <a:scrgbClr r="0" g="0" b="0"/>
        </a:effectRef>
        <a:fontRef idx="minor"/>
      </dsp:style>
    </dsp:sp>
    <dsp:sp modelId="{60AF947C-4248-485D-A9E1-0BD1489659C9}">
      <dsp:nvSpPr>
        <dsp:cNvPr id="0" name=""/>
        <dsp:cNvSpPr/>
      </dsp:nvSpPr>
      <dsp:spPr>
        <a:xfrm>
          <a:off x="4820697" y="2203907"/>
          <a:ext cx="1066217" cy="1066217"/>
        </a:xfrm>
        <a:prstGeom prst="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Rector Place Residential Neighborhood</a:t>
          </a:r>
          <a:endParaRPr lang="en-US" sz="1200" b="1" kern="1200" dirty="0"/>
        </a:p>
      </dsp:txBody>
      <dsp:txXfrm>
        <a:off x="4820697" y="2203907"/>
        <a:ext cx="1066217" cy="1066217"/>
      </dsp:txXfrm>
    </dsp:sp>
    <dsp:sp modelId="{1A38D115-30D5-4351-AF1A-772A07BFF940}">
      <dsp:nvSpPr>
        <dsp:cNvPr id="0" name=""/>
        <dsp:cNvSpPr/>
      </dsp:nvSpPr>
      <dsp:spPr>
        <a:xfrm>
          <a:off x="1336705" y="3292483"/>
          <a:ext cx="3600983" cy="2760762"/>
        </a:xfrm>
        <a:prstGeom prst="rect">
          <a:avLst/>
        </a:prstGeom>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1">
          <a:scrgbClr r="0" g="0" b="0"/>
        </a:fillRef>
        <a:effectRef idx="3">
          <a:scrgbClr r="0" g="0" b="0"/>
        </a:effectRef>
        <a:fontRef idx="minor"/>
      </dsp:style>
    </dsp:sp>
    <dsp:sp modelId="{744BD130-3BF6-4AD2-B2A6-7D554E74CDC7}">
      <dsp:nvSpPr>
        <dsp:cNvPr id="0" name=""/>
        <dsp:cNvSpPr/>
      </dsp:nvSpPr>
      <dsp:spPr>
        <a:xfrm>
          <a:off x="703471" y="5133532"/>
          <a:ext cx="1066217" cy="1066217"/>
        </a:xfrm>
        <a:prstGeom prst="rect">
          <a:avLst/>
        </a:prstGeom>
        <a:gradFill rotWithShape="0">
          <a:gsLst>
            <a:gs pos="0">
              <a:schemeClr val="lt1">
                <a:hueOff val="0"/>
                <a:satOff val="0"/>
                <a:lumOff val="0"/>
                <a:alphaOff val="0"/>
                <a:tint val="98000"/>
                <a:lumMod val="114000"/>
              </a:schemeClr>
            </a:gs>
            <a:gs pos="100000">
              <a:schemeClr val="lt1">
                <a:hueOff val="0"/>
                <a:satOff val="0"/>
                <a:lumOff val="0"/>
                <a:alphaOff val="0"/>
                <a:shade val="90000"/>
                <a:lumMod val="84000"/>
              </a:schemeClr>
            </a:gs>
          </a:gsLst>
          <a:lin ang="5400000" scaled="0"/>
        </a:gradFill>
        <a:ln>
          <a:noFill/>
        </a:ln>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b="1" kern="1200" dirty="0" smtClean="0"/>
            <a:t>Battery place Residential Neighborhood</a:t>
          </a:r>
          <a:endParaRPr lang="en-US" sz="1100" b="1" kern="1200" dirty="0"/>
        </a:p>
      </dsp:txBody>
      <dsp:txXfrm>
        <a:off x="703471" y="5133532"/>
        <a:ext cx="1066217" cy="1066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DC7836-EB77-440A-A820-F9FE9E91DB13}">
      <dsp:nvSpPr>
        <dsp:cNvPr id="0" name=""/>
        <dsp:cNvSpPr/>
      </dsp:nvSpPr>
      <dsp:spPr>
        <a:xfrm>
          <a:off x="749030" y="1129"/>
          <a:ext cx="5246242" cy="2757893"/>
        </a:xfrm>
        <a:prstGeom prst="roundRect">
          <a:avLst/>
        </a:prstGeom>
        <a:blipFill rotWithShape="1">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04C4D55-3D7F-459D-9579-470AA755A65C}">
      <dsp:nvSpPr>
        <dsp:cNvPr id="0" name=""/>
        <dsp:cNvSpPr/>
      </dsp:nvSpPr>
      <dsp:spPr>
        <a:xfrm>
          <a:off x="1447470" y="2732983"/>
          <a:ext cx="3777153" cy="5745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lvl="0" algn="ctr" defTabSz="711200">
            <a:lnSpc>
              <a:spcPct val="90000"/>
            </a:lnSpc>
            <a:spcBef>
              <a:spcPct val="0"/>
            </a:spcBef>
            <a:spcAft>
              <a:spcPct val="35000"/>
            </a:spcAft>
          </a:pPr>
          <a:r>
            <a:rPr lang="fa-IR" sz="1600" b="0" kern="1200" dirty="0" smtClean="0">
              <a:solidFill>
                <a:schemeClr val="tx2"/>
              </a:solidFill>
              <a:cs typeface="B Homa" panose="00000400000000000000" pitchFamily="2" charset="-78"/>
            </a:rPr>
            <a:t>پیشنهاد اداره امور دریایی و کشتیرانی شهر نیویورک سال 1963</a:t>
          </a:r>
          <a:endParaRPr lang="en-US" sz="1600" b="0" kern="1200" dirty="0">
            <a:solidFill>
              <a:schemeClr val="tx2"/>
            </a:solidFill>
            <a:cs typeface="B Homa" panose="00000400000000000000" pitchFamily="2" charset="-78"/>
          </a:endParaRPr>
        </a:p>
      </dsp:txBody>
      <dsp:txXfrm>
        <a:off x="1447470" y="2732983"/>
        <a:ext cx="3777153" cy="5745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B20F38-C7AE-4AB6-AC33-597EC82F999D}">
      <dsp:nvSpPr>
        <dsp:cNvPr id="0" name=""/>
        <dsp:cNvSpPr/>
      </dsp:nvSpPr>
      <dsp:spPr>
        <a:xfrm>
          <a:off x="542681" y="85040"/>
          <a:ext cx="2453258" cy="4928583"/>
        </a:xfrm>
        <a:prstGeom prst="rect">
          <a:avLst/>
        </a:prstGeom>
        <a:solidFill>
          <a:schemeClr val="accent2">
            <a:alpha val="40000"/>
            <a:tint val="40000"/>
            <a:hueOff val="0"/>
            <a:satOff val="0"/>
            <a:lumOff val="0"/>
            <a:alphaOff val="0"/>
          </a:scheme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34A23B9-94D4-4593-89E6-BF76314DDC5E}">
      <dsp:nvSpPr>
        <dsp:cNvPr id="0" name=""/>
        <dsp:cNvSpPr/>
      </dsp:nvSpPr>
      <dsp:spPr>
        <a:xfrm>
          <a:off x="622368" y="242244"/>
          <a:ext cx="2293884" cy="4281970"/>
        </a:xfrm>
        <a:prstGeom prst="rect">
          <a:avLst/>
        </a:prstGeom>
        <a:blipFill rotWithShape="1">
          <a:blip xmlns:r="http://schemas.openxmlformats.org/officeDocument/2006/relationships" r:embed="rId1"/>
          <a:stretch>
            <a:fillRect/>
          </a:stretch>
        </a:blipFill>
        <a:ln w="9525" cap="rnd" cmpd="sng" algn="ctr">
          <a:solidFill>
            <a:schemeClr val="accent2">
              <a:shade val="80000"/>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0E9D1ABA-0882-4471-A6F8-002F76B23048}">
      <dsp:nvSpPr>
        <dsp:cNvPr id="0" name=""/>
        <dsp:cNvSpPr/>
      </dsp:nvSpPr>
      <dsp:spPr>
        <a:xfrm>
          <a:off x="569449" y="4487897"/>
          <a:ext cx="2293884" cy="453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solidFill>
                <a:srgbClr val="002060"/>
              </a:solidFill>
              <a:cs typeface="B Koodak" panose="00000700000000000000" pitchFamily="2" charset="-78"/>
            </a:rPr>
            <a:t>(الف) طرح</a:t>
          </a:r>
          <a:endParaRPr lang="en-US" sz="1800" kern="1200" dirty="0">
            <a:solidFill>
              <a:srgbClr val="002060"/>
            </a:solidFill>
            <a:cs typeface="B Koodak" panose="00000700000000000000" pitchFamily="2" charset="-78"/>
          </a:endParaRPr>
        </a:p>
      </dsp:txBody>
      <dsp:txXfrm>
        <a:off x="569449" y="4487897"/>
        <a:ext cx="2293884" cy="453816"/>
      </dsp:txXfrm>
    </dsp:sp>
    <dsp:sp modelId="{A98AD2B5-2322-48E8-B2F3-D95C635523FF}">
      <dsp:nvSpPr>
        <dsp:cNvPr id="0" name=""/>
        <dsp:cNvSpPr/>
      </dsp:nvSpPr>
      <dsp:spPr>
        <a:xfrm>
          <a:off x="3382882" y="1009313"/>
          <a:ext cx="2548760" cy="2998541"/>
        </a:xfrm>
        <a:prstGeom prst="rect">
          <a:avLst/>
        </a:prstGeom>
        <a:solidFill>
          <a:schemeClr val="accent2">
            <a:alpha val="40000"/>
            <a:tint val="40000"/>
            <a:hueOff val="0"/>
            <a:satOff val="0"/>
            <a:lumOff val="0"/>
            <a:alphaOff val="0"/>
          </a:schemeClr>
        </a:solidFill>
        <a:ln w="9525" cap="rnd"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69E5E9D-E93D-488B-9C87-BDB38E3C168B}">
      <dsp:nvSpPr>
        <dsp:cNvPr id="0" name=""/>
        <dsp:cNvSpPr/>
      </dsp:nvSpPr>
      <dsp:spPr>
        <a:xfrm>
          <a:off x="3510320" y="1129254"/>
          <a:ext cx="2293884" cy="1949052"/>
        </a:xfrm>
        <a:prstGeom prst="rect">
          <a:avLst/>
        </a:prstGeom>
        <a:blipFill rotWithShape="1">
          <a:blip xmlns:r="http://schemas.openxmlformats.org/officeDocument/2006/relationships" r:embed="rId2"/>
          <a:stretch>
            <a:fillRect/>
          </a:stretch>
        </a:blipFill>
        <a:ln w="9525" cap="rnd" cmpd="sng" algn="ctr">
          <a:solidFill>
            <a:schemeClr val="accent2">
              <a:shade val="80000"/>
              <a:hueOff val="0"/>
              <a:satOff val="0"/>
              <a:lumOff val="0"/>
              <a:alphaOff val="0"/>
            </a:schemeClr>
          </a:solidFill>
          <a:prstDash val="solid"/>
        </a:ln>
        <a:effectLst/>
      </dsp:spPr>
      <dsp:style>
        <a:lnRef idx="1">
          <a:scrgbClr r="0" g="0" b="0"/>
        </a:lnRef>
        <a:fillRef idx="1">
          <a:scrgbClr r="0" g="0" b="0"/>
        </a:fillRef>
        <a:effectRef idx="1">
          <a:scrgbClr r="0" g="0" b="0"/>
        </a:effectRef>
        <a:fontRef idx="minor"/>
      </dsp:style>
    </dsp:sp>
    <dsp:sp modelId="{C5900FF3-0CA7-4C17-9D52-C3EC36D18727}">
      <dsp:nvSpPr>
        <dsp:cNvPr id="0" name=""/>
        <dsp:cNvSpPr/>
      </dsp:nvSpPr>
      <dsp:spPr>
        <a:xfrm>
          <a:off x="3429461" y="3251356"/>
          <a:ext cx="2455603" cy="4635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solidFill>
                <a:srgbClr val="002060"/>
              </a:solidFill>
              <a:cs typeface="B Koodak" panose="00000700000000000000" pitchFamily="2" charset="-78"/>
            </a:rPr>
            <a:t>(ب) تصویر حجمی پروژه</a:t>
          </a:r>
          <a:endParaRPr lang="en-US" sz="1800" kern="1200" dirty="0">
            <a:solidFill>
              <a:srgbClr val="002060"/>
            </a:solidFill>
            <a:cs typeface="B Koodak" panose="00000700000000000000" pitchFamily="2" charset="-78"/>
          </a:endParaRPr>
        </a:p>
      </dsp:txBody>
      <dsp:txXfrm>
        <a:off x="3429461" y="3251356"/>
        <a:ext cx="2455603" cy="4635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1AB2F7-ECE2-4E8C-8C92-96CBFCE3EE5E}">
      <dsp:nvSpPr>
        <dsp:cNvPr id="0" name=""/>
        <dsp:cNvSpPr/>
      </dsp:nvSpPr>
      <dsp:spPr>
        <a:xfrm>
          <a:off x="483240" y="3891"/>
          <a:ext cx="2660358" cy="2280242"/>
        </a:xfrm>
        <a:prstGeom prst="rect">
          <a:avLst/>
        </a:prstGeom>
        <a:blipFill rotWithShape="1">
          <a:blip xmlns:r="http://schemas.openxmlformats.org/officeDocument/2006/relationships" r:embed="rId1"/>
          <a:stretch>
            <a:fillRect/>
          </a:stretch>
        </a:blipFill>
        <a:ln w="9525" cap="rnd"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BC6C613-7683-4C6C-A576-47B17CBEC148}">
      <dsp:nvSpPr>
        <dsp:cNvPr id="0" name=""/>
        <dsp:cNvSpPr/>
      </dsp:nvSpPr>
      <dsp:spPr>
        <a:xfrm>
          <a:off x="483240" y="1600060"/>
          <a:ext cx="2660358" cy="547258"/>
        </a:xfrm>
        <a:prstGeom prst="rect">
          <a:avLst/>
        </a:prstGeom>
        <a:solidFill>
          <a:schemeClr val="accent3">
            <a:tint val="50000"/>
            <a:alpha val="55000"/>
            <a:hueOff val="0"/>
            <a:satOff val="0"/>
            <a:lumOff val="0"/>
            <a:alphaOff val="0"/>
          </a:schemeClr>
        </a:solidFill>
        <a:ln w="9525"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fa-IR" sz="2000" kern="1200" dirty="0" smtClean="0">
              <a:solidFill>
                <a:srgbClr val="002060"/>
              </a:solidFill>
              <a:cs typeface="B Koodak" panose="00000700000000000000" pitchFamily="2" charset="-78"/>
            </a:rPr>
            <a:t>نمای کلی رودخانه هادسون</a:t>
          </a:r>
          <a:endParaRPr lang="en-US" sz="2000" kern="1200" dirty="0">
            <a:solidFill>
              <a:srgbClr val="002060"/>
            </a:solidFill>
            <a:cs typeface="B Koodak" panose="00000700000000000000" pitchFamily="2" charset="-78"/>
          </a:endParaRPr>
        </a:p>
      </dsp:txBody>
      <dsp:txXfrm>
        <a:off x="483240" y="1600060"/>
        <a:ext cx="2660358" cy="547258"/>
      </dsp:txXfrm>
    </dsp:sp>
    <dsp:sp modelId="{B05F5145-7C2D-48E2-B9CD-0B93CB243217}">
      <dsp:nvSpPr>
        <dsp:cNvPr id="0" name=""/>
        <dsp:cNvSpPr/>
      </dsp:nvSpPr>
      <dsp:spPr>
        <a:xfrm>
          <a:off x="3414947" y="3891"/>
          <a:ext cx="2660358" cy="2280242"/>
        </a:xfrm>
        <a:prstGeom prst="rect">
          <a:avLst/>
        </a:prstGeom>
        <a:blipFill rotWithShape="1">
          <a:blip xmlns:r="http://schemas.openxmlformats.org/officeDocument/2006/relationships" r:embed="rId2"/>
          <a:stretch>
            <a:fillRect/>
          </a:stretch>
        </a:blipFill>
        <a:ln w="9525" cap="rnd"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B6C603E5-615F-458B-8F34-E67B66580609}">
      <dsp:nvSpPr>
        <dsp:cNvPr id="0" name=""/>
        <dsp:cNvSpPr/>
      </dsp:nvSpPr>
      <dsp:spPr>
        <a:xfrm>
          <a:off x="3414947" y="1600060"/>
          <a:ext cx="2660358" cy="547258"/>
        </a:xfrm>
        <a:prstGeom prst="rect">
          <a:avLst/>
        </a:prstGeom>
        <a:solidFill>
          <a:schemeClr val="accent3">
            <a:tint val="50000"/>
            <a:alpha val="55000"/>
            <a:hueOff val="0"/>
            <a:satOff val="0"/>
            <a:lumOff val="0"/>
            <a:alphaOff val="0"/>
          </a:schemeClr>
        </a:solidFill>
        <a:ln w="9525"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fa-IR" sz="2000" kern="1200" dirty="0" smtClean="0">
              <a:solidFill>
                <a:srgbClr val="002060"/>
              </a:solidFill>
              <a:cs typeface="B Koodak" panose="00000700000000000000" pitchFamily="2" charset="-78"/>
            </a:rPr>
            <a:t>نمای داخلی از محور پیشنهادی</a:t>
          </a:r>
          <a:endParaRPr lang="en-US" sz="2000" kern="1200" dirty="0">
            <a:solidFill>
              <a:srgbClr val="002060"/>
            </a:solidFill>
            <a:cs typeface="B Koodak" panose="00000700000000000000" pitchFamily="2" charset="-78"/>
          </a:endParaRPr>
        </a:p>
      </dsp:txBody>
      <dsp:txXfrm>
        <a:off x="3414947" y="1600060"/>
        <a:ext cx="2660358" cy="547258"/>
      </dsp:txXfrm>
    </dsp:sp>
    <dsp:sp modelId="{3BF97385-4DD6-4DD6-BB41-1F4770FDE7C3}">
      <dsp:nvSpPr>
        <dsp:cNvPr id="0" name=""/>
        <dsp:cNvSpPr/>
      </dsp:nvSpPr>
      <dsp:spPr>
        <a:xfrm>
          <a:off x="654962" y="2550169"/>
          <a:ext cx="5248622" cy="2280242"/>
        </a:xfrm>
        <a:prstGeom prst="rect">
          <a:avLst/>
        </a:prstGeom>
        <a:blipFill rotWithShape="1">
          <a:blip xmlns:r="http://schemas.openxmlformats.org/officeDocument/2006/relationships" r:embed="rId3"/>
          <a:stretch>
            <a:fillRect/>
          </a:stretch>
        </a:blipFill>
        <a:ln w="9525" cap="rnd"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8B51E466-4401-41E7-AB94-BCB877676F94}">
      <dsp:nvSpPr>
        <dsp:cNvPr id="0" name=""/>
        <dsp:cNvSpPr/>
      </dsp:nvSpPr>
      <dsp:spPr>
        <a:xfrm>
          <a:off x="1949094" y="4146339"/>
          <a:ext cx="2660358" cy="547258"/>
        </a:xfrm>
        <a:prstGeom prst="rect">
          <a:avLst/>
        </a:prstGeom>
        <a:solidFill>
          <a:schemeClr val="accent3">
            <a:tint val="50000"/>
            <a:alpha val="55000"/>
            <a:hueOff val="0"/>
            <a:satOff val="0"/>
            <a:lumOff val="0"/>
            <a:alphaOff val="0"/>
          </a:schemeClr>
        </a:solidFill>
        <a:ln w="9525" cap="rnd" cmpd="sng" algn="ctr">
          <a:solidFill>
            <a:schemeClr val="accent3">
              <a:hueOff val="0"/>
              <a:satOff val="0"/>
              <a:lumOff val="0"/>
              <a:alphaOff val="0"/>
            </a:schemeClr>
          </a:solidFill>
          <a:prstDash val="solid"/>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a:lnSpc>
              <a:spcPct val="90000"/>
            </a:lnSpc>
            <a:spcBef>
              <a:spcPct val="0"/>
            </a:spcBef>
            <a:spcAft>
              <a:spcPct val="35000"/>
            </a:spcAft>
          </a:pPr>
          <a:r>
            <a:rPr lang="fa-IR" sz="1900" kern="1200" dirty="0" smtClean="0">
              <a:solidFill>
                <a:srgbClr val="002060"/>
              </a:solidFill>
              <a:cs typeface="B Koodak" panose="00000700000000000000" pitchFamily="2" charset="-78"/>
            </a:rPr>
            <a:t>مقطعی از محور مذکور</a:t>
          </a:r>
          <a:endParaRPr lang="en-US" sz="1900" kern="1200" dirty="0">
            <a:solidFill>
              <a:srgbClr val="002060"/>
            </a:solidFill>
            <a:cs typeface="B Koodak" panose="00000700000000000000" pitchFamily="2" charset="-78"/>
          </a:endParaRPr>
        </a:p>
      </dsp:txBody>
      <dsp:txXfrm>
        <a:off x="1949094" y="4146339"/>
        <a:ext cx="2660358" cy="5472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DDDEF1-729A-430B-AA19-221DE7D6E7AA}">
      <dsp:nvSpPr>
        <dsp:cNvPr id="0" name=""/>
        <dsp:cNvSpPr/>
      </dsp:nvSpPr>
      <dsp:spPr>
        <a:xfrm>
          <a:off x="2913519" y="409475"/>
          <a:ext cx="2992205" cy="1674131"/>
        </a:xfrm>
        <a:prstGeom prst="rect">
          <a:avLst/>
        </a:prstGeom>
        <a:blipFill rotWithShape="1">
          <a:blip xmlns:r="http://schemas.openxmlformats.org/officeDocument/2006/relationships" r:embed="rId1"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3B5042C-88BE-44F5-B875-D54686500D3F}">
      <dsp:nvSpPr>
        <dsp:cNvPr id="0" name=""/>
        <dsp:cNvSpPr/>
      </dsp:nvSpPr>
      <dsp:spPr>
        <a:xfrm>
          <a:off x="2837595" y="332752"/>
          <a:ext cx="3150089" cy="1840274"/>
        </a:xfrm>
        <a:prstGeom prst="rect">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2F7AF2-BC2F-4293-A45A-BF97FCA1030F}">
      <dsp:nvSpPr>
        <dsp:cNvPr id="0" name=""/>
        <dsp:cNvSpPr/>
      </dsp:nvSpPr>
      <dsp:spPr>
        <a:xfrm>
          <a:off x="2852138" y="1639998"/>
          <a:ext cx="767064" cy="403679"/>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0480" tIns="10160" rIns="30480" bIns="0" numCol="1" spcCol="1270" anchor="b" anchorCtr="0">
          <a:noAutofit/>
        </a:bodyPr>
        <a:lstStyle/>
        <a:p>
          <a:pPr lvl="0" algn="ctr" defTabSz="711200">
            <a:lnSpc>
              <a:spcPct val="100000"/>
            </a:lnSpc>
            <a:spcBef>
              <a:spcPct val="0"/>
            </a:spcBef>
            <a:spcAft>
              <a:spcPct val="35000"/>
            </a:spcAft>
          </a:pPr>
          <a:r>
            <a:rPr lang="fa-IR" sz="1600" b="1" kern="1200" dirty="0" smtClean="0">
              <a:solidFill>
                <a:schemeClr val="tx2"/>
              </a:solidFill>
              <a:cs typeface="B Nazanin" panose="00000400000000000000" pitchFamily="2" charset="-78"/>
            </a:rPr>
            <a:t>ب</a:t>
          </a:r>
          <a:endParaRPr lang="en-US" sz="1600" b="1" kern="1200" dirty="0">
            <a:solidFill>
              <a:schemeClr val="tx2"/>
            </a:solidFill>
            <a:cs typeface="B Nazanin" panose="00000400000000000000" pitchFamily="2" charset="-78"/>
          </a:endParaRPr>
        </a:p>
      </dsp:txBody>
      <dsp:txXfrm>
        <a:off x="2852138" y="1639998"/>
        <a:ext cx="767064" cy="403679"/>
      </dsp:txXfrm>
    </dsp:sp>
    <dsp:sp modelId="{CB8D8991-F34B-4063-85E2-7A8946E9FBFB}">
      <dsp:nvSpPr>
        <dsp:cNvPr id="0" name=""/>
        <dsp:cNvSpPr/>
      </dsp:nvSpPr>
      <dsp:spPr>
        <a:xfrm>
          <a:off x="6252501" y="90657"/>
          <a:ext cx="1529267" cy="2264176"/>
        </a:xfrm>
        <a:prstGeom prst="rect">
          <a:avLst/>
        </a:prstGeom>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BA0876-8892-4CA1-B7E6-1D77652FC909}">
      <dsp:nvSpPr>
        <dsp:cNvPr id="0" name=""/>
        <dsp:cNvSpPr/>
      </dsp:nvSpPr>
      <dsp:spPr>
        <a:xfrm>
          <a:off x="6202857" y="-7510"/>
          <a:ext cx="1629657" cy="2437299"/>
        </a:xfrm>
        <a:prstGeom prst="rect">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22B4820-582D-4732-AF6B-E5325961FE02}">
      <dsp:nvSpPr>
        <dsp:cNvPr id="0" name=""/>
        <dsp:cNvSpPr/>
      </dsp:nvSpPr>
      <dsp:spPr>
        <a:xfrm>
          <a:off x="6221602" y="1989387"/>
          <a:ext cx="684931" cy="403419"/>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0480" tIns="10160" rIns="30480" bIns="0" numCol="1" spcCol="1270" anchor="b" anchorCtr="0">
          <a:noAutofit/>
        </a:bodyPr>
        <a:lstStyle/>
        <a:p>
          <a:pPr lvl="0" algn="ctr" defTabSz="711200">
            <a:lnSpc>
              <a:spcPct val="90000"/>
            </a:lnSpc>
            <a:spcBef>
              <a:spcPct val="0"/>
            </a:spcBef>
            <a:spcAft>
              <a:spcPct val="35000"/>
            </a:spcAft>
          </a:pPr>
          <a:r>
            <a:rPr lang="fa-IR" sz="1600" b="1" kern="1200" dirty="0" smtClean="0">
              <a:solidFill>
                <a:schemeClr val="tx2"/>
              </a:solidFill>
              <a:cs typeface="B Nazanin" panose="00000400000000000000" pitchFamily="2" charset="-78"/>
            </a:rPr>
            <a:t>ج</a:t>
          </a:r>
          <a:endParaRPr lang="en-US" sz="1200" b="1" kern="1200" dirty="0">
            <a:solidFill>
              <a:schemeClr val="tx2"/>
            </a:solidFill>
            <a:cs typeface="B Nazanin" panose="00000400000000000000" pitchFamily="2" charset="-78"/>
          </a:endParaRPr>
        </a:p>
      </dsp:txBody>
      <dsp:txXfrm>
        <a:off x="6221602" y="1989387"/>
        <a:ext cx="684931" cy="403419"/>
      </dsp:txXfrm>
    </dsp:sp>
    <dsp:sp modelId="{5D92A687-FFA5-483C-A029-FF25E1A152A0}">
      <dsp:nvSpPr>
        <dsp:cNvPr id="0" name=""/>
        <dsp:cNvSpPr/>
      </dsp:nvSpPr>
      <dsp:spPr>
        <a:xfrm>
          <a:off x="7310713" y="2981532"/>
          <a:ext cx="2009278" cy="1325320"/>
        </a:xfrm>
        <a:prstGeom prst="rect">
          <a:avLst/>
        </a:prstGeom>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40F237-DC26-4D92-9A04-F4A801939B44}">
      <dsp:nvSpPr>
        <dsp:cNvPr id="0" name=""/>
        <dsp:cNvSpPr/>
      </dsp:nvSpPr>
      <dsp:spPr>
        <a:xfrm>
          <a:off x="7230539" y="2906296"/>
          <a:ext cx="2197001" cy="1450756"/>
        </a:xfrm>
        <a:prstGeom prst="rect">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628118-6A17-4D6C-BCF8-8CA1F82B3BAB}">
      <dsp:nvSpPr>
        <dsp:cNvPr id="0" name=""/>
        <dsp:cNvSpPr/>
      </dsp:nvSpPr>
      <dsp:spPr>
        <a:xfrm>
          <a:off x="7157290" y="3916386"/>
          <a:ext cx="767756" cy="421445"/>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0480" tIns="10160" rIns="30480" bIns="0" numCol="1" spcCol="1270" anchor="b" anchorCtr="0">
          <a:noAutofit/>
        </a:bodyPr>
        <a:lstStyle/>
        <a:p>
          <a:pPr lvl="0" algn="ctr" defTabSz="711200">
            <a:lnSpc>
              <a:spcPct val="90000"/>
            </a:lnSpc>
            <a:spcBef>
              <a:spcPct val="0"/>
            </a:spcBef>
            <a:spcAft>
              <a:spcPct val="35000"/>
            </a:spcAft>
          </a:pPr>
          <a:r>
            <a:rPr lang="fa-IR" sz="1600" b="1" kern="1200" dirty="0" smtClean="0">
              <a:solidFill>
                <a:schemeClr val="tx2"/>
              </a:solidFill>
              <a:cs typeface="B Nazanin" panose="00000400000000000000" pitchFamily="2" charset="-78"/>
            </a:rPr>
            <a:t>و</a:t>
          </a:r>
          <a:endParaRPr lang="en-US" sz="1600" b="1" kern="1200" dirty="0">
            <a:solidFill>
              <a:schemeClr val="tx2"/>
            </a:solidFill>
            <a:cs typeface="B Nazanin" panose="00000400000000000000" pitchFamily="2" charset="-78"/>
          </a:endParaRPr>
        </a:p>
      </dsp:txBody>
      <dsp:txXfrm>
        <a:off x="7157290" y="3916386"/>
        <a:ext cx="767756" cy="421445"/>
      </dsp:txXfrm>
    </dsp:sp>
    <dsp:sp modelId="{E4762AE7-3C3A-4AAD-99E4-33149407A350}">
      <dsp:nvSpPr>
        <dsp:cNvPr id="0" name=""/>
        <dsp:cNvSpPr/>
      </dsp:nvSpPr>
      <dsp:spPr>
        <a:xfrm>
          <a:off x="1014302" y="554193"/>
          <a:ext cx="1469101" cy="4244016"/>
        </a:xfrm>
        <a:prstGeom prst="rect">
          <a:avLst/>
        </a:prstGeom>
        <a:blipFill rotWithShape="1">
          <a:blip xmlns:r="http://schemas.openxmlformats.org/officeDocument/2006/relationships" r:embed="rId4"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320C30-D0DA-423C-A778-BA7003C7D01F}">
      <dsp:nvSpPr>
        <dsp:cNvPr id="0" name=""/>
        <dsp:cNvSpPr/>
      </dsp:nvSpPr>
      <dsp:spPr>
        <a:xfrm>
          <a:off x="916644" y="470916"/>
          <a:ext cx="1665097" cy="4420796"/>
        </a:xfrm>
        <a:prstGeom prst="rect">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545965-5A9F-4925-BC94-58FFF7439CE5}">
      <dsp:nvSpPr>
        <dsp:cNvPr id="0" name=""/>
        <dsp:cNvSpPr/>
      </dsp:nvSpPr>
      <dsp:spPr>
        <a:xfrm>
          <a:off x="1035300" y="4441757"/>
          <a:ext cx="704856" cy="398552"/>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0480" tIns="10160" rIns="30480" bIns="0" numCol="1" spcCol="1270" anchor="b" anchorCtr="0">
          <a:noAutofit/>
        </a:bodyPr>
        <a:lstStyle/>
        <a:p>
          <a:pPr lvl="0" algn="ctr" defTabSz="711200">
            <a:lnSpc>
              <a:spcPct val="90000"/>
            </a:lnSpc>
            <a:spcBef>
              <a:spcPct val="0"/>
            </a:spcBef>
            <a:spcAft>
              <a:spcPct val="35000"/>
            </a:spcAft>
          </a:pPr>
          <a:r>
            <a:rPr lang="fa-IR" sz="1600" b="1" kern="1200" dirty="0" smtClean="0">
              <a:solidFill>
                <a:schemeClr val="tx2"/>
              </a:solidFill>
              <a:cs typeface="B Nazanin" panose="00000400000000000000" pitchFamily="2" charset="-78"/>
            </a:rPr>
            <a:t>الف</a:t>
          </a:r>
          <a:endParaRPr lang="en-US" sz="1600" b="1" kern="1200" dirty="0">
            <a:solidFill>
              <a:schemeClr val="tx2"/>
            </a:solidFill>
            <a:cs typeface="B Nazanin" panose="00000400000000000000" pitchFamily="2" charset="-78"/>
          </a:endParaRPr>
        </a:p>
      </dsp:txBody>
      <dsp:txXfrm>
        <a:off x="1035300" y="4441757"/>
        <a:ext cx="704856" cy="398552"/>
      </dsp:txXfrm>
    </dsp:sp>
    <dsp:sp modelId="{8CB175AA-6412-4949-82A5-7D90F2B20F2A}">
      <dsp:nvSpPr>
        <dsp:cNvPr id="0" name=""/>
        <dsp:cNvSpPr/>
      </dsp:nvSpPr>
      <dsp:spPr>
        <a:xfrm>
          <a:off x="5414406" y="2638718"/>
          <a:ext cx="1628370" cy="2367270"/>
        </a:xfrm>
        <a:prstGeom prst="rect">
          <a:avLst/>
        </a:prstGeom>
        <a:blipFill rotWithShape="1">
          <a:blip xmlns:r="http://schemas.openxmlformats.org/officeDocument/2006/relationships" r:embed="rId5"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2AD989-7700-42CA-B62A-3D9DED2F4A22}">
      <dsp:nvSpPr>
        <dsp:cNvPr id="0" name=""/>
        <dsp:cNvSpPr/>
      </dsp:nvSpPr>
      <dsp:spPr>
        <a:xfrm>
          <a:off x="5342902" y="2554887"/>
          <a:ext cx="1766644" cy="2537167"/>
        </a:xfrm>
        <a:prstGeom prst="rect">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6BDF709-1FCB-4C22-9536-8DDB6C902312}">
      <dsp:nvSpPr>
        <dsp:cNvPr id="0" name=""/>
        <dsp:cNvSpPr/>
      </dsp:nvSpPr>
      <dsp:spPr>
        <a:xfrm>
          <a:off x="5378944" y="4625466"/>
          <a:ext cx="786525" cy="398552"/>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0480" tIns="10160" rIns="30480" bIns="0" numCol="1" spcCol="1270" anchor="b" anchorCtr="0">
          <a:noAutofit/>
        </a:bodyPr>
        <a:lstStyle/>
        <a:p>
          <a:pPr lvl="0" algn="ctr" defTabSz="711200">
            <a:lnSpc>
              <a:spcPct val="90000"/>
            </a:lnSpc>
            <a:spcBef>
              <a:spcPct val="0"/>
            </a:spcBef>
            <a:spcAft>
              <a:spcPct val="35000"/>
            </a:spcAft>
          </a:pPr>
          <a:r>
            <a:rPr lang="fa-IR" sz="1600" b="1" kern="1200" dirty="0" smtClean="0">
              <a:solidFill>
                <a:schemeClr val="tx2"/>
              </a:solidFill>
              <a:cs typeface="B Nazanin" panose="00000400000000000000" pitchFamily="2" charset="-78"/>
            </a:rPr>
            <a:t>د</a:t>
          </a:r>
          <a:endParaRPr lang="en-US" sz="1600" b="1" kern="1200" dirty="0">
            <a:solidFill>
              <a:schemeClr val="tx2"/>
            </a:solidFill>
            <a:cs typeface="B Nazanin" panose="00000400000000000000" pitchFamily="2" charset="-78"/>
          </a:endParaRPr>
        </a:p>
      </dsp:txBody>
      <dsp:txXfrm>
        <a:off x="5378944" y="4625466"/>
        <a:ext cx="786525" cy="398552"/>
      </dsp:txXfrm>
    </dsp:sp>
    <dsp:sp modelId="{6D989680-1DEB-4838-A127-6608DBA827D4}">
      <dsp:nvSpPr>
        <dsp:cNvPr id="0" name=""/>
        <dsp:cNvSpPr/>
      </dsp:nvSpPr>
      <dsp:spPr>
        <a:xfrm>
          <a:off x="2729077" y="2572341"/>
          <a:ext cx="2394696" cy="1437529"/>
        </a:xfrm>
        <a:prstGeom prst="rect">
          <a:avLst/>
        </a:prstGeom>
        <a:blipFill rotWithShape="1">
          <a:blip xmlns:r="http://schemas.openxmlformats.org/officeDocument/2006/relationships" r:embed="rId6"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513249-3042-4876-A9C0-CF2A716CC586}">
      <dsp:nvSpPr>
        <dsp:cNvPr id="0" name=""/>
        <dsp:cNvSpPr/>
      </dsp:nvSpPr>
      <dsp:spPr>
        <a:xfrm>
          <a:off x="2679727" y="2514095"/>
          <a:ext cx="2525808" cy="1559059"/>
        </a:xfrm>
        <a:prstGeom prst="rect">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C20A98-5FFA-4198-9420-76A780E0CDF0}">
      <dsp:nvSpPr>
        <dsp:cNvPr id="0" name=""/>
        <dsp:cNvSpPr/>
      </dsp:nvSpPr>
      <dsp:spPr>
        <a:xfrm>
          <a:off x="2762657" y="3702703"/>
          <a:ext cx="745079" cy="330400"/>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30480" tIns="10160" rIns="30480" bIns="0" numCol="1" spcCol="1270" anchor="b" anchorCtr="0">
          <a:noAutofit/>
        </a:bodyPr>
        <a:lstStyle/>
        <a:p>
          <a:pPr lvl="0" algn="ctr" defTabSz="711200">
            <a:lnSpc>
              <a:spcPct val="90000"/>
            </a:lnSpc>
            <a:spcBef>
              <a:spcPct val="0"/>
            </a:spcBef>
            <a:spcAft>
              <a:spcPct val="35000"/>
            </a:spcAft>
          </a:pPr>
          <a:r>
            <a:rPr lang="fa-IR" sz="1600" b="1" kern="1200" dirty="0" smtClean="0">
              <a:solidFill>
                <a:schemeClr val="tx2"/>
              </a:solidFill>
              <a:cs typeface="B Nazanin" panose="00000400000000000000" pitchFamily="2" charset="-78"/>
            </a:rPr>
            <a:t>ه</a:t>
          </a:r>
          <a:endParaRPr lang="en-US" sz="1600" b="1" kern="1200" dirty="0">
            <a:solidFill>
              <a:schemeClr val="tx2"/>
            </a:solidFill>
            <a:cs typeface="B Nazanin" panose="00000400000000000000" pitchFamily="2" charset="-78"/>
          </a:endParaRPr>
        </a:p>
      </dsp:txBody>
      <dsp:txXfrm>
        <a:off x="2762657" y="3702703"/>
        <a:ext cx="745079" cy="330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502D04-0C77-474D-9112-32BA26A3BEE5}">
      <dsp:nvSpPr>
        <dsp:cNvPr id="0" name=""/>
        <dsp:cNvSpPr/>
      </dsp:nvSpPr>
      <dsp:spPr>
        <a:xfrm>
          <a:off x="1023249" y="436326"/>
          <a:ext cx="2040161" cy="2489587"/>
        </a:xfrm>
        <a:prstGeom prst="rect">
          <a:avLst/>
        </a:prstGeom>
        <a:blipFill rotWithShape="1">
          <a:blip xmlns:r="http://schemas.openxmlformats.org/officeDocument/2006/relationships" r:embed="rId1"/>
          <a:stretch>
            <a:fillRect/>
          </a:stretch>
        </a:blipFill>
        <a:ln w="9525" cap="rnd" cmpd="sng" algn="ctr">
          <a:solidFill>
            <a:schemeClr val="accent3">
              <a:lumMod val="50000"/>
            </a:schemeClr>
          </a:solidFill>
          <a:prstDash val="solid"/>
        </a:ln>
        <a:effectLst/>
      </dsp:spPr>
      <dsp:style>
        <a:lnRef idx="1">
          <a:scrgbClr r="0" g="0" b="0"/>
        </a:lnRef>
        <a:fillRef idx="1">
          <a:scrgbClr r="0" g="0" b="0"/>
        </a:fillRef>
        <a:effectRef idx="1">
          <a:scrgbClr r="0" g="0" b="0"/>
        </a:effectRef>
        <a:fontRef idx="minor"/>
      </dsp:style>
    </dsp:sp>
    <dsp:sp modelId="{7C002A89-B3FA-4571-AF38-63602D2AA73F}">
      <dsp:nvSpPr>
        <dsp:cNvPr id="0" name=""/>
        <dsp:cNvSpPr/>
      </dsp:nvSpPr>
      <dsp:spPr>
        <a:xfrm>
          <a:off x="2801161" y="660109"/>
          <a:ext cx="967414" cy="1006887"/>
        </a:xfrm>
        <a:prstGeom prst="roundRect">
          <a:avLst>
            <a:gd name="adj" fmla="val 10000"/>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fa-IR" sz="3200" kern="1200" dirty="0" smtClean="0">
              <a:solidFill>
                <a:schemeClr val="accent3">
                  <a:lumMod val="50000"/>
                </a:schemeClr>
              </a:solidFill>
            </a:rPr>
            <a:t>ب</a:t>
          </a:r>
          <a:endParaRPr lang="en-US" sz="3200" kern="1200" dirty="0">
            <a:solidFill>
              <a:schemeClr val="accent3">
                <a:lumMod val="50000"/>
              </a:schemeClr>
            </a:solidFill>
          </a:endParaRPr>
        </a:p>
      </dsp:txBody>
      <dsp:txXfrm>
        <a:off x="2829496" y="688444"/>
        <a:ext cx="910744" cy="950217"/>
      </dsp:txXfrm>
    </dsp:sp>
    <dsp:sp modelId="{FCEC5179-02B8-4BD5-A686-D0EE868B0F7B}">
      <dsp:nvSpPr>
        <dsp:cNvPr id="0" name=""/>
        <dsp:cNvSpPr/>
      </dsp:nvSpPr>
      <dsp:spPr>
        <a:xfrm>
          <a:off x="1032674" y="88600"/>
          <a:ext cx="2040161" cy="297660"/>
        </a:xfrm>
        <a:prstGeom prst="rect">
          <a:avLst/>
        </a:prstGeom>
        <a:gradFill rotWithShape="0">
          <a:gsLst>
            <a:gs pos="0">
              <a:schemeClr val="accent3">
                <a:hueOff val="0"/>
                <a:satOff val="0"/>
                <a:lumOff val="0"/>
                <a:alphaOff val="0"/>
                <a:tint val="64000"/>
                <a:lumMod val="118000"/>
              </a:schemeClr>
            </a:gs>
            <a:gs pos="100000">
              <a:schemeClr val="accent3">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fa-IR" sz="1200" kern="1200" dirty="0" smtClean="0">
              <a:solidFill>
                <a:srgbClr val="00642D"/>
              </a:solidFill>
              <a:cs typeface="B Koodak" panose="00000700000000000000" pitchFamily="2" charset="-78"/>
            </a:rPr>
            <a:t>رکتور پلیس آنگونه که ساخته شد</a:t>
          </a:r>
          <a:endParaRPr lang="en-US" sz="1200" kern="1200" dirty="0">
            <a:solidFill>
              <a:srgbClr val="00642D"/>
            </a:solidFill>
            <a:cs typeface="B Koodak" panose="00000700000000000000" pitchFamily="2" charset="-78"/>
          </a:endParaRPr>
        </a:p>
      </dsp:txBody>
      <dsp:txXfrm>
        <a:off x="1032674" y="88600"/>
        <a:ext cx="2040161" cy="297660"/>
      </dsp:txXfrm>
    </dsp:sp>
    <dsp:sp modelId="{FAC96489-B35C-4CE1-B87E-D4F2728D90A4}">
      <dsp:nvSpPr>
        <dsp:cNvPr id="0" name=""/>
        <dsp:cNvSpPr/>
      </dsp:nvSpPr>
      <dsp:spPr>
        <a:xfrm>
          <a:off x="4112666" y="583015"/>
          <a:ext cx="2533676" cy="1728616"/>
        </a:xfrm>
        <a:prstGeom prst="rect">
          <a:avLst/>
        </a:prstGeom>
        <a:blipFill rotWithShape="1">
          <a:blip xmlns:r="http://schemas.openxmlformats.org/officeDocument/2006/relationships" r:embed="rId2"/>
          <a:stretch>
            <a:fillRect/>
          </a:stretch>
        </a:blipFill>
        <a:ln w="9525" cap="rnd" cmpd="sng" algn="ctr">
          <a:solidFill>
            <a:schemeClr val="accent3">
              <a:lumMod val="50000"/>
            </a:schemeClr>
          </a:solidFill>
          <a:prstDash val="solid"/>
        </a:ln>
        <a:effectLst/>
      </dsp:spPr>
      <dsp:style>
        <a:lnRef idx="1">
          <a:scrgbClr r="0" g="0" b="0"/>
        </a:lnRef>
        <a:fillRef idx="1">
          <a:scrgbClr r="0" g="0" b="0"/>
        </a:fillRef>
        <a:effectRef idx="1">
          <a:scrgbClr r="0" g="0" b="0"/>
        </a:effectRef>
        <a:fontRef idx="minor"/>
      </dsp:style>
    </dsp:sp>
    <dsp:sp modelId="{48C6CEED-1E53-4AC3-B319-F46B999B6B56}">
      <dsp:nvSpPr>
        <dsp:cNvPr id="0" name=""/>
        <dsp:cNvSpPr/>
      </dsp:nvSpPr>
      <dsp:spPr>
        <a:xfrm>
          <a:off x="6278711" y="702386"/>
          <a:ext cx="967414" cy="1006887"/>
        </a:xfrm>
        <a:prstGeom prst="roundRect">
          <a:avLst>
            <a:gd name="adj" fmla="val 10000"/>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fa-IR" sz="3200" kern="1200" dirty="0" smtClean="0">
              <a:solidFill>
                <a:schemeClr val="accent3">
                  <a:lumMod val="50000"/>
                </a:schemeClr>
              </a:solidFill>
            </a:rPr>
            <a:t>ج</a:t>
          </a:r>
          <a:endParaRPr lang="en-US" sz="3200" kern="1200" dirty="0">
            <a:solidFill>
              <a:schemeClr val="accent3">
                <a:lumMod val="50000"/>
              </a:schemeClr>
            </a:solidFill>
          </a:endParaRPr>
        </a:p>
      </dsp:txBody>
      <dsp:txXfrm>
        <a:off x="6307046" y="730721"/>
        <a:ext cx="910744" cy="950217"/>
      </dsp:txXfrm>
    </dsp:sp>
    <dsp:sp modelId="{DF11D832-E002-4791-B7B7-F8CABB6FBAE6}">
      <dsp:nvSpPr>
        <dsp:cNvPr id="0" name=""/>
        <dsp:cNvSpPr/>
      </dsp:nvSpPr>
      <dsp:spPr>
        <a:xfrm>
          <a:off x="4359424" y="253405"/>
          <a:ext cx="2040161" cy="297660"/>
        </a:xfrm>
        <a:prstGeom prst="rect">
          <a:avLst/>
        </a:prstGeom>
        <a:gradFill rotWithShape="0">
          <a:gsLst>
            <a:gs pos="0">
              <a:schemeClr val="accent3">
                <a:hueOff val="0"/>
                <a:satOff val="0"/>
                <a:lumOff val="0"/>
                <a:alphaOff val="0"/>
                <a:tint val="64000"/>
                <a:lumMod val="118000"/>
              </a:schemeClr>
            </a:gs>
            <a:gs pos="100000">
              <a:schemeClr val="accent3">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solidFill>
                <a:srgbClr val="00642D"/>
              </a:solidFill>
              <a:cs typeface="B Koodak" panose="00000700000000000000" pitchFamily="2" charset="-78"/>
            </a:rPr>
            <a:t>پارک</a:t>
          </a:r>
          <a:endParaRPr lang="en-US" sz="1800" kern="1200" dirty="0">
            <a:solidFill>
              <a:srgbClr val="00642D"/>
            </a:solidFill>
            <a:cs typeface="B Koodak" panose="00000700000000000000" pitchFamily="2" charset="-78"/>
          </a:endParaRPr>
        </a:p>
      </dsp:txBody>
      <dsp:txXfrm>
        <a:off x="4359424" y="253405"/>
        <a:ext cx="2040161" cy="297660"/>
      </dsp:txXfrm>
    </dsp:sp>
    <dsp:sp modelId="{6D7AB915-DFD8-45B8-8054-97B3C328D109}">
      <dsp:nvSpPr>
        <dsp:cNvPr id="0" name=""/>
        <dsp:cNvSpPr/>
      </dsp:nvSpPr>
      <dsp:spPr>
        <a:xfrm>
          <a:off x="3156233" y="3168236"/>
          <a:ext cx="2800794" cy="1728616"/>
        </a:xfrm>
        <a:prstGeom prst="rect">
          <a:avLst/>
        </a:prstGeom>
        <a:blipFill rotWithShape="1">
          <a:blip xmlns:r="http://schemas.openxmlformats.org/officeDocument/2006/relationships" r:embed="rId3"/>
          <a:stretch>
            <a:fillRect/>
          </a:stretch>
        </a:blipFill>
        <a:ln w="9525" cap="rnd" cmpd="sng" algn="ctr">
          <a:solidFill>
            <a:schemeClr val="accent3">
              <a:lumMod val="50000"/>
            </a:schemeClr>
          </a:solidFill>
          <a:prstDash val="solid"/>
        </a:ln>
        <a:effectLst/>
      </dsp:spPr>
      <dsp:style>
        <a:lnRef idx="1">
          <a:scrgbClr r="0" g="0" b="0"/>
        </a:lnRef>
        <a:fillRef idx="1">
          <a:scrgbClr r="0" g="0" b="0"/>
        </a:fillRef>
        <a:effectRef idx="1">
          <a:scrgbClr r="0" g="0" b="0"/>
        </a:effectRef>
        <a:fontRef idx="minor"/>
      </dsp:style>
    </dsp:sp>
    <dsp:sp modelId="{D7CDF419-8562-4BF8-94C6-0CD049269E15}">
      <dsp:nvSpPr>
        <dsp:cNvPr id="0" name=""/>
        <dsp:cNvSpPr/>
      </dsp:nvSpPr>
      <dsp:spPr>
        <a:xfrm>
          <a:off x="5795140" y="3306430"/>
          <a:ext cx="967414" cy="1006887"/>
        </a:xfrm>
        <a:prstGeom prst="roundRect">
          <a:avLst>
            <a:gd name="adj" fmla="val 10000"/>
          </a:avLst>
        </a:prstGeom>
        <a:solidFill>
          <a:schemeClr val="lt1">
            <a:alpha val="90000"/>
            <a:hueOff val="0"/>
            <a:satOff val="0"/>
            <a:lumOff val="0"/>
            <a:alphaOff val="0"/>
          </a:schemeClr>
        </a:solidFill>
        <a:ln w="9525" cap="rnd"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fa-IR" sz="3200" kern="1200" dirty="0" smtClean="0">
              <a:solidFill>
                <a:schemeClr val="accent3">
                  <a:lumMod val="50000"/>
                </a:schemeClr>
              </a:solidFill>
            </a:rPr>
            <a:t>الف</a:t>
          </a:r>
          <a:endParaRPr lang="en-US" sz="3200" kern="1200" dirty="0">
            <a:solidFill>
              <a:schemeClr val="accent3">
                <a:lumMod val="50000"/>
              </a:schemeClr>
            </a:solidFill>
          </a:endParaRPr>
        </a:p>
      </dsp:txBody>
      <dsp:txXfrm>
        <a:off x="5823475" y="3334765"/>
        <a:ext cx="910744" cy="950217"/>
      </dsp:txXfrm>
    </dsp:sp>
    <dsp:sp modelId="{1D3D61DC-B3AA-4D64-9D0D-A8765341B48A}">
      <dsp:nvSpPr>
        <dsp:cNvPr id="0" name=""/>
        <dsp:cNvSpPr/>
      </dsp:nvSpPr>
      <dsp:spPr>
        <a:xfrm>
          <a:off x="3536550" y="2810320"/>
          <a:ext cx="2040161" cy="297660"/>
        </a:xfrm>
        <a:prstGeom prst="rect">
          <a:avLst/>
        </a:prstGeom>
        <a:gradFill rotWithShape="0">
          <a:gsLst>
            <a:gs pos="0">
              <a:schemeClr val="accent3">
                <a:hueOff val="0"/>
                <a:satOff val="0"/>
                <a:lumOff val="0"/>
                <a:alphaOff val="0"/>
                <a:tint val="64000"/>
                <a:lumMod val="118000"/>
              </a:schemeClr>
            </a:gs>
            <a:gs pos="100000">
              <a:schemeClr val="accent3">
                <a:hueOff val="0"/>
                <a:satOff val="0"/>
                <a:lumOff val="0"/>
                <a:alphaOff val="0"/>
                <a:tint val="92000"/>
                <a:alpha val="100000"/>
                <a:lumMod val="110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fa-IR" sz="1600" kern="1200" dirty="0" smtClean="0">
              <a:solidFill>
                <a:srgbClr val="00642D"/>
              </a:solidFill>
              <a:cs typeface="B Koodak" panose="00000700000000000000" pitchFamily="2" charset="-78"/>
            </a:rPr>
            <a:t>دستورالعمل های طراحی</a:t>
          </a:r>
          <a:endParaRPr lang="en-US" sz="1600" kern="1200" dirty="0">
            <a:solidFill>
              <a:srgbClr val="00642D"/>
            </a:solidFill>
            <a:cs typeface="B Koodak" panose="00000700000000000000" pitchFamily="2" charset="-78"/>
          </a:endParaRPr>
        </a:p>
      </dsp:txBody>
      <dsp:txXfrm>
        <a:off x="3536550" y="2810320"/>
        <a:ext cx="2040161" cy="2976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B0C253-0CB3-44AB-BE36-0215C250EA05}">
      <dsp:nvSpPr>
        <dsp:cNvPr id="0" name=""/>
        <dsp:cNvSpPr/>
      </dsp:nvSpPr>
      <dsp:spPr>
        <a:xfrm>
          <a:off x="24122" y="4291"/>
          <a:ext cx="2915207" cy="2008578"/>
        </a:xfrm>
        <a:prstGeom prst="roundRect">
          <a:avLst/>
        </a:prstGeom>
        <a:blipFill rotWithShape="1">
          <a:blip xmlns:r="http://schemas.openxmlformats.org/officeDocument/2006/relationships" r:embed="rId1"/>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2A78AA-4315-402F-9ED3-71E555724369}">
      <dsp:nvSpPr>
        <dsp:cNvPr id="0" name=""/>
        <dsp:cNvSpPr/>
      </dsp:nvSpPr>
      <dsp:spPr>
        <a:xfrm>
          <a:off x="24122" y="2296407"/>
          <a:ext cx="2915207" cy="514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lvl="0" algn="ctr" defTabSz="711200">
            <a:lnSpc>
              <a:spcPct val="90000"/>
            </a:lnSpc>
            <a:spcBef>
              <a:spcPct val="0"/>
            </a:spcBef>
            <a:spcAft>
              <a:spcPct val="35000"/>
            </a:spcAft>
          </a:pPr>
          <a:r>
            <a:rPr lang="en-US" sz="1600" kern="1200" dirty="0" smtClean="0">
              <a:solidFill>
                <a:srgbClr val="00642D"/>
              </a:solidFill>
            </a:rPr>
            <a:t>Brooklyn – Battery Tunnel</a:t>
          </a:r>
          <a:endParaRPr lang="en-US" sz="1600" kern="1200" dirty="0">
            <a:solidFill>
              <a:srgbClr val="00642D"/>
            </a:solidFill>
          </a:endParaRPr>
        </a:p>
      </dsp:txBody>
      <dsp:txXfrm>
        <a:off x="24122" y="2296407"/>
        <a:ext cx="2915207" cy="514467"/>
      </dsp:txXfrm>
    </dsp:sp>
    <dsp:sp modelId="{18746536-0858-4F7B-975B-63F2DF094008}">
      <dsp:nvSpPr>
        <dsp:cNvPr id="0" name=""/>
        <dsp:cNvSpPr/>
      </dsp:nvSpPr>
      <dsp:spPr>
        <a:xfrm>
          <a:off x="3230973" y="511"/>
          <a:ext cx="2915207" cy="2008578"/>
        </a:xfrm>
        <a:prstGeom prst="roundRect">
          <a:avLst/>
        </a:prstGeom>
        <a:blipFill rotWithShape="1">
          <a:blip xmlns:r="http://schemas.openxmlformats.org/officeDocument/2006/relationships" r:embed="rId2"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DF5F4C-BE2E-44CC-A6B3-71CF702876EE}">
      <dsp:nvSpPr>
        <dsp:cNvPr id="0" name=""/>
        <dsp:cNvSpPr/>
      </dsp:nvSpPr>
      <dsp:spPr>
        <a:xfrm>
          <a:off x="3230973" y="2285067"/>
          <a:ext cx="2915207" cy="5295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lvl="0" algn="ctr" defTabSz="711200">
            <a:lnSpc>
              <a:spcPct val="90000"/>
            </a:lnSpc>
            <a:spcBef>
              <a:spcPct val="0"/>
            </a:spcBef>
            <a:spcAft>
              <a:spcPct val="35000"/>
            </a:spcAft>
          </a:pPr>
          <a:r>
            <a:rPr lang="en-US" sz="1600" kern="1200" dirty="0" smtClean="0">
              <a:solidFill>
                <a:srgbClr val="00642D"/>
              </a:solidFill>
            </a:rPr>
            <a:t>Battery Park Underpass</a:t>
          </a:r>
          <a:endParaRPr lang="en-US" sz="1600" kern="1200" dirty="0">
            <a:solidFill>
              <a:srgbClr val="00642D"/>
            </a:solidFill>
          </a:endParaRPr>
        </a:p>
      </dsp:txBody>
      <dsp:txXfrm>
        <a:off x="3230973" y="2285067"/>
        <a:ext cx="2915207" cy="529587"/>
      </dsp:txXfrm>
    </dsp:sp>
    <dsp:sp modelId="{2B7F988D-23B9-41D0-8EF5-57E7C50333E6}">
      <dsp:nvSpPr>
        <dsp:cNvPr id="0" name=""/>
        <dsp:cNvSpPr/>
      </dsp:nvSpPr>
      <dsp:spPr>
        <a:xfrm>
          <a:off x="24122" y="3107108"/>
          <a:ext cx="2915207" cy="2008578"/>
        </a:xfrm>
        <a:prstGeom prst="roundRect">
          <a:avLst/>
        </a:prstGeom>
        <a:blipFill rotWithShape="1">
          <a:blip xmlns:r="http://schemas.openxmlformats.org/officeDocument/2006/relationships" r:embed="rId3"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4FC32D-B1FD-4850-B469-F74E070E91A2}">
      <dsp:nvSpPr>
        <dsp:cNvPr id="0" name=""/>
        <dsp:cNvSpPr/>
      </dsp:nvSpPr>
      <dsp:spPr>
        <a:xfrm>
          <a:off x="24122" y="5384574"/>
          <a:ext cx="2915207" cy="5437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en-US" sz="1200" kern="1200" dirty="0" smtClean="0">
              <a:solidFill>
                <a:srgbClr val="00642D"/>
              </a:solidFill>
            </a:rPr>
            <a:t>IRT Broadway – Seventh Avenue Line</a:t>
          </a:r>
          <a:endParaRPr lang="en-US" sz="1200" kern="1200" dirty="0">
            <a:solidFill>
              <a:srgbClr val="00642D"/>
            </a:solidFill>
          </a:endParaRPr>
        </a:p>
      </dsp:txBody>
      <dsp:txXfrm>
        <a:off x="24122" y="5384574"/>
        <a:ext cx="2915207" cy="543766"/>
      </dsp:txXfrm>
    </dsp:sp>
    <dsp:sp modelId="{EE7070CE-721D-46ED-959B-D3F00251E27D}">
      <dsp:nvSpPr>
        <dsp:cNvPr id="0" name=""/>
        <dsp:cNvSpPr/>
      </dsp:nvSpPr>
      <dsp:spPr>
        <a:xfrm>
          <a:off x="3230973" y="3106175"/>
          <a:ext cx="2915207" cy="2008578"/>
        </a:xfrm>
        <a:prstGeom prst="roundRect">
          <a:avLst/>
        </a:prstGeom>
        <a:blipFill rotWithShape="1">
          <a:blip xmlns:r="http://schemas.openxmlformats.org/officeDocument/2006/relationships" r:embed="rId4" cstate="print">
            <a:extLst>
              <a:ext uri="{28A0092B-C50C-407E-A947-70E740481C1C}">
                <a14:useLocalDpi xmlns:a14="http://schemas.microsoft.com/office/drawing/2010/main"/>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85E5B80-3AD7-4CCC-B928-79008896488E}">
      <dsp:nvSpPr>
        <dsp:cNvPr id="0" name=""/>
        <dsp:cNvSpPr/>
      </dsp:nvSpPr>
      <dsp:spPr>
        <a:xfrm>
          <a:off x="3230973" y="5381775"/>
          <a:ext cx="2915207" cy="5474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lvl="0" algn="ctr" defTabSz="711200">
            <a:lnSpc>
              <a:spcPct val="90000"/>
            </a:lnSpc>
            <a:spcBef>
              <a:spcPct val="0"/>
            </a:spcBef>
            <a:spcAft>
              <a:spcPct val="35000"/>
            </a:spcAft>
          </a:pPr>
          <a:r>
            <a:rPr lang="en-US" sz="1600" kern="1200" dirty="0" smtClean="0">
              <a:solidFill>
                <a:srgbClr val="00642D"/>
              </a:solidFill>
            </a:rPr>
            <a:t>South Ferry subway complex</a:t>
          </a:r>
          <a:endParaRPr lang="en-US" sz="1600" kern="1200" dirty="0">
            <a:solidFill>
              <a:srgbClr val="00642D"/>
            </a:solidFill>
          </a:endParaRPr>
        </a:p>
      </dsp:txBody>
      <dsp:txXfrm>
        <a:off x="3230973" y="5381775"/>
        <a:ext cx="2915207" cy="547498"/>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ThemePictureAccent">
  <dgm:title val="Theme Picture Accent"/>
  <dgm:desc val="Use to show a group of pictures with the first picture being centered and the largest. Can contain up to six Level 1 pictures. Unused pictures do not appear, but remain available if you switch layouts.  Works best with small amounts of text."/>
  <dgm:catLst>
    <dgm:cat type="picture" pri="13250"/>
    <dgm:cat type="officeonline" pri="4000"/>
  </dgm:catLst>
  <dgm:sampData>
    <dgm:dataModel>
      <dgm:ptLst>
        <dgm:pt modelId="0" type="doc"/>
        <dgm:pt modelId="10">
          <dgm:prSet phldr="1"/>
        </dgm:pt>
        <dgm:pt modelId="20">
          <dgm:prSet phldr="1"/>
        </dgm:pt>
        <dgm:pt modelId="30">
          <dgm:prSet phldr="1"/>
        </dgm:pt>
        <dgm:pt modelId="40">
          <dgm:prSet phldr="1"/>
        </dgm:pt>
        <dgm:pt modelId="50">
          <dgm:prSet phldr="1"/>
        </dgm:pt>
        <dgm:pt modelId="60">
          <dgm:prSet phldr="1"/>
        </dgm:pt>
      </dgm:ptLst>
      <dgm:cxnLst>
        <dgm:cxn modelId="70" srcId="0" destId="10" srcOrd="0" destOrd="0"/>
        <dgm:cxn modelId="80" srcId="0" destId="20" srcOrd="1" destOrd="0"/>
        <dgm:cxn modelId="90" srcId="0" destId="30" srcOrd="2" destOrd="0"/>
        <dgm:cxn modelId="100" srcId="0" destId="40" srcOrd="3" destOrd="0"/>
        <dgm:cxn modelId="110" srcId="0" destId="50" srcOrd="4" destOrd="0"/>
        <dgm:cxn modelId="120" srcId="0" destId="60" srcOrd="5"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6"/>
      <dgm:chPref val="6"/>
      <dgm:dir/>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62"/>
            </dgm:alg>
            <dgm:constrLst>
              <dgm:constr type="primFontSz" for="des" forName="Text1" val="65"/>
              <dgm:constr type="l" for="ch" forName="Image1" refType="w" fact="0"/>
              <dgm:constr type="t" for="ch" forName="Image1" refType="h" fact="0"/>
              <dgm:constr type="w" for="ch" forName="Image1" refType="w"/>
              <dgm:constr type="h" for="ch" forName="Image1" refType="h"/>
              <dgm:constr type="l" for="ch" forName="Accent1" refType="w" fact="0.0491"/>
              <dgm:constr type="t" for="ch" forName="Accent1" refType="h" fact="0.0756"/>
              <dgm:constr type="w" for="ch" forName="Accent1" refType="w" fact="0.9035"/>
              <dgm:constr type="h" for="ch" forName="Accent1" refType="h" fact="0.8429"/>
              <dgm:constr type="l" for="ch" forName="Text1" refType="w" fact="0.0491"/>
              <dgm:constr type="t" for="ch" forName="Text1" refType="h" fact="0.6654"/>
              <dgm:constr type="w" for="ch" forName="Text1" refType="w" fact="0.9035"/>
              <dgm:constr type="h" for="ch" forName="Text1" refType="h" fact="0.2548"/>
            </dgm:constrLst>
          </dgm:if>
          <dgm:if name="Name5" axis="ch" ptType="node" func="cnt" op="equ" val="2">
            <dgm:alg type="composite">
              <dgm:param type="ar" val="0.9528"/>
            </dgm:alg>
            <dgm:constrLst>
              <dgm:constr type="primFontSz" for="des" forName="Text1" val="65"/>
              <dgm:constr type="primFontSz" for="des" forName="Text2" refType="primFontSz" refFor="des" refForName="Text1" op="equ"/>
              <dgm:constr type="l" for="ch" forName="Image1" refType="w" fact="0"/>
              <dgm:constr type="t" for="ch" forName="Image1" refType="h" fact="0.4119"/>
              <dgm:constr type="w" for="ch" forName="Image1" refType="w" fact="0.997"/>
              <dgm:constr type="h" for="ch" forName="Image1" refType="h" fact="0.5881"/>
              <dgm:constr type="l" for="ch" forName="Accent1" refType="w" fact="0.049"/>
              <dgm:constr type="t" for="ch" forName="Accent1" refType="h" fact="0.4563"/>
              <dgm:constr type="w" for="ch" forName="Accent1" refType="w" fact="0.9008"/>
              <dgm:constr type="h" for="ch" forName="Accent1" refType="h" fact="0.4958"/>
              <dgm:constr type="l" for="ch" forName="Image2" refType="w" fact="0.6099"/>
              <dgm:constr type="t" for="ch" forName="Image2" refType="h" fact="0"/>
              <dgm:constr type="w" for="ch" forName="Image2" refType="w" fact="0.3901"/>
              <dgm:constr type="h" for="ch" forName="Image2" refType="h" fact="0.3806"/>
              <dgm:constr type="l" for="ch" forName="Accent2" refType="w" fact="0.6338"/>
              <dgm:constr type="t" for="ch" forName="Accent2" refType="h" fact="0.0231"/>
              <dgm:constr type="w" for="ch" forName="Accent2" refType="w" fact="0.3418"/>
              <dgm:constr type="h" for="ch" forName="Accent2" refType="h" fact="0.3343"/>
              <dgm:constr type="l" for="ch" forName="Text1" refType="w" fact="0.049"/>
              <dgm:constr type="t" for="ch" forName="Text1" refType="h" fact="0.8032"/>
              <dgm:constr type="w" for="ch" forName="Text1" refType="w" fact="0.9008"/>
              <dgm:constr type="h" for="ch" forName="Text1" refType="h" fact="0.1499"/>
              <dgm:constr type="l" for="ch" forName="Text2" refType="w" fact="0.6335"/>
              <dgm:constr type="t" for="ch" forName="Text2" refType="h" fact="0.2575"/>
              <dgm:constr type="w" for="ch" forName="Text2" refType="w" fact="0.3418"/>
              <dgm:constr type="h" for="ch" forName="Text2" refType="h" fact="0.0999"/>
            </dgm:constrLst>
          </dgm:if>
          <dgm:if name="Name6" axis="ch" ptType="node" func="cnt" op="equ" val="3">
            <dgm:alg type="composite">
              <dgm:param type="ar" val="1.4351"/>
            </dgm:alg>
            <dgm:constrLst>
              <dgm:constr type="primFontSz" for="des" forName="Text1" val="65"/>
              <dgm:constr type="primFontSz" for="des" forName="Text2" refType="primFontSz" refFor="des" refForName="Text1" op="equ"/>
              <dgm:constr type="primFontSz" for="des" forName="Text3" refType="primFontSz" refFor="des" refForName="Text1" op="equ"/>
              <dgm:constr type="l" for="ch" forName="Image1" refType="w" fact="0"/>
              <dgm:constr type="t" for="ch" forName="Image1" refType="h" fact="0.4119"/>
              <dgm:constr type="w" for="ch" forName="Image1" refType="w" fact="0.6627"/>
              <dgm:constr type="h" for="ch" forName="Image1" refType="h" fact="0.5881"/>
              <dgm:constr type="l" for="ch" forName="Accent1" refType="w" fact="0.0326"/>
              <dgm:constr type="t" for="ch" forName="Accent1" refType="h" fact="0.4563"/>
              <dgm:constr type="w" for="ch" forName="Accent1" refType="w" fact="0.5988"/>
              <dgm:constr type="h" for="ch" forName="Accent1" refType="h" fact="0.4958"/>
              <dgm:constr type="l" for="ch" forName="Image3" refType="w" fact="0.6846"/>
              <dgm:constr type="t" for="ch" forName="Image3" refType="h" fact="0.6397"/>
              <dgm:constr type="w" for="ch" forName="Image3" refType="w" fact="0.3154"/>
              <dgm:constr type="h" for="ch" forName="Image3" refType="h" fact="0.2805"/>
              <dgm:constr type="l" for="ch" forName="Accent3" refType="w" fact="0.7006"/>
              <dgm:constr type="t" for="ch" forName="Accent3" refType="h" fact="0.6629"/>
              <dgm:constr type="w" for="ch" forName="Accent3" refType="w" fact="0.2833"/>
              <dgm:constr type="h" for="ch" forName="Accent3" refType="h" fact="0.2344"/>
              <dgm:constr type="l" for="ch" forName="Image2" refType="w" fact="0.4054"/>
              <dgm:constr type="t" for="ch" forName="Image2" refType="h" fact="0"/>
              <dgm:constr type="w" for="ch" forName="Image2" refType="w" fact="0.2593"/>
              <dgm:constr type="h" for="ch" forName="Image2" refType="h" fact="0.3806"/>
              <dgm:constr type="l" for="ch" forName="Accent2" refType="w" fact="0.4213"/>
              <dgm:constr type="t" for="ch" forName="Accent2" refType="h" fact="0.0231"/>
              <dgm:constr type="w" for="ch" forName="Accent2" refType="w" fact="0.2272"/>
              <dgm:constr type="h" for="ch" forName="Accent2" refType="h" fact="0.3343"/>
              <dgm:constr type="l" for="ch" forName="Text1" refType="w" fact="0.0326"/>
              <dgm:constr type="t" for="ch" forName="Text1" refType="h" fact="0.8032"/>
              <dgm:constr type="w" for="ch" forName="Text1" refType="w" fact="0.5988"/>
              <dgm:constr type="h" for="ch" forName="Text1" refType="h" fact="0.1499"/>
              <dgm:constr type="l" for="ch" forName="Text2" refType="w" fact="0.4211"/>
              <dgm:constr type="t" for="ch" forName="Text2" refType="h" fact="0.2575"/>
              <dgm:constr type="w" for="ch" forName="Text2" refType="w" fact="0.2272"/>
              <dgm:constr type="h" for="ch" forName="Text2" refType="h" fact="0.0999"/>
              <dgm:constr type="l" for="ch" forName="Text3" refType="w" fact="0.7006"/>
              <dgm:constr type="t" for="ch" forName="Text3" refType="h" fact="0.7974"/>
              <dgm:constr type="w" for="ch" forName="Text3" refType="w" fact="0.2833"/>
              <dgm:constr type="h" for="ch" forName="Text3" refType="h" fact="0.0999"/>
            </dgm:constrLst>
          </dgm:if>
          <dgm:if name="Name7" axis="ch" ptType="node" func="cnt" op="equ" val="4">
            <dgm:alg type="composite">
              <dgm:param type="ar" val="1.6922"/>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l" for="ch" forName="Image1" refType="w" fact="0.1498"/>
              <dgm:constr type="t" for="ch" forName="Image1" refType="h" fact="0.4119"/>
              <dgm:constr type="w" for="ch" forName="Image1" refType="w" fact="0.5634"/>
              <dgm:constr type="h" for="ch" forName="Image1" refType="h" fact="0.5881"/>
              <dgm:constr type="l" for="ch" forName="Accent1" refType="w" fact="0.1774"/>
              <dgm:constr type="t" for="ch" forName="Accent1" refType="h" fact="0.4563"/>
              <dgm:constr type="w" for="ch" forName="Accent1" refType="w" fact="0.5091"/>
              <dgm:constr type="h" for="ch" forName="Accent1" refType="h" fact="0.4958"/>
              <dgm:constr type="l" for="ch" forName="Image4" refType="w" fact="0"/>
              <dgm:constr type="t" for="ch" forName="Image4" refType="h" fact="0.7601"/>
              <dgm:constr type="w" for="ch" forName="Image4" refType="w" fact="0.1316"/>
              <dgm:constr type="h" for="ch" forName="Image4" refType="h" fact="0.2262"/>
              <dgm:constr type="l" for="ch" forName="Accent4" refType="w" fact="0.0136"/>
              <dgm:constr type="t" for="ch" forName="Accent4" refType="h" fact="0.7839"/>
              <dgm:constr type="w" for="ch" forName="Accent4" refType="w" fact="0.1045"/>
              <dgm:constr type="h" for="ch" forName="Accent4" refType="h" fact="0.1806"/>
              <dgm:constr type="l" for="ch" forName="Image3" refType="w" fact="0.7318"/>
              <dgm:constr type="t" for="ch" forName="Image3" refType="h" fact="0.6397"/>
              <dgm:constr type="w" for="ch" forName="Image3" refType="w" fact="0.2682"/>
              <dgm:constr type="h" for="ch" forName="Image3" refType="h" fact="0.2805"/>
              <dgm:constr type="l" for="ch" forName="Accent3" refType="w" fact="0.7455"/>
              <dgm:constr type="t" for="ch" forName="Accent3" refType="h" fact="0.6629"/>
              <dgm:constr type="w" for="ch" forName="Accent3" refType="w" fact="0.2409"/>
              <dgm:constr type="h" for="ch" forName="Accent3" refType="h" fact="0.2344"/>
              <dgm:constr type="l" for="ch" forName="Image2" refType="w" fact="0.4944"/>
              <dgm:constr type="t" for="ch" forName="Image2" refType="h" fact="0"/>
              <dgm:constr type="w" for="ch" forName="Image2" refType="w" fact="0.2205"/>
              <dgm:constr type="h" for="ch" forName="Image2" refType="h" fact="0.3806"/>
              <dgm:constr type="l" for="ch" forName="Accent2" refType="w" fact="0.508"/>
              <dgm:constr type="t" for="ch" forName="Accent2" refType="h" fact="0.0231"/>
              <dgm:constr type="w" for="ch" forName="Accent2" refType="w" fact="0.1932"/>
              <dgm:constr type="h" for="ch" forName="Accent2" refType="h" fact="0.3343"/>
              <dgm:constr type="l" for="ch" forName="Text1" refType="w" fact="0.1774"/>
              <dgm:constr type="t" for="ch" forName="Text1" refType="h" fact="0.8032"/>
              <dgm:constr type="w" for="ch" forName="Text1" refType="w" fact="0.5091"/>
              <dgm:constr type="h" for="ch" forName="Text1" refType="h" fact="0.1499"/>
              <dgm:constr type="l" for="ch" forName="Text2" refType="w" fact="0.5078"/>
              <dgm:constr type="t" for="ch" forName="Text2" refType="h" fact="0.2575"/>
              <dgm:constr type="w" for="ch" forName="Text2" refType="w" fact="0.1932"/>
              <dgm:constr type="h" for="ch" forName="Text2" refType="h" fact="0.0999"/>
              <dgm:constr type="l" for="ch" forName="Text3" refType="w" fact="0.7455"/>
              <dgm:constr type="t" for="ch" forName="Text3" refType="h" fact="0.7974"/>
              <dgm:constr type="w" for="ch" forName="Text3" refType="w" fact="0.2409"/>
              <dgm:constr type="h" for="ch" forName="Text3" refType="h" fact="0.0999"/>
              <dgm:constr type="l" for="ch" forName="Text4" refType="w" fact="0.0136"/>
              <dgm:constr type="t" for="ch" forName="Text4" refType="h" fact="0.8647"/>
              <dgm:constr type="w" for="ch" forName="Text4" refType="w" fact="0.1045"/>
              <dgm:constr type="h" for="ch" forName="Text4" refType="h" fact="0.0999"/>
            </dgm:constrLst>
          </dgm:if>
          <dgm:if name="Name8" axis="ch" ptType="node" func="cnt" op="equ" val="5">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l" for="ch" forName="Image1" refType="w" fact="0.1498"/>
              <dgm:constr type="t" for="ch" forName="Image1" refType="h" fact="0.2921"/>
              <dgm:constr type="w" for="ch" forName="Image1" refType="w" fact="0.5634"/>
              <dgm:constr type="h" for="ch" forName="Image1" refType="h" fact="0.417"/>
              <dgm:constr type="l" for="ch" forName="Accent1" refType="w" fact="0.1774"/>
              <dgm:constr type="t" for="ch" forName="Accent1" refType="h" fact="0.3236"/>
              <dgm:constr type="w" for="ch" forName="Accent1" refType="w" fact="0.5091"/>
              <dgm:constr type="h" for="ch" forName="Accent1" refType="h" fact="0.3515"/>
              <dgm:constr type="l" for="ch" forName="Image4" refType="w" fact="0"/>
              <dgm:constr type="t" for="ch" forName="Image4" refType="h" fact="0.539"/>
              <dgm:constr type="w" for="ch" forName="Image4" refType="w" fact="0.1316"/>
              <dgm:constr type="h" for="ch" forName="Image4" refType="h" fact="0.1604"/>
              <dgm:constr type="l" for="ch" forName="Accent4" refType="w" fact="0.0136"/>
              <dgm:constr type="t" for="ch" forName="Accent4" refType="h" fact="0.5559"/>
              <dgm:constr type="w" for="ch" forName="Accent4" refType="w" fact="0.1045"/>
              <dgm:constr type="h" for="ch" forName="Accent4" refType="h" fact="0.1281"/>
              <dgm:constr type="l" for="ch" forName="Image5" refType="w" fact="0.6287"/>
              <dgm:constr type="t" for="ch" forName="Image5" refType="h" fact="0.7301"/>
              <dgm:constr type="w" for="ch" forName="Image5" refType="w" fact="0.2318"/>
              <dgm:constr type="h" for="ch" forName="Image5" refType="h" fact="0.2699"/>
              <dgm:constr type="l" for="ch" forName="Accent5" refType="w" fact="0.642"/>
              <dgm:constr type="t" for="ch" forName="Accent5" refType="h" fact="0.7467"/>
              <dgm:constr type="w" for="ch" forName="Accent5" refType="w" fact="0.2045"/>
              <dgm:constr type="h" for="ch" forName="Accent5" refType="h" fact="0.2371"/>
              <dgm:constr type="l" for="ch" forName="Image3" refType="w" fact="0.7318"/>
              <dgm:constr type="t" for="ch" forName="Image3" refType="h" fact="0.4536"/>
              <dgm:constr type="w" for="ch" forName="Image3" refType="w" fact="0.2682"/>
              <dgm:constr type="h" for="ch" forName="Image3" refType="h" fact="0.1989"/>
              <dgm:constr type="l" for="ch" forName="Accent3" refType="w" fact="0.7455"/>
              <dgm:constr type="t" for="ch" forName="Accent3" refType="h" fact="0.4701"/>
              <dgm:constr type="w" for="ch" forName="Accent3" refType="w" fact="0.2409"/>
              <dgm:constr type="h" for="ch" forName="Accent3" refType="h" fact="0.1662"/>
              <dgm:constr type="l" for="ch" forName="Image2" refType="w" fact="0.4944"/>
              <dgm:constr type="t" for="ch" forName="Image2" refType="h" fact="0"/>
              <dgm:constr type="w" for="ch" forName="Image2" refType="w" fact="0.2205"/>
              <dgm:constr type="h" for="ch" forName="Image2" refType="h" fact="0.2699"/>
              <dgm:constr type="l" for="ch" forName="Accent2" refType="w" fact="0.508"/>
              <dgm:constr type="t" for="ch" forName="Accent2" refType="h" fact="0.0164"/>
              <dgm:constr type="w" for="ch" forName="Accent2" refType="w" fact="0.1932"/>
              <dgm:constr type="h" for="ch" forName="Accent2" refType="h" fact="0.2371"/>
              <dgm:constr type="l" for="ch" forName="Text1" refType="w" fact="0.1774"/>
              <dgm:constr type="t" for="ch" forName="Text1" refType="h" fact="0.5695"/>
              <dgm:constr type="w" for="ch" forName="Text1" refType="w" fact="0.5091"/>
              <dgm:constr type="h" for="ch" forName="Text1" refType="h" fact="0.1063"/>
              <dgm:constr type="l" for="ch" forName="Text2" refType="w" fact="0.5078"/>
              <dgm:constr type="t" for="ch" forName="Text2" refType="h" fact="0.1826"/>
              <dgm:constr type="w" for="ch" forName="Text2" refType="w" fact="0.1932"/>
              <dgm:constr type="h" for="ch" forName="Text2" refType="h" fact="0.0709"/>
              <dgm:constr type="l" for="ch" forName="Text3" refType="w" fact="0.7455"/>
              <dgm:constr type="t" for="ch" forName="Text3" refType="h" fact="0.5655"/>
              <dgm:constr type="w" for="ch" forName="Text3" refType="w" fact="0.2409"/>
              <dgm:constr type="h" for="ch" forName="Text3" refType="h" fact="0.0709"/>
              <dgm:constr type="l" for="ch" forName="Text5" refType="w" fact="0.642"/>
              <dgm:constr type="t" for="ch" forName="Text5" refType="h" fact="0.9129"/>
              <dgm:constr type="w" for="ch" forName="Text5" refType="w" fact="0.2045"/>
              <dgm:constr type="h" for="ch" forName="Text5" refType="h" fact="0.0709"/>
              <dgm:constr type="l" for="ch" forName="Text4" refType="w" fact="0.0136"/>
              <dgm:constr type="t" for="ch" forName="Text4" refType="h" fact="0.6132"/>
              <dgm:constr type="w" for="ch" forName="Text4" refType="w" fact="0.1045"/>
              <dgm:constr type="h" for="ch" forName="Text4" refType="h" fact="0.0709"/>
            </dgm:constrLst>
          </dgm:if>
          <dgm:else name="Name9">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primFontSz" for="des" forName="Text6" refType="primFontSz" refFor="des" refForName="Text1" op="equ"/>
              <dgm:constr type="l" for="ch" forName="Image1" refType="w" fact="0.1498"/>
              <dgm:constr type="t" for="ch" forName="Image1" refType="h" fact="0.2921"/>
              <dgm:constr type="w" for="ch" forName="Image1" refType="w" fact="0.5634"/>
              <dgm:constr type="h" for="ch" forName="Image1" refType="h" fact="0.417"/>
              <dgm:constr type="l" for="ch" forName="Accent1" refType="w" fact="0.1774"/>
              <dgm:constr type="t" for="ch" forName="Accent1" refType="h" fact="0.3236"/>
              <dgm:constr type="w" for="ch" forName="Accent1" refType="w" fact="0.5091"/>
              <dgm:constr type="h" for="ch" forName="Accent1" refType="h" fact="0.3515"/>
              <dgm:constr type="l" for="ch" forName="Image4" refType="w" fact="0"/>
              <dgm:constr type="t" for="ch" forName="Image4" refType="h" fact="0.539"/>
              <dgm:constr type="w" for="ch" forName="Image4" refType="w" fact="0.1316"/>
              <dgm:constr type="h" for="ch" forName="Image4" refType="h" fact="0.1604"/>
              <dgm:constr type="l" for="ch" forName="Accent4" refType="w" fact="0.0136"/>
              <dgm:constr type="t" for="ch" forName="Accent4" refType="h" fact="0.5559"/>
              <dgm:constr type="w" for="ch" forName="Accent4" refType="w" fact="0.1045"/>
              <dgm:constr type="h" for="ch" forName="Accent4" refType="h" fact="0.1281"/>
              <dgm:constr type="l" for="ch" forName="Image5" refType="w" fact="0.6287"/>
              <dgm:constr type="t" for="ch" forName="Image5" refType="h" fact="0.7301"/>
              <dgm:constr type="w" for="ch" forName="Image5" refType="w" fact="0.2318"/>
              <dgm:constr type="h" for="ch" forName="Image5" refType="h" fact="0.2699"/>
              <dgm:constr type="l" for="ch" forName="Accent5" refType="w" fact="0.642"/>
              <dgm:constr type="t" for="ch" forName="Accent5" refType="h" fact="0.7467"/>
              <dgm:constr type="w" for="ch" forName="Accent5" refType="w" fact="0.2045"/>
              <dgm:constr type="h" for="ch" forName="Accent5" refType="h" fact="0.2371"/>
              <dgm:constr type="l" for="ch" forName="Image3" refType="w" fact="0.7318"/>
              <dgm:constr type="t" for="ch" forName="Image3" refType="h" fact="0.4536"/>
              <dgm:constr type="w" for="ch" forName="Image3" refType="w" fact="0.2682"/>
              <dgm:constr type="h" for="ch" forName="Image3" refType="h" fact="0.1989"/>
              <dgm:constr type="l" for="ch" forName="Accent3" refType="w" fact="0.7455"/>
              <dgm:constr type="t" for="ch" forName="Accent3" refType="h" fact="0.4701"/>
              <dgm:constr type="w" for="ch" forName="Accent3" refType="w" fact="0.2409"/>
              <dgm:constr type="h" for="ch" forName="Accent3" refType="h" fact="0.1662"/>
              <dgm:constr type="l" for="ch" forName="Image2" refType="w" fact="0.4944"/>
              <dgm:constr type="t" for="ch" forName="Image2" refType="h" fact="0"/>
              <dgm:constr type="w" for="ch" forName="Image2" refType="w" fact="0.2205"/>
              <dgm:constr type="h" for="ch" forName="Image2" refType="h" fact="0.2699"/>
              <dgm:constr type="l" for="ch" forName="Accent2" refType="w" fact="0.508"/>
              <dgm:constr type="t" for="ch" forName="Accent2" refType="h" fact="0.0164"/>
              <dgm:constr type="w" for="ch" forName="Accent2" refType="w" fact="0.1932"/>
              <dgm:constr type="h" for="ch" forName="Accent2" refType="h" fact="0.2371"/>
              <dgm:constr type="l" for="ch" forName="Text1" refType="w" fact="0.1774"/>
              <dgm:constr type="t" for="ch" forName="Text1" refType="h" fact="0.5695"/>
              <dgm:constr type="w" for="ch" forName="Text1" refType="w" fact="0.5091"/>
              <dgm:constr type="h" for="ch" forName="Text1" refType="h" fact="0.1063"/>
              <dgm:constr type="l" for="ch" forName="Image6" refType="w" fact="0.151"/>
              <dgm:constr type="t" for="ch" forName="Image6" refType="h" fact="0.7301"/>
              <dgm:constr type="w" for="ch" forName="Image6" refType="w" fact="0.2361"/>
              <dgm:constr type="h" for="ch" forName="Image6" refType="h" fact="0.1604"/>
              <dgm:constr type="l" for="ch" forName="Accent6" refType="w" fact="0.1648"/>
              <dgm:constr type="t" for="ch" forName="Accent6" refType="h" fact="0.7467"/>
              <dgm:constr type="w" for="ch" forName="Accent6" refType="w" fact="0.2091"/>
              <dgm:constr type="h" for="ch" forName="Accent6" refType="h" fact="0.1281"/>
              <dgm:constr type="l" for="ch" forName="Text2" refType="w" fact="0.5078"/>
              <dgm:constr type="t" for="ch" forName="Text2" refType="h" fact="0.1826"/>
              <dgm:constr type="w" for="ch" forName="Text2" refType="w" fact="0.1932"/>
              <dgm:constr type="h" for="ch" forName="Text2" refType="h" fact="0.0709"/>
              <dgm:constr type="l" for="ch" forName="Text3" refType="w" fact="0.7455"/>
              <dgm:constr type="t" for="ch" forName="Text3" refType="h" fact="0.5655"/>
              <dgm:constr type="w" for="ch" forName="Text3" refType="w" fact="0.2409"/>
              <dgm:constr type="h" for="ch" forName="Text3" refType="h" fact="0.0709"/>
              <dgm:constr type="l" for="ch" forName="Text5" refType="w" fact="0.642"/>
              <dgm:constr type="t" for="ch" forName="Text5" refType="h" fact="0.9129"/>
              <dgm:constr type="w" for="ch" forName="Text5" refType="w" fact="0.2045"/>
              <dgm:constr type="h" for="ch" forName="Text5" refType="h" fact="0.0709"/>
              <dgm:constr type="l" for="ch" forName="Text6" refType="w" fact="0.1648"/>
              <dgm:constr type="t" for="ch" forName="Text6" refType="h" fact="0.8039"/>
              <dgm:constr type="w" for="ch" forName="Text6" refType="w" fact="0.2091"/>
              <dgm:constr type="h" for="ch" forName="Text6" refType="h" fact="0.0709"/>
              <dgm:constr type="l" for="ch" forName="Text4" refType="w" fact="0.0136"/>
              <dgm:constr type="t" for="ch" forName="Text4" refType="h" fact="0.6132"/>
              <dgm:constr type="w" for="ch" forName="Text4" refType="w" fact="0.1045"/>
              <dgm:constr type="h" for="ch" forName="Text4" refType="h" fact="0.0709"/>
            </dgm:constrLst>
          </dgm:else>
        </dgm:choose>
      </dgm:if>
      <dgm:else name="Name10">
        <dgm:choose name="Name11">
          <dgm:if name="Name12" axis="ch" ptType="node" func="cnt" op="equ" val="1">
            <dgm:alg type="composite">
              <dgm:param type="ar" val="1.62"/>
            </dgm:alg>
            <dgm:constrLst>
              <dgm:constr type="primFontSz" for="des" forName="Text1" val="65"/>
              <dgm:constr type="l" for="ch" forName="Image1" refType="w" fact="0"/>
              <dgm:constr type="t" for="ch" forName="Image1" refType="h" fact="0"/>
              <dgm:constr type="w" for="ch" forName="Image1" refType="w"/>
              <dgm:constr type="h" for="ch" forName="Image1" refType="h"/>
              <dgm:constr type="l" for="ch" forName="Accent1" refType="w" fact="0.0491"/>
              <dgm:constr type="t" for="ch" forName="Accent1" refType="h" fact="0.0756"/>
              <dgm:constr type="w" for="ch" forName="Accent1" refType="w" fact="0.9035"/>
              <dgm:constr type="h" for="ch" forName="Accent1" refType="h" fact="0.8429"/>
              <dgm:constr type="l" for="ch" forName="Text1" refType="w" fact="0.0491"/>
              <dgm:constr type="t" for="ch" forName="Text1" refType="h" fact="0.6654"/>
              <dgm:constr type="w" for="ch" forName="Text1" refType="w" fact="0.9035"/>
              <dgm:constr type="h" for="ch" forName="Text1" refType="h" fact="0.2548"/>
            </dgm:constrLst>
          </dgm:if>
          <dgm:if name="Name13" axis="ch" ptType="node" func="cnt" op="equ" val="2">
            <dgm:alg type="composite">
              <dgm:param type="ar" val="0.9528"/>
            </dgm:alg>
            <dgm:constrLst>
              <dgm:constr type="primFontSz" for="des" forName="Text1" val="65"/>
              <dgm:constr type="primFontSz" for="des" forName="Text2" refType="primFontSz" refFor="des" refForName="Text1" op="equ"/>
              <dgm:constr type="r" for="ch" forName="Image1" refType="w"/>
              <dgm:constr type="t" for="ch" forName="Image1" refType="h" fact="0.4119"/>
              <dgm:constr type="w" for="ch" forName="Image1" refType="w" fact="0.997"/>
              <dgm:constr type="h" for="ch" forName="Image1" refType="h" fact="0.5881"/>
              <dgm:constr type="r" for="ch" forName="Accent1" refType="w" fact="0.951"/>
              <dgm:constr type="t" for="ch" forName="Accent1" refType="h" fact="0.4563"/>
              <dgm:constr type="w" for="ch" forName="Accent1" refType="w" fact="0.9008"/>
              <dgm:constr type="h" for="ch" forName="Accent1" refType="h" fact="0.4958"/>
              <dgm:constr type="r" for="ch" forName="Image2" refType="w" fact="0.3901"/>
              <dgm:constr type="t" for="ch" forName="Image2" refType="h" fact="0"/>
              <dgm:constr type="w" for="ch" forName="Image2" refType="w" fact="0.3901"/>
              <dgm:constr type="h" for="ch" forName="Image2" refType="h" fact="0.3806"/>
              <dgm:constr type="r" for="ch" forName="Accent2" refType="w" fact="0.3662"/>
              <dgm:constr type="t" for="ch" forName="Accent2" refType="h" fact="0.0231"/>
              <dgm:constr type="w" for="ch" forName="Accent2" refType="w" fact="0.3418"/>
              <dgm:constr type="h" for="ch" forName="Accent2" refType="h" fact="0.3343"/>
              <dgm:constr type="r" for="ch" forName="Text1" refType="w" fact="0.951"/>
              <dgm:constr type="t" for="ch" forName="Text1" refType="h" fact="0.8032"/>
              <dgm:constr type="w" for="ch" forName="Text1" refType="w" fact="0.9008"/>
              <dgm:constr type="h" for="ch" forName="Text1" refType="h" fact="0.1499"/>
              <dgm:constr type="r" for="ch" forName="Text2" refType="w" fact="0.3665"/>
              <dgm:constr type="t" for="ch" forName="Text2" refType="h" fact="0.2575"/>
              <dgm:constr type="w" for="ch" forName="Text2" refType="w" fact="0.3418"/>
              <dgm:constr type="h" for="ch" forName="Text2" refType="h" fact="0.0999"/>
            </dgm:constrLst>
          </dgm:if>
          <dgm:if name="Name14" axis="ch" ptType="node" func="cnt" op="equ" val="3">
            <dgm:alg type="composite">
              <dgm:param type="ar" val="1.4351"/>
            </dgm:alg>
            <dgm:constrLst>
              <dgm:constr type="primFontSz" for="des" forName="Text1" val="65"/>
              <dgm:constr type="primFontSz" for="des" forName="Text2" refType="primFontSz" refFor="des" refForName="Text1" op="equ"/>
              <dgm:constr type="primFontSz" for="des" forName="Text3" refType="primFontSz" refFor="des" refForName="Text1" op="equ"/>
              <dgm:constr type="r" for="ch" forName="Image1" refType="w"/>
              <dgm:constr type="t" for="ch" forName="Image1" refType="h" fact="0.4119"/>
              <dgm:constr type="w" for="ch" forName="Image1" refType="w" fact="0.6627"/>
              <dgm:constr type="h" for="ch" forName="Image1" refType="h" fact="0.5881"/>
              <dgm:constr type="r" for="ch" forName="Accent1" refType="w" fact="0.9674"/>
              <dgm:constr type="t" for="ch" forName="Accent1" refType="h" fact="0.4563"/>
              <dgm:constr type="w" for="ch" forName="Accent1" refType="w" fact="0.5988"/>
              <dgm:constr type="h" for="ch" forName="Accent1" refType="h" fact="0.4958"/>
              <dgm:constr type="r" for="ch" forName="Image3" refType="w" fact="0.3154"/>
              <dgm:constr type="t" for="ch" forName="Image3" refType="h" fact="0.6397"/>
              <dgm:constr type="w" for="ch" forName="Image3" refType="w" fact="0.3154"/>
              <dgm:constr type="h" for="ch" forName="Image3" refType="h" fact="0.2805"/>
              <dgm:constr type="r" for="ch" forName="Accent3" refType="w" fact="0.2994"/>
              <dgm:constr type="t" for="ch" forName="Accent3" refType="h" fact="0.6629"/>
              <dgm:constr type="w" for="ch" forName="Accent3" refType="w" fact="0.2833"/>
              <dgm:constr type="h" for="ch" forName="Accent3" refType="h" fact="0.2344"/>
              <dgm:constr type="r" for="ch" forName="Image2" refType="w" fact="0.5946"/>
              <dgm:constr type="t" for="ch" forName="Image2" refType="h" fact="0"/>
              <dgm:constr type="w" for="ch" forName="Image2" refType="w" fact="0.2593"/>
              <dgm:constr type="h" for="ch" forName="Image2" refType="h" fact="0.3806"/>
              <dgm:constr type="r" for="ch" forName="Accent2" refType="w" fact="0.5787"/>
              <dgm:constr type="t" for="ch" forName="Accent2" refType="h" fact="0.0231"/>
              <dgm:constr type="w" for="ch" forName="Accent2" refType="w" fact="0.2272"/>
              <dgm:constr type="h" for="ch" forName="Accent2" refType="h" fact="0.3343"/>
              <dgm:constr type="r" for="ch" forName="Text1" refType="w" fact="0.9674"/>
              <dgm:constr type="t" for="ch" forName="Text1" refType="h" fact="0.8032"/>
              <dgm:constr type="w" for="ch" forName="Text1" refType="w" fact="0.5988"/>
              <dgm:constr type="h" for="ch" forName="Text1" refType="h" fact="0.1499"/>
              <dgm:constr type="r" for="ch" forName="Text2" refType="w" fact="0.5789"/>
              <dgm:constr type="t" for="ch" forName="Text2" refType="h" fact="0.2575"/>
              <dgm:constr type="w" for="ch" forName="Text2" refType="w" fact="0.2272"/>
              <dgm:constr type="h" for="ch" forName="Text2" refType="h" fact="0.0999"/>
              <dgm:constr type="r" for="ch" forName="Text3" refType="w" fact="0.2994"/>
              <dgm:constr type="t" for="ch" forName="Text3" refType="h" fact="0.7974"/>
              <dgm:constr type="w" for="ch" forName="Text3" refType="w" fact="0.2833"/>
              <dgm:constr type="h" for="ch" forName="Text3" refType="h" fact="0.0999"/>
            </dgm:constrLst>
          </dgm:if>
          <dgm:if name="Name15" axis="ch" ptType="node" func="cnt" op="equ" val="4">
            <dgm:alg type="composite">
              <dgm:param type="ar" val="1.6922"/>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r" for="ch" forName="Image1" refType="w" fact="0.8502"/>
              <dgm:constr type="t" for="ch" forName="Image1" refType="h" fact="0.4119"/>
              <dgm:constr type="w" for="ch" forName="Image1" refType="w" fact="0.5634"/>
              <dgm:constr type="h" for="ch" forName="Image1" refType="h" fact="0.5881"/>
              <dgm:constr type="r" for="ch" forName="Accent1" refType="w" fact="0.8226"/>
              <dgm:constr type="t" for="ch" forName="Accent1" refType="h" fact="0.4563"/>
              <dgm:constr type="w" for="ch" forName="Accent1" refType="w" fact="0.5091"/>
              <dgm:constr type="h" for="ch" forName="Accent1" refType="h" fact="0.4958"/>
              <dgm:constr type="r" for="ch" forName="Image4" refType="w"/>
              <dgm:constr type="t" for="ch" forName="Image4" refType="h" fact="0.7601"/>
              <dgm:constr type="w" for="ch" forName="Image4" refType="w" fact="0.1316"/>
              <dgm:constr type="h" for="ch" forName="Image4" refType="h" fact="0.2262"/>
              <dgm:constr type="r" for="ch" forName="Accent4" refType="w" fact="0.9864"/>
              <dgm:constr type="t" for="ch" forName="Accent4" refType="h" fact="0.7839"/>
              <dgm:constr type="w" for="ch" forName="Accent4" refType="w" fact="0.1045"/>
              <dgm:constr type="h" for="ch" forName="Accent4" refType="h" fact="0.1806"/>
              <dgm:constr type="r" for="ch" forName="Image3" refType="w" fact="0.2682"/>
              <dgm:constr type="t" for="ch" forName="Image3" refType="h" fact="0.6397"/>
              <dgm:constr type="w" for="ch" forName="Image3" refType="w" fact="0.2682"/>
              <dgm:constr type="h" for="ch" forName="Image3" refType="h" fact="0.2805"/>
              <dgm:constr type="r" for="ch" forName="Accent3" refType="w" fact="0.2545"/>
              <dgm:constr type="t" for="ch" forName="Accent3" refType="h" fact="0.6629"/>
              <dgm:constr type="w" for="ch" forName="Accent3" refType="w" fact="0.2409"/>
              <dgm:constr type="h" for="ch" forName="Accent3" refType="h" fact="0.2344"/>
              <dgm:constr type="r" for="ch" forName="Image2" refType="w" fact="0.5056"/>
              <dgm:constr type="t" for="ch" forName="Image2" refType="h" fact="0"/>
              <dgm:constr type="w" for="ch" forName="Image2" refType="w" fact="0.2205"/>
              <dgm:constr type="h" for="ch" forName="Image2" refType="h" fact="0.3806"/>
              <dgm:constr type="r" for="ch" forName="Accent2" refType="w" fact="0.492"/>
              <dgm:constr type="t" for="ch" forName="Accent2" refType="h" fact="0.0231"/>
              <dgm:constr type="w" for="ch" forName="Accent2" refType="w" fact="0.1932"/>
              <dgm:constr type="h" for="ch" forName="Accent2" refType="h" fact="0.3343"/>
              <dgm:constr type="r" for="ch" forName="Text1" refType="w" fact="0.8226"/>
              <dgm:constr type="t" for="ch" forName="Text1" refType="h" fact="0.8032"/>
              <dgm:constr type="w" for="ch" forName="Text1" refType="w" fact="0.5091"/>
              <dgm:constr type="h" for="ch" forName="Text1" refType="h" fact="0.1499"/>
              <dgm:constr type="r" for="ch" forName="Text2" refType="w" fact="0.4922"/>
              <dgm:constr type="t" for="ch" forName="Text2" refType="h" fact="0.2575"/>
              <dgm:constr type="w" for="ch" forName="Text2" refType="w" fact="0.1932"/>
              <dgm:constr type="h" for="ch" forName="Text2" refType="h" fact="0.0999"/>
              <dgm:constr type="r" for="ch" forName="Text3" refType="w" fact="0.2545"/>
              <dgm:constr type="t" for="ch" forName="Text3" refType="h" fact="0.7974"/>
              <dgm:constr type="w" for="ch" forName="Text3" refType="w" fact="0.2409"/>
              <dgm:constr type="h" for="ch" forName="Text3" refType="h" fact="0.0999"/>
              <dgm:constr type="r" for="ch" forName="Text4" refType="w" fact="0.9864"/>
              <dgm:constr type="t" for="ch" forName="Text4" refType="h" fact="0.8647"/>
              <dgm:constr type="w" for="ch" forName="Text4" refType="w" fact="0.1045"/>
              <dgm:constr type="h" for="ch" forName="Text4" refType="h" fact="0.0999"/>
            </dgm:constrLst>
          </dgm:if>
          <dgm:if name="Name16" axis="ch" ptType="node" func="cnt" op="equ" val="5">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r" for="ch" forName="Image1" refType="w" fact="0.8502"/>
              <dgm:constr type="t" for="ch" forName="Image1" refType="h" fact="0.2921"/>
              <dgm:constr type="w" for="ch" forName="Image1" refType="w" fact="0.5634"/>
              <dgm:constr type="h" for="ch" forName="Image1" refType="h" fact="0.417"/>
              <dgm:constr type="r" for="ch" forName="Accent1" refType="w" fact="0.8226"/>
              <dgm:constr type="t" for="ch" forName="Accent1" refType="h" fact="0.3236"/>
              <dgm:constr type="w" for="ch" forName="Accent1" refType="w" fact="0.5091"/>
              <dgm:constr type="h" for="ch" forName="Accent1" refType="h" fact="0.3515"/>
              <dgm:constr type="r" for="ch" forName="Image4" refType="w"/>
              <dgm:constr type="t" for="ch" forName="Image4" refType="h" fact="0.539"/>
              <dgm:constr type="w" for="ch" forName="Image4" refType="w" fact="0.1316"/>
              <dgm:constr type="h" for="ch" forName="Image4" refType="h" fact="0.1604"/>
              <dgm:constr type="r" for="ch" forName="Accent4" refType="w" fact="0.9864"/>
              <dgm:constr type="t" for="ch" forName="Accent4" refType="h" fact="0.5559"/>
              <dgm:constr type="w" for="ch" forName="Accent4" refType="w" fact="0.1045"/>
              <dgm:constr type="h" for="ch" forName="Accent4" refType="h" fact="0.1281"/>
              <dgm:constr type="r" for="ch" forName="Image5" refType="w" fact="0.3723"/>
              <dgm:constr type="t" for="ch" forName="Image5" refType="h" fact="0.7301"/>
              <dgm:constr type="w" for="ch" forName="Image5" refType="w" fact="0.2318"/>
              <dgm:constr type="h" for="ch" forName="Image5" refType="h" fact="0.2699"/>
              <dgm:constr type="r" for="ch" forName="Accent5" refType="w" fact="0.358"/>
              <dgm:constr type="t" for="ch" forName="Accent5" refType="h" fact="0.7467"/>
              <dgm:constr type="w" for="ch" forName="Accent5" refType="w" fact="0.2045"/>
              <dgm:constr type="h" for="ch" forName="Accent5" refType="h" fact="0.2371"/>
              <dgm:constr type="r" for="ch" forName="Image3" refType="w" fact="0.2682"/>
              <dgm:constr type="t" for="ch" forName="Image3" refType="h" fact="0.4536"/>
              <dgm:constr type="w" for="ch" forName="Image3" refType="w" fact="0.2682"/>
              <dgm:constr type="h" for="ch" forName="Image3" refType="h" fact="0.1989"/>
              <dgm:constr type="r" for="ch" forName="Accent3" refType="w" fact="0.2545"/>
              <dgm:constr type="t" for="ch" forName="Accent3" refType="h" fact="0.4701"/>
              <dgm:constr type="w" for="ch" forName="Accent3" refType="w" fact="0.2409"/>
              <dgm:constr type="h" for="ch" forName="Accent3" refType="h" fact="0.1662"/>
              <dgm:constr type="r" for="ch" forName="Image2" refType="w" fact="0.5056"/>
              <dgm:constr type="t" for="ch" forName="Image2" refType="h" fact="0"/>
              <dgm:constr type="w" for="ch" forName="Image2" refType="w" fact="0.2205"/>
              <dgm:constr type="h" for="ch" forName="Image2" refType="h" fact="0.2699"/>
              <dgm:constr type="r" for="ch" forName="Accent2" refType="w" fact="0.492"/>
              <dgm:constr type="t" for="ch" forName="Accent2" refType="h" fact="0.0164"/>
              <dgm:constr type="w" for="ch" forName="Accent2" refType="w" fact="0.1932"/>
              <dgm:constr type="h" for="ch" forName="Accent2" refType="h" fact="0.2371"/>
              <dgm:constr type="r" for="ch" forName="Text1" refType="w" fact="0.8226"/>
              <dgm:constr type="t" for="ch" forName="Text1" refType="h" fact="0.5695"/>
              <dgm:constr type="w" for="ch" forName="Text1" refType="w" fact="0.5091"/>
              <dgm:constr type="h" for="ch" forName="Text1" refType="h" fact="0.1063"/>
              <dgm:constr type="r" for="ch" forName="Text2" refType="w" fact="0.4922"/>
              <dgm:constr type="t" for="ch" forName="Text2" refType="h" fact="0.1826"/>
              <dgm:constr type="w" for="ch" forName="Text2" refType="w" fact="0.1932"/>
              <dgm:constr type="h" for="ch" forName="Text2" refType="h" fact="0.0709"/>
              <dgm:constr type="r" for="ch" forName="Text3" refType="w" fact="0.2545"/>
              <dgm:constr type="t" for="ch" forName="Text3" refType="h" fact="0.5655"/>
              <dgm:constr type="w" for="ch" forName="Text3" refType="w" fact="0.2409"/>
              <dgm:constr type="h" for="ch" forName="Text3" refType="h" fact="0.0709"/>
              <dgm:constr type="r" for="ch" forName="Text5" refType="w" fact="0.358"/>
              <dgm:constr type="t" for="ch" forName="Text5" refType="h" fact="0.9129"/>
              <dgm:constr type="w" for="ch" forName="Text5" refType="w" fact="0.2045"/>
              <dgm:constr type="h" for="ch" forName="Text5" refType="h" fact="0.0709"/>
              <dgm:constr type="r" for="ch" forName="Text4" refType="w" fact="0.9864"/>
              <dgm:constr type="t" for="ch" forName="Text4" refType="h" fact="0.6132"/>
              <dgm:constr type="w" for="ch" forName="Text4" refType="w" fact="0.1045"/>
              <dgm:constr type="h" for="ch" forName="Text4" refType="h" fact="0.0709"/>
            </dgm:constrLst>
          </dgm:if>
          <dgm:else name="Name17">
            <dgm:alg type="composite">
              <dgm:param type="ar" val="1.1999"/>
            </dgm:alg>
            <dgm:constrLst>
              <dgm:constr type="primFontSz" for="des" forName="Text1" val="65"/>
              <dgm:constr type="primFontSz" for="des" forName="Text2" refType="primFontSz" refFor="des" refForName="Text1" op="equ"/>
              <dgm:constr type="primFontSz" for="des" forName="Text3" refType="primFontSz" refFor="des" refForName="Text1" op="equ"/>
              <dgm:constr type="primFontSz" for="des" forName="Text4" refType="primFontSz" refFor="des" refForName="Text1" op="equ"/>
              <dgm:constr type="primFontSz" for="des" forName="Text5" refType="primFontSz" refFor="des" refForName="Text1" op="equ"/>
              <dgm:constr type="primFontSz" for="des" forName="Text6" refType="primFontSz" refFor="des" refForName="Text1" op="equ"/>
              <dgm:constr type="r" for="ch" forName="Image1" refType="w" fact="0.8502"/>
              <dgm:constr type="t" for="ch" forName="Image1" refType="h" fact="0.2921"/>
              <dgm:constr type="w" for="ch" forName="Image1" refType="w" fact="0.5634"/>
              <dgm:constr type="h" for="ch" forName="Image1" refType="h" fact="0.417"/>
              <dgm:constr type="r" for="ch" forName="Accent1" refType="w" fact="0.8226"/>
              <dgm:constr type="t" for="ch" forName="Accent1" refType="h" fact="0.3236"/>
              <dgm:constr type="w" for="ch" forName="Accent1" refType="w" fact="0.5091"/>
              <dgm:constr type="h" for="ch" forName="Accent1" refType="h" fact="0.3515"/>
              <dgm:constr type="r" for="ch" forName="Image4" refType="w"/>
              <dgm:constr type="t" for="ch" forName="Image4" refType="h" fact="0.539"/>
              <dgm:constr type="w" for="ch" forName="Image4" refType="w" fact="0.1316"/>
              <dgm:constr type="h" for="ch" forName="Image4" refType="h" fact="0.1604"/>
              <dgm:constr type="r" for="ch" forName="Accent4" refType="w" fact="0.9864"/>
              <dgm:constr type="t" for="ch" forName="Accent4" refType="h" fact="0.5559"/>
              <dgm:constr type="w" for="ch" forName="Accent4" refType="w" fact="0.1045"/>
              <dgm:constr type="h" for="ch" forName="Accent4" refType="h" fact="0.1281"/>
              <dgm:constr type="r" for="ch" forName="Image5" refType="w" fact="0.3713"/>
              <dgm:constr type="t" for="ch" forName="Image5" refType="h" fact="0.7301"/>
              <dgm:constr type="w" for="ch" forName="Image5" refType="w" fact="0.2318"/>
              <dgm:constr type="h" for="ch" forName="Image5" refType="h" fact="0.2699"/>
              <dgm:constr type="r" for="ch" forName="Accent5" refType="w" fact="0.358"/>
              <dgm:constr type="t" for="ch" forName="Accent5" refType="h" fact="0.7467"/>
              <dgm:constr type="w" for="ch" forName="Accent5" refType="w" fact="0.2045"/>
              <dgm:constr type="h" for="ch" forName="Accent5" refType="h" fact="0.2371"/>
              <dgm:constr type="r" for="ch" forName="Image3" refType="w" fact="0.2682"/>
              <dgm:constr type="t" for="ch" forName="Image3" refType="h" fact="0.4536"/>
              <dgm:constr type="w" for="ch" forName="Image3" refType="w" fact="0.2682"/>
              <dgm:constr type="h" for="ch" forName="Image3" refType="h" fact="0.1989"/>
              <dgm:constr type="r" for="ch" forName="Accent3" refType="w" fact="0.2545"/>
              <dgm:constr type="t" for="ch" forName="Accent3" refType="h" fact="0.4701"/>
              <dgm:constr type="w" for="ch" forName="Accent3" refType="w" fact="0.2409"/>
              <dgm:constr type="h" for="ch" forName="Accent3" refType="h" fact="0.1662"/>
              <dgm:constr type="r" for="ch" forName="Image2" refType="w" fact="0.5056"/>
              <dgm:constr type="t" for="ch" forName="Image2" refType="h" fact="0"/>
              <dgm:constr type="w" for="ch" forName="Image2" refType="w" fact="0.2205"/>
              <dgm:constr type="h" for="ch" forName="Image2" refType="h" fact="0.2699"/>
              <dgm:constr type="r" for="ch" forName="Accent2" refType="w" fact="0.492"/>
              <dgm:constr type="t" for="ch" forName="Accent2" refType="h" fact="0.0164"/>
              <dgm:constr type="w" for="ch" forName="Accent2" refType="w" fact="0.1932"/>
              <dgm:constr type="h" for="ch" forName="Accent2" refType="h" fact="0.2371"/>
              <dgm:constr type="r" for="ch" forName="Text1" refType="w" fact="0.8226"/>
              <dgm:constr type="t" for="ch" forName="Text1" refType="h" fact="0.5695"/>
              <dgm:constr type="w" for="ch" forName="Text1" refType="w" fact="0.5091"/>
              <dgm:constr type="h" for="ch" forName="Text1" refType="h" fact="0.1063"/>
              <dgm:constr type="r" for="ch" forName="Image6" refType="w" fact="0.849"/>
              <dgm:constr type="t" for="ch" forName="Image6" refType="h" fact="0.7301"/>
              <dgm:constr type="w" for="ch" forName="Image6" refType="w" fact="0.2361"/>
              <dgm:constr type="h" for="ch" forName="Image6" refType="h" fact="0.1604"/>
              <dgm:constr type="r" for="ch" forName="Accent6" refType="w" fact="0.8352"/>
              <dgm:constr type="t" for="ch" forName="Accent6" refType="h" fact="0.7467"/>
              <dgm:constr type="w" for="ch" forName="Accent6" refType="w" fact="0.2091"/>
              <dgm:constr type="h" for="ch" forName="Accent6" refType="h" fact="0.1281"/>
              <dgm:constr type="r" for="ch" forName="Text2" refType="w" fact="0.4922"/>
              <dgm:constr type="t" for="ch" forName="Text2" refType="h" fact="0.1826"/>
              <dgm:constr type="w" for="ch" forName="Text2" refType="w" fact="0.1932"/>
              <dgm:constr type="h" for="ch" forName="Text2" refType="h" fact="0.0709"/>
              <dgm:constr type="r" for="ch" forName="Text3" refType="w" fact="0.2545"/>
              <dgm:constr type="t" for="ch" forName="Text3" refType="h" fact="0.5655"/>
              <dgm:constr type="w" for="ch" forName="Text3" refType="w" fact="0.2409"/>
              <dgm:constr type="h" for="ch" forName="Text3" refType="h" fact="0.0709"/>
              <dgm:constr type="r" for="ch" forName="Text5" refType="w" fact="0.358"/>
              <dgm:constr type="t" for="ch" forName="Text5" refType="h" fact="0.9129"/>
              <dgm:constr type="w" for="ch" forName="Text5" refType="w" fact="0.2045"/>
              <dgm:constr type="h" for="ch" forName="Text5" refType="h" fact="0.0709"/>
              <dgm:constr type="r" for="ch" forName="Text6" refType="w" fact="0.8352"/>
              <dgm:constr type="t" for="ch" forName="Text6" refType="h" fact="0.8039"/>
              <dgm:constr type="w" for="ch" forName="Text6" refType="w" fact="0.2091"/>
              <dgm:constr type="h" for="ch" forName="Text6" refType="h" fact="0.0709"/>
              <dgm:constr type="r" for="ch" forName="Text4" refType="w" fact="0.9864"/>
              <dgm:constr type="t" for="ch" forName="Text4" refType="h" fact="0.6132"/>
              <dgm:constr type="w" for="ch" forName="Text4" refType="w" fact="0.1045"/>
              <dgm:constr type="h" for="ch" forName="Text4" refType="h" fact="0.0709"/>
            </dgm:constrLst>
          </dgm:else>
        </dgm:choose>
      </dgm:else>
    </dgm:choose>
    <dgm:forEach name="wrapper" axis="self" ptType="parTrans">
      <dgm:forEach name="ImageRepeat" axis="self">
        <dgm:layoutNode name="Image" styleLbl="alignImgPlace1">
          <dgm:alg type="sp"/>
          <dgm:shape xmlns:r="http://schemas.openxmlformats.org/officeDocument/2006/relationships" type="rect" r:blip="" blipPhldr="1">
            <dgm:adjLst/>
          </dgm:shape>
          <dgm:presOf/>
        </dgm:layoutNode>
      </dgm:forEach>
      <dgm:forEach name="accentRepeat" axis="self">
        <dgm:layoutNode name="Accent" styleLbl="parChTrans1D1">
          <dgm:alg type="sp"/>
          <dgm:shape xmlns:r="http://schemas.openxmlformats.org/officeDocument/2006/relationships" type="rect" r:blip="">
            <dgm:adjLst/>
          </dgm:shape>
          <dgm:presOf/>
        </dgm:layoutNode>
      </dgm:forEach>
    </dgm:forEach>
    <dgm:forEach name="Name18" axis="ch" ptType="node" cnt="1">
      <dgm:layoutNode name="Image1">
        <dgm:alg type="sp"/>
        <dgm:shape xmlns:r="http://schemas.openxmlformats.org/officeDocument/2006/relationships" r:blip="">
          <dgm:adjLst/>
        </dgm:shape>
        <dgm:presOf/>
        <dgm:forEach name="Name19" ref="ImageRepeat"/>
      </dgm:layoutNode>
      <dgm:layoutNode name="Accent1">
        <dgm:alg type="sp"/>
        <dgm:shape xmlns:r="http://schemas.openxmlformats.org/officeDocument/2006/relationships" r:blip="">
          <dgm:adjLst/>
        </dgm:shape>
        <dgm:presOf/>
        <dgm:constrLst/>
        <dgm:forEach name="Name20" ref="accentRepeat"/>
      </dgm:layoutNode>
      <dgm:layoutNode name="Text1" styleLbl="alignImgPlace1">
        <dgm:varLst>
          <dgm:chMax val="0"/>
          <dgm:chPref val="0"/>
          <dgm:bulletEnabled val="1"/>
        </dgm:varLst>
        <dgm:alg type="tx">
          <dgm:param type="parTxLTRAlign" val="r"/>
          <dgm:param type="shpTxLTRAlignCh" val="r"/>
          <dgm:param type="txAnchorVert" val="b"/>
          <dgm:param type="txAnchorVertCh" val="b"/>
          <dgm:param type="lnSpPar" val="100"/>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1" axis="ch" ptType="node" st="2" cnt="1">
      <dgm:layoutNode name="Image2">
        <dgm:alg type="sp"/>
        <dgm:shape xmlns:r="http://schemas.openxmlformats.org/officeDocument/2006/relationships" r:blip="">
          <dgm:adjLst/>
        </dgm:shape>
        <dgm:presOf/>
        <dgm:forEach name="Name22" ref="ImageRepeat"/>
      </dgm:layoutNode>
      <dgm:layoutNode name="Accent2">
        <dgm:alg type="sp"/>
        <dgm:shape xmlns:r="http://schemas.openxmlformats.org/officeDocument/2006/relationships" r:blip="">
          <dgm:adjLst/>
        </dgm:shape>
        <dgm:presOf/>
        <dgm:constrLst/>
        <dgm:forEach name="Name23" ref="accentRepeat"/>
      </dgm:layoutNode>
      <dgm:layoutNode name="Text2"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4" axis="ch" ptType="node" st="3" cnt="1">
      <dgm:layoutNode name="Image3">
        <dgm:alg type="sp"/>
        <dgm:shape xmlns:r="http://schemas.openxmlformats.org/officeDocument/2006/relationships" r:blip="">
          <dgm:adjLst/>
        </dgm:shape>
        <dgm:presOf/>
        <dgm:forEach name="Name25" ref="ImageRepeat"/>
      </dgm:layoutNode>
      <dgm:layoutNode name="Accent3">
        <dgm:alg type="sp"/>
        <dgm:shape xmlns:r="http://schemas.openxmlformats.org/officeDocument/2006/relationships" r:blip="">
          <dgm:adjLst/>
        </dgm:shape>
        <dgm:presOf/>
        <dgm:constrLst/>
        <dgm:forEach name="Name26" ref="accentRepeat"/>
      </dgm:layoutNode>
      <dgm:layoutNode name="Text3"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27" axis="ch" ptType="node" st="4" cnt="1">
      <dgm:layoutNode name="Image4">
        <dgm:alg type="sp"/>
        <dgm:shape xmlns:r="http://schemas.openxmlformats.org/officeDocument/2006/relationships" r:blip="">
          <dgm:adjLst/>
        </dgm:shape>
        <dgm:presOf/>
        <dgm:forEach name="Name28" ref="ImageRepeat"/>
      </dgm:layoutNode>
      <dgm:layoutNode name="Accent4">
        <dgm:alg type="sp"/>
        <dgm:shape xmlns:r="http://schemas.openxmlformats.org/officeDocument/2006/relationships" r:blip="">
          <dgm:adjLst/>
        </dgm:shape>
        <dgm:presOf/>
        <dgm:constrLst/>
        <dgm:forEach name="Name29" ref="accentRepeat"/>
      </dgm:layoutNode>
      <dgm:layoutNode name="Text4"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30" axis="ch" ptType="node" st="5" cnt="1">
      <dgm:layoutNode name="Image5">
        <dgm:alg type="sp"/>
        <dgm:shape xmlns:r="http://schemas.openxmlformats.org/officeDocument/2006/relationships" r:blip="">
          <dgm:adjLst/>
        </dgm:shape>
        <dgm:presOf/>
        <dgm:forEach name="Name31" ref="ImageRepeat"/>
      </dgm:layoutNode>
      <dgm:layoutNode name="Accent5">
        <dgm:alg type="sp"/>
        <dgm:shape xmlns:r="http://schemas.openxmlformats.org/officeDocument/2006/relationships" r:blip="">
          <dgm:adjLst/>
        </dgm:shape>
        <dgm:presOf/>
        <dgm:constrLst/>
        <dgm:forEach name="Name32" ref="accentRepeat"/>
      </dgm:layoutNode>
      <dgm:layoutNode name="Text5"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forEach name="Name33" axis="ch" ptType="node" st="6" cnt="1">
      <dgm:layoutNode name="Image6">
        <dgm:alg type="sp"/>
        <dgm:shape xmlns:r="http://schemas.openxmlformats.org/officeDocument/2006/relationships" r:blip="">
          <dgm:adjLst/>
        </dgm:shape>
        <dgm:presOf/>
        <dgm:forEach name="Name34" ref="ImageRepeat"/>
      </dgm:layoutNode>
      <dgm:layoutNode name="Accent6">
        <dgm:alg type="sp"/>
        <dgm:shape xmlns:r="http://schemas.openxmlformats.org/officeDocument/2006/relationships" r:blip="">
          <dgm:adjLst/>
        </dgm:shape>
        <dgm:presOf/>
        <dgm:constrLst/>
        <dgm:forEach name="Name35" ref="accentRepeat"/>
      </dgm:layoutNode>
      <dgm:layoutNode name="Text6" styleLbl="alignImgPlace1">
        <dgm:varLst>
          <dgm:chMax val="0"/>
          <dgm:chPref val="0"/>
          <dgm:bulletEnabled val="1"/>
        </dgm:varLst>
        <dgm:alg type="tx">
          <dgm:param type="parTxLTRAlign" val="r"/>
          <dgm:param type="shpTxLTRAlignCh" val="r"/>
          <dgm:param type="txAnchorVert" val="b"/>
          <dgm:param type="txAnchorVertCh" val="b"/>
        </dgm:alg>
        <dgm:shape xmlns:r="http://schemas.openxmlformats.org/officeDocument/2006/relationships" type="rect" r:blip="" hideGeom="1">
          <dgm:adjLst/>
        </dgm:shape>
        <dgm:presOf axis="desOrSelf" ptType="node"/>
        <dgm:constrLst>
          <dgm:constr type="lMarg" refType="primFontSz" fact="0.15"/>
          <dgm:constr type="rMarg" refType="primFontSz" fact="0.15"/>
          <dgm:constr type="tMarg" refType="primFontSz" fact="0.05"/>
          <dgm:constr type="bMarg" refType="primFontSz" fact="0"/>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3B60C233-103D-4F36-AF5A-F9C511DA378F}" type="datetimeFigureOut">
              <a:rPr lang="fa-IR" smtClean="0"/>
              <a:t>15/04/1441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F29C7D4E-1E18-473C-B734-EE2F18836EB6}" type="slidenum">
              <a:rPr lang="fa-IR" smtClean="0"/>
              <a:t>‹#›</a:t>
            </a:fld>
            <a:endParaRPr lang="fa-IR"/>
          </a:p>
        </p:txBody>
      </p:sp>
    </p:spTree>
    <p:extLst>
      <p:ext uri="{BB962C8B-B14F-4D97-AF65-F5344CB8AC3E}">
        <p14:creationId xmlns:p14="http://schemas.microsoft.com/office/powerpoint/2010/main" val="203284960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DC57A8-AE18-4654-B6AF-04B3577165BE}" type="slidenum">
              <a:rPr lang="en-US" smtClean="0"/>
              <a:t>7</a:t>
            </a:fld>
            <a:endParaRPr lang="en-US"/>
          </a:p>
        </p:txBody>
      </p:sp>
    </p:spTree>
    <p:extLst>
      <p:ext uri="{BB962C8B-B14F-4D97-AF65-F5344CB8AC3E}">
        <p14:creationId xmlns:p14="http://schemas.microsoft.com/office/powerpoint/2010/main" val="2552934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332897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3AF8CF-BB17-4D4B-B919-7BF4CBB9AAF1}"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813528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3199537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22048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144893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2765081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29792310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960279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3696793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1974014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1826673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3AF8CF-BB17-4D4B-B919-7BF4CBB9AAF1}"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2902997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93AF8CF-BB17-4D4B-B919-7BF4CBB9AAF1}" type="datetimeFigureOut">
              <a:rPr lang="fa-IR" smtClean="0"/>
              <a:t>15/04/1441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1557648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188320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3301117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193AF8CF-BB17-4D4B-B919-7BF4CBB9AAF1}" type="datetimeFigureOut">
              <a:rPr lang="fa-IR" smtClean="0"/>
              <a:t>15/04/1441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1422672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3AF8CF-BB17-4D4B-B919-7BF4CBB9AAF1}" type="datetimeFigureOut">
              <a:rPr lang="fa-IR" smtClean="0"/>
              <a:t>15/04/1441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CE51D12-2E53-4E4B-BFB4-6629EE2EC0FE}" type="slidenum">
              <a:rPr lang="fa-IR" smtClean="0"/>
              <a:t>‹#›</a:t>
            </a:fld>
            <a:endParaRPr lang="fa-IR"/>
          </a:p>
        </p:txBody>
      </p:sp>
    </p:spTree>
    <p:extLst>
      <p:ext uri="{BB962C8B-B14F-4D97-AF65-F5344CB8AC3E}">
        <p14:creationId xmlns:p14="http://schemas.microsoft.com/office/powerpoint/2010/main" val="785649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193AF8CF-BB17-4D4B-B919-7BF4CBB9AAF1}" type="datetimeFigureOut">
              <a:rPr lang="fa-IR" smtClean="0"/>
              <a:t>15/04/1441</a:t>
            </a:fld>
            <a:endParaRPr lang="fa-I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BCE51D12-2E53-4E4B-BFB4-6629EE2EC0FE}" type="slidenum">
              <a:rPr lang="fa-IR" smtClean="0"/>
              <a:t>‹#›</a:t>
            </a:fld>
            <a:endParaRPr lang="fa-IR"/>
          </a:p>
        </p:txBody>
      </p:sp>
    </p:spTree>
    <p:extLst>
      <p:ext uri="{BB962C8B-B14F-4D97-AF65-F5344CB8AC3E}">
        <p14:creationId xmlns:p14="http://schemas.microsoft.com/office/powerpoint/2010/main" val="2646386330"/>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70378" y="2943544"/>
            <a:ext cx="8743099" cy="1015663"/>
          </a:xfrm>
          <a:prstGeom prst="rect">
            <a:avLst/>
          </a:prstGeom>
        </p:spPr>
        <p:txBody>
          <a:bodyPr wrap="none">
            <a:spAutoFit/>
          </a:bodyPr>
          <a:lstStyle/>
          <a:p>
            <a:r>
              <a:rPr lang="fa-IR" sz="6000" b="1" dirty="0" smtClean="0">
                <a:ln w="12700">
                  <a:solidFill>
                    <a:schemeClr val="bg1">
                      <a:lumMod val="50000"/>
                    </a:schemeClr>
                  </a:solidFill>
                  <a:prstDash val="solid"/>
                </a:ln>
                <a:effectLst>
                  <a:innerShdw blurRad="177800">
                    <a:schemeClr val="accent3">
                      <a:lumMod val="50000"/>
                    </a:schemeClr>
                  </a:innerShdw>
                </a:effectLst>
                <a:cs typeface="B Homa" panose="00000400000000000000" pitchFamily="2" charset="-78"/>
              </a:rPr>
              <a:t>معرفی و بررسی بتری پارک سیتی</a:t>
            </a:r>
            <a:endParaRPr lang="fa-IR" sz="6000" dirty="0">
              <a:cs typeface="B Homa" panose="00000400000000000000" pitchFamily="2" charset="-78"/>
            </a:endParaRPr>
          </a:p>
        </p:txBody>
      </p:sp>
    </p:spTree>
    <p:extLst>
      <p:ext uri="{BB962C8B-B14F-4D97-AF65-F5344CB8AC3E}">
        <p14:creationId xmlns:p14="http://schemas.microsoft.com/office/powerpoint/2010/main" val="66770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312277" y="-104057"/>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روند شکل گیری بتری پارک سیتی</a:t>
            </a:r>
            <a:endParaRPr lang="en-US" dirty="0">
              <a:solidFill>
                <a:schemeClr val="tx1"/>
              </a:solidFill>
            </a:endParaRPr>
          </a:p>
        </p:txBody>
      </p:sp>
      <p:sp>
        <p:nvSpPr>
          <p:cNvPr id="7" name="Content Placeholder 6"/>
          <p:cNvSpPr>
            <a:spLocks noGrp="1"/>
          </p:cNvSpPr>
          <p:nvPr>
            <p:ph idx="1"/>
          </p:nvPr>
        </p:nvSpPr>
        <p:spPr>
          <a:xfrm>
            <a:off x="5567506" y="1142385"/>
            <a:ext cx="6384641" cy="5075964"/>
          </a:xfrm>
        </p:spPr>
        <p:txBody>
          <a:bodyPr>
            <a:noAutofit/>
          </a:bodyPr>
          <a:lstStyle/>
          <a:p>
            <a:pPr lvl="0" algn="just" rtl="1" fontAlgn="base">
              <a:spcBef>
                <a:spcPct val="0"/>
              </a:spcBef>
              <a:spcAft>
                <a:spcPct val="0"/>
              </a:spcAft>
              <a:buFont typeface="Wingdings" panose="05000000000000000000" pitchFamily="2" charset="2"/>
              <a:buChar char="v"/>
            </a:pPr>
            <a:r>
              <a:rPr lang="fa-IR" sz="2000" b="1" dirty="0">
                <a:solidFill>
                  <a:schemeClr val="tx2"/>
                </a:solidFill>
                <a:latin typeface="Sakkal Majalla" pitchFamily="2" charset="-78"/>
                <a:cs typeface="B Homa" panose="00000400000000000000" pitchFamily="2" charset="-78"/>
              </a:rPr>
              <a:t>طرح سوم :</a:t>
            </a:r>
          </a:p>
          <a:p>
            <a:pPr lvl="0" algn="just"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شهردار </a:t>
            </a:r>
            <a:r>
              <a:rPr lang="fa-IR" sz="2000" dirty="0" smtClean="0">
                <a:solidFill>
                  <a:schemeClr val="tx2"/>
                </a:solidFill>
                <a:latin typeface="Sakkal Majalla" pitchFamily="2" charset="-78"/>
                <a:cs typeface="B Homa" panose="00000400000000000000" pitchFamily="2" charset="-78"/>
              </a:rPr>
              <a:t>نیویورک</a:t>
            </a:r>
            <a:r>
              <a:rPr lang="en-US" sz="2000" dirty="0" smtClean="0">
                <a:solidFill>
                  <a:schemeClr val="tx2"/>
                </a:solidFill>
                <a:latin typeface="Sakkal Majalla" pitchFamily="2" charset="-78"/>
                <a:cs typeface="B Homa" panose="00000400000000000000" pitchFamily="2" charset="-78"/>
              </a:rPr>
              <a:t> </a:t>
            </a:r>
            <a:r>
              <a:rPr lang="fa-IR" sz="2000" dirty="0" smtClean="0">
                <a:solidFill>
                  <a:schemeClr val="tx2"/>
                </a:solidFill>
                <a:latin typeface="Sakkal Majalla" pitchFamily="2" charset="-78"/>
                <a:cs typeface="B Homa" panose="00000400000000000000" pitchFamily="2" charset="-78"/>
              </a:rPr>
              <a:t>جان لیندسی: </a:t>
            </a:r>
            <a:endParaRPr lang="fa-IR" sz="2000" dirty="0">
              <a:solidFill>
                <a:schemeClr val="tx2"/>
              </a:solidFill>
              <a:latin typeface="Sakkal Majalla" pitchFamily="2" charset="-78"/>
              <a:cs typeface="B Homa" panose="00000400000000000000" pitchFamily="2" charset="-78"/>
            </a:endParaRPr>
          </a:p>
          <a:p>
            <a:pPr lvl="0" algn="just" rtl="1" fontAlgn="base">
              <a:spcBef>
                <a:spcPct val="0"/>
              </a:spcBef>
              <a:spcAft>
                <a:spcPct val="0"/>
              </a:spcAft>
            </a:pPr>
            <a:r>
              <a:rPr lang="fa-IR" sz="2000" dirty="0" smtClean="0">
                <a:solidFill>
                  <a:schemeClr val="tx2"/>
                </a:solidFill>
                <a:latin typeface="Sakkal Majalla" pitchFamily="2" charset="-78"/>
                <a:cs typeface="B Homa" panose="00000400000000000000" pitchFamily="2" charset="-78"/>
              </a:rPr>
              <a:t>ارائه طرح توسط شرکت کانکلین و روسانت،</a:t>
            </a:r>
            <a:r>
              <a:rPr lang="en-US" sz="2000" dirty="0" smtClean="0">
                <a:solidFill>
                  <a:schemeClr val="tx2"/>
                </a:solidFill>
                <a:latin typeface="Sakkal Majalla" pitchFamily="2" charset="-78"/>
                <a:cs typeface="B Homa" panose="00000400000000000000" pitchFamily="2" charset="-78"/>
              </a:rPr>
              <a:t> </a:t>
            </a:r>
            <a:r>
              <a:rPr lang="fa-IR" sz="2000" dirty="0" smtClean="0">
                <a:solidFill>
                  <a:schemeClr val="tx2"/>
                </a:solidFill>
                <a:latin typeface="Sakkal Majalla" pitchFamily="2" charset="-78"/>
                <a:cs typeface="B Homa" panose="00000400000000000000" pitchFamily="2" charset="-78"/>
              </a:rPr>
              <a:t>با </a:t>
            </a:r>
            <a:r>
              <a:rPr lang="fa-IR" sz="2000" dirty="0">
                <a:solidFill>
                  <a:schemeClr val="tx2"/>
                </a:solidFill>
                <a:latin typeface="Sakkal Majalla" pitchFamily="2" charset="-78"/>
                <a:cs typeface="B Homa" panose="00000400000000000000" pitchFamily="2" charset="-78"/>
              </a:rPr>
              <a:t>همکاری شرکت هریسون و آبروموویتز </a:t>
            </a:r>
            <a:r>
              <a:rPr lang="fa-IR" sz="2000" dirty="0" smtClean="0">
                <a:solidFill>
                  <a:schemeClr val="tx2"/>
                </a:solidFill>
                <a:latin typeface="Sakkal Majalla" pitchFamily="2" charset="-78"/>
                <a:cs typeface="B Homa" panose="00000400000000000000" pitchFamily="2" charset="-78"/>
              </a:rPr>
              <a:t>(و </a:t>
            </a:r>
            <a:r>
              <a:rPr lang="fa-IR" sz="2000" dirty="0">
                <a:solidFill>
                  <a:schemeClr val="tx2"/>
                </a:solidFill>
                <a:latin typeface="Sakkal Majalla" pitchFamily="2" charset="-78"/>
                <a:cs typeface="B Homa" panose="00000400000000000000" pitchFamily="2" charset="-78"/>
              </a:rPr>
              <a:t>فیلیپ جانسون به عنوان سنتز کننده ی ایده </a:t>
            </a:r>
            <a:r>
              <a:rPr lang="fa-IR" sz="2000" dirty="0" smtClean="0">
                <a:solidFill>
                  <a:schemeClr val="tx2"/>
                </a:solidFill>
                <a:latin typeface="Sakkal Majalla" pitchFamily="2" charset="-78"/>
                <a:cs typeface="B Homa" panose="00000400000000000000" pitchFamily="2" charset="-78"/>
              </a:rPr>
              <a:t>ها)</a:t>
            </a:r>
            <a:endParaRPr lang="en-US" sz="2000" dirty="0">
              <a:solidFill>
                <a:schemeClr val="tx2"/>
              </a:solidFill>
              <a:latin typeface="Sakkal Majalla" pitchFamily="2" charset="-78"/>
              <a:cs typeface="B Homa" panose="00000400000000000000" pitchFamily="2" charset="-78"/>
            </a:endParaRPr>
          </a:p>
          <a:p>
            <a:pPr lvl="0" algn="just"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در سال </a:t>
            </a:r>
            <a:r>
              <a:rPr lang="fa-IR" sz="2000" dirty="0" smtClean="0">
                <a:solidFill>
                  <a:schemeClr val="tx2"/>
                </a:solidFill>
                <a:latin typeface="Sakkal Majalla" pitchFamily="2" charset="-78"/>
                <a:cs typeface="B Homa" panose="00000400000000000000" pitchFamily="2" charset="-78"/>
              </a:rPr>
              <a:t>1968</a:t>
            </a:r>
            <a:r>
              <a:rPr lang="en-US" sz="2000" dirty="0" smtClean="0">
                <a:solidFill>
                  <a:schemeClr val="tx2"/>
                </a:solidFill>
                <a:latin typeface="Sakkal Majalla" pitchFamily="2" charset="-78"/>
                <a:cs typeface="B Homa" panose="00000400000000000000" pitchFamily="2" charset="-78"/>
              </a:rPr>
              <a:t> </a:t>
            </a:r>
            <a:r>
              <a:rPr lang="en-US" sz="2000" dirty="0">
                <a:solidFill>
                  <a:schemeClr val="tx2"/>
                </a:solidFill>
                <a:latin typeface="Sakkal Majalla" pitchFamily="2" charset="-78"/>
                <a:cs typeface="B Homa" panose="00000400000000000000" pitchFamily="2" charset="-78"/>
              </a:rPr>
              <a:t>:</a:t>
            </a:r>
            <a:r>
              <a:rPr lang="fa-IR" sz="2000" dirty="0">
                <a:solidFill>
                  <a:schemeClr val="tx2"/>
                </a:solidFill>
                <a:latin typeface="Sakkal Majalla" pitchFamily="2" charset="-78"/>
                <a:cs typeface="B Homa" panose="00000400000000000000" pitchFamily="2" charset="-78"/>
              </a:rPr>
              <a:t>تشکیل سازمان </a:t>
            </a:r>
            <a:r>
              <a:rPr lang="en-US" sz="2000" dirty="0">
                <a:solidFill>
                  <a:schemeClr val="tx2"/>
                </a:solidFill>
                <a:latin typeface="Sakkal Majalla" pitchFamily="2" charset="-78"/>
                <a:cs typeface="B Homa" panose="00000400000000000000" pitchFamily="2" charset="-78"/>
              </a:rPr>
              <a:t>Battery Park City </a:t>
            </a:r>
            <a:r>
              <a:rPr lang="en-US" sz="2000" dirty="0" smtClean="0">
                <a:solidFill>
                  <a:schemeClr val="tx2"/>
                </a:solidFill>
                <a:latin typeface="Sakkal Majalla" pitchFamily="2" charset="-78"/>
                <a:cs typeface="B Homa" panose="00000400000000000000" pitchFamily="2" charset="-78"/>
              </a:rPr>
              <a:t>Anthorits (</a:t>
            </a:r>
            <a:r>
              <a:rPr lang="en-US" sz="2000" dirty="0">
                <a:solidFill>
                  <a:schemeClr val="tx2"/>
                </a:solidFill>
                <a:latin typeface="Sakkal Majalla" pitchFamily="2" charset="-78"/>
                <a:cs typeface="B Homa" panose="00000400000000000000" pitchFamily="2" charset="-78"/>
              </a:rPr>
              <a:t>BPCA</a:t>
            </a:r>
            <a:r>
              <a:rPr lang="en-US" sz="2000" dirty="0" smtClean="0">
                <a:solidFill>
                  <a:schemeClr val="tx2"/>
                </a:solidFill>
                <a:latin typeface="Sakkal Majalla" pitchFamily="2" charset="-78"/>
                <a:cs typeface="B Homa" panose="00000400000000000000" pitchFamily="2" charset="-78"/>
              </a:rPr>
              <a:t>)</a:t>
            </a:r>
            <a:r>
              <a:rPr lang="fa-IR" sz="2000" dirty="0">
                <a:solidFill>
                  <a:schemeClr val="tx2"/>
                </a:solidFill>
                <a:cs typeface="B Homa" panose="00000400000000000000" pitchFamily="2" charset="-78"/>
              </a:rPr>
              <a:t> </a:t>
            </a:r>
            <a:r>
              <a:rPr lang="fa-IR" sz="2000" dirty="0" smtClean="0">
                <a:solidFill>
                  <a:schemeClr val="tx2"/>
                </a:solidFill>
                <a:cs typeface="B Homa" panose="00000400000000000000" pitchFamily="2" charset="-78"/>
              </a:rPr>
              <a:t>توسط هیئت </a:t>
            </a:r>
            <a:r>
              <a:rPr lang="fa-IR" sz="2000" dirty="0">
                <a:solidFill>
                  <a:schemeClr val="tx2"/>
                </a:solidFill>
                <a:cs typeface="B Homa" panose="00000400000000000000" pitchFamily="2" charset="-78"/>
              </a:rPr>
              <a:t>قانونگذاری ایالت نیویورک </a:t>
            </a:r>
            <a:r>
              <a:rPr lang="fa-IR" sz="2000" dirty="0" smtClean="0">
                <a:solidFill>
                  <a:schemeClr val="tx2"/>
                </a:solidFill>
                <a:cs typeface="B Homa" panose="00000400000000000000" pitchFamily="2" charset="-78"/>
              </a:rPr>
              <a:t>برای </a:t>
            </a:r>
            <a:r>
              <a:rPr lang="fa-IR" sz="2000" dirty="0">
                <a:solidFill>
                  <a:schemeClr val="tx2"/>
                </a:solidFill>
                <a:cs typeface="B Homa" panose="00000400000000000000" pitchFamily="2" charset="-78"/>
              </a:rPr>
              <a:t>نظارت بر توسعه ی آن ایجاد </a:t>
            </a:r>
            <a:r>
              <a:rPr lang="fa-IR" sz="2000" dirty="0" smtClean="0">
                <a:solidFill>
                  <a:schemeClr val="tx2"/>
                </a:solidFill>
                <a:cs typeface="B Homa" panose="00000400000000000000" pitchFamily="2" charset="-78"/>
              </a:rPr>
              <a:t>شد.</a:t>
            </a:r>
            <a:endParaRPr lang="en-US" sz="2000" dirty="0">
              <a:solidFill>
                <a:schemeClr val="tx2"/>
              </a:solidFill>
              <a:latin typeface="Sakkal Majalla" pitchFamily="2" charset="-78"/>
              <a:cs typeface="B Homa" panose="00000400000000000000" pitchFamily="2" charset="-78"/>
            </a:endParaRPr>
          </a:p>
          <a:p>
            <a:pPr lvl="0" algn="just"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یک مجتمع هفت طبقه که بخشی از آن محصور و بخشی باز بوده و عملکردهای مختلف شهری و رفاهی نظیر فروشگاه ، رستوران ، مدرسه ، پارک ، تسهیلات تفریحی ، دسترسی به خطوط ارتباطی و تاسیسات</a:t>
            </a:r>
            <a:endParaRPr lang="en-US" sz="2000" dirty="0">
              <a:solidFill>
                <a:schemeClr val="tx2"/>
              </a:solidFill>
              <a:latin typeface="Sakkal Majalla" pitchFamily="2" charset="-78"/>
              <a:cs typeface="B Homa" panose="00000400000000000000" pitchFamily="2" charset="-78"/>
            </a:endParaRPr>
          </a:p>
          <a:p>
            <a:pPr algn="just"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عکس العمل مطبوعات ، مردم و مسئولان دولتی            </a:t>
            </a:r>
            <a:r>
              <a:rPr lang="en-US" sz="2000" dirty="0">
                <a:solidFill>
                  <a:schemeClr val="tx2"/>
                </a:solidFill>
                <a:latin typeface="Sakkal Majalla" pitchFamily="2" charset="-78"/>
                <a:cs typeface="B Homa" panose="00000400000000000000" pitchFamily="2" charset="-78"/>
              </a:rPr>
              <a:t>  </a:t>
            </a:r>
            <a:r>
              <a:rPr lang="fa-IR" sz="2000" dirty="0" smtClean="0">
                <a:solidFill>
                  <a:schemeClr val="tx2"/>
                </a:solidFill>
                <a:latin typeface="Sakkal Majalla" pitchFamily="2" charset="-78"/>
                <a:cs typeface="B Homa" panose="00000400000000000000" pitchFamily="2" charset="-78"/>
              </a:rPr>
              <a:t>مثبت</a:t>
            </a:r>
            <a:endParaRPr lang="fa-IR" sz="2000" dirty="0">
              <a:solidFill>
                <a:schemeClr val="tx2"/>
              </a:solidFill>
              <a:latin typeface="Sakkal Majalla" pitchFamily="2" charset="-78"/>
              <a:cs typeface="B Homa" panose="00000400000000000000" pitchFamily="2" charset="-78"/>
            </a:endParaRPr>
          </a:p>
          <a:p>
            <a:pPr algn="just" rtl="1"/>
            <a:r>
              <a:rPr lang="fa-IR" sz="2000" dirty="0" smtClean="0">
                <a:solidFill>
                  <a:schemeClr val="tx2"/>
                </a:solidFill>
                <a:cs typeface="B Homa" panose="00000400000000000000" pitchFamily="2" charset="-78"/>
              </a:rPr>
              <a:t>تفاوت </a:t>
            </a:r>
            <a:r>
              <a:rPr lang="fa-IR" sz="2000" dirty="0">
                <a:solidFill>
                  <a:schemeClr val="tx2"/>
                </a:solidFill>
                <a:cs typeface="B Homa" panose="00000400000000000000" pitchFamily="2" charset="-78"/>
              </a:rPr>
              <a:t>اساسی این </a:t>
            </a:r>
            <a:r>
              <a:rPr lang="fa-IR" sz="2000" dirty="0" smtClean="0">
                <a:solidFill>
                  <a:schemeClr val="tx2"/>
                </a:solidFill>
                <a:cs typeface="B Homa" panose="00000400000000000000" pitchFamily="2" charset="-78"/>
              </a:rPr>
              <a:t>پیشنهاد با </a:t>
            </a:r>
            <a:r>
              <a:rPr lang="fa-IR" sz="2000" dirty="0">
                <a:solidFill>
                  <a:schemeClr val="tx2"/>
                </a:solidFill>
                <a:cs typeface="B Homa" panose="00000400000000000000" pitchFamily="2" charset="-78"/>
              </a:rPr>
              <a:t>پیشنهادات </a:t>
            </a:r>
            <a:r>
              <a:rPr lang="fa-IR" sz="2000" dirty="0" smtClean="0">
                <a:solidFill>
                  <a:schemeClr val="tx2"/>
                </a:solidFill>
                <a:cs typeface="B Homa" panose="00000400000000000000" pitchFamily="2" charset="-78"/>
              </a:rPr>
              <a:t>قبلی: از </a:t>
            </a:r>
            <a:r>
              <a:rPr lang="fa-IR" sz="2000" dirty="0">
                <a:solidFill>
                  <a:schemeClr val="tx2"/>
                </a:solidFill>
                <a:cs typeface="B Homa" panose="00000400000000000000" pitchFamily="2" charset="-78"/>
              </a:rPr>
              <a:t>یک مجتمع هفت طبقه که بخشی از آن محصور و بخشی باز بوده و عملکردهای مختلف شهری و رفاهی نظیر فروشگاه ، رستوران ، مدرسه ، پارک ، تسهیلات تفریحی ، دسترسی به خطوط ارتباطی و تاسیسات تشکیل شده است . طرح کل طول </a:t>
            </a:r>
            <a:r>
              <a:rPr lang="fa-IR" sz="2000" dirty="0" smtClean="0">
                <a:solidFill>
                  <a:schemeClr val="tx2"/>
                </a:solidFill>
                <a:cs typeface="B Homa" panose="00000400000000000000" pitchFamily="2" charset="-78"/>
              </a:rPr>
              <a:t>بتری پارک سیتی را در بر </a:t>
            </a:r>
            <a:r>
              <a:rPr lang="fa-IR" sz="2000" dirty="0">
                <a:solidFill>
                  <a:schemeClr val="tx2"/>
                </a:solidFill>
                <a:cs typeface="B Homa" panose="00000400000000000000" pitchFamily="2" charset="-78"/>
              </a:rPr>
              <a:t>می </a:t>
            </a:r>
            <a:r>
              <a:rPr lang="fa-IR" sz="2000" dirty="0" smtClean="0">
                <a:solidFill>
                  <a:schemeClr val="tx2"/>
                </a:solidFill>
                <a:cs typeface="B Homa" panose="00000400000000000000" pitchFamily="2" charset="-78"/>
              </a:rPr>
              <a:t>گرفت </a:t>
            </a:r>
            <a:r>
              <a:rPr lang="fa-IR" sz="2000" dirty="0">
                <a:solidFill>
                  <a:schemeClr val="tx2"/>
                </a:solidFill>
                <a:latin typeface="Tw Cen MT"/>
                <a:cs typeface="Dast Nevis" pitchFamily="66" charset="-78"/>
              </a:rPr>
              <a:t>(</a:t>
            </a:r>
            <a:r>
              <a:rPr lang="fa-IR" sz="2000" dirty="0">
                <a:solidFill>
                  <a:schemeClr val="tx2"/>
                </a:solidFill>
                <a:cs typeface="B Homa" panose="00000400000000000000" pitchFamily="2" charset="-78"/>
              </a:rPr>
              <a:t>جان لنگ، 1391 : </a:t>
            </a:r>
            <a:r>
              <a:rPr lang="fa-IR" sz="2000" dirty="0" smtClean="0">
                <a:solidFill>
                  <a:schemeClr val="tx2"/>
                </a:solidFill>
                <a:cs typeface="B Homa" panose="00000400000000000000" pitchFamily="2" charset="-78"/>
              </a:rPr>
              <a:t>319- 320</a:t>
            </a:r>
            <a:r>
              <a:rPr lang="fa-IR" sz="2000" dirty="0" smtClean="0">
                <a:solidFill>
                  <a:schemeClr val="tx2"/>
                </a:solidFill>
                <a:latin typeface="Tw Cen MT"/>
                <a:cs typeface="Dast Nevis" pitchFamily="66" charset="-78"/>
              </a:rPr>
              <a:t>)</a:t>
            </a:r>
            <a:endParaRPr lang="en-US" sz="2000" dirty="0">
              <a:solidFill>
                <a:schemeClr val="tx2"/>
              </a:solidFill>
              <a:latin typeface="Sakkal Majalla" pitchFamily="2" charset="-78"/>
              <a:cs typeface="B Homa" panose="00000400000000000000" pitchFamily="2" charset="-78"/>
            </a:endParaRPr>
          </a:p>
          <a:p>
            <a:pPr algn="just" rtl="1"/>
            <a:endParaRPr lang="en-US" sz="2000" dirty="0">
              <a:solidFill>
                <a:schemeClr val="tx2"/>
              </a:solidFill>
              <a:cs typeface="B Homa" panose="00000400000000000000" pitchFamily="2" charset="-78"/>
            </a:endParaRPr>
          </a:p>
        </p:txBody>
      </p:sp>
      <p:sp>
        <p:nvSpPr>
          <p:cNvPr id="8" name="Left Arrow 7"/>
          <p:cNvSpPr/>
          <p:nvPr/>
        </p:nvSpPr>
        <p:spPr>
          <a:xfrm>
            <a:off x="6641726" y="4584911"/>
            <a:ext cx="591015" cy="234176"/>
          </a:xfrm>
          <a:prstGeom prst="leftArrow">
            <a:avLst/>
          </a:prstGeom>
          <a:solidFill>
            <a:srgbClr val="00B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409574" y="505543"/>
            <a:ext cx="6558547" cy="5712806"/>
            <a:chOff x="-409574" y="505543"/>
            <a:chExt cx="6558547" cy="5712806"/>
          </a:xfrm>
        </p:grpSpPr>
        <p:graphicFrame>
          <p:nvGraphicFramePr>
            <p:cNvPr id="2" name="Diagram 1"/>
            <p:cNvGraphicFramePr/>
            <p:nvPr>
              <p:extLst/>
            </p:nvPr>
          </p:nvGraphicFramePr>
          <p:xfrm>
            <a:off x="-409574" y="505543"/>
            <a:ext cx="6558547" cy="48343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372979" y="5510463"/>
              <a:ext cx="4800600" cy="369332"/>
            </a:xfrm>
            <a:prstGeom prst="rect">
              <a:avLst/>
            </a:prstGeom>
            <a:noFill/>
          </p:spPr>
          <p:txBody>
            <a:bodyPr wrap="square" rtlCol="0">
              <a:spAutoFit/>
            </a:bodyPr>
            <a:lstStyle/>
            <a:p>
              <a:pPr algn="ctr" rtl="1"/>
              <a:r>
                <a:rPr lang="fa-IR" dirty="0" smtClean="0">
                  <a:solidFill>
                    <a:schemeClr val="tx2"/>
                  </a:solidFill>
                  <a:cs typeface="B Koodak" panose="00000700000000000000" pitchFamily="2" charset="-78"/>
                </a:rPr>
                <a:t>بتری پارک سیتی: طرح شهر/ ایالت</a:t>
              </a:r>
              <a:r>
                <a:rPr lang="fa-IR" dirty="0">
                  <a:solidFill>
                    <a:schemeClr val="tx2"/>
                  </a:solidFill>
                  <a:cs typeface="B Koodak" panose="00000700000000000000" pitchFamily="2" charset="-78"/>
                </a:rPr>
                <a:t> سال</a:t>
              </a:r>
              <a:r>
                <a:rPr lang="fa-IR" dirty="0" smtClean="0">
                  <a:solidFill>
                    <a:schemeClr val="tx2"/>
                  </a:solidFill>
                  <a:cs typeface="B Koodak" panose="00000700000000000000" pitchFamily="2" charset="-78"/>
                </a:rPr>
                <a:t> 1969</a:t>
              </a:r>
              <a:endParaRPr lang="en-US" dirty="0">
                <a:solidFill>
                  <a:schemeClr val="tx2"/>
                </a:solidFill>
                <a:cs typeface="B Koodak" panose="00000700000000000000" pitchFamily="2" charset="-78"/>
              </a:endParaRPr>
            </a:p>
          </p:txBody>
        </p:sp>
        <p:sp>
          <p:nvSpPr>
            <p:cNvPr id="5" name="TextBox 4"/>
            <p:cNvSpPr txBox="1"/>
            <p:nvPr/>
          </p:nvSpPr>
          <p:spPr>
            <a:xfrm>
              <a:off x="890337" y="5879795"/>
              <a:ext cx="3741821" cy="338554"/>
            </a:xfrm>
            <a:prstGeom prst="rect">
              <a:avLst/>
            </a:prstGeom>
            <a:noFill/>
          </p:spPr>
          <p:txBody>
            <a:bodyPr wrap="square" rtlCol="0">
              <a:spAutoFit/>
            </a:bodyPr>
            <a:lstStyle/>
            <a:p>
              <a:pPr algn="ctr"/>
              <a:r>
                <a:rPr lang="fa-IR" sz="1600" dirty="0" smtClean="0">
                  <a:solidFill>
                    <a:schemeClr val="tx2"/>
                  </a:solidFill>
                  <a:cs typeface="B Koodak" panose="00000700000000000000" pitchFamily="2" charset="-78"/>
                </a:rPr>
                <a:t>جان </a:t>
              </a:r>
              <a:r>
                <a:rPr lang="fa-IR" sz="1600" dirty="0">
                  <a:solidFill>
                    <a:schemeClr val="tx2"/>
                  </a:solidFill>
                  <a:cs typeface="B Koodak" panose="00000700000000000000" pitchFamily="2" charset="-78"/>
                </a:rPr>
                <a:t>لنگ، 1391: 322</a:t>
              </a:r>
              <a:endParaRPr lang="en-US" sz="1600" dirty="0"/>
            </a:p>
          </p:txBody>
        </p:sp>
      </p:grpSp>
    </p:spTree>
    <p:extLst>
      <p:ext uri="{BB962C8B-B14F-4D97-AF65-F5344CB8AC3E}">
        <p14:creationId xmlns:p14="http://schemas.microsoft.com/office/powerpoint/2010/main" val="5623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anim calcmode="lin" valueType="num">
                                      <p:cBhvr>
                                        <p:cTn id="1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fade">
                                      <p:cBhvr>
                                        <p:cTn id="22" dur="1000"/>
                                        <p:tgtEl>
                                          <p:spTgt spid="7">
                                            <p:txEl>
                                              <p:pRg st="2" end="2"/>
                                            </p:txEl>
                                          </p:spTgt>
                                        </p:tgtEl>
                                      </p:cBhvr>
                                    </p:animEffect>
                                    <p:anim calcmode="lin" valueType="num">
                                      <p:cBhvr>
                                        <p:cTn id="23"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1000"/>
                                        <p:tgtEl>
                                          <p:spTgt spid="7">
                                            <p:txEl>
                                              <p:pRg st="3" end="3"/>
                                            </p:txEl>
                                          </p:spTgt>
                                        </p:tgtEl>
                                      </p:cBhvr>
                                    </p:animEffect>
                                    <p:anim calcmode="lin" valueType="num">
                                      <p:cBhvr>
                                        <p:cTn id="28"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fade">
                                      <p:cBhvr>
                                        <p:cTn id="32" dur="1000"/>
                                        <p:tgtEl>
                                          <p:spTgt spid="7">
                                            <p:txEl>
                                              <p:pRg st="4" end="4"/>
                                            </p:txEl>
                                          </p:spTgt>
                                        </p:tgtEl>
                                      </p:cBhvr>
                                    </p:animEffect>
                                    <p:anim calcmode="lin" valueType="num">
                                      <p:cBhvr>
                                        <p:cTn id="33"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fade">
                                      <p:cBhvr>
                                        <p:cTn id="37" dur="1000"/>
                                        <p:tgtEl>
                                          <p:spTgt spid="7">
                                            <p:txEl>
                                              <p:pRg st="5" end="5"/>
                                            </p:txEl>
                                          </p:spTgt>
                                        </p:tgtEl>
                                      </p:cBhvr>
                                    </p:animEffect>
                                    <p:anim calcmode="lin" valueType="num">
                                      <p:cBhvr>
                                        <p:cTn id="38"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7">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xEl>
                                              <p:pRg st="6" end="6"/>
                                            </p:txEl>
                                          </p:spTgt>
                                        </p:tgtEl>
                                        <p:attrNameLst>
                                          <p:attrName>style.visibility</p:attrName>
                                        </p:attrNameLst>
                                      </p:cBhvr>
                                      <p:to>
                                        <p:strVal val="visible"/>
                                      </p:to>
                                    </p:set>
                                    <p:animEffect transition="in" filter="fade">
                                      <p:cBhvr>
                                        <p:cTn id="42" dur="1000"/>
                                        <p:tgtEl>
                                          <p:spTgt spid="7">
                                            <p:txEl>
                                              <p:pRg st="6" end="6"/>
                                            </p:txEl>
                                          </p:spTgt>
                                        </p:tgtEl>
                                      </p:cBhvr>
                                    </p:animEffect>
                                    <p:anim calcmode="lin" valueType="num">
                                      <p:cBhvr>
                                        <p:cTn id="43"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barn(inVertical)">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circle(in)">
                                      <p:cBhvr>
                                        <p:cTn id="5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5212" y="126381"/>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روند شکل گیری بتری پارک سیتی</a:t>
            </a:r>
            <a:endParaRPr lang="en-US" dirty="0">
              <a:solidFill>
                <a:schemeClr val="tx1"/>
              </a:solidFill>
            </a:endParaRPr>
          </a:p>
        </p:txBody>
      </p:sp>
      <p:sp>
        <p:nvSpPr>
          <p:cNvPr id="5" name="Content Placeholder 4"/>
          <p:cNvSpPr>
            <a:spLocks noGrp="1"/>
          </p:cNvSpPr>
          <p:nvPr>
            <p:ph idx="1"/>
          </p:nvPr>
        </p:nvSpPr>
        <p:spPr>
          <a:xfrm>
            <a:off x="2033338" y="1345580"/>
            <a:ext cx="9090276" cy="5295851"/>
          </a:xfrm>
        </p:spPr>
        <p:txBody>
          <a:bodyPr>
            <a:noAutofit/>
          </a:bodyPr>
          <a:lstStyle/>
          <a:p>
            <a:pPr algn="just" rtl="1"/>
            <a:r>
              <a:rPr lang="fa-IR" sz="2000" dirty="0" smtClean="0">
                <a:solidFill>
                  <a:schemeClr val="tx2"/>
                </a:solidFill>
                <a:latin typeface="Sakkal Majalla" pitchFamily="2" charset="-78"/>
                <a:ea typeface="Calibri" pitchFamily="34" charset="0"/>
                <a:cs typeface="B Homa" panose="00000400000000000000" pitchFamily="2" charset="-78"/>
              </a:rPr>
              <a:t>در سال </a:t>
            </a:r>
            <a:r>
              <a:rPr lang="fa-IR" sz="2000" dirty="0">
                <a:solidFill>
                  <a:schemeClr val="tx2"/>
                </a:solidFill>
                <a:latin typeface="Sakkal Majalla" pitchFamily="2" charset="-78"/>
                <a:ea typeface="Calibri" pitchFamily="34" charset="0"/>
                <a:cs typeface="B Homa" panose="00000400000000000000" pitchFamily="2" charset="-78"/>
              </a:rPr>
              <a:t>1973: </a:t>
            </a:r>
            <a:r>
              <a:rPr lang="fa-IR" sz="2000" dirty="0" smtClean="0">
                <a:solidFill>
                  <a:schemeClr val="tx2"/>
                </a:solidFill>
                <a:cs typeface="B Homa" panose="00000400000000000000" pitchFamily="2" charset="-78"/>
              </a:rPr>
              <a:t>رکود </a:t>
            </a:r>
            <a:r>
              <a:rPr lang="fa-IR" sz="2000" dirty="0">
                <a:solidFill>
                  <a:schemeClr val="tx2"/>
                </a:solidFill>
                <a:cs typeface="B Homa" panose="00000400000000000000" pitchFamily="2" charset="-78"/>
              </a:rPr>
              <a:t>و شرایط نزدیک به ورشکستگی </a:t>
            </a:r>
            <a:r>
              <a:rPr lang="en-US" sz="1600" dirty="0">
                <a:solidFill>
                  <a:schemeClr val="tx2"/>
                </a:solidFill>
                <a:cs typeface="B Homa" panose="00000400000000000000" pitchFamily="2" charset="-78"/>
              </a:rPr>
              <a:t>(BPCA)</a:t>
            </a:r>
            <a:r>
              <a:rPr lang="fa-IR" sz="1600" dirty="0">
                <a:solidFill>
                  <a:schemeClr val="tx2"/>
                </a:solidFill>
                <a:cs typeface="B Homa" panose="00000400000000000000" pitchFamily="2" charset="-78"/>
              </a:rPr>
              <a:t> </a:t>
            </a:r>
            <a:r>
              <a:rPr lang="fa-IR" sz="2000" dirty="0">
                <a:solidFill>
                  <a:schemeClr val="tx2"/>
                </a:solidFill>
                <a:cs typeface="B Homa" panose="00000400000000000000" pitchFamily="2" charset="-78"/>
              </a:rPr>
              <a:t>و شهر نیویورک ، سرمایه گذاری در چنین پروژه ی عظیمی را ایجاب نمی </a:t>
            </a:r>
            <a:r>
              <a:rPr lang="fa-IR" sz="2000" dirty="0" smtClean="0">
                <a:solidFill>
                  <a:schemeClr val="tx2"/>
                </a:solidFill>
                <a:cs typeface="B Homa" panose="00000400000000000000" pitchFamily="2" charset="-78"/>
              </a:rPr>
              <a:t>کرد.              طرح </a:t>
            </a:r>
            <a:r>
              <a:rPr lang="fa-IR" sz="2000" dirty="0">
                <a:solidFill>
                  <a:schemeClr val="tx2"/>
                </a:solidFill>
                <a:cs typeface="B Homa" panose="00000400000000000000" pitchFamily="2" charset="-78"/>
              </a:rPr>
              <a:t>های بعدی بسیار ساده تر و معمولی تر بودند. </a:t>
            </a:r>
          </a:p>
          <a:p>
            <a:pPr marL="0" indent="0" algn="just" rtl="1">
              <a:buNone/>
            </a:pPr>
            <a:endParaRPr lang="en-US" sz="2000" dirty="0">
              <a:solidFill>
                <a:schemeClr val="tx2"/>
              </a:solidFill>
              <a:cs typeface="B Homa" panose="00000400000000000000" pitchFamily="2" charset="-78"/>
            </a:endParaRPr>
          </a:p>
          <a:p>
            <a:pPr lvl="0" algn="just" rtl="1" fontAlgn="base">
              <a:spcBef>
                <a:spcPct val="0"/>
              </a:spcBef>
              <a:spcAft>
                <a:spcPct val="0"/>
              </a:spcAft>
              <a:buFont typeface="Wingdings" panose="05000000000000000000" pitchFamily="2" charset="2"/>
              <a:buChar char="v"/>
            </a:pPr>
            <a:r>
              <a:rPr lang="fa-IR" sz="2000" dirty="0" smtClean="0">
                <a:solidFill>
                  <a:schemeClr val="tx2"/>
                </a:solidFill>
                <a:latin typeface="Sakkal Majalla" pitchFamily="2" charset="-78"/>
                <a:cs typeface="B Homa" panose="00000400000000000000" pitchFamily="2" charset="-78"/>
              </a:rPr>
              <a:t>طرح </a:t>
            </a:r>
            <a:r>
              <a:rPr lang="fa-IR" sz="2000" dirty="0">
                <a:solidFill>
                  <a:schemeClr val="tx2"/>
                </a:solidFill>
                <a:latin typeface="Sakkal Majalla" pitchFamily="2" charset="-78"/>
                <a:cs typeface="B Homa" panose="00000400000000000000" pitchFamily="2" charset="-78"/>
              </a:rPr>
              <a:t>چهارم :</a:t>
            </a:r>
          </a:p>
          <a:p>
            <a:pPr lvl="0" algn="just"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ارائه : سال 1975 </a:t>
            </a:r>
          </a:p>
          <a:p>
            <a:pPr lvl="0" algn="just"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تاکید برعملگرایی</a:t>
            </a:r>
          </a:p>
          <a:p>
            <a:pPr lvl="0" algn="just" rtl="1" fontAlgn="base">
              <a:spcBef>
                <a:spcPct val="0"/>
              </a:spcBef>
              <a:spcAft>
                <a:spcPct val="0"/>
              </a:spcAft>
            </a:pPr>
            <a:r>
              <a:rPr lang="fa-IR" sz="2000" dirty="0">
                <a:solidFill>
                  <a:schemeClr val="tx2"/>
                </a:solidFill>
                <a:cs typeface="B Homa" panose="00000400000000000000" pitchFamily="2" charset="-78"/>
              </a:rPr>
              <a:t>تقسیم کل زمین به تعدادی مجموعه ی مسکونی یا خوشه </a:t>
            </a:r>
          </a:p>
          <a:p>
            <a:pPr algn="just" rtl="1" eaLnBrk="0" fontAlgn="base" hangingPunct="0">
              <a:spcBef>
                <a:spcPct val="0"/>
              </a:spcBef>
              <a:spcAft>
                <a:spcPct val="0"/>
              </a:spcAft>
            </a:pPr>
            <a:r>
              <a:rPr lang="fa-IR" sz="2000" dirty="0" smtClean="0">
                <a:solidFill>
                  <a:schemeClr val="tx2"/>
                </a:solidFill>
                <a:cs typeface="B Homa" panose="00000400000000000000" pitchFamily="2" charset="-78"/>
              </a:rPr>
              <a:t>این </a:t>
            </a:r>
            <a:r>
              <a:rPr lang="fa-IR" sz="2000" dirty="0">
                <a:solidFill>
                  <a:schemeClr val="tx2"/>
                </a:solidFill>
                <a:cs typeface="B Homa" panose="00000400000000000000" pitchFamily="2" charset="-78"/>
              </a:rPr>
              <a:t>ایده به دلیل گران بودن کنار گذاشته </a:t>
            </a:r>
            <a:r>
              <a:rPr lang="fa-IR" sz="2000" dirty="0" smtClean="0">
                <a:solidFill>
                  <a:schemeClr val="tx2"/>
                </a:solidFill>
                <a:cs typeface="B Homa" panose="00000400000000000000" pitchFamily="2" charset="-78"/>
              </a:rPr>
              <a:t>شد.</a:t>
            </a:r>
            <a:endParaRPr lang="en-US" sz="2000" b="1" dirty="0" smtClean="0">
              <a:solidFill>
                <a:schemeClr val="tx2"/>
              </a:solidFill>
              <a:latin typeface="Sakkal Majalla" pitchFamily="2" charset="-78"/>
              <a:cs typeface="B Homa" panose="00000400000000000000" pitchFamily="2" charset="-78"/>
            </a:endParaRPr>
          </a:p>
          <a:p>
            <a:pPr algn="just" rtl="1" eaLnBrk="0" fontAlgn="base" hangingPunct="0">
              <a:spcBef>
                <a:spcPct val="0"/>
              </a:spcBef>
              <a:spcAft>
                <a:spcPct val="0"/>
              </a:spcAft>
            </a:pPr>
            <a:r>
              <a:rPr lang="fa-IR" sz="2000" dirty="0" smtClean="0">
                <a:solidFill>
                  <a:schemeClr val="tx2"/>
                </a:solidFill>
                <a:latin typeface="Sakkal Majalla" pitchFamily="2" charset="-78"/>
                <a:cs typeface="B Homa" panose="00000400000000000000" pitchFamily="2" charset="-78"/>
              </a:rPr>
              <a:t>با وجود این ساخت یکی ازخوشه ها یعنی </a:t>
            </a:r>
            <a:r>
              <a:rPr lang="fa-IR" sz="2000" dirty="0">
                <a:solidFill>
                  <a:schemeClr val="tx2"/>
                </a:solidFill>
                <a:cs typeface="B Homa" panose="00000400000000000000" pitchFamily="2" charset="-78"/>
              </a:rPr>
              <a:t>پلازا گیت وی </a:t>
            </a:r>
            <a:r>
              <a:rPr lang="fa-IR" sz="2000" dirty="0" smtClean="0">
                <a:solidFill>
                  <a:schemeClr val="tx2"/>
                </a:solidFill>
                <a:latin typeface="Sakkal Majalla" pitchFamily="2" charset="-78"/>
                <a:cs typeface="B Homa" panose="00000400000000000000" pitchFamily="2" charset="-78"/>
              </a:rPr>
              <a:t>چند سال طول کشید ولی بالاخره در سال 1982 به اتمام رسید . </a:t>
            </a:r>
          </a:p>
          <a:p>
            <a:pPr algn="just" rtl="1" eaLnBrk="0" fontAlgn="base" hangingPunct="0">
              <a:spcBef>
                <a:spcPct val="0"/>
              </a:spcBef>
              <a:spcAft>
                <a:spcPct val="0"/>
              </a:spcAft>
            </a:pPr>
            <a:r>
              <a:rPr lang="fa-IR" sz="2000" dirty="0" smtClean="0">
                <a:solidFill>
                  <a:schemeClr val="tx2"/>
                </a:solidFill>
                <a:latin typeface="Sakkal Majalla" pitchFamily="2" charset="-78"/>
                <a:cs typeface="B Homa" panose="00000400000000000000" pitchFamily="2" charset="-78"/>
              </a:rPr>
              <a:t>در </a:t>
            </a:r>
            <a:r>
              <a:rPr lang="fa-IR" sz="2000" dirty="0">
                <a:solidFill>
                  <a:schemeClr val="tx2"/>
                </a:solidFill>
                <a:latin typeface="Sakkal Majalla" pitchFamily="2" charset="-78"/>
                <a:cs typeface="B Homa" panose="00000400000000000000" pitchFamily="2" charset="-78"/>
              </a:rPr>
              <a:t>این زمان </a:t>
            </a:r>
            <a:r>
              <a:rPr lang="en-US" sz="2000" dirty="0">
                <a:solidFill>
                  <a:schemeClr val="tx2"/>
                </a:solidFill>
                <a:latin typeface="Sakkal Majalla" pitchFamily="2" charset="-78"/>
                <a:cs typeface="B Homa" panose="00000400000000000000" pitchFamily="2" charset="-78"/>
              </a:rPr>
              <a:t>BPCA</a:t>
            </a:r>
            <a:r>
              <a:rPr lang="fa-IR" sz="2000" dirty="0">
                <a:solidFill>
                  <a:schemeClr val="tx2"/>
                </a:solidFill>
                <a:latin typeface="Sakkal Majalla" pitchFamily="2" charset="-78"/>
                <a:cs typeface="B Homa" panose="00000400000000000000" pitchFamily="2" charset="-78"/>
              </a:rPr>
              <a:t> طرح خوشه ها را </a:t>
            </a:r>
            <a:r>
              <a:rPr lang="fa-IR" sz="2000" dirty="0" smtClean="0">
                <a:solidFill>
                  <a:schemeClr val="tx2"/>
                </a:solidFill>
                <a:latin typeface="Sakkal Majalla" pitchFamily="2" charset="-78"/>
                <a:cs typeface="B Homa" panose="00000400000000000000" pitchFamily="2" charset="-78"/>
              </a:rPr>
              <a:t>کنار </a:t>
            </a:r>
            <a:r>
              <a:rPr lang="fa-IR" sz="2000" dirty="0">
                <a:solidFill>
                  <a:schemeClr val="tx2"/>
                </a:solidFill>
                <a:latin typeface="Sakkal Majalla" pitchFamily="2" charset="-78"/>
                <a:cs typeface="B Homa" panose="00000400000000000000" pitchFamily="2" charset="-78"/>
              </a:rPr>
              <a:t>گذاشته و طرح جامع دیگری را جای آن قرار داد</a:t>
            </a:r>
            <a:r>
              <a:rPr lang="fa-IR" sz="2000" dirty="0" smtClean="0">
                <a:solidFill>
                  <a:schemeClr val="tx2"/>
                </a:solidFill>
                <a:latin typeface="Sakkal Majalla" pitchFamily="2" charset="-78"/>
                <a:cs typeface="B Homa" panose="00000400000000000000" pitchFamily="2" charset="-78"/>
              </a:rPr>
              <a:t>.</a:t>
            </a:r>
            <a:r>
              <a:rPr lang="fa-IR" sz="2000" dirty="0">
                <a:solidFill>
                  <a:schemeClr val="tx2"/>
                </a:solidFill>
                <a:latin typeface="Tw Cen MT"/>
                <a:cs typeface="B Homa" panose="00000400000000000000" pitchFamily="2" charset="-78"/>
              </a:rPr>
              <a:t> (</a:t>
            </a:r>
            <a:r>
              <a:rPr lang="fa-IR" sz="2000" dirty="0">
                <a:solidFill>
                  <a:schemeClr val="tx2"/>
                </a:solidFill>
                <a:cs typeface="B Homa" panose="00000400000000000000" pitchFamily="2" charset="-78"/>
              </a:rPr>
              <a:t>جان لنگ، 1391 : </a:t>
            </a:r>
            <a:r>
              <a:rPr lang="fa-IR" sz="2000" dirty="0" smtClean="0">
                <a:solidFill>
                  <a:schemeClr val="tx2"/>
                </a:solidFill>
                <a:cs typeface="B Homa" panose="00000400000000000000" pitchFamily="2" charset="-78"/>
              </a:rPr>
              <a:t>320</a:t>
            </a:r>
            <a:r>
              <a:rPr lang="fa-IR" sz="2000" dirty="0">
                <a:solidFill>
                  <a:schemeClr val="tx2"/>
                </a:solidFill>
                <a:latin typeface="Tw Cen MT"/>
                <a:cs typeface="B Homa" panose="00000400000000000000" pitchFamily="2" charset="-78"/>
              </a:rPr>
              <a:t>)</a:t>
            </a:r>
            <a:endParaRPr lang="en-US" sz="2000" dirty="0">
              <a:solidFill>
                <a:schemeClr val="tx2"/>
              </a:solidFill>
              <a:latin typeface="Sakkal Majalla" pitchFamily="2" charset="-78"/>
              <a:cs typeface="B Homa" panose="00000400000000000000" pitchFamily="2" charset="-78"/>
            </a:endParaRPr>
          </a:p>
          <a:p>
            <a:pPr algn="just" rtl="1" eaLnBrk="0" fontAlgn="base" hangingPunct="0">
              <a:spcBef>
                <a:spcPct val="0"/>
              </a:spcBef>
              <a:spcAft>
                <a:spcPct val="0"/>
              </a:spcAft>
            </a:pPr>
            <a:endParaRPr lang="en-US" sz="2000" dirty="0">
              <a:solidFill>
                <a:schemeClr val="tx2"/>
              </a:solidFill>
              <a:cs typeface="B Homa" panose="00000400000000000000" pitchFamily="2" charset="-78"/>
            </a:endParaRPr>
          </a:p>
          <a:p>
            <a:pPr algn="just" rtl="1" eaLnBrk="0" fontAlgn="base" hangingPunct="0">
              <a:spcBef>
                <a:spcPct val="0"/>
              </a:spcBef>
              <a:spcAft>
                <a:spcPct val="0"/>
              </a:spcAft>
            </a:pPr>
            <a:endParaRPr lang="fa-IR" sz="2000" dirty="0">
              <a:solidFill>
                <a:schemeClr val="tx2"/>
              </a:solidFill>
              <a:latin typeface="Sakkal Majalla" pitchFamily="2" charset="-78"/>
              <a:ea typeface="Calibri" pitchFamily="34" charset="0"/>
              <a:cs typeface="B Homa" panose="00000400000000000000" pitchFamily="2" charset="-78"/>
            </a:endParaRPr>
          </a:p>
          <a:p>
            <a:pPr lvl="0" algn="just" rtl="1" fontAlgn="base">
              <a:spcBef>
                <a:spcPct val="0"/>
              </a:spcBef>
              <a:spcAft>
                <a:spcPct val="0"/>
              </a:spcAft>
            </a:pPr>
            <a:endParaRPr lang="fa-IR" sz="2000" dirty="0">
              <a:solidFill>
                <a:schemeClr val="tx2"/>
              </a:solidFill>
              <a:cs typeface="B Homa" panose="00000400000000000000" pitchFamily="2" charset="-78"/>
            </a:endParaRPr>
          </a:p>
          <a:p>
            <a:pPr lvl="0" algn="just" rtl="1" fontAlgn="base">
              <a:spcBef>
                <a:spcPct val="0"/>
              </a:spcBef>
              <a:spcAft>
                <a:spcPct val="0"/>
              </a:spcAft>
            </a:pPr>
            <a:endParaRPr lang="fa-IR" sz="2000" dirty="0">
              <a:solidFill>
                <a:schemeClr val="tx2"/>
              </a:solidFill>
              <a:cs typeface="B Homa" panose="00000400000000000000" pitchFamily="2" charset="-78"/>
            </a:endParaRPr>
          </a:p>
          <a:p>
            <a:pPr lvl="0" algn="just" rtl="1" fontAlgn="base">
              <a:spcBef>
                <a:spcPct val="0"/>
              </a:spcBef>
              <a:spcAft>
                <a:spcPct val="0"/>
              </a:spcAft>
            </a:pPr>
            <a:endParaRPr lang="fa-IR" sz="2000" b="1" dirty="0">
              <a:solidFill>
                <a:schemeClr val="tx2"/>
              </a:solidFill>
              <a:latin typeface="Sakkal Majalla" pitchFamily="2" charset="-78"/>
              <a:cs typeface="B Homa" panose="00000400000000000000" pitchFamily="2" charset="-78"/>
            </a:endParaRPr>
          </a:p>
          <a:p>
            <a:pPr algn="just"/>
            <a:endParaRPr lang="en-US" sz="2000" dirty="0">
              <a:solidFill>
                <a:schemeClr val="tx2"/>
              </a:solidFill>
              <a:cs typeface="B Homa" panose="00000400000000000000" pitchFamily="2" charset="-78"/>
            </a:endParaRPr>
          </a:p>
        </p:txBody>
      </p:sp>
      <p:sp>
        <p:nvSpPr>
          <p:cNvPr id="6" name="Left Arrow 5"/>
          <p:cNvSpPr/>
          <p:nvPr/>
        </p:nvSpPr>
        <p:spPr>
          <a:xfrm>
            <a:off x="6966285" y="1762773"/>
            <a:ext cx="607742" cy="198375"/>
          </a:xfrm>
          <a:prstGeom prst="leftArrow">
            <a:avLst/>
          </a:prstGeom>
          <a:solidFill>
            <a:srgbClr val="00B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6955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1000"/>
                                        <p:tgtEl>
                                          <p:spTgt spid="5">
                                            <p:txEl>
                                              <p:pRg st="7" end="7"/>
                                            </p:txEl>
                                          </p:spTgt>
                                        </p:tgtEl>
                                      </p:cBhvr>
                                    </p:animEffect>
                                    <p:anim calcmode="lin" valueType="num">
                                      <p:cBhvr>
                                        <p:cTn id="43"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1000"/>
                                        <p:tgtEl>
                                          <p:spTgt spid="5">
                                            <p:txEl>
                                              <p:pRg st="8" end="8"/>
                                            </p:txEl>
                                          </p:spTgt>
                                        </p:tgtEl>
                                      </p:cBhvr>
                                    </p:animEffect>
                                    <p:anim calcmode="lin" valueType="num">
                                      <p:cBhvr>
                                        <p:cTn id="48"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01307" y="76200"/>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روند شکل گیری بتری پارک سیتی</a:t>
            </a:r>
            <a:endParaRPr lang="en-US" dirty="0">
              <a:solidFill>
                <a:schemeClr val="tx1"/>
              </a:solidFill>
            </a:endParaRPr>
          </a:p>
        </p:txBody>
      </p:sp>
      <p:sp>
        <p:nvSpPr>
          <p:cNvPr id="8" name="Content Placeholder 7"/>
          <p:cNvSpPr>
            <a:spLocks noGrp="1"/>
          </p:cNvSpPr>
          <p:nvPr>
            <p:ph idx="1"/>
          </p:nvPr>
        </p:nvSpPr>
        <p:spPr>
          <a:xfrm>
            <a:off x="7940842" y="1295399"/>
            <a:ext cx="3700131" cy="4576011"/>
          </a:xfrm>
        </p:spPr>
        <p:txBody>
          <a:bodyPr>
            <a:noAutofit/>
          </a:bodyPr>
          <a:lstStyle/>
          <a:p>
            <a:pPr lvl="0" algn="justLow" rtl="1" fontAlgn="base">
              <a:spcBef>
                <a:spcPct val="0"/>
              </a:spcBef>
              <a:spcAft>
                <a:spcPct val="0"/>
              </a:spcAft>
              <a:buFont typeface="Wingdings" panose="05000000000000000000" pitchFamily="2" charset="2"/>
              <a:buChar char="v"/>
            </a:pPr>
            <a:r>
              <a:rPr lang="fa-IR" sz="2000" b="1" dirty="0">
                <a:solidFill>
                  <a:schemeClr val="tx2"/>
                </a:solidFill>
                <a:latin typeface="Sakkal Majalla" pitchFamily="2" charset="-78"/>
                <a:cs typeface="B Homa" panose="00000400000000000000" pitchFamily="2" charset="-78"/>
              </a:rPr>
              <a:t>طرح پنجم:</a:t>
            </a:r>
          </a:p>
          <a:p>
            <a:pPr algn="just" rtl="1"/>
            <a:r>
              <a:rPr lang="fa-IR" sz="2000" dirty="0">
                <a:solidFill>
                  <a:schemeClr val="tx2"/>
                </a:solidFill>
                <a:latin typeface="Sakkal Majalla" pitchFamily="2" charset="-78"/>
                <a:cs typeface="B Homa" panose="00000400000000000000" pitchFamily="2" charset="-78"/>
              </a:rPr>
              <a:t>ایده ی کلی و طرح </a:t>
            </a:r>
            <a:r>
              <a:rPr lang="fa-IR" sz="2000" dirty="0" smtClean="0">
                <a:solidFill>
                  <a:schemeClr val="tx2"/>
                </a:solidFill>
                <a:latin typeface="Sakkal Majalla" pitchFamily="2" charset="-78"/>
                <a:cs typeface="B Homa" panose="00000400000000000000" pitchFamily="2" charset="-78"/>
              </a:rPr>
              <a:t>جامع از :</a:t>
            </a:r>
            <a:r>
              <a:rPr lang="en-US" sz="2000" dirty="0" smtClean="0">
                <a:solidFill>
                  <a:schemeClr val="tx2"/>
                </a:solidFill>
                <a:latin typeface="Sakkal Majalla" pitchFamily="2" charset="-78"/>
                <a:cs typeface="B Homa" panose="00000400000000000000" pitchFamily="2" charset="-78"/>
              </a:rPr>
              <a:t> </a:t>
            </a:r>
            <a:r>
              <a:rPr lang="fa-IR" sz="2000" dirty="0" smtClean="0">
                <a:solidFill>
                  <a:schemeClr val="tx2"/>
                </a:solidFill>
                <a:latin typeface="Sakkal Majalla" pitchFamily="2" charset="-78"/>
                <a:cs typeface="B Homa" panose="00000400000000000000" pitchFamily="2" charset="-78"/>
              </a:rPr>
              <a:t>الکساندر کوپر و استانتون اکستات</a:t>
            </a:r>
            <a:endParaRPr lang="en-US" sz="2000" dirty="0" smtClean="0">
              <a:solidFill>
                <a:schemeClr val="tx2"/>
              </a:solidFill>
              <a:latin typeface="Sakkal Majalla" pitchFamily="2" charset="-78"/>
              <a:cs typeface="B Homa" panose="00000400000000000000" pitchFamily="2" charset="-78"/>
            </a:endParaRPr>
          </a:p>
          <a:p>
            <a:pPr algn="just" rtl="1"/>
            <a:r>
              <a:rPr lang="fa-IR" sz="2000" dirty="0" smtClean="0">
                <a:solidFill>
                  <a:schemeClr val="tx2"/>
                </a:solidFill>
                <a:latin typeface="Sakkal Majalla" pitchFamily="2" charset="-78"/>
                <a:cs typeface="B Homa" panose="00000400000000000000" pitchFamily="2" charset="-78"/>
              </a:rPr>
              <a:t>سال</a:t>
            </a:r>
            <a:r>
              <a:rPr lang="fa-IR" sz="2000" dirty="0">
                <a:solidFill>
                  <a:schemeClr val="tx2"/>
                </a:solidFill>
                <a:latin typeface="Sakkal Majalla" pitchFamily="2" charset="-78"/>
                <a:cs typeface="B Homa" panose="00000400000000000000" pitchFamily="2" charset="-78"/>
              </a:rPr>
              <a:t>: 1979 </a:t>
            </a:r>
          </a:p>
          <a:p>
            <a:pPr algn="just" rtl="1"/>
            <a:r>
              <a:rPr lang="fa-IR" sz="2000" dirty="0" smtClean="0">
                <a:solidFill>
                  <a:schemeClr val="tx2"/>
                </a:solidFill>
                <a:latin typeface="Sakkal Majalla" pitchFamily="2" charset="-78"/>
                <a:cs typeface="B Homa" panose="00000400000000000000" pitchFamily="2" charset="-78"/>
              </a:rPr>
              <a:t>اساس فکری و علمی این طرح، پیش </a:t>
            </a:r>
            <a:r>
              <a:rPr lang="fa-IR" sz="2000" dirty="0">
                <a:solidFill>
                  <a:schemeClr val="tx2"/>
                </a:solidFill>
                <a:latin typeface="Sakkal Majalla" pitchFamily="2" charset="-78"/>
                <a:cs typeface="B Homa" panose="00000400000000000000" pitchFamily="2" charset="-78"/>
              </a:rPr>
              <a:t>زمینه ای برای نهضت طراحی شهری </a:t>
            </a:r>
            <a:r>
              <a:rPr lang="fa-IR" sz="2000" dirty="0" smtClean="0">
                <a:solidFill>
                  <a:schemeClr val="tx2"/>
                </a:solidFill>
                <a:latin typeface="Sakkal Majalla" pitchFamily="2" charset="-78"/>
                <a:cs typeface="B Homa" panose="00000400000000000000" pitchFamily="2" charset="-78"/>
              </a:rPr>
              <a:t>جدید شد.</a:t>
            </a:r>
            <a:endParaRPr lang="en-US" sz="2000" dirty="0">
              <a:solidFill>
                <a:schemeClr val="tx2"/>
              </a:solidFill>
              <a:latin typeface="Sakkal Majalla" pitchFamily="2" charset="-78"/>
              <a:cs typeface="B Homa" panose="00000400000000000000" pitchFamily="2" charset="-78"/>
            </a:endParaRPr>
          </a:p>
          <a:p>
            <a:endParaRPr lang="en-US" sz="2000" dirty="0">
              <a:solidFill>
                <a:schemeClr val="tx2"/>
              </a:solidFill>
              <a:cs typeface="B Homa" panose="00000400000000000000" pitchFamily="2" charset="-78"/>
            </a:endParaRPr>
          </a:p>
        </p:txBody>
      </p:sp>
      <p:sp>
        <p:nvSpPr>
          <p:cNvPr id="9" name="Content Placeholder 7"/>
          <p:cNvSpPr txBox="1">
            <a:spLocks/>
          </p:cNvSpPr>
          <p:nvPr/>
        </p:nvSpPr>
        <p:spPr>
          <a:xfrm>
            <a:off x="4174958" y="1279356"/>
            <a:ext cx="3765884" cy="4973053"/>
          </a:xfrm>
          <a:prstGeom prst="rect">
            <a:avLst/>
          </a:prstGeom>
        </p:spPr>
        <p:txBody>
          <a:bodyPr vert="horz" lIns="91440" tIns="45720" rIns="91440" bIns="45720" rtlCol="0">
            <a:no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lgn="just" rtl="1">
              <a:buFont typeface="Wingdings" panose="05000000000000000000" pitchFamily="2" charset="2"/>
              <a:buChar char="v"/>
            </a:pPr>
            <a:r>
              <a:rPr lang="fa-IR" sz="2000" dirty="0">
                <a:solidFill>
                  <a:schemeClr val="tx2"/>
                </a:solidFill>
                <a:latin typeface="Sakkal Majalla" pitchFamily="2" charset="-78"/>
                <a:cs typeface="B Homa" panose="00000400000000000000" pitchFamily="2" charset="-78"/>
              </a:rPr>
              <a:t>پیشنهاد طرح : </a:t>
            </a:r>
          </a:p>
          <a:p>
            <a:pPr marL="342900" indent="-342900" algn="just" rtl="1">
              <a:buFont typeface="+mj-lt"/>
              <a:buAutoNum type="arabicPeriod"/>
            </a:pPr>
            <a:r>
              <a:rPr lang="fa-IR" sz="2000" dirty="0" smtClean="0">
                <a:solidFill>
                  <a:schemeClr val="tx2"/>
                </a:solidFill>
                <a:latin typeface="Sakkal Majalla" pitchFamily="2" charset="-78"/>
                <a:cs typeface="B Homa" panose="00000400000000000000" pitchFamily="2" charset="-78"/>
              </a:rPr>
              <a:t>ساخت </a:t>
            </a:r>
            <a:r>
              <a:rPr lang="fa-IR" sz="2000" dirty="0">
                <a:solidFill>
                  <a:schemeClr val="tx2"/>
                </a:solidFill>
                <a:latin typeface="Sakkal Majalla" pitchFamily="2" charset="-78"/>
                <a:cs typeface="B Homa" panose="00000400000000000000" pitchFamily="2" charset="-78"/>
              </a:rPr>
              <a:t>بالغ بر 14000 واحد مسکونی در زمین</a:t>
            </a:r>
          </a:p>
          <a:p>
            <a:pPr marL="342900" indent="-342900" algn="just" rtl="1">
              <a:buFont typeface="+mj-lt"/>
              <a:buAutoNum type="arabicPeriod"/>
            </a:pPr>
            <a:r>
              <a:rPr lang="fa-IR" sz="2000" dirty="0">
                <a:solidFill>
                  <a:schemeClr val="tx2"/>
                </a:solidFill>
                <a:latin typeface="Sakkal Majalla" pitchFamily="2" charset="-78"/>
                <a:cs typeface="B Homa" panose="00000400000000000000" pitchFamily="2" charset="-78"/>
              </a:rPr>
              <a:t> در نظر گرفتن تسهیلات تجاری به عنوان غیرقابل تفکیک طرح </a:t>
            </a:r>
          </a:p>
          <a:p>
            <a:pPr marL="342900" indent="-342900" algn="just" rtl="1">
              <a:buFont typeface="+mj-lt"/>
              <a:buAutoNum type="arabicPeriod"/>
            </a:pPr>
            <a:r>
              <a:rPr lang="fa-IR" sz="2000" dirty="0">
                <a:solidFill>
                  <a:schemeClr val="tx2"/>
                </a:solidFill>
                <a:latin typeface="Sakkal Majalla" pitchFamily="2" charset="-78"/>
                <a:cs typeface="B Homa" panose="00000400000000000000" pitchFamily="2" charset="-78"/>
              </a:rPr>
              <a:t>6 میلیون فوت فضای اداری روبروی مرکز تجارت جهانی </a:t>
            </a:r>
            <a:r>
              <a:rPr lang="fa-IR" sz="2000" dirty="0" smtClean="0">
                <a:solidFill>
                  <a:schemeClr val="tx2"/>
                </a:solidFill>
                <a:latin typeface="Sakkal Majalla" pitchFamily="2" charset="-78"/>
                <a:cs typeface="B Homa" panose="00000400000000000000" pitchFamily="2" charset="-78"/>
              </a:rPr>
              <a:t>قرار گیرد.</a:t>
            </a:r>
            <a:endParaRPr lang="fa-IR" sz="2000" dirty="0">
              <a:solidFill>
                <a:schemeClr val="tx2"/>
              </a:solidFill>
              <a:latin typeface="Sakkal Majalla" pitchFamily="2" charset="-78"/>
              <a:cs typeface="B Homa" panose="00000400000000000000" pitchFamily="2" charset="-78"/>
            </a:endParaRPr>
          </a:p>
          <a:p>
            <a:pPr marL="342900" indent="-342900" algn="just" rtl="1">
              <a:buFont typeface="+mj-lt"/>
              <a:buAutoNum type="arabicPeriod"/>
            </a:pPr>
            <a:r>
              <a:rPr lang="fa-IR" sz="2000" dirty="0">
                <a:solidFill>
                  <a:schemeClr val="tx2"/>
                </a:solidFill>
                <a:latin typeface="Sakkal Majalla" pitchFamily="2" charset="-78"/>
                <a:cs typeface="B Homa" panose="00000400000000000000" pitchFamily="2" charset="-78"/>
              </a:rPr>
              <a:t>اختصاص یافتن 30 % زمین به میادین و پارک</a:t>
            </a:r>
          </a:p>
          <a:p>
            <a:pPr marL="342900" indent="-342900" algn="just" rtl="1">
              <a:buFont typeface="+mj-lt"/>
              <a:buAutoNum type="arabicPeriod"/>
            </a:pPr>
            <a:r>
              <a:rPr lang="fa-IR" sz="2000" dirty="0">
                <a:solidFill>
                  <a:schemeClr val="tx2"/>
                </a:solidFill>
                <a:latin typeface="Sakkal Majalla" pitchFamily="2" charset="-78"/>
                <a:cs typeface="B Homa" panose="00000400000000000000" pitchFamily="2" charset="-78"/>
              </a:rPr>
              <a:t> یک فضای باز عمومی در امتداد رودخانه </a:t>
            </a:r>
            <a:r>
              <a:rPr lang="fa-IR" sz="2000" dirty="0" smtClean="0">
                <a:solidFill>
                  <a:schemeClr val="tx2"/>
                </a:solidFill>
                <a:latin typeface="Sakkal Majalla" pitchFamily="2" charset="-78"/>
                <a:cs typeface="B Homa" panose="00000400000000000000" pitchFamily="2" charset="-78"/>
              </a:rPr>
              <a:t>هادسون</a:t>
            </a:r>
            <a:r>
              <a:rPr lang="en-US" sz="2000" dirty="0" smtClean="0">
                <a:solidFill>
                  <a:schemeClr val="tx2"/>
                </a:solidFill>
                <a:latin typeface="Sakkal Majalla" pitchFamily="2" charset="-78"/>
                <a:cs typeface="B Homa" panose="00000400000000000000" pitchFamily="2" charset="-78"/>
              </a:rPr>
              <a:t> </a:t>
            </a:r>
            <a:endParaRPr lang="en-US" sz="2000" dirty="0">
              <a:solidFill>
                <a:schemeClr val="tx2"/>
              </a:solidFill>
              <a:latin typeface="Sakkal Majalla" pitchFamily="2" charset="-78"/>
              <a:cs typeface="B Homa" panose="00000400000000000000" pitchFamily="2" charset="-78"/>
            </a:endParaRPr>
          </a:p>
          <a:p>
            <a:pPr marL="342900" indent="-342900" algn="just" rtl="1">
              <a:buFont typeface="+mj-lt"/>
              <a:buAutoNum type="arabicPeriod"/>
            </a:pPr>
            <a:r>
              <a:rPr lang="fa-IR" sz="2000" dirty="0">
                <a:solidFill>
                  <a:schemeClr val="tx2"/>
                </a:solidFill>
                <a:latin typeface="Sakkal Majalla" pitchFamily="2" charset="-78"/>
                <a:cs typeface="B Homa" panose="00000400000000000000" pitchFamily="2" charset="-78"/>
              </a:rPr>
              <a:t>اختصاص یافتن 16 % فضای محل به خیابان ها </a:t>
            </a:r>
            <a:endParaRPr lang="en-US" sz="2000" dirty="0">
              <a:solidFill>
                <a:schemeClr val="tx2"/>
              </a:solidFill>
              <a:latin typeface="Sakkal Majalla" pitchFamily="2" charset="-78"/>
              <a:cs typeface="B Homa" panose="00000400000000000000" pitchFamily="2" charset="-78"/>
            </a:endParaRPr>
          </a:p>
        </p:txBody>
      </p:sp>
      <p:sp>
        <p:nvSpPr>
          <p:cNvPr id="11" name="Content Placeholder 7"/>
          <p:cNvSpPr txBox="1">
            <a:spLocks/>
          </p:cNvSpPr>
          <p:nvPr/>
        </p:nvSpPr>
        <p:spPr>
          <a:xfrm>
            <a:off x="409074" y="1295399"/>
            <a:ext cx="3765884" cy="4973053"/>
          </a:xfrm>
          <a:prstGeom prst="rect">
            <a:avLst/>
          </a:prstGeom>
        </p:spPr>
        <p:txBody>
          <a:bodyPr vert="horz" lIns="91440" tIns="45720" rIns="91440" bIns="45720" rtlCol="0">
            <a:no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lvl="0" algn="justLow"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طرح جدید مبتنی برچند هدف </a:t>
            </a:r>
            <a:r>
              <a:rPr lang="fa-IR" sz="2000" dirty="0" smtClean="0">
                <a:solidFill>
                  <a:schemeClr val="tx2"/>
                </a:solidFill>
                <a:latin typeface="Sakkal Majalla" pitchFamily="2" charset="-78"/>
                <a:ea typeface="Calibri" pitchFamily="34" charset="0"/>
                <a:cs typeface="B Homa" panose="00000400000000000000" pitchFamily="2" charset="-78"/>
              </a:rPr>
              <a:t>بود: </a:t>
            </a:r>
          </a:p>
          <a:p>
            <a:pPr marL="0" lvl="0" indent="0" algn="justLow" rtl="1" fontAlgn="base">
              <a:spcBef>
                <a:spcPct val="0"/>
              </a:spcBef>
              <a:spcAft>
                <a:spcPct val="0"/>
              </a:spcAft>
              <a:buNone/>
            </a:pPr>
            <a:r>
              <a:rPr lang="fa-IR" sz="2000" dirty="0">
                <a:solidFill>
                  <a:schemeClr val="tx2"/>
                </a:solidFill>
                <a:latin typeface="Sakkal Majalla" pitchFamily="2" charset="-78"/>
                <a:ea typeface="Calibri" pitchFamily="34" charset="0"/>
                <a:cs typeface="B Homa" panose="00000400000000000000" pitchFamily="2" charset="-78"/>
              </a:rPr>
              <a:t> </a:t>
            </a:r>
            <a:r>
              <a:rPr lang="fa-IR" sz="2000" dirty="0" smtClean="0">
                <a:solidFill>
                  <a:schemeClr val="tx2"/>
                </a:solidFill>
                <a:latin typeface="Sakkal Majalla" pitchFamily="2" charset="-78"/>
                <a:ea typeface="Calibri" pitchFamily="34" charset="0"/>
                <a:cs typeface="B Homa" panose="00000400000000000000" pitchFamily="2" charset="-78"/>
              </a:rPr>
              <a:t>     بتری پارک </a:t>
            </a:r>
            <a:r>
              <a:rPr lang="fa-IR" sz="2000" dirty="0">
                <a:solidFill>
                  <a:schemeClr val="tx2"/>
                </a:solidFill>
                <a:latin typeface="Sakkal Majalla" pitchFamily="2" charset="-78"/>
                <a:ea typeface="Calibri" pitchFamily="34" charset="0"/>
                <a:cs typeface="B Homa" panose="00000400000000000000" pitchFamily="2" charset="-78"/>
              </a:rPr>
              <a:t>باید : </a:t>
            </a:r>
            <a:endParaRPr lang="en-US" sz="2000" dirty="0">
              <a:solidFill>
                <a:schemeClr val="tx2"/>
              </a:solidFill>
              <a:latin typeface="Sakkal Majalla" pitchFamily="2" charset="-78"/>
              <a:cs typeface="B Homa" panose="00000400000000000000" pitchFamily="2" charset="-78"/>
            </a:endParaRPr>
          </a:p>
          <a:p>
            <a:pPr algn="justLow"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جزء غیرقابل تفکیکی از </a:t>
            </a:r>
            <a:r>
              <a:rPr lang="fa-IR" sz="2000" dirty="0" smtClean="0">
                <a:solidFill>
                  <a:schemeClr val="tx2"/>
                </a:solidFill>
                <a:latin typeface="Sakkal Majalla" pitchFamily="2" charset="-78"/>
                <a:ea typeface="Calibri" pitchFamily="34" charset="0"/>
                <a:cs typeface="B Homa" panose="00000400000000000000" pitchFamily="2" charset="-78"/>
              </a:rPr>
              <a:t>فضای منهتن </a:t>
            </a:r>
            <a:r>
              <a:rPr lang="fa-IR" sz="2000" dirty="0">
                <a:solidFill>
                  <a:schemeClr val="tx2"/>
                </a:solidFill>
                <a:latin typeface="Sakkal Majalla" pitchFamily="2" charset="-78"/>
                <a:ea typeface="Calibri" pitchFamily="34" charset="0"/>
                <a:cs typeface="B Homa" panose="00000400000000000000" pitchFamily="2" charset="-78"/>
              </a:rPr>
              <a:t>پایین باشد .</a:t>
            </a:r>
            <a:endParaRPr lang="en-US" sz="2000" dirty="0">
              <a:solidFill>
                <a:schemeClr val="tx2"/>
              </a:solidFill>
              <a:latin typeface="Sakkal Majalla" pitchFamily="2" charset="-78"/>
              <a:cs typeface="B Homa" panose="00000400000000000000" pitchFamily="2" charset="-78"/>
            </a:endParaRPr>
          </a:p>
          <a:p>
            <a:pPr algn="justLow"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شبکه ی حمل و نقل آن در سطح زمین باشد .</a:t>
            </a:r>
            <a:endParaRPr lang="en-US" sz="2000" dirty="0">
              <a:solidFill>
                <a:schemeClr val="tx2"/>
              </a:solidFill>
              <a:latin typeface="Sakkal Majalla" pitchFamily="2" charset="-78"/>
              <a:cs typeface="B Homa" panose="00000400000000000000" pitchFamily="2" charset="-78"/>
            </a:endParaRPr>
          </a:p>
          <a:p>
            <a:pPr algn="justLow"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کیفیات زیبایی شناسی آن بر پایه ی میراث معماری نیویورک باشد . </a:t>
            </a:r>
            <a:endParaRPr lang="en-US" sz="2000" dirty="0">
              <a:solidFill>
                <a:schemeClr val="tx2"/>
              </a:solidFill>
              <a:latin typeface="Sakkal Majalla" pitchFamily="2" charset="-78"/>
              <a:cs typeface="B Homa" panose="00000400000000000000" pitchFamily="2" charset="-78"/>
            </a:endParaRPr>
          </a:p>
          <a:p>
            <a:pPr algn="justLow"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مجتمع های تجاری در جلو و ساختمان های دیگر در عقب قرار گیرد .</a:t>
            </a:r>
            <a:endParaRPr lang="en-US" sz="2000" dirty="0">
              <a:solidFill>
                <a:schemeClr val="tx2"/>
              </a:solidFill>
              <a:latin typeface="Sakkal Majalla" pitchFamily="2" charset="-78"/>
              <a:cs typeface="B Homa" panose="00000400000000000000" pitchFamily="2" charset="-78"/>
            </a:endParaRPr>
          </a:p>
          <a:p>
            <a:pPr algn="justLow"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کاربری ها و کنترل های ساخت و ساز به قدر کافی انعطاف پذیر باشند که به تغییرات بازار پاسخ دهند </a:t>
            </a:r>
            <a:r>
              <a:rPr lang="fa-IR" sz="2000" dirty="0" smtClean="0">
                <a:solidFill>
                  <a:schemeClr val="tx2"/>
                </a:solidFill>
                <a:latin typeface="Sakkal Majalla" pitchFamily="2" charset="-78"/>
                <a:ea typeface="Calibri" pitchFamily="34" charset="0"/>
                <a:cs typeface="B Homa" panose="00000400000000000000" pitchFamily="2" charset="-78"/>
              </a:rPr>
              <a:t>.</a:t>
            </a:r>
          </a:p>
          <a:p>
            <a:pPr marL="0" indent="0" algn="justLow" rtl="1" eaLnBrk="0" fontAlgn="base" hangingPunct="0">
              <a:spcBef>
                <a:spcPct val="0"/>
              </a:spcBef>
              <a:spcAft>
                <a:spcPct val="0"/>
              </a:spcAft>
              <a:buNone/>
            </a:pPr>
            <a:r>
              <a:rPr lang="fa-IR" sz="2000" dirty="0" smtClean="0">
                <a:solidFill>
                  <a:schemeClr val="tx2"/>
                </a:solidFill>
                <a:cs typeface="B Homa" panose="00000400000000000000" pitchFamily="2" charset="-78"/>
              </a:rPr>
              <a:t>	در </a:t>
            </a:r>
            <a:r>
              <a:rPr lang="fa-IR" sz="2000" dirty="0">
                <a:solidFill>
                  <a:schemeClr val="tx2"/>
                </a:solidFill>
                <a:cs typeface="B Homa" panose="00000400000000000000" pitchFamily="2" charset="-78"/>
              </a:rPr>
              <a:t>انتهای شمالی زمین قرار بود یک پارک ساخته شود . این پارک امروزه به نام پارک استاندار راکفلر نامیده می </a:t>
            </a:r>
            <a:r>
              <a:rPr lang="fa-IR" sz="2000" dirty="0" smtClean="0">
                <a:solidFill>
                  <a:schemeClr val="tx2"/>
                </a:solidFill>
                <a:cs typeface="B Homa" panose="00000400000000000000" pitchFamily="2" charset="-78"/>
              </a:rPr>
              <a:t>شود. </a:t>
            </a:r>
            <a:r>
              <a:rPr lang="fa-IR" sz="2000" dirty="0">
                <a:solidFill>
                  <a:schemeClr val="tx2"/>
                </a:solidFill>
                <a:latin typeface="Tw Cen MT"/>
                <a:cs typeface="Dast Nevis" pitchFamily="66" charset="-78"/>
              </a:rPr>
              <a:t>(</a:t>
            </a:r>
            <a:r>
              <a:rPr lang="fa-IR" sz="2000" dirty="0">
                <a:solidFill>
                  <a:schemeClr val="tx2"/>
                </a:solidFill>
                <a:cs typeface="B Homa" panose="00000400000000000000" pitchFamily="2" charset="-78"/>
              </a:rPr>
              <a:t>جان لنگ، 1391 : </a:t>
            </a:r>
            <a:r>
              <a:rPr lang="fa-IR" sz="2000" dirty="0" smtClean="0">
                <a:solidFill>
                  <a:schemeClr val="tx2"/>
                </a:solidFill>
                <a:cs typeface="B Homa" panose="00000400000000000000" pitchFamily="2" charset="-78"/>
              </a:rPr>
              <a:t>322- 324</a:t>
            </a:r>
            <a:r>
              <a:rPr lang="fa-IR" sz="2000" dirty="0" smtClean="0">
                <a:solidFill>
                  <a:schemeClr val="tx2"/>
                </a:solidFill>
                <a:latin typeface="Tw Cen MT"/>
                <a:cs typeface="Dast Nevis" pitchFamily="66" charset="-78"/>
              </a:rPr>
              <a:t>)</a:t>
            </a:r>
            <a:endParaRPr lang="en-US" sz="2000" dirty="0">
              <a:solidFill>
                <a:schemeClr val="tx2"/>
              </a:solidFill>
              <a:latin typeface="Sakkal Majalla" pitchFamily="2" charset="-78"/>
              <a:cs typeface="B Homa" panose="00000400000000000000" pitchFamily="2" charset="-78"/>
            </a:endParaRPr>
          </a:p>
          <a:p>
            <a:pPr marL="0" indent="0" algn="justLow" rtl="1" eaLnBrk="0" fontAlgn="base" hangingPunct="0">
              <a:spcBef>
                <a:spcPct val="0"/>
              </a:spcBef>
              <a:spcAft>
                <a:spcPct val="0"/>
              </a:spcAft>
              <a:buNone/>
            </a:pPr>
            <a:endParaRPr lang="fa-IR" sz="2000" dirty="0">
              <a:solidFill>
                <a:schemeClr val="tx2"/>
              </a:solidFill>
              <a:latin typeface="Sakkal Majalla" pitchFamily="2" charset="-78"/>
              <a:cs typeface="B Homa" panose="00000400000000000000" pitchFamily="2" charset="-78"/>
            </a:endParaRPr>
          </a:p>
        </p:txBody>
      </p:sp>
    </p:spTree>
    <p:extLst>
      <p:ext uri="{BB962C8B-B14F-4D97-AF65-F5344CB8AC3E}">
        <p14:creationId xmlns:p14="http://schemas.microsoft.com/office/powerpoint/2010/main" val="57427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1000"/>
                                        <p:tgtEl>
                                          <p:spTgt spid="8">
                                            <p:txEl>
                                              <p:pRg st="0" end="0"/>
                                            </p:txEl>
                                          </p:spTgt>
                                        </p:tgtEl>
                                      </p:cBhvr>
                                    </p:animEffect>
                                    <p:anim calcmode="lin" valueType="num">
                                      <p:cBhvr>
                                        <p:cTn id="1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fade">
                                      <p:cBhvr>
                                        <p:cTn id="17" dur="1000"/>
                                        <p:tgtEl>
                                          <p:spTgt spid="8">
                                            <p:txEl>
                                              <p:pRg st="1" end="1"/>
                                            </p:txEl>
                                          </p:spTgt>
                                        </p:tgtEl>
                                      </p:cBhvr>
                                    </p:animEffect>
                                    <p:anim calcmode="lin" valueType="num">
                                      <p:cBhvr>
                                        <p:cTn id="1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1000"/>
                                        <p:tgtEl>
                                          <p:spTgt spid="8">
                                            <p:txEl>
                                              <p:pRg st="2" end="2"/>
                                            </p:txEl>
                                          </p:spTgt>
                                        </p:tgtEl>
                                      </p:cBhvr>
                                    </p:animEffect>
                                    <p:anim calcmode="lin" valueType="num">
                                      <p:cBhvr>
                                        <p:cTn id="2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fade">
                                      <p:cBhvr>
                                        <p:cTn id="27" dur="1000"/>
                                        <p:tgtEl>
                                          <p:spTgt spid="8">
                                            <p:txEl>
                                              <p:pRg st="3" end="3"/>
                                            </p:txEl>
                                          </p:spTgt>
                                        </p:tgtEl>
                                      </p:cBhvr>
                                    </p:animEffect>
                                    <p:anim calcmode="lin" valueType="num">
                                      <p:cBhvr>
                                        <p:cTn id="2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fade">
                                      <p:cBhvr>
                                        <p:cTn id="34" dur="1000"/>
                                        <p:tgtEl>
                                          <p:spTgt spid="9">
                                            <p:txEl>
                                              <p:pRg st="0" end="0"/>
                                            </p:txEl>
                                          </p:spTgt>
                                        </p:tgtEl>
                                      </p:cBhvr>
                                    </p:animEffect>
                                    <p:anim calcmode="lin" valueType="num">
                                      <p:cBhvr>
                                        <p:cTn id="3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6" dur="1000" fill="hold"/>
                                        <p:tgtEl>
                                          <p:spTgt spid="9">
                                            <p:txEl>
                                              <p:pRg st="0" end="0"/>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9">
                                            <p:txEl>
                                              <p:pRg st="1" end="1"/>
                                            </p:txEl>
                                          </p:spTgt>
                                        </p:tgtEl>
                                        <p:attrNameLst>
                                          <p:attrName>style.visibility</p:attrName>
                                        </p:attrNameLst>
                                      </p:cBhvr>
                                      <p:to>
                                        <p:strVal val="visible"/>
                                      </p:to>
                                    </p:set>
                                    <p:animEffect transition="in" filter="fade">
                                      <p:cBhvr>
                                        <p:cTn id="39" dur="1000"/>
                                        <p:tgtEl>
                                          <p:spTgt spid="9">
                                            <p:txEl>
                                              <p:pRg st="1" end="1"/>
                                            </p:txEl>
                                          </p:spTgt>
                                        </p:tgtEl>
                                      </p:cBhvr>
                                    </p:animEffect>
                                    <p:anim calcmode="lin" valueType="num">
                                      <p:cBhvr>
                                        <p:cTn id="4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9">
                                            <p:txEl>
                                              <p:pRg st="1" end="1"/>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9">
                                            <p:txEl>
                                              <p:pRg st="2" end="2"/>
                                            </p:txEl>
                                          </p:spTgt>
                                        </p:tgtEl>
                                        <p:attrNameLst>
                                          <p:attrName>style.visibility</p:attrName>
                                        </p:attrNameLst>
                                      </p:cBhvr>
                                      <p:to>
                                        <p:strVal val="visible"/>
                                      </p:to>
                                    </p:set>
                                    <p:animEffect transition="in" filter="fade">
                                      <p:cBhvr>
                                        <p:cTn id="44" dur="1000"/>
                                        <p:tgtEl>
                                          <p:spTgt spid="9">
                                            <p:txEl>
                                              <p:pRg st="2" end="2"/>
                                            </p:txEl>
                                          </p:spTgt>
                                        </p:tgtEl>
                                      </p:cBhvr>
                                    </p:animEffect>
                                    <p:anim calcmode="lin" valueType="num">
                                      <p:cBhvr>
                                        <p:cTn id="45"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9">
                                            <p:txEl>
                                              <p:pRg st="2" end="2"/>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9">
                                            <p:txEl>
                                              <p:pRg st="3" end="3"/>
                                            </p:txEl>
                                          </p:spTgt>
                                        </p:tgtEl>
                                        <p:attrNameLst>
                                          <p:attrName>style.visibility</p:attrName>
                                        </p:attrNameLst>
                                      </p:cBhvr>
                                      <p:to>
                                        <p:strVal val="visible"/>
                                      </p:to>
                                    </p:set>
                                    <p:animEffect transition="in" filter="fade">
                                      <p:cBhvr>
                                        <p:cTn id="49" dur="1000"/>
                                        <p:tgtEl>
                                          <p:spTgt spid="9">
                                            <p:txEl>
                                              <p:pRg st="3" end="3"/>
                                            </p:txEl>
                                          </p:spTgt>
                                        </p:tgtEl>
                                      </p:cBhvr>
                                    </p:animEffect>
                                    <p:anim calcmode="lin" valueType="num">
                                      <p:cBhvr>
                                        <p:cTn id="50"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51" dur="1000" fill="hold"/>
                                        <p:tgtEl>
                                          <p:spTgt spid="9">
                                            <p:txEl>
                                              <p:pRg st="3" end="3"/>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9">
                                            <p:txEl>
                                              <p:pRg st="4" end="4"/>
                                            </p:txEl>
                                          </p:spTgt>
                                        </p:tgtEl>
                                        <p:attrNameLst>
                                          <p:attrName>style.visibility</p:attrName>
                                        </p:attrNameLst>
                                      </p:cBhvr>
                                      <p:to>
                                        <p:strVal val="visible"/>
                                      </p:to>
                                    </p:set>
                                    <p:animEffect transition="in" filter="fade">
                                      <p:cBhvr>
                                        <p:cTn id="54" dur="1000"/>
                                        <p:tgtEl>
                                          <p:spTgt spid="9">
                                            <p:txEl>
                                              <p:pRg st="4" end="4"/>
                                            </p:txEl>
                                          </p:spTgt>
                                        </p:tgtEl>
                                      </p:cBhvr>
                                    </p:animEffect>
                                    <p:anim calcmode="lin" valueType="num">
                                      <p:cBhvr>
                                        <p:cTn id="55"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56" dur="1000" fill="hold"/>
                                        <p:tgtEl>
                                          <p:spTgt spid="9">
                                            <p:txEl>
                                              <p:pRg st="4" end="4"/>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9">
                                            <p:txEl>
                                              <p:pRg st="5" end="5"/>
                                            </p:txEl>
                                          </p:spTgt>
                                        </p:tgtEl>
                                        <p:attrNameLst>
                                          <p:attrName>style.visibility</p:attrName>
                                        </p:attrNameLst>
                                      </p:cBhvr>
                                      <p:to>
                                        <p:strVal val="visible"/>
                                      </p:to>
                                    </p:set>
                                    <p:animEffect transition="in" filter="fade">
                                      <p:cBhvr>
                                        <p:cTn id="59" dur="1000"/>
                                        <p:tgtEl>
                                          <p:spTgt spid="9">
                                            <p:txEl>
                                              <p:pRg st="5" end="5"/>
                                            </p:txEl>
                                          </p:spTgt>
                                        </p:tgtEl>
                                      </p:cBhvr>
                                    </p:animEffect>
                                    <p:anim calcmode="lin" valueType="num">
                                      <p:cBhvr>
                                        <p:cTn id="60"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61" dur="1000" fill="hold"/>
                                        <p:tgtEl>
                                          <p:spTgt spid="9">
                                            <p:txEl>
                                              <p:pRg st="5" end="5"/>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
                                            <p:txEl>
                                              <p:pRg st="6" end="6"/>
                                            </p:txEl>
                                          </p:spTgt>
                                        </p:tgtEl>
                                        <p:attrNameLst>
                                          <p:attrName>style.visibility</p:attrName>
                                        </p:attrNameLst>
                                      </p:cBhvr>
                                      <p:to>
                                        <p:strVal val="visible"/>
                                      </p:to>
                                    </p:set>
                                    <p:animEffect transition="in" filter="fade">
                                      <p:cBhvr>
                                        <p:cTn id="64" dur="1000"/>
                                        <p:tgtEl>
                                          <p:spTgt spid="9">
                                            <p:txEl>
                                              <p:pRg st="6" end="6"/>
                                            </p:txEl>
                                          </p:spTgt>
                                        </p:tgtEl>
                                      </p:cBhvr>
                                    </p:animEffect>
                                    <p:anim calcmode="lin" valueType="num">
                                      <p:cBhvr>
                                        <p:cTn id="65"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66"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1">
                                            <p:txEl>
                                              <p:pRg st="0" end="0"/>
                                            </p:txEl>
                                          </p:spTgt>
                                        </p:tgtEl>
                                        <p:attrNameLst>
                                          <p:attrName>style.visibility</p:attrName>
                                        </p:attrNameLst>
                                      </p:cBhvr>
                                      <p:to>
                                        <p:strVal val="visible"/>
                                      </p:to>
                                    </p:set>
                                    <p:animEffect transition="in" filter="fade">
                                      <p:cBhvr>
                                        <p:cTn id="71" dur="1000"/>
                                        <p:tgtEl>
                                          <p:spTgt spid="11">
                                            <p:txEl>
                                              <p:pRg st="0" end="0"/>
                                            </p:txEl>
                                          </p:spTgt>
                                        </p:tgtEl>
                                      </p:cBhvr>
                                    </p:animEffect>
                                    <p:anim calcmode="lin" valueType="num">
                                      <p:cBhvr>
                                        <p:cTn id="72"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73"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1">
                                            <p:txEl>
                                              <p:pRg st="1" end="1"/>
                                            </p:txEl>
                                          </p:spTgt>
                                        </p:tgtEl>
                                        <p:attrNameLst>
                                          <p:attrName>style.visibility</p:attrName>
                                        </p:attrNameLst>
                                      </p:cBhvr>
                                      <p:to>
                                        <p:strVal val="visible"/>
                                      </p:to>
                                    </p:set>
                                    <p:animEffect transition="in" filter="fade">
                                      <p:cBhvr>
                                        <p:cTn id="76" dur="1000"/>
                                        <p:tgtEl>
                                          <p:spTgt spid="11">
                                            <p:txEl>
                                              <p:pRg st="1" end="1"/>
                                            </p:txEl>
                                          </p:spTgt>
                                        </p:tgtEl>
                                      </p:cBhvr>
                                    </p:animEffect>
                                    <p:anim calcmode="lin" valueType="num">
                                      <p:cBhvr>
                                        <p:cTn id="77"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78" dur="1000" fill="hold"/>
                                        <p:tgtEl>
                                          <p:spTgt spid="11">
                                            <p:txEl>
                                              <p:pRg st="1" end="1"/>
                                            </p:txEl>
                                          </p:spTgt>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11">
                                            <p:txEl>
                                              <p:pRg st="2" end="2"/>
                                            </p:txEl>
                                          </p:spTgt>
                                        </p:tgtEl>
                                        <p:attrNameLst>
                                          <p:attrName>style.visibility</p:attrName>
                                        </p:attrNameLst>
                                      </p:cBhvr>
                                      <p:to>
                                        <p:strVal val="visible"/>
                                      </p:to>
                                    </p:set>
                                    <p:animEffect transition="in" filter="fade">
                                      <p:cBhvr>
                                        <p:cTn id="81" dur="1000"/>
                                        <p:tgtEl>
                                          <p:spTgt spid="11">
                                            <p:txEl>
                                              <p:pRg st="2" end="2"/>
                                            </p:txEl>
                                          </p:spTgt>
                                        </p:tgtEl>
                                      </p:cBhvr>
                                    </p:animEffect>
                                    <p:anim calcmode="lin" valueType="num">
                                      <p:cBhvr>
                                        <p:cTn id="82"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83" dur="1000" fill="hold"/>
                                        <p:tgtEl>
                                          <p:spTgt spid="11">
                                            <p:txEl>
                                              <p:pRg st="2" end="2"/>
                                            </p:txEl>
                                          </p:spTgt>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1">
                                            <p:txEl>
                                              <p:pRg st="3" end="3"/>
                                            </p:txEl>
                                          </p:spTgt>
                                        </p:tgtEl>
                                        <p:attrNameLst>
                                          <p:attrName>style.visibility</p:attrName>
                                        </p:attrNameLst>
                                      </p:cBhvr>
                                      <p:to>
                                        <p:strVal val="visible"/>
                                      </p:to>
                                    </p:set>
                                    <p:animEffect transition="in" filter="fade">
                                      <p:cBhvr>
                                        <p:cTn id="86" dur="1000"/>
                                        <p:tgtEl>
                                          <p:spTgt spid="11">
                                            <p:txEl>
                                              <p:pRg st="3" end="3"/>
                                            </p:txEl>
                                          </p:spTgt>
                                        </p:tgtEl>
                                      </p:cBhvr>
                                    </p:animEffect>
                                    <p:anim calcmode="lin" valueType="num">
                                      <p:cBhvr>
                                        <p:cTn id="87"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88" dur="1000" fill="hold"/>
                                        <p:tgtEl>
                                          <p:spTgt spid="11">
                                            <p:txEl>
                                              <p:pRg st="3" end="3"/>
                                            </p:txEl>
                                          </p:spTgt>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11">
                                            <p:txEl>
                                              <p:pRg st="4" end="4"/>
                                            </p:txEl>
                                          </p:spTgt>
                                        </p:tgtEl>
                                        <p:attrNameLst>
                                          <p:attrName>style.visibility</p:attrName>
                                        </p:attrNameLst>
                                      </p:cBhvr>
                                      <p:to>
                                        <p:strVal val="visible"/>
                                      </p:to>
                                    </p:set>
                                    <p:animEffect transition="in" filter="fade">
                                      <p:cBhvr>
                                        <p:cTn id="91" dur="1000"/>
                                        <p:tgtEl>
                                          <p:spTgt spid="11">
                                            <p:txEl>
                                              <p:pRg st="4" end="4"/>
                                            </p:txEl>
                                          </p:spTgt>
                                        </p:tgtEl>
                                      </p:cBhvr>
                                    </p:animEffect>
                                    <p:anim calcmode="lin" valueType="num">
                                      <p:cBhvr>
                                        <p:cTn id="92"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93" dur="1000" fill="hold"/>
                                        <p:tgtEl>
                                          <p:spTgt spid="11">
                                            <p:txEl>
                                              <p:pRg st="4" end="4"/>
                                            </p:txEl>
                                          </p:spTgt>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11">
                                            <p:txEl>
                                              <p:pRg st="5" end="5"/>
                                            </p:txEl>
                                          </p:spTgt>
                                        </p:tgtEl>
                                        <p:attrNameLst>
                                          <p:attrName>style.visibility</p:attrName>
                                        </p:attrNameLst>
                                      </p:cBhvr>
                                      <p:to>
                                        <p:strVal val="visible"/>
                                      </p:to>
                                    </p:set>
                                    <p:animEffect transition="in" filter="fade">
                                      <p:cBhvr>
                                        <p:cTn id="96" dur="1000"/>
                                        <p:tgtEl>
                                          <p:spTgt spid="11">
                                            <p:txEl>
                                              <p:pRg st="5" end="5"/>
                                            </p:txEl>
                                          </p:spTgt>
                                        </p:tgtEl>
                                      </p:cBhvr>
                                    </p:animEffect>
                                    <p:anim calcmode="lin" valueType="num">
                                      <p:cBhvr>
                                        <p:cTn id="97"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98" dur="1000" fill="hold"/>
                                        <p:tgtEl>
                                          <p:spTgt spid="11">
                                            <p:txEl>
                                              <p:pRg st="5" end="5"/>
                                            </p:txEl>
                                          </p:spTgt>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11">
                                            <p:txEl>
                                              <p:pRg st="6" end="6"/>
                                            </p:txEl>
                                          </p:spTgt>
                                        </p:tgtEl>
                                        <p:attrNameLst>
                                          <p:attrName>style.visibility</p:attrName>
                                        </p:attrNameLst>
                                      </p:cBhvr>
                                      <p:to>
                                        <p:strVal val="visible"/>
                                      </p:to>
                                    </p:set>
                                    <p:animEffect transition="in" filter="fade">
                                      <p:cBhvr>
                                        <p:cTn id="101" dur="1000"/>
                                        <p:tgtEl>
                                          <p:spTgt spid="11">
                                            <p:txEl>
                                              <p:pRg st="6" end="6"/>
                                            </p:txEl>
                                          </p:spTgt>
                                        </p:tgtEl>
                                      </p:cBhvr>
                                    </p:animEffect>
                                    <p:anim calcmode="lin" valueType="num">
                                      <p:cBhvr>
                                        <p:cTn id="102" dur="1000" fill="hold"/>
                                        <p:tgtEl>
                                          <p:spTgt spid="11">
                                            <p:txEl>
                                              <p:pRg st="6" end="6"/>
                                            </p:txEl>
                                          </p:spTgt>
                                        </p:tgtEl>
                                        <p:attrNameLst>
                                          <p:attrName>ppt_x</p:attrName>
                                        </p:attrNameLst>
                                      </p:cBhvr>
                                      <p:tavLst>
                                        <p:tav tm="0">
                                          <p:val>
                                            <p:strVal val="#ppt_x"/>
                                          </p:val>
                                        </p:tav>
                                        <p:tav tm="100000">
                                          <p:val>
                                            <p:strVal val="#ppt_x"/>
                                          </p:val>
                                        </p:tav>
                                      </p:tavLst>
                                    </p:anim>
                                    <p:anim calcmode="lin" valueType="num">
                                      <p:cBhvr>
                                        <p:cTn id="103" dur="1000" fill="hold"/>
                                        <p:tgtEl>
                                          <p:spTgt spid="11">
                                            <p:txEl>
                                              <p:pRg st="6" end="6"/>
                                            </p:txEl>
                                          </p:spTgt>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11">
                                            <p:txEl>
                                              <p:pRg st="7" end="7"/>
                                            </p:txEl>
                                          </p:spTgt>
                                        </p:tgtEl>
                                        <p:attrNameLst>
                                          <p:attrName>style.visibility</p:attrName>
                                        </p:attrNameLst>
                                      </p:cBhvr>
                                      <p:to>
                                        <p:strVal val="visible"/>
                                      </p:to>
                                    </p:set>
                                    <p:animEffect transition="in" filter="fade">
                                      <p:cBhvr>
                                        <p:cTn id="106" dur="1000"/>
                                        <p:tgtEl>
                                          <p:spTgt spid="11">
                                            <p:txEl>
                                              <p:pRg st="7" end="7"/>
                                            </p:txEl>
                                          </p:spTgt>
                                        </p:tgtEl>
                                      </p:cBhvr>
                                    </p:animEffect>
                                    <p:anim calcmode="lin" valueType="num">
                                      <p:cBhvr>
                                        <p:cTn id="107" dur="1000" fill="hold"/>
                                        <p:tgtEl>
                                          <p:spTgt spid="11">
                                            <p:txEl>
                                              <p:pRg st="7" end="7"/>
                                            </p:txEl>
                                          </p:spTgt>
                                        </p:tgtEl>
                                        <p:attrNameLst>
                                          <p:attrName>ppt_x</p:attrName>
                                        </p:attrNameLst>
                                      </p:cBhvr>
                                      <p:tavLst>
                                        <p:tav tm="0">
                                          <p:val>
                                            <p:strVal val="#ppt_x"/>
                                          </p:val>
                                        </p:tav>
                                        <p:tav tm="100000">
                                          <p:val>
                                            <p:strVal val="#ppt_x"/>
                                          </p:val>
                                        </p:tav>
                                      </p:tavLst>
                                    </p:anim>
                                    <p:anim calcmode="lin" valueType="num">
                                      <p:cBhvr>
                                        <p:cTn id="108" dur="1000" fill="hold"/>
                                        <p:tgtEl>
                                          <p:spTgt spid="1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065213" y="360363"/>
          <a:ext cx="10058400" cy="562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528011" y="5690937"/>
            <a:ext cx="9023684" cy="830997"/>
          </a:xfrm>
          <a:prstGeom prst="rect">
            <a:avLst/>
          </a:prstGeom>
          <a:noFill/>
        </p:spPr>
        <p:txBody>
          <a:bodyPr wrap="square" rtlCol="0">
            <a:spAutoFit/>
          </a:bodyPr>
          <a:lstStyle/>
          <a:p>
            <a:pPr algn="just" rtl="1"/>
            <a:r>
              <a:rPr lang="fa-IR" sz="1600" b="1" dirty="0">
                <a:solidFill>
                  <a:schemeClr val="tx2"/>
                </a:solidFill>
                <a:cs typeface="B Nazanin" panose="00000400000000000000" pitchFamily="2" charset="-78"/>
              </a:rPr>
              <a:t>بتری پارک سیتی: طرح جامع پیشنهادی سال  1979. (الف) طرح، (ب) دید از آن طرف رودخانه هادسون در سال 1993، (ج) فضای عمومی ساحلی در سال 2003، (د) مرکز مالی جهانی در زمینه، (ه) دیدی به سمت وینتر گاردن و (و) وینتر گاردن در سال 1993.</a:t>
            </a:r>
            <a:endParaRPr lang="en-US" sz="1600" dirty="0">
              <a:solidFill>
                <a:schemeClr val="tx2"/>
              </a:solidFill>
              <a:cs typeface="B Nazanin" panose="00000400000000000000" pitchFamily="2" charset="-78"/>
            </a:endParaRPr>
          </a:p>
          <a:p>
            <a:pPr algn="ctr" rtl="1"/>
            <a:r>
              <a:rPr lang="fa-IR" sz="1600" b="1" dirty="0">
                <a:solidFill>
                  <a:schemeClr val="tx2"/>
                </a:solidFill>
                <a:cs typeface="B Nazanin" panose="00000400000000000000" pitchFamily="2" charset="-78"/>
              </a:rPr>
              <a:t>(جان لنگ، 1391: 323)</a:t>
            </a:r>
            <a:endParaRPr lang="en-US" sz="1600" dirty="0">
              <a:solidFill>
                <a:schemeClr val="tx2"/>
              </a:solidFill>
              <a:cs typeface="B Nazanin" panose="00000400000000000000" pitchFamily="2" charset="-78"/>
            </a:endParaRPr>
          </a:p>
        </p:txBody>
      </p:sp>
    </p:spTree>
    <p:extLst>
      <p:ext uri="{BB962C8B-B14F-4D97-AF65-F5344CB8AC3E}">
        <p14:creationId xmlns:p14="http://schemas.microsoft.com/office/powerpoint/2010/main" val="416744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65212" y="196516"/>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روند شکل گیری بتری پارک سیتی</a:t>
            </a:r>
            <a:endParaRPr lang="en-US" dirty="0">
              <a:solidFill>
                <a:schemeClr val="tx1"/>
              </a:solidFill>
            </a:endParaRPr>
          </a:p>
        </p:txBody>
      </p:sp>
      <p:sp>
        <p:nvSpPr>
          <p:cNvPr id="4" name="Content Placeholder 3"/>
          <p:cNvSpPr>
            <a:spLocks noGrp="1"/>
          </p:cNvSpPr>
          <p:nvPr>
            <p:ph idx="1"/>
          </p:nvPr>
        </p:nvSpPr>
        <p:spPr>
          <a:xfrm>
            <a:off x="5414212" y="1415715"/>
            <a:ext cx="5709400" cy="4708359"/>
          </a:xfrm>
        </p:spPr>
        <p:txBody>
          <a:bodyPr>
            <a:normAutofit fontScale="92500" lnSpcReduction="10000"/>
          </a:bodyPr>
          <a:lstStyle/>
          <a:p>
            <a:pPr algn="just" rtl="1"/>
            <a:r>
              <a:rPr lang="fa-IR" sz="2000" dirty="0">
                <a:solidFill>
                  <a:schemeClr val="tx2"/>
                </a:solidFill>
                <a:cs typeface="B Homa" panose="00000400000000000000" pitchFamily="2" charset="-78"/>
              </a:rPr>
              <a:t>طرح جامع موقعیت هر ساختمان را روی زمین و کنترل های طراحی لازم برای هر یک مشخص کرده </a:t>
            </a:r>
            <a:r>
              <a:rPr lang="fa-IR" sz="2000" dirty="0" smtClean="0">
                <a:solidFill>
                  <a:schemeClr val="tx2"/>
                </a:solidFill>
                <a:cs typeface="B Homa" panose="00000400000000000000" pitchFamily="2" charset="-78"/>
              </a:rPr>
              <a:t>است. </a:t>
            </a:r>
            <a:r>
              <a:rPr lang="fa-IR" sz="2000" dirty="0">
                <a:solidFill>
                  <a:schemeClr val="tx2"/>
                </a:solidFill>
                <a:cs typeface="B Homa" panose="00000400000000000000" pitchFamily="2" charset="-78"/>
              </a:rPr>
              <a:t>دستورالعمل ها ماهیت </a:t>
            </a:r>
            <a:r>
              <a:rPr lang="fa-IR" sz="2000" dirty="0" smtClean="0">
                <a:solidFill>
                  <a:schemeClr val="tx2"/>
                </a:solidFill>
                <a:cs typeface="B Homa" panose="00000400000000000000" pitchFamily="2" charset="-78"/>
              </a:rPr>
              <a:t>مصالح، </a:t>
            </a:r>
            <a:r>
              <a:rPr lang="fa-IR" sz="2000" dirty="0">
                <a:solidFill>
                  <a:schemeClr val="tx2"/>
                </a:solidFill>
                <a:cs typeface="B Homa" panose="00000400000000000000" pitchFamily="2" charset="-78"/>
              </a:rPr>
              <a:t>مکان خطوط افقی </a:t>
            </a:r>
            <a:r>
              <a:rPr lang="fa-IR" sz="2000" dirty="0" smtClean="0">
                <a:solidFill>
                  <a:schemeClr val="tx2"/>
                </a:solidFill>
                <a:cs typeface="B Homa" panose="00000400000000000000" pitchFamily="2" charset="-78"/>
              </a:rPr>
              <a:t>نما، </a:t>
            </a:r>
            <a:r>
              <a:rPr lang="fa-IR" sz="2000" dirty="0">
                <a:solidFill>
                  <a:schemeClr val="tx2"/>
                </a:solidFill>
                <a:cs typeface="B Homa" panose="00000400000000000000" pitchFamily="2" charset="-78"/>
              </a:rPr>
              <a:t>ساختمان هایی که باید پایه و تزیینات ظریفی داشته </a:t>
            </a:r>
            <a:r>
              <a:rPr lang="fa-IR" sz="2000" dirty="0" smtClean="0">
                <a:solidFill>
                  <a:schemeClr val="tx2"/>
                </a:solidFill>
                <a:cs typeface="B Homa" panose="00000400000000000000" pitchFamily="2" charset="-78"/>
              </a:rPr>
              <a:t>باشند، </a:t>
            </a:r>
            <a:r>
              <a:rPr lang="fa-IR" sz="2000" dirty="0">
                <a:solidFill>
                  <a:schemeClr val="tx2"/>
                </a:solidFill>
                <a:cs typeface="B Homa" panose="00000400000000000000" pitchFamily="2" charset="-78"/>
              </a:rPr>
              <a:t>رابطه ی خاص هر پنجره با دیوار را به طور دقیق تعیین کرده </a:t>
            </a:r>
            <a:r>
              <a:rPr lang="fa-IR" sz="2000" dirty="0" smtClean="0">
                <a:solidFill>
                  <a:schemeClr val="tx2"/>
                </a:solidFill>
                <a:cs typeface="B Homa" panose="00000400000000000000" pitchFamily="2" charset="-78"/>
              </a:rPr>
              <a:t>است.</a:t>
            </a:r>
          </a:p>
          <a:p>
            <a:pPr marL="0" indent="0" algn="just" rtl="1">
              <a:buNone/>
            </a:pPr>
            <a:endParaRPr lang="fa-IR" sz="2000" dirty="0" smtClean="0">
              <a:solidFill>
                <a:schemeClr val="tx2"/>
              </a:solidFill>
              <a:cs typeface="B Homa" panose="00000400000000000000" pitchFamily="2" charset="-78"/>
            </a:endParaRPr>
          </a:p>
          <a:p>
            <a:pPr lvl="0" algn="justLow" rtl="1" fontAlgn="base">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 </a:t>
            </a:r>
            <a:r>
              <a:rPr lang="fa-IR" sz="2000" dirty="0" smtClean="0">
                <a:solidFill>
                  <a:schemeClr val="tx2"/>
                </a:solidFill>
                <a:ea typeface="Calibri" pitchFamily="34" charset="0"/>
                <a:cs typeface="B Homa" panose="00000400000000000000" pitchFamily="2" charset="-78"/>
              </a:rPr>
              <a:t>سیزار پلی </a:t>
            </a:r>
            <a:r>
              <a:rPr lang="fa-IR" sz="2000" dirty="0" smtClean="0">
                <a:solidFill>
                  <a:schemeClr val="tx2"/>
                </a:solidFill>
                <a:latin typeface="Sakkal Majalla" pitchFamily="2" charset="-78"/>
                <a:ea typeface="Calibri" pitchFamily="34" charset="0"/>
                <a:cs typeface="B Homa" panose="00000400000000000000" pitchFamily="2" charset="-78"/>
              </a:rPr>
              <a:t>: </a:t>
            </a:r>
            <a:r>
              <a:rPr lang="fa-IR" sz="2000" dirty="0">
                <a:solidFill>
                  <a:schemeClr val="tx2"/>
                </a:solidFill>
                <a:latin typeface="Sakkal Majalla" pitchFamily="2" charset="-78"/>
                <a:ea typeface="Calibri" pitchFamily="34" charset="0"/>
                <a:cs typeface="B Homa" panose="00000400000000000000" pitchFamily="2" charset="-78"/>
              </a:rPr>
              <a:t>طراح فضای تجاری به عنوان عناصر پیش زمینه، این مکان توسط مرکز تجارت جهانی و </a:t>
            </a:r>
            <a:r>
              <a:rPr lang="fa-IR" sz="2000" dirty="0" smtClean="0">
                <a:solidFill>
                  <a:schemeClr val="tx2"/>
                </a:solidFill>
                <a:latin typeface="Sakkal Majalla" pitchFamily="2" charset="-78"/>
                <a:ea typeface="Calibri" pitchFamily="34" charset="0"/>
                <a:cs typeface="B Homa" panose="00000400000000000000" pitchFamily="2" charset="-78"/>
              </a:rPr>
              <a:t>باغ زمستان (3- 1980) </a:t>
            </a:r>
            <a:r>
              <a:rPr lang="fa-IR" sz="2000" dirty="0">
                <a:solidFill>
                  <a:schemeClr val="tx2"/>
                </a:solidFill>
                <a:latin typeface="Sakkal Majalla" pitchFamily="2" charset="-78"/>
                <a:ea typeface="Calibri" pitchFamily="34" charset="0"/>
                <a:cs typeface="B Homa" panose="00000400000000000000" pitchFamily="2" charset="-78"/>
              </a:rPr>
              <a:t>اشغال </a:t>
            </a:r>
            <a:r>
              <a:rPr lang="fa-IR" sz="2000" dirty="0" smtClean="0">
                <a:solidFill>
                  <a:schemeClr val="tx2"/>
                </a:solidFill>
                <a:latin typeface="Sakkal Majalla" pitchFamily="2" charset="-78"/>
                <a:ea typeface="Calibri" pitchFamily="34" charset="0"/>
                <a:cs typeface="B Homa" panose="00000400000000000000" pitchFamily="2" charset="-78"/>
              </a:rPr>
              <a:t>شد.</a:t>
            </a:r>
            <a:endParaRPr lang="fa-IR" sz="2000" dirty="0">
              <a:solidFill>
                <a:schemeClr val="tx2"/>
              </a:solidFill>
              <a:latin typeface="Sakkal Majalla" pitchFamily="2" charset="-78"/>
              <a:ea typeface="Calibri" pitchFamily="34" charset="0"/>
              <a:cs typeface="B Homa" panose="00000400000000000000" pitchFamily="2" charset="-78"/>
            </a:endParaRPr>
          </a:p>
          <a:p>
            <a:pPr algn="justLow" rtl="1" fontAlgn="base">
              <a:spcBef>
                <a:spcPct val="0"/>
              </a:spcBef>
              <a:spcAft>
                <a:spcPct val="0"/>
              </a:spcAft>
            </a:pPr>
            <a:r>
              <a:rPr lang="fa-IR" sz="2000" dirty="0" smtClean="0">
                <a:solidFill>
                  <a:schemeClr val="tx2"/>
                </a:solidFill>
                <a:latin typeface="Sakkal Majalla" pitchFamily="2" charset="-78"/>
                <a:ea typeface="Calibri" pitchFamily="34" charset="0"/>
                <a:cs typeface="B Homa" panose="00000400000000000000" pitchFamily="2" charset="-78"/>
              </a:rPr>
              <a:t>هانا- اولین</a:t>
            </a:r>
            <a:r>
              <a:rPr lang="en-US" sz="2000" dirty="0" smtClean="0">
                <a:solidFill>
                  <a:schemeClr val="tx2"/>
                </a:solidFill>
                <a:ea typeface="Calibri" pitchFamily="34" charset="0"/>
                <a:cs typeface="B Homa" panose="00000400000000000000" pitchFamily="2" charset="-78"/>
              </a:rPr>
              <a:t> </a:t>
            </a:r>
            <a:r>
              <a:rPr lang="fa-IR" sz="2000" dirty="0" smtClean="0">
                <a:solidFill>
                  <a:schemeClr val="tx2"/>
                </a:solidFill>
                <a:ea typeface="Calibri" pitchFamily="34" charset="0"/>
                <a:cs typeface="B Homa" panose="00000400000000000000" pitchFamily="2" charset="-78"/>
              </a:rPr>
              <a:t>(</a:t>
            </a:r>
            <a:r>
              <a:rPr lang="fa-IR" sz="2000" dirty="0" smtClean="0">
                <a:solidFill>
                  <a:schemeClr val="tx2"/>
                </a:solidFill>
                <a:latin typeface="Sakkal Majalla" pitchFamily="2" charset="-78"/>
                <a:ea typeface="Calibri" pitchFamily="34" charset="0"/>
                <a:cs typeface="B Homa" panose="00000400000000000000" pitchFamily="2" charset="-78"/>
              </a:rPr>
              <a:t>شرکت </a:t>
            </a:r>
            <a:r>
              <a:rPr lang="fa-IR" sz="2000" dirty="0">
                <a:solidFill>
                  <a:schemeClr val="tx2"/>
                </a:solidFill>
                <a:latin typeface="Sakkal Majalla" pitchFamily="2" charset="-78"/>
                <a:ea typeface="Calibri" pitchFamily="34" charset="0"/>
                <a:cs typeface="B Homa" panose="00000400000000000000" pitchFamily="2" charset="-78"/>
              </a:rPr>
              <a:t>معماری منظر </a:t>
            </a:r>
            <a:r>
              <a:rPr lang="en-US" sz="2000" dirty="0">
                <a:solidFill>
                  <a:schemeClr val="tx2"/>
                </a:solidFill>
                <a:latin typeface="Sakkal Majalla" pitchFamily="2" charset="-78"/>
                <a:ea typeface="Calibri" pitchFamily="34" charset="0"/>
                <a:cs typeface="B Homa" panose="00000400000000000000" pitchFamily="2" charset="-78"/>
              </a:rPr>
              <a:t>(</a:t>
            </a:r>
            <a:r>
              <a:rPr lang="fa-IR" sz="2000" dirty="0">
                <a:solidFill>
                  <a:schemeClr val="tx2"/>
                </a:solidFill>
                <a:latin typeface="Sakkal Majalla" pitchFamily="2" charset="-78"/>
                <a:ea typeface="Calibri" pitchFamily="34" charset="0"/>
                <a:cs typeface="B Homa" panose="00000400000000000000" pitchFamily="2" charset="-78"/>
              </a:rPr>
              <a:t>: فضای باز عمومی را طراحی کرد .</a:t>
            </a:r>
            <a:endParaRPr lang="en-US" sz="2000" dirty="0">
              <a:solidFill>
                <a:schemeClr val="tx2"/>
              </a:solidFill>
              <a:latin typeface="Sakkal Majalla" pitchFamily="2" charset="-78"/>
              <a:ea typeface="Calibri" pitchFamily="34" charset="0"/>
              <a:cs typeface="B Homa" panose="00000400000000000000" pitchFamily="2" charset="-78"/>
            </a:endParaRPr>
          </a:p>
          <a:p>
            <a:pPr lvl="0" algn="justLow" rtl="1" fontAlgn="base">
              <a:spcBef>
                <a:spcPct val="0"/>
              </a:spcBef>
              <a:spcAft>
                <a:spcPct val="0"/>
              </a:spcAft>
            </a:pPr>
            <a:r>
              <a:rPr lang="fa-IR" sz="2000" dirty="0" smtClean="0">
                <a:solidFill>
                  <a:schemeClr val="tx2"/>
                </a:solidFill>
                <a:ea typeface="Calibri" pitchFamily="34" charset="0"/>
                <a:cs typeface="B Homa" panose="00000400000000000000" pitchFamily="2" charset="-78"/>
              </a:rPr>
              <a:t>المپیا و یورک : </a:t>
            </a:r>
            <a:r>
              <a:rPr lang="fa-IR" sz="2000" dirty="0" smtClean="0">
                <a:solidFill>
                  <a:schemeClr val="tx2"/>
                </a:solidFill>
                <a:latin typeface="Sakkal Majalla" pitchFamily="2" charset="-78"/>
                <a:ea typeface="Calibri" pitchFamily="34" charset="0"/>
                <a:cs typeface="B Homa" panose="00000400000000000000" pitchFamily="2" charset="-78"/>
              </a:rPr>
              <a:t>سرمایه </a:t>
            </a:r>
            <a:r>
              <a:rPr lang="fa-IR" sz="2000" dirty="0">
                <a:solidFill>
                  <a:schemeClr val="tx2"/>
                </a:solidFill>
                <a:latin typeface="Sakkal Majalla" pitchFamily="2" charset="-78"/>
                <a:ea typeface="Calibri" pitchFamily="34" charset="0"/>
                <a:cs typeface="B Homa" panose="00000400000000000000" pitchFamily="2" charset="-78"/>
              </a:rPr>
              <a:t>گذار اولین مرحله ی ساخت پروژه (ساختمان مرکز مالی بین المللی)</a:t>
            </a:r>
            <a:endParaRPr lang="fa-IR" sz="2000" dirty="0">
              <a:solidFill>
                <a:schemeClr val="tx2"/>
              </a:solidFill>
              <a:latin typeface="Sakkal Majalla" pitchFamily="2" charset="-78"/>
              <a:cs typeface="B Homa" panose="00000400000000000000" pitchFamily="2" charset="-78"/>
            </a:endParaRPr>
          </a:p>
          <a:p>
            <a:pPr algn="just" rtl="1"/>
            <a:r>
              <a:rPr lang="fa-IR" sz="2000" dirty="0" smtClean="0">
                <a:solidFill>
                  <a:schemeClr val="tx2"/>
                </a:solidFill>
                <a:latin typeface="Sakkal Majalla" pitchFamily="2" charset="-78"/>
                <a:cs typeface="B Homa" panose="00000400000000000000" pitchFamily="2" charset="-78"/>
              </a:rPr>
              <a:t>بعد </a:t>
            </a:r>
            <a:r>
              <a:rPr lang="fa-IR" sz="2000" dirty="0">
                <a:solidFill>
                  <a:schemeClr val="tx2"/>
                </a:solidFill>
                <a:latin typeface="Sakkal Majalla" pitchFamily="2" charset="-78"/>
                <a:cs typeface="B Homa" panose="00000400000000000000" pitchFamily="2" charset="-78"/>
              </a:rPr>
              <a:t>از این ، سمت شمال و جنوب  مجتمع مرکز مالی جهانی ساخته </a:t>
            </a:r>
            <a:r>
              <a:rPr lang="fa-IR" sz="2000" dirty="0" smtClean="0">
                <a:solidFill>
                  <a:schemeClr val="tx2"/>
                </a:solidFill>
                <a:latin typeface="Sakkal Majalla" pitchFamily="2" charset="-78"/>
                <a:cs typeface="B Homa" panose="00000400000000000000" pitchFamily="2" charset="-78"/>
              </a:rPr>
              <a:t>شد. </a:t>
            </a:r>
            <a:r>
              <a:rPr lang="fa-IR" sz="2000" dirty="0">
                <a:solidFill>
                  <a:schemeClr val="tx2"/>
                </a:solidFill>
                <a:latin typeface="Sakkal Majalla" pitchFamily="2" charset="-78"/>
                <a:cs typeface="B Homa" panose="00000400000000000000" pitchFamily="2" charset="-78"/>
              </a:rPr>
              <a:t>اولین خوشه ی مسکونی که </a:t>
            </a:r>
            <a:r>
              <a:rPr lang="fa-IR" sz="2000" dirty="0">
                <a:solidFill>
                  <a:schemeClr val="tx2"/>
                </a:solidFill>
                <a:cs typeface="B Homa" panose="00000400000000000000" pitchFamily="2" charset="-78"/>
              </a:rPr>
              <a:t>پلازا گیت وی </a:t>
            </a:r>
            <a:r>
              <a:rPr lang="fa-IR" sz="2000" dirty="0">
                <a:solidFill>
                  <a:schemeClr val="tx2"/>
                </a:solidFill>
                <a:latin typeface="Sakkal Majalla" pitchFamily="2" charset="-78"/>
                <a:cs typeface="B Homa" panose="00000400000000000000" pitchFamily="2" charset="-78"/>
              </a:rPr>
              <a:t>نام داشت از طرح قبل باقی ماند . </a:t>
            </a:r>
            <a:r>
              <a:rPr lang="fa-IR" sz="2000" dirty="0">
                <a:solidFill>
                  <a:schemeClr val="tx2"/>
                </a:solidFill>
                <a:latin typeface="Tw Cen MT"/>
                <a:cs typeface="Dast Nevis" pitchFamily="66" charset="-78"/>
              </a:rPr>
              <a:t>(</a:t>
            </a:r>
            <a:r>
              <a:rPr lang="fa-IR" sz="2000" dirty="0">
                <a:solidFill>
                  <a:schemeClr val="tx2"/>
                </a:solidFill>
                <a:cs typeface="B Homa" panose="00000400000000000000" pitchFamily="2" charset="-78"/>
              </a:rPr>
              <a:t>جان لنگ، 1391 : </a:t>
            </a:r>
            <a:r>
              <a:rPr lang="fa-IR" sz="2000" dirty="0" smtClean="0">
                <a:solidFill>
                  <a:schemeClr val="tx2"/>
                </a:solidFill>
                <a:cs typeface="B Homa" panose="00000400000000000000" pitchFamily="2" charset="-78"/>
              </a:rPr>
              <a:t>324- 325</a:t>
            </a:r>
            <a:r>
              <a:rPr lang="fa-IR" sz="2000" dirty="0" smtClean="0">
                <a:solidFill>
                  <a:schemeClr val="tx2"/>
                </a:solidFill>
                <a:latin typeface="Tw Cen MT"/>
                <a:cs typeface="Dast Nevis" pitchFamily="66" charset="-78"/>
              </a:rPr>
              <a:t>)</a:t>
            </a:r>
            <a:endParaRPr lang="en-US" sz="2000" dirty="0">
              <a:solidFill>
                <a:schemeClr val="tx2"/>
              </a:solidFill>
              <a:latin typeface="Sakkal Majalla" pitchFamily="2" charset="-78"/>
              <a:cs typeface="B Homa" panose="00000400000000000000" pitchFamily="2" charset="-78"/>
            </a:endParaRPr>
          </a:p>
          <a:p>
            <a:pPr algn="just" rtl="1"/>
            <a:endParaRPr lang="en-US" sz="2000" dirty="0">
              <a:solidFill>
                <a:schemeClr val="tx2"/>
              </a:solidFill>
              <a:cs typeface="B Homa" panose="00000400000000000000" pitchFamily="2" charset="-78"/>
            </a:endParaRPr>
          </a:p>
        </p:txBody>
      </p:sp>
      <p:sp>
        <p:nvSpPr>
          <p:cNvPr id="5" name="Content Placeholder 3"/>
          <p:cNvSpPr txBox="1">
            <a:spLocks/>
          </p:cNvSpPr>
          <p:nvPr/>
        </p:nvSpPr>
        <p:spPr>
          <a:xfrm>
            <a:off x="597570" y="1415715"/>
            <a:ext cx="4275219" cy="3850105"/>
          </a:xfrm>
          <a:prstGeom prst="rect">
            <a:avLst/>
          </a:prstGeom>
        </p:spPr>
        <p:txBody>
          <a:bodyPr vert="horz" lIns="91440" tIns="45720" rIns="91440" bIns="45720" rtlCol="0">
            <a:normAutofit lnSpcReduction="1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lgn="just" rtl="1">
              <a:buFont typeface="Wingdings" panose="05000000000000000000" pitchFamily="2" charset="2"/>
              <a:buChar char="v"/>
            </a:pPr>
            <a:r>
              <a:rPr lang="fa-IR" sz="2000" dirty="0">
                <a:solidFill>
                  <a:schemeClr val="tx2"/>
                </a:solidFill>
                <a:cs typeface="B Homa" panose="00000400000000000000" pitchFamily="2" charset="-78"/>
              </a:rPr>
              <a:t>تاریخ ساخت </a:t>
            </a:r>
            <a:r>
              <a:rPr lang="fa-IR" sz="2000" dirty="0" smtClean="0">
                <a:solidFill>
                  <a:schemeClr val="tx2"/>
                </a:solidFill>
                <a:cs typeface="B Homa" panose="00000400000000000000" pitchFamily="2" charset="-78"/>
              </a:rPr>
              <a:t>وساز</a:t>
            </a:r>
          </a:p>
          <a:p>
            <a:pPr lvl="0" algn="justLow" rtl="1" fontAlgn="base">
              <a:spcBef>
                <a:spcPct val="0"/>
              </a:spcBef>
              <a:spcAft>
                <a:spcPct val="0"/>
              </a:spcAft>
              <a:buSzPct val="90000"/>
            </a:pPr>
            <a:r>
              <a:rPr lang="fa-IR" sz="2000" dirty="0">
                <a:solidFill>
                  <a:schemeClr val="tx2"/>
                </a:solidFill>
                <a:latin typeface="Sakkal Majalla" pitchFamily="2" charset="-78"/>
                <a:ea typeface="Calibri" pitchFamily="34" charset="0"/>
                <a:cs typeface="B Homa" panose="00000400000000000000" pitchFamily="2" charset="-78"/>
              </a:rPr>
              <a:t>1980 : 13ساختمان : 9 تا مسکونی و 4 تا تجاری</a:t>
            </a:r>
            <a:endParaRPr lang="en-US" sz="2000" dirty="0">
              <a:solidFill>
                <a:schemeClr val="tx2"/>
              </a:solidFill>
              <a:latin typeface="Sakkal Majalla" pitchFamily="2" charset="-78"/>
              <a:cs typeface="B Homa" panose="00000400000000000000" pitchFamily="2" charset="-78"/>
            </a:endParaRPr>
          </a:p>
          <a:p>
            <a:pPr lvl="0" algn="justLow" rtl="1" eaLnBrk="0" fontAlgn="base" hangingPunct="0">
              <a:spcBef>
                <a:spcPct val="0"/>
              </a:spcBef>
              <a:spcAft>
                <a:spcPct val="0"/>
              </a:spcAft>
              <a:buSzPct val="90000"/>
            </a:pPr>
            <a:r>
              <a:rPr lang="fa-IR" sz="2000" dirty="0">
                <a:solidFill>
                  <a:schemeClr val="tx2"/>
                </a:solidFill>
                <a:latin typeface="Sakkal Majalla" pitchFamily="2" charset="-78"/>
                <a:ea typeface="Calibri" pitchFamily="34" charset="0"/>
                <a:cs typeface="B Homa" panose="00000400000000000000" pitchFamily="2" charset="-78"/>
              </a:rPr>
              <a:t>1990 : 6 ساختمان : 5 تا مسکونی و 1 تجاری </a:t>
            </a:r>
            <a:endParaRPr lang="en-US" sz="2000" dirty="0">
              <a:solidFill>
                <a:schemeClr val="tx2"/>
              </a:solidFill>
              <a:latin typeface="Sakkal Majalla" pitchFamily="2" charset="-78"/>
              <a:cs typeface="B Homa" panose="00000400000000000000" pitchFamily="2" charset="-78"/>
            </a:endParaRPr>
          </a:p>
          <a:p>
            <a:pPr lvl="0" algn="justLow" rtl="1" eaLnBrk="0" fontAlgn="base" hangingPunct="0">
              <a:spcBef>
                <a:spcPct val="0"/>
              </a:spcBef>
              <a:spcAft>
                <a:spcPct val="0"/>
              </a:spcAft>
              <a:buSzPct val="90000"/>
            </a:pPr>
            <a:r>
              <a:rPr lang="fa-IR" sz="2000" dirty="0">
                <a:solidFill>
                  <a:schemeClr val="tx2"/>
                </a:solidFill>
                <a:latin typeface="Sakkal Majalla" pitchFamily="2" charset="-78"/>
                <a:ea typeface="Calibri" pitchFamily="34" charset="0"/>
                <a:cs typeface="B Homa" panose="00000400000000000000" pitchFamily="2" charset="-78"/>
              </a:rPr>
              <a:t>2000 : 10 ساختمان : 6 مسکونی و 3 تا برای استفاده های مختلف و 1 تجاری</a:t>
            </a:r>
            <a:endParaRPr lang="en-US" sz="2000" dirty="0">
              <a:solidFill>
                <a:schemeClr val="tx2"/>
              </a:solidFill>
              <a:latin typeface="Sakkal Majalla" pitchFamily="2" charset="-78"/>
              <a:cs typeface="B Homa" panose="00000400000000000000" pitchFamily="2" charset="-78"/>
            </a:endParaRPr>
          </a:p>
          <a:p>
            <a:pPr lvl="0" algn="justLow" rtl="1" eaLnBrk="0" fontAlgn="base" hangingPunct="0">
              <a:spcBef>
                <a:spcPct val="0"/>
              </a:spcBef>
              <a:spcAft>
                <a:spcPct val="0"/>
              </a:spcAft>
              <a:buSzPct val="90000"/>
            </a:pPr>
            <a:r>
              <a:rPr lang="fa-IR" sz="2000" dirty="0">
                <a:solidFill>
                  <a:schemeClr val="tx2"/>
                </a:solidFill>
                <a:latin typeface="Sakkal Majalla" pitchFamily="2" charset="-78"/>
                <a:ea typeface="Calibri" pitchFamily="34" charset="0"/>
                <a:cs typeface="B Homa" panose="00000400000000000000" pitchFamily="2" charset="-78"/>
              </a:rPr>
              <a:t>2010 : 3 ساختمان : 1 تجاری ( کامل شده است ) و دو مسکونی (در حال احداث )</a:t>
            </a:r>
            <a:endParaRPr lang="fa-IR" sz="2000" dirty="0">
              <a:solidFill>
                <a:schemeClr val="tx2"/>
              </a:solidFill>
              <a:latin typeface="Sakkal Majalla" pitchFamily="2" charset="-78"/>
              <a:cs typeface="B Homa" panose="00000400000000000000" pitchFamily="2" charset="-78"/>
            </a:endParaRPr>
          </a:p>
          <a:p>
            <a:pPr algn="just" rtl="1"/>
            <a:endParaRPr lang="fa-IR" sz="2000" dirty="0" smtClean="0">
              <a:solidFill>
                <a:schemeClr val="tx2"/>
              </a:solidFill>
              <a:cs typeface="B Homa" panose="00000400000000000000" pitchFamily="2" charset="-78"/>
            </a:endParaRPr>
          </a:p>
          <a:p>
            <a:pPr marL="0" indent="0" algn="just" rtl="1">
              <a:buNone/>
            </a:pPr>
            <a:r>
              <a:rPr lang="fa-IR" sz="2000" dirty="0" smtClean="0">
                <a:solidFill>
                  <a:schemeClr val="tx2"/>
                </a:solidFill>
                <a:cs typeface="B Homa" panose="00000400000000000000" pitchFamily="2" charset="-78"/>
              </a:rPr>
              <a:t> </a:t>
            </a:r>
            <a:endParaRPr lang="en-US" sz="2000" dirty="0">
              <a:solidFill>
                <a:schemeClr val="tx2"/>
              </a:solidFill>
              <a:cs typeface="B Homa" panose="00000400000000000000" pitchFamily="2" charset="-78"/>
            </a:endParaRPr>
          </a:p>
        </p:txBody>
      </p:sp>
    </p:spTree>
    <p:extLst>
      <p:ext uri="{BB962C8B-B14F-4D97-AF65-F5344CB8AC3E}">
        <p14:creationId xmlns:p14="http://schemas.microsoft.com/office/powerpoint/2010/main" val="80937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tgtEl>
                                          <p:spTgt spid="4">
                                            <p:txEl>
                                              <p:pRg st="4" end="4"/>
                                            </p:txEl>
                                          </p:spTgt>
                                        </p:tgtEl>
                                      </p:cBhvr>
                                    </p:animEffect>
                                    <p:anim calcmode="lin" valueType="num">
                                      <p:cBhvr>
                                        <p:cTn id="2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1000"/>
                                        <p:tgtEl>
                                          <p:spTgt spid="4">
                                            <p:txEl>
                                              <p:pRg st="5" end="5"/>
                                            </p:txEl>
                                          </p:spTgt>
                                        </p:tgtEl>
                                      </p:cBhvr>
                                    </p:animEffect>
                                    <p:anim calcmode="lin" valueType="num">
                                      <p:cBhvr>
                                        <p:cTn id="3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fade">
                                      <p:cBhvr>
                                        <p:cTn id="39" dur="1000"/>
                                        <p:tgtEl>
                                          <p:spTgt spid="5">
                                            <p:txEl>
                                              <p:pRg st="0" end="0"/>
                                            </p:txEl>
                                          </p:spTgt>
                                        </p:tgtEl>
                                      </p:cBhvr>
                                    </p:animEffect>
                                    <p:anim calcmode="lin" valueType="num">
                                      <p:cBhvr>
                                        <p:cTn id="4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5">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5">
                                            <p:txEl>
                                              <p:pRg st="1" end="1"/>
                                            </p:txEl>
                                          </p:spTgt>
                                        </p:tgtEl>
                                        <p:attrNameLst>
                                          <p:attrName>style.visibility</p:attrName>
                                        </p:attrNameLst>
                                      </p:cBhvr>
                                      <p:to>
                                        <p:strVal val="visible"/>
                                      </p:to>
                                    </p:set>
                                    <p:animEffect transition="in" filter="fade">
                                      <p:cBhvr>
                                        <p:cTn id="44" dur="1000"/>
                                        <p:tgtEl>
                                          <p:spTgt spid="5">
                                            <p:txEl>
                                              <p:pRg st="1" end="1"/>
                                            </p:txEl>
                                          </p:spTgt>
                                        </p:tgtEl>
                                      </p:cBhvr>
                                    </p:animEffect>
                                    <p:anim calcmode="lin" valueType="num">
                                      <p:cBhvr>
                                        <p:cTn id="4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5">
                                            <p:txEl>
                                              <p:pRg st="1" end="1"/>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5">
                                            <p:txEl>
                                              <p:pRg st="2" end="2"/>
                                            </p:txEl>
                                          </p:spTgt>
                                        </p:tgtEl>
                                        <p:attrNameLst>
                                          <p:attrName>style.visibility</p:attrName>
                                        </p:attrNameLst>
                                      </p:cBhvr>
                                      <p:to>
                                        <p:strVal val="visible"/>
                                      </p:to>
                                    </p:set>
                                    <p:animEffect transition="in" filter="fade">
                                      <p:cBhvr>
                                        <p:cTn id="49" dur="1000"/>
                                        <p:tgtEl>
                                          <p:spTgt spid="5">
                                            <p:txEl>
                                              <p:pRg st="2" end="2"/>
                                            </p:txEl>
                                          </p:spTgt>
                                        </p:tgtEl>
                                      </p:cBhvr>
                                    </p:animEffect>
                                    <p:anim calcmode="lin" valueType="num">
                                      <p:cBhvr>
                                        <p:cTn id="5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
                                            <p:txEl>
                                              <p:pRg st="3" end="3"/>
                                            </p:txEl>
                                          </p:spTgt>
                                        </p:tgtEl>
                                        <p:attrNameLst>
                                          <p:attrName>style.visibility</p:attrName>
                                        </p:attrNameLst>
                                      </p:cBhvr>
                                      <p:to>
                                        <p:strVal val="visible"/>
                                      </p:to>
                                    </p:set>
                                    <p:animEffect transition="in" filter="fade">
                                      <p:cBhvr>
                                        <p:cTn id="54" dur="1000"/>
                                        <p:tgtEl>
                                          <p:spTgt spid="5">
                                            <p:txEl>
                                              <p:pRg st="3" end="3"/>
                                            </p:txEl>
                                          </p:spTgt>
                                        </p:tgtEl>
                                      </p:cBhvr>
                                    </p:animEffect>
                                    <p:anim calcmode="lin" valueType="num">
                                      <p:cBhvr>
                                        <p:cTn id="5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56" dur="1000" fill="hold"/>
                                        <p:tgtEl>
                                          <p:spTgt spid="5">
                                            <p:txEl>
                                              <p:pRg st="3" end="3"/>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animEffect transition="in" filter="fade">
                                      <p:cBhvr>
                                        <p:cTn id="59" dur="1000"/>
                                        <p:tgtEl>
                                          <p:spTgt spid="5">
                                            <p:txEl>
                                              <p:pRg st="4" end="4"/>
                                            </p:txEl>
                                          </p:spTgt>
                                        </p:tgtEl>
                                      </p:cBhvr>
                                    </p:animEffect>
                                    <p:anim calcmode="lin" valueType="num">
                                      <p:cBhvr>
                                        <p:cTn id="6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61" dur="1000" fill="hold"/>
                                        <p:tgtEl>
                                          <p:spTgt spid="5">
                                            <p:txEl>
                                              <p:pRg st="4" end="4"/>
                                            </p:txEl>
                                          </p:spTgt>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5">
                                            <p:txEl>
                                              <p:pRg st="6" end="6"/>
                                            </p:txEl>
                                          </p:spTgt>
                                        </p:tgtEl>
                                        <p:attrNameLst>
                                          <p:attrName>style.visibility</p:attrName>
                                        </p:attrNameLst>
                                      </p:cBhvr>
                                      <p:to>
                                        <p:strVal val="visible"/>
                                      </p:to>
                                    </p:set>
                                    <p:animEffect transition="in" filter="fade">
                                      <p:cBhvr>
                                        <p:cTn id="64" dur="1000"/>
                                        <p:tgtEl>
                                          <p:spTgt spid="5">
                                            <p:txEl>
                                              <p:pRg st="6" end="6"/>
                                            </p:txEl>
                                          </p:spTgt>
                                        </p:tgtEl>
                                      </p:cBhvr>
                                    </p:animEffect>
                                    <p:anim calcmode="lin" valueType="num">
                                      <p:cBhvr>
                                        <p:cTn id="6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6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032000" y="457200"/>
          <a:ext cx="8128000" cy="48968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3826042" y="5534526"/>
            <a:ext cx="5390147" cy="615553"/>
          </a:xfrm>
          <a:prstGeom prst="rect">
            <a:avLst/>
          </a:prstGeom>
          <a:noFill/>
        </p:spPr>
        <p:txBody>
          <a:bodyPr wrap="square" rtlCol="0">
            <a:spAutoFit/>
          </a:bodyPr>
          <a:lstStyle/>
          <a:p>
            <a:pPr algn="ctr"/>
            <a:r>
              <a:rPr lang="fa-IR" dirty="0" smtClean="0">
                <a:solidFill>
                  <a:schemeClr val="tx2"/>
                </a:solidFill>
                <a:cs typeface="B Koodak" panose="00000700000000000000" pitchFamily="2" charset="-78"/>
              </a:rPr>
              <a:t>رکتور پلیس، بتری پارک سیتی</a:t>
            </a:r>
          </a:p>
          <a:p>
            <a:pPr algn="ctr"/>
            <a:r>
              <a:rPr lang="fa-IR" sz="1600" dirty="0" smtClean="0">
                <a:solidFill>
                  <a:schemeClr val="tx2"/>
                </a:solidFill>
                <a:cs typeface="B Koodak" panose="00000700000000000000" pitchFamily="2" charset="-78"/>
              </a:rPr>
              <a:t>جان لنگ، 1391: 325</a:t>
            </a:r>
            <a:endParaRPr lang="en-US" sz="1600" dirty="0">
              <a:solidFill>
                <a:schemeClr val="tx2"/>
              </a:solidFill>
              <a:cs typeface="B Koodak" panose="00000700000000000000" pitchFamily="2" charset="-78"/>
            </a:endParaRPr>
          </a:p>
        </p:txBody>
      </p:sp>
    </p:spTree>
    <p:extLst>
      <p:ext uri="{BB962C8B-B14F-4D97-AF65-F5344CB8AC3E}">
        <p14:creationId xmlns:p14="http://schemas.microsoft.com/office/powerpoint/2010/main" val="231306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5212" y="160421"/>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عناصر مهم بتری </a:t>
            </a:r>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پارک</a:t>
            </a:r>
            <a:endParaRPr lang="en-US" b="1" dirty="0">
              <a:ln/>
              <a:solidFill>
                <a:schemeClr val="tx1"/>
              </a:solidFill>
              <a:effectLst>
                <a:outerShdw blurRad="38100" dist="19050" dir="2700000" algn="tl" rotWithShape="0">
                  <a:schemeClr val="dk1">
                    <a:lumMod val="50000"/>
                    <a:alpha val="40000"/>
                  </a:schemeClr>
                </a:outerShdw>
              </a:effectLst>
            </a:endParaRPr>
          </a:p>
        </p:txBody>
      </p:sp>
      <p:sp>
        <p:nvSpPr>
          <p:cNvPr id="6" name="Content Placeholder 5"/>
          <p:cNvSpPr>
            <a:spLocks noGrp="1"/>
          </p:cNvSpPr>
          <p:nvPr>
            <p:ph idx="1"/>
          </p:nvPr>
        </p:nvSpPr>
        <p:spPr>
          <a:xfrm>
            <a:off x="5907505" y="1379621"/>
            <a:ext cx="5216109" cy="4602079"/>
          </a:xfrm>
        </p:spPr>
        <p:txBody>
          <a:bodyPr>
            <a:noAutofit/>
          </a:bodyPr>
          <a:lstStyle/>
          <a:p>
            <a:pPr algn="just" rtl="1">
              <a:buFont typeface="Wingdings" panose="05000000000000000000" pitchFamily="2" charset="2"/>
              <a:buChar char="v"/>
            </a:pPr>
            <a:r>
              <a:rPr lang="en-US" sz="2000" b="1" dirty="0">
                <a:solidFill>
                  <a:schemeClr val="tx2"/>
                </a:solidFill>
                <a:cs typeface="B Homa" panose="00000400000000000000" pitchFamily="2" charset="-78"/>
              </a:rPr>
              <a:t>Pier </a:t>
            </a:r>
            <a:r>
              <a:rPr lang="en-US" sz="2000" b="1" dirty="0" smtClean="0">
                <a:solidFill>
                  <a:schemeClr val="tx2"/>
                </a:solidFill>
                <a:cs typeface="B Homa" panose="00000400000000000000" pitchFamily="2" charset="-78"/>
              </a:rPr>
              <a:t>A</a:t>
            </a:r>
            <a:endParaRPr lang="fa-IR" sz="2000" b="1" dirty="0" smtClean="0">
              <a:solidFill>
                <a:schemeClr val="tx2"/>
              </a:solidFill>
              <a:cs typeface="B Homa" panose="00000400000000000000" pitchFamily="2" charset="-78"/>
            </a:endParaRPr>
          </a:p>
          <a:p>
            <a:pPr algn="just" rtl="1" fontAlgn="base">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واقع در انتهای شمالی پارک </a:t>
            </a:r>
          </a:p>
          <a:p>
            <a:pPr algn="just" rtl="1" fontAlgn="base">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قبلا ایستگاه ناو جنگی بوده </a:t>
            </a:r>
            <a:r>
              <a:rPr lang="fa-IR" sz="2000" dirty="0" smtClean="0">
                <a:solidFill>
                  <a:schemeClr val="tx2"/>
                </a:solidFill>
                <a:latin typeface="Sakkal Majalla" pitchFamily="2" charset="-78"/>
                <a:ea typeface="Calibri" pitchFamily="34" charset="0"/>
                <a:cs typeface="B Homa" panose="00000400000000000000" pitchFamily="2" charset="-78"/>
              </a:rPr>
              <a:t>است.</a:t>
            </a:r>
            <a:endParaRPr lang="fa-IR" sz="2000" dirty="0">
              <a:solidFill>
                <a:schemeClr val="tx2"/>
              </a:solidFill>
              <a:latin typeface="Sakkal Majalla" pitchFamily="2" charset="-78"/>
              <a:ea typeface="Calibri" pitchFamily="34" charset="0"/>
              <a:cs typeface="B Homa" panose="00000400000000000000" pitchFamily="2" charset="-78"/>
            </a:endParaRPr>
          </a:p>
          <a:p>
            <a:pPr algn="just" rtl="1" fontAlgn="base">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اکنون به یاد قربانی های </a:t>
            </a:r>
            <a:r>
              <a:rPr lang="en-US" sz="2000" dirty="0">
                <a:solidFill>
                  <a:schemeClr val="tx2"/>
                </a:solidFill>
                <a:latin typeface="Sakkal Majalla" pitchFamily="2" charset="-78"/>
                <a:ea typeface="Calibri" pitchFamily="34" charset="0"/>
                <a:cs typeface="B Homa" panose="00000400000000000000" pitchFamily="2" charset="-78"/>
              </a:rPr>
              <a:t>AIDS</a:t>
            </a:r>
            <a:r>
              <a:rPr lang="fa-IR" sz="2000" dirty="0">
                <a:solidFill>
                  <a:schemeClr val="tx2"/>
                </a:solidFill>
                <a:latin typeface="Sakkal Majalla" pitchFamily="2" charset="-78"/>
                <a:ea typeface="Calibri" pitchFamily="34" charset="0"/>
                <a:cs typeface="B Homa" panose="00000400000000000000" pitchFamily="2" charset="-78"/>
              </a:rPr>
              <a:t> </a:t>
            </a:r>
            <a:r>
              <a:rPr lang="fa-IR" sz="2000" dirty="0" smtClean="0">
                <a:solidFill>
                  <a:schemeClr val="tx2"/>
                </a:solidFill>
                <a:latin typeface="Sakkal Majalla" pitchFamily="2" charset="-78"/>
                <a:ea typeface="Calibri" pitchFamily="34" charset="0"/>
                <a:cs typeface="B Homa" panose="00000400000000000000" pitchFamily="2" charset="-78"/>
              </a:rPr>
              <a:t>معروف به </a:t>
            </a:r>
            <a:r>
              <a:rPr lang="fa-IR" sz="2000" dirty="0">
                <a:solidFill>
                  <a:schemeClr val="tx2"/>
                </a:solidFill>
                <a:latin typeface="Sakkal Majalla" pitchFamily="2" charset="-78"/>
                <a:ea typeface="Calibri" pitchFamily="34" charset="0"/>
                <a:cs typeface="B Homa" panose="00000400000000000000" pitchFamily="2" charset="-78"/>
              </a:rPr>
              <a:t>باغ </a:t>
            </a:r>
            <a:r>
              <a:rPr lang="fa-IR" sz="2000" dirty="0" smtClean="0">
                <a:solidFill>
                  <a:schemeClr val="tx2"/>
                </a:solidFill>
                <a:latin typeface="Sakkal Majalla" pitchFamily="2" charset="-78"/>
                <a:ea typeface="Calibri" pitchFamily="34" charset="0"/>
                <a:cs typeface="B Homa" panose="00000400000000000000" pitchFamily="2" charset="-78"/>
              </a:rPr>
              <a:t>امید (</a:t>
            </a:r>
            <a:r>
              <a:rPr lang="en-US" sz="1600" dirty="0" smtClean="0">
                <a:solidFill>
                  <a:schemeClr val="tx2"/>
                </a:solidFill>
                <a:latin typeface="+mj-lt"/>
                <a:ea typeface="Calibri" pitchFamily="34" charset="0"/>
                <a:cs typeface="B Homa" panose="00000400000000000000" pitchFamily="2" charset="-78"/>
              </a:rPr>
              <a:t>Hope</a:t>
            </a:r>
            <a:r>
              <a:rPr lang="en-US" sz="2000" dirty="0" smtClean="0">
                <a:solidFill>
                  <a:schemeClr val="tx2"/>
                </a:solidFill>
                <a:latin typeface="+mj-lt"/>
                <a:ea typeface="Calibri" pitchFamily="34" charset="0"/>
                <a:cs typeface="B Homa" panose="00000400000000000000" pitchFamily="2" charset="-78"/>
              </a:rPr>
              <a:t> </a:t>
            </a:r>
            <a:r>
              <a:rPr lang="en-US" sz="1600" dirty="0" smtClean="0">
                <a:solidFill>
                  <a:schemeClr val="tx2"/>
                </a:solidFill>
                <a:latin typeface="+mj-lt"/>
                <a:ea typeface="Calibri" pitchFamily="34" charset="0"/>
                <a:cs typeface="B Homa" panose="00000400000000000000" pitchFamily="2" charset="-78"/>
              </a:rPr>
              <a:t>Garden</a:t>
            </a:r>
            <a:r>
              <a:rPr lang="fa-IR" sz="2000" dirty="0" smtClean="0">
                <a:solidFill>
                  <a:schemeClr val="tx2"/>
                </a:solidFill>
                <a:latin typeface="Sakkal Majalla" pitchFamily="2" charset="-78"/>
                <a:ea typeface="Calibri" pitchFamily="34" charset="0"/>
                <a:cs typeface="B Homa" panose="00000400000000000000" pitchFamily="2" charset="-78"/>
              </a:rPr>
              <a:t>)</a:t>
            </a:r>
            <a:r>
              <a:rPr lang="fa-IR" sz="1600" dirty="0" smtClean="0">
                <a:solidFill>
                  <a:schemeClr val="tx2"/>
                </a:solidFill>
                <a:latin typeface="Sakkal Majalla" pitchFamily="2" charset="-78"/>
                <a:ea typeface="Calibri" pitchFamily="34" charset="0"/>
                <a:cs typeface="B Homa" panose="00000400000000000000" pitchFamily="2" charset="-78"/>
              </a:rPr>
              <a:t> </a:t>
            </a:r>
            <a:r>
              <a:rPr lang="fa-IR" sz="2000" dirty="0" smtClean="0">
                <a:solidFill>
                  <a:schemeClr val="tx2"/>
                </a:solidFill>
                <a:latin typeface="Sakkal Majalla" pitchFamily="2" charset="-78"/>
                <a:ea typeface="Calibri" pitchFamily="34" charset="0"/>
                <a:cs typeface="B Homa" panose="00000400000000000000" pitchFamily="2" charset="-78"/>
              </a:rPr>
              <a:t>در </a:t>
            </a:r>
            <a:r>
              <a:rPr lang="fa-IR" sz="2000" dirty="0">
                <a:solidFill>
                  <a:schemeClr val="tx2"/>
                </a:solidFill>
                <a:latin typeface="Sakkal Majalla" pitchFamily="2" charset="-78"/>
                <a:ea typeface="Calibri" pitchFamily="34" charset="0"/>
                <a:cs typeface="B Homa" panose="00000400000000000000" pitchFamily="2" charset="-78"/>
              </a:rPr>
              <a:t>انتهای قسمت دیگر پارک در کنار گارد ساحلی امریکا ، رستوران </a:t>
            </a:r>
            <a:r>
              <a:rPr lang="fa-IR" sz="2000" dirty="0" smtClean="0">
                <a:solidFill>
                  <a:schemeClr val="tx2"/>
                </a:solidFill>
                <a:latin typeface="Sakkal Majalla" pitchFamily="2" charset="-78"/>
                <a:ea typeface="Calibri" pitchFamily="34" charset="0"/>
                <a:cs typeface="B Homa" panose="00000400000000000000" pitchFamily="2" charset="-78"/>
              </a:rPr>
              <a:t>بتری وجود </a:t>
            </a:r>
            <a:r>
              <a:rPr lang="fa-IR" sz="2000" dirty="0">
                <a:solidFill>
                  <a:schemeClr val="tx2"/>
                </a:solidFill>
                <a:latin typeface="Sakkal Majalla" pitchFamily="2" charset="-78"/>
                <a:ea typeface="Calibri" pitchFamily="34" charset="0"/>
                <a:cs typeface="B Homa" panose="00000400000000000000" pitchFamily="2" charset="-78"/>
              </a:rPr>
              <a:t>دارد</a:t>
            </a:r>
            <a:r>
              <a:rPr lang="en-US" sz="2000" dirty="0">
                <a:solidFill>
                  <a:schemeClr val="tx2"/>
                </a:solidFill>
                <a:latin typeface="Sakkal Majalla" pitchFamily="2" charset="-78"/>
                <a:ea typeface="Calibri" pitchFamily="34" charset="0"/>
                <a:cs typeface="B Homa" panose="00000400000000000000" pitchFamily="2" charset="-78"/>
              </a:rPr>
              <a:t>.</a:t>
            </a:r>
            <a:endParaRPr lang="fa-IR" sz="2000" dirty="0">
              <a:solidFill>
                <a:schemeClr val="tx2"/>
              </a:solidFill>
              <a:latin typeface="Sakkal Majalla" pitchFamily="2" charset="-78"/>
              <a:ea typeface="Calibri" pitchFamily="34" charset="0"/>
              <a:cs typeface="B Homa" panose="00000400000000000000" pitchFamily="2" charset="-78"/>
            </a:endParaRPr>
          </a:p>
          <a:p>
            <a:pPr algn="just" rtl="1" fontAlgn="base">
              <a:spcBef>
                <a:spcPct val="0"/>
              </a:spcBef>
              <a:spcAft>
                <a:spcPct val="0"/>
              </a:spcAft>
            </a:pPr>
            <a:r>
              <a:rPr lang="en-US" sz="2000" dirty="0">
                <a:solidFill>
                  <a:schemeClr val="tx2"/>
                </a:solidFill>
                <a:latin typeface="Sakkal Majalla" pitchFamily="2" charset="-78"/>
                <a:ea typeface="Calibri" pitchFamily="34" charset="0"/>
                <a:cs typeface="B Homa" panose="00000400000000000000" pitchFamily="2" charset="-78"/>
              </a:rPr>
              <a:t>  </a:t>
            </a:r>
            <a:r>
              <a:rPr lang="fa-IR" sz="2000" dirty="0">
                <a:solidFill>
                  <a:schemeClr val="tx2"/>
                </a:solidFill>
                <a:latin typeface="Sakkal Majalla" pitchFamily="2" charset="-78"/>
                <a:ea typeface="Calibri" pitchFamily="34" charset="0"/>
                <a:cs typeface="B Homa" panose="00000400000000000000" pitchFamily="2" charset="-78"/>
              </a:rPr>
              <a:t>در طول رودخانه </a:t>
            </a:r>
            <a:r>
              <a:rPr lang="fa-IR" sz="2000" dirty="0" smtClean="0">
                <a:solidFill>
                  <a:schemeClr val="tx2"/>
                </a:solidFill>
                <a:latin typeface="Sakkal Majalla" pitchFamily="2" charset="-78"/>
                <a:ea typeface="Calibri" pitchFamily="34" charset="0"/>
                <a:cs typeface="B Homa" panose="00000400000000000000" pitchFamily="2" charset="-78"/>
              </a:rPr>
              <a:t>ی هادسون راهی </a:t>
            </a:r>
            <a:r>
              <a:rPr lang="fa-IR" sz="2000" dirty="0">
                <a:solidFill>
                  <a:schemeClr val="tx2"/>
                </a:solidFill>
                <a:latin typeface="Sakkal Majalla" pitchFamily="2" charset="-78"/>
                <a:ea typeface="Calibri" pitchFamily="34" charset="0"/>
                <a:cs typeface="B Homa" panose="00000400000000000000" pitchFamily="2" charset="-78"/>
              </a:rPr>
              <a:t>وجود دارد برای رسیدن به مجسمه ی آزادی و جزیره ی </a:t>
            </a:r>
            <a:r>
              <a:rPr lang="fa-IR" sz="2000" dirty="0" smtClean="0">
                <a:solidFill>
                  <a:schemeClr val="tx2"/>
                </a:solidFill>
                <a:ea typeface="Calibri" pitchFamily="34" charset="0"/>
                <a:cs typeface="B Homa" panose="00000400000000000000" pitchFamily="2" charset="-78"/>
              </a:rPr>
              <a:t>اِلیس</a:t>
            </a:r>
            <a:endParaRPr lang="en-US" sz="2000" dirty="0">
              <a:solidFill>
                <a:schemeClr val="tx2"/>
              </a:solidFill>
              <a:cs typeface="B Homa" panose="00000400000000000000" pitchFamily="2" charset="-78"/>
            </a:endParaRPr>
          </a:p>
          <a:p>
            <a:pPr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یادآور یکی از اعضای ارتش است که در جنگ جهانی دوم در آب های ساحلی اقیانوس اطلس مرد . </a:t>
            </a:r>
            <a:endParaRPr lang="en-US" sz="2000" dirty="0">
              <a:solidFill>
                <a:schemeClr val="tx2"/>
              </a:solidFill>
              <a:latin typeface="Sakkal Majalla" pitchFamily="2" charset="-78"/>
              <a:cs typeface="B Homa" panose="00000400000000000000" pitchFamily="2" charset="-78"/>
            </a:endParaRPr>
          </a:p>
          <a:p>
            <a:pPr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در شمال غربی پارک شهر بتری پارک قرار گرفته است</a:t>
            </a:r>
            <a:endParaRPr lang="en-US" sz="2000" dirty="0">
              <a:solidFill>
                <a:schemeClr val="tx2"/>
              </a:solidFill>
              <a:latin typeface="Sakkal Majalla" pitchFamily="2" charset="-78"/>
              <a:ea typeface="Calibri" pitchFamily="34" charset="0"/>
              <a:cs typeface="B Homa" panose="00000400000000000000" pitchFamily="2" charset="-78"/>
            </a:endParaRPr>
          </a:p>
          <a:p>
            <a:pPr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در سرتاسر این پارک یک راه مخصوص دوچرخه در کنار رودخانه </a:t>
            </a:r>
            <a:r>
              <a:rPr lang="fa-IR" sz="2000" dirty="0" smtClean="0">
                <a:solidFill>
                  <a:schemeClr val="tx2"/>
                </a:solidFill>
                <a:latin typeface="Sakkal Majalla" pitchFamily="2" charset="-78"/>
                <a:ea typeface="Calibri" pitchFamily="34" charset="0"/>
                <a:cs typeface="B Homa" panose="00000400000000000000" pitchFamily="2" charset="-78"/>
              </a:rPr>
              <a:t>ی هادسون وجود دارد.</a:t>
            </a:r>
            <a:r>
              <a:rPr lang="fa-IR" sz="2000" dirty="0" smtClean="0">
                <a:solidFill>
                  <a:schemeClr val="tx2"/>
                </a:solidFill>
                <a:ea typeface="Calibri" pitchFamily="34" charset="0"/>
                <a:cs typeface="B Homa" panose="00000400000000000000" pitchFamily="2" charset="-78"/>
              </a:rPr>
              <a:t>(</a:t>
            </a:r>
            <a:r>
              <a:rPr lang="en-US" sz="1600" dirty="0" smtClean="0">
                <a:solidFill>
                  <a:schemeClr val="tx2"/>
                </a:solidFill>
                <a:ea typeface="Calibri" pitchFamily="34" charset="0"/>
                <a:cs typeface="B Homa" panose="00000400000000000000" pitchFamily="2" charset="-78"/>
              </a:rPr>
              <a:t>www.batteryparkcity.org</a:t>
            </a:r>
            <a:r>
              <a:rPr lang="fa-IR" sz="1600" dirty="0" smtClean="0">
                <a:solidFill>
                  <a:schemeClr val="tx2"/>
                </a:solidFill>
                <a:ea typeface="Calibri" pitchFamily="34" charset="0"/>
                <a:cs typeface="B Homa" panose="00000400000000000000" pitchFamily="2" charset="-78"/>
              </a:rPr>
              <a:t>)</a:t>
            </a:r>
            <a:endParaRPr lang="en-US" sz="1600" dirty="0">
              <a:solidFill>
                <a:schemeClr val="tx2"/>
              </a:solidFill>
              <a:cs typeface="B Homa" panose="00000400000000000000" pitchFamily="2" charset="-78"/>
            </a:endParaRPr>
          </a:p>
          <a:p>
            <a:pPr algn="just" rtl="1"/>
            <a:endParaRPr lang="en-US" sz="2000" dirty="0">
              <a:solidFill>
                <a:schemeClr val="tx2"/>
              </a:solidFill>
              <a:cs typeface="B Homa" panose="00000400000000000000" pitchFamily="2" charset="-78"/>
            </a:endParaRPr>
          </a:p>
          <a:p>
            <a:pPr algn="just" rtl="1"/>
            <a:endParaRPr lang="en-US" sz="2000" dirty="0">
              <a:solidFill>
                <a:schemeClr val="tx2"/>
              </a:solidFill>
              <a:cs typeface="B Homa"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51734" y="0"/>
            <a:ext cx="2373732" cy="6858000"/>
          </a:xfrm>
          <a:prstGeom prst="rect">
            <a:avLst/>
          </a:prstGeom>
        </p:spPr>
      </p:pic>
      <p:grpSp>
        <p:nvGrpSpPr>
          <p:cNvPr id="29" name="Group 28"/>
          <p:cNvGrpSpPr/>
          <p:nvPr/>
        </p:nvGrpSpPr>
        <p:grpSpPr>
          <a:xfrm>
            <a:off x="100338" y="160421"/>
            <a:ext cx="4820753" cy="6697579"/>
            <a:chOff x="100338" y="160421"/>
            <a:chExt cx="4820753" cy="6697579"/>
          </a:xfrm>
        </p:grpSpPr>
        <p:grpSp>
          <p:nvGrpSpPr>
            <p:cNvPr id="21" name="Group 20"/>
            <p:cNvGrpSpPr/>
            <p:nvPr/>
          </p:nvGrpSpPr>
          <p:grpSpPr>
            <a:xfrm>
              <a:off x="100338" y="160421"/>
              <a:ext cx="4820753" cy="6697579"/>
              <a:chOff x="100338" y="160421"/>
              <a:chExt cx="4820753" cy="6697579"/>
            </a:xfrm>
          </p:grpSpPr>
          <p:sp>
            <p:nvSpPr>
              <p:cNvPr id="4" name="Rounded Rectangle 3"/>
              <p:cNvSpPr/>
              <p:nvPr/>
            </p:nvSpPr>
            <p:spPr>
              <a:xfrm>
                <a:off x="3633537" y="6376737"/>
                <a:ext cx="661737" cy="481263"/>
              </a:xfrm>
              <a:prstGeom prst="roundRect">
                <a:avLst/>
              </a:prstGeom>
              <a:solidFill>
                <a:schemeClr val="accent1">
                  <a:alpha val="31000"/>
                </a:schemeClr>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flipH="1" flipV="1">
                <a:off x="100338" y="2924513"/>
                <a:ext cx="3533199" cy="3672760"/>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4" idx="3"/>
              </p:cNvCxnSpPr>
              <p:nvPr/>
            </p:nvCxnSpPr>
            <p:spPr>
              <a:xfrm flipV="1">
                <a:off x="4295274" y="2863517"/>
                <a:ext cx="625817" cy="3753852"/>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338" y="160421"/>
                <a:ext cx="4820753" cy="2904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28" name="TextBox 27"/>
            <p:cNvSpPr txBox="1"/>
            <p:nvPr/>
          </p:nvSpPr>
          <p:spPr>
            <a:xfrm>
              <a:off x="386155" y="2678851"/>
              <a:ext cx="2961564" cy="369332"/>
            </a:xfrm>
            <a:prstGeom prst="rect">
              <a:avLst/>
            </a:prstGeom>
            <a:noFill/>
          </p:spPr>
          <p:txBody>
            <a:bodyPr wrap="square" rtlCol="0">
              <a:spAutoFit/>
            </a:bodyPr>
            <a:lstStyle/>
            <a:p>
              <a:r>
                <a:rPr lang="en-US" b="1" dirty="0">
                  <a:solidFill>
                    <a:schemeClr val="bg1"/>
                  </a:solidFill>
                </a:rPr>
                <a:t>nyctransported.com</a:t>
              </a:r>
            </a:p>
          </p:txBody>
        </p:sp>
      </p:grpSp>
    </p:spTree>
    <p:extLst>
      <p:ext uri="{BB962C8B-B14F-4D97-AF65-F5344CB8AC3E}">
        <p14:creationId xmlns:p14="http://schemas.microsoft.com/office/powerpoint/2010/main" val="4163317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1000"/>
                                        <p:tgtEl>
                                          <p:spTgt spid="6">
                                            <p:txEl>
                                              <p:pRg st="1" end="1"/>
                                            </p:txEl>
                                          </p:spTgt>
                                        </p:tgtEl>
                                      </p:cBhvr>
                                    </p:animEffect>
                                    <p:anim calcmode="lin" valueType="num">
                                      <p:cBhvr>
                                        <p:cTn id="1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1000"/>
                                        <p:tgtEl>
                                          <p:spTgt spid="6">
                                            <p:txEl>
                                              <p:pRg st="3" end="3"/>
                                            </p:txEl>
                                          </p:spTgt>
                                        </p:tgtEl>
                                      </p:cBhvr>
                                    </p:animEffect>
                                    <p:anim calcmode="lin" valueType="num">
                                      <p:cBhvr>
                                        <p:cTn id="2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fade">
                                      <p:cBhvr>
                                        <p:cTn id="32" dur="1000"/>
                                        <p:tgtEl>
                                          <p:spTgt spid="6">
                                            <p:txEl>
                                              <p:pRg st="4" end="4"/>
                                            </p:txEl>
                                          </p:spTgt>
                                        </p:tgtEl>
                                      </p:cBhvr>
                                    </p:animEffect>
                                    <p:anim calcmode="lin" valueType="num">
                                      <p:cBhvr>
                                        <p:cTn id="3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fade">
                                      <p:cBhvr>
                                        <p:cTn id="42" dur="1000"/>
                                        <p:tgtEl>
                                          <p:spTgt spid="6">
                                            <p:txEl>
                                              <p:pRg st="6" end="6"/>
                                            </p:txEl>
                                          </p:spTgt>
                                        </p:tgtEl>
                                      </p:cBhvr>
                                    </p:animEffect>
                                    <p:anim calcmode="lin" valueType="num">
                                      <p:cBhvr>
                                        <p:cTn id="4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6" end="6"/>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
                                            <p:txEl>
                                              <p:pRg st="7" end="7"/>
                                            </p:txEl>
                                          </p:spTgt>
                                        </p:tgtEl>
                                        <p:attrNameLst>
                                          <p:attrName>style.visibility</p:attrName>
                                        </p:attrNameLst>
                                      </p:cBhvr>
                                      <p:to>
                                        <p:strVal val="visible"/>
                                      </p:to>
                                    </p:set>
                                    <p:animEffect transition="in" filter="fade">
                                      <p:cBhvr>
                                        <p:cTn id="47" dur="1000"/>
                                        <p:tgtEl>
                                          <p:spTgt spid="6">
                                            <p:txEl>
                                              <p:pRg st="7" end="7"/>
                                            </p:txEl>
                                          </p:spTgt>
                                        </p:tgtEl>
                                      </p:cBhvr>
                                    </p:animEffect>
                                    <p:anim calcmode="lin" valueType="num">
                                      <p:cBhvr>
                                        <p:cTn id="4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inVertical)">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down)">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212" y="172452"/>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عناصر مهم بتری پارک</a:t>
            </a:r>
            <a:endParaRPr lang="en-US" dirty="0">
              <a:solidFill>
                <a:schemeClr val="tx1"/>
              </a:solidFill>
            </a:endParaRPr>
          </a:p>
        </p:txBody>
      </p:sp>
      <p:sp>
        <p:nvSpPr>
          <p:cNvPr id="3" name="Content Placeholder 2"/>
          <p:cNvSpPr>
            <a:spLocks noGrp="1"/>
          </p:cNvSpPr>
          <p:nvPr>
            <p:ph idx="1"/>
          </p:nvPr>
        </p:nvSpPr>
        <p:spPr>
          <a:xfrm>
            <a:off x="6677526" y="1391651"/>
            <a:ext cx="4446086" cy="4876801"/>
          </a:xfrm>
        </p:spPr>
        <p:txBody>
          <a:bodyPr>
            <a:normAutofit lnSpcReduction="10000"/>
          </a:bodyPr>
          <a:lstStyle/>
          <a:p>
            <a:pPr lvl="0" algn="just" rtl="1">
              <a:buFont typeface="Wingdings" panose="05000000000000000000" pitchFamily="2" charset="2"/>
              <a:buChar char="v"/>
            </a:pPr>
            <a:r>
              <a:rPr lang="en-US" sz="2000" b="1" dirty="0" smtClean="0">
                <a:solidFill>
                  <a:schemeClr val="tx2"/>
                </a:solidFill>
                <a:ea typeface="Calibri" pitchFamily="34" charset="0"/>
                <a:cs typeface="B Homa" panose="00000400000000000000" pitchFamily="2" charset="-78"/>
              </a:rPr>
              <a:t>Castle Clinton</a:t>
            </a:r>
            <a:endParaRPr lang="fa-IR" sz="2000" b="1" dirty="0" smtClean="0">
              <a:solidFill>
                <a:schemeClr val="tx2"/>
              </a:solidFill>
              <a:ea typeface="Calibri" pitchFamily="34" charset="0"/>
              <a:cs typeface="B Homa" panose="00000400000000000000" pitchFamily="2" charset="-78"/>
            </a:endParaRPr>
          </a:p>
          <a:p>
            <a:pPr lvl="0"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یک قصر امریکایی </a:t>
            </a:r>
          </a:p>
          <a:p>
            <a:pPr lvl="0"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ساخته شده در سال های 1808-1811</a:t>
            </a:r>
          </a:p>
          <a:p>
            <a:pPr lvl="0"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معروف بوده به </a:t>
            </a:r>
            <a:r>
              <a:rPr lang="en-US" sz="2000" dirty="0">
                <a:solidFill>
                  <a:schemeClr val="tx2"/>
                </a:solidFill>
                <a:latin typeface="Sakkal Majalla" pitchFamily="2" charset="-78"/>
                <a:ea typeface="Calibri" pitchFamily="34" charset="0"/>
                <a:cs typeface="B Homa" panose="00000400000000000000" pitchFamily="2" charset="-78"/>
              </a:rPr>
              <a:t> </a:t>
            </a:r>
            <a:r>
              <a:rPr lang="en-US" sz="1600" dirty="0">
                <a:solidFill>
                  <a:schemeClr val="tx2"/>
                </a:solidFill>
                <a:latin typeface="+mj-lt"/>
                <a:ea typeface="Calibri" pitchFamily="34" charset="0"/>
                <a:cs typeface="B Homa" panose="00000400000000000000" pitchFamily="2" charset="-78"/>
              </a:rPr>
              <a:t>west </a:t>
            </a:r>
            <a:r>
              <a:rPr lang="en-US" sz="1600" dirty="0" smtClean="0">
                <a:solidFill>
                  <a:schemeClr val="tx2"/>
                </a:solidFill>
                <a:latin typeface="+mj-lt"/>
                <a:ea typeface="Calibri" pitchFamily="34" charset="0"/>
                <a:cs typeface="B Homa" panose="00000400000000000000" pitchFamily="2" charset="-78"/>
              </a:rPr>
              <a:t>Batter </a:t>
            </a:r>
            <a:r>
              <a:rPr lang="fa-IR" sz="2000" dirty="0">
                <a:solidFill>
                  <a:schemeClr val="tx2"/>
                </a:solidFill>
                <a:latin typeface="Sakkal Majalla" pitchFamily="2" charset="-78"/>
                <a:ea typeface="Calibri" pitchFamily="34" charset="0"/>
                <a:cs typeface="B Homa" panose="00000400000000000000" pitchFamily="2" charset="-78"/>
              </a:rPr>
              <a:t>به عنوان مهم ترین لنگرگاه دفاعی نیویورک در جنگ  1812 </a:t>
            </a:r>
          </a:p>
          <a:p>
            <a:pPr lvl="0"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امروزه اسم آن از نام شهردار </a:t>
            </a:r>
            <a:r>
              <a:rPr lang="en-US" sz="1600" dirty="0">
                <a:solidFill>
                  <a:schemeClr val="tx2"/>
                </a:solidFill>
                <a:ea typeface="Calibri" pitchFamily="34" charset="0"/>
                <a:cs typeface="B Homa" panose="00000400000000000000" pitchFamily="2" charset="-78"/>
              </a:rPr>
              <a:t>Dewitt Clinton</a:t>
            </a:r>
            <a:r>
              <a:rPr lang="fa-IR" sz="1600" dirty="0">
                <a:solidFill>
                  <a:schemeClr val="tx2"/>
                </a:solidFill>
                <a:ea typeface="Calibri" pitchFamily="34" charset="0"/>
                <a:cs typeface="B Homa" panose="00000400000000000000" pitchFamily="2" charset="-78"/>
              </a:rPr>
              <a:t> </a:t>
            </a:r>
            <a:r>
              <a:rPr lang="fa-IR" sz="2000" dirty="0">
                <a:solidFill>
                  <a:schemeClr val="tx2"/>
                </a:solidFill>
                <a:latin typeface="Sakkal Majalla" pitchFamily="2" charset="-78"/>
                <a:ea typeface="Calibri" pitchFamily="34" charset="0"/>
                <a:cs typeface="B Homa" panose="00000400000000000000" pitchFamily="2" charset="-78"/>
              </a:rPr>
              <a:t>اقتباس </a:t>
            </a:r>
            <a:r>
              <a:rPr lang="fa-IR" sz="2000" dirty="0" smtClean="0">
                <a:solidFill>
                  <a:schemeClr val="tx2"/>
                </a:solidFill>
                <a:latin typeface="Sakkal Majalla" pitchFamily="2" charset="-78"/>
                <a:ea typeface="Calibri" pitchFamily="34" charset="0"/>
                <a:cs typeface="B Homa" panose="00000400000000000000" pitchFamily="2" charset="-78"/>
              </a:rPr>
              <a:t>شده است.</a:t>
            </a:r>
            <a:endParaRPr lang="fa-IR" sz="2000" dirty="0">
              <a:solidFill>
                <a:schemeClr val="tx2"/>
              </a:solidFill>
              <a:latin typeface="Sakkal Majalla" pitchFamily="2" charset="-78"/>
              <a:ea typeface="Calibri" pitchFamily="34" charset="0"/>
              <a:cs typeface="B Homa" panose="00000400000000000000" pitchFamily="2" charset="-78"/>
            </a:endParaRPr>
          </a:p>
          <a:p>
            <a:pPr lvl="0"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در سال 2009، چهار میلیون نفر بازدید کننده داشته </a:t>
            </a:r>
            <a:r>
              <a:rPr lang="fa-IR" sz="2000" dirty="0" smtClean="0">
                <a:solidFill>
                  <a:schemeClr val="tx2"/>
                </a:solidFill>
                <a:latin typeface="Sakkal Majalla" pitchFamily="2" charset="-78"/>
                <a:ea typeface="Calibri" pitchFamily="34" charset="0"/>
                <a:cs typeface="B Homa" panose="00000400000000000000" pitchFamily="2" charset="-78"/>
              </a:rPr>
              <a:t>است</a:t>
            </a:r>
            <a:r>
              <a:rPr lang="fa-IR" sz="1600" dirty="0">
                <a:solidFill>
                  <a:schemeClr val="tx2"/>
                </a:solidFill>
              </a:rPr>
              <a:t>(</a:t>
            </a:r>
            <a:r>
              <a:rPr lang="en-US" sz="1600" dirty="0" smtClean="0">
                <a:solidFill>
                  <a:schemeClr val="tx2"/>
                </a:solidFill>
              </a:rPr>
              <a:t>batteryparkcity.com</a:t>
            </a:r>
            <a:r>
              <a:rPr lang="fa-IR" sz="1600" dirty="0" smtClean="0">
                <a:solidFill>
                  <a:schemeClr val="tx2"/>
                </a:solidFill>
              </a:rPr>
              <a:t>)</a:t>
            </a:r>
          </a:p>
          <a:p>
            <a:pPr lvl="0" algn="just" rtl="1" eaLnBrk="0" fontAlgn="base" hangingPunct="0">
              <a:spcBef>
                <a:spcPct val="0"/>
              </a:spcBef>
              <a:spcAft>
                <a:spcPct val="0"/>
              </a:spcAft>
            </a:pPr>
            <a:r>
              <a:rPr lang="fa-IR" sz="2000" dirty="0" smtClean="0">
                <a:solidFill>
                  <a:schemeClr val="tx2"/>
                </a:solidFill>
                <a:latin typeface="Sakkal Majalla" pitchFamily="2" charset="-78"/>
                <a:ea typeface="Calibri" pitchFamily="34" charset="0"/>
                <a:cs typeface="B Homa" panose="00000400000000000000" pitchFamily="2" charset="-78"/>
              </a:rPr>
              <a:t>از </a:t>
            </a:r>
            <a:r>
              <a:rPr lang="en-US" sz="1600" dirty="0">
                <a:solidFill>
                  <a:schemeClr val="tx2"/>
                </a:solidFill>
                <a:ea typeface="Calibri" pitchFamily="34" charset="0"/>
                <a:cs typeface="B Homa" panose="00000400000000000000" pitchFamily="2" charset="-78"/>
              </a:rPr>
              <a:t>Castle garden </a:t>
            </a:r>
            <a:r>
              <a:rPr lang="fa-IR" sz="1600" dirty="0">
                <a:solidFill>
                  <a:schemeClr val="tx2"/>
                </a:solidFill>
                <a:ea typeface="Calibri" pitchFamily="34" charset="0"/>
                <a:cs typeface="B Homa" panose="00000400000000000000" pitchFamily="2" charset="-78"/>
              </a:rPr>
              <a:t> </a:t>
            </a:r>
            <a:r>
              <a:rPr lang="fa-IR" sz="2000" dirty="0">
                <a:solidFill>
                  <a:schemeClr val="tx2"/>
                </a:solidFill>
                <a:latin typeface="Sakkal Majalla" pitchFamily="2" charset="-78"/>
                <a:ea typeface="Calibri" pitchFamily="34" charset="0"/>
                <a:cs typeface="B Homa" panose="00000400000000000000" pitchFamily="2" charset="-78"/>
              </a:rPr>
              <a:t>به عنوان تئاتر استفاده می شد ولی در اواسط قرن 19 با مهاجرت زیاد اروپاییان به امریکا که در این منطقه ساکن شده بودند ، وضعیت تئاتر نامطلوب شد و این مکان بسته </a:t>
            </a:r>
            <a:r>
              <a:rPr lang="fa-IR" sz="2000" dirty="0" smtClean="0">
                <a:solidFill>
                  <a:schemeClr val="tx2"/>
                </a:solidFill>
                <a:latin typeface="Sakkal Majalla" pitchFamily="2" charset="-78"/>
                <a:ea typeface="Calibri" pitchFamily="34" charset="0"/>
                <a:cs typeface="B Homa" panose="00000400000000000000" pitchFamily="2" charset="-78"/>
              </a:rPr>
              <a:t>شد.</a:t>
            </a:r>
            <a:endParaRPr lang="fa-IR" sz="2000" dirty="0">
              <a:solidFill>
                <a:schemeClr val="tx2"/>
              </a:solidFill>
              <a:latin typeface="Sakkal Majalla" pitchFamily="2" charset="-78"/>
              <a:ea typeface="Calibri" pitchFamily="34" charset="0"/>
              <a:cs typeface="B Homa" panose="00000400000000000000" pitchFamily="2" charset="-78"/>
            </a:endParaRPr>
          </a:p>
          <a:p>
            <a:pPr lvl="0"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 در سال 1940 به عنوان آکواریم نیویورک مورد استفاده قرار </a:t>
            </a:r>
            <a:r>
              <a:rPr lang="fa-IR" sz="2000" dirty="0" smtClean="0">
                <a:solidFill>
                  <a:schemeClr val="tx2"/>
                </a:solidFill>
                <a:latin typeface="Sakkal Majalla" pitchFamily="2" charset="-78"/>
                <a:ea typeface="Calibri" pitchFamily="34" charset="0"/>
                <a:cs typeface="B Homa" panose="00000400000000000000" pitchFamily="2" charset="-78"/>
              </a:rPr>
              <a:t>گرفت. (</a:t>
            </a:r>
            <a:r>
              <a:rPr lang="en-US" sz="1600" dirty="0">
                <a:solidFill>
                  <a:schemeClr val="tx2"/>
                </a:solidFill>
              </a:rPr>
              <a:t>en.Wikipedia.org</a:t>
            </a:r>
            <a:r>
              <a:rPr lang="fa-IR" sz="2000" dirty="0" smtClean="0">
                <a:solidFill>
                  <a:schemeClr val="tx2"/>
                </a:solidFill>
                <a:latin typeface="Sakkal Majalla" pitchFamily="2" charset="-78"/>
                <a:ea typeface="Calibri" pitchFamily="34" charset="0"/>
                <a:cs typeface="B Homa" panose="00000400000000000000" pitchFamily="2" charset="-78"/>
              </a:rPr>
              <a:t>)</a:t>
            </a:r>
            <a:endParaRPr lang="en-US" sz="2000" dirty="0">
              <a:solidFill>
                <a:schemeClr val="tx2"/>
              </a:solidFill>
              <a:cs typeface="B Homa" panose="00000400000000000000" pitchFamily="2" charset="-78"/>
            </a:endParaRPr>
          </a:p>
        </p:txBody>
      </p:sp>
      <p:grpSp>
        <p:nvGrpSpPr>
          <p:cNvPr id="18" name="Group 17"/>
          <p:cNvGrpSpPr/>
          <p:nvPr/>
        </p:nvGrpSpPr>
        <p:grpSpPr>
          <a:xfrm>
            <a:off x="4969250" y="2194597"/>
            <a:ext cx="6253367" cy="4073855"/>
            <a:chOff x="4996157" y="2194597"/>
            <a:chExt cx="6253367" cy="4073855"/>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96157" y="2194597"/>
              <a:ext cx="6253367" cy="4073855"/>
            </a:xfrm>
            <a:prstGeom prst="rect">
              <a:avLst/>
            </a:prstGeom>
          </p:spPr>
        </p:pic>
        <p:sp>
          <p:nvSpPr>
            <p:cNvPr id="17" name="TextBox 16"/>
            <p:cNvSpPr txBox="1"/>
            <p:nvPr/>
          </p:nvSpPr>
          <p:spPr>
            <a:xfrm>
              <a:off x="5024679" y="5899120"/>
              <a:ext cx="4065956" cy="369332"/>
            </a:xfrm>
            <a:prstGeom prst="rect">
              <a:avLst/>
            </a:prstGeom>
            <a:noFill/>
          </p:spPr>
          <p:txBody>
            <a:bodyPr wrap="square" rtlCol="0">
              <a:spAutoFit/>
            </a:bodyPr>
            <a:lstStyle/>
            <a:p>
              <a:r>
                <a:rPr lang="en-US" b="1" dirty="0">
                  <a:solidFill>
                    <a:schemeClr val="tx2"/>
                  </a:solidFill>
                </a:rPr>
                <a:t>powertripberkeley.com</a:t>
              </a:r>
            </a:p>
          </p:txBody>
        </p:sp>
      </p:grpSp>
      <p:grpSp>
        <p:nvGrpSpPr>
          <p:cNvPr id="20" name="Group 19"/>
          <p:cNvGrpSpPr/>
          <p:nvPr/>
        </p:nvGrpSpPr>
        <p:grpSpPr>
          <a:xfrm>
            <a:off x="306549" y="114445"/>
            <a:ext cx="9547135" cy="4117080"/>
            <a:chOff x="306549" y="114445"/>
            <a:chExt cx="9547135" cy="4117080"/>
          </a:xfrm>
        </p:grpSpPr>
        <p:grpSp>
          <p:nvGrpSpPr>
            <p:cNvPr id="16" name="Group 15"/>
            <p:cNvGrpSpPr/>
            <p:nvPr/>
          </p:nvGrpSpPr>
          <p:grpSpPr>
            <a:xfrm>
              <a:off x="306549" y="114445"/>
              <a:ext cx="9547135" cy="4117080"/>
              <a:chOff x="306549" y="114445"/>
              <a:chExt cx="9547135" cy="4117080"/>
            </a:xfrm>
          </p:grpSpPr>
          <p:sp>
            <p:nvSpPr>
              <p:cNvPr id="5" name="Oval 4"/>
              <p:cNvSpPr/>
              <p:nvPr/>
            </p:nvSpPr>
            <p:spPr>
              <a:xfrm>
                <a:off x="8475260" y="2947916"/>
                <a:ext cx="1378424" cy="1283609"/>
              </a:xfrm>
              <a:prstGeom prst="ellipse">
                <a:avLst/>
              </a:prstGeom>
              <a:solidFill>
                <a:srgbClr val="00B0F0">
                  <a:alpha val="36000"/>
                </a:srgbClr>
              </a:solid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a:stCxn id="5" idx="2"/>
              </p:cNvCxnSpPr>
              <p:nvPr/>
            </p:nvCxnSpPr>
            <p:spPr>
              <a:xfrm flipH="1" flipV="1">
                <a:off x="4969250" y="3227695"/>
                <a:ext cx="3506010" cy="362026"/>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flipV="1">
                <a:off x="4969250" y="114445"/>
                <a:ext cx="4195223" cy="2833471"/>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6549" y="114445"/>
                <a:ext cx="4662701" cy="3113250"/>
              </a:xfrm>
              <a:prstGeom prst="rect">
                <a:avLst/>
              </a:prstGeom>
            </p:spPr>
          </p:pic>
        </p:grpSp>
        <p:sp>
          <p:nvSpPr>
            <p:cNvPr id="19" name="TextBox 18"/>
            <p:cNvSpPr txBox="1"/>
            <p:nvPr/>
          </p:nvSpPr>
          <p:spPr>
            <a:xfrm>
              <a:off x="354842" y="2763250"/>
              <a:ext cx="3925197" cy="369332"/>
            </a:xfrm>
            <a:prstGeom prst="rect">
              <a:avLst/>
            </a:prstGeom>
            <a:noFill/>
          </p:spPr>
          <p:txBody>
            <a:bodyPr wrap="square" rtlCol="0">
              <a:spAutoFit/>
            </a:bodyPr>
            <a:lstStyle/>
            <a:p>
              <a:r>
                <a:rPr lang="en-US" b="1" dirty="0">
                  <a:solidFill>
                    <a:schemeClr val="bg1"/>
                  </a:solidFill>
                </a:rPr>
                <a:t>www.usnationalmonuments.com</a:t>
              </a:r>
            </a:p>
          </p:txBody>
        </p:sp>
      </p:grpSp>
    </p:spTree>
    <p:extLst>
      <p:ext uri="{BB962C8B-B14F-4D97-AF65-F5344CB8AC3E}">
        <p14:creationId xmlns:p14="http://schemas.microsoft.com/office/powerpoint/2010/main" val="3858885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1000"/>
                                        <p:tgtEl>
                                          <p:spTgt spid="3">
                                            <p:txEl>
                                              <p:pRg st="7" end="7"/>
                                            </p:txEl>
                                          </p:spTgt>
                                        </p:tgtEl>
                                      </p:cBhvr>
                                    </p:animEffect>
                                    <p:anim calcmode="lin" valueType="num">
                                      <p:cBhvr>
                                        <p:cTn id="4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211" y="148390"/>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عناصر مهم بتری پارک</a:t>
            </a:r>
            <a:endParaRPr lang="en-US" dirty="0">
              <a:solidFill>
                <a:schemeClr val="tx1"/>
              </a:solidFill>
            </a:endParaRPr>
          </a:p>
        </p:txBody>
      </p:sp>
      <p:sp>
        <p:nvSpPr>
          <p:cNvPr id="3" name="Content Placeholder 2"/>
          <p:cNvSpPr>
            <a:spLocks noGrp="1"/>
          </p:cNvSpPr>
          <p:nvPr>
            <p:ph idx="1"/>
          </p:nvPr>
        </p:nvSpPr>
        <p:spPr>
          <a:xfrm>
            <a:off x="6455392" y="1367590"/>
            <a:ext cx="4668222" cy="4229100"/>
          </a:xfrm>
        </p:spPr>
        <p:txBody>
          <a:bodyPr>
            <a:normAutofit/>
          </a:bodyPr>
          <a:lstStyle/>
          <a:p>
            <a:pPr algn="just" rtl="1">
              <a:buFont typeface="Wingdings" panose="05000000000000000000" pitchFamily="2" charset="2"/>
              <a:buChar char="v"/>
            </a:pPr>
            <a:r>
              <a:rPr lang="en-US" sz="2000" b="1" i="1" dirty="0">
                <a:solidFill>
                  <a:schemeClr val="tx2"/>
                </a:solidFill>
                <a:cs typeface="B Homa" panose="00000400000000000000" pitchFamily="2" charset="-78"/>
              </a:rPr>
              <a:t>The </a:t>
            </a:r>
            <a:r>
              <a:rPr lang="en-US" sz="2000" b="1" i="1" dirty="0" smtClean="0">
                <a:solidFill>
                  <a:schemeClr val="tx2"/>
                </a:solidFill>
                <a:cs typeface="B Homa" panose="00000400000000000000" pitchFamily="2" charset="-78"/>
              </a:rPr>
              <a:t>Sphere</a:t>
            </a:r>
            <a:r>
              <a:rPr lang="fa-IR" sz="2000" b="1" dirty="0" smtClean="0">
                <a:solidFill>
                  <a:schemeClr val="tx2"/>
                </a:solidFill>
                <a:cs typeface="B Homa" panose="00000400000000000000" pitchFamily="2" charset="-78"/>
              </a:rPr>
              <a:t> (کره ی </a:t>
            </a:r>
            <a:r>
              <a:rPr lang="en-US" sz="2000" b="1" dirty="0">
                <a:solidFill>
                  <a:schemeClr val="tx2"/>
                </a:solidFill>
                <a:cs typeface="B Homa" panose="00000400000000000000" pitchFamily="2" charset="-78"/>
              </a:rPr>
              <a:t>Fritz </a:t>
            </a:r>
            <a:r>
              <a:rPr lang="en-US" sz="2000" b="1" dirty="0" smtClean="0">
                <a:solidFill>
                  <a:schemeClr val="tx2"/>
                </a:solidFill>
                <a:cs typeface="B Homa" panose="00000400000000000000" pitchFamily="2" charset="-78"/>
              </a:rPr>
              <a:t>Koenig </a:t>
            </a:r>
            <a:r>
              <a:rPr lang="fa-IR" sz="2000" b="1" dirty="0" smtClean="0">
                <a:solidFill>
                  <a:schemeClr val="tx2"/>
                </a:solidFill>
                <a:cs typeface="B Homa" panose="00000400000000000000" pitchFamily="2" charset="-78"/>
              </a:rPr>
              <a:t> </a:t>
            </a:r>
            <a:r>
              <a:rPr lang="en-US" sz="2000" b="1" dirty="0" smtClean="0">
                <a:solidFill>
                  <a:schemeClr val="tx2"/>
                </a:solidFill>
                <a:cs typeface="B Homa" panose="00000400000000000000" pitchFamily="2" charset="-78"/>
              </a:rPr>
              <a:t>(</a:t>
            </a:r>
            <a:endParaRPr lang="fa-IR" sz="2000" b="1" dirty="0" smtClean="0">
              <a:solidFill>
                <a:schemeClr val="tx2"/>
              </a:solidFill>
              <a:cs typeface="B Homa" panose="00000400000000000000" pitchFamily="2" charset="-78"/>
            </a:endParaRPr>
          </a:p>
          <a:p>
            <a:pPr algn="just" rtl="1">
              <a:buFont typeface="Wingdings" panose="05000000000000000000" pitchFamily="2" charset="2"/>
              <a:buChar char="v"/>
            </a:pPr>
            <a:r>
              <a:rPr lang="fa-IR" sz="2000" dirty="0" smtClean="0">
                <a:solidFill>
                  <a:schemeClr val="tx2"/>
                </a:solidFill>
                <a:latin typeface="Sakkal Majalla" pitchFamily="2" charset="-78"/>
                <a:ea typeface="Calibri" pitchFamily="34" charset="0"/>
                <a:cs typeface="B Homa" panose="00000400000000000000" pitchFamily="2" charset="-78"/>
              </a:rPr>
              <a:t>واقع </a:t>
            </a:r>
            <a:r>
              <a:rPr lang="fa-IR" sz="2000" dirty="0">
                <a:solidFill>
                  <a:schemeClr val="tx2"/>
                </a:solidFill>
                <a:latin typeface="Sakkal Majalla" pitchFamily="2" charset="-78"/>
                <a:ea typeface="Calibri" pitchFamily="34" charset="0"/>
                <a:cs typeface="B Homa" panose="00000400000000000000" pitchFamily="2" charset="-78"/>
              </a:rPr>
              <a:t>در قسمت شمالی پارک به عنوان مرکز تجارت جهانی </a:t>
            </a:r>
          </a:p>
          <a:p>
            <a:pPr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در حادثه ی 11 سپتامبر 2001 آسیب دید ولی به طور کامل تخریب نشد </a:t>
            </a:r>
            <a:r>
              <a:rPr lang="fa-IR" sz="2000" dirty="0" smtClean="0">
                <a:solidFill>
                  <a:schemeClr val="tx2"/>
                </a:solidFill>
                <a:latin typeface="Sakkal Majalla" pitchFamily="2" charset="-78"/>
                <a:ea typeface="Calibri" pitchFamily="34" charset="0"/>
                <a:cs typeface="B Homa" panose="00000400000000000000" pitchFamily="2" charset="-78"/>
              </a:rPr>
              <a:t>.</a:t>
            </a:r>
            <a:endParaRPr lang="fa-IR" sz="2000" dirty="0">
              <a:solidFill>
                <a:schemeClr val="tx2"/>
              </a:solidFill>
              <a:latin typeface="Sakkal Majalla" pitchFamily="2" charset="-78"/>
              <a:ea typeface="Calibri" pitchFamily="34" charset="0"/>
              <a:cs typeface="B Homa" panose="00000400000000000000" pitchFamily="2" charset="-78"/>
            </a:endParaRPr>
          </a:p>
          <a:p>
            <a:pPr algn="just" rtl="1" eaLnBrk="0" fontAlgn="base" hangingPunct="0">
              <a:spcBef>
                <a:spcPct val="0"/>
              </a:spcBef>
              <a:spcAft>
                <a:spcPct val="0"/>
              </a:spcAft>
            </a:pPr>
            <a:r>
              <a:rPr lang="fa-IR" sz="2000" dirty="0">
                <a:solidFill>
                  <a:schemeClr val="tx2"/>
                </a:solidFill>
                <a:latin typeface="Sakkal Majalla" pitchFamily="2" charset="-78"/>
                <a:ea typeface="Calibri" pitchFamily="34" charset="0"/>
                <a:cs typeface="B Homa" panose="00000400000000000000" pitchFamily="2" charset="-78"/>
              </a:rPr>
              <a:t>بعد از </a:t>
            </a:r>
            <a:r>
              <a:rPr lang="fa-IR" sz="2000" dirty="0" smtClean="0">
                <a:solidFill>
                  <a:schemeClr val="tx2"/>
                </a:solidFill>
                <a:latin typeface="Sakkal Majalla" pitchFamily="2" charset="-78"/>
                <a:ea typeface="Calibri" pitchFamily="34" charset="0"/>
                <a:cs typeface="B Homa" panose="00000400000000000000" pitchFamily="2" charset="-78"/>
              </a:rPr>
              <a:t>بازسازی، </a:t>
            </a:r>
            <a:r>
              <a:rPr lang="fa-IR" sz="2000" dirty="0">
                <a:solidFill>
                  <a:schemeClr val="tx2"/>
                </a:solidFill>
                <a:latin typeface="Sakkal Majalla" pitchFamily="2" charset="-78"/>
                <a:ea typeface="Calibri" pitchFamily="34" charset="0"/>
                <a:cs typeface="B Homa" panose="00000400000000000000" pitchFamily="2" charset="-78"/>
              </a:rPr>
              <a:t>به یاد قربانیان 11 سپتامبر معروف شد به</a:t>
            </a:r>
            <a:r>
              <a:rPr lang="en-US" sz="2000" dirty="0">
                <a:solidFill>
                  <a:schemeClr val="tx2"/>
                </a:solidFill>
                <a:latin typeface="Sakkal Majalla" pitchFamily="2" charset="-78"/>
                <a:ea typeface="Calibri" pitchFamily="34" charset="0"/>
                <a:cs typeface="B Homa" panose="00000400000000000000" pitchFamily="2" charset="-78"/>
              </a:rPr>
              <a:t> </a:t>
            </a:r>
            <a:r>
              <a:rPr lang="en-US" sz="1600" dirty="0">
                <a:solidFill>
                  <a:schemeClr val="tx2"/>
                </a:solidFill>
                <a:latin typeface="+mj-lt"/>
                <a:ea typeface="Calibri" pitchFamily="34" charset="0"/>
                <a:cs typeface="B Homa" panose="00000400000000000000" pitchFamily="2" charset="-78"/>
              </a:rPr>
              <a:t>eternal flame   </a:t>
            </a:r>
            <a:r>
              <a:rPr lang="fa-IR" sz="2000" dirty="0">
                <a:solidFill>
                  <a:schemeClr val="tx2"/>
                </a:solidFill>
                <a:latin typeface="Sakkal Majalla" pitchFamily="2" charset="-78"/>
                <a:ea typeface="Calibri" pitchFamily="34" charset="0"/>
                <a:cs typeface="B Homa" panose="00000400000000000000" pitchFamily="2" charset="-78"/>
              </a:rPr>
              <a:t>( شور و </a:t>
            </a:r>
            <a:r>
              <a:rPr lang="fa-IR" sz="2000" dirty="0" smtClean="0">
                <a:solidFill>
                  <a:schemeClr val="tx2"/>
                </a:solidFill>
                <a:latin typeface="Sakkal Majalla" pitchFamily="2" charset="-78"/>
                <a:ea typeface="Calibri" pitchFamily="34" charset="0"/>
                <a:cs typeface="B Homa" panose="00000400000000000000" pitchFamily="2" charset="-78"/>
              </a:rPr>
              <a:t>عشق ابدی)</a:t>
            </a:r>
          </a:p>
          <a:p>
            <a:pPr marL="0" indent="0" algn="just" rtl="1" eaLnBrk="0" fontAlgn="base" hangingPunct="0">
              <a:spcBef>
                <a:spcPct val="0"/>
              </a:spcBef>
              <a:spcAft>
                <a:spcPct val="0"/>
              </a:spcAft>
              <a:buNone/>
            </a:pPr>
            <a:r>
              <a:rPr lang="fa-IR" sz="2000" dirty="0" smtClean="0">
                <a:solidFill>
                  <a:schemeClr val="tx2"/>
                </a:solidFill>
                <a:latin typeface="Sakkal Majalla" pitchFamily="2" charset="-78"/>
                <a:ea typeface="Calibri" pitchFamily="34" charset="0"/>
                <a:cs typeface="B Homa" panose="00000400000000000000" pitchFamily="2" charset="-78"/>
              </a:rPr>
              <a:t>(</a:t>
            </a:r>
            <a:r>
              <a:rPr lang="en-US" sz="1400" dirty="0">
                <a:solidFill>
                  <a:schemeClr val="tx2"/>
                </a:solidFill>
              </a:rPr>
              <a:t>en.Wikipedia.org</a:t>
            </a:r>
            <a:r>
              <a:rPr lang="fa-IR" sz="1600" b="1" dirty="0" smtClean="0">
                <a:solidFill>
                  <a:schemeClr val="tx2"/>
                </a:solidFill>
              </a:rPr>
              <a:t>)</a:t>
            </a:r>
            <a:endParaRPr lang="en-US" sz="1600" b="1" dirty="0">
              <a:solidFill>
                <a:schemeClr val="tx2"/>
              </a:solidFill>
            </a:endParaRPr>
          </a:p>
          <a:p>
            <a:pPr algn="just" rtl="1" eaLnBrk="0" fontAlgn="base" hangingPunct="0">
              <a:spcBef>
                <a:spcPct val="0"/>
              </a:spcBef>
              <a:spcAft>
                <a:spcPct val="0"/>
              </a:spcAft>
            </a:pPr>
            <a:endParaRPr lang="en-US" sz="1600" dirty="0">
              <a:solidFill>
                <a:schemeClr val="tx2"/>
              </a:solidFill>
              <a:latin typeface="+mj-lt"/>
              <a:cs typeface="B Homa" panose="00000400000000000000" pitchFamily="2" charset="-78"/>
            </a:endParaRPr>
          </a:p>
        </p:txBody>
      </p:sp>
      <p:grpSp>
        <p:nvGrpSpPr>
          <p:cNvPr id="6" name="Group 5"/>
          <p:cNvGrpSpPr/>
          <p:nvPr/>
        </p:nvGrpSpPr>
        <p:grpSpPr>
          <a:xfrm>
            <a:off x="1171806" y="280917"/>
            <a:ext cx="4096230" cy="5461640"/>
            <a:chOff x="1171806" y="280917"/>
            <a:chExt cx="4096230" cy="546164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71806" y="280917"/>
              <a:ext cx="4096230" cy="5461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1541246" y="5227358"/>
              <a:ext cx="3357349" cy="369332"/>
            </a:xfrm>
            <a:prstGeom prst="rect">
              <a:avLst/>
            </a:prstGeom>
            <a:noFill/>
          </p:spPr>
          <p:txBody>
            <a:bodyPr wrap="square" rtlCol="0">
              <a:spAutoFit/>
            </a:bodyPr>
            <a:lstStyle/>
            <a:p>
              <a:r>
                <a:rPr lang="en-US" b="1" dirty="0" smtClean="0">
                  <a:solidFill>
                    <a:schemeClr val="bg1"/>
                  </a:solidFill>
                </a:rPr>
                <a:t>Blog.abecedariumnyc.com</a:t>
              </a:r>
              <a:endParaRPr lang="en-US" b="1" dirty="0">
                <a:solidFill>
                  <a:schemeClr val="bg1"/>
                </a:solidFill>
              </a:endParaRPr>
            </a:p>
          </p:txBody>
        </p:sp>
      </p:grpSp>
    </p:spTree>
    <p:extLst>
      <p:ext uri="{BB962C8B-B14F-4D97-AF65-F5344CB8AC3E}">
        <p14:creationId xmlns:p14="http://schemas.microsoft.com/office/powerpoint/2010/main" val="2795102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212" y="208547"/>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عناصر مهم بتری پارک</a:t>
            </a:r>
            <a:endParaRPr lang="en-US" dirty="0">
              <a:solidFill>
                <a:schemeClr val="tx1"/>
              </a:solidFill>
            </a:endParaRPr>
          </a:p>
        </p:txBody>
      </p:sp>
      <p:sp>
        <p:nvSpPr>
          <p:cNvPr id="3" name="Content Placeholder 2"/>
          <p:cNvSpPr>
            <a:spLocks noGrp="1"/>
          </p:cNvSpPr>
          <p:nvPr>
            <p:ph idx="1"/>
          </p:nvPr>
        </p:nvSpPr>
        <p:spPr>
          <a:xfrm>
            <a:off x="5931568" y="1752600"/>
            <a:ext cx="5192046" cy="4229100"/>
          </a:xfrm>
        </p:spPr>
        <p:txBody>
          <a:bodyPr>
            <a:normAutofit/>
          </a:bodyPr>
          <a:lstStyle/>
          <a:p>
            <a:pPr algn="just" rtl="1"/>
            <a:r>
              <a:rPr lang="fa-IR" sz="2000" b="1" dirty="0">
                <a:solidFill>
                  <a:schemeClr val="tx2"/>
                </a:solidFill>
                <a:cs typeface="B Homa" panose="00000400000000000000" pitchFamily="2" charset="-78"/>
              </a:rPr>
              <a:t>خیابان های مهم در زیر پارک </a:t>
            </a:r>
            <a:endParaRPr lang="en-US" sz="2000" dirty="0">
              <a:solidFill>
                <a:schemeClr val="tx2"/>
              </a:solidFill>
              <a:cs typeface="B Homa" panose="00000400000000000000" pitchFamily="2" charset="-78"/>
            </a:endParaRPr>
          </a:p>
          <a:p>
            <a:pPr algn="just" rtl="1"/>
            <a:r>
              <a:rPr lang="fa-IR" sz="2000" dirty="0" smtClean="0">
                <a:solidFill>
                  <a:schemeClr val="tx2"/>
                </a:solidFill>
                <a:cs typeface="B Homa" panose="00000400000000000000" pitchFamily="2" charset="-78"/>
              </a:rPr>
              <a:t>بتری پارک از </a:t>
            </a:r>
            <a:r>
              <a:rPr lang="fa-IR" sz="2000" dirty="0">
                <a:solidFill>
                  <a:schemeClr val="tx2"/>
                </a:solidFill>
                <a:cs typeface="B Homa" panose="00000400000000000000" pitchFamily="2" charset="-78"/>
              </a:rPr>
              <a:t>لحاظ ترافیکی نقش کلیدی دارد و در قسمت زیر پارک راههای بسیار فعالی وجود دارند :</a:t>
            </a:r>
            <a:endParaRPr lang="en-US" sz="2000" dirty="0">
              <a:solidFill>
                <a:schemeClr val="tx2"/>
              </a:solidFill>
              <a:cs typeface="B Homa" panose="00000400000000000000" pitchFamily="2" charset="-78"/>
            </a:endParaRPr>
          </a:p>
          <a:p>
            <a:pPr lvl="0" algn="just" rtl="1"/>
            <a:r>
              <a:rPr lang="fa-IR" sz="2000" dirty="0" smtClean="0">
                <a:solidFill>
                  <a:schemeClr val="tx2"/>
                </a:solidFill>
                <a:cs typeface="B Homa" panose="00000400000000000000" pitchFamily="2" charset="-78"/>
              </a:rPr>
              <a:t>تونل بروکلین- بتری</a:t>
            </a:r>
            <a:endParaRPr lang="en-US" sz="2000" dirty="0">
              <a:solidFill>
                <a:schemeClr val="tx2"/>
              </a:solidFill>
              <a:cs typeface="B Homa" panose="00000400000000000000" pitchFamily="2" charset="-78"/>
            </a:endParaRPr>
          </a:p>
          <a:p>
            <a:pPr lvl="0" algn="just" rtl="1"/>
            <a:r>
              <a:rPr lang="fa-IR" sz="2000" dirty="0" smtClean="0">
                <a:solidFill>
                  <a:schemeClr val="tx2"/>
                </a:solidFill>
                <a:cs typeface="B Homa" panose="00000400000000000000" pitchFamily="2" charset="-78"/>
              </a:rPr>
              <a:t>زیرگذر بتری پارک</a:t>
            </a:r>
            <a:endParaRPr lang="en-US" sz="2000" dirty="0">
              <a:solidFill>
                <a:schemeClr val="tx2"/>
              </a:solidFill>
              <a:cs typeface="B Homa" panose="00000400000000000000" pitchFamily="2" charset="-78"/>
            </a:endParaRPr>
          </a:p>
          <a:p>
            <a:pPr algn="just" rtl="1"/>
            <a:r>
              <a:rPr lang="fa-IR" sz="2000" dirty="0" smtClean="0">
                <a:solidFill>
                  <a:schemeClr val="tx2"/>
                </a:solidFill>
                <a:cs typeface="B Homa" panose="00000400000000000000" pitchFamily="2" charset="-78"/>
              </a:rPr>
              <a:t>خیابان </a:t>
            </a:r>
            <a:r>
              <a:rPr lang="en-US" sz="1600" dirty="0" smtClean="0">
                <a:solidFill>
                  <a:schemeClr val="tx2"/>
                </a:solidFill>
                <a:cs typeface="B Homa" panose="00000400000000000000" pitchFamily="2" charset="-78"/>
              </a:rPr>
              <a:t>IRT</a:t>
            </a:r>
            <a:r>
              <a:rPr lang="en-US" sz="2000" dirty="0" smtClean="0">
                <a:solidFill>
                  <a:schemeClr val="tx2"/>
                </a:solidFill>
                <a:cs typeface="B Homa" panose="00000400000000000000" pitchFamily="2" charset="-78"/>
              </a:rPr>
              <a:t> </a:t>
            </a:r>
            <a:r>
              <a:rPr lang="fa-IR" sz="2000" dirty="0" smtClean="0">
                <a:solidFill>
                  <a:schemeClr val="tx2"/>
                </a:solidFill>
                <a:cs typeface="B Homa" panose="00000400000000000000" pitchFamily="2" charset="-78"/>
              </a:rPr>
              <a:t> - خط خیابان هفتم</a:t>
            </a:r>
            <a:endParaRPr lang="en-US" sz="2000" dirty="0">
              <a:solidFill>
                <a:schemeClr val="tx2"/>
              </a:solidFill>
              <a:cs typeface="B Homa" panose="00000400000000000000" pitchFamily="2" charset="-78"/>
            </a:endParaRPr>
          </a:p>
          <a:p>
            <a:pPr lvl="0" algn="just" rtl="1"/>
            <a:r>
              <a:rPr lang="fa-IR" sz="2000" dirty="0" smtClean="0">
                <a:solidFill>
                  <a:schemeClr val="tx2"/>
                </a:solidFill>
                <a:cs typeface="B Homa" panose="00000400000000000000" pitchFamily="2" charset="-78"/>
              </a:rPr>
              <a:t>مجموعه مترو فری جنوبی</a:t>
            </a:r>
          </a:p>
          <a:p>
            <a:pPr marL="0" lvl="0" indent="0" algn="just" rtl="1">
              <a:buNone/>
            </a:pPr>
            <a:r>
              <a:rPr lang="en-US" sz="1600" dirty="0" smtClean="0">
                <a:solidFill>
                  <a:schemeClr val="tx2"/>
                </a:solidFill>
                <a:cs typeface="B Homa" panose="00000400000000000000" pitchFamily="2" charset="-78"/>
              </a:rPr>
              <a:t>(</a:t>
            </a:r>
            <a:r>
              <a:rPr lang="en-US" sz="1600" dirty="0">
                <a:solidFill>
                  <a:schemeClr val="tx2"/>
                </a:solidFill>
                <a:cs typeface="B Homa" panose="00000400000000000000" pitchFamily="2" charset="-78"/>
              </a:rPr>
              <a:t>en.Wikipedia.org</a:t>
            </a:r>
            <a:r>
              <a:rPr lang="en-US" sz="1600" dirty="0" smtClean="0">
                <a:solidFill>
                  <a:schemeClr val="tx2"/>
                </a:solidFill>
                <a:cs typeface="B Homa" panose="00000400000000000000" pitchFamily="2" charset="-78"/>
              </a:rPr>
              <a:t>)</a:t>
            </a:r>
            <a:endParaRPr lang="fa-IR" sz="1600" dirty="0" smtClean="0">
              <a:solidFill>
                <a:schemeClr val="tx2"/>
              </a:solidFill>
              <a:cs typeface="B Homa" panose="00000400000000000000" pitchFamily="2" charset="-78"/>
            </a:endParaRPr>
          </a:p>
          <a:p>
            <a:pPr lvl="0" algn="just" rtl="1"/>
            <a:endParaRPr lang="fa-IR" sz="2000" dirty="0" smtClean="0">
              <a:solidFill>
                <a:schemeClr val="tx2"/>
              </a:solidFill>
              <a:cs typeface="B Homa" panose="00000400000000000000" pitchFamily="2" charset="-78"/>
            </a:endParaRPr>
          </a:p>
          <a:p>
            <a:pPr lvl="0" algn="just" rtl="1"/>
            <a:endParaRPr lang="en-US" sz="2000" dirty="0">
              <a:solidFill>
                <a:schemeClr val="tx2"/>
              </a:solidFill>
              <a:cs typeface="B Homa" panose="00000400000000000000" pitchFamily="2" charset="-78"/>
            </a:endParaRPr>
          </a:p>
          <a:p>
            <a:pPr algn="just" rtl="1"/>
            <a:endParaRPr lang="en-US" sz="1600" dirty="0">
              <a:solidFill>
                <a:schemeClr val="tx2"/>
              </a:solidFill>
              <a:cs typeface="B Homa" panose="00000400000000000000" pitchFamily="2" charset="-78"/>
            </a:endParaRPr>
          </a:p>
        </p:txBody>
      </p:sp>
      <p:grpSp>
        <p:nvGrpSpPr>
          <p:cNvPr id="10" name="Group 9"/>
          <p:cNvGrpSpPr/>
          <p:nvPr/>
        </p:nvGrpSpPr>
        <p:grpSpPr>
          <a:xfrm>
            <a:off x="380621" y="294264"/>
            <a:ext cx="6170304" cy="5929786"/>
            <a:chOff x="203200" y="212378"/>
            <a:chExt cx="6170304" cy="5929786"/>
          </a:xfrm>
        </p:grpSpPr>
        <p:graphicFrame>
          <p:nvGraphicFramePr>
            <p:cNvPr id="5" name="Diagram 4"/>
            <p:cNvGraphicFramePr/>
            <p:nvPr>
              <p:extLst/>
            </p:nvPr>
          </p:nvGraphicFramePr>
          <p:xfrm>
            <a:off x="203200" y="212378"/>
            <a:ext cx="6170304" cy="59297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630304" y="1876918"/>
              <a:ext cx="2169994" cy="307777"/>
            </a:xfrm>
            <a:prstGeom prst="rect">
              <a:avLst/>
            </a:prstGeom>
            <a:noFill/>
          </p:spPr>
          <p:txBody>
            <a:bodyPr wrap="square" rtlCol="0">
              <a:spAutoFit/>
            </a:bodyPr>
            <a:lstStyle/>
            <a:p>
              <a:r>
                <a:rPr lang="en-US" sz="1400" b="1" dirty="0">
                  <a:solidFill>
                    <a:schemeClr val="bg1"/>
                  </a:solidFill>
                </a:rPr>
                <a:t>upload.wikimedia.org</a:t>
              </a:r>
            </a:p>
          </p:txBody>
        </p:sp>
        <p:sp>
          <p:nvSpPr>
            <p:cNvPr id="7" name="TextBox 6"/>
            <p:cNvSpPr txBox="1"/>
            <p:nvPr/>
          </p:nvSpPr>
          <p:spPr>
            <a:xfrm>
              <a:off x="504967" y="1871231"/>
              <a:ext cx="2320119" cy="338554"/>
            </a:xfrm>
            <a:prstGeom prst="rect">
              <a:avLst/>
            </a:prstGeom>
            <a:noFill/>
          </p:spPr>
          <p:txBody>
            <a:bodyPr wrap="square" rtlCol="0">
              <a:spAutoFit/>
            </a:bodyPr>
            <a:lstStyle/>
            <a:p>
              <a:r>
                <a:rPr lang="en-US" sz="1600" b="1" dirty="0" smtClean="0">
                  <a:solidFill>
                    <a:schemeClr val="bg1"/>
                  </a:solidFill>
                </a:rPr>
                <a:t>i.i.cbsi.com</a:t>
              </a:r>
              <a:endParaRPr lang="en-US" sz="1600" b="1" dirty="0">
                <a:solidFill>
                  <a:schemeClr val="bg1"/>
                </a:solidFill>
              </a:endParaRPr>
            </a:p>
          </p:txBody>
        </p:sp>
        <p:sp>
          <p:nvSpPr>
            <p:cNvPr id="8" name="TextBox 7"/>
            <p:cNvSpPr txBox="1"/>
            <p:nvPr/>
          </p:nvSpPr>
          <p:spPr>
            <a:xfrm>
              <a:off x="504967" y="4981432"/>
              <a:ext cx="2320119" cy="492443"/>
            </a:xfrm>
            <a:prstGeom prst="rect">
              <a:avLst/>
            </a:prstGeom>
            <a:noFill/>
          </p:spPr>
          <p:txBody>
            <a:bodyPr wrap="square" rtlCol="0">
              <a:spAutoFit/>
            </a:bodyPr>
            <a:lstStyle/>
            <a:p>
              <a:r>
                <a:rPr lang="en-US" sz="1400" b="1" dirty="0">
                  <a:solidFill>
                    <a:schemeClr val="bg1"/>
                  </a:solidFill>
                </a:rPr>
                <a:t>upload.wikimedia.org</a:t>
              </a:r>
            </a:p>
            <a:p>
              <a:endParaRPr lang="en-US" sz="1200" dirty="0"/>
            </a:p>
          </p:txBody>
        </p:sp>
        <p:sp>
          <p:nvSpPr>
            <p:cNvPr id="9" name="TextBox 8"/>
            <p:cNvSpPr txBox="1"/>
            <p:nvPr/>
          </p:nvSpPr>
          <p:spPr>
            <a:xfrm>
              <a:off x="3643952" y="4981432"/>
              <a:ext cx="2450461" cy="523220"/>
            </a:xfrm>
            <a:prstGeom prst="rect">
              <a:avLst/>
            </a:prstGeom>
            <a:noFill/>
          </p:spPr>
          <p:txBody>
            <a:bodyPr wrap="square" rtlCol="0">
              <a:spAutoFit/>
            </a:bodyPr>
            <a:lstStyle/>
            <a:p>
              <a:r>
                <a:rPr lang="en-US" sz="1400" b="1" dirty="0">
                  <a:solidFill>
                    <a:schemeClr val="tx2"/>
                  </a:solidFill>
                </a:rPr>
                <a:t>upload.wikimedia.org</a:t>
              </a:r>
            </a:p>
            <a:p>
              <a:endParaRPr lang="en-US" sz="1400" dirty="0">
                <a:solidFill>
                  <a:schemeClr val="tx2"/>
                </a:solidFill>
              </a:endParaRPr>
            </a:p>
          </p:txBody>
        </p:sp>
      </p:grpSp>
    </p:spTree>
    <p:extLst>
      <p:ext uri="{BB962C8B-B14F-4D97-AF65-F5344CB8AC3E}">
        <p14:creationId xmlns:p14="http://schemas.microsoft.com/office/powerpoint/2010/main" val="406492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circle(in)">
                                      <p:cBhvr>
                                        <p:cTn id="4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867497" y="0"/>
            <a:ext cx="9404723" cy="1400530"/>
          </a:xfrm>
        </p:spPr>
        <p:txBody>
          <a:bodyPr anchor="ctr">
            <a:normAutofit/>
          </a:bodyPr>
          <a:lstStyle/>
          <a:p>
            <a:pPr algn="r" rtl="1"/>
            <a:r>
              <a:rPr lang="fa-IR" b="1" dirty="0" smtClean="0">
                <a:ln/>
                <a:solidFill>
                  <a:schemeClr val="tx1"/>
                </a:solidFill>
                <a:cs typeface="B Homa" panose="00000400000000000000" pitchFamily="2" charset="-78"/>
              </a:rPr>
              <a:t>فهرست</a:t>
            </a:r>
            <a:endParaRPr b="1" dirty="0">
              <a:ln/>
              <a:solidFill>
                <a:schemeClr val="tx1"/>
              </a:solidFill>
              <a:cs typeface="B Homa" panose="00000400000000000000" pitchFamily="2" charset="-78"/>
            </a:endParaRPr>
          </a:p>
        </p:txBody>
      </p:sp>
      <p:sp>
        <p:nvSpPr>
          <p:cNvPr id="14" name="Content Placeholder 13"/>
          <p:cNvSpPr>
            <a:spLocks noGrp="1"/>
          </p:cNvSpPr>
          <p:nvPr>
            <p:ph sz="half" idx="1"/>
          </p:nvPr>
        </p:nvSpPr>
        <p:spPr>
          <a:xfrm>
            <a:off x="6569859" y="1524000"/>
            <a:ext cx="4954588" cy="4187952"/>
          </a:xfrm>
        </p:spPr>
        <p:txBody>
          <a:bodyPr>
            <a:noAutofit/>
          </a:bodyPr>
          <a:lstStyle/>
          <a:p>
            <a:pPr>
              <a:buFont typeface="Courier New" panose="02070309020205020404" pitchFamily="49" charset="0"/>
              <a:buChar char="o"/>
            </a:pPr>
            <a:r>
              <a:rPr lang="en-US" sz="2400" dirty="0">
                <a:cs typeface="B Homa" panose="00000400000000000000" pitchFamily="2" charset="-78"/>
              </a:rPr>
              <a:t> </a:t>
            </a:r>
            <a:r>
              <a:rPr lang="fa-IR" sz="2400" dirty="0" smtClean="0">
                <a:cs typeface="B Homa" panose="00000400000000000000" pitchFamily="2" charset="-78"/>
              </a:rPr>
              <a:t>مقدمه</a:t>
            </a:r>
          </a:p>
          <a:p>
            <a:pPr>
              <a:buFont typeface="Courier New" panose="02070309020205020404" pitchFamily="49" charset="0"/>
              <a:buChar char="o"/>
            </a:pPr>
            <a:r>
              <a:rPr lang="fa-IR" sz="2400" dirty="0">
                <a:cs typeface="B Homa" panose="00000400000000000000" pitchFamily="2" charset="-78"/>
              </a:rPr>
              <a:t>تاریخچه بتری </a:t>
            </a:r>
            <a:r>
              <a:rPr lang="fa-IR" sz="2400" dirty="0" smtClean="0">
                <a:cs typeface="B Homa" panose="00000400000000000000" pitchFamily="2" charset="-78"/>
              </a:rPr>
              <a:t>پارک</a:t>
            </a:r>
            <a:endParaRPr lang="en-US" sz="2400" dirty="0" smtClean="0">
              <a:cs typeface="B Homa" panose="00000400000000000000" pitchFamily="2" charset="-78"/>
            </a:endParaRPr>
          </a:p>
          <a:p>
            <a:pPr>
              <a:buFont typeface="Courier New" panose="02070309020205020404" pitchFamily="49" charset="0"/>
              <a:buChar char="o"/>
            </a:pPr>
            <a:r>
              <a:rPr lang="fa-IR" sz="2400" dirty="0" smtClean="0">
                <a:cs typeface="B Homa" panose="00000400000000000000" pitchFamily="2" charset="-78"/>
              </a:rPr>
              <a:t>موقعیت </a:t>
            </a:r>
            <a:r>
              <a:rPr lang="fa-IR" sz="2400" dirty="0">
                <a:cs typeface="B Homa" panose="00000400000000000000" pitchFamily="2" charset="-78"/>
              </a:rPr>
              <a:t>بتری پارک </a:t>
            </a:r>
            <a:r>
              <a:rPr lang="fa-IR" sz="2400" dirty="0" smtClean="0">
                <a:cs typeface="B Homa" panose="00000400000000000000" pitchFamily="2" charset="-78"/>
              </a:rPr>
              <a:t>سیتی</a:t>
            </a:r>
          </a:p>
          <a:p>
            <a:pPr>
              <a:buFont typeface="Courier New" panose="02070309020205020404" pitchFamily="49" charset="0"/>
              <a:buChar char="o"/>
            </a:pPr>
            <a:r>
              <a:rPr lang="fa-IR" sz="2400" dirty="0" smtClean="0">
                <a:cs typeface="B Homa" panose="00000400000000000000" pitchFamily="2" charset="-78"/>
              </a:rPr>
              <a:t>روند </a:t>
            </a:r>
            <a:r>
              <a:rPr lang="fa-IR" sz="2400" dirty="0">
                <a:cs typeface="B Homa" panose="00000400000000000000" pitchFamily="2" charset="-78"/>
              </a:rPr>
              <a:t>شکل گیری بتری پارک سیتی</a:t>
            </a:r>
            <a:endParaRPr lang="en-US" sz="2400" dirty="0">
              <a:cs typeface="B Homa" panose="00000400000000000000" pitchFamily="2" charset="-78"/>
            </a:endParaRPr>
          </a:p>
          <a:p>
            <a:pPr>
              <a:buFont typeface="Courier New" panose="02070309020205020404" pitchFamily="49" charset="0"/>
              <a:buChar char="o"/>
            </a:pPr>
            <a:r>
              <a:rPr lang="fa-IR" sz="2400" dirty="0" smtClean="0">
                <a:cs typeface="B Homa" panose="00000400000000000000" pitchFamily="2" charset="-78"/>
              </a:rPr>
              <a:t>عناصر </a:t>
            </a:r>
            <a:r>
              <a:rPr lang="fa-IR" sz="2400" dirty="0">
                <a:cs typeface="B Homa" panose="00000400000000000000" pitchFamily="2" charset="-78"/>
              </a:rPr>
              <a:t>مهم بتری </a:t>
            </a:r>
            <a:r>
              <a:rPr lang="fa-IR" sz="2400" dirty="0" smtClean="0">
                <a:cs typeface="B Homa" panose="00000400000000000000" pitchFamily="2" charset="-78"/>
              </a:rPr>
              <a:t>پارک</a:t>
            </a:r>
          </a:p>
          <a:p>
            <a:pPr>
              <a:buFont typeface="Courier New" panose="02070309020205020404" pitchFamily="49" charset="0"/>
              <a:buChar char="o"/>
            </a:pPr>
            <a:r>
              <a:rPr lang="fa-IR" sz="2400" dirty="0">
                <a:cs typeface="B Homa" panose="00000400000000000000" pitchFamily="2" charset="-78"/>
              </a:rPr>
              <a:t>حادثه ی 11 سپتامبر</a:t>
            </a:r>
          </a:p>
          <a:p>
            <a:pPr>
              <a:buFont typeface="Courier New" panose="02070309020205020404" pitchFamily="49" charset="0"/>
              <a:buChar char="o"/>
            </a:pPr>
            <a:r>
              <a:rPr lang="fa-IR" sz="2400" dirty="0">
                <a:cs typeface="B Homa" panose="00000400000000000000" pitchFamily="2" charset="-78"/>
              </a:rPr>
              <a:t>حمل و نقل</a:t>
            </a:r>
            <a:endParaRPr lang="en-US" sz="2400" dirty="0">
              <a:cs typeface="B Homa" panose="00000400000000000000" pitchFamily="2" charset="-78"/>
            </a:endParaRPr>
          </a:p>
          <a:p>
            <a:pPr>
              <a:buFont typeface="Courier New" panose="02070309020205020404" pitchFamily="49" charset="0"/>
              <a:buChar char="o"/>
            </a:pPr>
            <a:r>
              <a:rPr lang="fa-IR" sz="2400" dirty="0">
                <a:cs typeface="B Homa" panose="00000400000000000000" pitchFamily="2" charset="-78"/>
              </a:rPr>
              <a:t>تحلیل شخصی</a:t>
            </a:r>
            <a:endParaRPr lang="en-US" sz="2400" dirty="0">
              <a:cs typeface="B Homa" panose="00000400000000000000" pitchFamily="2" charset="-78"/>
            </a:endParaRPr>
          </a:p>
          <a:p>
            <a:pPr>
              <a:buFont typeface="Courier New" panose="02070309020205020404" pitchFamily="49" charset="0"/>
              <a:buChar char="o"/>
            </a:pPr>
            <a:r>
              <a:rPr lang="fa-IR" sz="2400" dirty="0" smtClean="0">
                <a:cs typeface="B Homa" panose="00000400000000000000" pitchFamily="2" charset="-78"/>
              </a:rPr>
              <a:t>منابع</a:t>
            </a:r>
            <a:endParaRPr lang="en-US" sz="2400" dirty="0">
              <a:cs typeface="B Homa" panose="00000400000000000000" pitchFamily="2" charset="-78"/>
            </a:endParaRPr>
          </a:p>
        </p:txBody>
      </p:sp>
    </p:spTree>
    <p:extLst>
      <p:ext uri="{BB962C8B-B14F-4D97-AF65-F5344CB8AC3E}">
        <p14:creationId xmlns:p14="http://schemas.microsoft.com/office/powerpoint/2010/main" val="284206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fade">
                                      <p:cBhvr>
                                        <p:cTn id="17" dur="1000"/>
                                        <p:tgtEl>
                                          <p:spTgt spid="14">
                                            <p:txEl>
                                              <p:pRg st="1" end="1"/>
                                            </p:txEl>
                                          </p:spTgt>
                                        </p:tgtEl>
                                      </p:cBhvr>
                                    </p:animEffect>
                                    <p:anim calcmode="lin" valueType="num">
                                      <p:cBhvr>
                                        <p:cTn id="18"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14">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fade">
                                      <p:cBhvr>
                                        <p:cTn id="22" dur="1000"/>
                                        <p:tgtEl>
                                          <p:spTgt spid="14">
                                            <p:txEl>
                                              <p:pRg st="2" end="2"/>
                                            </p:txEl>
                                          </p:spTgt>
                                        </p:tgtEl>
                                      </p:cBhvr>
                                    </p:animEffect>
                                    <p:anim calcmode="lin" valueType="num">
                                      <p:cBhvr>
                                        <p:cTn id="23"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fade">
                                      <p:cBhvr>
                                        <p:cTn id="27" dur="1000"/>
                                        <p:tgtEl>
                                          <p:spTgt spid="14">
                                            <p:txEl>
                                              <p:pRg st="3" end="3"/>
                                            </p:txEl>
                                          </p:spTgt>
                                        </p:tgtEl>
                                      </p:cBhvr>
                                    </p:animEffect>
                                    <p:anim calcmode="lin" valueType="num">
                                      <p:cBhvr>
                                        <p:cTn id="28"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xEl>
                                              <p:pRg st="4" end="4"/>
                                            </p:txEl>
                                          </p:spTgt>
                                        </p:tgtEl>
                                        <p:attrNameLst>
                                          <p:attrName>style.visibility</p:attrName>
                                        </p:attrNameLst>
                                      </p:cBhvr>
                                      <p:to>
                                        <p:strVal val="visible"/>
                                      </p:to>
                                    </p:set>
                                    <p:animEffect transition="in" filter="fade">
                                      <p:cBhvr>
                                        <p:cTn id="32" dur="1000"/>
                                        <p:tgtEl>
                                          <p:spTgt spid="14">
                                            <p:txEl>
                                              <p:pRg st="4" end="4"/>
                                            </p:txEl>
                                          </p:spTgt>
                                        </p:tgtEl>
                                      </p:cBhvr>
                                    </p:animEffect>
                                    <p:anim calcmode="lin" valueType="num">
                                      <p:cBhvr>
                                        <p:cTn id="33"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14">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
                                            <p:txEl>
                                              <p:pRg st="5" end="5"/>
                                            </p:txEl>
                                          </p:spTgt>
                                        </p:tgtEl>
                                        <p:attrNameLst>
                                          <p:attrName>style.visibility</p:attrName>
                                        </p:attrNameLst>
                                      </p:cBhvr>
                                      <p:to>
                                        <p:strVal val="visible"/>
                                      </p:to>
                                    </p:set>
                                    <p:animEffect transition="in" filter="fade">
                                      <p:cBhvr>
                                        <p:cTn id="37" dur="1000"/>
                                        <p:tgtEl>
                                          <p:spTgt spid="14">
                                            <p:txEl>
                                              <p:pRg st="5" end="5"/>
                                            </p:txEl>
                                          </p:spTgt>
                                        </p:tgtEl>
                                      </p:cBhvr>
                                    </p:animEffect>
                                    <p:anim calcmode="lin" valueType="num">
                                      <p:cBhvr>
                                        <p:cTn id="38" dur="1000" fill="hold"/>
                                        <p:tgtEl>
                                          <p:spTgt spid="14">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14">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
                                            <p:txEl>
                                              <p:pRg st="6" end="6"/>
                                            </p:txEl>
                                          </p:spTgt>
                                        </p:tgtEl>
                                        <p:attrNameLst>
                                          <p:attrName>style.visibility</p:attrName>
                                        </p:attrNameLst>
                                      </p:cBhvr>
                                      <p:to>
                                        <p:strVal val="visible"/>
                                      </p:to>
                                    </p:set>
                                    <p:animEffect transition="in" filter="fade">
                                      <p:cBhvr>
                                        <p:cTn id="42" dur="1000"/>
                                        <p:tgtEl>
                                          <p:spTgt spid="14">
                                            <p:txEl>
                                              <p:pRg st="6" end="6"/>
                                            </p:txEl>
                                          </p:spTgt>
                                        </p:tgtEl>
                                      </p:cBhvr>
                                    </p:animEffect>
                                    <p:anim calcmode="lin" valueType="num">
                                      <p:cBhvr>
                                        <p:cTn id="43" dur="1000" fill="hold"/>
                                        <p:tgtEl>
                                          <p:spTgt spid="1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14">
                                            <p:txEl>
                                              <p:pRg st="6" end="6"/>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4">
                                            <p:txEl>
                                              <p:pRg st="7" end="7"/>
                                            </p:txEl>
                                          </p:spTgt>
                                        </p:tgtEl>
                                        <p:attrNameLst>
                                          <p:attrName>style.visibility</p:attrName>
                                        </p:attrNameLst>
                                      </p:cBhvr>
                                      <p:to>
                                        <p:strVal val="visible"/>
                                      </p:to>
                                    </p:set>
                                    <p:animEffect transition="in" filter="fade">
                                      <p:cBhvr>
                                        <p:cTn id="47" dur="1000"/>
                                        <p:tgtEl>
                                          <p:spTgt spid="14">
                                            <p:txEl>
                                              <p:pRg st="7" end="7"/>
                                            </p:txEl>
                                          </p:spTgt>
                                        </p:tgtEl>
                                      </p:cBhvr>
                                    </p:animEffect>
                                    <p:anim calcmode="lin" valueType="num">
                                      <p:cBhvr>
                                        <p:cTn id="48" dur="1000" fill="hold"/>
                                        <p:tgtEl>
                                          <p:spTgt spid="14">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14">
                                            <p:txEl>
                                              <p:pRg st="7" end="7"/>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4">
                                            <p:txEl>
                                              <p:pRg st="8" end="8"/>
                                            </p:txEl>
                                          </p:spTgt>
                                        </p:tgtEl>
                                        <p:attrNameLst>
                                          <p:attrName>style.visibility</p:attrName>
                                        </p:attrNameLst>
                                      </p:cBhvr>
                                      <p:to>
                                        <p:strVal val="visible"/>
                                      </p:to>
                                    </p:set>
                                    <p:animEffect transition="in" filter="fade">
                                      <p:cBhvr>
                                        <p:cTn id="52" dur="1000"/>
                                        <p:tgtEl>
                                          <p:spTgt spid="14">
                                            <p:txEl>
                                              <p:pRg st="8" end="8"/>
                                            </p:txEl>
                                          </p:spTgt>
                                        </p:tgtEl>
                                      </p:cBhvr>
                                    </p:animEffect>
                                    <p:anim calcmode="lin" valueType="num">
                                      <p:cBhvr>
                                        <p:cTn id="53" dur="1000" fill="hold"/>
                                        <p:tgtEl>
                                          <p:spTgt spid="14">
                                            <p:txEl>
                                              <p:pRg st="8" end="8"/>
                                            </p:txEl>
                                          </p:spTgt>
                                        </p:tgtEl>
                                        <p:attrNameLst>
                                          <p:attrName>ppt_x</p:attrName>
                                        </p:attrNameLst>
                                      </p:cBhvr>
                                      <p:tavLst>
                                        <p:tav tm="0">
                                          <p:val>
                                            <p:strVal val="#ppt_x"/>
                                          </p:val>
                                        </p:tav>
                                        <p:tav tm="100000">
                                          <p:val>
                                            <p:strVal val="#ppt_x"/>
                                          </p:val>
                                        </p:tav>
                                      </p:tavLst>
                                    </p:anim>
                                    <p:anim calcmode="lin" valueType="num">
                                      <p:cBhvr>
                                        <p:cTn id="54" dur="1000" fill="hold"/>
                                        <p:tgtEl>
                                          <p:spTgt spid="1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212" y="220579"/>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حادثه ی 11 </a:t>
            </a:r>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سپتامبر</a:t>
            </a:r>
            <a:endParaRPr lang="en-US" b="1" dirty="0">
              <a:ln/>
              <a:solidFill>
                <a:schemeClr val="tx1"/>
              </a:solidFill>
              <a:effectLst>
                <a:outerShdw blurRad="38100" dist="19050" dir="2700000" algn="tl" rotWithShape="0">
                  <a:schemeClr val="dk1">
                    <a:lumMod val="50000"/>
                    <a:alpha val="40000"/>
                  </a:schemeClr>
                </a:outerShdw>
              </a:effectLst>
            </a:endParaRPr>
          </a:p>
        </p:txBody>
      </p:sp>
      <p:sp>
        <p:nvSpPr>
          <p:cNvPr id="3" name="Content Placeholder 2"/>
          <p:cNvSpPr>
            <a:spLocks noGrp="1"/>
          </p:cNvSpPr>
          <p:nvPr>
            <p:ph idx="1"/>
          </p:nvPr>
        </p:nvSpPr>
        <p:spPr>
          <a:xfrm>
            <a:off x="5813946" y="1752600"/>
            <a:ext cx="5309667" cy="4229100"/>
          </a:xfrm>
        </p:spPr>
        <p:txBody>
          <a:bodyPr>
            <a:normAutofit/>
          </a:bodyPr>
          <a:lstStyle/>
          <a:p>
            <a:pPr algn="just" rtl="1"/>
            <a:r>
              <a:rPr lang="fa-IR" sz="2000" dirty="0">
                <a:solidFill>
                  <a:schemeClr val="tx2"/>
                </a:solidFill>
                <a:cs typeface="B Homa" panose="00000400000000000000" pitchFamily="2" charset="-78"/>
              </a:rPr>
              <a:t>در حادثه ی 11 سپتامبر 2001 قسمت اعظم </a:t>
            </a:r>
            <a:r>
              <a:rPr lang="fa-IR" sz="2000" dirty="0" smtClean="0">
                <a:solidFill>
                  <a:schemeClr val="tx2"/>
                </a:solidFill>
                <a:cs typeface="B Homa" panose="00000400000000000000" pitchFamily="2" charset="-78"/>
              </a:rPr>
              <a:t>بتری پارک سیتی آسیب </a:t>
            </a:r>
            <a:r>
              <a:rPr lang="fa-IR" sz="2000" dirty="0">
                <a:solidFill>
                  <a:schemeClr val="tx2"/>
                </a:solidFill>
                <a:cs typeface="B Homa" panose="00000400000000000000" pitchFamily="2" charset="-78"/>
              </a:rPr>
              <a:t>دید. تا سال 2002 هوای آلوده ناشی از آتش سوزی مرکز تجارت جهانی وجود داشت .</a:t>
            </a:r>
            <a:endParaRPr lang="en-US" sz="2000" dirty="0">
              <a:solidFill>
                <a:schemeClr val="tx2"/>
              </a:solidFill>
              <a:cs typeface="B Homa" panose="00000400000000000000" pitchFamily="2" charset="-78"/>
            </a:endParaRPr>
          </a:p>
          <a:p>
            <a:pPr lvl="0" algn="just" rtl="1"/>
            <a:r>
              <a:rPr lang="fa-IR" sz="2000" dirty="0">
                <a:solidFill>
                  <a:schemeClr val="tx2"/>
                </a:solidFill>
                <a:cs typeface="B Homa" panose="00000400000000000000" pitchFamily="2" charset="-78"/>
              </a:rPr>
              <a:t>بیشتر از نصف مناطق مسکونی ، 600 ساختمان در </a:t>
            </a:r>
            <a:r>
              <a:rPr lang="fa-IR" sz="2000" dirty="0" smtClean="0">
                <a:solidFill>
                  <a:schemeClr val="tx2"/>
                </a:solidFill>
                <a:cs typeface="B Homa" panose="00000400000000000000" pitchFamily="2" charset="-78"/>
              </a:rPr>
              <a:t>پلازا گیت وی ، میدان رکتور ، باغ زمستانی و </a:t>
            </a:r>
            <a:r>
              <a:rPr lang="fa-IR" sz="2000" dirty="0">
                <a:solidFill>
                  <a:schemeClr val="tx2"/>
                </a:solidFill>
                <a:cs typeface="B Homa" panose="00000400000000000000" pitchFamily="2" charset="-78"/>
              </a:rPr>
              <a:t>بخش عظیمی از مرکز مالی جهانی به وسیله ی چندین قسمت هواپیما صدمه دید . </a:t>
            </a:r>
            <a:r>
              <a:rPr lang="en-US" sz="1600" dirty="0">
                <a:solidFill>
                  <a:schemeClr val="tx2"/>
                </a:solidFill>
                <a:cs typeface="B Homa" panose="00000400000000000000" pitchFamily="2" charset="-78"/>
              </a:rPr>
              <a:t>(en.Wikipedia.org)</a:t>
            </a:r>
            <a:endParaRPr lang="fa-IR" sz="1600" dirty="0">
              <a:solidFill>
                <a:schemeClr val="tx2"/>
              </a:solidFill>
              <a:cs typeface="B Homa" panose="00000400000000000000" pitchFamily="2" charset="-78"/>
            </a:endParaRPr>
          </a:p>
          <a:p>
            <a:pPr algn="just" rtl="1"/>
            <a:endParaRPr lang="en-US" sz="2000" dirty="0">
              <a:solidFill>
                <a:schemeClr val="tx2"/>
              </a:solidFill>
              <a:cs typeface="B Homa" panose="00000400000000000000" pitchFamily="2" charset="-78"/>
            </a:endParaRPr>
          </a:p>
        </p:txBody>
      </p:sp>
      <p:grpSp>
        <p:nvGrpSpPr>
          <p:cNvPr id="7" name="Group 6"/>
          <p:cNvGrpSpPr/>
          <p:nvPr/>
        </p:nvGrpSpPr>
        <p:grpSpPr>
          <a:xfrm>
            <a:off x="417014" y="636896"/>
            <a:ext cx="5080000" cy="3810000"/>
            <a:chOff x="417014" y="636896"/>
            <a:chExt cx="5080000" cy="3810000"/>
          </a:xfrm>
        </p:grpSpPr>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7014" y="636896"/>
              <a:ext cx="5080000"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417014" y="4055102"/>
              <a:ext cx="3125337" cy="369332"/>
            </a:xfrm>
            <a:prstGeom prst="rect">
              <a:avLst/>
            </a:prstGeom>
            <a:noFill/>
          </p:spPr>
          <p:txBody>
            <a:bodyPr wrap="square" rtlCol="0">
              <a:spAutoFit/>
            </a:bodyPr>
            <a:lstStyle/>
            <a:p>
              <a:pPr lvl="0" rtl="1"/>
              <a:r>
                <a:rPr lang="en-US" b="1" dirty="0" smtClean="0">
                  <a:solidFill>
                    <a:schemeClr val="bg1"/>
                  </a:solidFill>
                  <a:cs typeface="B Homa" panose="00000400000000000000" pitchFamily="2" charset="-78"/>
                </a:rPr>
                <a:t>en.Wikipedia.org</a:t>
              </a:r>
              <a:endParaRPr lang="fa-IR" b="1" dirty="0">
                <a:solidFill>
                  <a:schemeClr val="bg1"/>
                </a:solidFill>
                <a:cs typeface="B Homa" panose="00000400000000000000" pitchFamily="2" charset="-78"/>
              </a:endParaRPr>
            </a:p>
          </p:txBody>
        </p:sp>
      </p:grpSp>
    </p:spTree>
    <p:extLst>
      <p:ext uri="{BB962C8B-B14F-4D97-AF65-F5344CB8AC3E}">
        <p14:creationId xmlns:p14="http://schemas.microsoft.com/office/powerpoint/2010/main" val="384965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5680" y="91771"/>
            <a:ext cx="9404723" cy="1400530"/>
          </a:xfrm>
        </p:spPr>
        <p:txBody>
          <a:bodyPr anchor="ctr"/>
          <a:lstStyle/>
          <a:p>
            <a:pPr algn="r" rtl="1"/>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حمل ونقل</a:t>
            </a:r>
            <a:endParaRPr lang="en-US"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endParaRPr>
          </a:p>
        </p:txBody>
      </p:sp>
      <p:sp>
        <p:nvSpPr>
          <p:cNvPr id="3" name="Content Placeholder 2"/>
          <p:cNvSpPr>
            <a:spLocks noGrp="1"/>
          </p:cNvSpPr>
          <p:nvPr>
            <p:ph idx="1"/>
          </p:nvPr>
        </p:nvSpPr>
        <p:spPr>
          <a:xfrm>
            <a:off x="770022" y="1704003"/>
            <a:ext cx="10640382" cy="4195481"/>
          </a:xfrm>
        </p:spPr>
        <p:txBody>
          <a:bodyPr>
            <a:normAutofit/>
          </a:bodyPr>
          <a:lstStyle/>
          <a:p>
            <a:pPr algn="just" rtl="1"/>
            <a:r>
              <a:rPr lang="fa-IR" sz="2000" dirty="0">
                <a:solidFill>
                  <a:schemeClr val="tx2"/>
                </a:solidFill>
                <a:cs typeface="B Homa" panose="00000400000000000000" pitchFamily="2" charset="-78"/>
              </a:rPr>
              <a:t>در حال حاضر سرویس اتوبوسرانی مرجع حمل و نقل کلانشهری به قسمتی از ناحیه خدمات می دهد. بعلاوه </a:t>
            </a:r>
            <a:r>
              <a:rPr lang="fa-IR" sz="2000" dirty="0" smtClean="0">
                <a:solidFill>
                  <a:schemeClr val="tx2"/>
                </a:solidFill>
                <a:cs typeface="B Homa" panose="00000400000000000000" pitchFamily="2" charset="-78"/>
              </a:rPr>
              <a:t>مرکز شهر اَلینس هم </a:t>
            </a:r>
            <a:r>
              <a:rPr lang="fa-IR" sz="2000" dirty="0">
                <a:solidFill>
                  <a:schemeClr val="tx2"/>
                </a:solidFill>
                <a:cs typeface="B Homa" panose="00000400000000000000" pitchFamily="2" charset="-78"/>
              </a:rPr>
              <a:t>یک سرویس اتوبوس رایگان دارد که نواحی مسکونی را به ایستگاه های مترو در آنسوی خیابان غربی متصل می کند. در حال حاضر ایستگاه مترویی در ناحیه موجود نیست اما به وسیله پل های پیاده </a:t>
            </a:r>
            <a:r>
              <a:rPr lang="fa-IR" sz="2000" dirty="0" smtClean="0">
                <a:solidFill>
                  <a:schemeClr val="tx2"/>
                </a:solidFill>
                <a:cs typeface="B Homa" panose="00000400000000000000" pitchFamily="2" charset="-78"/>
              </a:rPr>
              <a:t>راه، </a:t>
            </a:r>
            <a:r>
              <a:rPr lang="fa-IR" sz="2000" dirty="0">
                <a:solidFill>
                  <a:schemeClr val="tx2"/>
                </a:solidFill>
                <a:cs typeface="B Homa" panose="00000400000000000000" pitchFamily="2" charset="-78"/>
              </a:rPr>
              <a:t>ساکنین و کارگران قادر به استفاده از مترو نزدیک بخش مالی </a:t>
            </a:r>
            <a:r>
              <a:rPr lang="fa-IR" sz="2000" dirty="0" smtClean="0">
                <a:solidFill>
                  <a:schemeClr val="tx2"/>
                </a:solidFill>
                <a:cs typeface="B Homa" panose="00000400000000000000" pitchFamily="2" charset="-78"/>
              </a:rPr>
              <a:t>هستند</a:t>
            </a:r>
            <a:r>
              <a:rPr lang="en-US" sz="2000" dirty="0" smtClean="0">
                <a:solidFill>
                  <a:schemeClr val="tx2"/>
                </a:solidFill>
                <a:cs typeface="B Homa" panose="00000400000000000000" pitchFamily="2" charset="-78"/>
              </a:rPr>
              <a:t>(en.Wikipedia.org)</a:t>
            </a:r>
            <a:r>
              <a:rPr lang="fa-IR" sz="2000" dirty="0" smtClean="0">
                <a:solidFill>
                  <a:schemeClr val="tx2"/>
                </a:solidFill>
                <a:cs typeface="B Homa" panose="00000400000000000000" pitchFamily="2" charset="-78"/>
              </a:rPr>
              <a:t>.</a:t>
            </a:r>
            <a:endParaRPr lang="en-US" sz="2000" dirty="0">
              <a:solidFill>
                <a:schemeClr val="tx2"/>
              </a:solidFill>
              <a:cs typeface="B Homa" panose="00000400000000000000" pitchFamily="2" charset="-78"/>
            </a:endParaRPr>
          </a:p>
          <a:p>
            <a:pPr algn="just" rtl="1"/>
            <a:endParaRPr lang="en-US" sz="2000" dirty="0">
              <a:solidFill>
                <a:schemeClr val="tx2"/>
              </a:solidFill>
              <a:cs typeface="B Homa" panose="00000400000000000000" pitchFamily="2" charset="-78"/>
            </a:endParaRPr>
          </a:p>
        </p:txBody>
      </p:sp>
    </p:spTree>
    <p:extLst>
      <p:ext uri="{BB962C8B-B14F-4D97-AF65-F5344CB8AC3E}">
        <p14:creationId xmlns:p14="http://schemas.microsoft.com/office/powerpoint/2010/main" val="1300374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2497" y="-120315"/>
            <a:ext cx="6858002" cy="1828800"/>
          </a:xfrm>
        </p:spPr>
        <p:txBody>
          <a:bodyPr anchor="ctr">
            <a:normAutofit/>
          </a:bodyPr>
          <a:lstStyle/>
          <a:p>
            <a:pPr algn="r" rtl="1"/>
            <a:r>
              <a:rPr lang="fa-IR" sz="3600"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نتیجه گیری</a:t>
            </a:r>
            <a:endParaRPr lang="en-US" sz="3600"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endParaRPr>
          </a:p>
        </p:txBody>
      </p:sp>
      <p:sp>
        <p:nvSpPr>
          <p:cNvPr id="3" name="Content Placeholder 2"/>
          <p:cNvSpPr>
            <a:spLocks noGrp="1"/>
          </p:cNvSpPr>
          <p:nvPr>
            <p:ph type="body" idx="1"/>
          </p:nvPr>
        </p:nvSpPr>
        <p:spPr>
          <a:xfrm>
            <a:off x="685801" y="1985211"/>
            <a:ext cx="11310520" cy="2225842"/>
          </a:xfrm>
        </p:spPr>
        <p:txBody>
          <a:bodyPr>
            <a:noAutofit/>
          </a:bodyPr>
          <a:lstStyle/>
          <a:p>
            <a:pPr algn="just" rtl="1"/>
            <a:r>
              <a:rPr lang="fa-IR" dirty="0" smtClean="0">
                <a:solidFill>
                  <a:schemeClr val="tx2"/>
                </a:solidFill>
                <a:latin typeface="Sakkal Majalla" pitchFamily="2" charset="-78"/>
                <a:cs typeface="B Homa" panose="00000400000000000000" pitchFamily="2" charset="-78"/>
              </a:rPr>
              <a:t>	بتری </a:t>
            </a:r>
            <a:r>
              <a:rPr lang="fa-IR" dirty="0">
                <a:solidFill>
                  <a:schemeClr val="tx2"/>
                </a:solidFill>
                <a:latin typeface="Sakkal Majalla" pitchFamily="2" charset="-78"/>
                <a:cs typeface="B Homa" panose="00000400000000000000" pitchFamily="2" charset="-78"/>
              </a:rPr>
              <a:t>پارک سیتی </a:t>
            </a:r>
            <a:r>
              <a:rPr lang="fa-IR" dirty="0" smtClean="0">
                <a:solidFill>
                  <a:schemeClr val="tx2"/>
                </a:solidFill>
                <a:latin typeface="Sakkal Majalla" pitchFamily="2" charset="-78"/>
                <a:cs typeface="B Homa" panose="00000400000000000000" pitchFamily="2" charset="-78"/>
              </a:rPr>
              <a:t>را می توان به عنوان </a:t>
            </a:r>
            <a:r>
              <a:rPr lang="fa-IR" dirty="0">
                <a:solidFill>
                  <a:schemeClr val="tx2"/>
                </a:solidFill>
                <a:latin typeface="Sakkal Majalla" pitchFamily="2" charset="-78"/>
                <a:cs typeface="B Homa" panose="00000400000000000000" pitchFamily="2" charset="-78"/>
              </a:rPr>
              <a:t>یک طراحی شهری موفق به حساب </a:t>
            </a:r>
            <a:r>
              <a:rPr lang="fa-IR" dirty="0" smtClean="0">
                <a:solidFill>
                  <a:schemeClr val="tx2"/>
                </a:solidFill>
                <a:latin typeface="Sakkal Majalla" pitchFamily="2" charset="-78"/>
                <a:cs typeface="B Homa" panose="00000400000000000000" pitchFamily="2" charset="-78"/>
              </a:rPr>
              <a:t>آورد زیرا </a:t>
            </a:r>
            <a:r>
              <a:rPr lang="fa-IR" dirty="0">
                <a:solidFill>
                  <a:schemeClr val="tx2"/>
                </a:solidFill>
                <a:latin typeface="Sakkal Majalla" pitchFamily="2" charset="-78"/>
                <a:cs typeface="B Homa" panose="00000400000000000000" pitchFamily="2" charset="-78"/>
              </a:rPr>
              <a:t>علاوه بر ارائه ی طرح های خلاقانه و جذاب با مشارکت عموم مردم همراه بوده </a:t>
            </a:r>
            <a:r>
              <a:rPr lang="fa-IR" dirty="0" smtClean="0">
                <a:solidFill>
                  <a:schemeClr val="tx2"/>
                </a:solidFill>
                <a:latin typeface="Sakkal Majalla" pitchFamily="2" charset="-78"/>
                <a:cs typeface="B Homa" panose="00000400000000000000" pitchFamily="2" charset="-78"/>
              </a:rPr>
              <a:t>است. این پارک در عین حال که مکانی </a:t>
            </a:r>
            <a:r>
              <a:rPr lang="fa-IR" dirty="0">
                <a:solidFill>
                  <a:schemeClr val="tx2"/>
                </a:solidFill>
                <a:latin typeface="Sakkal Majalla" pitchFamily="2" charset="-78"/>
                <a:cs typeface="B Homa" panose="00000400000000000000" pitchFamily="2" charset="-78"/>
              </a:rPr>
              <a:t>برای ساختمان های </a:t>
            </a:r>
            <a:r>
              <a:rPr lang="fa-IR" dirty="0" smtClean="0">
                <a:solidFill>
                  <a:schemeClr val="tx2"/>
                </a:solidFill>
                <a:latin typeface="Sakkal Majalla" pitchFamily="2" charset="-78"/>
                <a:cs typeface="B Homa" panose="00000400000000000000" pitchFamily="2" charset="-78"/>
              </a:rPr>
              <a:t>اداری، </a:t>
            </a:r>
            <a:r>
              <a:rPr lang="fa-IR" dirty="0">
                <a:solidFill>
                  <a:schemeClr val="tx2"/>
                </a:solidFill>
                <a:latin typeface="Sakkal Majalla" pitchFamily="2" charset="-78"/>
                <a:cs typeface="B Homa" panose="00000400000000000000" pitchFamily="2" charset="-78"/>
              </a:rPr>
              <a:t>تجاری و مالی بزرگ جهانی </a:t>
            </a:r>
            <a:r>
              <a:rPr lang="fa-IR" dirty="0" smtClean="0">
                <a:solidFill>
                  <a:schemeClr val="tx2"/>
                </a:solidFill>
                <a:latin typeface="Sakkal Majalla" pitchFamily="2" charset="-78"/>
                <a:cs typeface="B Homa" panose="00000400000000000000" pitchFamily="2" charset="-78"/>
              </a:rPr>
              <a:t>است، </a:t>
            </a:r>
            <a:r>
              <a:rPr lang="fa-IR" dirty="0">
                <a:solidFill>
                  <a:schemeClr val="tx2"/>
                </a:solidFill>
                <a:latin typeface="Sakkal Majalla" pitchFamily="2" charset="-78"/>
                <a:cs typeface="B Homa" panose="00000400000000000000" pitchFamily="2" charset="-78"/>
              </a:rPr>
              <a:t>یک فضای </a:t>
            </a:r>
            <a:r>
              <a:rPr lang="fa-IR" dirty="0" smtClean="0">
                <a:solidFill>
                  <a:schemeClr val="tx2"/>
                </a:solidFill>
                <a:latin typeface="Sakkal Majalla" pitchFamily="2" charset="-78"/>
                <a:cs typeface="B Homa" panose="00000400000000000000" pitchFamily="2" charset="-78"/>
              </a:rPr>
              <a:t>سرزنده، </a:t>
            </a:r>
            <a:r>
              <a:rPr lang="fa-IR" dirty="0">
                <a:solidFill>
                  <a:schemeClr val="tx2"/>
                </a:solidFill>
                <a:latin typeface="Sakkal Majalla" pitchFamily="2" charset="-78"/>
                <a:cs typeface="B Homa" panose="00000400000000000000" pitchFamily="2" charset="-78"/>
              </a:rPr>
              <a:t>پویا و جاذب توریست می باشد و مکانی مناسب برای تعاملات اجتماعی به حساب می </a:t>
            </a:r>
            <a:r>
              <a:rPr lang="fa-IR" dirty="0" smtClean="0">
                <a:solidFill>
                  <a:schemeClr val="tx2"/>
                </a:solidFill>
                <a:latin typeface="Sakkal Majalla" pitchFamily="2" charset="-78"/>
                <a:cs typeface="B Homa" panose="00000400000000000000" pitchFamily="2" charset="-78"/>
              </a:rPr>
              <a:t>آید. که دلیل آن را می توان وجود </a:t>
            </a:r>
            <a:r>
              <a:rPr lang="fa-IR" dirty="0">
                <a:solidFill>
                  <a:schemeClr val="tx2"/>
                </a:solidFill>
                <a:latin typeface="Sakkal Majalla" pitchFamily="2" charset="-78"/>
                <a:cs typeface="B Homa" panose="00000400000000000000" pitchFamily="2" charset="-78"/>
              </a:rPr>
              <a:t>فضاهای باز و زیبای عمومی و دسترسی های مناسب به این منطقه </a:t>
            </a:r>
            <a:r>
              <a:rPr lang="fa-IR" dirty="0" smtClean="0">
                <a:solidFill>
                  <a:schemeClr val="tx2"/>
                </a:solidFill>
                <a:latin typeface="Sakkal Majalla" pitchFamily="2" charset="-78"/>
                <a:cs typeface="B Homa" panose="00000400000000000000" pitchFamily="2" charset="-78"/>
              </a:rPr>
              <a:t>دانست. </a:t>
            </a:r>
            <a:endParaRPr lang="fa-IR" dirty="0">
              <a:solidFill>
                <a:schemeClr val="tx2"/>
              </a:solidFill>
              <a:latin typeface="Sakkal Majalla" pitchFamily="2" charset="-78"/>
              <a:cs typeface="B Homa" panose="00000400000000000000" pitchFamily="2" charset="-78"/>
            </a:endParaRPr>
          </a:p>
          <a:p>
            <a:pPr algn="just" rtl="1"/>
            <a:r>
              <a:rPr lang="fa-IR" sz="800" dirty="0">
                <a:solidFill>
                  <a:schemeClr val="tx2"/>
                </a:solidFill>
                <a:latin typeface="Sakkal Majalla" pitchFamily="2" charset="-78"/>
                <a:cs typeface="B Homa" panose="00000400000000000000" pitchFamily="2" charset="-78"/>
              </a:rPr>
              <a:t> </a:t>
            </a:r>
            <a:endParaRPr lang="en-US" sz="800" dirty="0">
              <a:solidFill>
                <a:schemeClr val="tx2"/>
              </a:solidFill>
              <a:latin typeface="Sakkal Majalla" pitchFamily="2" charset="-78"/>
              <a:cs typeface="B Homa" panose="00000400000000000000" pitchFamily="2" charset="-78"/>
            </a:endParaRPr>
          </a:p>
          <a:p>
            <a:pPr algn="just" rtl="1"/>
            <a:endParaRPr lang="en-US" sz="800" dirty="0">
              <a:solidFill>
                <a:schemeClr val="tx2"/>
              </a:solidFill>
              <a:cs typeface="B Homa" panose="00000400000000000000" pitchFamily="2" charset="-78"/>
            </a:endParaRPr>
          </a:p>
        </p:txBody>
      </p:sp>
    </p:spTree>
    <p:extLst>
      <p:ext uri="{BB962C8B-B14F-4D97-AF65-F5344CB8AC3E}">
        <p14:creationId xmlns:p14="http://schemas.microsoft.com/office/powerpoint/2010/main" val="2525426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45522" y="0"/>
            <a:ext cx="9404723" cy="1400530"/>
          </a:xfrm>
        </p:spPr>
        <p:txBody>
          <a:bodyPr anchor="ctr"/>
          <a:lstStyle/>
          <a:p>
            <a:pPr algn="r"/>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منابع</a:t>
            </a:r>
            <a:endParaRPr lang="en-US"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endParaRPr>
          </a:p>
        </p:txBody>
      </p:sp>
      <p:sp>
        <p:nvSpPr>
          <p:cNvPr id="5" name="Content Placeholder 4"/>
          <p:cNvSpPr>
            <a:spLocks noGrp="1"/>
          </p:cNvSpPr>
          <p:nvPr>
            <p:ph sz="half" idx="1"/>
          </p:nvPr>
        </p:nvSpPr>
        <p:spPr>
          <a:xfrm>
            <a:off x="806115" y="1280214"/>
            <a:ext cx="5319177" cy="4195763"/>
          </a:xfrm>
        </p:spPr>
        <p:txBody>
          <a:bodyPr>
            <a:normAutofit/>
          </a:bodyPr>
          <a:lstStyle/>
          <a:p>
            <a:pPr algn="r" rtl="1"/>
            <a:endParaRPr lang="en-US" sz="2000" dirty="0"/>
          </a:p>
          <a:p>
            <a:pPr algn="r" rtl="1"/>
            <a:r>
              <a:rPr lang="en-US" sz="2000" dirty="0">
                <a:ea typeface="Calibri" pitchFamily="34" charset="0"/>
                <a:cs typeface="B Homa" panose="00000400000000000000" pitchFamily="2" charset="-78"/>
              </a:rPr>
              <a:t>www.batteryparkcity.org</a:t>
            </a:r>
          </a:p>
          <a:p>
            <a:pPr algn="r" rtl="1"/>
            <a:r>
              <a:rPr lang="en-US" sz="2000" dirty="0" smtClean="0"/>
              <a:t>nyctransported.com</a:t>
            </a:r>
            <a:endParaRPr lang="fa-IR" sz="2000" dirty="0" smtClean="0"/>
          </a:p>
          <a:p>
            <a:pPr algn="r" rtl="1"/>
            <a:r>
              <a:rPr lang="en-US" sz="2000" dirty="0"/>
              <a:t>batteryparkcity.com</a:t>
            </a:r>
            <a:endParaRPr lang="fa-IR" sz="2000" dirty="0" smtClean="0"/>
          </a:p>
          <a:p>
            <a:pPr algn="r" rtl="1"/>
            <a:r>
              <a:rPr lang="en-US" sz="2000" dirty="0" smtClean="0"/>
              <a:t>www.usnationalmonuments.com</a:t>
            </a:r>
          </a:p>
          <a:p>
            <a:pPr algn="r" rtl="1"/>
            <a:r>
              <a:rPr lang="en-US" sz="2000" dirty="0" smtClean="0"/>
              <a:t>Blog.abecedariumnyc.com</a:t>
            </a:r>
            <a:endParaRPr lang="fa-IR" sz="2000" dirty="0" smtClean="0"/>
          </a:p>
          <a:p>
            <a:pPr algn="r" rtl="1"/>
            <a:r>
              <a:rPr lang="en-US" sz="2000" dirty="0" smtClean="0"/>
              <a:t>i.i.cbsi.com</a:t>
            </a:r>
            <a:endParaRPr lang="en-US" sz="2000" dirty="0"/>
          </a:p>
        </p:txBody>
      </p:sp>
      <p:sp>
        <p:nvSpPr>
          <p:cNvPr id="3" name="Content Placeholder 2"/>
          <p:cNvSpPr>
            <a:spLocks noGrp="1"/>
          </p:cNvSpPr>
          <p:nvPr>
            <p:ph sz="half" idx="2"/>
          </p:nvPr>
        </p:nvSpPr>
        <p:spPr>
          <a:xfrm>
            <a:off x="6953904" y="1610923"/>
            <a:ext cx="4396341" cy="4585340"/>
          </a:xfrm>
        </p:spPr>
        <p:txBody>
          <a:bodyPr>
            <a:noAutofit/>
          </a:bodyPr>
          <a:lstStyle/>
          <a:p>
            <a:r>
              <a:rPr lang="fa-IR" sz="2000" dirty="0"/>
              <a:t>جان لنگ ,طراحی شهری گونه شناسی رویه ها وروشها ,ترجمه دکتر بحرینی، 1391،  انتشارات دانشگاه تهران</a:t>
            </a:r>
          </a:p>
          <a:p>
            <a:r>
              <a:rPr lang="en-US" sz="2000" dirty="0"/>
              <a:t>en.Wikipedia.org</a:t>
            </a:r>
          </a:p>
          <a:p>
            <a:r>
              <a:rPr lang="en-US" sz="2000" dirty="0"/>
              <a:t>upload.wikimedia.org</a:t>
            </a:r>
          </a:p>
          <a:p>
            <a:r>
              <a:rPr lang="en-US" sz="2000" dirty="0"/>
              <a:t>www.planetware.com</a:t>
            </a:r>
          </a:p>
          <a:p>
            <a:r>
              <a:rPr lang="en-US" sz="2000" dirty="0"/>
              <a:t>Google map</a:t>
            </a:r>
          </a:p>
          <a:p>
            <a:r>
              <a:rPr lang="en-US" sz="2000" dirty="0"/>
              <a:t>powertripberkeley.com</a:t>
            </a:r>
          </a:p>
          <a:p>
            <a:r>
              <a:rPr lang="en-US" sz="2000" dirty="0"/>
              <a:t>www.highrises.com</a:t>
            </a:r>
          </a:p>
          <a:p>
            <a:r>
              <a:rPr lang="en-US" sz="2000" dirty="0"/>
              <a:t>townrealestate.com</a:t>
            </a:r>
          </a:p>
          <a:p>
            <a:endParaRPr lang="en-US" sz="2000" dirty="0"/>
          </a:p>
          <a:p>
            <a:endParaRPr lang="en-US" sz="2000" dirty="0"/>
          </a:p>
        </p:txBody>
      </p:sp>
    </p:spTree>
    <p:extLst>
      <p:ext uri="{BB962C8B-B14F-4D97-AF65-F5344CB8AC3E}">
        <p14:creationId xmlns:p14="http://schemas.microsoft.com/office/powerpoint/2010/main" val="263130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1000"/>
                                        <p:tgtEl>
                                          <p:spTgt spid="3">
                                            <p:txEl>
                                              <p:pRg st="4" end="4"/>
                                            </p:txEl>
                                          </p:spTgt>
                                        </p:tgtEl>
                                      </p:cBhvr>
                                    </p:animEffect>
                                    <p:anim calcmode="lin" valueType="num">
                                      <p:cBhvr>
                                        <p:cTn id="4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animEffect transition="in" filter="fade">
                                      <p:cBhvr>
                                        <p:cTn id="61" dur="1000"/>
                                        <p:tgtEl>
                                          <p:spTgt spid="3">
                                            <p:txEl>
                                              <p:pRg st="7" end="7"/>
                                            </p:txEl>
                                          </p:spTgt>
                                        </p:tgtEl>
                                      </p:cBhvr>
                                    </p:animEffect>
                                    <p:anim calcmode="lin" valueType="num">
                                      <p:cBhvr>
                                        <p:cTn id="6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5">
                                            <p:txEl>
                                              <p:pRg st="1" end="1"/>
                                            </p:txEl>
                                          </p:spTgt>
                                        </p:tgtEl>
                                        <p:attrNameLst>
                                          <p:attrName>style.visibility</p:attrName>
                                        </p:attrNameLst>
                                      </p:cBhvr>
                                      <p:to>
                                        <p:strVal val="visible"/>
                                      </p:to>
                                    </p:set>
                                    <p:animEffect transition="in" filter="fade">
                                      <p:cBhvr>
                                        <p:cTn id="68" dur="1000"/>
                                        <p:tgtEl>
                                          <p:spTgt spid="5">
                                            <p:txEl>
                                              <p:pRg st="1" end="1"/>
                                            </p:txEl>
                                          </p:spTgt>
                                        </p:tgtEl>
                                      </p:cBhvr>
                                    </p:animEffect>
                                    <p:anim calcmode="lin" valueType="num">
                                      <p:cBhvr>
                                        <p:cTn id="69"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70" dur="1000" fill="hold"/>
                                        <p:tgtEl>
                                          <p:spTgt spid="5">
                                            <p:txEl>
                                              <p:pRg st="1" end="1"/>
                                            </p:txEl>
                                          </p:spTgt>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5">
                                            <p:txEl>
                                              <p:pRg st="2" end="2"/>
                                            </p:txEl>
                                          </p:spTgt>
                                        </p:tgtEl>
                                        <p:attrNameLst>
                                          <p:attrName>style.visibility</p:attrName>
                                        </p:attrNameLst>
                                      </p:cBhvr>
                                      <p:to>
                                        <p:strVal val="visible"/>
                                      </p:to>
                                    </p:set>
                                    <p:animEffect transition="in" filter="fade">
                                      <p:cBhvr>
                                        <p:cTn id="73" dur="1000"/>
                                        <p:tgtEl>
                                          <p:spTgt spid="5">
                                            <p:txEl>
                                              <p:pRg st="2" end="2"/>
                                            </p:txEl>
                                          </p:spTgt>
                                        </p:tgtEl>
                                      </p:cBhvr>
                                    </p:animEffect>
                                    <p:anim calcmode="lin" valueType="num">
                                      <p:cBhvr>
                                        <p:cTn id="74"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75" dur="1000" fill="hold"/>
                                        <p:tgtEl>
                                          <p:spTgt spid="5">
                                            <p:txEl>
                                              <p:pRg st="2" end="2"/>
                                            </p:txEl>
                                          </p:spTgt>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5">
                                            <p:txEl>
                                              <p:pRg st="3" end="3"/>
                                            </p:txEl>
                                          </p:spTgt>
                                        </p:tgtEl>
                                        <p:attrNameLst>
                                          <p:attrName>style.visibility</p:attrName>
                                        </p:attrNameLst>
                                      </p:cBhvr>
                                      <p:to>
                                        <p:strVal val="visible"/>
                                      </p:to>
                                    </p:set>
                                    <p:animEffect transition="in" filter="fade">
                                      <p:cBhvr>
                                        <p:cTn id="78" dur="1000"/>
                                        <p:tgtEl>
                                          <p:spTgt spid="5">
                                            <p:txEl>
                                              <p:pRg st="3" end="3"/>
                                            </p:txEl>
                                          </p:spTgt>
                                        </p:tgtEl>
                                      </p:cBhvr>
                                    </p:animEffect>
                                    <p:anim calcmode="lin" valueType="num">
                                      <p:cBhvr>
                                        <p:cTn id="7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80" dur="1000" fill="hold"/>
                                        <p:tgtEl>
                                          <p:spTgt spid="5">
                                            <p:txEl>
                                              <p:pRg st="3" end="3"/>
                                            </p:txEl>
                                          </p:spTgt>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5">
                                            <p:txEl>
                                              <p:pRg st="4" end="4"/>
                                            </p:txEl>
                                          </p:spTgt>
                                        </p:tgtEl>
                                        <p:attrNameLst>
                                          <p:attrName>style.visibility</p:attrName>
                                        </p:attrNameLst>
                                      </p:cBhvr>
                                      <p:to>
                                        <p:strVal val="visible"/>
                                      </p:to>
                                    </p:set>
                                    <p:animEffect transition="in" filter="fade">
                                      <p:cBhvr>
                                        <p:cTn id="83" dur="1000"/>
                                        <p:tgtEl>
                                          <p:spTgt spid="5">
                                            <p:txEl>
                                              <p:pRg st="4" end="4"/>
                                            </p:txEl>
                                          </p:spTgt>
                                        </p:tgtEl>
                                      </p:cBhvr>
                                    </p:animEffect>
                                    <p:anim calcmode="lin" valueType="num">
                                      <p:cBhvr>
                                        <p:cTn id="84"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85" dur="1000" fill="hold"/>
                                        <p:tgtEl>
                                          <p:spTgt spid="5">
                                            <p:txEl>
                                              <p:pRg st="4" end="4"/>
                                            </p:txEl>
                                          </p:spTgt>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5">
                                            <p:txEl>
                                              <p:pRg st="5" end="5"/>
                                            </p:txEl>
                                          </p:spTgt>
                                        </p:tgtEl>
                                        <p:attrNameLst>
                                          <p:attrName>style.visibility</p:attrName>
                                        </p:attrNameLst>
                                      </p:cBhvr>
                                      <p:to>
                                        <p:strVal val="visible"/>
                                      </p:to>
                                    </p:set>
                                    <p:animEffect transition="in" filter="fade">
                                      <p:cBhvr>
                                        <p:cTn id="88" dur="1000"/>
                                        <p:tgtEl>
                                          <p:spTgt spid="5">
                                            <p:txEl>
                                              <p:pRg st="5" end="5"/>
                                            </p:txEl>
                                          </p:spTgt>
                                        </p:tgtEl>
                                      </p:cBhvr>
                                    </p:animEffect>
                                    <p:anim calcmode="lin" valueType="num">
                                      <p:cBhvr>
                                        <p:cTn id="89"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90" dur="1000" fill="hold"/>
                                        <p:tgtEl>
                                          <p:spTgt spid="5">
                                            <p:txEl>
                                              <p:pRg st="5" end="5"/>
                                            </p:txEl>
                                          </p:spTgt>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5">
                                            <p:txEl>
                                              <p:pRg st="6" end="6"/>
                                            </p:txEl>
                                          </p:spTgt>
                                        </p:tgtEl>
                                        <p:attrNameLst>
                                          <p:attrName>style.visibility</p:attrName>
                                        </p:attrNameLst>
                                      </p:cBhvr>
                                      <p:to>
                                        <p:strVal val="visible"/>
                                      </p:to>
                                    </p:set>
                                    <p:animEffect transition="in" filter="fade">
                                      <p:cBhvr>
                                        <p:cTn id="93" dur="1000"/>
                                        <p:tgtEl>
                                          <p:spTgt spid="5">
                                            <p:txEl>
                                              <p:pRg st="6" end="6"/>
                                            </p:txEl>
                                          </p:spTgt>
                                        </p:tgtEl>
                                      </p:cBhvr>
                                    </p:animEffect>
                                    <p:anim calcmode="lin" valueType="num">
                                      <p:cBhvr>
                                        <p:cTn id="94"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95"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9778" y="172452"/>
            <a:ext cx="10058402" cy="1219200"/>
          </a:xfrm>
        </p:spPr>
        <p:txBody>
          <a:bodyPr anchor="ctr"/>
          <a:lstStyle/>
          <a:p>
            <a:pPr algn="r" rtl="1"/>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مقدمه</a:t>
            </a:r>
            <a:endParaRPr lang="en-US"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endParaRPr>
          </a:p>
        </p:txBody>
      </p:sp>
      <p:sp>
        <p:nvSpPr>
          <p:cNvPr id="3" name="Content Placeholder 2"/>
          <p:cNvSpPr>
            <a:spLocks noGrp="1"/>
          </p:cNvSpPr>
          <p:nvPr>
            <p:ph idx="1"/>
          </p:nvPr>
        </p:nvSpPr>
        <p:spPr>
          <a:xfrm>
            <a:off x="1239254" y="1391652"/>
            <a:ext cx="9905474" cy="4195481"/>
          </a:xfrm>
        </p:spPr>
        <p:txBody>
          <a:bodyPr>
            <a:noAutofit/>
          </a:bodyPr>
          <a:lstStyle/>
          <a:p>
            <a:pPr lvl="0" algn="just" rtl="1">
              <a:lnSpc>
                <a:spcPct val="150000"/>
              </a:lnSpc>
            </a:pPr>
            <a:r>
              <a:rPr lang="fa-IR" sz="2200" dirty="0">
                <a:solidFill>
                  <a:schemeClr val="tx2"/>
                </a:solidFill>
                <a:latin typeface="Tw Cen MT"/>
                <a:cs typeface="B Homa" panose="00000400000000000000" pitchFamily="2" charset="-78"/>
              </a:rPr>
              <a:t>بسیاری از پروژه های شهری از قبیل بازسازی یا توسعه ی حومه ی شهر به علل گوناگونی توانایی حل مسائل </a:t>
            </a:r>
            <a:r>
              <a:rPr lang="fa-IR" sz="2200" dirty="0" smtClean="0">
                <a:solidFill>
                  <a:schemeClr val="tx2"/>
                </a:solidFill>
                <a:latin typeface="Tw Cen MT"/>
                <a:cs typeface="B Homa" panose="00000400000000000000" pitchFamily="2" charset="-78"/>
              </a:rPr>
              <a:t>تمامی </a:t>
            </a:r>
            <a:r>
              <a:rPr lang="fa-IR" sz="2200" dirty="0">
                <a:solidFill>
                  <a:schemeClr val="tx2"/>
                </a:solidFill>
                <a:latin typeface="Tw Cen MT"/>
                <a:cs typeface="B Homa" panose="00000400000000000000" pitchFamily="2" charset="-78"/>
              </a:rPr>
              <a:t>قطعات بصورت هماهنگ را ندارند</a:t>
            </a:r>
            <a:r>
              <a:rPr lang="fa-IR" sz="2200" dirty="0" smtClean="0">
                <a:solidFill>
                  <a:schemeClr val="tx2"/>
                </a:solidFill>
                <a:latin typeface="Tw Cen MT"/>
                <a:cs typeface="B Homa" panose="00000400000000000000" pitchFamily="2" charset="-78"/>
              </a:rPr>
              <a:t>. از </a:t>
            </a:r>
            <a:r>
              <a:rPr lang="fa-IR" sz="2200" dirty="0">
                <a:solidFill>
                  <a:schemeClr val="tx2"/>
                </a:solidFill>
                <a:latin typeface="Tw Cen MT"/>
                <a:cs typeface="B Homa" panose="00000400000000000000" pitchFamily="2" charset="-78"/>
              </a:rPr>
              <a:t>این رو از روشی با نام </a:t>
            </a:r>
            <a:r>
              <a:rPr lang="fa-IR" sz="2200" b="1" u="sng" dirty="0">
                <a:solidFill>
                  <a:schemeClr val="accent5">
                    <a:lumMod val="60000"/>
                    <a:lumOff val="40000"/>
                  </a:schemeClr>
                </a:solidFill>
                <a:latin typeface="Tw Cen MT"/>
                <a:cs typeface="B Homa" panose="00000400000000000000" pitchFamily="2" charset="-78"/>
              </a:rPr>
              <a:t>طراحی شهری هماهنگ </a:t>
            </a:r>
            <a:r>
              <a:rPr lang="fa-IR" sz="2200" dirty="0">
                <a:solidFill>
                  <a:schemeClr val="tx2"/>
                </a:solidFill>
                <a:latin typeface="Tw Cen MT"/>
                <a:cs typeface="B Homa" panose="00000400000000000000" pitchFamily="2" charset="-78"/>
              </a:rPr>
              <a:t>برای اجرا </a:t>
            </a:r>
            <a:r>
              <a:rPr lang="fa-IR" sz="2200" dirty="0" smtClean="0">
                <a:solidFill>
                  <a:schemeClr val="tx2"/>
                </a:solidFill>
                <a:latin typeface="Tw Cen MT"/>
                <a:cs typeface="B Homa" panose="00000400000000000000" pitchFamily="2" charset="-78"/>
              </a:rPr>
              <a:t>و به </a:t>
            </a:r>
            <a:r>
              <a:rPr lang="fa-IR" sz="2200" dirty="0">
                <a:solidFill>
                  <a:schemeClr val="tx2"/>
                </a:solidFill>
                <a:latin typeface="Tw Cen MT"/>
                <a:cs typeface="B Homa" panose="00000400000000000000" pitchFamily="2" charset="-78"/>
              </a:rPr>
              <a:t>انجام رسیدن طرح استفاده </a:t>
            </a:r>
            <a:r>
              <a:rPr lang="fa-IR" sz="2200" dirty="0" smtClean="0">
                <a:solidFill>
                  <a:schemeClr val="tx2"/>
                </a:solidFill>
                <a:latin typeface="Tw Cen MT"/>
                <a:cs typeface="B Homa" panose="00000400000000000000" pitchFamily="2" charset="-78"/>
              </a:rPr>
              <a:t>می شود</a:t>
            </a:r>
            <a:r>
              <a:rPr lang="fa-IR" sz="2200" dirty="0">
                <a:solidFill>
                  <a:schemeClr val="tx2"/>
                </a:solidFill>
                <a:latin typeface="Tw Cen MT"/>
                <a:cs typeface="B Homa" panose="00000400000000000000" pitchFamily="2" charset="-78"/>
              </a:rPr>
              <a:t>.</a:t>
            </a:r>
          </a:p>
          <a:p>
            <a:pPr lvl="0" algn="just" rtl="1">
              <a:lnSpc>
                <a:spcPct val="150000"/>
              </a:lnSpc>
            </a:pPr>
            <a:r>
              <a:rPr lang="fa-IR" sz="2200" dirty="0">
                <a:solidFill>
                  <a:schemeClr val="tx2"/>
                </a:solidFill>
                <a:latin typeface="Tw Cen MT"/>
                <a:cs typeface="B Homa" panose="00000400000000000000" pitchFamily="2" charset="-78"/>
              </a:rPr>
              <a:t>از نظر رویه ای طرح های شهری هماهنگ باهم مشابهند اما میزان کنترل </a:t>
            </a:r>
            <a:r>
              <a:rPr lang="fa-IR" sz="2200" dirty="0" smtClean="0">
                <a:solidFill>
                  <a:schemeClr val="tx2"/>
                </a:solidFill>
                <a:latin typeface="Tw Cen MT"/>
                <a:cs typeface="B Homa" panose="00000400000000000000" pitchFamily="2" charset="-78"/>
              </a:rPr>
              <a:t>برطرح</a:t>
            </a:r>
            <a:r>
              <a:rPr lang="fa-IR" sz="2200" dirty="0">
                <a:solidFill>
                  <a:schemeClr val="tx2"/>
                </a:solidFill>
                <a:latin typeface="Tw Cen MT"/>
                <a:cs typeface="B Homa" panose="00000400000000000000" pitchFamily="2" charset="-78"/>
              </a:rPr>
              <a:t>،</a:t>
            </a:r>
            <a:r>
              <a:rPr lang="fa-IR" sz="2200" dirty="0" smtClean="0">
                <a:solidFill>
                  <a:schemeClr val="tx2"/>
                </a:solidFill>
                <a:latin typeface="Tw Cen MT"/>
                <a:cs typeface="B Homa" panose="00000400000000000000" pitchFamily="2" charset="-78"/>
              </a:rPr>
              <a:t> نقطه </a:t>
            </a:r>
            <a:r>
              <a:rPr lang="fa-IR" sz="2200" dirty="0">
                <a:solidFill>
                  <a:schemeClr val="tx2"/>
                </a:solidFill>
                <a:latin typeface="Tw Cen MT"/>
                <a:cs typeface="B Homa" panose="00000400000000000000" pitchFamily="2" charset="-78"/>
              </a:rPr>
              <a:t>ی تاکید </a:t>
            </a:r>
            <a:r>
              <a:rPr lang="fa-IR" sz="2200" dirty="0" smtClean="0">
                <a:solidFill>
                  <a:schemeClr val="tx2"/>
                </a:solidFill>
                <a:latin typeface="Tw Cen MT"/>
                <a:cs typeface="B Homa" panose="00000400000000000000" pitchFamily="2" charset="-78"/>
              </a:rPr>
              <a:t>و توجه </a:t>
            </a:r>
            <a:r>
              <a:rPr lang="fa-IR" sz="2200" dirty="0">
                <a:solidFill>
                  <a:schemeClr val="tx2"/>
                </a:solidFill>
                <a:latin typeface="Tw Cen MT"/>
                <a:cs typeface="B Homa" panose="00000400000000000000" pitchFamily="2" charset="-78"/>
              </a:rPr>
              <a:t>آنها بستگی به </a:t>
            </a:r>
            <a:r>
              <a:rPr lang="fa-IR" sz="2200" dirty="0" smtClean="0">
                <a:solidFill>
                  <a:schemeClr val="tx2"/>
                </a:solidFill>
                <a:latin typeface="Tw Cen MT"/>
                <a:cs typeface="B Homa" panose="00000400000000000000" pitchFamily="2" charset="-78"/>
              </a:rPr>
              <a:t>ماهیت </a:t>
            </a:r>
            <a:r>
              <a:rPr lang="fa-IR" sz="2200" dirty="0">
                <a:solidFill>
                  <a:schemeClr val="tx2"/>
                </a:solidFill>
                <a:latin typeface="Tw Cen MT"/>
                <a:cs typeface="B Homa" panose="00000400000000000000" pitchFamily="2" charset="-78"/>
              </a:rPr>
              <a:t>یک فرهنگ و ماهیت اولویت های تعیین شده توسط </a:t>
            </a:r>
            <a:r>
              <a:rPr lang="fa-IR" sz="2200" dirty="0" smtClean="0">
                <a:solidFill>
                  <a:schemeClr val="tx2"/>
                </a:solidFill>
                <a:latin typeface="Tw Cen MT"/>
                <a:cs typeface="B Homa" panose="00000400000000000000" pitchFamily="2" charset="-78"/>
              </a:rPr>
              <a:t>گروه های </a:t>
            </a:r>
            <a:r>
              <a:rPr lang="fa-IR" sz="2200" dirty="0">
                <a:solidFill>
                  <a:schemeClr val="tx2"/>
                </a:solidFill>
                <a:latin typeface="Tw Cen MT"/>
                <a:cs typeface="B Homa" panose="00000400000000000000" pitchFamily="2" charset="-78"/>
              </a:rPr>
              <a:t>ذی نفع دارد.(</a:t>
            </a:r>
            <a:r>
              <a:rPr lang="fa-IR" sz="2200" dirty="0">
                <a:solidFill>
                  <a:schemeClr val="tx2"/>
                </a:solidFill>
                <a:cs typeface="B Homa" panose="00000400000000000000" pitchFamily="2" charset="-78"/>
              </a:rPr>
              <a:t>جان </a:t>
            </a:r>
            <a:r>
              <a:rPr lang="fa-IR" sz="2200" dirty="0" smtClean="0">
                <a:solidFill>
                  <a:schemeClr val="tx2"/>
                </a:solidFill>
                <a:cs typeface="B Homa" panose="00000400000000000000" pitchFamily="2" charset="-78"/>
              </a:rPr>
              <a:t>لنگ، 1391: 45)</a:t>
            </a:r>
            <a:endParaRPr lang="fa-IR" sz="2200" dirty="0">
              <a:solidFill>
                <a:schemeClr val="tx2"/>
              </a:solidFill>
              <a:cs typeface="B Homa" panose="00000400000000000000" pitchFamily="2" charset="-78"/>
            </a:endParaRPr>
          </a:p>
          <a:p>
            <a:pPr algn="just" rtl="1">
              <a:lnSpc>
                <a:spcPct val="150000"/>
              </a:lnSpc>
            </a:pPr>
            <a:r>
              <a:rPr lang="fa-IR" sz="2200" dirty="0">
                <a:solidFill>
                  <a:schemeClr val="tx2"/>
                </a:solidFill>
                <a:latin typeface="Tw Cen MT"/>
                <a:cs typeface="B Homa" panose="00000400000000000000" pitchFamily="2" charset="-78"/>
              </a:rPr>
              <a:t>بتری پارک یکی از معروفترین نمونه های طراحی شهری هماهنگ در قسمت پایین منهتن نیویورک در آمریکا می باشد. (</a:t>
            </a:r>
            <a:r>
              <a:rPr lang="fa-IR" sz="2200" dirty="0">
                <a:solidFill>
                  <a:schemeClr val="tx2"/>
                </a:solidFill>
                <a:cs typeface="B Homa" panose="00000400000000000000" pitchFamily="2" charset="-78"/>
              </a:rPr>
              <a:t>جان </a:t>
            </a:r>
            <a:r>
              <a:rPr lang="fa-IR" sz="2200" dirty="0" smtClean="0">
                <a:solidFill>
                  <a:schemeClr val="tx2"/>
                </a:solidFill>
                <a:cs typeface="B Homa" panose="00000400000000000000" pitchFamily="2" charset="-78"/>
              </a:rPr>
              <a:t>لنگ، 1391: 318</a:t>
            </a:r>
            <a:r>
              <a:rPr lang="fa-IR" sz="2200" dirty="0" smtClean="0">
                <a:solidFill>
                  <a:schemeClr val="tx2"/>
                </a:solidFill>
                <a:latin typeface="Tw Cen MT"/>
                <a:cs typeface="B Homa" panose="00000400000000000000" pitchFamily="2" charset="-78"/>
              </a:rPr>
              <a:t>)</a:t>
            </a:r>
            <a:endParaRPr lang="fa-IR" sz="2200" dirty="0">
              <a:solidFill>
                <a:schemeClr val="tx2"/>
              </a:solidFill>
              <a:cs typeface="B Homa" panose="00000400000000000000" pitchFamily="2" charset="-78"/>
            </a:endParaRPr>
          </a:p>
          <a:p>
            <a:pPr lvl="0" algn="just" rtl="1">
              <a:lnSpc>
                <a:spcPct val="150000"/>
              </a:lnSpc>
            </a:pPr>
            <a:endParaRPr lang="fa-IR" sz="2200" dirty="0">
              <a:solidFill>
                <a:schemeClr val="tx2"/>
              </a:solidFill>
              <a:latin typeface="Tw Cen MT"/>
              <a:cs typeface="B Homa" panose="00000400000000000000" pitchFamily="2" charset="-78"/>
            </a:endParaRPr>
          </a:p>
          <a:p>
            <a:pPr algn="just" rtl="1"/>
            <a:endParaRPr lang="en-US" sz="2200" dirty="0">
              <a:solidFill>
                <a:schemeClr val="tx2"/>
              </a:solidFill>
              <a:cs typeface="B Homa" panose="00000400000000000000" pitchFamily="2" charset="-78"/>
            </a:endParaRPr>
          </a:p>
        </p:txBody>
      </p:sp>
    </p:spTree>
    <p:extLst>
      <p:ext uri="{BB962C8B-B14F-4D97-AF65-F5344CB8AC3E}">
        <p14:creationId xmlns:p14="http://schemas.microsoft.com/office/powerpoint/2010/main" val="2501549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0059" y="0"/>
            <a:ext cx="9404723" cy="140053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تاریخچه بتری </a:t>
            </a:r>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پارک</a:t>
            </a:r>
            <a:endParaRPr lang="en-US"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endParaRPr>
          </a:p>
        </p:txBody>
      </p:sp>
      <p:sp>
        <p:nvSpPr>
          <p:cNvPr id="3" name="Content Placeholder 2"/>
          <p:cNvSpPr>
            <a:spLocks noGrp="1"/>
          </p:cNvSpPr>
          <p:nvPr>
            <p:ph idx="1"/>
          </p:nvPr>
        </p:nvSpPr>
        <p:spPr>
          <a:xfrm>
            <a:off x="794085" y="1306960"/>
            <a:ext cx="10855968" cy="4195481"/>
          </a:xfrm>
        </p:spPr>
        <p:txBody>
          <a:bodyPr>
            <a:noAutofit/>
          </a:bodyPr>
          <a:lstStyle/>
          <a:p>
            <a:pPr algn="just" rtl="1"/>
            <a:r>
              <a:rPr lang="fa-IR" sz="2200" dirty="0">
                <a:solidFill>
                  <a:schemeClr val="tx2"/>
                </a:solidFill>
                <a:cs typeface="B Homa" panose="00000400000000000000" pitchFamily="2" charset="-78"/>
              </a:rPr>
              <a:t>در طول قرن 19 و اوایل قرن 20 بتری پارک سیتی کنونی تحت عنوان سوریه کوچک شناخته می شد که متشکل از اقوام لبنانی، یونانی، ارمنی و سایر گروه های قومی بود. یک یادآور دیرپای گذشته ی قومی این ناحیه کلیسای ارتدکس یونانی سنت نیکلاس سابق است که در حادثه تروریستی 11 سپتامبر تخریب گردید. یک کلیسای تاریخی دیگر یعنی کلیسای کاتولیک سنت جرج هنوز هم در خیابان واشنگتن 103 پا بر جا است.</a:t>
            </a:r>
            <a:endParaRPr lang="en-US" sz="2200" dirty="0">
              <a:solidFill>
                <a:schemeClr val="tx2"/>
              </a:solidFill>
              <a:cs typeface="B Homa" panose="00000400000000000000" pitchFamily="2" charset="-78"/>
            </a:endParaRPr>
          </a:p>
          <a:p>
            <a:pPr algn="just" rtl="1"/>
            <a:r>
              <a:rPr lang="fa-IR" sz="2200" dirty="0">
                <a:solidFill>
                  <a:schemeClr val="tx2"/>
                </a:solidFill>
                <a:cs typeface="B Homa" panose="00000400000000000000" pitchFamily="2" charset="-78"/>
              </a:rPr>
              <a:t>در اواخر سال های 1950، ناحیه ی بندری </a:t>
            </a:r>
            <a:r>
              <a:rPr lang="fa-IR" sz="2200" dirty="0" smtClean="0">
                <a:solidFill>
                  <a:schemeClr val="tx2"/>
                </a:solidFill>
                <a:cs typeface="B Homa" panose="00000400000000000000" pitchFamily="2" charset="-78"/>
              </a:rPr>
              <a:t>که زمانی پررونق بود در بخش تجاری </a:t>
            </a:r>
            <a:r>
              <a:rPr lang="fa-IR" sz="2200" dirty="0">
                <a:solidFill>
                  <a:schemeClr val="tx2"/>
                </a:solidFill>
                <a:cs typeface="B Homa" panose="00000400000000000000" pitchFamily="2" charset="-78"/>
              </a:rPr>
              <a:t>منهتن به وسیله ی شماری از اسکله های ویران کشتی ها اشغال شده بود که قربانیان صعود شرکت های کشتیرانی حمل کالا با کانتینر که آمد و </a:t>
            </a:r>
            <a:r>
              <a:rPr lang="fa-IR" sz="2200" dirty="0" smtClean="0">
                <a:solidFill>
                  <a:schemeClr val="tx2"/>
                </a:solidFill>
                <a:cs typeface="B Homa" panose="00000400000000000000" pitchFamily="2" charset="-78"/>
              </a:rPr>
              <a:t>شد های </a:t>
            </a:r>
            <a:r>
              <a:rPr lang="fa-IR" sz="2200" dirty="0">
                <a:solidFill>
                  <a:schemeClr val="tx2"/>
                </a:solidFill>
                <a:cs typeface="B Homa" panose="00000400000000000000" pitchFamily="2" charset="-78"/>
              </a:rPr>
              <a:t>دریایی را به سمت بندر الیزابت در نیوجرسی منحرف کرد، شده بودند. پیشنهاد اولیه احیای این ناحیه از طریق خاکریزی در اوایل سال 1960 توسط موسسات خصوصی ارائه گردید و مورد حمایت شهردار قرار گرفت. این طرح هنگامی که فرماندار نلسون راک فلر تمایل خودش برای توسعه ی مجدد بخشی از این ناحیه را به عنوان پروژه ای مجزا اعلام کرد دچار پیچیدگی شد. گروه های گوناگون به یک توافق جمعی رسیدند و درسال 1966 فرماندار پیشنهادی را رونمایی نمود که بعدها بتری پارک سیتی می گردید. </a:t>
            </a:r>
            <a:endParaRPr lang="fa-IR" sz="2200" dirty="0" smtClean="0">
              <a:solidFill>
                <a:schemeClr val="tx2"/>
              </a:solidFill>
              <a:cs typeface="B Homa" panose="00000400000000000000" pitchFamily="2" charset="-78"/>
            </a:endParaRPr>
          </a:p>
          <a:p>
            <a:pPr algn="just" rtl="1"/>
            <a:r>
              <a:rPr lang="fa-IR" sz="2200" dirty="0">
                <a:solidFill>
                  <a:schemeClr val="tx2"/>
                </a:solidFill>
                <a:cs typeface="B Homa" panose="00000400000000000000" pitchFamily="2" charset="-78"/>
              </a:rPr>
              <a:t>در سال 1968 هیئت قانونگذاری ایالت نیویورک مرجع رسمی بتری پارک سیتی(</a:t>
            </a:r>
            <a:r>
              <a:rPr lang="en-US" sz="2200" dirty="0">
                <a:solidFill>
                  <a:schemeClr val="tx2"/>
                </a:solidFill>
                <a:cs typeface="B Homa" panose="00000400000000000000" pitchFamily="2" charset="-78"/>
              </a:rPr>
              <a:t>BPCA</a:t>
            </a:r>
            <a:r>
              <a:rPr lang="fa-IR" sz="2200" dirty="0">
                <a:solidFill>
                  <a:schemeClr val="tx2"/>
                </a:solidFill>
                <a:cs typeface="B Homa" panose="00000400000000000000" pitchFamily="2" charset="-78"/>
              </a:rPr>
              <a:t>) رابرای نظارت بر توسعه ی آن ایجاد نمود. بنگاه توسعه ی شهری ایالت نیویورک و 10 نهاد دولتی دیگر نیز در توسعه ی این پروژه دخیل بودند</a:t>
            </a:r>
            <a:r>
              <a:rPr lang="fa-IR" sz="2200" dirty="0" smtClean="0">
                <a:solidFill>
                  <a:schemeClr val="tx2"/>
                </a:solidFill>
                <a:cs typeface="B Homa" panose="00000400000000000000" pitchFamily="2" charset="-78"/>
              </a:rPr>
              <a:t>. (</a:t>
            </a:r>
            <a:r>
              <a:rPr lang="en-US" sz="2200" dirty="0" smtClean="0">
                <a:solidFill>
                  <a:schemeClr val="tx2"/>
                </a:solidFill>
                <a:cs typeface="B Homa" panose="00000400000000000000" pitchFamily="2" charset="-78"/>
              </a:rPr>
              <a:t>en.Wikipedia.org</a:t>
            </a:r>
            <a:r>
              <a:rPr lang="fa-IR" sz="2200" dirty="0" smtClean="0">
                <a:solidFill>
                  <a:schemeClr val="tx2"/>
                </a:solidFill>
                <a:cs typeface="B Homa" panose="00000400000000000000" pitchFamily="2" charset="-78"/>
              </a:rPr>
              <a:t>)</a:t>
            </a:r>
            <a:endParaRPr lang="en-US" sz="2200" dirty="0">
              <a:solidFill>
                <a:schemeClr val="tx2"/>
              </a:solidFill>
              <a:cs typeface="B Homa" panose="00000400000000000000" pitchFamily="2" charset="-78"/>
            </a:endParaRPr>
          </a:p>
        </p:txBody>
      </p:sp>
    </p:spTree>
    <p:extLst>
      <p:ext uri="{BB962C8B-B14F-4D97-AF65-F5344CB8AC3E}">
        <p14:creationId xmlns:p14="http://schemas.microsoft.com/office/powerpoint/2010/main" val="2608486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3833" y="37241"/>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موقعیت بتری پارک سیتی</a:t>
            </a:r>
            <a:endParaRPr lang="en-US"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endParaRPr>
          </a:p>
        </p:txBody>
      </p:sp>
      <p:sp>
        <p:nvSpPr>
          <p:cNvPr id="4" name="Content Placeholder 3"/>
          <p:cNvSpPr>
            <a:spLocks noGrp="1"/>
          </p:cNvSpPr>
          <p:nvPr>
            <p:ph sz="half" idx="1"/>
          </p:nvPr>
        </p:nvSpPr>
        <p:spPr>
          <a:xfrm>
            <a:off x="6713034" y="1219200"/>
            <a:ext cx="4410580" cy="4187952"/>
          </a:xfrm>
        </p:spPr>
        <p:txBody>
          <a:bodyPr>
            <a:noAutofit/>
          </a:bodyPr>
          <a:lstStyle/>
          <a:p>
            <a:pPr algn="just" rtl="1"/>
            <a:r>
              <a:rPr lang="fa-IR" sz="2000" dirty="0" smtClean="0">
                <a:solidFill>
                  <a:schemeClr val="tx2"/>
                </a:solidFill>
                <a:cs typeface="B Homa" panose="00000400000000000000" pitchFamily="2" charset="-78"/>
              </a:rPr>
              <a:t>بتری پارک سیتی در </a:t>
            </a:r>
            <a:r>
              <a:rPr lang="fa-IR" sz="2000" dirty="0">
                <a:solidFill>
                  <a:schemeClr val="tx2"/>
                </a:solidFill>
                <a:cs typeface="B Homa" panose="00000400000000000000" pitchFamily="2" charset="-78"/>
              </a:rPr>
              <a:t>زمینی به مساحت 92 آکر در جنوب </a:t>
            </a:r>
            <a:r>
              <a:rPr lang="fa-IR" sz="2000" dirty="0" smtClean="0">
                <a:solidFill>
                  <a:schemeClr val="tx2"/>
                </a:solidFill>
                <a:cs typeface="B Homa" panose="00000400000000000000" pitchFamily="2" charset="-78"/>
              </a:rPr>
              <a:t>غربی</a:t>
            </a:r>
            <a:r>
              <a:rPr lang="en-US" sz="2000" dirty="0" smtClean="0">
                <a:solidFill>
                  <a:schemeClr val="tx2"/>
                </a:solidFill>
                <a:cs typeface="B Homa" panose="00000400000000000000" pitchFamily="2" charset="-78"/>
              </a:rPr>
              <a:t> </a:t>
            </a:r>
            <a:r>
              <a:rPr lang="fa-IR" sz="2000" dirty="0" smtClean="0">
                <a:solidFill>
                  <a:schemeClr val="tx2"/>
                </a:solidFill>
                <a:cs typeface="B Homa" panose="00000400000000000000" pitchFamily="2" charset="-78"/>
              </a:rPr>
              <a:t>منهتن در شهر نیویورک در </a:t>
            </a:r>
            <a:r>
              <a:rPr lang="fa-IR" sz="2000" dirty="0">
                <a:solidFill>
                  <a:schemeClr val="tx2"/>
                </a:solidFill>
                <a:cs typeface="B Homa" panose="00000400000000000000" pitchFamily="2" charset="-78"/>
              </a:rPr>
              <a:t>کنار رودخانه ی </a:t>
            </a:r>
            <a:r>
              <a:rPr lang="fa-IR" sz="2000" dirty="0" smtClean="0">
                <a:solidFill>
                  <a:schemeClr val="tx2"/>
                </a:solidFill>
                <a:cs typeface="B Homa" panose="00000400000000000000" pitchFamily="2" charset="-78"/>
              </a:rPr>
              <a:t>هادسون قرار </a:t>
            </a:r>
            <a:r>
              <a:rPr lang="fa-IR" sz="2000" dirty="0">
                <a:solidFill>
                  <a:schemeClr val="tx2"/>
                </a:solidFill>
                <a:cs typeface="B Homa" panose="00000400000000000000" pitchFamily="2" charset="-78"/>
              </a:rPr>
              <a:t>گرفته است . </a:t>
            </a:r>
            <a:r>
              <a:rPr lang="fa-IR" sz="2000" dirty="0" smtClean="0">
                <a:solidFill>
                  <a:schemeClr val="tx2"/>
                </a:solidFill>
                <a:cs typeface="B Homa" panose="00000400000000000000" pitchFamily="2" charset="-78"/>
              </a:rPr>
              <a:t>این پارک در </a:t>
            </a:r>
            <a:r>
              <a:rPr lang="fa-IR" sz="2000" dirty="0">
                <a:solidFill>
                  <a:schemeClr val="tx2"/>
                </a:solidFill>
                <a:cs typeface="B Homa" panose="00000400000000000000" pitchFamily="2" charset="-78"/>
              </a:rPr>
              <a:t>کنار مرکز تجاری جهان واقع شده </a:t>
            </a:r>
            <a:r>
              <a:rPr lang="fa-IR" sz="2000" dirty="0" smtClean="0">
                <a:solidFill>
                  <a:schemeClr val="tx2"/>
                </a:solidFill>
                <a:cs typeface="B Homa" panose="00000400000000000000" pitchFamily="2" charset="-78"/>
              </a:rPr>
              <a:t>است</a:t>
            </a:r>
            <a:r>
              <a:rPr lang="fa-IR" sz="2000" dirty="0">
                <a:solidFill>
                  <a:schemeClr val="tx2"/>
                </a:solidFill>
                <a:cs typeface="B Homa" panose="00000400000000000000" pitchFamily="2" charset="-78"/>
              </a:rPr>
              <a:t>. </a:t>
            </a:r>
            <a:r>
              <a:rPr lang="fa-IR" sz="2000" dirty="0" smtClean="0">
                <a:solidFill>
                  <a:schemeClr val="tx2"/>
                </a:solidFill>
                <a:cs typeface="B Homa" panose="00000400000000000000" pitchFamily="2" charset="-78"/>
              </a:rPr>
              <a:t>این پارک با </a:t>
            </a:r>
            <a:r>
              <a:rPr lang="fa-IR" sz="2000" dirty="0">
                <a:solidFill>
                  <a:schemeClr val="tx2"/>
                </a:solidFill>
                <a:cs typeface="B Homa" panose="00000400000000000000" pitchFamily="2" charset="-78"/>
              </a:rPr>
              <a:t>مسافتی کوتاه از بخش مالی شروع شده تا نزدیکی وال استریت ادامه </a:t>
            </a:r>
            <a:r>
              <a:rPr lang="fa-IR" sz="2000" dirty="0" smtClean="0">
                <a:solidFill>
                  <a:schemeClr val="tx2"/>
                </a:solidFill>
                <a:cs typeface="B Homa" panose="00000400000000000000" pitchFamily="2" charset="-78"/>
              </a:rPr>
              <a:t>دارد</a:t>
            </a:r>
            <a:r>
              <a:rPr lang="en-US" sz="1600" dirty="0" smtClean="0">
                <a:solidFill>
                  <a:schemeClr val="tx2"/>
                </a:solidFill>
              </a:rPr>
              <a:t>www.amny.com)</a:t>
            </a:r>
            <a:r>
              <a:rPr lang="fa-IR" sz="1600" dirty="0" smtClean="0">
                <a:solidFill>
                  <a:schemeClr val="tx2"/>
                </a:solidFill>
              </a:rPr>
              <a:t>)</a:t>
            </a:r>
            <a:r>
              <a:rPr lang="fa-IR" sz="2000" dirty="0" smtClean="0">
                <a:solidFill>
                  <a:schemeClr val="tx2"/>
                </a:solidFill>
              </a:rPr>
              <a:t>.</a:t>
            </a:r>
            <a:endParaRPr lang="fa-IR" sz="2000" dirty="0" smtClean="0">
              <a:solidFill>
                <a:schemeClr val="tx2"/>
              </a:solidFill>
              <a:cs typeface="B Homa" panose="00000400000000000000" pitchFamily="2" charset="-78"/>
            </a:endParaRPr>
          </a:p>
          <a:p>
            <a:pPr algn="justLow" rtl="1"/>
            <a:r>
              <a:rPr lang="fa-IR" sz="2000" dirty="0" smtClean="0">
                <a:solidFill>
                  <a:schemeClr val="tx2"/>
                </a:solidFill>
                <a:cs typeface="B Homa" panose="00000400000000000000" pitchFamily="2" charset="-78"/>
              </a:rPr>
              <a:t>این پارک با </a:t>
            </a:r>
            <a:r>
              <a:rPr lang="fa-IR" sz="2000" dirty="0">
                <a:solidFill>
                  <a:schemeClr val="tx2"/>
                </a:solidFill>
                <a:cs typeface="B Homa" panose="00000400000000000000" pitchFamily="2" charset="-78"/>
              </a:rPr>
              <a:t>اینکه مقر مرکز جهانی امور مالی و باغ زمستانی است اما بیش تر محله های آن مسکونی است همراه </a:t>
            </a:r>
            <a:r>
              <a:rPr lang="fa-IR" sz="2000" dirty="0" smtClean="0">
                <a:solidFill>
                  <a:schemeClr val="tx2"/>
                </a:solidFill>
                <a:cs typeface="B Homa" panose="00000400000000000000" pitchFamily="2" charset="-78"/>
              </a:rPr>
              <a:t>ساختمان های خرده فروشی با </a:t>
            </a:r>
            <a:r>
              <a:rPr lang="fa-IR" sz="2000" dirty="0">
                <a:solidFill>
                  <a:schemeClr val="tx2"/>
                </a:solidFill>
                <a:cs typeface="B Homa" panose="00000400000000000000" pitchFamily="2" charset="-78"/>
              </a:rPr>
              <a:t>پارک های زیبای هادسون ریور و بتری پارک که یک سوم ناحیه را اشغال </a:t>
            </a:r>
            <a:r>
              <a:rPr lang="fa-IR" sz="2000" dirty="0" smtClean="0">
                <a:solidFill>
                  <a:schemeClr val="tx2"/>
                </a:solidFill>
                <a:cs typeface="B Homa" panose="00000400000000000000" pitchFamily="2" charset="-78"/>
              </a:rPr>
              <a:t>می کنند و اسکله </a:t>
            </a:r>
            <a:r>
              <a:rPr lang="fa-IR" sz="2000" dirty="0">
                <a:solidFill>
                  <a:schemeClr val="tx2"/>
                </a:solidFill>
                <a:cs typeface="B Homa" panose="00000400000000000000" pitchFamily="2" charset="-78"/>
              </a:rPr>
              <a:t>زیبای گردشگری </a:t>
            </a:r>
            <a:r>
              <a:rPr lang="fa-IR" sz="2000" dirty="0" smtClean="0">
                <a:solidFill>
                  <a:schemeClr val="tx2"/>
                </a:solidFill>
                <a:cs typeface="B Homa" panose="00000400000000000000" pitchFamily="2" charset="-78"/>
              </a:rPr>
              <a:t>آن</a:t>
            </a:r>
            <a:r>
              <a:rPr lang="fa-IR" sz="2000" u="sng" dirty="0">
                <a:solidFill>
                  <a:schemeClr val="tx2"/>
                </a:solidFill>
              </a:rPr>
              <a:t> </a:t>
            </a:r>
            <a:r>
              <a:rPr lang="en-US" sz="1600" dirty="0">
                <a:solidFill>
                  <a:schemeClr val="tx2"/>
                </a:solidFill>
              </a:rPr>
              <a:t>www.amny.com)</a:t>
            </a:r>
            <a:r>
              <a:rPr lang="fa-IR" sz="1600" dirty="0">
                <a:solidFill>
                  <a:schemeClr val="tx2"/>
                </a:solidFill>
              </a:rPr>
              <a:t>)</a:t>
            </a:r>
            <a:r>
              <a:rPr lang="fa-IR" sz="2000" dirty="0">
                <a:solidFill>
                  <a:schemeClr val="tx2"/>
                </a:solidFill>
              </a:rPr>
              <a:t>.</a:t>
            </a:r>
            <a:endParaRPr lang="en-US" sz="1600" dirty="0">
              <a:solidFill>
                <a:schemeClr val="tx2"/>
              </a:solidFill>
              <a:cs typeface="B Homa" panose="00000400000000000000" pitchFamily="2" charset="-78"/>
            </a:endParaRPr>
          </a:p>
        </p:txBody>
      </p:sp>
      <p:sp>
        <p:nvSpPr>
          <p:cNvPr id="9" name="Content Placeholder 3"/>
          <p:cNvSpPr>
            <a:spLocks noGrp="1"/>
          </p:cNvSpPr>
          <p:nvPr>
            <p:ph sz="half" idx="2"/>
          </p:nvPr>
        </p:nvSpPr>
        <p:spPr>
          <a:xfrm>
            <a:off x="1065212" y="1219200"/>
            <a:ext cx="4410580" cy="4187952"/>
          </a:xfrm>
        </p:spPr>
        <p:txBody>
          <a:bodyPr>
            <a:noAutofit/>
          </a:bodyPr>
          <a:lstStyle/>
          <a:p>
            <a:pPr algn="just" rtl="1"/>
            <a:r>
              <a:rPr lang="fa-IR" sz="2000" dirty="0" smtClean="0">
                <a:solidFill>
                  <a:schemeClr val="tx2"/>
                </a:solidFill>
                <a:cs typeface="B Homa" panose="00000400000000000000" pitchFamily="2" charset="-78"/>
              </a:rPr>
              <a:t>اسم </a:t>
            </a:r>
            <a:r>
              <a:rPr lang="fa-IR" sz="2000" dirty="0">
                <a:solidFill>
                  <a:schemeClr val="tx2"/>
                </a:solidFill>
                <a:cs typeface="B Homa" panose="00000400000000000000" pitchFamily="2" charset="-78"/>
              </a:rPr>
              <a:t>بتری پارک سیتی از </a:t>
            </a:r>
            <a:r>
              <a:rPr lang="en-US" sz="2000" dirty="0">
                <a:solidFill>
                  <a:schemeClr val="tx2"/>
                </a:solidFill>
                <a:cs typeface="B Homa" panose="00000400000000000000" pitchFamily="2" charset="-78"/>
              </a:rPr>
              <a:t>artillery battery </a:t>
            </a:r>
            <a:r>
              <a:rPr lang="fa-IR" sz="2000" dirty="0">
                <a:solidFill>
                  <a:schemeClr val="tx2"/>
                </a:solidFill>
                <a:cs typeface="B Homa" panose="00000400000000000000" pitchFamily="2" charset="-78"/>
              </a:rPr>
              <a:t> که زمانی یک توپخانه بوده است گرفته شده است . </a:t>
            </a:r>
            <a:endParaRPr lang="en-US" sz="2000" dirty="0">
              <a:solidFill>
                <a:schemeClr val="tx2"/>
              </a:solidFill>
              <a:cs typeface="B Homa" panose="00000400000000000000" pitchFamily="2" charset="-78"/>
            </a:endParaRPr>
          </a:p>
          <a:p>
            <a:pPr algn="just" rtl="1"/>
            <a:r>
              <a:rPr lang="fa-IR" sz="2000" dirty="0">
                <a:solidFill>
                  <a:schemeClr val="tx2"/>
                </a:solidFill>
                <a:cs typeface="B Homa" panose="00000400000000000000" pitchFamily="2" charset="-78"/>
              </a:rPr>
              <a:t>بتری پارک سیتی از طرف شرق به وسیله ی خیابان وست و از شمال، جنوب و غرب به وسیله ی رودخانه ی هادسون احاطه شده است . </a:t>
            </a:r>
            <a:endParaRPr lang="en-US" sz="2000" dirty="0">
              <a:solidFill>
                <a:schemeClr val="tx2"/>
              </a:solidFill>
              <a:cs typeface="B Homa" panose="00000400000000000000" pitchFamily="2" charset="-78"/>
            </a:endParaRPr>
          </a:p>
        </p:txBody>
      </p:sp>
      <p:grpSp>
        <p:nvGrpSpPr>
          <p:cNvPr id="38" name="Group 37"/>
          <p:cNvGrpSpPr/>
          <p:nvPr/>
        </p:nvGrpSpPr>
        <p:grpSpPr>
          <a:xfrm>
            <a:off x="151293" y="0"/>
            <a:ext cx="6851131" cy="6858000"/>
            <a:chOff x="151293" y="0"/>
            <a:chExt cx="6851131" cy="6858000"/>
          </a:xfrm>
        </p:grpSpPr>
        <p:grpSp>
          <p:nvGrpSpPr>
            <p:cNvPr id="17" name="Group 16"/>
            <p:cNvGrpSpPr/>
            <p:nvPr/>
          </p:nvGrpSpPr>
          <p:grpSpPr>
            <a:xfrm>
              <a:off x="3591051" y="0"/>
              <a:ext cx="3411373" cy="6858000"/>
              <a:chOff x="3602379" y="-93291"/>
              <a:chExt cx="3411373" cy="6858000"/>
            </a:xfrm>
          </p:grpSpPr>
          <p:pic>
            <p:nvPicPr>
              <p:cNvPr id="7" name="Picture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02379" y="-93291"/>
                <a:ext cx="3411373" cy="6858000"/>
              </a:xfrm>
              <a:prstGeom prst="rect">
                <a:avLst/>
              </a:prstGeom>
            </p:spPr>
          </p:pic>
          <p:sp>
            <p:nvSpPr>
              <p:cNvPr id="14" name="TextBox 13"/>
              <p:cNvSpPr txBox="1"/>
              <p:nvPr/>
            </p:nvSpPr>
            <p:spPr>
              <a:xfrm rot="309625">
                <a:off x="5910649" y="3486706"/>
                <a:ext cx="461665" cy="1614208"/>
              </a:xfrm>
              <a:prstGeom prst="rect">
                <a:avLst/>
              </a:prstGeom>
              <a:noFill/>
            </p:spPr>
            <p:txBody>
              <a:bodyPr vert="vert270" wrap="square" rtlCol="0">
                <a:spAutoFit/>
              </a:bodyPr>
              <a:lstStyle/>
              <a:p>
                <a:r>
                  <a:rPr lang="en-US" b="1" dirty="0" smtClean="0">
                    <a:solidFill>
                      <a:schemeClr val="tx2"/>
                    </a:solidFill>
                  </a:rPr>
                  <a:t>West street</a:t>
                </a:r>
                <a:endParaRPr lang="en-US" b="1" dirty="0">
                  <a:solidFill>
                    <a:schemeClr val="tx2"/>
                  </a:solidFill>
                </a:endParaRPr>
              </a:p>
            </p:txBody>
          </p:sp>
        </p:grpSp>
        <p:grpSp>
          <p:nvGrpSpPr>
            <p:cNvPr id="37" name="Group 36"/>
            <p:cNvGrpSpPr/>
            <p:nvPr/>
          </p:nvGrpSpPr>
          <p:grpSpPr>
            <a:xfrm>
              <a:off x="151293" y="156830"/>
              <a:ext cx="6851131" cy="6664697"/>
              <a:chOff x="151293" y="156830"/>
              <a:chExt cx="6851131" cy="6664697"/>
            </a:xfrm>
          </p:grpSpPr>
          <p:grpSp>
            <p:nvGrpSpPr>
              <p:cNvPr id="35" name="Group 34"/>
              <p:cNvGrpSpPr/>
              <p:nvPr/>
            </p:nvGrpSpPr>
            <p:grpSpPr>
              <a:xfrm>
                <a:off x="151293" y="156830"/>
                <a:ext cx="6851131" cy="6664697"/>
                <a:chOff x="151293" y="156830"/>
                <a:chExt cx="6851131" cy="6664697"/>
              </a:xfrm>
            </p:grpSpPr>
            <p:grpSp>
              <p:nvGrpSpPr>
                <p:cNvPr id="30" name="Group 29"/>
                <p:cNvGrpSpPr/>
                <p:nvPr/>
              </p:nvGrpSpPr>
              <p:grpSpPr>
                <a:xfrm>
                  <a:off x="151293" y="156830"/>
                  <a:ext cx="6851131" cy="6664697"/>
                  <a:chOff x="143494" y="100011"/>
                  <a:chExt cx="6851131" cy="6664697"/>
                </a:xfrm>
              </p:grpSpPr>
              <p:pic>
                <p:nvPicPr>
                  <p:cNvPr id="18" name="Picture 1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3494" y="100011"/>
                    <a:ext cx="5891449" cy="441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29" name="Group 28"/>
                  <p:cNvGrpSpPr/>
                  <p:nvPr/>
                </p:nvGrpSpPr>
                <p:grpSpPr>
                  <a:xfrm>
                    <a:off x="143494" y="4513596"/>
                    <a:ext cx="6851131" cy="2251112"/>
                    <a:chOff x="143494" y="4513596"/>
                    <a:chExt cx="6851131" cy="2251112"/>
                  </a:xfrm>
                </p:grpSpPr>
                <p:sp>
                  <p:nvSpPr>
                    <p:cNvPr id="19" name="Rounded Rectangle 18"/>
                    <p:cNvSpPr/>
                    <p:nvPr/>
                  </p:nvSpPr>
                  <p:spPr>
                    <a:xfrm>
                      <a:off x="5354053" y="6124073"/>
                      <a:ext cx="1640572" cy="640635"/>
                    </a:xfrm>
                    <a:prstGeom prst="roundRect">
                      <a:avLst/>
                    </a:prstGeom>
                    <a:solidFill>
                      <a:schemeClr val="accent1">
                        <a:alpha val="14000"/>
                      </a:schemeClr>
                    </a:solidFill>
                    <a:ln w="571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143494" y="4519611"/>
                      <a:ext cx="5281390" cy="160446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5424884" y="4513596"/>
                      <a:ext cx="584605" cy="1610477"/>
                    </a:xfrm>
                    <a:prstGeom prst="line">
                      <a:avLst/>
                    </a:prstGeom>
                    <a:ln w="38100">
                      <a:solidFill>
                        <a:srgbClr val="C00000"/>
                      </a:solidFill>
                    </a:ln>
                  </p:spPr>
                  <p:style>
                    <a:lnRef idx="3">
                      <a:schemeClr val="accent5"/>
                    </a:lnRef>
                    <a:fillRef idx="0">
                      <a:schemeClr val="accent5"/>
                    </a:fillRef>
                    <a:effectRef idx="2">
                      <a:schemeClr val="accent5"/>
                    </a:effectRef>
                    <a:fontRef idx="minor">
                      <a:schemeClr val="tx1"/>
                    </a:fontRef>
                  </p:style>
                </p:cxnSp>
              </p:grpSp>
            </p:grpSp>
            <p:sp>
              <p:nvSpPr>
                <p:cNvPr id="34" name="TextBox 33"/>
                <p:cNvSpPr txBox="1"/>
                <p:nvPr/>
              </p:nvSpPr>
              <p:spPr>
                <a:xfrm>
                  <a:off x="340753" y="4148699"/>
                  <a:ext cx="5512528" cy="369332"/>
                </a:xfrm>
                <a:prstGeom prst="rect">
                  <a:avLst/>
                </a:prstGeom>
                <a:noFill/>
              </p:spPr>
              <p:txBody>
                <a:bodyPr wrap="square" rtlCol="0">
                  <a:spAutoFit/>
                </a:bodyPr>
                <a:lstStyle/>
                <a:p>
                  <a:r>
                    <a:rPr lang="en-US" b="1" dirty="0">
                      <a:solidFill>
                        <a:schemeClr val="bg1"/>
                      </a:solidFill>
                    </a:rPr>
                    <a:t>upload.wikimedia.org</a:t>
                  </a:r>
                </a:p>
              </p:txBody>
            </p:sp>
          </p:grpSp>
          <p:sp>
            <p:nvSpPr>
              <p:cNvPr id="36" name="TextBox 35"/>
              <p:cNvSpPr txBox="1"/>
              <p:nvPr/>
            </p:nvSpPr>
            <p:spPr>
              <a:xfrm>
                <a:off x="3611680" y="6267070"/>
                <a:ext cx="1729543" cy="523220"/>
              </a:xfrm>
              <a:prstGeom prst="rect">
                <a:avLst/>
              </a:prstGeom>
              <a:noFill/>
            </p:spPr>
            <p:txBody>
              <a:bodyPr wrap="square" rtlCol="0">
                <a:spAutoFit/>
              </a:bodyPr>
              <a:lstStyle/>
              <a:p>
                <a:r>
                  <a:rPr lang="en-US" sz="1400" b="1" dirty="0">
                    <a:solidFill>
                      <a:schemeClr val="tx2"/>
                    </a:solidFill>
                  </a:rPr>
                  <a:t>www.planetware.com</a:t>
                </a:r>
              </a:p>
            </p:txBody>
          </p:sp>
        </p:grpSp>
      </p:grpSp>
      <p:grpSp>
        <p:nvGrpSpPr>
          <p:cNvPr id="16" name="Group 15"/>
          <p:cNvGrpSpPr/>
          <p:nvPr/>
        </p:nvGrpSpPr>
        <p:grpSpPr>
          <a:xfrm>
            <a:off x="6378383" y="1964509"/>
            <a:ext cx="5826876" cy="4857018"/>
            <a:chOff x="6384517" y="1071594"/>
            <a:chExt cx="5826876" cy="4857018"/>
          </a:xfrm>
        </p:grpSpPr>
        <p:pic>
          <p:nvPicPr>
            <p:cNvPr id="3" name="Picture 2"/>
            <p:cNvPicPr>
              <a:picLocks noChangeAspect="1"/>
            </p:cNvPicPr>
            <p:nvPr/>
          </p:nvPicPr>
          <p:blipFill>
            <a:blip r:embed="rId4"/>
            <a:stretch>
              <a:fillRect/>
            </a:stretch>
          </p:blipFill>
          <p:spPr>
            <a:xfrm>
              <a:off x="7013752" y="1071594"/>
              <a:ext cx="5197641" cy="4857018"/>
            </a:xfrm>
            <a:prstGeom prst="rect">
              <a:avLst/>
            </a:prstGeom>
          </p:spPr>
        </p:pic>
        <p:grpSp>
          <p:nvGrpSpPr>
            <p:cNvPr id="15" name="Group 14"/>
            <p:cNvGrpSpPr/>
            <p:nvPr/>
          </p:nvGrpSpPr>
          <p:grpSpPr>
            <a:xfrm>
              <a:off x="6384517" y="3901934"/>
              <a:ext cx="2281069" cy="1921471"/>
              <a:chOff x="5419142" y="4042611"/>
              <a:chExt cx="2281069" cy="1921471"/>
            </a:xfrm>
          </p:grpSpPr>
          <p:cxnSp>
            <p:nvCxnSpPr>
              <p:cNvPr id="11" name="Straight Arrow Connector 10"/>
              <p:cNvCxnSpPr/>
              <p:nvPr/>
            </p:nvCxnSpPr>
            <p:spPr>
              <a:xfrm flipH="1" flipV="1">
                <a:off x="5419142" y="4511842"/>
                <a:ext cx="957012" cy="450142"/>
              </a:xfrm>
              <a:prstGeom prst="straightConnector1">
                <a:avLst/>
              </a:prstGeom>
              <a:ln w="57150">
                <a:solidFill>
                  <a:srgbClr val="C00000"/>
                </a:solidFill>
                <a:tailEnd type="triangle"/>
              </a:ln>
            </p:spPr>
            <p:style>
              <a:lnRef idx="3">
                <a:schemeClr val="accent5"/>
              </a:lnRef>
              <a:fillRef idx="0">
                <a:schemeClr val="accent5"/>
              </a:fillRef>
              <a:effectRef idx="2">
                <a:schemeClr val="accent5"/>
              </a:effectRef>
              <a:fontRef idx="minor">
                <a:schemeClr val="tx1"/>
              </a:fontRef>
            </p:style>
          </p:cxnSp>
          <p:sp>
            <p:nvSpPr>
              <p:cNvPr id="13" name="Rounded Rectangle 12"/>
              <p:cNvSpPr/>
              <p:nvPr/>
            </p:nvSpPr>
            <p:spPr>
              <a:xfrm>
                <a:off x="6376154" y="4042611"/>
                <a:ext cx="1324057" cy="1921471"/>
              </a:xfrm>
              <a:prstGeom prst="roundRect">
                <a:avLst/>
              </a:prstGeom>
              <a:solidFill>
                <a:schemeClr val="tx1">
                  <a:lumMod val="20000"/>
                  <a:lumOff val="80000"/>
                  <a:alpha val="42000"/>
                </a:schemeClr>
              </a:solidFill>
              <a:ln w="762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171982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1000"/>
                                        <p:tgtEl>
                                          <p:spTgt spid="4">
                                            <p:txEl>
                                              <p:pRg st="1" end="1"/>
                                            </p:txEl>
                                          </p:spTgt>
                                        </p:tgtEl>
                                      </p:cBhvr>
                                    </p:animEffect>
                                    <p:anim calcmode="lin" valueType="num">
                                      <p:cBhvr>
                                        <p:cTn id="1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1000"/>
                                        <p:tgtEl>
                                          <p:spTgt spid="9">
                                            <p:txEl>
                                              <p:pRg st="0" end="0"/>
                                            </p:txEl>
                                          </p:spTgt>
                                        </p:tgtEl>
                                      </p:cBhvr>
                                    </p:animEffect>
                                    <p:anim calcmode="lin" valueType="num">
                                      <p:cBhvr>
                                        <p:cTn id="2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9">
                                            <p:txEl>
                                              <p:pRg st="1" end="1"/>
                                            </p:txEl>
                                          </p:spTgt>
                                        </p:tgtEl>
                                        <p:attrNameLst>
                                          <p:attrName>style.visibility</p:attrName>
                                        </p:attrNameLst>
                                      </p:cBhvr>
                                      <p:to>
                                        <p:strVal val="visible"/>
                                      </p:to>
                                    </p:set>
                                    <p:animEffect transition="in" filter="fade">
                                      <p:cBhvr>
                                        <p:cTn id="29" dur="1000"/>
                                        <p:tgtEl>
                                          <p:spTgt spid="9">
                                            <p:txEl>
                                              <p:pRg st="1" end="1"/>
                                            </p:txEl>
                                          </p:spTgt>
                                        </p:tgtEl>
                                      </p:cBhvr>
                                    </p:animEffect>
                                    <p:anim calcmode="lin" valueType="num">
                                      <p:cBhvr>
                                        <p:cTn id="3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down)">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612" y="0"/>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موقعیت بتری پارک سیتی</a:t>
            </a:r>
            <a:endParaRPr lang="en-US" dirty="0">
              <a:solidFill>
                <a:schemeClr val="tx1"/>
              </a:solidFill>
            </a:endParaRPr>
          </a:p>
        </p:txBody>
      </p:sp>
      <p:sp>
        <p:nvSpPr>
          <p:cNvPr id="4" name="Content Placeholder 3"/>
          <p:cNvSpPr>
            <a:spLocks noGrp="1"/>
          </p:cNvSpPr>
          <p:nvPr>
            <p:ph sz="half" idx="1"/>
          </p:nvPr>
        </p:nvSpPr>
        <p:spPr>
          <a:xfrm>
            <a:off x="1217612" y="1524000"/>
            <a:ext cx="4954588" cy="4187952"/>
          </a:xfrm>
        </p:spPr>
        <p:txBody>
          <a:bodyPr>
            <a:normAutofit/>
          </a:bodyPr>
          <a:lstStyle/>
          <a:p>
            <a:pPr algn="just" rtl="1" eaLnBrk="0" fontAlgn="base" hangingPunct="0">
              <a:spcBef>
                <a:spcPct val="0"/>
              </a:spcBef>
              <a:spcAft>
                <a:spcPct val="0"/>
              </a:spcAft>
            </a:pPr>
            <a:r>
              <a:rPr lang="fa-IR" sz="1800" dirty="0" smtClean="0">
                <a:solidFill>
                  <a:schemeClr val="tx2"/>
                </a:solidFill>
                <a:cs typeface="B Homa" panose="00000400000000000000" pitchFamily="2" charset="-78"/>
              </a:rPr>
              <a:t>در جنوب </a:t>
            </a:r>
            <a:r>
              <a:rPr lang="fa-IR" sz="1800" dirty="0">
                <a:solidFill>
                  <a:schemeClr val="tx2"/>
                </a:solidFill>
                <a:cs typeface="B Homa" panose="00000400000000000000" pitchFamily="2" charset="-78"/>
              </a:rPr>
              <a:t>یک  مرکز مالی جهانی قرار گرفته است که عبارت است از مجموعه ای از چندین ساختمان تجاری اشغال شده توسط مستاجرینی شامل :  </a:t>
            </a:r>
            <a:endParaRPr lang="fa-IR" sz="1800" dirty="0">
              <a:solidFill>
                <a:schemeClr val="tx2"/>
              </a:solidFill>
              <a:latin typeface="Sakkal Majalla" pitchFamily="2" charset="-78"/>
              <a:ea typeface="Calibri" pitchFamily="34" charset="0"/>
              <a:cs typeface="B Homa" panose="00000400000000000000" pitchFamily="2" charset="-78"/>
            </a:endParaRPr>
          </a:p>
          <a:p>
            <a:pPr lvl="0" algn="just" rtl="1" eaLnBrk="0" fontAlgn="base" hangingPunct="0">
              <a:spcBef>
                <a:spcPct val="0"/>
              </a:spcBef>
              <a:spcAft>
                <a:spcPct val="0"/>
              </a:spcAft>
              <a:buFont typeface="Wingdings" panose="05000000000000000000" pitchFamily="2" charset="2"/>
              <a:buChar char="v"/>
            </a:pPr>
            <a:r>
              <a:rPr lang="en-US" sz="1800" dirty="0" smtClean="0">
                <a:solidFill>
                  <a:schemeClr val="tx2"/>
                </a:solidFill>
                <a:latin typeface="Segoe Print" panose="02000600000000000000" pitchFamily="2" charset="0"/>
                <a:ea typeface="Calibri" pitchFamily="34" charset="0"/>
                <a:cs typeface="+mj-cs"/>
              </a:rPr>
              <a:t>American Express</a:t>
            </a:r>
            <a:endParaRPr lang="fa-IR" sz="1600" dirty="0" smtClean="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en-US" sz="1600" dirty="0" smtClean="0">
                <a:solidFill>
                  <a:schemeClr val="tx2"/>
                </a:solidFill>
                <a:latin typeface="Segoe Print" panose="02000600000000000000" pitchFamily="2" charset="0"/>
                <a:ea typeface="Calibri" pitchFamily="34" charset="0"/>
                <a:cs typeface="+mj-cs"/>
              </a:rPr>
              <a:t> </a:t>
            </a:r>
            <a:r>
              <a:rPr lang="en-US" sz="1600" dirty="0">
                <a:solidFill>
                  <a:schemeClr val="tx2"/>
                </a:solidFill>
                <a:latin typeface="Segoe Print" panose="02000600000000000000" pitchFamily="2" charset="0"/>
                <a:ea typeface="Calibri" pitchFamily="34" charset="0"/>
                <a:cs typeface="+mj-cs"/>
              </a:rPr>
              <a:t>Dow Jones &amp; Company</a:t>
            </a:r>
            <a:endParaRPr lang="fa-IR" sz="1600" dirty="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en-US" sz="1600" dirty="0" smtClean="0">
                <a:solidFill>
                  <a:schemeClr val="tx2"/>
                </a:solidFill>
                <a:latin typeface="Segoe Print" panose="02000600000000000000" pitchFamily="2" charset="0"/>
                <a:ea typeface="Calibri" pitchFamily="34" charset="0"/>
                <a:cs typeface="+mj-cs"/>
              </a:rPr>
              <a:t> Merrill Lynch</a:t>
            </a:r>
            <a:endParaRPr lang="fa-IR" sz="1600" dirty="0" smtClean="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en-US" sz="1600" dirty="0" smtClean="0">
                <a:solidFill>
                  <a:schemeClr val="tx2"/>
                </a:solidFill>
                <a:latin typeface="Segoe Print" panose="02000600000000000000" pitchFamily="2" charset="0"/>
                <a:ea typeface="Calibri" pitchFamily="34" charset="0"/>
                <a:cs typeface="+mj-cs"/>
              </a:rPr>
              <a:t> </a:t>
            </a:r>
            <a:r>
              <a:rPr lang="en-US" sz="1600" dirty="0">
                <a:solidFill>
                  <a:schemeClr val="tx2"/>
                </a:solidFill>
                <a:latin typeface="Segoe Print" panose="02000600000000000000" pitchFamily="2" charset="0"/>
                <a:ea typeface="Calibri" pitchFamily="34" charset="0"/>
                <a:cs typeface="+mj-cs"/>
              </a:rPr>
              <a:t>Nomura holdings</a:t>
            </a:r>
            <a:endParaRPr lang="fa-IR" sz="1600" dirty="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en-US" sz="1600" dirty="0">
                <a:solidFill>
                  <a:schemeClr val="tx2"/>
                </a:solidFill>
                <a:latin typeface="Segoe Print" panose="02000600000000000000" pitchFamily="2" charset="0"/>
                <a:ea typeface="Calibri" pitchFamily="34" charset="0"/>
                <a:cs typeface="+mj-cs"/>
              </a:rPr>
              <a:t> Deloitte &amp; </a:t>
            </a:r>
            <a:r>
              <a:rPr lang="en-US" sz="1600" dirty="0" err="1" smtClean="0">
                <a:solidFill>
                  <a:schemeClr val="tx2"/>
                </a:solidFill>
                <a:latin typeface="Segoe Print" panose="02000600000000000000" pitchFamily="2" charset="0"/>
                <a:ea typeface="Calibri" pitchFamily="34" charset="0"/>
                <a:cs typeface="+mj-cs"/>
              </a:rPr>
              <a:t>Touche</a:t>
            </a:r>
            <a:endParaRPr lang="fa-IR" sz="1600" dirty="0" smtClean="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en-US" sz="1600" dirty="0">
                <a:solidFill>
                  <a:schemeClr val="tx2"/>
                </a:solidFill>
                <a:latin typeface="Segoe Print" panose="02000600000000000000" pitchFamily="2" charset="0"/>
                <a:cs typeface="+mj-cs"/>
              </a:rPr>
              <a:t>RBC Capital Markets</a:t>
            </a:r>
            <a:endParaRPr lang="fa-IR" sz="1600" dirty="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en-US" sz="1600" dirty="0">
                <a:solidFill>
                  <a:schemeClr val="tx2"/>
                </a:solidFill>
                <a:latin typeface="Segoe Print" panose="02000600000000000000" pitchFamily="2" charset="0"/>
                <a:ea typeface="Calibri" pitchFamily="34" charset="0"/>
                <a:cs typeface="+mj-cs"/>
              </a:rPr>
              <a:t> </a:t>
            </a:r>
            <a:r>
              <a:rPr lang="fa-IR" sz="1600" dirty="0">
                <a:solidFill>
                  <a:schemeClr val="tx2"/>
                </a:solidFill>
                <a:latin typeface="Segoe Print" panose="02000600000000000000" pitchFamily="2" charset="0"/>
                <a:ea typeface="Calibri" pitchFamily="34" charset="0"/>
                <a:cs typeface="+mj-cs"/>
              </a:rPr>
              <a:t>گلخانه ای معروف به </a:t>
            </a:r>
            <a:r>
              <a:rPr lang="en-US" sz="1600" dirty="0">
                <a:solidFill>
                  <a:schemeClr val="tx2"/>
                </a:solidFill>
                <a:latin typeface="Segoe Print" panose="02000600000000000000" pitchFamily="2" charset="0"/>
                <a:ea typeface="Calibri" pitchFamily="34" charset="0"/>
                <a:cs typeface="+mj-cs"/>
              </a:rPr>
              <a:t>Winter </a:t>
            </a:r>
            <a:r>
              <a:rPr lang="en-US" sz="1600" dirty="0" smtClean="0">
                <a:solidFill>
                  <a:schemeClr val="tx2"/>
                </a:solidFill>
                <a:latin typeface="Segoe Print" panose="02000600000000000000" pitchFamily="2" charset="0"/>
                <a:ea typeface="Calibri" pitchFamily="34" charset="0"/>
                <a:cs typeface="+mj-cs"/>
              </a:rPr>
              <a:t>Garden</a:t>
            </a:r>
            <a:endParaRPr lang="fa-IR" sz="1600" dirty="0">
              <a:solidFill>
                <a:schemeClr val="tx2"/>
              </a:solidFill>
              <a:latin typeface="Segoe Print" panose="02000600000000000000" pitchFamily="2" charset="0"/>
              <a:ea typeface="Calibri" pitchFamily="34" charset="0"/>
              <a:cs typeface="+mj-cs"/>
            </a:endParaRPr>
          </a:p>
          <a:p>
            <a:pPr lvl="0" algn="just" rtl="1" eaLnBrk="0" fontAlgn="base" hangingPunct="0">
              <a:spcBef>
                <a:spcPct val="0"/>
              </a:spcBef>
              <a:spcAft>
                <a:spcPct val="0"/>
              </a:spcAft>
              <a:buFont typeface="Wingdings" panose="05000000000000000000" pitchFamily="2" charset="2"/>
              <a:buChar char="v"/>
            </a:pPr>
            <a:r>
              <a:rPr lang="fa-IR" sz="1600" dirty="0">
                <a:solidFill>
                  <a:schemeClr val="tx2"/>
                </a:solidFill>
                <a:latin typeface="Segoe Print" panose="02000600000000000000" pitchFamily="2" charset="0"/>
                <a:ea typeface="Calibri" pitchFamily="34" charset="0"/>
                <a:cs typeface="+mj-cs"/>
              </a:rPr>
              <a:t>لنگرگاه معروف به </a:t>
            </a:r>
            <a:r>
              <a:rPr lang="en-US" sz="1600" dirty="0">
                <a:solidFill>
                  <a:schemeClr val="tx2"/>
                </a:solidFill>
                <a:latin typeface="Segoe Print" panose="02000600000000000000" pitchFamily="2" charset="0"/>
                <a:ea typeface="Calibri" pitchFamily="34" charset="0"/>
                <a:cs typeface="+mj-cs"/>
              </a:rPr>
              <a:t>North </a:t>
            </a:r>
            <a:r>
              <a:rPr lang="en-US" sz="1600" dirty="0" smtClean="0">
                <a:solidFill>
                  <a:schemeClr val="tx2"/>
                </a:solidFill>
                <a:latin typeface="Segoe Print" panose="02000600000000000000" pitchFamily="2" charset="0"/>
                <a:ea typeface="Calibri" pitchFamily="34" charset="0"/>
                <a:cs typeface="+mj-cs"/>
              </a:rPr>
              <a:t>Cove</a:t>
            </a:r>
            <a:endParaRPr lang="fa-IR" sz="1600" dirty="0">
              <a:solidFill>
                <a:schemeClr val="tx2"/>
              </a:solidFill>
              <a:latin typeface="Segoe Print" panose="02000600000000000000" pitchFamily="2" charset="0"/>
              <a:ea typeface="Calibri" pitchFamily="34" charset="0"/>
              <a:cs typeface="+mj-cs"/>
            </a:endParaRPr>
          </a:p>
          <a:p>
            <a:pPr marL="0" indent="0" algn="just" rtl="1">
              <a:buNone/>
            </a:pPr>
            <a:r>
              <a:rPr lang="en-US" sz="1800" dirty="0" smtClean="0">
                <a:solidFill>
                  <a:schemeClr val="tx2"/>
                </a:solidFill>
                <a:cs typeface="B Homa" panose="00000400000000000000" pitchFamily="2" charset="-78"/>
              </a:rPr>
              <a:t>en.Wikipedia.org)</a:t>
            </a:r>
            <a:r>
              <a:rPr lang="fa-IR" sz="1800" dirty="0" smtClean="0">
                <a:solidFill>
                  <a:schemeClr val="tx2"/>
                </a:solidFill>
                <a:cs typeface="B Homa" panose="00000400000000000000" pitchFamily="2" charset="-78"/>
              </a:rPr>
              <a:t>)</a:t>
            </a:r>
          </a:p>
        </p:txBody>
      </p:sp>
      <p:sp>
        <p:nvSpPr>
          <p:cNvPr id="3" name="Content Placeholder 2"/>
          <p:cNvSpPr>
            <a:spLocks noGrp="1"/>
          </p:cNvSpPr>
          <p:nvPr>
            <p:ph sz="half" idx="2"/>
          </p:nvPr>
        </p:nvSpPr>
        <p:spPr>
          <a:xfrm>
            <a:off x="7268016" y="1219200"/>
            <a:ext cx="4007998" cy="5350042"/>
          </a:xfrm>
        </p:spPr>
        <p:txBody>
          <a:bodyPr>
            <a:noAutofit/>
          </a:bodyPr>
          <a:lstStyle/>
          <a:p>
            <a:pPr lvl="0" algn="justLow" rtl="1" fontAlgn="base">
              <a:spcBef>
                <a:spcPct val="0"/>
              </a:spcBef>
              <a:spcAft>
                <a:spcPct val="0"/>
              </a:spcAft>
            </a:pPr>
            <a:r>
              <a:rPr lang="fa-IR" sz="2000" dirty="0">
                <a:solidFill>
                  <a:schemeClr val="tx2"/>
                </a:solidFill>
                <a:cs typeface="B Homa" panose="00000400000000000000" pitchFamily="2" charset="-78"/>
              </a:rPr>
              <a:t>توسعه </a:t>
            </a:r>
            <a:r>
              <a:rPr lang="fa-IR" sz="2000" dirty="0" smtClean="0">
                <a:solidFill>
                  <a:schemeClr val="tx2"/>
                </a:solidFill>
                <a:cs typeface="B Homa" panose="00000400000000000000" pitchFamily="2" charset="-78"/>
              </a:rPr>
              <a:t>پارک </a:t>
            </a:r>
            <a:r>
              <a:rPr lang="fa-IR" sz="2000" dirty="0">
                <a:solidFill>
                  <a:schemeClr val="tx2"/>
                </a:solidFill>
                <a:cs typeface="B Homa" panose="00000400000000000000" pitchFamily="2" charset="-78"/>
              </a:rPr>
              <a:t>شامل 5 بخش عمده می </a:t>
            </a:r>
            <a:r>
              <a:rPr lang="fa-IR" sz="2000" dirty="0" smtClean="0">
                <a:solidFill>
                  <a:schemeClr val="tx2"/>
                </a:solidFill>
                <a:cs typeface="B Homa" panose="00000400000000000000" pitchFamily="2" charset="-78"/>
              </a:rPr>
              <a:t>باشد:</a:t>
            </a:r>
          </a:p>
          <a:p>
            <a:pPr algn="justLow" rtl="1" fontAlgn="base">
              <a:spcBef>
                <a:spcPct val="0"/>
              </a:spcBef>
              <a:spcAft>
                <a:spcPct val="0"/>
              </a:spcAft>
            </a:pPr>
            <a:endParaRPr lang="fa-IR" sz="2000" dirty="0" smtClean="0">
              <a:solidFill>
                <a:schemeClr val="tx2"/>
              </a:solidFill>
              <a:cs typeface="B Homa" panose="00000400000000000000" pitchFamily="2" charset="-78"/>
            </a:endParaRPr>
          </a:p>
          <a:p>
            <a:pPr lvl="0" algn="justLow" rtl="1" fontAlgn="base">
              <a:spcBef>
                <a:spcPct val="0"/>
              </a:spcBef>
              <a:spcAft>
                <a:spcPct val="0"/>
              </a:spcAft>
            </a:pPr>
            <a:r>
              <a:rPr lang="fa-IR" sz="2000" dirty="0" smtClean="0">
                <a:solidFill>
                  <a:schemeClr val="tx2"/>
                </a:solidFill>
                <a:latin typeface="Sakkal Majalla" pitchFamily="2" charset="-78"/>
                <a:ea typeface="Calibri" pitchFamily="34" charset="0"/>
                <a:cs typeface="B Homa" panose="00000400000000000000" pitchFamily="2" charset="-78"/>
              </a:rPr>
              <a:t>در </a:t>
            </a:r>
            <a:r>
              <a:rPr lang="fa-IR" sz="2000" dirty="0">
                <a:solidFill>
                  <a:schemeClr val="tx2"/>
                </a:solidFill>
                <a:latin typeface="Sakkal Majalla" pitchFamily="2" charset="-78"/>
                <a:ea typeface="Calibri" pitchFamily="34" charset="0"/>
                <a:cs typeface="B Homa" panose="00000400000000000000" pitchFamily="2" charset="-78"/>
              </a:rPr>
              <a:t>حرکت از شمال به </a:t>
            </a:r>
            <a:r>
              <a:rPr lang="fa-IR" sz="2000" dirty="0" smtClean="0">
                <a:solidFill>
                  <a:schemeClr val="tx2"/>
                </a:solidFill>
                <a:latin typeface="Sakkal Majalla" pitchFamily="2" charset="-78"/>
                <a:ea typeface="Calibri" pitchFamily="34" charset="0"/>
                <a:cs typeface="B Homa" panose="00000400000000000000" pitchFamily="2" charset="-78"/>
              </a:rPr>
              <a:t>جنوب- ابتدا </a:t>
            </a:r>
            <a:r>
              <a:rPr lang="fa-IR" sz="2000" dirty="0">
                <a:solidFill>
                  <a:schemeClr val="tx2"/>
                </a:solidFill>
                <a:latin typeface="Sakkal Majalla" pitchFamily="2" charset="-78"/>
                <a:ea typeface="Calibri" pitchFamily="34" charset="0"/>
                <a:cs typeface="B Homa" panose="00000400000000000000" pitchFamily="2" charset="-78"/>
              </a:rPr>
              <a:t>بخش مسکونی شمالی شامل :</a:t>
            </a:r>
          </a:p>
          <a:p>
            <a:pPr lvl="0" algn="just"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 یک پارک بزرگ </a:t>
            </a:r>
          </a:p>
          <a:p>
            <a:pPr lvl="0" algn="just"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یک هتل بزرگ </a:t>
            </a:r>
          </a:p>
          <a:p>
            <a:pPr lvl="0" algn="just" rtl="1" fontAlgn="base">
              <a:spcBef>
                <a:spcPct val="0"/>
              </a:spcBef>
              <a:spcAft>
                <a:spcPct val="0"/>
              </a:spcAft>
              <a:buFont typeface="Wingdings" panose="05000000000000000000" pitchFamily="2" charset="2"/>
              <a:buChar char="v"/>
            </a:pPr>
            <a:r>
              <a:rPr lang="fa-IR" sz="2000" dirty="0">
                <a:solidFill>
                  <a:schemeClr val="tx2"/>
                </a:solidFill>
                <a:cs typeface="B Homa" panose="00000400000000000000" pitchFamily="2" charset="-78"/>
              </a:rPr>
              <a:t>ساختمان </a:t>
            </a:r>
            <a:r>
              <a:rPr lang="fa-IR" sz="2000" dirty="0" smtClean="0">
                <a:solidFill>
                  <a:schemeClr val="tx2"/>
                </a:solidFill>
                <a:cs typeface="B Homa" panose="00000400000000000000" pitchFamily="2" charset="-78"/>
              </a:rPr>
              <a:t>های مسکونی </a:t>
            </a:r>
            <a:r>
              <a:rPr lang="fa-IR" sz="2000" dirty="0">
                <a:solidFill>
                  <a:schemeClr val="tx2"/>
                </a:solidFill>
                <a:cs typeface="B Homa" panose="00000400000000000000" pitchFamily="2" charset="-78"/>
              </a:rPr>
              <a:t>بلند </a:t>
            </a:r>
            <a:r>
              <a:rPr lang="fa-IR" sz="2000" dirty="0" smtClean="0">
                <a:solidFill>
                  <a:schemeClr val="tx2"/>
                </a:solidFill>
                <a:cs typeface="B Homa" panose="00000400000000000000" pitchFamily="2" charset="-78"/>
              </a:rPr>
              <a:t>مرتبه</a:t>
            </a:r>
          </a:p>
          <a:p>
            <a:pPr lvl="0" algn="just" rtl="1" fontAlgn="base">
              <a:spcBef>
                <a:spcPct val="0"/>
              </a:spcBef>
              <a:spcAft>
                <a:spcPct val="0"/>
              </a:spcAft>
              <a:buFont typeface="Wingdings" panose="05000000000000000000" pitchFamily="2" charset="2"/>
              <a:buChar char="v"/>
            </a:pPr>
            <a:r>
              <a:rPr lang="fa-IR" sz="2000" dirty="0" smtClean="0">
                <a:solidFill>
                  <a:schemeClr val="tx2"/>
                </a:solidFill>
                <a:latin typeface="Sakkal Majalla" pitchFamily="2" charset="-78"/>
                <a:ea typeface="Calibri" pitchFamily="34" charset="0"/>
                <a:cs typeface="B Homa" panose="00000400000000000000" pitchFamily="2" charset="-78"/>
              </a:rPr>
              <a:t>دبیرستان </a:t>
            </a:r>
            <a:r>
              <a:rPr lang="en-US" sz="2000" dirty="0">
                <a:solidFill>
                  <a:schemeClr val="tx2"/>
                </a:solidFill>
                <a:latin typeface="Sakkal Majalla" pitchFamily="2" charset="-78"/>
                <a:ea typeface="Calibri" pitchFamily="34" charset="0"/>
                <a:cs typeface="B Homa" panose="00000400000000000000" pitchFamily="2" charset="-78"/>
              </a:rPr>
              <a:t>Stuyvesant </a:t>
            </a:r>
            <a:endParaRPr lang="fa-IR" sz="2000" dirty="0">
              <a:solidFill>
                <a:schemeClr val="tx2"/>
              </a:solidFill>
              <a:latin typeface="Sakkal Majalla" pitchFamily="2" charset="-78"/>
              <a:ea typeface="Calibri" pitchFamily="34" charset="0"/>
              <a:cs typeface="B Homa" panose="00000400000000000000" pitchFamily="2" charset="-78"/>
            </a:endParaRPr>
          </a:p>
          <a:p>
            <a:pPr lvl="0" algn="just"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پیاده رو با سایه ای که به وسیله ی درختان ایجاد شده </a:t>
            </a:r>
            <a:r>
              <a:rPr lang="fa-IR" sz="2000" dirty="0" smtClean="0">
                <a:solidFill>
                  <a:schemeClr val="tx2"/>
                </a:solidFill>
                <a:latin typeface="Sakkal Majalla" pitchFamily="2" charset="-78"/>
                <a:ea typeface="Calibri" pitchFamily="34" charset="0"/>
                <a:cs typeface="B Homa" panose="00000400000000000000" pitchFamily="2" charset="-78"/>
              </a:rPr>
              <a:t>است.  </a:t>
            </a:r>
            <a:endParaRPr lang="fa-IR" sz="2000" dirty="0">
              <a:solidFill>
                <a:schemeClr val="tx2"/>
              </a:solidFill>
              <a:latin typeface="Sakkal Majalla" pitchFamily="2" charset="-78"/>
              <a:ea typeface="Calibri" pitchFamily="34" charset="0"/>
              <a:cs typeface="B Homa" panose="00000400000000000000" pitchFamily="2" charset="-78"/>
            </a:endParaRPr>
          </a:p>
          <a:p>
            <a:pPr lvl="0" algn="just"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تئاتر </a:t>
            </a:r>
          </a:p>
          <a:p>
            <a:pPr lvl="0" algn="just"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رستوران </a:t>
            </a:r>
          </a:p>
          <a:p>
            <a:pPr lvl="0" algn="just"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ea typeface="Calibri" pitchFamily="34" charset="0"/>
                <a:cs typeface="B Homa" panose="00000400000000000000" pitchFamily="2" charset="-78"/>
              </a:rPr>
              <a:t>ترمینال </a:t>
            </a:r>
            <a:r>
              <a:rPr lang="en-US" sz="2000" dirty="0" smtClean="0">
                <a:solidFill>
                  <a:schemeClr val="tx2"/>
                </a:solidFill>
                <a:latin typeface="Sakkal Majalla" pitchFamily="2" charset="-78"/>
                <a:ea typeface="Calibri" pitchFamily="34" charset="0"/>
                <a:cs typeface="B Homa" panose="00000400000000000000" pitchFamily="2" charset="-78"/>
              </a:rPr>
              <a:t>ferry</a:t>
            </a:r>
            <a:endParaRPr lang="fa-IR" sz="2000" dirty="0" smtClean="0">
              <a:solidFill>
                <a:schemeClr val="tx2"/>
              </a:solidFill>
              <a:latin typeface="Sakkal Majalla" pitchFamily="2" charset="-78"/>
              <a:ea typeface="Calibri" pitchFamily="34" charset="0"/>
              <a:cs typeface="B Homa" panose="00000400000000000000" pitchFamily="2" charset="-78"/>
            </a:endParaRPr>
          </a:p>
          <a:p>
            <a:pPr lvl="0" algn="just" rtl="1" fontAlgn="base">
              <a:spcBef>
                <a:spcPct val="0"/>
              </a:spcBef>
              <a:spcAft>
                <a:spcPct val="0"/>
              </a:spcAft>
              <a:buFont typeface="Wingdings" panose="05000000000000000000" pitchFamily="2" charset="2"/>
              <a:buChar char="v"/>
            </a:pPr>
            <a:r>
              <a:rPr lang="fa-IR" sz="2000" dirty="0">
                <a:solidFill>
                  <a:schemeClr val="tx2"/>
                </a:solidFill>
                <a:cs typeface="B Homa" panose="00000400000000000000" pitchFamily="2" charset="-78"/>
              </a:rPr>
              <a:t>شعبه ی مدرنی از کتابخانه ی عمومی نیویورک </a:t>
            </a:r>
            <a:endParaRPr lang="fa-IR" sz="2000" dirty="0" smtClean="0">
              <a:solidFill>
                <a:schemeClr val="tx2"/>
              </a:solidFill>
              <a:cs typeface="B Homa" panose="00000400000000000000" pitchFamily="2" charset="-78"/>
            </a:endParaRPr>
          </a:p>
          <a:p>
            <a:pPr marL="0" lvl="0" indent="0" algn="just" rtl="1" fontAlgn="base">
              <a:spcBef>
                <a:spcPct val="0"/>
              </a:spcBef>
              <a:spcAft>
                <a:spcPct val="0"/>
              </a:spcAft>
              <a:buNone/>
            </a:pPr>
            <a:r>
              <a:rPr lang="en-US" sz="2000" dirty="0" smtClean="0">
                <a:solidFill>
                  <a:schemeClr val="tx2"/>
                </a:solidFill>
                <a:cs typeface="B Homa" panose="00000400000000000000" pitchFamily="2" charset="-78"/>
              </a:rPr>
              <a:t>(en.Wikipedia.org)</a:t>
            </a:r>
            <a:endParaRPr lang="en-US" sz="2000" dirty="0">
              <a:solidFill>
                <a:schemeClr val="tx2"/>
              </a:solidFill>
              <a:latin typeface="Sakkal Majalla" pitchFamily="2" charset="-78"/>
              <a:cs typeface="B Homa" panose="00000400000000000000" pitchFamily="2" charset="-78"/>
            </a:endParaRPr>
          </a:p>
          <a:p>
            <a:endParaRPr lang="en-US" sz="2000" dirty="0">
              <a:solidFill>
                <a:schemeClr val="tx2"/>
              </a:solidFill>
              <a:cs typeface="B Homa" panose="00000400000000000000" pitchFamily="2" charset="-78"/>
            </a:endParaRPr>
          </a:p>
        </p:txBody>
      </p:sp>
      <p:grpSp>
        <p:nvGrpSpPr>
          <p:cNvPr id="37" name="Group 36"/>
          <p:cNvGrpSpPr/>
          <p:nvPr/>
        </p:nvGrpSpPr>
        <p:grpSpPr>
          <a:xfrm>
            <a:off x="4960993" y="1394899"/>
            <a:ext cx="7022959" cy="4071474"/>
            <a:chOff x="5169042" y="1253549"/>
            <a:chExt cx="7022959" cy="4071474"/>
          </a:xfrm>
        </p:grpSpPr>
        <p:grpSp>
          <p:nvGrpSpPr>
            <p:cNvPr id="29" name="Group 28"/>
            <p:cNvGrpSpPr/>
            <p:nvPr/>
          </p:nvGrpSpPr>
          <p:grpSpPr>
            <a:xfrm>
              <a:off x="5169042" y="1253549"/>
              <a:ext cx="7022959" cy="4071474"/>
              <a:chOff x="3302555" y="1683970"/>
              <a:chExt cx="6855427" cy="3324206"/>
            </a:xfrm>
          </p:grpSpPr>
          <p:sp>
            <p:nvSpPr>
              <p:cNvPr id="30" name="Rounded Rectangle 29"/>
              <p:cNvSpPr/>
              <p:nvPr/>
            </p:nvSpPr>
            <p:spPr>
              <a:xfrm>
                <a:off x="3302555" y="1688519"/>
                <a:ext cx="3404560" cy="2218783"/>
              </a:xfrm>
              <a:prstGeom prst="roundRect">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1" name="Freeform 30"/>
              <p:cNvSpPr/>
              <p:nvPr/>
            </p:nvSpPr>
            <p:spPr>
              <a:xfrm>
                <a:off x="3900736" y="3902752"/>
                <a:ext cx="2979581" cy="1105424"/>
              </a:xfrm>
              <a:custGeom>
                <a:avLst/>
                <a:gdLst>
                  <a:gd name="connsiteX0" fmla="*/ 0 w 2979581"/>
                  <a:gd name="connsiteY0" fmla="*/ 0 h 1105424"/>
                  <a:gd name="connsiteX1" fmla="*/ 2979581 w 2979581"/>
                  <a:gd name="connsiteY1" fmla="*/ 0 h 1105424"/>
                  <a:gd name="connsiteX2" fmla="*/ 2979581 w 2979581"/>
                  <a:gd name="connsiteY2" fmla="*/ 1105424 h 1105424"/>
                  <a:gd name="connsiteX3" fmla="*/ 0 w 2979581"/>
                  <a:gd name="connsiteY3" fmla="*/ 1105424 h 1105424"/>
                  <a:gd name="connsiteX4" fmla="*/ 0 w 2979581"/>
                  <a:gd name="connsiteY4" fmla="*/ 0 h 1105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9581" h="1105424">
                    <a:moveTo>
                      <a:pt x="0" y="0"/>
                    </a:moveTo>
                    <a:lnTo>
                      <a:pt x="2979581" y="0"/>
                    </a:lnTo>
                    <a:lnTo>
                      <a:pt x="2979581" y="1105424"/>
                    </a:lnTo>
                    <a:lnTo>
                      <a:pt x="0" y="110542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7368" tIns="277368" rIns="277368" bIns="0" numCol="1" spcCol="1270" anchor="t" anchorCtr="0">
                <a:noAutofit/>
              </a:bodyPr>
              <a:lstStyle/>
              <a:p>
                <a:pPr lvl="0" algn="ctr" defTabSz="1733550">
                  <a:lnSpc>
                    <a:spcPct val="90000"/>
                  </a:lnSpc>
                  <a:spcBef>
                    <a:spcPct val="0"/>
                  </a:spcBef>
                  <a:spcAft>
                    <a:spcPct val="35000"/>
                  </a:spcAft>
                </a:pPr>
                <a:endParaRPr lang="en-US" sz="3900" kern="1200"/>
              </a:p>
            </p:txBody>
          </p:sp>
          <p:sp>
            <p:nvSpPr>
              <p:cNvPr id="32" name="Rounded Rectangle 31"/>
              <p:cNvSpPr/>
              <p:nvPr/>
            </p:nvSpPr>
            <p:spPr>
              <a:xfrm>
                <a:off x="6892496" y="1683970"/>
                <a:ext cx="3265486" cy="2218783"/>
              </a:xfrm>
              <a:prstGeom prst="roundRect">
                <a:avLst/>
              </a:prstGeom>
              <a:blipFill rotWithShape="1">
                <a:blip r:embed="rId3" cstate="print">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Freeform 32"/>
              <p:cNvSpPr/>
              <p:nvPr/>
            </p:nvSpPr>
            <p:spPr>
              <a:xfrm>
                <a:off x="7178401" y="3902752"/>
                <a:ext cx="2979581" cy="1105424"/>
              </a:xfrm>
              <a:custGeom>
                <a:avLst/>
                <a:gdLst>
                  <a:gd name="connsiteX0" fmla="*/ 0 w 2979581"/>
                  <a:gd name="connsiteY0" fmla="*/ 0 h 1105424"/>
                  <a:gd name="connsiteX1" fmla="*/ 2979581 w 2979581"/>
                  <a:gd name="connsiteY1" fmla="*/ 0 h 1105424"/>
                  <a:gd name="connsiteX2" fmla="*/ 2979581 w 2979581"/>
                  <a:gd name="connsiteY2" fmla="*/ 1105424 h 1105424"/>
                  <a:gd name="connsiteX3" fmla="*/ 0 w 2979581"/>
                  <a:gd name="connsiteY3" fmla="*/ 1105424 h 1105424"/>
                  <a:gd name="connsiteX4" fmla="*/ 0 w 2979581"/>
                  <a:gd name="connsiteY4" fmla="*/ 0 h 1105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9581" h="1105424">
                    <a:moveTo>
                      <a:pt x="0" y="0"/>
                    </a:moveTo>
                    <a:lnTo>
                      <a:pt x="2979581" y="0"/>
                    </a:lnTo>
                    <a:lnTo>
                      <a:pt x="2979581" y="1105424"/>
                    </a:lnTo>
                    <a:lnTo>
                      <a:pt x="0" y="110542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77368" tIns="277368" rIns="277368" bIns="0" numCol="1" spcCol="1270" anchor="t" anchorCtr="0">
                <a:noAutofit/>
              </a:bodyPr>
              <a:lstStyle/>
              <a:p>
                <a:pPr lvl="0" algn="ctr" defTabSz="1733550">
                  <a:lnSpc>
                    <a:spcPct val="90000"/>
                  </a:lnSpc>
                  <a:spcBef>
                    <a:spcPct val="0"/>
                  </a:spcBef>
                  <a:spcAft>
                    <a:spcPct val="35000"/>
                  </a:spcAft>
                </a:pPr>
                <a:endParaRPr lang="en-US" sz="3900" kern="1200"/>
              </a:p>
            </p:txBody>
          </p:sp>
        </p:grpSp>
        <p:sp>
          <p:nvSpPr>
            <p:cNvPr id="34" name="TextBox 33"/>
            <p:cNvSpPr txBox="1"/>
            <p:nvPr/>
          </p:nvSpPr>
          <p:spPr>
            <a:xfrm>
              <a:off x="9088045" y="3508144"/>
              <a:ext cx="2688594" cy="369332"/>
            </a:xfrm>
            <a:prstGeom prst="rect">
              <a:avLst/>
            </a:prstGeom>
            <a:noFill/>
          </p:spPr>
          <p:txBody>
            <a:bodyPr wrap="square" rtlCol="0">
              <a:spAutoFit/>
            </a:bodyPr>
            <a:lstStyle/>
            <a:p>
              <a:r>
                <a:rPr lang="en-US" b="1" dirty="0">
                  <a:solidFill>
                    <a:schemeClr val="bg1"/>
                  </a:solidFill>
                </a:rPr>
                <a:t>upload.wikimedia.org</a:t>
              </a:r>
            </a:p>
          </p:txBody>
        </p:sp>
        <p:sp>
          <p:nvSpPr>
            <p:cNvPr id="36" name="TextBox 35"/>
            <p:cNvSpPr txBox="1"/>
            <p:nvPr/>
          </p:nvSpPr>
          <p:spPr>
            <a:xfrm>
              <a:off x="5600284" y="3533173"/>
              <a:ext cx="2415654" cy="369332"/>
            </a:xfrm>
            <a:prstGeom prst="rect">
              <a:avLst/>
            </a:prstGeom>
            <a:noFill/>
          </p:spPr>
          <p:txBody>
            <a:bodyPr wrap="square" rtlCol="0">
              <a:spAutoFit/>
            </a:bodyPr>
            <a:lstStyle/>
            <a:p>
              <a:r>
                <a:rPr lang="en-US" b="1" dirty="0">
                  <a:solidFill>
                    <a:schemeClr val="bg1"/>
                  </a:solidFill>
                </a:rPr>
                <a:t>en.wikipedia.org</a:t>
              </a:r>
            </a:p>
          </p:txBody>
        </p:sp>
      </p:grpSp>
      <p:grpSp>
        <p:nvGrpSpPr>
          <p:cNvPr id="41" name="Group 40"/>
          <p:cNvGrpSpPr/>
          <p:nvPr/>
        </p:nvGrpSpPr>
        <p:grpSpPr>
          <a:xfrm>
            <a:off x="700179" y="787021"/>
            <a:ext cx="5698344" cy="5405909"/>
            <a:chOff x="895922" y="609600"/>
            <a:chExt cx="5698344" cy="5405909"/>
          </a:xfrm>
        </p:grpSpPr>
        <p:grpSp>
          <p:nvGrpSpPr>
            <p:cNvPr id="19" name="Group 18"/>
            <p:cNvGrpSpPr/>
            <p:nvPr/>
          </p:nvGrpSpPr>
          <p:grpSpPr>
            <a:xfrm>
              <a:off x="930903" y="609600"/>
              <a:ext cx="5528005" cy="5372805"/>
              <a:chOff x="852880" y="523829"/>
              <a:chExt cx="5528005" cy="5372805"/>
            </a:xfrm>
          </p:grpSpPr>
          <p:sp>
            <p:nvSpPr>
              <p:cNvPr id="20" name="Freeform 19"/>
              <p:cNvSpPr/>
              <p:nvPr/>
            </p:nvSpPr>
            <p:spPr>
              <a:xfrm>
                <a:off x="1690075" y="568360"/>
                <a:ext cx="2086466" cy="312969"/>
              </a:xfrm>
              <a:custGeom>
                <a:avLst/>
                <a:gdLst>
                  <a:gd name="connsiteX0" fmla="*/ 0 w 2086466"/>
                  <a:gd name="connsiteY0" fmla="*/ 0 h 312969"/>
                  <a:gd name="connsiteX1" fmla="*/ 2086466 w 2086466"/>
                  <a:gd name="connsiteY1" fmla="*/ 0 h 312969"/>
                  <a:gd name="connsiteX2" fmla="*/ 2086466 w 2086466"/>
                  <a:gd name="connsiteY2" fmla="*/ 312969 h 312969"/>
                  <a:gd name="connsiteX3" fmla="*/ 0 w 2086466"/>
                  <a:gd name="connsiteY3" fmla="*/ 312969 h 312969"/>
                  <a:gd name="connsiteX4" fmla="*/ 0 w 2086466"/>
                  <a:gd name="connsiteY4" fmla="*/ 0 h 31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466" h="312969">
                    <a:moveTo>
                      <a:pt x="0" y="0"/>
                    </a:moveTo>
                    <a:lnTo>
                      <a:pt x="2086466" y="0"/>
                    </a:lnTo>
                    <a:lnTo>
                      <a:pt x="2086466" y="312969"/>
                    </a:lnTo>
                    <a:lnTo>
                      <a:pt x="0" y="3129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endParaRPr lang="en-US" sz="1200" kern="1200"/>
              </a:p>
            </p:txBody>
          </p:sp>
          <p:sp>
            <p:nvSpPr>
              <p:cNvPr id="21" name="Rectangle 20"/>
              <p:cNvSpPr/>
              <p:nvPr/>
            </p:nvSpPr>
            <p:spPr>
              <a:xfrm>
                <a:off x="852880" y="523829"/>
                <a:ext cx="2681109" cy="2604344"/>
              </a:xfrm>
              <a:prstGeom prst="rect">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2" name="Freeform 21"/>
              <p:cNvSpPr/>
              <p:nvPr/>
            </p:nvSpPr>
            <p:spPr>
              <a:xfrm>
                <a:off x="4294419" y="666706"/>
                <a:ext cx="2086466" cy="312969"/>
              </a:xfrm>
              <a:custGeom>
                <a:avLst/>
                <a:gdLst>
                  <a:gd name="connsiteX0" fmla="*/ 0 w 2086466"/>
                  <a:gd name="connsiteY0" fmla="*/ 0 h 312969"/>
                  <a:gd name="connsiteX1" fmla="*/ 2086466 w 2086466"/>
                  <a:gd name="connsiteY1" fmla="*/ 0 h 312969"/>
                  <a:gd name="connsiteX2" fmla="*/ 2086466 w 2086466"/>
                  <a:gd name="connsiteY2" fmla="*/ 312969 h 312969"/>
                  <a:gd name="connsiteX3" fmla="*/ 0 w 2086466"/>
                  <a:gd name="connsiteY3" fmla="*/ 312969 h 312969"/>
                  <a:gd name="connsiteX4" fmla="*/ 0 w 2086466"/>
                  <a:gd name="connsiteY4" fmla="*/ 0 h 31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466" h="312969">
                    <a:moveTo>
                      <a:pt x="0" y="0"/>
                    </a:moveTo>
                    <a:lnTo>
                      <a:pt x="2086466" y="0"/>
                    </a:lnTo>
                    <a:lnTo>
                      <a:pt x="2086466" y="312969"/>
                    </a:lnTo>
                    <a:lnTo>
                      <a:pt x="0" y="3129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endParaRPr lang="en-US" sz="1200" kern="1200"/>
              </a:p>
            </p:txBody>
          </p:sp>
          <p:sp>
            <p:nvSpPr>
              <p:cNvPr id="23" name="Rectangle 22"/>
              <p:cNvSpPr/>
              <p:nvPr/>
            </p:nvSpPr>
            <p:spPr>
              <a:xfrm>
                <a:off x="3776541" y="523829"/>
                <a:ext cx="2604344" cy="2604344"/>
              </a:xfrm>
              <a:prstGeom prst="rect">
                <a:avLst/>
              </a:prstGeom>
              <a:blipFill rotWithShape="1">
                <a:blip r:embed="rId5" cstate="print">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Freeform 23"/>
              <p:cNvSpPr/>
              <p:nvPr/>
            </p:nvSpPr>
            <p:spPr>
              <a:xfrm>
                <a:off x="1690075" y="3435166"/>
                <a:ext cx="2086466" cy="312969"/>
              </a:xfrm>
              <a:custGeom>
                <a:avLst/>
                <a:gdLst>
                  <a:gd name="connsiteX0" fmla="*/ 0 w 2086466"/>
                  <a:gd name="connsiteY0" fmla="*/ 0 h 312969"/>
                  <a:gd name="connsiteX1" fmla="*/ 2086466 w 2086466"/>
                  <a:gd name="connsiteY1" fmla="*/ 0 h 312969"/>
                  <a:gd name="connsiteX2" fmla="*/ 2086466 w 2086466"/>
                  <a:gd name="connsiteY2" fmla="*/ 312969 h 312969"/>
                  <a:gd name="connsiteX3" fmla="*/ 0 w 2086466"/>
                  <a:gd name="connsiteY3" fmla="*/ 312969 h 312969"/>
                  <a:gd name="connsiteX4" fmla="*/ 0 w 2086466"/>
                  <a:gd name="connsiteY4" fmla="*/ 0 h 31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466" h="312969">
                    <a:moveTo>
                      <a:pt x="0" y="0"/>
                    </a:moveTo>
                    <a:lnTo>
                      <a:pt x="2086466" y="0"/>
                    </a:lnTo>
                    <a:lnTo>
                      <a:pt x="2086466" y="312969"/>
                    </a:lnTo>
                    <a:lnTo>
                      <a:pt x="0" y="3129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endParaRPr lang="en-US" sz="1200" kern="1200"/>
              </a:p>
            </p:txBody>
          </p:sp>
          <p:sp>
            <p:nvSpPr>
              <p:cNvPr id="25" name="Rectangle 24"/>
              <p:cNvSpPr/>
              <p:nvPr/>
            </p:nvSpPr>
            <p:spPr>
              <a:xfrm>
                <a:off x="852880" y="3432974"/>
                <a:ext cx="2681109" cy="2463660"/>
              </a:xfrm>
              <a:prstGeom prst="rect">
                <a:avLst/>
              </a:prstGeom>
              <a:blipFill rotWithShape="1">
                <a:blip r:embed="rId6"/>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Freeform 25"/>
              <p:cNvSpPr/>
              <p:nvPr/>
            </p:nvSpPr>
            <p:spPr>
              <a:xfrm>
                <a:off x="3997098" y="3435166"/>
                <a:ext cx="2086466" cy="312969"/>
              </a:xfrm>
              <a:custGeom>
                <a:avLst/>
                <a:gdLst>
                  <a:gd name="connsiteX0" fmla="*/ 0 w 2086466"/>
                  <a:gd name="connsiteY0" fmla="*/ 0 h 312969"/>
                  <a:gd name="connsiteX1" fmla="*/ 2086466 w 2086466"/>
                  <a:gd name="connsiteY1" fmla="*/ 0 h 312969"/>
                  <a:gd name="connsiteX2" fmla="*/ 2086466 w 2086466"/>
                  <a:gd name="connsiteY2" fmla="*/ 312969 h 312969"/>
                  <a:gd name="connsiteX3" fmla="*/ 0 w 2086466"/>
                  <a:gd name="connsiteY3" fmla="*/ 312969 h 312969"/>
                  <a:gd name="connsiteX4" fmla="*/ 0 w 2086466"/>
                  <a:gd name="connsiteY4" fmla="*/ 0 h 312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466" h="312969">
                    <a:moveTo>
                      <a:pt x="0" y="0"/>
                    </a:moveTo>
                    <a:lnTo>
                      <a:pt x="2086466" y="0"/>
                    </a:lnTo>
                    <a:lnTo>
                      <a:pt x="2086466" y="312969"/>
                    </a:lnTo>
                    <a:lnTo>
                      <a:pt x="0" y="31296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45720" rIns="45720" bIns="0" numCol="1" spcCol="1270" anchor="b" anchorCtr="0">
                <a:noAutofit/>
              </a:bodyPr>
              <a:lstStyle/>
              <a:p>
                <a:pPr lvl="0" algn="l" defTabSz="533400">
                  <a:lnSpc>
                    <a:spcPct val="90000"/>
                  </a:lnSpc>
                  <a:spcBef>
                    <a:spcPct val="0"/>
                  </a:spcBef>
                  <a:spcAft>
                    <a:spcPct val="35000"/>
                  </a:spcAft>
                </a:pPr>
                <a:endParaRPr lang="en-US" sz="1200" kern="1200"/>
              </a:p>
            </p:txBody>
          </p:sp>
          <p:sp>
            <p:nvSpPr>
              <p:cNvPr id="27" name="Rectangle 26"/>
              <p:cNvSpPr/>
              <p:nvPr/>
            </p:nvSpPr>
            <p:spPr>
              <a:xfrm>
                <a:off x="3776541" y="3432973"/>
                <a:ext cx="2604344" cy="2463660"/>
              </a:xfrm>
              <a:prstGeom prst="rect">
                <a:avLst/>
              </a:prstGeom>
              <a:blipFill rotWithShape="1">
                <a:blip r:embed="rId7" cstate="print">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35" name="TextBox 34"/>
            <p:cNvSpPr txBox="1"/>
            <p:nvPr/>
          </p:nvSpPr>
          <p:spPr>
            <a:xfrm>
              <a:off x="930903" y="5646177"/>
              <a:ext cx="2636953" cy="369332"/>
            </a:xfrm>
            <a:prstGeom prst="rect">
              <a:avLst/>
            </a:prstGeom>
            <a:noFill/>
          </p:spPr>
          <p:txBody>
            <a:bodyPr wrap="square" rtlCol="0">
              <a:spAutoFit/>
            </a:bodyPr>
            <a:lstStyle/>
            <a:p>
              <a:r>
                <a:rPr lang="en-US" b="1" dirty="0">
                  <a:solidFill>
                    <a:schemeClr val="bg1"/>
                  </a:solidFill>
                </a:rPr>
                <a:t>upload.wikimedia.org</a:t>
              </a:r>
            </a:p>
          </p:txBody>
        </p:sp>
        <p:sp>
          <p:nvSpPr>
            <p:cNvPr id="38" name="TextBox 37"/>
            <p:cNvSpPr txBox="1"/>
            <p:nvPr/>
          </p:nvSpPr>
          <p:spPr>
            <a:xfrm>
              <a:off x="3876642" y="5613072"/>
              <a:ext cx="2560188" cy="369332"/>
            </a:xfrm>
            <a:prstGeom prst="rect">
              <a:avLst/>
            </a:prstGeom>
            <a:noFill/>
          </p:spPr>
          <p:txBody>
            <a:bodyPr wrap="square" rtlCol="0">
              <a:spAutoFit/>
            </a:bodyPr>
            <a:lstStyle/>
            <a:p>
              <a:r>
                <a:rPr lang="en-US" b="1" dirty="0">
                  <a:solidFill>
                    <a:schemeClr val="bg1"/>
                  </a:solidFill>
                </a:rPr>
                <a:t>en.wikipedia.org</a:t>
              </a:r>
            </a:p>
          </p:txBody>
        </p:sp>
        <p:sp>
          <p:nvSpPr>
            <p:cNvPr id="39" name="TextBox 38"/>
            <p:cNvSpPr txBox="1"/>
            <p:nvPr/>
          </p:nvSpPr>
          <p:spPr>
            <a:xfrm>
              <a:off x="3876642" y="2812346"/>
              <a:ext cx="2717624" cy="369332"/>
            </a:xfrm>
            <a:prstGeom prst="rect">
              <a:avLst/>
            </a:prstGeom>
            <a:noFill/>
          </p:spPr>
          <p:txBody>
            <a:bodyPr wrap="square" rtlCol="0">
              <a:spAutoFit/>
            </a:bodyPr>
            <a:lstStyle/>
            <a:p>
              <a:r>
                <a:rPr lang="en-US" b="1" dirty="0">
                  <a:solidFill>
                    <a:schemeClr val="bg1"/>
                  </a:solidFill>
                </a:rPr>
                <a:t>upload.wikimedia.org</a:t>
              </a:r>
            </a:p>
          </p:txBody>
        </p:sp>
        <p:sp>
          <p:nvSpPr>
            <p:cNvPr id="40" name="TextBox 39"/>
            <p:cNvSpPr txBox="1"/>
            <p:nvPr/>
          </p:nvSpPr>
          <p:spPr>
            <a:xfrm>
              <a:off x="895922" y="2857418"/>
              <a:ext cx="2716090" cy="338554"/>
            </a:xfrm>
            <a:prstGeom prst="rect">
              <a:avLst/>
            </a:prstGeom>
            <a:noFill/>
          </p:spPr>
          <p:txBody>
            <a:bodyPr wrap="square" rtlCol="0">
              <a:spAutoFit/>
            </a:bodyPr>
            <a:lstStyle/>
            <a:p>
              <a:r>
                <a:rPr lang="en-US" sz="1600" b="1" dirty="0">
                  <a:solidFill>
                    <a:schemeClr val="bg1"/>
                  </a:solidFill>
                </a:rPr>
                <a:t>powertripberkeley.com</a:t>
              </a:r>
            </a:p>
          </p:txBody>
        </p:sp>
      </p:grpSp>
    </p:spTree>
    <p:extLst>
      <p:ext uri="{BB962C8B-B14F-4D97-AF65-F5344CB8AC3E}">
        <p14:creationId xmlns:p14="http://schemas.microsoft.com/office/powerpoint/2010/main" val="3552845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000"/>
                                        <p:tgtEl>
                                          <p:spTgt spid="3">
                                            <p:txEl>
                                              <p:pRg st="8" end="8"/>
                                            </p:txEl>
                                          </p:spTgt>
                                        </p:tgtEl>
                                      </p:cBhvr>
                                    </p:animEffect>
                                    <p:anim calcmode="lin" valueType="num">
                                      <p:cBhvr>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1000"/>
                                        <p:tgtEl>
                                          <p:spTgt spid="3">
                                            <p:txEl>
                                              <p:pRg st="9" end="9"/>
                                            </p:txEl>
                                          </p:spTgt>
                                        </p:tgtEl>
                                      </p:cBhvr>
                                    </p:animEffect>
                                    <p:anim calcmode="lin" valueType="num">
                                      <p:cBhvr>
                                        <p:cTn id="5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9" end="9"/>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1000"/>
                                        <p:tgtEl>
                                          <p:spTgt spid="3">
                                            <p:txEl>
                                              <p:pRg st="10" end="10"/>
                                            </p:txEl>
                                          </p:spTgt>
                                        </p:tgtEl>
                                      </p:cBhvr>
                                    </p:animEffect>
                                    <p:anim calcmode="lin" valueType="num">
                                      <p:cBhvr>
                                        <p:cTn id="5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1000"/>
                                        <p:tgtEl>
                                          <p:spTgt spid="3">
                                            <p:txEl>
                                              <p:pRg st="11" end="11"/>
                                            </p:txEl>
                                          </p:spTgt>
                                        </p:tgtEl>
                                      </p:cBhvr>
                                    </p:animEffect>
                                    <p:anim calcmode="lin" valueType="num">
                                      <p:cBhvr>
                                        <p:cTn id="6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1000"/>
                                        <p:tgtEl>
                                          <p:spTgt spid="3">
                                            <p:txEl>
                                              <p:pRg st="12" end="12"/>
                                            </p:txEl>
                                          </p:spTgt>
                                        </p:tgtEl>
                                      </p:cBhvr>
                                    </p:animEffect>
                                    <p:anim calcmode="lin" valueType="num">
                                      <p:cBhvr>
                                        <p:cTn id="68"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69"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xit" presetSubtype="4" fill="hold" nodeType="clickEffect">
                                  <p:stCondLst>
                                    <p:cond delay="0"/>
                                  </p:stCondLst>
                                  <p:childTnLst>
                                    <p:animEffect transition="out" filter="wipe(down)">
                                      <p:cBhvr>
                                        <p:cTn id="73" dur="500"/>
                                        <p:tgtEl>
                                          <p:spTgt spid="41"/>
                                        </p:tgtEl>
                                      </p:cBhvr>
                                    </p:animEffect>
                                    <p:set>
                                      <p:cBhvr>
                                        <p:cTn id="74" dur="1" fill="hold">
                                          <p:stCondLst>
                                            <p:cond delay="499"/>
                                          </p:stCondLst>
                                        </p:cTn>
                                        <p:tgtEl>
                                          <p:spTgt spid="41"/>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4">
                                            <p:txEl>
                                              <p:pRg st="0" end="0"/>
                                            </p:txEl>
                                          </p:spTgt>
                                        </p:tgtEl>
                                        <p:attrNameLst>
                                          <p:attrName>style.visibility</p:attrName>
                                        </p:attrNameLst>
                                      </p:cBhvr>
                                      <p:to>
                                        <p:strVal val="visible"/>
                                      </p:to>
                                    </p:set>
                                    <p:animEffect transition="in" filter="fade">
                                      <p:cBhvr>
                                        <p:cTn id="79" dur="1000"/>
                                        <p:tgtEl>
                                          <p:spTgt spid="4">
                                            <p:txEl>
                                              <p:pRg st="0" end="0"/>
                                            </p:txEl>
                                          </p:spTgt>
                                        </p:tgtEl>
                                      </p:cBhvr>
                                    </p:animEffect>
                                    <p:anim calcmode="lin" valueType="num">
                                      <p:cBhvr>
                                        <p:cTn id="8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81" dur="1000" fill="hold"/>
                                        <p:tgtEl>
                                          <p:spTgt spid="4">
                                            <p:txEl>
                                              <p:pRg st="0" end="0"/>
                                            </p:txEl>
                                          </p:spTgt>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4">
                                            <p:txEl>
                                              <p:pRg st="1" end="1"/>
                                            </p:txEl>
                                          </p:spTgt>
                                        </p:tgtEl>
                                        <p:attrNameLst>
                                          <p:attrName>style.visibility</p:attrName>
                                        </p:attrNameLst>
                                      </p:cBhvr>
                                      <p:to>
                                        <p:strVal val="visible"/>
                                      </p:to>
                                    </p:set>
                                    <p:animEffect transition="in" filter="fade">
                                      <p:cBhvr>
                                        <p:cTn id="84" dur="1000"/>
                                        <p:tgtEl>
                                          <p:spTgt spid="4">
                                            <p:txEl>
                                              <p:pRg st="1" end="1"/>
                                            </p:txEl>
                                          </p:spTgt>
                                        </p:tgtEl>
                                      </p:cBhvr>
                                    </p:animEffect>
                                    <p:anim calcmode="lin" valueType="num">
                                      <p:cBhvr>
                                        <p:cTn id="8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86" dur="1000" fill="hold"/>
                                        <p:tgtEl>
                                          <p:spTgt spid="4">
                                            <p:txEl>
                                              <p:pRg st="1" end="1"/>
                                            </p:txEl>
                                          </p:spTgt>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4">
                                            <p:txEl>
                                              <p:pRg st="2" end="2"/>
                                            </p:txEl>
                                          </p:spTgt>
                                        </p:tgtEl>
                                        <p:attrNameLst>
                                          <p:attrName>style.visibility</p:attrName>
                                        </p:attrNameLst>
                                      </p:cBhvr>
                                      <p:to>
                                        <p:strVal val="visible"/>
                                      </p:to>
                                    </p:set>
                                    <p:animEffect transition="in" filter="fade">
                                      <p:cBhvr>
                                        <p:cTn id="89" dur="1000"/>
                                        <p:tgtEl>
                                          <p:spTgt spid="4">
                                            <p:txEl>
                                              <p:pRg st="2" end="2"/>
                                            </p:txEl>
                                          </p:spTgt>
                                        </p:tgtEl>
                                      </p:cBhvr>
                                    </p:animEffect>
                                    <p:anim calcmode="lin" valueType="num">
                                      <p:cBhvr>
                                        <p:cTn id="9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4">
                                            <p:txEl>
                                              <p:pRg st="3" end="3"/>
                                            </p:txEl>
                                          </p:spTgt>
                                        </p:tgtEl>
                                        <p:attrNameLst>
                                          <p:attrName>style.visibility</p:attrName>
                                        </p:attrNameLst>
                                      </p:cBhvr>
                                      <p:to>
                                        <p:strVal val="visible"/>
                                      </p:to>
                                    </p:set>
                                    <p:animEffect transition="in" filter="fade">
                                      <p:cBhvr>
                                        <p:cTn id="94" dur="1000"/>
                                        <p:tgtEl>
                                          <p:spTgt spid="4">
                                            <p:txEl>
                                              <p:pRg st="3" end="3"/>
                                            </p:txEl>
                                          </p:spTgt>
                                        </p:tgtEl>
                                      </p:cBhvr>
                                    </p:animEffect>
                                    <p:anim calcmode="lin" valueType="num">
                                      <p:cBhvr>
                                        <p:cTn id="9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6" dur="1000" fill="hold"/>
                                        <p:tgtEl>
                                          <p:spTgt spid="4">
                                            <p:txEl>
                                              <p:pRg st="3" end="3"/>
                                            </p:txEl>
                                          </p:spTgt>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4">
                                            <p:txEl>
                                              <p:pRg st="4" end="4"/>
                                            </p:txEl>
                                          </p:spTgt>
                                        </p:tgtEl>
                                        <p:attrNameLst>
                                          <p:attrName>style.visibility</p:attrName>
                                        </p:attrNameLst>
                                      </p:cBhvr>
                                      <p:to>
                                        <p:strVal val="visible"/>
                                      </p:to>
                                    </p:set>
                                    <p:animEffect transition="in" filter="fade">
                                      <p:cBhvr>
                                        <p:cTn id="99" dur="1000"/>
                                        <p:tgtEl>
                                          <p:spTgt spid="4">
                                            <p:txEl>
                                              <p:pRg st="4" end="4"/>
                                            </p:txEl>
                                          </p:spTgt>
                                        </p:tgtEl>
                                      </p:cBhvr>
                                    </p:animEffect>
                                    <p:anim calcmode="lin" valueType="num">
                                      <p:cBhvr>
                                        <p:cTn id="10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01" dur="1000" fill="hold"/>
                                        <p:tgtEl>
                                          <p:spTgt spid="4">
                                            <p:txEl>
                                              <p:pRg st="4" end="4"/>
                                            </p:txEl>
                                          </p:spTgt>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4">
                                            <p:txEl>
                                              <p:pRg st="5" end="5"/>
                                            </p:txEl>
                                          </p:spTgt>
                                        </p:tgtEl>
                                        <p:attrNameLst>
                                          <p:attrName>style.visibility</p:attrName>
                                        </p:attrNameLst>
                                      </p:cBhvr>
                                      <p:to>
                                        <p:strVal val="visible"/>
                                      </p:to>
                                    </p:set>
                                    <p:animEffect transition="in" filter="fade">
                                      <p:cBhvr>
                                        <p:cTn id="104" dur="1000"/>
                                        <p:tgtEl>
                                          <p:spTgt spid="4">
                                            <p:txEl>
                                              <p:pRg st="5" end="5"/>
                                            </p:txEl>
                                          </p:spTgt>
                                        </p:tgtEl>
                                      </p:cBhvr>
                                    </p:animEffect>
                                    <p:anim calcmode="lin" valueType="num">
                                      <p:cBhvr>
                                        <p:cTn id="105"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106" dur="1000" fill="hold"/>
                                        <p:tgtEl>
                                          <p:spTgt spid="4">
                                            <p:txEl>
                                              <p:pRg st="5" end="5"/>
                                            </p:txEl>
                                          </p:spTgt>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4">
                                            <p:txEl>
                                              <p:pRg st="6" end="6"/>
                                            </p:txEl>
                                          </p:spTgt>
                                        </p:tgtEl>
                                        <p:attrNameLst>
                                          <p:attrName>style.visibility</p:attrName>
                                        </p:attrNameLst>
                                      </p:cBhvr>
                                      <p:to>
                                        <p:strVal val="visible"/>
                                      </p:to>
                                    </p:set>
                                    <p:animEffect transition="in" filter="fade">
                                      <p:cBhvr>
                                        <p:cTn id="109" dur="1000"/>
                                        <p:tgtEl>
                                          <p:spTgt spid="4">
                                            <p:txEl>
                                              <p:pRg st="6" end="6"/>
                                            </p:txEl>
                                          </p:spTgt>
                                        </p:tgtEl>
                                      </p:cBhvr>
                                    </p:animEffect>
                                    <p:anim calcmode="lin" valueType="num">
                                      <p:cBhvr>
                                        <p:cTn id="11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11" dur="1000" fill="hold"/>
                                        <p:tgtEl>
                                          <p:spTgt spid="4">
                                            <p:txEl>
                                              <p:pRg st="6" end="6"/>
                                            </p:txEl>
                                          </p:spTgt>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4">
                                            <p:txEl>
                                              <p:pRg st="7" end="7"/>
                                            </p:txEl>
                                          </p:spTgt>
                                        </p:tgtEl>
                                        <p:attrNameLst>
                                          <p:attrName>style.visibility</p:attrName>
                                        </p:attrNameLst>
                                      </p:cBhvr>
                                      <p:to>
                                        <p:strVal val="visible"/>
                                      </p:to>
                                    </p:set>
                                    <p:animEffect transition="in" filter="fade">
                                      <p:cBhvr>
                                        <p:cTn id="114" dur="1000"/>
                                        <p:tgtEl>
                                          <p:spTgt spid="4">
                                            <p:txEl>
                                              <p:pRg st="7" end="7"/>
                                            </p:txEl>
                                          </p:spTgt>
                                        </p:tgtEl>
                                      </p:cBhvr>
                                    </p:animEffect>
                                    <p:anim calcmode="lin" valueType="num">
                                      <p:cBhvr>
                                        <p:cTn id="115"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116" dur="1000" fill="hold"/>
                                        <p:tgtEl>
                                          <p:spTgt spid="4">
                                            <p:txEl>
                                              <p:pRg st="7" end="7"/>
                                            </p:txEl>
                                          </p:spTgt>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4">
                                            <p:txEl>
                                              <p:pRg st="8" end="8"/>
                                            </p:txEl>
                                          </p:spTgt>
                                        </p:tgtEl>
                                        <p:attrNameLst>
                                          <p:attrName>style.visibility</p:attrName>
                                        </p:attrNameLst>
                                      </p:cBhvr>
                                      <p:to>
                                        <p:strVal val="visible"/>
                                      </p:to>
                                    </p:set>
                                    <p:animEffect transition="in" filter="fade">
                                      <p:cBhvr>
                                        <p:cTn id="119" dur="1000"/>
                                        <p:tgtEl>
                                          <p:spTgt spid="4">
                                            <p:txEl>
                                              <p:pRg st="8" end="8"/>
                                            </p:txEl>
                                          </p:spTgt>
                                        </p:tgtEl>
                                      </p:cBhvr>
                                    </p:animEffect>
                                    <p:anim calcmode="lin" valueType="num">
                                      <p:cBhvr>
                                        <p:cTn id="120"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121" dur="1000" fill="hold"/>
                                        <p:tgtEl>
                                          <p:spTgt spid="4">
                                            <p:txEl>
                                              <p:pRg st="8" end="8"/>
                                            </p:txEl>
                                          </p:spTgt>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4">
                                            <p:txEl>
                                              <p:pRg st="9" end="9"/>
                                            </p:txEl>
                                          </p:spTgt>
                                        </p:tgtEl>
                                        <p:attrNameLst>
                                          <p:attrName>style.visibility</p:attrName>
                                        </p:attrNameLst>
                                      </p:cBhvr>
                                      <p:to>
                                        <p:strVal val="visible"/>
                                      </p:to>
                                    </p:set>
                                    <p:animEffect transition="in" filter="fade">
                                      <p:cBhvr>
                                        <p:cTn id="124" dur="1000"/>
                                        <p:tgtEl>
                                          <p:spTgt spid="4">
                                            <p:txEl>
                                              <p:pRg st="9" end="9"/>
                                            </p:txEl>
                                          </p:spTgt>
                                        </p:tgtEl>
                                      </p:cBhvr>
                                    </p:animEffect>
                                    <p:anim calcmode="lin" valueType="num">
                                      <p:cBhvr>
                                        <p:cTn id="125"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126"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nodeType="click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down)">
                                      <p:cBhvr>
                                        <p:cTn id="1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212" y="0"/>
            <a:ext cx="10058402" cy="1219200"/>
          </a:xfrm>
        </p:spPr>
        <p:txBody>
          <a:bodyPr anchor="ctr"/>
          <a:lstStyle/>
          <a:p>
            <a:pPr algn="just"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موقعیت بتری پارک سیتی</a:t>
            </a:r>
            <a:endParaRPr lang="en-US" b="1" dirty="0">
              <a:solidFill>
                <a:schemeClr val="tx1"/>
              </a:solidFill>
            </a:endParaRPr>
          </a:p>
        </p:txBody>
      </p:sp>
      <p:sp>
        <p:nvSpPr>
          <p:cNvPr id="4" name="Text Placeholder 3"/>
          <p:cNvSpPr>
            <a:spLocks noGrp="1"/>
          </p:cNvSpPr>
          <p:nvPr>
            <p:ph idx="1"/>
          </p:nvPr>
        </p:nvSpPr>
        <p:spPr>
          <a:xfrm>
            <a:off x="4728117" y="1219199"/>
            <a:ext cx="6395497" cy="4802460"/>
          </a:xfrm>
        </p:spPr>
        <p:txBody>
          <a:bodyPr>
            <a:noAutofit/>
          </a:bodyPr>
          <a:lstStyle/>
          <a:p>
            <a:pPr marL="0" lvl="0" indent="0" algn="just" rtl="1">
              <a:buNone/>
            </a:pPr>
            <a:r>
              <a:rPr lang="fa-IR" sz="1800" dirty="0">
                <a:solidFill>
                  <a:schemeClr val="tx2"/>
                </a:solidFill>
                <a:latin typeface="Sakkal Majalla" pitchFamily="2" charset="-78"/>
                <a:ea typeface="Calibri" pitchFamily="34" charset="0"/>
                <a:cs typeface="B Homa" panose="00000400000000000000" pitchFamily="2" charset="-78"/>
              </a:rPr>
              <a:t>قسمت مسکونی </a:t>
            </a:r>
            <a:r>
              <a:rPr lang="fa-IR" sz="1800" dirty="0" smtClean="0">
                <a:solidFill>
                  <a:schemeClr val="tx2"/>
                </a:solidFill>
                <a:latin typeface="Sakkal Majalla" pitchFamily="2" charset="-78"/>
                <a:ea typeface="Calibri" pitchFamily="34" charset="0"/>
                <a:cs typeface="B Homa" panose="00000400000000000000" pitchFamily="2" charset="-78"/>
              </a:rPr>
              <a:t>بتری پارک سیتی به </a:t>
            </a:r>
            <a:r>
              <a:rPr lang="fa-IR" sz="1800" dirty="0">
                <a:solidFill>
                  <a:schemeClr val="tx2"/>
                </a:solidFill>
                <a:latin typeface="Sakkal Majalla" pitchFamily="2" charset="-78"/>
                <a:ea typeface="Calibri" pitchFamily="34" charset="0"/>
                <a:cs typeface="B Homa" panose="00000400000000000000" pitchFamily="2" charset="-78"/>
              </a:rPr>
              <a:t>وسیله ی مجتمع مرکز مالی جهانی به دو قسمت شمال و جنوب تقسیم می شود: </a:t>
            </a:r>
            <a:endParaRPr lang="fa-IR" sz="1800" dirty="0" smtClean="0">
              <a:solidFill>
                <a:schemeClr val="tx2"/>
              </a:solidFill>
              <a:latin typeface="Sakkal Majalla" pitchFamily="2" charset="-78"/>
              <a:ea typeface="Calibri" pitchFamily="34" charset="0"/>
              <a:cs typeface="B Homa" panose="00000400000000000000" pitchFamily="2" charset="-78"/>
            </a:endParaRPr>
          </a:p>
          <a:p>
            <a:pPr marL="0" indent="0" algn="just" rtl="1" eaLnBrk="0" fontAlgn="base" hangingPunct="0">
              <a:lnSpc>
                <a:spcPct val="150000"/>
              </a:lnSpc>
              <a:spcBef>
                <a:spcPct val="0"/>
              </a:spcBef>
              <a:spcAft>
                <a:spcPct val="0"/>
              </a:spcAft>
              <a:buNone/>
            </a:pPr>
            <a:r>
              <a:rPr lang="fa-IR" sz="1800" dirty="0">
                <a:solidFill>
                  <a:schemeClr val="tx2"/>
                </a:solidFill>
                <a:latin typeface="Sakkal Majalla" pitchFamily="2" charset="-78"/>
                <a:ea typeface="Calibri" pitchFamily="34" charset="0"/>
                <a:cs typeface="B Homa" panose="00000400000000000000" pitchFamily="2" charset="-78"/>
              </a:rPr>
              <a:t>قسمت جنوبی : </a:t>
            </a:r>
            <a:r>
              <a:rPr lang="fa-IR" sz="1800" dirty="0">
                <a:solidFill>
                  <a:schemeClr val="tx2"/>
                </a:solidFill>
                <a:cs typeface="B Homa" panose="00000400000000000000" pitchFamily="2" charset="-78"/>
              </a:rPr>
              <a:t>در جنوب مرکز مالی جهانی اکثریت نواحی مسکونی بتری پارک سیتی قرار دارند که شامل </a:t>
            </a:r>
            <a:r>
              <a:rPr lang="fa-IR" sz="1800" dirty="0" smtClean="0">
                <a:solidFill>
                  <a:schemeClr val="tx2"/>
                </a:solidFill>
                <a:cs typeface="B Homa" panose="00000400000000000000" pitchFamily="2" charset="-78"/>
              </a:rPr>
              <a:t>3 </a:t>
            </a:r>
            <a:r>
              <a:rPr lang="fa-IR" sz="1800" dirty="0">
                <a:solidFill>
                  <a:schemeClr val="tx2"/>
                </a:solidFill>
                <a:cs typeface="B Homa" panose="00000400000000000000" pitchFamily="2" charset="-78"/>
              </a:rPr>
              <a:t>بخش می شوند</a:t>
            </a:r>
            <a:r>
              <a:rPr lang="fa-IR" sz="1800" dirty="0" smtClean="0">
                <a:solidFill>
                  <a:schemeClr val="tx2"/>
                </a:solidFill>
                <a:cs typeface="B Homa" panose="00000400000000000000" pitchFamily="2" charset="-78"/>
              </a:rPr>
              <a:t>:</a:t>
            </a:r>
            <a:endParaRPr lang="en-US" sz="1800" dirty="0">
              <a:solidFill>
                <a:schemeClr val="tx2"/>
              </a:solidFill>
              <a:latin typeface="Sakkal Majalla" pitchFamily="2" charset="-78"/>
              <a:cs typeface="B Homa" panose="00000400000000000000" pitchFamily="2" charset="-78"/>
            </a:endParaRPr>
          </a:p>
          <a:p>
            <a:pPr lvl="0" algn="just" rtl="1" eaLnBrk="0" fontAlgn="base" hangingPunct="0">
              <a:lnSpc>
                <a:spcPct val="150000"/>
              </a:lnSpc>
              <a:spcBef>
                <a:spcPct val="0"/>
              </a:spcBef>
              <a:spcAft>
                <a:spcPct val="0"/>
              </a:spcAft>
              <a:buSzPct val="90000"/>
              <a:buFont typeface="Wingdings" panose="05000000000000000000" pitchFamily="2" charset="2"/>
              <a:buChar char="v"/>
            </a:pPr>
            <a:r>
              <a:rPr lang="fa-IR" sz="1800" dirty="0">
                <a:solidFill>
                  <a:schemeClr val="tx2"/>
                </a:solidFill>
                <a:cs typeface="B Homa" panose="00000400000000000000" pitchFamily="2" charset="-78"/>
              </a:rPr>
              <a:t>پلازا گیت وی که یک مجموعه ساختمانی بلند مرتبه </a:t>
            </a:r>
            <a:r>
              <a:rPr lang="fa-IR" sz="1800" dirty="0" smtClean="0">
                <a:solidFill>
                  <a:schemeClr val="tx2"/>
                </a:solidFill>
                <a:cs typeface="B Homa" panose="00000400000000000000" pitchFamily="2" charset="-78"/>
              </a:rPr>
              <a:t>است.</a:t>
            </a:r>
            <a:endParaRPr lang="fa-IR" sz="1800" dirty="0">
              <a:solidFill>
                <a:schemeClr val="tx2"/>
              </a:solidFill>
              <a:latin typeface="Segoe Print" panose="02000600000000000000" pitchFamily="2" charset="0"/>
              <a:ea typeface="Calibri" pitchFamily="34" charset="0"/>
              <a:cs typeface="B Homa" panose="00000400000000000000" pitchFamily="2" charset="-78"/>
            </a:endParaRPr>
          </a:p>
          <a:p>
            <a:pPr algn="just" rtl="1" eaLnBrk="0" fontAlgn="base" hangingPunct="0">
              <a:lnSpc>
                <a:spcPct val="150000"/>
              </a:lnSpc>
              <a:spcBef>
                <a:spcPct val="0"/>
              </a:spcBef>
              <a:spcAft>
                <a:spcPct val="0"/>
              </a:spcAft>
              <a:buSzPct val="90000"/>
              <a:buFont typeface="Wingdings" panose="05000000000000000000" pitchFamily="2" charset="2"/>
              <a:buChar char="v"/>
            </a:pPr>
            <a:r>
              <a:rPr lang="fa-IR" sz="1800" dirty="0">
                <a:solidFill>
                  <a:schemeClr val="tx2"/>
                </a:solidFill>
                <a:cs typeface="B Homa" panose="00000400000000000000" pitchFamily="2" charset="-78"/>
              </a:rPr>
              <a:t>محله ی مسکونی </a:t>
            </a:r>
            <a:r>
              <a:rPr lang="en-US" sz="1800" dirty="0">
                <a:solidFill>
                  <a:schemeClr val="tx2"/>
                </a:solidFill>
                <a:latin typeface="Segoe Print" panose="02000600000000000000" pitchFamily="2" charset="0"/>
                <a:cs typeface="B Homa" panose="00000400000000000000" pitchFamily="2" charset="-78"/>
              </a:rPr>
              <a:t>Rector place </a:t>
            </a:r>
            <a:endParaRPr lang="fa-IR" sz="1800" dirty="0" smtClean="0">
              <a:solidFill>
                <a:schemeClr val="tx2"/>
              </a:solidFill>
              <a:latin typeface="Segoe Print" panose="02000600000000000000" pitchFamily="2" charset="0"/>
              <a:cs typeface="B Homa" panose="00000400000000000000" pitchFamily="2" charset="-78"/>
            </a:endParaRPr>
          </a:p>
          <a:p>
            <a:pPr algn="just" rtl="1" eaLnBrk="0" fontAlgn="base" hangingPunct="0">
              <a:lnSpc>
                <a:spcPct val="150000"/>
              </a:lnSpc>
              <a:spcBef>
                <a:spcPct val="0"/>
              </a:spcBef>
              <a:spcAft>
                <a:spcPct val="0"/>
              </a:spcAft>
              <a:buSzPct val="90000"/>
              <a:buFont typeface="Wingdings" panose="05000000000000000000" pitchFamily="2" charset="2"/>
              <a:buChar char="v"/>
            </a:pPr>
            <a:r>
              <a:rPr lang="fa-IR" sz="1800" dirty="0">
                <a:solidFill>
                  <a:schemeClr val="tx2"/>
                </a:solidFill>
                <a:cs typeface="B Homa" panose="00000400000000000000" pitchFamily="2" charset="-78"/>
              </a:rPr>
              <a:t>محله ی مسکونی </a:t>
            </a:r>
            <a:r>
              <a:rPr lang="en-US" sz="1800" dirty="0">
                <a:solidFill>
                  <a:schemeClr val="tx2"/>
                </a:solidFill>
                <a:latin typeface="Segoe Print" panose="02000600000000000000" pitchFamily="2" charset="0"/>
                <a:cs typeface="B Homa" panose="00000400000000000000" pitchFamily="2" charset="-78"/>
              </a:rPr>
              <a:t>Battery place</a:t>
            </a:r>
            <a:r>
              <a:rPr lang="fa-IR" sz="1800" dirty="0">
                <a:solidFill>
                  <a:schemeClr val="tx2"/>
                </a:solidFill>
                <a:latin typeface="Segoe Print" panose="02000600000000000000" pitchFamily="2" charset="0"/>
                <a:cs typeface="B Homa" panose="00000400000000000000" pitchFamily="2" charset="-78"/>
              </a:rPr>
              <a:t> </a:t>
            </a:r>
            <a:endParaRPr lang="fa-IR" sz="1800" dirty="0" smtClean="0">
              <a:solidFill>
                <a:schemeClr val="tx2"/>
              </a:solidFill>
              <a:latin typeface="Segoe Print" panose="02000600000000000000" pitchFamily="2" charset="0"/>
              <a:cs typeface="B Homa" panose="00000400000000000000" pitchFamily="2" charset="-78"/>
            </a:endParaRPr>
          </a:p>
          <a:p>
            <a:pPr marL="0" indent="0" algn="just" rtl="1" eaLnBrk="0" fontAlgn="base" hangingPunct="0">
              <a:lnSpc>
                <a:spcPct val="150000"/>
              </a:lnSpc>
              <a:spcBef>
                <a:spcPct val="0"/>
              </a:spcBef>
              <a:spcAft>
                <a:spcPct val="0"/>
              </a:spcAft>
              <a:buNone/>
            </a:pPr>
            <a:r>
              <a:rPr lang="fa-IR" sz="1800" dirty="0">
                <a:solidFill>
                  <a:schemeClr val="tx2"/>
                </a:solidFill>
                <a:cs typeface="B Homa" panose="00000400000000000000" pitchFamily="2" charset="-78"/>
              </a:rPr>
              <a:t>این محله ها شامل اکثر ساختمان های مسکونی ناحیه همراه با فضای پارک و انواع گوناگونی از مشاغل خدماتی( همچون سوپر مارکت ها، رستوران ها و سالن های سینما هستند.)</a:t>
            </a:r>
            <a:endParaRPr lang="en-US" sz="1800" dirty="0">
              <a:solidFill>
                <a:schemeClr val="tx2"/>
              </a:solidFill>
              <a:cs typeface="B Homa" panose="00000400000000000000" pitchFamily="2" charset="-78"/>
            </a:endParaRPr>
          </a:p>
          <a:p>
            <a:pPr marL="0" indent="0" algn="just" rtl="1" eaLnBrk="0" fontAlgn="base" hangingPunct="0">
              <a:lnSpc>
                <a:spcPct val="150000"/>
              </a:lnSpc>
              <a:spcBef>
                <a:spcPct val="0"/>
              </a:spcBef>
              <a:spcAft>
                <a:spcPct val="0"/>
              </a:spcAft>
              <a:buNone/>
            </a:pPr>
            <a:r>
              <a:rPr lang="fa-IR" sz="1800" dirty="0" smtClean="0">
                <a:solidFill>
                  <a:schemeClr val="tx2"/>
                </a:solidFill>
                <a:latin typeface="Sakkal Majalla" pitchFamily="2" charset="-78"/>
                <a:ea typeface="Calibri" pitchFamily="34" charset="0"/>
                <a:cs typeface="B Homa" panose="00000400000000000000" pitchFamily="2" charset="-78"/>
              </a:rPr>
              <a:t>قسمت </a:t>
            </a:r>
            <a:r>
              <a:rPr lang="fa-IR" sz="1800" dirty="0">
                <a:solidFill>
                  <a:schemeClr val="tx2"/>
                </a:solidFill>
                <a:latin typeface="Sakkal Majalla" pitchFamily="2" charset="-78"/>
                <a:ea typeface="Calibri" pitchFamily="34" charset="0"/>
                <a:cs typeface="B Homa" panose="00000400000000000000" pitchFamily="2" charset="-78"/>
              </a:rPr>
              <a:t>شمالی : </a:t>
            </a:r>
            <a:endParaRPr lang="en-US" sz="1800" dirty="0">
              <a:solidFill>
                <a:schemeClr val="tx2"/>
              </a:solidFill>
              <a:latin typeface="Sakkal Majalla" pitchFamily="2" charset="-78"/>
              <a:cs typeface="B Homa" panose="00000400000000000000" pitchFamily="2" charset="-78"/>
            </a:endParaRPr>
          </a:p>
          <a:p>
            <a:pPr algn="just" rtl="1" eaLnBrk="0" fontAlgn="base" hangingPunct="0">
              <a:spcBef>
                <a:spcPct val="0"/>
              </a:spcBef>
              <a:spcAft>
                <a:spcPct val="0"/>
              </a:spcAft>
              <a:buSzPct val="84000"/>
              <a:buFont typeface="Wingdings" panose="05000000000000000000" pitchFamily="2" charset="2"/>
              <a:buChar char="v"/>
            </a:pPr>
            <a:r>
              <a:rPr lang="fa-IR" sz="1800" dirty="0">
                <a:solidFill>
                  <a:schemeClr val="tx2"/>
                </a:solidFill>
                <a:latin typeface="Sakkal Majalla" pitchFamily="2" charset="-78"/>
                <a:ea typeface="Calibri" pitchFamily="34" charset="0"/>
                <a:cs typeface="B Homa" panose="00000400000000000000" pitchFamily="2" charset="-78"/>
              </a:rPr>
              <a:t>ساختمان های مسکونی با ارتفاع زیاد ( 20 – 45 طبقه ) با آجرهای نارنجی رنگ </a:t>
            </a:r>
            <a:endParaRPr lang="fa-IR" sz="1800" dirty="0" smtClean="0">
              <a:solidFill>
                <a:schemeClr val="tx2"/>
              </a:solidFill>
              <a:latin typeface="Sakkal Majalla" pitchFamily="2" charset="-78"/>
              <a:ea typeface="Calibri" pitchFamily="34" charset="0"/>
              <a:cs typeface="B Homa" panose="00000400000000000000" pitchFamily="2" charset="-78"/>
            </a:endParaRPr>
          </a:p>
          <a:p>
            <a:pPr marL="0" indent="0" algn="just" rtl="1" eaLnBrk="0" fontAlgn="base" hangingPunct="0">
              <a:spcBef>
                <a:spcPct val="0"/>
              </a:spcBef>
              <a:spcAft>
                <a:spcPct val="0"/>
              </a:spcAft>
              <a:buNone/>
            </a:pPr>
            <a:r>
              <a:rPr lang="fa-IR" sz="1800" dirty="0">
                <a:solidFill>
                  <a:schemeClr val="tx2"/>
                </a:solidFill>
                <a:cs typeface="B Homa" panose="00000400000000000000" pitchFamily="2" charset="-78"/>
              </a:rPr>
              <a:t>ساخت و ساز ساختمان های مسکونی در شمال مرکز مالی جهانی بعد از سال 1990 شروع شد </a:t>
            </a:r>
            <a:r>
              <a:rPr lang="fa-IR" sz="1800" dirty="0" smtClean="0">
                <a:solidFill>
                  <a:schemeClr val="tx2"/>
                </a:solidFill>
                <a:cs typeface="B Homa" panose="00000400000000000000" pitchFamily="2" charset="-78"/>
              </a:rPr>
              <a:t>.</a:t>
            </a:r>
          </a:p>
          <a:p>
            <a:pPr marL="0" indent="0" algn="just" rtl="1" eaLnBrk="0" fontAlgn="base" hangingPunct="0">
              <a:spcBef>
                <a:spcPct val="0"/>
              </a:spcBef>
              <a:spcAft>
                <a:spcPct val="0"/>
              </a:spcAft>
              <a:buNone/>
            </a:pPr>
            <a:r>
              <a:rPr lang="en-US" sz="1800" dirty="0" smtClean="0">
                <a:solidFill>
                  <a:schemeClr val="tx2"/>
                </a:solidFill>
                <a:cs typeface="B Homa" panose="00000400000000000000" pitchFamily="2" charset="-78"/>
              </a:rPr>
              <a:t>en.Wikipedia.org)</a:t>
            </a:r>
            <a:r>
              <a:rPr lang="fa-IR" sz="1800" dirty="0" smtClean="0">
                <a:solidFill>
                  <a:schemeClr val="tx2"/>
                </a:solidFill>
                <a:cs typeface="B Homa" panose="00000400000000000000" pitchFamily="2" charset="-78"/>
              </a:rPr>
              <a:t>)</a:t>
            </a:r>
            <a:endParaRPr lang="en-US" sz="1800" dirty="0">
              <a:solidFill>
                <a:schemeClr val="tx2"/>
              </a:solidFill>
              <a:cs typeface="B Homa" panose="00000400000000000000" pitchFamily="2" charset="-78"/>
            </a:endParaRPr>
          </a:p>
          <a:p>
            <a:pPr marL="0" lvl="0" indent="0" algn="just" rtl="1" eaLnBrk="0" fontAlgn="base" hangingPunct="0">
              <a:spcBef>
                <a:spcPct val="0"/>
              </a:spcBef>
              <a:spcAft>
                <a:spcPct val="0"/>
              </a:spcAft>
              <a:buNone/>
            </a:pPr>
            <a:endParaRPr lang="en-US" sz="1800" dirty="0">
              <a:solidFill>
                <a:schemeClr val="tx2"/>
              </a:solidFill>
              <a:latin typeface="Sakkal Majalla" pitchFamily="2" charset="-78"/>
              <a:cs typeface="B Homa" panose="00000400000000000000" pitchFamily="2" charset="-78"/>
            </a:endParaRPr>
          </a:p>
          <a:p>
            <a:pPr marL="0" indent="0" algn="just" rtl="1" eaLnBrk="0" fontAlgn="base" hangingPunct="0">
              <a:lnSpc>
                <a:spcPct val="150000"/>
              </a:lnSpc>
              <a:spcBef>
                <a:spcPct val="0"/>
              </a:spcBef>
              <a:spcAft>
                <a:spcPct val="0"/>
              </a:spcAft>
              <a:buNone/>
            </a:pPr>
            <a:endParaRPr lang="fa-IR" sz="1800" dirty="0">
              <a:solidFill>
                <a:schemeClr val="tx2"/>
              </a:solidFill>
              <a:latin typeface="Sakkal Majalla" pitchFamily="2" charset="-78"/>
              <a:ea typeface="Calibri" pitchFamily="34" charset="0"/>
              <a:cs typeface="B Homa" panose="00000400000000000000" pitchFamily="2" charset="-78"/>
            </a:endParaRPr>
          </a:p>
          <a:p>
            <a:pPr marL="0" indent="0" algn="just" rtl="1">
              <a:buNone/>
            </a:pPr>
            <a:endParaRPr lang="en-US" sz="1800" dirty="0">
              <a:solidFill>
                <a:schemeClr val="tx2"/>
              </a:solidFill>
              <a:cs typeface="B Homa" panose="00000400000000000000" pitchFamily="2" charset="-78"/>
            </a:endParaRPr>
          </a:p>
        </p:txBody>
      </p:sp>
      <p:grpSp>
        <p:nvGrpSpPr>
          <p:cNvPr id="9" name="Group 8"/>
          <p:cNvGrpSpPr/>
          <p:nvPr/>
        </p:nvGrpSpPr>
        <p:grpSpPr>
          <a:xfrm>
            <a:off x="1187356" y="337528"/>
            <a:ext cx="8830101" cy="6199750"/>
            <a:chOff x="1187356" y="337528"/>
            <a:chExt cx="8830101" cy="6199750"/>
          </a:xfrm>
        </p:grpSpPr>
        <p:graphicFrame>
          <p:nvGraphicFramePr>
            <p:cNvPr id="3" name="Diagram 2"/>
            <p:cNvGraphicFramePr/>
            <p:nvPr>
              <p:extLst/>
            </p:nvPr>
          </p:nvGraphicFramePr>
          <p:xfrm>
            <a:off x="1187356" y="337528"/>
            <a:ext cx="8830101" cy="6199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7124131" y="2934437"/>
              <a:ext cx="1981317" cy="307777"/>
            </a:xfrm>
            <a:prstGeom prst="rect">
              <a:avLst/>
            </a:prstGeom>
            <a:noFill/>
          </p:spPr>
          <p:txBody>
            <a:bodyPr wrap="square" rtlCol="0">
              <a:spAutoFit/>
            </a:bodyPr>
            <a:lstStyle/>
            <a:p>
              <a:pPr algn="r"/>
              <a:r>
                <a:rPr lang="en-US" sz="1400" b="1" dirty="0">
                  <a:solidFill>
                    <a:schemeClr val="bg1"/>
                  </a:solidFill>
                </a:rPr>
                <a:t>townrealestate.com</a:t>
              </a:r>
              <a:endParaRPr lang="en-US" b="1" dirty="0">
                <a:solidFill>
                  <a:schemeClr val="bg1"/>
                </a:solidFill>
              </a:endParaRPr>
            </a:p>
          </p:txBody>
        </p:sp>
        <p:sp>
          <p:nvSpPr>
            <p:cNvPr id="7" name="TextBox 6"/>
            <p:cNvSpPr txBox="1"/>
            <p:nvPr/>
          </p:nvSpPr>
          <p:spPr>
            <a:xfrm>
              <a:off x="3125337" y="2756848"/>
              <a:ext cx="2456597" cy="368489"/>
            </a:xfrm>
            <a:prstGeom prst="rect">
              <a:avLst/>
            </a:prstGeom>
            <a:noFill/>
          </p:spPr>
          <p:txBody>
            <a:bodyPr wrap="square" rtlCol="0">
              <a:spAutoFit/>
            </a:bodyPr>
            <a:lstStyle/>
            <a:p>
              <a:r>
                <a:rPr lang="en-US" b="1" dirty="0">
                  <a:solidFill>
                    <a:schemeClr val="bg1"/>
                  </a:solidFill>
                </a:rPr>
                <a:t>www.highrises.com</a:t>
              </a:r>
            </a:p>
          </p:txBody>
        </p:sp>
        <p:sp>
          <p:nvSpPr>
            <p:cNvPr id="8" name="TextBox 7"/>
            <p:cNvSpPr txBox="1"/>
            <p:nvPr/>
          </p:nvSpPr>
          <p:spPr>
            <a:xfrm>
              <a:off x="3104033" y="6021659"/>
              <a:ext cx="3098042" cy="369332"/>
            </a:xfrm>
            <a:prstGeom prst="rect">
              <a:avLst/>
            </a:prstGeom>
            <a:noFill/>
          </p:spPr>
          <p:txBody>
            <a:bodyPr wrap="square" rtlCol="0">
              <a:spAutoFit/>
            </a:bodyPr>
            <a:lstStyle/>
            <a:p>
              <a:pPr algn="r"/>
              <a:r>
                <a:rPr lang="en-US" b="1" dirty="0">
                  <a:solidFill>
                    <a:schemeClr val="bg1"/>
                  </a:solidFill>
                </a:rPr>
                <a:t>upload.wikimedia.org</a:t>
              </a:r>
            </a:p>
          </p:txBody>
        </p:sp>
      </p:grpSp>
    </p:spTree>
    <p:extLst>
      <p:ext uri="{BB962C8B-B14F-4D97-AF65-F5344CB8AC3E}">
        <p14:creationId xmlns:p14="http://schemas.microsoft.com/office/powerpoint/2010/main" val="396989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1000"/>
                                        <p:tgtEl>
                                          <p:spTgt spid="4">
                                            <p:txEl>
                                              <p:pRg st="1" end="1"/>
                                            </p:txEl>
                                          </p:spTgt>
                                        </p:tgtEl>
                                      </p:cBhvr>
                                    </p:animEffect>
                                    <p:anim calcmode="lin" valueType="num">
                                      <p:cBhvr>
                                        <p:cTn id="1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1000"/>
                                        <p:tgtEl>
                                          <p:spTgt spid="4">
                                            <p:txEl>
                                              <p:pRg st="2" end="2"/>
                                            </p:txEl>
                                          </p:spTgt>
                                        </p:tgtEl>
                                      </p:cBhvr>
                                    </p:animEffect>
                                    <p:anim calcmode="lin" valueType="num">
                                      <p:cBhvr>
                                        <p:cTn id="2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1000"/>
                                        <p:tgtEl>
                                          <p:spTgt spid="4">
                                            <p:txEl>
                                              <p:pRg st="3" end="3"/>
                                            </p:txEl>
                                          </p:spTgt>
                                        </p:tgtEl>
                                      </p:cBhvr>
                                    </p:animEffect>
                                    <p:anim calcmode="lin" valueType="num">
                                      <p:cBhvr>
                                        <p:cTn id="2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1000"/>
                                        <p:tgtEl>
                                          <p:spTgt spid="4">
                                            <p:txEl>
                                              <p:pRg st="4" end="4"/>
                                            </p:txEl>
                                          </p:spTgt>
                                        </p:tgtEl>
                                      </p:cBhvr>
                                    </p:animEffect>
                                    <p:anim calcmode="lin" valueType="num">
                                      <p:cBhvr>
                                        <p:cTn id="3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1000"/>
                                        <p:tgtEl>
                                          <p:spTgt spid="4">
                                            <p:txEl>
                                              <p:pRg st="5" end="5"/>
                                            </p:txEl>
                                          </p:spTgt>
                                        </p:tgtEl>
                                      </p:cBhvr>
                                    </p:animEffect>
                                    <p:anim calcmode="lin" valueType="num">
                                      <p:cBhvr>
                                        <p:cTn id="3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1000"/>
                                        <p:tgtEl>
                                          <p:spTgt spid="4">
                                            <p:txEl>
                                              <p:pRg st="6" end="6"/>
                                            </p:txEl>
                                          </p:spTgt>
                                        </p:tgtEl>
                                      </p:cBhvr>
                                    </p:animEffect>
                                    <p:anim calcmode="lin" valueType="num">
                                      <p:cBhvr>
                                        <p:cTn id="43"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6" end="6"/>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fade">
                                      <p:cBhvr>
                                        <p:cTn id="47" dur="1000"/>
                                        <p:tgtEl>
                                          <p:spTgt spid="4">
                                            <p:txEl>
                                              <p:pRg st="7" end="7"/>
                                            </p:txEl>
                                          </p:spTgt>
                                        </p:tgtEl>
                                      </p:cBhvr>
                                    </p:animEffect>
                                    <p:anim calcmode="lin" valueType="num">
                                      <p:cBhvr>
                                        <p:cTn id="48"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7" end="7"/>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fade">
                                      <p:cBhvr>
                                        <p:cTn id="52" dur="1000"/>
                                        <p:tgtEl>
                                          <p:spTgt spid="4">
                                            <p:txEl>
                                              <p:pRg st="8" end="8"/>
                                            </p:txEl>
                                          </p:spTgt>
                                        </p:tgtEl>
                                      </p:cBhvr>
                                    </p:animEffect>
                                    <p:anim calcmode="lin" valueType="num">
                                      <p:cBhvr>
                                        <p:cTn id="53"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54" dur="1000" fill="hold"/>
                                        <p:tgtEl>
                                          <p:spTgt spid="4">
                                            <p:txEl>
                                              <p:pRg st="8" end="8"/>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4">
                                            <p:txEl>
                                              <p:pRg st="9" end="9"/>
                                            </p:txEl>
                                          </p:spTgt>
                                        </p:tgtEl>
                                        <p:attrNameLst>
                                          <p:attrName>style.visibility</p:attrName>
                                        </p:attrNameLst>
                                      </p:cBhvr>
                                      <p:to>
                                        <p:strVal val="visible"/>
                                      </p:to>
                                    </p:set>
                                    <p:animEffect transition="in" filter="fade">
                                      <p:cBhvr>
                                        <p:cTn id="57" dur="1000"/>
                                        <p:tgtEl>
                                          <p:spTgt spid="4">
                                            <p:txEl>
                                              <p:pRg st="9" end="9"/>
                                            </p:txEl>
                                          </p:spTgt>
                                        </p:tgtEl>
                                      </p:cBhvr>
                                    </p:animEffect>
                                    <p:anim calcmode="lin" valueType="num">
                                      <p:cBhvr>
                                        <p:cTn id="58"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59"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82213" y="111512"/>
            <a:ext cx="10058402" cy="1219200"/>
          </a:xfrm>
        </p:spPr>
        <p:txBody>
          <a:bodyPr anchor="ctr"/>
          <a:lstStyle/>
          <a:p>
            <a:pPr algn="r"/>
            <a:r>
              <a:rPr lang="fa-IR" b="1" dirty="0">
                <a:ln/>
                <a:solidFill>
                  <a:schemeClr val="tx1"/>
                </a:solidFill>
                <a:cs typeface="B Homa" panose="00000400000000000000" pitchFamily="2" charset="-78"/>
              </a:rPr>
              <a:t>روند شکل گیری بتری پارک </a:t>
            </a:r>
            <a:r>
              <a:rPr lang="fa-IR" b="1" dirty="0" smtClean="0">
                <a:ln/>
                <a:solidFill>
                  <a:schemeClr val="tx1"/>
                </a:solidFill>
                <a:cs typeface="B Homa" panose="00000400000000000000" pitchFamily="2" charset="-78"/>
              </a:rPr>
              <a:t>سیتی</a:t>
            </a:r>
            <a:endParaRPr lang="en-US" dirty="0">
              <a:solidFill>
                <a:schemeClr val="tx1"/>
              </a:solidFill>
            </a:endParaRPr>
          </a:p>
        </p:txBody>
      </p:sp>
      <p:sp>
        <p:nvSpPr>
          <p:cNvPr id="7" name="Content Placeholder 6"/>
          <p:cNvSpPr>
            <a:spLocks noGrp="1"/>
          </p:cNvSpPr>
          <p:nvPr>
            <p:ph idx="1"/>
          </p:nvPr>
        </p:nvSpPr>
        <p:spPr>
          <a:xfrm>
            <a:off x="579863" y="1343722"/>
            <a:ext cx="10560750" cy="1533293"/>
          </a:xfrm>
        </p:spPr>
        <p:txBody>
          <a:bodyPr>
            <a:normAutofit/>
          </a:bodyPr>
          <a:lstStyle/>
          <a:p>
            <a:pPr algn="just" rtl="1"/>
            <a:r>
              <a:rPr lang="fa-IR" sz="2000" dirty="0">
                <a:solidFill>
                  <a:schemeClr val="tx2"/>
                </a:solidFill>
                <a:latin typeface="Sakkal Majalla" pitchFamily="2" charset="-78"/>
                <a:cs typeface="B Homa" panose="00000400000000000000" pitchFamily="2" charset="-78"/>
              </a:rPr>
              <a:t>در دهه ی 1960 اسکله های پنجه ای شکل رودخانه </a:t>
            </a:r>
            <a:r>
              <a:rPr lang="fa-IR" sz="2000" dirty="0" smtClean="0">
                <a:solidFill>
                  <a:schemeClr val="tx2"/>
                </a:solidFill>
                <a:latin typeface="Sakkal Majalla" pitchFamily="2" charset="-78"/>
                <a:cs typeface="B Homa" panose="00000400000000000000" pitchFamily="2" charset="-78"/>
              </a:rPr>
              <a:t>ی هادسون همانند </a:t>
            </a:r>
            <a:r>
              <a:rPr lang="fa-IR" sz="2000" dirty="0">
                <a:solidFill>
                  <a:schemeClr val="tx2"/>
                </a:solidFill>
                <a:latin typeface="Sakkal Majalla" pitchFamily="2" charset="-78"/>
                <a:cs typeface="B Homa" panose="00000400000000000000" pitchFamily="2" charset="-78"/>
              </a:rPr>
              <a:t>دیگر بنادر سایر نقاط جهان از حالت انتفاعی خارج شد . </a:t>
            </a:r>
            <a:endParaRPr lang="en-US" sz="2000" dirty="0">
              <a:solidFill>
                <a:schemeClr val="tx2"/>
              </a:solidFill>
              <a:latin typeface="Sakkal Majalla" pitchFamily="2" charset="-78"/>
              <a:cs typeface="B Homa" panose="00000400000000000000" pitchFamily="2" charset="-78"/>
            </a:endParaRPr>
          </a:p>
          <a:p>
            <a:pPr lvl="0" algn="justLow" rtl="1" fontAlgn="base">
              <a:spcBef>
                <a:spcPct val="0"/>
              </a:spcBef>
              <a:spcAft>
                <a:spcPct val="0"/>
              </a:spcAft>
            </a:pPr>
            <a:r>
              <a:rPr lang="fa-IR" sz="2000" dirty="0">
                <a:solidFill>
                  <a:schemeClr val="tx2"/>
                </a:solidFill>
                <a:cs typeface="B Homa" panose="00000400000000000000" pitchFamily="2" charset="-78"/>
              </a:rPr>
              <a:t>در بخش </a:t>
            </a:r>
            <a:r>
              <a:rPr lang="fa-IR" sz="2000" dirty="0" smtClean="0">
                <a:solidFill>
                  <a:schemeClr val="tx2"/>
                </a:solidFill>
                <a:cs typeface="B Homa" panose="00000400000000000000" pitchFamily="2" charset="-78"/>
              </a:rPr>
              <a:t>پایین منهتن تعداد 30 اسکله </a:t>
            </a:r>
            <a:r>
              <a:rPr lang="fa-IR" sz="2000" dirty="0">
                <a:solidFill>
                  <a:schemeClr val="tx2"/>
                </a:solidFill>
                <a:cs typeface="B Homa" panose="00000400000000000000" pitchFamily="2" charset="-78"/>
              </a:rPr>
              <a:t>که زمانی بسیار فعال بود بدون استفاده و دچار فرسودگی شد . مالکیت اینها در اختیار شهر بوده و قسمت امور دریای و کشتیرانی شهر آن را اداره می کرد </a:t>
            </a:r>
            <a:r>
              <a:rPr lang="fa-IR" sz="2000" dirty="0" smtClean="0">
                <a:solidFill>
                  <a:schemeClr val="tx2"/>
                </a:solidFill>
                <a:cs typeface="B Homa" panose="00000400000000000000" pitchFamily="2" charset="-78"/>
              </a:rPr>
              <a:t>.</a:t>
            </a:r>
          </a:p>
          <a:p>
            <a:pPr marL="0" lvl="0" indent="0" algn="justLow" rtl="1" fontAlgn="base">
              <a:spcBef>
                <a:spcPct val="0"/>
              </a:spcBef>
              <a:spcAft>
                <a:spcPct val="0"/>
              </a:spcAft>
              <a:buNone/>
            </a:pPr>
            <a:endParaRPr lang="fa-IR" sz="2000" dirty="0">
              <a:solidFill>
                <a:schemeClr val="tx2"/>
              </a:solidFill>
              <a:latin typeface="Sakkal Majalla" pitchFamily="2" charset="-78"/>
              <a:cs typeface="B Homa" panose="00000400000000000000" pitchFamily="2" charset="-78"/>
            </a:endParaRPr>
          </a:p>
          <a:p>
            <a:endParaRPr lang="en-US" sz="2000" dirty="0">
              <a:solidFill>
                <a:schemeClr val="tx2"/>
              </a:solidFill>
              <a:cs typeface="B Homa" panose="00000400000000000000" pitchFamily="2" charset="-78"/>
            </a:endParaRPr>
          </a:p>
        </p:txBody>
      </p:sp>
      <p:sp>
        <p:nvSpPr>
          <p:cNvPr id="8" name="Content Placeholder 6"/>
          <p:cNvSpPr txBox="1">
            <a:spLocks/>
          </p:cNvSpPr>
          <p:nvPr/>
        </p:nvSpPr>
        <p:spPr>
          <a:xfrm>
            <a:off x="5876693" y="2890025"/>
            <a:ext cx="5263920" cy="2223396"/>
          </a:xfrm>
          <a:prstGeom prst="rect">
            <a:avLst/>
          </a:prstGeom>
        </p:spPr>
        <p:txBody>
          <a:bodyPr vert="horz" lIns="91440" tIns="45720" rIns="91440" bIns="45720" rtlCol="0">
            <a:no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lvl="0" algn="justLow" rtl="1" fontAlgn="base">
              <a:spcBef>
                <a:spcPct val="0"/>
              </a:spcBef>
              <a:spcAft>
                <a:spcPct val="0"/>
              </a:spcAft>
            </a:pPr>
            <a:endParaRPr lang="fa-IR" sz="2000" dirty="0">
              <a:solidFill>
                <a:schemeClr val="tx2"/>
              </a:solidFill>
              <a:latin typeface="Sakkal Majalla" pitchFamily="2" charset="-78"/>
              <a:cs typeface="+mj-cs"/>
            </a:endParaRPr>
          </a:p>
          <a:p>
            <a:pPr lvl="0" algn="justLow" rtl="1" fontAlgn="base">
              <a:spcBef>
                <a:spcPct val="0"/>
              </a:spcBef>
              <a:spcAft>
                <a:spcPct val="0"/>
              </a:spcAft>
              <a:buFont typeface="Wingdings" panose="05000000000000000000" pitchFamily="2" charset="2"/>
              <a:buChar char="v"/>
            </a:pPr>
            <a:r>
              <a:rPr lang="fa-IR" sz="2000" b="1" dirty="0">
                <a:solidFill>
                  <a:schemeClr val="tx2"/>
                </a:solidFill>
                <a:latin typeface="Sakkal Majalla" pitchFamily="2" charset="-78"/>
                <a:cs typeface="+mj-cs"/>
              </a:rPr>
              <a:t>طرح اول :</a:t>
            </a:r>
          </a:p>
          <a:p>
            <a:pPr lvl="0" algn="justLow" rtl="1" fontAlgn="base">
              <a:spcBef>
                <a:spcPct val="0"/>
              </a:spcBef>
              <a:spcAft>
                <a:spcPct val="0"/>
              </a:spcAft>
            </a:pPr>
            <a:r>
              <a:rPr lang="fa-IR" sz="2000" dirty="0">
                <a:solidFill>
                  <a:schemeClr val="tx2"/>
                </a:solidFill>
                <a:latin typeface="Sakkal Majalla" pitchFamily="2" charset="-78"/>
                <a:cs typeface="+mj-cs"/>
              </a:rPr>
              <a:t>یک پایانه جدید کشتی و یک فضای باز صنعتی در امتداد لبه ی رودخانه و تعدادی بلوک مسکونی در پشت آن </a:t>
            </a:r>
          </a:p>
          <a:p>
            <a:pPr lvl="0" algn="justLow" rtl="1" fontAlgn="base">
              <a:spcBef>
                <a:spcPct val="0"/>
              </a:spcBef>
              <a:spcAft>
                <a:spcPct val="0"/>
              </a:spcAft>
            </a:pPr>
            <a:r>
              <a:rPr lang="fa-IR" sz="2000" dirty="0">
                <a:solidFill>
                  <a:schemeClr val="tx2"/>
                </a:solidFill>
                <a:latin typeface="Sakkal Majalla" pitchFamily="2" charset="-78"/>
                <a:cs typeface="+mj-cs"/>
              </a:rPr>
              <a:t>ارائه : سال 1962 </a:t>
            </a:r>
          </a:p>
          <a:p>
            <a:pPr lvl="0" algn="justLow" rtl="1" fontAlgn="base">
              <a:spcBef>
                <a:spcPct val="0"/>
              </a:spcBef>
              <a:spcAft>
                <a:spcPct val="0"/>
              </a:spcAft>
            </a:pPr>
            <a:r>
              <a:rPr lang="fa-IR" sz="2000" dirty="0">
                <a:solidFill>
                  <a:schemeClr val="tx2"/>
                </a:solidFill>
                <a:latin typeface="Sakkal Majalla" pitchFamily="2" charset="-78"/>
                <a:cs typeface="+mj-cs"/>
              </a:rPr>
              <a:t>عکس العمل مطبوعات ، مردم و مسئولان </a:t>
            </a:r>
            <a:r>
              <a:rPr lang="fa-IR" sz="2000" dirty="0" smtClean="0">
                <a:solidFill>
                  <a:schemeClr val="tx2"/>
                </a:solidFill>
                <a:latin typeface="Sakkal Majalla" pitchFamily="2" charset="-78"/>
                <a:cs typeface="+mj-cs"/>
              </a:rPr>
              <a:t>دولتی              منفی</a:t>
            </a:r>
          </a:p>
          <a:p>
            <a:pPr lvl="0" algn="justLow" rtl="1" fontAlgn="base">
              <a:spcBef>
                <a:spcPct val="0"/>
              </a:spcBef>
              <a:spcAft>
                <a:spcPct val="0"/>
              </a:spcAft>
            </a:pPr>
            <a:endParaRPr lang="fa-IR" sz="2000" dirty="0" smtClean="0">
              <a:solidFill>
                <a:schemeClr val="tx2"/>
              </a:solidFill>
              <a:latin typeface="Sakkal Majalla" pitchFamily="2" charset="-78"/>
              <a:cs typeface="+mj-cs"/>
            </a:endParaRPr>
          </a:p>
          <a:p>
            <a:pPr marL="0" lvl="0" indent="0" algn="justLow" rtl="1" fontAlgn="base">
              <a:spcBef>
                <a:spcPct val="0"/>
              </a:spcBef>
              <a:spcAft>
                <a:spcPct val="0"/>
              </a:spcAft>
              <a:buNone/>
            </a:pPr>
            <a:r>
              <a:rPr lang="fa-IR" sz="2000" dirty="0">
                <a:solidFill>
                  <a:schemeClr val="tx2"/>
                </a:solidFill>
                <a:latin typeface="Tw Cen MT"/>
                <a:cs typeface="+mj-cs"/>
              </a:rPr>
              <a:t>(</a:t>
            </a:r>
            <a:r>
              <a:rPr lang="fa-IR" sz="2000" dirty="0">
                <a:solidFill>
                  <a:schemeClr val="tx2"/>
                </a:solidFill>
                <a:cs typeface="+mj-cs"/>
              </a:rPr>
              <a:t>جان </a:t>
            </a:r>
            <a:r>
              <a:rPr lang="fa-IR" sz="2000" dirty="0" smtClean="0">
                <a:solidFill>
                  <a:schemeClr val="tx2"/>
                </a:solidFill>
                <a:cs typeface="+mj-cs"/>
              </a:rPr>
              <a:t>لنگ، 1391: </a:t>
            </a:r>
            <a:r>
              <a:rPr lang="fa-IR" sz="2000" dirty="0">
                <a:solidFill>
                  <a:schemeClr val="tx2"/>
                </a:solidFill>
                <a:cs typeface="+mj-cs"/>
              </a:rPr>
              <a:t>318</a:t>
            </a:r>
            <a:r>
              <a:rPr lang="fa-IR" sz="2000" dirty="0">
                <a:solidFill>
                  <a:schemeClr val="tx2"/>
                </a:solidFill>
                <a:latin typeface="Tw Cen MT"/>
                <a:cs typeface="+mj-cs"/>
              </a:rPr>
              <a:t>)</a:t>
            </a:r>
            <a:endParaRPr lang="fa-IR" sz="2000" dirty="0" smtClean="0">
              <a:solidFill>
                <a:schemeClr val="tx2"/>
              </a:solidFill>
              <a:latin typeface="Sakkal Majalla" pitchFamily="2" charset="-78"/>
              <a:cs typeface="+mj-cs"/>
            </a:endParaRPr>
          </a:p>
          <a:p>
            <a:pPr lvl="0" algn="justLow" rtl="1" fontAlgn="base">
              <a:spcBef>
                <a:spcPct val="0"/>
              </a:spcBef>
              <a:spcAft>
                <a:spcPct val="0"/>
              </a:spcAft>
            </a:pPr>
            <a:endParaRPr lang="fa-IR" sz="2000" dirty="0" smtClean="0">
              <a:solidFill>
                <a:schemeClr val="tx2"/>
              </a:solidFill>
              <a:latin typeface="Sakkal Majalla" pitchFamily="2" charset="-78"/>
              <a:cs typeface="+mj-cs"/>
            </a:endParaRPr>
          </a:p>
          <a:p>
            <a:pPr lvl="0" algn="justLow" rtl="1" fontAlgn="base">
              <a:spcBef>
                <a:spcPct val="0"/>
              </a:spcBef>
              <a:spcAft>
                <a:spcPct val="0"/>
              </a:spcAft>
            </a:pPr>
            <a:endParaRPr lang="fa-IR" sz="2000" dirty="0">
              <a:solidFill>
                <a:schemeClr val="tx2"/>
              </a:solidFill>
              <a:latin typeface="Sakkal Majalla" pitchFamily="2" charset="-78"/>
              <a:cs typeface="+mj-cs"/>
            </a:endParaRPr>
          </a:p>
          <a:p>
            <a:pPr marL="0" indent="0" algn="justLow" rtl="1" fontAlgn="base">
              <a:spcBef>
                <a:spcPct val="0"/>
              </a:spcBef>
              <a:spcAft>
                <a:spcPct val="0"/>
              </a:spcAft>
              <a:buNone/>
            </a:pPr>
            <a:endParaRPr lang="fa-IR" sz="2000" dirty="0">
              <a:solidFill>
                <a:schemeClr val="tx2"/>
              </a:solidFill>
              <a:latin typeface="Sakkal Majalla" pitchFamily="2" charset="-78"/>
              <a:cs typeface="+mj-cs"/>
            </a:endParaRPr>
          </a:p>
          <a:p>
            <a:endParaRPr lang="en-US" sz="2000" dirty="0">
              <a:solidFill>
                <a:schemeClr val="tx2"/>
              </a:solidFill>
              <a:cs typeface="+mj-cs"/>
            </a:endParaRPr>
          </a:p>
        </p:txBody>
      </p:sp>
      <p:sp>
        <p:nvSpPr>
          <p:cNvPr id="10" name="Left Arrow 9"/>
          <p:cNvSpPr/>
          <p:nvPr/>
        </p:nvSpPr>
        <p:spPr>
          <a:xfrm>
            <a:off x="6600348" y="4515362"/>
            <a:ext cx="591015" cy="211873"/>
          </a:xfrm>
          <a:prstGeom prst="leftArrow">
            <a:avLst/>
          </a:prstGeom>
          <a:solidFill>
            <a:srgbClr val="00B05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336461" y="2375063"/>
            <a:ext cx="6388345" cy="3789948"/>
            <a:chOff x="-143956" y="300788"/>
            <a:chExt cx="6744304" cy="3789948"/>
          </a:xfrm>
        </p:grpSpPr>
        <p:graphicFrame>
          <p:nvGraphicFramePr>
            <p:cNvPr id="3" name="Diagram 2"/>
            <p:cNvGraphicFramePr/>
            <p:nvPr>
              <p:extLst/>
            </p:nvPr>
          </p:nvGraphicFramePr>
          <p:xfrm>
            <a:off x="-143956" y="300788"/>
            <a:ext cx="6744304" cy="37899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964874" y="2676960"/>
              <a:ext cx="4112453" cy="400110"/>
            </a:xfrm>
            <a:prstGeom prst="rect">
              <a:avLst/>
            </a:prstGeom>
            <a:noFill/>
          </p:spPr>
          <p:txBody>
            <a:bodyPr wrap="square" rtlCol="0">
              <a:spAutoFit/>
            </a:bodyPr>
            <a:lstStyle/>
            <a:p>
              <a:r>
                <a:rPr lang="fa-IR" sz="2000" dirty="0" smtClean="0">
                  <a:solidFill>
                    <a:schemeClr val="bg1"/>
                  </a:solidFill>
                  <a:cs typeface="B Homa" panose="00000400000000000000" pitchFamily="2" charset="-78"/>
                </a:rPr>
                <a:t>جان لنگ، 1391: 321</a:t>
              </a:r>
              <a:endParaRPr lang="en-US" sz="2000" dirty="0">
                <a:solidFill>
                  <a:schemeClr val="bg1"/>
                </a:solidFill>
                <a:cs typeface="B Homa" panose="00000400000000000000" pitchFamily="2" charset="-78"/>
              </a:endParaRPr>
            </a:p>
          </p:txBody>
        </p:sp>
      </p:grpSp>
    </p:spTree>
    <p:extLst>
      <p:ext uri="{BB962C8B-B14F-4D97-AF65-F5344CB8AC3E}">
        <p14:creationId xmlns:p14="http://schemas.microsoft.com/office/powerpoint/2010/main" val="2034524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anim calcmode="lin" valueType="num">
                                      <p:cBhvr>
                                        <p:cTn id="1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8">
                                            <p:txEl>
                                              <p:pRg st="1" end="1"/>
                                            </p:txEl>
                                          </p:spTgt>
                                        </p:tgtEl>
                                        <p:attrNameLst>
                                          <p:attrName>style.visibility</p:attrName>
                                        </p:attrNameLst>
                                      </p:cBhvr>
                                      <p:to>
                                        <p:strVal val="visible"/>
                                      </p:to>
                                    </p:set>
                                    <p:animEffect transition="in" filter="fade">
                                      <p:cBhvr>
                                        <p:cTn id="24" dur="1000"/>
                                        <p:tgtEl>
                                          <p:spTgt spid="8">
                                            <p:txEl>
                                              <p:pRg st="1" end="1"/>
                                            </p:txEl>
                                          </p:spTgt>
                                        </p:tgtEl>
                                      </p:cBhvr>
                                    </p:animEffect>
                                    <p:anim calcmode="lin" valueType="num">
                                      <p:cBhvr>
                                        <p:cTn id="2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8">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
                                            <p:txEl>
                                              <p:pRg st="2" end="2"/>
                                            </p:txEl>
                                          </p:spTgt>
                                        </p:tgtEl>
                                        <p:attrNameLst>
                                          <p:attrName>style.visibility</p:attrName>
                                        </p:attrNameLst>
                                      </p:cBhvr>
                                      <p:to>
                                        <p:strVal val="visible"/>
                                      </p:to>
                                    </p:set>
                                    <p:animEffect transition="in" filter="fade">
                                      <p:cBhvr>
                                        <p:cTn id="29" dur="1000"/>
                                        <p:tgtEl>
                                          <p:spTgt spid="8">
                                            <p:txEl>
                                              <p:pRg st="2" end="2"/>
                                            </p:txEl>
                                          </p:spTgt>
                                        </p:tgtEl>
                                      </p:cBhvr>
                                    </p:animEffect>
                                    <p:anim calcmode="lin" valueType="num">
                                      <p:cBhvr>
                                        <p:cTn id="3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8">
                                            <p:txEl>
                                              <p:pRg st="2" end="2"/>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xEl>
                                              <p:pRg st="3" end="3"/>
                                            </p:txEl>
                                          </p:spTgt>
                                        </p:tgtEl>
                                        <p:attrNameLst>
                                          <p:attrName>style.visibility</p:attrName>
                                        </p:attrNameLst>
                                      </p:cBhvr>
                                      <p:to>
                                        <p:strVal val="visible"/>
                                      </p:to>
                                    </p:set>
                                    <p:animEffect transition="in" filter="fade">
                                      <p:cBhvr>
                                        <p:cTn id="34" dur="1000"/>
                                        <p:tgtEl>
                                          <p:spTgt spid="8">
                                            <p:txEl>
                                              <p:pRg st="3" end="3"/>
                                            </p:txEl>
                                          </p:spTgt>
                                        </p:tgtEl>
                                      </p:cBhvr>
                                    </p:animEffect>
                                    <p:anim calcmode="lin" valueType="num">
                                      <p:cBhvr>
                                        <p:cTn id="35"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8">
                                            <p:txEl>
                                              <p:pRg st="3" end="3"/>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8">
                                            <p:txEl>
                                              <p:pRg st="4" end="4"/>
                                            </p:txEl>
                                          </p:spTgt>
                                        </p:tgtEl>
                                        <p:attrNameLst>
                                          <p:attrName>style.visibility</p:attrName>
                                        </p:attrNameLst>
                                      </p:cBhvr>
                                      <p:to>
                                        <p:strVal val="visible"/>
                                      </p:to>
                                    </p:set>
                                    <p:animEffect transition="in" filter="fade">
                                      <p:cBhvr>
                                        <p:cTn id="39" dur="1000"/>
                                        <p:tgtEl>
                                          <p:spTgt spid="8">
                                            <p:txEl>
                                              <p:pRg st="4" end="4"/>
                                            </p:txEl>
                                          </p:spTgt>
                                        </p:tgtEl>
                                      </p:cBhvr>
                                    </p:animEffect>
                                    <p:anim calcmode="lin" valueType="num">
                                      <p:cBhvr>
                                        <p:cTn id="40"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8">
                                            <p:txEl>
                                              <p:pRg st="4" end="4"/>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8">
                                            <p:txEl>
                                              <p:pRg st="6" end="6"/>
                                            </p:txEl>
                                          </p:spTgt>
                                        </p:tgtEl>
                                        <p:attrNameLst>
                                          <p:attrName>style.visibility</p:attrName>
                                        </p:attrNameLst>
                                      </p:cBhvr>
                                      <p:to>
                                        <p:strVal val="visible"/>
                                      </p:to>
                                    </p:set>
                                    <p:animEffect transition="in" filter="fade">
                                      <p:cBhvr>
                                        <p:cTn id="44" dur="1000"/>
                                        <p:tgtEl>
                                          <p:spTgt spid="8">
                                            <p:txEl>
                                              <p:pRg st="6" end="6"/>
                                            </p:txEl>
                                          </p:spTgt>
                                        </p:tgtEl>
                                      </p:cBhvr>
                                    </p:animEffect>
                                    <p:anim calcmode="lin" valueType="num">
                                      <p:cBhvr>
                                        <p:cTn id="45"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down)">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065212" y="104079"/>
            <a:ext cx="10058402" cy="1219200"/>
          </a:xfrm>
        </p:spPr>
        <p:txBody>
          <a:bodyPr anchor="ctr"/>
          <a:lstStyle/>
          <a:p>
            <a:pPr algn="r" rtl="1"/>
            <a:r>
              <a:rPr lang="fa-IR" b="1" dirty="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روند شکل گیری بتری پارک </a:t>
            </a:r>
            <a:r>
              <a:rPr lang="fa-IR" b="1" dirty="0" smtClean="0">
                <a:ln/>
                <a:solidFill>
                  <a:schemeClr val="tx1"/>
                </a:solidFill>
                <a:effectLst>
                  <a:outerShdw blurRad="38100" dist="19050" dir="2700000" algn="tl" rotWithShape="0">
                    <a:schemeClr val="dk1">
                      <a:lumMod val="50000"/>
                      <a:alpha val="40000"/>
                    </a:schemeClr>
                  </a:outerShdw>
                </a:effectLst>
                <a:cs typeface="B Homa" panose="00000400000000000000" pitchFamily="2" charset="-78"/>
              </a:rPr>
              <a:t>سیتی</a:t>
            </a:r>
            <a:endParaRPr lang="en-US" dirty="0">
              <a:solidFill>
                <a:schemeClr val="tx1"/>
              </a:solidFill>
            </a:endParaRPr>
          </a:p>
        </p:txBody>
      </p:sp>
      <p:sp>
        <p:nvSpPr>
          <p:cNvPr id="9" name="Content Placeholder 8"/>
          <p:cNvSpPr>
            <a:spLocks noGrp="1"/>
          </p:cNvSpPr>
          <p:nvPr>
            <p:ph idx="1"/>
          </p:nvPr>
        </p:nvSpPr>
        <p:spPr>
          <a:xfrm>
            <a:off x="6617368" y="1752600"/>
            <a:ext cx="4506246" cy="4229100"/>
          </a:xfrm>
        </p:spPr>
        <p:txBody>
          <a:bodyPr>
            <a:normAutofit lnSpcReduction="10000"/>
          </a:bodyPr>
          <a:lstStyle/>
          <a:p>
            <a:pPr lvl="0" algn="justLow" rtl="1" fontAlgn="base">
              <a:spcBef>
                <a:spcPct val="0"/>
              </a:spcBef>
              <a:spcAft>
                <a:spcPct val="0"/>
              </a:spcAft>
              <a:buFont typeface="Wingdings" panose="05000000000000000000" pitchFamily="2" charset="2"/>
              <a:buChar char="v"/>
            </a:pPr>
            <a:r>
              <a:rPr lang="fa-IR" sz="2000" dirty="0">
                <a:solidFill>
                  <a:schemeClr val="tx2"/>
                </a:solidFill>
                <a:latin typeface="Sakkal Majalla" pitchFamily="2" charset="-78"/>
                <a:cs typeface="B Homa" panose="00000400000000000000" pitchFamily="2" charset="-78"/>
              </a:rPr>
              <a:t>طرح دوم :</a:t>
            </a:r>
          </a:p>
          <a:p>
            <a:pPr lvl="0" algn="justLow" rtl="1" fontAlgn="base">
              <a:spcBef>
                <a:spcPct val="0"/>
              </a:spcBef>
              <a:spcAft>
                <a:spcPct val="0"/>
              </a:spcAft>
            </a:pPr>
            <a:r>
              <a:rPr lang="fa-IR" sz="2000" dirty="0">
                <a:solidFill>
                  <a:schemeClr val="tx2"/>
                </a:solidFill>
                <a:cs typeface="B Homa" panose="00000400000000000000" pitchFamily="2" charset="-78"/>
              </a:rPr>
              <a:t>. </a:t>
            </a:r>
            <a:r>
              <a:rPr lang="fa-IR" sz="2000" dirty="0">
                <a:solidFill>
                  <a:schemeClr val="tx2"/>
                </a:solidFill>
                <a:latin typeface="Sakkal Majalla" pitchFamily="2" charset="-78"/>
                <a:cs typeface="B Homa" panose="00000400000000000000" pitchFamily="2" charset="-78"/>
              </a:rPr>
              <a:t>نلسون </a:t>
            </a:r>
            <a:r>
              <a:rPr lang="fa-IR" sz="2000" dirty="0" smtClean="0">
                <a:solidFill>
                  <a:schemeClr val="tx2"/>
                </a:solidFill>
                <a:latin typeface="Sakkal Majalla" pitchFamily="2" charset="-78"/>
                <a:cs typeface="B Homa" panose="00000400000000000000" pitchFamily="2" charset="-78"/>
              </a:rPr>
              <a:t>راکفلر، فرماندار </a:t>
            </a:r>
            <a:r>
              <a:rPr lang="fa-IR" sz="2000" dirty="0">
                <a:solidFill>
                  <a:schemeClr val="tx2"/>
                </a:solidFill>
                <a:latin typeface="Sakkal Majalla" pitchFamily="2" charset="-78"/>
                <a:cs typeface="B Homa" panose="00000400000000000000" pitchFamily="2" charset="-78"/>
              </a:rPr>
              <a:t>ایالت </a:t>
            </a:r>
            <a:r>
              <a:rPr lang="fa-IR" sz="2000" dirty="0" smtClean="0">
                <a:solidFill>
                  <a:schemeClr val="tx2"/>
                </a:solidFill>
                <a:latin typeface="Sakkal Majalla" pitchFamily="2" charset="-78"/>
                <a:cs typeface="B Homa" panose="00000400000000000000" pitchFamily="2" charset="-78"/>
              </a:rPr>
              <a:t>نیویورک : </a:t>
            </a:r>
            <a:endParaRPr lang="fa-IR" sz="2000" dirty="0">
              <a:solidFill>
                <a:schemeClr val="tx2"/>
              </a:solidFill>
              <a:latin typeface="Sakkal Majalla" pitchFamily="2" charset="-78"/>
              <a:cs typeface="B Homa" panose="00000400000000000000" pitchFamily="2" charset="-78"/>
            </a:endParaRPr>
          </a:p>
          <a:p>
            <a:pPr lvl="0" algn="justLow" rtl="1" fontAlgn="base">
              <a:spcBef>
                <a:spcPct val="0"/>
              </a:spcBef>
              <a:spcAft>
                <a:spcPct val="0"/>
              </a:spcAft>
            </a:pPr>
            <a:r>
              <a:rPr lang="fa-IR" sz="2000" dirty="0">
                <a:solidFill>
                  <a:schemeClr val="tx2"/>
                </a:solidFill>
                <a:latin typeface="Sakkal Majalla" pitchFamily="2" charset="-78"/>
                <a:cs typeface="B Homa" panose="00000400000000000000" pitchFamily="2" charset="-78"/>
              </a:rPr>
              <a:t>پروژه یک مجموعه جامع و بر پایه ی صنایع سبک</a:t>
            </a:r>
          </a:p>
          <a:p>
            <a:pPr lvl="0" algn="justLow" rtl="1" fontAlgn="base">
              <a:spcBef>
                <a:spcPct val="0"/>
              </a:spcBef>
              <a:spcAft>
                <a:spcPct val="0"/>
              </a:spcAft>
            </a:pPr>
            <a:r>
              <a:rPr lang="fa-IR" sz="2000" dirty="0">
                <a:solidFill>
                  <a:schemeClr val="tx2"/>
                </a:solidFill>
                <a:cs typeface="B Homa" panose="00000400000000000000" pitchFamily="2" charset="-78"/>
              </a:rPr>
              <a:t>وی </a:t>
            </a:r>
            <a:r>
              <a:rPr lang="fa-IR" sz="2000" dirty="0" smtClean="0">
                <a:solidFill>
                  <a:schemeClr val="tx2"/>
                </a:solidFill>
                <a:cs typeface="B Homa" panose="00000400000000000000" pitchFamily="2" charset="-78"/>
              </a:rPr>
              <a:t>از والاس.ک.هریسون ( </a:t>
            </a:r>
            <a:r>
              <a:rPr lang="fa-IR" sz="2000" dirty="0">
                <a:solidFill>
                  <a:schemeClr val="tx2"/>
                </a:solidFill>
                <a:cs typeface="B Homa" panose="00000400000000000000" pitchFamily="2" charset="-78"/>
              </a:rPr>
              <a:t>شرکت </a:t>
            </a:r>
            <a:r>
              <a:rPr lang="fa-IR" sz="2000" dirty="0" smtClean="0">
                <a:solidFill>
                  <a:schemeClr val="tx2"/>
                </a:solidFill>
                <a:cs typeface="B Homa" panose="00000400000000000000" pitchFamily="2" charset="-78"/>
              </a:rPr>
              <a:t>هریسون </a:t>
            </a:r>
            <a:r>
              <a:rPr lang="fa-IR" sz="2000" dirty="0">
                <a:solidFill>
                  <a:schemeClr val="tx2"/>
                </a:solidFill>
                <a:cs typeface="B Homa" panose="00000400000000000000" pitchFamily="2" charset="-78"/>
              </a:rPr>
              <a:t>و آبرومویتز ) خواست که طرحی را تهیه </a:t>
            </a:r>
            <a:r>
              <a:rPr lang="fa-IR" sz="2000" dirty="0" smtClean="0">
                <a:solidFill>
                  <a:schemeClr val="tx2"/>
                </a:solidFill>
                <a:cs typeface="B Homa" panose="00000400000000000000" pitchFamily="2" charset="-78"/>
              </a:rPr>
              <a:t>کنند.</a:t>
            </a:r>
          </a:p>
          <a:p>
            <a:pPr lvl="0" algn="justLow" rtl="1" fontAlgn="base">
              <a:spcBef>
                <a:spcPct val="0"/>
              </a:spcBef>
              <a:spcAft>
                <a:spcPct val="0"/>
              </a:spcAft>
            </a:pPr>
            <a:r>
              <a:rPr lang="fa-IR" sz="2000" dirty="0" smtClean="0">
                <a:solidFill>
                  <a:schemeClr val="tx2"/>
                </a:solidFill>
                <a:latin typeface="Sakkal Majalla" pitchFamily="2" charset="-78"/>
                <a:cs typeface="B Homa" panose="00000400000000000000" pitchFamily="2" charset="-78"/>
              </a:rPr>
              <a:t>(شرکت </a:t>
            </a:r>
            <a:r>
              <a:rPr lang="fa-IR" sz="2000" dirty="0">
                <a:solidFill>
                  <a:schemeClr val="tx2"/>
                </a:solidFill>
                <a:latin typeface="Sakkal Majalla" pitchFamily="2" charset="-78"/>
                <a:cs typeface="B Homa" panose="00000400000000000000" pitchFamily="2" charset="-78"/>
              </a:rPr>
              <a:t>هرسون و آبرومویتز ) درسال 1966 یک طرح نه چندان ارزشمند را براساس ایده های شناخته شده ی باهاس / لوکوربوزیه </a:t>
            </a:r>
            <a:r>
              <a:rPr lang="fa-IR" sz="2000" dirty="0">
                <a:solidFill>
                  <a:schemeClr val="tx2"/>
                </a:solidFill>
                <a:cs typeface="B Homa" panose="00000400000000000000" pitchFamily="2" charset="-78"/>
              </a:rPr>
              <a:t>تهیه </a:t>
            </a:r>
            <a:r>
              <a:rPr lang="fa-IR" sz="2000" dirty="0" smtClean="0">
                <a:solidFill>
                  <a:schemeClr val="tx2"/>
                </a:solidFill>
                <a:cs typeface="B Homa" panose="00000400000000000000" pitchFamily="2" charset="-78"/>
              </a:rPr>
              <a:t>کرد. </a:t>
            </a:r>
            <a:endParaRPr lang="en-US" sz="2000" dirty="0">
              <a:solidFill>
                <a:schemeClr val="tx2"/>
              </a:solidFill>
              <a:latin typeface="Sakkal Majalla" pitchFamily="2" charset="-78"/>
              <a:cs typeface="B Homa" panose="00000400000000000000" pitchFamily="2" charset="-78"/>
            </a:endParaRPr>
          </a:p>
          <a:p>
            <a:pPr algn="justLow" rtl="1" fontAlgn="base">
              <a:spcBef>
                <a:spcPct val="0"/>
              </a:spcBef>
              <a:spcAft>
                <a:spcPct val="0"/>
              </a:spcAft>
            </a:pPr>
            <a:r>
              <a:rPr lang="fa-IR" sz="2000" dirty="0" smtClean="0">
                <a:solidFill>
                  <a:schemeClr val="tx2"/>
                </a:solidFill>
                <a:latin typeface="Sakkal Majalla" pitchFamily="2" charset="-78"/>
                <a:cs typeface="B Homa" panose="00000400000000000000" pitchFamily="2" charset="-78"/>
              </a:rPr>
              <a:t>نتیجه : در </a:t>
            </a:r>
            <a:r>
              <a:rPr lang="fa-IR" sz="2000" dirty="0">
                <a:solidFill>
                  <a:schemeClr val="tx2"/>
                </a:solidFill>
                <a:latin typeface="Sakkal Majalla" pitchFamily="2" charset="-78"/>
                <a:cs typeface="B Homa" panose="00000400000000000000" pitchFamily="2" charset="-78"/>
              </a:rPr>
              <a:t>این طرح نیز مانند طرح سال 1962 هیچ گونه رویه ی اجرایی همراه با طراحی شهری ارائه نشد </a:t>
            </a:r>
            <a:r>
              <a:rPr lang="fa-IR" sz="2000" dirty="0" smtClean="0">
                <a:solidFill>
                  <a:schemeClr val="tx2"/>
                </a:solidFill>
                <a:latin typeface="Sakkal Majalla" pitchFamily="2" charset="-78"/>
                <a:cs typeface="B Homa" panose="00000400000000000000" pitchFamily="2" charset="-78"/>
              </a:rPr>
              <a:t>.</a:t>
            </a:r>
          </a:p>
          <a:p>
            <a:pPr algn="justLow" rtl="1" fontAlgn="base">
              <a:spcBef>
                <a:spcPct val="0"/>
              </a:spcBef>
              <a:spcAft>
                <a:spcPct val="0"/>
              </a:spcAft>
            </a:pPr>
            <a:r>
              <a:rPr lang="fa-IR" sz="2000" dirty="0">
                <a:solidFill>
                  <a:schemeClr val="tx2"/>
                </a:solidFill>
                <a:latin typeface="Tw Cen MT"/>
                <a:cs typeface="Dast Nevis" pitchFamily="66" charset="-78"/>
              </a:rPr>
              <a:t>(</a:t>
            </a:r>
            <a:r>
              <a:rPr lang="fa-IR" sz="2000" dirty="0">
                <a:solidFill>
                  <a:schemeClr val="tx2"/>
                </a:solidFill>
                <a:cs typeface="B Homa" panose="00000400000000000000" pitchFamily="2" charset="-78"/>
              </a:rPr>
              <a:t>جان </a:t>
            </a:r>
            <a:r>
              <a:rPr lang="fa-IR" sz="2000" dirty="0" smtClean="0">
                <a:solidFill>
                  <a:schemeClr val="tx2"/>
                </a:solidFill>
                <a:cs typeface="B Homa" panose="00000400000000000000" pitchFamily="2" charset="-78"/>
              </a:rPr>
              <a:t>لنگ، 1391 : 319</a:t>
            </a:r>
            <a:r>
              <a:rPr lang="fa-IR" sz="2000" dirty="0" smtClean="0">
                <a:solidFill>
                  <a:schemeClr val="tx2"/>
                </a:solidFill>
                <a:latin typeface="Tw Cen MT"/>
                <a:cs typeface="Dast Nevis" pitchFamily="66" charset="-78"/>
              </a:rPr>
              <a:t>)</a:t>
            </a:r>
            <a:endParaRPr lang="en-US" sz="2000" dirty="0">
              <a:solidFill>
                <a:schemeClr val="tx2"/>
              </a:solidFill>
              <a:latin typeface="Sakkal Majalla" pitchFamily="2" charset="-78"/>
              <a:cs typeface="B Homa" panose="00000400000000000000" pitchFamily="2" charset="-78"/>
            </a:endParaRPr>
          </a:p>
          <a:p>
            <a:endParaRPr lang="en-US" sz="2000" dirty="0">
              <a:solidFill>
                <a:schemeClr val="tx2"/>
              </a:solidFill>
              <a:cs typeface="B Homa" panose="00000400000000000000" pitchFamily="2" charset="-78"/>
            </a:endParaRPr>
          </a:p>
        </p:txBody>
      </p:sp>
      <p:grpSp>
        <p:nvGrpSpPr>
          <p:cNvPr id="7" name="Group 6"/>
          <p:cNvGrpSpPr/>
          <p:nvPr/>
        </p:nvGrpSpPr>
        <p:grpSpPr>
          <a:xfrm>
            <a:off x="143042" y="709864"/>
            <a:ext cx="6474325" cy="5017168"/>
            <a:chOff x="143042" y="709864"/>
            <a:chExt cx="6474325" cy="4749389"/>
          </a:xfrm>
        </p:grpSpPr>
        <p:graphicFrame>
          <p:nvGraphicFramePr>
            <p:cNvPr id="2" name="Diagram 1"/>
            <p:cNvGraphicFramePr/>
            <p:nvPr>
              <p:extLst/>
            </p:nvPr>
          </p:nvGraphicFramePr>
          <p:xfrm>
            <a:off x="143042" y="709864"/>
            <a:ext cx="6474325" cy="47493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3657599" y="3380874"/>
              <a:ext cx="1888958" cy="291350"/>
            </a:xfrm>
            <a:prstGeom prst="rect">
              <a:avLst/>
            </a:prstGeom>
            <a:noFill/>
          </p:spPr>
          <p:txBody>
            <a:bodyPr wrap="square" rtlCol="0">
              <a:spAutoFit/>
            </a:bodyPr>
            <a:lstStyle/>
            <a:p>
              <a:r>
                <a:rPr lang="fa-IR" sz="1400" b="1" dirty="0" smtClean="0">
                  <a:solidFill>
                    <a:schemeClr val="tx2"/>
                  </a:solidFill>
                  <a:cs typeface="B Homa" panose="00000400000000000000" pitchFamily="2" charset="-78"/>
                </a:rPr>
                <a:t>جان لنگ، 1391: 321</a:t>
              </a:r>
              <a:endParaRPr lang="en-US" sz="1400" b="1" dirty="0">
                <a:solidFill>
                  <a:schemeClr val="tx2"/>
                </a:solidFill>
                <a:cs typeface="B Homa" panose="00000400000000000000" pitchFamily="2" charset="-78"/>
              </a:endParaRPr>
            </a:p>
          </p:txBody>
        </p:sp>
        <p:sp>
          <p:nvSpPr>
            <p:cNvPr id="5" name="TextBox 4"/>
            <p:cNvSpPr txBox="1"/>
            <p:nvPr/>
          </p:nvSpPr>
          <p:spPr>
            <a:xfrm>
              <a:off x="740361" y="4709966"/>
              <a:ext cx="2399882" cy="495294"/>
            </a:xfrm>
            <a:prstGeom prst="rect">
              <a:avLst/>
            </a:prstGeom>
            <a:noFill/>
          </p:spPr>
          <p:txBody>
            <a:bodyPr wrap="square" rtlCol="0">
              <a:spAutoFit/>
            </a:bodyPr>
            <a:lstStyle/>
            <a:p>
              <a:r>
                <a:rPr lang="fa-IR" sz="1400" b="1" dirty="0">
                  <a:solidFill>
                    <a:schemeClr val="tx2"/>
                  </a:solidFill>
                  <a:cs typeface="B Homa" panose="00000400000000000000" pitchFamily="2" charset="-78"/>
                </a:rPr>
                <a:t>جان لنگ، 1391: 321</a:t>
              </a:r>
              <a:endParaRPr lang="en-US" sz="1400" b="1" dirty="0">
                <a:solidFill>
                  <a:schemeClr val="tx2"/>
                </a:solidFill>
                <a:cs typeface="B Homa" panose="00000400000000000000" pitchFamily="2" charset="-78"/>
              </a:endParaRPr>
            </a:p>
            <a:p>
              <a:endParaRPr lang="en-US" sz="1400" dirty="0"/>
            </a:p>
          </p:txBody>
        </p:sp>
      </p:grpSp>
      <p:sp>
        <p:nvSpPr>
          <p:cNvPr id="10" name="TextBox 9"/>
          <p:cNvSpPr txBox="1"/>
          <p:nvPr/>
        </p:nvSpPr>
        <p:spPr>
          <a:xfrm>
            <a:off x="541003" y="5797034"/>
            <a:ext cx="5540960" cy="369332"/>
          </a:xfrm>
          <a:prstGeom prst="rect">
            <a:avLst/>
          </a:prstGeom>
          <a:noFill/>
        </p:spPr>
        <p:txBody>
          <a:bodyPr wrap="square" rtlCol="0">
            <a:spAutoFit/>
          </a:bodyPr>
          <a:lstStyle/>
          <a:p>
            <a:pPr algn="ctr"/>
            <a:r>
              <a:rPr lang="fa-IR" dirty="0" smtClean="0">
                <a:solidFill>
                  <a:schemeClr val="tx2"/>
                </a:solidFill>
                <a:cs typeface="B Koodak" panose="00000700000000000000" pitchFamily="2" charset="-78"/>
              </a:rPr>
              <a:t>طرح هریسون و ابروموویتز (پیشنهاد استاندار راکفلر)</a:t>
            </a:r>
            <a:endParaRPr lang="en-US" dirty="0">
              <a:solidFill>
                <a:schemeClr val="tx2"/>
              </a:solidFill>
              <a:cs typeface="B Koodak" panose="00000700000000000000" pitchFamily="2" charset="-78"/>
            </a:endParaRPr>
          </a:p>
        </p:txBody>
      </p:sp>
    </p:spTree>
    <p:extLst>
      <p:ext uri="{BB962C8B-B14F-4D97-AF65-F5344CB8AC3E}">
        <p14:creationId xmlns:p14="http://schemas.microsoft.com/office/powerpoint/2010/main" val="36499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anim calcmode="lin" valueType="num">
                                      <p:cBhvr>
                                        <p:cTn id="1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fade">
                                      <p:cBhvr>
                                        <p:cTn id="17" dur="1000"/>
                                        <p:tgtEl>
                                          <p:spTgt spid="9">
                                            <p:txEl>
                                              <p:pRg st="1" end="1"/>
                                            </p:txEl>
                                          </p:spTgt>
                                        </p:tgtEl>
                                      </p:cBhvr>
                                    </p:animEffect>
                                    <p:anim calcmode="lin" valueType="num">
                                      <p:cBhvr>
                                        <p:cTn id="18"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fade">
                                      <p:cBhvr>
                                        <p:cTn id="22" dur="1000"/>
                                        <p:tgtEl>
                                          <p:spTgt spid="9">
                                            <p:txEl>
                                              <p:pRg st="2" end="2"/>
                                            </p:txEl>
                                          </p:spTgt>
                                        </p:tgtEl>
                                      </p:cBhvr>
                                    </p:animEffect>
                                    <p:anim calcmode="lin" valueType="num">
                                      <p:cBhvr>
                                        <p:cTn id="23"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9">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fade">
                                      <p:cBhvr>
                                        <p:cTn id="27" dur="1000"/>
                                        <p:tgtEl>
                                          <p:spTgt spid="9">
                                            <p:txEl>
                                              <p:pRg st="3" end="3"/>
                                            </p:txEl>
                                          </p:spTgt>
                                        </p:tgtEl>
                                      </p:cBhvr>
                                    </p:animEffect>
                                    <p:anim calcmode="lin" valueType="num">
                                      <p:cBhvr>
                                        <p:cTn id="28"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9">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fade">
                                      <p:cBhvr>
                                        <p:cTn id="32" dur="1000"/>
                                        <p:tgtEl>
                                          <p:spTgt spid="9">
                                            <p:txEl>
                                              <p:pRg st="4" end="4"/>
                                            </p:txEl>
                                          </p:spTgt>
                                        </p:tgtEl>
                                      </p:cBhvr>
                                    </p:animEffect>
                                    <p:anim calcmode="lin" valueType="num">
                                      <p:cBhvr>
                                        <p:cTn id="33"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9">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fade">
                                      <p:cBhvr>
                                        <p:cTn id="37" dur="1000"/>
                                        <p:tgtEl>
                                          <p:spTgt spid="9">
                                            <p:txEl>
                                              <p:pRg st="5" end="5"/>
                                            </p:txEl>
                                          </p:spTgt>
                                        </p:tgtEl>
                                      </p:cBhvr>
                                    </p:animEffect>
                                    <p:anim calcmode="lin" valueType="num">
                                      <p:cBhvr>
                                        <p:cTn id="38"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9">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
                                            <p:txEl>
                                              <p:pRg st="6" end="6"/>
                                            </p:txEl>
                                          </p:spTgt>
                                        </p:tgtEl>
                                        <p:attrNameLst>
                                          <p:attrName>style.visibility</p:attrName>
                                        </p:attrNameLst>
                                      </p:cBhvr>
                                      <p:to>
                                        <p:strVal val="visible"/>
                                      </p:to>
                                    </p:set>
                                    <p:animEffect transition="in" filter="fade">
                                      <p:cBhvr>
                                        <p:cTn id="42" dur="1000"/>
                                        <p:tgtEl>
                                          <p:spTgt spid="9">
                                            <p:txEl>
                                              <p:pRg st="6" end="6"/>
                                            </p:txEl>
                                          </p:spTgt>
                                        </p:tgtEl>
                                      </p:cBhvr>
                                    </p:animEffect>
                                    <p:anim calcmode="lin" valueType="num">
                                      <p:cBhvr>
                                        <p:cTn id="43"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mohammad">
      <a:majorFont>
        <a:latin typeface="Trebuchet MS"/>
        <a:ea typeface=""/>
        <a:cs typeface="B Homa"/>
      </a:majorFont>
      <a:minorFont>
        <a:latin typeface="Trebuchet MS"/>
        <a:ea typeface=""/>
        <a:cs typeface="B Homa"/>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13</TotalTime>
  <Words>2527</Words>
  <Application>Microsoft Office PowerPoint</Application>
  <PresentationFormat>Widescreen</PresentationFormat>
  <Paragraphs>250</Paragraphs>
  <Slides>23</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23</vt:i4>
      </vt:variant>
    </vt:vector>
  </HeadingPairs>
  <TitlesOfParts>
    <vt:vector size="37" baseType="lpstr">
      <vt:lpstr>Arial</vt:lpstr>
      <vt:lpstr>B Homa</vt:lpstr>
      <vt:lpstr>B Koodak</vt:lpstr>
      <vt:lpstr>B Nazanin</vt:lpstr>
      <vt:lpstr>Calibri</vt:lpstr>
      <vt:lpstr>Courier New</vt:lpstr>
      <vt:lpstr>Dast Nevis</vt:lpstr>
      <vt:lpstr>Sakkal Majalla</vt:lpstr>
      <vt:lpstr>Segoe Print</vt:lpstr>
      <vt:lpstr>Trebuchet MS</vt:lpstr>
      <vt:lpstr>Tw Cen MT</vt:lpstr>
      <vt:lpstr>Wingdings</vt:lpstr>
      <vt:lpstr>Wingdings 3</vt:lpstr>
      <vt:lpstr>Ion</vt:lpstr>
      <vt:lpstr>PowerPoint Presentation</vt:lpstr>
      <vt:lpstr>فهرست</vt:lpstr>
      <vt:lpstr>مقدمه</vt:lpstr>
      <vt:lpstr>تاریخچه بتری پارک</vt:lpstr>
      <vt:lpstr>موقعیت بتری پارک سیتی</vt:lpstr>
      <vt:lpstr>موقعیت بتری پارک سیتی</vt:lpstr>
      <vt:lpstr>موقعیت بتری پارک سیتی</vt:lpstr>
      <vt:lpstr>روند شکل گیری بتری پارک سیتی</vt:lpstr>
      <vt:lpstr>روند شکل گیری بتری پارک سیتی</vt:lpstr>
      <vt:lpstr>روند شکل گیری بتری پارک سیتی</vt:lpstr>
      <vt:lpstr>روند شکل گیری بتری پارک سیتی</vt:lpstr>
      <vt:lpstr>روند شکل گیری بتری پارک سیتی</vt:lpstr>
      <vt:lpstr>PowerPoint Presentation</vt:lpstr>
      <vt:lpstr>روند شکل گیری بتری پارک سیتی</vt:lpstr>
      <vt:lpstr>PowerPoint Presentation</vt:lpstr>
      <vt:lpstr>عناصر مهم بتری پارک</vt:lpstr>
      <vt:lpstr>عناصر مهم بتری پارک</vt:lpstr>
      <vt:lpstr>عناصر مهم بتری پارک</vt:lpstr>
      <vt:lpstr>عناصر مهم بتری پارک</vt:lpstr>
      <vt:lpstr>حادثه ی 11 سپتامبر</vt:lpstr>
      <vt:lpstr>حمل ونقل</vt:lpstr>
      <vt:lpstr>نتیجه گیری</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4</cp:revision>
  <dcterms:created xsi:type="dcterms:W3CDTF">2019-12-12T08:04:05Z</dcterms:created>
  <dcterms:modified xsi:type="dcterms:W3CDTF">2019-12-12T08:17:16Z</dcterms:modified>
</cp:coreProperties>
</file>