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7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39B1E50-0A5D-441F-B3F9-26C73E10B5F5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9EFA947-64A4-4DC3-A677-B972337A16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1705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263569B-1FA0-4F7E-84FD-497B7876BA6B}" type="slidenum">
              <a:rPr lang="en-US" altLang="fa-IR" sz="1200"/>
              <a:pPr/>
              <a:t>3</a:t>
            </a:fld>
            <a:endParaRPr lang="en-US" altLang="fa-IR" sz="1200"/>
          </a:p>
        </p:txBody>
      </p:sp>
      <p:sp>
        <p:nvSpPr>
          <p:cNvPr id="174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altLang="fa-IR" smtClean="0"/>
          </a:p>
        </p:txBody>
      </p:sp>
    </p:spTree>
    <p:extLst>
      <p:ext uri="{BB962C8B-B14F-4D97-AF65-F5344CB8AC3E}">
        <p14:creationId xmlns:p14="http://schemas.microsoft.com/office/powerpoint/2010/main" val="404881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4DEA74C-0DE0-4B5B-A05B-5E5F25E561C9}" type="slidenum">
              <a:rPr lang="en-US" altLang="fa-IR" sz="1200"/>
              <a:pPr/>
              <a:t>7</a:t>
            </a:fld>
            <a:endParaRPr lang="en-US" altLang="fa-IR" sz="1200"/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altLang="fa-IR" smtClean="0"/>
          </a:p>
        </p:txBody>
      </p:sp>
    </p:spTree>
    <p:extLst>
      <p:ext uri="{BB962C8B-B14F-4D97-AF65-F5344CB8AC3E}">
        <p14:creationId xmlns:p14="http://schemas.microsoft.com/office/powerpoint/2010/main" val="336031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037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780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6953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4157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9811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7104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5900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8289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8194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410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309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472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9874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3212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9034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8441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5685C-7C25-4605-97D8-3FD10C85C864}" type="datetimeFigureOut">
              <a:rPr lang="fa-IR" smtClean="0"/>
              <a:t>15/04/1441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3905C18-86DF-4BDE-8754-76769DB12D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4963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en.wikipedia.org/wiki/File:Nostrasignor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en.wikipedia.org/wiki/File:Parione_-_s_Agnese_in_Agone_1020587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2819400"/>
            <a:ext cx="7848600" cy="3276600"/>
          </a:xfrm>
        </p:spPr>
        <p:txBody>
          <a:bodyPr>
            <a:normAutofit/>
          </a:bodyPr>
          <a:lstStyle/>
          <a:p>
            <a:r>
              <a:rPr lang="fa-IR" altLang="fa-IR" sz="6000" dirty="0">
                <a:cs typeface="B Homa" panose="00000400000000000000" pitchFamily="2" charset="-78"/>
              </a:rPr>
              <a:t>معرفی و بررسی پياتزا ناوونا</a:t>
            </a:r>
            <a:endParaRPr lang="en-US" altLang="fa-IR" sz="60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890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7772400" cy="685800"/>
          </a:xfrm>
        </p:spPr>
        <p:txBody>
          <a:bodyPr>
            <a:normAutofit/>
          </a:bodyPr>
          <a:lstStyle/>
          <a:p>
            <a:pPr algn="r"/>
            <a:r>
              <a:rPr lang="fa-IR" alt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ساختمان های میدان</a:t>
            </a:r>
            <a:endParaRPr lang="en-US" alt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647700"/>
            <a:ext cx="7772400" cy="5105400"/>
          </a:xfrm>
        </p:spPr>
        <p:txBody>
          <a:bodyPr/>
          <a:lstStyle/>
          <a:p>
            <a:pPr marL="0" indent="0">
              <a:buNone/>
              <a:defRPr/>
            </a:pPr>
            <a:endParaRPr lang="fa-IR" sz="2400" dirty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v"/>
              <a:defRPr/>
            </a:pPr>
            <a:r>
              <a:rPr lang="en-US" sz="2400" b="1" dirty="0" err="1">
                <a:cs typeface="B Homa" panose="00000400000000000000" pitchFamily="2" charset="-78"/>
              </a:rPr>
              <a:t>Sant'Agnese</a:t>
            </a:r>
            <a:r>
              <a:rPr lang="en-US" sz="2400" b="1" dirty="0">
                <a:cs typeface="B Homa" panose="00000400000000000000" pitchFamily="2" charset="-78"/>
              </a:rPr>
              <a:t> in </a:t>
            </a:r>
            <a:r>
              <a:rPr lang="en-US" sz="2400" b="1" dirty="0" err="1">
                <a:cs typeface="B Homa" panose="00000400000000000000" pitchFamily="2" charset="-78"/>
              </a:rPr>
              <a:t>Agone</a:t>
            </a:r>
            <a:endParaRPr lang="fa-IR" sz="2400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r>
              <a:rPr lang="ar-SA" sz="2400" dirty="0">
                <a:cs typeface="B Homa" panose="00000400000000000000" pitchFamily="2" charset="-78"/>
              </a:rPr>
              <a:t>یک کلیسای قرن هفده سبک باروک در رم است.</a:t>
            </a:r>
            <a:endParaRPr lang="fa-IR" sz="2400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r>
              <a:rPr lang="fa-IR" sz="2400" dirty="0">
                <a:cs typeface="B Homa" panose="00000400000000000000" pitchFamily="2" charset="-78"/>
              </a:rPr>
              <a:t>ساخت و ساز در سال 1652 زیر نظر معماران، رینالدی و پسرش کارلو  و با همکاری فرانچسکو برومینی.</a:t>
            </a:r>
          </a:p>
          <a:p>
            <a:pPr algn="r" rtl="1">
              <a:buFont typeface="Wingdings" pitchFamily="2" charset="2"/>
              <a:buChar char="v"/>
              <a:defRPr/>
            </a:pPr>
            <a:r>
              <a:rPr lang="en-US" sz="2400" b="1" dirty="0">
                <a:cs typeface="B Homa" panose="00000400000000000000" pitchFamily="2" charset="-78"/>
              </a:rPr>
              <a:t>Nostra Signora del </a:t>
            </a:r>
            <a:r>
              <a:rPr lang="en-US" sz="2400" b="1" dirty="0" err="1">
                <a:cs typeface="B Homa" panose="00000400000000000000" pitchFamily="2" charset="-78"/>
              </a:rPr>
              <a:t>Sacro</a:t>
            </a:r>
            <a:r>
              <a:rPr lang="en-US" sz="2400" b="1" dirty="0">
                <a:cs typeface="B Homa" panose="00000400000000000000" pitchFamily="2" charset="-78"/>
              </a:rPr>
              <a:t> </a:t>
            </a:r>
            <a:r>
              <a:rPr lang="fa-IR" sz="2400" b="1" dirty="0">
                <a:cs typeface="B Homa" panose="00000400000000000000" pitchFamily="2" charset="-78"/>
              </a:rPr>
              <a:t> </a:t>
            </a:r>
          </a:p>
          <a:p>
            <a:pPr marL="0" indent="0">
              <a:buNone/>
              <a:defRPr/>
            </a:pPr>
            <a:r>
              <a:rPr lang="fa-IR" sz="2400" b="1" dirty="0">
                <a:cs typeface="B Homa" panose="00000400000000000000" pitchFamily="2" charset="-78"/>
              </a:rPr>
              <a:t>(</a:t>
            </a:r>
            <a:r>
              <a:rPr lang="en-US" sz="2400" b="1" dirty="0">
                <a:cs typeface="B Homa" panose="00000400000000000000" pitchFamily="2" charset="-78"/>
              </a:rPr>
              <a:t>San </a:t>
            </a:r>
            <a:r>
              <a:rPr lang="en-US" sz="2400" b="1" dirty="0" err="1">
                <a:cs typeface="B Homa" panose="00000400000000000000" pitchFamily="2" charset="-78"/>
              </a:rPr>
              <a:t>Giacomo</a:t>
            </a:r>
            <a:r>
              <a:rPr lang="en-US" sz="2400" b="1" dirty="0">
                <a:cs typeface="B Homa" panose="00000400000000000000" pitchFamily="2" charset="-78"/>
              </a:rPr>
              <a:t> </a:t>
            </a:r>
            <a:r>
              <a:rPr lang="en-US" sz="2400" b="1" dirty="0" err="1">
                <a:cs typeface="B Homa" panose="00000400000000000000" pitchFamily="2" charset="-78"/>
              </a:rPr>
              <a:t>degli</a:t>
            </a:r>
            <a:r>
              <a:rPr lang="en-US" sz="2400" b="1" dirty="0">
                <a:cs typeface="B Homa" panose="00000400000000000000" pitchFamily="2" charset="-78"/>
              </a:rPr>
              <a:t> </a:t>
            </a:r>
            <a:r>
              <a:rPr lang="en-US" sz="2400" b="1" dirty="0" err="1">
                <a:cs typeface="B Homa" panose="00000400000000000000" pitchFamily="2" charset="-78"/>
              </a:rPr>
              <a:t>Spagnoli</a:t>
            </a:r>
            <a:r>
              <a:rPr lang="fa-IR" sz="2400" b="1" dirty="0">
                <a:cs typeface="B Homa" panose="00000400000000000000" pitchFamily="2" charset="-78"/>
              </a:rPr>
              <a:t>)</a:t>
            </a:r>
            <a:endParaRPr lang="fa-IR" sz="2400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r>
              <a:rPr lang="fa-IR" sz="2400" dirty="0">
                <a:cs typeface="B Homa" panose="00000400000000000000" pitchFamily="2" charset="-78"/>
              </a:rPr>
              <a:t>یک کلیسای کاتولیک که به مریم باکره اختصاص داده شده است. </a:t>
            </a:r>
          </a:p>
          <a:p>
            <a:pPr marL="0" indent="0">
              <a:buNone/>
              <a:defRPr/>
            </a:pPr>
            <a:endParaRPr lang="fa-IR" sz="2400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endParaRPr lang="en-US" sz="2400" dirty="0">
              <a:cs typeface="B Homa" panose="00000400000000000000" pitchFamily="2" charset="-78"/>
            </a:endParaRPr>
          </a:p>
        </p:txBody>
      </p:sp>
      <p:pic>
        <p:nvPicPr>
          <p:cNvPr id="15362" name="Picture 2" descr="mhtml:file://C:\Users\hasty\Desktop\پیازا%20ناوونا\ترجمه\Nostra%20Signora%20del%20Sacro%20Cuore%20-%20Wikipedia,%20the%20free%20encyclopedia.mht!http://upload.wikimedia.org/wikipedia/en/thumb/3/30/Nostrasignora.jpg/300px-Nostrasignor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5617029" y="3820886"/>
            <a:ext cx="4555672" cy="303711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5365" name="Picture 5" descr="mhtml:file://C:\Users\hasty\Desktop\پیازا%20ناوونا\ترجمه\Sant'Agnese%20in%20Agone%20-%20Wikipedia,%20the%20free%20encyclopedia.mht!http://upload.wikimedia.org/wikipedia/commons/thumb/9/90/Parione_-_s_Agnese_in_Agone_1020587.JPG/350px-Parione_-_s_Agnese_in_Agone_1020587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1676401" y="884012"/>
            <a:ext cx="4279657" cy="338704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2294" name="Rectangle 8"/>
          <p:cNvSpPr>
            <a:spLocks noChangeArrowheads="1"/>
          </p:cNvSpPr>
          <p:nvPr/>
        </p:nvSpPr>
        <p:spPr bwMode="auto">
          <a:xfrm>
            <a:off x="1676401" y="6477001"/>
            <a:ext cx="1725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www.En.wikipedia.com</a:t>
            </a:r>
          </a:p>
        </p:txBody>
      </p:sp>
    </p:spTree>
    <p:extLst>
      <p:ext uri="{BB962C8B-B14F-4D97-AF65-F5344CB8AC3E}">
        <p14:creationId xmlns:p14="http://schemas.microsoft.com/office/powerpoint/2010/main" val="2643011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9800" y="457200"/>
            <a:ext cx="3962400" cy="1981200"/>
          </a:xfrm>
        </p:spPr>
        <p:txBody>
          <a:bodyPr>
            <a:normAutofit lnSpcReduction="10000"/>
          </a:bodyPr>
          <a:lstStyle/>
          <a:p>
            <a:pPr algn="r" rtl="1">
              <a:buFont typeface="Wingdings" pitchFamily="2" charset="2"/>
              <a:buChar char="v"/>
              <a:defRPr/>
            </a:pPr>
            <a:r>
              <a:rPr lang="en-US" sz="2400" b="1" dirty="0">
                <a:cs typeface="B Homa" panose="00000400000000000000" pitchFamily="2" charset="-78"/>
              </a:rPr>
              <a:t>Palazzo </a:t>
            </a:r>
            <a:r>
              <a:rPr lang="en-US" sz="2400" b="1" dirty="0" err="1">
                <a:cs typeface="B Homa" panose="00000400000000000000" pitchFamily="2" charset="-78"/>
              </a:rPr>
              <a:t>Pamphili</a:t>
            </a:r>
            <a:endParaRPr lang="fa-IR" sz="2400" b="1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r>
              <a:rPr lang="fa-IR" sz="2400" dirty="0">
                <a:cs typeface="B Homa" panose="00000400000000000000" pitchFamily="2" charset="-78"/>
              </a:rPr>
              <a:t>یک قصر در پیازا ناوونا است. بین سالهای 1644 و 1650 ساخته شد. از سال 1920  به کاخ سفارت برزیل در ایتالیا تبدیل شده است.</a:t>
            </a:r>
          </a:p>
          <a:p>
            <a:pPr marL="0" indent="0">
              <a:buNone/>
              <a:defRPr/>
            </a:pPr>
            <a:endParaRPr lang="en-US" sz="2400" dirty="0">
              <a:cs typeface="B Homa" panose="00000400000000000000" pitchFamily="2" charset="-78"/>
            </a:endParaRPr>
          </a:p>
        </p:txBody>
      </p:sp>
      <p:pic>
        <p:nvPicPr>
          <p:cNvPr id="4" name="Picture 3" descr="C:\Users\hasty\Desktop\untitled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1000"/>
            <a:ext cx="43688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8229601" y="2089151"/>
            <a:ext cx="1725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www.En.wikipedia.com</a:t>
            </a:r>
          </a:p>
        </p:txBody>
      </p:sp>
      <p:pic>
        <p:nvPicPr>
          <p:cNvPr id="7" name="Picture 6" descr="C:\Users\hasty\Desktop\پیازا ناوونا\عکس های گوگل ارث ناوونا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2089150"/>
            <a:ext cx="80772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138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362200" y="304800"/>
            <a:ext cx="7772400" cy="762000"/>
          </a:xfrm>
        </p:spPr>
        <p:txBody>
          <a:bodyPr/>
          <a:lstStyle/>
          <a:p>
            <a:pPr algn="r"/>
            <a:r>
              <a:rPr lang="fa-IR" alt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نتیجه گیری</a:t>
            </a:r>
            <a:endParaRPr lang="en-US" alt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251075" y="116363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fa-IR" altLang="fa-IR" sz="2400" dirty="0">
                <a:cs typeface="B Homa" panose="00000400000000000000" pitchFamily="2" charset="-78"/>
              </a:rPr>
              <a:t>نکته ی قابل توجهی که در این میدان وجود دارد قرار گرفتن ساختمان شاخص و مرتفع آن در راستای محور عرضی میدان است. که در خلاف جهت میدان است.</a:t>
            </a:r>
          </a:p>
          <a:p>
            <a:pPr marL="0" indent="0">
              <a:buNone/>
            </a:pPr>
            <a:r>
              <a:rPr lang="fa-IR" altLang="fa-IR" sz="2400" dirty="0">
                <a:cs typeface="B Homa" panose="00000400000000000000" pitchFamily="2" charset="-78"/>
              </a:rPr>
              <a:t>سفرنامه دلاواله و نظر او درباره ی این میدان و میدان نقش جهان اصفهان نیز از نکات جالب است. زیرا او با وجود بلندتر بودن و غنی تر بودن عمارت های میدان ناوونا، میدان نقش جهان را به آن ترجیح داده است. </a:t>
            </a:r>
            <a:endParaRPr lang="en-US" altLang="fa-IR" sz="2400" dirty="0">
              <a:cs typeface="B Homa" panose="00000400000000000000" pitchFamily="2" charset="-78"/>
            </a:endParaRPr>
          </a:p>
        </p:txBody>
      </p:sp>
      <p:pic>
        <p:nvPicPr>
          <p:cNvPr id="4" name="Picture 3" descr="C:\Users\hasty\Desktop\پیازا ناوونا\navona\Piazza_Navona,_Rome_Caspar_Van_Wittel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551709" y="4005118"/>
            <a:ext cx="6350000" cy="28321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" name="Picture 4" descr="C:\Users\hasty\Desktop\پیازا ناوونا\navona\piazza-navona-rome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998733" y="3124201"/>
            <a:ext cx="3773541" cy="286789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4342" name="TextBox 14"/>
          <p:cNvSpPr txBox="1">
            <a:spLocks noChangeArrowheads="1"/>
          </p:cNvSpPr>
          <p:nvPr/>
        </p:nvSpPr>
        <p:spPr bwMode="auto">
          <a:xfrm>
            <a:off x="1524000" y="6580188"/>
            <a:ext cx="19812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(www.navonasquare.com)</a:t>
            </a:r>
          </a:p>
        </p:txBody>
      </p:sp>
    </p:spTree>
    <p:extLst>
      <p:ext uri="{BB962C8B-B14F-4D97-AF65-F5344CB8AC3E}">
        <p14:creationId xmlns:p14="http://schemas.microsoft.com/office/powerpoint/2010/main" val="2250587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286000" y="228600"/>
            <a:ext cx="7772400" cy="685800"/>
          </a:xfrm>
        </p:spPr>
        <p:txBody>
          <a:bodyPr>
            <a:normAutofit/>
          </a:bodyPr>
          <a:lstStyle/>
          <a:p>
            <a:pPr algn="r"/>
            <a:r>
              <a:rPr lang="fa-IR" altLang="fa-IR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منابع</a:t>
            </a:r>
            <a:endParaRPr lang="en-US" altLang="fa-IR" b="1" dirty="0" smtClean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2209800" y="1143000"/>
            <a:ext cx="8001000" cy="4953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a-IR" altLang="fa-IR" sz="2400" b="1" dirty="0">
                <a:cs typeface="B Homa" panose="00000400000000000000" pitchFamily="2" charset="-78"/>
              </a:rPr>
              <a:t>موریس،جیمز، 1390، تاریخ شکل شهر تا انقلاب صنعتی، راضیه رضازاده، انتشارات دانشگاه علم و صنعت ایران، چاپ دهم</a:t>
            </a:r>
            <a:endParaRPr lang="en-US" altLang="fa-IR" sz="2400" b="1" dirty="0">
              <a:cs typeface="B Homa" panose="00000400000000000000" pitchFamily="2" charset="-78"/>
            </a:endParaRPr>
          </a:p>
          <a:p>
            <a:pPr marL="0" indent="0">
              <a:buNone/>
            </a:pPr>
            <a:r>
              <a:rPr lang="en-US" altLang="fa-IR" sz="1800" b="1" dirty="0"/>
              <a:t>www.aviewoncities.com</a:t>
            </a:r>
          </a:p>
          <a:p>
            <a:pPr marL="0" indent="0">
              <a:buNone/>
            </a:pPr>
            <a:r>
              <a:rPr lang="en-US" altLang="fa-IR" sz="1800" b="1" dirty="0"/>
              <a:t>www.om-architects.com</a:t>
            </a:r>
            <a:endParaRPr lang="fa-IR" altLang="fa-IR" sz="1800" b="1" dirty="0"/>
          </a:p>
          <a:p>
            <a:pPr marL="0" indent="0">
              <a:buNone/>
            </a:pPr>
            <a:r>
              <a:rPr lang="en-US" altLang="fa-IR" sz="1800" b="1" dirty="0"/>
              <a:t>www.courses.umass.edu</a:t>
            </a:r>
          </a:p>
          <a:p>
            <a:pPr marL="0" indent="0">
              <a:buNone/>
            </a:pPr>
            <a:r>
              <a:rPr lang="en-US" altLang="fa-IR" sz="1800" b="1" dirty="0"/>
              <a:t>www.upload.wikimedia.com</a:t>
            </a:r>
          </a:p>
          <a:p>
            <a:pPr marL="0" indent="0">
              <a:buNone/>
            </a:pPr>
            <a:r>
              <a:rPr lang="en-US" altLang="fa-IR" sz="1800" b="1" dirty="0"/>
              <a:t>www.Books.google.com</a:t>
            </a:r>
          </a:p>
          <a:p>
            <a:pPr marL="0" indent="0">
              <a:buNone/>
            </a:pPr>
            <a:r>
              <a:rPr lang="en-US" altLang="fa-IR" sz="1800" b="1" dirty="0"/>
              <a:t>http://courses.umass.edu</a:t>
            </a:r>
          </a:p>
          <a:p>
            <a:pPr marL="0" indent="0">
              <a:buNone/>
            </a:pPr>
            <a:r>
              <a:rPr lang="en-US" altLang="fa-IR" sz="1800" b="1" dirty="0"/>
              <a:t>www.navonasquare.com</a:t>
            </a:r>
            <a:endParaRPr lang="fa-IR" altLang="fa-IR" sz="1800" b="1" dirty="0"/>
          </a:p>
          <a:p>
            <a:pPr marL="0" indent="0">
              <a:buNone/>
            </a:pPr>
            <a:r>
              <a:rPr lang="en-US" altLang="fa-IR" sz="1800" b="1" dirty="0"/>
              <a:t>www.niazesafar.com</a:t>
            </a:r>
          </a:p>
          <a:p>
            <a:pPr marL="0" indent="0">
              <a:buNone/>
            </a:pPr>
            <a:r>
              <a:rPr lang="en-US" altLang="fa-IR" sz="1800" b="1" dirty="0"/>
              <a:t>www.1st-art-gallery.com</a:t>
            </a:r>
          </a:p>
          <a:p>
            <a:pPr marL="0" indent="0">
              <a:buNone/>
            </a:pPr>
            <a:r>
              <a:rPr lang="en-US" altLang="fa-IR" sz="1800" b="1" dirty="0"/>
              <a:t>www.om-architects.com</a:t>
            </a:r>
          </a:p>
          <a:p>
            <a:pPr marL="0" indent="0">
              <a:buNone/>
            </a:pPr>
            <a:r>
              <a:rPr lang="en-US" altLang="fa-IR" sz="1800" b="1" dirty="0"/>
              <a:t>www.intechopen.com</a:t>
            </a:r>
          </a:p>
          <a:p>
            <a:pPr marL="0" indent="0">
              <a:buNone/>
            </a:pPr>
            <a:r>
              <a:rPr lang="en-US" altLang="fa-IR" sz="1800" b="1" dirty="0"/>
              <a:t>www.En.wikipedia.com</a:t>
            </a:r>
          </a:p>
          <a:p>
            <a:pPr marL="0" indent="0">
              <a:buNone/>
            </a:pPr>
            <a:endParaRPr lang="en-US" altLang="fa-IR" sz="1800" b="1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387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381000"/>
            <a:ext cx="7772400" cy="838200"/>
          </a:xfrm>
        </p:spPr>
        <p:txBody>
          <a:bodyPr/>
          <a:lstStyle/>
          <a:p>
            <a:pPr algn="r"/>
            <a:r>
              <a:rPr lang="fa-IR" alt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فهرست مطالب</a:t>
            </a:r>
            <a:endParaRPr lang="en-US" alt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352800" y="1905000"/>
            <a:ext cx="6705600" cy="3124200"/>
          </a:xfrm>
        </p:spPr>
        <p:txBody>
          <a:bodyPr>
            <a:noAutofit/>
          </a:bodyPr>
          <a:lstStyle/>
          <a:p>
            <a:pPr marL="457200" lvl="1" indent="0">
              <a:buFont typeface="Wingdings" panose="05000000000000000000" pitchFamily="2" charset="2"/>
              <a:buChar char="v"/>
            </a:pPr>
            <a:endParaRPr lang="en-US" altLang="fa-IR" sz="2400" b="1" dirty="0">
              <a:cs typeface="B Homa" panose="00000400000000000000" pitchFamily="2" charset="-78"/>
            </a:endParaRPr>
          </a:p>
          <a:p>
            <a:pPr marL="457200" lvl="1" indent="0">
              <a:buFont typeface="Wingdings" panose="05000000000000000000" pitchFamily="2" charset="2"/>
              <a:buChar char="v"/>
            </a:pPr>
            <a:r>
              <a:rPr lang="fa-IR" altLang="fa-IR" sz="2400" b="1" dirty="0">
                <a:cs typeface="B Homa" panose="00000400000000000000" pitchFamily="2" charset="-78"/>
              </a:rPr>
              <a:t>مقدمه </a:t>
            </a:r>
          </a:p>
          <a:p>
            <a:pPr marL="457200" lvl="1" indent="0">
              <a:buFont typeface="Wingdings" panose="05000000000000000000" pitchFamily="2" charset="2"/>
              <a:buChar char="v"/>
            </a:pPr>
            <a:r>
              <a:rPr lang="fa-IR" altLang="fa-IR" sz="2400" b="1" dirty="0">
                <a:cs typeface="B Homa" panose="00000400000000000000" pitchFamily="2" charset="-78"/>
              </a:rPr>
              <a:t> مکان شکل گیری میدان</a:t>
            </a:r>
            <a:r>
              <a:rPr lang="en-US" altLang="fa-IR" sz="2400" b="1" dirty="0">
                <a:cs typeface="B Homa" panose="00000400000000000000" pitchFamily="2" charset="-78"/>
              </a:rPr>
              <a:t> </a:t>
            </a:r>
            <a:endParaRPr lang="fa-IR" altLang="fa-IR" sz="2400" b="1" dirty="0">
              <a:cs typeface="B Homa" panose="00000400000000000000" pitchFamily="2" charset="-78"/>
            </a:endParaRPr>
          </a:p>
          <a:p>
            <a:pPr marL="457200" lvl="1" indent="0">
              <a:buFont typeface="Wingdings" panose="05000000000000000000" pitchFamily="2" charset="2"/>
              <a:buChar char="v"/>
            </a:pPr>
            <a:r>
              <a:rPr lang="fa-IR" altLang="fa-IR" sz="2400" b="1" dirty="0">
                <a:cs typeface="B Homa" panose="00000400000000000000" pitchFamily="2" charset="-78"/>
              </a:rPr>
              <a:t>تاریخچه میدان</a:t>
            </a:r>
          </a:p>
          <a:p>
            <a:pPr marL="457200" lvl="1" indent="0">
              <a:buFont typeface="Wingdings" panose="05000000000000000000" pitchFamily="2" charset="2"/>
              <a:buChar char="v"/>
            </a:pPr>
            <a:r>
              <a:rPr lang="fa-IR" altLang="fa-IR" sz="2400" b="1" dirty="0">
                <a:cs typeface="B Homa" panose="00000400000000000000" pitchFamily="2" charset="-78"/>
              </a:rPr>
              <a:t>ساختمان های میدان</a:t>
            </a:r>
            <a:endParaRPr lang="en-US" altLang="fa-IR" sz="2400" b="1" dirty="0">
              <a:cs typeface="B Homa" panose="00000400000000000000" pitchFamily="2" charset="-78"/>
            </a:endParaRPr>
          </a:p>
          <a:p>
            <a:pPr marL="457200" lvl="1" indent="0">
              <a:buFont typeface="Wingdings" panose="05000000000000000000" pitchFamily="2" charset="2"/>
              <a:buChar char="v"/>
            </a:pPr>
            <a:r>
              <a:rPr lang="fa-IR" altLang="fa-IR" sz="2400" b="1" dirty="0">
                <a:cs typeface="B Homa" panose="00000400000000000000" pitchFamily="2" charset="-78"/>
              </a:rPr>
              <a:t>نظر شخصی</a:t>
            </a:r>
            <a:endParaRPr lang="en-US" altLang="fa-IR" sz="2400" b="1" dirty="0">
              <a:cs typeface="B Homa" panose="00000400000000000000" pitchFamily="2" charset="-78"/>
            </a:endParaRPr>
          </a:p>
          <a:p>
            <a:pPr marL="457200" lvl="1" indent="0">
              <a:buFont typeface="Wingdings" panose="05000000000000000000" pitchFamily="2" charset="2"/>
              <a:buChar char="v"/>
            </a:pPr>
            <a:r>
              <a:rPr lang="fa-IR" altLang="fa-IR" sz="2400" b="1" dirty="0">
                <a:cs typeface="B Homa" panose="00000400000000000000" pitchFamily="2" charset="-78"/>
              </a:rPr>
              <a:t>منابع</a:t>
            </a:r>
            <a:endParaRPr lang="en-US" altLang="fa-IR" sz="2400" b="1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62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76200"/>
            <a:ext cx="8077200" cy="685800"/>
          </a:xfrm>
        </p:spPr>
        <p:txBody>
          <a:bodyPr>
            <a:normAutofit/>
          </a:bodyPr>
          <a:lstStyle/>
          <a:p>
            <a:pPr algn="r"/>
            <a:r>
              <a:rPr lang="fa-IR" altLang="fa-IR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مقدمه</a:t>
            </a:r>
            <a:endParaRPr lang="en-US" altLang="fa-IR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133600" y="914400"/>
            <a:ext cx="80010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altLang="fa-IR" dirty="0" smtClean="0">
                <a:cs typeface="B Homa" panose="00000400000000000000" pitchFamily="2" charset="-78"/>
              </a:rPr>
              <a:t>ميدان ناوونا يا یا در اصطلاح ایتالیایی ها پیازا ناوونا مشهورترين وشايد زيباترين ميدان سبک باروک شهر رم است که در مرکز  شهر رم،پایتخت کشور ایتالیا واقع شده است.                       </a:t>
            </a:r>
          </a:p>
          <a:p>
            <a:pPr marL="0" indent="0">
              <a:buNone/>
            </a:pPr>
            <a:r>
              <a:rPr lang="fa-IR" altLang="fa-IR" dirty="0" smtClean="0">
                <a:cs typeface="B Homa" panose="00000400000000000000" pitchFamily="2" charset="-78"/>
              </a:rPr>
              <a:t> اين ميدان تمام لازمه‌هاي يك ميدان بزرگ را داراست و طراحي چنان سيال و انعطاف‌پذيری دارد كه درتمام ساعات روز و شب حتي درروزهاي مرده هفته هم شلوغ و پر از جماعت است. </a:t>
            </a:r>
            <a:endParaRPr lang="en-US" altLang="fa-IR" dirty="0" smtClean="0"/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2133600" y="1371601"/>
            <a:ext cx="2209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fa-IR" altLang="fa-IR" sz="1200" b="1"/>
              <a:t>)</a:t>
            </a:r>
            <a:r>
              <a:rPr lang="en-US" altLang="fa-IR" sz="1200" b="1"/>
              <a:t>www.aviewoncities.com</a:t>
            </a:r>
            <a:r>
              <a:rPr lang="fa-IR" altLang="fa-IR" sz="1200" b="1"/>
              <a:t> ( </a:t>
            </a:r>
            <a:endParaRPr lang="en-US" altLang="fa-IR" sz="1200" b="1"/>
          </a:p>
        </p:txBody>
      </p:sp>
      <p:sp>
        <p:nvSpPr>
          <p:cNvPr id="5125" name="TextBox 7"/>
          <p:cNvSpPr txBox="1">
            <a:spLocks noChangeArrowheads="1"/>
          </p:cNvSpPr>
          <p:nvPr/>
        </p:nvSpPr>
        <p:spPr bwMode="auto">
          <a:xfrm>
            <a:off x="1676401" y="2416030"/>
            <a:ext cx="26177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fa-IR" altLang="fa-IR" sz="1200" b="1" dirty="0"/>
              <a:t>)</a:t>
            </a:r>
            <a:r>
              <a:rPr lang="en-US" altLang="fa-IR" sz="1200" b="1" dirty="0"/>
              <a:t> www.om-architects.com</a:t>
            </a:r>
            <a:r>
              <a:rPr lang="fa-IR" altLang="fa-IR" sz="1200" b="1" dirty="0"/>
              <a:t>(</a:t>
            </a:r>
            <a:endParaRPr lang="en-US" altLang="fa-IR" sz="1200" b="1" dirty="0"/>
          </a:p>
        </p:txBody>
      </p:sp>
      <p:pic>
        <p:nvPicPr>
          <p:cNvPr id="8" name="Picture 7" descr="C:\Users\khazar\Desktop\ghazal projects\Piazza Navona\7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666784"/>
            <a:ext cx="4724400" cy="3484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1828800" y="6057901"/>
            <a:ext cx="2057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(www.courses.umass.edu)</a:t>
            </a:r>
          </a:p>
        </p:txBody>
      </p:sp>
      <p:pic>
        <p:nvPicPr>
          <p:cNvPr id="9" name="Picture 2" descr="C:\Users\hasty\Desktop\پیازا ناوونا\navona\Piazza_Navona,_Rome,_Italy_in_2006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400800" y="3218123"/>
            <a:ext cx="4267200" cy="313303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129" name="Rectangle 1"/>
          <p:cNvSpPr>
            <a:spLocks noChangeArrowheads="1"/>
          </p:cNvSpPr>
          <p:nvPr/>
        </p:nvSpPr>
        <p:spPr bwMode="auto">
          <a:xfrm>
            <a:off x="6500814" y="6216651"/>
            <a:ext cx="20335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www.upload.wikimedia.com</a:t>
            </a:r>
          </a:p>
        </p:txBody>
      </p:sp>
    </p:spTree>
    <p:extLst>
      <p:ext uri="{BB962C8B-B14F-4D97-AF65-F5344CB8AC3E}">
        <p14:creationId xmlns:p14="http://schemas.microsoft.com/office/powerpoint/2010/main" val="713310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118810" y="240632"/>
            <a:ext cx="7772400" cy="838200"/>
          </a:xfrm>
        </p:spPr>
        <p:txBody>
          <a:bodyPr/>
          <a:lstStyle/>
          <a:p>
            <a:pPr algn="r"/>
            <a:r>
              <a:rPr lang="fa-IR" alt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مکان شکل گیری میدان</a:t>
            </a:r>
            <a:r>
              <a:rPr lang="en-US" alt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endParaRPr lang="en-US" altLang="fa-IR" dirty="0" smtClean="0">
              <a:cs typeface="B Homa" panose="00000400000000000000" pitchFamily="2" charset="-78"/>
            </a:endParaRPr>
          </a:p>
        </p:txBody>
      </p:sp>
      <p:pic>
        <p:nvPicPr>
          <p:cNvPr id="6148" name="Picture 4" descr="C:\Users\hasty\Desktop\پیازا ناوونا\عکس های گوگل ارث ناوونا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1371600"/>
            <a:ext cx="8991600" cy="531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C:\Users\hasty\Desktop\پیازا ناوونا\عکس های گوگل ارث ناوونا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007" y="2197894"/>
            <a:ext cx="619283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286000" y="152400"/>
            <a:ext cx="7772400" cy="838200"/>
          </a:xfrm>
        </p:spPr>
        <p:txBody>
          <a:bodyPr/>
          <a:lstStyle/>
          <a:p>
            <a:pPr algn="r"/>
            <a:r>
              <a:rPr lang="fa-IR" altLang="fa-IR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تاریخچه میدان</a:t>
            </a:r>
            <a:endParaRPr lang="en-US" altLang="fa-IR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597025" y="1087438"/>
            <a:ext cx="8461375" cy="4672012"/>
          </a:xfrm>
        </p:spPr>
        <p:txBody>
          <a:bodyPr>
            <a:normAutofit lnSpcReduction="10000"/>
          </a:bodyPr>
          <a:lstStyle/>
          <a:p>
            <a:pPr algn="r" rtl="1">
              <a:buFont typeface="Wingdings" pitchFamily="2" charset="2"/>
              <a:buChar char="v"/>
              <a:defRPr/>
            </a:pPr>
            <a:r>
              <a:rPr lang="fa-IR" sz="2400" b="1" dirty="0">
                <a:cs typeface="B Homa" panose="00000400000000000000" pitchFamily="2" charset="-78"/>
              </a:rPr>
              <a:t> در محل سابق استاديوم دوميتيان</a:t>
            </a:r>
            <a:r>
              <a:rPr lang="fa-IR" sz="2400" b="1" dirty="0">
                <a:latin typeface="Bradley Hand ITC" pitchFamily="66" charset="0"/>
                <a:cs typeface="B Homa" panose="00000400000000000000" pitchFamily="2" charset="-78"/>
              </a:rPr>
              <a:t>(</a:t>
            </a:r>
            <a:r>
              <a:rPr lang="en-US" sz="2400" b="1" dirty="0">
                <a:latin typeface="Bradley Hand ITC" pitchFamily="66" charset="0"/>
                <a:cs typeface="B Homa" panose="00000400000000000000" pitchFamily="2" charset="-78"/>
              </a:rPr>
              <a:t>Domitian’s stadium</a:t>
            </a:r>
            <a:r>
              <a:rPr lang="fa-IR" sz="2400" b="1" dirty="0">
                <a:cs typeface="B Homa" panose="00000400000000000000" pitchFamily="2" charset="-78"/>
              </a:rPr>
              <a:t>) که توسط امپراتور دوميتيانوس ساخته شده </a:t>
            </a:r>
            <a:r>
              <a:rPr lang="fa-IR" sz="2400" dirty="0">
                <a:cs typeface="B Homa" panose="00000400000000000000" pitchFamily="2" charset="-78"/>
              </a:rPr>
              <a:t>و </a:t>
            </a:r>
            <a:r>
              <a:rPr lang="fa-IR" sz="2400" b="1" dirty="0">
                <a:cs typeface="B Homa" panose="00000400000000000000" pitchFamily="2" charset="-78"/>
              </a:rPr>
              <a:t>براي رويدادهاي مهم و فستيوالهاي ورزشي مورد استفاده قرار ميگرفته است قرار دارد.</a:t>
            </a:r>
          </a:p>
          <a:p>
            <a:pPr algn="r" rtl="1">
              <a:buFont typeface="Wingdings" pitchFamily="2" charset="2"/>
              <a:buChar char="v"/>
              <a:defRPr/>
            </a:pPr>
            <a:r>
              <a:rPr lang="fa-IR" sz="2400" b="1" dirty="0">
                <a:cs typeface="B Homa" panose="00000400000000000000" pitchFamily="2" charset="-78"/>
              </a:rPr>
              <a:t> خانه ها،کاخ ها و کلیساهای پیاتزا بر اساس طرح</a:t>
            </a:r>
          </a:p>
          <a:p>
            <a:pPr marL="0" indent="0">
              <a:buNone/>
              <a:defRPr/>
            </a:pPr>
            <a:r>
              <a:rPr lang="fa-IR" sz="2400" b="1" dirty="0">
                <a:cs typeface="B Homa" panose="00000400000000000000" pitchFamily="2" charset="-78"/>
              </a:rPr>
              <a:t> استادیوم بوجود آمده اند. </a:t>
            </a:r>
          </a:p>
          <a:p>
            <a:pPr algn="r" rtl="1">
              <a:buFont typeface="Wingdings" pitchFamily="2" charset="2"/>
              <a:buChar char="v"/>
              <a:defRPr/>
            </a:pPr>
            <a:r>
              <a:rPr lang="fa-IR" sz="2400" b="1" dirty="0">
                <a:cs typeface="B Homa" panose="00000400000000000000" pitchFamily="2" charset="-78"/>
              </a:rPr>
              <a:t>بقایای جایگاهها و راهروها در پیاتزای جدید مورد استفاده قرار گرفته است.</a:t>
            </a:r>
          </a:p>
          <a:p>
            <a:pPr algn="r" rtl="1">
              <a:buFont typeface="Wingdings" pitchFamily="2" charset="2"/>
              <a:buChar char="v"/>
              <a:defRPr/>
            </a:pPr>
            <a:r>
              <a:rPr lang="fa-IR" sz="2400" b="1" dirty="0">
                <a:cs typeface="B Homa" panose="00000400000000000000" pitchFamily="2" charset="-78"/>
              </a:rPr>
              <a:t>فرم بیضی آن نیز یادگار این استادیوم است.</a:t>
            </a:r>
          </a:p>
          <a:p>
            <a:pPr algn="r" rtl="1">
              <a:buFontTx/>
              <a:buNone/>
              <a:defRPr/>
            </a:pPr>
            <a:r>
              <a:rPr lang="fa-IR" sz="2400" b="1" dirty="0">
                <a:cs typeface="B Homa" panose="00000400000000000000" pitchFamily="2" charset="-78"/>
              </a:rPr>
              <a:t/>
            </a:r>
            <a:br>
              <a:rPr lang="fa-IR" sz="2400" b="1" dirty="0">
                <a:cs typeface="B Homa" panose="00000400000000000000" pitchFamily="2" charset="-78"/>
              </a:rPr>
            </a:br>
            <a:r>
              <a:rPr lang="fa-IR" sz="2400" b="1" dirty="0">
                <a:cs typeface="B Homa" panose="00000400000000000000" pitchFamily="2" charset="-78"/>
              </a:rPr>
              <a:t/>
            </a:r>
            <a:br>
              <a:rPr lang="fa-IR" sz="2400" b="1" dirty="0">
                <a:cs typeface="B Homa" panose="00000400000000000000" pitchFamily="2" charset="-78"/>
              </a:rPr>
            </a:br>
            <a:r>
              <a:rPr lang="fa-IR" sz="2400" b="1" dirty="0">
                <a:cs typeface="B Homa" panose="00000400000000000000" pitchFamily="2" charset="-78"/>
              </a:rPr>
              <a:t/>
            </a:r>
            <a:br>
              <a:rPr lang="fa-IR" sz="2400" b="1" dirty="0">
                <a:cs typeface="B Homa" panose="00000400000000000000" pitchFamily="2" charset="-78"/>
              </a:rPr>
            </a:b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7172" name="TextBox 16"/>
          <p:cNvSpPr txBox="1">
            <a:spLocks noChangeArrowheads="1"/>
          </p:cNvSpPr>
          <p:nvPr/>
        </p:nvSpPr>
        <p:spPr bwMode="auto">
          <a:xfrm>
            <a:off x="5943600" y="1922464"/>
            <a:ext cx="1752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www.Books.google.com</a:t>
            </a:r>
          </a:p>
        </p:txBody>
      </p:sp>
      <p:sp>
        <p:nvSpPr>
          <p:cNvPr id="7173" name="TextBox 15"/>
          <p:cNvSpPr txBox="1">
            <a:spLocks noChangeArrowheads="1"/>
          </p:cNvSpPr>
          <p:nvPr/>
        </p:nvSpPr>
        <p:spPr bwMode="auto">
          <a:xfrm>
            <a:off x="6477000" y="2833689"/>
            <a:ext cx="1485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fa-IR" altLang="fa-IR" sz="1200" b="1"/>
              <a:t>(موریس،202:1390)</a:t>
            </a:r>
            <a:endParaRPr lang="en-US" altLang="fa-IR" sz="1200" b="1"/>
          </a:p>
        </p:txBody>
      </p:sp>
      <p:pic>
        <p:nvPicPr>
          <p:cNvPr id="7" name="Picture 6" descr="D:\urbanisation\shenakht faza\شناخت فضا\پیازا ناونا\piazza_navona_square_-_aerial_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3476863"/>
            <a:ext cx="4648200" cy="3114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5" name="TextBox 14"/>
          <p:cNvSpPr txBox="1">
            <a:spLocks noChangeArrowheads="1"/>
          </p:cNvSpPr>
          <p:nvPr/>
        </p:nvSpPr>
        <p:spPr bwMode="auto">
          <a:xfrm>
            <a:off x="6134100" y="6473826"/>
            <a:ext cx="19812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(www.navonasquare.com)</a:t>
            </a:r>
          </a:p>
        </p:txBody>
      </p:sp>
      <p:pic>
        <p:nvPicPr>
          <p:cNvPr id="9" name="Picture 8" descr="D:\urbanisation\shenakht faza\شناخت فضا\پیازا ناونا\aerialpiazzamap     courses.umass.ed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7198" y="2039791"/>
            <a:ext cx="460486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7" name="Rectangle 1"/>
          <p:cNvSpPr>
            <a:spLocks noChangeArrowheads="1"/>
          </p:cNvSpPr>
          <p:nvPr/>
        </p:nvSpPr>
        <p:spPr bwMode="auto">
          <a:xfrm>
            <a:off x="1597025" y="6642101"/>
            <a:ext cx="17018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/>
              <a:t>http://courses.umass.edu</a:t>
            </a:r>
          </a:p>
        </p:txBody>
      </p:sp>
    </p:spTree>
    <p:extLst>
      <p:ext uri="{BB962C8B-B14F-4D97-AF65-F5344CB8AC3E}">
        <p14:creationId xmlns:p14="http://schemas.microsoft.com/office/powerpoint/2010/main" val="3107658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76200"/>
            <a:ext cx="7772400" cy="5410200"/>
          </a:xfrm>
        </p:spPr>
        <p:txBody>
          <a:bodyPr/>
          <a:lstStyle/>
          <a:p>
            <a:pPr marL="0" indent="0">
              <a:buNone/>
              <a:defRPr/>
            </a:pPr>
            <a:endParaRPr lang="fa-IR" sz="2400" dirty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  <a:defRPr/>
            </a:pPr>
            <a:r>
              <a:rPr lang="ar-SA" sz="2400" dirty="0">
                <a:cs typeface="B Homa" panose="00000400000000000000" pitchFamily="2" charset="-78"/>
              </a:rPr>
              <a:t> نام سابق </a:t>
            </a:r>
            <a:r>
              <a:rPr lang="fa-IR" sz="2400" dirty="0">
                <a:cs typeface="B Homa" panose="00000400000000000000" pitchFamily="2" charset="-78"/>
              </a:rPr>
              <a:t>این میدان</a:t>
            </a:r>
            <a:r>
              <a:rPr lang="ar-SA" sz="2400" dirty="0">
                <a:cs typeface="B Homa" panose="00000400000000000000" pitchFamily="2" charset="-78"/>
              </a:rPr>
              <a:t> </a:t>
            </a:r>
            <a:r>
              <a:rPr lang="en-US" sz="1800" dirty="0">
                <a:cs typeface="B Homa" panose="00000400000000000000" pitchFamily="2" charset="-78"/>
              </a:rPr>
              <a:t>Circus </a:t>
            </a:r>
            <a:r>
              <a:rPr lang="en-US" sz="1800" dirty="0" err="1">
                <a:cs typeface="B Homa" panose="00000400000000000000" pitchFamily="2" charset="-78"/>
              </a:rPr>
              <a:t>Agonalis</a:t>
            </a:r>
            <a:r>
              <a:rPr lang="fa-IR" sz="1800" dirty="0">
                <a:cs typeface="B Homa" panose="00000400000000000000" pitchFamily="2" charset="-78"/>
              </a:rPr>
              <a:t> </a:t>
            </a:r>
            <a:r>
              <a:rPr lang="fa-IR" sz="2400" dirty="0">
                <a:cs typeface="B Homa" panose="00000400000000000000" pitchFamily="2" charset="-78"/>
              </a:rPr>
              <a:t>(ميدان رقابت و مسابقه) </a:t>
            </a:r>
            <a:endParaRPr lang="en-US" sz="2400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r>
              <a:rPr lang="fa-IR" sz="2400" dirty="0">
                <a:cs typeface="B Homa" panose="00000400000000000000" pitchFamily="2" charset="-78"/>
              </a:rPr>
              <a:t>"اين آگون" (</a:t>
            </a:r>
            <a:r>
              <a:rPr lang="en-US" sz="1800" dirty="0">
                <a:cs typeface="B Homa" panose="00000400000000000000" pitchFamily="2" charset="-78"/>
              </a:rPr>
              <a:t>in </a:t>
            </a:r>
            <a:r>
              <a:rPr lang="en-US" sz="1800" dirty="0" err="1">
                <a:cs typeface="B Homa" panose="00000400000000000000" pitchFamily="2" charset="-78"/>
              </a:rPr>
              <a:t>agone</a:t>
            </a:r>
            <a:r>
              <a:rPr lang="fa-IR" sz="1800" dirty="0">
                <a:cs typeface="B Homa" panose="00000400000000000000" pitchFamily="2" charset="-78"/>
              </a:rPr>
              <a:t>)</a:t>
            </a:r>
            <a:r>
              <a:rPr lang="fa-IR" sz="2400" dirty="0">
                <a:cs typeface="B Homa" panose="00000400000000000000" pitchFamily="2" charset="-78"/>
              </a:rPr>
              <a:t> </a:t>
            </a:r>
            <a:r>
              <a:rPr lang="en-US" sz="2400" dirty="0">
                <a:cs typeface="B Homa" panose="00000400000000000000" pitchFamily="2" charset="-78"/>
              </a:rPr>
              <a:t>            </a:t>
            </a:r>
            <a:r>
              <a:rPr lang="fa-IR" sz="2400" dirty="0">
                <a:cs typeface="B Homa" panose="00000400000000000000" pitchFamily="2" charset="-78"/>
              </a:rPr>
              <a:t>"ناوون" (</a:t>
            </a:r>
            <a:r>
              <a:rPr lang="en-US" sz="1800" dirty="0" err="1">
                <a:cs typeface="B Homa" panose="00000400000000000000" pitchFamily="2" charset="-78"/>
              </a:rPr>
              <a:t>navone</a:t>
            </a:r>
            <a:r>
              <a:rPr lang="fa-IR" sz="1800" dirty="0">
                <a:cs typeface="B Homa" panose="00000400000000000000" pitchFamily="2" charset="-78"/>
              </a:rPr>
              <a:t>)</a:t>
            </a:r>
            <a:r>
              <a:rPr lang="en-US" sz="1800" dirty="0">
                <a:cs typeface="B Homa" panose="00000400000000000000" pitchFamily="2" charset="-78"/>
              </a:rPr>
              <a:t>                   </a:t>
            </a:r>
            <a:r>
              <a:rPr lang="fa-IR" sz="2400" dirty="0">
                <a:cs typeface="B Homa" panose="00000400000000000000" pitchFamily="2" charset="-78"/>
              </a:rPr>
              <a:t>ناوونا </a:t>
            </a:r>
          </a:p>
          <a:p>
            <a:pPr marL="0" indent="0">
              <a:buNone/>
              <a:defRPr/>
            </a:pPr>
            <a:endParaRPr lang="en-US" sz="2400" dirty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  <a:defRPr/>
            </a:pPr>
            <a:r>
              <a:rPr lang="ar-SA" sz="2400" dirty="0">
                <a:cs typeface="B Homa" panose="00000400000000000000" pitchFamily="2" charset="-78"/>
              </a:rPr>
              <a:t>پس از دوران باستان در قرن 15 میلادی</a:t>
            </a:r>
            <a:r>
              <a:rPr lang="fa-IR" sz="2400" dirty="0">
                <a:cs typeface="B Homa" panose="00000400000000000000" pitchFamily="2" charset="-78"/>
              </a:rPr>
              <a:t> </a:t>
            </a:r>
            <a:r>
              <a:rPr lang="en-US" sz="2400" dirty="0">
                <a:cs typeface="B Homa" panose="00000400000000000000" pitchFamily="2" charset="-78"/>
              </a:rPr>
              <a:t>          </a:t>
            </a:r>
            <a:r>
              <a:rPr lang="ar-SA" sz="2400" dirty="0">
                <a:cs typeface="B Homa" panose="00000400000000000000" pitchFamily="2" charset="-78"/>
              </a:rPr>
              <a:t>بازار مرکزی شهر برای تجار و دستفروشان</a:t>
            </a:r>
            <a:r>
              <a:rPr lang="en-US" sz="2400" dirty="0">
                <a:cs typeface="B Homa" panose="00000400000000000000" pitchFamily="2" charset="-78"/>
              </a:rPr>
              <a:t>.</a:t>
            </a:r>
            <a:endParaRPr lang="fa-IR" sz="2400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endParaRPr lang="fa-IR" sz="2400" dirty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  <a:defRPr/>
            </a:pPr>
            <a:r>
              <a:rPr lang="ar-SA" sz="2400" dirty="0">
                <a:cs typeface="B Homa" panose="00000400000000000000" pitchFamily="2" charset="-78"/>
              </a:rPr>
              <a:t>بعد از اینکه بازار شهر به نقطه دیگری منتقل شد</a:t>
            </a:r>
            <a:r>
              <a:rPr lang="fa-IR" sz="2400" dirty="0">
                <a:cs typeface="B Homa" panose="00000400000000000000" pitchFamily="2" charset="-78"/>
              </a:rPr>
              <a:t>.</a:t>
            </a:r>
          </a:p>
          <a:p>
            <a:pPr marL="0" indent="0">
              <a:buNone/>
              <a:defRPr/>
            </a:pPr>
            <a:endParaRPr lang="fa-IR" sz="2400" dirty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r>
              <a:rPr lang="ar-SA" sz="2400" dirty="0">
                <a:cs typeface="B Homa" panose="00000400000000000000" pitchFamily="2" charset="-78"/>
              </a:rPr>
              <a:t> این میدان به عنوانی یک اثر به جای مانده از قدیم و به عنوان یکی از سبک های معماری باروک شناخته شده است</a:t>
            </a:r>
            <a:r>
              <a:rPr lang="en-US" sz="2400" dirty="0">
                <a:cs typeface="B Homa" panose="00000400000000000000" pitchFamily="2" charset="-78"/>
              </a:rPr>
              <a:t>.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31963" y="6546851"/>
            <a:ext cx="17145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/>
              <a:t>www.1st-art-gallery.com</a:t>
            </a:r>
          </a:p>
        </p:txBody>
      </p:sp>
      <p:sp>
        <p:nvSpPr>
          <p:cNvPr id="6" name="Left Arrow 5"/>
          <p:cNvSpPr/>
          <p:nvPr/>
        </p:nvSpPr>
        <p:spPr bwMode="auto">
          <a:xfrm>
            <a:off x="4953000" y="2209800"/>
            <a:ext cx="533400" cy="228600"/>
          </a:xfrm>
          <a:prstGeom prst="lef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7" name="Left Arrow 6"/>
          <p:cNvSpPr/>
          <p:nvPr/>
        </p:nvSpPr>
        <p:spPr bwMode="auto">
          <a:xfrm rot="16200000">
            <a:off x="5683827" y="3124200"/>
            <a:ext cx="533400" cy="228600"/>
          </a:xfrm>
          <a:prstGeom prst="lef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pic>
        <p:nvPicPr>
          <p:cNvPr id="8" name="Picture 2" descr="C:\Users\hasty\Desktop\پیازا ناوونا\navona\untitled.bmp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666328" y="2722417"/>
            <a:ext cx="5985807" cy="397058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203" name="Rectangle 8"/>
          <p:cNvSpPr>
            <a:spLocks noChangeArrowheads="1"/>
          </p:cNvSpPr>
          <p:nvPr/>
        </p:nvSpPr>
        <p:spPr bwMode="auto">
          <a:xfrm>
            <a:off x="8478839" y="4370388"/>
            <a:ext cx="14684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/>
              <a:t>www.niazesafar.com</a:t>
            </a:r>
          </a:p>
        </p:txBody>
      </p:sp>
      <p:sp>
        <p:nvSpPr>
          <p:cNvPr id="11" name="Left Arrow 10"/>
          <p:cNvSpPr/>
          <p:nvPr/>
        </p:nvSpPr>
        <p:spPr bwMode="auto">
          <a:xfrm>
            <a:off x="6781800" y="1236518"/>
            <a:ext cx="533400" cy="228600"/>
          </a:xfrm>
          <a:prstGeom prst="lef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2" name="Left Arrow 11"/>
          <p:cNvSpPr/>
          <p:nvPr/>
        </p:nvSpPr>
        <p:spPr bwMode="auto">
          <a:xfrm>
            <a:off x="3733800" y="1236518"/>
            <a:ext cx="533400" cy="228600"/>
          </a:xfrm>
          <a:prstGeom prst="lef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6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173289" y="396875"/>
            <a:ext cx="8091487" cy="41148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Ø"/>
              <a:defRPr/>
            </a:pPr>
            <a:r>
              <a:rPr lang="fa-IR" b="1" dirty="0" smtClean="0">
                <a:cs typeface="B Homa" panose="00000400000000000000" pitchFamily="2" charset="-78"/>
              </a:rPr>
              <a:t> سازمان فضائی نهایی پیاتزا در قرن هفدهم(51-1647)توسط برنینی شکل گرفت.</a:t>
            </a:r>
            <a:endParaRPr lang="en-US" b="1" dirty="0" smtClean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endParaRPr lang="fa-IR" b="1" dirty="0" smtClean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  <a:defRPr/>
            </a:pPr>
            <a:r>
              <a:rPr lang="fa-IR" b="1" dirty="0" smtClean="0">
                <a:cs typeface="B Homa" panose="00000400000000000000" pitchFamily="2" charset="-78"/>
              </a:rPr>
              <a:t>جذابترين بخش ميدان، سه فواره ای است که در آن قرار دارد.</a:t>
            </a:r>
            <a:endParaRPr lang="en-US" b="1" dirty="0" smtClean="0">
              <a:cs typeface="B Homa" panose="00000400000000000000" pitchFamily="2" charset="-78"/>
            </a:endParaRPr>
          </a:p>
          <a:p>
            <a:pPr marL="0" indent="0">
              <a:buNone/>
              <a:defRPr/>
            </a:pPr>
            <a:endParaRPr lang="fa-IR" b="1" dirty="0" smtClean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  <a:defRPr/>
            </a:pPr>
            <a:r>
              <a:rPr lang="fa-IR" b="1" dirty="0" smtClean="0">
                <a:cs typeface="B Homa" panose="00000400000000000000" pitchFamily="2" charset="-78"/>
              </a:rPr>
              <a:t>فواره مياني که بزرگترين آنها نيز هست، فواره چهار رودخانه نام دارد.</a:t>
            </a:r>
          </a:p>
          <a:p>
            <a:pPr algn="r" rtl="1">
              <a:defRPr/>
            </a:pPr>
            <a:endParaRPr lang="en-US" dirty="0" smtClean="0"/>
          </a:p>
        </p:txBody>
      </p:sp>
      <p:sp>
        <p:nvSpPr>
          <p:cNvPr id="6" name="Left Arrow 5"/>
          <p:cNvSpPr/>
          <p:nvPr/>
        </p:nvSpPr>
        <p:spPr bwMode="auto">
          <a:xfrm>
            <a:off x="4484268" y="1274828"/>
            <a:ext cx="533400" cy="228600"/>
          </a:xfrm>
          <a:prstGeom prst="lef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1"/>
          <p:cNvSpPr>
            <a:spLocks noChangeArrowheads="1"/>
          </p:cNvSpPr>
          <p:nvPr/>
        </p:nvSpPr>
        <p:spPr bwMode="auto">
          <a:xfrm>
            <a:off x="1770064" y="1125851"/>
            <a:ext cx="2714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/>
            <a:r>
              <a:rPr lang="fa-IR" altLang="fa-IR" sz="1800" b="1" dirty="0">
                <a:cs typeface="B Homa" panose="00000400000000000000" pitchFamily="2" charset="-78"/>
              </a:rPr>
              <a:t>هویت بخش شکل و ریتم میدان</a:t>
            </a:r>
            <a:endParaRPr lang="en-US" altLang="fa-IR" sz="1800" b="1" dirty="0">
              <a:cs typeface="B Homa" panose="00000400000000000000" pitchFamily="2" charset="-78"/>
            </a:endParaRP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1905000" y="53340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fa-IR" altLang="fa-IR" sz="1100" b="1" dirty="0"/>
              <a:t>(موریس،202:1390)</a:t>
            </a:r>
            <a:endParaRPr lang="en-US" altLang="fa-IR" sz="1100" b="1" dirty="0"/>
          </a:p>
        </p:txBody>
      </p:sp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1200150" y="1963981"/>
            <a:ext cx="29337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fa-IR" altLang="fa-IR" sz="1200" b="1" dirty="0"/>
              <a:t>)</a:t>
            </a:r>
            <a:r>
              <a:rPr lang="en-US" altLang="fa-IR" sz="1200" b="1" dirty="0"/>
              <a:t> www.om-architects.com</a:t>
            </a:r>
            <a:r>
              <a:rPr lang="fa-IR" altLang="fa-IR" sz="1200" b="1" dirty="0"/>
              <a:t>(</a:t>
            </a:r>
            <a:endParaRPr lang="en-US" altLang="fa-IR" sz="1200" b="1" dirty="0"/>
          </a:p>
        </p:txBody>
      </p:sp>
      <p:sp>
        <p:nvSpPr>
          <p:cNvPr id="9225" name="TextBox 4"/>
          <p:cNvSpPr txBox="1">
            <a:spLocks noChangeArrowheads="1"/>
          </p:cNvSpPr>
          <p:nvPr/>
        </p:nvSpPr>
        <p:spPr bwMode="auto">
          <a:xfrm>
            <a:off x="4279900" y="3278189"/>
            <a:ext cx="5791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/>
            <a:r>
              <a:rPr lang="fa-IR" altLang="fa-IR" b="1" dirty="0">
                <a:cs typeface="B Homa" panose="00000400000000000000" pitchFamily="2" charset="-78"/>
              </a:rPr>
              <a:t>به صورت سمبلیک به چهار رودخانه بزرگ در چهار قاره اشاره میکند</a:t>
            </a:r>
            <a:r>
              <a:rPr lang="en-US" altLang="fa-IR" b="1" dirty="0">
                <a:cs typeface="B Homa" panose="00000400000000000000" pitchFamily="2" charset="-78"/>
              </a:rPr>
              <a:t>.</a:t>
            </a:r>
          </a:p>
        </p:txBody>
      </p:sp>
      <p:sp>
        <p:nvSpPr>
          <p:cNvPr id="11" name="Down Arrow 10"/>
          <p:cNvSpPr/>
          <p:nvPr/>
        </p:nvSpPr>
        <p:spPr bwMode="auto">
          <a:xfrm>
            <a:off x="8561613" y="2709776"/>
            <a:ext cx="228600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9229" name="Rectangle 2"/>
          <p:cNvSpPr>
            <a:spLocks noChangeArrowheads="1"/>
          </p:cNvSpPr>
          <p:nvPr/>
        </p:nvSpPr>
        <p:spPr bwMode="auto">
          <a:xfrm>
            <a:off x="1557339" y="6645276"/>
            <a:ext cx="15763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www.intechopen.com</a:t>
            </a:r>
            <a:endParaRPr lang="en-US" altLang="fa-IR" sz="1200"/>
          </a:p>
        </p:txBody>
      </p:sp>
      <p:pic>
        <p:nvPicPr>
          <p:cNvPr id="13" name="Picture 12" descr="C:\Users\khazar\Desktop\ghazal projects\Piazza Navona\piazza-navona-four-rivers-fountain-rom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1971" y="2709776"/>
            <a:ext cx="525780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C:\Users\SECHGIN SAYAR\Desktop\Rzym_Fontanna_Czterech_Rze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5844" y="2961963"/>
            <a:ext cx="3842157" cy="3657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560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2133600" y="542925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fa-IR" altLang="fa-IR" b="1" dirty="0" smtClean="0">
                <a:cs typeface="B Homa" panose="00000400000000000000" pitchFamily="2" charset="-78"/>
              </a:rPr>
              <a:t> چشمه فواره های برنینی،به دور ستون باستانی (ابلیسک) در راستای محور طولی میدان واقع شده اند و از دیگر سو بر مرکز دو محور طولی و عرضی میدان قرار نگرفته اند.</a:t>
            </a:r>
          </a:p>
          <a:p>
            <a:pPr marL="0" indent="0">
              <a:buNone/>
            </a:pPr>
            <a:endParaRPr lang="fa-IR" altLang="fa-IR" sz="2400" b="1" dirty="0">
              <a:cs typeface="B Homa" panose="00000400000000000000" pitchFamily="2" charset="-78"/>
            </a:endParaRPr>
          </a:p>
          <a:p>
            <a:pPr marL="0" indent="0">
              <a:buNone/>
            </a:pPr>
            <a:endParaRPr lang="fa-IR" altLang="fa-IR" sz="2400" b="1" dirty="0">
              <a:cs typeface="B Homa" panose="00000400000000000000" pitchFamily="2" charset="-78"/>
            </a:endParaRPr>
          </a:p>
          <a:p>
            <a:pPr marL="0" indent="0">
              <a:buNone/>
            </a:pPr>
            <a:r>
              <a:rPr lang="fa-IR" altLang="fa-IR" sz="2400" b="1" dirty="0">
                <a:cs typeface="B Homa" panose="00000400000000000000" pitchFamily="2" charset="-78"/>
              </a:rPr>
              <a:t>     </a:t>
            </a:r>
            <a:endParaRPr lang="en-US" altLang="fa-IR" sz="2400" b="1" dirty="0">
              <a:cs typeface="B Homa" panose="00000400000000000000" pitchFamily="2" charset="-78"/>
            </a:endParaRPr>
          </a:p>
        </p:txBody>
      </p:sp>
      <p:sp>
        <p:nvSpPr>
          <p:cNvPr id="4" name="Left Arrow 3"/>
          <p:cNvSpPr/>
          <p:nvPr/>
        </p:nvSpPr>
        <p:spPr bwMode="auto">
          <a:xfrm>
            <a:off x="8817429" y="1640681"/>
            <a:ext cx="533400" cy="228600"/>
          </a:xfrm>
          <a:prstGeom prst="lef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5872163" y="1524001"/>
            <a:ext cx="281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/>
            <a:r>
              <a:rPr lang="fa-IR" altLang="fa-IR" sz="1800" b="1" dirty="0">
                <a:cs typeface="B Homa" panose="00000400000000000000" pitchFamily="2" charset="-78"/>
              </a:rPr>
              <a:t>عملکرد فضایی آن  کمک می کند.</a:t>
            </a:r>
            <a:endParaRPr lang="en-US" altLang="fa-IR" sz="1800" b="1" dirty="0">
              <a:cs typeface="B Homa" panose="00000400000000000000" pitchFamily="2" charset="-78"/>
            </a:endParaRPr>
          </a:p>
        </p:txBody>
      </p:sp>
      <p:pic>
        <p:nvPicPr>
          <p:cNvPr id="6" name="Picture 5" descr="C:\Users\SECHGIN SAYAR\Desktop\g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9872" y="4104823"/>
            <a:ext cx="5307956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D:\urbanisation\shenakht faza\شناخت فضا\پیازا ناونا\Rzym_Fontanna_Czterech_Rze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7200" y="2014992"/>
            <a:ext cx="3200400" cy="4743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Flowchart: Connector 9"/>
          <p:cNvSpPr/>
          <p:nvPr/>
        </p:nvSpPr>
        <p:spPr bwMode="auto">
          <a:xfrm>
            <a:off x="9347200" y="2421827"/>
            <a:ext cx="152400" cy="152400"/>
          </a:xfrm>
          <a:prstGeom prst="flowChartConnector">
            <a:avLst/>
          </a:prstGeom>
          <a:ln>
            <a:solidFill>
              <a:schemeClr val="accent2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140326" y="2309814"/>
            <a:ext cx="39274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/>
            <a:r>
              <a:rPr lang="fa-IR" altLang="fa-IR" sz="1800" b="1" dirty="0">
                <a:cs typeface="B Homa" panose="00000400000000000000" pitchFamily="2" charset="-78"/>
              </a:rPr>
              <a:t>دو چشمه فواره ی دیگر هر دو در راستای محور</a:t>
            </a:r>
          </a:p>
          <a:p>
            <a:pPr algn="r" rtl="1"/>
            <a:r>
              <a:rPr lang="fa-IR" altLang="fa-IR" sz="1800" b="1" dirty="0">
                <a:cs typeface="B Homa" panose="00000400000000000000" pitchFamily="2" charset="-78"/>
              </a:rPr>
              <a:t> طولی میدان واقع شده اند.</a:t>
            </a:r>
            <a:endParaRPr lang="en-US" altLang="fa-IR" sz="1800" b="1" dirty="0">
              <a:cs typeface="B Homa" panose="00000400000000000000" pitchFamily="2" charset="-78"/>
            </a:endParaRPr>
          </a:p>
        </p:txBody>
      </p:sp>
      <p:pic>
        <p:nvPicPr>
          <p:cNvPr id="12" name="Picture 7" descr="C:\Users\khazar\Desktop\ghazal projects\Piazza Navona\Piazza-Navona-203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2819400"/>
            <a:ext cx="67056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4" name="Rectangle 10"/>
          <p:cNvSpPr>
            <a:spLocks noChangeArrowheads="1"/>
          </p:cNvSpPr>
          <p:nvPr/>
        </p:nvSpPr>
        <p:spPr bwMode="auto">
          <a:xfrm>
            <a:off x="1828800" y="6581776"/>
            <a:ext cx="15763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www.intechopen.com</a:t>
            </a:r>
            <a:endParaRPr lang="en-US" altLang="fa-IR" sz="1200"/>
          </a:p>
        </p:txBody>
      </p:sp>
      <p:sp>
        <p:nvSpPr>
          <p:cNvPr id="10255" name="TextBox 8"/>
          <p:cNvSpPr txBox="1">
            <a:spLocks noChangeArrowheads="1"/>
          </p:cNvSpPr>
          <p:nvPr/>
        </p:nvSpPr>
        <p:spPr bwMode="auto">
          <a:xfrm>
            <a:off x="5181600" y="6580188"/>
            <a:ext cx="20574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fa-IR" sz="1200" b="1"/>
              <a:t>(www.courses.umass.edu)</a:t>
            </a:r>
          </a:p>
        </p:txBody>
      </p:sp>
    </p:spTree>
    <p:extLst>
      <p:ext uri="{BB962C8B-B14F-4D97-AF65-F5344CB8AC3E}">
        <p14:creationId xmlns:p14="http://schemas.microsoft.com/office/powerpoint/2010/main" val="402425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2312988" y="501651"/>
            <a:ext cx="7924800" cy="1901825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altLang="fa-IR" sz="2400" b="1" dirty="0">
                <a:cs typeface="B Homa" panose="00000400000000000000" pitchFamily="2" charset="-78"/>
              </a:rPr>
              <a:t>وجود فواره ها و چشمه های عمومی در رم</a:t>
            </a:r>
            <a:endParaRPr lang="en-US" altLang="fa-IR" sz="2400" b="1" dirty="0">
              <a:cs typeface="B Homa" panose="00000400000000000000" pitchFamily="2" charset="-78"/>
            </a:endParaRPr>
          </a:p>
          <a:p>
            <a:pPr algn="r" rtl="1"/>
            <a:endParaRPr lang="en-US" altLang="fa-IR" sz="2400" dirty="0"/>
          </a:p>
        </p:txBody>
      </p:sp>
      <p:sp>
        <p:nvSpPr>
          <p:cNvPr id="11267" name="TextBox 10"/>
          <p:cNvSpPr txBox="1">
            <a:spLocks noChangeArrowheads="1"/>
          </p:cNvSpPr>
          <p:nvPr/>
        </p:nvSpPr>
        <p:spPr bwMode="auto">
          <a:xfrm>
            <a:off x="1433513" y="762001"/>
            <a:ext cx="41148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/>
            <a:r>
              <a:rPr lang="fa-IR" altLang="fa-IR" b="1" dirty="0">
                <a:cs typeface="B Homa" panose="00000400000000000000" pitchFamily="2" charset="-78"/>
              </a:rPr>
              <a:t> منابع مهم آب مصرفی مردم شهر</a:t>
            </a:r>
            <a:r>
              <a:rPr lang="en-US" altLang="fa-IR" b="1" dirty="0">
                <a:cs typeface="B Homa" panose="00000400000000000000" pitchFamily="2" charset="-78"/>
              </a:rPr>
              <a:t> </a:t>
            </a:r>
            <a:r>
              <a:rPr lang="fa-IR" altLang="fa-IR" b="1" dirty="0">
                <a:cs typeface="B Homa" panose="00000400000000000000" pitchFamily="2" charset="-78"/>
              </a:rPr>
              <a:t> در گذشته</a:t>
            </a:r>
            <a:endParaRPr lang="en-US" altLang="fa-IR" b="1" dirty="0">
              <a:cs typeface="B Homa" panose="00000400000000000000" pitchFamily="2" charset="-78"/>
            </a:endParaRPr>
          </a:p>
        </p:txBody>
      </p:sp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1890713" y="1600201"/>
            <a:ext cx="3657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/>
            <a:r>
              <a:rPr lang="fa-IR" altLang="fa-IR" b="1" dirty="0">
                <a:cs typeface="B Homa" panose="00000400000000000000" pitchFamily="2" charset="-78"/>
              </a:rPr>
              <a:t>بناهای یادگاری و نماد حمایت پاپ</a:t>
            </a:r>
            <a:endParaRPr lang="en-US" altLang="fa-IR" b="1" dirty="0">
              <a:cs typeface="B Homa" panose="00000400000000000000" pitchFamily="2" charset="-78"/>
            </a:endParaRPr>
          </a:p>
        </p:txBody>
      </p:sp>
      <p:cxnSp>
        <p:nvCxnSpPr>
          <p:cNvPr id="11269" name="Straight Arrow Connector 5"/>
          <p:cNvCxnSpPr>
            <a:cxnSpLocks noChangeShapeType="1"/>
          </p:cNvCxnSpPr>
          <p:nvPr/>
        </p:nvCxnSpPr>
        <p:spPr bwMode="auto">
          <a:xfrm rot="10800000">
            <a:off x="5486400" y="990600"/>
            <a:ext cx="9144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0" name="Straight Arrow Connector 6"/>
          <p:cNvCxnSpPr>
            <a:cxnSpLocks noChangeShapeType="1"/>
          </p:cNvCxnSpPr>
          <p:nvPr/>
        </p:nvCxnSpPr>
        <p:spPr bwMode="auto">
          <a:xfrm rot="10800000" flipV="1">
            <a:off x="5638800" y="1147763"/>
            <a:ext cx="762000" cy="609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Rectangle 3"/>
          <p:cNvSpPr/>
          <p:nvPr/>
        </p:nvSpPr>
        <p:spPr>
          <a:xfrm>
            <a:off x="2057400" y="2286000"/>
            <a:ext cx="81534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fa-IR" b="1" dirty="0">
                <a:cs typeface="B Homa" panose="00000400000000000000" pitchFamily="2" charset="-78"/>
              </a:rPr>
              <a:t>هر خدای چشمه</a:t>
            </a:r>
            <a:r>
              <a:rPr lang="en-US" b="1" dirty="0">
                <a:cs typeface="B Homa" panose="00000400000000000000" pitchFamily="2" charset="-78"/>
              </a:rPr>
              <a:t> </a:t>
            </a:r>
            <a:r>
              <a:rPr lang="fa-IR" b="1" dirty="0">
                <a:cs typeface="B Homa" panose="00000400000000000000" pitchFamily="2" charset="-78"/>
              </a:rPr>
              <a:t>در حالتی نیمه به خاک افتاده در حیرت و وحشت از تک ستون خوش تراش مصری</a:t>
            </a:r>
            <a:endParaRPr lang="en-US" b="1" dirty="0">
              <a:cs typeface="B Homa" panose="00000400000000000000" pitchFamily="2" charset="-78"/>
            </a:endParaRPr>
          </a:p>
          <a:p>
            <a:pPr algn="r" rtl="1">
              <a:defRPr/>
            </a:pPr>
            <a:endParaRPr lang="en-US" b="1" dirty="0">
              <a:cs typeface="B Homa" panose="00000400000000000000" pitchFamily="2" charset="-78"/>
            </a:endParaRPr>
          </a:p>
          <a:p>
            <a:pPr algn="r" rtl="1">
              <a:defRPr/>
            </a:pPr>
            <a:endParaRPr lang="en-US" b="1" dirty="0">
              <a:cs typeface="B Homa" panose="00000400000000000000" pitchFamily="2" charset="-78"/>
            </a:endParaRPr>
          </a:p>
          <a:p>
            <a:pPr algn="r" rtl="1">
              <a:defRPr/>
            </a:pPr>
            <a:r>
              <a:rPr lang="fa-IR" b="1" dirty="0">
                <a:cs typeface="B Homa" panose="00000400000000000000" pitchFamily="2" charset="-78"/>
              </a:rPr>
              <a:t> و بر کبوتری</a:t>
            </a:r>
            <a:r>
              <a:rPr lang="en-US" b="1" dirty="0">
                <a:cs typeface="B Homa" panose="00000400000000000000" pitchFamily="2" charset="-78"/>
              </a:rPr>
              <a:t> </a:t>
            </a:r>
            <a:r>
              <a:rPr lang="fa-IR" b="1" dirty="0">
                <a:cs typeface="B Homa" panose="00000400000000000000" pitchFamily="2" charset="-78"/>
              </a:rPr>
              <a:t>قرار گرفته است</a:t>
            </a:r>
            <a:endParaRPr lang="en-US" b="1" dirty="0">
              <a:cs typeface="B Homa" panose="00000400000000000000" pitchFamily="2" charset="-78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endParaRPr lang="en-US" b="1" dirty="0">
              <a:cs typeface="B Homa" panose="00000400000000000000" pitchFamily="2" charset="-78"/>
            </a:endParaRPr>
          </a:p>
          <a:p>
            <a:pPr algn="r" rtl="1">
              <a:defRPr/>
            </a:pPr>
            <a:endParaRPr lang="en-US" b="1" dirty="0">
              <a:cs typeface="B Homa" panose="00000400000000000000" pitchFamily="2" charset="-78"/>
            </a:endParaRPr>
          </a:p>
          <a:p>
            <a:pPr algn="r" rtl="1">
              <a:defRPr/>
            </a:pPr>
            <a:r>
              <a:rPr lang="fa-IR" b="1" dirty="0">
                <a:cs typeface="B Homa" panose="00000400000000000000" pitchFamily="2" charset="-78"/>
              </a:rPr>
              <a:t>سمبل خانوادگی پامفیلی (</a:t>
            </a:r>
            <a:r>
              <a:rPr lang="en-US" b="1" dirty="0" err="1">
                <a:cs typeface="B Homa" panose="00000400000000000000" pitchFamily="2" charset="-78"/>
              </a:rPr>
              <a:t>Pamphilij</a:t>
            </a:r>
            <a:r>
              <a:rPr lang="fa-IR" b="1" dirty="0">
                <a:cs typeface="B Homa" panose="00000400000000000000" pitchFamily="2" charset="-78"/>
              </a:rPr>
              <a:t>) (خانواده پاپ)</a:t>
            </a:r>
            <a:endParaRPr lang="en-US" b="1" dirty="0">
              <a:cs typeface="B Homa" panose="00000400000000000000" pitchFamily="2" charset="-78"/>
            </a:endParaRPr>
          </a:p>
          <a:p>
            <a:pPr algn="r" rtl="1">
              <a:defRPr/>
            </a:pPr>
            <a:endParaRPr lang="en-US" b="1" dirty="0">
              <a:cs typeface="B Homa" panose="00000400000000000000" pitchFamily="2" charset="-78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US" b="1" dirty="0">
                <a:cs typeface="B Homa" panose="00000400000000000000" pitchFamily="2" charset="-78"/>
              </a:rPr>
              <a:t> </a:t>
            </a:r>
            <a:r>
              <a:rPr lang="fa-IR" b="1" dirty="0">
                <a:cs typeface="B Homa" panose="00000400000000000000" pitchFamily="2" charset="-78"/>
              </a:rPr>
              <a:t>جاری شدن آب و گوش دادن به داستان های متعدد پیرامون آن.</a:t>
            </a:r>
            <a:endParaRPr lang="en-US" b="1" dirty="0">
              <a:cs typeface="B Homa" panose="00000400000000000000" pitchFamily="2" charset="-78"/>
            </a:endParaRPr>
          </a:p>
          <a:p>
            <a:pPr algn="r" rtl="1">
              <a:defRPr/>
            </a:pP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11272" name="Rectangle 4"/>
          <p:cNvSpPr>
            <a:spLocks noChangeArrowheads="1"/>
          </p:cNvSpPr>
          <p:nvPr/>
        </p:nvSpPr>
        <p:spPr bwMode="auto">
          <a:xfrm>
            <a:off x="1297844" y="3541715"/>
            <a:ext cx="4386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/>
            <a:r>
              <a:rPr lang="fa-IR" altLang="fa-IR" b="1" dirty="0">
                <a:cs typeface="B Homa" panose="00000400000000000000" pitchFamily="2" charset="-78"/>
              </a:rPr>
              <a:t>نماد قدرت پاپ و کلیسای کاتولیک بوده</a:t>
            </a:r>
            <a:endParaRPr lang="en-US" altLang="fa-IR" b="1" dirty="0">
              <a:cs typeface="B Homa" panose="00000400000000000000" pitchFamily="2" charset="-78"/>
            </a:endParaRPr>
          </a:p>
        </p:txBody>
      </p:sp>
      <p:sp>
        <p:nvSpPr>
          <p:cNvPr id="11" name="Down Arrow 10"/>
          <p:cNvSpPr/>
          <p:nvPr/>
        </p:nvSpPr>
        <p:spPr bwMode="auto">
          <a:xfrm>
            <a:off x="4048991" y="2800079"/>
            <a:ext cx="228600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2" name="Down Arrow 11"/>
          <p:cNvSpPr/>
          <p:nvPr/>
        </p:nvSpPr>
        <p:spPr bwMode="auto">
          <a:xfrm>
            <a:off x="9296400" y="4267200"/>
            <a:ext cx="228600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903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</TotalTime>
  <Words>687</Words>
  <Application>Microsoft Office PowerPoint</Application>
  <PresentationFormat>Widescreen</PresentationFormat>
  <Paragraphs>103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B Homa</vt:lpstr>
      <vt:lpstr>Bradley Hand ITC</vt:lpstr>
      <vt:lpstr>Calibri</vt:lpstr>
      <vt:lpstr>Tahoma</vt:lpstr>
      <vt:lpstr>Times New Roman</vt:lpstr>
      <vt:lpstr>Trebuchet MS</vt:lpstr>
      <vt:lpstr>Wingdings</vt:lpstr>
      <vt:lpstr>Wingdings 3</vt:lpstr>
      <vt:lpstr>Facet</vt:lpstr>
      <vt:lpstr>معرفی و بررسی پياتزا ناوونا</vt:lpstr>
      <vt:lpstr> فهرست مطالب</vt:lpstr>
      <vt:lpstr>مقدمه</vt:lpstr>
      <vt:lpstr> مکان شکل گیری میدان </vt:lpstr>
      <vt:lpstr>تاریخچه میدان</vt:lpstr>
      <vt:lpstr>PowerPoint Presentation</vt:lpstr>
      <vt:lpstr>PowerPoint Presentation</vt:lpstr>
      <vt:lpstr>PowerPoint Presentation</vt:lpstr>
      <vt:lpstr>PowerPoint Presentation</vt:lpstr>
      <vt:lpstr>ساختمان های میدان</vt:lpstr>
      <vt:lpstr>PowerPoint Presentation</vt:lpstr>
      <vt:lpstr>نتیجه گیری</vt:lpstr>
      <vt:lpstr>منابع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معرفی و بررسی پياتزا ناوونا</dc:title>
  <dc:creator>Mohammad</dc:creator>
  <cp:lastModifiedBy>Mohammad</cp:lastModifiedBy>
  <cp:revision>2</cp:revision>
  <dcterms:created xsi:type="dcterms:W3CDTF">2019-12-12T09:17:02Z</dcterms:created>
  <dcterms:modified xsi:type="dcterms:W3CDTF">2019-12-12T09:20:16Z</dcterms:modified>
</cp:coreProperties>
</file>