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91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B6A44A0C-930D-4B59-8D91-7C05BF23CDA3}" type="datetimeFigureOut">
              <a:rPr lang="fa-IR" smtClean="0"/>
              <a:t>17/04/1441</a:t>
            </a:fld>
            <a:endParaRPr lang="fa-IR"/>
          </a:p>
        </p:txBody>
      </p:sp>
      <p:sp>
        <p:nvSpPr>
          <p:cNvPr id="5" name="Footer Placeholder 4"/>
          <p:cNvSpPr>
            <a:spLocks noGrp="1"/>
          </p:cNvSpPr>
          <p:nvPr>
            <p:ph type="ftr" sz="quarter" idx="11"/>
          </p:nvPr>
        </p:nvSpPr>
        <p:spPr>
          <a:xfrm>
            <a:off x="1900237" y="5410202"/>
            <a:ext cx="3843665" cy="365125"/>
          </a:xfrm>
        </p:spPr>
        <p:txBody>
          <a:bodyPr/>
          <a:lstStyle/>
          <a:p>
            <a:endParaRPr lang="fa-IR"/>
          </a:p>
        </p:txBody>
      </p:sp>
      <p:sp>
        <p:nvSpPr>
          <p:cNvPr id="6" name="Slide Number Placeholder 5"/>
          <p:cNvSpPr>
            <a:spLocks noGrp="1"/>
          </p:cNvSpPr>
          <p:nvPr>
            <p:ph type="sldNum" sz="quarter" idx="12"/>
          </p:nvPr>
        </p:nvSpPr>
        <p:spPr>
          <a:xfrm>
            <a:off x="7915603" y="5410200"/>
            <a:ext cx="578317" cy="365125"/>
          </a:xfrm>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2050913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833781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2049275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720194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2824339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6A44A0C-930D-4B59-8D91-7C05BF23CDA3}" type="datetimeFigureOut">
              <a:rPr lang="fa-IR" smtClean="0"/>
              <a:t>17/04/1441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594160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6A44A0C-930D-4B59-8D91-7C05BF23CDA3}" type="datetimeFigureOut">
              <a:rPr lang="fa-IR" smtClean="0"/>
              <a:t>17/04/1441</a:t>
            </a:fld>
            <a:endParaRPr lang="fa-IR"/>
          </a:p>
        </p:txBody>
      </p:sp>
      <p:sp>
        <p:nvSpPr>
          <p:cNvPr id="4" name="Footer Placeholder 3"/>
          <p:cNvSpPr>
            <a:spLocks noGrp="1"/>
          </p:cNvSpPr>
          <p:nvPr>
            <p:ph type="ftr" sz="quarter" idx="11"/>
          </p:nvPr>
        </p:nvSpPr>
        <p:spPr/>
        <p:txBody>
          <a:bodyPr/>
          <a:lstStyle>
            <a:lvl1pPr>
              <a:defRPr cap="all" baseline="0"/>
            </a:lvl1pPr>
          </a:lstStyle>
          <a:p>
            <a:endParaRPr lang="fa-IR"/>
          </a:p>
        </p:txBody>
      </p:sp>
      <p:sp>
        <p:nvSpPr>
          <p:cNvPr id="5" name="Slide Number Placeholder 4"/>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6842498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A44A0C-930D-4B59-8D91-7C05BF23CDA3}" type="datetimeFigureOut">
              <a:rPr lang="fa-IR" smtClean="0"/>
              <a:t>17/04/1441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2966628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A44A0C-930D-4B59-8D91-7C05BF23CDA3}" type="datetimeFigureOut">
              <a:rPr lang="fa-IR" smtClean="0"/>
              <a:t>17/04/1441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623335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B6A44A0C-930D-4B59-8D91-7C05BF23CDA3}" type="datetimeFigureOut">
              <a:rPr lang="fa-IR" smtClean="0"/>
              <a:t>17/04/1441</a:t>
            </a:fld>
            <a:endParaRPr lang="fa-IR"/>
          </a:p>
        </p:txBody>
      </p:sp>
      <p:sp>
        <p:nvSpPr>
          <p:cNvPr id="50" name="Footer Placeholder 4"/>
          <p:cNvSpPr>
            <a:spLocks noGrp="1"/>
          </p:cNvSpPr>
          <p:nvPr>
            <p:ph type="ftr" sz="quarter" idx="11"/>
          </p:nvPr>
        </p:nvSpPr>
        <p:spPr>
          <a:xfrm>
            <a:off x="856059" y="5883276"/>
            <a:ext cx="4679482" cy="365125"/>
          </a:xfrm>
        </p:spPr>
        <p:txBody>
          <a:bodyPr/>
          <a:lstStyle/>
          <a:p>
            <a:endParaRPr lang="fa-IR"/>
          </a:p>
        </p:txBody>
      </p:sp>
      <p:sp>
        <p:nvSpPr>
          <p:cNvPr id="51" name="Slide Number Placeholder 5"/>
          <p:cNvSpPr>
            <a:spLocks noGrp="1"/>
          </p:cNvSpPr>
          <p:nvPr>
            <p:ph type="sldNum" sz="quarter" idx="12"/>
          </p:nvPr>
        </p:nvSpPr>
        <p:spPr>
          <a:xfrm>
            <a:off x="7707241" y="5883275"/>
            <a:ext cx="578317" cy="365125"/>
          </a:xfrm>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121370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A44A0C-930D-4B59-8D91-7C05BF23CDA3}" type="datetimeFigureOut">
              <a:rPr lang="fa-IR" smtClean="0"/>
              <a:t>17/04/1441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2127261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331289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A44A0C-930D-4B59-8D91-7C05BF23CDA3}" type="datetimeFigureOut">
              <a:rPr lang="fa-IR" smtClean="0"/>
              <a:t>17/04/1441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3020115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A44A0C-930D-4B59-8D91-7C05BF23CDA3}" type="datetimeFigureOut">
              <a:rPr lang="fa-IR" smtClean="0"/>
              <a:t>17/04/1441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3376257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A44A0C-930D-4B59-8D91-7C05BF23CDA3}" type="datetimeFigureOut">
              <a:rPr lang="fa-IR" smtClean="0"/>
              <a:t>17/04/1441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1228294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724391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44A0C-930D-4B59-8D91-7C05BF23CDA3}" type="datetimeFigureOut">
              <a:rPr lang="fa-IR" smtClean="0"/>
              <a:t>17/04/1441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C776A5-236A-4345-AEB5-31F51C3EF544}" type="slidenum">
              <a:rPr lang="fa-IR" smtClean="0"/>
              <a:t>‹#›</a:t>
            </a:fld>
            <a:endParaRPr lang="fa-IR"/>
          </a:p>
        </p:txBody>
      </p:sp>
    </p:spTree>
    <p:extLst>
      <p:ext uri="{BB962C8B-B14F-4D97-AF65-F5344CB8AC3E}">
        <p14:creationId xmlns:p14="http://schemas.microsoft.com/office/powerpoint/2010/main" val="4189452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6A44A0C-930D-4B59-8D91-7C05BF23CDA3}" type="datetimeFigureOut">
              <a:rPr lang="fa-IR" smtClean="0"/>
              <a:t>17/04/1441</a:t>
            </a:fld>
            <a:endParaRPr lang="fa-IR"/>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9C776A5-236A-4345-AEB5-31F51C3EF544}" type="slidenum">
              <a:rPr lang="fa-IR" smtClean="0"/>
              <a:t>‹#›</a:t>
            </a:fld>
            <a:endParaRPr lang="fa-IR"/>
          </a:p>
        </p:txBody>
      </p:sp>
    </p:spTree>
    <p:extLst>
      <p:ext uri="{BB962C8B-B14F-4D97-AF65-F5344CB8AC3E}">
        <p14:creationId xmlns:p14="http://schemas.microsoft.com/office/powerpoint/2010/main" val="1484479704"/>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73"/>
          <p:cNvSpPr>
            <a:spLocks noChangeArrowheads="1"/>
          </p:cNvSpPr>
          <p:nvPr/>
        </p:nvSpPr>
        <p:spPr bwMode="auto">
          <a:xfrm>
            <a:off x="1672390" y="1964912"/>
            <a:ext cx="5912100" cy="1223962"/>
          </a:xfrm>
          <a:prstGeom prst="rect">
            <a:avLst/>
          </a:prstGeom>
          <a:noFill/>
          <a:ln w="9525">
            <a:noFill/>
            <a:miter lim="800000"/>
            <a:headEnd/>
            <a:tailEnd/>
          </a:ln>
        </p:spPr>
        <p:txBody>
          <a:bodyPr/>
          <a:lstStyle/>
          <a:p>
            <a:pPr algn="ctr">
              <a:lnSpc>
                <a:spcPct val="90000"/>
              </a:lnSpc>
              <a:spcBef>
                <a:spcPct val="20000"/>
              </a:spcBef>
            </a:pPr>
            <a:r>
              <a:rPr lang="fa-IR" sz="6000" b="1" dirty="0" smtClean="0">
                <a:ln w="12700">
                  <a:solidFill>
                    <a:srgbClr val="CC9900"/>
                  </a:solidFill>
                  <a:prstDash val="solid"/>
                </a:ln>
                <a:effectLst>
                  <a:outerShdw blurRad="41275" dist="20320" dir="1800000" algn="tl" rotWithShape="0">
                    <a:srgbClr val="000000">
                      <a:alpha val="40000"/>
                    </a:srgbClr>
                  </a:outerShdw>
                </a:effectLst>
                <a:cs typeface="B Homa" panose="00000400000000000000" pitchFamily="2" charset="-78"/>
              </a:rPr>
              <a:t>معرفی و بررسی میدان پلاس </a:t>
            </a:r>
            <a:r>
              <a:rPr lang="fa-IR" sz="6000" b="1" dirty="0" smtClean="0">
                <a:ln w="12700">
                  <a:solidFill>
                    <a:srgbClr val="CC9900"/>
                  </a:solidFill>
                  <a:prstDash val="solid"/>
                </a:ln>
                <a:effectLst>
                  <a:outerShdw blurRad="41275" dist="20320" dir="1800000" algn="tl" rotWithShape="0">
                    <a:srgbClr val="000000">
                      <a:alpha val="40000"/>
                    </a:srgbClr>
                  </a:outerShdw>
                </a:effectLst>
                <a:cs typeface="B Homa" panose="00000400000000000000" pitchFamily="2" charset="-78"/>
              </a:rPr>
              <a:t>واندوم</a:t>
            </a:r>
            <a:endParaRPr lang="fa-IR" sz="6000" b="1" dirty="0" smtClean="0">
              <a:ln w="12700">
                <a:solidFill>
                  <a:srgbClr val="CC9900"/>
                </a:solidFill>
                <a:prstDash val="solid"/>
              </a:ln>
              <a:effectLst>
                <a:outerShdw blurRad="41275" dist="20320" dir="1800000" algn="tl" rotWithShape="0">
                  <a:srgbClr val="000000">
                    <a:alpha val="40000"/>
                  </a:srgbClr>
                </a:outerShdw>
              </a:effectLst>
              <a:cs typeface="B Homa" panose="00000400000000000000" pitchFamily="2" charset="-78"/>
            </a:endParaRPr>
          </a:p>
        </p:txBody>
      </p:sp>
    </p:spTree>
    <p:extLst>
      <p:ext uri="{BB962C8B-B14F-4D97-AF65-F5344CB8AC3E}">
        <p14:creationId xmlns:p14="http://schemas.microsoft.com/office/powerpoint/2010/main" val="10674756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80" y="523078"/>
            <a:ext cx="8229600" cy="4525963"/>
          </a:xfrm>
        </p:spPr>
        <p:txBody>
          <a:bodyPr>
            <a:normAutofit/>
          </a:bodyPr>
          <a:lstStyle/>
          <a:p>
            <a:pPr algn="r">
              <a:buNone/>
            </a:pPr>
            <a:r>
              <a:rPr lang="fa-IR" sz="2200" dirty="0">
                <a:solidFill>
                  <a:schemeClr val="bg1"/>
                </a:solidFill>
                <a:cs typeface="B Homa" panose="00000400000000000000" pitchFamily="2" charset="-78"/>
              </a:rPr>
              <a:t>پلاس وندوم فضای شهری بارزی را در محدوده ی متراکم شهری بوجود آورده است.</a:t>
            </a:r>
          </a:p>
          <a:p>
            <a:pPr algn="r">
              <a:buNone/>
            </a:pPr>
            <a:r>
              <a:rPr lang="fa-IR" sz="2200" dirty="0">
                <a:solidFill>
                  <a:schemeClr val="bg1"/>
                </a:solidFill>
                <a:cs typeface="B Homa" panose="00000400000000000000" pitchFamily="2" charset="-78"/>
              </a:rPr>
              <a:t>وجود ستون وندوم در مرکز میدان            </a:t>
            </a:r>
            <a:r>
              <a:rPr lang="fa-IR" sz="2200" dirty="0" smtClean="0">
                <a:solidFill>
                  <a:schemeClr val="bg1"/>
                </a:solidFill>
                <a:cs typeface="B Homa" panose="00000400000000000000" pitchFamily="2" charset="-78"/>
              </a:rPr>
              <a:t>   قوانینی </a:t>
            </a:r>
            <a:r>
              <a:rPr lang="fa-IR" sz="2200" dirty="0">
                <a:solidFill>
                  <a:schemeClr val="bg1"/>
                </a:solidFill>
                <a:cs typeface="B Homa" panose="00000400000000000000" pitchFamily="2" charset="-78"/>
              </a:rPr>
              <a:t>جهت عبور و مرور در میدان </a:t>
            </a:r>
          </a:p>
          <a:p>
            <a:pPr algn="r">
              <a:buNone/>
            </a:pPr>
            <a:r>
              <a:rPr lang="fa-IR" sz="2200" dirty="0">
                <a:solidFill>
                  <a:schemeClr val="bg1"/>
                </a:solidFill>
                <a:cs typeface="B Homa" panose="00000400000000000000" pitchFamily="2" charset="-78"/>
              </a:rPr>
              <a:t>در اطراف ستون محدوده های پیاده ای برای مواقعی با ترافیک بالا طراحی شده است.</a:t>
            </a:r>
          </a:p>
          <a:p>
            <a:pPr algn="r">
              <a:buNone/>
            </a:pPr>
            <a:endParaRPr lang="en-US" sz="2200" dirty="0">
              <a:solidFill>
                <a:schemeClr val="bg1"/>
              </a:solidFill>
              <a:cs typeface="B Homa" panose="00000400000000000000" pitchFamily="2" charset="-78"/>
            </a:endParaRPr>
          </a:p>
        </p:txBody>
      </p:sp>
      <p:sp>
        <p:nvSpPr>
          <p:cNvPr id="4" name="Left Arrow 3"/>
          <p:cNvSpPr/>
          <p:nvPr/>
        </p:nvSpPr>
        <p:spPr>
          <a:xfrm>
            <a:off x="4743480" y="1227133"/>
            <a:ext cx="785818" cy="214314"/>
          </a:xfrm>
          <a:prstGeom prst="leftArrow">
            <a:avLst/>
          </a:prstGeom>
          <a:solidFill>
            <a:srgbClr val="321547"/>
          </a:solidFill>
          <a:ln>
            <a:solidFill>
              <a:srgbClr val="FFFF00">
                <a:alpha val="60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owchart: Connector 4"/>
          <p:cNvSpPr/>
          <p:nvPr/>
        </p:nvSpPr>
        <p:spPr>
          <a:xfrm>
            <a:off x="8858280" y="709663"/>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Connector 5"/>
          <p:cNvSpPr/>
          <p:nvPr/>
        </p:nvSpPr>
        <p:spPr>
          <a:xfrm>
            <a:off x="8858280" y="1227133"/>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Connector 6"/>
          <p:cNvSpPr/>
          <p:nvPr/>
        </p:nvSpPr>
        <p:spPr>
          <a:xfrm>
            <a:off x="8858280" y="1744603"/>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42844" y="2071680"/>
            <a:ext cx="2357454" cy="461665"/>
          </a:xfrm>
          <a:prstGeom prst="rect">
            <a:avLst/>
          </a:prstGeom>
          <a:noFill/>
        </p:spPr>
        <p:txBody>
          <a:bodyPr wrap="square" rtlCol="0">
            <a:spAutoFit/>
          </a:bodyPr>
          <a:lstStyle/>
          <a:p>
            <a:pPr algn="r"/>
            <a:r>
              <a:rPr lang="en-US" sz="1200" dirty="0">
                <a:solidFill>
                  <a:schemeClr val="bg1"/>
                </a:solidFill>
              </a:rPr>
              <a:t>(http://people.umass.edu)</a:t>
            </a:r>
          </a:p>
          <a:p>
            <a:pPr algn="r"/>
            <a:endParaRPr lang="en-US" sz="1200" dirty="0">
              <a:solidFill>
                <a:schemeClr val="bg1"/>
              </a:solidFill>
            </a:endParaRPr>
          </a:p>
        </p:txBody>
      </p:sp>
      <p:pic>
        <p:nvPicPr>
          <p:cNvPr id="9" name="Picture 2" descr="L:\عکس های گوگل ارس واندوم\6.jpg"/>
          <p:cNvPicPr>
            <a:picLocks noChangeAspect="1" noChangeArrowheads="1"/>
          </p:cNvPicPr>
          <p:nvPr/>
        </p:nvPicPr>
        <p:blipFill>
          <a:blip r:embed="rId2"/>
          <a:srcRect/>
          <a:stretch>
            <a:fillRect/>
          </a:stretch>
        </p:blipFill>
        <p:spPr bwMode="auto">
          <a:xfrm>
            <a:off x="1477082" y="2786059"/>
            <a:ext cx="6532795" cy="3857627"/>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34521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5677" y="77316"/>
            <a:ext cx="8522456" cy="4525963"/>
          </a:xfrm>
        </p:spPr>
        <p:txBody>
          <a:bodyPr/>
          <a:lstStyle/>
          <a:p>
            <a:pPr algn="r">
              <a:buNone/>
            </a:pPr>
            <a:r>
              <a:rPr lang="fa-IR" sz="2200" dirty="0">
                <a:solidFill>
                  <a:schemeClr val="bg1"/>
                </a:solidFill>
                <a:cs typeface="B Homa" panose="00000400000000000000" pitchFamily="2" charset="-78"/>
              </a:rPr>
              <a:t>پیر برونت برای تغییر میدان در محدوده ی کف وارد عمل شد و زمین گسترده ی یک پارچه ای را طراحی کرد</a:t>
            </a:r>
          </a:p>
          <a:p>
            <a:pPr algn="r">
              <a:buNone/>
            </a:pPr>
            <a:r>
              <a:rPr lang="fa-IR" sz="2200" dirty="0">
                <a:solidFill>
                  <a:schemeClr val="bg1"/>
                </a:solidFill>
                <a:cs typeface="B Homa" panose="00000400000000000000" pitchFamily="2" charset="-78"/>
              </a:rPr>
              <a:t>هیچ صندلی الحاقی ای در میدان وجود ندارد، دیوار کوتاه دور پارکینگ زیر زمینی پلازا تبدیل به مبلمان شده است که باعث برهم کنش مردم و محیط می شود. </a:t>
            </a:r>
            <a:endParaRPr lang="en-US" sz="2200" dirty="0">
              <a:solidFill>
                <a:schemeClr val="bg1"/>
              </a:solidFill>
              <a:cs typeface="B Homa" panose="00000400000000000000" pitchFamily="2" charset="-78"/>
            </a:endParaRPr>
          </a:p>
        </p:txBody>
      </p:sp>
      <p:sp>
        <p:nvSpPr>
          <p:cNvPr id="5" name="Left Arrow 4"/>
          <p:cNvSpPr/>
          <p:nvPr/>
        </p:nvSpPr>
        <p:spPr>
          <a:xfrm>
            <a:off x="7888793" y="2097274"/>
            <a:ext cx="785818"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5677" y="2001656"/>
            <a:ext cx="7389595" cy="430887"/>
          </a:xfrm>
          <a:prstGeom prst="rect">
            <a:avLst/>
          </a:prstGeom>
          <a:noFill/>
        </p:spPr>
        <p:txBody>
          <a:bodyPr wrap="square" rtlCol="0">
            <a:spAutoFit/>
          </a:bodyPr>
          <a:lstStyle/>
          <a:p>
            <a:pPr algn="r"/>
            <a:r>
              <a:rPr lang="fa-IR" sz="2200" dirty="0">
                <a:solidFill>
                  <a:schemeClr val="bg1"/>
                </a:solidFill>
                <a:cs typeface="B Homa" panose="00000400000000000000" pitchFamily="2" charset="-78"/>
              </a:rPr>
              <a:t>سنگ های گرانیت زیبا با رنگ روشن پلازای یکپارچه ای را شکل داده اند </a:t>
            </a:r>
            <a:endParaRPr lang="en-US" sz="2200" dirty="0">
              <a:solidFill>
                <a:schemeClr val="bg1"/>
              </a:solidFill>
              <a:cs typeface="B Homa" panose="00000400000000000000" pitchFamily="2" charset="-78"/>
            </a:endParaRPr>
          </a:p>
        </p:txBody>
      </p:sp>
      <p:pic>
        <p:nvPicPr>
          <p:cNvPr id="7" name="Picture 6" descr="C:\Users\khazar\Desktop\place vendome\[Landscape Architecture Study Tour with Professor Jack Ahern_files\10.jpg"/>
          <p:cNvPicPr/>
          <p:nvPr/>
        </p:nvPicPr>
        <p:blipFill>
          <a:blip r:embed="rId2"/>
          <a:srcRect/>
          <a:stretch>
            <a:fillRect/>
          </a:stretch>
        </p:blipFill>
        <p:spPr bwMode="auto">
          <a:xfrm>
            <a:off x="214282" y="2571744"/>
            <a:ext cx="2286016" cy="4071942"/>
          </a:xfrm>
          <a:prstGeom prst="rect">
            <a:avLst/>
          </a:prstGeom>
          <a:ln w="228600" cap="sq" cmpd="thickThin">
            <a:solidFill>
              <a:srgbClr val="000000"/>
            </a:solidFill>
            <a:prstDash val="solid"/>
            <a:miter lim="800000"/>
          </a:ln>
          <a:effectLst>
            <a:innerShdw blurRad="76200">
              <a:srgbClr val="000000"/>
            </a:innerShdw>
          </a:effectLst>
        </p:spPr>
      </p:pic>
      <p:sp>
        <p:nvSpPr>
          <p:cNvPr id="9" name="Flowchart: Connector 8"/>
          <p:cNvSpPr/>
          <p:nvPr/>
        </p:nvSpPr>
        <p:spPr>
          <a:xfrm>
            <a:off x="8915464" y="276475"/>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Connector 11"/>
          <p:cNvSpPr/>
          <p:nvPr/>
        </p:nvSpPr>
        <p:spPr>
          <a:xfrm>
            <a:off x="8992642" y="110345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8660" y="6627169"/>
            <a:ext cx="2357454" cy="461665"/>
          </a:xfrm>
          <a:prstGeom prst="rect">
            <a:avLst/>
          </a:prstGeom>
          <a:noFill/>
        </p:spPr>
        <p:txBody>
          <a:bodyPr wrap="square" rtlCol="0">
            <a:spAutoFit/>
          </a:bodyPr>
          <a:lstStyle/>
          <a:p>
            <a:pPr algn="r"/>
            <a:r>
              <a:rPr lang="en-US" sz="1200" dirty="0">
                <a:solidFill>
                  <a:schemeClr val="bg1"/>
                </a:solidFill>
              </a:rPr>
              <a:t>(http://people.umass.edu)</a:t>
            </a:r>
          </a:p>
          <a:p>
            <a:pPr algn="r"/>
            <a:endParaRPr lang="en-US" sz="1200" dirty="0">
              <a:solidFill>
                <a:schemeClr val="bg1"/>
              </a:solidFill>
            </a:endParaRPr>
          </a:p>
        </p:txBody>
      </p:sp>
      <p:sp>
        <p:nvSpPr>
          <p:cNvPr id="14" name="TextBox 13"/>
          <p:cNvSpPr txBox="1"/>
          <p:nvPr/>
        </p:nvSpPr>
        <p:spPr>
          <a:xfrm>
            <a:off x="7358082" y="6596390"/>
            <a:ext cx="2071702" cy="261610"/>
          </a:xfrm>
          <a:prstGeom prst="rect">
            <a:avLst/>
          </a:prstGeom>
          <a:noFill/>
        </p:spPr>
        <p:txBody>
          <a:bodyPr wrap="square" rtlCol="0">
            <a:spAutoFit/>
          </a:bodyPr>
          <a:lstStyle/>
          <a:p>
            <a:r>
              <a:rPr lang="en-US" sz="1100" dirty="0">
                <a:solidFill>
                  <a:schemeClr val="bg1"/>
                </a:solidFill>
              </a:rPr>
              <a:t>www.paris-paris-paris.com</a:t>
            </a:r>
          </a:p>
        </p:txBody>
      </p:sp>
      <p:sp>
        <p:nvSpPr>
          <p:cNvPr id="15" name="TextBox 14"/>
          <p:cNvSpPr txBox="1"/>
          <p:nvPr/>
        </p:nvSpPr>
        <p:spPr>
          <a:xfrm>
            <a:off x="3071802" y="2500306"/>
            <a:ext cx="2071702" cy="261610"/>
          </a:xfrm>
          <a:prstGeom prst="rect">
            <a:avLst/>
          </a:prstGeom>
          <a:noFill/>
        </p:spPr>
        <p:txBody>
          <a:bodyPr wrap="square" rtlCol="0">
            <a:spAutoFit/>
          </a:bodyPr>
          <a:lstStyle/>
          <a:p>
            <a:pPr algn="r"/>
            <a:r>
              <a:rPr lang="en-US" sz="1100" dirty="0">
                <a:solidFill>
                  <a:schemeClr val="bg1"/>
                </a:solidFill>
              </a:rPr>
              <a:t>www.paris-paris-paris.com</a:t>
            </a:r>
          </a:p>
        </p:txBody>
      </p:sp>
      <p:pic>
        <p:nvPicPr>
          <p:cNvPr id="4098" name="Picture 2" descr="L:\عکس های گوگل ارس واندوم\13.jpg"/>
          <p:cNvPicPr>
            <a:picLocks noChangeAspect="1" noChangeArrowheads="1"/>
          </p:cNvPicPr>
          <p:nvPr/>
        </p:nvPicPr>
        <p:blipFill>
          <a:blip r:embed="rId3"/>
          <a:srcRect/>
          <a:stretch>
            <a:fillRect/>
          </a:stretch>
        </p:blipFill>
        <p:spPr bwMode="auto">
          <a:xfrm>
            <a:off x="2928926" y="3127546"/>
            <a:ext cx="5929354" cy="3501294"/>
          </a:xfrm>
          <a:prstGeom prst="rect">
            <a:avLst/>
          </a:prstGeom>
          <a:ln>
            <a:noFill/>
          </a:ln>
          <a:effectLst>
            <a:outerShdw blurRad="190500" algn="tl" rotWithShape="0">
              <a:srgbClr val="000000">
                <a:alpha val="70000"/>
              </a:srgbClr>
            </a:outerShdw>
          </a:effectLst>
        </p:spPr>
      </p:pic>
      <p:pic>
        <p:nvPicPr>
          <p:cNvPr id="16" name="Picture 15" descr="C:\Users\khazar\Desktop\place vendome\[Landscape Architecture Study Tour with Professor Jack Ahern_files\008.jpg"/>
          <p:cNvPicPr/>
          <p:nvPr/>
        </p:nvPicPr>
        <p:blipFill>
          <a:blip r:embed="rId4"/>
          <a:srcRect/>
          <a:stretch>
            <a:fillRect/>
          </a:stretch>
        </p:blipFill>
        <p:spPr bwMode="auto">
          <a:xfrm>
            <a:off x="228600" y="3124200"/>
            <a:ext cx="4357718" cy="3500438"/>
          </a:xfrm>
          <a:prstGeom prst="rect">
            <a:avLst/>
          </a:prstGeom>
          <a:ln w="228600" cap="sq" cmpd="thickThin">
            <a:solidFill>
              <a:srgbClr val="000000"/>
            </a:solidFill>
            <a:prstDash val="solid"/>
            <a:miter lim="800000"/>
          </a:ln>
          <a:effectLst>
            <a:innerShdw blurRad="76200">
              <a:srgbClr val="000000"/>
            </a:innerShdw>
          </a:effectLst>
        </p:spPr>
      </p:pic>
      <p:pic>
        <p:nvPicPr>
          <p:cNvPr id="17" name="Picture 16" descr="C:\Users\khazar\Desktop\place vendome\[Landscape Architecture Study Tour with Professor Jack Ahern_files\11.jpg"/>
          <p:cNvPicPr/>
          <p:nvPr/>
        </p:nvPicPr>
        <p:blipFill>
          <a:blip r:embed="rId5"/>
          <a:srcRect/>
          <a:stretch>
            <a:fillRect/>
          </a:stretch>
        </p:blipFill>
        <p:spPr bwMode="auto">
          <a:xfrm>
            <a:off x="4343400" y="3200400"/>
            <a:ext cx="4572064" cy="34290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36516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blinds(horizontal)">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100" y="1214424"/>
            <a:ext cx="7829576" cy="471477"/>
          </a:xfrm>
        </p:spPr>
        <p:txBody>
          <a:bodyPr>
            <a:normAutofit fontScale="92500" lnSpcReduction="10000"/>
          </a:bodyPr>
          <a:lstStyle/>
          <a:p>
            <a:pPr algn="r">
              <a:buNone/>
            </a:pPr>
            <a:r>
              <a:rPr lang="fa-IR" sz="2400" dirty="0">
                <a:solidFill>
                  <a:schemeClr val="bg1"/>
                </a:solidFill>
                <a:cs typeface="B Homa" panose="00000400000000000000" pitchFamily="2" charset="-78"/>
              </a:rPr>
              <a:t>در وسط دو ضلع کوتاهتر میدان خیابان های نسبتا باریکی قرار دارد.</a:t>
            </a:r>
            <a:endParaRPr lang="en-US" sz="2400" dirty="0">
              <a:solidFill>
                <a:schemeClr val="bg1"/>
              </a:solidFill>
              <a:cs typeface="B Homa" panose="00000400000000000000" pitchFamily="2" charset="-78"/>
            </a:endParaRPr>
          </a:p>
        </p:txBody>
      </p:sp>
      <p:sp>
        <p:nvSpPr>
          <p:cNvPr id="4" name="Flowchart: Connector 3"/>
          <p:cNvSpPr/>
          <p:nvPr/>
        </p:nvSpPr>
        <p:spPr>
          <a:xfrm>
            <a:off x="8858280" y="142873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890981" y="1857367"/>
            <a:ext cx="5072096" cy="400110"/>
          </a:xfrm>
          <a:prstGeom prst="rect">
            <a:avLst/>
          </a:prstGeom>
          <a:noFill/>
        </p:spPr>
        <p:txBody>
          <a:bodyPr wrap="square" rtlCol="0">
            <a:spAutoFit/>
          </a:bodyPr>
          <a:lstStyle/>
          <a:p>
            <a:pPr algn="r"/>
            <a:r>
              <a:rPr lang="fa-IR" sz="2000" dirty="0">
                <a:solidFill>
                  <a:schemeClr val="bg1"/>
                </a:solidFill>
                <a:cs typeface="B Homa" panose="00000400000000000000" pitchFamily="2" charset="-78"/>
              </a:rPr>
              <a:t>در ابتدا دسترسی فرعی به میدان ایجاد کرده</a:t>
            </a:r>
            <a:endParaRPr lang="en-US" sz="2000" dirty="0">
              <a:solidFill>
                <a:schemeClr val="bg1"/>
              </a:solidFill>
              <a:cs typeface="B Homa" panose="00000400000000000000" pitchFamily="2" charset="-78"/>
            </a:endParaRPr>
          </a:p>
        </p:txBody>
      </p:sp>
      <p:sp>
        <p:nvSpPr>
          <p:cNvPr id="8" name="Left Arrow 7"/>
          <p:cNvSpPr/>
          <p:nvPr/>
        </p:nvSpPr>
        <p:spPr>
          <a:xfrm>
            <a:off x="4528374" y="1950383"/>
            <a:ext cx="571504" cy="214235"/>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0" y="1861372"/>
            <a:ext cx="4600563" cy="400110"/>
          </a:xfrm>
          <a:prstGeom prst="rect">
            <a:avLst/>
          </a:prstGeom>
          <a:noFill/>
        </p:spPr>
        <p:txBody>
          <a:bodyPr wrap="square" rtlCol="0">
            <a:spAutoFit/>
          </a:bodyPr>
          <a:lstStyle/>
          <a:p>
            <a:pPr algn="r"/>
            <a:r>
              <a:rPr lang="fa-IR" sz="2000" dirty="0">
                <a:solidFill>
                  <a:schemeClr val="bg1"/>
                </a:solidFill>
                <a:cs typeface="B Homa" panose="00000400000000000000" pitchFamily="2" charset="-78"/>
              </a:rPr>
              <a:t>مسیر دید آنها توسط ساختمان ها مسدود شده بود</a:t>
            </a:r>
            <a:endParaRPr lang="en-US" sz="2000" dirty="0">
              <a:solidFill>
                <a:schemeClr val="bg1"/>
              </a:solidFill>
              <a:cs typeface="B Homa" panose="00000400000000000000" pitchFamily="2" charset="-78"/>
            </a:endParaRPr>
          </a:p>
        </p:txBody>
      </p:sp>
      <p:sp>
        <p:nvSpPr>
          <p:cNvPr id="10" name="Bevel 9"/>
          <p:cNvSpPr/>
          <p:nvPr/>
        </p:nvSpPr>
        <p:spPr>
          <a:xfrm>
            <a:off x="8858280" y="2000240"/>
            <a:ext cx="142876" cy="142876"/>
          </a:xfrm>
          <a:prstGeom prst="bevel">
            <a:avLst/>
          </a:prstGeom>
          <a:solidFill>
            <a:srgbClr val="321547"/>
          </a:solidFill>
          <a:ln>
            <a:solidFill>
              <a:srgbClr val="FFFF00">
                <a:alpha val="4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Bevel 10"/>
          <p:cNvSpPr/>
          <p:nvPr/>
        </p:nvSpPr>
        <p:spPr>
          <a:xfrm>
            <a:off x="8858280" y="2786058"/>
            <a:ext cx="142876" cy="142876"/>
          </a:xfrm>
          <a:prstGeom prst="bevel">
            <a:avLst/>
          </a:prstGeom>
          <a:solidFill>
            <a:srgbClr val="321547"/>
          </a:solidFill>
          <a:ln>
            <a:solidFill>
              <a:srgbClr val="FFFF00">
                <a:alpha val="4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375871" y="2714624"/>
            <a:ext cx="3482409" cy="400110"/>
          </a:xfrm>
          <a:prstGeom prst="rect">
            <a:avLst/>
          </a:prstGeom>
          <a:noFill/>
        </p:spPr>
        <p:txBody>
          <a:bodyPr wrap="square" rtlCol="0">
            <a:spAutoFit/>
          </a:bodyPr>
          <a:lstStyle/>
          <a:p>
            <a:pPr algn="r"/>
            <a:r>
              <a:rPr lang="fa-IR" sz="2000" dirty="0">
                <a:solidFill>
                  <a:schemeClr val="bg1"/>
                </a:solidFill>
                <a:cs typeface="B Homa" panose="00000400000000000000" pitchFamily="2" charset="-78"/>
              </a:rPr>
              <a:t> امروزه به شبکه اصلی شهر مرتبط شده </a:t>
            </a:r>
            <a:endParaRPr lang="en-US" sz="2000" dirty="0">
              <a:solidFill>
                <a:schemeClr val="bg1"/>
              </a:solidFill>
              <a:cs typeface="B Homa" panose="00000400000000000000" pitchFamily="2" charset="-78"/>
            </a:endParaRPr>
          </a:p>
        </p:txBody>
      </p:sp>
      <p:sp>
        <p:nvSpPr>
          <p:cNvPr id="13" name="Left Arrow 12"/>
          <p:cNvSpPr/>
          <p:nvPr/>
        </p:nvSpPr>
        <p:spPr>
          <a:xfrm>
            <a:off x="8072462" y="2428868"/>
            <a:ext cx="571504"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731168" y="2285994"/>
            <a:ext cx="5341294" cy="400110"/>
          </a:xfrm>
          <a:prstGeom prst="rect">
            <a:avLst/>
          </a:prstGeom>
          <a:noFill/>
        </p:spPr>
        <p:txBody>
          <a:bodyPr wrap="square" rtlCol="0">
            <a:spAutoFit/>
          </a:bodyPr>
          <a:lstStyle/>
          <a:p>
            <a:pPr algn="r"/>
            <a:r>
              <a:rPr lang="fa-IR" sz="2000" dirty="0">
                <a:solidFill>
                  <a:schemeClr val="bg1"/>
                </a:solidFill>
                <a:cs typeface="B Homa" panose="00000400000000000000" pitchFamily="2" charset="-78"/>
              </a:rPr>
              <a:t>از نظر فضای شهری کم اهمیت تر جلوه می کرد</a:t>
            </a:r>
            <a:endParaRPr lang="en-US" sz="2000" dirty="0">
              <a:solidFill>
                <a:schemeClr val="bg1"/>
              </a:solidFill>
              <a:cs typeface="B Homa" panose="00000400000000000000" pitchFamily="2" charset="-78"/>
            </a:endParaRPr>
          </a:p>
        </p:txBody>
      </p:sp>
      <p:sp>
        <p:nvSpPr>
          <p:cNvPr id="17" name="Left Arrow 16"/>
          <p:cNvSpPr/>
          <p:nvPr/>
        </p:nvSpPr>
        <p:spPr>
          <a:xfrm>
            <a:off x="4804367" y="2784557"/>
            <a:ext cx="571504"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2399" y="2635659"/>
            <a:ext cx="5036766" cy="400110"/>
          </a:xfrm>
          <a:prstGeom prst="rect">
            <a:avLst/>
          </a:prstGeom>
          <a:noFill/>
        </p:spPr>
        <p:txBody>
          <a:bodyPr wrap="square" rtlCol="0">
            <a:spAutoFit/>
          </a:bodyPr>
          <a:lstStyle/>
          <a:p>
            <a:pPr algn="r"/>
            <a:r>
              <a:rPr lang="fa-IR" sz="2000" dirty="0">
                <a:solidFill>
                  <a:schemeClr val="bg1"/>
                </a:solidFill>
                <a:cs typeface="B Homa" panose="00000400000000000000" pitchFamily="2" charset="-78"/>
              </a:rPr>
              <a:t>اهمیت فضای شهری این میدان دوچندان شده</a:t>
            </a:r>
            <a:endParaRPr lang="en-US" sz="2000" dirty="0">
              <a:solidFill>
                <a:schemeClr val="bg1"/>
              </a:solidFill>
              <a:cs typeface="B Homa" panose="00000400000000000000" pitchFamily="2" charset="-78"/>
            </a:endParaRPr>
          </a:p>
        </p:txBody>
      </p:sp>
      <p:sp>
        <p:nvSpPr>
          <p:cNvPr id="22" name="TextBox 21"/>
          <p:cNvSpPr txBox="1"/>
          <p:nvPr/>
        </p:nvSpPr>
        <p:spPr>
          <a:xfrm>
            <a:off x="0" y="6596390"/>
            <a:ext cx="1714480" cy="261610"/>
          </a:xfrm>
          <a:prstGeom prst="rect">
            <a:avLst/>
          </a:prstGeom>
          <a:noFill/>
        </p:spPr>
        <p:txBody>
          <a:bodyPr wrap="square" rtlCol="0">
            <a:spAutoFit/>
          </a:bodyPr>
          <a:lstStyle/>
          <a:p>
            <a:r>
              <a:rPr lang="en-US" sz="1100" dirty="0">
                <a:solidFill>
                  <a:schemeClr val="bg1"/>
                </a:solidFill>
              </a:rPr>
              <a:t>Commons.wikimedia.org</a:t>
            </a:r>
          </a:p>
        </p:txBody>
      </p:sp>
      <p:sp>
        <p:nvSpPr>
          <p:cNvPr id="23" name="TextBox 22"/>
          <p:cNvSpPr txBox="1"/>
          <p:nvPr/>
        </p:nvSpPr>
        <p:spPr>
          <a:xfrm>
            <a:off x="7572396" y="3071812"/>
            <a:ext cx="1571604" cy="307777"/>
          </a:xfrm>
          <a:prstGeom prst="rect">
            <a:avLst/>
          </a:prstGeom>
          <a:noFill/>
        </p:spPr>
        <p:txBody>
          <a:bodyPr wrap="square" rtlCol="0">
            <a:spAutoFit/>
          </a:bodyPr>
          <a:lstStyle/>
          <a:p>
            <a:pPr algn="r"/>
            <a:r>
              <a:rPr lang="fa-IR" sz="1400" b="1" dirty="0">
                <a:solidFill>
                  <a:schemeClr val="bg1"/>
                </a:solidFill>
                <a:cs typeface="B Mitra" pitchFamily="2" charset="-78"/>
              </a:rPr>
              <a:t>(موریس،222:1390)</a:t>
            </a:r>
            <a:endParaRPr lang="en-US" sz="1400" b="1" dirty="0">
              <a:solidFill>
                <a:schemeClr val="bg1"/>
              </a:solidFill>
              <a:cs typeface="B Mitra" pitchFamily="2" charset="-78"/>
            </a:endParaRPr>
          </a:p>
        </p:txBody>
      </p:sp>
      <p:sp>
        <p:nvSpPr>
          <p:cNvPr id="24" name="TextBox 23"/>
          <p:cNvSpPr txBox="1"/>
          <p:nvPr/>
        </p:nvSpPr>
        <p:spPr>
          <a:xfrm>
            <a:off x="5857884" y="3071812"/>
            <a:ext cx="1928794" cy="430887"/>
          </a:xfrm>
          <a:prstGeom prst="rect">
            <a:avLst/>
          </a:prstGeom>
          <a:noFill/>
        </p:spPr>
        <p:txBody>
          <a:bodyPr wrap="square" rtlCol="0">
            <a:spAutoFit/>
          </a:bodyPr>
          <a:lstStyle/>
          <a:p>
            <a:pPr algn="r"/>
            <a:r>
              <a:rPr lang="en-US" sz="1100" dirty="0">
                <a:solidFill>
                  <a:schemeClr val="bg1"/>
                </a:solidFill>
              </a:rPr>
              <a:t>(http://people.umass.edu)</a:t>
            </a:r>
          </a:p>
          <a:p>
            <a:pPr algn="r"/>
            <a:endParaRPr lang="en-US" sz="1100" dirty="0">
              <a:solidFill>
                <a:schemeClr val="bg1"/>
              </a:solidFill>
            </a:endParaRPr>
          </a:p>
        </p:txBody>
      </p:sp>
      <p:pic>
        <p:nvPicPr>
          <p:cNvPr id="1026" name="Picture 2" descr="L:\عکس های گوگل ارس واندوم\5.jpg"/>
          <p:cNvPicPr>
            <a:picLocks noChangeAspect="1" noChangeArrowheads="1"/>
          </p:cNvPicPr>
          <p:nvPr/>
        </p:nvPicPr>
        <p:blipFill>
          <a:blip r:embed="rId2"/>
          <a:srcRect/>
          <a:stretch>
            <a:fillRect/>
          </a:stretch>
        </p:blipFill>
        <p:spPr bwMode="auto">
          <a:xfrm>
            <a:off x="3786184" y="3643314"/>
            <a:ext cx="5176893" cy="3056964"/>
          </a:xfrm>
          <a:prstGeom prst="rect">
            <a:avLst/>
          </a:prstGeom>
          <a:ln w="228600" cap="sq" cmpd="thickThin">
            <a:solidFill>
              <a:srgbClr val="000000"/>
            </a:solidFill>
            <a:prstDash val="solid"/>
            <a:miter lim="800000"/>
          </a:ln>
          <a:effectLst>
            <a:innerShdw blurRad="76200">
              <a:srgbClr val="000000"/>
            </a:innerShdw>
          </a:effectLst>
        </p:spPr>
      </p:pic>
      <p:pic>
        <p:nvPicPr>
          <p:cNvPr id="1028" name="Picture 4" descr="L:\عکس های گوگل ارس واندوم\11.jpg"/>
          <p:cNvPicPr>
            <a:picLocks noChangeAspect="1" noChangeArrowheads="1"/>
          </p:cNvPicPr>
          <p:nvPr/>
        </p:nvPicPr>
        <p:blipFill>
          <a:blip r:embed="rId3"/>
          <a:srcRect/>
          <a:stretch>
            <a:fillRect/>
          </a:stretch>
        </p:blipFill>
        <p:spPr bwMode="auto">
          <a:xfrm>
            <a:off x="228602" y="3352800"/>
            <a:ext cx="5677883" cy="33528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4475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linds(horizontal)">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026"/>
                                        </p:tgtEl>
                                        <p:attrNameLst>
                                          <p:attrName>style.visibility</p:attrName>
                                        </p:attrNameLst>
                                      </p:cBhvr>
                                      <p:to>
                                        <p:strVal val="visible"/>
                                      </p:to>
                                    </p:set>
                                    <p:animEffect transition="in" filter="blinds(horizontal)">
                                      <p:cBhvr>
                                        <p:cTn id="57" dur="500"/>
                                        <p:tgtEl>
                                          <p:spTgt spid="102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028"/>
                                        </p:tgtEl>
                                        <p:attrNameLst>
                                          <p:attrName>style.visibility</p:attrName>
                                        </p:attrNameLst>
                                      </p:cBhvr>
                                      <p:to>
                                        <p:strVal val="visible"/>
                                      </p:to>
                                    </p:set>
                                    <p:animEffect transition="in" filter="blinds(horizontal)">
                                      <p:cBhvr>
                                        <p:cTn id="6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0" grpId="0" animBg="1"/>
      <p:bldP spid="11" grpId="0" animBg="1"/>
      <p:bldP spid="12" grpId="0"/>
      <p:bldP spid="13" grpId="0" animBg="1"/>
      <p:bldP spid="16" grpId="0"/>
      <p:bldP spid="17"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571472" y="1214424"/>
            <a:ext cx="8229600" cy="4525963"/>
          </a:xfrm>
        </p:spPr>
        <p:txBody>
          <a:bodyPr/>
          <a:lstStyle/>
          <a:p>
            <a:r>
              <a:rPr lang="fa-IR" sz="2400" dirty="0">
                <a:solidFill>
                  <a:schemeClr val="bg1"/>
                </a:solidFill>
                <a:cs typeface="B Homa" panose="00000400000000000000" pitchFamily="2" charset="-78"/>
              </a:rPr>
              <a:t>پلاس وندوم از جهت هتل های لوکس و اعیانی و مغازه های گرانقیمت اش بسیار مشهور بوده است</a:t>
            </a:r>
          </a:p>
          <a:p>
            <a:r>
              <a:rPr lang="fa-IR" sz="2400" dirty="0">
                <a:solidFill>
                  <a:schemeClr val="bg1"/>
                </a:solidFill>
              </a:rPr>
              <a:t> </a:t>
            </a:r>
            <a:r>
              <a:rPr lang="fa-IR" sz="2400" dirty="0">
                <a:solidFill>
                  <a:schemeClr val="bg1"/>
                </a:solidFill>
                <a:cs typeface="B Homa" panose="00000400000000000000" pitchFamily="2" charset="-78"/>
              </a:rPr>
              <a:t>میزان کمی از جمعیت شهری از آن به عنوان مقصد اقتصادری روزمره ی شهری بهره می برند. </a:t>
            </a:r>
            <a:r>
              <a:rPr lang="fa-IR" sz="2400" dirty="0" smtClean="0">
                <a:solidFill>
                  <a:schemeClr val="bg1"/>
                </a:solidFill>
                <a:cs typeface="B Homa" panose="00000400000000000000" pitchFamily="2" charset="-78"/>
              </a:rPr>
              <a:t>             </a:t>
            </a:r>
            <a:endParaRPr lang="en-US" sz="2400" dirty="0">
              <a:solidFill>
                <a:schemeClr val="bg1"/>
              </a:solidFill>
              <a:cs typeface="B Homa" panose="00000400000000000000" pitchFamily="2" charset="-78"/>
            </a:endParaRPr>
          </a:p>
        </p:txBody>
      </p:sp>
      <p:pic>
        <p:nvPicPr>
          <p:cNvPr id="4" name="Picture 4" descr="C:\Users\hasty\Pictures\v\798px-AX_Place_Vendome_20080718.jpg"/>
          <p:cNvPicPr>
            <a:picLocks noChangeAspect="1" noChangeArrowheads="1"/>
          </p:cNvPicPr>
          <p:nvPr/>
        </p:nvPicPr>
        <p:blipFill>
          <a:blip r:embed="rId2"/>
          <a:srcRect/>
          <a:stretch>
            <a:fillRect/>
          </a:stretch>
        </p:blipFill>
        <p:spPr bwMode="auto">
          <a:xfrm>
            <a:off x="214282" y="4714884"/>
            <a:ext cx="8715436" cy="1538860"/>
          </a:xfrm>
          <a:prstGeom prst="rect">
            <a:avLst/>
          </a:prstGeom>
          <a:ln w="228600" cap="sq" cmpd="thickThin">
            <a:solidFill>
              <a:srgbClr val="000000"/>
            </a:solidFill>
            <a:prstDash val="solid"/>
            <a:miter lim="800000"/>
          </a:ln>
          <a:effectLst>
            <a:innerShdw blurRad="76200">
              <a:srgbClr val="000000"/>
            </a:innerShdw>
          </a:effectLst>
          <a:extLst/>
        </p:spPr>
      </p:pic>
      <p:sp>
        <p:nvSpPr>
          <p:cNvPr id="8" name="Left Arrow 7"/>
          <p:cNvSpPr/>
          <p:nvPr/>
        </p:nvSpPr>
        <p:spPr>
          <a:xfrm>
            <a:off x="7869428" y="3513404"/>
            <a:ext cx="785818"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391526" y="3370530"/>
            <a:ext cx="3477902" cy="461665"/>
          </a:xfrm>
          <a:prstGeom prst="rect">
            <a:avLst/>
          </a:prstGeom>
          <a:noFill/>
        </p:spPr>
        <p:txBody>
          <a:bodyPr wrap="square" rtlCol="0">
            <a:spAutoFit/>
          </a:bodyPr>
          <a:lstStyle/>
          <a:p>
            <a:pPr algn="r"/>
            <a:r>
              <a:rPr lang="fa-IR" sz="2400" dirty="0">
                <a:solidFill>
                  <a:schemeClr val="bg1"/>
                </a:solidFill>
                <a:cs typeface="B Homa" panose="00000400000000000000" pitchFamily="2" charset="-78"/>
              </a:rPr>
              <a:t>اشاره به جنبه ی تفرجی میدان</a:t>
            </a:r>
            <a:endParaRPr lang="en-US" sz="2400" dirty="0"/>
          </a:p>
        </p:txBody>
      </p:sp>
      <p:sp>
        <p:nvSpPr>
          <p:cNvPr id="10" name="TextBox 9"/>
          <p:cNvSpPr txBox="1"/>
          <p:nvPr/>
        </p:nvSpPr>
        <p:spPr>
          <a:xfrm>
            <a:off x="2686040" y="3459399"/>
            <a:ext cx="2000232" cy="461665"/>
          </a:xfrm>
          <a:prstGeom prst="rect">
            <a:avLst/>
          </a:prstGeom>
          <a:noFill/>
        </p:spPr>
        <p:txBody>
          <a:bodyPr wrap="square" rtlCol="0">
            <a:spAutoFit/>
          </a:bodyPr>
          <a:lstStyle/>
          <a:p>
            <a:pPr algn="r"/>
            <a:r>
              <a:rPr lang="en-US" sz="1200" dirty="0">
                <a:solidFill>
                  <a:schemeClr val="bg1"/>
                </a:solidFill>
                <a:effectLst>
                  <a:outerShdw blurRad="38100" dist="38100" dir="2700000" algn="tl">
                    <a:srgbClr val="000000">
                      <a:alpha val="43137"/>
                    </a:srgbClr>
                  </a:outerShdw>
                </a:effectLst>
              </a:rPr>
              <a:t>( www.book.google.com</a:t>
            </a:r>
            <a:r>
              <a:rPr lang="en-US" sz="1200" dirty="0">
                <a:solidFill>
                  <a:schemeClr val="bg1"/>
                </a:solidFill>
              </a:rPr>
              <a:t>)</a:t>
            </a:r>
          </a:p>
          <a:p>
            <a:pPr algn="r"/>
            <a:endParaRPr lang="en-US" sz="1200" dirty="0">
              <a:solidFill>
                <a:schemeClr val="bg1"/>
              </a:solidFill>
            </a:endParaRPr>
          </a:p>
        </p:txBody>
      </p:sp>
      <p:sp>
        <p:nvSpPr>
          <p:cNvPr id="11" name="TextBox 10"/>
          <p:cNvSpPr txBox="1"/>
          <p:nvPr/>
        </p:nvSpPr>
        <p:spPr>
          <a:xfrm>
            <a:off x="0" y="6215082"/>
            <a:ext cx="1928826" cy="261610"/>
          </a:xfrm>
          <a:prstGeom prst="rect">
            <a:avLst/>
          </a:prstGeom>
          <a:noFill/>
        </p:spPr>
        <p:txBody>
          <a:bodyPr wrap="square" rtlCol="0">
            <a:spAutoFit/>
          </a:bodyPr>
          <a:lstStyle/>
          <a:p>
            <a:r>
              <a:rPr lang="en-US" sz="1100" dirty="0">
                <a:solidFill>
                  <a:schemeClr val="bg1"/>
                </a:solidFill>
              </a:rPr>
              <a:t>En.wikipedia.org</a:t>
            </a:r>
          </a:p>
        </p:txBody>
      </p:sp>
    </p:spTree>
    <p:extLst>
      <p:ext uri="{BB962C8B-B14F-4D97-AF65-F5344CB8AC3E}">
        <p14:creationId xmlns:p14="http://schemas.microsoft.com/office/powerpoint/2010/main" val="4001752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15890"/>
            <a:ext cx="8229600" cy="865187"/>
          </a:xfrm>
        </p:spPr>
        <p:txBody>
          <a:bodyPr/>
          <a:lstStyle/>
          <a:p>
            <a:pPr algn="r"/>
            <a:r>
              <a:rPr lang="fa-IR" sz="3600" b="1" dirty="0" smtClean="0">
                <a:solidFill>
                  <a:schemeClr val="bg1"/>
                </a:solidFill>
                <a:cs typeface="B Homa" panose="00000400000000000000" pitchFamily="2" charset="-78"/>
              </a:rPr>
              <a:t>نتیجه گیری</a:t>
            </a:r>
            <a:endParaRPr lang="en-US" sz="3600" b="1" dirty="0">
              <a:solidFill>
                <a:schemeClr val="bg1"/>
              </a:solidFill>
              <a:cs typeface="B Homa" panose="00000400000000000000" pitchFamily="2" charset="-78"/>
            </a:endParaRPr>
          </a:p>
        </p:txBody>
      </p:sp>
      <p:sp>
        <p:nvSpPr>
          <p:cNvPr id="12291" name="Content Placeholder 2"/>
          <p:cNvSpPr>
            <a:spLocks noGrp="1"/>
          </p:cNvSpPr>
          <p:nvPr>
            <p:ph idx="1"/>
          </p:nvPr>
        </p:nvSpPr>
        <p:spPr>
          <a:xfrm>
            <a:off x="642910" y="1285860"/>
            <a:ext cx="8229600" cy="5040312"/>
          </a:xfrm>
        </p:spPr>
        <p:txBody>
          <a:bodyPr/>
          <a:lstStyle/>
          <a:p>
            <a:pPr algn="r">
              <a:buNone/>
            </a:pPr>
            <a:r>
              <a:rPr lang="fa-IR" sz="2400" dirty="0">
                <a:solidFill>
                  <a:schemeClr val="bg1"/>
                </a:solidFill>
                <a:cs typeface="B Homa" panose="00000400000000000000" pitchFamily="2" charset="-78"/>
              </a:rPr>
              <a:t> این میدان در قسمت متراکم پاریس واقع شده و یک فضای منظم به وجود آورده </a:t>
            </a:r>
            <a:r>
              <a:rPr lang="fa-IR" sz="2400" dirty="0" smtClean="0">
                <a:solidFill>
                  <a:schemeClr val="bg1"/>
                </a:solidFill>
                <a:cs typeface="B Homa" panose="00000400000000000000" pitchFamily="2" charset="-78"/>
              </a:rPr>
              <a:t>است.تضاد </a:t>
            </a:r>
            <a:r>
              <a:rPr lang="fa-IR" sz="2400" dirty="0">
                <a:solidFill>
                  <a:schemeClr val="bg1"/>
                </a:solidFill>
                <a:cs typeface="B Homa" panose="00000400000000000000" pitchFamily="2" charset="-78"/>
              </a:rPr>
              <a:t>میان فضای منظم مرکزی و ساختمان های پشت نماها، از ویژگی های طراحی شهری رنسانس می باشد که در میان زمینه ای که به صورت کنترل نشده رشد کرده، به وجود آمده است. الگو گرفتن از این میدان و ایجاد فضاهایی در میان بافت ارگانیک شهری می تواند سیاست مثبتی جهت ارتقاء کیفیت فضای شهری باشد.  </a:t>
            </a:r>
            <a:endParaRPr lang="en-US" sz="2400" dirty="0">
              <a:solidFill>
                <a:schemeClr val="bg1"/>
              </a:solidFill>
              <a:cs typeface="B Homa" panose="00000400000000000000" pitchFamily="2" charset="-78"/>
            </a:endParaRPr>
          </a:p>
          <a:p>
            <a:pPr algn="r">
              <a:buNone/>
            </a:pPr>
            <a:r>
              <a:rPr lang="fa-IR" sz="2400" dirty="0">
                <a:solidFill>
                  <a:schemeClr val="bg1"/>
                </a:solidFill>
                <a:cs typeface="B Homa" panose="00000400000000000000" pitchFamily="2" charset="-78"/>
              </a:rPr>
              <a:t>  </a:t>
            </a:r>
            <a:endParaRPr lang="en-US" sz="2400" dirty="0">
              <a:solidFill>
                <a:schemeClr val="bg1"/>
              </a:solidFill>
              <a:cs typeface="B Homa" panose="00000400000000000000" pitchFamily="2" charset="-78"/>
            </a:endParaRPr>
          </a:p>
        </p:txBody>
      </p:sp>
    </p:spTree>
    <p:extLst>
      <p:ext uri="{BB962C8B-B14F-4D97-AF65-F5344CB8AC3E}">
        <p14:creationId xmlns:p14="http://schemas.microsoft.com/office/powerpoint/2010/main" val="1564543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14348" y="214290"/>
            <a:ext cx="8229600" cy="792162"/>
          </a:xfrm>
        </p:spPr>
        <p:txBody>
          <a:bodyPr/>
          <a:lstStyle/>
          <a:p>
            <a:pPr algn="r"/>
            <a:r>
              <a:rPr lang="fa-IR" sz="3600" b="1" dirty="0">
                <a:solidFill>
                  <a:schemeClr val="bg1"/>
                </a:solidFill>
                <a:cs typeface="B Homa" panose="00000400000000000000" pitchFamily="2" charset="-78"/>
              </a:rPr>
              <a:t>منابع</a:t>
            </a:r>
            <a:endParaRPr lang="en-US" sz="3600" b="1" dirty="0">
              <a:solidFill>
                <a:schemeClr val="bg1"/>
              </a:solidFill>
              <a:cs typeface="B Homa" panose="00000400000000000000" pitchFamily="2" charset="-78"/>
            </a:endParaRPr>
          </a:p>
        </p:txBody>
      </p:sp>
      <p:sp>
        <p:nvSpPr>
          <p:cNvPr id="13315" name="Content Placeholder 2"/>
          <p:cNvSpPr>
            <a:spLocks noGrp="1"/>
          </p:cNvSpPr>
          <p:nvPr>
            <p:ph idx="1"/>
          </p:nvPr>
        </p:nvSpPr>
        <p:spPr>
          <a:xfrm>
            <a:off x="468313" y="1268415"/>
            <a:ext cx="8229600" cy="4929187"/>
          </a:xfrm>
        </p:spPr>
        <p:txBody>
          <a:bodyPr/>
          <a:lstStyle/>
          <a:p>
            <a:pPr marL="0" indent="0">
              <a:buNone/>
            </a:pPr>
            <a:r>
              <a:rPr lang="fa-IR" sz="2400" dirty="0">
                <a:solidFill>
                  <a:schemeClr val="bg1"/>
                </a:solidFill>
                <a:cs typeface="B Homa" panose="00000400000000000000" pitchFamily="2" charset="-78"/>
              </a:rPr>
              <a:t>موریس،جیمز، 1390، تاریخ شکل شهر تا انقلاب صنعتی، راضیه رضازاده، انتشارات دانشگاه علم و صنعت ایران، چاپ دهم</a:t>
            </a:r>
            <a:endParaRPr lang="en-US" sz="2400" dirty="0">
              <a:solidFill>
                <a:schemeClr val="bg1"/>
              </a:solidFill>
              <a:cs typeface="B Homa" panose="00000400000000000000" pitchFamily="2" charset="-78"/>
            </a:endParaRPr>
          </a:p>
          <a:p>
            <a:pPr>
              <a:buNone/>
            </a:pPr>
            <a:r>
              <a:rPr lang="en-US" sz="2400" dirty="0">
                <a:solidFill>
                  <a:schemeClr val="bg1"/>
                </a:solidFill>
                <a:effectLst>
                  <a:outerShdw blurRad="38100" dist="38100" dir="2700000" algn="tl">
                    <a:srgbClr val="000000">
                      <a:alpha val="43137"/>
                    </a:srgbClr>
                  </a:outerShdw>
                </a:effectLst>
                <a:cs typeface="B Homa" panose="00000400000000000000" pitchFamily="2" charset="-78"/>
              </a:rPr>
              <a:t>www.book.google.com</a:t>
            </a:r>
            <a:endParaRPr lang="fa-IR" sz="2400" dirty="0">
              <a:solidFill>
                <a:schemeClr val="bg1"/>
              </a:solidFill>
              <a:cs typeface="B Homa" panose="00000400000000000000" pitchFamily="2" charset="-78"/>
            </a:endParaRPr>
          </a:p>
          <a:p>
            <a:pPr>
              <a:buNone/>
            </a:pPr>
            <a:r>
              <a:rPr lang="en-US" sz="2400" dirty="0">
                <a:solidFill>
                  <a:schemeClr val="bg1"/>
                </a:solidFill>
                <a:cs typeface="B Homa" panose="00000400000000000000" pitchFamily="2" charset="-78"/>
              </a:rPr>
              <a:t>http://people.umass.edu</a:t>
            </a:r>
          </a:p>
          <a:p>
            <a:pPr>
              <a:buNone/>
            </a:pPr>
            <a:r>
              <a:rPr lang="en-US" sz="2400" dirty="0">
                <a:solidFill>
                  <a:schemeClr val="bg1"/>
                </a:solidFill>
                <a:cs typeface="B Homa" panose="00000400000000000000" pitchFamily="2" charset="-78"/>
              </a:rPr>
              <a:t>en.wikipedia.org</a:t>
            </a:r>
          </a:p>
          <a:p>
            <a:pPr>
              <a:buNone/>
            </a:pPr>
            <a:r>
              <a:rPr lang="en-US" sz="2400" dirty="0">
                <a:solidFill>
                  <a:schemeClr val="bg1"/>
                </a:solidFill>
                <a:cs typeface="B Homa" panose="00000400000000000000" pitchFamily="2" charset="-78"/>
              </a:rPr>
              <a:t>commons.wikimedia.org</a:t>
            </a:r>
          </a:p>
          <a:p>
            <a:pPr>
              <a:buNone/>
            </a:pPr>
            <a:r>
              <a:rPr lang="en-US" sz="2400" dirty="0">
                <a:solidFill>
                  <a:schemeClr val="bg1"/>
                </a:solidFill>
                <a:cs typeface="B Homa" panose="00000400000000000000" pitchFamily="2" charset="-78"/>
              </a:rPr>
              <a:t>www.trt.net.tr</a:t>
            </a:r>
          </a:p>
          <a:p>
            <a:pPr>
              <a:buNone/>
            </a:pPr>
            <a:r>
              <a:rPr lang="en-US" sz="2400" dirty="0">
                <a:solidFill>
                  <a:schemeClr val="bg1"/>
                </a:solidFill>
                <a:cs typeface="B Homa" panose="00000400000000000000" pitchFamily="2" charset="-78"/>
              </a:rPr>
              <a:t>www.paris-paris-paris.com</a:t>
            </a:r>
          </a:p>
          <a:p>
            <a:pPr>
              <a:buNone/>
            </a:pPr>
            <a:endParaRPr lang="en-US" sz="2400" dirty="0">
              <a:solidFill>
                <a:schemeClr val="bg1"/>
              </a:solidFill>
              <a:cs typeface="B Homa" panose="00000400000000000000" pitchFamily="2" charset="-78"/>
            </a:endParaRPr>
          </a:p>
          <a:p>
            <a:pPr>
              <a:buNone/>
            </a:pPr>
            <a:endParaRPr lang="en-US" sz="2400" dirty="0">
              <a:solidFill>
                <a:schemeClr val="bg1"/>
              </a:solidFill>
              <a:cs typeface="B Homa" panose="00000400000000000000" pitchFamily="2" charset="-78"/>
            </a:endParaRPr>
          </a:p>
          <a:p>
            <a:pPr algn="r">
              <a:buNone/>
            </a:pPr>
            <a:endParaRPr lang="en-US" sz="2400" dirty="0">
              <a:solidFill>
                <a:schemeClr val="bg1"/>
              </a:solidFill>
              <a:cs typeface="B Homa" panose="00000400000000000000" pitchFamily="2" charset="-78"/>
            </a:endParaRPr>
          </a:p>
          <a:p>
            <a:pPr algn="r">
              <a:buNone/>
            </a:pPr>
            <a:endParaRPr lang="en-US" sz="2400" dirty="0">
              <a:solidFill>
                <a:schemeClr val="bg1"/>
              </a:solidFill>
              <a:cs typeface="B Homa" panose="00000400000000000000" pitchFamily="2" charset="-78"/>
            </a:endParaRPr>
          </a:p>
          <a:p>
            <a:pPr algn="r">
              <a:buNone/>
            </a:pPr>
            <a:endParaRPr lang="en-US" sz="2400" dirty="0">
              <a:solidFill>
                <a:schemeClr val="bg1"/>
              </a:solidFill>
              <a:cs typeface="B Homa" panose="00000400000000000000" pitchFamily="2" charset="-78"/>
            </a:endParaRPr>
          </a:p>
          <a:p>
            <a:pPr algn="r">
              <a:buNone/>
            </a:pPr>
            <a:endParaRPr lang="fa-IR" sz="2400" dirty="0">
              <a:solidFill>
                <a:schemeClr val="bg1"/>
              </a:solidFill>
              <a:cs typeface="B Homa" panose="00000400000000000000" pitchFamily="2" charset="-78"/>
            </a:endParaRPr>
          </a:p>
          <a:p>
            <a:pPr algn="r">
              <a:buNone/>
            </a:pPr>
            <a:endParaRPr lang="en-US" sz="2400" dirty="0">
              <a:solidFill>
                <a:schemeClr val="bg1"/>
              </a:solidFill>
              <a:cs typeface="B Homa" panose="00000400000000000000" pitchFamily="2" charset="-78"/>
            </a:endParaRPr>
          </a:p>
        </p:txBody>
      </p:sp>
    </p:spTree>
    <p:extLst>
      <p:ext uri="{BB962C8B-B14F-4D97-AF65-F5344CB8AC3E}">
        <p14:creationId xmlns:p14="http://schemas.microsoft.com/office/powerpoint/2010/main" val="4193931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115888"/>
            <a:ext cx="8229600" cy="576262"/>
          </a:xfrm>
        </p:spPr>
        <p:txBody>
          <a:bodyPr>
            <a:normAutofit fontScale="90000"/>
          </a:bodyPr>
          <a:lstStyle/>
          <a:p>
            <a:pPr algn="r" eaLnBrk="1" hangingPunct="1"/>
            <a:r>
              <a:rPr lang="fa-IR" sz="3600" b="1" dirty="0">
                <a:solidFill>
                  <a:schemeClr val="tx1"/>
                </a:solidFill>
                <a:effectLst>
                  <a:outerShdw blurRad="38100" dist="38100" dir="2700000" algn="tl">
                    <a:srgbClr val="000000">
                      <a:alpha val="43137"/>
                    </a:srgbClr>
                  </a:outerShdw>
                </a:effectLst>
                <a:cs typeface="B Homa" panose="00000400000000000000" pitchFamily="2" charset="-78"/>
              </a:rPr>
              <a:t>فهرست مطالب</a:t>
            </a:r>
            <a:endParaRPr lang="en-US" sz="3600" b="1" dirty="0">
              <a:solidFill>
                <a:schemeClr val="tx1"/>
              </a:solidFill>
              <a:effectLst>
                <a:outerShdw blurRad="38100" dist="38100" dir="2700000" algn="tl">
                  <a:srgbClr val="000000">
                    <a:alpha val="43137"/>
                  </a:srgbClr>
                </a:outerShdw>
              </a:effectLst>
              <a:cs typeface="B Homa" panose="00000400000000000000" pitchFamily="2" charset="-78"/>
            </a:endParaRPr>
          </a:p>
        </p:txBody>
      </p:sp>
      <p:sp>
        <p:nvSpPr>
          <p:cNvPr id="3075" name="Rectangle 3"/>
          <p:cNvSpPr>
            <a:spLocks noGrp="1" noChangeArrowheads="1"/>
          </p:cNvSpPr>
          <p:nvPr>
            <p:ph idx="1"/>
          </p:nvPr>
        </p:nvSpPr>
        <p:spPr>
          <a:xfrm>
            <a:off x="179555" y="1601787"/>
            <a:ext cx="8229600" cy="5256213"/>
          </a:xfrm>
        </p:spPr>
        <p:txBody>
          <a:bodyPr/>
          <a:lstStyle/>
          <a:p>
            <a:pPr>
              <a:buNone/>
            </a:pPr>
            <a:r>
              <a:rPr lang="fa-IR" dirty="0" smtClean="0">
                <a:cs typeface="B Homa" panose="00000400000000000000" pitchFamily="2" charset="-78"/>
              </a:rPr>
              <a:t>مقدمه</a:t>
            </a:r>
          </a:p>
          <a:p>
            <a:pPr algn="r" eaLnBrk="1" hangingPunct="1">
              <a:buFontTx/>
              <a:buNone/>
            </a:pPr>
            <a:r>
              <a:rPr lang="fa-IR" dirty="0" smtClean="0">
                <a:cs typeface="B Homa" panose="00000400000000000000" pitchFamily="2" charset="-78"/>
              </a:rPr>
              <a:t>مکان شکل گیری میدان</a:t>
            </a:r>
          </a:p>
          <a:p>
            <a:pPr algn="r" eaLnBrk="1" hangingPunct="1">
              <a:buFontTx/>
              <a:buNone/>
            </a:pPr>
            <a:r>
              <a:rPr lang="fa-IR" dirty="0" smtClean="0">
                <a:cs typeface="B Homa" panose="00000400000000000000" pitchFamily="2" charset="-78"/>
              </a:rPr>
              <a:t>تاریخچه شکل گیری میدان </a:t>
            </a:r>
          </a:p>
          <a:p>
            <a:pPr algn="r" eaLnBrk="1" hangingPunct="1">
              <a:buFontTx/>
              <a:buNone/>
            </a:pPr>
            <a:r>
              <a:rPr lang="fa-IR" dirty="0" smtClean="0">
                <a:cs typeface="B Homa" panose="00000400000000000000" pitchFamily="2" charset="-78"/>
              </a:rPr>
              <a:t>طراحی میدان</a:t>
            </a:r>
          </a:p>
          <a:p>
            <a:pPr algn="r" eaLnBrk="1" hangingPunct="1">
              <a:buFontTx/>
              <a:buNone/>
            </a:pPr>
            <a:r>
              <a:rPr lang="fa-IR" dirty="0" smtClean="0">
                <a:cs typeface="B Homa" panose="00000400000000000000" pitchFamily="2" charset="-78"/>
              </a:rPr>
              <a:t>نظر شخصی</a:t>
            </a:r>
          </a:p>
          <a:p>
            <a:pPr algn="r" eaLnBrk="1" hangingPunct="1">
              <a:buFontTx/>
              <a:buNone/>
            </a:pPr>
            <a:r>
              <a:rPr lang="fa-IR" dirty="0" smtClean="0">
                <a:cs typeface="B Homa" panose="00000400000000000000" pitchFamily="2" charset="-78"/>
              </a:rPr>
              <a:t>منابع                                                                                  </a:t>
            </a:r>
            <a:endParaRPr lang="en-US" dirty="0" smtClean="0">
              <a:cs typeface="B Homa" panose="00000400000000000000" pitchFamily="2" charset="-78"/>
            </a:endParaRPr>
          </a:p>
        </p:txBody>
      </p:sp>
    </p:spTree>
    <p:extLst>
      <p:ext uri="{BB962C8B-B14F-4D97-AF65-F5344CB8AC3E}">
        <p14:creationId xmlns:p14="http://schemas.microsoft.com/office/powerpoint/2010/main" val="4001763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14290"/>
            <a:ext cx="8229600" cy="1143000"/>
          </a:xfrm>
        </p:spPr>
        <p:txBody>
          <a:bodyPr/>
          <a:lstStyle/>
          <a:p>
            <a:pPr algn="r"/>
            <a:r>
              <a:rPr lang="fa-IR" sz="3600" b="1" dirty="0">
                <a:solidFill>
                  <a:schemeClr val="bg1"/>
                </a:solidFill>
                <a:effectLst>
                  <a:outerShdw blurRad="38100" dist="38100" dir="2700000" algn="tl">
                    <a:srgbClr val="000000">
                      <a:alpha val="43137"/>
                    </a:srgbClr>
                  </a:outerShdw>
                </a:effectLst>
                <a:cs typeface="B Homa" panose="00000400000000000000" pitchFamily="2" charset="-78"/>
              </a:rPr>
              <a:t>مقدمه</a:t>
            </a:r>
            <a:endParaRPr lang="en-US" sz="3600" b="1" dirty="0">
              <a:solidFill>
                <a:schemeClr val="bg1"/>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714348" y="1142986"/>
            <a:ext cx="8229600" cy="4525963"/>
          </a:xfrm>
        </p:spPr>
        <p:txBody>
          <a:bodyPr>
            <a:normAutofit/>
          </a:bodyPr>
          <a:lstStyle/>
          <a:p>
            <a:pPr algn="r">
              <a:buNone/>
            </a:pPr>
            <a:r>
              <a:rPr lang="fa-IR" sz="2000" dirty="0">
                <a:solidFill>
                  <a:schemeClr val="bg1"/>
                </a:solidFill>
                <a:cs typeface="B Homa" panose="00000400000000000000" pitchFamily="2" charset="-78"/>
              </a:rPr>
              <a:t> پلاس وندوم به عنوان یکی از فضاهای شهری اصلی باروک فرانسه،نمونه بارزی از یک میدان بسته و یکی از آگاهانه ترین فضاهای شهری طراحی شده در فرانسه ی دوران کلاسیک باروکی محسوب می گردد. همانند سایر فضاهای شهری پاریسی، پلاس وندوم قسمتی از سرمایه گذاری بزرگی در شهرسازی بوده است که مشارکت خاندان سلطنتی و سرمایه گذاران خصوصی را به همراه داشته است.</a:t>
            </a:r>
            <a:endParaRPr lang="en-US" sz="2000" dirty="0">
              <a:solidFill>
                <a:schemeClr val="bg1"/>
              </a:solidFill>
              <a:cs typeface="B Homa" panose="00000400000000000000" pitchFamily="2" charset="-78"/>
            </a:endParaRPr>
          </a:p>
        </p:txBody>
      </p:sp>
      <p:pic>
        <p:nvPicPr>
          <p:cNvPr id="1026" name="Picture 2" descr="C:\Users\SECHGIN SAYAR\Desktop\v\Place-Vendome-Pictures-1-4    mcfarlandpartners.frmcfarlandpartners.fr.jpg"/>
          <p:cNvPicPr>
            <a:picLocks noChangeAspect="1" noChangeArrowheads="1"/>
          </p:cNvPicPr>
          <p:nvPr/>
        </p:nvPicPr>
        <p:blipFill>
          <a:blip r:embed="rId2"/>
          <a:srcRect/>
          <a:stretch>
            <a:fillRect/>
          </a:stretch>
        </p:blipFill>
        <p:spPr bwMode="auto">
          <a:xfrm>
            <a:off x="228512" y="2996520"/>
            <a:ext cx="8715436" cy="3643338"/>
          </a:xfrm>
          <a:prstGeom prst="rect">
            <a:avLst/>
          </a:prstGeom>
          <a:ln w="228600" cap="sq" cmpd="thickThin">
            <a:solidFill>
              <a:srgbClr val="000000"/>
            </a:solidFill>
            <a:prstDash val="solid"/>
            <a:miter lim="800000"/>
          </a:ln>
          <a:effectLst>
            <a:innerShdw blurRad="76200">
              <a:srgbClr val="000000"/>
            </a:innerShdw>
          </a:effectLst>
        </p:spPr>
      </p:pic>
      <p:sp>
        <p:nvSpPr>
          <p:cNvPr id="5" name="TextBox 4"/>
          <p:cNvSpPr txBox="1"/>
          <p:nvPr/>
        </p:nvSpPr>
        <p:spPr>
          <a:xfrm>
            <a:off x="-714396" y="2749755"/>
            <a:ext cx="2857488" cy="461665"/>
          </a:xfrm>
          <a:prstGeom prst="rect">
            <a:avLst/>
          </a:prstGeom>
          <a:noFill/>
        </p:spPr>
        <p:txBody>
          <a:bodyPr wrap="square" rtlCol="0">
            <a:spAutoFit/>
          </a:bodyPr>
          <a:lstStyle/>
          <a:p>
            <a:pPr algn="r"/>
            <a:r>
              <a:rPr lang="en-US" sz="1200" dirty="0">
                <a:solidFill>
                  <a:schemeClr val="bg1"/>
                </a:solidFill>
                <a:effectLst>
                  <a:outerShdw blurRad="38100" dist="38100" dir="2700000" algn="tl">
                    <a:srgbClr val="000000">
                      <a:alpha val="43137"/>
                    </a:srgbClr>
                  </a:outerShdw>
                </a:effectLst>
              </a:rPr>
              <a:t>( www.book.google.com</a:t>
            </a:r>
            <a:r>
              <a:rPr lang="en-US" sz="1200" dirty="0">
                <a:solidFill>
                  <a:schemeClr val="bg1"/>
                </a:solidFill>
              </a:rPr>
              <a:t>)</a:t>
            </a:r>
          </a:p>
          <a:p>
            <a:pPr algn="r"/>
            <a:endParaRPr lang="en-US" sz="1200" dirty="0">
              <a:solidFill>
                <a:schemeClr val="bg1"/>
              </a:solidFill>
            </a:endParaRPr>
          </a:p>
        </p:txBody>
      </p:sp>
      <p:sp>
        <p:nvSpPr>
          <p:cNvPr id="6" name="TextBox 5"/>
          <p:cNvSpPr txBox="1"/>
          <p:nvPr/>
        </p:nvSpPr>
        <p:spPr>
          <a:xfrm>
            <a:off x="0" y="6488670"/>
            <a:ext cx="2357422" cy="276999"/>
          </a:xfrm>
          <a:prstGeom prst="rect">
            <a:avLst/>
          </a:prstGeom>
          <a:noFill/>
        </p:spPr>
        <p:txBody>
          <a:bodyPr wrap="square" rtlCol="0">
            <a:spAutoFit/>
          </a:bodyPr>
          <a:lstStyle/>
          <a:p>
            <a:r>
              <a:rPr lang="en-US" sz="1200" dirty="0">
                <a:solidFill>
                  <a:schemeClr val="bg1"/>
                </a:solidFill>
                <a:effectLst>
                  <a:outerShdw blurRad="38100" dist="38100" dir="2700000" algn="tl">
                    <a:srgbClr val="000000">
                      <a:alpha val="43137"/>
                    </a:srgbClr>
                  </a:outerShdw>
                </a:effectLst>
              </a:rPr>
              <a:t>En.wikipedia.org</a:t>
            </a:r>
          </a:p>
        </p:txBody>
      </p:sp>
    </p:spTree>
    <p:extLst>
      <p:ext uri="{BB962C8B-B14F-4D97-AF65-F5344CB8AC3E}">
        <p14:creationId xmlns:p14="http://schemas.microsoft.com/office/powerpoint/2010/main" val="225968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42910" y="285730"/>
            <a:ext cx="8229600" cy="706437"/>
          </a:xfrm>
        </p:spPr>
        <p:txBody>
          <a:bodyPr/>
          <a:lstStyle/>
          <a:p>
            <a:pPr algn="r"/>
            <a:r>
              <a:rPr lang="fa-IR" sz="3600" b="1" dirty="0">
                <a:solidFill>
                  <a:schemeClr val="bg1"/>
                </a:solidFill>
                <a:cs typeface="B Homa" panose="00000400000000000000" pitchFamily="2" charset="-78"/>
              </a:rPr>
              <a:t>مکان شکل گیری</a:t>
            </a:r>
            <a:endParaRPr lang="en-US" sz="3600" b="1" dirty="0">
              <a:solidFill>
                <a:schemeClr val="bg1"/>
              </a:solidFill>
              <a:cs typeface="B Homa" panose="00000400000000000000" pitchFamily="2" charset="-78"/>
            </a:endParaRPr>
          </a:p>
        </p:txBody>
      </p:sp>
      <p:sp>
        <p:nvSpPr>
          <p:cNvPr id="5123" name="Rectangle 1"/>
          <p:cNvSpPr>
            <a:spLocks noChangeArrowheads="1"/>
          </p:cNvSpPr>
          <p:nvPr/>
        </p:nvSpPr>
        <p:spPr bwMode="auto">
          <a:xfrm>
            <a:off x="500036" y="1500174"/>
            <a:ext cx="8358207" cy="3816429"/>
          </a:xfrm>
          <a:prstGeom prst="rect">
            <a:avLst/>
          </a:prstGeom>
          <a:noFill/>
          <a:ln w="9525">
            <a:noFill/>
            <a:miter lim="800000"/>
            <a:headEnd/>
            <a:tailEnd/>
          </a:ln>
        </p:spPr>
        <p:txBody>
          <a:bodyPr wrap="square">
            <a:spAutoFit/>
          </a:bodyPr>
          <a:lstStyle/>
          <a:p>
            <a:pPr algn="r"/>
            <a:r>
              <a:rPr lang="fa-IR" sz="2200" b="1" dirty="0">
                <a:solidFill>
                  <a:schemeClr val="bg1"/>
                </a:solidFill>
                <a:cs typeface="B Homa" panose="00000400000000000000" pitchFamily="2" charset="-78"/>
              </a:rPr>
              <a:t>پلاس وندوم یکی از مشهورترین میادین پاریس محسوب می گردد. این میدان در ناحیه ی یک شهری پاریس واقع شده است.</a:t>
            </a:r>
            <a:endParaRPr lang="en-US" sz="2200" b="1" dirty="0">
              <a:solidFill>
                <a:schemeClr val="bg1"/>
              </a:solidFill>
              <a:cs typeface="B Homa" panose="00000400000000000000" pitchFamily="2" charset="-78"/>
            </a:endParaRPr>
          </a:p>
          <a:p>
            <a:pPr algn="r"/>
            <a:r>
              <a:rPr lang="fa-IR" sz="2200" b="1" dirty="0">
                <a:solidFill>
                  <a:schemeClr val="bg1"/>
                </a:solidFill>
                <a:cs typeface="B Homa" panose="00000400000000000000" pitchFamily="2" charset="-78"/>
              </a:rPr>
              <a:t>محل قرارگیری              در شمال تویلوری گاردنز وپشت کوچه ریولی و کوچه سنت انوره</a:t>
            </a: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a:p>
            <a:pPr algn="r"/>
            <a:endParaRPr lang="fa-IR" sz="2200" b="1" dirty="0">
              <a:solidFill>
                <a:schemeClr val="bg1"/>
              </a:solidFill>
              <a:cs typeface="B Homa" panose="00000400000000000000" pitchFamily="2" charset="-78"/>
            </a:endParaRPr>
          </a:p>
        </p:txBody>
      </p:sp>
      <p:sp>
        <p:nvSpPr>
          <p:cNvPr id="4" name="TextBox 3"/>
          <p:cNvSpPr txBox="1"/>
          <p:nvPr/>
        </p:nvSpPr>
        <p:spPr>
          <a:xfrm>
            <a:off x="2321685" y="1895765"/>
            <a:ext cx="2357454" cy="461665"/>
          </a:xfrm>
          <a:prstGeom prst="rect">
            <a:avLst/>
          </a:prstGeom>
          <a:noFill/>
        </p:spPr>
        <p:txBody>
          <a:bodyPr wrap="square" rtlCol="0">
            <a:spAutoFit/>
          </a:bodyPr>
          <a:lstStyle/>
          <a:p>
            <a:pPr algn="r"/>
            <a:r>
              <a:rPr lang="en-US" sz="1200" dirty="0">
                <a:solidFill>
                  <a:schemeClr val="bg1"/>
                </a:solidFill>
              </a:rPr>
              <a:t>(http://people.umass.edu)</a:t>
            </a:r>
          </a:p>
          <a:p>
            <a:pPr algn="r"/>
            <a:endParaRPr lang="en-US" sz="1200" dirty="0">
              <a:solidFill>
                <a:schemeClr val="bg1"/>
              </a:solidFill>
            </a:endParaRPr>
          </a:p>
        </p:txBody>
      </p:sp>
      <p:sp>
        <p:nvSpPr>
          <p:cNvPr id="10" name="TextBox 9"/>
          <p:cNvSpPr txBox="1"/>
          <p:nvPr/>
        </p:nvSpPr>
        <p:spPr>
          <a:xfrm>
            <a:off x="499999" y="2574426"/>
            <a:ext cx="1571604" cy="307777"/>
          </a:xfrm>
          <a:prstGeom prst="rect">
            <a:avLst/>
          </a:prstGeom>
          <a:noFill/>
        </p:spPr>
        <p:txBody>
          <a:bodyPr wrap="square" rtlCol="0">
            <a:spAutoFit/>
          </a:bodyPr>
          <a:lstStyle/>
          <a:p>
            <a:pPr algn="r"/>
            <a:r>
              <a:rPr lang="fa-IR" sz="1400" b="1" dirty="0">
                <a:solidFill>
                  <a:schemeClr val="bg1"/>
                </a:solidFill>
                <a:cs typeface="B Mitra" pitchFamily="2" charset="-78"/>
              </a:rPr>
              <a:t>(موریس،220:1390)</a:t>
            </a:r>
            <a:endParaRPr lang="en-US" sz="1400" b="1" dirty="0">
              <a:solidFill>
                <a:schemeClr val="bg1"/>
              </a:solidFill>
              <a:cs typeface="B Mitra" pitchFamily="2" charset="-78"/>
            </a:endParaRPr>
          </a:p>
        </p:txBody>
      </p:sp>
      <p:sp>
        <p:nvSpPr>
          <p:cNvPr id="13" name="Flowchart: Connector 12"/>
          <p:cNvSpPr/>
          <p:nvPr/>
        </p:nvSpPr>
        <p:spPr>
          <a:xfrm>
            <a:off x="8858280" y="1643050"/>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Connector 13"/>
          <p:cNvSpPr/>
          <p:nvPr/>
        </p:nvSpPr>
        <p:spPr>
          <a:xfrm>
            <a:off x="8858280" y="2357430"/>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L:\عکس های گوگل ارس واندوم\8.jpg"/>
          <p:cNvPicPr>
            <a:picLocks noChangeAspect="1" noChangeArrowheads="1"/>
          </p:cNvPicPr>
          <p:nvPr/>
        </p:nvPicPr>
        <p:blipFill>
          <a:blip r:embed="rId2"/>
          <a:srcRect/>
          <a:stretch>
            <a:fillRect/>
          </a:stretch>
        </p:blipFill>
        <p:spPr bwMode="auto">
          <a:xfrm>
            <a:off x="197638" y="3103640"/>
            <a:ext cx="6023742" cy="3557030"/>
          </a:xfrm>
          <a:prstGeom prst="rect">
            <a:avLst/>
          </a:prstGeom>
          <a:ln w="228600" cap="sq" cmpd="thickThin">
            <a:solidFill>
              <a:srgbClr val="000000"/>
            </a:solidFill>
            <a:prstDash val="solid"/>
            <a:miter lim="800000"/>
          </a:ln>
          <a:effectLst>
            <a:innerShdw blurRad="76200">
              <a:srgbClr val="000000"/>
            </a:innerShdw>
          </a:effectLst>
        </p:spPr>
      </p:pic>
      <p:pic>
        <p:nvPicPr>
          <p:cNvPr id="1028" name="Picture 4" descr="L:\عکس های گوگل ارس واندوم\5.jpg"/>
          <p:cNvPicPr>
            <a:picLocks noChangeAspect="1" noChangeArrowheads="1"/>
          </p:cNvPicPr>
          <p:nvPr/>
        </p:nvPicPr>
        <p:blipFill>
          <a:blip r:embed="rId3"/>
          <a:srcRect/>
          <a:stretch>
            <a:fillRect/>
          </a:stretch>
        </p:blipFill>
        <p:spPr bwMode="auto">
          <a:xfrm>
            <a:off x="2733520" y="3067921"/>
            <a:ext cx="6144720" cy="3628468"/>
          </a:xfrm>
          <a:prstGeom prst="rect">
            <a:avLst/>
          </a:prstGeom>
          <a:ln w="228600" cap="sq" cmpd="thickThin">
            <a:solidFill>
              <a:srgbClr val="000000"/>
            </a:solidFill>
            <a:prstDash val="solid"/>
            <a:miter lim="800000"/>
          </a:ln>
          <a:effectLst>
            <a:innerShdw blurRad="76200">
              <a:srgbClr val="000000"/>
            </a:innerShdw>
          </a:effectLst>
        </p:spPr>
      </p:pic>
      <p:sp>
        <p:nvSpPr>
          <p:cNvPr id="12" name="Left Arrow 11"/>
          <p:cNvSpPr/>
          <p:nvPr/>
        </p:nvSpPr>
        <p:spPr>
          <a:xfrm>
            <a:off x="6500788" y="2285994"/>
            <a:ext cx="785818"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671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blinds(horizontal)">
                                      <p:cBhvr>
                                        <p:cTn id="1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95300" y="115890"/>
            <a:ext cx="8229600" cy="865187"/>
          </a:xfrm>
        </p:spPr>
        <p:txBody>
          <a:bodyPr/>
          <a:lstStyle/>
          <a:p>
            <a:pPr algn="r"/>
            <a:r>
              <a:rPr lang="fa-IR" sz="3600" b="1" dirty="0">
                <a:solidFill>
                  <a:schemeClr val="bg1"/>
                </a:solidFill>
                <a:cs typeface="B Homa" panose="00000400000000000000" pitchFamily="2" charset="-78"/>
              </a:rPr>
              <a:t>تاریخچه شکل گیری</a:t>
            </a:r>
            <a:endParaRPr lang="en-US" sz="3600" b="1" dirty="0">
              <a:solidFill>
                <a:schemeClr val="bg1"/>
              </a:solidFill>
              <a:cs typeface="B Homa" panose="00000400000000000000" pitchFamily="2" charset="-78"/>
            </a:endParaRPr>
          </a:p>
        </p:txBody>
      </p:sp>
      <p:sp>
        <p:nvSpPr>
          <p:cNvPr id="6147" name="Rectangle 3"/>
          <p:cNvSpPr>
            <a:spLocks noChangeArrowheads="1"/>
          </p:cNvSpPr>
          <p:nvPr/>
        </p:nvSpPr>
        <p:spPr bwMode="auto">
          <a:xfrm>
            <a:off x="325678" y="1928815"/>
            <a:ext cx="8573850" cy="769441"/>
          </a:xfrm>
          <a:prstGeom prst="rect">
            <a:avLst/>
          </a:prstGeom>
          <a:noFill/>
          <a:ln w="9525">
            <a:noFill/>
            <a:miter lim="800000"/>
            <a:headEnd/>
            <a:tailEnd/>
          </a:ln>
        </p:spPr>
        <p:txBody>
          <a:bodyPr wrap="square">
            <a:spAutoFit/>
          </a:bodyPr>
          <a:lstStyle/>
          <a:p>
            <a:pPr algn="r"/>
            <a:r>
              <a:rPr lang="fa-IR" sz="2200" dirty="0">
                <a:solidFill>
                  <a:schemeClr val="bg1"/>
                </a:solidFill>
                <a:cs typeface="B Homa" panose="00000400000000000000" pitchFamily="2" charset="-78"/>
              </a:rPr>
              <a:t>درسالهای1677-1670 ژول هاردوان مانسار تبدیل اراضی به خانه های استیجاری (میدان مسکونی) را دردست گرفت و برای اولین بار میدان را طراحی کرد.</a:t>
            </a:r>
          </a:p>
        </p:txBody>
      </p:sp>
      <p:sp>
        <p:nvSpPr>
          <p:cNvPr id="6148" name="Rectangle 4"/>
          <p:cNvSpPr>
            <a:spLocks noChangeArrowheads="1"/>
          </p:cNvSpPr>
          <p:nvPr/>
        </p:nvSpPr>
        <p:spPr bwMode="auto">
          <a:xfrm>
            <a:off x="1857358" y="4214818"/>
            <a:ext cx="6683375" cy="769441"/>
          </a:xfrm>
          <a:prstGeom prst="rect">
            <a:avLst/>
          </a:prstGeom>
          <a:noFill/>
          <a:ln w="9525">
            <a:noFill/>
            <a:miter lim="800000"/>
            <a:headEnd/>
            <a:tailEnd/>
          </a:ln>
        </p:spPr>
        <p:txBody>
          <a:bodyPr>
            <a:spAutoFit/>
          </a:bodyPr>
          <a:lstStyle/>
          <a:p>
            <a:pPr algn="r"/>
            <a:r>
              <a:rPr lang="fa-IR" sz="2200" dirty="0">
                <a:solidFill>
                  <a:schemeClr val="bg1"/>
                </a:solidFill>
                <a:cs typeface="B Homa" panose="00000400000000000000" pitchFamily="2" charset="-78"/>
              </a:rPr>
              <a:t>آکادمی های متعدد، یک کتابخانه ملی جدید، رویال مینت و</a:t>
            </a:r>
          </a:p>
          <a:p>
            <a:pPr algn="r"/>
            <a:r>
              <a:rPr lang="fa-IR" sz="2200" dirty="0">
                <a:solidFill>
                  <a:schemeClr val="bg1"/>
                </a:solidFill>
                <a:cs typeface="B Homa" panose="00000400000000000000" pitchFamily="2" charset="-78"/>
              </a:rPr>
              <a:t> ویلاهای مسکونی سفرای خارجی</a:t>
            </a:r>
          </a:p>
        </p:txBody>
      </p:sp>
      <p:pic>
        <p:nvPicPr>
          <p:cNvPr id="6149" name="Picture 8" descr="C:\Users\hasty\Pictures\v\220px-Jules_Hardouin_Mansart_by_Lemoyne   en.wikipedia.org"/>
          <p:cNvPicPr>
            <a:picLocks noChangeAspect="1" noChangeArrowheads="1"/>
          </p:cNvPicPr>
          <p:nvPr/>
        </p:nvPicPr>
        <p:blipFill>
          <a:blip r:embed="rId2"/>
          <a:srcRect/>
          <a:stretch>
            <a:fillRect/>
          </a:stretch>
        </p:blipFill>
        <p:spPr bwMode="auto">
          <a:xfrm>
            <a:off x="202475" y="3000372"/>
            <a:ext cx="2271712" cy="2727325"/>
          </a:xfrm>
          <a:prstGeom prst="rect">
            <a:avLst/>
          </a:prstGeom>
          <a:ln w="228600" cap="sq" cmpd="thickThin">
            <a:solidFill>
              <a:srgbClr val="000000"/>
            </a:solidFill>
            <a:prstDash val="solid"/>
            <a:miter lim="800000"/>
          </a:ln>
          <a:effectLst>
            <a:innerShdw blurRad="76200">
              <a:srgbClr val="000000"/>
            </a:innerShdw>
          </a:effectLst>
        </p:spPr>
      </p:pic>
      <p:sp>
        <p:nvSpPr>
          <p:cNvPr id="6150" name="Rectangle 7"/>
          <p:cNvSpPr>
            <a:spLocks noChangeArrowheads="1"/>
          </p:cNvSpPr>
          <p:nvPr/>
        </p:nvSpPr>
        <p:spPr bwMode="auto">
          <a:xfrm>
            <a:off x="2714612" y="5072074"/>
            <a:ext cx="6188088" cy="769441"/>
          </a:xfrm>
          <a:prstGeom prst="rect">
            <a:avLst/>
          </a:prstGeom>
          <a:noFill/>
          <a:ln w="9525">
            <a:noFill/>
            <a:miter lim="800000"/>
            <a:headEnd/>
            <a:tailEnd/>
          </a:ln>
        </p:spPr>
        <p:txBody>
          <a:bodyPr wrap="square">
            <a:spAutoFit/>
          </a:bodyPr>
          <a:lstStyle/>
          <a:p>
            <a:pPr algn="r"/>
            <a:r>
              <a:rPr lang="fa-IR" sz="2200" dirty="0">
                <a:solidFill>
                  <a:schemeClr val="bg1"/>
                </a:solidFill>
                <a:cs typeface="B Homa" panose="00000400000000000000" pitchFamily="2" charset="-78"/>
              </a:rPr>
              <a:t>با واگذاری زمین به شهرداری پاریس            مانسارطرح های اولیه میدان امروزی را طراحی کرد.</a:t>
            </a:r>
          </a:p>
        </p:txBody>
      </p:sp>
      <p:sp>
        <p:nvSpPr>
          <p:cNvPr id="6151" name="Rectangle 2"/>
          <p:cNvSpPr>
            <a:spLocks noChangeArrowheads="1"/>
          </p:cNvSpPr>
          <p:nvPr/>
        </p:nvSpPr>
        <p:spPr bwMode="auto">
          <a:xfrm>
            <a:off x="3387177" y="1285862"/>
            <a:ext cx="5476178" cy="430887"/>
          </a:xfrm>
          <a:prstGeom prst="rect">
            <a:avLst/>
          </a:prstGeom>
          <a:noFill/>
          <a:ln w="9525">
            <a:noFill/>
            <a:miter lim="800000"/>
            <a:headEnd/>
            <a:tailEnd/>
          </a:ln>
        </p:spPr>
        <p:txBody>
          <a:bodyPr wrap="none">
            <a:spAutoFit/>
          </a:bodyPr>
          <a:lstStyle/>
          <a:p>
            <a:pPr algn="r"/>
            <a:r>
              <a:rPr lang="fa-IR" sz="2200" dirty="0">
                <a:solidFill>
                  <a:schemeClr val="bg1"/>
                </a:solidFill>
                <a:cs typeface="B Homa" panose="00000400000000000000" pitchFamily="2" charset="-78"/>
              </a:rPr>
              <a:t> اراضی این میدان متعلق به ویلا و باغ دوک واندوم بود.</a:t>
            </a:r>
          </a:p>
        </p:txBody>
      </p:sp>
      <p:sp>
        <p:nvSpPr>
          <p:cNvPr id="13" name="Left Arrow 12"/>
          <p:cNvSpPr/>
          <p:nvPr/>
        </p:nvSpPr>
        <p:spPr>
          <a:xfrm>
            <a:off x="4721642" y="5179231"/>
            <a:ext cx="785818"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399907" y="3164864"/>
            <a:ext cx="1928826" cy="261610"/>
          </a:xfrm>
          <a:prstGeom prst="rect">
            <a:avLst/>
          </a:prstGeom>
          <a:noFill/>
        </p:spPr>
        <p:txBody>
          <a:bodyPr wrap="square" rtlCol="0">
            <a:spAutoFit/>
          </a:bodyPr>
          <a:lstStyle/>
          <a:p>
            <a:r>
              <a:rPr lang="en-US" sz="1100" dirty="0">
                <a:solidFill>
                  <a:schemeClr val="bg1"/>
                </a:solidFill>
              </a:rPr>
              <a:t>En.wikipedia.org</a:t>
            </a:r>
          </a:p>
        </p:txBody>
      </p:sp>
      <p:sp>
        <p:nvSpPr>
          <p:cNvPr id="15" name="Flowchart: Connector 14"/>
          <p:cNvSpPr/>
          <p:nvPr/>
        </p:nvSpPr>
        <p:spPr>
          <a:xfrm>
            <a:off x="8858280" y="142873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Connector 15"/>
          <p:cNvSpPr/>
          <p:nvPr/>
        </p:nvSpPr>
        <p:spPr>
          <a:xfrm>
            <a:off x="8858280" y="2071678"/>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Connector 16"/>
          <p:cNvSpPr/>
          <p:nvPr/>
        </p:nvSpPr>
        <p:spPr>
          <a:xfrm>
            <a:off x="8858280" y="285749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8929718" y="5214950"/>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106455" y="3571878"/>
            <a:ext cx="5466073" cy="800219"/>
          </a:xfrm>
          <a:prstGeom prst="rect">
            <a:avLst/>
          </a:prstGeom>
          <a:noFill/>
        </p:spPr>
        <p:txBody>
          <a:bodyPr wrap="square" rtlCol="0">
            <a:spAutoFit/>
          </a:bodyPr>
          <a:lstStyle/>
          <a:p>
            <a:pPr algn="r"/>
            <a:r>
              <a:rPr lang="fa-IR" sz="2200" dirty="0">
                <a:solidFill>
                  <a:schemeClr val="bg1"/>
                </a:solidFill>
                <a:cs typeface="B Homa" panose="00000400000000000000" pitchFamily="2" charset="-78"/>
              </a:rPr>
              <a:t>میدان مجسمه ای یادمانی (به افتخار لوئی چهاردهم)</a:t>
            </a:r>
          </a:p>
          <a:p>
            <a:pPr algn="r"/>
            <a:endParaRPr lang="en-US" sz="2400" dirty="0">
              <a:solidFill>
                <a:schemeClr val="bg1"/>
              </a:solidFill>
            </a:endParaRPr>
          </a:p>
        </p:txBody>
      </p:sp>
      <p:sp>
        <p:nvSpPr>
          <p:cNvPr id="26" name="Bevel 25"/>
          <p:cNvSpPr/>
          <p:nvPr/>
        </p:nvSpPr>
        <p:spPr>
          <a:xfrm>
            <a:off x="8572528" y="3714752"/>
            <a:ext cx="142876" cy="142876"/>
          </a:xfrm>
          <a:prstGeom prst="bevel">
            <a:avLst/>
          </a:prstGeom>
          <a:solidFill>
            <a:srgbClr val="321547"/>
          </a:solidFill>
          <a:ln>
            <a:solidFill>
              <a:srgbClr val="FFFF00">
                <a:alpha val="4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Bevel 26"/>
          <p:cNvSpPr/>
          <p:nvPr/>
        </p:nvSpPr>
        <p:spPr>
          <a:xfrm>
            <a:off x="8572528" y="4357694"/>
            <a:ext cx="142876" cy="142876"/>
          </a:xfrm>
          <a:prstGeom prst="bevel">
            <a:avLst/>
          </a:prstGeom>
          <a:solidFill>
            <a:srgbClr val="321547"/>
          </a:solidFill>
          <a:ln>
            <a:solidFill>
              <a:srgbClr val="FFFF00">
                <a:alpha val="4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2714612" y="2714622"/>
            <a:ext cx="6072230" cy="1138773"/>
          </a:xfrm>
          <a:prstGeom prst="rect">
            <a:avLst/>
          </a:prstGeom>
          <a:noFill/>
        </p:spPr>
        <p:txBody>
          <a:bodyPr wrap="square" rtlCol="0">
            <a:spAutoFit/>
          </a:bodyPr>
          <a:lstStyle/>
          <a:p>
            <a:pPr algn="r"/>
            <a:r>
              <a:rPr lang="fa-IR" sz="2200" dirty="0">
                <a:solidFill>
                  <a:schemeClr val="bg1"/>
                </a:solidFill>
                <a:cs typeface="B Homa" panose="00000400000000000000" pitchFamily="2" charset="-78"/>
              </a:rPr>
              <a:t>سال 1685 لووا اراضی متعلق به هتل وندوم و املاک مجاور را به تصرف درآورد.</a:t>
            </a:r>
          </a:p>
          <a:p>
            <a:pPr algn="r"/>
            <a:endParaRPr lang="en-US" sz="2400" dirty="0">
              <a:solidFill>
                <a:schemeClr val="bg1"/>
              </a:solidFill>
            </a:endParaRPr>
          </a:p>
        </p:txBody>
      </p:sp>
      <p:sp>
        <p:nvSpPr>
          <p:cNvPr id="31" name="TextBox 30"/>
          <p:cNvSpPr txBox="1"/>
          <p:nvPr/>
        </p:nvSpPr>
        <p:spPr>
          <a:xfrm>
            <a:off x="2907879" y="6011768"/>
            <a:ext cx="1571604" cy="307777"/>
          </a:xfrm>
          <a:prstGeom prst="rect">
            <a:avLst/>
          </a:prstGeom>
          <a:noFill/>
        </p:spPr>
        <p:txBody>
          <a:bodyPr wrap="square" rtlCol="0">
            <a:spAutoFit/>
          </a:bodyPr>
          <a:lstStyle/>
          <a:p>
            <a:pPr algn="r"/>
            <a:r>
              <a:rPr lang="fa-IR" sz="1400" b="1" dirty="0">
                <a:solidFill>
                  <a:schemeClr val="bg1"/>
                </a:solidFill>
                <a:cs typeface="B Mitra" pitchFamily="2" charset="-78"/>
              </a:rPr>
              <a:t>(موریس،221:1390)</a:t>
            </a:r>
            <a:endParaRPr lang="en-US" sz="1400" b="1" dirty="0">
              <a:solidFill>
                <a:schemeClr val="bg1"/>
              </a:solidFill>
              <a:cs typeface="B Mitra" pitchFamily="2" charset="-78"/>
            </a:endParaRPr>
          </a:p>
        </p:txBody>
      </p:sp>
    </p:spTree>
    <p:extLst>
      <p:ext uri="{BB962C8B-B14F-4D97-AF65-F5344CB8AC3E}">
        <p14:creationId xmlns:p14="http://schemas.microsoft.com/office/powerpoint/2010/main" val="597066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blinds(horizontal)">
                                      <p:cBhvr>
                                        <p:cTn id="7" dur="5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linds(horizont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linds(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linds(horizontal)">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148"/>
                                        </p:tgtEl>
                                        <p:attrNameLst>
                                          <p:attrName>style.visibility</p:attrName>
                                        </p:attrNameLst>
                                      </p:cBhvr>
                                      <p:to>
                                        <p:strVal val="visible"/>
                                      </p:to>
                                    </p:set>
                                    <p:animEffect transition="in" filter="blinds(horizontal)">
                                      <p:cBhvr>
                                        <p:cTn id="27"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23" grpId="0"/>
      <p:bldP spid="26"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
          <p:cNvSpPr>
            <a:spLocks noChangeArrowheads="1"/>
          </p:cNvSpPr>
          <p:nvPr/>
        </p:nvSpPr>
        <p:spPr bwMode="auto">
          <a:xfrm>
            <a:off x="-142908" y="909534"/>
            <a:ext cx="8929718" cy="3139321"/>
          </a:xfrm>
          <a:prstGeom prst="rect">
            <a:avLst/>
          </a:prstGeom>
          <a:noFill/>
          <a:ln w="9525">
            <a:noFill/>
            <a:miter lim="800000"/>
            <a:headEnd/>
            <a:tailEnd/>
          </a:ln>
        </p:spPr>
        <p:txBody>
          <a:bodyPr wrap="square">
            <a:spAutoFit/>
          </a:bodyPr>
          <a:lstStyle/>
          <a:p>
            <a:pPr algn="r"/>
            <a:r>
              <a:rPr lang="fa-IR" sz="2200" dirty="0">
                <a:solidFill>
                  <a:schemeClr val="bg1"/>
                </a:solidFill>
                <a:cs typeface="B Homa" panose="00000400000000000000" pitchFamily="2" charset="-78"/>
              </a:rPr>
              <a:t>    سال 1699 سرانجام میدان به نام لوئی چهاردهم نام گرفت و مجسمه سواره با شکوهی در مرکز آن قرار داده شد.</a:t>
            </a:r>
          </a:p>
          <a:p>
            <a:pPr algn="r"/>
            <a:r>
              <a:rPr lang="fa-IR" sz="2200" dirty="0">
                <a:solidFill>
                  <a:schemeClr val="bg1"/>
                </a:solidFill>
                <a:cs typeface="B Homa" panose="00000400000000000000" pitchFamily="2" charset="-78"/>
              </a:rPr>
              <a:t>    مانسارد به مشارکت جهت طراحی نماهای جدید متحد الشکل سه طبقه ای فراخوانده شد          نیازمندتوافق     </a:t>
            </a:r>
            <a:r>
              <a:rPr lang="fa-IR" sz="2200" dirty="0" smtClean="0">
                <a:solidFill>
                  <a:schemeClr val="bg1"/>
                </a:solidFill>
                <a:cs typeface="B Homa" panose="00000400000000000000" pitchFamily="2" charset="-78"/>
              </a:rPr>
              <a:t>         </a:t>
            </a:r>
            <a:r>
              <a:rPr lang="fa-IR" sz="2200" dirty="0">
                <a:solidFill>
                  <a:schemeClr val="bg1"/>
                </a:solidFill>
                <a:cs typeface="B Homa" panose="00000400000000000000" pitchFamily="2" charset="-78"/>
              </a:rPr>
              <a:t>خریداران زمین های دور میدان</a:t>
            </a:r>
            <a:r>
              <a:rPr lang="fa-IR" sz="2200" dirty="0"/>
              <a:t>.</a:t>
            </a:r>
            <a:endParaRPr lang="fa-IR" sz="2200" dirty="0">
              <a:solidFill>
                <a:schemeClr val="bg1"/>
              </a:solidFill>
              <a:cs typeface="B Homa" panose="00000400000000000000" pitchFamily="2" charset="-78"/>
            </a:endParaRPr>
          </a:p>
          <a:p>
            <a:pPr algn="r"/>
            <a:r>
              <a:rPr lang="fa-IR" sz="2200" dirty="0">
                <a:solidFill>
                  <a:schemeClr val="bg1"/>
                </a:solidFill>
                <a:cs typeface="B Homa" panose="00000400000000000000" pitchFamily="2" charset="-78"/>
              </a:rPr>
              <a:t>    نمای ساختمان ها پیش از خود ساختمان ها ساخته شد   </a:t>
            </a:r>
          </a:p>
          <a:p>
            <a:pPr algn="r"/>
            <a:r>
              <a:rPr lang="fa-IR" sz="2200" dirty="0">
                <a:solidFill>
                  <a:schemeClr val="bg1"/>
                </a:solidFill>
                <a:cs typeface="B Homa" panose="00000400000000000000" pitchFamily="2" charset="-78"/>
              </a:rPr>
              <a:t>    و عمارت های خصوصی کاملا مشابه ای در پشت </a:t>
            </a:r>
            <a:r>
              <a:rPr lang="fa-IR" sz="2200" dirty="0" smtClean="0">
                <a:solidFill>
                  <a:schemeClr val="bg1"/>
                </a:solidFill>
                <a:cs typeface="B Homa" panose="00000400000000000000" pitchFamily="2" charset="-78"/>
              </a:rPr>
              <a:t> </a:t>
            </a:r>
            <a:r>
              <a:rPr lang="fa-IR" sz="2200" dirty="0">
                <a:solidFill>
                  <a:schemeClr val="bg1"/>
                </a:solidFill>
                <a:cs typeface="B Homa" panose="00000400000000000000" pitchFamily="2" charset="-78"/>
              </a:rPr>
              <a:t>این نماها ایجاد شد.  </a:t>
            </a:r>
            <a:endParaRPr lang="en-US" sz="2200" dirty="0">
              <a:solidFill>
                <a:schemeClr val="bg1"/>
              </a:solidFill>
              <a:cs typeface="B Homa" panose="00000400000000000000" pitchFamily="2" charset="-78"/>
            </a:endParaRPr>
          </a:p>
          <a:p>
            <a:pPr algn="r"/>
            <a:endParaRPr lang="fa-IR" sz="2200" dirty="0">
              <a:solidFill>
                <a:schemeClr val="bg1"/>
              </a:solidFill>
              <a:cs typeface="B Homa" panose="00000400000000000000" pitchFamily="2" charset="-78"/>
            </a:endParaRPr>
          </a:p>
          <a:p>
            <a:pPr algn="r"/>
            <a:r>
              <a:rPr lang="fa-IR" sz="2200" dirty="0">
                <a:solidFill>
                  <a:schemeClr val="bg1"/>
                </a:solidFill>
                <a:cs typeface="B Homa" panose="00000400000000000000" pitchFamily="2" charset="-78"/>
              </a:rPr>
              <a:t>   </a:t>
            </a:r>
          </a:p>
          <a:p>
            <a:pPr algn="r"/>
            <a:endParaRPr lang="en-US" sz="2200" dirty="0"/>
          </a:p>
        </p:txBody>
      </p:sp>
      <p:pic>
        <p:nvPicPr>
          <p:cNvPr id="7" name="Picture 6" descr="C:\Users\khazar\Desktop\place vendome\pics\place-vendome.jpg"/>
          <p:cNvPicPr/>
          <p:nvPr/>
        </p:nvPicPr>
        <p:blipFill>
          <a:blip r:embed="rId2"/>
          <a:srcRect/>
          <a:stretch>
            <a:fillRect/>
          </a:stretch>
        </p:blipFill>
        <p:spPr bwMode="auto">
          <a:xfrm>
            <a:off x="214282" y="2857496"/>
            <a:ext cx="4357718" cy="3790946"/>
          </a:xfrm>
          <a:prstGeom prst="rect">
            <a:avLst/>
          </a:prstGeom>
          <a:ln w="228600" cap="sq" cmpd="thickThin">
            <a:solidFill>
              <a:srgbClr val="000000"/>
            </a:solidFill>
            <a:prstDash val="solid"/>
            <a:miter lim="800000"/>
          </a:ln>
          <a:effectLst>
            <a:innerShdw blurRad="76200">
              <a:srgbClr val="000000"/>
            </a:innerShdw>
          </a:effectLst>
        </p:spPr>
      </p:pic>
      <p:sp>
        <p:nvSpPr>
          <p:cNvPr id="19" name="Left Arrow 18"/>
          <p:cNvSpPr/>
          <p:nvPr/>
        </p:nvSpPr>
        <p:spPr>
          <a:xfrm>
            <a:off x="6654574" y="2004407"/>
            <a:ext cx="642942"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500694" y="3143250"/>
            <a:ext cx="1928794" cy="430887"/>
          </a:xfrm>
          <a:prstGeom prst="rect">
            <a:avLst/>
          </a:prstGeom>
          <a:noFill/>
        </p:spPr>
        <p:txBody>
          <a:bodyPr wrap="square" rtlCol="0">
            <a:spAutoFit/>
          </a:bodyPr>
          <a:lstStyle/>
          <a:p>
            <a:pPr algn="r"/>
            <a:r>
              <a:rPr lang="en-US" sz="1100" dirty="0">
                <a:solidFill>
                  <a:schemeClr val="bg1"/>
                </a:solidFill>
              </a:rPr>
              <a:t>(http://people.umass.edu)</a:t>
            </a:r>
          </a:p>
          <a:p>
            <a:pPr algn="r"/>
            <a:endParaRPr lang="en-US" sz="1100" dirty="0">
              <a:solidFill>
                <a:schemeClr val="bg1"/>
              </a:solidFill>
            </a:endParaRPr>
          </a:p>
        </p:txBody>
      </p:sp>
      <p:sp>
        <p:nvSpPr>
          <p:cNvPr id="12" name="Flowchart: Connector 11"/>
          <p:cNvSpPr/>
          <p:nvPr/>
        </p:nvSpPr>
        <p:spPr>
          <a:xfrm>
            <a:off x="8872598" y="928731"/>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Connector 12"/>
          <p:cNvSpPr/>
          <p:nvPr/>
        </p:nvSpPr>
        <p:spPr>
          <a:xfrm>
            <a:off x="8872598" y="176806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Connector 14"/>
          <p:cNvSpPr/>
          <p:nvPr/>
        </p:nvSpPr>
        <p:spPr>
          <a:xfrm>
            <a:off x="8872598" y="240775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42908" y="6627169"/>
            <a:ext cx="2357454" cy="430887"/>
          </a:xfrm>
          <a:prstGeom prst="rect">
            <a:avLst/>
          </a:prstGeom>
          <a:noFill/>
        </p:spPr>
        <p:txBody>
          <a:bodyPr wrap="square" rtlCol="0">
            <a:spAutoFit/>
          </a:bodyPr>
          <a:lstStyle/>
          <a:p>
            <a:r>
              <a:rPr lang="en-US" sz="1100" dirty="0">
                <a:solidFill>
                  <a:schemeClr val="bg1"/>
                </a:solidFill>
              </a:rPr>
              <a:t>(http://people.umass.edu)</a:t>
            </a:r>
          </a:p>
          <a:p>
            <a:endParaRPr lang="en-US" sz="1100" dirty="0">
              <a:solidFill>
                <a:schemeClr val="bg1"/>
              </a:solidFill>
            </a:endParaRPr>
          </a:p>
        </p:txBody>
      </p:sp>
      <p:sp>
        <p:nvSpPr>
          <p:cNvPr id="10" name="Flowchart: Connector 9"/>
          <p:cNvSpPr/>
          <p:nvPr/>
        </p:nvSpPr>
        <p:spPr>
          <a:xfrm>
            <a:off x="2285984" y="4500570"/>
            <a:ext cx="642942" cy="571504"/>
          </a:xfrm>
          <a:prstGeom prst="flowChartConnector">
            <a:avLst/>
          </a:prstGeom>
          <a:noFill/>
          <a:ln>
            <a:solidFill>
              <a:srgbClr val="3215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flipV="1">
            <a:off x="2786050" y="3857628"/>
            <a:ext cx="2714644" cy="714380"/>
          </a:xfrm>
          <a:prstGeom prst="line">
            <a:avLst/>
          </a:prstGeom>
          <a:ln>
            <a:solidFill>
              <a:srgbClr val="321547"/>
            </a:solidFill>
          </a:ln>
        </p:spPr>
        <p:style>
          <a:lnRef idx="2">
            <a:schemeClr val="accent6"/>
          </a:lnRef>
          <a:fillRef idx="0">
            <a:schemeClr val="accent6"/>
          </a:fillRef>
          <a:effectRef idx="1">
            <a:schemeClr val="accent6"/>
          </a:effectRef>
          <a:fontRef idx="minor">
            <a:schemeClr val="tx1"/>
          </a:fontRef>
        </p:style>
      </p:cxnSp>
      <p:cxnSp>
        <p:nvCxnSpPr>
          <p:cNvPr id="17" name="Straight Connector 16"/>
          <p:cNvCxnSpPr>
            <a:stCxn id="10" idx="5"/>
          </p:cNvCxnSpPr>
          <p:nvPr/>
        </p:nvCxnSpPr>
        <p:spPr>
          <a:xfrm rot="16200000" flipH="1">
            <a:off x="4054448" y="3768703"/>
            <a:ext cx="369447" cy="2808801"/>
          </a:xfrm>
          <a:prstGeom prst="line">
            <a:avLst/>
          </a:prstGeom>
          <a:ln>
            <a:solidFill>
              <a:srgbClr val="321547"/>
            </a:solidFill>
          </a:ln>
        </p:spPr>
        <p:style>
          <a:lnRef idx="2">
            <a:schemeClr val="accent2"/>
          </a:lnRef>
          <a:fillRef idx="0">
            <a:schemeClr val="accent2"/>
          </a:fillRef>
          <a:effectRef idx="1">
            <a:schemeClr val="accent2"/>
          </a:effectRef>
          <a:fontRef idx="minor">
            <a:schemeClr val="tx1"/>
          </a:fontRef>
        </p:style>
      </p:cxnSp>
      <p:pic>
        <p:nvPicPr>
          <p:cNvPr id="2050" name="Picture 2" descr="L:\400px-Louis_XIV_statue_equestre.jpg"/>
          <p:cNvPicPr>
            <a:picLocks noChangeAspect="1" noChangeArrowheads="1"/>
          </p:cNvPicPr>
          <p:nvPr/>
        </p:nvPicPr>
        <p:blipFill>
          <a:blip r:embed="rId3"/>
          <a:srcRect/>
          <a:stretch>
            <a:fillRect/>
          </a:stretch>
        </p:blipFill>
        <p:spPr bwMode="auto">
          <a:xfrm>
            <a:off x="5643570" y="3643314"/>
            <a:ext cx="1857388" cy="2786082"/>
          </a:xfrm>
          <a:prstGeom prst="rect">
            <a:avLst/>
          </a:prstGeom>
          <a:ln w="228600" cap="sq" cmpd="thickThin">
            <a:solidFill>
              <a:srgbClr val="000000"/>
            </a:solidFill>
            <a:prstDash val="solid"/>
            <a:miter lim="800000"/>
          </a:ln>
          <a:effectLst>
            <a:innerShdw blurRad="76200">
              <a:srgbClr val="000000"/>
            </a:innerShdw>
          </a:effectLst>
        </p:spPr>
      </p:pic>
      <p:sp>
        <p:nvSpPr>
          <p:cNvPr id="21" name="Rounded Rectangle 20"/>
          <p:cNvSpPr/>
          <p:nvPr/>
        </p:nvSpPr>
        <p:spPr>
          <a:xfrm>
            <a:off x="5429256" y="6429396"/>
            <a:ext cx="2143140" cy="1428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http:llcommons.wikimedia.org</a:t>
            </a:r>
          </a:p>
        </p:txBody>
      </p:sp>
    </p:spTree>
    <p:extLst>
      <p:ext uri="{BB962C8B-B14F-4D97-AF65-F5344CB8AC3E}">
        <p14:creationId xmlns:p14="http://schemas.microsoft.com/office/powerpoint/2010/main" val="65480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par>
                                <p:cTn id="18" presetID="3" presetClass="entr" presetSubtype="10"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blinds(horizontal)">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blinds(horizontal)">
                                      <p:cBhvr>
                                        <p:cTn id="2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C:\Users\hasty\Pictures\v\3.jpg"/>
          <p:cNvPicPr>
            <a:picLocks noChangeAspect="1" noChangeArrowheads="1"/>
          </p:cNvPicPr>
          <p:nvPr/>
        </p:nvPicPr>
        <p:blipFill>
          <a:blip r:embed="rId2"/>
          <a:srcRect/>
          <a:stretch>
            <a:fillRect/>
          </a:stretch>
        </p:blipFill>
        <p:spPr bwMode="auto">
          <a:xfrm>
            <a:off x="2571736" y="3143250"/>
            <a:ext cx="4533900" cy="3457575"/>
          </a:xfrm>
          <a:prstGeom prst="rect">
            <a:avLst/>
          </a:prstGeom>
          <a:ln w="228600" cap="sq" cmpd="thickThin">
            <a:solidFill>
              <a:srgbClr val="000000"/>
            </a:solidFill>
            <a:prstDash val="solid"/>
            <a:miter lim="800000"/>
          </a:ln>
          <a:effectLst>
            <a:innerShdw blurRad="76200">
              <a:srgbClr val="000000"/>
            </a:innerShdw>
          </a:effectLst>
        </p:spPr>
      </p:pic>
      <p:pic>
        <p:nvPicPr>
          <p:cNvPr id="8195" name="Picture 5" descr="C:\Users\hasty\Pictures\v\221px-Vendome_Column_A      commons.wikimedia.org.jpg"/>
          <p:cNvPicPr>
            <a:picLocks noGrp="1" noChangeAspect="1" noChangeArrowheads="1"/>
          </p:cNvPicPr>
          <p:nvPr>
            <p:ph idx="1"/>
          </p:nvPr>
        </p:nvPicPr>
        <p:blipFill>
          <a:blip r:embed="rId3"/>
          <a:srcRect/>
          <a:stretch>
            <a:fillRect/>
          </a:stretch>
        </p:blipFill>
        <p:spPr>
          <a:xfrm>
            <a:off x="119927" y="2975960"/>
            <a:ext cx="1944687" cy="5253037"/>
          </a:xfrm>
          <a:prstGeom prst="rect">
            <a:avLst/>
          </a:prstGeom>
          <a:ln w="228600" cap="sq" cmpd="thickThin">
            <a:solidFill>
              <a:srgbClr val="000000"/>
            </a:solidFill>
            <a:prstDash val="solid"/>
            <a:miter lim="800000"/>
          </a:ln>
          <a:effectLst>
            <a:innerShdw blurRad="76200">
              <a:srgbClr val="000000"/>
            </a:innerShdw>
          </a:effectLst>
        </p:spPr>
      </p:pic>
      <p:sp>
        <p:nvSpPr>
          <p:cNvPr id="2" name="Rounded Rectangle 1"/>
          <p:cNvSpPr/>
          <p:nvPr/>
        </p:nvSpPr>
        <p:spPr>
          <a:xfrm>
            <a:off x="1183485" y="997573"/>
            <a:ext cx="7920038" cy="192882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fa-IR" sz="2200" dirty="0">
                <a:solidFill>
                  <a:schemeClr val="bg1"/>
                </a:solidFill>
                <a:cs typeface="B Homa" panose="00000400000000000000" pitchFamily="2" charset="-78"/>
              </a:rPr>
              <a:t>  مجسمه ی سواره          </a:t>
            </a:r>
            <a:r>
              <a:rPr lang="fa-IR" sz="2200" dirty="0" smtClean="0">
                <a:solidFill>
                  <a:schemeClr val="bg1"/>
                </a:solidFill>
                <a:cs typeface="B Homa" panose="00000400000000000000" pitchFamily="2" charset="-78"/>
              </a:rPr>
              <a:t>  مقیاسی </a:t>
            </a:r>
            <a:r>
              <a:rPr lang="fa-IR" sz="2200" dirty="0">
                <a:solidFill>
                  <a:schemeClr val="bg1"/>
                </a:solidFill>
                <a:cs typeface="B Homa" panose="00000400000000000000" pitchFamily="2" charset="-78"/>
              </a:rPr>
              <a:t>متناسب با میدان       </a:t>
            </a:r>
            <a:r>
              <a:rPr lang="fa-IR" sz="2200" dirty="0" smtClean="0">
                <a:solidFill>
                  <a:schemeClr val="bg1"/>
                </a:solidFill>
                <a:cs typeface="B Homa" panose="00000400000000000000" pitchFamily="2" charset="-78"/>
              </a:rPr>
              <a:t>     </a:t>
            </a:r>
            <a:r>
              <a:rPr lang="fa-IR" sz="2200" dirty="0">
                <a:solidFill>
                  <a:schemeClr val="bg1"/>
                </a:solidFill>
                <a:cs typeface="B Homa" panose="00000400000000000000" pitchFamily="2" charset="-78"/>
              </a:rPr>
              <a:t>در دوران انقلاب ویران شد.  </a:t>
            </a:r>
          </a:p>
          <a:p>
            <a:pPr algn="r">
              <a:defRPr/>
            </a:pPr>
            <a:endParaRPr lang="fa-IR" sz="2200" dirty="0">
              <a:solidFill>
                <a:schemeClr val="bg1"/>
              </a:solidFill>
              <a:cs typeface="B Homa" panose="00000400000000000000" pitchFamily="2" charset="-78"/>
            </a:endParaRPr>
          </a:p>
          <a:p>
            <a:pPr algn="r">
              <a:defRPr/>
            </a:pPr>
            <a:r>
              <a:rPr lang="fa-IR" sz="2200" dirty="0">
                <a:solidFill>
                  <a:schemeClr val="bg1"/>
                </a:solidFill>
                <a:cs typeface="B Homa" panose="00000400000000000000" pitchFamily="2" charset="-78"/>
              </a:rPr>
              <a:t>  ستونی برنزی با مجسمه ای از ناپلوئن اول( کلن داسترلیتز)         </a:t>
            </a:r>
            <a:r>
              <a:rPr lang="fa-IR" sz="2200" dirty="0" smtClean="0">
                <a:solidFill>
                  <a:schemeClr val="bg1"/>
                </a:solidFill>
                <a:cs typeface="B Homa" panose="00000400000000000000" pitchFamily="2" charset="-78"/>
              </a:rPr>
              <a:t>   </a:t>
            </a:r>
            <a:r>
              <a:rPr lang="fa-IR" sz="2200" dirty="0">
                <a:solidFill>
                  <a:schemeClr val="bg1"/>
                </a:solidFill>
                <a:cs typeface="B Homa" panose="00000400000000000000" pitchFamily="2" charset="-78"/>
              </a:rPr>
              <a:t>دارای ارتفاع  </a:t>
            </a:r>
          </a:p>
          <a:p>
            <a:pPr algn="r">
              <a:defRPr/>
            </a:pPr>
            <a:r>
              <a:rPr lang="fa-IR" sz="2200" dirty="0">
                <a:solidFill>
                  <a:schemeClr val="bg1"/>
                </a:solidFill>
                <a:cs typeface="B Homa" panose="00000400000000000000" pitchFamily="2" charset="-78"/>
              </a:rPr>
              <a:t>سه برابر ساختمان های احاطه کننده میدان           مزاحم و بی تناسب با میدان </a:t>
            </a:r>
          </a:p>
          <a:p>
            <a:pPr algn="r">
              <a:defRPr/>
            </a:pPr>
            <a:r>
              <a:rPr lang="fa-IR" sz="2200" dirty="0">
                <a:solidFill>
                  <a:schemeClr val="bg1"/>
                </a:solidFill>
                <a:cs typeface="B Homa" panose="00000400000000000000" pitchFamily="2" charset="-78"/>
              </a:rPr>
              <a:t>                         </a:t>
            </a:r>
            <a:endParaRPr lang="en-US" sz="2200" dirty="0">
              <a:solidFill>
                <a:schemeClr val="bg1"/>
              </a:solidFill>
              <a:cs typeface="B Homa" panose="00000400000000000000" pitchFamily="2" charset="-78"/>
            </a:endParaRPr>
          </a:p>
        </p:txBody>
      </p:sp>
      <p:sp>
        <p:nvSpPr>
          <p:cNvPr id="6" name="Left Arrow 5"/>
          <p:cNvSpPr/>
          <p:nvPr/>
        </p:nvSpPr>
        <p:spPr>
          <a:xfrm>
            <a:off x="6462694" y="997573"/>
            <a:ext cx="642942"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3011324" y="997573"/>
            <a:ext cx="642942"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1135910" y="1393017"/>
            <a:ext cx="357190" cy="714380"/>
          </a:xfrm>
          <a:prstGeom prst="curvedRightArrow">
            <a:avLst/>
          </a:prstGeom>
          <a:solidFill>
            <a:srgbClr val="321547"/>
          </a:solidFill>
          <a:ln>
            <a:solidFill>
              <a:srgbClr val="FFFF00">
                <a:alpha val="64000"/>
              </a:srgb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Left Arrow 10"/>
          <p:cNvSpPr/>
          <p:nvPr/>
        </p:nvSpPr>
        <p:spPr>
          <a:xfrm>
            <a:off x="4195744" y="2369956"/>
            <a:ext cx="642942"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607455" y="2035959"/>
            <a:ext cx="642942"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572396" y="2714622"/>
            <a:ext cx="1571604" cy="307777"/>
          </a:xfrm>
          <a:prstGeom prst="rect">
            <a:avLst/>
          </a:prstGeom>
          <a:noFill/>
        </p:spPr>
        <p:txBody>
          <a:bodyPr wrap="square" rtlCol="0">
            <a:spAutoFit/>
          </a:bodyPr>
          <a:lstStyle/>
          <a:p>
            <a:pPr algn="r"/>
            <a:r>
              <a:rPr lang="fa-IR" sz="1400" dirty="0">
                <a:solidFill>
                  <a:schemeClr val="bg1"/>
                </a:solidFill>
                <a:cs typeface="B Mitra" pitchFamily="2" charset="-78"/>
              </a:rPr>
              <a:t>(موریس،222:1390)</a:t>
            </a:r>
            <a:endParaRPr lang="en-US" sz="1400" dirty="0">
              <a:solidFill>
                <a:schemeClr val="bg1"/>
              </a:solidFill>
              <a:cs typeface="B Mitra" pitchFamily="2" charset="-78"/>
            </a:endParaRPr>
          </a:p>
        </p:txBody>
      </p:sp>
      <p:sp>
        <p:nvSpPr>
          <p:cNvPr id="13" name="Flowchart: Connector 12"/>
          <p:cNvSpPr/>
          <p:nvPr/>
        </p:nvSpPr>
        <p:spPr>
          <a:xfrm>
            <a:off x="8881993" y="1033292"/>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Connector 13"/>
          <p:cNvSpPr/>
          <p:nvPr/>
        </p:nvSpPr>
        <p:spPr>
          <a:xfrm>
            <a:off x="8858280" y="2071678"/>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215206" y="3000374"/>
            <a:ext cx="1928794" cy="430887"/>
          </a:xfrm>
          <a:prstGeom prst="rect">
            <a:avLst/>
          </a:prstGeom>
          <a:noFill/>
        </p:spPr>
        <p:txBody>
          <a:bodyPr wrap="square" rtlCol="0">
            <a:spAutoFit/>
          </a:bodyPr>
          <a:lstStyle/>
          <a:p>
            <a:pPr algn="r"/>
            <a:r>
              <a:rPr lang="en-US" sz="1100" dirty="0">
                <a:solidFill>
                  <a:schemeClr val="bg1"/>
                </a:solidFill>
                <a:effectLst>
                  <a:outerShdw blurRad="38100" dist="38100" dir="2700000" algn="tl">
                    <a:srgbClr val="000000">
                      <a:alpha val="43137"/>
                    </a:srgbClr>
                  </a:outerShdw>
                </a:effectLst>
              </a:rPr>
              <a:t>( www.book.google.com</a:t>
            </a:r>
            <a:r>
              <a:rPr lang="en-US" sz="1100" dirty="0">
                <a:solidFill>
                  <a:schemeClr val="bg1"/>
                </a:solidFill>
              </a:rPr>
              <a:t>)</a:t>
            </a:r>
          </a:p>
          <a:p>
            <a:pPr algn="r"/>
            <a:endParaRPr lang="en-US" sz="1100" dirty="0">
              <a:solidFill>
                <a:schemeClr val="bg1"/>
              </a:solidFill>
            </a:endParaRPr>
          </a:p>
        </p:txBody>
      </p:sp>
      <p:sp>
        <p:nvSpPr>
          <p:cNvPr id="16" name="TextBox 15"/>
          <p:cNvSpPr txBox="1"/>
          <p:nvPr/>
        </p:nvSpPr>
        <p:spPr>
          <a:xfrm>
            <a:off x="0" y="6596390"/>
            <a:ext cx="1714480" cy="261610"/>
          </a:xfrm>
          <a:prstGeom prst="rect">
            <a:avLst/>
          </a:prstGeom>
          <a:noFill/>
        </p:spPr>
        <p:txBody>
          <a:bodyPr wrap="square" rtlCol="0">
            <a:spAutoFit/>
          </a:bodyPr>
          <a:lstStyle/>
          <a:p>
            <a:r>
              <a:rPr lang="en-US" sz="1100" dirty="0">
                <a:solidFill>
                  <a:schemeClr val="bg1"/>
                </a:solidFill>
              </a:rPr>
              <a:t>Commons.wikimedia.org</a:t>
            </a:r>
          </a:p>
        </p:txBody>
      </p:sp>
      <p:sp>
        <p:nvSpPr>
          <p:cNvPr id="17" name="TextBox 16"/>
          <p:cNvSpPr txBox="1"/>
          <p:nvPr/>
        </p:nvSpPr>
        <p:spPr>
          <a:xfrm>
            <a:off x="2357422" y="6596390"/>
            <a:ext cx="1143008" cy="261610"/>
          </a:xfrm>
          <a:prstGeom prst="rect">
            <a:avLst/>
          </a:prstGeom>
          <a:noFill/>
        </p:spPr>
        <p:txBody>
          <a:bodyPr wrap="square" rtlCol="0">
            <a:spAutoFit/>
          </a:bodyPr>
          <a:lstStyle/>
          <a:p>
            <a:r>
              <a:rPr lang="en-US" sz="1100" dirty="0">
                <a:solidFill>
                  <a:schemeClr val="bg1"/>
                </a:solidFill>
              </a:rPr>
              <a:t>www.trt.net.tr</a:t>
            </a:r>
          </a:p>
        </p:txBody>
      </p:sp>
      <p:pic>
        <p:nvPicPr>
          <p:cNvPr id="2050" name="Picture 2" descr="C:\Users\SECHGIN SAYAR\Desktop\New folder\v\Place_Vendome,_Paris,_France,_ca__1890-1900  upload.wikimedia.org.jpg"/>
          <p:cNvPicPr>
            <a:picLocks noChangeAspect="1" noChangeArrowheads="1"/>
          </p:cNvPicPr>
          <p:nvPr/>
        </p:nvPicPr>
        <p:blipFill>
          <a:blip r:embed="rId4" cstate="print"/>
          <a:srcRect/>
          <a:stretch>
            <a:fillRect/>
          </a:stretch>
        </p:blipFill>
        <p:spPr bwMode="auto">
          <a:xfrm>
            <a:off x="89509" y="494382"/>
            <a:ext cx="8713986" cy="636361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02169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blinds(horizontal)">
                                      <p:cBhvr>
                                        <p:cTn id="12" dur="500"/>
                                        <p:tgtEl>
                                          <p:spTgt spid="819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blinds(horizontal)">
                                      <p:cBhvr>
                                        <p:cTn id="1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15888"/>
            <a:ext cx="8229600" cy="850900"/>
          </a:xfrm>
        </p:spPr>
        <p:txBody>
          <a:bodyPr/>
          <a:lstStyle/>
          <a:p>
            <a:pPr algn="r"/>
            <a:r>
              <a:rPr lang="fa-IR" sz="3600" b="1" dirty="0">
                <a:solidFill>
                  <a:schemeClr val="bg1"/>
                </a:solidFill>
                <a:cs typeface="B Homa" panose="00000400000000000000" pitchFamily="2" charset="-78"/>
              </a:rPr>
              <a:t>طراحی میدان</a:t>
            </a:r>
            <a:endParaRPr lang="en-US" sz="3600" b="1" dirty="0">
              <a:solidFill>
                <a:schemeClr val="bg1"/>
              </a:solidFill>
              <a:cs typeface="B Homa" panose="00000400000000000000" pitchFamily="2" charset="-78"/>
            </a:endParaRPr>
          </a:p>
        </p:txBody>
      </p:sp>
      <p:sp>
        <p:nvSpPr>
          <p:cNvPr id="9219" name="Content Placeholder 2"/>
          <p:cNvSpPr>
            <a:spLocks noGrp="1"/>
          </p:cNvSpPr>
          <p:nvPr>
            <p:ph idx="1"/>
          </p:nvPr>
        </p:nvSpPr>
        <p:spPr>
          <a:xfrm>
            <a:off x="740306" y="929934"/>
            <a:ext cx="8229600" cy="4857750"/>
          </a:xfrm>
        </p:spPr>
        <p:txBody>
          <a:bodyPr>
            <a:normAutofit/>
          </a:bodyPr>
          <a:lstStyle/>
          <a:p>
            <a:pPr marL="0" indent="0">
              <a:buNone/>
            </a:pPr>
            <a:r>
              <a:rPr lang="en-US" sz="2000" dirty="0">
                <a:solidFill>
                  <a:schemeClr val="bg1"/>
                </a:solidFill>
                <a:cs typeface="B Homa" panose="00000400000000000000" pitchFamily="2" charset="-78"/>
              </a:rPr>
              <a:t> </a:t>
            </a:r>
            <a:r>
              <a:rPr lang="fa-IR" sz="2000" dirty="0">
                <a:solidFill>
                  <a:schemeClr val="bg1"/>
                </a:solidFill>
                <a:cs typeface="B Homa" panose="00000400000000000000" pitchFamily="2" charset="-78"/>
              </a:rPr>
              <a:t>  المان اصلی فضا، پلازای تاریخی می باشدکه شامل محدوده ی مرکزی میدان وندوم،ستون و نماهای       </a:t>
            </a:r>
            <a:r>
              <a:rPr lang="fa-IR" sz="2000" dirty="0" smtClean="0">
                <a:solidFill>
                  <a:schemeClr val="bg1"/>
                </a:solidFill>
                <a:cs typeface="B Homa" panose="00000400000000000000" pitchFamily="2" charset="-78"/>
              </a:rPr>
              <a:t>            </a:t>
            </a:r>
            <a:r>
              <a:rPr lang="fa-IR" sz="2000" dirty="0">
                <a:solidFill>
                  <a:schemeClr val="bg1"/>
                </a:solidFill>
                <a:cs typeface="B Homa" panose="00000400000000000000" pitchFamily="2" charset="-78"/>
              </a:rPr>
              <a:t>اطراف آن است که پابرجا و تغییر ناپذیر است. </a:t>
            </a:r>
          </a:p>
          <a:p>
            <a:pPr marL="0" indent="0">
              <a:buNone/>
            </a:pPr>
            <a:r>
              <a:rPr lang="fa-IR" sz="2000" dirty="0">
                <a:solidFill>
                  <a:schemeClr val="bg1"/>
                </a:solidFill>
                <a:cs typeface="B Homa" panose="00000400000000000000" pitchFamily="2" charset="-78"/>
              </a:rPr>
              <a:t>  شکل هندسی میدان </a:t>
            </a:r>
            <a:r>
              <a:rPr lang="fa-IR" sz="2000" dirty="0" smtClean="0">
                <a:solidFill>
                  <a:schemeClr val="bg1"/>
                </a:solidFill>
                <a:cs typeface="B Homa" panose="00000400000000000000" pitchFamily="2" charset="-78"/>
              </a:rPr>
              <a:t>چهار </a:t>
            </a:r>
            <a:r>
              <a:rPr lang="fa-IR" sz="2000" dirty="0">
                <a:solidFill>
                  <a:schemeClr val="bg1"/>
                </a:solidFill>
                <a:cs typeface="B Homa" panose="00000400000000000000" pitchFamily="2" charset="-78"/>
              </a:rPr>
              <a:t>ضلعی با گوشه های بریده شده (حالت هشت ضلعی)</a:t>
            </a:r>
            <a:endParaRPr lang="en-US" sz="2000" dirty="0">
              <a:solidFill>
                <a:schemeClr val="bg1"/>
              </a:solidFill>
              <a:cs typeface="B Homa" panose="00000400000000000000" pitchFamily="2" charset="-78"/>
            </a:endParaRPr>
          </a:p>
          <a:p>
            <a:pPr algn="r">
              <a:buNone/>
            </a:pPr>
            <a:r>
              <a:rPr lang="fa-IR" sz="2000" dirty="0">
                <a:solidFill>
                  <a:schemeClr val="bg1"/>
                </a:solidFill>
                <a:cs typeface="B Homa" panose="00000400000000000000" pitchFamily="2" charset="-78"/>
              </a:rPr>
              <a:t>  هیچ المان دیگری جز ستون وندوم در سطح میدان وجود </a:t>
            </a:r>
          </a:p>
          <a:p>
            <a:pPr algn="r">
              <a:buNone/>
            </a:pPr>
            <a:r>
              <a:rPr lang="fa-IR" sz="2000" dirty="0">
                <a:solidFill>
                  <a:schemeClr val="bg1"/>
                </a:solidFill>
                <a:cs typeface="B Homa" panose="00000400000000000000" pitchFamily="2" charset="-78"/>
              </a:rPr>
              <a:t>ندارد.  </a:t>
            </a:r>
          </a:p>
          <a:p>
            <a:pPr algn="r">
              <a:buNone/>
            </a:pPr>
            <a:r>
              <a:rPr lang="fa-IR" sz="2000" dirty="0">
                <a:solidFill>
                  <a:schemeClr val="bg1"/>
                </a:solidFill>
                <a:cs typeface="B Homa" panose="00000400000000000000" pitchFamily="2" charset="-78"/>
              </a:rPr>
              <a:t>      </a:t>
            </a:r>
          </a:p>
          <a:p>
            <a:pPr algn="r">
              <a:buNone/>
            </a:pPr>
            <a:endParaRPr lang="fa-IR" sz="2000" dirty="0">
              <a:solidFill>
                <a:schemeClr val="bg1"/>
              </a:solidFill>
              <a:cs typeface="B Homa" panose="00000400000000000000" pitchFamily="2" charset="-78"/>
            </a:endParaRPr>
          </a:p>
          <a:p>
            <a:pPr algn="r">
              <a:buNone/>
            </a:pPr>
            <a:endParaRPr lang="fa-IR" sz="2000" dirty="0">
              <a:solidFill>
                <a:schemeClr val="bg1"/>
              </a:solidFill>
              <a:cs typeface="B Homa" panose="00000400000000000000" pitchFamily="2" charset="-78"/>
            </a:endParaRPr>
          </a:p>
          <a:p>
            <a:pPr marL="0" indent="0">
              <a:buNone/>
            </a:pPr>
            <a:r>
              <a:rPr lang="fa-IR" sz="2000" dirty="0">
                <a:solidFill>
                  <a:schemeClr val="bg1"/>
                </a:solidFill>
                <a:cs typeface="B Homa" panose="00000400000000000000" pitchFamily="2" charset="-78"/>
              </a:rPr>
              <a:t> </a:t>
            </a:r>
          </a:p>
          <a:p>
            <a:pPr marL="0" indent="0">
              <a:buNone/>
            </a:pPr>
            <a:endParaRPr lang="en-US" sz="2000" dirty="0">
              <a:solidFill>
                <a:schemeClr val="bg1"/>
              </a:solidFill>
              <a:cs typeface="B Homa" panose="00000400000000000000" pitchFamily="2" charset="-78"/>
            </a:endParaRPr>
          </a:p>
        </p:txBody>
      </p:sp>
      <p:sp>
        <p:nvSpPr>
          <p:cNvPr id="6" name="Left Arrow 5"/>
          <p:cNvSpPr/>
          <p:nvPr/>
        </p:nvSpPr>
        <p:spPr>
          <a:xfrm>
            <a:off x="7273478" y="1447796"/>
            <a:ext cx="785818" cy="214314"/>
          </a:xfrm>
          <a:prstGeom prst="leftArrow">
            <a:avLst/>
          </a:prstGeom>
          <a:solidFill>
            <a:srgbClr val="321547"/>
          </a:solidFill>
          <a:ln>
            <a:solidFill>
              <a:srgbClr val="FFFF00">
                <a:alpha val="63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descr="C:\Users\khazar\Desktop\place vendome\[Landscape Architecture Study Tour with Professor Jack Ahern_files\006.jpg"/>
          <p:cNvPicPr/>
          <p:nvPr/>
        </p:nvPicPr>
        <p:blipFill>
          <a:blip r:embed="rId2"/>
          <a:srcRect/>
          <a:stretch>
            <a:fillRect/>
          </a:stretch>
        </p:blipFill>
        <p:spPr bwMode="auto">
          <a:xfrm>
            <a:off x="214282" y="2714620"/>
            <a:ext cx="3786214" cy="3143272"/>
          </a:xfrm>
          <a:prstGeom prst="rect">
            <a:avLst/>
          </a:prstGeom>
          <a:ln w="228600" cap="sq" cmpd="thickThin">
            <a:solidFill>
              <a:srgbClr val="000000"/>
            </a:solidFill>
            <a:prstDash val="solid"/>
            <a:miter lim="800000"/>
          </a:ln>
          <a:effectLst>
            <a:innerShdw blurRad="76200">
              <a:srgbClr val="000000"/>
            </a:innerShdw>
          </a:effectLst>
        </p:spPr>
      </p:pic>
      <p:pic>
        <p:nvPicPr>
          <p:cNvPr id="45" name="Picture 44" descr="C:\Users\khazar\Desktop\place vendome\[Landscape Architecture Study Tour with Professor Jack Ahern_files\002.jpg"/>
          <p:cNvPicPr/>
          <p:nvPr/>
        </p:nvPicPr>
        <p:blipFill>
          <a:blip r:embed="rId3"/>
          <a:srcRect/>
          <a:stretch>
            <a:fillRect/>
          </a:stretch>
        </p:blipFill>
        <p:spPr bwMode="auto">
          <a:xfrm>
            <a:off x="4429124" y="3500440"/>
            <a:ext cx="4429156" cy="3086107"/>
          </a:xfrm>
          <a:prstGeom prst="rect">
            <a:avLst/>
          </a:prstGeom>
          <a:ln w="228600" cap="sq" cmpd="thickThin">
            <a:solidFill>
              <a:srgbClr val="000000"/>
            </a:solidFill>
            <a:prstDash val="solid"/>
            <a:miter lim="800000"/>
          </a:ln>
          <a:effectLst>
            <a:innerShdw blurRad="76200">
              <a:srgbClr val="000000"/>
            </a:innerShdw>
          </a:effectLst>
        </p:spPr>
      </p:pic>
      <p:sp>
        <p:nvSpPr>
          <p:cNvPr id="7" name="Flowchart: Connector 6"/>
          <p:cNvSpPr/>
          <p:nvPr/>
        </p:nvSpPr>
        <p:spPr>
          <a:xfrm>
            <a:off x="8827030" y="1071546"/>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Connector 7"/>
          <p:cNvSpPr/>
          <p:nvPr/>
        </p:nvSpPr>
        <p:spPr>
          <a:xfrm>
            <a:off x="8858280" y="1949905"/>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4986" y="1409816"/>
            <a:ext cx="1928794" cy="430887"/>
          </a:xfrm>
          <a:prstGeom prst="rect">
            <a:avLst/>
          </a:prstGeom>
          <a:noFill/>
        </p:spPr>
        <p:txBody>
          <a:bodyPr wrap="square" rtlCol="0">
            <a:spAutoFit/>
          </a:bodyPr>
          <a:lstStyle/>
          <a:p>
            <a:pPr algn="r"/>
            <a:r>
              <a:rPr lang="en-US" sz="1100" dirty="0">
                <a:solidFill>
                  <a:schemeClr val="bg1"/>
                </a:solidFill>
                <a:effectLst>
                  <a:outerShdw blurRad="38100" dist="38100" dir="2700000" algn="tl">
                    <a:srgbClr val="000000">
                      <a:alpha val="43137"/>
                    </a:srgbClr>
                  </a:outerShdw>
                </a:effectLst>
              </a:rPr>
              <a:t>( www.book.google.com</a:t>
            </a:r>
            <a:r>
              <a:rPr lang="en-US" sz="1100" dirty="0">
                <a:solidFill>
                  <a:schemeClr val="bg1"/>
                </a:solidFill>
              </a:rPr>
              <a:t>)</a:t>
            </a:r>
          </a:p>
          <a:p>
            <a:pPr algn="r"/>
            <a:endParaRPr lang="en-US" sz="1100" dirty="0">
              <a:solidFill>
                <a:schemeClr val="bg1"/>
              </a:solidFill>
            </a:endParaRPr>
          </a:p>
        </p:txBody>
      </p:sp>
      <p:sp>
        <p:nvSpPr>
          <p:cNvPr id="10" name="TextBox 9"/>
          <p:cNvSpPr txBox="1"/>
          <p:nvPr/>
        </p:nvSpPr>
        <p:spPr>
          <a:xfrm>
            <a:off x="500034" y="2143118"/>
            <a:ext cx="1571604" cy="307777"/>
          </a:xfrm>
          <a:prstGeom prst="rect">
            <a:avLst/>
          </a:prstGeom>
          <a:noFill/>
        </p:spPr>
        <p:txBody>
          <a:bodyPr wrap="square" rtlCol="0">
            <a:spAutoFit/>
          </a:bodyPr>
          <a:lstStyle/>
          <a:p>
            <a:pPr algn="r"/>
            <a:r>
              <a:rPr lang="fa-IR" sz="1400" dirty="0">
                <a:solidFill>
                  <a:schemeClr val="bg1"/>
                </a:solidFill>
                <a:cs typeface="B Mitra" pitchFamily="2" charset="-78"/>
              </a:rPr>
              <a:t>(موریس،222:1390)</a:t>
            </a:r>
            <a:endParaRPr lang="en-US" sz="1400" dirty="0">
              <a:solidFill>
                <a:schemeClr val="bg1"/>
              </a:solidFill>
              <a:cs typeface="B Mitra" pitchFamily="2" charset="-78"/>
            </a:endParaRPr>
          </a:p>
        </p:txBody>
      </p:sp>
      <p:sp>
        <p:nvSpPr>
          <p:cNvPr id="11" name="Flowchart: Connector 10"/>
          <p:cNvSpPr/>
          <p:nvPr/>
        </p:nvSpPr>
        <p:spPr>
          <a:xfrm>
            <a:off x="8842655" y="2479205"/>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14346" y="5929332"/>
            <a:ext cx="1928794" cy="430887"/>
          </a:xfrm>
          <a:prstGeom prst="rect">
            <a:avLst/>
          </a:prstGeom>
          <a:noFill/>
        </p:spPr>
        <p:txBody>
          <a:bodyPr wrap="square" rtlCol="0">
            <a:spAutoFit/>
          </a:bodyPr>
          <a:lstStyle/>
          <a:p>
            <a:pPr algn="r"/>
            <a:r>
              <a:rPr lang="en-US" sz="1100" dirty="0">
                <a:solidFill>
                  <a:schemeClr val="bg1"/>
                </a:solidFill>
              </a:rPr>
              <a:t>(http://people.umass.edu)</a:t>
            </a:r>
          </a:p>
          <a:p>
            <a:pPr algn="r"/>
            <a:endParaRPr lang="en-US" sz="1100" dirty="0">
              <a:solidFill>
                <a:schemeClr val="bg1"/>
              </a:solidFill>
            </a:endParaRPr>
          </a:p>
        </p:txBody>
      </p:sp>
    </p:spTree>
    <p:extLst>
      <p:ext uri="{BB962C8B-B14F-4D97-AF65-F5344CB8AC3E}">
        <p14:creationId xmlns:p14="http://schemas.microsoft.com/office/powerpoint/2010/main" val="41157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blinds(horizontal)">
                                      <p:cBhvr>
                                        <p:cTn id="1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8" y="1142190"/>
            <a:ext cx="8429652" cy="500066"/>
          </a:xfrm>
        </p:spPr>
        <p:txBody>
          <a:bodyPr>
            <a:normAutofit fontScale="25000" lnSpcReduction="20000"/>
          </a:bodyPr>
          <a:lstStyle/>
          <a:p>
            <a:pPr algn="r">
              <a:buNone/>
            </a:pPr>
            <a:r>
              <a:rPr lang="fa-IR" sz="8800" dirty="0">
                <a:solidFill>
                  <a:schemeClr val="bg1"/>
                </a:solidFill>
                <a:cs typeface="B Homa" panose="00000400000000000000" pitchFamily="2" charset="-78"/>
              </a:rPr>
              <a:t> نمای میدان وندوم ابتدا ساخته شد و سپس به سرمایه گذاران خصوصی فروخته شد. </a:t>
            </a:r>
          </a:p>
          <a:p>
            <a:pPr algn="r">
              <a:buNone/>
            </a:pPr>
            <a:endParaRPr lang="fa-IR" sz="2400" dirty="0">
              <a:solidFill>
                <a:schemeClr val="bg1"/>
              </a:solidFill>
              <a:cs typeface="B Homa" panose="00000400000000000000" pitchFamily="2" charset="-78"/>
            </a:endParaRPr>
          </a:p>
          <a:p>
            <a:pPr algn="r">
              <a:buNone/>
            </a:pPr>
            <a:r>
              <a:rPr lang="fa-IR" sz="2400" dirty="0">
                <a:solidFill>
                  <a:schemeClr val="bg1"/>
                </a:solidFill>
                <a:cs typeface="B Homa" panose="00000400000000000000" pitchFamily="2" charset="-78"/>
              </a:rPr>
              <a:t>       </a:t>
            </a:r>
          </a:p>
          <a:p>
            <a:pPr algn="r">
              <a:buNone/>
            </a:pPr>
            <a:endParaRPr lang="fa-IR" sz="2400" dirty="0">
              <a:solidFill>
                <a:schemeClr val="bg1"/>
              </a:solidFill>
              <a:cs typeface="B Homa" panose="00000400000000000000" pitchFamily="2" charset="-78"/>
            </a:endParaRPr>
          </a:p>
          <a:p>
            <a:pPr algn="r">
              <a:buNone/>
            </a:pPr>
            <a:endParaRPr lang="fa-IR" dirty="0" smtClean="0">
              <a:solidFill>
                <a:schemeClr val="bg1"/>
              </a:solidFill>
              <a:cs typeface="B Homa" panose="00000400000000000000" pitchFamily="2" charset="-78"/>
            </a:endParaRPr>
          </a:p>
          <a:p>
            <a:pPr algn="r">
              <a:buNone/>
            </a:pPr>
            <a:r>
              <a:rPr lang="fa-IR" dirty="0" smtClean="0">
                <a:solidFill>
                  <a:schemeClr val="bg1"/>
                </a:solidFill>
                <a:cs typeface="B Homa" panose="00000400000000000000" pitchFamily="2" charset="-78"/>
              </a:rPr>
              <a:t> </a:t>
            </a:r>
          </a:p>
          <a:p>
            <a:pPr>
              <a:buNone/>
            </a:pPr>
            <a:endParaRPr lang="en-US" dirty="0"/>
          </a:p>
        </p:txBody>
      </p:sp>
      <p:cxnSp>
        <p:nvCxnSpPr>
          <p:cNvPr id="5" name="Straight Arrow Connector 4"/>
          <p:cNvCxnSpPr/>
          <p:nvPr/>
        </p:nvCxnSpPr>
        <p:spPr>
          <a:xfrm rot="10800000" flipV="1">
            <a:off x="6500826" y="2357430"/>
            <a:ext cx="714380" cy="284164"/>
          </a:xfrm>
          <a:prstGeom prst="straightConnector1">
            <a:avLst/>
          </a:prstGeom>
          <a:ln>
            <a:solidFill>
              <a:srgbClr val="FFFF00">
                <a:alpha val="44000"/>
              </a:srgbClr>
            </a:solidFill>
            <a:tailEnd type="arrow"/>
          </a:ln>
        </p:spPr>
        <p:style>
          <a:lnRef idx="3">
            <a:schemeClr val="dk1"/>
          </a:lnRef>
          <a:fillRef idx="0">
            <a:schemeClr val="dk1"/>
          </a:fillRef>
          <a:effectRef idx="2">
            <a:schemeClr val="dk1"/>
          </a:effectRef>
          <a:fontRef idx="minor">
            <a:schemeClr val="tx1"/>
          </a:fontRef>
        </p:style>
      </p:cxnSp>
      <p:cxnSp>
        <p:nvCxnSpPr>
          <p:cNvPr id="6" name="Straight Arrow Connector 5"/>
          <p:cNvCxnSpPr/>
          <p:nvPr/>
        </p:nvCxnSpPr>
        <p:spPr>
          <a:xfrm rot="10800000">
            <a:off x="6429388" y="1928802"/>
            <a:ext cx="785818" cy="357190"/>
          </a:xfrm>
          <a:prstGeom prst="straightConnector1">
            <a:avLst/>
          </a:prstGeom>
          <a:ln>
            <a:solidFill>
              <a:srgbClr val="FFFF00">
                <a:alpha val="50000"/>
              </a:srgbClr>
            </a:solidFill>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5500694" y="1714490"/>
            <a:ext cx="928694" cy="830997"/>
          </a:xfrm>
          <a:prstGeom prst="rect">
            <a:avLst/>
          </a:prstGeom>
          <a:noFill/>
        </p:spPr>
        <p:txBody>
          <a:bodyPr wrap="square" rtlCol="0">
            <a:spAutoFit/>
          </a:bodyPr>
          <a:lstStyle/>
          <a:p>
            <a:pPr algn="r"/>
            <a:r>
              <a:rPr lang="fa-IR" sz="2400" dirty="0">
                <a:solidFill>
                  <a:schemeClr val="bg1"/>
                </a:solidFill>
                <a:cs typeface="B Homa" panose="00000400000000000000" pitchFamily="2" charset="-78"/>
              </a:rPr>
              <a:t>سه طبقه</a:t>
            </a:r>
            <a:endParaRPr lang="en-US" sz="2400" dirty="0"/>
          </a:p>
        </p:txBody>
      </p:sp>
      <p:cxnSp>
        <p:nvCxnSpPr>
          <p:cNvPr id="8" name="Straight Arrow Connector 7"/>
          <p:cNvCxnSpPr/>
          <p:nvPr/>
        </p:nvCxnSpPr>
        <p:spPr>
          <a:xfrm rot="10800000">
            <a:off x="4786314" y="1928802"/>
            <a:ext cx="857256" cy="1588"/>
          </a:xfrm>
          <a:prstGeom prst="straightConnector1">
            <a:avLst/>
          </a:prstGeom>
          <a:ln>
            <a:solidFill>
              <a:srgbClr val="FFFF00">
                <a:alpha val="54000"/>
              </a:srgbClr>
            </a:solidFill>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4786314" y="2357432"/>
            <a:ext cx="1714480" cy="830997"/>
          </a:xfrm>
          <a:prstGeom prst="rect">
            <a:avLst/>
          </a:prstGeom>
          <a:noFill/>
        </p:spPr>
        <p:txBody>
          <a:bodyPr wrap="square" rtlCol="0">
            <a:spAutoFit/>
          </a:bodyPr>
          <a:lstStyle/>
          <a:p>
            <a:pPr algn="r"/>
            <a:r>
              <a:rPr lang="fa-IR" sz="2400" dirty="0">
                <a:solidFill>
                  <a:schemeClr val="bg1"/>
                </a:solidFill>
                <a:cs typeface="B Homa" panose="00000400000000000000" pitchFamily="2" charset="-78"/>
              </a:rPr>
              <a:t>سقف های همگون</a:t>
            </a:r>
            <a:endParaRPr lang="en-US" sz="2400" dirty="0"/>
          </a:p>
        </p:txBody>
      </p:sp>
      <p:sp>
        <p:nvSpPr>
          <p:cNvPr id="10" name="TextBox 9"/>
          <p:cNvSpPr txBox="1"/>
          <p:nvPr/>
        </p:nvSpPr>
        <p:spPr>
          <a:xfrm>
            <a:off x="571472" y="1714490"/>
            <a:ext cx="4143404" cy="830997"/>
          </a:xfrm>
          <a:prstGeom prst="rect">
            <a:avLst/>
          </a:prstGeom>
          <a:noFill/>
        </p:spPr>
        <p:txBody>
          <a:bodyPr wrap="square" rtlCol="0">
            <a:spAutoFit/>
          </a:bodyPr>
          <a:lstStyle/>
          <a:p>
            <a:pPr algn="r"/>
            <a:r>
              <a:rPr lang="fa-IR" sz="2400" dirty="0">
                <a:solidFill>
                  <a:schemeClr val="bg1"/>
                </a:solidFill>
                <a:cs typeface="B Homa" panose="00000400000000000000" pitchFamily="2" charset="-78"/>
              </a:rPr>
              <a:t>یک ردیف اضافی پنجره های اتاقهای زیر شیروانی</a:t>
            </a:r>
            <a:endParaRPr lang="en-US" sz="2400" dirty="0"/>
          </a:p>
        </p:txBody>
      </p:sp>
      <p:sp>
        <p:nvSpPr>
          <p:cNvPr id="13" name="Left-Right-Up Arrow 12"/>
          <p:cNvSpPr/>
          <p:nvPr/>
        </p:nvSpPr>
        <p:spPr>
          <a:xfrm rot="5400000" flipH="1" flipV="1">
            <a:off x="7911728" y="2089539"/>
            <a:ext cx="1357322" cy="321471"/>
          </a:xfrm>
          <a:prstGeom prst="leftRightUpArrow">
            <a:avLst/>
          </a:prstGeom>
          <a:solidFill>
            <a:srgbClr val="321547"/>
          </a:solidFill>
          <a:ln>
            <a:solidFill>
              <a:srgbClr val="FFFF00">
                <a:alpha val="61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C:\Users\khazar\Desktop\place vendome\pics\New folder\P10404~1.JPG"/>
          <p:cNvPicPr/>
          <p:nvPr/>
        </p:nvPicPr>
        <p:blipFill>
          <a:blip r:embed="rId2" cstate="print"/>
          <a:srcRect/>
          <a:stretch>
            <a:fillRect/>
          </a:stretch>
        </p:blipFill>
        <p:spPr bwMode="auto">
          <a:xfrm>
            <a:off x="214282" y="3429002"/>
            <a:ext cx="5786478" cy="3195637"/>
          </a:xfrm>
          <a:prstGeom prst="rect">
            <a:avLst/>
          </a:prstGeom>
          <a:ln w="228600" cap="sq" cmpd="thickThin">
            <a:solidFill>
              <a:srgbClr val="000000"/>
            </a:solidFill>
            <a:prstDash val="solid"/>
            <a:miter lim="800000"/>
          </a:ln>
          <a:effectLst>
            <a:innerShdw blurRad="76200">
              <a:srgbClr val="000000"/>
            </a:innerShdw>
          </a:effectLst>
        </p:spPr>
      </p:pic>
      <p:pic>
        <p:nvPicPr>
          <p:cNvPr id="1026" name="Picture 2" descr="C:\Users\SECHGIN SAYAR\Desktop\Untitled.jpg"/>
          <p:cNvPicPr>
            <a:picLocks noChangeAspect="1" noChangeArrowheads="1"/>
          </p:cNvPicPr>
          <p:nvPr/>
        </p:nvPicPr>
        <p:blipFill>
          <a:blip r:embed="rId3"/>
          <a:srcRect/>
          <a:stretch>
            <a:fillRect/>
          </a:stretch>
        </p:blipFill>
        <p:spPr bwMode="auto">
          <a:xfrm>
            <a:off x="5572134" y="4429132"/>
            <a:ext cx="3386705" cy="2243142"/>
          </a:xfrm>
          <a:prstGeom prst="rect">
            <a:avLst/>
          </a:prstGeom>
          <a:ln w="228600" cap="sq" cmpd="thickThin">
            <a:solidFill>
              <a:srgbClr val="000000"/>
            </a:solidFill>
            <a:prstDash val="solid"/>
            <a:miter lim="800000"/>
          </a:ln>
          <a:effectLst>
            <a:innerShdw blurRad="76200">
              <a:srgbClr val="000000"/>
            </a:innerShdw>
          </a:effectLst>
        </p:spPr>
      </p:pic>
      <p:sp>
        <p:nvSpPr>
          <p:cNvPr id="12" name="Flowchart: Connector 11"/>
          <p:cNvSpPr/>
          <p:nvPr/>
        </p:nvSpPr>
        <p:spPr>
          <a:xfrm>
            <a:off x="8858280" y="1285860"/>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Connector 14"/>
          <p:cNvSpPr/>
          <p:nvPr/>
        </p:nvSpPr>
        <p:spPr>
          <a:xfrm>
            <a:off x="8858280" y="3143248"/>
            <a:ext cx="142876" cy="142876"/>
          </a:xfrm>
          <a:prstGeom prst="flowChartConnector">
            <a:avLst/>
          </a:prstGeom>
          <a:solidFill>
            <a:srgbClr val="321547"/>
          </a:solidFill>
          <a:ln>
            <a:solidFill>
              <a:srgbClr val="FFFF00">
                <a:alpha val="63000"/>
              </a:srgbClr>
            </a:solidFill>
          </a:ln>
          <a:effectLst>
            <a:outerShdw blurRad="50800" dist="38100" dir="5400000" algn="t"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143768" y="2000242"/>
            <a:ext cx="1285884" cy="830997"/>
          </a:xfrm>
          <a:prstGeom prst="rect">
            <a:avLst/>
          </a:prstGeom>
          <a:noFill/>
        </p:spPr>
        <p:txBody>
          <a:bodyPr wrap="square" rtlCol="0">
            <a:spAutoFit/>
          </a:bodyPr>
          <a:lstStyle/>
          <a:p>
            <a:pPr algn="r"/>
            <a:r>
              <a:rPr lang="fa-IR" sz="2400" dirty="0">
                <a:solidFill>
                  <a:schemeClr val="bg1"/>
                </a:solidFill>
                <a:cs typeface="B Homa" panose="00000400000000000000" pitchFamily="2" charset="-78"/>
              </a:rPr>
              <a:t>ساختمان هایی</a:t>
            </a:r>
            <a:endParaRPr lang="en-US" sz="2400" dirty="0"/>
          </a:p>
        </p:txBody>
      </p:sp>
      <p:sp>
        <p:nvSpPr>
          <p:cNvPr id="17" name="TextBox 16"/>
          <p:cNvSpPr txBox="1"/>
          <p:nvPr/>
        </p:nvSpPr>
        <p:spPr>
          <a:xfrm>
            <a:off x="571472" y="3000374"/>
            <a:ext cx="8286808" cy="430887"/>
          </a:xfrm>
          <a:prstGeom prst="rect">
            <a:avLst/>
          </a:prstGeom>
          <a:noFill/>
        </p:spPr>
        <p:txBody>
          <a:bodyPr wrap="square" rtlCol="0">
            <a:spAutoFit/>
          </a:bodyPr>
          <a:lstStyle/>
          <a:p>
            <a:pPr algn="r">
              <a:buNone/>
            </a:pPr>
            <a:r>
              <a:rPr lang="fa-IR" sz="2200" dirty="0">
                <a:solidFill>
                  <a:schemeClr val="bg1"/>
                </a:solidFill>
                <a:cs typeface="B Homa" panose="00000400000000000000" pitchFamily="2" charset="-78"/>
              </a:rPr>
              <a:t>نمای هماهنگ هیچ تمایز </a:t>
            </a:r>
            <a:r>
              <a:rPr lang="fa-IR" sz="2200" dirty="0" smtClean="0">
                <a:solidFill>
                  <a:schemeClr val="bg1"/>
                </a:solidFill>
                <a:cs typeface="B Homa" panose="00000400000000000000" pitchFamily="2" charset="-78"/>
              </a:rPr>
              <a:t>خاصی بین </a:t>
            </a:r>
            <a:r>
              <a:rPr lang="fa-IR" sz="2200" dirty="0">
                <a:solidFill>
                  <a:schemeClr val="bg1"/>
                </a:solidFill>
                <a:cs typeface="B Homa" panose="00000400000000000000" pitchFamily="2" charset="-78"/>
              </a:rPr>
              <a:t>ساختمان های مالکین </a:t>
            </a:r>
            <a:r>
              <a:rPr lang="fa-IR" sz="2200" dirty="0" smtClean="0">
                <a:solidFill>
                  <a:schemeClr val="bg1"/>
                </a:solidFill>
                <a:cs typeface="B Homa" panose="00000400000000000000" pitchFamily="2" charset="-78"/>
              </a:rPr>
              <a:t>خصوصی ایجاد </a:t>
            </a:r>
            <a:r>
              <a:rPr lang="fa-IR" sz="2200" dirty="0">
                <a:solidFill>
                  <a:schemeClr val="bg1"/>
                </a:solidFill>
                <a:cs typeface="B Homa" panose="00000400000000000000" pitchFamily="2" charset="-78"/>
              </a:rPr>
              <a:t>نمی کند</a:t>
            </a:r>
            <a:endParaRPr lang="en-US" sz="2200" dirty="0"/>
          </a:p>
        </p:txBody>
      </p:sp>
      <p:sp>
        <p:nvSpPr>
          <p:cNvPr id="18" name="TextBox 17"/>
          <p:cNvSpPr txBox="1"/>
          <p:nvPr/>
        </p:nvSpPr>
        <p:spPr>
          <a:xfrm>
            <a:off x="6929486" y="3371025"/>
            <a:ext cx="1928794" cy="430887"/>
          </a:xfrm>
          <a:prstGeom prst="rect">
            <a:avLst/>
          </a:prstGeom>
          <a:noFill/>
        </p:spPr>
        <p:txBody>
          <a:bodyPr wrap="square" rtlCol="0">
            <a:spAutoFit/>
          </a:bodyPr>
          <a:lstStyle/>
          <a:p>
            <a:pPr algn="r"/>
            <a:r>
              <a:rPr lang="en-US" sz="1100" dirty="0">
                <a:solidFill>
                  <a:schemeClr val="bg1"/>
                </a:solidFill>
                <a:effectLst>
                  <a:outerShdw blurRad="38100" dist="38100" dir="2700000" algn="tl">
                    <a:srgbClr val="000000">
                      <a:alpha val="43137"/>
                    </a:srgbClr>
                  </a:outerShdw>
                </a:effectLst>
              </a:rPr>
              <a:t>( www.book.google.com</a:t>
            </a:r>
            <a:r>
              <a:rPr lang="en-US" sz="1100" dirty="0">
                <a:solidFill>
                  <a:schemeClr val="bg1"/>
                </a:solidFill>
              </a:rPr>
              <a:t>)</a:t>
            </a:r>
          </a:p>
          <a:p>
            <a:pPr algn="r"/>
            <a:endParaRPr lang="en-US" sz="1100" dirty="0">
              <a:solidFill>
                <a:schemeClr val="bg1"/>
              </a:solidFill>
            </a:endParaRPr>
          </a:p>
        </p:txBody>
      </p:sp>
      <p:sp>
        <p:nvSpPr>
          <p:cNvPr id="19" name="TextBox 18"/>
          <p:cNvSpPr txBox="1"/>
          <p:nvPr/>
        </p:nvSpPr>
        <p:spPr>
          <a:xfrm>
            <a:off x="0" y="6596390"/>
            <a:ext cx="1928826" cy="261610"/>
          </a:xfrm>
          <a:prstGeom prst="rect">
            <a:avLst/>
          </a:prstGeom>
          <a:noFill/>
        </p:spPr>
        <p:txBody>
          <a:bodyPr wrap="square" rtlCol="0">
            <a:spAutoFit/>
          </a:bodyPr>
          <a:lstStyle/>
          <a:p>
            <a:r>
              <a:rPr lang="en-US" sz="1100" dirty="0">
                <a:solidFill>
                  <a:schemeClr val="bg1"/>
                </a:solidFill>
              </a:rPr>
              <a:t>En.wikipedia.org</a:t>
            </a:r>
          </a:p>
        </p:txBody>
      </p:sp>
    </p:spTree>
    <p:extLst>
      <p:ext uri="{BB962C8B-B14F-4D97-AF65-F5344CB8AC3E}">
        <p14:creationId xmlns:p14="http://schemas.microsoft.com/office/powerpoint/2010/main" val="363418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linds(horizontal)">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blinds(horizontal)">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nodeType="clickEffect">
                                  <p:stCondLst>
                                    <p:cond delay="0"/>
                                  </p:stCondLst>
                                  <p:childTnLst>
                                    <p:set>
                                      <p:cBhvr>
                                        <p:cTn id="59" dur="1" fill="hold">
                                          <p:stCondLst>
                                            <p:cond delay="0"/>
                                          </p:stCondLst>
                                        </p:cTn>
                                        <p:tgtEl>
                                          <p:spTgt spid="1026"/>
                                        </p:tgtEl>
                                        <p:attrNameLst>
                                          <p:attrName>style.visibility</p:attrName>
                                        </p:attrNameLst>
                                      </p:cBhvr>
                                      <p:to>
                                        <p:strVal val="visible"/>
                                      </p:to>
                                    </p:set>
                                    <p:animEffect transition="in" filter="blinds(horizontal)">
                                      <p:cBhvr>
                                        <p:cTn id="6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3" grpId="0" animBg="1"/>
      <p:bldP spid="15" grpId="0" animBg="1"/>
      <p:bldP spid="16" grpId="0"/>
      <p:bldP spid="1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23</TotalTime>
  <Words>846</Words>
  <Application>Microsoft Office PowerPoint</Application>
  <PresentationFormat>On-screen Show (4:3)</PresentationFormat>
  <Paragraphs>115</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B Homa</vt:lpstr>
      <vt:lpstr>B Mitra</vt:lpstr>
      <vt:lpstr>Trebuchet MS</vt:lpstr>
      <vt:lpstr>Tw Cen MT</vt:lpstr>
      <vt:lpstr>Circuit</vt:lpstr>
      <vt:lpstr>PowerPoint Presentation</vt:lpstr>
      <vt:lpstr>فهرست مطالب</vt:lpstr>
      <vt:lpstr>مقدمه</vt:lpstr>
      <vt:lpstr>مکان شکل گیری</vt:lpstr>
      <vt:lpstr>تاریخچه شکل گیری</vt:lpstr>
      <vt:lpstr>PowerPoint Presentation</vt:lpstr>
      <vt:lpstr>PowerPoint Presentation</vt:lpstr>
      <vt:lpstr>طراحی میدان</vt:lpstr>
      <vt:lpstr>PowerPoint Presentation</vt:lpstr>
      <vt:lpstr>PowerPoint Presentation</vt:lpstr>
      <vt:lpstr>PowerPoint Presentation</vt:lpstr>
      <vt:lpstr>PowerPoint Presentation</vt:lpstr>
      <vt:lpstr>PowerPoint Presentation</vt:lpstr>
      <vt:lpstr>نتیجه گیری</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6</cp:revision>
  <dcterms:created xsi:type="dcterms:W3CDTF">2019-12-12T09:23:24Z</dcterms:created>
  <dcterms:modified xsi:type="dcterms:W3CDTF">2019-12-14T11:12:11Z</dcterms:modified>
</cp:coreProperties>
</file>