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EE7FCD-0B8B-4843-AF35-FBD777A4F852}"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US"/>
        </a:p>
      </dgm:t>
    </dgm:pt>
    <dgm:pt modelId="{90F4338A-46CB-41AE-962D-92DE17D8F1C8}">
      <dgm:prSet phldrT="[Text]" custT="1"/>
      <dgm:spPr/>
      <dgm:t>
        <a:bodyPr/>
        <a:lstStyle/>
        <a:p>
          <a:r>
            <a:rPr lang="fa-IR" sz="3600" b="1" spc="0" dirty="0" smtClean="0">
              <a:ln w="0">
                <a:solidFill>
                  <a:schemeClr val="tx1"/>
                </a:solidFill>
              </a:ln>
              <a:effectLst>
                <a:outerShdw blurRad="38100" dist="19050" dir="2700000" algn="tl" rotWithShape="0">
                  <a:schemeClr val="dk1">
                    <a:alpha val="40000"/>
                  </a:schemeClr>
                </a:outerShdw>
              </a:effectLst>
              <a:cs typeface="B Homa" panose="00000400000000000000" pitchFamily="2" charset="-78"/>
            </a:rPr>
            <a:t>عوامل موثر در ساخت لادفانس</a:t>
          </a:r>
          <a:endParaRPr lang="en-US" sz="3600" dirty="0">
            <a:ln w="0">
              <a:solidFill>
                <a:schemeClr val="tx1"/>
              </a:solidFill>
            </a:ln>
          </a:endParaRPr>
        </a:p>
      </dgm:t>
    </dgm:pt>
    <dgm:pt modelId="{B740F8B6-F9B7-45E7-8118-50F9F016F253}" type="sibTrans" cxnId="{04BD630D-23DB-424B-969C-89112FFF5801}">
      <dgm:prSet/>
      <dgm:spPr/>
      <dgm:t>
        <a:bodyPr/>
        <a:lstStyle/>
        <a:p>
          <a:endParaRPr lang="en-US"/>
        </a:p>
      </dgm:t>
    </dgm:pt>
    <dgm:pt modelId="{F8A03796-27C9-4C9A-84E1-E3DDAFBF4FBC}" type="parTrans" cxnId="{04BD630D-23DB-424B-969C-89112FFF5801}">
      <dgm:prSet/>
      <dgm:spPr/>
      <dgm:t>
        <a:bodyPr/>
        <a:lstStyle/>
        <a:p>
          <a:endParaRPr lang="en-US"/>
        </a:p>
      </dgm:t>
    </dgm:pt>
    <dgm:pt modelId="{EF66DDDB-9D9F-4C5D-A39A-D28ECE0CBC71}" type="pres">
      <dgm:prSet presAssocID="{23EE7FCD-0B8B-4843-AF35-FBD777A4F852}" presName="diagram" presStyleCnt="0">
        <dgm:presLayoutVars>
          <dgm:dir/>
          <dgm:resizeHandles val="exact"/>
        </dgm:presLayoutVars>
      </dgm:prSet>
      <dgm:spPr/>
      <dgm:t>
        <a:bodyPr/>
        <a:lstStyle/>
        <a:p>
          <a:endParaRPr lang="en-US"/>
        </a:p>
      </dgm:t>
    </dgm:pt>
    <dgm:pt modelId="{BE265D67-1C6E-436C-921D-DBB8EBFE8079}" type="pres">
      <dgm:prSet presAssocID="{90F4338A-46CB-41AE-962D-92DE17D8F1C8}" presName="node" presStyleLbl="node1" presStyleIdx="0" presStyleCnt="1" custScaleX="119648">
        <dgm:presLayoutVars>
          <dgm:bulletEnabled val="1"/>
        </dgm:presLayoutVars>
      </dgm:prSet>
      <dgm:spPr/>
      <dgm:t>
        <a:bodyPr/>
        <a:lstStyle/>
        <a:p>
          <a:endParaRPr lang="en-US"/>
        </a:p>
      </dgm:t>
    </dgm:pt>
  </dgm:ptLst>
  <dgm:cxnLst>
    <dgm:cxn modelId="{04BD630D-23DB-424B-969C-89112FFF5801}" srcId="{23EE7FCD-0B8B-4843-AF35-FBD777A4F852}" destId="{90F4338A-46CB-41AE-962D-92DE17D8F1C8}" srcOrd="0" destOrd="0" parTransId="{F8A03796-27C9-4C9A-84E1-E3DDAFBF4FBC}" sibTransId="{B740F8B6-F9B7-45E7-8118-50F9F016F253}"/>
    <dgm:cxn modelId="{B35722DB-6BE1-44AC-9F7D-FCF2B3445FB1}" type="presOf" srcId="{90F4338A-46CB-41AE-962D-92DE17D8F1C8}" destId="{BE265D67-1C6E-436C-921D-DBB8EBFE8079}" srcOrd="0" destOrd="0" presId="urn:microsoft.com/office/officeart/2005/8/layout/default"/>
    <dgm:cxn modelId="{DF341E4A-0B7F-4466-8A62-46FD233E4DE0}" type="presOf" srcId="{23EE7FCD-0B8B-4843-AF35-FBD777A4F852}" destId="{EF66DDDB-9D9F-4C5D-A39A-D28ECE0CBC71}" srcOrd="0" destOrd="0" presId="urn:microsoft.com/office/officeart/2005/8/layout/default"/>
    <dgm:cxn modelId="{4F16AC91-A44B-4821-800F-EA1E692A4B5C}" type="presParOf" srcId="{EF66DDDB-9D9F-4C5D-A39A-D28ECE0CBC71}" destId="{BE265D67-1C6E-436C-921D-DBB8EBFE8079}" srcOrd="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7ADEA6-B3F3-420E-9F39-4447A01F618B}" type="doc">
      <dgm:prSet loTypeId="urn:microsoft.com/office/officeart/2005/8/layout/vProcess5" loCatId="process" qsTypeId="urn:microsoft.com/office/officeart/2005/8/quickstyle/3d3" qsCatId="3D" csTypeId="urn:microsoft.com/office/officeart/2005/8/colors/colorful4" csCatId="colorful" phldr="1"/>
      <dgm:spPr/>
      <dgm:t>
        <a:bodyPr/>
        <a:lstStyle/>
        <a:p>
          <a:endParaRPr lang="en-US"/>
        </a:p>
      </dgm:t>
    </dgm:pt>
    <dgm:pt modelId="{00BC0833-BE46-438F-A5FE-D472C2C3684A}">
      <dgm:prSet phldrT="[Text]" custT="1"/>
      <dgm:spPr/>
      <dgm:t>
        <a:bodyPr/>
        <a:lstStyle/>
        <a:p>
          <a:pPr algn="ctr"/>
          <a:r>
            <a:rPr lang="fa-IR" sz="2000" dirty="0" smtClean="0">
              <a:solidFill>
                <a:schemeClr val="tx1"/>
              </a:solidFill>
              <a:cs typeface="B Homa" panose="00000400000000000000" pitchFamily="2" charset="-78"/>
            </a:rPr>
            <a:t>پیشنهاد اولیه (1964) : دو ردیف آسمان خراش، واحد مسکونی، فضای باز عمومی، خطوط راه آهن</a:t>
          </a:r>
          <a:endParaRPr lang="en-US" sz="2000" dirty="0">
            <a:solidFill>
              <a:schemeClr val="tx1"/>
            </a:solidFill>
            <a:cs typeface="B Homa" panose="00000400000000000000" pitchFamily="2" charset="-78"/>
          </a:endParaRPr>
        </a:p>
      </dgm:t>
    </dgm:pt>
    <dgm:pt modelId="{421FB4C0-448B-4CC1-80CF-115B12980A64}" type="parTrans" cxnId="{CE5EDE58-0690-4FAB-948A-3099716DCD60}">
      <dgm:prSet/>
      <dgm:spPr/>
      <dgm:t>
        <a:bodyPr/>
        <a:lstStyle/>
        <a:p>
          <a:endParaRPr lang="en-US"/>
        </a:p>
      </dgm:t>
    </dgm:pt>
    <dgm:pt modelId="{66F70156-7757-4274-ABB2-B84632404A6D}" type="sibTrans" cxnId="{CE5EDE58-0690-4FAB-948A-3099716DCD60}">
      <dgm:prSet/>
      <dgm:spPr/>
      <dgm:t>
        <a:bodyPr/>
        <a:lstStyle/>
        <a:p>
          <a:endParaRPr lang="en-US"/>
        </a:p>
      </dgm:t>
    </dgm:pt>
    <dgm:pt modelId="{F3067932-80B8-43F1-9464-7D04783CE1C2}">
      <dgm:prSet phldrT="[Text]" custT="1"/>
      <dgm:spPr/>
      <dgm:t>
        <a:bodyPr/>
        <a:lstStyle/>
        <a:p>
          <a:pPr algn="ctr"/>
          <a:r>
            <a:rPr lang="fa-IR" sz="2000" dirty="0" smtClean="0">
              <a:solidFill>
                <a:schemeClr val="tx1"/>
              </a:solidFill>
              <a:cs typeface="B Homa" panose="00000400000000000000" pitchFamily="2" charset="-78"/>
            </a:rPr>
            <a:t>پیشنهاد دوم در سال 1971 توسط ژورژ پمپیدو</a:t>
          </a:r>
          <a:endParaRPr lang="en-US" sz="2000" dirty="0">
            <a:solidFill>
              <a:schemeClr val="tx1"/>
            </a:solidFill>
            <a:cs typeface="B Homa" panose="00000400000000000000" pitchFamily="2" charset="-78"/>
          </a:endParaRPr>
        </a:p>
      </dgm:t>
    </dgm:pt>
    <dgm:pt modelId="{584283CA-CF4D-4A15-8680-208BAC6D43E9}" type="parTrans" cxnId="{34D19A11-50E6-415C-A9C0-557DD5A89A24}">
      <dgm:prSet/>
      <dgm:spPr/>
      <dgm:t>
        <a:bodyPr/>
        <a:lstStyle/>
        <a:p>
          <a:endParaRPr lang="en-US"/>
        </a:p>
      </dgm:t>
    </dgm:pt>
    <dgm:pt modelId="{8D496F8D-EE15-41B3-B0D0-15F09FB465F4}" type="sibTrans" cxnId="{34D19A11-50E6-415C-A9C0-557DD5A89A24}">
      <dgm:prSet/>
      <dgm:spPr/>
      <dgm:t>
        <a:bodyPr/>
        <a:lstStyle/>
        <a:p>
          <a:endParaRPr lang="en-US"/>
        </a:p>
      </dgm:t>
    </dgm:pt>
    <dgm:pt modelId="{34243203-769E-4F20-957E-097F4F3E500A}">
      <dgm:prSet phldrT="[Text]" custT="1"/>
      <dgm:spPr/>
      <dgm:t>
        <a:bodyPr/>
        <a:lstStyle/>
        <a:p>
          <a:pPr algn="ctr"/>
          <a:r>
            <a:rPr lang="fa-IR" sz="2000" dirty="0" smtClean="0">
              <a:solidFill>
                <a:schemeClr val="tx1"/>
              </a:solidFill>
              <a:cs typeface="B Homa" panose="00000400000000000000" pitchFamily="2" charset="-78"/>
            </a:rPr>
            <a:t>پیشنهاد سوم که طرح اجرا شده می باشد توسط پرزیدنت ژیسکار دستن ارائه شد.(1978)</a:t>
          </a:r>
          <a:endParaRPr lang="en-US" sz="2000" dirty="0">
            <a:solidFill>
              <a:schemeClr val="tx1"/>
            </a:solidFill>
            <a:cs typeface="B Homa" panose="00000400000000000000" pitchFamily="2" charset="-78"/>
          </a:endParaRPr>
        </a:p>
      </dgm:t>
    </dgm:pt>
    <dgm:pt modelId="{13B243A8-685A-4CA3-8D31-5E5DECBD913F}" type="parTrans" cxnId="{CF49AB31-DDAA-4686-9313-1BAB0E26C854}">
      <dgm:prSet/>
      <dgm:spPr/>
      <dgm:t>
        <a:bodyPr/>
        <a:lstStyle/>
        <a:p>
          <a:endParaRPr lang="en-US"/>
        </a:p>
      </dgm:t>
    </dgm:pt>
    <dgm:pt modelId="{F506405A-4A9C-47CA-9F42-265800F56972}" type="sibTrans" cxnId="{CF49AB31-DDAA-4686-9313-1BAB0E26C854}">
      <dgm:prSet/>
      <dgm:spPr/>
      <dgm:t>
        <a:bodyPr/>
        <a:lstStyle/>
        <a:p>
          <a:endParaRPr lang="en-US"/>
        </a:p>
      </dgm:t>
    </dgm:pt>
    <dgm:pt modelId="{33A18105-D4A9-439D-8D58-C313976EED47}" type="pres">
      <dgm:prSet presAssocID="{EF7ADEA6-B3F3-420E-9F39-4447A01F618B}" presName="outerComposite" presStyleCnt="0">
        <dgm:presLayoutVars>
          <dgm:chMax val="5"/>
          <dgm:dir val="rev"/>
          <dgm:resizeHandles val="exact"/>
        </dgm:presLayoutVars>
      </dgm:prSet>
      <dgm:spPr/>
      <dgm:t>
        <a:bodyPr/>
        <a:lstStyle/>
        <a:p>
          <a:endParaRPr lang="en-US"/>
        </a:p>
      </dgm:t>
    </dgm:pt>
    <dgm:pt modelId="{C0AC105A-44C8-4ED3-8638-0408B1378E38}" type="pres">
      <dgm:prSet presAssocID="{EF7ADEA6-B3F3-420E-9F39-4447A01F618B}" presName="dummyMaxCanvas" presStyleCnt="0">
        <dgm:presLayoutVars/>
      </dgm:prSet>
      <dgm:spPr/>
    </dgm:pt>
    <dgm:pt modelId="{E82A7D76-0B72-452B-8E03-3A7F0FE8E499}" type="pres">
      <dgm:prSet presAssocID="{EF7ADEA6-B3F3-420E-9F39-4447A01F618B}" presName="ThreeNodes_1" presStyleLbl="node1" presStyleIdx="0" presStyleCnt="3" custLinFactNeighborX="0">
        <dgm:presLayoutVars>
          <dgm:bulletEnabled val="1"/>
        </dgm:presLayoutVars>
      </dgm:prSet>
      <dgm:spPr/>
      <dgm:t>
        <a:bodyPr/>
        <a:lstStyle/>
        <a:p>
          <a:endParaRPr lang="en-US"/>
        </a:p>
      </dgm:t>
    </dgm:pt>
    <dgm:pt modelId="{379E5A78-9444-4A16-87BB-D53E6F4DBD34}" type="pres">
      <dgm:prSet presAssocID="{EF7ADEA6-B3F3-420E-9F39-4447A01F618B}" presName="ThreeNodes_2" presStyleLbl="node1" presStyleIdx="1" presStyleCnt="3">
        <dgm:presLayoutVars>
          <dgm:bulletEnabled val="1"/>
        </dgm:presLayoutVars>
      </dgm:prSet>
      <dgm:spPr/>
      <dgm:t>
        <a:bodyPr/>
        <a:lstStyle/>
        <a:p>
          <a:endParaRPr lang="en-US"/>
        </a:p>
      </dgm:t>
    </dgm:pt>
    <dgm:pt modelId="{DFF8C253-BE60-4AAB-ACA2-1C47D3B604FF}" type="pres">
      <dgm:prSet presAssocID="{EF7ADEA6-B3F3-420E-9F39-4447A01F618B}" presName="ThreeNodes_3" presStyleLbl="node1" presStyleIdx="2" presStyleCnt="3">
        <dgm:presLayoutVars>
          <dgm:bulletEnabled val="1"/>
        </dgm:presLayoutVars>
      </dgm:prSet>
      <dgm:spPr/>
      <dgm:t>
        <a:bodyPr/>
        <a:lstStyle/>
        <a:p>
          <a:endParaRPr lang="en-US"/>
        </a:p>
      </dgm:t>
    </dgm:pt>
    <dgm:pt modelId="{E0596207-C017-426B-972C-10627128BF4E}" type="pres">
      <dgm:prSet presAssocID="{EF7ADEA6-B3F3-420E-9F39-4447A01F618B}" presName="ThreeConn_1-2" presStyleLbl="fgAccFollowNode1" presStyleIdx="0" presStyleCnt="2">
        <dgm:presLayoutVars>
          <dgm:bulletEnabled val="1"/>
        </dgm:presLayoutVars>
      </dgm:prSet>
      <dgm:spPr/>
      <dgm:t>
        <a:bodyPr/>
        <a:lstStyle/>
        <a:p>
          <a:endParaRPr lang="en-US"/>
        </a:p>
      </dgm:t>
    </dgm:pt>
    <dgm:pt modelId="{D6E8B023-3977-4E8D-8D2F-B44012574102}" type="pres">
      <dgm:prSet presAssocID="{EF7ADEA6-B3F3-420E-9F39-4447A01F618B}" presName="ThreeConn_2-3" presStyleLbl="fgAccFollowNode1" presStyleIdx="1" presStyleCnt="2">
        <dgm:presLayoutVars>
          <dgm:bulletEnabled val="1"/>
        </dgm:presLayoutVars>
      </dgm:prSet>
      <dgm:spPr/>
      <dgm:t>
        <a:bodyPr/>
        <a:lstStyle/>
        <a:p>
          <a:endParaRPr lang="en-US"/>
        </a:p>
      </dgm:t>
    </dgm:pt>
    <dgm:pt modelId="{F7DA3C2B-75E8-4800-BA9B-93B537B976DA}" type="pres">
      <dgm:prSet presAssocID="{EF7ADEA6-B3F3-420E-9F39-4447A01F618B}" presName="ThreeNodes_1_text" presStyleLbl="node1" presStyleIdx="2" presStyleCnt="3">
        <dgm:presLayoutVars>
          <dgm:bulletEnabled val="1"/>
        </dgm:presLayoutVars>
      </dgm:prSet>
      <dgm:spPr/>
      <dgm:t>
        <a:bodyPr/>
        <a:lstStyle/>
        <a:p>
          <a:endParaRPr lang="en-US"/>
        </a:p>
      </dgm:t>
    </dgm:pt>
    <dgm:pt modelId="{F751B286-A969-45EC-8274-8772732C1C60}" type="pres">
      <dgm:prSet presAssocID="{EF7ADEA6-B3F3-420E-9F39-4447A01F618B}" presName="ThreeNodes_2_text" presStyleLbl="node1" presStyleIdx="2" presStyleCnt="3">
        <dgm:presLayoutVars>
          <dgm:bulletEnabled val="1"/>
        </dgm:presLayoutVars>
      </dgm:prSet>
      <dgm:spPr/>
      <dgm:t>
        <a:bodyPr/>
        <a:lstStyle/>
        <a:p>
          <a:endParaRPr lang="en-US"/>
        </a:p>
      </dgm:t>
    </dgm:pt>
    <dgm:pt modelId="{01F881AC-8572-4916-B612-C59B513E5C20}" type="pres">
      <dgm:prSet presAssocID="{EF7ADEA6-B3F3-420E-9F39-4447A01F618B}" presName="ThreeNodes_3_text" presStyleLbl="node1" presStyleIdx="2" presStyleCnt="3">
        <dgm:presLayoutVars>
          <dgm:bulletEnabled val="1"/>
        </dgm:presLayoutVars>
      </dgm:prSet>
      <dgm:spPr/>
      <dgm:t>
        <a:bodyPr/>
        <a:lstStyle/>
        <a:p>
          <a:endParaRPr lang="en-US"/>
        </a:p>
      </dgm:t>
    </dgm:pt>
  </dgm:ptLst>
  <dgm:cxnLst>
    <dgm:cxn modelId="{34D19A11-50E6-415C-A9C0-557DD5A89A24}" srcId="{EF7ADEA6-B3F3-420E-9F39-4447A01F618B}" destId="{F3067932-80B8-43F1-9464-7D04783CE1C2}" srcOrd="1" destOrd="0" parTransId="{584283CA-CF4D-4A15-8680-208BAC6D43E9}" sibTransId="{8D496F8D-EE15-41B3-B0D0-15F09FB465F4}"/>
    <dgm:cxn modelId="{CE5EDE58-0690-4FAB-948A-3099716DCD60}" srcId="{EF7ADEA6-B3F3-420E-9F39-4447A01F618B}" destId="{00BC0833-BE46-438F-A5FE-D472C2C3684A}" srcOrd="0" destOrd="0" parTransId="{421FB4C0-448B-4CC1-80CF-115B12980A64}" sibTransId="{66F70156-7757-4274-ABB2-B84632404A6D}"/>
    <dgm:cxn modelId="{2D72A87E-4258-42F1-BBF6-62DB2DF2D9ED}" type="presOf" srcId="{F3067932-80B8-43F1-9464-7D04783CE1C2}" destId="{379E5A78-9444-4A16-87BB-D53E6F4DBD34}" srcOrd="0" destOrd="0" presId="urn:microsoft.com/office/officeart/2005/8/layout/vProcess5"/>
    <dgm:cxn modelId="{8D63871E-7FD8-4BC7-B9FA-7A02201CD52C}" type="presOf" srcId="{34243203-769E-4F20-957E-097F4F3E500A}" destId="{DFF8C253-BE60-4AAB-ACA2-1C47D3B604FF}" srcOrd="0" destOrd="0" presId="urn:microsoft.com/office/officeart/2005/8/layout/vProcess5"/>
    <dgm:cxn modelId="{CF49AB31-DDAA-4686-9313-1BAB0E26C854}" srcId="{EF7ADEA6-B3F3-420E-9F39-4447A01F618B}" destId="{34243203-769E-4F20-957E-097F4F3E500A}" srcOrd="2" destOrd="0" parTransId="{13B243A8-685A-4CA3-8D31-5E5DECBD913F}" sibTransId="{F506405A-4A9C-47CA-9F42-265800F56972}"/>
    <dgm:cxn modelId="{02A2F2AF-BC9A-4BD4-BDD1-11EBB40E0BF4}" type="presOf" srcId="{00BC0833-BE46-438F-A5FE-D472C2C3684A}" destId="{F7DA3C2B-75E8-4800-BA9B-93B537B976DA}" srcOrd="1" destOrd="0" presId="urn:microsoft.com/office/officeart/2005/8/layout/vProcess5"/>
    <dgm:cxn modelId="{69BDF09D-D085-469C-A697-3A3A6A50AF3C}" type="presOf" srcId="{F3067932-80B8-43F1-9464-7D04783CE1C2}" destId="{F751B286-A969-45EC-8274-8772732C1C60}" srcOrd="1" destOrd="0" presId="urn:microsoft.com/office/officeart/2005/8/layout/vProcess5"/>
    <dgm:cxn modelId="{19F77D58-B796-4006-9BE5-5B12C1354231}" type="presOf" srcId="{00BC0833-BE46-438F-A5FE-D472C2C3684A}" destId="{E82A7D76-0B72-452B-8E03-3A7F0FE8E499}" srcOrd="0" destOrd="0" presId="urn:microsoft.com/office/officeart/2005/8/layout/vProcess5"/>
    <dgm:cxn modelId="{31D32A88-0988-4F9C-9945-03F576609B9F}" type="presOf" srcId="{EF7ADEA6-B3F3-420E-9F39-4447A01F618B}" destId="{33A18105-D4A9-439D-8D58-C313976EED47}" srcOrd="0" destOrd="0" presId="urn:microsoft.com/office/officeart/2005/8/layout/vProcess5"/>
    <dgm:cxn modelId="{FEB51488-29D4-4DEC-B17C-2DB896DC49B1}" type="presOf" srcId="{66F70156-7757-4274-ABB2-B84632404A6D}" destId="{E0596207-C017-426B-972C-10627128BF4E}" srcOrd="0" destOrd="0" presId="urn:microsoft.com/office/officeart/2005/8/layout/vProcess5"/>
    <dgm:cxn modelId="{68A59271-97E8-4C57-A3E1-B1099D693038}" type="presOf" srcId="{8D496F8D-EE15-41B3-B0D0-15F09FB465F4}" destId="{D6E8B023-3977-4E8D-8D2F-B44012574102}" srcOrd="0" destOrd="0" presId="urn:microsoft.com/office/officeart/2005/8/layout/vProcess5"/>
    <dgm:cxn modelId="{014ED16C-F52C-4C33-95EE-F95429CC6D2E}" type="presOf" srcId="{34243203-769E-4F20-957E-097F4F3E500A}" destId="{01F881AC-8572-4916-B612-C59B513E5C20}" srcOrd="1" destOrd="0" presId="urn:microsoft.com/office/officeart/2005/8/layout/vProcess5"/>
    <dgm:cxn modelId="{84E00858-9302-445A-AF92-E1009BC76A6A}" type="presParOf" srcId="{33A18105-D4A9-439D-8D58-C313976EED47}" destId="{C0AC105A-44C8-4ED3-8638-0408B1378E38}" srcOrd="0" destOrd="0" presId="urn:microsoft.com/office/officeart/2005/8/layout/vProcess5"/>
    <dgm:cxn modelId="{B9B6453F-FEA6-4E39-83BC-53CDCD446807}" type="presParOf" srcId="{33A18105-D4A9-439D-8D58-C313976EED47}" destId="{E82A7D76-0B72-452B-8E03-3A7F0FE8E499}" srcOrd="1" destOrd="0" presId="urn:microsoft.com/office/officeart/2005/8/layout/vProcess5"/>
    <dgm:cxn modelId="{9A05576D-558F-470E-B23A-1CCBF8DA36E9}" type="presParOf" srcId="{33A18105-D4A9-439D-8D58-C313976EED47}" destId="{379E5A78-9444-4A16-87BB-D53E6F4DBD34}" srcOrd="2" destOrd="0" presId="urn:microsoft.com/office/officeart/2005/8/layout/vProcess5"/>
    <dgm:cxn modelId="{7C762422-CAA7-4BDB-8976-13915E85AE95}" type="presParOf" srcId="{33A18105-D4A9-439D-8D58-C313976EED47}" destId="{DFF8C253-BE60-4AAB-ACA2-1C47D3B604FF}" srcOrd="3" destOrd="0" presId="urn:microsoft.com/office/officeart/2005/8/layout/vProcess5"/>
    <dgm:cxn modelId="{64E29F26-6389-47C8-8906-4504B43D411C}" type="presParOf" srcId="{33A18105-D4A9-439D-8D58-C313976EED47}" destId="{E0596207-C017-426B-972C-10627128BF4E}" srcOrd="4" destOrd="0" presId="urn:microsoft.com/office/officeart/2005/8/layout/vProcess5"/>
    <dgm:cxn modelId="{D6AF84CE-A0A9-4757-9C8D-9FA3A79D63F0}" type="presParOf" srcId="{33A18105-D4A9-439D-8D58-C313976EED47}" destId="{D6E8B023-3977-4E8D-8D2F-B44012574102}" srcOrd="5" destOrd="0" presId="urn:microsoft.com/office/officeart/2005/8/layout/vProcess5"/>
    <dgm:cxn modelId="{52265F6A-783D-4167-A18A-44CF7EDE5649}" type="presParOf" srcId="{33A18105-D4A9-439D-8D58-C313976EED47}" destId="{F7DA3C2B-75E8-4800-BA9B-93B537B976DA}" srcOrd="6" destOrd="0" presId="urn:microsoft.com/office/officeart/2005/8/layout/vProcess5"/>
    <dgm:cxn modelId="{22981596-F741-417C-8EC5-2497E884A7B8}" type="presParOf" srcId="{33A18105-D4A9-439D-8D58-C313976EED47}" destId="{F751B286-A969-45EC-8274-8772732C1C60}" srcOrd="7" destOrd="0" presId="urn:microsoft.com/office/officeart/2005/8/layout/vProcess5"/>
    <dgm:cxn modelId="{09576779-AF1C-4EB5-9358-91FD25D1FC33}" type="presParOf" srcId="{33A18105-D4A9-439D-8D58-C313976EED47}" destId="{01F881AC-8572-4916-B612-C59B513E5C20}"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1A5515-D361-4860-9551-B9C364C2ACF7}" type="doc">
      <dgm:prSet loTypeId="urn:microsoft.com/office/officeart/2009/layout/CircleArrowProcess" loCatId="cycle" qsTypeId="urn:microsoft.com/office/officeart/2005/8/quickstyle/3d3" qsCatId="3D" csTypeId="urn:microsoft.com/office/officeart/2005/8/colors/colorful3" csCatId="colorful" phldr="1"/>
      <dgm:spPr/>
      <dgm:t>
        <a:bodyPr/>
        <a:lstStyle/>
        <a:p>
          <a:endParaRPr lang="en-US"/>
        </a:p>
      </dgm:t>
    </dgm:pt>
    <dgm:pt modelId="{BC340E6D-571C-467C-8D03-5BBB4DB3A11F}">
      <dgm:prSet phldrT="[Text]" custT="1"/>
      <dgm:spPr/>
      <dgm:t>
        <a:bodyPr/>
        <a:lstStyle/>
        <a:p>
          <a:r>
            <a:rPr lang="fa-IR" sz="1800" b="0" dirty="0" smtClean="0">
              <a:solidFill>
                <a:schemeClr val="tx1"/>
              </a:solidFill>
              <a:cs typeface="B Homa" panose="00000400000000000000" pitchFamily="2" charset="-78"/>
            </a:rPr>
            <a:t>قرار گیری حساب های دولتی در اختار پروژه</a:t>
          </a:r>
          <a:endParaRPr lang="en-US" sz="1800" b="0" dirty="0">
            <a:solidFill>
              <a:schemeClr val="tx1"/>
            </a:solidFill>
            <a:cs typeface="B Homa" panose="00000400000000000000" pitchFamily="2" charset="-78"/>
          </a:endParaRPr>
        </a:p>
      </dgm:t>
    </dgm:pt>
    <dgm:pt modelId="{A50C6417-B6DA-430E-BF58-A9F44F024A32}" type="parTrans" cxnId="{C2193489-DFAD-4C8B-9004-A06A0E8A9B84}">
      <dgm:prSet/>
      <dgm:spPr/>
      <dgm:t>
        <a:bodyPr/>
        <a:lstStyle/>
        <a:p>
          <a:endParaRPr lang="en-US">
            <a:solidFill>
              <a:schemeClr val="tx1"/>
            </a:solidFill>
          </a:endParaRPr>
        </a:p>
      </dgm:t>
    </dgm:pt>
    <dgm:pt modelId="{795B3812-FD80-48AB-A88B-970FD9114588}" type="sibTrans" cxnId="{C2193489-DFAD-4C8B-9004-A06A0E8A9B84}">
      <dgm:prSet/>
      <dgm:spPr/>
      <dgm:t>
        <a:bodyPr/>
        <a:lstStyle/>
        <a:p>
          <a:endParaRPr lang="en-US">
            <a:solidFill>
              <a:schemeClr val="tx1"/>
            </a:solidFill>
          </a:endParaRPr>
        </a:p>
      </dgm:t>
    </dgm:pt>
    <dgm:pt modelId="{1908CE99-F3B1-4F30-B682-A0C608076B77}">
      <dgm:prSet phldrT="[Text]" custT="1"/>
      <dgm:spPr/>
      <dgm:t>
        <a:bodyPr/>
        <a:lstStyle/>
        <a:p>
          <a:r>
            <a:rPr lang="fa-IR" sz="1800" dirty="0" smtClean="0">
              <a:solidFill>
                <a:schemeClr val="tx1"/>
              </a:solidFill>
              <a:cs typeface="B Homa" panose="00000400000000000000" pitchFamily="2" charset="-78"/>
            </a:rPr>
            <a:t>افزایش محدودیت های ساخت وساز در پاریس</a:t>
          </a:r>
          <a:endParaRPr lang="en-US" sz="1800" dirty="0">
            <a:solidFill>
              <a:schemeClr val="tx1"/>
            </a:solidFill>
            <a:cs typeface="B Homa" panose="00000400000000000000" pitchFamily="2" charset="-78"/>
          </a:endParaRPr>
        </a:p>
      </dgm:t>
    </dgm:pt>
    <dgm:pt modelId="{B83198B0-3D87-4ECB-926C-A64F26093BB8}" type="parTrans" cxnId="{FB4BBAF6-C035-40C2-996C-27CFAE99CF34}">
      <dgm:prSet/>
      <dgm:spPr/>
      <dgm:t>
        <a:bodyPr/>
        <a:lstStyle/>
        <a:p>
          <a:endParaRPr lang="en-US">
            <a:solidFill>
              <a:schemeClr val="tx1"/>
            </a:solidFill>
          </a:endParaRPr>
        </a:p>
      </dgm:t>
    </dgm:pt>
    <dgm:pt modelId="{08D697A4-9121-473B-BA55-45DCD1CC18AA}" type="sibTrans" cxnId="{FB4BBAF6-C035-40C2-996C-27CFAE99CF34}">
      <dgm:prSet/>
      <dgm:spPr/>
      <dgm:t>
        <a:bodyPr/>
        <a:lstStyle/>
        <a:p>
          <a:endParaRPr lang="en-US">
            <a:solidFill>
              <a:schemeClr val="tx1"/>
            </a:solidFill>
          </a:endParaRPr>
        </a:p>
      </dgm:t>
    </dgm:pt>
    <dgm:pt modelId="{C2F278B8-312D-4CDD-B52E-83BF12C933D6}">
      <dgm:prSet phldrT="[Text]" custT="1"/>
      <dgm:spPr/>
      <dgm:t>
        <a:bodyPr/>
        <a:lstStyle/>
        <a:p>
          <a:r>
            <a:rPr lang="fa-IR" sz="2400" b="1" dirty="0" smtClean="0">
              <a:solidFill>
                <a:schemeClr val="tx1"/>
              </a:solidFill>
              <a:cs typeface="B Homa" panose="00000400000000000000" pitchFamily="2" charset="-78"/>
            </a:rPr>
            <a:t>رشد لادفانس</a:t>
          </a:r>
          <a:endParaRPr lang="en-US" sz="2400" b="1" dirty="0">
            <a:solidFill>
              <a:schemeClr val="tx1"/>
            </a:solidFill>
            <a:cs typeface="B Homa" panose="00000400000000000000" pitchFamily="2" charset="-78"/>
          </a:endParaRPr>
        </a:p>
      </dgm:t>
    </dgm:pt>
    <dgm:pt modelId="{25788188-3B7A-44BC-8C91-4FBD140BC334}" type="parTrans" cxnId="{EC03EA3C-F88B-45A2-A1AB-C9772287AC85}">
      <dgm:prSet/>
      <dgm:spPr/>
      <dgm:t>
        <a:bodyPr/>
        <a:lstStyle/>
        <a:p>
          <a:endParaRPr lang="en-US">
            <a:solidFill>
              <a:schemeClr val="tx1"/>
            </a:solidFill>
          </a:endParaRPr>
        </a:p>
      </dgm:t>
    </dgm:pt>
    <dgm:pt modelId="{D9ED651F-B447-4C9D-BDFC-7B0F8707BF05}" type="sibTrans" cxnId="{EC03EA3C-F88B-45A2-A1AB-C9772287AC85}">
      <dgm:prSet/>
      <dgm:spPr/>
      <dgm:t>
        <a:bodyPr/>
        <a:lstStyle/>
        <a:p>
          <a:endParaRPr lang="en-US">
            <a:solidFill>
              <a:schemeClr val="tx1"/>
            </a:solidFill>
          </a:endParaRPr>
        </a:p>
      </dgm:t>
    </dgm:pt>
    <dgm:pt modelId="{D43895B6-E4E0-4E36-B532-68D4B8C7CD34}">
      <dgm:prSet custT="1"/>
      <dgm:spPr/>
      <dgm:t>
        <a:bodyPr/>
        <a:lstStyle/>
        <a:p>
          <a:r>
            <a:rPr lang="fa-IR" sz="1800" dirty="0" smtClean="0">
              <a:solidFill>
                <a:schemeClr val="tx1"/>
              </a:solidFill>
              <a:cs typeface="B Homa" panose="00000400000000000000" pitchFamily="2" charset="-78"/>
            </a:rPr>
            <a:t>تغییر نرخ مالیات</a:t>
          </a:r>
          <a:endParaRPr lang="en-US" sz="1800" dirty="0">
            <a:solidFill>
              <a:schemeClr val="tx1"/>
            </a:solidFill>
            <a:cs typeface="B Homa" panose="00000400000000000000" pitchFamily="2" charset="-78"/>
          </a:endParaRPr>
        </a:p>
      </dgm:t>
    </dgm:pt>
    <dgm:pt modelId="{4328AF92-29E4-4224-BFF8-E3AF5E67D17D}" type="parTrans" cxnId="{9E74F964-3580-4D33-A638-D2812E9FBBEB}">
      <dgm:prSet/>
      <dgm:spPr/>
      <dgm:t>
        <a:bodyPr/>
        <a:lstStyle/>
        <a:p>
          <a:endParaRPr lang="en-US">
            <a:solidFill>
              <a:schemeClr val="tx1"/>
            </a:solidFill>
          </a:endParaRPr>
        </a:p>
      </dgm:t>
    </dgm:pt>
    <dgm:pt modelId="{B41873CE-7A71-4392-A582-9AEC3B2B2DE2}" type="sibTrans" cxnId="{9E74F964-3580-4D33-A638-D2812E9FBBEB}">
      <dgm:prSet/>
      <dgm:spPr/>
      <dgm:t>
        <a:bodyPr/>
        <a:lstStyle/>
        <a:p>
          <a:endParaRPr lang="en-US">
            <a:solidFill>
              <a:schemeClr val="tx1"/>
            </a:solidFill>
          </a:endParaRPr>
        </a:p>
      </dgm:t>
    </dgm:pt>
    <dgm:pt modelId="{A60BCEDF-4B9C-4FC2-A6AD-0F25FD953B53}">
      <dgm:prSet custT="1"/>
      <dgm:spPr/>
      <dgm:t>
        <a:bodyPr/>
        <a:lstStyle/>
        <a:p>
          <a:r>
            <a:rPr lang="fa-IR" sz="1800" dirty="0" smtClean="0">
              <a:solidFill>
                <a:schemeClr val="tx1"/>
              </a:solidFill>
              <a:cs typeface="B Homa" panose="00000400000000000000" pitchFamily="2" charset="-78"/>
            </a:rPr>
            <a:t>احداث زیرساخت ها</a:t>
          </a:r>
          <a:endParaRPr lang="en-US" sz="1800" dirty="0">
            <a:solidFill>
              <a:schemeClr val="tx1"/>
            </a:solidFill>
            <a:cs typeface="B Homa" panose="00000400000000000000" pitchFamily="2" charset="-78"/>
          </a:endParaRPr>
        </a:p>
      </dgm:t>
    </dgm:pt>
    <dgm:pt modelId="{8D4F8AF8-3C48-4BB0-A129-66AA522E7E0F}" type="parTrans" cxnId="{11C1C3FD-9B45-4D83-9B39-CE38C6FC0F0C}">
      <dgm:prSet/>
      <dgm:spPr/>
      <dgm:t>
        <a:bodyPr/>
        <a:lstStyle/>
        <a:p>
          <a:endParaRPr lang="en-US">
            <a:solidFill>
              <a:schemeClr val="tx1"/>
            </a:solidFill>
          </a:endParaRPr>
        </a:p>
      </dgm:t>
    </dgm:pt>
    <dgm:pt modelId="{166BD3EC-9F95-41F5-B0E0-A6A9DA887CEC}" type="sibTrans" cxnId="{11C1C3FD-9B45-4D83-9B39-CE38C6FC0F0C}">
      <dgm:prSet/>
      <dgm:spPr/>
      <dgm:t>
        <a:bodyPr/>
        <a:lstStyle/>
        <a:p>
          <a:endParaRPr lang="en-US">
            <a:solidFill>
              <a:schemeClr val="tx1"/>
            </a:solidFill>
          </a:endParaRPr>
        </a:p>
      </dgm:t>
    </dgm:pt>
    <dgm:pt modelId="{542E6D90-E3CC-41EC-83B5-434EDF563D9F}" type="pres">
      <dgm:prSet presAssocID="{031A5515-D361-4860-9551-B9C364C2ACF7}" presName="Name0" presStyleCnt="0">
        <dgm:presLayoutVars>
          <dgm:chMax val="7"/>
          <dgm:chPref val="7"/>
          <dgm:dir/>
          <dgm:animLvl val="lvl"/>
        </dgm:presLayoutVars>
      </dgm:prSet>
      <dgm:spPr/>
      <dgm:t>
        <a:bodyPr/>
        <a:lstStyle/>
        <a:p>
          <a:endParaRPr lang="en-US"/>
        </a:p>
      </dgm:t>
    </dgm:pt>
    <dgm:pt modelId="{7CC83076-D458-4F5A-BC74-66918D1445D6}" type="pres">
      <dgm:prSet presAssocID="{BC340E6D-571C-467C-8D03-5BBB4DB3A11F}" presName="Accent1" presStyleCnt="0"/>
      <dgm:spPr/>
    </dgm:pt>
    <dgm:pt modelId="{3FDC33A7-C697-4739-95D3-66EE318E1A86}" type="pres">
      <dgm:prSet presAssocID="{BC340E6D-571C-467C-8D03-5BBB4DB3A11F}" presName="Accent" presStyleLbl="node1" presStyleIdx="0" presStyleCnt="5" custScaleX="138758"/>
      <dgm:spPr/>
    </dgm:pt>
    <dgm:pt modelId="{E89A29A9-25FB-4BEC-8AC5-1C461404D74B}" type="pres">
      <dgm:prSet presAssocID="{BC340E6D-571C-467C-8D03-5BBB4DB3A11F}" presName="Parent1" presStyleLbl="revTx" presStyleIdx="0" presStyleCnt="5" custScaleX="145085" custScaleY="123467">
        <dgm:presLayoutVars>
          <dgm:chMax val="1"/>
          <dgm:chPref val="1"/>
          <dgm:bulletEnabled val="1"/>
        </dgm:presLayoutVars>
      </dgm:prSet>
      <dgm:spPr/>
      <dgm:t>
        <a:bodyPr/>
        <a:lstStyle/>
        <a:p>
          <a:endParaRPr lang="en-US"/>
        </a:p>
      </dgm:t>
    </dgm:pt>
    <dgm:pt modelId="{4AFF977F-17A1-4713-B9C6-3F7E97EF4BF0}" type="pres">
      <dgm:prSet presAssocID="{1908CE99-F3B1-4F30-B682-A0C608076B77}" presName="Accent2" presStyleCnt="0"/>
      <dgm:spPr/>
    </dgm:pt>
    <dgm:pt modelId="{94422D22-9BDF-4A87-AF4D-8BBBE0F9C14B}" type="pres">
      <dgm:prSet presAssocID="{1908CE99-F3B1-4F30-B682-A0C608076B77}" presName="Accent" presStyleLbl="node1" presStyleIdx="1" presStyleCnt="5" custScaleX="132613" custLinFactNeighborX="-2350" custLinFactNeighborY="3917"/>
      <dgm:spPr/>
    </dgm:pt>
    <dgm:pt modelId="{4BE13A28-2C25-4291-B879-F0764891CF8D}" type="pres">
      <dgm:prSet presAssocID="{1908CE99-F3B1-4F30-B682-A0C608076B77}" presName="Parent2" presStyleLbl="revTx" presStyleIdx="1" presStyleCnt="5" custScaleX="161989" custScaleY="115323" custLinFactNeighborX="-18978" custLinFactNeighborY="2712">
        <dgm:presLayoutVars>
          <dgm:chMax val="1"/>
          <dgm:chPref val="1"/>
          <dgm:bulletEnabled val="1"/>
        </dgm:presLayoutVars>
      </dgm:prSet>
      <dgm:spPr/>
      <dgm:t>
        <a:bodyPr/>
        <a:lstStyle/>
        <a:p>
          <a:endParaRPr lang="en-US"/>
        </a:p>
      </dgm:t>
    </dgm:pt>
    <dgm:pt modelId="{B1A958A8-F95B-4E34-8B9D-638794EAEA03}" type="pres">
      <dgm:prSet presAssocID="{D43895B6-E4E0-4E36-B532-68D4B8C7CD34}" presName="Accent3" presStyleCnt="0"/>
      <dgm:spPr/>
    </dgm:pt>
    <dgm:pt modelId="{A59C2033-1A6C-4548-88D4-D0C7B54882BE}" type="pres">
      <dgm:prSet presAssocID="{D43895B6-E4E0-4E36-B532-68D4B8C7CD34}" presName="Accent" presStyleLbl="node1" presStyleIdx="2" presStyleCnt="5" custScaleX="113307" custScaleY="75494"/>
      <dgm:spPr/>
    </dgm:pt>
    <dgm:pt modelId="{67F24FAF-3775-47EB-897D-00A3A32CE20A}" type="pres">
      <dgm:prSet presAssocID="{D43895B6-E4E0-4E36-B532-68D4B8C7CD34}" presName="Parent3" presStyleLbl="revTx" presStyleIdx="2" presStyleCnt="5" custScaleX="113250" custScaleY="118072">
        <dgm:presLayoutVars>
          <dgm:chMax val="1"/>
          <dgm:chPref val="1"/>
          <dgm:bulletEnabled val="1"/>
        </dgm:presLayoutVars>
      </dgm:prSet>
      <dgm:spPr/>
      <dgm:t>
        <a:bodyPr/>
        <a:lstStyle/>
        <a:p>
          <a:endParaRPr lang="en-US"/>
        </a:p>
      </dgm:t>
    </dgm:pt>
    <dgm:pt modelId="{A11FCECB-568D-47D4-8FEA-D4F18D80E850}" type="pres">
      <dgm:prSet presAssocID="{A60BCEDF-4B9C-4FC2-A6AD-0F25FD953B53}" presName="Accent4" presStyleCnt="0"/>
      <dgm:spPr/>
    </dgm:pt>
    <dgm:pt modelId="{6447C9A7-DA46-4A67-BF3A-2C6686B09EDA}" type="pres">
      <dgm:prSet presAssocID="{A60BCEDF-4B9C-4FC2-A6AD-0F25FD953B53}" presName="Accent" presStyleLbl="node1" presStyleIdx="3" presStyleCnt="5" custScaleX="136382" custScaleY="66417" custLinFactNeighborX="-4701"/>
      <dgm:spPr/>
    </dgm:pt>
    <dgm:pt modelId="{48D63A3E-BC7A-47A2-91E2-C438DD59917B}" type="pres">
      <dgm:prSet presAssocID="{A60BCEDF-4B9C-4FC2-A6AD-0F25FD953B53}" presName="Parent4" presStyleLbl="revTx" presStyleIdx="3" presStyleCnt="5" custScaleX="132166" custLinFactNeighborX="-18978">
        <dgm:presLayoutVars>
          <dgm:chMax val="1"/>
          <dgm:chPref val="1"/>
          <dgm:bulletEnabled val="1"/>
        </dgm:presLayoutVars>
      </dgm:prSet>
      <dgm:spPr/>
      <dgm:t>
        <a:bodyPr/>
        <a:lstStyle/>
        <a:p>
          <a:endParaRPr lang="en-US"/>
        </a:p>
      </dgm:t>
    </dgm:pt>
    <dgm:pt modelId="{503E92AA-85F4-4F04-81C4-4E4A60A36FF5}" type="pres">
      <dgm:prSet presAssocID="{C2F278B8-312D-4CDD-B52E-83BF12C933D6}" presName="Accent5" presStyleCnt="0"/>
      <dgm:spPr/>
    </dgm:pt>
    <dgm:pt modelId="{9E421B19-E548-414D-9CC7-8D48EA490781}" type="pres">
      <dgm:prSet presAssocID="{C2F278B8-312D-4CDD-B52E-83BF12C933D6}" presName="Accent" presStyleLbl="node1" presStyleIdx="4" presStyleCnt="5" custScaleX="112109" custScaleY="87821" custLinFactNeighborX="5818" custLinFactNeighborY="-5280"/>
      <dgm:spPr/>
    </dgm:pt>
    <dgm:pt modelId="{E0E8F38D-9A58-4F3B-BBFF-F88B8D4ADB43}" type="pres">
      <dgm:prSet presAssocID="{C2F278B8-312D-4CDD-B52E-83BF12C933D6}" presName="Parent5" presStyleLbl="revTx" presStyleIdx="4" presStyleCnt="5" custLinFactNeighborX="9005" custLinFactNeighborY="-47370">
        <dgm:presLayoutVars>
          <dgm:chMax val="1"/>
          <dgm:chPref val="1"/>
          <dgm:bulletEnabled val="1"/>
        </dgm:presLayoutVars>
      </dgm:prSet>
      <dgm:spPr/>
      <dgm:t>
        <a:bodyPr/>
        <a:lstStyle/>
        <a:p>
          <a:endParaRPr lang="en-US"/>
        </a:p>
      </dgm:t>
    </dgm:pt>
  </dgm:ptLst>
  <dgm:cxnLst>
    <dgm:cxn modelId="{C2193489-DFAD-4C8B-9004-A06A0E8A9B84}" srcId="{031A5515-D361-4860-9551-B9C364C2ACF7}" destId="{BC340E6D-571C-467C-8D03-5BBB4DB3A11F}" srcOrd="0" destOrd="0" parTransId="{A50C6417-B6DA-430E-BF58-A9F44F024A32}" sibTransId="{795B3812-FD80-48AB-A88B-970FD9114588}"/>
    <dgm:cxn modelId="{9E74F964-3580-4D33-A638-D2812E9FBBEB}" srcId="{031A5515-D361-4860-9551-B9C364C2ACF7}" destId="{D43895B6-E4E0-4E36-B532-68D4B8C7CD34}" srcOrd="2" destOrd="0" parTransId="{4328AF92-29E4-4224-BFF8-E3AF5E67D17D}" sibTransId="{B41873CE-7A71-4392-A582-9AEC3B2B2DE2}"/>
    <dgm:cxn modelId="{FB4BBAF6-C035-40C2-996C-27CFAE99CF34}" srcId="{031A5515-D361-4860-9551-B9C364C2ACF7}" destId="{1908CE99-F3B1-4F30-B682-A0C608076B77}" srcOrd="1" destOrd="0" parTransId="{B83198B0-3D87-4ECB-926C-A64F26093BB8}" sibTransId="{08D697A4-9121-473B-BA55-45DCD1CC18AA}"/>
    <dgm:cxn modelId="{2913D45B-8AD0-4CFD-8851-CF685A76A3A8}" type="presOf" srcId="{031A5515-D361-4860-9551-B9C364C2ACF7}" destId="{542E6D90-E3CC-41EC-83B5-434EDF563D9F}" srcOrd="0" destOrd="0" presId="urn:microsoft.com/office/officeart/2009/layout/CircleArrowProcess"/>
    <dgm:cxn modelId="{11C1C3FD-9B45-4D83-9B39-CE38C6FC0F0C}" srcId="{031A5515-D361-4860-9551-B9C364C2ACF7}" destId="{A60BCEDF-4B9C-4FC2-A6AD-0F25FD953B53}" srcOrd="3" destOrd="0" parTransId="{8D4F8AF8-3C48-4BB0-A129-66AA522E7E0F}" sibTransId="{166BD3EC-9F95-41F5-B0E0-A6A9DA887CEC}"/>
    <dgm:cxn modelId="{2466ECFA-9400-4D35-8681-773B194C337E}" type="presOf" srcId="{BC340E6D-571C-467C-8D03-5BBB4DB3A11F}" destId="{E89A29A9-25FB-4BEC-8AC5-1C461404D74B}" srcOrd="0" destOrd="0" presId="urn:microsoft.com/office/officeart/2009/layout/CircleArrowProcess"/>
    <dgm:cxn modelId="{97920C25-E3FE-4C2E-8F41-411BD8AF5AC6}" type="presOf" srcId="{A60BCEDF-4B9C-4FC2-A6AD-0F25FD953B53}" destId="{48D63A3E-BC7A-47A2-91E2-C438DD59917B}" srcOrd="0" destOrd="0" presId="urn:microsoft.com/office/officeart/2009/layout/CircleArrowProcess"/>
    <dgm:cxn modelId="{83A6AFA8-4B8E-4F5A-826A-60B6E932DDC5}" type="presOf" srcId="{D43895B6-E4E0-4E36-B532-68D4B8C7CD34}" destId="{67F24FAF-3775-47EB-897D-00A3A32CE20A}" srcOrd="0" destOrd="0" presId="urn:microsoft.com/office/officeart/2009/layout/CircleArrowProcess"/>
    <dgm:cxn modelId="{EC03EA3C-F88B-45A2-A1AB-C9772287AC85}" srcId="{031A5515-D361-4860-9551-B9C364C2ACF7}" destId="{C2F278B8-312D-4CDD-B52E-83BF12C933D6}" srcOrd="4" destOrd="0" parTransId="{25788188-3B7A-44BC-8C91-4FBD140BC334}" sibTransId="{D9ED651F-B447-4C9D-BDFC-7B0F8707BF05}"/>
    <dgm:cxn modelId="{723FCC77-9181-4EDF-86DD-EB14DB003D20}" type="presOf" srcId="{1908CE99-F3B1-4F30-B682-A0C608076B77}" destId="{4BE13A28-2C25-4291-B879-F0764891CF8D}" srcOrd="0" destOrd="0" presId="urn:microsoft.com/office/officeart/2009/layout/CircleArrowProcess"/>
    <dgm:cxn modelId="{0DE08FB5-C154-4846-99D9-BAC69795E7B2}" type="presOf" srcId="{C2F278B8-312D-4CDD-B52E-83BF12C933D6}" destId="{E0E8F38D-9A58-4F3B-BBFF-F88B8D4ADB43}" srcOrd="0" destOrd="0" presId="urn:microsoft.com/office/officeart/2009/layout/CircleArrowProcess"/>
    <dgm:cxn modelId="{52510AE3-E5FB-4DCC-AF57-4B19B5535301}" type="presParOf" srcId="{542E6D90-E3CC-41EC-83B5-434EDF563D9F}" destId="{7CC83076-D458-4F5A-BC74-66918D1445D6}" srcOrd="0" destOrd="0" presId="urn:microsoft.com/office/officeart/2009/layout/CircleArrowProcess"/>
    <dgm:cxn modelId="{C16CC36D-DEF7-421A-9CEC-A067A2C30C96}" type="presParOf" srcId="{7CC83076-D458-4F5A-BC74-66918D1445D6}" destId="{3FDC33A7-C697-4739-95D3-66EE318E1A86}" srcOrd="0" destOrd="0" presId="urn:microsoft.com/office/officeart/2009/layout/CircleArrowProcess"/>
    <dgm:cxn modelId="{EE5EAFE7-226E-4A6D-B648-21143883015E}" type="presParOf" srcId="{542E6D90-E3CC-41EC-83B5-434EDF563D9F}" destId="{E89A29A9-25FB-4BEC-8AC5-1C461404D74B}" srcOrd="1" destOrd="0" presId="urn:microsoft.com/office/officeart/2009/layout/CircleArrowProcess"/>
    <dgm:cxn modelId="{3387A5EE-C2EA-4323-924C-745D2514B56E}" type="presParOf" srcId="{542E6D90-E3CC-41EC-83B5-434EDF563D9F}" destId="{4AFF977F-17A1-4713-B9C6-3F7E97EF4BF0}" srcOrd="2" destOrd="0" presId="urn:microsoft.com/office/officeart/2009/layout/CircleArrowProcess"/>
    <dgm:cxn modelId="{FC14DAE8-E362-4592-8D8A-FD36FD328100}" type="presParOf" srcId="{4AFF977F-17A1-4713-B9C6-3F7E97EF4BF0}" destId="{94422D22-9BDF-4A87-AF4D-8BBBE0F9C14B}" srcOrd="0" destOrd="0" presId="urn:microsoft.com/office/officeart/2009/layout/CircleArrowProcess"/>
    <dgm:cxn modelId="{CDA6B8A6-8AD2-42F6-880E-796B94C692AA}" type="presParOf" srcId="{542E6D90-E3CC-41EC-83B5-434EDF563D9F}" destId="{4BE13A28-2C25-4291-B879-F0764891CF8D}" srcOrd="3" destOrd="0" presId="urn:microsoft.com/office/officeart/2009/layout/CircleArrowProcess"/>
    <dgm:cxn modelId="{3F3C1C91-018D-4646-988C-7C8F93586ED2}" type="presParOf" srcId="{542E6D90-E3CC-41EC-83B5-434EDF563D9F}" destId="{B1A958A8-F95B-4E34-8B9D-638794EAEA03}" srcOrd="4" destOrd="0" presId="urn:microsoft.com/office/officeart/2009/layout/CircleArrowProcess"/>
    <dgm:cxn modelId="{D88C4055-CC6B-41F7-A80B-85162B8532D5}" type="presParOf" srcId="{B1A958A8-F95B-4E34-8B9D-638794EAEA03}" destId="{A59C2033-1A6C-4548-88D4-D0C7B54882BE}" srcOrd="0" destOrd="0" presId="urn:microsoft.com/office/officeart/2009/layout/CircleArrowProcess"/>
    <dgm:cxn modelId="{F1A56EFF-CB60-4318-948C-209ABA9AC95F}" type="presParOf" srcId="{542E6D90-E3CC-41EC-83B5-434EDF563D9F}" destId="{67F24FAF-3775-47EB-897D-00A3A32CE20A}" srcOrd="5" destOrd="0" presId="urn:microsoft.com/office/officeart/2009/layout/CircleArrowProcess"/>
    <dgm:cxn modelId="{788835B8-F2AD-4A38-9CAD-486B8B81CC96}" type="presParOf" srcId="{542E6D90-E3CC-41EC-83B5-434EDF563D9F}" destId="{A11FCECB-568D-47D4-8FEA-D4F18D80E850}" srcOrd="6" destOrd="0" presId="urn:microsoft.com/office/officeart/2009/layout/CircleArrowProcess"/>
    <dgm:cxn modelId="{144FFDE7-FBCB-4345-870F-54F23C8150C5}" type="presParOf" srcId="{A11FCECB-568D-47D4-8FEA-D4F18D80E850}" destId="{6447C9A7-DA46-4A67-BF3A-2C6686B09EDA}" srcOrd="0" destOrd="0" presId="urn:microsoft.com/office/officeart/2009/layout/CircleArrowProcess"/>
    <dgm:cxn modelId="{422C1622-9BC6-4AA6-A153-0EC410712E55}" type="presParOf" srcId="{542E6D90-E3CC-41EC-83B5-434EDF563D9F}" destId="{48D63A3E-BC7A-47A2-91E2-C438DD59917B}" srcOrd="7" destOrd="0" presId="urn:microsoft.com/office/officeart/2009/layout/CircleArrowProcess"/>
    <dgm:cxn modelId="{59145443-0A4D-412F-9B64-BAB0BE96B4B4}" type="presParOf" srcId="{542E6D90-E3CC-41EC-83B5-434EDF563D9F}" destId="{503E92AA-85F4-4F04-81C4-4E4A60A36FF5}" srcOrd="8" destOrd="0" presId="urn:microsoft.com/office/officeart/2009/layout/CircleArrowProcess"/>
    <dgm:cxn modelId="{88A6CEBA-8ED7-4C85-873F-CBC4AE6510CB}" type="presParOf" srcId="{503E92AA-85F4-4F04-81C4-4E4A60A36FF5}" destId="{9E421B19-E548-414D-9CC7-8D48EA490781}" srcOrd="0" destOrd="0" presId="urn:microsoft.com/office/officeart/2009/layout/CircleArrowProcess"/>
    <dgm:cxn modelId="{94E76C90-0103-4154-AC43-3ABE26F17211}" type="presParOf" srcId="{542E6D90-E3CC-41EC-83B5-434EDF563D9F}" destId="{E0E8F38D-9A58-4F3B-BBFF-F88B8D4ADB43}" srcOrd="9"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CD2B79-1C77-4D03-81BA-14F0ABC56313}" type="doc">
      <dgm:prSet loTypeId="urn:microsoft.com/office/officeart/2005/8/layout/default" loCatId="list" qsTypeId="urn:microsoft.com/office/officeart/2005/8/quickstyle/3d3" qsCatId="3D" csTypeId="urn:microsoft.com/office/officeart/2005/8/colors/colorful2" csCatId="colorful" phldr="1"/>
      <dgm:spPr/>
      <dgm:t>
        <a:bodyPr/>
        <a:lstStyle/>
        <a:p>
          <a:endParaRPr lang="en-US"/>
        </a:p>
      </dgm:t>
    </dgm:pt>
    <dgm:pt modelId="{872738AA-E325-437E-83CF-6DDD49882CB5}">
      <dgm:prSet phldrT="[Text]"/>
      <dgm:spPr/>
      <dgm:t>
        <a:bodyPr/>
        <a:lstStyle/>
        <a:p>
          <a:r>
            <a:rPr lang="fa-IR" dirty="0" smtClean="0">
              <a:solidFill>
                <a:schemeClr val="tx1"/>
              </a:solidFill>
              <a:cs typeface="B Homa" panose="00000400000000000000" pitchFamily="2" charset="-78"/>
            </a:rPr>
            <a:t>35 طبقه (100 متر)</a:t>
          </a:r>
          <a:endParaRPr lang="en-US" dirty="0">
            <a:solidFill>
              <a:schemeClr val="tx1"/>
            </a:solidFill>
            <a:cs typeface="B Homa" panose="00000400000000000000" pitchFamily="2" charset="-78"/>
          </a:endParaRPr>
        </a:p>
      </dgm:t>
    </dgm:pt>
    <dgm:pt modelId="{14899B21-71E0-4782-854E-AC7DA68DA5F2}" type="parTrans" cxnId="{8022AEDC-70F1-4F66-876E-66D78CE84B35}">
      <dgm:prSet/>
      <dgm:spPr/>
      <dgm:t>
        <a:bodyPr/>
        <a:lstStyle/>
        <a:p>
          <a:endParaRPr lang="en-US"/>
        </a:p>
      </dgm:t>
    </dgm:pt>
    <dgm:pt modelId="{07CE1FF8-B041-48FC-B652-F0AE90BA1C1E}" type="sibTrans" cxnId="{8022AEDC-70F1-4F66-876E-66D78CE84B35}">
      <dgm:prSet/>
      <dgm:spPr/>
      <dgm:t>
        <a:bodyPr/>
        <a:lstStyle/>
        <a:p>
          <a:endParaRPr lang="en-US"/>
        </a:p>
      </dgm:t>
    </dgm:pt>
    <dgm:pt modelId="{A216831D-01DC-4912-9B76-8B950DD165B5}">
      <dgm:prSet phldrT="[Text]"/>
      <dgm:spPr/>
      <dgm:t>
        <a:bodyPr/>
        <a:lstStyle/>
        <a:p>
          <a:r>
            <a:rPr lang="fa-IR" dirty="0" smtClean="0">
              <a:solidFill>
                <a:schemeClr val="tx1"/>
              </a:solidFill>
              <a:cs typeface="B Homa" panose="00000400000000000000" pitchFamily="2" charset="-78"/>
            </a:rPr>
            <a:t>عرض 100 متر</a:t>
          </a:r>
          <a:endParaRPr lang="en-US" dirty="0">
            <a:solidFill>
              <a:schemeClr val="tx1"/>
            </a:solidFill>
            <a:cs typeface="B Homa" panose="00000400000000000000" pitchFamily="2" charset="-78"/>
          </a:endParaRPr>
        </a:p>
      </dgm:t>
    </dgm:pt>
    <dgm:pt modelId="{B7E6B287-71B6-48F0-9C02-BB4837FB70D4}" type="parTrans" cxnId="{58FEA2C5-C958-4D78-9506-E94F89524451}">
      <dgm:prSet/>
      <dgm:spPr/>
      <dgm:t>
        <a:bodyPr/>
        <a:lstStyle/>
        <a:p>
          <a:endParaRPr lang="en-US"/>
        </a:p>
      </dgm:t>
    </dgm:pt>
    <dgm:pt modelId="{6E03BA47-EDD7-4892-B508-51345D50D595}" type="sibTrans" cxnId="{58FEA2C5-C958-4D78-9506-E94F89524451}">
      <dgm:prSet/>
      <dgm:spPr/>
      <dgm:t>
        <a:bodyPr/>
        <a:lstStyle/>
        <a:p>
          <a:endParaRPr lang="en-US"/>
        </a:p>
      </dgm:t>
    </dgm:pt>
    <dgm:pt modelId="{D6C0D8BC-205B-4B8C-B6F9-F9E53EA7BEAE}">
      <dgm:prSet phldrT="[Text]"/>
      <dgm:spPr/>
      <dgm:t>
        <a:bodyPr/>
        <a:lstStyle/>
        <a:p>
          <a:r>
            <a:rPr lang="fa-IR" dirty="0" smtClean="0">
              <a:solidFill>
                <a:schemeClr val="tx1"/>
              </a:solidFill>
              <a:cs typeface="B Homa" panose="00000400000000000000" pitchFamily="2" charset="-78"/>
            </a:rPr>
            <a:t>جذب گردشگر</a:t>
          </a:r>
          <a:endParaRPr lang="en-US" dirty="0">
            <a:solidFill>
              <a:schemeClr val="tx1"/>
            </a:solidFill>
            <a:cs typeface="B Homa" panose="00000400000000000000" pitchFamily="2" charset="-78"/>
          </a:endParaRPr>
        </a:p>
      </dgm:t>
    </dgm:pt>
    <dgm:pt modelId="{FDB59CB1-8FF1-4DA7-BFD5-6EBB19621994}" type="parTrans" cxnId="{C734E053-CA35-48E3-A546-41E966065978}">
      <dgm:prSet/>
      <dgm:spPr/>
      <dgm:t>
        <a:bodyPr/>
        <a:lstStyle/>
        <a:p>
          <a:endParaRPr lang="en-US"/>
        </a:p>
      </dgm:t>
    </dgm:pt>
    <dgm:pt modelId="{03AA6D1B-9349-4209-B801-46A1B53DB137}" type="sibTrans" cxnId="{C734E053-CA35-48E3-A546-41E966065978}">
      <dgm:prSet/>
      <dgm:spPr/>
      <dgm:t>
        <a:bodyPr/>
        <a:lstStyle/>
        <a:p>
          <a:endParaRPr lang="en-US"/>
        </a:p>
      </dgm:t>
    </dgm:pt>
    <dgm:pt modelId="{0B073A8E-09C5-418A-AAFA-C400BC9D3C48}" type="pres">
      <dgm:prSet presAssocID="{8ECD2B79-1C77-4D03-81BA-14F0ABC56313}" presName="diagram" presStyleCnt="0">
        <dgm:presLayoutVars>
          <dgm:dir/>
          <dgm:resizeHandles val="exact"/>
        </dgm:presLayoutVars>
      </dgm:prSet>
      <dgm:spPr/>
      <dgm:t>
        <a:bodyPr/>
        <a:lstStyle/>
        <a:p>
          <a:endParaRPr lang="en-US"/>
        </a:p>
      </dgm:t>
    </dgm:pt>
    <dgm:pt modelId="{C7233178-0F14-4087-8135-6853891AFA7F}" type="pres">
      <dgm:prSet presAssocID="{872738AA-E325-437E-83CF-6DDD49882CB5}" presName="node" presStyleLbl="node1" presStyleIdx="0" presStyleCnt="3">
        <dgm:presLayoutVars>
          <dgm:bulletEnabled val="1"/>
        </dgm:presLayoutVars>
      </dgm:prSet>
      <dgm:spPr/>
      <dgm:t>
        <a:bodyPr/>
        <a:lstStyle/>
        <a:p>
          <a:endParaRPr lang="en-US"/>
        </a:p>
      </dgm:t>
    </dgm:pt>
    <dgm:pt modelId="{E3480981-7451-476A-83AF-691ED026176D}" type="pres">
      <dgm:prSet presAssocID="{07CE1FF8-B041-48FC-B652-F0AE90BA1C1E}" presName="sibTrans" presStyleCnt="0"/>
      <dgm:spPr/>
    </dgm:pt>
    <dgm:pt modelId="{A2C6EA4D-CECA-4B26-845A-A966433CFBE2}" type="pres">
      <dgm:prSet presAssocID="{A216831D-01DC-4912-9B76-8B950DD165B5}" presName="node" presStyleLbl="node1" presStyleIdx="1" presStyleCnt="3">
        <dgm:presLayoutVars>
          <dgm:bulletEnabled val="1"/>
        </dgm:presLayoutVars>
      </dgm:prSet>
      <dgm:spPr/>
      <dgm:t>
        <a:bodyPr/>
        <a:lstStyle/>
        <a:p>
          <a:endParaRPr lang="en-US"/>
        </a:p>
      </dgm:t>
    </dgm:pt>
    <dgm:pt modelId="{CA4CDCE3-6ABF-4953-8A37-981D7CABA525}" type="pres">
      <dgm:prSet presAssocID="{6E03BA47-EDD7-4892-B508-51345D50D595}" presName="sibTrans" presStyleCnt="0"/>
      <dgm:spPr/>
    </dgm:pt>
    <dgm:pt modelId="{48516BBC-2298-44AF-8C2E-29AE6CBB9684}" type="pres">
      <dgm:prSet presAssocID="{D6C0D8BC-205B-4B8C-B6F9-F9E53EA7BEAE}" presName="node" presStyleLbl="node1" presStyleIdx="2" presStyleCnt="3">
        <dgm:presLayoutVars>
          <dgm:bulletEnabled val="1"/>
        </dgm:presLayoutVars>
      </dgm:prSet>
      <dgm:spPr/>
      <dgm:t>
        <a:bodyPr/>
        <a:lstStyle/>
        <a:p>
          <a:endParaRPr lang="en-US"/>
        </a:p>
      </dgm:t>
    </dgm:pt>
  </dgm:ptLst>
  <dgm:cxnLst>
    <dgm:cxn modelId="{8022AEDC-70F1-4F66-876E-66D78CE84B35}" srcId="{8ECD2B79-1C77-4D03-81BA-14F0ABC56313}" destId="{872738AA-E325-437E-83CF-6DDD49882CB5}" srcOrd="0" destOrd="0" parTransId="{14899B21-71E0-4782-854E-AC7DA68DA5F2}" sibTransId="{07CE1FF8-B041-48FC-B652-F0AE90BA1C1E}"/>
    <dgm:cxn modelId="{C734E053-CA35-48E3-A546-41E966065978}" srcId="{8ECD2B79-1C77-4D03-81BA-14F0ABC56313}" destId="{D6C0D8BC-205B-4B8C-B6F9-F9E53EA7BEAE}" srcOrd="2" destOrd="0" parTransId="{FDB59CB1-8FF1-4DA7-BFD5-6EBB19621994}" sibTransId="{03AA6D1B-9349-4209-B801-46A1B53DB137}"/>
    <dgm:cxn modelId="{772DFD42-A331-4496-B6B2-78CEFCF381FF}" type="presOf" srcId="{872738AA-E325-437E-83CF-6DDD49882CB5}" destId="{C7233178-0F14-4087-8135-6853891AFA7F}" srcOrd="0" destOrd="0" presId="urn:microsoft.com/office/officeart/2005/8/layout/default"/>
    <dgm:cxn modelId="{58FEA2C5-C958-4D78-9506-E94F89524451}" srcId="{8ECD2B79-1C77-4D03-81BA-14F0ABC56313}" destId="{A216831D-01DC-4912-9B76-8B950DD165B5}" srcOrd="1" destOrd="0" parTransId="{B7E6B287-71B6-48F0-9C02-BB4837FB70D4}" sibTransId="{6E03BA47-EDD7-4892-B508-51345D50D595}"/>
    <dgm:cxn modelId="{3493E6C2-8994-41A4-81B5-C90450FBEACA}" type="presOf" srcId="{8ECD2B79-1C77-4D03-81BA-14F0ABC56313}" destId="{0B073A8E-09C5-418A-AAFA-C400BC9D3C48}" srcOrd="0" destOrd="0" presId="urn:microsoft.com/office/officeart/2005/8/layout/default"/>
    <dgm:cxn modelId="{3ECF86A2-DEBA-4102-B986-D06BCE883900}" type="presOf" srcId="{A216831D-01DC-4912-9B76-8B950DD165B5}" destId="{A2C6EA4D-CECA-4B26-845A-A966433CFBE2}" srcOrd="0" destOrd="0" presId="urn:microsoft.com/office/officeart/2005/8/layout/default"/>
    <dgm:cxn modelId="{91A19E97-748D-4186-8DAF-67B18CB087D5}" type="presOf" srcId="{D6C0D8BC-205B-4B8C-B6F9-F9E53EA7BEAE}" destId="{48516BBC-2298-44AF-8C2E-29AE6CBB9684}" srcOrd="0" destOrd="0" presId="urn:microsoft.com/office/officeart/2005/8/layout/default"/>
    <dgm:cxn modelId="{FF851CD1-E1A5-4ABF-AE55-24AA166B97C5}" type="presParOf" srcId="{0B073A8E-09C5-418A-AAFA-C400BC9D3C48}" destId="{C7233178-0F14-4087-8135-6853891AFA7F}" srcOrd="0" destOrd="0" presId="urn:microsoft.com/office/officeart/2005/8/layout/default"/>
    <dgm:cxn modelId="{63055AF9-9831-4CFE-9154-F24A6AF375BF}" type="presParOf" srcId="{0B073A8E-09C5-418A-AAFA-C400BC9D3C48}" destId="{E3480981-7451-476A-83AF-691ED026176D}" srcOrd="1" destOrd="0" presId="urn:microsoft.com/office/officeart/2005/8/layout/default"/>
    <dgm:cxn modelId="{FC647E96-B6E8-48C4-837E-4146DDA917B7}" type="presParOf" srcId="{0B073A8E-09C5-418A-AAFA-C400BC9D3C48}" destId="{A2C6EA4D-CECA-4B26-845A-A966433CFBE2}" srcOrd="2" destOrd="0" presId="urn:microsoft.com/office/officeart/2005/8/layout/default"/>
    <dgm:cxn modelId="{4363CBF5-2157-46DC-9B23-7CC727AC50FD}" type="presParOf" srcId="{0B073A8E-09C5-418A-AAFA-C400BC9D3C48}" destId="{CA4CDCE3-6ABF-4953-8A37-981D7CABA525}" srcOrd="3" destOrd="0" presId="urn:microsoft.com/office/officeart/2005/8/layout/default"/>
    <dgm:cxn modelId="{1F485EAF-67A8-4E97-8EEF-75E89B4DB12C}" type="presParOf" srcId="{0B073A8E-09C5-418A-AAFA-C400BC9D3C48}" destId="{48516BBC-2298-44AF-8C2E-29AE6CBB9684}" srcOrd="4"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265D67-1C6E-436C-921D-DBB8EBFE8079}">
      <dsp:nvSpPr>
        <dsp:cNvPr id="0" name=""/>
        <dsp:cNvSpPr/>
      </dsp:nvSpPr>
      <dsp:spPr>
        <a:xfrm>
          <a:off x="641449" y="404"/>
          <a:ext cx="3165098" cy="1587205"/>
        </a:xfrm>
        <a:prstGeom prst="rect">
          <a:avLst/>
        </a:prstGeom>
        <a:solidFill>
          <a:schemeClr val="accent1">
            <a:hueOff val="0"/>
            <a:satOff val="0"/>
            <a:lumOff val="0"/>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fa-IR" sz="3600" b="1" kern="1200" spc="0" dirty="0" smtClean="0">
              <a:ln w="0">
                <a:solidFill>
                  <a:schemeClr val="tx1"/>
                </a:solidFill>
              </a:ln>
              <a:effectLst>
                <a:outerShdw blurRad="38100" dist="19050" dir="2700000" algn="tl" rotWithShape="0">
                  <a:schemeClr val="dk1">
                    <a:alpha val="40000"/>
                  </a:schemeClr>
                </a:outerShdw>
              </a:effectLst>
              <a:cs typeface="B Homa" panose="00000400000000000000" pitchFamily="2" charset="-78"/>
            </a:rPr>
            <a:t>عوامل موثر در ساخت لادفانس</a:t>
          </a:r>
          <a:endParaRPr lang="en-US" sz="3600" kern="1200" dirty="0">
            <a:ln w="0">
              <a:solidFill>
                <a:schemeClr val="tx1"/>
              </a:solidFill>
            </a:ln>
          </a:endParaRPr>
        </a:p>
      </dsp:txBody>
      <dsp:txXfrm>
        <a:off x="641449" y="404"/>
        <a:ext cx="3165098" cy="15872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2A7D76-0B72-452B-8E03-3A7F0FE8E499}">
      <dsp:nvSpPr>
        <dsp:cNvPr id="0" name=""/>
        <dsp:cNvSpPr/>
      </dsp:nvSpPr>
      <dsp:spPr>
        <a:xfrm>
          <a:off x="906898" y="0"/>
          <a:ext cx="5139089" cy="1178820"/>
        </a:xfrm>
        <a:prstGeom prst="roundRect">
          <a:avLst>
            <a:gd name="adj" fmla="val 10000"/>
          </a:avLst>
        </a:prstGeom>
        <a:solidFill>
          <a:schemeClr val="accent4">
            <a:hueOff val="0"/>
            <a:satOff val="0"/>
            <a:lumOff val="0"/>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cs typeface="B Homa" panose="00000400000000000000" pitchFamily="2" charset="-78"/>
            </a:rPr>
            <a:t>پیشنهاد اولیه (1964) : دو ردیف آسمان خراش، واحد مسکونی، فضای باز عمومی، خطوط راه آهن</a:t>
          </a:r>
          <a:endParaRPr lang="en-US" sz="2000" kern="1200" dirty="0">
            <a:solidFill>
              <a:schemeClr val="tx1"/>
            </a:solidFill>
            <a:cs typeface="B Homa" panose="00000400000000000000" pitchFamily="2" charset="-78"/>
          </a:endParaRPr>
        </a:p>
      </dsp:txBody>
      <dsp:txXfrm>
        <a:off x="2129086" y="34526"/>
        <a:ext cx="3882375" cy="1109768"/>
      </dsp:txXfrm>
    </dsp:sp>
    <dsp:sp modelId="{379E5A78-9444-4A16-87BB-D53E6F4DBD34}">
      <dsp:nvSpPr>
        <dsp:cNvPr id="0" name=""/>
        <dsp:cNvSpPr/>
      </dsp:nvSpPr>
      <dsp:spPr>
        <a:xfrm>
          <a:off x="453449" y="1375291"/>
          <a:ext cx="5139089" cy="1178820"/>
        </a:xfrm>
        <a:prstGeom prst="roundRect">
          <a:avLst>
            <a:gd name="adj" fmla="val 10000"/>
          </a:avLst>
        </a:prstGeom>
        <a:solidFill>
          <a:schemeClr val="accent4">
            <a:hueOff val="2145400"/>
            <a:satOff val="942"/>
            <a:lumOff val="-2745"/>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cs typeface="B Homa" panose="00000400000000000000" pitchFamily="2" charset="-78"/>
            </a:rPr>
            <a:t>پیشنهاد دوم در سال 1971 توسط ژورژ پمپیدو</a:t>
          </a:r>
          <a:endParaRPr lang="en-US" sz="2000" kern="1200" dirty="0">
            <a:solidFill>
              <a:schemeClr val="tx1"/>
            </a:solidFill>
            <a:cs typeface="B Homa" panose="00000400000000000000" pitchFamily="2" charset="-78"/>
          </a:endParaRPr>
        </a:p>
      </dsp:txBody>
      <dsp:txXfrm>
        <a:off x="1707657" y="1409817"/>
        <a:ext cx="3850355" cy="1109768"/>
      </dsp:txXfrm>
    </dsp:sp>
    <dsp:sp modelId="{DFF8C253-BE60-4AAB-ACA2-1C47D3B604FF}">
      <dsp:nvSpPr>
        <dsp:cNvPr id="0" name=""/>
        <dsp:cNvSpPr/>
      </dsp:nvSpPr>
      <dsp:spPr>
        <a:xfrm>
          <a:off x="0" y="2750582"/>
          <a:ext cx="5139089" cy="1178820"/>
        </a:xfrm>
        <a:prstGeom prst="roundRect">
          <a:avLst>
            <a:gd name="adj" fmla="val 10000"/>
          </a:avLst>
        </a:prstGeom>
        <a:solidFill>
          <a:schemeClr val="accent4">
            <a:hueOff val="4290800"/>
            <a:satOff val="1883"/>
            <a:lumOff val="-5490"/>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fa-IR" sz="2000" kern="1200" dirty="0" smtClean="0">
              <a:solidFill>
                <a:schemeClr val="tx1"/>
              </a:solidFill>
              <a:cs typeface="B Homa" panose="00000400000000000000" pitchFamily="2" charset="-78"/>
            </a:rPr>
            <a:t>پیشنهاد سوم که طرح اجرا شده می باشد توسط پرزیدنت ژیسکار دستن ارائه شد.(1978)</a:t>
          </a:r>
          <a:endParaRPr lang="en-US" sz="2000" kern="1200" dirty="0">
            <a:solidFill>
              <a:schemeClr val="tx1"/>
            </a:solidFill>
            <a:cs typeface="B Homa" panose="00000400000000000000" pitchFamily="2" charset="-78"/>
          </a:endParaRPr>
        </a:p>
      </dsp:txBody>
      <dsp:txXfrm>
        <a:off x="1254208" y="2785108"/>
        <a:ext cx="3850355" cy="1109768"/>
      </dsp:txXfrm>
    </dsp:sp>
    <dsp:sp modelId="{E0596207-C017-426B-972C-10627128BF4E}">
      <dsp:nvSpPr>
        <dsp:cNvPr id="0" name=""/>
        <dsp:cNvSpPr/>
      </dsp:nvSpPr>
      <dsp:spPr>
        <a:xfrm>
          <a:off x="906898" y="893939"/>
          <a:ext cx="766233" cy="766233"/>
        </a:xfrm>
        <a:prstGeom prst="downArrow">
          <a:avLst>
            <a:gd name="adj1" fmla="val 55000"/>
            <a:gd name="adj2" fmla="val 45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en-US" sz="3500" kern="1200"/>
        </a:p>
      </dsp:txBody>
      <dsp:txXfrm>
        <a:off x="1079300" y="893939"/>
        <a:ext cx="421429" cy="576590"/>
      </dsp:txXfrm>
    </dsp:sp>
    <dsp:sp modelId="{D6E8B023-3977-4E8D-8D2F-B44012574102}">
      <dsp:nvSpPr>
        <dsp:cNvPr id="0" name=""/>
        <dsp:cNvSpPr/>
      </dsp:nvSpPr>
      <dsp:spPr>
        <a:xfrm>
          <a:off x="453449" y="2261371"/>
          <a:ext cx="766233" cy="766233"/>
        </a:xfrm>
        <a:prstGeom prst="downArrow">
          <a:avLst>
            <a:gd name="adj1" fmla="val 55000"/>
            <a:gd name="adj2" fmla="val 45000"/>
          </a:avLst>
        </a:prstGeom>
        <a:solidFill>
          <a:schemeClr val="accent4">
            <a:tint val="40000"/>
            <a:alpha val="90000"/>
            <a:hueOff val="4945067"/>
            <a:satOff val="-434"/>
            <a:lumOff val="-93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en-US" sz="3500" kern="1200"/>
        </a:p>
      </dsp:txBody>
      <dsp:txXfrm>
        <a:off x="625851" y="2261371"/>
        <a:ext cx="421429" cy="5765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DC33A7-C697-4739-95D3-66EE318E1A86}">
      <dsp:nvSpPr>
        <dsp:cNvPr id="0" name=""/>
        <dsp:cNvSpPr/>
      </dsp:nvSpPr>
      <dsp:spPr>
        <a:xfrm>
          <a:off x="3015870" y="54546"/>
          <a:ext cx="2891764" cy="2084139"/>
        </a:xfrm>
        <a:prstGeom prst="circularArrow">
          <a:avLst>
            <a:gd name="adj1" fmla="val 10980"/>
            <a:gd name="adj2" fmla="val 1142322"/>
            <a:gd name="adj3" fmla="val 4500000"/>
            <a:gd name="adj4" fmla="val 10800000"/>
            <a:gd name="adj5" fmla="val 12500"/>
          </a:avLst>
        </a:prstGeom>
        <a:solidFill>
          <a:schemeClr val="accent3">
            <a:hueOff val="0"/>
            <a:satOff val="0"/>
            <a:lumOff val="0"/>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89A29A9-25FB-4BEC-8AC5-1C461404D74B}">
      <dsp:nvSpPr>
        <dsp:cNvPr id="0" name=""/>
        <dsp:cNvSpPr/>
      </dsp:nvSpPr>
      <dsp:spPr>
        <a:xfrm>
          <a:off x="3617685" y="741157"/>
          <a:ext cx="1687351" cy="717645"/>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0" kern="1200" dirty="0" smtClean="0">
              <a:solidFill>
                <a:schemeClr val="tx1"/>
              </a:solidFill>
              <a:cs typeface="B Homa" panose="00000400000000000000" pitchFamily="2" charset="-78"/>
            </a:rPr>
            <a:t>قرار گیری حساب های دولتی در اختار پروژه</a:t>
          </a:r>
          <a:endParaRPr lang="en-US" sz="1800" b="0" kern="1200" dirty="0">
            <a:solidFill>
              <a:schemeClr val="tx1"/>
            </a:solidFill>
            <a:cs typeface="B Homa" panose="00000400000000000000" pitchFamily="2" charset="-78"/>
          </a:endParaRPr>
        </a:p>
      </dsp:txBody>
      <dsp:txXfrm>
        <a:off x="3617685" y="741157"/>
        <a:ext cx="1687351" cy="717645"/>
      </dsp:txXfrm>
    </dsp:sp>
    <dsp:sp modelId="{94422D22-9BDF-4A87-AF4D-8BBBE0F9C14B}">
      <dsp:nvSpPr>
        <dsp:cNvPr id="0" name=""/>
        <dsp:cNvSpPr/>
      </dsp:nvSpPr>
      <dsp:spPr>
        <a:xfrm>
          <a:off x="2451964" y="1333654"/>
          <a:ext cx="2763700" cy="2084139"/>
        </a:xfrm>
        <a:prstGeom prst="leftCircularArrow">
          <a:avLst>
            <a:gd name="adj1" fmla="val 10980"/>
            <a:gd name="adj2" fmla="val 1142322"/>
            <a:gd name="adj3" fmla="val 6300000"/>
            <a:gd name="adj4" fmla="val 18900000"/>
            <a:gd name="adj5" fmla="val 12500"/>
          </a:avLst>
        </a:prstGeom>
        <a:solidFill>
          <a:schemeClr val="accent3">
            <a:hueOff val="1035676"/>
            <a:satOff val="-1873"/>
            <a:lumOff val="1275"/>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BE13A28-2C25-4291-B879-F0764891CF8D}">
      <dsp:nvSpPr>
        <dsp:cNvPr id="0" name=""/>
        <dsp:cNvSpPr/>
      </dsp:nvSpPr>
      <dsp:spPr>
        <a:xfrm>
          <a:off x="2717363" y="1980751"/>
          <a:ext cx="1883947" cy="670308"/>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Homa" panose="00000400000000000000" pitchFamily="2" charset="-78"/>
            </a:rPr>
            <a:t>افزایش محدودیت های ساخت وساز در پاریس</a:t>
          </a:r>
          <a:endParaRPr lang="en-US" sz="1800" kern="1200" dirty="0">
            <a:solidFill>
              <a:schemeClr val="tx1"/>
            </a:solidFill>
            <a:cs typeface="B Homa" panose="00000400000000000000" pitchFamily="2" charset="-78"/>
          </a:endParaRPr>
        </a:p>
      </dsp:txBody>
      <dsp:txXfrm>
        <a:off x="2717363" y="1980751"/>
        <a:ext cx="1883947" cy="670308"/>
      </dsp:txXfrm>
    </dsp:sp>
    <dsp:sp modelId="{A59C2033-1A6C-4548-88D4-D0C7B54882BE}">
      <dsp:nvSpPr>
        <dsp:cNvPr id="0" name=""/>
        <dsp:cNvSpPr/>
      </dsp:nvSpPr>
      <dsp:spPr>
        <a:xfrm>
          <a:off x="3281074" y="2710241"/>
          <a:ext cx="2361356" cy="1573400"/>
        </a:xfrm>
        <a:prstGeom prst="circularArrow">
          <a:avLst>
            <a:gd name="adj1" fmla="val 10980"/>
            <a:gd name="adj2" fmla="val 1142322"/>
            <a:gd name="adj3" fmla="val 4500000"/>
            <a:gd name="adj4" fmla="val 13500000"/>
            <a:gd name="adj5" fmla="val 12500"/>
          </a:avLst>
        </a:prstGeom>
        <a:solidFill>
          <a:schemeClr val="accent3">
            <a:hueOff val="2071352"/>
            <a:satOff val="-3746"/>
            <a:lumOff val="2549"/>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7F24FAF-3775-47EB-897D-00A3A32CE20A}">
      <dsp:nvSpPr>
        <dsp:cNvPr id="0" name=""/>
        <dsp:cNvSpPr/>
      </dsp:nvSpPr>
      <dsp:spPr>
        <a:xfrm>
          <a:off x="3802807" y="3156489"/>
          <a:ext cx="1317107" cy="686287"/>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Homa" panose="00000400000000000000" pitchFamily="2" charset="-78"/>
            </a:rPr>
            <a:t>تغییر نرخ مالیات</a:t>
          </a:r>
          <a:endParaRPr lang="en-US" sz="1800" kern="1200" dirty="0">
            <a:solidFill>
              <a:schemeClr val="tx1"/>
            </a:solidFill>
            <a:cs typeface="B Homa" panose="00000400000000000000" pitchFamily="2" charset="-78"/>
          </a:endParaRPr>
        </a:p>
      </dsp:txBody>
      <dsp:txXfrm>
        <a:off x="3802807" y="3156489"/>
        <a:ext cx="1317107" cy="686287"/>
      </dsp:txXfrm>
    </dsp:sp>
    <dsp:sp modelId="{6447C9A7-DA46-4A67-BF3A-2C6686B09EDA}">
      <dsp:nvSpPr>
        <dsp:cNvPr id="0" name=""/>
        <dsp:cNvSpPr/>
      </dsp:nvSpPr>
      <dsp:spPr>
        <a:xfrm>
          <a:off x="2363694" y="4004320"/>
          <a:ext cx="2842247" cy="1384222"/>
        </a:xfrm>
        <a:prstGeom prst="leftCircularArrow">
          <a:avLst>
            <a:gd name="adj1" fmla="val 10980"/>
            <a:gd name="adj2" fmla="val 1142322"/>
            <a:gd name="adj3" fmla="val 6300000"/>
            <a:gd name="adj4" fmla="val 18900000"/>
            <a:gd name="adj5" fmla="val 12500"/>
          </a:avLst>
        </a:prstGeom>
        <a:solidFill>
          <a:schemeClr val="accent3">
            <a:hueOff val="3107028"/>
            <a:satOff val="-5618"/>
            <a:lumOff val="3824"/>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8D63A3E-BC7A-47A2-91E2-C438DD59917B}">
      <dsp:nvSpPr>
        <dsp:cNvPr id="0" name=""/>
        <dsp:cNvSpPr/>
      </dsp:nvSpPr>
      <dsp:spPr>
        <a:xfrm>
          <a:off x="2890785" y="4409173"/>
          <a:ext cx="1537102" cy="581244"/>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1"/>
              </a:solidFill>
              <a:cs typeface="B Homa" panose="00000400000000000000" pitchFamily="2" charset="-78"/>
            </a:rPr>
            <a:t>احداث زیرساخت ها</a:t>
          </a:r>
          <a:endParaRPr lang="en-US" sz="1800" kern="1200" dirty="0">
            <a:solidFill>
              <a:schemeClr val="tx1"/>
            </a:solidFill>
            <a:cs typeface="B Homa" panose="00000400000000000000" pitchFamily="2" charset="-78"/>
          </a:endParaRPr>
        </a:p>
      </dsp:txBody>
      <dsp:txXfrm>
        <a:off x="2890785" y="4409173"/>
        <a:ext cx="1537102" cy="581244"/>
      </dsp:txXfrm>
    </dsp:sp>
    <dsp:sp modelId="{9E421B19-E548-414D-9CC7-8D48EA490781}">
      <dsp:nvSpPr>
        <dsp:cNvPr id="0" name=""/>
        <dsp:cNvSpPr/>
      </dsp:nvSpPr>
      <dsp:spPr>
        <a:xfrm>
          <a:off x="3563662" y="5004920"/>
          <a:ext cx="2007253" cy="1573312"/>
        </a:xfrm>
        <a:prstGeom prst="blockArc">
          <a:avLst>
            <a:gd name="adj1" fmla="val 13500000"/>
            <a:gd name="adj2" fmla="val 10800000"/>
            <a:gd name="adj3" fmla="val 12740"/>
          </a:avLst>
        </a:prstGeom>
        <a:solidFill>
          <a:schemeClr val="accent3">
            <a:hueOff val="4142704"/>
            <a:satOff val="-7491"/>
            <a:lumOff val="5098"/>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0E8F38D-9A58-4F3B-BBFF-F88B8D4ADB43}">
      <dsp:nvSpPr>
        <dsp:cNvPr id="0" name=""/>
        <dsp:cNvSpPr/>
      </dsp:nvSpPr>
      <dsp:spPr>
        <a:xfrm>
          <a:off x="3984586" y="5334000"/>
          <a:ext cx="1163009" cy="581244"/>
        </a:xfrm>
        <a:prstGeom prst="rect">
          <a:avLst/>
        </a:prstGeom>
        <a:noFill/>
        <a:ln w="12700"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fa-IR" sz="2400" b="1" kern="1200" dirty="0" smtClean="0">
              <a:solidFill>
                <a:schemeClr val="tx1"/>
              </a:solidFill>
              <a:cs typeface="B Homa" panose="00000400000000000000" pitchFamily="2" charset="-78"/>
            </a:rPr>
            <a:t>رشد لادفانس</a:t>
          </a:r>
          <a:endParaRPr lang="en-US" sz="2400" b="1" kern="1200" dirty="0">
            <a:solidFill>
              <a:schemeClr val="tx1"/>
            </a:solidFill>
            <a:cs typeface="B Homa" panose="00000400000000000000" pitchFamily="2" charset="-78"/>
          </a:endParaRPr>
        </a:p>
      </dsp:txBody>
      <dsp:txXfrm>
        <a:off x="3984586" y="5334000"/>
        <a:ext cx="1163009" cy="5812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233178-0F14-4087-8135-6853891AFA7F}">
      <dsp:nvSpPr>
        <dsp:cNvPr id="0" name=""/>
        <dsp:cNvSpPr/>
      </dsp:nvSpPr>
      <dsp:spPr>
        <a:xfrm>
          <a:off x="755517" y="2821"/>
          <a:ext cx="1589765" cy="953859"/>
        </a:xfrm>
        <a:prstGeom prst="rect">
          <a:avLst/>
        </a:prstGeom>
        <a:solidFill>
          <a:schemeClr val="accent2">
            <a:hueOff val="0"/>
            <a:satOff val="0"/>
            <a:lumOff val="0"/>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dirty="0" smtClean="0">
              <a:solidFill>
                <a:schemeClr val="tx1"/>
              </a:solidFill>
              <a:cs typeface="B Homa" panose="00000400000000000000" pitchFamily="2" charset="-78"/>
            </a:rPr>
            <a:t>35 طبقه (100 متر)</a:t>
          </a:r>
          <a:endParaRPr lang="en-US" sz="1900" kern="1200" dirty="0">
            <a:solidFill>
              <a:schemeClr val="tx1"/>
            </a:solidFill>
            <a:cs typeface="B Homa" panose="00000400000000000000" pitchFamily="2" charset="-78"/>
          </a:endParaRPr>
        </a:p>
      </dsp:txBody>
      <dsp:txXfrm>
        <a:off x="755517" y="2821"/>
        <a:ext cx="1589765" cy="953859"/>
      </dsp:txXfrm>
    </dsp:sp>
    <dsp:sp modelId="{A2C6EA4D-CECA-4B26-845A-A966433CFBE2}">
      <dsp:nvSpPr>
        <dsp:cNvPr id="0" name=""/>
        <dsp:cNvSpPr/>
      </dsp:nvSpPr>
      <dsp:spPr>
        <a:xfrm>
          <a:off x="755517" y="1115657"/>
          <a:ext cx="1589765" cy="953859"/>
        </a:xfrm>
        <a:prstGeom prst="rect">
          <a:avLst/>
        </a:prstGeom>
        <a:solidFill>
          <a:schemeClr val="accent2">
            <a:hueOff val="1106460"/>
            <a:satOff val="5101"/>
            <a:lumOff val="784"/>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dirty="0" smtClean="0">
              <a:solidFill>
                <a:schemeClr val="tx1"/>
              </a:solidFill>
              <a:cs typeface="B Homa" panose="00000400000000000000" pitchFamily="2" charset="-78"/>
            </a:rPr>
            <a:t>عرض 100 متر</a:t>
          </a:r>
          <a:endParaRPr lang="en-US" sz="1900" kern="1200" dirty="0">
            <a:solidFill>
              <a:schemeClr val="tx1"/>
            </a:solidFill>
            <a:cs typeface="B Homa" panose="00000400000000000000" pitchFamily="2" charset="-78"/>
          </a:endParaRPr>
        </a:p>
      </dsp:txBody>
      <dsp:txXfrm>
        <a:off x="755517" y="1115657"/>
        <a:ext cx="1589765" cy="953859"/>
      </dsp:txXfrm>
    </dsp:sp>
    <dsp:sp modelId="{48516BBC-2298-44AF-8C2E-29AE6CBB9684}">
      <dsp:nvSpPr>
        <dsp:cNvPr id="0" name=""/>
        <dsp:cNvSpPr/>
      </dsp:nvSpPr>
      <dsp:spPr>
        <a:xfrm>
          <a:off x="755517" y="2228493"/>
          <a:ext cx="1589765" cy="953859"/>
        </a:xfrm>
        <a:prstGeom prst="rect">
          <a:avLst/>
        </a:prstGeom>
        <a:solidFill>
          <a:schemeClr val="accent2">
            <a:hueOff val="2212920"/>
            <a:satOff val="10201"/>
            <a:lumOff val="1569"/>
            <a:alphaOff val="0"/>
          </a:schemeClr>
        </a:solidFill>
        <a:ln>
          <a:noFill/>
        </a:ln>
        <a:effectLst>
          <a:outerShdw blurRad="50800" dist="38100" dir="5400000" sy="96000" rotWithShape="0">
            <a:srgbClr val="000000">
              <a:alpha val="54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fa-IR" sz="1900" kern="1200" dirty="0" smtClean="0">
              <a:solidFill>
                <a:schemeClr val="tx1"/>
              </a:solidFill>
              <a:cs typeface="B Homa" panose="00000400000000000000" pitchFamily="2" charset="-78"/>
            </a:rPr>
            <a:t>جذب گردشگر</a:t>
          </a:r>
          <a:endParaRPr lang="en-US" sz="1900" kern="1200" dirty="0">
            <a:solidFill>
              <a:schemeClr val="tx1"/>
            </a:solidFill>
            <a:cs typeface="B Homa" panose="00000400000000000000" pitchFamily="2" charset="-78"/>
          </a:endParaRPr>
        </a:p>
      </dsp:txBody>
      <dsp:txXfrm>
        <a:off x="755517" y="2228493"/>
        <a:ext cx="1589765" cy="95385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8FC7698D-F04A-4D85-9020-3E78CF91E152}" type="datetimeFigureOut">
              <a:rPr lang="fa-IR" smtClean="0"/>
              <a:t>15/04/1441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B9D88C48-7924-4A3D-8683-711130BB50AC}" type="slidenum">
              <a:rPr lang="fa-IR" smtClean="0"/>
              <a:t>‹#›</a:t>
            </a:fld>
            <a:endParaRPr lang="fa-IR"/>
          </a:p>
        </p:txBody>
      </p:sp>
    </p:spTree>
    <p:extLst>
      <p:ext uri="{BB962C8B-B14F-4D97-AF65-F5344CB8AC3E}">
        <p14:creationId xmlns:p14="http://schemas.microsoft.com/office/powerpoint/2010/main" val="406912639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2</a:t>
            </a:fld>
            <a:endParaRPr lang="en-US"/>
          </a:p>
        </p:txBody>
      </p:sp>
    </p:spTree>
    <p:extLst>
      <p:ext uri="{BB962C8B-B14F-4D97-AF65-F5344CB8AC3E}">
        <p14:creationId xmlns:p14="http://schemas.microsoft.com/office/powerpoint/2010/main" val="1519699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12</a:t>
            </a:fld>
            <a:endParaRPr lang="en-US"/>
          </a:p>
        </p:txBody>
      </p:sp>
    </p:spTree>
    <p:extLst>
      <p:ext uri="{BB962C8B-B14F-4D97-AF65-F5344CB8AC3E}">
        <p14:creationId xmlns:p14="http://schemas.microsoft.com/office/powerpoint/2010/main" val="354435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13</a:t>
            </a:fld>
            <a:endParaRPr lang="en-US"/>
          </a:p>
        </p:txBody>
      </p:sp>
    </p:spTree>
    <p:extLst>
      <p:ext uri="{BB962C8B-B14F-4D97-AF65-F5344CB8AC3E}">
        <p14:creationId xmlns:p14="http://schemas.microsoft.com/office/powerpoint/2010/main" val="936369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لادفانس هم از نظر بصری و هم از</a:t>
            </a:r>
            <a:r>
              <a:rPr lang="fa-IR" baseline="0" dirty="0" smtClean="0"/>
              <a:t> نظر نمادی یک شهر حاشیه ای است که با شانزه لیزه که ستون فقرات بولوار تاریخی پاریس است، سیستم مترو، خط سریع منطقه ای، و سیستم بزرگراه </a:t>
            </a:r>
            <a:r>
              <a:rPr lang="en-US" baseline="0" dirty="0" smtClean="0"/>
              <a:t>( a </a:t>
            </a:r>
            <a:r>
              <a:rPr lang="en-US" baseline="0" dirty="0" err="1" smtClean="0"/>
              <a:t>quatorze</a:t>
            </a:r>
            <a:r>
              <a:rPr lang="en-US" baseline="0" dirty="0" smtClean="0"/>
              <a:t> e) </a:t>
            </a:r>
            <a:r>
              <a:rPr lang="fa-IR" baseline="0" dirty="0" smtClean="0"/>
              <a:t>به قبل شهر متصل می شود.</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3</a:t>
            </a:fld>
            <a:endParaRPr lang="en-US"/>
          </a:p>
        </p:txBody>
      </p:sp>
    </p:spTree>
    <p:extLst>
      <p:ext uri="{BB962C8B-B14F-4D97-AF65-F5344CB8AC3E}">
        <p14:creationId xmlns:p14="http://schemas.microsoft.com/office/powerpoint/2010/main" val="2763858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4</a:t>
            </a:fld>
            <a:endParaRPr lang="en-US"/>
          </a:p>
        </p:txBody>
      </p:sp>
    </p:spTree>
    <p:extLst>
      <p:ext uri="{BB962C8B-B14F-4D97-AF65-F5344CB8AC3E}">
        <p14:creationId xmlns:p14="http://schemas.microsoft.com/office/powerpoint/2010/main" val="4121460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fa-IR" dirty="0" smtClean="0"/>
              <a:t>تقویت ساخت یک</a:t>
            </a:r>
            <a:r>
              <a:rPr lang="fa-IR" baseline="0" dirty="0" smtClean="0"/>
              <a:t> بخش تجاری در حاشیه ی پاریس</a:t>
            </a:r>
          </a:p>
          <a:p>
            <a:pPr marL="228600" indent="-228600">
              <a:buAutoNum type="arabicParenR"/>
            </a:pPr>
            <a:r>
              <a:rPr lang="fa-IR" baseline="0" dirty="0" smtClean="0"/>
              <a:t>پیشنهاد کاهش تراکم جمعیت مرکز و ایجاد مراکز جمعیتی در حاشیه( این اتفاق در شهرهای دیگر هم میفتد اما بر اساس نیروها بازار نه یک سیاست منطقه ای</a:t>
            </a:r>
          </a:p>
          <a:p>
            <a:pPr marL="228600" indent="-228600">
              <a:buAutoNum type="arabicParenR"/>
            </a:pPr>
            <a:r>
              <a:rPr lang="fa-IR" baseline="0" dirty="0" smtClean="0"/>
              <a:t>زیرا سالیانه 25 میلیون گردشگر را جذب می نماید</a:t>
            </a:r>
          </a:p>
        </p:txBody>
      </p:sp>
      <p:sp>
        <p:nvSpPr>
          <p:cNvPr id="4" name="Slide Number Placeholder 3"/>
          <p:cNvSpPr>
            <a:spLocks noGrp="1"/>
          </p:cNvSpPr>
          <p:nvPr>
            <p:ph type="sldNum" sz="quarter" idx="10"/>
          </p:nvPr>
        </p:nvSpPr>
        <p:spPr/>
        <p:txBody>
          <a:bodyPr/>
          <a:lstStyle/>
          <a:p>
            <a:fld id="{3FB5466E-F472-49F2-9BF3-039A8AF55909}" type="slidenum">
              <a:rPr lang="en-US" smtClean="0"/>
              <a:t>5</a:t>
            </a:fld>
            <a:endParaRPr lang="en-US"/>
          </a:p>
        </p:txBody>
      </p:sp>
    </p:spTree>
    <p:extLst>
      <p:ext uri="{BB962C8B-B14F-4D97-AF65-F5344CB8AC3E}">
        <p14:creationId xmlns:p14="http://schemas.microsoft.com/office/powerpoint/2010/main" val="307860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a:t>
            </a:r>
            <a:r>
              <a:rPr lang="fa-IR" baseline="0" dirty="0" smtClean="0"/>
              <a:t> پ آ د یک سازمان دولتی است که با شرکت های خصوصی برای خرید زمین و آماده سازی آن برای توسعه فعالیت می کند. این سازمان فعالیت های دوات های محلی و ملی را با سرمایه گذاران خصوصی پیوند می دهد.</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6</a:t>
            </a:fld>
            <a:endParaRPr lang="en-US"/>
          </a:p>
        </p:txBody>
      </p:sp>
    </p:spTree>
    <p:extLst>
      <p:ext uri="{BB962C8B-B14F-4D97-AF65-F5344CB8AC3E}">
        <p14:creationId xmlns:p14="http://schemas.microsoft.com/office/powerpoint/2010/main" val="2847375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شکل</a:t>
            </a:r>
            <a:r>
              <a:rPr lang="fa-IR" baseline="0" dirty="0" smtClean="0"/>
              <a:t> گیری ایده ی لادفانس به سال 1920 بر میگردد</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7</a:t>
            </a:fld>
            <a:endParaRPr lang="en-US"/>
          </a:p>
        </p:txBody>
      </p:sp>
    </p:spTree>
    <p:extLst>
      <p:ext uri="{BB962C8B-B14F-4D97-AF65-F5344CB8AC3E}">
        <p14:creationId xmlns:p14="http://schemas.microsoft.com/office/powerpoint/2010/main" val="678132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mtClean="0">
                <a:solidFill>
                  <a:schemeClr val="tx2"/>
                </a:solidFill>
                <a:latin typeface="Adobe Arabic" pitchFamily="18" charset="-78"/>
                <a:cs typeface="Adobe Arabic" pitchFamily="18" charset="-78"/>
              </a:rPr>
              <a:t>سازمان ملی و دولتی لاتار</a:t>
            </a:r>
          </a:p>
          <a:p>
            <a:r>
              <a:rPr lang="fa-IR" dirty="0" smtClean="0">
                <a:solidFill>
                  <a:schemeClr val="tx2"/>
                </a:solidFill>
                <a:latin typeface="Adobe Arabic" pitchFamily="18" charset="-78"/>
                <a:cs typeface="Adobe Arabic" pitchFamily="18" charset="-78"/>
              </a:rPr>
              <a:t>احداث زیر ساخت ها یک قدم عمده برای به حرکت درآوردن پروژه بود زیرا این امکان را برای ساختمان ها به وجود می آورد که به شبکه حمل و نقل موتوری ،راه آهن و پیاده وصل شوند</a:t>
            </a:r>
          </a:p>
          <a:p>
            <a:r>
              <a:rPr lang="fa-IR" dirty="0" smtClean="0">
                <a:solidFill>
                  <a:schemeClr val="tx2"/>
                </a:solidFill>
                <a:latin typeface="Adobe Arabic" pitchFamily="18" charset="-78"/>
                <a:cs typeface="Adobe Arabic" pitchFamily="18" charset="-78"/>
              </a:rPr>
              <a:t>این شبکه شامل یک سازه ی چند لایه که وسایل حمل و نقل مختلف را از هم جدا می کرد و یک سکوی 40هکتاری پیاده ی عاری از وسایل نقلیه موتوری است ویا بیانی دیگر یک فضای عمومی در لایه فوقانی سازمان یافته است</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8</a:t>
            </a:fld>
            <a:endParaRPr lang="en-US"/>
          </a:p>
        </p:txBody>
      </p:sp>
    </p:spTree>
    <p:extLst>
      <p:ext uri="{BB962C8B-B14F-4D97-AF65-F5344CB8AC3E}">
        <p14:creationId xmlns:p14="http://schemas.microsoft.com/office/powerpoint/2010/main" val="1975207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b="1" dirty="0" smtClean="0">
                <a:solidFill>
                  <a:schemeClr val="tx1"/>
                </a:solidFill>
                <a:cs typeface="B Homa" panose="00000400000000000000" pitchFamily="2" charset="-78"/>
              </a:rPr>
              <a:t>طاق یک ساختمان اداری است .در 35 طبقه (100 متر)،  با عرض 100 متر. </a:t>
            </a:r>
          </a:p>
          <a:p>
            <a:r>
              <a:rPr lang="fa-IR" sz="1200" b="1" dirty="0" smtClean="0">
                <a:solidFill>
                  <a:schemeClr val="tx1"/>
                </a:solidFill>
                <a:cs typeface="B Homa" panose="00000400000000000000" pitchFamily="2" charset="-78"/>
              </a:rPr>
              <a:t>امروز طاق یک مرکز عمده ی جذب گردشگر شده و به لودفانس یک حس مکان پاریس را می دهد.</a:t>
            </a:r>
          </a:p>
          <a:p>
            <a:r>
              <a:rPr lang="fa-IR" dirty="0" smtClean="0"/>
              <a:t>علاوه بر این امکان ادامه</a:t>
            </a:r>
            <a:r>
              <a:rPr lang="fa-IR" baseline="0" dirty="0" smtClean="0"/>
              <a:t> ی محور از ابتدای شانزه لیزه بطرف طاق و از آنجا به ورسای (که در وردست قرار دارد) وجود دارد.</a:t>
            </a:r>
          </a:p>
          <a:p>
            <a:r>
              <a:rPr lang="fa-IR" baseline="0" dirty="0" smtClean="0"/>
              <a:t>منظر بین سن و طاق بزرگ دال سنترال نامیده می شود.</a:t>
            </a:r>
          </a:p>
          <a:p>
            <a:endParaRPr lang="fa-IR" sz="1200" b="1" dirty="0" smtClean="0">
              <a:solidFill>
                <a:schemeClr val="tx1"/>
              </a:solidFill>
              <a:cs typeface="B Homa" panose="00000400000000000000" pitchFamily="2" charset="-78"/>
            </a:endParaRPr>
          </a:p>
          <a:p>
            <a:r>
              <a:rPr lang="fa-IR" sz="1200" b="1" dirty="0" smtClean="0">
                <a:solidFill>
                  <a:schemeClr val="tx1"/>
                </a:solidFill>
                <a:cs typeface="B Homa" panose="00000400000000000000" pitchFamily="2" charset="-78"/>
              </a:rPr>
              <a:t>وی  پیش  از اینکه کار ساخت آن به اتمام  برسد،  فوت کرد. </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9</a:t>
            </a:fld>
            <a:endParaRPr lang="en-US"/>
          </a:p>
        </p:txBody>
      </p:sp>
    </p:spTree>
    <p:extLst>
      <p:ext uri="{BB962C8B-B14F-4D97-AF65-F5344CB8AC3E}">
        <p14:creationId xmlns:p14="http://schemas.microsoft.com/office/powerpoint/2010/main" val="3687860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ایده ی کلی</a:t>
            </a:r>
            <a:r>
              <a:rPr lang="fa-IR" baseline="0" dirty="0" smtClean="0"/>
              <a:t> طرح و محوه ی دستیابی به آن هرگز به طور دقیق مشخص نشد. در نتیجه به دلیل فشارهای سیاسی و شرایط اقتصادی دستورالعمل های ساختمانی در طی زمان تغییر کرد. روسای جمهور فرانسه هریک در صدد بودند اثری از خود در این مجموعه به جا بگذارند تا نام خود را ماندگار کنند.</a:t>
            </a:r>
            <a:endParaRPr lang="en-US" dirty="0"/>
          </a:p>
        </p:txBody>
      </p:sp>
      <p:sp>
        <p:nvSpPr>
          <p:cNvPr id="4" name="Slide Number Placeholder 3"/>
          <p:cNvSpPr>
            <a:spLocks noGrp="1"/>
          </p:cNvSpPr>
          <p:nvPr>
            <p:ph type="sldNum" sz="quarter" idx="10"/>
          </p:nvPr>
        </p:nvSpPr>
        <p:spPr/>
        <p:txBody>
          <a:bodyPr/>
          <a:lstStyle/>
          <a:p>
            <a:fld id="{3FB5466E-F472-49F2-9BF3-039A8AF55909}" type="slidenum">
              <a:rPr lang="en-US" smtClean="0"/>
              <a:t>11</a:t>
            </a:fld>
            <a:endParaRPr lang="en-US"/>
          </a:p>
        </p:txBody>
      </p:sp>
    </p:spTree>
    <p:extLst>
      <p:ext uri="{BB962C8B-B14F-4D97-AF65-F5344CB8AC3E}">
        <p14:creationId xmlns:p14="http://schemas.microsoft.com/office/powerpoint/2010/main" val="3390703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91ECB1-A2F4-4837-9208-E0282CA290ED}"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31599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159666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85459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497943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2075191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791ECB1-A2F4-4837-9208-E0282CA290ED}"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636801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791ECB1-A2F4-4837-9208-E0282CA290ED}"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2004656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91ECB1-A2F4-4837-9208-E0282CA290ED}"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619462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91ECB1-A2F4-4837-9208-E0282CA290ED}"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49162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91ECB1-A2F4-4837-9208-E0282CA290ED}"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12207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91ECB1-A2F4-4837-9208-E0282CA290ED}"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569407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570110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791ECB1-A2F4-4837-9208-E0282CA290ED}" type="datetimeFigureOut">
              <a:rPr lang="fa-IR" smtClean="0"/>
              <a:t>15/04/1441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489042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791ECB1-A2F4-4837-9208-E0282CA290ED}" type="datetimeFigureOut">
              <a:rPr lang="fa-IR" smtClean="0"/>
              <a:t>15/04/1441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89845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91ECB1-A2F4-4837-9208-E0282CA290ED}" type="datetimeFigureOut">
              <a:rPr lang="fa-IR" smtClean="0"/>
              <a:t>15/04/1441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48217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1805346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1ECB1-A2F4-4837-9208-E0282CA290ED}"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F7B7C6A-EDE2-4068-8F98-19C2C503CDCE}" type="slidenum">
              <a:rPr lang="fa-IR" smtClean="0"/>
              <a:t>‹#›</a:t>
            </a:fld>
            <a:endParaRPr lang="fa-IR"/>
          </a:p>
        </p:txBody>
      </p:sp>
    </p:spTree>
    <p:extLst>
      <p:ext uri="{BB962C8B-B14F-4D97-AF65-F5344CB8AC3E}">
        <p14:creationId xmlns:p14="http://schemas.microsoft.com/office/powerpoint/2010/main" val="3691489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791ECB1-A2F4-4837-9208-E0282CA290ED}" type="datetimeFigureOut">
              <a:rPr lang="fa-IR" smtClean="0"/>
              <a:t>15/04/1441</a:t>
            </a:fld>
            <a:endParaRPr lang="fa-IR"/>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1F7B7C6A-EDE2-4068-8F98-19C2C503CDCE}" type="slidenum">
              <a:rPr lang="fa-IR" smtClean="0"/>
              <a:t>‹#›</a:t>
            </a:fld>
            <a:endParaRPr lang="fa-IR"/>
          </a:p>
        </p:txBody>
      </p:sp>
    </p:spTree>
    <p:extLst>
      <p:ext uri="{BB962C8B-B14F-4D97-AF65-F5344CB8AC3E}">
        <p14:creationId xmlns:p14="http://schemas.microsoft.com/office/powerpoint/2010/main" val="44609078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31.jpg"/><Relationship Id="rId1" Type="http://schemas.openxmlformats.org/officeDocument/2006/relationships/slideLayout" Target="../slideLayouts/slideLayout1.xml"/><Relationship Id="rId5" Type="http://schemas.openxmlformats.org/officeDocument/2006/relationships/image" Target="../media/image33.jp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9.jp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0.jp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2.png"/><Relationship Id="rId4" Type="http://schemas.openxmlformats.org/officeDocument/2006/relationships/diagramLayout" Target="../diagrams/layout2.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jp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4.jpeg"/><Relationship Id="rId7" Type="http://schemas.openxmlformats.org/officeDocument/2006/relationships/diagramQuickStyle" Target="../diagrams/quickStyle4.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5.jpg"/><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8973" y="1669143"/>
            <a:ext cx="10436272" cy="2800767"/>
          </a:xfrm>
          <a:prstGeom prst="rect">
            <a:avLst/>
          </a:prstGeom>
          <a:noFill/>
        </p:spPr>
        <p:txBody>
          <a:bodyPr wrap="square" rtlCol="0">
            <a:spAutoFit/>
          </a:bodyPr>
          <a:lstStyle/>
          <a:p>
            <a:pPr algn="r" rtl="1"/>
            <a:endParaRPr lang="fa-IR" sz="3600" b="1" dirty="0" smtClean="0">
              <a:ln>
                <a:solidFill>
                  <a:schemeClr val="tx1"/>
                </a:solidFill>
              </a:ln>
              <a:solidFill>
                <a:schemeClr val="accent1">
                  <a:lumMod val="75000"/>
                </a:schemeClr>
              </a:solidFill>
              <a:effectLst>
                <a:outerShdw blurRad="38100" dist="38100" dir="2700000" algn="tl">
                  <a:srgbClr val="000000">
                    <a:alpha val="43137"/>
                  </a:srgbClr>
                </a:outerShdw>
              </a:effectLst>
              <a:cs typeface="B Homa" panose="00000400000000000000" pitchFamily="2" charset="-78"/>
            </a:endParaRPr>
          </a:p>
          <a:p>
            <a:pPr algn="r" rtl="1"/>
            <a:endParaRPr lang="fa-IR" sz="3600" b="1" dirty="0">
              <a:ln>
                <a:solidFill>
                  <a:schemeClr val="tx1"/>
                </a:solidFill>
              </a:ln>
              <a:solidFill>
                <a:schemeClr val="accent1">
                  <a:lumMod val="75000"/>
                </a:schemeClr>
              </a:solidFill>
              <a:effectLst>
                <a:outerShdw blurRad="38100" dist="38100" dir="2700000" algn="tl">
                  <a:srgbClr val="000000">
                    <a:alpha val="43137"/>
                  </a:srgbClr>
                </a:outerShdw>
              </a:effectLst>
              <a:cs typeface="B Homa" panose="00000400000000000000" pitchFamily="2" charset="-78"/>
            </a:endParaRPr>
          </a:p>
          <a:p>
            <a:pPr algn="r" rtl="1"/>
            <a:r>
              <a:rPr lang="fa-IR" sz="6000" b="1" dirty="0" smtClean="0">
                <a:ln>
                  <a:solidFill>
                    <a:schemeClr val="tx1"/>
                  </a:solidFill>
                </a:ln>
                <a:solidFill>
                  <a:schemeClr val="accent1">
                    <a:lumMod val="75000"/>
                  </a:schemeClr>
                </a:solidFill>
                <a:effectLst>
                  <a:outerShdw blurRad="38100" dist="38100" dir="2700000" algn="tl">
                    <a:srgbClr val="000000">
                      <a:alpha val="43137"/>
                    </a:srgbClr>
                  </a:outerShdw>
                </a:effectLst>
                <a:cs typeface="B Homa" panose="00000400000000000000" pitchFamily="2" charset="-78"/>
              </a:rPr>
              <a:t>معرفی و بررسی مجموعه </a:t>
            </a:r>
            <a:r>
              <a:rPr lang="fa-IR" sz="6000" b="1" dirty="0" smtClean="0">
                <a:ln>
                  <a:solidFill>
                    <a:schemeClr val="tx1"/>
                  </a:solidFill>
                </a:ln>
                <a:solidFill>
                  <a:schemeClr val="accent1">
                    <a:lumMod val="75000"/>
                  </a:schemeClr>
                </a:solidFill>
                <a:effectLst>
                  <a:outerShdw blurRad="38100" dist="38100" dir="2700000" algn="tl">
                    <a:srgbClr val="000000">
                      <a:alpha val="43137"/>
                    </a:srgbClr>
                  </a:outerShdw>
                </a:effectLst>
                <a:cs typeface="B Homa" panose="00000400000000000000" pitchFamily="2" charset="-78"/>
              </a:rPr>
              <a:t>ی لادفانس</a:t>
            </a:r>
          </a:p>
          <a:p>
            <a:pPr algn="r" rtl="1"/>
            <a:endParaRPr lang="fa-IR" sz="4400" b="1" dirty="0" smtClean="0">
              <a:ln>
                <a:solidFill>
                  <a:schemeClr val="tx1"/>
                </a:solidFill>
              </a:ln>
              <a:solidFill>
                <a:schemeClr val="accent1">
                  <a:lumMod val="75000"/>
                </a:schemeClr>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2834282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504" y="349553"/>
            <a:ext cx="10782300" cy="2571823"/>
          </a:xfrm>
        </p:spPr>
        <p:txBody>
          <a:bodyPr>
            <a:normAutofit/>
          </a:bodyPr>
          <a:lstStyle/>
          <a:p>
            <a:pPr algn="just" rtl="1"/>
            <a:r>
              <a:rPr lang="fa-IR" sz="3200" b="0" cap="none" dirty="0" smtClean="0">
                <a:ln w="0"/>
                <a:effectLst>
                  <a:outerShdw blurRad="38100" dist="19050" dir="2700000" algn="tl" rotWithShape="0">
                    <a:schemeClr val="dk1">
                      <a:alpha val="40000"/>
                    </a:schemeClr>
                  </a:outerShdw>
                </a:effectLst>
                <a:cs typeface="B Homa" panose="00000400000000000000" pitchFamily="2" charset="-78"/>
              </a:rPr>
              <a:t>مرکز ملی صنایع و فناوری با سقف مثلثی شکل خود یکی از اولین ساختمان های شاخص در منطقه بود و به عنوان محرکی برای توسعه های بعدی عمل کرد. این ساختمان توسط دولت به سبک معماری مدرن ساخته شده است.</a:t>
            </a:r>
            <a:endParaRPr lang="en-US" sz="3200" b="0" cap="none" dirty="0">
              <a:ln w="0"/>
              <a:effectLst>
                <a:outerShdw blurRad="38100" dist="19050" dir="2700000" algn="tl" rotWithShape="0">
                  <a:schemeClr val="dk1">
                    <a:alpha val="40000"/>
                  </a:schemeClr>
                </a:outerShdw>
              </a:effectLst>
              <a:cs typeface="B Homa" panose="00000400000000000000" pitchFamily="2" charset="-78"/>
            </a:endParaRPr>
          </a:p>
        </p:txBody>
      </p:sp>
      <p:sp>
        <p:nvSpPr>
          <p:cNvPr id="3" name="Subtitle 2"/>
          <p:cNvSpPr>
            <a:spLocks noGrp="1"/>
          </p:cNvSpPr>
          <p:nvPr>
            <p:ph type="subTitle" idx="1"/>
          </p:nvPr>
        </p:nvSpPr>
        <p:spPr/>
        <p:txBody>
          <a:bodyPr/>
          <a:lstStyle/>
          <a:p>
            <a:endParaRPr lang="en-US"/>
          </a:p>
        </p:txBody>
      </p:sp>
      <p:sp>
        <p:nvSpPr>
          <p:cNvPr id="5" name="TextBox 4"/>
          <p:cNvSpPr txBox="1"/>
          <p:nvPr/>
        </p:nvSpPr>
        <p:spPr>
          <a:xfrm>
            <a:off x="4680126" y="526443"/>
            <a:ext cx="6456085" cy="769441"/>
          </a:xfrm>
          <a:prstGeom prst="rect">
            <a:avLst/>
          </a:prstGeom>
          <a:noFill/>
        </p:spPr>
        <p:txBody>
          <a:bodyPr wrap="square" rtlCol="0">
            <a:spAutoFit/>
          </a:bodyPr>
          <a:lstStyle/>
          <a:p>
            <a:pPr algn="r"/>
            <a:r>
              <a:rPr lang="fa-IR" sz="44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مرکز ملی صنایع و فناوری</a:t>
            </a:r>
            <a:endParaRPr lang="en-US" sz="4400" dirty="0">
              <a:ln w="0"/>
              <a:effectLst>
                <a:outerShdw blurRad="38100" dist="19050" dir="2700000" algn="tl" rotWithShape="0">
                  <a:schemeClr val="dk1">
                    <a:alpha val="40000"/>
                  </a:schemeClr>
                </a:outerShdw>
              </a:effectLst>
              <a:cs typeface="B Homa"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7512" y="3518002"/>
            <a:ext cx="3780669" cy="283550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4012" y="3493095"/>
            <a:ext cx="2925292" cy="19526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5135" y="3518002"/>
            <a:ext cx="3780669" cy="283550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962480989"/>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4841" y="5418667"/>
            <a:ext cx="4225159" cy="1145290"/>
          </a:xfrm>
        </p:spPr>
        <p:txBody>
          <a:bodyPr>
            <a:prstTxWarp prst="textStop">
              <a:avLst/>
            </a:prstTxWarp>
            <a:noAutofit/>
          </a:bodyPr>
          <a:lstStyle/>
          <a:p>
            <a:pPr algn="r"/>
            <a:r>
              <a:rPr lang="fa-IR" sz="4400" dirty="0" smtClean="0">
                <a:ln>
                  <a:solidFill>
                    <a:srgbClr val="FF0000"/>
                  </a:solidFill>
                </a:ln>
                <a:solidFill>
                  <a:schemeClr val="tx1"/>
                </a:solidFill>
                <a:cs typeface="B Homa" panose="00000400000000000000" pitchFamily="2" charset="-78"/>
              </a:rPr>
              <a:t>نقاط ضعف و قوت </a:t>
            </a:r>
            <a:endParaRPr lang="en-US" sz="4400" dirty="0">
              <a:ln>
                <a:solidFill>
                  <a:srgbClr val="FF0000"/>
                </a:solidFill>
              </a:ln>
              <a:solidFill>
                <a:schemeClr val="tx1"/>
              </a:solidFill>
              <a:cs typeface="B Homa" panose="00000400000000000000" pitchFamily="2" charset="-78"/>
            </a:endParaRPr>
          </a:p>
        </p:txBody>
      </p:sp>
      <p:pic>
        <p:nvPicPr>
          <p:cNvPr id="8" name="Picture Placeholder 7"/>
          <p:cNvPicPr>
            <a:picLocks noGrp="1" noChangeAspect="1"/>
          </p:cNvPicPr>
          <p:nvPr>
            <p:ph type="pic" idx="1"/>
          </p:nvPr>
        </p:nvPicPr>
        <p:blipFill>
          <a:blip r:embed="rId3">
            <a:extLst>
              <a:ext uri="{28A0092B-C50C-407E-A947-70E740481C1C}">
                <a14:useLocalDpi xmlns:a14="http://schemas.microsoft.com/office/drawing/2010/main" val="0"/>
              </a:ext>
            </a:extLst>
          </a:blip>
          <a:srcRect l="32831" r="32831"/>
          <a:stretch>
            <a:fillRect/>
          </a:stretch>
        </p:blipFill>
        <p:spPr/>
      </p:pic>
      <p:sp>
        <p:nvSpPr>
          <p:cNvPr id="10" name="TextBox 9"/>
          <p:cNvSpPr txBox="1"/>
          <p:nvPr/>
        </p:nvSpPr>
        <p:spPr>
          <a:xfrm>
            <a:off x="731277" y="4561511"/>
            <a:ext cx="10963503"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rtl="1"/>
            <a:r>
              <a:rPr lang="fa-IR" sz="2200" b="1" dirty="0" smtClean="0">
                <a:cs typeface="B Homa" panose="00000400000000000000" pitchFamily="2" charset="-78"/>
              </a:rPr>
              <a:t>با </a:t>
            </a:r>
            <a:r>
              <a:rPr lang="fa-IR" sz="2200" b="1" dirty="0">
                <a:cs typeface="B Homa" panose="00000400000000000000" pitchFamily="2" charset="-78"/>
              </a:rPr>
              <a:t>پیشرفت طرح، مشخصات فنی ساختمان هایی که باید ساخته می شد، تعدیل شد، تا از این راه زندگی و فعالیت به طرح وارد شود</a:t>
            </a:r>
            <a:r>
              <a:rPr lang="fa-IR" sz="2200" b="1" dirty="0" smtClean="0">
                <a:cs typeface="B Homa" panose="00000400000000000000" pitchFamily="2" charset="-78"/>
              </a:rPr>
              <a:t>.</a:t>
            </a:r>
            <a:endParaRPr lang="en-US" sz="2200" b="1" dirty="0">
              <a:cs typeface="B Homa" panose="00000400000000000000" pitchFamily="2" charset="-78"/>
            </a:endParaRPr>
          </a:p>
        </p:txBody>
      </p:sp>
      <p:sp>
        <p:nvSpPr>
          <p:cNvPr id="11" name="TextBox 10"/>
          <p:cNvSpPr txBox="1"/>
          <p:nvPr/>
        </p:nvSpPr>
        <p:spPr>
          <a:xfrm>
            <a:off x="721574" y="4138865"/>
            <a:ext cx="10973206"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rtl="1"/>
            <a:r>
              <a:rPr lang="fa-IR" sz="2200" b="1" dirty="0">
                <a:solidFill>
                  <a:srgbClr val="C00000"/>
                </a:solidFill>
                <a:cs typeface="B Homa" panose="00000400000000000000" pitchFamily="2" charset="-78"/>
              </a:rPr>
              <a:t>در اوائل دهه ی 1970 شرکت ها ترغیب می شدند که آسمان خراش های برجسته و شاخص بسازند</a:t>
            </a:r>
            <a:r>
              <a:rPr lang="fa-IR" sz="2000" b="1" dirty="0" smtClean="0">
                <a:solidFill>
                  <a:srgbClr val="C00000"/>
                </a:solidFill>
                <a:cs typeface="B Homa" panose="00000400000000000000" pitchFamily="2" charset="-78"/>
              </a:rPr>
              <a:t>.</a:t>
            </a:r>
            <a:endParaRPr lang="en-US" sz="2000" b="1" dirty="0">
              <a:cs typeface="B Homa" panose="00000400000000000000" pitchFamily="2" charset="-78"/>
            </a:endParaRPr>
          </a:p>
        </p:txBody>
      </p:sp>
      <p:sp>
        <p:nvSpPr>
          <p:cNvPr id="12" name="TextBox 11"/>
          <p:cNvSpPr txBox="1"/>
          <p:nvPr/>
        </p:nvSpPr>
        <p:spPr>
          <a:xfrm>
            <a:off x="721574" y="2981639"/>
            <a:ext cx="10963499"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000" b="1" dirty="0" smtClean="0">
                <a:solidFill>
                  <a:schemeClr val="tx1"/>
                </a:solidFill>
                <a:cs typeface="B Homa" panose="00000400000000000000" pitchFamily="2" charset="-78"/>
              </a:rPr>
              <a:t>کم</a:t>
            </a:r>
            <a:r>
              <a:rPr lang="fa-IR" sz="2200" b="1" dirty="0" smtClean="0">
                <a:solidFill>
                  <a:schemeClr val="tx1"/>
                </a:solidFill>
                <a:cs typeface="B Homa" panose="00000400000000000000" pitchFamily="2" charset="-78"/>
              </a:rPr>
              <a:t>تر </a:t>
            </a:r>
            <a:r>
              <a:rPr lang="fa-IR" sz="2200" b="1" dirty="0">
                <a:solidFill>
                  <a:schemeClr val="tx1"/>
                </a:solidFill>
                <a:cs typeface="B Homa" panose="00000400000000000000" pitchFamily="2" charset="-78"/>
              </a:rPr>
              <a:t>ساختمانی براساس الگوهای طراحی پست مدرن ساخته  شده است.</a:t>
            </a:r>
            <a:endParaRPr lang="en-US" sz="2200" b="1" dirty="0">
              <a:solidFill>
                <a:schemeClr val="tx1"/>
              </a:solidFill>
              <a:cs typeface="B Homa" panose="00000400000000000000" pitchFamily="2" charset="-78"/>
            </a:endParaRPr>
          </a:p>
        </p:txBody>
      </p:sp>
      <p:sp>
        <p:nvSpPr>
          <p:cNvPr id="13" name="TextBox 12"/>
          <p:cNvSpPr txBox="1"/>
          <p:nvPr/>
        </p:nvSpPr>
        <p:spPr>
          <a:xfrm>
            <a:off x="721573" y="2554841"/>
            <a:ext cx="10963499"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smtClean="0">
                <a:solidFill>
                  <a:srgbClr val="C00000"/>
                </a:solidFill>
                <a:cs typeface="B Homa" panose="00000400000000000000" pitchFamily="2" charset="-78"/>
              </a:rPr>
              <a:t> </a:t>
            </a:r>
            <a:r>
              <a:rPr lang="fa-IR" sz="2200" b="1" dirty="0">
                <a:solidFill>
                  <a:srgbClr val="C00000"/>
                </a:solidFill>
                <a:cs typeface="B Homa" panose="00000400000000000000" pitchFamily="2" charset="-78"/>
              </a:rPr>
              <a:t>مجموعه ی درهم ریخته و نامتجانس ساختمان است که با منزلت و عظمت محور تاریخی هیچ گونه همخوانی ندارد.</a:t>
            </a:r>
            <a:endParaRPr lang="en-US" sz="2200" b="1" dirty="0">
              <a:solidFill>
                <a:srgbClr val="C00000"/>
              </a:solidFill>
              <a:cs typeface="B Homa" panose="00000400000000000000" pitchFamily="2" charset="-78"/>
            </a:endParaRPr>
          </a:p>
        </p:txBody>
      </p:sp>
      <p:sp>
        <p:nvSpPr>
          <p:cNvPr id="14" name="TextBox 13"/>
          <p:cNvSpPr txBox="1"/>
          <p:nvPr/>
        </p:nvSpPr>
        <p:spPr>
          <a:xfrm>
            <a:off x="731277" y="792049"/>
            <a:ext cx="1566045" cy="212365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a:solidFill>
                  <a:srgbClr val="7030A0"/>
                </a:solidFill>
                <a:cs typeface="B Homa" panose="00000400000000000000" pitchFamily="2" charset="-78"/>
              </a:rPr>
              <a:t>تحسین کنندگان آن، آن را یک </a:t>
            </a:r>
            <a:r>
              <a:rPr lang="fa-IR" sz="2200" b="1" dirty="0" smtClean="0">
                <a:solidFill>
                  <a:srgbClr val="7030A0"/>
                </a:solidFill>
                <a:cs typeface="B Homa" panose="00000400000000000000" pitchFamily="2" charset="-78"/>
              </a:rPr>
              <a:t>اتوپیای </a:t>
            </a:r>
            <a:r>
              <a:rPr lang="fa-IR" sz="2200" b="1" dirty="0">
                <a:solidFill>
                  <a:srgbClr val="7030A0"/>
                </a:solidFill>
                <a:cs typeface="B Homa" panose="00000400000000000000" pitchFamily="2" charset="-78"/>
              </a:rPr>
              <a:t>عصر جدید می نامند.</a:t>
            </a:r>
            <a:endParaRPr lang="en-US" sz="2200" b="1" dirty="0">
              <a:solidFill>
                <a:srgbClr val="7030A0"/>
              </a:solidFill>
              <a:cs typeface="B Homa" panose="00000400000000000000" pitchFamily="2" charset="-78"/>
            </a:endParaRPr>
          </a:p>
        </p:txBody>
      </p:sp>
      <p:sp>
        <p:nvSpPr>
          <p:cNvPr id="15" name="TextBox 14"/>
          <p:cNvSpPr txBox="1"/>
          <p:nvPr/>
        </p:nvSpPr>
        <p:spPr>
          <a:xfrm>
            <a:off x="5262853" y="1777502"/>
            <a:ext cx="2825104"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smtClean="0">
                <a:solidFill>
                  <a:srgbClr val="C00000"/>
                </a:solidFill>
                <a:cs typeface="B Homa" panose="00000400000000000000" pitchFamily="2" charset="-78"/>
              </a:rPr>
              <a:t>منتقدان آن </a:t>
            </a:r>
            <a:r>
              <a:rPr lang="fa-IR" sz="2200" b="1" dirty="0">
                <a:solidFill>
                  <a:srgbClr val="C00000"/>
                </a:solidFill>
                <a:cs typeface="B Homa" panose="00000400000000000000" pitchFamily="2" charset="-78"/>
              </a:rPr>
              <a:t>را </a:t>
            </a:r>
            <a:r>
              <a:rPr lang="fa-IR" sz="2200" b="1" dirty="0" smtClean="0">
                <a:solidFill>
                  <a:srgbClr val="C00000"/>
                </a:solidFill>
                <a:cs typeface="B Homa" panose="00000400000000000000" pitchFamily="2" charset="-78"/>
              </a:rPr>
              <a:t>«</a:t>
            </a:r>
            <a:r>
              <a:rPr lang="fa-IR" sz="2200" b="1" dirty="0">
                <a:solidFill>
                  <a:srgbClr val="C00000"/>
                </a:solidFill>
                <a:cs typeface="B Homa" panose="00000400000000000000" pitchFamily="2" charset="-78"/>
              </a:rPr>
              <a:t>زاغه ی تجاری» </a:t>
            </a:r>
            <a:r>
              <a:rPr lang="fa-IR" sz="2200" b="1" dirty="0" smtClean="0">
                <a:solidFill>
                  <a:srgbClr val="C00000"/>
                </a:solidFill>
                <a:cs typeface="B Homa" panose="00000400000000000000" pitchFamily="2" charset="-78"/>
              </a:rPr>
              <a:t>می نامند.</a:t>
            </a:r>
            <a:endParaRPr lang="en-US" sz="2200" b="1" dirty="0">
              <a:solidFill>
                <a:srgbClr val="C00000"/>
              </a:solidFill>
              <a:cs typeface="B Homa" panose="00000400000000000000" pitchFamily="2" charset="-78"/>
            </a:endParaRPr>
          </a:p>
        </p:txBody>
      </p:sp>
      <p:sp>
        <p:nvSpPr>
          <p:cNvPr id="16" name="TextBox 15"/>
          <p:cNvSpPr txBox="1"/>
          <p:nvPr/>
        </p:nvSpPr>
        <p:spPr>
          <a:xfrm>
            <a:off x="8067357" y="1777502"/>
            <a:ext cx="3617715" cy="110799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a:solidFill>
                  <a:srgbClr val="C00000"/>
                </a:solidFill>
                <a:cs typeface="B Homa" panose="00000400000000000000" pitchFamily="2" charset="-78"/>
              </a:rPr>
              <a:t>فضاهای باز </a:t>
            </a:r>
            <a:r>
              <a:rPr lang="fa-IR" sz="2200" b="1" dirty="0" smtClean="0">
                <a:solidFill>
                  <a:srgbClr val="C00000"/>
                </a:solidFill>
                <a:cs typeface="B Homa" panose="00000400000000000000" pitchFamily="2" charset="-78"/>
              </a:rPr>
              <a:t>مجموعه از </a:t>
            </a:r>
            <a:r>
              <a:rPr lang="fa-IR" sz="2200" b="1" dirty="0">
                <a:solidFill>
                  <a:srgbClr val="C00000"/>
                </a:solidFill>
                <a:cs typeface="B Homa" panose="00000400000000000000" pitchFamily="2" charset="-78"/>
              </a:rPr>
              <a:t>هم جدا افتاده و ارتباط ضعیفی با ساختمان ها دارند</a:t>
            </a:r>
            <a:endParaRPr lang="en-US" sz="2200" b="1" dirty="0">
              <a:solidFill>
                <a:srgbClr val="C00000"/>
              </a:solidFill>
              <a:cs typeface="B Homa" panose="00000400000000000000" pitchFamily="2" charset="-78"/>
            </a:endParaRPr>
          </a:p>
        </p:txBody>
      </p:sp>
      <p:sp>
        <p:nvSpPr>
          <p:cNvPr id="17" name="TextBox 16"/>
          <p:cNvSpPr txBox="1"/>
          <p:nvPr/>
        </p:nvSpPr>
        <p:spPr>
          <a:xfrm>
            <a:off x="2307026" y="1785400"/>
            <a:ext cx="296603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a:solidFill>
                  <a:srgbClr val="7030A0"/>
                </a:solidFill>
                <a:cs typeface="B Homa" panose="00000400000000000000" pitchFamily="2" charset="-78"/>
              </a:rPr>
              <a:t>مجموعه از </a:t>
            </a:r>
            <a:r>
              <a:rPr lang="fa-IR" sz="2200" b="1" dirty="0" smtClean="0">
                <a:solidFill>
                  <a:srgbClr val="7030A0"/>
                </a:solidFill>
                <a:cs typeface="B Homa" panose="00000400000000000000" pitchFamily="2" charset="-78"/>
              </a:rPr>
              <a:t>نظر </a:t>
            </a:r>
            <a:r>
              <a:rPr lang="fa-IR" sz="2200" b="1" dirty="0">
                <a:solidFill>
                  <a:srgbClr val="7030A0"/>
                </a:solidFill>
                <a:cs typeface="B Homa" panose="00000400000000000000" pitchFamily="2" charset="-78"/>
              </a:rPr>
              <a:t>آلودگی هوا وضعیت به نسبت خوبی </a:t>
            </a:r>
            <a:r>
              <a:rPr lang="fa-IR" sz="2200" b="1" dirty="0" smtClean="0">
                <a:solidFill>
                  <a:srgbClr val="7030A0"/>
                </a:solidFill>
                <a:cs typeface="B Homa" panose="00000400000000000000" pitchFamily="2" charset="-78"/>
              </a:rPr>
              <a:t>دارد</a:t>
            </a:r>
            <a:endParaRPr lang="en-US" sz="2200" b="1" dirty="0">
              <a:solidFill>
                <a:srgbClr val="7030A0"/>
              </a:solidFill>
              <a:cs typeface="B Homa" panose="00000400000000000000" pitchFamily="2" charset="-78"/>
            </a:endParaRPr>
          </a:p>
        </p:txBody>
      </p:sp>
      <p:sp>
        <p:nvSpPr>
          <p:cNvPr id="18" name="TextBox 17"/>
          <p:cNvSpPr txBox="1"/>
          <p:nvPr/>
        </p:nvSpPr>
        <p:spPr>
          <a:xfrm>
            <a:off x="6517224" y="330952"/>
            <a:ext cx="5167848" cy="1446550"/>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smtClean="0">
                <a:solidFill>
                  <a:srgbClr val="C00000"/>
                </a:solidFill>
                <a:cs typeface="B Homa" panose="00000400000000000000" pitchFamily="2" charset="-78"/>
              </a:rPr>
              <a:t>باد </a:t>
            </a:r>
            <a:r>
              <a:rPr lang="fa-IR" sz="2200" b="1" dirty="0">
                <a:solidFill>
                  <a:srgbClr val="C00000"/>
                </a:solidFill>
                <a:cs typeface="B Homa" panose="00000400000000000000" pitchFamily="2" charset="-78"/>
              </a:rPr>
              <a:t>شدیدی که بر اثر ساختمان های بلند بر روی بالکن ایجاد می شود، فضای مخصوص عابران پیاده را به ویژه در زمستان و حتی در بعضی از روزهای تابستان، غیر قابل تحمل می کند</a:t>
            </a:r>
            <a:endParaRPr lang="en-US" sz="2200" b="1" dirty="0">
              <a:solidFill>
                <a:srgbClr val="C00000"/>
              </a:solidFill>
              <a:cs typeface="B Homa" panose="00000400000000000000" pitchFamily="2" charset="-78"/>
            </a:endParaRPr>
          </a:p>
        </p:txBody>
      </p:sp>
      <p:sp>
        <p:nvSpPr>
          <p:cNvPr id="19" name="TextBox 18"/>
          <p:cNvSpPr txBox="1"/>
          <p:nvPr/>
        </p:nvSpPr>
        <p:spPr>
          <a:xfrm>
            <a:off x="731281" y="3390214"/>
            <a:ext cx="10963499"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200" b="1" dirty="0">
                <a:solidFill>
                  <a:srgbClr val="7030A0"/>
                </a:solidFill>
                <a:cs typeface="B Homa" panose="00000400000000000000" pitchFamily="2" charset="-78"/>
              </a:rPr>
              <a:t>از نقطه نظر تجاری لادفانس یک موفقیت پر سروصدا بوده است. تعداد 14 شرکت از 20 شرکت بزرگ فرانسه، در آن مستقر شدند. </a:t>
            </a:r>
            <a:endParaRPr lang="en-US" sz="2200" b="1" dirty="0">
              <a:solidFill>
                <a:srgbClr val="7030A0"/>
              </a:solidFill>
              <a:cs typeface="B Homa" panose="00000400000000000000" pitchFamily="2" charset="-78"/>
            </a:endParaRPr>
          </a:p>
        </p:txBody>
      </p:sp>
      <p:sp>
        <p:nvSpPr>
          <p:cNvPr id="20" name="TextBox 19"/>
          <p:cNvSpPr txBox="1"/>
          <p:nvPr/>
        </p:nvSpPr>
        <p:spPr>
          <a:xfrm>
            <a:off x="2297322" y="103494"/>
            <a:ext cx="4229602" cy="169277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600" b="1" dirty="0" smtClean="0">
                <a:ln>
                  <a:solidFill>
                    <a:srgbClr val="FF0000"/>
                  </a:solidFill>
                </a:ln>
                <a:cs typeface="B Homa" panose="00000400000000000000" pitchFamily="2" charset="-78"/>
              </a:rPr>
              <a:t>اگر پاریس هاسمن مدلی برای نسل های پیشین رهبران سیاسی بوده، لادفانس همین نقش را برای رهبران امروزی </a:t>
            </a:r>
            <a:r>
              <a:rPr lang="fa-IR" sz="2600" b="1" dirty="0">
                <a:ln>
                  <a:solidFill>
                    <a:srgbClr val="FF0000"/>
                  </a:solidFill>
                </a:ln>
                <a:cs typeface="B Homa" panose="00000400000000000000" pitchFamily="2" charset="-78"/>
              </a:rPr>
              <a:t>ب</a:t>
            </a:r>
            <a:r>
              <a:rPr lang="fa-IR" sz="2600" b="1" dirty="0" smtClean="0">
                <a:ln>
                  <a:solidFill>
                    <a:srgbClr val="FF0000"/>
                  </a:solidFill>
                </a:ln>
                <a:cs typeface="B Homa" panose="00000400000000000000" pitchFamily="2" charset="-78"/>
              </a:rPr>
              <a:t>ازی می کند.</a:t>
            </a:r>
            <a:endParaRPr lang="en-US" sz="2600" b="1" dirty="0">
              <a:ln>
                <a:solidFill>
                  <a:srgbClr val="FF0000"/>
                </a:solidFill>
              </a:ln>
              <a:cs typeface="B Homa" panose="00000400000000000000" pitchFamily="2" charset="-78"/>
            </a:endParaRPr>
          </a:p>
        </p:txBody>
      </p:sp>
    </p:spTree>
    <p:extLst>
      <p:ext uri="{BB962C8B-B14F-4D97-AF65-F5344CB8AC3E}">
        <p14:creationId xmlns:p14="http://schemas.microsoft.com/office/powerpoint/2010/main" val="20884470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circle(in)">
                                      <p:cBhvr>
                                        <p:cTn id="6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78413" y="1142667"/>
            <a:ext cx="6189662" cy="41154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8" name="Group 27"/>
          <p:cNvGrpSpPr/>
          <p:nvPr/>
        </p:nvGrpSpPr>
        <p:grpSpPr>
          <a:xfrm>
            <a:off x="7740869" y="362607"/>
            <a:ext cx="4007060" cy="2412124"/>
            <a:chOff x="7662041" y="931270"/>
            <a:chExt cx="4682156" cy="3352790"/>
          </a:xfrm>
        </p:grpSpPr>
        <p:sp>
          <p:nvSpPr>
            <p:cNvPr id="11" name="Freeform 10"/>
            <p:cNvSpPr/>
            <p:nvPr/>
          </p:nvSpPr>
          <p:spPr>
            <a:xfrm>
              <a:off x="9826412" y="2258132"/>
              <a:ext cx="1258894" cy="607709"/>
            </a:xfrm>
            <a:custGeom>
              <a:avLst/>
              <a:gdLst/>
              <a:ahLst/>
              <a:cxnLst/>
              <a:rect l="0" t="0" r="0" b="0"/>
              <a:pathLst>
                <a:path>
                  <a:moveTo>
                    <a:pt x="0" y="0"/>
                  </a:moveTo>
                  <a:lnTo>
                    <a:pt x="0" y="414136"/>
                  </a:lnTo>
                  <a:lnTo>
                    <a:pt x="1452557" y="414136"/>
                  </a:lnTo>
                  <a:lnTo>
                    <a:pt x="1452557" y="60770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8567519" y="2258132"/>
              <a:ext cx="1258894" cy="607709"/>
            </a:xfrm>
            <a:custGeom>
              <a:avLst/>
              <a:gdLst/>
              <a:ahLst/>
              <a:cxnLst/>
              <a:rect l="0" t="0" r="0" b="0"/>
              <a:pathLst>
                <a:path>
                  <a:moveTo>
                    <a:pt x="1452557" y="0"/>
                  </a:moveTo>
                  <a:lnTo>
                    <a:pt x="1452557" y="414136"/>
                  </a:lnTo>
                  <a:lnTo>
                    <a:pt x="0" y="414136"/>
                  </a:lnTo>
                  <a:lnTo>
                    <a:pt x="0" y="60770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Rounded Rectangle 14"/>
            <p:cNvSpPr/>
            <p:nvPr/>
          </p:nvSpPr>
          <p:spPr>
            <a:xfrm>
              <a:off x="8920935" y="931270"/>
              <a:ext cx="1810955" cy="1326862"/>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9158543" y="1024843"/>
              <a:ext cx="1810955" cy="1326862"/>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2212" tIns="172212" rIns="172212" bIns="172212" numCol="1" spcCol="1270" anchor="ctr" anchorCtr="0">
              <a:noAutofit/>
            </a:bodyPr>
            <a:lstStyle/>
            <a:p>
              <a:pPr lvl="0" algn="ctr" defTabSz="1555750">
                <a:lnSpc>
                  <a:spcPct val="90000"/>
                </a:lnSpc>
                <a:spcBef>
                  <a:spcPct val="0"/>
                </a:spcBef>
                <a:spcAft>
                  <a:spcPct val="35000"/>
                </a:spcAft>
              </a:pPr>
              <a:r>
                <a:rPr lang="fa-IR" sz="2800" kern="1200" dirty="0" smtClean="0">
                  <a:cs typeface="B Homa" panose="00000400000000000000" pitchFamily="2" charset="-78"/>
                </a:rPr>
                <a:t>افزودن درخت</a:t>
              </a:r>
              <a:endParaRPr lang="en-US" sz="2800" kern="1200" dirty="0">
                <a:cs typeface="B Homa" panose="00000400000000000000" pitchFamily="2" charset="-78"/>
              </a:endParaRPr>
            </a:p>
          </p:txBody>
        </p:sp>
        <p:sp>
          <p:nvSpPr>
            <p:cNvPr id="17" name="Rounded Rectangle 16"/>
            <p:cNvSpPr/>
            <p:nvPr/>
          </p:nvSpPr>
          <p:spPr>
            <a:xfrm>
              <a:off x="7662041" y="2865842"/>
              <a:ext cx="1810955" cy="1326862"/>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Freeform 17"/>
            <p:cNvSpPr/>
            <p:nvPr/>
          </p:nvSpPr>
          <p:spPr>
            <a:xfrm>
              <a:off x="7877124" y="2957198"/>
              <a:ext cx="1810955" cy="1326862"/>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2212" tIns="172212" rIns="172212" bIns="172212" numCol="1" spcCol="1270" anchor="ctr" anchorCtr="0">
              <a:noAutofit/>
            </a:bodyPr>
            <a:lstStyle/>
            <a:p>
              <a:pPr lvl="0" algn="ctr" defTabSz="1555750">
                <a:lnSpc>
                  <a:spcPct val="90000"/>
                </a:lnSpc>
                <a:spcBef>
                  <a:spcPct val="0"/>
                </a:spcBef>
                <a:spcAft>
                  <a:spcPct val="35000"/>
                </a:spcAft>
              </a:pPr>
              <a:r>
                <a:rPr lang="fa-IR" sz="2800" kern="1200" dirty="0" smtClean="0">
                  <a:cs typeface="B Homa" panose="00000400000000000000" pitchFamily="2" charset="-78"/>
                </a:rPr>
                <a:t>زیبایی</a:t>
              </a:r>
              <a:endParaRPr lang="en-US" sz="2800" kern="1200" dirty="0">
                <a:cs typeface="B Homa" panose="00000400000000000000" pitchFamily="2" charset="-78"/>
              </a:endParaRPr>
            </a:p>
          </p:txBody>
        </p:sp>
        <p:sp>
          <p:nvSpPr>
            <p:cNvPr id="23" name="Rounded Rectangle 22"/>
            <p:cNvSpPr/>
            <p:nvPr/>
          </p:nvSpPr>
          <p:spPr>
            <a:xfrm>
              <a:off x="10179828" y="2865842"/>
              <a:ext cx="1810955" cy="1326862"/>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Freeform 23"/>
            <p:cNvSpPr/>
            <p:nvPr/>
          </p:nvSpPr>
          <p:spPr>
            <a:xfrm>
              <a:off x="10533242" y="2957197"/>
              <a:ext cx="1810955" cy="1326863"/>
            </a:xfrm>
            <a:custGeom>
              <a:avLst/>
              <a:gdLst>
                <a:gd name="connsiteX0" fmla="*/ 0 w 2089546"/>
                <a:gd name="connsiteY0" fmla="*/ 132686 h 1326862"/>
                <a:gd name="connsiteX1" fmla="*/ 132686 w 2089546"/>
                <a:gd name="connsiteY1" fmla="*/ 0 h 1326862"/>
                <a:gd name="connsiteX2" fmla="*/ 1956860 w 2089546"/>
                <a:gd name="connsiteY2" fmla="*/ 0 h 1326862"/>
                <a:gd name="connsiteX3" fmla="*/ 2089546 w 2089546"/>
                <a:gd name="connsiteY3" fmla="*/ 132686 h 1326862"/>
                <a:gd name="connsiteX4" fmla="*/ 2089546 w 2089546"/>
                <a:gd name="connsiteY4" fmla="*/ 1194176 h 1326862"/>
                <a:gd name="connsiteX5" fmla="*/ 1956860 w 2089546"/>
                <a:gd name="connsiteY5" fmla="*/ 1326862 h 1326862"/>
                <a:gd name="connsiteX6" fmla="*/ 132686 w 2089546"/>
                <a:gd name="connsiteY6" fmla="*/ 1326862 h 1326862"/>
                <a:gd name="connsiteX7" fmla="*/ 0 w 2089546"/>
                <a:gd name="connsiteY7" fmla="*/ 1194176 h 1326862"/>
                <a:gd name="connsiteX8" fmla="*/ 0 w 2089546"/>
                <a:gd name="connsiteY8" fmla="*/ 132686 h 132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9546" h="1326862">
                  <a:moveTo>
                    <a:pt x="0" y="132686"/>
                  </a:moveTo>
                  <a:cubicBezTo>
                    <a:pt x="0" y="59406"/>
                    <a:pt x="59406" y="0"/>
                    <a:pt x="132686" y="0"/>
                  </a:cubicBezTo>
                  <a:lnTo>
                    <a:pt x="1956860" y="0"/>
                  </a:lnTo>
                  <a:cubicBezTo>
                    <a:pt x="2030140" y="0"/>
                    <a:pt x="2089546" y="59406"/>
                    <a:pt x="2089546" y="132686"/>
                  </a:cubicBezTo>
                  <a:lnTo>
                    <a:pt x="2089546" y="1194176"/>
                  </a:lnTo>
                  <a:cubicBezTo>
                    <a:pt x="2089546" y="1267456"/>
                    <a:pt x="2030140" y="1326862"/>
                    <a:pt x="1956860" y="1326862"/>
                  </a:cubicBezTo>
                  <a:lnTo>
                    <a:pt x="132686" y="1326862"/>
                  </a:lnTo>
                  <a:cubicBezTo>
                    <a:pt x="59406" y="1326862"/>
                    <a:pt x="0" y="1267456"/>
                    <a:pt x="0" y="1194176"/>
                  </a:cubicBezTo>
                  <a:lnTo>
                    <a:pt x="0" y="13268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72212" tIns="172212" rIns="172212" bIns="172212" numCol="1" spcCol="1270" anchor="ctr" anchorCtr="0">
              <a:noAutofit/>
            </a:bodyPr>
            <a:lstStyle/>
            <a:p>
              <a:pPr lvl="0" algn="ctr" defTabSz="1555750">
                <a:lnSpc>
                  <a:spcPct val="90000"/>
                </a:lnSpc>
                <a:spcBef>
                  <a:spcPct val="0"/>
                </a:spcBef>
                <a:spcAft>
                  <a:spcPct val="35000"/>
                </a:spcAft>
              </a:pPr>
              <a:r>
                <a:rPr lang="fa-IR" sz="2800" kern="1200" dirty="0" smtClean="0">
                  <a:cs typeface="B Homa" panose="00000400000000000000" pitchFamily="2" charset="-78"/>
                </a:rPr>
                <a:t>تعدیل باد</a:t>
              </a:r>
              <a:endParaRPr lang="en-US" sz="2800" kern="1200" dirty="0">
                <a:cs typeface="B Homa" panose="00000400000000000000" pitchFamily="2" charset="-78"/>
              </a:endParaRPr>
            </a:p>
          </p:txBody>
        </p:sp>
      </p:grpSp>
      <p:grpSp>
        <p:nvGrpSpPr>
          <p:cNvPr id="30" name="Group 29"/>
          <p:cNvGrpSpPr/>
          <p:nvPr/>
        </p:nvGrpSpPr>
        <p:grpSpPr>
          <a:xfrm flipH="1">
            <a:off x="7740869" y="3345126"/>
            <a:ext cx="4041485" cy="2901175"/>
            <a:chOff x="7145" y="2390269"/>
            <a:chExt cx="8183417" cy="3527899"/>
          </a:xfrm>
        </p:grpSpPr>
        <p:sp>
          <p:nvSpPr>
            <p:cNvPr id="31" name="Freeform 30"/>
            <p:cNvSpPr/>
            <p:nvPr/>
          </p:nvSpPr>
          <p:spPr>
            <a:xfrm>
              <a:off x="7145" y="4123857"/>
              <a:ext cx="2763685" cy="1281112"/>
            </a:xfrm>
            <a:custGeom>
              <a:avLst/>
              <a:gdLst>
                <a:gd name="connsiteX0" fmla="*/ 0 w 2135187"/>
                <a:gd name="connsiteY0" fmla="*/ 128111 h 1281112"/>
                <a:gd name="connsiteX1" fmla="*/ 128111 w 2135187"/>
                <a:gd name="connsiteY1" fmla="*/ 0 h 1281112"/>
                <a:gd name="connsiteX2" fmla="*/ 2007076 w 2135187"/>
                <a:gd name="connsiteY2" fmla="*/ 0 h 1281112"/>
                <a:gd name="connsiteX3" fmla="*/ 2135187 w 2135187"/>
                <a:gd name="connsiteY3" fmla="*/ 128111 h 1281112"/>
                <a:gd name="connsiteX4" fmla="*/ 2135187 w 2135187"/>
                <a:gd name="connsiteY4" fmla="*/ 1153001 h 1281112"/>
                <a:gd name="connsiteX5" fmla="*/ 2007076 w 2135187"/>
                <a:gd name="connsiteY5" fmla="*/ 1281112 h 1281112"/>
                <a:gd name="connsiteX6" fmla="*/ 128111 w 2135187"/>
                <a:gd name="connsiteY6" fmla="*/ 1281112 h 1281112"/>
                <a:gd name="connsiteX7" fmla="*/ 0 w 2135187"/>
                <a:gd name="connsiteY7" fmla="*/ 1153001 h 1281112"/>
                <a:gd name="connsiteX8" fmla="*/ 0 w 2135187"/>
                <a:gd name="connsiteY8" fmla="*/ 128111 h 128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1281112">
                  <a:moveTo>
                    <a:pt x="0" y="128111"/>
                  </a:moveTo>
                  <a:cubicBezTo>
                    <a:pt x="0" y="57357"/>
                    <a:pt x="57357" y="0"/>
                    <a:pt x="128111" y="0"/>
                  </a:cubicBezTo>
                  <a:lnTo>
                    <a:pt x="2007076" y="0"/>
                  </a:lnTo>
                  <a:cubicBezTo>
                    <a:pt x="2077830" y="0"/>
                    <a:pt x="2135187" y="57357"/>
                    <a:pt x="2135187" y="128111"/>
                  </a:cubicBezTo>
                  <a:lnTo>
                    <a:pt x="2135187" y="1153001"/>
                  </a:lnTo>
                  <a:cubicBezTo>
                    <a:pt x="2135187" y="1223755"/>
                    <a:pt x="2077830" y="1281112"/>
                    <a:pt x="2007076" y="1281112"/>
                  </a:cubicBezTo>
                  <a:lnTo>
                    <a:pt x="128111" y="1281112"/>
                  </a:lnTo>
                  <a:cubicBezTo>
                    <a:pt x="57357" y="1281112"/>
                    <a:pt x="0" y="1223755"/>
                    <a:pt x="0" y="1153001"/>
                  </a:cubicBezTo>
                  <a:lnTo>
                    <a:pt x="0" y="12811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63252" tIns="163252" rIns="163252" bIns="163252" numCol="1" spcCol="1270" anchor="ctr" anchorCtr="0">
              <a:noAutofit/>
            </a:bodyPr>
            <a:lstStyle/>
            <a:p>
              <a:pPr lvl="0" algn="ctr" defTabSz="1466850">
                <a:lnSpc>
                  <a:spcPct val="90000"/>
                </a:lnSpc>
                <a:spcBef>
                  <a:spcPct val="0"/>
                </a:spcBef>
                <a:spcAft>
                  <a:spcPct val="35000"/>
                </a:spcAft>
              </a:pPr>
              <a:r>
                <a:rPr lang="fa-IR" sz="2000" kern="1200" dirty="0" smtClean="0">
                  <a:solidFill>
                    <a:schemeClr val="tx1"/>
                  </a:solidFill>
                  <a:cs typeface="B Homa" panose="00000400000000000000" pitchFamily="2" charset="-78"/>
                </a:rPr>
                <a:t>افزایش تعداد مغازه ها</a:t>
              </a:r>
              <a:endParaRPr lang="en-US" sz="2000" kern="1200" dirty="0">
                <a:solidFill>
                  <a:schemeClr val="tx1"/>
                </a:solidFill>
                <a:cs typeface="B Homa" panose="00000400000000000000" pitchFamily="2" charset="-78"/>
              </a:endParaRPr>
            </a:p>
          </p:txBody>
        </p:sp>
        <p:sp>
          <p:nvSpPr>
            <p:cNvPr id="32" name="Freeform 31"/>
            <p:cNvSpPr/>
            <p:nvPr/>
          </p:nvSpPr>
          <p:spPr>
            <a:xfrm rot="19980000">
              <a:off x="1060602" y="3456863"/>
              <a:ext cx="452658" cy="529526"/>
            </a:xfrm>
            <a:custGeom>
              <a:avLst/>
              <a:gdLst>
                <a:gd name="connsiteX0" fmla="*/ 0 w 452659"/>
                <a:gd name="connsiteY0" fmla="*/ 105905 h 529526"/>
                <a:gd name="connsiteX1" fmla="*/ 226330 w 452659"/>
                <a:gd name="connsiteY1" fmla="*/ 105905 h 529526"/>
                <a:gd name="connsiteX2" fmla="*/ 226330 w 452659"/>
                <a:gd name="connsiteY2" fmla="*/ 0 h 529526"/>
                <a:gd name="connsiteX3" fmla="*/ 452659 w 452659"/>
                <a:gd name="connsiteY3" fmla="*/ 264763 h 529526"/>
                <a:gd name="connsiteX4" fmla="*/ 226330 w 452659"/>
                <a:gd name="connsiteY4" fmla="*/ 529526 h 529526"/>
                <a:gd name="connsiteX5" fmla="*/ 226330 w 452659"/>
                <a:gd name="connsiteY5" fmla="*/ 423621 h 529526"/>
                <a:gd name="connsiteX6" fmla="*/ 0 w 452659"/>
                <a:gd name="connsiteY6" fmla="*/ 423621 h 529526"/>
                <a:gd name="connsiteX7" fmla="*/ 0 w 452659"/>
                <a:gd name="connsiteY7" fmla="*/ 105905 h 5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659" h="529526">
                  <a:moveTo>
                    <a:pt x="0" y="105905"/>
                  </a:moveTo>
                  <a:lnTo>
                    <a:pt x="226330" y="105905"/>
                  </a:lnTo>
                  <a:lnTo>
                    <a:pt x="226330" y="0"/>
                  </a:lnTo>
                  <a:lnTo>
                    <a:pt x="452659" y="264763"/>
                  </a:lnTo>
                  <a:lnTo>
                    <a:pt x="226330" y="529526"/>
                  </a:lnTo>
                  <a:lnTo>
                    <a:pt x="226330" y="423621"/>
                  </a:lnTo>
                  <a:lnTo>
                    <a:pt x="0" y="423621"/>
                  </a:lnTo>
                  <a:lnTo>
                    <a:pt x="0" y="105905"/>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105905" rIns="135798" bIns="105905" numCol="1" spcCol="1270" anchor="ctr" anchorCtr="0">
              <a:noAutofit/>
            </a:bodyPr>
            <a:lstStyle/>
            <a:p>
              <a:pPr lvl="0" algn="ctr" defTabSz="977900">
                <a:lnSpc>
                  <a:spcPct val="90000"/>
                </a:lnSpc>
                <a:spcBef>
                  <a:spcPct val="0"/>
                </a:spcBef>
                <a:spcAft>
                  <a:spcPct val="35000"/>
                </a:spcAft>
              </a:pPr>
              <a:endParaRPr lang="en-US" sz="2000" kern="1200">
                <a:cs typeface="B Homa" panose="00000400000000000000" pitchFamily="2" charset="-78"/>
              </a:endParaRPr>
            </a:p>
          </p:txBody>
        </p:sp>
        <p:sp>
          <p:nvSpPr>
            <p:cNvPr id="33" name="Freeform 32"/>
            <p:cNvSpPr/>
            <p:nvPr/>
          </p:nvSpPr>
          <p:spPr>
            <a:xfrm>
              <a:off x="1894868" y="2425728"/>
              <a:ext cx="2625160" cy="1281112"/>
            </a:xfrm>
            <a:custGeom>
              <a:avLst/>
              <a:gdLst>
                <a:gd name="connsiteX0" fmla="*/ 0 w 2135187"/>
                <a:gd name="connsiteY0" fmla="*/ 128111 h 1281112"/>
                <a:gd name="connsiteX1" fmla="*/ 128111 w 2135187"/>
                <a:gd name="connsiteY1" fmla="*/ 0 h 1281112"/>
                <a:gd name="connsiteX2" fmla="*/ 2007076 w 2135187"/>
                <a:gd name="connsiteY2" fmla="*/ 0 h 1281112"/>
                <a:gd name="connsiteX3" fmla="*/ 2135187 w 2135187"/>
                <a:gd name="connsiteY3" fmla="*/ 128111 h 1281112"/>
                <a:gd name="connsiteX4" fmla="*/ 2135187 w 2135187"/>
                <a:gd name="connsiteY4" fmla="*/ 1153001 h 1281112"/>
                <a:gd name="connsiteX5" fmla="*/ 2007076 w 2135187"/>
                <a:gd name="connsiteY5" fmla="*/ 1281112 h 1281112"/>
                <a:gd name="connsiteX6" fmla="*/ 128111 w 2135187"/>
                <a:gd name="connsiteY6" fmla="*/ 1281112 h 1281112"/>
                <a:gd name="connsiteX7" fmla="*/ 0 w 2135187"/>
                <a:gd name="connsiteY7" fmla="*/ 1153001 h 1281112"/>
                <a:gd name="connsiteX8" fmla="*/ 0 w 2135187"/>
                <a:gd name="connsiteY8" fmla="*/ 128111 h 128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1281112">
                  <a:moveTo>
                    <a:pt x="0" y="128111"/>
                  </a:moveTo>
                  <a:cubicBezTo>
                    <a:pt x="0" y="57357"/>
                    <a:pt x="57357" y="0"/>
                    <a:pt x="128111" y="0"/>
                  </a:cubicBezTo>
                  <a:lnTo>
                    <a:pt x="2007076" y="0"/>
                  </a:lnTo>
                  <a:cubicBezTo>
                    <a:pt x="2077830" y="0"/>
                    <a:pt x="2135187" y="57357"/>
                    <a:pt x="2135187" y="128111"/>
                  </a:cubicBezTo>
                  <a:lnTo>
                    <a:pt x="2135187" y="1153001"/>
                  </a:lnTo>
                  <a:cubicBezTo>
                    <a:pt x="2135187" y="1223755"/>
                    <a:pt x="2077830" y="1281112"/>
                    <a:pt x="2007076" y="1281112"/>
                  </a:cubicBezTo>
                  <a:lnTo>
                    <a:pt x="128111" y="1281112"/>
                  </a:lnTo>
                  <a:cubicBezTo>
                    <a:pt x="57357" y="1281112"/>
                    <a:pt x="0" y="1223755"/>
                    <a:pt x="0" y="1153001"/>
                  </a:cubicBezTo>
                  <a:lnTo>
                    <a:pt x="0" y="12811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63252" tIns="163252" rIns="163252" bIns="163252" numCol="1" spcCol="1270" anchor="ctr" anchorCtr="0">
              <a:noAutofit/>
            </a:bodyPr>
            <a:lstStyle/>
            <a:p>
              <a:pPr lvl="0" algn="ctr" defTabSz="1466850">
                <a:lnSpc>
                  <a:spcPct val="90000"/>
                </a:lnSpc>
                <a:spcBef>
                  <a:spcPct val="0"/>
                </a:spcBef>
                <a:spcAft>
                  <a:spcPct val="35000"/>
                </a:spcAft>
              </a:pPr>
              <a:r>
                <a:rPr lang="fa-IR" sz="2000" kern="1200" dirty="0" smtClean="0">
                  <a:solidFill>
                    <a:schemeClr val="tx1"/>
                  </a:solidFill>
                  <a:cs typeface="B Homa" panose="00000400000000000000" pitchFamily="2" charset="-78"/>
                </a:rPr>
                <a:t>برپایی گالری های هنری</a:t>
              </a:r>
              <a:endParaRPr lang="en-US" sz="2000" kern="1200" dirty="0">
                <a:solidFill>
                  <a:schemeClr val="tx1"/>
                </a:solidFill>
                <a:cs typeface="B Homa" panose="00000400000000000000" pitchFamily="2" charset="-78"/>
              </a:endParaRPr>
            </a:p>
          </p:txBody>
        </p:sp>
        <p:sp>
          <p:nvSpPr>
            <p:cNvPr id="34" name="Freeform 33"/>
            <p:cNvSpPr/>
            <p:nvPr/>
          </p:nvSpPr>
          <p:spPr>
            <a:xfrm>
              <a:off x="4968863" y="2816307"/>
              <a:ext cx="452658" cy="529526"/>
            </a:xfrm>
            <a:custGeom>
              <a:avLst/>
              <a:gdLst>
                <a:gd name="connsiteX0" fmla="*/ 0 w 452659"/>
                <a:gd name="connsiteY0" fmla="*/ 105905 h 529526"/>
                <a:gd name="connsiteX1" fmla="*/ 226330 w 452659"/>
                <a:gd name="connsiteY1" fmla="*/ 105905 h 529526"/>
                <a:gd name="connsiteX2" fmla="*/ 226330 w 452659"/>
                <a:gd name="connsiteY2" fmla="*/ 0 h 529526"/>
                <a:gd name="connsiteX3" fmla="*/ 452659 w 452659"/>
                <a:gd name="connsiteY3" fmla="*/ 264763 h 529526"/>
                <a:gd name="connsiteX4" fmla="*/ 226330 w 452659"/>
                <a:gd name="connsiteY4" fmla="*/ 529526 h 529526"/>
                <a:gd name="connsiteX5" fmla="*/ 226330 w 452659"/>
                <a:gd name="connsiteY5" fmla="*/ 423621 h 529526"/>
                <a:gd name="connsiteX6" fmla="*/ 0 w 452659"/>
                <a:gd name="connsiteY6" fmla="*/ 423621 h 529526"/>
                <a:gd name="connsiteX7" fmla="*/ 0 w 452659"/>
                <a:gd name="connsiteY7" fmla="*/ 105905 h 5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659" h="529526">
                  <a:moveTo>
                    <a:pt x="0" y="105905"/>
                  </a:moveTo>
                  <a:lnTo>
                    <a:pt x="226330" y="105905"/>
                  </a:lnTo>
                  <a:lnTo>
                    <a:pt x="226330" y="0"/>
                  </a:lnTo>
                  <a:lnTo>
                    <a:pt x="452659" y="264763"/>
                  </a:lnTo>
                  <a:lnTo>
                    <a:pt x="226330" y="529526"/>
                  </a:lnTo>
                  <a:lnTo>
                    <a:pt x="226330" y="423621"/>
                  </a:lnTo>
                  <a:lnTo>
                    <a:pt x="0" y="423621"/>
                  </a:lnTo>
                  <a:lnTo>
                    <a:pt x="0" y="105905"/>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0" tIns="105905" rIns="135798" bIns="105905" numCol="1" spcCol="1270" anchor="ctr" anchorCtr="0">
              <a:noAutofit/>
            </a:bodyPr>
            <a:lstStyle/>
            <a:p>
              <a:pPr lvl="0" algn="ctr" defTabSz="977900">
                <a:lnSpc>
                  <a:spcPct val="90000"/>
                </a:lnSpc>
                <a:spcBef>
                  <a:spcPct val="0"/>
                </a:spcBef>
                <a:spcAft>
                  <a:spcPct val="35000"/>
                </a:spcAft>
              </a:pPr>
              <a:endParaRPr lang="en-US" sz="2000" kern="1200">
                <a:cs typeface="B Homa" panose="00000400000000000000" pitchFamily="2" charset="-78"/>
              </a:endParaRPr>
            </a:p>
          </p:txBody>
        </p:sp>
        <p:sp>
          <p:nvSpPr>
            <p:cNvPr id="35" name="Freeform 34"/>
            <p:cNvSpPr/>
            <p:nvPr/>
          </p:nvSpPr>
          <p:spPr>
            <a:xfrm>
              <a:off x="5622893" y="2390269"/>
              <a:ext cx="2567669" cy="1733589"/>
            </a:xfrm>
            <a:custGeom>
              <a:avLst/>
              <a:gdLst>
                <a:gd name="connsiteX0" fmla="*/ 0 w 2135187"/>
                <a:gd name="connsiteY0" fmla="*/ 128111 h 1281112"/>
                <a:gd name="connsiteX1" fmla="*/ 128111 w 2135187"/>
                <a:gd name="connsiteY1" fmla="*/ 0 h 1281112"/>
                <a:gd name="connsiteX2" fmla="*/ 2007076 w 2135187"/>
                <a:gd name="connsiteY2" fmla="*/ 0 h 1281112"/>
                <a:gd name="connsiteX3" fmla="*/ 2135187 w 2135187"/>
                <a:gd name="connsiteY3" fmla="*/ 128111 h 1281112"/>
                <a:gd name="connsiteX4" fmla="*/ 2135187 w 2135187"/>
                <a:gd name="connsiteY4" fmla="*/ 1153001 h 1281112"/>
                <a:gd name="connsiteX5" fmla="*/ 2007076 w 2135187"/>
                <a:gd name="connsiteY5" fmla="*/ 1281112 h 1281112"/>
                <a:gd name="connsiteX6" fmla="*/ 128111 w 2135187"/>
                <a:gd name="connsiteY6" fmla="*/ 1281112 h 1281112"/>
                <a:gd name="connsiteX7" fmla="*/ 0 w 2135187"/>
                <a:gd name="connsiteY7" fmla="*/ 1153001 h 1281112"/>
                <a:gd name="connsiteX8" fmla="*/ 0 w 2135187"/>
                <a:gd name="connsiteY8" fmla="*/ 128111 h 128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1281112">
                  <a:moveTo>
                    <a:pt x="0" y="128111"/>
                  </a:moveTo>
                  <a:cubicBezTo>
                    <a:pt x="0" y="57357"/>
                    <a:pt x="57357" y="0"/>
                    <a:pt x="128111" y="0"/>
                  </a:cubicBezTo>
                  <a:lnTo>
                    <a:pt x="2007076" y="0"/>
                  </a:lnTo>
                  <a:cubicBezTo>
                    <a:pt x="2077830" y="0"/>
                    <a:pt x="2135187" y="57357"/>
                    <a:pt x="2135187" y="128111"/>
                  </a:cubicBezTo>
                  <a:lnTo>
                    <a:pt x="2135187" y="1153001"/>
                  </a:lnTo>
                  <a:cubicBezTo>
                    <a:pt x="2135187" y="1223755"/>
                    <a:pt x="2077830" y="1281112"/>
                    <a:pt x="2007076" y="1281112"/>
                  </a:cubicBezTo>
                  <a:lnTo>
                    <a:pt x="128111" y="1281112"/>
                  </a:lnTo>
                  <a:cubicBezTo>
                    <a:pt x="57357" y="1281112"/>
                    <a:pt x="0" y="1223755"/>
                    <a:pt x="0" y="1153001"/>
                  </a:cubicBezTo>
                  <a:lnTo>
                    <a:pt x="0" y="12811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63252" tIns="163252" rIns="163252" bIns="163252" numCol="1" spcCol="1270" anchor="ctr" anchorCtr="0">
              <a:noAutofit/>
            </a:bodyPr>
            <a:lstStyle/>
            <a:p>
              <a:pPr lvl="0" algn="ctr" defTabSz="1466850">
                <a:lnSpc>
                  <a:spcPct val="90000"/>
                </a:lnSpc>
                <a:spcBef>
                  <a:spcPct val="0"/>
                </a:spcBef>
                <a:spcAft>
                  <a:spcPct val="35000"/>
                </a:spcAft>
              </a:pPr>
              <a:r>
                <a:rPr lang="fa-IR" sz="2000" kern="1200" dirty="0" smtClean="0">
                  <a:solidFill>
                    <a:schemeClr val="tx1"/>
                  </a:solidFill>
                  <a:cs typeface="B Homa" panose="00000400000000000000" pitchFamily="2" charset="-78"/>
                </a:rPr>
                <a:t>افزایش تعداد مجسمه ها</a:t>
              </a:r>
              <a:endParaRPr lang="en-US" sz="2000" kern="1200" dirty="0">
                <a:solidFill>
                  <a:schemeClr val="tx1"/>
                </a:solidFill>
                <a:cs typeface="B Homa" panose="00000400000000000000" pitchFamily="2" charset="-78"/>
              </a:endParaRPr>
            </a:p>
          </p:txBody>
        </p:sp>
        <p:sp>
          <p:nvSpPr>
            <p:cNvPr id="36" name="Freeform 35"/>
            <p:cNvSpPr/>
            <p:nvPr/>
          </p:nvSpPr>
          <p:spPr>
            <a:xfrm>
              <a:off x="6526942" y="4154127"/>
              <a:ext cx="529528" cy="452660"/>
            </a:xfrm>
            <a:custGeom>
              <a:avLst/>
              <a:gdLst>
                <a:gd name="connsiteX0" fmla="*/ 0 w 452659"/>
                <a:gd name="connsiteY0" fmla="*/ 105905 h 529526"/>
                <a:gd name="connsiteX1" fmla="*/ 226330 w 452659"/>
                <a:gd name="connsiteY1" fmla="*/ 105905 h 529526"/>
                <a:gd name="connsiteX2" fmla="*/ 226330 w 452659"/>
                <a:gd name="connsiteY2" fmla="*/ 0 h 529526"/>
                <a:gd name="connsiteX3" fmla="*/ 452659 w 452659"/>
                <a:gd name="connsiteY3" fmla="*/ 264763 h 529526"/>
                <a:gd name="connsiteX4" fmla="*/ 226330 w 452659"/>
                <a:gd name="connsiteY4" fmla="*/ 529526 h 529526"/>
                <a:gd name="connsiteX5" fmla="*/ 226330 w 452659"/>
                <a:gd name="connsiteY5" fmla="*/ 423621 h 529526"/>
                <a:gd name="connsiteX6" fmla="*/ 0 w 452659"/>
                <a:gd name="connsiteY6" fmla="*/ 423621 h 529526"/>
                <a:gd name="connsiteX7" fmla="*/ 0 w 452659"/>
                <a:gd name="connsiteY7" fmla="*/ 105905 h 529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2659" h="529526">
                  <a:moveTo>
                    <a:pt x="362127" y="1"/>
                  </a:moveTo>
                  <a:lnTo>
                    <a:pt x="362127" y="264764"/>
                  </a:lnTo>
                  <a:lnTo>
                    <a:pt x="452659" y="264764"/>
                  </a:lnTo>
                  <a:lnTo>
                    <a:pt x="226330" y="529525"/>
                  </a:lnTo>
                  <a:lnTo>
                    <a:pt x="0" y="264764"/>
                  </a:lnTo>
                  <a:lnTo>
                    <a:pt x="90532" y="264764"/>
                  </a:lnTo>
                  <a:lnTo>
                    <a:pt x="90532" y="1"/>
                  </a:lnTo>
                  <a:lnTo>
                    <a:pt x="362127" y="1"/>
                  </a:lnTo>
                  <a:close/>
                </a:path>
              </a:pathLst>
            </a:custGeom>
            <a:scene3d>
              <a:camera prst="orthographicFront">
                <a:rot lat="0" lon="0" rev="0"/>
              </a:camera>
              <a:lightRig rig="contrasting" dir="t">
                <a:rot lat="0" lon="0" rev="1200000"/>
              </a:lightRig>
            </a:scene3d>
            <a:sp3d z="-182000"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05906" tIns="0" rIns="105905" bIns="135799" numCol="1" spcCol="1270" anchor="ctr" anchorCtr="0">
              <a:noAutofit/>
            </a:bodyPr>
            <a:lstStyle/>
            <a:p>
              <a:pPr lvl="0" algn="ctr" defTabSz="977900">
                <a:lnSpc>
                  <a:spcPct val="90000"/>
                </a:lnSpc>
                <a:spcBef>
                  <a:spcPct val="0"/>
                </a:spcBef>
                <a:spcAft>
                  <a:spcPct val="35000"/>
                </a:spcAft>
              </a:pPr>
              <a:endParaRPr lang="en-US" sz="2000" kern="1200">
                <a:cs typeface="B Homa" panose="00000400000000000000" pitchFamily="2" charset="-78"/>
              </a:endParaRPr>
            </a:p>
          </p:txBody>
        </p:sp>
        <p:sp>
          <p:nvSpPr>
            <p:cNvPr id="37" name="Freeform 36"/>
            <p:cNvSpPr/>
            <p:nvPr/>
          </p:nvSpPr>
          <p:spPr>
            <a:xfrm>
              <a:off x="3827490" y="4637056"/>
              <a:ext cx="4293367" cy="1281112"/>
            </a:xfrm>
            <a:custGeom>
              <a:avLst/>
              <a:gdLst>
                <a:gd name="connsiteX0" fmla="*/ 0 w 2135187"/>
                <a:gd name="connsiteY0" fmla="*/ 128111 h 1281112"/>
                <a:gd name="connsiteX1" fmla="*/ 128111 w 2135187"/>
                <a:gd name="connsiteY1" fmla="*/ 0 h 1281112"/>
                <a:gd name="connsiteX2" fmla="*/ 2007076 w 2135187"/>
                <a:gd name="connsiteY2" fmla="*/ 0 h 1281112"/>
                <a:gd name="connsiteX3" fmla="*/ 2135187 w 2135187"/>
                <a:gd name="connsiteY3" fmla="*/ 128111 h 1281112"/>
                <a:gd name="connsiteX4" fmla="*/ 2135187 w 2135187"/>
                <a:gd name="connsiteY4" fmla="*/ 1153001 h 1281112"/>
                <a:gd name="connsiteX5" fmla="*/ 2007076 w 2135187"/>
                <a:gd name="connsiteY5" fmla="*/ 1281112 h 1281112"/>
                <a:gd name="connsiteX6" fmla="*/ 128111 w 2135187"/>
                <a:gd name="connsiteY6" fmla="*/ 1281112 h 1281112"/>
                <a:gd name="connsiteX7" fmla="*/ 0 w 2135187"/>
                <a:gd name="connsiteY7" fmla="*/ 1153001 h 1281112"/>
                <a:gd name="connsiteX8" fmla="*/ 0 w 2135187"/>
                <a:gd name="connsiteY8" fmla="*/ 128111 h 128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187" h="1281112">
                  <a:moveTo>
                    <a:pt x="0" y="128111"/>
                  </a:moveTo>
                  <a:cubicBezTo>
                    <a:pt x="0" y="57357"/>
                    <a:pt x="57357" y="0"/>
                    <a:pt x="128111" y="0"/>
                  </a:cubicBezTo>
                  <a:lnTo>
                    <a:pt x="2007076" y="0"/>
                  </a:lnTo>
                  <a:cubicBezTo>
                    <a:pt x="2077830" y="0"/>
                    <a:pt x="2135187" y="57357"/>
                    <a:pt x="2135187" y="128111"/>
                  </a:cubicBezTo>
                  <a:lnTo>
                    <a:pt x="2135187" y="1153001"/>
                  </a:lnTo>
                  <a:cubicBezTo>
                    <a:pt x="2135187" y="1223755"/>
                    <a:pt x="2077830" y="1281112"/>
                    <a:pt x="2007076" y="1281112"/>
                  </a:cubicBezTo>
                  <a:lnTo>
                    <a:pt x="128111" y="1281112"/>
                  </a:lnTo>
                  <a:cubicBezTo>
                    <a:pt x="57357" y="1281112"/>
                    <a:pt x="0" y="1223755"/>
                    <a:pt x="0" y="1153001"/>
                  </a:cubicBezTo>
                  <a:lnTo>
                    <a:pt x="0" y="12811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63252" tIns="163252" rIns="163252" bIns="163252" numCol="1" spcCol="1270" anchor="ctr" anchorCtr="0">
              <a:noAutofit/>
            </a:bodyPr>
            <a:lstStyle/>
            <a:p>
              <a:pPr lvl="0" algn="ctr" defTabSz="1466850">
                <a:lnSpc>
                  <a:spcPct val="90000"/>
                </a:lnSpc>
                <a:spcBef>
                  <a:spcPct val="0"/>
                </a:spcBef>
                <a:spcAft>
                  <a:spcPct val="35000"/>
                </a:spcAft>
              </a:pPr>
              <a:r>
                <a:rPr lang="fa-IR" sz="2000" kern="1200" dirty="0" smtClean="0">
                  <a:solidFill>
                    <a:srgbClr val="C00000"/>
                  </a:solidFill>
                  <a:cs typeface="B Homa" panose="00000400000000000000" pitchFamily="2" charset="-78"/>
                </a:rPr>
                <a:t>یک موزه ی فضای باز</a:t>
              </a:r>
              <a:endParaRPr lang="en-US" sz="2000" kern="1200" dirty="0">
                <a:solidFill>
                  <a:srgbClr val="C00000"/>
                </a:solidFill>
                <a:cs typeface="B Homa" panose="00000400000000000000" pitchFamily="2" charset="-78"/>
              </a:endParaRPr>
            </a:p>
          </p:txBody>
        </p:sp>
      </p:grpSp>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1023224"/>
            <a:ext cx="3195145" cy="41585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0798" y="1021404"/>
            <a:ext cx="2753522" cy="41464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2" name="Picture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8513" y="1027147"/>
            <a:ext cx="6138623" cy="4065133"/>
          </a:xfrm>
          <a:prstGeom prst="rect">
            <a:avLst/>
          </a:prstGeom>
        </p:spPr>
      </p:pic>
      <p:pic>
        <p:nvPicPr>
          <p:cNvPr id="44" name="Picture 4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8882" y="1003718"/>
            <a:ext cx="6288028" cy="4178045"/>
          </a:xfrm>
          <a:prstGeom prst="rect">
            <a:avLst/>
          </a:prstGeom>
        </p:spPr>
      </p:pic>
      <p:pic>
        <p:nvPicPr>
          <p:cNvPr id="45" name="Picture 4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1992" y="1317202"/>
            <a:ext cx="6356668" cy="4237779"/>
          </a:xfrm>
          <a:prstGeom prst="rect">
            <a:avLst/>
          </a:prstGeom>
        </p:spPr>
      </p:pic>
    </p:spTree>
    <p:extLst>
      <p:ext uri="{BB962C8B-B14F-4D97-AF65-F5344CB8AC3E}">
        <p14:creationId xmlns:p14="http://schemas.microsoft.com/office/powerpoint/2010/main" val="39729490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circle(in)">
                                      <p:cBhvr>
                                        <p:cTn id="17" dur="20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circle(in)">
                                      <p:cBhvr>
                                        <p:cTn id="22" dur="20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1000"/>
                                        <p:tgtEl>
                                          <p:spTgt spid="44"/>
                                        </p:tgtEl>
                                      </p:cBhvr>
                                    </p:animEffect>
                                    <p:anim calcmode="lin" valueType="num">
                                      <p:cBhvr>
                                        <p:cTn id="35" dur="1000" fill="hold"/>
                                        <p:tgtEl>
                                          <p:spTgt spid="44"/>
                                        </p:tgtEl>
                                        <p:attrNameLst>
                                          <p:attrName>ppt_x</p:attrName>
                                        </p:attrNameLst>
                                      </p:cBhvr>
                                      <p:tavLst>
                                        <p:tav tm="0">
                                          <p:val>
                                            <p:strVal val="#ppt_x"/>
                                          </p:val>
                                        </p:tav>
                                        <p:tav tm="100000">
                                          <p:val>
                                            <p:strVal val="#ppt_x"/>
                                          </p:val>
                                        </p:tav>
                                      </p:tavLst>
                                    </p:anim>
                                    <p:anim calcmode="lin" valueType="num">
                                      <p:cBhvr>
                                        <p:cTn id="36"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randombar(horizontal)">
                                      <p:cBhvr>
                                        <p:cTn id="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rotWithShape="1">
          <a:blip r:embed="rId3" cstate="print">
            <a:extLst>
              <a:ext uri="{28A0092B-C50C-407E-A947-70E740481C1C}">
                <a14:useLocalDpi xmlns:a14="http://schemas.microsoft.com/office/drawing/2010/main" val="0"/>
              </a:ext>
            </a:extLst>
          </a:blip>
          <a:srcRect t="3708"/>
          <a:stretch/>
        </p:blipFill>
        <p:spPr>
          <a:xfrm>
            <a:off x="810482" y="709447"/>
            <a:ext cx="3682253" cy="2659295"/>
          </a:xfrm>
          <a:prstGeom prst="rect">
            <a:avLst/>
          </a:prstGeom>
        </p:spPr>
      </p:pic>
      <p:pic>
        <p:nvPicPr>
          <p:cNvPr id="23" name="Picture 22"/>
          <p:cNvPicPr>
            <a:picLocks noChangeAspect="1"/>
          </p:cNvPicPr>
          <p:nvPr/>
        </p:nvPicPr>
        <p:blipFill rotWithShape="1">
          <a:blip r:embed="rId4" cstate="print">
            <a:extLst>
              <a:ext uri="{28A0092B-C50C-407E-A947-70E740481C1C}">
                <a14:useLocalDpi xmlns:a14="http://schemas.microsoft.com/office/drawing/2010/main" val="0"/>
              </a:ext>
            </a:extLst>
          </a:blip>
          <a:srcRect l="6159" t="3332" r="6498"/>
          <a:stretch/>
        </p:blipFill>
        <p:spPr>
          <a:xfrm>
            <a:off x="4465666" y="700693"/>
            <a:ext cx="3216166" cy="2682941"/>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4762" y="703232"/>
            <a:ext cx="3557401" cy="2668050"/>
          </a:xfrm>
          <a:prstGeom prst="rect">
            <a:avLst/>
          </a:prstGeom>
        </p:spPr>
      </p:pic>
      <p:pic>
        <p:nvPicPr>
          <p:cNvPr id="25" name="Picture 24"/>
          <p:cNvPicPr>
            <a:picLocks noChangeAspect="1"/>
          </p:cNvPicPr>
          <p:nvPr/>
        </p:nvPicPr>
        <p:blipFill rotWithShape="1">
          <a:blip r:embed="rId6">
            <a:extLst>
              <a:ext uri="{28A0092B-C50C-407E-A947-70E740481C1C}">
                <a14:useLocalDpi xmlns:a14="http://schemas.microsoft.com/office/drawing/2010/main" val="0"/>
              </a:ext>
            </a:extLst>
          </a:blip>
          <a:srcRect r="404"/>
          <a:stretch/>
        </p:blipFill>
        <p:spPr>
          <a:xfrm>
            <a:off x="810482" y="3368743"/>
            <a:ext cx="5059677" cy="2702245"/>
          </a:xfrm>
          <a:prstGeom prst="rect">
            <a:avLst/>
          </a:prstGeom>
        </p:spPr>
      </p:pic>
      <p:pic>
        <p:nvPicPr>
          <p:cNvPr id="27" name="Picture 26"/>
          <p:cNvPicPr>
            <a:picLocks noChangeAspect="1"/>
          </p:cNvPicPr>
          <p:nvPr/>
        </p:nvPicPr>
        <p:blipFill rotWithShape="1">
          <a:blip r:embed="rId7">
            <a:extLst>
              <a:ext uri="{28A0092B-C50C-407E-A947-70E740481C1C}">
                <a14:useLocalDpi xmlns:a14="http://schemas.microsoft.com/office/drawing/2010/main" val="0"/>
              </a:ext>
            </a:extLst>
          </a:blip>
          <a:srcRect t="2433"/>
          <a:stretch/>
        </p:blipFill>
        <p:spPr>
          <a:xfrm>
            <a:off x="5870159" y="3371281"/>
            <a:ext cx="5432120" cy="2697167"/>
          </a:xfrm>
          <a:prstGeom prst="rect">
            <a:avLst/>
          </a:prstGeom>
        </p:spPr>
      </p:pic>
      <p:sp>
        <p:nvSpPr>
          <p:cNvPr id="28" name="TextBox 27"/>
          <p:cNvSpPr txBox="1"/>
          <p:nvPr/>
        </p:nvSpPr>
        <p:spPr>
          <a:xfrm>
            <a:off x="178958" y="3401502"/>
            <a:ext cx="2393039" cy="369332"/>
          </a:xfrm>
          <a:prstGeom prst="rect">
            <a:avLst/>
          </a:prstGeom>
          <a:noFill/>
        </p:spPr>
        <p:txBody>
          <a:bodyPr wrap="square" rtlCol="0">
            <a:spAutoFit/>
          </a:bodyPr>
          <a:lstStyle/>
          <a:p>
            <a:pPr algn="r"/>
            <a:r>
              <a:rPr lang="en-US" dirty="0" smtClean="0"/>
              <a:t>www.ladefense.fr</a:t>
            </a:r>
            <a:endParaRPr lang="en-US" dirty="0"/>
          </a:p>
        </p:txBody>
      </p:sp>
      <p:sp>
        <p:nvSpPr>
          <p:cNvPr id="29" name="TextBox 28"/>
          <p:cNvSpPr txBox="1"/>
          <p:nvPr/>
        </p:nvSpPr>
        <p:spPr>
          <a:xfrm>
            <a:off x="5242999" y="3032170"/>
            <a:ext cx="2393039" cy="369332"/>
          </a:xfrm>
          <a:prstGeom prst="rect">
            <a:avLst/>
          </a:prstGeom>
          <a:noFill/>
        </p:spPr>
        <p:txBody>
          <a:bodyPr wrap="square" rtlCol="0">
            <a:spAutoFit/>
          </a:bodyPr>
          <a:lstStyle/>
          <a:p>
            <a:pPr algn="r"/>
            <a:r>
              <a:rPr lang="en-US" dirty="0" smtClean="0"/>
              <a:t>www.ladefense.fr</a:t>
            </a:r>
            <a:endParaRPr lang="en-US" dirty="0"/>
          </a:p>
        </p:txBody>
      </p:sp>
      <p:sp>
        <p:nvSpPr>
          <p:cNvPr id="30" name="TextBox 29"/>
          <p:cNvSpPr txBox="1"/>
          <p:nvPr/>
        </p:nvSpPr>
        <p:spPr>
          <a:xfrm>
            <a:off x="8819124" y="3368742"/>
            <a:ext cx="2393039" cy="369332"/>
          </a:xfrm>
          <a:prstGeom prst="rect">
            <a:avLst/>
          </a:prstGeom>
          <a:noFill/>
        </p:spPr>
        <p:txBody>
          <a:bodyPr wrap="square" rtlCol="0">
            <a:spAutoFit/>
          </a:bodyPr>
          <a:lstStyle/>
          <a:p>
            <a:pPr algn="r"/>
            <a:r>
              <a:rPr lang="en-US" dirty="0" smtClean="0"/>
              <a:t>www.ladefense.fr</a:t>
            </a:r>
            <a:endParaRPr lang="en-US" dirty="0"/>
          </a:p>
        </p:txBody>
      </p:sp>
      <p:sp>
        <p:nvSpPr>
          <p:cNvPr id="31" name="TextBox 30"/>
          <p:cNvSpPr txBox="1"/>
          <p:nvPr/>
        </p:nvSpPr>
        <p:spPr>
          <a:xfrm>
            <a:off x="678779" y="2983031"/>
            <a:ext cx="3649021" cy="369332"/>
          </a:xfrm>
          <a:prstGeom prst="rect">
            <a:avLst/>
          </a:prstGeom>
          <a:noFill/>
        </p:spPr>
        <p:txBody>
          <a:bodyPr wrap="square" rtlCol="0">
            <a:spAutoFit/>
          </a:bodyPr>
          <a:lstStyle/>
          <a:p>
            <a:r>
              <a:rPr lang="en-US" dirty="0" smtClean="0"/>
              <a:t>Livinglamguage.com</a:t>
            </a:r>
            <a:endParaRPr lang="en-US" dirty="0"/>
          </a:p>
        </p:txBody>
      </p:sp>
      <p:sp>
        <p:nvSpPr>
          <p:cNvPr id="32" name="TextBox 31"/>
          <p:cNvSpPr txBox="1"/>
          <p:nvPr/>
        </p:nvSpPr>
        <p:spPr>
          <a:xfrm>
            <a:off x="7700556" y="3034410"/>
            <a:ext cx="2349062" cy="369332"/>
          </a:xfrm>
          <a:prstGeom prst="rect">
            <a:avLst/>
          </a:prstGeom>
          <a:noFill/>
        </p:spPr>
        <p:txBody>
          <a:bodyPr wrap="square" rtlCol="0">
            <a:spAutoFit/>
          </a:bodyPr>
          <a:lstStyle/>
          <a:p>
            <a:r>
              <a:rPr lang="en-US" dirty="0" smtClean="0"/>
              <a:t>Go-pixoic.com</a:t>
            </a:r>
            <a:endParaRPr lang="en-US" dirty="0"/>
          </a:p>
        </p:txBody>
      </p:sp>
    </p:spTree>
    <p:extLst>
      <p:ext uri="{BB962C8B-B14F-4D97-AF65-F5344CB8AC3E}">
        <p14:creationId xmlns:p14="http://schemas.microsoft.com/office/powerpoint/2010/main" val="4934410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231"/>
          <a:stretch/>
        </p:blipFill>
        <p:spPr>
          <a:xfrm>
            <a:off x="520262" y="316061"/>
            <a:ext cx="7203198" cy="3115141"/>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949" t="2460" r="13653" b="-2460"/>
          <a:stretch/>
        </p:blipFill>
        <p:spPr>
          <a:xfrm>
            <a:off x="7598979" y="316531"/>
            <a:ext cx="3815255" cy="3204341"/>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623" y="3431673"/>
            <a:ext cx="4538912" cy="302594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6737"/>
          <a:stretch/>
        </p:blipFill>
        <p:spPr>
          <a:xfrm>
            <a:off x="5071896" y="3431202"/>
            <a:ext cx="6348698" cy="3024998"/>
          </a:xfrm>
          <a:prstGeom prst="rect">
            <a:avLst/>
          </a:prstGeom>
        </p:spPr>
      </p:pic>
      <p:sp>
        <p:nvSpPr>
          <p:cNvPr id="8" name="TextBox 7"/>
          <p:cNvSpPr txBox="1"/>
          <p:nvPr/>
        </p:nvSpPr>
        <p:spPr>
          <a:xfrm>
            <a:off x="526622" y="3061870"/>
            <a:ext cx="3649021" cy="369332"/>
          </a:xfrm>
          <a:prstGeom prst="rect">
            <a:avLst/>
          </a:prstGeom>
          <a:noFill/>
        </p:spPr>
        <p:txBody>
          <a:bodyPr wrap="square" rtlCol="0">
            <a:spAutoFit/>
          </a:bodyPr>
          <a:lstStyle/>
          <a:p>
            <a:r>
              <a:rPr lang="en-US" dirty="0" smtClean="0"/>
              <a:t>Livinglamguage.com</a:t>
            </a:r>
            <a:endParaRPr lang="en-US" dirty="0"/>
          </a:p>
        </p:txBody>
      </p:sp>
      <p:sp>
        <p:nvSpPr>
          <p:cNvPr id="10" name="TextBox 9"/>
          <p:cNvSpPr txBox="1"/>
          <p:nvPr/>
        </p:nvSpPr>
        <p:spPr>
          <a:xfrm>
            <a:off x="7723460" y="309795"/>
            <a:ext cx="2349062" cy="369332"/>
          </a:xfrm>
          <a:prstGeom prst="rect">
            <a:avLst/>
          </a:prstGeom>
          <a:noFill/>
        </p:spPr>
        <p:txBody>
          <a:bodyPr wrap="square" rtlCol="0">
            <a:spAutoFit/>
          </a:bodyPr>
          <a:lstStyle/>
          <a:p>
            <a:r>
              <a:rPr lang="en-US" dirty="0" smtClean="0"/>
              <a:t>Go-pixoic.com</a:t>
            </a:r>
            <a:endParaRPr lang="en-US" dirty="0"/>
          </a:p>
        </p:txBody>
      </p:sp>
      <p:sp>
        <p:nvSpPr>
          <p:cNvPr id="11" name="TextBox 10"/>
          <p:cNvSpPr txBox="1"/>
          <p:nvPr/>
        </p:nvSpPr>
        <p:spPr>
          <a:xfrm>
            <a:off x="3538249" y="3431202"/>
            <a:ext cx="2349062" cy="369332"/>
          </a:xfrm>
          <a:prstGeom prst="rect">
            <a:avLst/>
          </a:prstGeom>
          <a:noFill/>
        </p:spPr>
        <p:txBody>
          <a:bodyPr wrap="square" rtlCol="0">
            <a:spAutoFit/>
          </a:bodyPr>
          <a:lstStyle/>
          <a:p>
            <a:r>
              <a:rPr lang="en-US" dirty="0" smtClean="0"/>
              <a:t>Go-pixoic.com</a:t>
            </a:r>
            <a:endParaRPr lang="en-US" dirty="0"/>
          </a:p>
        </p:txBody>
      </p:sp>
      <p:sp>
        <p:nvSpPr>
          <p:cNvPr id="12" name="TextBox 11"/>
          <p:cNvSpPr txBox="1"/>
          <p:nvPr/>
        </p:nvSpPr>
        <p:spPr>
          <a:xfrm>
            <a:off x="9310647" y="3465756"/>
            <a:ext cx="2364828" cy="369332"/>
          </a:xfrm>
          <a:prstGeom prst="rect">
            <a:avLst/>
          </a:prstGeom>
          <a:noFill/>
        </p:spPr>
        <p:txBody>
          <a:bodyPr wrap="square" rtlCol="0">
            <a:spAutoFit/>
          </a:bodyPr>
          <a:lstStyle/>
          <a:p>
            <a:r>
              <a:rPr lang="en-US" dirty="0" smtClean="0"/>
              <a:t>www.toorismog.com</a:t>
            </a:r>
            <a:endParaRPr lang="en-US" dirty="0"/>
          </a:p>
        </p:txBody>
      </p:sp>
    </p:spTree>
    <p:extLst>
      <p:ext uri="{BB962C8B-B14F-4D97-AF65-F5344CB8AC3E}">
        <p14:creationId xmlns:p14="http://schemas.microsoft.com/office/powerpoint/2010/main" val="19546114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7619" y="289364"/>
            <a:ext cx="3383280" cy="728315"/>
          </a:xfrm>
        </p:spPr>
        <p:txBody>
          <a:bodyPr>
            <a:normAutofit fontScale="90000"/>
          </a:bodyPr>
          <a:lstStyle/>
          <a:p>
            <a:pPr algn="ctr"/>
            <a:r>
              <a:rPr lang="fa-IR" sz="5400" b="1" spc="0" dirty="0" smtClean="0">
                <a:ln w="12700">
                  <a:solidFill>
                    <a:schemeClr val="tx1"/>
                  </a:solidFill>
                  <a:prstDash val="solid"/>
                </a:ln>
                <a:effectLst/>
                <a:cs typeface="B Homa" panose="00000400000000000000" pitchFamily="2" charset="-78"/>
              </a:rPr>
              <a:t>نتیجه گیری</a:t>
            </a:r>
            <a:endParaRPr lang="en-US" sz="5400" b="1" spc="0" dirty="0">
              <a:ln w="12700">
                <a:solidFill>
                  <a:schemeClr val="tx1"/>
                </a:solidFill>
                <a:prstDash val="solid"/>
              </a:ln>
              <a:effectLst/>
              <a:cs typeface="B Homa" panose="00000400000000000000" pitchFamily="2" charset="-78"/>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7553" y="1307965"/>
            <a:ext cx="6096000" cy="40606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 Placeholder 3"/>
          <p:cNvSpPr>
            <a:spLocks noGrp="1"/>
          </p:cNvSpPr>
          <p:nvPr>
            <p:ph type="body" sz="half" idx="2"/>
          </p:nvPr>
        </p:nvSpPr>
        <p:spPr>
          <a:xfrm>
            <a:off x="8056705" y="1073879"/>
            <a:ext cx="3602557" cy="4004441"/>
          </a:xfrm>
        </p:spPr>
        <p:txBody>
          <a:bodyPr>
            <a:noAutofit/>
          </a:bodyPr>
          <a:lstStyle/>
          <a:p>
            <a:pPr algn="just" rtl="1"/>
            <a:r>
              <a:rPr lang="fa-IR" sz="2200" dirty="0" smtClean="0">
                <a:cs typeface="B Homa" panose="00000400000000000000" pitchFamily="2" charset="-78"/>
              </a:rPr>
              <a:t>ساخت مجمو</a:t>
            </a:r>
            <a:r>
              <a:rPr lang="fa-IR" sz="2400" dirty="0" smtClean="0">
                <a:cs typeface="B Homa" panose="00000400000000000000" pitchFamily="2" charset="-78"/>
              </a:rPr>
              <a:t>عه ی لادفانس گرچه با بافت تاریخی پاریس در تقابل است اما به حفظ آن کمک می کند و مانع از تخریب بافت تاریخی شهر (به دلیل رشد جمعیت و توسعه ی تجارت) می شود.</a:t>
            </a:r>
          </a:p>
          <a:p>
            <a:pPr algn="just" rtl="1"/>
            <a:r>
              <a:rPr lang="fa-IR" sz="2400" dirty="0" smtClean="0">
                <a:cs typeface="B Homa" panose="00000400000000000000" pitchFamily="2" charset="-78"/>
              </a:rPr>
              <a:t>لادفانس تجربه ی خوبی برای شهرسازان می باشد. می توان عوامل موثر در افول و یا رشد یک ناحیه ی شهری را در این مجموعه  دید و از آن بهره برد.</a:t>
            </a:r>
            <a:endParaRPr lang="fa-IR" sz="2400" dirty="0">
              <a:cs typeface="B Homa" panose="00000400000000000000" pitchFamily="2" charset="-78"/>
            </a:endParaRPr>
          </a:p>
        </p:txBody>
      </p:sp>
    </p:spTree>
    <p:extLst>
      <p:ext uri="{BB962C8B-B14F-4D97-AF65-F5344CB8AC3E}">
        <p14:creationId xmlns:p14="http://schemas.microsoft.com/office/powerpoint/2010/main" val="3102607596"/>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1662" y="436376"/>
            <a:ext cx="3383280" cy="712550"/>
          </a:xfrm>
        </p:spPr>
        <p:txBody>
          <a:bodyPr>
            <a:normAutofit fontScale="90000"/>
          </a:bodyPr>
          <a:lstStyle/>
          <a:p>
            <a:pPr algn="ctr"/>
            <a:r>
              <a:rPr lang="fa-IR" sz="6600" b="1" spc="0" dirty="0" smtClean="0">
                <a:ln w="12700">
                  <a:solidFill>
                    <a:schemeClr val="tx1"/>
                  </a:solidFill>
                  <a:prstDash val="solid"/>
                </a:ln>
                <a:effectLst/>
                <a:cs typeface="B Homa" panose="00000400000000000000" pitchFamily="2" charset="-78"/>
              </a:rPr>
              <a:t>منابع</a:t>
            </a:r>
            <a:endParaRPr lang="en-US" sz="6600" b="1" spc="0" dirty="0">
              <a:ln w="12700">
                <a:solidFill>
                  <a:schemeClr val="tx1"/>
                </a:solidFill>
                <a:prstDash val="solid"/>
              </a:ln>
              <a:effectLst/>
              <a:cs typeface="B Homa" panose="00000400000000000000" pitchFamily="2" charset="-78"/>
            </a:endParaRPr>
          </a:p>
        </p:txBody>
      </p:sp>
      <p:sp>
        <p:nvSpPr>
          <p:cNvPr id="6" name="Content Placeholder 5"/>
          <p:cNvSpPr txBox="1">
            <a:spLocks noGrp="1"/>
          </p:cNvSpPr>
          <p:nvPr>
            <p:ph idx="1"/>
          </p:nvPr>
        </p:nvSpPr>
        <p:spPr>
          <a:xfrm>
            <a:off x="5808942" y="1233896"/>
            <a:ext cx="6096000" cy="5624104"/>
          </a:xfrm>
          <a:prstGeom prst="rect">
            <a:avLst/>
          </a:prstGeom>
          <a:noFill/>
        </p:spPr>
        <p:txBody>
          <a:bodyPr wrap="square" rtlCol="0">
            <a:spAutoFit/>
          </a:bodyPr>
          <a:lstStyle/>
          <a:p>
            <a:pPr algn="r" rtl="1"/>
            <a:endParaRPr lang="en-US" sz="2400" dirty="0" smtClean="0">
              <a:solidFill>
                <a:schemeClr val="tx1"/>
              </a:solidFill>
              <a:latin typeface="Adobe Arabic" pitchFamily="18" charset="-78"/>
              <a:cs typeface="B Homa" panose="00000400000000000000" pitchFamily="2" charset="-78"/>
            </a:endParaRPr>
          </a:p>
          <a:p>
            <a:pPr algn="r" rtl="1"/>
            <a:r>
              <a:rPr lang="fa-IR" sz="2400" dirty="0" smtClean="0">
                <a:solidFill>
                  <a:schemeClr val="tx1"/>
                </a:solidFill>
                <a:latin typeface="Adobe Arabic" pitchFamily="18" charset="-78"/>
                <a:cs typeface="B Homa" panose="00000400000000000000" pitchFamily="2" charset="-78"/>
              </a:rPr>
              <a:t>لنگ،جان،طراحی </a:t>
            </a:r>
            <a:r>
              <a:rPr lang="fa-IR" sz="2400" dirty="0">
                <a:solidFill>
                  <a:schemeClr val="tx1"/>
                </a:solidFill>
                <a:latin typeface="Adobe Arabic" pitchFamily="18" charset="-78"/>
                <a:cs typeface="B Homa" panose="00000400000000000000" pitchFamily="2" charset="-78"/>
              </a:rPr>
              <a:t>شهری،بحرینی،دانشگاه </a:t>
            </a:r>
            <a:r>
              <a:rPr lang="fa-IR" sz="2400" dirty="0" smtClean="0">
                <a:solidFill>
                  <a:schemeClr val="tx1"/>
                </a:solidFill>
                <a:latin typeface="Adobe Arabic" pitchFamily="18" charset="-78"/>
                <a:cs typeface="B Homa" panose="00000400000000000000" pitchFamily="2" charset="-78"/>
              </a:rPr>
              <a:t>تهران،1387</a:t>
            </a:r>
            <a:endParaRPr lang="fa-IR" sz="2800" dirty="0" smtClean="0">
              <a:solidFill>
                <a:schemeClr val="tx1"/>
              </a:solidFill>
              <a:latin typeface="Adobe Arabic" pitchFamily="18" charset="-78"/>
              <a:cs typeface="Adobe Arabic" pitchFamily="18" charset="-78"/>
            </a:endParaRPr>
          </a:p>
          <a:p>
            <a:pPr rtl="1"/>
            <a:r>
              <a:rPr lang="en-US" sz="2800" dirty="0" smtClean="0">
                <a:solidFill>
                  <a:schemeClr val="tx1"/>
                </a:solidFill>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rPr>
              <a:t>www.flickr.com</a:t>
            </a:r>
            <a:endParaRPr lang="en-US" sz="2800" dirty="0">
              <a:solidFill>
                <a:schemeClr val="tx1"/>
              </a:solidFill>
              <a:effectLst>
                <a:outerShdw blurRad="38100" dist="38100" dir="2700000" algn="tl">
                  <a:srgbClr val="000000">
                    <a:alpha val="43137"/>
                  </a:srgbClr>
                </a:outerShdw>
              </a:effectLst>
              <a:latin typeface="CordiaUPC" panose="020B0304020202020204" pitchFamily="34" charset="-34"/>
              <a:cs typeface="CordiaUPC" panose="020B0304020202020204" pitchFamily="34" charset="-34"/>
            </a:endParaRPr>
          </a:p>
          <a:p>
            <a:pPr rtl="1"/>
            <a:r>
              <a:rPr lang="en-US" sz="2800" dirty="0">
                <a:solidFill>
                  <a:schemeClr val="tx1"/>
                </a:solidFill>
                <a:latin typeface="CordiaUPC" panose="020B0304020202020204" pitchFamily="34" charset="-34"/>
                <a:cs typeface="CordiaUPC" panose="020B0304020202020204" pitchFamily="34" charset="-34"/>
              </a:rPr>
              <a:t>Vouloirtoujourstout.blogfa</a:t>
            </a:r>
          </a:p>
          <a:p>
            <a:pPr rtl="1"/>
            <a:r>
              <a:rPr lang="en-US" sz="2800" dirty="0">
                <a:solidFill>
                  <a:schemeClr val="tx1"/>
                </a:solidFill>
                <a:latin typeface="CordiaUPC" panose="020B0304020202020204" pitchFamily="34" charset="-34"/>
                <a:cs typeface="CordiaUPC" panose="020B0304020202020204" pitchFamily="34" charset="-34"/>
              </a:rPr>
              <a:t>www.ladefense.fr</a:t>
            </a:r>
          </a:p>
          <a:p>
            <a:pPr rtl="1"/>
            <a:r>
              <a:rPr lang="en-US" sz="2800" dirty="0">
                <a:solidFill>
                  <a:schemeClr val="tx1"/>
                </a:solidFill>
                <a:latin typeface="CordiaUPC" panose="020B0304020202020204" pitchFamily="34" charset="-34"/>
                <a:cs typeface="CordiaUPC" panose="020B0304020202020204" pitchFamily="34" charset="-34"/>
              </a:rPr>
              <a:t>www.toorismog.com</a:t>
            </a:r>
          </a:p>
          <a:p>
            <a:pPr rtl="1"/>
            <a:r>
              <a:rPr lang="en-US" sz="2800" dirty="0" smtClean="0">
                <a:ln w="0">
                  <a:noFill/>
                </a:ln>
                <a:solidFill>
                  <a:schemeClr val="tx1"/>
                </a:solidFill>
                <a:effectLst>
                  <a:outerShdw blurRad="38100" dist="19050" dir="2700000" algn="tl" rotWithShape="0">
                    <a:schemeClr val="dk1">
                      <a:alpha val="40000"/>
                    </a:schemeClr>
                  </a:outerShdw>
                </a:effectLst>
                <a:latin typeface="CordiaUPC" panose="020B0304020202020204" pitchFamily="34" charset="-34"/>
                <a:cs typeface="CordiaUPC" panose="020B0304020202020204" pitchFamily="34" charset="-34"/>
              </a:rPr>
              <a:t>Fineartamerica.com</a:t>
            </a:r>
          </a:p>
          <a:p>
            <a:pPr rtl="1"/>
            <a:r>
              <a:rPr lang="en-US" sz="2800" dirty="0" smtClean="0">
                <a:solidFill>
                  <a:schemeClr val="tx1"/>
                </a:solidFill>
                <a:latin typeface="CordiaUPC" panose="020B0304020202020204" pitchFamily="34" charset="-34"/>
                <a:cs typeface="CordiaUPC" panose="020B0304020202020204" pitchFamily="34" charset="-34"/>
              </a:rPr>
              <a:t>Livinglanguage.com</a:t>
            </a:r>
            <a:endParaRPr lang="en-US" sz="2800" dirty="0">
              <a:solidFill>
                <a:schemeClr val="tx1"/>
              </a:solidFill>
              <a:latin typeface="CordiaUPC" panose="020B0304020202020204" pitchFamily="34" charset="-34"/>
              <a:cs typeface="CordiaUPC" panose="020B0304020202020204" pitchFamily="34" charset="-34"/>
            </a:endParaRPr>
          </a:p>
          <a:p>
            <a:pPr rtl="1"/>
            <a:r>
              <a:rPr lang="en-US" sz="2800" dirty="0" smtClean="0">
                <a:solidFill>
                  <a:schemeClr val="tx1"/>
                </a:solidFill>
                <a:latin typeface="CordiaUPC" panose="020B0304020202020204" pitchFamily="34" charset="-34"/>
                <a:cs typeface="CordiaUPC" panose="020B0304020202020204" pitchFamily="34" charset="-34"/>
              </a:rPr>
              <a:t>Go-pixoic.com</a:t>
            </a:r>
            <a:endParaRPr lang="en-US" sz="2800" dirty="0">
              <a:solidFill>
                <a:schemeClr val="tx1"/>
              </a:solidFill>
              <a:latin typeface="CordiaUPC" panose="020B0304020202020204" pitchFamily="34" charset="-34"/>
              <a:cs typeface="CordiaUPC" panose="020B0304020202020204" pitchFamily="34" charset="-34"/>
            </a:endParaRPr>
          </a:p>
        </p:txBody>
      </p:sp>
    </p:spTree>
    <p:extLst>
      <p:ext uri="{BB962C8B-B14F-4D97-AF65-F5344CB8AC3E}">
        <p14:creationId xmlns:p14="http://schemas.microsoft.com/office/powerpoint/2010/main" val="1315418482"/>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7535" y="-640265"/>
            <a:ext cx="3383280" cy="1920240"/>
          </a:xfrm>
        </p:spPr>
        <p:txBody>
          <a:bodyPr/>
          <a:lstStyle/>
          <a:p>
            <a:pPr algn="ctr"/>
            <a:r>
              <a:rPr lang="fa-IR" sz="6600" b="1" spc="0" dirty="0" smtClean="0">
                <a:ln w="12700">
                  <a:solidFill>
                    <a:schemeClr val="tx1"/>
                  </a:solidFill>
                  <a:prstDash val="solid"/>
                </a:ln>
                <a:effectLst/>
                <a:cs typeface="B Homa" panose="00000400000000000000" pitchFamily="2" charset="-78"/>
              </a:rPr>
              <a:t>فهرست</a:t>
            </a:r>
            <a:endParaRPr lang="en-US" sz="6600" dirty="0">
              <a:effectLst/>
              <a:cs typeface="B Homa" panose="00000400000000000000" pitchFamily="2" charset="-78"/>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77844" y="2319337"/>
            <a:ext cx="2590800" cy="17621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TextBox 4"/>
          <p:cNvSpPr txBox="1"/>
          <p:nvPr/>
        </p:nvSpPr>
        <p:spPr>
          <a:xfrm>
            <a:off x="740979" y="788276"/>
            <a:ext cx="6148552" cy="5262979"/>
          </a:xfrm>
          <a:prstGeom prst="rect">
            <a:avLst/>
          </a:prstGeom>
          <a:noFill/>
        </p:spPr>
        <p:txBody>
          <a:bodyPr wrap="square" rtlCol="0">
            <a:spAutoFit/>
          </a:bodyPr>
          <a:lstStyle/>
          <a:p>
            <a:pPr marL="571500" indent="-571500" algn="r" rtl="1">
              <a:buFont typeface="Wingdings" panose="05000000000000000000" pitchFamily="2" charset="2"/>
              <a:buChar char="ü"/>
            </a:pPr>
            <a:r>
              <a:rPr lang="fa-IR" sz="2800" b="1" dirty="0" smtClean="0">
                <a:cs typeface="B Homa" panose="00000400000000000000" pitchFamily="2" charset="-78"/>
              </a:rPr>
              <a:t>معرفی لادفانس</a:t>
            </a:r>
          </a:p>
          <a:p>
            <a:pPr marL="571500" indent="-571500" algn="r" rtl="1">
              <a:buFont typeface="Wingdings" panose="05000000000000000000" pitchFamily="2" charset="2"/>
              <a:buChar char="ü"/>
            </a:pPr>
            <a:r>
              <a:rPr lang="fa-IR" sz="2800" b="1" dirty="0" smtClean="0">
                <a:cs typeface="B Homa" panose="00000400000000000000" pitchFamily="2" charset="-78"/>
              </a:rPr>
              <a:t>علت نامگذاری لادفانس</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عوامل موثر در ساخت لادفانس</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نخستین قدم ها در شکل گیری لادفانس</a:t>
            </a:r>
            <a:endParaRPr lang="en-US" sz="2800" b="1" dirty="0" smtClean="0">
              <a:ln w="0">
                <a:noFill/>
              </a:ln>
              <a:effectLst>
                <a:outerShdw blurRad="38100" dist="19050" dir="2700000" algn="tl" rotWithShape="0">
                  <a:schemeClr val="dk1">
                    <a:alpha val="40000"/>
                  </a:schemeClr>
                </a:outerShdw>
              </a:effectLst>
              <a:cs typeface="B Homa" panose="00000400000000000000" pitchFamily="2" charset="-78"/>
            </a:endParaRPr>
          </a:p>
          <a:p>
            <a:pPr marL="571500" indent="-571500" algn="r" rtl="1">
              <a:buFont typeface="Wingdings" panose="05000000000000000000" pitchFamily="2" charset="2"/>
              <a:buChar char="ü"/>
            </a:pPr>
            <a:r>
              <a:rPr lang="fa-IR" sz="2800" b="1" dirty="0" smtClean="0">
                <a:effectLst>
                  <a:outerShdw blurRad="38100" dist="38100" dir="2700000" algn="tl">
                    <a:srgbClr val="000000">
                      <a:alpha val="43137"/>
                    </a:srgbClr>
                  </a:outerShdw>
                </a:effectLst>
                <a:cs typeface="B Homa" panose="00000400000000000000" pitchFamily="2" charset="-78"/>
              </a:rPr>
              <a:t>طرح های ارائه شده بمنظور ساخت مجموعه</a:t>
            </a:r>
          </a:p>
          <a:p>
            <a:pPr marL="571500" indent="-571500" algn="r" rtl="1">
              <a:buFont typeface="Wingdings" panose="05000000000000000000" pitchFamily="2" charset="2"/>
              <a:buChar char="ü"/>
            </a:pPr>
            <a:r>
              <a:rPr lang="fa-IR" sz="2800" b="1" dirty="0" smtClean="0">
                <a:effectLst>
                  <a:outerShdw blurRad="38100" dist="38100" dir="2700000" algn="tl">
                    <a:srgbClr val="000000">
                      <a:alpha val="43137"/>
                    </a:srgbClr>
                  </a:outerShdw>
                </a:effectLst>
                <a:cs typeface="B Homa" panose="00000400000000000000" pitchFamily="2" charset="-78"/>
              </a:rPr>
              <a:t>رشد لادفانس</a:t>
            </a:r>
          </a:p>
          <a:p>
            <a:pPr marL="571500" indent="-571500" algn="r" rtl="1">
              <a:buFont typeface="Wingdings" panose="05000000000000000000" pitchFamily="2" charset="2"/>
              <a:buChar char="ü"/>
            </a:pPr>
            <a:r>
              <a:rPr lang="fa-IR" sz="2800" b="1" dirty="0" smtClean="0">
                <a:effectLst>
                  <a:outerShdw blurRad="38100" dist="38100" dir="2700000" algn="tl">
                    <a:srgbClr val="000000">
                      <a:alpha val="43137"/>
                    </a:srgbClr>
                  </a:outerShdw>
                </a:effectLst>
                <a:cs typeface="B Homa" panose="00000400000000000000" pitchFamily="2" charset="-78"/>
              </a:rPr>
              <a:t>طاق لادفانس</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مرکز ملی صنایع و فناوری</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نقاط ضعف و قوت</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تصاویر</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نظر شخصی</a:t>
            </a:r>
          </a:p>
          <a:p>
            <a:pPr marL="571500" indent="-571500" algn="r" rtl="1">
              <a:buFont typeface="Wingdings" panose="05000000000000000000" pitchFamily="2" charset="2"/>
              <a:buChar char="ü"/>
            </a:pPr>
            <a:r>
              <a:rPr lang="fa-IR" sz="2800" b="1" dirty="0" smtClean="0">
                <a:ln w="0">
                  <a:noFill/>
                </a:ln>
                <a:effectLst>
                  <a:outerShdw blurRad="38100" dist="19050" dir="2700000" algn="tl" rotWithShape="0">
                    <a:schemeClr val="dk1">
                      <a:alpha val="40000"/>
                    </a:schemeClr>
                  </a:outerShdw>
                </a:effectLst>
                <a:cs typeface="B Homa" panose="00000400000000000000" pitchFamily="2" charset="-78"/>
              </a:rPr>
              <a:t>منابع</a:t>
            </a:r>
            <a:endParaRPr lang="fa-IR" sz="2800" b="1" dirty="0" smtClean="0">
              <a:ln w="0">
                <a:noFill/>
              </a:ln>
              <a:effectLst>
                <a:outerShdw blurRad="38100" dist="19050" dir="2700000" algn="tl" rotWithShape="0">
                  <a:schemeClr val="dk1">
                    <a:alpha val="40000"/>
                  </a:schemeClr>
                </a:outerShdw>
              </a:effectLst>
              <a:cs typeface="B Homa" panose="00000400000000000000" pitchFamily="2" charset="-78"/>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0496" r="8892"/>
          <a:stretch/>
        </p:blipFill>
        <p:spPr>
          <a:xfrm>
            <a:off x="7980611" y="2715241"/>
            <a:ext cx="3774432" cy="3184635"/>
          </a:xfrm>
          <a:prstGeom prst="rect">
            <a:avLst/>
          </a:prstGeom>
        </p:spPr>
      </p:pic>
      <p:sp>
        <p:nvSpPr>
          <p:cNvPr id="6" name="TextBox 5"/>
          <p:cNvSpPr txBox="1"/>
          <p:nvPr/>
        </p:nvSpPr>
        <p:spPr>
          <a:xfrm>
            <a:off x="7980611" y="2715241"/>
            <a:ext cx="2069006" cy="369332"/>
          </a:xfrm>
          <a:prstGeom prst="rect">
            <a:avLst/>
          </a:prstGeom>
          <a:noFill/>
        </p:spPr>
        <p:txBody>
          <a:bodyPr wrap="square" rtlCol="0">
            <a:spAutoFit/>
          </a:bodyPr>
          <a:lstStyle/>
          <a:p>
            <a:r>
              <a:rPr lang="en-US" dirty="0" smtClean="0"/>
              <a:t>Go-pixoic.com</a:t>
            </a:r>
            <a:endParaRPr lang="en-US" dirty="0"/>
          </a:p>
        </p:txBody>
      </p:sp>
    </p:spTree>
    <p:extLst>
      <p:ext uri="{BB962C8B-B14F-4D97-AF65-F5344CB8AC3E}">
        <p14:creationId xmlns:p14="http://schemas.microsoft.com/office/powerpoint/2010/main" val="10058983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2732" y="368588"/>
            <a:ext cx="5975797" cy="61469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 Placeholder 3"/>
          <p:cNvSpPr>
            <a:spLocks noGrp="1"/>
          </p:cNvSpPr>
          <p:nvPr>
            <p:ph type="body" sz="half" idx="2"/>
          </p:nvPr>
        </p:nvSpPr>
        <p:spPr>
          <a:xfrm>
            <a:off x="8171252" y="2730754"/>
            <a:ext cx="3398520" cy="3126987"/>
          </a:xfrm>
        </p:spPr>
        <p:txBody>
          <a:bodyPr>
            <a:normAutofit fontScale="85000" lnSpcReduction="10000"/>
          </a:bodyPr>
          <a:lstStyle/>
          <a:p>
            <a:pPr algn="just" rtl="1"/>
            <a:r>
              <a:rPr lang="fa-IR" sz="2400" dirty="0">
                <a:solidFill>
                  <a:schemeClr val="tx1"/>
                </a:solidFill>
                <a:latin typeface="Adobe Arabic" pitchFamily="18" charset="-78"/>
                <a:cs typeface="B Homa" panose="00000400000000000000" pitchFamily="2" charset="-78"/>
              </a:rPr>
              <a:t>لادفانس که مرکز تجاری جدید پاریس است در زمینی به مساحت 750 هکتار در غرب شهر پاریس و رود سن و همچنین درامتداد خیابان شانزه الیزه قرار </a:t>
            </a:r>
            <a:r>
              <a:rPr lang="fa-IR" sz="2400" dirty="0" smtClean="0">
                <a:solidFill>
                  <a:schemeClr val="tx1"/>
                </a:solidFill>
                <a:latin typeface="Adobe Arabic" pitchFamily="18" charset="-78"/>
                <a:cs typeface="B Homa" panose="00000400000000000000" pitchFamily="2" charset="-78"/>
              </a:rPr>
              <a:t>دارد. درست بیرون محدوده </a:t>
            </a:r>
            <a:r>
              <a:rPr lang="fa-IR" sz="2400" dirty="0">
                <a:solidFill>
                  <a:schemeClr val="tx1"/>
                </a:solidFill>
                <a:latin typeface="Adobe Arabic" pitchFamily="18" charset="-78"/>
                <a:cs typeface="B Homa" panose="00000400000000000000" pitchFamily="2" charset="-78"/>
              </a:rPr>
              <a:t>قانونی شهر واقع شده </a:t>
            </a:r>
            <a:r>
              <a:rPr lang="fa-IR" sz="2400" dirty="0" smtClean="0">
                <a:solidFill>
                  <a:schemeClr val="tx1"/>
                </a:solidFill>
                <a:latin typeface="Adobe Arabic" pitchFamily="18" charset="-78"/>
                <a:cs typeface="B Homa" panose="00000400000000000000" pitchFamily="2" charset="-78"/>
              </a:rPr>
              <a:t>است.</a:t>
            </a:r>
            <a:r>
              <a:rPr lang="fa-IR" sz="2400" dirty="0">
                <a:solidFill>
                  <a:schemeClr val="tx1">
                    <a:lumMod val="95000"/>
                  </a:schemeClr>
                </a:solidFill>
                <a:latin typeface="Adobe Arabic" pitchFamily="18" charset="-78"/>
                <a:cs typeface="B Homa" panose="00000400000000000000" pitchFamily="2" charset="-78"/>
              </a:rPr>
              <a:t> </a:t>
            </a:r>
            <a:r>
              <a:rPr lang="fa-IR" sz="2400" dirty="0" smtClean="0">
                <a:solidFill>
                  <a:schemeClr val="tx1">
                    <a:lumMod val="95000"/>
                  </a:schemeClr>
                </a:solidFill>
                <a:latin typeface="Adobe Arabic" pitchFamily="18" charset="-78"/>
                <a:cs typeface="B Homa" panose="00000400000000000000" pitchFamily="2" charset="-78"/>
              </a:rPr>
              <a:t>این </a:t>
            </a:r>
            <a:r>
              <a:rPr lang="fa-IR" sz="2400" dirty="0">
                <a:solidFill>
                  <a:schemeClr val="tx1">
                    <a:lumMod val="95000"/>
                  </a:schemeClr>
                </a:solidFill>
                <a:latin typeface="Adobe Arabic" pitchFamily="18" charset="-78"/>
                <a:cs typeface="B Homa" panose="00000400000000000000" pitchFamily="2" charset="-78"/>
              </a:rPr>
              <a:t>پروژه به گونه ای طراحی شد که نسبت به پاریس متفاوت باشد و در حقیقت چنین هم شد.   </a:t>
            </a:r>
            <a:endParaRPr lang="en-US" sz="2400" dirty="0">
              <a:solidFill>
                <a:schemeClr val="tx1"/>
              </a:solidFill>
              <a:cs typeface="B Homa" panose="00000400000000000000" pitchFamily="2" charset="-78"/>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2389" t="27694" r="53404" b="50062"/>
          <a:stretch/>
        </p:blipFill>
        <p:spPr>
          <a:xfrm>
            <a:off x="1790163" y="3442042"/>
            <a:ext cx="940158" cy="1322096"/>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36337" t="29807" r="48264" b="48283"/>
          <a:stretch/>
        </p:blipFill>
        <p:spPr>
          <a:xfrm>
            <a:off x="3433524" y="2235425"/>
            <a:ext cx="1061202" cy="1373318"/>
          </a:xfrm>
          <a:prstGeom prst="rect">
            <a:avLst/>
          </a:prstGeom>
        </p:spPr>
      </p:pic>
      <p:sp>
        <p:nvSpPr>
          <p:cNvPr id="8" name="TextBox 7"/>
          <p:cNvSpPr txBox="1"/>
          <p:nvPr/>
        </p:nvSpPr>
        <p:spPr>
          <a:xfrm>
            <a:off x="7997780" y="6014434"/>
            <a:ext cx="2343955" cy="369332"/>
          </a:xfrm>
          <a:prstGeom prst="rect">
            <a:avLst/>
          </a:prstGeom>
          <a:noFill/>
        </p:spPr>
        <p:txBody>
          <a:bodyPr wrap="square" rtlCol="0">
            <a:spAutoFit/>
          </a:bodyPr>
          <a:lstStyle/>
          <a:p>
            <a:r>
              <a:rPr lang="fa-IR" dirty="0" smtClean="0">
                <a:cs typeface="B Homa" panose="00000400000000000000" pitchFamily="2" charset="-78"/>
              </a:rPr>
              <a:t>لنگ،1391؛287</a:t>
            </a:r>
            <a:endParaRPr lang="en-US" dirty="0">
              <a:cs typeface="B Homa" panose="00000400000000000000" pitchFamily="2" charset="-78"/>
            </a:endParaRPr>
          </a:p>
        </p:txBody>
      </p:sp>
      <p:sp>
        <p:nvSpPr>
          <p:cNvPr id="10" name="TextBox 9"/>
          <p:cNvSpPr txBox="1"/>
          <p:nvPr/>
        </p:nvSpPr>
        <p:spPr>
          <a:xfrm>
            <a:off x="7997780" y="368588"/>
            <a:ext cx="3571992" cy="1415772"/>
          </a:xfrm>
          <a:prstGeom prst="rect">
            <a:avLst/>
          </a:prstGeom>
          <a:solidFill>
            <a:schemeClr val="accent1">
              <a:lumMod val="40000"/>
              <a:lumOff val="60000"/>
            </a:schemeClr>
          </a:solidFill>
          <a:ln>
            <a:solidFill>
              <a:schemeClr val="accent1">
                <a:lumMod val="40000"/>
                <a:lumOff val="60000"/>
              </a:schemeClr>
            </a:solidFill>
          </a:ln>
          <a:scene3d>
            <a:camera prst="orthographicFront"/>
            <a:lightRig rig="threePt" dir="t"/>
          </a:scene3d>
          <a:sp3d>
            <a:bevelT w="101600" prst="riblet"/>
          </a:sp3d>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fa-IR" sz="6600" dirty="0" smtClean="0">
                <a:ln>
                  <a:solidFill>
                    <a:schemeClr val="accent1">
                      <a:lumMod val="75000"/>
                    </a:schemeClr>
                  </a:solidFill>
                </a:ln>
                <a:solidFill>
                  <a:schemeClr val="tx1"/>
                </a:solidFill>
                <a:effectLst>
                  <a:reflection blurRad="6350" stA="50000" endA="300" endPos="50000" dist="29997" dir="5400000" sy="-100000" algn="bl" rotWithShape="0"/>
                </a:effectLst>
                <a:cs typeface="B Homa" panose="00000400000000000000" pitchFamily="2" charset="-78"/>
              </a:rPr>
              <a:t>لادفانس</a:t>
            </a:r>
          </a:p>
          <a:p>
            <a:pPr algn="ctr"/>
            <a:r>
              <a:rPr lang="fa-IR" sz="2000" dirty="0" smtClean="0">
                <a:solidFill>
                  <a:schemeClr val="tx1"/>
                </a:solidFill>
                <a:cs typeface="B Homa" panose="00000400000000000000" pitchFamily="2" charset="-78"/>
              </a:rPr>
              <a:t>یک مرکز تجاری (90-1958)</a:t>
            </a:r>
            <a:endParaRPr lang="en-US" sz="2000" dirty="0">
              <a:solidFill>
                <a:schemeClr val="tx1"/>
              </a:solidFill>
              <a:cs typeface="B Homa" panose="00000400000000000000" pitchFamily="2" charset="-78"/>
            </a:endParaRPr>
          </a:p>
        </p:txBody>
      </p:sp>
      <p:pic>
        <p:nvPicPr>
          <p:cNvPr id="9" name="Picture 8"/>
          <p:cNvPicPr/>
          <p:nvPr/>
        </p:nvPicPr>
        <p:blipFill>
          <a:blip r:embed="rId6"/>
          <a:srcRect/>
          <a:stretch>
            <a:fillRect/>
          </a:stretch>
        </p:blipFill>
        <p:spPr bwMode="auto">
          <a:xfrm>
            <a:off x="772732" y="364037"/>
            <a:ext cx="10797040" cy="6489412"/>
          </a:xfrm>
          <a:prstGeom prst="rect">
            <a:avLst/>
          </a:prstGeom>
          <a:noFill/>
          <a:ln w="9525">
            <a:noFill/>
            <a:miter lim="800000"/>
            <a:headEnd/>
            <a:tailEnd/>
          </a:ln>
        </p:spPr>
      </p:pic>
    </p:spTree>
    <p:extLst>
      <p:ext uri="{BB962C8B-B14F-4D97-AF65-F5344CB8AC3E}">
        <p14:creationId xmlns:p14="http://schemas.microsoft.com/office/powerpoint/2010/main" val="24385192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750388" y="255431"/>
            <a:ext cx="4481355" cy="897112"/>
          </a:xfrm>
        </p:spPr>
        <p:txBody>
          <a:bodyPr>
            <a:noAutofit/>
          </a:bodyPr>
          <a:lstStyle/>
          <a:p>
            <a:pPr algn="ctr"/>
            <a:r>
              <a:rPr lang="fa-IR" sz="4000" b="1" dirty="0">
                <a:solidFill>
                  <a:schemeClr val="tx1">
                    <a:lumMod val="95000"/>
                  </a:schemeClr>
                </a:solidFill>
                <a:effectLst>
                  <a:outerShdw blurRad="60007" dist="200025" dir="15000000" sy="30000" kx="-1800000" algn="bl" rotWithShape="0">
                    <a:prstClr val="black">
                      <a:alpha val="32000"/>
                    </a:prstClr>
                  </a:outerShdw>
                </a:effectLst>
                <a:latin typeface="Adobe Arabic" pitchFamily="18" charset="-78"/>
                <a:cs typeface="B Homa" panose="00000400000000000000" pitchFamily="2" charset="-78"/>
              </a:rPr>
              <a:t>علت نام گذاری منطقه ی لادفانس</a:t>
            </a:r>
            <a:endParaRPr lang="en-US" sz="4000" dirty="0">
              <a:effectLst>
                <a:outerShdw blurRad="60007" dist="200025" dir="15000000" sy="30000" kx="-1800000" algn="bl" rotWithShape="0">
                  <a:prstClr val="black">
                    <a:alpha val="32000"/>
                  </a:prstClr>
                </a:outerShdw>
              </a:effectLst>
              <a:cs typeface="B Homa" panose="00000400000000000000" pitchFamily="2" charset="-78"/>
            </a:endParaRPr>
          </a:p>
        </p:txBody>
      </p:sp>
      <p:sp>
        <p:nvSpPr>
          <p:cNvPr id="3" name="Picture Placeholder 2"/>
          <p:cNvSpPr>
            <a:spLocks noGrp="1"/>
          </p:cNvSpPr>
          <p:nvPr>
            <p:ph type="pic" idx="1"/>
          </p:nvPr>
        </p:nvSpPr>
        <p:spPr>
          <a:xfrm>
            <a:off x="649224" y="199565"/>
            <a:ext cx="10780776" cy="5121099"/>
          </a:xfrm>
        </p:spPr>
      </p:sp>
      <p:sp>
        <p:nvSpPr>
          <p:cNvPr id="4" name="Text Placeholder 3"/>
          <p:cNvSpPr>
            <a:spLocks noGrp="1"/>
          </p:cNvSpPr>
          <p:nvPr>
            <p:ph type="body" sz="half" idx="2"/>
          </p:nvPr>
        </p:nvSpPr>
        <p:spPr>
          <a:xfrm>
            <a:off x="676656" y="5578392"/>
            <a:ext cx="10753344" cy="1011594"/>
          </a:xfrm>
        </p:spPr>
        <p:txBody>
          <a:bodyPr>
            <a:noAutofit/>
          </a:bodyPr>
          <a:lstStyle/>
          <a:p>
            <a:pPr algn="r" rtl="1"/>
            <a:r>
              <a:rPr lang="fa-IR" sz="2800" dirty="0">
                <a:solidFill>
                  <a:schemeClr val="tx1">
                    <a:lumMod val="95000"/>
                  </a:schemeClr>
                </a:solidFill>
                <a:latin typeface="Adobe Arabic" pitchFamily="18" charset="-78"/>
                <a:cs typeface="B Homa" panose="00000400000000000000" pitchFamily="2" charset="-78"/>
              </a:rPr>
              <a:t>نام پروژه از مجسمه ی لادفانس </a:t>
            </a:r>
            <a:r>
              <a:rPr lang="fa-IR" sz="2800" dirty="0" smtClean="0">
                <a:solidFill>
                  <a:schemeClr val="tx1">
                    <a:lumMod val="95000"/>
                  </a:schemeClr>
                </a:solidFill>
                <a:latin typeface="Adobe Arabic" pitchFamily="18" charset="-78"/>
                <a:cs typeface="B Homa" panose="00000400000000000000" pitchFamily="2" charset="-78"/>
              </a:rPr>
              <a:t>در </a:t>
            </a:r>
            <a:r>
              <a:rPr lang="fa-IR" sz="2800" dirty="0">
                <a:solidFill>
                  <a:schemeClr val="tx1">
                    <a:lumMod val="95000"/>
                  </a:schemeClr>
                </a:solidFill>
                <a:latin typeface="Adobe Arabic" pitchFamily="18" charset="-78"/>
                <a:cs typeface="B Homa" panose="00000400000000000000" pitchFamily="2" charset="-78"/>
              </a:rPr>
              <a:t>پاریس که در سال 1883 به منظور بزرگداشت جنگ 1870 نصب شده بود گرفته شده است.دفانس به معنی دفاع است.</a:t>
            </a:r>
            <a:endParaRPr lang="en-US" sz="2800" dirty="0">
              <a:cs typeface="B Homa" panose="00000400000000000000" pitchFamily="2" charset="-78"/>
            </a:endParaRPr>
          </a:p>
        </p:txBody>
      </p:sp>
      <p:pic>
        <p:nvPicPr>
          <p:cNvPr id="7"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0387" y="1231287"/>
            <a:ext cx="2630095" cy="38119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TextBox 7"/>
          <p:cNvSpPr txBox="1"/>
          <p:nvPr/>
        </p:nvSpPr>
        <p:spPr>
          <a:xfrm>
            <a:off x="6750387" y="4980680"/>
            <a:ext cx="3193961" cy="369332"/>
          </a:xfrm>
          <a:prstGeom prst="rect">
            <a:avLst/>
          </a:prstGeom>
          <a:noFill/>
        </p:spPr>
        <p:txBody>
          <a:bodyPr wrap="square" rtlCol="0">
            <a:spAutoFit/>
          </a:bodyPr>
          <a:lstStyle/>
          <a:p>
            <a:r>
              <a:rPr lang="en-US" b="1" dirty="0" smtClean="0"/>
              <a:t>Vouloirtoujourstout.blogfa</a:t>
            </a:r>
            <a:endParaRPr lang="en-US" b="1" dirty="0"/>
          </a:p>
        </p:txBody>
      </p:sp>
      <p:sp>
        <p:nvSpPr>
          <p:cNvPr id="12" name="TextBox 11"/>
          <p:cNvSpPr txBox="1"/>
          <p:nvPr/>
        </p:nvSpPr>
        <p:spPr>
          <a:xfrm>
            <a:off x="850341" y="6084189"/>
            <a:ext cx="4009697" cy="366550"/>
          </a:xfrm>
          <a:prstGeom prst="rect">
            <a:avLst/>
          </a:prstGeom>
          <a:noFill/>
        </p:spPr>
        <p:txBody>
          <a:bodyPr wrap="square" rtlCol="0">
            <a:spAutoFit/>
          </a:bodyPr>
          <a:lstStyle/>
          <a:p>
            <a:r>
              <a:rPr lang="fa-IR" dirty="0" smtClean="0">
                <a:cs typeface="B Homa" panose="00000400000000000000" pitchFamily="2" charset="-78"/>
              </a:rPr>
              <a:t>لنگ، 1391؛287</a:t>
            </a:r>
            <a:endParaRPr lang="en-US" dirty="0">
              <a:cs typeface="B Homa" panose="00000400000000000000" pitchFamily="2" charset="-78"/>
            </a:endParaRPr>
          </a:p>
        </p:txBody>
      </p:sp>
      <p:pic>
        <p:nvPicPr>
          <p:cNvPr id="17" name="Content Placeholder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8664" y="453285"/>
            <a:ext cx="3141374" cy="47120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TextBox 10"/>
          <p:cNvSpPr txBox="1"/>
          <p:nvPr/>
        </p:nvSpPr>
        <p:spPr>
          <a:xfrm>
            <a:off x="1771156" y="495120"/>
            <a:ext cx="1928650" cy="369332"/>
          </a:xfrm>
          <a:prstGeom prst="rect">
            <a:avLst/>
          </a:prstGeom>
          <a:noFill/>
        </p:spPr>
        <p:txBody>
          <a:bodyPr wrap="square" rtlCol="0">
            <a:spAutoFit/>
          </a:bodyPr>
          <a:lstStyle/>
          <a:p>
            <a:r>
              <a:rPr lang="en-US" dirty="0" smtClean="0">
                <a:solidFill>
                  <a:schemeClr val="bg1"/>
                </a:solidFill>
              </a:rPr>
              <a:t>www.flickr.com</a:t>
            </a:r>
            <a:endParaRPr lang="en-US" dirty="0">
              <a:solidFill>
                <a:schemeClr val="bg1"/>
              </a:solidFill>
            </a:endParaRPr>
          </a:p>
        </p:txBody>
      </p:sp>
      <p:sp>
        <p:nvSpPr>
          <p:cNvPr id="2" name="TextBox 1"/>
          <p:cNvSpPr txBox="1"/>
          <p:nvPr/>
        </p:nvSpPr>
        <p:spPr>
          <a:xfrm>
            <a:off x="7252138" y="394537"/>
            <a:ext cx="3979605" cy="707886"/>
          </a:xfrm>
          <a:prstGeom prst="rect">
            <a:avLst/>
          </a:prstGeom>
          <a:noFill/>
        </p:spPr>
        <p:txBody>
          <a:bodyPr wrap="square" rtlCol="0">
            <a:spAutoFit/>
          </a:bodyPr>
          <a:lstStyle/>
          <a:p>
            <a:pPr algn="r"/>
            <a:r>
              <a:rPr lang="fa-IR" sz="4000" dirty="0" smtClean="0">
                <a:ln>
                  <a:solidFill>
                    <a:schemeClr val="accent1">
                      <a:lumMod val="75000"/>
                    </a:schemeClr>
                  </a:solidFill>
                </a:ln>
                <a:effectLst>
                  <a:outerShdw blurRad="38100" dist="38100" dir="2700000" algn="tl">
                    <a:srgbClr val="000000">
                      <a:alpha val="43137"/>
                    </a:srgbClr>
                  </a:outerShdw>
                </a:effectLst>
                <a:cs typeface="B Homa" panose="00000400000000000000" pitchFamily="2" charset="-78"/>
              </a:rPr>
              <a:t>علت نام گذاری </a:t>
            </a:r>
            <a:endParaRPr lang="en-US" sz="4000" dirty="0">
              <a:ln>
                <a:solidFill>
                  <a:schemeClr val="accent1">
                    <a:lumMod val="75000"/>
                  </a:schemeClr>
                </a:solidFill>
              </a:ln>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3878569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591742" y="212101"/>
            <a:ext cx="3720138" cy="23825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 Placeholder 3"/>
          <p:cNvSpPr>
            <a:spLocks noGrp="1"/>
          </p:cNvSpPr>
          <p:nvPr>
            <p:ph type="body" sz="half" idx="2"/>
          </p:nvPr>
        </p:nvSpPr>
        <p:spPr>
          <a:xfrm>
            <a:off x="7589839" y="2068384"/>
            <a:ext cx="4069423" cy="4127464"/>
          </a:xfrm>
        </p:spPr>
        <p:txBody>
          <a:bodyPr>
            <a:normAutofit/>
          </a:bodyPr>
          <a:lstStyle/>
          <a:p>
            <a:pPr marL="285750" indent="-285750" algn="just" rtl="1">
              <a:buFont typeface="Wingdings" panose="05000000000000000000" pitchFamily="2" charset="2"/>
              <a:buChar char="§"/>
            </a:pPr>
            <a:r>
              <a:rPr lang="fa-IR" sz="2400" dirty="0" smtClean="0">
                <a:cs typeface="B Homa" panose="00000400000000000000" pitchFamily="2" charset="-78"/>
              </a:rPr>
              <a:t>طرح ها منطقه ای و مسابقه ای راه پیروزی که از اتوال به لادفانس کشیده می شد. (1931)</a:t>
            </a:r>
          </a:p>
          <a:p>
            <a:pPr marL="285750" indent="-285750" algn="just" rtl="1">
              <a:buFont typeface="Wingdings" panose="05000000000000000000" pitchFamily="2" charset="2"/>
              <a:buChar char="§"/>
            </a:pPr>
            <a:r>
              <a:rPr lang="fa-IR" sz="2400" dirty="0" smtClean="0">
                <a:cs typeface="B Homa" panose="00000400000000000000" pitchFamily="2" charset="-78"/>
              </a:rPr>
              <a:t>طرح سازمان و توسعه و منطقه ای که در سال 1956 تهیه شد.</a:t>
            </a:r>
          </a:p>
          <a:p>
            <a:pPr marL="285750" indent="-285750" algn="just" rtl="1">
              <a:buFont typeface="Wingdings" panose="05000000000000000000" pitchFamily="2" charset="2"/>
              <a:buChar char="§"/>
            </a:pPr>
            <a:r>
              <a:rPr lang="fa-IR" sz="2400" dirty="0" smtClean="0">
                <a:cs typeface="B Homa" panose="00000400000000000000" pitchFamily="2" charset="-78"/>
              </a:rPr>
              <a:t>تلاش برای حفظ شخصیت هسته ی تاریخی پاریس</a:t>
            </a:r>
          </a:p>
          <a:p>
            <a:pPr algn="r" rtl="1"/>
            <a:endParaRPr lang="en-US" dirty="0"/>
          </a:p>
        </p:txBody>
      </p:sp>
      <p:sp>
        <p:nvSpPr>
          <p:cNvPr id="6" name="Flowchart: Sequential Access Storage 5"/>
          <p:cNvSpPr/>
          <p:nvPr/>
        </p:nvSpPr>
        <p:spPr>
          <a:xfrm rot="5400000" flipH="1">
            <a:off x="8689982" y="4674280"/>
            <a:ext cx="1805152" cy="3043136"/>
          </a:xfrm>
          <a:prstGeom prst="flowChartMagneticTap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7" name="TextBox 6"/>
          <p:cNvSpPr txBox="1"/>
          <p:nvPr/>
        </p:nvSpPr>
        <p:spPr>
          <a:xfrm>
            <a:off x="8113528" y="5714376"/>
            <a:ext cx="2822419" cy="1323439"/>
          </a:xfrm>
          <a:prstGeom prst="rect">
            <a:avLst/>
          </a:prstGeom>
          <a:noFill/>
        </p:spPr>
        <p:txBody>
          <a:bodyPr wrap="square" rtlCol="0">
            <a:spAutoFit/>
          </a:bodyPr>
          <a:lstStyle/>
          <a:p>
            <a:pPr algn="ctr"/>
            <a:r>
              <a:rPr lang="fa-IR" sz="2000" b="1" dirty="0" smtClean="0">
                <a:cs typeface="B Homa" panose="00000400000000000000" pitchFamily="2" charset="-78"/>
              </a:rPr>
              <a:t>انتقال بعضی از خدمات به حاشیه شهر و ساختن تعدادی شهر جدید در اطراف شهر پاریس</a:t>
            </a:r>
            <a:endParaRPr lang="en-US" sz="2000" b="1" dirty="0">
              <a:cs typeface="B Homa" panose="00000400000000000000" pitchFamily="2" charset="-78"/>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343" y="1624462"/>
            <a:ext cx="4962818" cy="4363143"/>
          </a:xfrm>
          <a:prstGeom prst="rect">
            <a:avLst/>
          </a:prstGeom>
        </p:spPr>
      </p:pic>
      <p:graphicFrame>
        <p:nvGraphicFramePr>
          <p:cNvPr id="3" name="Diagram 2"/>
          <p:cNvGraphicFramePr/>
          <p:nvPr>
            <p:extLst/>
          </p:nvPr>
        </p:nvGraphicFramePr>
        <p:xfrm>
          <a:off x="7589839" y="351146"/>
          <a:ext cx="4447997" cy="15880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extBox 1"/>
          <p:cNvSpPr txBox="1"/>
          <p:nvPr/>
        </p:nvSpPr>
        <p:spPr>
          <a:xfrm>
            <a:off x="4918841" y="5618273"/>
            <a:ext cx="2393039" cy="369332"/>
          </a:xfrm>
          <a:prstGeom prst="rect">
            <a:avLst/>
          </a:prstGeom>
          <a:noFill/>
        </p:spPr>
        <p:txBody>
          <a:bodyPr wrap="square" rtlCol="0">
            <a:spAutoFit/>
          </a:bodyPr>
          <a:lstStyle/>
          <a:p>
            <a:pPr algn="r"/>
            <a:r>
              <a:rPr lang="en-US" dirty="0" smtClean="0"/>
              <a:t>www.ladefense.fr</a:t>
            </a:r>
            <a:endParaRPr lang="en-US" dirty="0"/>
          </a:p>
        </p:txBody>
      </p:sp>
    </p:spTree>
    <p:extLst>
      <p:ext uri="{BB962C8B-B14F-4D97-AF65-F5344CB8AC3E}">
        <p14:creationId xmlns:p14="http://schemas.microsoft.com/office/powerpoint/2010/main" val="3578602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5409616"/>
          </a:xfrm>
        </p:spPr>
        <p:txBody>
          <a:bodyPr/>
          <a:lstStyle/>
          <a:p>
            <a:r>
              <a:rPr lang="fa-IR" dirty="0" smtClean="0"/>
              <a:t/>
            </a:r>
            <a:br>
              <a:rPr lang="fa-IR" dirty="0" smtClean="0"/>
            </a:br>
            <a:r>
              <a:rPr lang="fa-IR" dirty="0"/>
              <a:t/>
            </a:r>
            <a:br>
              <a:rPr lang="fa-IR" dirty="0"/>
            </a:br>
            <a:r>
              <a:rPr lang="fa-IR" dirty="0" smtClean="0"/>
              <a:t/>
            </a:r>
            <a:br>
              <a:rPr lang="fa-IR" dirty="0" smtClean="0"/>
            </a:br>
            <a:endParaRPr lang="en-US" dirty="0"/>
          </a:p>
        </p:txBody>
      </p:sp>
      <p:sp>
        <p:nvSpPr>
          <p:cNvPr id="3" name="Subtitle 2"/>
          <p:cNvSpPr>
            <a:spLocks noGrp="1"/>
          </p:cNvSpPr>
          <p:nvPr>
            <p:ph type="subTitle" idx="1"/>
          </p:nvPr>
        </p:nvSpPr>
        <p:spPr>
          <a:xfrm>
            <a:off x="569406" y="2041614"/>
            <a:ext cx="10782302" cy="3650739"/>
          </a:xfrm>
          <a:noFill/>
          <a:ln>
            <a:noFill/>
          </a:ln>
        </p:spPr>
        <p:txBody>
          <a:bodyPr>
            <a:noAutofit/>
          </a:bodyPr>
          <a:lstStyle/>
          <a:p>
            <a:pPr algn="r" rtl="1">
              <a:lnSpc>
                <a:spcPct val="100000"/>
              </a:lnSpc>
            </a:pPr>
            <a: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تا سال 1956 تعدادی برج اداری در حوالی لادفانس ساخته شده </a:t>
            </a:r>
            <a:r>
              <a:rPr lang="fa-IR" sz="2800" dirty="0" smtClean="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بود.</a:t>
            </a:r>
            <a:r>
              <a:rPr lang="fa-IR" sz="2800" dirty="0">
                <a:ln w="0"/>
                <a:effectLst>
                  <a:outerShdw blurRad="38100" dist="19050" dir="2700000" algn="tl" rotWithShape="0">
                    <a:schemeClr val="dk1">
                      <a:alpha val="40000"/>
                    </a:schemeClr>
                  </a:outerShdw>
                </a:effectLst>
                <a:cs typeface="B Homa" panose="00000400000000000000" pitchFamily="2" charset="-78"/>
              </a:rPr>
              <a:t/>
            </a:r>
            <a:br>
              <a:rPr lang="fa-IR" sz="2800" dirty="0">
                <a:ln w="0"/>
                <a:effectLst>
                  <a:outerShdw blurRad="38100" dist="19050" dir="2700000" algn="tl" rotWithShape="0">
                    <a:schemeClr val="dk1">
                      <a:alpha val="40000"/>
                    </a:schemeClr>
                  </a:outerShdw>
                </a:effectLst>
                <a:cs typeface="B Homa" panose="00000400000000000000" pitchFamily="2" charset="-78"/>
              </a:rPr>
            </a:br>
            <a: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در سال 1985 </a:t>
            </a:r>
            <a:r>
              <a:rPr lang="fa-IR" sz="2800" dirty="0" smtClean="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اُ.پ.اَ.د </a:t>
            </a:r>
            <a: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(سازمان ساماندهی منطقه ی لادفانس) تشکیل و پیشرفت پروژه ی که امروز به نام لادفانس می شناسیم آغاز شد.</a:t>
            </a:r>
            <a:b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br>
            <a:r>
              <a:rPr lang="fa-IR" sz="2800" dirty="0" smtClean="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سازمان دولتی </a:t>
            </a:r>
            <a: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اُ.پ.اَ.د </a:t>
            </a:r>
            <a:r>
              <a:rPr lang="fa-IR" sz="2800" dirty="0" smtClean="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دارای این قدرت بود که زمین را پیدا کرده، یک منطقه ی توسعه تعیین کرده و ساخت و ساز را راه بیاندازد. </a:t>
            </a:r>
            <a:r>
              <a:rPr lang="fa-IR" sz="2800" dirty="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اُ.پ.اَ.د زمین </a:t>
            </a:r>
            <a:r>
              <a:rPr lang="fa-IR" sz="2800" dirty="0" smtClean="0">
                <a:ln w="0"/>
                <a:effectLst>
                  <a:outerShdw blurRad="38100" dist="19050" dir="2700000" algn="tl" rotWithShape="0">
                    <a:schemeClr val="dk1">
                      <a:alpha val="40000"/>
                    </a:schemeClr>
                  </a:outerShdw>
                </a:effectLst>
                <a:latin typeface="Adobe Arabic" pitchFamily="18" charset="-78"/>
                <a:cs typeface="B Homa" panose="00000400000000000000" pitchFamily="2" charset="-78"/>
              </a:rPr>
              <a:t>را خریده، 25000 نفر را اسکان مجدد داد. 9000 واحد مسکونی و چند صد کارخانه ی صنایع کوچک و صنعت را تخریب کرد و دفتری را برای طرح توسعه ایجاد کرد.</a:t>
            </a:r>
            <a:endParaRPr lang="en-US" sz="2800" dirty="0">
              <a:ln w="0"/>
              <a:effectLst>
                <a:outerShdw blurRad="38100" dist="19050" dir="2700000" algn="tl" rotWithShape="0">
                  <a:schemeClr val="dk1">
                    <a:alpha val="40000"/>
                  </a:schemeClr>
                </a:outerShdw>
              </a:effectLst>
              <a:cs typeface="B Homa" panose="00000400000000000000" pitchFamily="2" charset="-78"/>
            </a:endParaRPr>
          </a:p>
        </p:txBody>
      </p:sp>
      <p:sp>
        <p:nvSpPr>
          <p:cNvPr id="5" name="TextBox 4"/>
          <p:cNvSpPr txBox="1"/>
          <p:nvPr/>
        </p:nvSpPr>
        <p:spPr>
          <a:xfrm>
            <a:off x="1872343" y="845998"/>
            <a:ext cx="7630229" cy="707886"/>
          </a:xfrm>
          <a:prstGeom prst="rect">
            <a:avLst/>
          </a:prstGeom>
          <a:noFill/>
        </p:spPr>
        <p:txBody>
          <a:bodyPr wrap="square" rtlCol="0">
            <a:spAutoFit/>
          </a:bodyPr>
          <a:lstStyle/>
          <a:p>
            <a:pPr algn="ctr"/>
            <a:r>
              <a:rPr lang="fa-IR" sz="4000" dirty="0" smtClean="0">
                <a:ln w="0"/>
                <a:effectLst>
                  <a:outerShdw blurRad="38100" dist="19050" dir="2700000" algn="tl" rotWithShape="0">
                    <a:schemeClr val="dk1">
                      <a:alpha val="40000"/>
                    </a:schemeClr>
                  </a:outerShdw>
                </a:effectLst>
                <a:cs typeface="B Homa" panose="00000400000000000000" pitchFamily="2" charset="-78"/>
              </a:rPr>
              <a:t>نخستین قدم ها در شکل گیری لادفانس</a:t>
            </a:r>
            <a:endParaRPr lang="en-US" sz="4000" dirty="0">
              <a:ln w="0"/>
              <a:effectLst>
                <a:outerShdw blurRad="38100" dist="19050" dir="2700000" algn="tl" rotWithShape="0">
                  <a:schemeClr val="dk1">
                    <a:alpha val="40000"/>
                  </a:schemeClr>
                </a:outerShdw>
              </a:effectLst>
              <a:cs typeface="B Homa" panose="00000400000000000000" pitchFamily="2" charset="-78"/>
            </a:endParaRPr>
          </a:p>
        </p:txBody>
      </p:sp>
      <p:sp>
        <p:nvSpPr>
          <p:cNvPr id="7" name="TextBox 6"/>
          <p:cNvSpPr txBox="1"/>
          <p:nvPr/>
        </p:nvSpPr>
        <p:spPr>
          <a:xfrm>
            <a:off x="577316" y="6180083"/>
            <a:ext cx="4009697" cy="366550"/>
          </a:xfrm>
          <a:prstGeom prst="rect">
            <a:avLst/>
          </a:prstGeom>
          <a:noFill/>
        </p:spPr>
        <p:txBody>
          <a:bodyPr wrap="square" rtlCol="0">
            <a:spAutoFit/>
          </a:bodyPr>
          <a:lstStyle/>
          <a:p>
            <a:r>
              <a:rPr lang="fa-IR" dirty="0" smtClean="0">
                <a:cs typeface="B Homa" panose="00000400000000000000" pitchFamily="2" charset="-78"/>
              </a:rPr>
              <a:t>لنگ، 1391؛ 288</a:t>
            </a:r>
            <a:endParaRPr lang="en-US" dirty="0">
              <a:cs typeface="B Homa" panose="00000400000000000000" pitchFamily="2" charset="-78"/>
            </a:endParaRPr>
          </a:p>
        </p:txBody>
      </p:sp>
    </p:spTree>
    <p:extLst>
      <p:ext uri="{BB962C8B-B14F-4D97-AF65-F5344CB8AC3E}">
        <p14:creationId xmlns:p14="http://schemas.microsoft.com/office/powerpoint/2010/main" val="4127388640"/>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0768" y="416764"/>
            <a:ext cx="7656681" cy="869147"/>
          </a:xfrm>
          <a:noFill/>
          <a:ln w="19050">
            <a:noFill/>
          </a:ln>
          <a:effectLst/>
        </p:spPr>
        <p:style>
          <a:lnRef idx="2">
            <a:schemeClr val="dk1"/>
          </a:lnRef>
          <a:fillRef idx="1">
            <a:schemeClr val="lt1"/>
          </a:fillRef>
          <a:effectRef idx="0">
            <a:schemeClr val="dk1"/>
          </a:effectRef>
          <a:fontRef idx="minor">
            <a:schemeClr val="dk1"/>
          </a:fontRef>
        </p:style>
        <p:txBody>
          <a:bodyPr>
            <a:normAutofit/>
          </a:bodyPr>
          <a:lstStyle/>
          <a:p>
            <a:pPr algn="ctr"/>
            <a:endParaRPr lang="en-US" sz="4800" b="1" dirty="0">
              <a:ln>
                <a:solidFill>
                  <a:schemeClr val="accent1">
                    <a:lumMod val="50000"/>
                  </a:schemeClr>
                </a:solidFill>
              </a:ln>
              <a:effectLst>
                <a:outerShdw blurRad="38100" dist="38100" dir="2700000" algn="tl">
                  <a:srgbClr val="000000">
                    <a:alpha val="43137"/>
                  </a:srgbClr>
                </a:outerShdw>
              </a:effectLst>
              <a:cs typeface="B Homa" panose="00000400000000000000" pitchFamily="2" charset="-78"/>
            </a:endParaRPr>
          </a:p>
        </p:txBody>
      </p:sp>
      <p:sp>
        <p:nvSpPr>
          <p:cNvPr id="3" name="Subtitle 2"/>
          <p:cNvSpPr>
            <a:spLocks noGrp="1"/>
          </p:cNvSpPr>
          <p:nvPr>
            <p:ph type="subTitle" idx="1"/>
          </p:nvPr>
        </p:nvSpPr>
        <p:spPr>
          <a:xfrm>
            <a:off x="667512" y="1765738"/>
            <a:ext cx="10782300" cy="4087058"/>
          </a:xfrm>
        </p:spPr>
        <p:txBody>
          <a:bodyPr/>
          <a:lstStyle/>
          <a:p>
            <a:pPr algn="r" rtl="1"/>
            <a:endParaRPr lang="en-US" dirty="0"/>
          </a:p>
        </p:txBody>
      </p:sp>
      <p:sp>
        <p:nvSpPr>
          <p:cNvPr id="5" name="Horizontal Scroll 4"/>
          <p:cNvSpPr/>
          <p:nvPr/>
        </p:nvSpPr>
        <p:spPr>
          <a:xfrm>
            <a:off x="1907569" y="233052"/>
            <a:ext cx="8403078" cy="1292772"/>
          </a:xfrm>
          <a:prstGeom prst="horizontalScroll">
            <a:avLst/>
          </a:prstGeom>
          <a:ln>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graphicFrame>
        <p:nvGraphicFramePr>
          <p:cNvPr id="4" name="Diagram 3"/>
          <p:cNvGraphicFramePr/>
          <p:nvPr>
            <p:extLst/>
          </p:nvPr>
        </p:nvGraphicFramePr>
        <p:xfrm>
          <a:off x="5403824" y="1923393"/>
          <a:ext cx="6045988" cy="39294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p:cNvSpPr/>
          <p:nvPr/>
        </p:nvSpPr>
        <p:spPr>
          <a:xfrm>
            <a:off x="1064172" y="2396358"/>
            <a:ext cx="3894083" cy="2743201"/>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064171" y="2798462"/>
            <a:ext cx="3894083" cy="2308324"/>
          </a:xfrm>
          <a:prstGeom prst="rect">
            <a:avLst/>
          </a:prstGeom>
          <a:noFill/>
        </p:spPr>
        <p:txBody>
          <a:bodyPr wrap="square" rtlCol="0">
            <a:spAutoFit/>
          </a:bodyPr>
          <a:lstStyle/>
          <a:p>
            <a:pPr algn="ctr" rtl="1"/>
            <a:r>
              <a:rPr lang="fa-IR" sz="2400" b="1" dirty="0" smtClean="0">
                <a:cs typeface="B Homa" panose="00000400000000000000" pitchFamily="2" charset="-78"/>
              </a:rPr>
              <a:t>پرزیدنت دستن و ریموند بار نخست وزیر به این دلیل در طرح دخالت کردند که با وجود این که پروژه با بودجه ی دولت ساخته می شد، آینده ی اقتصادی لادفانس مشخص نبود</a:t>
            </a:r>
            <a:r>
              <a:rPr lang="fa-IR" sz="2000" dirty="0" smtClean="0">
                <a:cs typeface="B Homa" panose="00000400000000000000" pitchFamily="2" charset="-78"/>
              </a:rPr>
              <a:t>.(لنگ، 1391؛ 288)</a:t>
            </a:r>
            <a:endParaRPr lang="en-US" sz="2000" dirty="0">
              <a:cs typeface="B Homa" panose="00000400000000000000" pitchFamily="2" charset="-78"/>
            </a:endParaRPr>
          </a:p>
        </p:txBody>
      </p:sp>
      <p:pic>
        <p:nvPicPr>
          <p:cNvPr id="8" name="Picture 7"/>
          <p:cNvPicPr>
            <a:picLocks noChangeAspect="1"/>
          </p:cNvPicPr>
          <p:nvPr/>
        </p:nvPicPr>
        <p:blipFill rotWithShape="1">
          <a:blip r:embed="rId8">
            <a:extLst>
              <a:ext uri="{BEBA8EAE-BF5A-486C-A8C5-ECC9F3942E4B}">
                <a14:imgProps xmlns:a14="http://schemas.microsoft.com/office/drawing/2010/main">
                  <a14:imgLayer r:embed="rId9">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11029" t="10837" r="6994" b="48950"/>
          <a:stretch/>
        </p:blipFill>
        <p:spPr>
          <a:xfrm rot="10800000">
            <a:off x="-1" y="1765737"/>
            <a:ext cx="5735911" cy="47050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8"/>
          <p:cNvPicPr>
            <a:picLocks noChangeAspect="1"/>
          </p:cNvPicPr>
          <p:nvPr/>
        </p:nvPicPr>
        <p:blipFill rotWithShape="1">
          <a:blip r:embed="rId10">
            <a:extLst>
              <a:ext uri="{BEBA8EAE-BF5A-486C-A8C5-ECC9F3942E4B}">
                <a14:imgProps xmlns:a14="http://schemas.microsoft.com/office/drawing/2010/main">
                  <a14:imgLayer r:embed="rId9">
                    <a14:imgEffect>
                      <a14:sharpenSoften amount="25000"/>
                    </a14:imgEffect>
                    <a14:imgEffect>
                      <a14:colorTemperature colorTemp="5900"/>
                    </a14:imgEffect>
                    <a14:imgEffect>
                      <a14:brightnessContrast bright="-20000" contrast="40000"/>
                    </a14:imgEffect>
                  </a14:imgLayer>
                </a14:imgProps>
              </a:ext>
              <a:ext uri="{28A0092B-C50C-407E-A947-70E740481C1C}">
                <a14:useLocalDpi xmlns:a14="http://schemas.microsoft.com/office/drawing/2010/main" val="0"/>
              </a:ext>
            </a:extLst>
          </a:blip>
          <a:srcRect l="10437" t="56720" r="5429" b="6130"/>
          <a:stretch/>
        </p:blipFill>
        <p:spPr>
          <a:xfrm rot="10800000">
            <a:off x="5813351" y="1765737"/>
            <a:ext cx="6372224" cy="47050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Box 9"/>
          <p:cNvSpPr txBox="1"/>
          <p:nvPr/>
        </p:nvSpPr>
        <p:spPr>
          <a:xfrm>
            <a:off x="5863272" y="5824203"/>
            <a:ext cx="1619401" cy="584775"/>
          </a:xfrm>
          <a:prstGeom prst="rect">
            <a:avLst/>
          </a:prstGeom>
          <a:noFill/>
        </p:spPr>
        <p:txBody>
          <a:bodyPr wrap="square" rtlCol="0">
            <a:spAutoFit/>
          </a:bodyPr>
          <a:lstStyle/>
          <a:p>
            <a:pPr algn="ctr"/>
            <a:r>
              <a:rPr lang="fa-IR" sz="1600" dirty="0" smtClean="0">
                <a:cs typeface="B Homa" panose="00000400000000000000" pitchFamily="2" charset="-78"/>
              </a:rPr>
              <a:t>توده پیش بینی شده در سال 1970</a:t>
            </a:r>
            <a:endParaRPr lang="en-US" sz="1600" dirty="0">
              <a:cs typeface="B Homa" panose="00000400000000000000" pitchFamily="2" charset="-78"/>
            </a:endParaRPr>
          </a:p>
        </p:txBody>
      </p:sp>
      <p:sp>
        <p:nvSpPr>
          <p:cNvPr id="11" name="TextBox 10"/>
          <p:cNvSpPr txBox="1"/>
          <p:nvPr/>
        </p:nvSpPr>
        <p:spPr>
          <a:xfrm>
            <a:off x="3623471" y="5824204"/>
            <a:ext cx="2192944" cy="584775"/>
          </a:xfrm>
          <a:prstGeom prst="rect">
            <a:avLst/>
          </a:prstGeom>
          <a:noFill/>
        </p:spPr>
        <p:txBody>
          <a:bodyPr wrap="square" rtlCol="0">
            <a:spAutoFit/>
          </a:bodyPr>
          <a:lstStyle/>
          <a:p>
            <a:pPr algn="ctr"/>
            <a:r>
              <a:rPr lang="fa-IR" sz="1600" dirty="0" smtClean="0">
                <a:cs typeface="B Homa" panose="00000400000000000000" pitchFamily="2" charset="-78"/>
              </a:rPr>
              <a:t>وضعیت توده پروژه </a:t>
            </a:r>
            <a:r>
              <a:rPr lang="fa-IR" sz="1600" dirty="0">
                <a:cs typeface="B Homa" panose="00000400000000000000" pitchFamily="2" charset="-78"/>
              </a:rPr>
              <a:t>در </a:t>
            </a:r>
            <a:r>
              <a:rPr lang="fa-IR" sz="1600" dirty="0" smtClean="0">
                <a:cs typeface="B Homa" panose="00000400000000000000" pitchFamily="2" charset="-78"/>
              </a:rPr>
              <a:t>سال 2003 </a:t>
            </a:r>
            <a:endParaRPr lang="en-US" sz="1600" dirty="0">
              <a:cs typeface="B Homa" panose="00000400000000000000" pitchFamily="2" charset="-78"/>
            </a:endParaRPr>
          </a:p>
        </p:txBody>
      </p:sp>
      <p:sp>
        <p:nvSpPr>
          <p:cNvPr id="12" name="TextBox 11"/>
          <p:cNvSpPr txBox="1"/>
          <p:nvPr/>
        </p:nvSpPr>
        <p:spPr>
          <a:xfrm>
            <a:off x="275919" y="6449743"/>
            <a:ext cx="4009697" cy="366550"/>
          </a:xfrm>
          <a:prstGeom prst="rect">
            <a:avLst/>
          </a:prstGeom>
          <a:noFill/>
        </p:spPr>
        <p:txBody>
          <a:bodyPr wrap="square" rtlCol="0">
            <a:spAutoFit/>
          </a:bodyPr>
          <a:lstStyle/>
          <a:p>
            <a:r>
              <a:rPr lang="fa-IR" dirty="0" smtClean="0">
                <a:cs typeface="B Homa" panose="00000400000000000000" pitchFamily="2" charset="-78"/>
              </a:rPr>
              <a:t>لنگ، 1391؛289  </a:t>
            </a:r>
            <a:endParaRPr lang="en-US" dirty="0">
              <a:cs typeface="B Homa" panose="00000400000000000000" pitchFamily="2" charset="-78"/>
            </a:endParaRPr>
          </a:p>
        </p:txBody>
      </p:sp>
      <p:sp>
        <p:nvSpPr>
          <p:cNvPr id="13" name="TextBox 12"/>
          <p:cNvSpPr txBox="1"/>
          <p:nvPr/>
        </p:nvSpPr>
        <p:spPr>
          <a:xfrm>
            <a:off x="3232584" y="563223"/>
            <a:ext cx="6317815" cy="584775"/>
          </a:xfrm>
          <a:prstGeom prst="rect">
            <a:avLst/>
          </a:prstGeom>
          <a:noFill/>
        </p:spPr>
        <p:txBody>
          <a:bodyPr wrap="square" rtlCol="0">
            <a:spAutoFit/>
          </a:bodyPr>
          <a:lstStyle/>
          <a:p>
            <a:r>
              <a:rPr lang="fa-IR" sz="3200" b="1" dirty="0" smtClean="0">
                <a:solidFill>
                  <a:schemeClr val="bg1"/>
                </a:solidFill>
                <a:effectLst>
                  <a:outerShdw blurRad="38100" dist="38100" dir="2700000" algn="tl">
                    <a:srgbClr val="000000">
                      <a:alpha val="43137"/>
                    </a:srgbClr>
                  </a:outerShdw>
                </a:effectLst>
                <a:latin typeface="Adobe Arabic" pitchFamily="18" charset="-78"/>
                <a:cs typeface="B Homa" panose="00000400000000000000" pitchFamily="2" charset="-78"/>
              </a:rPr>
              <a:t>طرح های ارائه شده به منظور ساخت منطقه</a:t>
            </a:r>
            <a:endParaRPr lang="en-US" sz="3200" b="1" dirty="0">
              <a:solidFill>
                <a:schemeClr val="bg1"/>
              </a:solidFill>
              <a:effectLst>
                <a:outerShdw blurRad="38100" dist="38100" dir="2700000" algn="tl">
                  <a:srgbClr val="000000">
                    <a:alpha val="43137"/>
                  </a:srgbClr>
                </a:outerShdw>
              </a:effectLst>
              <a:cs typeface="B Homa" panose="00000400000000000000" pitchFamily="2" charset="-78"/>
            </a:endParaRPr>
          </a:p>
        </p:txBody>
      </p:sp>
    </p:spTree>
    <p:extLst>
      <p:ext uri="{BB962C8B-B14F-4D97-AF65-F5344CB8AC3E}">
        <p14:creationId xmlns:p14="http://schemas.microsoft.com/office/powerpoint/2010/main" val="4271128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01499" y="1474363"/>
            <a:ext cx="6189662" cy="4642246"/>
          </a:xfrm>
          <a:prstGeom prst="roundRect">
            <a:avLst>
              <a:gd name="adj" fmla="val 4167"/>
            </a:avLst>
          </a:prstGeom>
          <a:solidFill>
            <a:srgbClr val="FFFFFF"/>
          </a:solidFill>
          <a:ln w="76200" cap="sq">
            <a:solidFill>
              <a:schemeClr val="accent2">
                <a:lumMod val="75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aphicFrame>
        <p:nvGraphicFramePr>
          <p:cNvPr id="9" name="Diagram 8"/>
          <p:cNvGraphicFramePr/>
          <p:nvPr>
            <p:extLst>
              <p:ext uri="{D42A27DB-BD31-4B8C-83A1-F6EECF244321}">
                <p14:modId xmlns:p14="http://schemas.microsoft.com/office/powerpoint/2010/main" val="1948485102"/>
              </p:ext>
            </p:extLst>
          </p:nvPr>
        </p:nvGraphicFramePr>
        <p:xfrm>
          <a:off x="5575300" y="1"/>
          <a:ext cx="8369300" cy="67273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762000" y="762000"/>
            <a:ext cx="2364828" cy="369332"/>
          </a:xfrm>
          <a:prstGeom prst="rect">
            <a:avLst/>
          </a:prstGeom>
          <a:noFill/>
        </p:spPr>
        <p:txBody>
          <a:bodyPr wrap="square" rtlCol="0">
            <a:spAutoFit/>
          </a:bodyPr>
          <a:lstStyle/>
          <a:p>
            <a:r>
              <a:rPr lang="en-US" dirty="0" smtClean="0"/>
              <a:t>www.toorismog.com</a:t>
            </a:r>
            <a:endParaRPr lang="en-US" dirty="0"/>
          </a:p>
        </p:txBody>
      </p:sp>
    </p:spTree>
    <p:extLst>
      <p:ext uri="{BB962C8B-B14F-4D97-AF65-F5344CB8AC3E}">
        <p14:creationId xmlns:p14="http://schemas.microsoft.com/office/powerpoint/2010/main" val="31621992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6"/>
            <a:ext cx="10782300" cy="5488443"/>
          </a:xfrm>
        </p:spPr>
        <p:txBody>
          <a:bodyPr>
            <a:normAutofit fontScale="90000"/>
          </a:bodyPr>
          <a:lstStyle/>
          <a:p>
            <a:pPr algn="r" rtl="1"/>
            <a:r>
              <a:rPr lang="fa-IR" sz="3200" b="1" dirty="0" smtClean="0">
                <a:solidFill>
                  <a:schemeClr val="tx1"/>
                </a:solidFill>
                <a:cs typeface="B Homa" panose="00000400000000000000" pitchFamily="2" charset="-78"/>
              </a:rPr>
              <a:t>بخشی از محور بولوار حاشیه ای که امروز به اتمام رسیده است،  طاق  لا دفانس  است که  توسط  معمار هلندی </a:t>
            </a:r>
            <a:r>
              <a:rPr lang="fa-IR" sz="2800" dirty="0" smtClean="0">
                <a:solidFill>
                  <a:schemeClr val="tx1"/>
                </a:solidFill>
                <a:cs typeface="B Homa" panose="00000400000000000000" pitchFamily="2" charset="-78"/>
              </a:rPr>
              <a:t>(یوهان اوتو وون  اسپرکلسن)  </a:t>
            </a:r>
            <a:r>
              <a:rPr lang="fa-IR" sz="3200" b="1" dirty="0" smtClean="0">
                <a:solidFill>
                  <a:schemeClr val="tx1"/>
                </a:solidFill>
                <a:cs typeface="B Homa" panose="00000400000000000000" pitchFamily="2" charset="-78"/>
              </a:rPr>
              <a:t>طراحی شده است.</a:t>
            </a:r>
            <a:br>
              <a:rPr lang="fa-IR" sz="3200" b="1" dirty="0" smtClean="0">
                <a:solidFill>
                  <a:schemeClr val="tx1"/>
                </a:solidFill>
                <a:cs typeface="B Homa" panose="00000400000000000000" pitchFamily="2" charset="-78"/>
              </a:rPr>
            </a:br>
            <a:r>
              <a:rPr lang="fa-IR" sz="3200" b="1" dirty="0" smtClean="0">
                <a:solidFill>
                  <a:schemeClr val="tx1"/>
                </a:solidFill>
                <a:cs typeface="B Homa" panose="00000400000000000000" pitchFamily="2" charset="-78"/>
              </a:rPr>
              <a:t>طاق در سال </a:t>
            </a:r>
            <a:r>
              <a:rPr lang="fa-IR" sz="2800" b="1" u="sng" dirty="0" smtClean="0">
                <a:solidFill>
                  <a:schemeClr val="tx1"/>
                </a:solidFill>
                <a:cs typeface="B Homa" panose="00000400000000000000" pitchFamily="2" charset="-78"/>
              </a:rPr>
              <a:t>1983</a:t>
            </a:r>
            <a:r>
              <a:rPr lang="fa-IR" sz="3200" b="1" dirty="0" smtClean="0">
                <a:solidFill>
                  <a:schemeClr val="tx1"/>
                </a:solidFill>
                <a:cs typeface="B Homa" panose="00000400000000000000" pitchFamily="2" charset="-78"/>
              </a:rPr>
              <a:t> طراحی و در سال </a:t>
            </a:r>
            <a:r>
              <a:rPr lang="fa-IR" sz="2800" b="1" u="sng" dirty="0" smtClean="0">
                <a:solidFill>
                  <a:schemeClr val="tx1"/>
                </a:solidFill>
                <a:cs typeface="B Homa" panose="00000400000000000000" pitchFamily="2" charset="-78"/>
              </a:rPr>
              <a:t>1989</a:t>
            </a:r>
            <a:r>
              <a:rPr lang="fa-IR" sz="3200" b="1" dirty="0" smtClean="0">
                <a:solidFill>
                  <a:schemeClr val="tx1"/>
                </a:solidFill>
                <a:cs typeface="B Homa" panose="00000400000000000000" pitchFamily="2" charset="-78"/>
              </a:rPr>
              <a:t> یعنی یکصدسال پس از برج ایفل ساخته شد.</a:t>
            </a:r>
            <a:br>
              <a:rPr lang="fa-IR" sz="3200" b="1" dirty="0" smtClean="0">
                <a:solidFill>
                  <a:schemeClr val="tx1"/>
                </a:solidFill>
                <a:cs typeface="B Homa" panose="00000400000000000000" pitchFamily="2" charset="-78"/>
              </a:rPr>
            </a:br>
            <a:r>
              <a:rPr lang="fa-IR" sz="3200" b="1" dirty="0" smtClean="0">
                <a:solidFill>
                  <a:schemeClr val="tx1"/>
                </a:solidFill>
                <a:cs typeface="B Homa" panose="00000400000000000000" pitchFamily="2" charset="-78"/>
              </a:rPr>
              <a:t/>
            </a:r>
            <a:br>
              <a:rPr lang="fa-IR" sz="3200" b="1" dirty="0" smtClean="0">
                <a:solidFill>
                  <a:schemeClr val="tx1"/>
                </a:solidFill>
                <a:cs typeface="B Homa" panose="00000400000000000000" pitchFamily="2" charset="-78"/>
              </a:rPr>
            </a:br>
            <a:r>
              <a:rPr lang="fa-IR" sz="3200" b="1" dirty="0" smtClean="0">
                <a:solidFill>
                  <a:schemeClr val="tx1"/>
                </a:solidFill>
                <a:cs typeface="B Homa" panose="00000400000000000000" pitchFamily="2" charset="-78"/>
              </a:rPr>
              <a:t/>
            </a:r>
            <a:br>
              <a:rPr lang="fa-IR" sz="3200" b="1" dirty="0" smtClean="0">
                <a:solidFill>
                  <a:schemeClr val="tx1"/>
                </a:solidFill>
                <a:cs typeface="B Homa" panose="00000400000000000000" pitchFamily="2" charset="-78"/>
              </a:rPr>
            </a:br>
            <a:r>
              <a:rPr lang="fa-IR" sz="3200" dirty="0" smtClean="0">
                <a:cs typeface="B Homa" panose="00000400000000000000" pitchFamily="2" charset="-78"/>
              </a:rPr>
              <a:t/>
            </a:r>
            <a:br>
              <a:rPr lang="fa-IR" sz="3200" dirty="0" smtClean="0">
                <a:cs typeface="B Homa" panose="00000400000000000000" pitchFamily="2" charset="-78"/>
              </a:rPr>
            </a:br>
            <a:r>
              <a:rPr lang="fa-IR" sz="3200" dirty="0">
                <a:cs typeface="B Homa" panose="00000400000000000000" pitchFamily="2" charset="-78"/>
              </a:rPr>
              <a:t/>
            </a:r>
            <a:br>
              <a:rPr lang="fa-IR" sz="3200" dirty="0">
                <a:cs typeface="B Homa" panose="00000400000000000000" pitchFamily="2" charset="-78"/>
              </a:rPr>
            </a:br>
            <a:r>
              <a:rPr lang="fa-IR" sz="3200" dirty="0" smtClean="0">
                <a:cs typeface="B Homa" panose="00000400000000000000" pitchFamily="2" charset="-78"/>
              </a:rPr>
              <a:t/>
            </a:r>
            <a:br>
              <a:rPr lang="fa-IR" sz="3200" dirty="0" smtClean="0">
                <a:cs typeface="B Homa" panose="00000400000000000000" pitchFamily="2" charset="-78"/>
              </a:rPr>
            </a:br>
            <a:r>
              <a:rPr lang="fa-IR" sz="3200" dirty="0">
                <a:cs typeface="B Homa" panose="00000400000000000000" pitchFamily="2" charset="-78"/>
              </a:rPr>
              <a:t/>
            </a:r>
            <a:br>
              <a:rPr lang="fa-IR" sz="3200" dirty="0">
                <a:cs typeface="B Homa" panose="00000400000000000000" pitchFamily="2" charset="-78"/>
              </a:rPr>
            </a:br>
            <a:r>
              <a:rPr lang="fa-IR" sz="3200" dirty="0" smtClean="0">
                <a:cs typeface="B Homa" panose="00000400000000000000" pitchFamily="2" charset="-78"/>
              </a:rPr>
              <a:t/>
            </a:r>
            <a:br>
              <a:rPr lang="fa-IR" sz="3200" dirty="0" smtClean="0">
                <a:cs typeface="B Homa" panose="00000400000000000000" pitchFamily="2" charset="-78"/>
              </a:rPr>
            </a:br>
            <a:endParaRPr lang="en-US" sz="3200" dirty="0">
              <a:cs typeface="B Homa" panose="00000400000000000000" pitchFamily="2" charset="-78"/>
            </a:endParaRPr>
          </a:p>
        </p:txBody>
      </p:sp>
      <p:sp>
        <p:nvSpPr>
          <p:cNvPr id="5" name="TextBox 4"/>
          <p:cNvSpPr txBox="1"/>
          <p:nvPr/>
        </p:nvSpPr>
        <p:spPr>
          <a:xfrm>
            <a:off x="5655146" y="354967"/>
            <a:ext cx="5789198" cy="830997"/>
          </a:xfrm>
          <a:prstGeom prst="rect">
            <a:avLst/>
          </a:prstGeom>
          <a:noFill/>
        </p:spPr>
        <p:txBody>
          <a:bodyPr wrap="square" rtlCol="0">
            <a:spAutoFit/>
          </a:bodyPr>
          <a:lstStyle/>
          <a:p>
            <a:pPr algn="r"/>
            <a:r>
              <a:rPr lang="fa-IR" sz="4800" dirty="0" smtClean="0">
                <a:ln w="0"/>
                <a:effectLst>
                  <a:outerShdw blurRad="38100" dist="19050" dir="2700000" algn="tl" rotWithShape="0">
                    <a:schemeClr val="dk1">
                      <a:alpha val="40000"/>
                    </a:schemeClr>
                  </a:outerShdw>
                </a:effectLst>
                <a:cs typeface="B Homa" panose="00000400000000000000" pitchFamily="2" charset="-78"/>
              </a:rPr>
              <a:t>طاق لادفانس</a:t>
            </a:r>
            <a:endParaRPr lang="en-US" sz="4800" dirty="0">
              <a:ln w="0"/>
              <a:effectLst>
                <a:outerShdw blurRad="38100" dist="19050" dir="2700000" algn="tl" rotWithShape="0">
                  <a:schemeClr val="dk1">
                    <a:alpha val="40000"/>
                  </a:schemeClr>
                </a:outerShdw>
              </a:effectLst>
              <a:cs typeface="B Homa" panose="00000400000000000000" pitchFamily="2" charset="-78"/>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9981" y="3326524"/>
            <a:ext cx="3685041" cy="24599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5442" y="3326524"/>
            <a:ext cx="3689942" cy="24599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12" name="Diagram 11"/>
          <p:cNvGraphicFramePr/>
          <p:nvPr>
            <p:extLst/>
          </p:nvPr>
        </p:nvGraphicFramePr>
        <p:xfrm>
          <a:off x="208971" y="2601310"/>
          <a:ext cx="3100800" cy="31851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TextBox 8"/>
          <p:cNvSpPr txBox="1"/>
          <p:nvPr/>
        </p:nvSpPr>
        <p:spPr>
          <a:xfrm>
            <a:off x="3799489" y="5782000"/>
            <a:ext cx="2393039" cy="369332"/>
          </a:xfrm>
          <a:prstGeom prst="rect">
            <a:avLst/>
          </a:prstGeom>
          <a:noFill/>
        </p:spPr>
        <p:txBody>
          <a:bodyPr wrap="square" rtlCol="0">
            <a:spAutoFit/>
          </a:bodyPr>
          <a:lstStyle/>
          <a:p>
            <a:pPr algn="r"/>
            <a:r>
              <a:rPr lang="en-US" dirty="0" smtClean="0"/>
              <a:t>www.ladefense.fr</a:t>
            </a:r>
            <a:endParaRPr lang="en-US" dirty="0"/>
          </a:p>
        </p:txBody>
      </p:sp>
      <p:sp>
        <p:nvSpPr>
          <p:cNvPr id="11" name="TextBox 10"/>
          <p:cNvSpPr txBox="1"/>
          <p:nvPr/>
        </p:nvSpPr>
        <p:spPr>
          <a:xfrm>
            <a:off x="7709387" y="5838031"/>
            <a:ext cx="2393039" cy="369332"/>
          </a:xfrm>
          <a:prstGeom prst="rect">
            <a:avLst/>
          </a:prstGeom>
          <a:noFill/>
        </p:spPr>
        <p:txBody>
          <a:bodyPr wrap="square" rtlCol="0">
            <a:spAutoFit/>
          </a:bodyPr>
          <a:lstStyle/>
          <a:p>
            <a:pPr algn="r"/>
            <a:r>
              <a:rPr lang="en-US" dirty="0" smtClean="0"/>
              <a:t>www.ladefense.fr</a:t>
            </a:r>
            <a:endParaRPr lang="en-US" dirty="0"/>
          </a:p>
        </p:txBody>
      </p:sp>
    </p:spTree>
    <p:extLst>
      <p:ext uri="{BB962C8B-B14F-4D97-AF65-F5344CB8AC3E}">
        <p14:creationId xmlns:p14="http://schemas.microsoft.com/office/powerpoint/2010/main" val="20747700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1208</Words>
  <Application>Microsoft Office PowerPoint</Application>
  <PresentationFormat>Widescreen</PresentationFormat>
  <Paragraphs>128</Paragraphs>
  <Slides>16</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Adobe Arabic</vt:lpstr>
      <vt:lpstr>Arial</vt:lpstr>
      <vt:lpstr>B Homa</vt:lpstr>
      <vt:lpstr>Bookman Old Style</vt:lpstr>
      <vt:lpstr>Calibri</vt:lpstr>
      <vt:lpstr>CordiaUPC</vt:lpstr>
      <vt:lpstr>Rockwell</vt:lpstr>
      <vt:lpstr>Times New Roman</vt:lpstr>
      <vt:lpstr>Wingdings</vt:lpstr>
      <vt:lpstr>Damask</vt:lpstr>
      <vt:lpstr>PowerPoint Presentation</vt:lpstr>
      <vt:lpstr>فهرست</vt:lpstr>
      <vt:lpstr>PowerPoint Presentation</vt:lpstr>
      <vt:lpstr>علت نام گذاری منطقه ی لادفانس</vt:lpstr>
      <vt:lpstr>PowerPoint Presentation</vt:lpstr>
      <vt:lpstr>   </vt:lpstr>
      <vt:lpstr>PowerPoint Presentation</vt:lpstr>
      <vt:lpstr>PowerPoint Presentation</vt:lpstr>
      <vt:lpstr>بخشی از محور بولوار حاشیه ای که امروز به اتمام رسیده است،  طاق  لا دفانس  است که  توسط  معمار هلندی (یوهان اوتو وون  اسپرکلسن)  طراحی شده است. طاق در سال 1983 طراحی و در سال 1989 یعنی یکصدسال پس از برج ایفل ساخته شد.        </vt:lpstr>
      <vt:lpstr>مرکز ملی صنایع و فناوری با سقف مثلثی شکل خود یکی از اولین ساختمان های شاخص در منطقه بود و به عنوان محرکی برای توسعه های بعدی عمل کرد. این ساختمان توسط دولت به سبک معماری مدرن ساخته شده است.</vt:lpstr>
      <vt:lpstr>نقاط ضعف و قوت </vt:lpstr>
      <vt:lpstr>PowerPoint Presentation</vt:lpstr>
      <vt:lpstr>PowerPoint Presentation</vt:lpstr>
      <vt:lpstr>PowerPoint Presentation</vt:lpstr>
      <vt:lpstr>نتیجه گیری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2019-12-12T13:56:08Z</dcterms:created>
  <dcterms:modified xsi:type="dcterms:W3CDTF">2019-12-12T14:02:06Z</dcterms:modified>
</cp:coreProperties>
</file>