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97"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975" autoAdjust="0"/>
    <p:restoredTop sz="94660"/>
  </p:normalViewPr>
  <p:slideViewPr>
    <p:cSldViewPr snapToGrid="0">
      <p:cViewPr>
        <p:scale>
          <a:sx n="75" d="100"/>
          <a:sy n="75" d="100"/>
        </p:scale>
        <p:origin x="342"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20BC5BC-EDB8-4020-8B77-BDB5E5B9BA49}" type="datetimeFigureOut">
              <a:rPr lang="fa-IR" smtClean="0"/>
              <a:t>15/04/1441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0001BC-FD30-4F5E-81C7-CC2DFDEE66BB}" type="slidenum">
              <a:rPr lang="fa-IR" smtClean="0"/>
              <a:t>‹#›</a:t>
            </a:fld>
            <a:endParaRPr lang="fa-IR"/>
          </a:p>
        </p:txBody>
      </p:sp>
    </p:spTree>
    <p:extLst>
      <p:ext uri="{BB962C8B-B14F-4D97-AF65-F5344CB8AC3E}">
        <p14:creationId xmlns:p14="http://schemas.microsoft.com/office/powerpoint/2010/main" val="12496133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0BC5BC-EDB8-4020-8B77-BDB5E5B9BA49}" type="datetimeFigureOut">
              <a:rPr lang="fa-IR" smtClean="0"/>
              <a:t>15/04/1441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70001BC-FD30-4F5E-81C7-CC2DFDEE66BB}" type="slidenum">
              <a:rPr lang="fa-IR" smtClean="0"/>
              <a:t>‹#›</a:t>
            </a:fld>
            <a:endParaRPr lang="fa-IR"/>
          </a:p>
        </p:txBody>
      </p:sp>
    </p:spTree>
    <p:extLst>
      <p:ext uri="{BB962C8B-B14F-4D97-AF65-F5344CB8AC3E}">
        <p14:creationId xmlns:p14="http://schemas.microsoft.com/office/powerpoint/2010/main" val="5859084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2C8C57-33F9-4259-AC4F-0E3F5BEC9B94}" type="datetimeFigureOut">
              <a:rPr lang="en-US" smtClean="0"/>
              <a:t>12/12/2019</a:t>
            </a:fld>
            <a:endParaRPr lang="en-US" dirty="0"/>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86408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0BC5BC-EDB8-4020-8B77-BDB5E5B9BA49}" type="datetimeFigureOut">
              <a:rPr lang="fa-IR" smtClean="0"/>
              <a:t>15/04/1441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70001BC-FD30-4F5E-81C7-CC2DFDEE66BB}" type="slidenum">
              <a:rPr lang="fa-IR" smtClean="0"/>
              <a:t>‹#›</a:t>
            </a:fld>
            <a:endParaRPr lang="fa-IR"/>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8867993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0BC5BC-EDB8-4020-8B77-BDB5E5B9BA49}" type="datetimeFigureOut">
              <a:rPr lang="fa-IR" smtClean="0"/>
              <a:t>15/04/1441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70001BC-FD30-4F5E-81C7-CC2DFDEE66BB}" type="slidenum">
              <a:rPr lang="fa-IR" smtClean="0"/>
              <a:t>‹#›</a:t>
            </a:fld>
            <a:endParaRPr lang="fa-IR"/>
          </a:p>
        </p:txBody>
      </p:sp>
    </p:spTree>
    <p:extLst>
      <p:ext uri="{BB962C8B-B14F-4D97-AF65-F5344CB8AC3E}">
        <p14:creationId xmlns:p14="http://schemas.microsoft.com/office/powerpoint/2010/main" val="25388273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D20BC5BC-EDB8-4020-8B77-BDB5E5B9BA49}" type="datetimeFigureOut">
              <a:rPr lang="fa-IR" smtClean="0"/>
              <a:t>15/04/1441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B70001BC-FD30-4F5E-81C7-CC2DFDEE66BB}" type="slidenum">
              <a:rPr lang="fa-IR" smtClean="0"/>
              <a:t>‹#›</a:t>
            </a:fld>
            <a:endParaRPr lang="fa-IR"/>
          </a:p>
        </p:txBody>
      </p:sp>
    </p:spTree>
    <p:extLst>
      <p:ext uri="{BB962C8B-B14F-4D97-AF65-F5344CB8AC3E}">
        <p14:creationId xmlns:p14="http://schemas.microsoft.com/office/powerpoint/2010/main" val="25898434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D20BC5BC-EDB8-4020-8B77-BDB5E5B9BA49}" type="datetimeFigureOut">
              <a:rPr lang="fa-IR" smtClean="0"/>
              <a:t>15/04/1441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B70001BC-FD30-4F5E-81C7-CC2DFDEE66BB}" type="slidenum">
              <a:rPr lang="fa-IR" smtClean="0"/>
              <a:t>‹#›</a:t>
            </a:fld>
            <a:endParaRPr lang="fa-IR"/>
          </a:p>
        </p:txBody>
      </p:sp>
    </p:spTree>
    <p:extLst>
      <p:ext uri="{BB962C8B-B14F-4D97-AF65-F5344CB8AC3E}">
        <p14:creationId xmlns:p14="http://schemas.microsoft.com/office/powerpoint/2010/main" val="32775906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20BC5BC-EDB8-4020-8B77-BDB5E5B9BA49}" type="datetimeFigureOut">
              <a:rPr lang="fa-IR" smtClean="0"/>
              <a:t>15/04/1441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0001BC-FD30-4F5E-81C7-CC2DFDEE66BB}" type="slidenum">
              <a:rPr lang="fa-IR" smtClean="0"/>
              <a:t>‹#›</a:t>
            </a:fld>
            <a:endParaRPr lang="fa-IR"/>
          </a:p>
        </p:txBody>
      </p:sp>
    </p:spTree>
    <p:extLst>
      <p:ext uri="{BB962C8B-B14F-4D97-AF65-F5344CB8AC3E}">
        <p14:creationId xmlns:p14="http://schemas.microsoft.com/office/powerpoint/2010/main" val="17361409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20BC5BC-EDB8-4020-8B77-BDB5E5B9BA49}" type="datetimeFigureOut">
              <a:rPr lang="fa-IR" smtClean="0"/>
              <a:t>15/04/1441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0001BC-FD30-4F5E-81C7-CC2DFDEE66BB}" type="slidenum">
              <a:rPr lang="fa-IR" smtClean="0"/>
              <a:t>‹#›</a:t>
            </a:fld>
            <a:endParaRPr lang="fa-IR"/>
          </a:p>
        </p:txBody>
      </p:sp>
    </p:spTree>
    <p:extLst>
      <p:ext uri="{BB962C8B-B14F-4D97-AF65-F5344CB8AC3E}">
        <p14:creationId xmlns:p14="http://schemas.microsoft.com/office/powerpoint/2010/main" val="3026812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20BC5BC-EDB8-4020-8B77-BDB5E5B9BA49}" type="datetimeFigureOut">
              <a:rPr lang="fa-IR" smtClean="0"/>
              <a:t>15/04/1441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0001BC-FD30-4F5E-81C7-CC2DFDEE66BB}" type="slidenum">
              <a:rPr lang="fa-IR" smtClean="0"/>
              <a:t>‹#›</a:t>
            </a:fld>
            <a:endParaRPr lang="fa-IR"/>
          </a:p>
        </p:txBody>
      </p:sp>
    </p:spTree>
    <p:extLst>
      <p:ext uri="{BB962C8B-B14F-4D97-AF65-F5344CB8AC3E}">
        <p14:creationId xmlns:p14="http://schemas.microsoft.com/office/powerpoint/2010/main" val="36578007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smtClean="0"/>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20BC5BC-EDB8-4020-8B77-BDB5E5B9BA49}" type="datetimeFigureOut">
              <a:rPr lang="fa-IR" smtClean="0"/>
              <a:t>15/04/1441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0001BC-FD30-4F5E-81C7-CC2DFDEE66BB}" type="slidenum">
              <a:rPr lang="fa-IR" smtClean="0"/>
              <a:t>‹#›</a:t>
            </a:fld>
            <a:endParaRPr lang="fa-IR"/>
          </a:p>
        </p:txBody>
      </p:sp>
    </p:spTree>
    <p:extLst>
      <p:ext uri="{BB962C8B-B14F-4D97-AF65-F5344CB8AC3E}">
        <p14:creationId xmlns:p14="http://schemas.microsoft.com/office/powerpoint/2010/main" val="2293845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20BC5BC-EDB8-4020-8B77-BDB5E5B9BA49}" type="datetimeFigureOut">
              <a:rPr lang="fa-IR" smtClean="0"/>
              <a:t>15/04/1441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70001BC-FD30-4F5E-81C7-CC2DFDEE66BB}" type="slidenum">
              <a:rPr lang="fa-IR" smtClean="0"/>
              <a:t>‹#›</a:t>
            </a:fld>
            <a:endParaRPr lang="fa-IR"/>
          </a:p>
        </p:txBody>
      </p:sp>
    </p:spTree>
    <p:extLst>
      <p:ext uri="{BB962C8B-B14F-4D97-AF65-F5344CB8AC3E}">
        <p14:creationId xmlns:p14="http://schemas.microsoft.com/office/powerpoint/2010/main" val="805703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20BC5BC-EDB8-4020-8B77-BDB5E5B9BA49}" type="datetimeFigureOut">
              <a:rPr lang="fa-IR" smtClean="0"/>
              <a:t>15/04/1441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B70001BC-FD30-4F5E-81C7-CC2DFDEE66BB}" type="slidenum">
              <a:rPr lang="fa-IR" smtClean="0"/>
              <a:t>‹#›</a:t>
            </a:fld>
            <a:endParaRPr lang="fa-IR"/>
          </a:p>
        </p:txBody>
      </p:sp>
    </p:spTree>
    <p:extLst>
      <p:ext uri="{BB962C8B-B14F-4D97-AF65-F5344CB8AC3E}">
        <p14:creationId xmlns:p14="http://schemas.microsoft.com/office/powerpoint/2010/main" val="1143141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20BC5BC-EDB8-4020-8B77-BDB5E5B9BA49}" type="datetimeFigureOut">
              <a:rPr lang="fa-IR" smtClean="0"/>
              <a:t>15/04/1441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B70001BC-FD30-4F5E-81C7-CC2DFDEE66BB}" type="slidenum">
              <a:rPr lang="fa-IR" smtClean="0"/>
              <a:t>‹#›</a:t>
            </a:fld>
            <a:endParaRPr lang="fa-IR"/>
          </a:p>
        </p:txBody>
      </p:sp>
    </p:spTree>
    <p:extLst>
      <p:ext uri="{BB962C8B-B14F-4D97-AF65-F5344CB8AC3E}">
        <p14:creationId xmlns:p14="http://schemas.microsoft.com/office/powerpoint/2010/main" val="3001130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0BC5BC-EDB8-4020-8B77-BDB5E5B9BA49}" type="datetimeFigureOut">
              <a:rPr lang="fa-IR" smtClean="0"/>
              <a:t>15/04/1441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B70001BC-FD30-4F5E-81C7-CC2DFDEE66BB}" type="slidenum">
              <a:rPr lang="fa-IR" smtClean="0"/>
              <a:t>‹#›</a:t>
            </a:fld>
            <a:endParaRPr lang="fa-IR"/>
          </a:p>
        </p:txBody>
      </p:sp>
    </p:spTree>
    <p:extLst>
      <p:ext uri="{BB962C8B-B14F-4D97-AF65-F5344CB8AC3E}">
        <p14:creationId xmlns:p14="http://schemas.microsoft.com/office/powerpoint/2010/main" val="15685523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smtClean="0"/>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0BC5BC-EDB8-4020-8B77-BDB5E5B9BA49}" type="datetimeFigureOut">
              <a:rPr lang="fa-IR" smtClean="0"/>
              <a:t>15/04/1441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70001BC-FD30-4F5E-81C7-CC2DFDEE66BB}" type="slidenum">
              <a:rPr lang="fa-IR" smtClean="0"/>
              <a:t>‹#›</a:t>
            </a:fld>
            <a:endParaRPr lang="fa-IR"/>
          </a:p>
        </p:txBody>
      </p:sp>
    </p:spTree>
    <p:extLst>
      <p:ext uri="{BB962C8B-B14F-4D97-AF65-F5344CB8AC3E}">
        <p14:creationId xmlns:p14="http://schemas.microsoft.com/office/powerpoint/2010/main" val="17740965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0BC5BC-EDB8-4020-8B77-BDB5E5B9BA49}" type="datetimeFigureOut">
              <a:rPr lang="fa-IR" smtClean="0"/>
              <a:t>15/04/1441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70001BC-FD30-4F5E-81C7-CC2DFDEE66BB}" type="slidenum">
              <a:rPr lang="fa-IR" smtClean="0"/>
              <a:t>‹#›</a:t>
            </a:fld>
            <a:endParaRPr lang="fa-IR"/>
          </a:p>
        </p:txBody>
      </p:sp>
    </p:spTree>
    <p:extLst>
      <p:ext uri="{BB962C8B-B14F-4D97-AF65-F5344CB8AC3E}">
        <p14:creationId xmlns:p14="http://schemas.microsoft.com/office/powerpoint/2010/main" val="552055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D20BC5BC-EDB8-4020-8B77-BDB5E5B9BA49}" type="datetimeFigureOut">
              <a:rPr lang="fa-IR" smtClean="0"/>
              <a:t>15/04/1441</a:t>
            </a:fld>
            <a:endParaRPr lang="fa-IR"/>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70001BC-FD30-4F5E-81C7-CC2DFDEE66BB}" type="slidenum">
              <a:rPr lang="fa-IR" smtClean="0"/>
              <a:t>‹#›</a:t>
            </a:fld>
            <a:endParaRPr lang="fa-IR"/>
          </a:p>
        </p:txBody>
      </p:sp>
    </p:spTree>
    <p:extLst>
      <p:ext uri="{BB962C8B-B14F-4D97-AF65-F5344CB8AC3E}">
        <p14:creationId xmlns:p14="http://schemas.microsoft.com/office/powerpoint/2010/main" val="2237431341"/>
      </p:ext>
    </p:extLst>
  </p:cSld>
  <p:clrMap bg1="dk1" tx1="lt1" bg2="dk2" tx2="lt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 id="2147483711" r:id="rId14"/>
    <p:sldLayoutId id="2147483712" r:id="rId15"/>
    <p:sldLayoutId id="2147483713" r:id="rId16"/>
    <p:sldLayoutId id="2147483714" r:id="rId17"/>
  </p:sldLayoutIdLst>
  <p:txStyles>
    <p:titleStyle>
      <a:lvl1pPr algn="ctr" defTabSz="914400" rtl="1"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r" defTabSz="914400" rtl="1"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5.png"/><Relationship Id="rId1" Type="http://schemas.openxmlformats.org/officeDocument/2006/relationships/slideLayout" Target="../slideLayouts/slideLayout11.xml"/><Relationship Id="rId4" Type="http://schemas.openxmlformats.org/officeDocument/2006/relationships/image" Target="../media/image18.jpg"/></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1.xml"/><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2.jp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g"/><Relationship Id="rId1" Type="http://schemas.openxmlformats.org/officeDocument/2006/relationships/slideLayout" Target="../slideLayouts/slideLayout6.xml"/><Relationship Id="rId5" Type="http://schemas.openxmlformats.org/officeDocument/2006/relationships/hyperlink" Target="http://www.sacred/" TargetMode="External"/><Relationship Id="rId4" Type="http://schemas.openxmlformats.org/officeDocument/2006/relationships/hyperlink" Target="http://www.google/"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1.jpeg"/><Relationship Id="rId1" Type="http://schemas.openxmlformats.org/officeDocument/2006/relationships/slideLayout" Target="../slideLayouts/slideLayout6.xml"/><Relationship Id="rId4" Type="http://schemas.openxmlformats.org/officeDocument/2006/relationships/hyperlink" Target="http://www.sacred/"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1.xml"/><Relationship Id="rId5" Type="http://schemas.openxmlformats.org/officeDocument/2006/relationships/hyperlink" Target="http://www.st/" TargetMode="External"/><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11.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98700" y="1663700"/>
            <a:ext cx="7683500" cy="3447098"/>
          </a:xfrm>
          <a:prstGeom prst="rect">
            <a:avLst/>
          </a:prstGeom>
          <a:noFill/>
        </p:spPr>
        <p:txBody>
          <a:bodyPr wrap="square" rtlCol="0">
            <a:spAutoFit/>
          </a:bodyPr>
          <a:lstStyle/>
          <a:p>
            <a:pPr algn="ctr"/>
            <a:endParaRPr lang="fa-IR" sz="8000" dirty="0" smtClean="0">
              <a:cs typeface="B Homa" panose="00000400000000000000" pitchFamily="2" charset="-78"/>
            </a:endParaRPr>
          </a:p>
          <a:p>
            <a:pPr algn="ctr"/>
            <a:r>
              <a:rPr lang="fa-IR" sz="5400" dirty="0" smtClean="0">
                <a:ln w="0"/>
                <a:effectLst>
                  <a:outerShdw blurRad="38100" dist="19050" dir="2700000" algn="tl" rotWithShape="0">
                    <a:schemeClr val="dk1">
                      <a:alpha val="40000"/>
                    </a:schemeClr>
                  </a:outerShdw>
                </a:effectLst>
                <a:cs typeface="B Homa" panose="00000400000000000000" pitchFamily="2" charset="-78"/>
              </a:rPr>
              <a:t>معرفی و بررسی میدان </a:t>
            </a:r>
            <a:r>
              <a:rPr lang="fa-IR" sz="5400" dirty="0" smtClean="0">
                <a:ln w="0"/>
                <a:effectLst>
                  <a:outerShdw blurRad="38100" dist="19050" dir="2700000" algn="tl" rotWithShape="0">
                    <a:schemeClr val="dk1">
                      <a:alpha val="40000"/>
                    </a:schemeClr>
                  </a:outerShdw>
                </a:effectLst>
                <a:cs typeface="B Homa" panose="00000400000000000000" pitchFamily="2" charset="-78"/>
              </a:rPr>
              <a:t>سن پیتر</a:t>
            </a:r>
          </a:p>
          <a:p>
            <a:pPr algn="ctr"/>
            <a:endParaRPr lang="fa-IR" sz="4800" dirty="0" smtClean="0">
              <a:cs typeface="B Homa" panose="00000400000000000000" pitchFamily="2" charset="-78"/>
            </a:endParaRPr>
          </a:p>
          <a:p>
            <a:pPr algn="ctr"/>
            <a:endParaRPr lang="en-US" sz="3600" dirty="0">
              <a:cs typeface="B Homa" panose="00000400000000000000" pitchFamily="2" charset="-78"/>
            </a:endParaRPr>
          </a:p>
        </p:txBody>
      </p:sp>
    </p:spTree>
    <p:extLst>
      <p:ext uri="{BB962C8B-B14F-4D97-AF65-F5344CB8AC3E}">
        <p14:creationId xmlns:p14="http://schemas.microsoft.com/office/powerpoint/2010/main" val="2848152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p:txBody>
          <a:bodyPr/>
          <a:lstStyle/>
          <a:p>
            <a:endParaRPr lang="en-US" dirty="0"/>
          </a:p>
        </p:txBody>
      </p:sp>
      <p:sp>
        <p:nvSpPr>
          <p:cNvPr id="4" name="TextBox 3"/>
          <p:cNvSpPr txBox="1"/>
          <p:nvPr/>
        </p:nvSpPr>
        <p:spPr>
          <a:xfrm>
            <a:off x="7750628" y="-13905"/>
            <a:ext cx="2510971" cy="523220"/>
          </a:xfrm>
          <a:prstGeom prst="rect">
            <a:avLst/>
          </a:prstGeom>
          <a:noFill/>
        </p:spPr>
        <p:txBody>
          <a:bodyPr wrap="square" rtlCol="0">
            <a:spAutoFit/>
          </a:bodyPr>
          <a:lstStyle/>
          <a:p>
            <a:pPr algn="r" rtl="1"/>
            <a:r>
              <a:rPr lang="fa-IR" sz="2800" b="1" dirty="0" smtClean="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rPr>
              <a:t>فواره ها</a:t>
            </a:r>
            <a:endParaRPr lang="en-US" sz="2800" b="1" dirty="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endParaRPr>
          </a:p>
        </p:txBody>
      </p:sp>
      <p:sp>
        <p:nvSpPr>
          <p:cNvPr id="5" name="TextBox 4"/>
          <p:cNvSpPr txBox="1"/>
          <p:nvPr/>
        </p:nvSpPr>
        <p:spPr>
          <a:xfrm>
            <a:off x="957942" y="743973"/>
            <a:ext cx="9303657" cy="1047979"/>
          </a:xfrm>
          <a:prstGeom prst="rect">
            <a:avLst/>
          </a:prstGeom>
          <a:noFill/>
        </p:spPr>
        <p:txBody>
          <a:bodyPr wrap="square" rtlCol="0">
            <a:spAutoFit/>
          </a:bodyPr>
          <a:lstStyle/>
          <a:p>
            <a:pPr algn="just" rtl="1">
              <a:lnSpc>
                <a:spcPct val="115000"/>
              </a:lnSpc>
              <a:spcAft>
                <a:spcPts val="1000"/>
              </a:spcAft>
            </a:pPr>
            <a:r>
              <a:rPr lang="ar-SA" dirty="0">
                <a:ea typeface="Times New Roman"/>
                <a:cs typeface="B Homa" panose="00000400000000000000" pitchFamily="2" charset="-78"/>
              </a:rPr>
              <a:t>در سال 1613 یک فواره توسط کارلو </a:t>
            </a:r>
            <a:r>
              <a:rPr lang="fa-IR" dirty="0">
                <a:ea typeface="Times New Roman"/>
                <a:cs typeface="B Homa" panose="00000400000000000000" pitchFamily="2" charset="-78"/>
              </a:rPr>
              <a:t>مادرنو</a:t>
            </a:r>
            <a:r>
              <a:rPr lang="en-US" dirty="0">
                <a:latin typeface="Arial"/>
                <a:ea typeface="Times New Roman"/>
                <a:cs typeface="B Homa" panose="00000400000000000000" pitchFamily="2" charset="-78"/>
              </a:rPr>
              <a:t> </a:t>
            </a:r>
            <a:r>
              <a:rPr lang="ar-SA" dirty="0">
                <a:latin typeface="Arial"/>
                <a:ea typeface="Times New Roman"/>
                <a:cs typeface="B Homa" panose="00000400000000000000" pitchFamily="2" charset="-78"/>
              </a:rPr>
              <a:t>طراحی شد و در میدان در سمت راست ستون هرمی شکل سنگی در مرکز نصب شده بود. برای حفظ تقارن، </a:t>
            </a:r>
            <a:r>
              <a:rPr lang="fa-IR" dirty="0">
                <a:ea typeface="Times New Roman"/>
                <a:cs typeface="B Homa" panose="00000400000000000000" pitchFamily="2" charset="-78"/>
              </a:rPr>
              <a:t>برنینی </a:t>
            </a:r>
            <a:r>
              <a:rPr lang="ar-SA" dirty="0">
                <a:latin typeface="Arial"/>
                <a:ea typeface="Times New Roman"/>
                <a:cs typeface="B Homa" panose="00000400000000000000" pitchFamily="2" charset="-78"/>
              </a:rPr>
              <a:t>تصمیم به نصب یک کپی مشابه از چشمه در سمت چپ گرفت. چشمه در سال 1677 توسط کارلوفونتانا ایجاد می شود</a:t>
            </a:r>
            <a:r>
              <a:rPr lang="fa-IR" dirty="0">
                <a:latin typeface="Arial"/>
                <a:ea typeface="Times New Roman"/>
                <a:cs typeface="B Homa" panose="00000400000000000000" pitchFamily="2" charset="-78"/>
              </a:rPr>
              <a:t>.</a:t>
            </a:r>
            <a:endParaRPr lang="en-US" dirty="0">
              <a:ea typeface="Times New Roman"/>
              <a:cs typeface="B Homa" panose="00000400000000000000"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7814" y="2721428"/>
            <a:ext cx="5143860" cy="3107871"/>
          </a:xfrm>
          <a:prstGeom prst="rect">
            <a:avLst/>
          </a:prstGeom>
          <a:ln w="228600" cap="sq" cmpd="thickThin">
            <a:solidFill>
              <a:schemeClr val="accent1"/>
            </a:solidFill>
            <a:prstDash val="solid"/>
            <a:miter lim="800000"/>
          </a:ln>
          <a:effectLst>
            <a:innerShdw blurRad="76200">
              <a:srgbClr val="000000"/>
            </a:innerShdw>
          </a:effectLst>
        </p:spPr>
      </p:pic>
      <p:sp>
        <p:nvSpPr>
          <p:cNvPr id="7" name="Rectangle 6"/>
          <p:cNvSpPr/>
          <p:nvPr/>
        </p:nvSpPr>
        <p:spPr>
          <a:xfrm>
            <a:off x="4672736" y="3990882"/>
            <a:ext cx="624114" cy="653143"/>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6995885" y="3995056"/>
            <a:ext cx="754743" cy="653143"/>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13009" y="3645816"/>
            <a:ext cx="2706781" cy="2502872"/>
          </a:xfrm>
          <a:prstGeom prst="rect">
            <a:avLst/>
          </a:prstGeom>
          <a:ln w="228600" cap="sq" cmpd="thickThin">
            <a:solidFill>
              <a:schemeClr val="accent1"/>
            </a:solidFill>
            <a:prstDash val="solid"/>
            <a:miter lim="800000"/>
          </a:ln>
          <a:effectLst>
            <a:innerShdw blurRad="76200">
              <a:srgbClr val="000000"/>
            </a:innerShdw>
          </a:effectLst>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788" y="3670665"/>
            <a:ext cx="2857691" cy="2552714"/>
          </a:xfrm>
          <a:prstGeom prst="rect">
            <a:avLst/>
          </a:prstGeom>
          <a:ln w="228600" cap="sq" cmpd="thickThin">
            <a:solidFill>
              <a:schemeClr val="accent1"/>
            </a:solidFill>
            <a:prstDash val="solid"/>
            <a:miter lim="800000"/>
          </a:ln>
          <a:effectLst>
            <a:innerShdw blurRad="76200">
              <a:srgbClr val="000000"/>
            </a:innerShdw>
          </a:effectLst>
        </p:spPr>
      </p:pic>
      <p:sp>
        <p:nvSpPr>
          <p:cNvPr id="2" name="Right Arrow 1"/>
          <p:cNvSpPr/>
          <p:nvPr/>
        </p:nvSpPr>
        <p:spPr>
          <a:xfrm rot="1151590">
            <a:off x="7700399" y="4513519"/>
            <a:ext cx="2387600" cy="2216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Left Arrow 10"/>
          <p:cNvSpPr/>
          <p:nvPr/>
        </p:nvSpPr>
        <p:spPr>
          <a:xfrm rot="19999830">
            <a:off x="2848555" y="4447516"/>
            <a:ext cx="1890486" cy="2225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117287" y="5863301"/>
            <a:ext cx="2009192" cy="3251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rPr>
              <a:t>www.all.free.photos.com</a:t>
            </a:r>
            <a:endParaRPr lang="en-US" sz="1100" dirty="0">
              <a:ln w="0"/>
              <a:solidFill>
                <a:schemeClr val="accent1"/>
              </a:solidFill>
              <a:effectLst>
                <a:outerShdw blurRad="38100" dist="25400" dir="5400000" algn="ctr" rotWithShape="0">
                  <a:srgbClr val="6E747A">
                    <a:alpha val="43000"/>
                  </a:srgbClr>
                </a:outerShdw>
              </a:effectLst>
            </a:endParaRPr>
          </a:p>
        </p:txBody>
      </p:sp>
      <p:sp>
        <p:nvSpPr>
          <p:cNvPr id="13" name="Rectangle 12"/>
          <p:cNvSpPr/>
          <p:nvPr/>
        </p:nvSpPr>
        <p:spPr>
          <a:xfrm>
            <a:off x="6732482" y="5492112"/>
            <a:ext cx="2009192" cy="3251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rPr>
              <a:t>www.all.free.photos.com</a:t>
            </a:r>
            <a:endParaRPr lang="en-US" sz="1100" dirty="0">
              <a:ln w="0"/>
              <a:solidFill>
                <a:schemeClr val="accent1"/>
              </a:solidFill>
              <a:effectLst>
                <a:outerShdw blurRad="38100" dist="25400" dir="5400000" algn="ctr" rotWithShape="0">
                  <a:srgbClr val="6E747A">
                    <a:alpha val="43000"/>
                  </a:srgbClr>
                </a:outerShdw>
              </a:effectLst>
            </a:endParaRPr>
          </a:p>
        </p:txBody>
      </p:sp>
      <p:sp>
        <p:nvSpPr>
          <p:cNvPr id="14" name="Rectangle 13"/>
          <p:cNvSpPr/>
          <p:nvPr/>
        </p:nvSpPr>
        <p:spPr>
          <a:xfrm>
            <a:off x="9910598" y="5821178"/>
            <a:ext cx="2009192" cy="3251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rPr>
              <a:t>www.all.free.photos.com</a:t>
            </a:r>
            <a:endParaRPr lang="en-US" sz="110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7855543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6" presetClass="entr" presetSubtype="21"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par>
                                <p:cTn id="28" presetID="16" presetClass="entr" presetSubtype="21"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inVertical)">
                                      <p:cBhvr>
                                        <p:cTn id="30" dur="500"/>
                                        <p:tgtEl>
                                          <p:spTgt spid="10"/>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inVertical)">
                                      <p:cBhvr>
                                        <p:cTn id="33" dur="500"/>
                                        <p:tgtEl>
                                          <p:spTgt spid="12"/>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arn(inVertical)">
                                      <p:cBhvr>
                                        <p:cTn id="36" dur="500"/>
                                        <p:tgtEl>
                                          <p:spTgt spid="2"/>
                                        </p:tgtEl>
                                      </p:cBhvr>
                                    </p:animEffect>
                                  </p:childTnLst>
                                </p:cTn>
                              </p:par>
                              <p:par>
                                <p:cTn id="37" presetID="16" presetClass="entr" presetSubtype="21"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arn(inVertical)">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P spid="8" grpId="0" animBg="1"/>
      <p:bldP spid="2" grpId="0" animBg="1"/>
      <p:bldP spid="11" grpId="0" animBg="1"/>
      <p:bldP spid="12" grpId="0" animBg="1"/>
      <p:bldP spid="13"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p:txBody>
          <a:bodyPr/>
          <a:lstStyle/>
          <a:p>
            <a:endParaRPr lang="en-US" dirty="0"/>
          </a:p>
        </p:txBody>
      </p:sp>
      <p:sp>
        <p:nvSpPr>
          <p:cNvPr id="4" name="TextBox 3"/>
          <p:cNvSpPr txBox="1"/>
          <p:nvPr/>
        </p:nvSpPr>
        <p:spPr>
          <a:xfrm>
            <a:off x="8666843" y="45152"/>
            <a:ext cx="2046514" cy="523220"/>
          </a:xfrm>
          <a:prstGeom prst="rect">
            <a:avLst/>
          </a:prstGeom>
          <a:noFill/>
        </p:spPr>
        <p:txBody>
          <a:bodyPr wrap="square" rtlCol="0">
            <a:spAutoFit/>
          </a:bodyPr>
          <a:lstStyle/>
          <a:p>
            <a:r>
              <a:rPr lang="fa-IR" sz="2800" b="1" dirty="0" smtClean="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rPr>
              <a:t>سنگ فرش</a:t>
            </a:r>
            <a:endParaRPr lang="en-US" sz="2800" b="1" dirty="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endParaRPr>
          </a:p>
        </p:txBody>
      </p:sp>
      <p:sp>
        <p:nvSpPr>
          <p:cNvPr id="5" name="TextBox 4"/>
          <p:cNvSpPr txBox="1"/>
          <p:nvPr/>
        </p:nvSpPr>
        <p:spPr>
          <a:xfrm>
            <a:off x="1686517" y="732710"/>
            <a:ext cx="8519886" cy="923330"/>
          </a:xfrm>
          <a:prstGeom prst="rect">
            <a:avLst/>
          </a:prstGeom>
          <a:noFill/>
        </p:spPr>
        <p:txBody>
          <a:bodyPr wrap="square" rtlCol="0">
            <a:spAutoFit/>
          </a:bodyPr>
          <a:lstStyle/>
          <a:p>
            <a:pPr algn="r" rtl="1"/>
            <a:r>
              <a:rPr lang="ar-SA" dirty="0">
                <a:cs typeface="B Homa" panose="00000400000000000000" pitchFamily="2" charset="-78"/>
              </a:rPr>
              <a:t>در </a:t>
            </a:r>
            <a:r>
              <a:rPr lang="fa-IR" dirty="0">
                <a:cs typeface="B Homa" panose="00000400000000000000" pitchFamily="2" charset="-78"/>
              </a:rPr>
              <a:t>۱۸۱۷</a:t>
            </a:r>
            <a:r>
              <a:rPr lang="ar-SA" dirty="0">
                <a:cs typeface="B Homa" panose="00000400000000000000" pitchFamily="2" charset="-78"/>
              </a:rPr>
              <a:t> سنگ‌فرش‌های مدوری بدور هرم وسط قرار داده شدند تا با قرار گیری نوکِ سایه ستون در ظهر بر آنها، نشانه‌های </a:t>
            </a:r>
            <a:r>
              <a:rPr lang="fa-IR" dirty="0" smtClean="0">
                <a:cs typeface="B Homa" panose="00000400000000000000" pitchFamily="2" charset="-78"/>
              </a:rPr>
              <a:t>منطقه البروج</a:t>
            </a:r>
            <a:r>
              <a:rPr lang="en-US" dirty="0">
                <a:cs typeface="B Homa" panose="00000400000000000000" pitchFamily="2" charset="-78"/>
              </a:rPr>
              <a:t> </a:t>
            </a:r>
            <a:r>
              <a:rPr lang="ar-SA" dirty="0">
                <a:cs typeface="B Homa" panose="00000400000000000000" pitchFamily="2" charset="-78"/>
              </a:rPr>
              <a:t>قابل تشخیص شوند. در این میان، </a:t>
            </a:r>
            <a:r>
              <a:rPr lang="fa-IR" dirty="0" smtClean="0">
                <a:cs typeface="B Homa" panose="00000400000000000000" pitchFamily="2" charset="-78"/>
              </a:rPr>
              <a:t>هرم</a:t>
            </a:r>
            <a:r>
              <a:rPr lang="en-US" dirty="0">
                <a:cs typeface="B Homa" panose="00000400000000000000" pitchFamily="2" charset="-78"/>
              </a:rPr>
              <a:t> </a:t>
            </a:r>
            <a:r>
              <a:rPr lang="ar-SA" dirty="0" smtClean="0">
                <a:cs typeface="B Homa" panose="00000400000000000000" pitchFamily="2" charset="-78"/>
              </a:rPr>
              <a:t>میانه </a:t>
            </a:r>
            <a:r>
              <a:rPr lang="ar-SA" dirty="0">
                <a:cs typeface="B Homa" panose="00000400000000000000" pitchFamily="2" charset="-78"/>
              </a:rPr>
              <a:t>میدان بعنوان عقربه </a:t>
            </a:r>
            <a:r>
              <a:rPr lang="fa-IR" dirty="0" smtClean="0">
                <a:cs typeface="B Homa" panose="00000400000000000000" pitchFamily="2" charset="-78"/>
              </a:rPr>
              <a:t>ساعت آفتابی</a:t>
            </a:r>
            <a:r>
              <a:rPr lang="en-US" dirty="0">
                <a:cs typeface="B Homa" panose="00000400000000000000" pitchFamily="2" charset="-78"/>
              </a:rPr>
              <a:t> </a:t>
            </a:r>
            <a:r>
              <a:rPr lang="ar-SA" dirty="0">
                <a:cs typeface="B Homa" panose="00000400000000000000" pitchFamily="2" charset="-78"/>
              </a:rPr>
              <a:t>غول پیکر میدان عمل می‌کند</a:t>
            </a:r>
            <a:endParaRPr lang="en-US" dirty="0">
              <a:cs typeface="B Homa" panose="00000400000000000000"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359" y="3302198"/>
            <a:ext cx="5618842" cy="3033498"/>
          </a:xfrm>
          <a:prstGeom prst="rect">
            <a:avLst/>
          </a:prstGeom>
          <a:ln w="228600" cap="sq" cmpd="thickThin">
            <a:solidFill>
              <a:schemeClr val="accent1"/>
            </a:solidFill>
            <a:prstDash val="solid"/>
            <a:miter lim="800000"/>
          </a:ln>
          <a:effectLst>
            <a:innerShdw blurRad="76200">
              <a:srgbClr val="000000"/>
            </a:innerShdw>
          </a:effec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7251" y="3302196"/>
            <a:ext cx="5145221" cy="3033499"/>
          </a:xfrm>
          <a:prstGeom prst="rect">
            <a:avLst/>
          </a:prstGeom>
          <a:ln w="228600" cap="sq" cmpd="thickThin">
            <a:solidFill>
              <a:schemeClr val="accent1"/>
            </a:solidFill>
            <a:prstDash val="solid"/>
            <a:miter lim="800000"/>
          </a:ln>
          <a:effectLst>
            <a:innerShdw blurRad="76200">
              <a:srgbClr val="000000"/>
            </a:innerShdw>
          </a:effectLst>
        </p:spPr>
      </p:pic>
      <p:sp>
        <p:nvSpPr>
          <p:cNvPr id="9" name="Rectangle 8"/>
          <p:cNvSpPr/>
          <p:nvPr/>
        </p:nvSpPr>
        <p:spPr>
          <a:xfrm>
            <a:off x="3909009" y="6002811"/>
            <a:ext cx="2009192" cy="3251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rPr>
              <a:t>www.all.free.photos.com</a:t>
            </a:r>
            <a:endParaRPr lang="en-US" sz="1100" dirty="0">
              <a:ln w="0"/>
              <a:solidFill>
                <a:schemeClr val="accent1"/>
              </a:solidFill>
              <a:effectLst>
                <a:outerShdw blurRad="38100" dist="25400" dir="5400000" algn="ctr" rotWithShape="0">
                  <a:srgbClr val="6E747A">
                    <a:alpha val="43000"/>
                  </a:srgbClr>
                </a:outerShdw>
              </a:effectLst>
            </a:endParaRPr>
          </a:p>
        </p:txBody>
      </p:sp>
      <p:sp>
        <p:nvSpPr>
          <p:cNvPr id="10" name="Rectangle 9"/>
          <p:cNvSpPr/>
          <p:nvPr/>
        </p:nvSpPr>
        <p:spPr>
          <a:xfrm>
            <a:off x="9833280" y="6029301"/>
            <a:ext cx="2009192" cy="3251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rPr>
              <a:t>www.all.free.photos.com</a:t>
            </a:r>
            <a:endParaRPr lang="en-US" sz="110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5126879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16" presetClass="entr" presetSubtype="21"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6281" y="704378"/>
            <a:ext cx="8833104" cy="1371600"/>
          </a:xfrm>
        </p:spPr>
        <p:txBody>
          <a:bodyPr/>
          <a:lstStyle/>
          <a:p>
            <a:pPr algn="r" rtl="1"/>
            <a:r>
              <a:rPr lang="fa-IR" sz="1800" dirty="0">
                <a:solidFill>
                  <a:schemeClr val="tx1"/>
                </a:solidFill>
                <a:cs typeface="B Homa" panose="00000400000000000000" pitchFamily="2" charset="-78"/>
              </a:rPr>
              <a:t>یکی دیگر ازتعلقات کالبدی میدان سن پیتر که به کرات به چشم می خورد تعدد مجسمه های زیبا می باشد.این مجسمه ها که بیشتر دارای مضامین مذهبی می باشد برروی رواقهای بیضی شکل میدان و خود کلیسا قرار گرفته است.</a:t>
            </a:r>
            <a:r>
              <a:rPr lang="en-US" b="1" dirty="0">
                <a:cs typeface="B Homa" panose="00000400000000000000" pitchFamily="2" charset="-78"/>
              </a:rPr>
              <a:t/>
            </a:r>
            <a:br>
              <a:rPr lang="en-US" b="1" dirty="0">
                <a:cs typeface="B Homa" panose="00000400000000000000" pitchFamily="2" charset="-78"/>
              </a:rPr>
            </a:br>
            <a:endParaRPr lang="en-US" dirty="0">
              <a:cs typeface="B Homa" panose="00000400000000000000" pitchFamily="2" charset="-78"/>
            </a:endParaRPr>
          </a:p>
        </p:txBody>
      </p:sp>
      <p:sp>
        <p:nvSpPr>
          <p:cNvPr id="3" name="Text Placeholder 2"/>
          <p:cNvSpPr>
            <a:spLocks noGrp="1"/>
          </p:cNvSpPr>
          <p:nvPr>
            <p:ph type="body" sz="half" idx="2"/>
          </p:nvPr>
        </p:nvSpPr>
        <p:spPr/>
        <p:txBody>
          <a:bodyPr/>
          <a:lstStyle/>
          <a:p>
            <a:endParaRPr lang="en-US" dirty="0"/>
          </a:p>
        </p:txBody>
      </p:sp>
      <p:sp>
        <p:nvSpPr>
          <p:cNvPr id="4" name="TextBox 3"/>
          <p:cNvSpPr txBox="1"/>
          <p:nvPr/>
        </p:nvSpPr>
        <p:spPr>
          <a:xfrm>
            <a:off x="9094071" y="7297"/>
            <a:ext cx="2670629" cy="523220"/>
          </a:xfrm>
          <a:prstGeom prst="rect">
            <a:avLst/>
          </a:prstGeom>
          <a:noFill/>
        </p:spPr>
        <p:txBody>
          <a:bodyPr wrap="square" rtlCol="0">
            <a:spAutoFit/>
          </a:bodyPr>
          <a:lstStyle/>
          <a:p>
            <a:r>
              <a:rPr lang="fa-IR" sz="2800" b="1" dirty="0" smtClean="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rPr>
              <a:t>مجسمه</a:t>
            </a:r>
            <a:endParaRPr lang="en-US" sz="2800" dirty="0">
              <a:cs typeface="B Homa" panose="00000400000000000000" pitchFamily="2" charset="-78"/>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8647" y="3315644"/>
            <a:ext cx="8356600" cy="3310128"/>
          </a:xfrm>
          <a:prstGeom prst="rect">
            <a:avLst/>
          </a:prstGeom>
          <a:ln w="228600" cap="sq" cmpd="thickThin">
            <a:solidFill>
              <a:schemeClr val="accent1"/>
            </a:solidFill>
            <a:prstDash val="solid"/>
            <a:miter lim="800000"/>
          </a:ln>
          <a:effectLst>
            <a:innerShdw blurRad="76200">
              <a:srgbClr val="000000"/>
            </a:innerShdw>
          </a:effectLst>
        </p:spPr>
      </p:pic>
      <p:sp>
        <p:nvSpPr>
          <p:cNvPr id="16" name="Rectangle 15"/>
          <p:cNvSpPr/>
          <p:nvPr/>
        </p:nvSpPr>
        <p:spPr>
          <a:xfrm>
            <a:off x="1628647" y="4020457"/>
            <a:ext cx="8356600" cy="950251"/>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3744" y="162286"/>
            <a:ext cx="8526405" cy="2846396"/>
          </a:xfrm>
          <a:prstGeom prst="rect">
            <a:avLst/>
          </a:prstGeom>
          <a:ln w="228600" cap="sq" cmpd="thickThin">
            <a:solidFill>
              <a:schemeClr val="accent1"/>
            </a:solidFill>
            <a:prstDash val="solid"/>
            <a:miter lim="800000"/>
          </a:ln>
          <a:effectLst>
            <a:innerShdw blurRad="76200">
              <a:srgbClr val="000000"/>
            </a:innerShdw>
          </a:effectLst>
        </p:spPr>
      </p:pic>
      <p:sp>
        <p:nvSpPr>
          <p:cNvPr id="18" name="Up Arrow 17"/>
          <p:cNvSpPr/>
          <p:nvPr/>
        </p:nvSpPr>
        <p:spPr>
          <a:xfrm>
            <a:off x="5676900" y="2249839"/>
            <a:ext cx="334951" cy="177061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7976055" y="6299419"/>
            <a:ext cx="2009192" cy="3251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rPr>
              <a:t>www.all.free.photos.com</a:t>
            </a:r>
            <a:endParaRPr lang="en-US" sz="1100" dirty="0">
              <a:ln w="0"/>
              <a:solidFill>
                <a:schemeClr val="accent1"/>
              </a:solidFill>
              <a:effectLst>
                <a:outerShdw blurRad="38100" dist="25400" dir="5400000" algn="ctr" rotWithShape="0">
                  <a:srgbClr val="6E747A">
                    <a:alpha val="43000"/>
                  </a:srgbClr>
                </a:outerShdw>
              </a:effectLst>
            </a:endParaRPr>
          </a:p>
        </p:txBody>
      </p:sp>
      <p:sp>
        <p:nvSpPr>
          <p:cNvPr id="10" name="Rectangle 9"/>
          <p:cNvSpPr/>
          <p:nvPr/>
        </p:nvSpPr>
        <p:spPr>
          <a:xfrm>
            <a:off x="8145860" y="2591567"/>
            <a:ext cx="2009192" cy="3251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rPr>
              <a:t>www.all.free.photos.com</a:t>
            </a:r>
            <a:endParaRPr lang="en-US" sz="110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8525009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arn(inVertical)">
                                      <p:cBhvr>
                                        <p:cTn id="18" dur="500"/>
                                        <p:tgtEl>
                                          <p:spTgt spid="16"/>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barn(inVertical)">
                                      <p:cBhvr>
                                        <p:cTn id="21" dur="500"/>
                                        <p:tgtEl>
                                          <p:spTgt spid="18"/>
                                        </p:tgtEl>
                                      </p:cBhvr>
                                    </p:animEffect>
                                  </p:childTnLst>
                                </p:cTn>
                              </p:par>
                              <p:par>
                                <p:cTn id="22" presetID="16" presetClass="entr" presetSubtype="21"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arn(inVertical)">
                                      <p:cBhvr>
                                        <p:cTn id="24" dur="500"/>
                                        <p:tgtEl>
                                          <p:spTgt spid="17"/>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18" grpId="0" animBg="1"/>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6301" y="489843"/>
            <a:ext cx="8833104" cy="1371600"/>
          </a:xfrm>
        </p:spPr>
        <p:txBody>
          <a:bodyPr>
            <a:normAutofit/>
          </a:bodyPr>
          <a:lstStyle/>
          <a:p>
            <a:pPr algn="r"/>
            <a:r>
              <a:rPr lang="fa-IR" sz="1800" dirty="0" smtClean="0">
                <a:solidFill>
                  <a:schemeClr val="tx1"/>
                </a:solidFill>
                <a:cs typeface="B Homa" panose="00000400000000000000" pitchFamily="2" charset="-78"/>
              </a:rPr>
              <a:t/>
            </a:r>
            <a:br>
              <a:rPr lang="fa-IR" sz="1800" dirty="0" smtClean="0">
                <a:solidFill>
                  <a:schemeClr val="tx1"/>
                </a:solidFill>
                <a:cs typeface="B Homa" panose="00000400000000000000" pitchFamily="2" charset="-78"/>
              </a:rPr>
            </a:br>
            <a:r>
              <a:rPr lang="en-US" sz="1800" dirty="0" smtClean="0">
                <a:solidFill>
                  <a:schemeClr val="tx1"/>
                </a:solidFill>
                <a:cs typeface="B Homa" panose="00000400000000000000" pitchFamily="2" charset="-78"/>
              </a:rPr>
              <a:t>.</a:t>
            </a:r>
            <a:r>
              <a:rPr lang="fa-IR" sz="1800" dirty="0" smtClean="0">
                <a:solidFill>
                  <a:schemeClr val="tx1"/>
                </a:solidFill>
                <a:cs typeface="B Homa" panose="00000400000000000000" pitchFamily="2" charset="-78"/>
              </a:rPr>
              <a:t> </a:t>
            </a:r>
            <a:r>
              <a:rPr lang="fa-IR" sz="1800" dirty="0">
                <a:solidFill>
                  <a:schemeClr val="tx1"/>
                </a:solidFill>
                <a:cs typeface="B Homa" panose="00000400000000000000" pitchFamily="2" charset="-78"/>
              </a:rPr>
              <a:t>مجسمه سنت پل در سال 1838 توسط آدامو  تادولینی ساخته می شود</a:t>
            </a:r>
            <a:r>
              <a:rPr lang="fa-IR" sz="1800" dirty="0" smtClean="0">
                <a:solidFill>
                  <a:schemeClr val="tx1"/>
                </a:solidFill>
                <a:cs typeface="B Homa" panose="00000400000000000000" pitchFamily="2" charset="-78"/>
              </a:rPr>
              <a:t/>
            </a:r>
            <a:br>
              <a:rPr lang="fa-IR" sz="1800" dirty="0" smtClean="0">
                <a:solidFill>
                  <a:schemeClr val="tx1"/>
                </a:solidFill>
                <a:cs typeface="B Homa" panose="00000400000000000000" pitchFamily="2" charset="-78"/>
              </a:rPr>
            </a:br>
            <a:r>
              <a:rPr lang="fa-IR" sz="1800" dirty="0" smtClean="0">
                <a:solidFill>
                  <a:schemeClr val="tx1"/>
                </a:solidFill>
                <a:cs typeface="B Homa" panose="00000400000000000000" pitchFamily="2" charset="-78"/>
              </a:rPr>
              <a:t>ارتفاع </a:t>
            </a:r>
            <a:r>
              <a:rPr lang="fa-IR" sz="1800" dirty="0">
                <a:solidFill>
                  <a:schemeClr val="tx1"/>
                </a:solidFill>
                <a:cs typeface="B Homa" panose="00000400000000000000" pitchFamily="2" charset="-78"/>
              </a:rPr>
              <a:t>این مجسمه به 4/91 متر می رسد که با احتساب پایه 5/55 متر ارتفاع دارد.</a:t>
            </a:r>
            <a:br>
              <a:rPr lang="fa-IR" sz="1800" dirty="0">
                <a:solidFill>
                  <a:schemeClr val="tx1"/>
                </a:solidFill>
                <a:cs typeface="B Homa" panose="00000400000000000000" pitchFamily="2" charset="-78"/>
              </a:rPr>
            </a:br>
            <a:r>
              <a:rPr lang="fa-IR" sz="1800" dirty="0">
                <a:solidFill>
                  <a:schemeClr val="tx1"/>
                </a:solidFill>
                <a:cs typeface="B Homa" panose="00000400000000000000" pitchFamily="2" charset="-78"/>
              </a:rPr>
              <a:t>مجسمه ی سنت پیتر هم با همین ابعاد است ولی مجسمه ساز آن جوزپه فابریس می باشد. </a:t>
            </a:r>
            <a:r>
              <a:rPr lang="en-US" sz="1800" dirty="0">
                <a:solidFill>
                  <a:schemeClr val="tx1"/>
                </a:solidFill>
                <a:cs typeface="B Homa" panose="00000400000000000000" pitchFamily="2" charset="-78"/>
              </a:rPr>
              <a:t/>
            </a:r>
            <a:br>
              <a:rPr lang="en-US" sz="1800" dirty="0">
                <a:solidFill>
                  <a:schemeClr val="tx1"/>
                </a:solidFill>
                <a:cs typeface="B Homa" panose="00000400000000000000" pitchFamily="2" charset="-78"/>
              </a:rPr>
            </a:br>
            <a:endParaRPr lang="en-US" sz="1800" dirty="0">
              <a:solidFill>
                <a:schemeClr val="tx1"/>
              </a:solidFill>
              <a:cs typeface="B Homa" panose="00000400000000000000" pitchFamily="2" charset="-78"/>
            </a:endParaRPr>
          </a:p>
        </p:txBody>
      </p:sp>
      <p:sp>
        <p:nvSpPr>
          <p:cNvPr id="3" name="Text Placeholder 2"/>
          <p:cNvSpPr>
            <a:spLocks noGrp="1"/>
          </p:cNvSpPr>
          <p:nvPr>
            <p:ph type="body" sz="half" idx="2"/>
          </p:nvPr>
        </p:nvSpPr>
        <p:spPr/>
        <p:txBody>
          <a:bodyPr/>
          <a:lstStyle/>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59110" y="2391328"/>
            <a:ext cx="5123634" cy="4089300"/>
          </a:xfrm>
          <a:prstGeom prst="rect">
            <a:avLst/>
          </a:prstGeom>
          <a:ln w="228600" cap="sq" cmpd="thickThin">
            <a:solidFill>
              <a:schemeClr val="accent1"/>
            </a:solidFill>
            <a:prstDash val="solid"/>
            <a:miter lim="800000"/>
          </a:ln>
          <a:effectLst>
            <a:innerShdw blurRad="76200">
              <a:srgbClr val="000000"/>
            </a:innerShdw>
          </a:effectLst>
        </p:spPr>
      </p:pic>
      <p:sp>
        <p:nvSpPr>
          <p:cNvPr id="5" name="Rectangle 4"/>
          <p:cNvSpPr/>
          <p:nvPr/>
        </p:nvSpPr>
        <p:spPr>
          <a:xfrm>
            <a:off x="6212114" y="4484914"/>
            <a:ext cx="290286" cy="420915"/>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355771" y="4615543"/>
            <a:ext cx="341852" cy="478971"/>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StPaul-sp-kc.jpg"/>
          <p:cNvPicPr>
            <a:picLocks noChangeAspect="1"/>
          </p:cNvPicPr>
          <p:nvPr/>
        </p:nvPicPr>
        <p:blipFill>
          <a:blip r:embed="rId3"/>
          <a:stretch>
            <a:fillRect/>
          </a:stretch>
        </p:blipFill>
        <p:spPr>
          <a:xfrm>
            <a:off x="9285506" y="2127503"/>
            <a:ext cx="2387798" cy="4122932"/>
          </a:xfrm>
          <a:prstGeom prst="rect">
            <a:avLst/>
          </a:prstGeom>
          <a:ln w="228600" cap="sq" cmpd="thickThin">
            <a:solidFill>
              <a:schemeClr val="accent1"/>
            </a:solidFill>
            <a:prstDash val="solid"/>
            <a:miter lim="800000"/>
          </a:ln>
          <a:effectLst>
            <a:innerShdw blurRad="76200">
              <a:srgbClr val="000000"/>
            </a:innerShdw>
          </a:effectLst>
        </p:spPr>
      </p:pic>
      <p:pic>
        <p:nvPicPr>
          <p:cNvPr id="14" name="Picture 13" descr="StPeter-cp.jpg"/>
          <p:cNvPicPr>
            <a:picLocks noChangeAspect="1"/>
          </p:cNvPicPr>
          <p:nvPr/>
        </p:nvPicPr>
        <p:blipFill>
          <a:blip r:embed="rId4"/>
          <a:stretch>
            <a:fillRect/>
          </a:stretch>
        </p:blipFill>
        <p:spPr>
          <a:xfrm>
            <a:off x="741976" y="1928965"/>
            <a:ext cx="2491311" cy="4096931"/>
          </a:xfrm>
          <a:prstGeom prst="rect">
            <a:avLst/>
          </a:prstGeom>
          <a:ln w="228600" cap="sq" cmpd="thickThin">
            <a:solidFill>
              <a:schemeClr val="accent1"/>
            </a:solidFill>
            <a:prstDash val="solid"/>
            <a:miter lim="800000"/>
          </a:ln>
          <a:effectLst>
            <a:innerShdw blurRad="76200">
              <a:srgbClr val="000000"/>
            </a:innerShdw>
          </a:effectLst>
        </p:spPr>
      </p:pic>
      <p:sp>
        <p:nvSpPr>
          <p:cNvPr id="6" name="TextBox 5"/>
          <p:cNvSpPr txBox="1"/>
          <p:nvPr/>
        </p:nvSpPr>
        <p:spPr>
          <a:xfrm>
            <a:off x="6857997" y="-29857"/>
            <a:ext cx="3733803" cy="523220"/>
          </a:xfrm>
          <a:prstGeom prst="rect">
            <a:avLst/>
          </a:prstGeom>
          <a:noFill/>
        </p:spPr>
        <p:txBody>
          <a:bodyPr wrap="square" rtlCol="0">
            <a:spAutoFit/>
          </a:bodyPr>
          <a:lstStyle/>
          <a:p>
            <a:r>
              <a:rPr lang="fa-IR" sz="2800" b="1" dirty="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rPr>
              <a:t>مجسمه سن پل و سن پیتر</a:t>
            </a:r>
            <a:endParaRPr lang="en-US" sz="2800" b="1" dirty="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endParaRPr>
          </a:p>
        </p:txBody>
      </p:sp>
      <p:sp>
        <p:nvSpPr>
          <p:cNvPr id="12" name="Left Arrow 11"/>
          <p:cNvSpPr/>
          <p:nvPr/>
        </p:nvSpPr>
        <p:spPr>
          <a:xfrm rot="2101525">
            <a:off x="2800792" y="3876775"/>
            <a:ext cx="2802613" cy="27579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Left Arrow 9"/>
          <p:cNvSpPr/>
          <p:nvPr/>
        </p:nvSpPr>
        <p:spPr>
          <a:xfrm rot="8686111">
            <a:off x="6277281" y="3507466"/>
            <a:ext cx="3447436" cy="31417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6857997" y="6151095"/>
            <a:ext cx="2009192" cy="3251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rPr>
              <a:t>www.all.free.photos.com</a:t>
            </a:r>
            <a:endParaRPr lang="en-US" sz="1100" dirty="0">
              <a:ln w="0"/>
              <a:solidFill>
                <a:schemeClr val="accent1"/>
              </a:solidFill>
              <a:effectLst>
                <a:outerShdw blurRad="38100" dist="25400" dir="5400000" algn="ctr" rotWithShape="0">
                  <a:srgbClr val="6E747A">
                    <a:alpha val="43000"/>
                  </a:srgbClr>
                </a:outerShdw>
              </a:effectLst>
            </a:endParaRPr>
          </a:p>
        </p:txBody>
      </p:sp>
      <p:sp>
        <p:nvSpPr>
          <p:cNvPr id="16" name="Rectangle 15"/>
          <p:cNvSpPr/>
          <p:nvPr/>
        </p:nvSpPr>
        <p:spPr>
          <a:xfrm>
            <a:off x="9689513" y="5901888"/>
            <a:ext cx="2009192" cy="3251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rPr>
              <a:t>www.all.free.photos.com</a:t>
            </a:r>
            <a:endParaRPr lang="en-US" sz="1100" dirty="0">
              <a:ln w="0"/>
              <a:solidFill>
                <a:schemeClr val="accent1"/>
              </a:solidFill>
              <a:effectLst>
                <a:outerShdw blurRad="38100" dist="25400" dir="5400000" algn="ctr" rotWithShape="0">
                  <a:srgbClr val="6E747A">
                    <a:alpha val="43000"/>
                  </a:srgbClr>
                </a:outerShdw>
              </a:effectLst>
            </a:endParaRPr>
          </a:p>
        </p:txBody>
      </p:sp>
      <p:sp>
        <p:nvSpPr>
          <p:cNvPr id="17" name="Rectangle 16"/>
          <p:cNvSpPr/>
          <p:nvPr/>
        </p:nvSpPr>
        <p:spPr>
          <a:xfrm>
            <a:off x="1224095" y="5695482"/>
            <a:ext cx="2009192" cy="3251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rPr>
              <a:t>www.all.free.photos.com</a:t>
            </a:r>
            <a:endParaRPr lang="en-US" sz="110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6794827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arn(inVertical)">
                                      <p:cBhvr>
                                        <p:cTn id="16" dur="500"/>
                                        <p:tgtEl>
                                          <p:spTgt spid="2"/>
                                        </p:tgtEl>
                                      </p:cBhvr>
                                    </p:animEffect>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inVertical)">
                                      <p:cBhvr>
                                        <p:cTn id="28" dur="500"/>
                                        <p:tgtEl>
                                          <p:spTgt spid="15"/>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inVertical)">
                                      <p:cBhvr>
                                        <p:cTn id="31" dur="500"/>
                                        <p:tgtEl>
                                          <p:spTgt spid="10"/>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arn(inVertical)">
                                      <p:cBhvr>
                                        <p:cTn id="34" dur="500"/>
                                        <p:tgtEl>
                                          <p:spTgt spid="12"/>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inVertical)">
                                      <p:cBhvr>
                                        <p:cTn id="37" dur="500"/>
                                        <p:tgtEl>
                                          <p:spTgt spid="16"/>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arn(inVertical)">
                                      <p:cBhvr>
                                        <p:cTn id="4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11" grpId="0" animBg="1"/>
      <p:bldP spid="6" grpId="0"/>
      <p:bldP spid="12" grpId="0" animBg="1"/>
      <p:bldP spid="10" grpId="0" animBg="1"/>
      <p:bldP spid="15" grpId="0" animBg="1"/>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p:txBody>
          <a:bodyPr/>
          <a:lstStyle/>
          <a:p>
            <a:endParaRPr lang="en-US" dirty="0"/>
          </a:p>
        </p:txBody>
      </p:sp>
      <p:sp>
        <p:nvSpPr>
          <p:cNvPr id="4" name="TextBox 3"/>
          <p:cNvSpPr txBox="1"/>
          <p:nvPr/>
        </p:nvSpPr>
        <p:spPr>
          <a:xfrm>
            <a:off x="8171542" y="48046"/>
            <a:ext cx="2162629" cy="523220"/>
          </a:xfrm>
          <a:prstGeom prst="rect">
            <a:avLst/>
          </a:prstGeom>
          <a:noFill/>
        </p:spPr>
        <p:txBody>
          <a:bodyPr wrap="square" rtlCol="0">
            <a:spAutoFit/>
          </a:bodyPr>
          <a:lstStyle/>
          <a:p>
            <a:pPr algn="r"/>
            <a:r>
              <a:rPr lang="fa-IR" sz="2800" b="1" dirty="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rPr>
              <a:t>ستون ها</a:t>
            </a:r>
            <a:endParaRPr lang="en-US" sz="2800" b="1"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6" name="TextBox 5"/>
          <p:cNvSpPr txBox="1"/>
          <p:nvPr/>
        </p:nvSpPr>
        <p:spPr>
          <a:xfrm>
            <a:off x="812800" y="630431"/>
            <a:ext cx="9521371" cy="923330"/>
          </a:xfrm>
          <a:prstGeom prst="rect">
            <a:avLst/>
          </a:prstGeom>
          <a:noFill/>
        </p:spPr>
        <p:txBody>
          <a:bodyPr wrap="square" rtlCol="0">
            <a:spAutoFit/>
          </a:bodyPr>
          <a:lstStyle/>
          <a:p>
            <a:pPr algn="just" rtl="1"/>
            <a:r>
              <a:rPr lang="fa-IR" dirty="0" smtClean="0">
                <a:cs typeface="B Homa" panose="00000400000000000000" pitchFamily="2" charset="-78"/>
              </a:rPr>
              <a:t>این میدان از 284 ستون به هم وابسته تشکیل شده که هر کدام از انها 13متر هستند که در 4ردیف فرار گرفتند.زمانی که در نقطه کانونی میدان که بین فواره ها و ابلیسک قرار می گیریم رواق های منحنی شکل به سطحی صاف تبدیل می شود .</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560" y="2105210"/>
            <a:ext cx="3978773" cy="4281071"/>
          </a:xfrm>
          <a:prstGeom prst="rect">
            <a:avLst/>
          </a:prstGeom>
          <a:ln w="228600" cap="sq" cmpd="thickThin">
            <a:solidFill>
              <a:schemeClr val="accent1"/>
            </a:solidFill>
            <a:prstDash val="solid"/>
            <a:miter lim="800000"/>
          </a:ln>
          <a:effectLst>
            <a:innerShdw blurRad="76200">
              <a:srgbClr val="000000"/>
            </a:innerShdw>
          </a:effectLst>
        </p:spPr>
      </p:pic>
      <p:sp>
        <p:nvSpPr>
          <p:cNvPr id="12" name="Rectangle 11"/>
          <p:cNvSpPr/>
          <p:nvPr/>
        </p:nvSpPr>
        <p:spPr>
          <a:xfrm>
            <a:off x="3494141" y="6025896"/>
            <a:ext cx="2009192" cy="3251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rPr>
              <a:t>www.all.free.photos.com</a:t>
            </a:r>
            <a:endParaRPr lang="en-US" sz="1100" dirty="0">
              <a:ln w="0"/>
              <a:solidFill>
                <a:schemeClr val="accent1"/>
              </a:solidFill>
              <a:effectLst>
                <a:outerShdw blurRad="38100" dist="25400" dir="5400000" algn="ctr" rotWithShape="0">
                  <a:srgbClr val="6E747A">
                    <a:alpha val="43000"/>
                  </a:srgbClr>
                </a:outerShdw>
              </a:effectLst>
            </a:endParaRPr>
          </a:p>
        </p:txBody>
      </p:sp>
      <p:pic>
        <p:nvPicPr>
          <p:cNvPr id="11" name="Picture 4" descr="C:\Users\Elecomp\Desktop\New folder\markaz del.jpg"/>
          <p:cNvPicPr>
            <a:picLocks noChangeAspect="1" noChangeArrowheads="1"/>
          </p:cNvPicPr>
          <p:nvPr/>
        </p:nvPicPr>
        <p:blipFill>
          <a:blip r:embed="rId3"/>
          <a:srcRect/>
          <a:stretch>
            <a:fillRect/>
          </a:stretch>
        </p:blipFill>
        <p:spPr bwMode="auto">
          <a:xfrm>
            <a:off x="7145867" y="2141347"/>
            <a:ext cx="3868355" cy="4244934"/>
          </a:xfrm>
          <a:prstGeom prst="rect">
            <a:avLst/>
          </a:prstGeom>
          <a:ln w="228600" cap="sq" cmpd="thickThin">
            <a:solidFill>
              <a:schemeClr val="accent1"/>
            </a:solidFill>
            <a:prstDash val="solid"/>
            <a:miter lim="800000"/>
          </a:ln>
          <a:effectLst>
            <a:innerShdw blurRad="76200">
              <a:srgbClr val="000000"/>
            </a:innerShdw>
          </a:effectLst>
        </p:spPr>
      </p:pic>
      <p:sp>
        <p:nvSpPr>
          <p:cNvPr id="10" name="Rectangle 9"/>
          <p:cNvSpPr/>
          <p:nvPr/>
        </p:nvSpPr>
        <p:spPr>
          <a:xfrm>
            <a:off x="8973207" y="6078688"/>
            <a:ext cx="2009192" cy="3251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latin typeface="+mj-lt"/>
                <a:cs typeface="B Helal" pitchFamily="2" charset="-78"/>
              </a:rPr>
              <a:t>www.roma-O-matic.com</a:t>
            </a:r>
            <a:endParaRPr lang="en-US" sz="1100" dirty="0">
              <a:ln w="0"/>
              <a:solidFill>
                <a:schemeClr val="accent1"/>
              </a:solidFill>
              <a:effectLst>
                <a:outerShdw blurRad="38100" dist="25400" dir="5400000" algn="ctr" rotWithShape="0">
                  <a:srgbClr val="6E747A">
                    <a:alpha val="43000"/>
                  </a:srgbClr>
                </a:outerShdw>
              </a:effectLst>
              <a:latin typeface="+mj-lt"/>
              <a:cs typeface="B Helal" pitchFamily="2" charset="-78"/>
            </a:endParaRPr>
          </a:p>
          <a:p>
            <a:pPr algn="ctr"/>
            <a:endParaRPr lang="en-US" sz="110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2920431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2"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72500" y="95935"/>
            <a:ext cx="2133600" cy="954107"/>
          </a:xfrm>
          <a:prstGeom prst="rect">
            <a:avLst/>
          </a:prstGeom>
        </p:spPr>
        <p:txBody>
          <a:bodyPr wrap="square">
            <a:spAutoFit/>
          </a:bodyPr>
          <a:lstStyle/>
          <a:p>
            <a:r>
              <a:rPr lang="fa-IR" sz="2800" b="1" dirty="0" smtClean="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rPr>
              <a:t>آپارتمان پاپ</a:t>
            </a:r>
            <a:r>
              <a:rPr lang="en-US" sz="2800" b="1" dirty="0" smtClean="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rPr>
              <a:t/>
            </a:r>
            <a:br>
              <a:rPr lang="en-US" sz="2800" b="1" dirty="0" smtClean="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rPr>
            </a:br>
            <a:endParaRPr lang="en-US" sz="2800" dirty="0">
              <a:cs typeface="B Homa" panose="00000400000000000000" pitchFamily="2" charset="-78"/>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6501" y="1712687"/>
            <a:ext cx="5437413" cy="3624942"/>
          </a:xfrm>
          <a:prstGeom prst="rect">
            <a:avLst/>
          </a:prstGeom>
          <a:ln w="228600" cap="sq" cmpd="thickThin">
            <a:solidFill>
              <a:schemeClr val="accent1"/>
            </a:solidFill>
            <a:prstDash val="solid"/>
            <a:miter lim="800000"/>
          </a:ln>
          <a:effectLst>
            <a:innerShdw blurRad="76200">
              <a:srgbClr val="000000"/>
            </a:innerShdw>
          </a:effectLst>
        </p:spPr>
      </p:pic>
      <p:sp>
        <p:nvSpPr>
          <p:cNvPr id="4" name="Rectangle 3"/>
          <p:cNvSpPr/>
          <p:nvPr/>
        </p:nvSpPr>
        <p:spPr>
          <a:xfrm>
            <a:off x="3695700" y="2432958"/>
            <a:ext cx="2463800" cy="1092200"/>
          </a:xfrm>
          <a:prstGeom prst="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59373" y="1877987"/>
            <a:ext cx="4877254" cy="3294342"/>
          </a:xfrm>
          <a:prstGeom prst="rect">
            <a:avLst/>
          </a:prstGeom>
          <a:ln w="228600" cap="sq" cmpd="thickThin">
            <a:solidFill>
              <a:schemeClr val="accent1"/>
            </a:solidFill>
            <a:prstDash val="solid"/>
            <a:miter lim="800000"/>
          </a:ln>
          <a:effectLst>
            <a:innerShdw blurRad="76200">
              <a:srgbClr val="000000"/>
            </a:innerShdw>
          </a:effectLst>
        </p:spPr>
      </p:pic>
      <p:sp>
        <p:nvSpPr>
          <p:cNvPr id="7" name="Rectangle 6"/>
          <p:cNvSpPr/>
          <p:nvPr/>
        </p:nvSpPr>
        <p:spPr>
          <a:xfrm>
            <a:off x="9398000" y="2670228"/>
            <a:ext cx="2082800" cy="1135161"/>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0570183" y="4858820"/>
            <a:ext cx="1301932" cy="31350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latin typeface="Algerian" pitchFamily="82" charset="0"/>
                <a:cs typeface="B Homa" panose="00000400000000000000" pitchFamily="2" charset="-78"/>
              </a:rPr>
              <a:t>www.sid.ir</a:t>
            </a:r>
            <a:endParaRPr lang="en-US" sz="1100" dirty="0">
              <a:ln w="0"/>
              <a:solidFill>
                <a:schemeClr val="accent1"/>
              </a:solidFill>
              <a:effectLst>
                <a:outerShdw blurRad="38100" dist="25400" dir="5400000" algn="ctr" rotWithShape="0">
                  <a:srgbClr val="6E747A">
                    <a:alpha val="43000"/>
                  </a:srgbClr>
                </a:outerShdw>
              </a:effectLst>
              <a:latin typeface="Algerian" pitchFamily="82" charset="0"/>
              <a:cs typeface="B Homa" panose="00000400000000000000" pitchFamily="2" charset="-78"/>
            </a:endParaRPr>
          </a:p>
          <a:p>
            <a:pPr algn="ctr"/>
            <a:endParaRPr lang="en-US" sz="1100" dirty="0">
              <a:ln w="0"/>
              <a:solidFill>
                <a:schemeClr val="accent1"/>
              </a:solidFill>
              <a:effectLst>
                <a:outerShdw blurRad="38100" dist="25400" dir="5400000" algn="ctr" rotWithShape="0">
                  <a:srgbClr val="6E747A">
                    <a:alpha val="43000"/>
                  </a:srgbClr>
                </a:outerShdw>
              </a:effectLst>
            </a:endParaRPr>
          </a:p>
        </p:txBody>
      </p:sp>
      <p:sp>
        <p:nvSpPr>
          <p:cNvPr id="9" name="Rectangle 8"/>
          <p:cNvSpPr/>
          <p:nvPr/>
        </p:nvSpPr>
        <p:spPr>
          <a:xfrm>
            <a:off x="4927600" y="5024120"/>
            <a:ext cx="1301932" cy="31350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latin typeface="Algerian" pitchFamily="82" charset="0"/>
                <a:cs typeface="B Homa" panose="00000400000000000000" pitchFamily="2" charset="-78"/>
              </a:rPr>
              <a:t>www.sid.ir</a:t>
            </a:r>
            <a:endParaRPr lang="en-US" sz="1100" dirty="0">
              <a:ln w="0"/>
              <a:solidFill>
                <a:schemeClr val="accent1"/>
              </a:solidFill>
              <a:effectLst>
                <a:outerShdw blurRad="38100" dist="25400" dir="5400000" algn="ctr" rotWithShape="0">
                  <a:srgbClr val="6E747A">
                    <a:alpha val="43000"/>
                  </a:srgbClr>
                </a:outerShdw>
              </a:effectLst>
              <a:latin typeface="Algerian" pitchFamily="82" charset="0"/>
              <a:cs typeface="B Homa" panose="00000400000000000000" pitchFamily="2" charset="-78"/>
            </a:endParaRPr>
          </a:p>
          <a:p>
            <a:pPr algn="ctr"/>
            <a:endParaRPr lang="en-US" sz="110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0374096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par>
                                <p:cTn id="17" presetID="16" presetClass="entr" presetSubtype="21"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7" grpId="0" animBg="1"/>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1244" y="659446"/>
            <a:ext cx="8825659" cy="936752"/>
          </a:xfrm>
        </p:spPr>
        <p:txBody>
          <a:bodyPr/>
          <a:lstStyle/>
          <a:p>
            <a:pPr algn="just" rtl="1"/>
            <a:r>
              <a:rPr lang="fa-IR" sz="1800" dirty="0">
                <a:solidFill>
                  <a:schemeClr val="tx1"/>
                </a:solidFill>
                <a:cs typeface="B Homa" panose="00000400000000000000" pitchFamily="2" charset="-78"/>
              </a:rPr>
              <a:t>راهرو بالای دیوار بین قلعه سنت آنجلو و کلیسای سنت پیتر است. این گذرگاه 800متر</a:t>
            </a:r>
            <a:r>
              <a:rPr lang="en-US" sz="1800" dirty="0">
                <a:solidFill>
                  <a:schemeClr val="tx1"/>
                </a:solidFill>
                <a:cs typeface="B Homa" panose="00000400000000000000" pitchFamily="2" charset="-78"/>
              </a:rPr>
              <a:t> </a:t>
            </a:r>
            <a:r>
              <a:rPr lang="fa-IR" sz="1800" dirty="0">
                <a:solidFill>
                  <a:schemeClr val="tx1"/>
                </a:solidFill>
                <a:cs typeface="B Homa" panose="00000400000000000000" pitchFamily="2" charset="-78"/>
              </a:rPr>
              <a:t>طول </a:t>
            </a:r>
            <a:r>
              <a:rPr lang="fa-IR" sz="1800" dirty="0" smtClean="0">
                <a:solidFill>
                  <a:schemeClr val="tx1"/>
                </a:solidFill>
                <a:cs typeface="B Homa" panose="00000400000000000000" pitchFamily="2" charset="-78"/>
              </a:rPr>
              <a:t>دارد</a:t>
            </a:r>
            <a:r>
              <a:rPr lang="en-US" sz="1800" dirty="0" smtClean="0">
                <a:solidFill>
                  <a:schemeClr val="tx1"/>
                </a:solidFill>
                <a:cs typeface="B Homa" panose="00000400000000000000" pitchFamily="2" charset="-78"/>
              </a:rPr>
              <a:t> </a:t>
            </a:r>
            <a:r>
              <a:rPr lang="fa-IR" sz="1800" dirty="0" smtClean="0">
                <a:solidFill>
                  <a:schemeClr val="tx1"/>
                </a:solidFill>
                <a:cs typeface="B Homa" panose="00000400000000000000" pitchFamily="2" charset="-78"/>
              </a:rPr>
              <a:t>که به عنوان یک راهروی مخفی در جنگ های رم برای </a:t>
            </a:r>
            <a:r>
              <a:rPr lang="fa-IR" sz="1800" dirty="0">
                <a:solidFill>
                  <a:schemeClr val="tx1"/>
                </a:solidFill>
                <a:cs typeface="B Homa" panose="00000400000000000000" pitchFamily="2" charset="-78"/>
              </a:rPr>
              <a:t>فرار به قلعه سنت آنجلو </a:t>
            </a:r>
            <a:r>
              <a:rPr lang="fa-IR" sz="1800" dirty="0" smtClean="0">
                <a:solidFill>
                  <a:schemeClr val="tx1"/>
                </a:solidFill>
                <a:cs typeface="B Homa" panose="00000400000000000000" pitchFamily="2" charset="-78"/>
              </a:rPr>
              <a:t>استفاده میشد.</a:t>
            </a:r>
            <a:endParaRPr lang="en-US" dirty="0">
              <a:cs typeface="B Homa" panose="00000400000000000000" pitchFamily="2" charset="-78"/>
            </a:endParaRPr>
          </a:p>
        </p:txBody>
      </p:sp>
      <p:sp>
        <p:nvSpPr>
          <p:cNvPr id="3" name="TextBox 2"/>
          <p:cNvSpPr txBox="1"/>
          <p:nvPr/>
        </p:nvSpPr>
        <p:spPr>
          <a:xfrm>
            <a:off x="6663103" y="0"/>
            <a:ext cx="3733800" cy="523220"/>
          </a:xfrm>
          <a:prstGeom prst="rect">
            <a:avLst/>
          </a:prstGeom>
          <a:noFill/>
        </p:spPr>
        <p:txBody>
          <a:bodyPr wrap="square" rtlCol="0">
            <a:spAutoFit/>
          </a:bodyPr>
          <a:lstStyle/>
          <a:p>
            <a:pPr algn="r" rtl="1"/>
            <a:r>
              <a:rPr lang="fa-IR" sz="2800" b="1" dirty="0" smtClean="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rPr>
              <a:t>راهروی مخفی</a:t>
            </a:r>
            <a:r>
              <a:rPr lang="en-US" sz="2800" b="1" dirty="0" smtClean="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rPr>
              <a:t> Passetto</a:t>
            </a:r>
            <a:endParaRPr lang="en-US" sz="2800" b="1" dirty="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8906" y="2495296"/>
            <a:ext cx="6304197" cy="3461004"/>
          </a:xfrm>
          <a:prstGeom prst="rect">
            <a:avLst/>
          </a:prstGeom>
          <a:ln w="228600" cap="sq" cmpd="thickThin">
            <a:solidFill>
              <a:schemeClr val="accent1"/>
            </a:solidFill>
            <a:prstDash val="solid"/>
            <a:miter lim="800000"/>
          </a:ln>
          <a:effectLst>
            <a:innerShdw blurRad="76200">
              <a:srgbClr val="000000"/>
            </a:innerShdw>
          </a:effectLst>
        </p:spPr>
      </p:pic>
      <p:pic>
        <p:nvPicPr>
          <p:cNvPr id="5" name="Picture 4" descr="E:\shahrsazi\projects\projects 5\shenakhte fazaye shahri\san pietro\New\Passetto-atCstSAngelo.jpg"/>
          <p:cNvPicPr>
            <a:picLocks noChangeAspect="1" noChangeArrowheads="1"/>
          </p:cNvPicPr>
          <p:nvPr/>
        </p:nvPicPr>
        <p:blipFill>
          <a:blip r:embed="rId3"/>
          <a:srcRect/>
          <a:stretch>
            <a:fillRect/>
          </a:stretch>
        </p:blipFill>
        <p:spPr bwMode="auto">
          <a:xfrm>
            <a:off x="7455562" y="2797038"/>
            <a:ext cx="4286280" cy="2857520"/>
          </a:xfrm>
          <a:prstGeom prst="rect">
            <a:avLst/>
          </a:prstGeom>
          <a:ln w="228600" cap="sq" cmpd="thickThin">
            <a:solidFill>
              <a:schemeClr val="accent1"/>
            </a:solidFill>
            <a:prstDash val="solid"/>
            <a:miter lim="800000"/>
          </a:ln>
          <a:effectLst>
            <a:innerShdw blurRad="76200">
              <a:srgbClr val="000000"/>
            </a:innerShdw>
          </a:effectLst>
        </p:spPr>
      </p:pic>
      <p:sp>
        <p:nvSpPr>
          <p:cNvPr id="6" name="Rectangle 5"/>
          <p:cNvSpPr/>
          <p:nvPr/>
        </p:nvSpPr>
        <p:spPr>
          <a:xfrm>
            <a:off x="4724399" y="5654558"/>
            <a:ext cx="1938703" cy="3048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hlinkClick r:id="rId4"/>
              </a:rPr>
              <a:t>www.google</a:t>
            </a:r>
            <a:r>
              <a:rPr lang="en-US" sz="1100" dirty="0" smtClean="0">
                <a:ln w="0"/>
                <a:solidFill>
                  <a:schemeClr val="accent1"/>
                </a:solidFill>
                <a:effectLst>
                  <a:outerShdw blurRad="38100" dist="25400" dir="5400000" algn="ctr" rotWithShape="0">
                    <a:srgbClr val="6E747A">
                      <a:alpha val="43000"/>
                    </a:srgbClr>
                  </a:outerShdw>
                </a:effectLst>
              </a:rPr>
              <a:t> map.com</a:t>
            </a:r>
            <a:endParaRPr lang="en-US" sz="1100" dirty="0">
              <a:ln w="0"/>
              <a:solidFill>
                <a:schemeClr val="accent1"/>
              </a:solidFill>
              <a:effectLst>
                <a:outerShdw blurRad="38100" dist="25400" dir="5400000" algn="ctr" rotWithShape="0">
                  <a:srgbClr val="6E747A">
                    <a:alpha val="43000"/>
                  </a:srgbClr>
                </a:outerShdw>
              </a:effectLst>
            </a:endParaRPr>
          </a:p>
        </p:txBody>
      </p:sp>
      <p:sp>
        <p:nvSpPr>
          <p:cNvPr id="7" name="Rectangle 6"/>
          <p:cNvSpPr/>
          <p:nvPr/>
        </p:nvSpPr>
        <p:spPr>
          <a:xfrm>
            <a:off x="9334500" y="5329368"/>
            <a:ext cx="2407342" cy="3251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a:ln w="0"/>
                <a:solidFill>
                  <a:schemeClr val="accent1"/>
                </a:solidFill>
                <a:effectLst>
                  <a:outerShdw blurRad="38100" dist="25400" dir="5400000" algn="ctr" rotWithShape="0">
                    <a:srgbClr val="6E747A">
                      <a:alpha val="43000"/>
                    </a:srgbClr>
                  </a:outerShdw>
                </a:effectLst>
                <a:latin typeface="Algerian" pitchFamily="82" charset="0"/>
                <a:cs typeface="B Helal" pitchFamily="2" charset="-78"/>
                <a:hlinkClick r:id="rId5"/>
              </a:rPr>
              <a:t>www.sacred</a:t>
            </a:r>
            <a:r>
              <a:rPr lang="en-US" sz="1100" dirty="0">
                <a:ln w="0"/>
                <a:solidFill>
                  <a:schemeClr val="accent1"/>
                </a:solidFill>
                <a:effectLst>
                  <a:outerShdw blurRad="38100" dist="25400" dir="5400000" algn="ctr" rotWithShape="0">
                    <a:srgbClr val="6E747A">
                      <a:alpha val="43000"/>
                    </a:srgbClr>
                  </a:outerShdw>
                </a:effectLst>
                <a:latin typeface="Algerian" pitchFamily="82" charset="0"/>
                <a:cs typeface="B Helal" pitchFamily="2" charset="-78"/>
              </a:rPr>
              <a:t> destinations.com </a:t>
            </a:r>
          </a:p>
          <a:p>
            <a:pPr algn="ctr"/>
            <a:endParaRPr lang="en-US" sz="110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4162447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par>
                                <p:cTn id="17" presetID="16" presetClass="entr" presetSubtype="21"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3058" y="-21223"/>
            <a:ext cx="8825659" cy="704088"/>
          </a:xfrm>
        </p:spPr>
        <p:txBody>
          <a:bodyPr/>
          <a:lstStyle/>
          <a:p>
            <a:pPr algn="r" rtl="1"/>
            <a:r>
              <a:rPr lang="fa-IR" sz="2800" b="1" dirty="0" smtClean="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rPr>
              <a:t>محل کشته شدن جان پاول دوم</a:t>
            </a:r>
            <a:endParaRPr lang="en-US" sz="2800" b="1" dirty="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endParaRPr>
          </a:p>
        </p:txBody>
      </p:sp>
      <p:pic>
        <p:nvPicPr>
          <p:cNvPr id="3" name="Picture 4" descr="E:\shahrsazi\projects\projects 5\shenakhte fazaye shahri\san pietro\New\JPII-shothere.jpg"/>
          <p:cNvPicPr>
            <a:picLocks noChangeAspect="1" noChangeArrowheads="1"/>
          </p:cNvPicPr>
          <p:nvPr/>
        </p:nvPicPr>
        <p:blipFill>
          <a:blip r:embed="rId2"/>
          <a:srcRect/>
          <a:stretch>
            <a:fillRect/>
          </a:stretch>
        </p:blipFill>
        <p:spPr bwMode="auto">
          <a:xfrm>
            <a:off x="6183086" y="2428211"/>
            <a:ext cx="5171191" cy="4020059"/>
          </a:xfrm>
          <a:prstGeom prst="rect">
            <a:avLst/>
          </a:prstGeom>
          <a:ln w="228600" cap="sq" cmpd="thickThin">
            <a:solidFill>
              <a:schemeClr val="accent1">
                <a:lumMod val="75000"/>
              </a:schemeClr>
            </a:solidFill>
            <a:prstDash val="solid"/>
            <a:miter lim="800000"/>
          </a:ln>
          <a:effectLst>
            <a:innerShdw blurRad="76200">
              <a:srgbClr val="000000"/>
            </a:innerShdw>
          </a:effectLst>
        </p:spPr>
      </p:pic>
      <p:sp>
        <p:nvSpPr>
          <p:cNvPr id="4" name="Rectangle 3"/>
          <p:cNvSpPr/>
          <p:nvPr/>
        </p:nvSpPr>
        <p:spPr>
          <a:xfrm>
            <a:off x="899886" y="913578"/>
            <a:ext cx="9498831" cy="369332"/>
          </a:xfrm>
          <a:prstGeom prst="rect">
            <a:avLst/>
          </a:prstGeom>
        </p:spPr>
        <p:txBody>
          <a:bodyPr wrap="square">
            <a:spAutoFit/>
          </a:bodyPr>
          <a:lstStyle/>
          <a:p>
            <a:pPr algn="r" rtl="1"/>
            <a:r>
              <a:rPr lang="fa-IR" dirty="0" smtClean="0">
                <a:cs typeface="B Homa" panose="00000400000000000000" pitchFamily="2" charset="-78"/>
              </a:rPr>
              <a:t>سنگ </a:t>
            </a:r>
            <a:r>
              <a:rPr lang="fa-IR" dirty="0">
                <a:cs typeface="B Homa" panose="00000400000000000000" pitchFamily="2" charset="-78"/>
              </a:rPr>
              <a:t>قرمز کوچکی در پیاده روی میدان، نشانگر جایی که پاپ ژان پل دوم در تاریخ 13 مه 1981 به ضرب گلوله کشته شد.</a:t>
            </a:r>
            <a:endParaRPr lang="en-US" dirty="0">
              <a:cs typeface="B Homa" panose="00000400000000000000" pitchFamily="2" charset="-78"/>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386" y="2591645"/>
            <a:ext cx="4983911" cy="3515389"/>
          </a:xfrm>
          <a:prstGeom prst="rect">
            <a:avLst/>
          </a:prstGeom>
          <a:ln w="228600" cap="sq" cmpd="thickThin">
            <a:solidFill>
              <a:schemeClr val="accent1"/>
            </a:solidFill>
            <a:prstDash val="solid"/>
            <a:miter lim="800000"/>
          </a:ln>
          <a:effectLst>
            <a:innerShdw blurRad="76200">
              <a:srgbClr val="000000"/>
            </a:innerShdw>
          </a:effectLst>
        </p:spPr>
      </p:pic>
      <p:sp>
        <p:nvSpPr>
          <p:cNvPr id="6" name="Rectangle 5"/>
          <p:cNvSpPr/>
          <p:nvPr/>
        </p:nvSpPr>
        <p:spPr>
          <a:xfrm>
            <a:off x="3505200" y="3289300"/>
            <a:ext cx="342900" cy="330200"/>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rot="1348111">
            <a:off x="3762299" y="4271094"/>
            <a:ext cx="4327868" cy="2716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070181" y="5399164"/>
            <a:ext cx="1574800" cy="707870"/>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8946935" y="6156503"/>
            <a:ext cx="2407342" cy="3251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a:ln w="0"/>
                <a:solidFill>
                  <a:schemeClr val="accent1"/>
                </a:solidFill>
                <a:effectLst>
                  <a:outerShdw blurRad="38100" dist="25400" dir="5400000" algn="ctr" rotWithShape="0">
                    <a:srgbClr val="6E747A">
                      <a:alpha val="43000"/>
                    </a:srgbClr>
                  </a:outerShdw>
                </a:effectLst>
                <a:latin typeface="Algerian" pitchFamily="82" charset="0"/>
                <a:cs typeface="B Helal" pitchFamily="2" charset="-78"/>
                <a:hlinkClick r:id="rId4"/>
              </a:rPr>
              <a:t>www.sacred</a:t>
            </a:r>
            <a:r>
              <a:rPr lang="en-US" sz="1100" dirty="0">
                <a:ln w="0"/>
                <a:solidFill>
                  <a:schemeClr val="accent1"/>
                </a:solidFill>
                <a:effectLst>
                  <a:outerShdw blurRad="38100" dist="25400" dir="5400000" algn="ctr" rotWithShape="0">
                    <a:srgbClr val="6E747A">
                      <a:alpha val="43000"/>
                    </a:srgbClr>
                  </a:outerShdw>
                </a:effectLst>
                <a:latin typeface="Algerian" pitchFamily="82" charset="0"/>
                <a:cs typeface="B Helal" pitchFamily="2" charset="-78"/>
              </a:rPr>
              <a:t> destinations.com </a:t>
            </a:r>
          </a:p>
          <a:p>
            <a:pPr algn="ctr"/>
            <a:endParaRPr lang="en-US" sz="1100" dirty="0">
              <a:ln w="0"/>
              <a:solidFill>
                <a:schemeClr val="accent1"/>
              </a:solidFill>
              <a:effectLst>
                <a:outerShdw blurRad="38100" dist="25400" dir="5400000" algn="ctr" rotWithShape="0">
                  <a:srgbClr val="6E747A">
                    <a:alpha val="43000"/>
                  </a:srgbClr>
                </a:outerShdw>
              </a:effectLst>
            </a:endParaRPr>
          </a:p>
        </p:txBody>
      </p:sp>
      <p:sp>
        <p:nvSpPr>
          <p:cNvPr id="11" name="Rectangle 10"/>
          <p:cNvSpPr/>
          <p:nvPr/>
        </p:nvSpPr>
        <p:spPr>
          <a:xfrm>
            <a:off x="3031955" y="5790990"/>
            <a:ext cx="2407342" cy="3251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a:ln w="0"/>
                <a:solidFill>
                  <a:schemeClr val="accent1"/>
                </a:solidFill>
                <a:effectLst>
                  <a:outerShdw blurRad="38100" dist="25400" dir="5400000" algn="ctr" rotWithShape="0">
                    <a:srgbClr val="6E747A">
                      <a:alpha val="43000"/>
                    </a:srgbClr>
                  </a:outerShdw>
                </a:effectLst>
                <a:latin typeface="Algerian" pitchFamily="82" charset="0"/>
                <a:cs typeface="B Helal" pitchFamily="2" charset="-78"/>
                <a:hlinkClick r:id="rId4"/>
              </a:rPr>
              <a:t>www.sacred</a:t>
            </a:r>
            <a:r>
              <a:rPr lang="en-US" sz="1100" dirty="0">
                <a:ln w="0"/>
                <a:solidFill>
                  <a:schemeClr val="accent1"/>
                </a:solidFill>
                <a:effectLst>
                  <a:outerShdw blurRad="38100" dist="25400" dir="5400000" algn="ctr" rotWithShape="0">
                    <a:srgbClr val="6E747A">
                      <a:alpha val="43000"/>
                    </a:srgbClr>
                  </a:outerShdw>
                </a:effectLst>
                <a:latin typeface="Algerian" pitchFamily="82" charset="0"/>
                <a:cs typeface="B Helal" pitchFamily="2" charset="-78"/>
              </a:rPr>
              <a:t> destinations.com </a:t>
            </a:r>
          </a:p>
          <a:p>
            <a:pPr algn="ctr"/>
            <a:endParaRPr lang="en-US" sz="110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2222693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arn(inVertical)">
                                      <p:cBhvr>
                                        <p:cTn id="30" dur="500"/>
                                        <p:tgtEl>
                                          <p:spTgt spid="8"/>
                                        </p:tgtEl>
                                      </p:cBhvr>
                                    </p:animEffect>
                                  </p:childTnLst>
                                </p:cTn>
                              </p:par>
                              <p:par>
                                <p:cTn id="31" presetID="16" presetClass="entr" presetSubtype="21"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barn(inVertical)">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animBg="1"/>
      <p:bldP spid="7" grpId="0" animBg="1"/>
      <p:bldP spid="8" grpId="0" animBg="1"/>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449391"/>
          </a:xfrm>
          <a:prstGeom prst="rect">
            <a:avLst/>
          </a:prstGeom>
        </p:spPr>
      </p:pic>
      <p:sp>
        <p:nvSpPr>
          <p:cNvPr id="3" name="TextBox 2"/>
          <p:cNvSpPr txBox="1"/>
          <p:nvPr/>
        </p:nvSpPr>
        <p:spPr>
          <a:xfrm>
            <a:off x="9728200" y="62240"/>
            <a:ext cx="2463800" cy="523220"/>
          </a:xfrm>
          <a:prstGeom prst="rect">
            <a:avLst/>
          </a:prstGeom>
          <a:noFill/>
        </p:spPr>
        <p:txBody>
          <a:bodyPr wrap="square" rtlCol="0">
            <a:spAutoFit/>
          </a:bodyPr>
          <a:lstStyle/>
          <a:p>
            <a:r>
              <a:rPr lang="fa-IR" sz="2800" dirty="0" smtClean="0">
                <a:solidFill>
                  <a:schemeClr val="bg1"/>
                </a:solidFill>
                <a:cs typeface="B Homa" panose="00000400000000000000" pitchFamily="2" charset="-78"/>
              </a:rPr>
              <a:t>نتیجه گیری</a:t>
            </a:r>
            <a:endParaRPr lang="en-US" dirty="0">
              <a:cs typeface="B Homa" panose="00000400000000000000" pitchFamily="2" charset="-78"/>
            </a:endParaRPr>
          </a:p>
        </p:txBody>
      </p:sp>
      <p:sp>
        <p:nvSpPr>
          <p:cNvPr id="4" name="TextBox 3"/>
          <p:cNvSpPr txBox="1"/>
          <p:nvPr/>
        </p:nvSpPr>
        <p:spPr>
          <a:xfrm>
            <a:off x="114300" y="647700"/>
            <a:ext cx="11760200" cy="1846659"/>
          </a:xfrm>
          <a:prstGeom prst="rect">
            <a:avLst/>
          </a:prstGeom>
          <a:noFill/>
        </p:spPr>
        <p:txBody>
          <a:bodyPr wrap="square" rtlCol="0">
            <a:spAutoFit/>
          </a:bodyPr>
          <a:lstStyle/>
          <a:p>
            <a:pPr algn="just" rtl="1"/>
            <a:r>
              <a:rPr lang="fa-IR" sz="2400" dirty="0">
                <a:solidFill>
                  <a:schemeClr val="bg1"/>
                </a:solidFill>
                <a:cs typeface="B Homa" panose="00000400000000000000" pitchFamily="2" charset="-78"/>
              </a:rPr>
              <a:t>با وجود اینکه این میدان از ترکیب معماری دو دوره ی مختلف رنسانس و باروک ساخته شده که هر کدام از این دوره ها دارای خصوصیات متفاوتی از همند،ولی هیچ تضادی در ترکیب بندی میدان دیده نمیشود بلکه اجزا چنان منظم در کنار هم قرار گرفته اند که حتی الگوی میدان های دیگر جهان نظیر پلاس دو کنکورد پاریس هم شده است.</a:t>
            </a:r>
            <a:endParaRPr lang="en-US" sz="2400" dirty="0">
              <a:solidFill>
                <a:schemeClr val="bg1"/>
              </a:solidFill>
              <a:cs typeface="B Homa" panose="00000400000000000000" pitchFamily="2" charset="-78"/>
            </a:endParaRPr>
          </a:p>
          <a:p>
            <a:endParaRPr lang="en-US" dirty="0">
              <a:cs typeface="B Homa" panose="00000400000000000000" pitchFamily="2" charset="-78"/>
            </a:endParaRPr>
          </a:p>
        </p:txBody>
      </p:sp>
    </p:spTree>
    <p:extLst>
      <p:ext uri="{BB962C8B-B14F-4D97-AF65-F5344CB8AC3E}">
        <p14:creationId xmlns:p14="http://schemas.microsoft.com/office/powerpoint/2010/main" val="41710097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74933" y="162076"/>
            <a:ext cx="3483429" cy="707886"/>
          </a:xfrm>
          <a:prstGeom prst="rect">
            <a:avLst/>
          </a:prstGeom>
          <a:noFill/>
        </p:spPr>
        <p:txBody>
          <a:bodyPr wrap="square" rtlCol="0">
            <a:spAutoFit/>
          </a:bodyPr>
          <a:lstStyle/>
          <a:p>
            <a:pPr algn="just" rtl="1"/>
            <a:r>
              <a:rPr lang="fa-IR" sz="4000" b="1" dirty="0" smtClean="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rPr>
              <a:t>منابع</a:t>
            </a:r>
            <a:endParaRPr lang="en-US" sz="4000" dirty="0">
              <a:cs typeface="B Homa" panose="00000400000000000000" pitchFamily="2" charset="-78"/>
            </a:endParaRPr>
          </a:p>
        </p:txBody>
      </p:sp>
      <p:sp>
        <p:nvSpPr>
          <p:cNvPr id="3" name="TextBox 2"/>
          <p:cNvSpPr txBox="1"/>
          <p:nvPr/>
        </p:nvSpPr>
        <p:spPr>
          <a:xfrm>
            <a:off x="3222171" y="1393371"/>
            <a:ext cx="7733696" cy="2031325"/>
          </a:xfrm>
          <a:prstGeom prst="rect">
            <a:avLst/>
          </a:prstGeom>
          <a:noFill/>
        </p:spPr>
        <p:txBody>
          <a:bodyPr wrap="square" rtlCol="0">
            <a:spAutoFit/>
          </a:bodyPr>
          <a:lstStyle/>
          <a:p>
            <a:pPr algn="just" rtl="1"/>
            <a:r>
              <a:rPr lang="fa-IR" dirty="0" smtClean="0">
                <a:solidFill>
                  <a:schemeClr val="tx1">
                    <a:lumMod val="95000"/>
                  </a:schemeClr>
                </a:solidFill>
                <a:cs typeface="B Homa" panose="00000400000000000000" pitchFamily="2" charset="-78"/>
              </a:rPr>
              <a:t>موریس.رضا زاده.تاریخ شکل گیری شهرهای جهان</a:t>
            </a:r>
          </a:p>
          <a:p>
            <a:pPr algn="just" rtl="1"/>
            <a:r>
              <a:rPr lang="fa-IR" dirty="0" smtClean="0">
                <a:solidFill>
                  <a:schemeClr val="tx1">
                    <a:lumMod val="95000"/>
                  </a:schemeClr>
                </a:solidFill>
                <a:cs typeface="B Homa" panose="00000400000000000000" pitchFamily="2" charset="-78"/>
              </a:rPr>
              <a:t>گیدئون.فضا،زمان،معماری</a:t>
            </a:r>
          </a:p>
          <a:p>
            <a:pPr algn="just" rtl="1"/>
            <a:r>
              <a:rPr lang="fa-IR" dirty="0">
                <a:latin typeface="Algerian" pitchFamily="82" charset="0"/>
                <a:cs typeface="B Homa" panose="00000400000000000000" pitchFamily="2" charset="-78"/>
              </a:rPr>
              <a:t>اصول حاكم بر طراحي هدفمند محورهاي ديد شاخص شهري،دکتر پور </a:t>
            </a:r>
            <a:r>
              <a:rPr lang="fa-IR" dirty="0" smtClean="0">
                <a:latin typeface="Algerian" pitchFamily="82" charset="0"/>
                <a:cs typeface="B Homa" panose="00000400000000000000" pitchFamily="2" charset="-78"/>
              </a:rPr>
              <a:t>جعفر</a:t>
            </a:r>
            <a:endParaRPr lang="fa-IR" dirty="0" smtClean="0">
              <a:solidFill>
                <a:schemeClr val="tx1">
                  <a:lumMod val="95000"/>
                </a:schemeClr>
              </a:solidFill>
              <a:cs typeface="B Homa" panose="00000400000000000000" pitchFamily="2" charset="-78"/>
            </a:endParaRPr>
          </a:p>
          <a:p>
            <a:pPr algn="just" rtl="1"/>
            <a:r>
              <a:rPr lang="en-US" dirty="0" smtClean="0">
                <a:solidFill>
                  <a:schemeClr val="tx1">
                    <a:lumMod val="95000"/>
                  </a:schemeClr>
                </a:solidFill>
                <a:cs typeface="B Homa" panose="00000400000000000000" pitchFamily="2" charset="-78"/>
              </a:rPr>
              <a:t>www.sid.ir</a:t>
            </a:r>
          </a:p>
          <a:p>
            <a:pPr algn="just" rtl="1"/>
            <a:r>
              <a:rPr lang="en-US" dirty="0" smtClean="0">
                <a:solidFill>
                  <a:schemeClr val="tx1">
                    <a:lumMod val="95000"/>
                  </a:schemeClr>
                </a:solidFill>
                <a:cs typeface="B Homa" panose="00000400000000000000" pitchFamily="2" charset="-78"/>
              </a:rPr>
              <a:t>www.fa.Wikipedia.org</a:t>
            </a:r>
          </a:p>
          <a:p>
            <a:pPr algn="just" rtl="1"/>
            <a:r>
              <a:rPr lang="en-US" dirty="0" smtClean="0">
                <a:solidFill>
                  <a:schemeClr val="tx1">
                    <a:lumMod val="95000"/>
                  </a:schemeClr>
                </a:solidFill>
                <a:cs typeface="B Homa" panose="00000400000000000000" pitchFamily="2" charset="-78"/>
              </a:rPr>
              <a:t>www.en.Wikipedia.org</a:t>
            </a:r>
          </a:p>
          <a:p>
            <a:pPr algn="just" rtl="1"/>
            <a:r>
              <a:rPr lang="en-US" dirty="0">
                <a:ln w="0"/>
                <a:solidFill>
                  <a:schemeClr val="tx1">
                    <a:lumMod val="95000"/>
                  </a:schemeClr>
                </a:solidFill>
                <a:effectLst>
                  <a:outerShdw blurRad="38100" dist="25400" dir="5400000" algn="ctr" rotWithShape="0">
                    <a:srgbClr val="6E747A">
                      <a:alpha val="43000"/>
                    </a:srgbClr>
                  </a:outerShdw>
                </a:effectLst>
                <a:cs typeface="B Homa" panose="00000400000000000000" pitchFamily="2" charset="-78"/>
              </a:rPr>
              <a:t>www.all.free.photos.com</a:t>
            </a:r>
            <a:endParaRPr lang="en-US" dirty="0">
              <a:solidFill>
                <a:schemeClr val="tx1">
                  <a:lumMod val="95000"/>
                </a:schemeClr>
              </a:solidFill>
              <a:cs typeface="B Homa" panose="00000400000000000000" pitchFamily="2" charset="-78"/>
            </a:endParaRPr>
          </a:p>
        </p:txBody>
      </p:sp>
    </p:spTree>
    <p:extLst>
      <p:ext uri="{BB962C8B-B14F-4D97-AF65-F5344CB8AC3E}">
        <p14:creationId xmlns:p14="http://schemas.microsoft.com/office/powerpoint/2010/main" val="2843010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862286" y="120567"/>
            <a:ext cx="2917371" cy="523220"/>
          </a:xfrm>
          <a:prstGeom prst="rect">
            <a:avLst/>
          </a:prstGeom>
          <a:noFill/>
        </p:spPr>
        <p:txBody>
          <a:bodyPr wrap="square" rtlCol="0">
            <a:spAutoFit/>
          </a:bodyPr>
          <a:lstStyle/>
          <a:p>
            <a:pPr algn="ctr"/>
            <a:r>
              <a:rPr lang="fa-IR" sz="2800" b="1" dirty="0" smtClean="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rPr>
              <a:t>فهرست مطالب</a:t>
            </a:r>
            <a:endParaRPr lang="en-US" sz="2800" b="1" dirty="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endParaRPr>
          </a:p>
        </p:txBody>
      </p:sp>
      <p:sp>
        <p:nvSpPr>
          <p:cNvPr id="4" name="TextBox 3"/>
          <p:cNvSpPr txBox="1"/>
          <p:nvPr/>
        </p:nvSpPr>
        <p:spPr>
          <a:xfrm>
            <a:off x="7351295" y="883146"/>
            <a:ext cx="4143127" cy="3231654"/>
          </a:xfrm>
          <a:prstGeom prst="rect">
            <a:avLst/>
          </a:prstGeom>
          <a:noFill/>
        </p:spPr>
        <p:txBody>
          <a:bodyPr wrap="square" rtlCol="0">
            <a:spAutoFit/>
          </a:bodyPr>
          <a:lstStyle/>
          <a:p>
            <a:pPr marL="285750" indent="-285750" algn="r" rtl="1">
              <a:buFont typeface="Arial" panose="020B0604020202020204" pitchFamily="34" charset="0"/>
              <a:buChar char="•"/>
            </a:pPr>
            <a:r>
              <a:rPr lang="fa-IR" sz="2400" dirty="0" smtClean="0">
                <a:cs typeface="B Homa" panose="00000400000000000000" pitchFamily="2" charset="-78"/>
              </a:rPr>
              <a:t>واتیکان</a:t>
            </a:r>
            <a:endParaRPr lang="fa-IR" sz="2400" dirty="0" smtClean="0">
              <a:cs typeface="B Homa" panose="00000400000000000000" pitchFamily="2" charset="-78"/>
            </a:endParaRPr>
          </a:p>
          <a:p>
            <a:pPr marL="285750" indent="-285750" algn="r" rtl="1">
              <a:buFont typeface="Arial" panose="020B0604020202020204" pitchFamily="34" charset="0"/>
              <a:buChar char="•"/>
            </a:pPr>
            <a:r>
              <a:rPr lang="fa-IR" sz="2400" dirty="0" smtClean="0">
                <a:cs typeface="B Homa" panose="00000400000000000000" pitchFamily="2" charset="-78"/>
              </a:rPr>
              <a:t>میدان </a:t>
            </a:r>
            <a:r>
              <a:rPr lang="fa-IR" sz="2400" dirty="0" smtClean="0">
                <a:cs typeface="B Homa" panose="00000400000000000000" pitchFamily="2" charset="-78"/>
              </a:rPr>
              <a:t>سن پیتر</a:t>
            </a:r>
          </a:p>
          <a:p>
            <a:pPr marL="285750" indent="-285750" algn="r" rtl="1">
              <a:buFont typeface="Arial" panose="020B0604020202020204" pitchFamily="34" charset="0"/>
              <a:buChar char="•"/>
            </a:pPr>
            <a:r>
              <a:rPr lang="fa-IR" sz="2400" dirty="0" smtClean="0">
                <a:cs typeface="B Homa" panose="00000400000000000000" pitchFamily="2" charset="-78"/>
              </a:rPr>
              <a:t>کلیسا </a:t>
            </a:r>
            <a:r>
              <a:rPr lang="fa-IR" sz="2400" dirty="0" smtClean="0">
                <a:cs typeface="B Homa" panose="00000400000000000000" pitchFamily="2" charset="-78"/>
              </a:rPr>
              <a:t>سن </a:t>
            </a:r>
            <a:r>
              <a:rPr lang="fa-IR" sz="2400" dirty="0" smtClean="0">
                <a:cs typeface="B Homa" panose="00000400000000000000" pitchFamily="2" charset="-78"/>
              </a:rPr>
              <a:t>پیتر</a:t>
            </a:r>
            <a:endParaRPr lang="fa-IR" sz="2400" dirty="0" smtClean="0">
              <a:cs typeface="B Homa" panose="00000400000000000000" pitchFamily="2" charset="-78"/>
            </a:endParaRPr>
          </a:p>
          <a:p>
            <a:pPr marL="285750" indent="-285750" algn="r" rtl="1">
              <a:buFont typeface="Arial" panose="020B0604020202020204" pitchFamily="34" charset="0"/>
              <a:buChar char="•"/>
            </a:pPr>
            <a:r>
              <a:rPr lang="fa-IR" sz="2400" dirty="0" smtClean="0">
                <a:cs typeface="B Homa" panose="00000400000000000000" pitchFamily="2" charset="-78"/>
              </a:rPr>
              <a:t>سبک باروک در معماری </a:t>
            </a:r>
            <a:r>
              <a:rPr lang="fa-IR" sz="2400" dirty="0" smtClean="0">
                <a:cs typeface="B Homa" panose="00000400000000000000" pitchFamily="2" charset="-78"/>
              </a:rPr>
              <a:t>میدان</a:t>
            </a:r>
            <a:endParaRPr lang="fa-IR" sz="2400" dirty="0" smtClean="0">
              <a:cs typeface="B Homa" panose="00000400000000000000" pitchFamily="2" charset="-78"/>
            </a:endParaRPr>
          </a:p>
          <a:p>
            <a:pPr marL="285750" indent="-285750" algn="r" rtl="1">
              <a:buFont typeface="Arial" panose="020B0604020202020204" pitchFamily="34" charset="0"/>
              <a:buChar char="•"/>
            </a:pPr>
            <a:r>
              <a:rPr lang="fa-IR" sz="2400" dirty="0" smtClean="0">
                <a:cs typeface="B Homa" panose="00000400000000000000" pitchFamily="2" charset="-78"/>
              </a:rPr>
              <a:t>عناصر تشکیل دهنده ی </a:t>
            </a:r>
            <a:r>
              <a:rPr lang="fa-IR" sz="2400" dirty="0" smtClean="0">
                <a:cs typeface="B Homa" panose="00000400000000000000" pitchFamily="2" charset="-78"/>
              </a:rPr>
              <a:t>میدان</a:t>
            </a:r>
            <a:endParaRPr lang="fa-IR" sz="2400" dirty="0">
              <a:cs typeface="B Homa" panose="00000400000000000000" pitchFamily="2" charset="-78"/>
            </a:endParaRPr>
          </a:p>
          <a:p>
            <a:pPr marL="285750" indent="-285750" algn="r" rtl="1">
              <a:buFont typeface="Arial" panose="020B0604020202020204" pitchFamily="34" charset="0"/>
              <a:buChar char="•"/>
            </a:pPr>
            <a:r>
              <a:rPr lang="fa-IR" sz="2400" dirty="0">
                <a:cs typeface="B Homa" panose="00000400000000000000" pitchFamily="2" charset="-78"/>
              </a:rPr>
              <a:t>نظرشخصی</a:t>
            </a:r>
          </a:p>
          <a:p>
            <a:pPr marL="285750" indent="-285750" algn="r" rtl="1">
              <a:buFont typeface="Arial" panose="020B0604020202020204" pitchFamily="34" charset="0"/>
              <a:buChar char="•"/>
            </a:pPr>
            <a:r>
              <a:rPr lang="fa-IR" sz="2400" dirty="0" smtClean="0">
                <a:cs typeface="B Homa" panose="00000400000000000000" pitchFamily="2" charset="-78"/>
              </a:rPr>
              <a:t>منابع</a:t>
            </a:r>
            <a:endParaRPr lang="fa-IR" sz="2400" dirty="0">
              <a:cs typeface="B Homa" panose="00000400000000000000" pitchFamily="2" charset="-78"/>
            </a:endParaRPr>
          </a:p>
          <a:p>
            <a:pPr algn="r" rtl="1"/>
            <a:endParaRPr lang="fa-IR" dirty="0" smtClean="0">
              <a:cs typeface="B Homa" panose="00000400000000000000" pitchFamily="2" charset="-78"/>
            </a:endParaRPr>
          </a:p>
          <a:p>
            <a:pPr algn="r" rtl="1"/>
            <a:endParaRPr lang="en-US" dirty="0">
              <a:cs typeface="B Homa" panose="000004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3487" y="4114800"/>
            <a:ext cx="11175999" cy="2438400"/>
          </a:xfrm>
          <a:prstGeom prst="rect">
            <a:avLst/>
          </a:prstGeom>
          <a:ln w="228600" cap="sq" cmpd="thickThin">
            <a:solidFill>
              <a:schemeClr val="accent1"/>
            </a:solidFill>
            <a:prstDash val="solid"/>
            <a:miter lim="800000"/>
          </a:ln>
          <a:effectLst>
            <a:innerShdw blurRad="76200">
              <a:srgbClr val="000000"/>
            </a:innerShdw>
          </a:effectLst>
        </p:spPr>
      </p:pic>
    </p:spTree>
    <p:extLst>
      <p:ext uri="{BB962C8B-B14F-4D97-AF65-F5344CB8AC3E}">
        <p14:creationId xmlns:p14="http://schemas.microsoft.com/office/powerpoint/2010/main" val="32367550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611" y="210945"/>
            <a:ext cx="2106613" cy="804332"/>
          </a:xfrm>
        </p:spPr>
        <p:txBody>
          <a:bodyPr>
            <a:normAutofit fontScale="90000"/>
          </a:bodyPr>
          <a:lstStyle/>
          <a:p>
            <a:pPr algn="r"/>
            <a:r>
              <a:rPr lang="fa-IR" b="1" dirty="0" smtClean="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rPr>
              <a:t>واتیکان</a:t>
            </a:r>
            <a:br>
              <a:rPr lang="fa-IR" b="1" dirty="0" smtClean="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rPr>
            </a:br>
            <a:endParaRPr lang="en-US" b="1" dirty="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endParaRPr>
          </a:p>
        </p:txBody>
      </p:sp>
      <p:pic>
        <p:nvPicPr>
          <p:cNvPr id="12" name="Content Placeholder 1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77871" y="2558660"/>
            <a:ext cx="3753644" cy="3523861"/>
          </a:xfrm>
          <a:prstGeom prst="rect">
            <a:avLst/>
          </a:prstGeom>
          <a:ln w="228600" cap="sq" cmpd="thickThin">
            <a:solidFill>
              <a:schemeClr val="accent1"/>
            </a:solidFill>
            <a:prstDash val="solid"/>
            <a:miter lim="800000"/>
          </a:ln>
          <a:effectLst>
            <a:innerShdw blurRad="76200">
              <a:srgbClr val="000000"/>
            </a:innerShdw>
          </a:effectLst>
        </p:spPr>
      </p:pic>
      <p:sp>
        <p:nvSpPr>
          <p:cNvPr id="4" name="TextBox 3"/>
          <p:cNvSpPr txBox="1"/>
          <p:nvPr/>
        </p:nvSpPr>
        <p:spPr>
          <a:xfrm>
            <a:off x="1082842" y="647167"/>
            <a:ext cx="10019382" cy="1877437"/>
          </a:xfrm>
          <a:prstGeom prst="rect">
            <a:avLst/>
          </a:prstGeom>
          <a:noFill/>
        </p:spPr>
        <p:txBody>
          <a:bodyPr wrap="square" rtlCol="0">
            <a:spAutoFit/>
          </a:bodyPr>
          <a:lstStyle/>
          <a:p>
            <a:pPr algn="r" rtl="1"/>
            <a:r>
              <a:rPr lang="ar-SA" sz="2000" dirty="0">
                <a:cs typeface="B Homa" panose="00000400000000000000" pitchFamily="2" charset="-78"/>
              </a:rPr>
              <a:t>واتیکان کشوری مستقل در داخل شهر رم و محل اقامت پاپ رهبر کاتولیک های جهان است. </a:t>
            </a:r>
            <a:r>
              <a:rPr lang="fa-IR" sz="2000" dirty="0" smtClean="0">
                <a:cs typeface="B Homa" panose="00000400000000000000" pitchFamily="2" charset="-78"/>
              </a:rPr>
              <a:t>این کشور </a:t>
            </a:r>
            <a:r>
              <a:rPr lang="ar-SA" sz="2000" dirty="0" smtClean="0">
                <a:cs typeface="B Homa" panose="00000400000000000000" pitchFamily="2" charset="-78"/>
              </a:rPr>
              <a:t>محوطه </a:t>
            </a:r>
            <a:r>
              <a:rPr lang="ar-SA" sz="2000" dirty="0">
                <a:cs typeface="B Homa" panose="00000400000000000000" pitchFamily="2" charset="-78"/>
              </a:rPr>
              <a:t>ای به وسعت 44 هکتار را به خود اختصاص داده و جمعیت آن 800 نفر </a:t>
            </a:r>
            <a:r>
              <a:rPr lang="ar-SA" sz="2000" dirty="0" smtClean="0">
                <a:cs typeface="B Homa" panose="00000400000000000000" pitchFamily="2" charset="-78"/>
              </a:rPr>
              <a:t>است. </a:t>
            </a:r>
            <a:r>
              <a:rPr lang="ar-SA" sz="2000" b="1" dirty="0">
                <a:ea typeface="Times New Roman"/>
                <a:cs typeface="B Homa" panose="00000400000000000000" pitchFamily="2" charset="-78"/>
              </a:rPr>
              <a:t>شهر واتیکان</a:t>
            </a:r>
            <a:r>
              <a:rPr lang="en-US" sz="2000" b="1" dirty="0">
                <a:ea typeface="Times New Roman"/>
                <a:cs typeface="B Homa" panose="00000400000000000000" pitchFamily="2" charset="-78"/>
              </a:rPr>
              <a:t> </a:t>
            </a:r>
            <a:r>
              <a:rPr lang="ar-SA" sz="2000" b="1" dirty="0">
                <a:ea typeface="Times New Roman"/>
                <a:cs typeface="B Homa" panose="00000400000000000000" pitchFamily="2" charset="-78"/>
              </a:rPr>
              <a:t>، یکی از مقدس ترین مکان </a:t>
            </a:r>
            <a:r>
              <a:rPr lang="fa-IR" sz="2000" b="1" dirty="0">
                <a:ea typeface="Times New Roman"/>
                <a:cs typeface="B Homa" panose="00000400000000000000" pitchFamily="2" charset="-78"/>
              </a:rPr>
              <a:t>ها </a:t>
            </a:r>
            <a:r>
              <a:rPr lang="ar-SA" sz="2000" b="1" dirty="0">
                <a:ea typeface="Times New Roman"/>
                <a:cs typeface="B Homa" panose="00000400000000000000" pitchFamily="2" charset="-78"/>
              </a:rPr>
              <a:t>در </a:t>
            </a:r>
            <a:r>
              <a:rPr lang="ar-SA" sz="2000" b="1" dirty="0" smtClean="0">
                <a:ea typeface="Times New Roman"/>
                <a:cs typeface="B Homa" panose="00000400000000000000" pitchFamily="2" charset="-78"/>
              </a:rPr>
              <a:t>مسیحیت</a:t>
            </a:r>
            <a:r>
              <a:rPr lang="fa-IR" sz="2000" b="1" dirty="0">
                <a:ea typeface="Times New Roman"/>
                <a:cs typeface="B Homa" panose="00000400000000000000" pitchFamily="2" charset="-78"/>
              </a:rPr>
              <a:t> </a:t>
            </a:r>
            <a:r>
              <a:rPr lang="fa-IR" sz="2000" dirty="0" smtClean="0">
                <a:ea typeface="Times New Roman"/>
                <a:cs typeface="B Homa" panose="00000400000000000000" pitchFamily="2" charset="-78"/>
              </a:rPr>
              <a:t>می باشد.</a:t>
            </a:r>
            <a:r>
              <a:rPr lang="ar-SA" sz="2000" dirty="0" smtClean="0">
                <a:ea typeface="Times New Roman"/>
                <a:cs typeface="B Homa" panose="00000400000000000000" pitchFamily="2" charset="-78"/>
              </a:rPr>
              <a:t> </a:t>
            </a:r>
            <a:r>
              <a:rPr lang="ar-SA" sz="2000" dirty="0">
                <a:cs typeface="B Homa" panose="00000400000000000000" pitchFamily="2" charset="-78"/>
              </a:rPr>
              <a:t>واتیکان همچنین موزه وسیعی را در خود جای داده است که در آن از آثار نفیس هنری دنیا نگهداری می شود</a:t>
            </a:r>
            <a:r>
              <a:rPr lang="en-US" sz="2000" dirty="0">
                <a:cs typeface="B Homa" panose="00000400000000000000" pitchFamily="2" charset="-78"/>
              </a:rPr>
              <a:t>.</a:t>
            </a:r>
            <a:endParaRPr lang="en-US" sz="2000" dirty="0"/>
          </a:p>
          <a:p>
            <a:pPr algn="r" rtl="1"/>
            <a:r>
              <a:rPr lang="fa-IR" dirty="0" smtClean="0">
                <a:cs typeface="B Homa" panose="00000400000000000000" pitchFamily="2" charset="-78"/>
              </a:rPr>
              <a:t>(</a:t>
            </a:r>
            <a:r>
              <a:rPr lang="en-US" dirty="0" smtClean="0">
                <a:cs typeface="B Homa" panose="00000400000000000000" pitchFamily="2" charset="-78"/>
              </a:rPr>
              <a:t>www.fa.Wikipedia.org</a:t>
            </a:r>
            <a:r>
              <a:rPr lang="fa-IR" dirty="0" smtClean="0">
                <a:cs typeface="B Homa" panose="00000400000000000000" pitchFamily="2" charset="-78"/>
              </a:rPr>
              <a:t>)</a:t>
            </a:r>
            <a:endParaRPr lang="en-US" dirty="0">
              <a:cs typeface="B Homa" panose="00000400000000000000" pitchFamily="2" charset="-78"/>
            </a:endParaRPr>
          </a:p>
          <a:p>
            <a:endParaRPr lang="en-US" dirty="0">
              <a:cs typeface="B Homa" panose="00000400000000000000" pitchFamily="2" charset="-78"/>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03608" y="2811321"/>
            <a:ext cx="4546211" cy="3416301"/>
          </a:xfrm>
          <a:prstGeom prst="rect">
            <a:avLst/>
          </a:prstGeom>
          <a:ln w="228600" cap="sq" cmpd="thickThin">
            <a:solidFill>
              <a:schemeClr val="accent1"/>
            </a:solidFill>
            <a:prstDash val="solid"/>
            <a:miter lim="800000"/>
          </a:ln>
          <a:effectLst>
            <a:innerShdw blurRad="76200">
              <a:srgbClr val="000000"/>
            </a:innerShdw>
          </a:effectLst>
        </p:spPr>
      </p:pic>
      <p:sp>
        <p:nvSpPr>
          <p:cNvPr id="9" name="Up Arrow 8"/>
          <p:cNvSpPr/>
          <p:nvPr/>
        </p:nvSpPr>
        <p:spPr>
          <a:xfrm>
            <a:off x="7264400" y="5892800"/>
            <a:ext cx="596900" cy="965200"/>
          </a:xfrm>
          <a:prstGeom prst="upArrow">
            <a:avLst/>
          </a:prstGeom>
          <a:solidFill>
            <a:schemeClr val="accent1"/>
          </a:solidFill>
          <a:ln>
            <a:solidFill>
              <a:schemeClr val="accent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8" name="Rectangle 7"/>
          <p:cNvSpPr/>
          <p:nvPr/>
        </p:nvSpPr>
        <p:spPr>
          <a:xfrm>
            <a:off x="9524269" y="5712305"/>
            <a:ext cx="1225550" cy="2286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rPr>
              <a:t>Google earth</a:t>
            </a:r>
            <a:endParaRPr lang="en-US" sz="1100" dirty="0">
              <a:ln w="0"/>
              <a:solidFill>
                <a:schemeClr val="accent1"/>
              </a:solidFill>
              <a:effectLst>
                <a:outerShdw blurRad="38100" dist="25400" dir="5400000" algn="ctr" rotWithShape="0">
                  <a:srgbClr val="6E747A">
                    <a:alpha val="43000"/>
                  </a:srgbClr>
                </a:outerShdw>
              </a:effectLst>
            </a:endParaRPr>
          </a:p>
        </p:txBody>
      </p:sp>
      <p:sp>
        <p:nvSpPr>
          <p:cNvPr id="10" name="Rectangle 9"/>
          <p:cNvSpPr/>
          <p:nvPr/>
        </p:nvSpPr>
        <p:spPr>
          <a:xfrm>
            <a:off x="3048001" y="5712305"/>
            <a:ext cx="1883514" cy="2286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a:ln w="0"/>
                <a:solidFill>
                  <a:schemeClr val="accent1"/>
                </a:solidFill>
                <a:effectLst>
                  <a:outerShdw blurRad="38100" dist="25400" dir="5400000" algn="ctr" rotWithShape="0">
                    <a:srgbClr val="6E747A">
                      <a:alpha val="43000"/>
                    </a:srgbClr>
                  </a:outerShdw>
                </a:effectLst>
                <a:cs typeface="B Homa" panose="00000400000000000000" pitchFamily="2" charset="-78"/>
              </a:rPr>
              <a:t>www.fa.Wikipedia.org</a:t>
            </a:r>
            <a:endParaRPr lang="en-US" sz="110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42661057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par>
                                <p:cTn id="17" presetID="16" presetClass="entr" presetSubtype="21"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9" grpId="0" animBg="1"/>
      <p:bldP spid="8"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8978" y="564200"/>
            <a:ext cx="3634761" cy="4362123"/>
          </a:xfrm>
        </p:spPr>
        <p:txBody>
          <a:bodyPr/>
          <a:lstStyle/>
          <a:p>
            <a:pPr algn="justLow" rtl="1"/>
            <a:r>
              <a:rPr lang="fa-IR" sz="1800" dirty="0" smtClean="0">
                <a:solidFill>
                  <a:schemeClr val="tx1"/>
                </a:solidFill>
                <a:cs typeface="B Homa" panose="00000400000000000000" pitchFamily="2" charset="-78"/>
              </a:rPr>
              <a:t>میدان سن پیتر به عنوان نخستین فضای آزاد بزرگ در شهر محسوب میشود. این میدان توسط برنبنی در ایتدای نیمه دوم قرن هفدهم ساخته شده است فضای میدان را به سه قسمت تقسیم کرده. این </a:t>
            </a:r>
            <a:r>
              <a:rPr lang="fa-IR" sz="1800" dirty="0">
                <a:solidFill>
                  <a:schemeClr val="tx1"/>
                </a:solidFill>
                <a:cs typeface="B Homa" panose="00000400000000000000" pitchFamily="2" charset="-78"/>
              </a:rPr>
              <a:t>فضاها عبارت اند از پیاتزای رتا که مستقیما در مقابل کلیسا قرار دارد و پیاتزای وسیع اوبلیکو </a:t>
            </a:r>
            <a:r>
              <a:rPr lang="ar-SA" sz="1800" dirty="0">
                <a:solidFill>
                  <a:schemeClr val="tx1"/>
                </a:solidFill>
                <a:cs typeface="B Homa" panose="00000400000000000000" pitchFamily="2" charset="-78"/>
              </a:rPr>
              <a:t>که به وسيله رديفهاي ستونهايي به شكل نيمدايره قرار گرفته</a:t>
            </a:r>
            <a:r>
              <a:rPr lang="fa-IR" sz="1800" dirty="0">
                <a:solidFill>
                  <a:schemeClr val="tx1"/>
                </a:solidFill>
                <a:cs typeface="B Homa" panose="00000400000000000000" pitchFamily="2" charset="-78"/>
              </a:rPr>
              <a:t> </a:t>
            </a:r>
            <a:r>
              <a:rPr lang="ar-SA" sz="1800" dirty="0">
                <a:solidFill>
                  <a:schemeClr val="tx1"/>
                </a:solidFill>
                <a:cs typeface="B Homa" panose="00000400000000000000" pitchFamily="2" charset="-78"/>
              </a:rPr>
              <a:t>اند، محدود گرديده است وپياتزاي روستيكوچي كه هيچگاه تكميل نگرديده و سن پيتر را به رودخانه تيبر متصل </a:t>
            </a:r>
            <a:r>
              <a:rPr lang="ar-SA" sz="1800" dirty="0" smtClean="0">
                <a:solidFill>
                  <a:schemeClr val="tx1"/>
                </a:solidFill>
                <a:cs typeface="B Homa" panose="00000400000000000000" pitchFamily="2" charset="-78"/>
              </a:rPr>
              <a:t>ميكند(موریس 13</a:t>
            </a:r>
            <a:r>
              <a:rPr lang="fa-IR" sz="1800" dirty="0" smtClean="0">
                <a:solidFill>
                  <a:schemeClr val="tx1"/>
                </a:solidFill>
                <a:cs typeface="B Homa" panose="00000400000000000000" pitchFamily="2" charset="-78"/>
              </a:rPr>
              <a:t>90</a:t>
            </a:r>
            <a:r>
              <a:rPr lang="ar-SA" sz="1800" dirty="0" smtClean="0">
                <a:solidFill>
                  <a:schemeClr val="tx1"/>
                </a:solidFill>
                <a:cs typeface="B Homa" panose="00000400000000000000" pitchFamily="2" charset="-78"/>
              </a:rPr>
              <a:t>-2</a:t>
            </a:r>
            <a:r>
              <a:rPr lang="fa-IR" sz="1800" dirty="0" smtClean="0">
                <a:solidFill>
                  <a:schemeClr val="tx1"/>
                </a:solidFill>
                <a:cs typeface="B Homa" panose="00000400000000000000" pitchFamily="2" charset="-78"/>
              </a:rPr>
              <a:t>03</a:t>
            </a:r>
            <a:r>
              <a:rPr lang="ar-SA" sz="1800" dirty="0" smtClean="0">
                <a:solidFill>
                  <a:schemeClr val="tx1"/>
                </a:solidFill>
                <a:cs typeface="B Homa" panose="00000400000000000000" pitchFamily="2" charset="-78"/>
              </a:rPr>
              <a:t>)</a:t>
            </a:r>
            <a:r>
              <a:rPr lang="fa-IR" sz="1800" dirty="0">
                <a:solidFill>
                  <a:srgbClr val="FFFF00"/>
                </a:solidFill>
                <a:cs typeface="B Homa" panose="00000400000000000000" pitchFamily="2" charset="-78"/>
              </a:rPr>
              <a:t/>
            </a:r>
            <a:br>
              <a:rPr lang="fa-IR" sz="1800" dirty="0">
                <a:solidFill>
                  <a:srgbClr val="FFFF00"/>
                </a:solidFill>
                <a:cs typeface="B Homa" panose="00000400000000000000" pitchFamily="2" charset="-78"/>
              </a:rPr>
            </a:br>
            <a:endParaRPr lang="en-US" sz="1800" dirty="0">
              <a:cs typeface="B Homa" panose="00000400000000000000" pitchFamily="2" charset="-78"/>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249319" y="819150"/>
            <a:ext cx="1847850" cy="4762500"/>
          </a:xfrm>
          <a:prstGeom prst="rect">
            <a:avLst/>
          </a:prstGeom>
          <a:ln w="228600" cap="sq" cmpd="thickThin">
            <a:solidFill>
              <a:schemeClr val="accent1">
                <a:lumMod val="75000"/>
              </a:schemeClr>
            </a:solidFill>
            <a:prstDash val="solid"/>
            <a:miter lim="800000"/>
          </a:ln>
          <a:effectLst>
            <a:innerShdw blurRad="76200">
              <a:srgbClr val="000000"/>
            </a:innerShdw>
          </a:effectLst>
        </p:spPr>
      </p:pic>
      <p:sp>
        <p:nvSpPr>
          <p:cNvPr id="5" name="TextBox 4"/>
          <p:cNvSpPr txBox="1"/>
          <p:nvPr/>
        </p:nvSpPr>
        <p:spPr>
          <a:xfrm>
            <a:off x="2225689" y="366757"/>
            <a:ext cx="3462533" cy="646331"/>
          </a:xfrm>
          <a:prstGeom prst="rect">
            <a:avLst/>
          </a:prstGeom>
          <a:noFill/>
        </p:spPr>
        <p:txBody>
          <a:bodyPr wrap="square" rtlCol="0">
            <a:spAutoFit/>
          </a:bodyPr>
          <a:lstStyle/>
          <a:p>
            <a:r>
              <a:rPr lang="fa-IR" sz="3600" b="1" dirty="0" smtClean="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rPr>
              <a:t>میدان سن پیتر</a:t>
            </a:r>
            <a:endParaRPr lang="en-US" sz="3600" b="1" dirty="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endParaRPr>
          </a:p>
        </p:txBody>
      </p:sp>
      <p:sp>
        <p:nvSpPr>
          <p:cNvPr id="7" name="Rectangle 6"/>
          <p:cNvSpPr/>
          <p:nvPr/>
        </p:nvSpPr>
        <p:spPr>
          <a:xfrm>
            <a:off x="10247086" y="3226280"/>
            <a:ext cx="943429" cy="707925"/>
          </a:xfrm>
          <a:prstGeom prst="rect">
            <a:avLst/>
          </a:prstGeom>
          <a:noFill/>
          <a:ln w="57150">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11" name="Rectangle 10"/>
          <p:cNvSpPr/>
          <p:nvPr/>
        </p:nvSpPr>
        <p:spPr>
          <a:xfrm>
            <a:off x="9652000" y="3934205"/>
            <a:ext cx="2148114" cy="1370703"/>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10195517" y="5304908"/>
            <a:ext cx="1046565" cy="704006"/>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0139" y="809871"/>
            <a:ext cx="3940629" cy="5297667"/>
          </a:xfrm>
          <a:prstGeom prst="rect">
            <a:avLst/>
          </a:prstGeom>
          <a:ln w="228600" cap="sq" cmpd="thickThin">
            <a:solidFill>
              <a:schemeClr val="accent1">
                <a:lumMod val="75000"/>
              </a:schemeClr>
            </a:solidFill>
            <a:prstDash val="solid"/>
            <a:miter lim="800000"/>
          </a:ln>
          <a:effectLst>
            <a:innerShdw blurRad="76200">
              <a:srgbClr val="000000"/>
            </a:innerShdw>
          </a:effectLst>
        </p:spPr>
      </p:pic>
      <p:sp>
        <p:nvSpPr>
          <p:cNvPr id="10" name="Left Arrow 9"/>
          <p:cNvSpPr/>
          <p:nvPr/>
        </p:nvSpPr>
        <p:spPr>
          <a:xfrm flipV="1">
            <a:off x="7090998" y="3735893"/>
            <a:ext cx="3156088" cy="2079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Left Arrow 12"/>
          <p:cNvSpPr/>
          <p:nvPr/>
        </p:nvSpPr>
        <p:spPr>
          <a:xfrm>
            <a:off x="7964716" y="4651808"/>
            <a:ext cx="1687285" cy="22499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Left Arrow 16"/>
          <p:cNvSpPr/>
          <p:nvPr/>
        </p:nvSpPr>
        <p:spPr>
          <a:xfrm>
            <a:off x="8723086" y="5820229"/>
            <a:ext cx="1498502" cy="26103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6012543" y="3639833"/>
            <a:ext cx="1407886" cy="400110"/>
          </a:xfrm>
          <a:prstGeom prst="rect">
            <a:avLst/>
          </a:prstGeom>
          <a:noFill/>
        </p:spPr>
        <p:txBody>
          <a:bodyPr wrap="square" rtlCol="0">
            <a:spAutoFit/>
          </a:bodyPr>
          <a:lstStyle/>
          <a:p>
            <a:r>
              <a:rPr lang="fa-IR" sz="2000" b="1" dirty="0" smtClean="0">
                <a:solidFill>
                  <a:schemeClr val="bg1"/>
                </a:solidFill>
                <a:cs typeface="B Homa" panose="00000400000000000000" pitchFamily="2" charset="-78"/>
              </a:rPr>
              <a:t>پیاتزای رتا</a:t>
            </a:r>
            <a:endParaRPr lang="en-US" sz="2000" b="1" dirty="0">
              <a:solidFill>
                <a:schemeClr val="bg1"/>
              </a:solidFill>
              <a:cs typeface="B Homa" panose="00000400000000000000" pitchFamily="2" charset="-78"/>
            </a:endParaRPr>
          </a:p>
        </p:txBody>
      </p:sp>
      <p:sp>
        <p:nvSpPr>
          <p:cNvPr id="15" name="TextBox 14"/>
          <p:cNvSpPr txBox="1"/>
          <p:nvPr/>
        </p:nvSpPr>
        <p:spPr>
          <a:xfrm>
            <a:off x="6466115" y="4685183"/>
            <a:ext cx="1498601" cy="400110"/>
          </a:xfrm>
          <a:prstGeom prst="rect">
            <a:avLst/>
          </a:prstGeom>
          <a:noFill/>
        </p:spPr>
        <p:txBody>
          <a:bodyPr wrap="square" rtlCol="0">
            <a:spAutoFit/>
          </a:bodyPr>
          <a:lstStyle/>
          <a:p>
            <a:pPr algn="r" rtl="1"/>
            <a:r>
              <a:rPr lang="fa-IR" sz="2000" b="1" dirty="0" smtClean="0">
                <a:cs typeface="B Homa" panose="00000400000000000000" pitchFamily="2" charset="-78"/>
              </a:rPr>
              <a:t>پیاتزای اوبلیکو</a:t>
            </a:r>
            <a:endParaRPr lang="en-US" sz="2000" b="1" dirty="0">
              <a:cs typeface="B Homa" panose="00000400000000000000" pitchFamily="2" charset="-78"/>
            </a:endParaRPr>
          </a:p>
        </p:txBody>
      </p:sp>
      <p:sp>
        <p:nvSpPr>
          <p:cNvPr id="18" name="TextBox 17"/>
          <p:cNvSpPr txBox="1"/>
          <p:nvPr/>
        </p:nvSpPr>
        <p:spPr>
          <a:xfrm>
            <a:off x="6984340" y="5706090"/>
            <a:ext cx="1960752" cy="400110"/>
          </a:xfrm>
          <a:prstGeom prst="rect">
            <a:avLst/>
          </a:prstGeom>
          <a:noFill/>
        </p:spPr>
        <p:txBody>
          <a:bodyPr wrap="square" rtlCol="0">
            <a:spAutoFit/>
          </a:bodyPr>
          <a:lstStyle/>
          <a:p>
            <a:r>
              <a:rPr lang="fa-IR" sz="2000" b="1" dirty="0" smtClean="0">
                <a:cs typeface="B Homa" panose="00000400000000000000" pitchFamily="2" charset="-78"/>
              </a:rPr>
              <a:t>پیاتزای روستیکوچی</a:t>
            </a:r>
            <a:endParaRPr lang="en-US" sz="2000" b="1" dirty="0">
              <a:cs typeface="B Homa" panose="00000400000000000000" pitchFamily="2" charset="-78"/>
            </a:endParaRPr>
          </a:p>
        </p:txBody>
      </p:sp>
      <p:sp>
        <p:nvSpPr>
          <p:cNvPr id="3" name="Rectangle 2"/>
          <p:cNvSpPr/>
          <p:nvPr/>
        </p:nvSpPr>
        <p:spPr>
          <a:xfrm>
            <a:off x="4950138" y="5820229"/>
            <a:ext cx="1476169" cy="261031"/>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rPr>
              <a:t>www.Vatican.com</a:t>
            </a:r>
            <a:endParaRPr lang="en-US" sz="1100" dirty="0">
              <a:ln w="0"/>
              <a:solidFill>
                <a:schemeClr val="accent1"/>
              </a:solidFill>
              <a:effectLst>
                <a:outerShdw blurRad="38100" dist="25400" dir="5400000" algn="ctr" rotWithShape="0">
                  <a:srgbClr val="6E747A">
                    <a:alpha val="43000"/>
                  </a:srgbClr>
                </a:outerShdw>
              </a:effectLst>
            </a:endParaRPr>
          </a:p>
        </p:txBody>
      </p:sp>
      <p:sp>
        <p:nvSpPr>
          <p:cNvPr id="4" name="Rectangle 3"/>
          <p:cNvSpPr/>
          <p:nvPr/>
        </p:nvSpPr>
        <p:spPr>
          <a:xfrm>
            <a:off x="10726057" y="6292850"/>
            <a:ext cx="1177369" cy="28537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rPr>
              <a:t>www.fa.Wikipedia.com</a:t>
            </a:r>
            <a:endParaRPr lang="en-US" sz="1100" dirty="0">
              <a:ln w="0"/>
              <a:solidFill>
                <a:schemeClr val="accent1"/>
              </a:solidFill>
              <a:effectLst>
                <a:outerShdw blurRad="38100" dist="25400" dir="5400000" algn="ctr" rotWithShape="0">
                  <a:srgbClr val="6E747A">
                    <a:alpha val="43000"/>
                  </a:srgbClr>
                </a:outerShdw>
              </a:effectLst>
            </a:endParaRPr>
          </a:p>
        </p:txBody>
      </p:sp>
      <p:sp>
        <p:nvSpPr>
          <p:cNvPr id="8" name="TextBox 7"/>
          <p:cNvSpPr txBox="1"/>
          <p:nvPr/>
        </p:nvSpPr>
        <p:spPr>
          <a:xfrm>
            <a:off x="1039953" y="4809513"/>
            <a:ext cx="3530322" cy="923330"/>
          </a:xfrm>
          <a:prstGeom prst="rect">
            <a:avLst/>
          </a:prstGeom>
          <a:noFill/>
        </p:spPr>
        <p:txBody>
          <a:bodyPr wrap="square" rtlCol="0">
            <a:spAutoFit/>
          </a:bodyPr>
          <a:lstStyle/>
          <a:p>
            <a:pPr algn="just" rtl="1"/>
            <a:r>
              <a:rPr lang="ar-SA" dirty="0" smtClean="0">
                <a:cs typeface="B Homa" panose="00000400000000000000" pitchFamily="2" charset="-78"/>
              </a:rPr>
              <a:t>میدان سنت </a:t>
            </a:r>
            <a:r>
              <a:rPr lang="ar-SA" dirty="0">
                <a:cs typeface="B Homa" panose="00000400000000000000" pitchFamily="2" charset="-78"/>
              </a:rPr>
              <a:t>پیتر </a:t>
            </a:r>
            <a:r>
              <a:rPr lang="ar-SA" dirty="0" smtClean="0">
                <a:cs typeface="B Homa" panose="00000400000000000000" pitchFamily="2" charset="-78"/>
              </a:rPr>
              <a:t>از </a:t>
            </a:r>
            <a:r>
              <a:rPr lang="ar-SA" dirty="0">
                <a:cs typeface="B Homa" panose="00000400000000000000" pitchFamily="2" charset="-78"/>
              </a:rPr>
              <a:t>284 ستون </a:t>
            </a:r>
            <a:r>
              <a:rPr lang="fa-IR" dirty="0" smtClean="0">
                <a:cs typeface="B Homa" panose="00000400000000000000" pitchFamily="2" charset="-78"/>
              </a:rPr>
              <a:t>تشکیل شده </a:t>
            </a:r>
            <a:r>
              <a:rPr lang="ar-SA" dirty="0" smtClean="0">
                <a:cs typeface="B Homa" panose="00000400000000000000" pitchFamily="2" charset="-78"/>
              </a:rPr>
              <a:t>که </a:t>
            </a:r>
            <a:r>
              <a:rPr lang="ar-SA" dirty="0">
                <a:cs typeface="B Homa" panose="00000400000000000000" pitchFamily="2" charset="-78"/>
              </a:rPr>
              <a:t>در 4 ردیف قرار دارند و روی آنها مجسمه 140 قدیس به چشم می خورد. </a:t>
            </a:r>
            <a:endParaRPr lang="en-US" dirty="0"/>
          </a:p>
        </p:txBody>
      </p:sp>
    </p:spTree>
    <p:extLst>
      <p:ext uri="{BB962C8B-B14F-4D97-AF65-F5344CB8AC3E}">
        <p14:creationId xmlns:p14="http://schemas.microsoft.com/office/powerpoint/2010/main" val="13897549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inVertical)">
                                      <p:cBhvr>
                                        <p:cTn id="25" dur="500"/>
                                        <p:tgtEl>
                                          <p:spTgt spid="16"/>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arn(inVertical)">
                                      <p:cBhvr>
                                        <p:cTn id="28" dur="500"/>
                                        <p:tgtEl>
                                          <p:spTgt spid="17"/>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arn(inVertical)">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6" grpId="0" animBg="1"/>
      <p:bldP spid="10" grpId="0" animBg="1"/>
      <p:bldP spid="13" grpId="0" animBg="1"/>
      <p:bldP spid="17" grpId="0" animBg="1"/>
      <p:bldP spid="12" grpId="0"/>
      <p:bldP spid="15"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0024" y="338667"/>
            <a:ext cx="3863514" cy="633476"/>
          </a:xfrm>
        </p:spPr>
        <p:txBody>
          <a:bodyPr>
            <a:normAutofit fontScale="90000"/>
          </a:bodyPr>
          <a:lstStyle/>
          <a:p>
            <a:r>
              <a:rPr lang="fa-IR" sz="3600" b="1" dirty="0" smtClean="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rPr>
              <a:t>محور دید میدان سن پیتر</a:t>
            </a:r>
            <a:endParaRPr lang="en-US" sz="3600" b="1" dirty="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endParaRP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078413" y="1462137"/>
            <a:ext cx="6189662" cy="3476526"/>
          </a:xfrm>
          <a:prstGeom prst="rect">
            <a:avLst/>
          </a:prstGeom>
          <a:ln w="228600" cap="sq" cmpd="thickThin">
            <a:solidFill>
              <a:schemeClr val="accent1"/>
            </a:solidFill>
            <a:prstDash val="solid"/>
            <a:miter lim="800000"/>
          </a:ln>
          <a:effectLst>
            <a:innerShdw blurRad="76200">
              <a:srgbClr val="000000"/>
            </a:innerShdw>
          </a:effectLst>
        </p:spPr>
      </p:pic>
      <p:sp>
        <p:nvSpPr>
          <p:cNvPr id="4" name="Text Placeholder 3"/>
          <p:cNvSpPr>
            <a:spLocks noGrp="1"/>
          </p:cNvSpPr>
          <p:nvPr>
            <p:ph type="body" sz="half" idx="2"/>
          </p:nvPr>
        </p:nvSpPr>
        <p:spPr>
          <a:xfrm>
            <a:off x="780098" y="1367970"/>
            <a:ext cx="3617912" cy="4160520"/>
          </a:xfrm>
        </p:spPr>
        <p:txBody>
          <a:bodyPr>
            <a:noAutofit/>
          </a:bodyPr>
          <a:lstStyle/>
          <a:p>
            <a:pPr algn="just" rtl="1"/>
            <a:r>
              <a:rPr lang="fa-IR" sz="1800" dirty="0" smtClean="0">
                <a:latin typeface="Tahoma" panose="020B0604030504040204" pitchFamily="34" charset="0"/>
                <a:cs typeface="B Homa" panose="00000400000000000000" pitchFamily="2" charset="-78"/>
              </a:rPr>
              <a:t>کار</a:t>
            </a:r>
            <a:r>
              <a:rPr lang="en-US" sz="1800" dirty="0" smtClean="0">
                <a:latin typeface="Tahoma" panose="020B0604030504040204" pitchFamily="34" charset="0"/>
                <a:cs typeface="B Homa" panose="00000400000000000000" pitchFamily="2" charset="-78"/>
              </a:rPr>
              <a:t> </a:t>
            </a:r>
            <a:r>
              <a:rPr lang="fa-IR" sz="1800" dirty="0" smtClean="0">
                <a:latin typeface="Tahoma" panose="020B0604030504040204" pitchFamily="34" charset="0"/>
                <a:cs typeface="B Homa" panose="00000400000000000000" pitchFamily="2" charset="-78"/>
              </a:rPr>
              <a:t>برنینی </a:t>
            </a:r>
            <a:r>
              <a:rPr lang="fa-IR" sz="1800" dirty="0">
                <a:latin typeface="Tahoma" panose="020B0604030504040204" pitchFamily="34" charset="0"/>
                <a:cs typeface="B Homa" panose="00000400000000000000" pitchFamily="2" charset="-78"/>
              </a:rPr>
              <a:t>، به دلیل دقت آن درمحاسبه هر سانتیمتری که شکل این میدان را بوجود می آورند ،بی نظیر است</a:t>
            </a:r>
            <a:r>
              <a:rPr lang="fa-IR" sz="1800" dirty="0" smtClean="0">
                <a:latin typeface="Tahoma" panose="020B0604030504040204" pitchFamily="34" charset="0"/>
                <a:cs typeface="B Homa" panose="00000400000000000000" pitchFamily="2" charset="-78"/>
              </a:rPr>
              <a:t>. سطح </a:t>
            </a:r>
            <a:r>
              <a:rPr lang="fa-IR" sz="1800" dirty="0">
                <a:latin typeface="Tahoma" panose="020B0604030504040204" pitchFamily="34" charset="0"/>
                <a:cs typeface="B Homa" panose="00000400000000000000" pitchFamily="2" charset="-78"/>
              </a:rPr>
              <a:t>این میدان با شیبی ملایم رو به </a:t>
            </a:r>
            <a:r>
              <a:rPr lang="fa-IR" sz="1800" dirty="0" smtClean="0">
                <a:latin typeface="Tahoma" panose="020B0604030504040204" pitchFamily="34" charset="0"/>
                <a:cs typeface="B Homa" panose="00000400000000000000" pitchFamily="2" charset="-78"/>
              </a:rPr>
              <a:t>هرمی که </a:t>
            </a:r>
            <a:r>
              <a:rPr lang="fa-IR" sz="1800" dirty="0">
                <a:latin typeface="Tahoma" panose="020B0604030504040204" pitchFamily="34" charset="0"/>
                <a:cs typeface="B Homa" panose="00000400000000000000" pitchFamily="2" charset="-78"/>
              </a:rPr>
              <a:t>در میان این میدان قرار گرفته پایین میرود سپس با تراس هایی که شیبی ملایم دارند با پله هایی طویل روبه رواق های عظیم این میدان بالا می رود. </a:t>
            </a:r>
            <a:r>
              <a:rPr lang="ar-SA" sz="1800" dirty="0">
                <a:cs typeface="B Homa" panose="00000400000000000000" pitchFamily="2" charset="-78"/>
              </a:rPr>
              <a:t>استفاده آگاهانه از شيب زمين به منظور تاكيد بصري بر كليساي جامع سن</a:t>
            </a:r>
            <a:r>
              <a:rPr lang="en-US" sz="1800" dirty="0">
                <a:cs typeface="B Homa" panose="00000400000000000000" pitchFamily="2" charset="-78"/>
              </a:rPr>
              <a:t> </a:t>
            </a:r>
            <a:r>
              <a:rPr lang="ar-SA" sz="1800" dirty="0">
                <a:cs typeface="B Homa" panose="00000400000000000000" pitchFamily="2" charset="-78"/>
              </a:rPr>
              <a:t>پيتر در پهنه اين محور ديد منحصر به فرد است</a:t>
            </a:r>
            <a:r>
              <a:rPr lang="en-US" sz="1800" dirty="0">
                <a:cs typeface="B Homa" panose="00000400000000000000" pitchFamily="2" charset="-78"/>
              </a:rPr>
              <a:t>. </a:t>
            </a:r>
            <a:r>
              <a:rPr lang="ar-SA" sz="1800" dirty="0">
                <a:cs typeface="B Homa" panose="00000400000000000000" pitchFamily="2" charset="-78"/>
              </a:rPr>
              <a:t>طراحي پهنه اين محور ديد انجام شده كه انسان را به سوي نقطه عطف و قلب كليسا هدايت مي كند</a:t>
            </a:r>
            <a:r>
              <a:rPr lang="en-US" sz="1800" dirty="0">
                <a:cs typeface="B Homa" panose="00000400000000000000" pitchFamily="2" charset="-78"/>
              </a:rPr>
              <a:t>. </a:t>
            </a:r>
            <a:r>
              <a:rPr lang="fa-IR" sz="1800" dirty="0" smtClean="0">
                <a:cs typeface="B Homa" panose="00000400000000000000" pitchFamily="2" charset="-78"/>
              </a:rPr>
              <a:t>(</a:t>
            </a:r>
            <a:r>
              <a:rPr lang="en-US" sz="1800" dirty="0" smtClean="0">
                <a:cs typeface="B Homa" panose="00000400000000000000" pitchFamily="2" charset="-78"/>
              </a:rPr>
              <a:t>www.sid.ir</a:t>
            </a:r>
            <a:r>
              <a:rPr lang="fa-IR" sz="1800" dirty="0" smtClean="0">
                <a:cs typeface="B Homa" panose="00000400000000000000" pitchFamily="2" charset="-78"/>
              </a:rPr>
              <a:t>)</a:t>
            </a:r>
            <a:endParaRPr lang="en-US" sz="1800" dirty="0">
              <a:cs typeface="B Homa" panose="00000400000000000000" pitchFamily="2" charset="-78"/>
            </a:endParaRPr>
          </a:p>
        </p:txBody>
      </p:sp>
      <p:sp>
        <p:nvSpPr>
          <p:cNvPr id="6" name="Up Arrow 5"/>
          <p:cNvSpPr/>
          <p:nvPr/>
        </p:nvSpPr>
        <p:spPr>
          <a:xfrm>
            <a:off x="8166100" y="2575561"/>
            <a:ext cx="177800" cy="2164079"/>
          </a:xfrm>
          <a:prstGeom prst="upArrow">
            <a:avLst/>
          </a:prstGeom>
          <a:ln>
            <a:solidFill>
              <a:schemeClr val="bg1">
                <a:lumMod val="85000"/>
                <a:lumOff val="15000"/>
              </a:schemeClr>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4040" y="1678939"/>
            <a:ext cx="5201920" cy="4163060"/>
          </a:xfrm>
          <a:prstGeom prst="rect">
            <a:avLst/>
          </a:prstGeom>
          <a:ln w="228600" cap="sq" cmpd="thickThin">
            <a:solidFill>
              <a:schemeClr val="accent1"/>
            </a:solidFill>
            <a:prstDash val="solid"/>
            <a:miter lim="800000"/>
          </a:ln>
          <a:effectLst>
            <a:innerShdw blurRad="76200">
              <a:srgbClr val="000000"/>
            </a:innerShdw>
          </a:effectLst>
        </p:spPr>
      </p:pic>
      <p:sp>
        <p:nvSpPr>
          <p:cNvPr id="8" name="Rectangle 7"/>
          <p:cNvSpPr/>
          <p:nvPr/>
        </p:nvSpPr>
        <p:spPr>
          <a:xfrm>
            <a:off x="9672456" y="5528490"/>
            <a:ext cx="1301932" cy="31350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latin typeface="Algerian" pitchFamily="82" charset="0"/>
                <a:cs typeface="B Homa" panose="00000400000000000000" pitchFamily="2" charset="-78"/>
              </a:rPr>
              <a:t>www.sid.ir</a:t>
            </a:r>
            <a:endParaRPr lang="en-US" sz="1100" dirty="0">
              <a:ln w="0"/>
              <a:solidFill>
                <a:schemeClr val="accent1"/>
              </a:solidFill>
              <a:effectLst>
                <a:outerShdw blurRad="38100" dist="25400" dir="5400000" algn="ctr" rotWithShape="0">
                  <a:srgbClr val="6E747A">
                    <a:alpha val="43000"/>
                  </a:srgbClr>
                </a:outerShdw>
              </a:effectLst>
              <a:latin typeface="Algerian" pitchFamily="82" charset="0"/>
              <a:cs typeface="B Homa" panose="00000400000000000000" pitchFamily="2" charset="-78"/>
            </a:endParaRPr>
          </a:p>
          <a:p>
            <a:pPr algn="ctr"/>
            <a:endParaRPr lang="en-US" sz="110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2361286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barn(inVertical)">
                                      <p:cBhvr>
                                        <p:cTn id="10" dur="500"/>
                                        <p:tgtEl>
                                          <p:spTgt spid="4">
                                            <p:txEl>
                                              <p:pRg st="0" end="0"/>
                                            </p:tx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par>
                                <p:cTn id="22" presetID="16" presetClass="entr" presetSubtype="21"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26532" y="1366568"/>
            <a:ext cx="3979335" cy="2308324"/>
          </a:xfrm>
          <a:prstGeom prst="rect">
            <a:avLst/>
          </a:prstGeom>
        </p:spPr>
        <p:txBody>
          <a:bodyPr wrap="square">
            <a:spAutoFit/>
          </a:bodyPr>
          <a:lstStyle/>
          <a:p>
            <a:pPr algn="r" rtl="1"/>
            <a:r>
              <a:rPr lang="fa-IR" dirty="0">
                <a:cs typeface="B Homa" panose="00000400000000000000" pitchFamily="2" charset="-78"/>
              </a:rPr>
              <a:t/>
            </a:r>
            <a:br>
              <a:rPr lang="fa-IR" dirty="0">
                <a:cs typeface="B Homa" panose="00000400000000000000" pitchFamily="2" charset="-78"/>
              </a:rPr>
            </a:br>
            <a:r>
              <a:rPr lang="ar-SA" dirty="0">
                <a:cs typeface="B Homa" panose="00000400000000000000" pitchFamily="2" charset="-78"/>
              </a:rPr>
              <a:t>نکته جالب اینکه نقشه هوایی ساختمان‌های </a:t>
            </a:r>
            <a:r>
              <a:rPr lang="fa-IR" dirty="0">
                <a:cs typeface="B Homa" panose="00000400000000000000" pitchFamily="2" charset="-78"/>
              </a:rPr>
              <a:t>میدان</a:t>
            </a:r>
            <a:r>
              <a:rPr lang="ar-SA" dirty="0">
                <a:cs typeface="B Homa" panose="00000400000000000000" pitchFamily="2" charset="-78"/>
              </a:rPr>
              <a:t> سن پی</a:t>
            </a:r>
            <a:r>
              <a:rPr lang="fa-IR" dirty="0">
                <a:cs typeface="B Homa" panose="00000400000000000000" pitchFamily="2" charset="-78"/>
              </a:rPr>
              <a:t>تر</a:t>
            </a:r>
            <a:r>
              <a:rPr lang="ar-SA" dirty="0">
                <a:cs typeface="B Homa" panose="00000400000000000000" pitchFamily="2" charset="-78"/>
              </a:rPr>
              <a:t> به شکل یک کلید طراحی شده که نماد کلید بهشت محسوب می‌شود و مجسمه‌های </a:t>
            </a:r>
            <a:r>
              <a:rPr lang="fa-IR" dirty="0">
                <a:cs typeface="B Homa" panose="00000400000000000000" pitchFamily="2" charset="-78"/>
              </a:rPr>
              <a:t>حواریون</a:t>
            </a:r>
            <a:r>
              <a:rPr lang="en-US" dirty="0">
                <a:cs typeface="B Homa" panose="00000400000000000000" pitchFamily="2" charset="-78"/>
              </a:rPr>
              <a:t> </a:t>
            </a:r>
            <a:r>
              <a:rPr lang="ar-SA" dirty="0">
                <a:cs typeface="B Homa" panose="00000400000000000000" pitchFamily="2" charset="-78"/>
              </a:rPr>
              <a:t>مسیح نیز به شکل نیم دایره‌ای در اطراف در ورودی این کلیسا نصب شده‌است</a:t>
            </a:r>
            <a:r>
              <a:rPr lang="en-US" dirty="0">
                <a:cs typeface="B Homa" panose="00000400000000000000" pitchFamily="2" charset="-78"/>
              </a:rPr>
              <a:t>.</a:t>
            </a:r>
            <a:r>
              <a:rPr lang="fa-IR" dirty="0">
                <a:cs typeface="B Homa" panose="00000400000000000000" pitchFamily="2" charset="-78"/>
              </a:rPr>
              <a:t>(ویکی پدیا)</a:t>
            </a:r>
            <a:r>
              <a:rPr lang="en-US" dirty="0">
                <a:cs typeface="B Homa" panose="00000400000000000000" pitchFamily="2" charset="-78"/>
              </a:rPr>
              <a:t/>
            </a:r>
            <a:br>
              <a:rPr lang="en-US" dirty="0">
                <a:cs typeface="B Homa" panose="00000400000000000000" pitchFamily="2" charset="-78"/>
              </a:rPr>
            </a:br>
            <a:endParaRPr lang="en-US" dirty="0"/>
          </a:p>
        </p:txBody>
      </p:sp>
      <p:pic>
        <p:nvPicPr>
          <p:cNvPr id="6" name="Picture 4" descr="Untitled-1"/>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7222268" y="1737360"/>
            <a:ext cx="1901952" cy="2926080"/>
          </a:xfrm>
          <a:prstGeom prst="rect">
            <a:avLst/>
          </a:prstGeom>
          <a:ln w="228600" cap="sq" cmpd="thickThin">
            <a:solidFill>
              <a:schemeClr val="accent1"/>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57544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908300" y="50800"/>
            <a:ext cx="2628900" cy="1200329"/>
          </a:xfrm>
          <a:prstGeom prst="rect">
            <a:avLst/>
          </a:prstGeom>
          <a:noFill/>
        </p:spPr>
        <p:txBody>
          <a:bodyPr wrap="square" rtlCol="0">
            <a:spAutoFit/>
          </a:bodyPr>
          <a:lstStyle/>
          <a:p>
            <a:r>
              <a:rPr lang="fa-IR" sz="3600" b="1" dirty="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rPr>
              <a:t>کلیسای سن پیتر</a:t>
            </a:r>
            <a:endParaRPr lang="en-US" sz="3600" b="1" dirty="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endParaRPr>
          </a:p>
        </p:txBody>
      </p:sp>
      <p:sp>
        <p:nvSpPr>
          <p:cNvPr id="6" name="TextBox 5"/>
          <p:cNvSpPr txBox="1"/>
          <p:nvPr/>
        </p:nvSpPr>
        <p:spPr>
          <a:xfrm>
            <a:off x="690983" y="946553"/>
            <a:ext cx="4846217" cy="4749505"/>
          </a:xfrm>
          <a:prstGeom prst="rect">
            <a:avLst/>
          </a:prstGeom>
          <a:noFill/>
        </p:spPr>
        <p:txBody>
          <a:bodyPr wrap="square" rtlCol="0">
            <a:spAutoFit/>
          </a:bodyPr>
          <a:lstStyle/>
          <a:p>
            <a:pPr algn="just" rtl="1">
              <a:lnSpc>
                <a:spcPct val="115000"/>
              </a:lnSpc>
              <a:spcAft>
                <a:spcPts val="1000"/>
              </a:spcAft>
            </a:pPr>
            <a:r>
              <a:rPr lang="ar-SA" dirty="0" smtClean="0">
                <a:ea typeface="Times New Roman"/>
                <a:cs typeface="B Homa" panose="00000400000000000000" pitchFamily="2" charset="-78"/>
              </a:rPr>
              <a:t>در واتیکان </a:t>
            </a:r>
            <a:r>
              <a:rPr lang="fa-IR" dirty="0" smtClean="0">
                <a:ea typeface="Times New Roman"/>
                <a:cs typeface="B Homa" panose="00000400000000000000" pitchFamily="2" charset="-78"/>
              </a:rPr>
              <a:t>،</a:t>
            </a:r>
            <a:r>
              <a:rPr lang="ar-SA" dirty="0" smtClean="0">
                <a:ea typeface="Times New Roman"/>
                <a:cs typeface="B Homa" panose="00000400000000000000" pitchFamily="2" charset="-78"/>
              </a:rPr>
              <a:t>کلیسایی در شهر رم واقع شده است که</a:t>
            </a:r>
            <a:r>
              <a:rPr lang="fa-IR" dirty="0" smtClean="0">
                <a:ea typeface="Times New Roman"/>
                <a:cs typeface="B Homa" panose="00000400000000000000" pitchFamily="2" charset="-78"/>
              </a:rPr>
              <a:t> </a:t>
            </a:r>
            <a:r>
              <a:rPr lang="ar-SA" dirty="0" smtClean="0">
                <a:ea typeface="Times New Roman"/>
                <a:cs typeface="B Homa" panose="00000400000000000000" pitchFamily="2" charset="-78"/>
              </a:rPr>
              <a:t>بزرگترین کلیسای جهان</a:t>
            </a:r>
            <a:r>
              <a:rPr lang="fa-IR" dirty="0" smtClean="0">
                <a:ea typeface="Times New Roman"/>
                <a:cs typeface="B Homa" panose="00000400000000000000" pitchFamily="2" charset="-78"/>
              </a:rPr>
              <a:t> است و </a:t>
            </a:r>
            <a:r>
              <a:rPr lang="ar-SA" dirty="0" smtClean="0">
                <a:ea typeface="Times New Roman"/>
                <a:cs typeface="B Homa" panose="00000400000000000000" pitchFamily="2" charset="-78"/>
              </a:rPr>
              <a:t>نزدیک به </a:t>
            </a:r>
            <a:r>
              <a:rPr lang="fa-IR" dirty="0" smtClean="0">
                <a:ea typeface="Times New Roman"/>
                <a:cs typeface="B Homa" panose="00000400000000000000" pitchFamily="2" charset="-78"/>
              </a:rPr>
              <a:t>۲۰۰ </a:t>
            </a:r>
            <a:r>
              <a:rPr lang="ar-SA" dirty="0" smtClean="0">
                <a:ea typeface="Times New Roman"/>
                <a:cs typeface="B Homa" panose="00000400000000000000" pitchFamily="2" charset="-78"/>
              </a:rPr>
              <a:t>هزار متر مربع وسعت و 116 متر عرض و 53 متر ارتفاع دارد و حجاری‌ها و مجسمه‌های بالای سقف آن اثر میکل آنژ هنرمند مشهور ایتالیایی است. مقبره سن پیتر در وسط محوطه داخلی این کلیسا قرار دارد</a:t>
            </a:r>
            <a:r>
              <a:rPr lang="fa-IR" dirty="0" smtClean="0">
                <a:ea typeface="Times New Roman"/>
                <a:cs typeface="B Homa" panose="00000400000000000000" pitchFamily="2" charset="-78"/>
              </a:rPr>
              <a:t>. </a:t>
            </a:r>
            <a:r>
              <a:rPr lang="ar-SA" dirty="0" smtClean="0">
                <a:ea typeface="Times New Roman"/>
                <a:cs typeface="B Homa" panose="00000400000000000000" pitchFamily="2" charset="-78"/>
              </a:rPr>
              <a:t>زیبا ترین ساختمان</a:t>
            </a:r>
            <a:r>
              <a:rPr lang="fa-IR" dirty="0" smtClean="0">
                <a:ea typeface="Times New Roman"/>
                <a:cs typeface="B Homa" panose="00000400000000000000" pitchFamily="2" charset="-78"/>
              </a:rPr>
              <a:t>ی است که</a:t>
            </a:r>
            <a:r>
              <a:rPr lang="ar-SA" dirty="0" smtClean="0">
                <a:ea typeface="Times New Roman"/>
                <a:cs typeface="B Homa" panose="00000400000000000000" pitchFamily="2" charset="-78"/>
              </a:rPr>
              <a:t> تا کنون ساخته شده است. برای قرن ها، این کلیسای مرکز ایمان کاتولیک بوده است و آن را به عنوان یکی از مقدس ترین سایت های مسیحی در نظر گرفته شده</a:t>
            </a:r>
            <a:r>
              <a:rPr lang="fa-IR" dirty="0" smtClean="0">
                <a:ea typeface="Times New Roman"/>
                <a:cs typeface="B Homa" panose="00000400000000000000" pitchFamily="2" charset="-78"/>
              </a:rPr>
              <a:t> است.</a:t>
            </a:r>
            <a:endParaRPr lang="en-US" dirty="0" smtClean="0">
              <a:cs typeface="B Homa" panose="00000400000000000000" pitchFamily="2" charset="-78"/>
            </a:endParaRPr>
          </a:p>
          <a:p>
            <a:pPr algn="just" rtl="1"/>
            <a:r>
              <a:rPr lang="ar-SA" dirty="0" smtClean="0">
                <a:cs typeface="B Homa" panose="00000400000000000000" pitchFamily="2" charset="-78"/>
              </a:rPr>
              <a:t>کلیسای </a:t>
            </a:r>
            <a:r>
              <a:rPr lang="ar-SA" dirty="0">
                <a:cs typeface="B Homa" panose="00000400000000000000" pitchFamily="2" charset="-78"/>
              </a:rPr>
              <a:t>سن پی</a:t>
            </a:r>
            <a:r>
              <a:rPr lang="fa-IR" dirty="0">
                <a:cs typeface="B Homa" panose="00000400000000000000" pitchFamily="2" charset="-78"/>
              </a:rPr>
              <a:t>تر</a:t>
            </a:r>
            <a:r>
              <a:rPr lang="ar-SA" dirty="0">
                <a:cs typeface="B Homa" panose="00000400000000000000" pitchFamily="2" charset="-78"/>
              </a:rPr>
              <a:t> در رم به مدت یک </a:t>
            </a:r>
            <a:r>
              <a:rPr lang="ar-SA" dirty="0" smtClean="0">
                <a:cs typeface="B Homa" panose="00000400000000000000" pitchFamily="2" charset="-78"/>
              </a:rPr>
              <a:t>سده</a:t>
            </a:r>
            <a:r>
              <a:rPr lang="fa-IR" dirty="0" smtClean="0">
                <a:cs typeface="B Homa" panose="00000400000000000000" pitchFamily="2" charset="-78"/>
              </a:rPr>
              <a:t> </a:t>
            </a:r>
            <a:r>
              <a:rPr lang="ar-SA" dirty="0" smtClean="0">
                <a:cs typeface="B Homa" panose="00000400000000000000" pitchFamily="2" charset="-78"/>
              </a:rPr>
              <a:t>تمام </a:t>
            </a:r>
            <a:r>
              <a:rPr lang="ar-SA" dirty="0">
                <a:cs typeface="B Homa" panose="00000400000000000000" pitchFamily="2" charset="-78"/>
              </a:rPr>
              <a:t>در دست ساخت بود. ابتدا در دوره رنسانس با طرح برامانته (۱۵۰۶)، سپس با طرح تازه میکل آنژ (۱۵۴۶) به صورت پلان متمرکز و ایستا ساخته شد</a:t>
            </a:r>
            <a:r>
              <a:rPr lang="ar-SA" dirty="0" smtClean="0">
                <a:cs typeface="B Homa" panose="00000400000000000000" pitchFamily="2" charset="-78"/>
              </a:rPr>
              <a:t>.</a:t>
            </a:r>
            <a:endParaRPr lang="fa-IR" dirty="0" smtClean="0">
              <a:cs typeface="B Homa" panose="00000400000000000000" pitchFamily="2" charset="-78"/>
            </a:endParaRPr>
          </a:p>
          <a:p>
            <a:pPr algn="just" rtl="1"/>
            <a:r>
              <a:rPr lang="fa-IR" dirty="0" smtClean="0">
                <a:cs typeface="B Homa" panose="00000400000000000000" pitchFamily="2" charset="-78"/>
              </a:rPr>
              <a:t>حجاری ها و مجسمه های بالای سقف کلیسا اثر میکل آنژ است.(ویکی پدیا)</a:t>
            </a:r>
            <a:endParaRPr lang="en-US" dirty="0">
              <a:cs typeface="B Homa" panose="00000400000000000000" pitchFamily="2" charset="-78"/>
            </a:endParaRPr>
          </a:p>
        </p:txBody>
      </p:sp>
      <p:pic>
        <p:nvPicPr>
          <p:cNvPr id="7" name="Picture Placeholder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24996" r="24996"/>
          <a:stretch>
            <a:fillRect/>
          </a:stretch>
        </p:blipFill>
        <p:spPr>
          <a:prstGeom prst="rect">
            <a:avLst/>
          </a:prstGeom>
          <a:ln w="228600" cap="sq" cmpd="thickThin">
            <a:solidFill>
              <a:schemeClr val="accent1"/>
            </a:solidFill>
            <a:prstDash val="solid"/>
            <a:miter lim="800000"/>
          </a:ln>
          <a:effectLst>
            <a:innerShdw blurRad="76200">
              <a:srgbClr val="000000"/>
            </a:innerShdw>
          </a:effectLst>
        </p:spPr>
      </p:pic>
      <p:sp>
        <p:nvSpPr>
          <p:cNvPr id="8" name="Rectangle 7"/>
          <p:cNvSpPr/>
          <p:nvPr/>
        </p:nvSpPr>
        <p:spPr>
          <a:xfrm>
            <a:off x="9092250" y="5856120"/>
            <a:ext cx="1643483" cy="3251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rPr>
              <a:t>www.Vatican,com</a:t>
            </a:r>
            <a:endParaRPr lang="en-US" sz="110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7805605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97244" y="707571"/>
            <a:ext cx="9681029" cy="1754326"/>
          </a:xfrm>
          <a:prstGeom prst="rect">
            <a:avLst/>
          </a:prstGeom>
          <a:noFill/>
        </p:spPr>
        <p:txBody>
          <a:bodyPr wrap="square" rtlCol="0">
            <a:spAutoFit/>
          </a:bodyPr>
          <a:lstStyle/>
          <a:p>
            <a:pPr algn="just" rtl="1"/>
            <a:r>
              <a:rPr lang="ar-SA" dirty="0">
                <a:ea typeface="Times New Roman"/>
                <a:cs typeface="B Homa" panose="00000400000000000000" pitchFamily="2" charset="-78"/>
              </a:rPr>
              <a:t>اولین عنصر که در معماری باروک مطرح می شود میدان جلوی کلیسای سن پیتر است .گرچه </a:t>
            </a:r>
            <a:r>
              <a:rPr lang="fa-IR" dirty="0" smtClean="0">
                <a:ea typeface="Times New Roman"/>
                <a:cs typeface="B Homa" panose="00000400000000000000" pitchFamily="2" charset="-78"/>
              </a:rPr>
              <a:t>خود </a:t>
            </a:r>
            <a:r>
              <a:rPr lang="ar-SA" dirty="0" smtClean="0">
                <a:ea typeface="Times New Roman"/>
                <a:cs typeface="B Homa" panose="00000400000000000000" pitchFamily="2" charset="-78"/>
              </a:rPr>
              <a:t>کلیسا </a:t>
            </a:r>
            <a:r>
              <a:rPr lang="ar-SA" dirty="0">
                <a:ea typeface="Times New Roman"/>
                <a:cs typeface="B Homa" panose="00000400000000000000" pitchFamily="2" charset="-78"/>
              </a:rPr>
              <a:t>قبلا توسط میکل آنژ طراحی شده ولی اینبار شخصی به نام برنینی که از معماران مشهور این دوره است 2 بازو برای جلو</a:t>
            </a:r>
            <a:r>
              <a:rPr lang="fa-IR" dirty="0">
                <a:ea typeface="Times New Roman"/>
                <a:cs typeface="B Homa" panose="00000400000000000000" pitchFamily="2" charset="-78"/>
              </a:rPr>
              <a:t>ی</a:t>
            </a:r>
            <a:r>
              <a:rPr lang="ar-SA" dirty="0">
                <a:ea typeface="Times New Roman"/>
                <a:cs typeface="B Homa" panose="00000400000000000000" pitchFamily="2" charset="-78"/>
              </a:rPr>
              <a:t> این کلیسا طراحی می کند که در نهایت این بازوها فرم بیضی را القا می کنند گرچه قبلا در دوره رنسانس در کف سازی میدان </a:t>
            </a:r>
            <a:r>
              <a:rPr lang="ar-SA" dirty="0" smtClean="0">
                <a:ea typeface="Times New Roman"/>
                <a:cs typeface="B Homa" panose="00000400000000000000" pitchFamily="2" charset="-78"/>
              </a:rPr>
              <a:t>کاپیت</a:t>
            </a:r>
            <a:r>
              <a:rPr lang="fa-IR" dirty="0" smtClean="0">
                <a:ea typeface="Times New Roman"/>
                <a:cs typeface="B Homa" panose="00000400000000000000" pitchFamily="2" charset="-78"/>
              </a:rPr>
              <a:t>و</a:t>
            </a:r>
            <a:r>
              <a:rPr lang="ar-SA" dirty="0" smtClean="0">
                <a:ea typeface="Times New Roman"/>
                <a:cs typeface="B Homa" panose="00000400000000000000" pitchFamily="2" charset="-78"/>
              </a:rPr>
              <a:t>ل </a:t>
            </a:r>
            <a:r>
              <a:rPr lang="ar-SA" dirty="0">
                <a:ea typeface="Times New Roman"/>
                <a:cs typeface="B Homa" panose="00000400000000000000" pitchFamily="2" charset="-78"/>
              </a:rPr>
              <a:t>میکل آنژ فرم بیضی را به کار برده بود ولی اینبار فرم بیضی عملا به صورت یک عنصر معماری و شهری در می آید و این بازوها یکسری رواق کلاسیک است که می شود در زیر آنها راه رف</a:t>
            </a:r>
            <a:r>
              <a:rPr lang="fa-IR" dirty="0">
                <a:ea typeface="Times New Roman"/>
                <a:cs typeface="B Homa" panose="00000400000000000000" pitchFamily="2" charset="-78"/>
              </a:rPr>
              <a:t>ت</a:t>
            </a:r>
            <a:r>
              <a:rPr lang="ar-SA" dirty="0">
                <a:ea typeface="Times New Roman"/>
                <a:cs typeface="B Homa" panose="00000400000000000000" pitchFamily="2" charset="-78"/>
              </a:rPr>
              <a:t>.</a:t>
            </a:r>
            <a:endParaRPr lang="en-US" dirty="0">
              <a:ea typeface="Times New Roman"/>
              <a:cs typeface="B Homa" panose="00000400000000000000" pitchFamily="2" charset="-78"/>
            </a:endParaRPr>
          </a:p>
          <a:p>
            <a:endParaRPr lang="en-US" dirty="0">
              <a:cs typeface="B Homa" panose="00000400000000000000" pitchFamily="2" charset="-78"/>
            </a:endParaRPr>
          </a:p>
        </p:txBody>
      </p:sp>
      <p:sp>
        <p:nvSpPr>
          <p:cNvPr id="5" name="TextBox 4"/>
          <p:cNvSpPr txBox="1"/>
          <p:nvPr/>
        </p:nvSpPr>
        <p:spPr>
          <a:xfrm>
            <a:off x="7014911" y="0"/>
            <a:ext cx="3363362" cy="587853"/>
          </a:xfrm>
          <a:prstGeom prst="rect">
            <a:avLst/>
          </a:prstGeom>
          <a:noFill/>
        </p:spPr>
        <p:txBody>
          <a:bodyPr wrap="square" rtlCol="0">
            <a:spAutoFit/>
          </a:bodyPr>
          <a:lstStyle/>
          <a:p>
            <a:pPr algn="just" rtl="1">
              <a:lnSpc>
                <a:spcPct val="115000"/>
              </a:lnSpc>
              <a:spcAft>
                <a:spcPts val="1000"/>
              </a:spcAft>
            </a:pPr>
            <a:r>
              <a:rPr lang="ar-SA" sz="2800" b="1" dirty="0">
                <a:ln w="6600">
                  <a:solidFill>
                    <a:schemeClr val="accent2"/>
                  </a:solidFill>
                  <a:prstDash val="solid"/>
                </a:ln>
                <a:solidFill>
                  <a:srgbClr val="FFFFFF"/>
                </a:solidFill>
                <a:effectLst>
                  <a:outerShdw dist="38100" dir="2700000" algn="tl" rotWithShape="0">
                    <a:schemeClr val="accent2"/>
                  </a:outerShdw>
                </a:effectLst>
                <a:ea typeface="Times New Roman"/>
                <a:cs typeface="B Homa" panose="00000400000000000000" pitchFamily="2" charset="-78"/>
              </a:rPr>
              <a:t>سبک باروک در معماری</a:t>
            </a:r>
            <a:endParaRPr lang="en-US" sz="2800" b="1" dirty="0">
              <a:ln w="6600">
                <a:solidFill>
                  <a:schemeClr val="accent2"/>
                </a:solidFill>
                <a:prstDash val="solid"/>
              </a:ln>
              <a:solidFill>
                <a:srgbClr val="FFFFFF"/>
              </a:solidFill>
              <a:effectLst>
                <a:outerShdw dist="38100" dir="2700000" algn="tl" rotWithShape="0">
                  <a:schemeClr val="accent2"/>
                </a:outerShdw>
              </a:effectLst>
              <a:ea typeface="Times New Roman"/>
              <a:cs typeface="B Homa" panose="00000400000000000000" pitchFamily="2" charset="-78"/>
            </a:endParaRP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773" y="3430750"/>
            <a:ext cx="3628569" cy="2929872"/>
          </a:xfrm>
          <a:prstGeom prst="rect">
            <a:avLst/>
          </a:prstGeom>
          <a:ln w="228600" cap="sq" cmpd="thickThin">
            <a:solidFill>
              <a:schemeClr val="accent1">
                <a:lumMod val="75000"/>
              </a:schemeClr>
            </a:solidFill>
            <a:prstDash val="solid"/>
            <a:miter lim="800000"/>
          </a:ln>
          <a:effectLst>
            <a:innerShdw blurRad="76200">
              <a:srgbClr val="000000"/>
            </a:innerShdw>
          </a:effectLst>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18286" y="3787111"/>
            <a:ext cx="3406564" cy="2845917"/>
          </a:xfrm>
          <a:prstGeom prst="rect">
            <a:avLst/>
          </a:prstGeom>
          <a:ln w="228600" cap="sq" cmpd="thickThin">
            <a:solidFill>
              <a:schemeClr val="accent1">
                <a:lumMod val="75000"/>
              </a:schemeClr>
            </a:solidFill>
            <a:prstDash val="solid"/>
            <a:miter lim="800000"/>
          </a:ln>
          <a:effectLst>
            <a:innerShdw blurRad="76200">
              <a:srgbClr val="000000"/>
            </a:innerShdw>
          </a:effectLst>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47052" y="2842897"/>
            <a:ext cx="3628524" cy="2946508"/>
          </a:xfrm>
          <a:prstGeom prst="rect">
            <a:avLst/>
          </a:prstGeom>
          <a:ln w="228600" cap="sq" cmpd="thickThin">
            <a:solidFill>
              <a:schemeClr val="accent1">
                <a:lumMod val="75000"/>
              </a:schemeClr>
            </a:solidFill>
            <a:prstDash val="solid"/>
            <a:miter lim="800000"/>
          </a:ln>
          <a:effectLst>
            <a:innerShdw blurRad="76200">
              <a:srgbClr val="000000"/>
            </a:innerShdw>
          </a:effectLst>
        </p:spPr>
      </p:pic>
      <p:sp>
        <p:nvSpPr>
          <p:cNvPr id="8" name="Rectangle 7"/>
          <p:cNvSpPr/>
          <p:nvPr/>
        </p:nvSpPr>
        <p:spPr>
          <a:xfrm>
            <a:off x="1895150" y="6088216"/>
            <a:ext cx="2009192" cy="27240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a:ln w="0"/>
                <a:solidFill>
                  <a:schemeClr val="accent1"/>
                </a:solidFill>
                <a:effectLst>
                  <a:outerShdw blurRad="38100" dist="25400" dir="5400000" algn="ctr" rotWithShape="0">
                    <a:srgbClr val="6E747A">
                      <a:alpha val="43000"/>
                    </a:srgbClr>
                  </a:outerShdw>
                </a:effectLst>
                <a:cs typeface="B Helal" pitchFamily="2" charset="-78"/>
                <a:hlinkClick r:id="rId5"/>
              </a:rPr>
              <a:t>www.st</a:t>
            </a:r>
            <a:r>
              <a:rPr lang="en-US" sz="1100" dirty="0">
                <a:ln w="0"/>
                <a:solidFill>
                  <a:schemeClr val="accent1"/>
                </a:solidFill>
                <a:effectLst>
                  <a:outerShdw blurRad="38100" dist="25400" dir="5400000" algn="ctr" rotWithShape="0">
                    <a:srgbClr val="6E747A">
                      <a:alpha val="43000"/>
                    </a:srgbClr>
                  </a:outerShdw>
                </a:effectLst>
                <a:cs typeface="B Helal" pitchFamily="2" charset="-78"/>
              </a:rPr>
              <a:t> peters </a:t>
            </a:r>
            <a:r>
              <a:rPr lang="en-US" sz="1100" dirty="0" smtClean="0">
                <a:ln w="0"/>
                <a:solidFill>
                  <a:schemeClr val="accent1"/>
                </a:solidFill>
                <a:effectLst>
                  <a:outerShdw blurRad="38100" dist="25400" dir="5400000" algn="ctr" rotWithShape="0">
                    <a:srgbClr val="6E747A">
                      <a:alpha val="43000"/>
                    </a:srgbClr>
                  </a:outerShdw>
                </a:effectLst>
                <a:cs typeface="B Helal" pitchFamily="2" charset="-78"/>
              </a:rPr>
              <a:t>basilica.org</a:t>
            </a:r>
            <a:endParaRPr lang="en-US" sz="1100" dirty="0">
              <a:ln w="0"/>
              <a:solidFill>
                <a:schemeClr val="accent1"/>
              </a:solidFill>
              <a:effectLst>
                <a:outerShdw blurRad="38100" dist="25400" dir="5400000" algn="ctr" rotWithShape="0">
                  <a:srgbClr val="6E747A">
                    <a:alpha val="43000"/>
                  </a:srgbClr>
                </a:outerShdw>
              </a:effectLst>
              <a:cs typeface="B Helal" pitchFamily="2" charset="-78"/>
            </a:endParaRPr>
          </a:p>
          <a:p>
            <a:pPr algn="ctr"/>
            <a:endParaRPr lang="en-US" sz="1100" dirty="0">
              <a:ln w="0"/>
              <a:solidFill>
                <a:schemeClr val="accent1"/>
              </a:solidFill>
              <a:effectLst>
                <a:outerShdw blurRad="38100" dist="25400" dir="5400000" algn="ctr" rotWithShape="0">
                  <a:srgbClr val="6E747A">
                    <a:alpha val="43000"/>
                  </a:srgbClr>
                </a:outerShdw>
              </a:effectLst>
            </a:endParaRPr>
          </a:p>
        </p:txBody>
      </p:sp>
      <p:sp>
        <p:nvSpPr>
          <p:cNvPr id="10" name="Rectangle 9"/>
          <p:cNvSpPr/>
          <p:nvPr/>
        </p:nvSpPr>
        <p:spPr>
          <a:xfrm>
            <a:off x="5966384" y="5467147"/>
            <a:ext cx="2009192" cy="3251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rPr>
              <a:t>www.all.free.photos.com</a:t>
            </a:r>
            <a:endParaRPr lang="en-US" sz="1100" dirty="0">
              <a:ln w="0"/>
              <a:solidFill>
                <a:schemeClr val="accent1"/>
              </a:solidFill>
              <a:effectLst>
                <a:outerShdw blurRad="38100" dist="25400" dir="5400000" algn="ctr" rotWithShape="0">
                  <a:srgbClr val="6E747A">
                    <a:alpha val="43000"/>
                  </a:srgbClr>
                </a:outerShdw>
              </a:effectLst>
            </a:endParaRPr>
          </a:p>
        </p:txBody>
      </p:sp>
      <p:sp>
        <p:nvSpPr>
          <p:cNvPr id="13" name="Rectangle 12"/>
          <p:cNvSpPr/>
          <p:nvPr/>
        </p:nvSpPr>
        <p:spPr>
          <a:xfrm>
            <a:off x="9815658" y="6307838"/>
            <a:ext cx="2009192" cy="3251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rPr>
              <a:t>www.all.free.photos.com</a:t>
            </a:r>
            <a:endParaRPr lang="en-US" sz="110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3786999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par>
                                <p:cTn id="11" presetID="16" presetClass="entr" presetSubtype="2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16" presetClass="entr" presetSubtype="21"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a:xfrm>
            <a:off x="238724" y="3547872"/>
            <a:ext cx="10573962" cy="2478024"/>
          </a:xfrm>
        </p:spPr>
        <p:txBody>
          <a:bodyPr/>
          <a:lstStyle/>
          <a:p>
            <a:endParaRPr lang="en-US" dirty="0"/>
          </a:p>
        </p:txBody>
      </p:sp>
      <p:sp>
        <p:nvSpPr>
          <p:cNvPr id="4" name="TextBox 3"/>
          <p:cNvSpPr txBox="1"/>
          <p:nvPr/>
        </p:nvSpPr>
        <p:spPr>
          <a:xfrm>
            <a:off x="1451951" y="380149"/>
            <a:ext cx="8935285" cy="2744341"/>
          </a:xfrm>
          <a:prstGeom prst="rect">
            <a:avLst/>
          </a:prstGeom>
          <a:noFill/>
        </p:spPr>
        <p:txBody>
          <a:bodyPr wrap="square" rtlCol="0">
            <a:spAutoFit/>
          </a:bodyPr>
          <a:lstStyle/>
          <a:p>
            <a:pPr algn="r" rtl="1"/>
            <a:r>
              <a:rPr lang="ar-SA" sz="2800" b="1" dirty="0">
                <a:ln w="6600">
                  <a:solidFill>
                    <a:schemeClr val="accent2"/>
                  </a:solidFill>
                  <a:prstDash val="solid"/>
                </a:ln>
                <a:solidFill>
                  <a:srgbClr val="FFFFFF"/>
                </a:solidFill>
                <a:effectLst>
                  <a:outerShdw dist="38100" dir="2700000" algn="tl" rotWithShape="0">
                    <a:schemeClr val="accent2"/>
                  </a:outerShdw>
                </a:effectLst>
                <a:ea typeface="Times New Roman"/>
                <a:cs typeface="B Homa" panose="00000400000000000000" pitchFamily="2" charset="-78"/>
              </a:rPr>
              <a:t>ابلیسک</a:t>
            </a:r>
            <a:endParaRPr lang="fa-IR" sz="2800" dirty="0">
              <a:ea typeface="Times New Roman"/>
              <a:cs typeface="B Homa" panose="00000400000000000000" pitchFamily="2" charset="-78"/>
            </a:endParaRPr>
          </a:p>
          <a:p>
            <a:pPr algn="just" rtl="1"/>
            <a:r>
              <a:rPr lang="fa-IR" dirty="0">
                <a:ea typeface="Times New Roman"/>
                <a:cs typeface="B Homa" panose="00000400000000000000" pitchFamily="2" charset="-78"/>
              </a:rPr>
              <a:t>یک ستون هرمی شکل سنگی مصری از گرانیت قرمز با 25.5 متر بلندی</a:t>
            </a:r>
            <a:r>
              <a:rPr lang="fa-IR" dirty="0" smtClean="0">
                <a:ea typeface="Times New Roman"/>
                <a:cs typeface="B Homa" panose="00000400000000000000" pitchFamily="2" charset="-78"/>
              </a:rPr>
              <a:t>،</a:t>
            </a:r>
          </a:p>
          <a:p>
            <a:pPr algn="just" rtl="1"/>
            <a:r>
              <a:rPr lang="fa-IR" dirty="0" smtClean="0">
                <a:ea typeface="Times New Roman"/>
                <a:cs typeface="B Homa" panose="00000400000000000000" pitchFamily="2" charset="-78"/>
              </a:rPr>
              <a:t> این </a:t>
            </a:r>
            <a:r>
              <a:rPr lang="fa-IR" dirty="0">
                <a:ea typeface="Times New Roman"/>
                <a:cs typeface="B Homa" panose="00000400000000000000" pitchFamily="2" charset="-78"/>
              </a:rPr>
              <a:t>ستون هرمی شکل توسط یک فرعون ناشناخته ساخته شده.و تا کنون 3بار نقل مکان کرده است. آخرین بار توسط دومینکو </a:t>
            </a:r>
            <a:r>
              <a:rPr lang="fa-IR" dirty="0" smtClean="0">
                <a:ea typeface="Times New Roman"/>
                <a:cs typeface="B Homa" panose="00000400000000000000" pitchFamily="2" charset="-78"/>
              </a:rPr>
              <a:t>فونتانا به </a:t>
            </a:r>
            <a:r>
              <a:rPr lang="fa-IR" dirty="0">
                <a:ea typeface="Times New Roman"/>
                <a:cs typeface="B Homa" panose="00000400000000000000" pitchFamily="2" charset="-78"/>
              </a:rPr>
              <a:t>میدان سن پیتر منتقل شد.</a:t>
            </a:r>
          </a:p>
          <a:p>
            <a:pPr algn="just" rtl="1">
              <a:lnSpc>
                <a:spcPct val="115000"/>
              </a:lnSpc>
              <a:spcAft>
                <a:spcPts val="1000"/>
              </a:spcAft>
            </a:pPr>
            <a:r>
              <a:rPr lang="fa-IR" dirty="0">
                <a:ea typeface="Times New Roman"/>
                <a:cs typeface="B Homa" panose="00000400000000000000" pitchFamily="2" charset="-78"/>
              </a:rPr>
              <a:t>این ابلیسک در شکل یک نیزه برای مشرکان است و نماد خورشیدی است که نماینده یک جریان حیاتی بین آسمان و زمین، راهی برای برقراری ارتباط الهی بود.</a:t>
            </a:r>
            <a:endParaRPr lang="en-US" dirty="0">
              <a:ea typeface="Times New Roman"/>
              <a:cs typeface="B Homa" panose="00000400000000000000" pitchFamily="2" charset="-78"/>
            </a:endParaRPr>
          </a:p>
          <a:p>
            <a:pPr algn="just" rtl="1"/>
            <a:r>
              <a:rPr lang="fa-IR" dirty="0" smtClean="0">
                <a:cs typeface="B Homa" panose="00000400000000000000" pitchFamily="2" charset="-78"/>
              </a:rPr>
              <a:t>در </a:t>
            </a:r>
            <a:r>
              <a:rPr lang="fa-IR" dirty="0">
                <a:cs typeface="B Homa" panose="00000400000000000000" pitchFamily="2" charset="-78"/>
              </a:rPr>
              <a:t>این میدان این ستون به خاطر نشان دادن مرکزیت به کار برده شده است و نمادی ازهندسه گرایی نظم وقدرت می </a:t>
            </a:r>
            <a:r>
              <a:rPr lang="fa-IR" dirty="0" smtClean="0">
                <a:cs typeface="B Homa" panose="00000400000000000000" pitchFamily="2" charset="-78"/>
              </a:rPr>
              <a:t>باشد.(</a:t>
            </a:r>
            <a:r>
              <a:rPr lang="en-US" dirty="0" smtClean="0">
                <a:cs typeface="B Homa" panose="00000400000000000000" pitchFamily="2" charset="-78"/>
              </a:rPr>
              <a:t>www.en.Wikipedia.org</a:t>
            </a:r>
            <a:r>
              <a:rPr lang="fa-IR" dirty="0" smtClean="0">
                <a:cs typeface="B Homa" panose="00000400000000000000" pitchFamily="2" charset="-78"/>
              </a:rPr>
              <a:t>)</a:t>
            </a:r>
            <a:endParaRPr lang="en-US" dirty="0">
              <a:cs typeface="B Homa" panose="00000400000000000000" pitchFamily="2" charset="-78"/>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5328" y="3348975"/>
            <a:ext cx="2409370" cy="3357730"/>
          </a:xfrm>
          <a:prstGeom prst="rect">
            <a:avLst/>
          </a:prstGeom>
          <a:ln w="228600" cap="sq" cmpd="thickThin">
            <a:solidFill>
              <a:schemeClr val="accent1"/>
            </a:solidFill>
            <a:prstDash val="solid"/>
            <a:miter lim="800000"/>
          </a:ln>
          <a:effectLst>
            <a:innerShdw blurRad="76200">
              <a:srgbClr val="000000"/>
            </a:innerShdw>
          </a:effectLst>
        </p:spPr>
      </p:pic>
      <p:sp>
        <p:nvSpPr>
          <p:cNvPr id="6" name="TextBox 5"/>
          <p:cNvSpPr txBox="1"/>
          <p:nvPr/>
        </p:nvSpPr>
        <p:spPr>
          <a:xfrm>
            <a:off x="4170623" y="65126"/>
            <a:ext cx="3751943" cy="523220"/>
          </a:xfrm>
          <a:prstGeom prst="rect">
            <a:avLst/>
          </a:prstGeom>
          <a:noFill/>
        </p:spPr>
        <p:txBody>
          <a:bodyPr wrap="square" rtlCol="0">
            <a:spAutoFit/>
          </a:bodyPr>
          <a:lstStyle/>
          <a:p>
            <a:r>
              <a:rPr lang="fa-IR" sz="2800" b="1" dirty="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rPr>
              <a:t>عناصر تشکیل دهنده میدان</a:t>
            </a:r>
            <a:endParaRPr lang="en-US" sz="2800" b="1" dirty="0">
              <a:ln w="6600">
                <a:solidFill>
                  <a:schemeClr val="accent2"/>
                </a:solidFill>
                <a:prstDash val="solid"/>
              </a:ln>
              <a:solidFill>
                <a:srgbClr val="FFFFFF"/>
              </a:solidFill>
              <a:effectLst>
                <a:outerShdw dist="38100" dir="2700000" algn="tl" rotWithShape="0">
                  <a:schemeClr val="accent2"/>
                </a:outerShdw>
              </a:effectLst>
              <a:cs typeface="B Homa" panose="00000400000000000000" pitchFamily="2" charset="-78"/>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2956" y="3348975"/>
            <a:ext cx="5293832" cy="3013725"/>
          </a:xfrm>
          <a:prstGeom prst="rect">
            <a:avLst/>
          </a:prstGeom>
          <a:ln w="228600" cap="sq" cmpd="thickThin">
            <a:solidFill>
              <a:schemeClr val="accent1"/>
            </a:solidFill>
            <a:prstDash val="solid"/>
            <a:miter lim="800000"/>
          </a:ln>
          <a:effectLst>
            <a:innerShdw blurRad="76200">
              <a:srgbClr val="000000"/>
            </a:innerShdw>
          </a:effectLst>
        </p:spPr>
      </p:pic>
      <p:sp>
        <p:nvSpPr>
          <p:cNvPr id="15" name="Rectangle 14"/>
          <p:cNvSpPr/>
          <p:nvPr/>
        </p:nvSpPr>
        <p:spPr>
          <a:xfrm>
            <a:off x="8665394" y="4218213"/>
            <a:ext cx="1263510" cy="1320800"/>
          </a:xfrm>
          <a:prstGeom prst="rect">
            <a:avLst/>
          </a:prstGeom>
          <a:noFill/>
          <a:ln w="762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Left Arrow 15"/>
          <p:cNvSpPr/>
          <p:nvPr/>
        </p:nvSpPr>
        <p:spPr>
          <a:xfrm>
            <a:off x="5969000" y="4664028"/>
            <a:ext cx="3249526" cy="32707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7849" y="2918385"/>
            <a:ext cx="3348843" cy="3107511"/>
          </a:xfrm>
          <a:prstGeom prst="rect">
            <a:avLst/>
          </a:prstGeom>
          <a:ln w="228600" cap="sq" cmpd="thickThin">
            <a:solidFill>
              <a:schemeClr val="accent1"/>
            </a:solidFill>
            <a:prstDash val="solid"/>
            <a:miter lim="800000"/>
          </a:ln>
          <a:effectLst>
            <a:innerShdw blurRad="76200">
              <a:srgbClr val="000000"/>
            </a:innerShdw>
          </a:effectLst>
        </p:spPr>
      </p:pic>
      <p:sp>
        <p:nvSpPr>
          <p:cNvPr id="10" name="Rectangle 9"/>
          <p:cNvSpPr/>
          <p:nvPr/>
        </p:nvSpPr>
        <p:spPr>
          <a:xfrm>
            <a:off x="1607500" y="5700706"/>
            <a:ext cx="2009192" cy="3251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rPr>
              <a:t>www.all.free.photos.com</a:t>
            </a:r>
            <a:endParaRPr lang="en-US" sz="1100" dirty="0">
              <a:ln w="0"/>
              <a:solidFill>
                <a:schemeClr val="accent1"/>
              </a:solidFill>
              <a:effectLst>
                <a:outerShdw blurRad="38100" dist="25400" dir="5400000" algn="ctr" rotWithShape="0">
                  <a:srgbClr val="6E747A">
                    <a:alpha val="43000"/>
                  </a:srgbClr>
                </a:outerShdw>
              </a:effectLst>
            </a:endParaRPr>
          </a:p>
        </p:txBody>
      </p:sp>
      <p:sp>
        <p:nvSpPr>
          <p:cNvPr id="12" name="Rectangle 11"/>
          <p:cNvSpPr/>
          <p:nvPr/>
        </p:nvSpPr>
        <p:spPr>
          <a:xfrm>
            <a:off x="4335506" y="6406924"/>
            <a:ext cx="2009192" cy="3251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rPr>
              <a:t>www.all.free.photos.com</a:t>
            </a:r>
            <a:endParaRPr lang="en-US" sz="1100" dirty="0">
              <a:ln w="0"/>
              <a:solidFill>
                <a:schemeClr val="accent1"/>
              </a:solidFill>
              <a:effectLst>
                <a:outerShdw blurRad="38100" dist="25400" dir="5400000" algn="ctr" rotWithShape="0">
                  <a:srgbClr val="6E747A">
                    <a:alpha val="43000"/>
                  </a:srgbClr>
                </a:outerShdw>
              </a:effectLst>
            </a:endParaRPr>
          </a:p>
        </p:txBody>
      </p:sp>
      <p:sp>
        <p:nvSpPr>
          <p:cNvPr id="13" name="Rectangle 12"/>
          <p:cNvSpPr/>
          <p:nvPr/>
        </p:nvSpPr>
        <p:spPr>
          <a:xfrm>
            <a:off x="9967408" y="6025896"/>
            <a:ext cx="2009192" cy="3251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smtClean="0">
                <a:ln w="0"/>
                <a:solidFill>
                  <a:schemeClr val="accent1"/>
                </a:solidFill>
                <a:effectLst>
                  <a:outerShdw blurRad="38100" dist="25400" dir="5400000" algn="ctr" rotWithShape="0">
                    <a:srgbClr val="6E747A">
                      <a:alpha val="43000"/>
                    </a:srgbClr>
                  </a:outerShdw>
                </a:effectLst>
              </a:rPr>
              <a:t>www.all.free.photos.com</a:t>
            </a:r>
            <a:endParaRPr lang="en-US" sz="110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5397301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Damask</Template>
  <TotalTime>10</TotalTime>
  <Words>1105</Words>
  <Application>Microsoft Office PowerPoint</Application>
  <PresentationFormat>Widescreen</PresentationFormat>
  <Paragraphs>89</Paragraphs>
  <Slides>19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19</vt:i4>
      </vt:variant>
    </vt:vector>
  </HeadingPairs>
  <TitlesOfParts>
    <vt:vector size="28" baseType="lpstr">
      <vt:lpstr>Algerian</vt:lpstr>
      <vt:lpstr>Arial</vt:lpstr>
      <vt:lpstr>B Helal</vt:lpstr>
      <vt:lpstr>B Homa</vt:lpstr>
      <vt:lpstr>Bookman Old Style</vt:lpstr>
      <vt:lpstr>Rockwell</vt:lpstr>
      <vt:lpstr>Tahoma</vt:lpstr>
      <vt:lpstr>Times New Roman</vt:lpstr>
      <vt:lpstr>Damask</vt:lpstr>
      <vt:lpstr>PowerPoint Presentation</vt:lpstr>
      <vt:lpstr>PowerPoint Presentation</vt:lpstr>
      <vt:lpstr>واتیکان </vt:lpstr>
      <vt:lpstr>میدان سن پیتر به عنوان نخستین فضای آزاد بزرگ در شهر محسوب میشود. این میدان توسط برنبنی در ایتدای نیمه دوم قرن هفدهم ساخته شده است فضای میدان را به سه قسمت تقسیم کرده. این فضاها عبارت اند از پیاتزای رتا که مستقیما در مقابل کلیسا قرار دارد و پیاتزای وسیع اوبلیکو که به وسيله رديفهاي ستونهايي به شكل نيمدايره قرار گرفته اند، محدود گرديده است وپياتزاي روستيكوچي كه هيچگاه تكميل نگرديده و سن پيتر را به رودخانه تيبر متصل ميكند(موریس 1390-203) </vt:lpstr>
      <vt:lpstr>محور دید میدان سن پیتر</vt:lpstr>
      <vt:lpstr>PowerPoint Presentation</vt:lpstr>
      <vt:lpstr>PowerPoint Presentation</vt:lpstr>
      <vt:lpstr>PowerPoint Presentation</vt:lpstr>
      <vt:lpstr>PowerPoint Presentation</vt:lpstr>
      <vt:lpstr>PowerPoint Presentation</vt:lpstr>
      <vt:lpstr>PowerPoint Presentation</vt:lpstr>
      <vt:lpstr>یکی دیگر ازتعلقات کالبدی میدان سن پیتر که به کرات به چشم می خورد تعدد مجسمه های زیبا می باشد.این مجسمه ها که بیشتر دارای مضامین مذهبی می باشد برروی رواقهای بیضی شکل میدان و خود کلیسا قرار گرفته است. </vt:lpstr>
      <vt:lpstr> . مجسمه سنت پل در سال 1838 توسط آدامو  تادولینی ساخته می شود ارتفاع این مجسمه به 4/91 متر می رسد که با احتساب پایه 5/55 متر ارتفاع دارد. مجسمه ی سنت پیتر هم با همین ابعاد است ولی مجسمه ساز آن جوزپه فابریس می باشد.  </vt:lpstr>
      <vt:lpstr>PowerPoint Presentation</vt:lpstr>
      <vt:lpstr>PowerPoint Presentation</vt:lpstr>
      <vt:lpstr>راهرو بالای دیوار بین قلعه سنت آنجلو و کلیسای سنت پیتر است. این گذرگاه 800متر طول دارد که به عنوان یک راهروی مخفی در جنگ های رم برای فرار به قلعه سنت آنجلو استفاده میشد.</vt:lpstr>
      <vt:lpstr>محل کشته شدن جان پاول دوم</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3</cp:revision>
  <dcterms:created xsi:type="dcterms:W3CDTF">2019-12-12T14:07:07Z</dcterms:created>
  <dcterms:modified xsi:type="dcterms:W3CDTF">2019-12-12T14:17:19Z</dcterms:modified>
</cp:coreProperties>
</file>