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5" r:id="rId1"/>
  </p:sld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975" autoAdjust="0"/>
    <p:restoredTop sz="94660"/>
  </p:normalViewPr>
  <p:slideViewPr>
    <p:cSldViewPr snapToGrid="0">
      <p:cViewPr varScale="1">
        <p:scale>
          <a:sx n="80" d="100"/>
          <a:sy n="80" d="100"/>
        </p:scale>
        <p:origin x="18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cstate="email">
            <a:alphaModFix amt="30000"/>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AF1AC01-FF76-46D0-B2A1-9AD549801A56}" type="datetimeFigureOut">
              <a:rPr lang="fa-IR" smtClean="0"/>
              <a:t>16/04/1441</a:t>
            </a:fld>
            <a:endParaRPr lang="fa-IR"/>
          </a:p>
        </p:txBody>
      </p:sp>
      <p:sp>
        <p:nvSpPr>
          <p:cNvPr id="5" name="Footer Placeholder 4"/>
          <p:cNvSpPr>
            <a:spLocks noGrp="1"/>
          </p:cNvSpPr>
          <p:nvPr>
            <p:ph type="ftr" sz="quarter" idx="11"/>
          </p:nvPr>
        </p:nvSpPr>
        <p:spPr>
          <a:xfrm>
            <a:off x="1876424" y="5410201"/>
            <a:ext cx="5124886" cy="365125"/>
          </a:xfrm>
        </p:spPr>
        <p:txBody>
          <a:bodyPr/>
          <a:lstStyle/>
          <a:p>
            <a:endParaRPr lang="fa-IR"/>
          </a:p>
        </p:txBody>
      </p:sp>
      <p:sp>
        <p:nvSpPr>
          <p:cNvPr id="6" name="Slide Number Placeholder 5"/>
          <p:cNvSpPr>
            <a:spLocks noGrp="1"/>
          </p:cNvSpPr>
          <p:nvPr>
            <p:ph type="sldNum" sz="quarter" idx="12"/>
          </p:nvPr>
        </p:nvSpPr>
        <p:spPr>
          <a:xfrm>
            <a:off x="9896911" y="5410199"/>
            <a:ext cx="771089" cy="365125"/>
          </a:xfrm>
        </p:spPr>
        <p:txBody>
          <a:bodyPr/>
          <a:lstStyle/>
          <a:p>
            <a:fld id="{4338D0B8-81B3-4B96-A546-F8565051DD9C}" type="slidenum">
              <a:rPr lang="fa-IR" smtClean="0"/>
              <a:t>‹#›</a:t>
            </a:fld>
            <a:endParaRPr lang="fa-IR"/>
          </a:p>
        </p:txBody>
      </p:sp>
    </p:spTree>
    <p:extLst>
      <p:ext uri="{BB962C8B-B14F-4D97-AF65-F5344CB8AC3E}">
        <p14:creationId xmlns:p14="http://schemas.microsoft.com/office/powerpoint/2010/main" val="35883787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F1AC01-FF76-46D0-B2A1-9AD549801A56}"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4338D0B8-81B3-4B96-A546-F8565051DD9C}" type="slidenum">
              <a:rPr lang="fa-IR" smtClean="0"/>
              <a:t>‹#›</a:t>
            </a:fld>
            <a:endParaRPr lang="fa-IR"/>
          </a:p>
        </p:txBody>
      </p:sp>
    </p:spTree>
    <p:extLst>
      <p:ext uri="{BB962C8B-B14F-4D97-AF65-F5344CB8AC3E}">
        <p14:creationId xmlns:p14="http://schemas.microsoft.com/office/powerpoint/2010/main" val="1173411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F1AC01-FF76-46D0-B2A1-9AD549801A56}"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4338D0B8-81B3-4B96-A546-F8565051DD9C}" type="slidenum">
              <a:rPr lang="fa-IR" smtClean="0"/>
              <a:t>‹#›</a:t>
            </a:fld>
            <a:endParaRPr lang="fa-IR"/>
          </a:p>
        </p:txBody>
      </p:sp>
    </p:spTree>
    <p:extLst>
      <p:ext uri="{BB962C8B-B14F-4D97-AF65-F5344CB8AC3E}">
        <p14:creationId xmlns:p14="http://schemas.microsoft.com/office/powerpoint/2010/main" val="10626344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F1AC01-FF76-46D0-B2A1-9AD549801A56}"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4338D0B8-81B3-4B96-A546-F8565051DD9C}" type="slidenum">
              <a:rPr lang="fa-IR" smtClean="0"/>
              <a:t>‹#›</a:t>
            </a:fld>
            <a:endParaRPr lang="fa-IR"/>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2956309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F1AC01-FF76-46D0-B2A1-9AD549801A56}"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4338D0B8-81B3-4B96-A546-F8565051DD9C}" type="slidenum">
              <a:rPr lang="fa-IR" smtClean="0"/>
              <a:t>‹#›</a:t>
            </a:fld>
            <a:endParaRPr lang="fa-IR"/>
          </a:p>
        </p:txBody>
      </p:sp>
    </p:spTree>
    <p:extLst>
      <p:ext uri="{BB962C8B-B14F-4D97-AF65-F5344CB8AC3E}">
        <p14:creationId xmlns:p14="http://schemas.microsoft.com/office/powerpoint/2010/main" val="41280282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AF1AC01-FF76-46D0-B2A1-9AD549801A56}" type="datetimeFigureOut">
              <a:rPr lang="fa-IR" smtClean="0"/>
              <a:t>16/04/1441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4338D0B8-81B3-4B96-A546-F8565051DD9C}" type="slidenum">
              <a:rPr lang="fa-IR" smtClean="0"/>
              <a:t>‹#›</a:t>
            </a:fld>
            <a:endParaRPr lang="fa-IR"/>
          </a:p>
        </p:txBody>
      </p:sp>
    </p:spTree>
    <p:extLst>
      <p:ext uri="{BB962C8B-B14F-4D97-AF65-F5344CB8AC3E}">
        <p14:creationId xmlns:p14="http://schemas.microsoft.com/office/powerpoint/2010/main" val="3409769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AF1AC01-FF76-46D0-B2A1-9AD549801A56}" type="datetimeFigureOut">
              <a:rPr lang="fa-IR" smtClean="0"/>
              <a:t>16/04/1441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4338D0B8-81B3-4B96-A546-F8565051DD9C}" type="slidenum">
              <a:rPr lang="fa-IR" smtClean="0"/>
              <a:t>‹#›</a:t>
            </a:fld>
            <a:endParaRPr lang="fa-IR"/>
          </a:p>
        </p:txBody>
      </p:sp>
    </p:spTree>
    <p:extLst>
      <p:ext uri="{BB962C8B-B14F-4D97-AF65-F5344CB8AC3E}">
        <p14:creationId xmlns:p14="http://schemas.microsoft.com/office/powerpoint/2010/main" val="23209510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AF1AC01-FF76-46D0-B2A1-9AD549801A56}"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4338D0B8-81B3-4B96-A546-F8565051DD9C}" type="slidenum">
              <a:rPr lang="fa-IR" smtClean="0"/>
              <a:t>‹#›</a:t>
            </a:fld>
            <a:endParaRPr lang="fa-IR"/>
          </a:p>
        </p:txBody>
      </p:sp>
    </p:spTree>
    <p:extLst>
      <p:ext uri="{BB962C8B-B14F-4D97-AF65-F5344CB8AC3E}">
        <p14:creationId xmlns:p14="http://schemas.microsoft.com/office/powerpoint/2010/main" val="29168292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AF1AC01-FF76-46D0-B2A1-9AD549801A56}"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4338D0B8-81B3-4B96-A546-F8565051DD9C}" type="slidenum">
              <a:rPr lang="fa-IR" smtClean="0"/>
              <a:t>‹#›</a:t>
            </a:fld>
            <a:endParaRPr lang="fa-IR"/>
          </a:p>
        </p:txBody>
      </p:sp>
    </p:spTree>
    <p:extLst>
      <p:ext uri="{BB962C8B-B14F-4D97-AF65-F5344CB8AC3E}">
        <p14:creationId xmlns:p14="http://schemas.microsoft.com/office/powerpoint/2010/main" val="2350467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AF1AC01-FF76-46D0-B2A1-9AD549801A56}"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4338D0B8-81B3-4B96-A546-F8565051DD9C}" type="slidenum">
              <a:rPr lang="fa-IR" smtClean="0"/>
              <a:t>‹#›</a:t>
            </a:fld>
            <a:endParaRPr lang="fa-IR"/>
          </a:p>
        </p:txBody>
      </p:sp>
    </p:spTree>
    <p:extLst>
      <p:ext uri="{BB962C8B-B14F-4D97-AF65-F5344CB8AC3E}">
        <p14:creationId xmlns:p14="http://schemas.microsoft.com/office/powerpoint/2010/main" val="3411584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F1AC01-FF76-46D0-B2A1-9AD549801A56}"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4338D0B8-81B3-4B96-A546-F8565051DD9C}" type="slidenum">
              <a:rPr lang="fa-IR" smtClean="0"/>
              <a:t>‹#›</a:t>
            </a:fld>
            <a:endParaRPr lang="fa-IR"/>
          </a:p>
        </p:txBody>
      </p:sp>
    </p:spTree>
    <p:extLst>
      <p:ext uri="{BB962C8B-B14F-4D97-AF65-F5344CB8AC3E}">
        <p14:creationId xmlns:p14="http://schemas.microsoft.com/office/powerpoint/2010/main" val="2273181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AF1AC01-FF76-46D0-B2A1-9AD549801A56}"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4338D0B8-81B3-4B96-A546-F8565051DD9C}" type="slidenum">
              <a:rPr lang="fa-IR" smtClean="0"/>
              <a:t>‹#›</a:t>
            </a:fld>
            <a:endParaRPr lang="fa-IR"/>
          </a:p>
        </p:txBody>
      </p:sp>
    </p:spTree>
    <p:extLst>
      <p:ext uri="{BB962C8B-B14F-4D97-AF65-F5344CB8AC3E}">
        <p14:creationId xmlns:p14="http://schemas.microsoft.com/office/powerpoint/2010/main" val="3902669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AF1AC01-FF76-46D0-B2A1-9AD549801A56}" type="datetimeFigureOut">
              <a:rPr lang="fa-IR" smtClean="0"/>
              <a:t>16/04/1441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4338D0B8-81B3-4B96-A546-F8565051DD9C}" type="slidenum">
              <a:rPr lang="fa-IR" smtClean="0"/>
              <a:t>‹#›</a:t>
            </a:fld>
            <a:endParaRPr lang="fa-IR"/>
          </a:p>
        </p:txBody>
      </p:sp>
    </p:spTree>
    <p:extLst>
      <p:ext uri="{BB962C8B-B14F-4D97-AF65-F5344CB8AC3E}">
        <p14:creationId xmlns:p14="http://schemas.microsoft.com/office/powerpoint/2010/main" val="2496492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AF1AC01-FF76-46D0-B2A1-9AD549801A56}" type="datetimeFigureOut">
              <a:rPr lang="fa-IR" smtClean="0"/>
              <a:t>16/04/1441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4338D0B8-81B3-4B96-A546-F8565051DD9C}" type="slidenum">
              <a:rPr lang="fa-IR" smtClean="0"/>
              <a:t>‹#›</a:t>
            </a:fld>
            <a:endParaRPr lang="fa-IR"/>
          </a:p>
        </p:txBody>
      </p:sp>
    </p:spTree>
    <p:extLst>
      <p:ext uri="{BB962C8B-B14F-4D97-AF65-F5344CB8AC3E}">
        <p14:creationId xmlns:p14="http://schemas.microsoft.com/office/powerpoint/2010/main" val="2702425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F1AC01-FF76-46D0-B2A1-9AD549801A56}" type="datetimeFigureOut">
              <a:rPr lang="fa-IR" smtClean="0"/>
              <a:t>16/04/1441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4338D0B8-81B3-4B96-A546-F8565051DD9C}" type="slidenum">
              <a:rPr lang="fa-IR" smtClean="0"/>
              <a:t>‹#›</a:t>
            </a:fld>
            <a:endParaRPr lang="fa-IR"/>
          </a:p>
        </p:txBody>
      </p:sp>
    </p:spTree>
    <p:extLst>
      <p:ext uri="{BB962C8B-B14F-4D97-AF65-F5344CB8AC3E}">
        <p14:creationId xmlns:p14="http://schemas.microsoft.com/office/powerpoint/2010/main" val="3759502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F1AC01-FF76-46D0-B2A1-9AD549801A56}"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4338D0B8-81B3-4B96-A546-F8565051DD9C}" type="slidenum">
              <a:rPr lang="fa-IR" smtClean="0"/>
              <a:t>‹#›</a:t>
            </a:fld>
            <a:endParaRPr lang="fa-IR"/>
          </a:p>
        </p:txBody>
      </p:sp>
    </p:spTree>
    <p:extLst>
      <p:ext uri="{BB962C8B-B14F-4D97-AF65-F5344CB8AC3E}">
        <p14:creationId xmlns:p14="http://schemas.microsoft.com/office/powerpoint/2010/main" val="1250882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F1AC01-FF76-46D0-B2A1-9AD549801A56}"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4338D0B8-81B3-4B96-A546-F8565051DD9C}" type="slidenum">
              <a:rPr lang="fa-IR" smtClean="0"/>
              <a:t>‹#›</a:t>
            </a:fld>
            <a:endParaRPr lang="fa-IR"/>
          </a:p>
        </p:txBody>
      </p:sp>
    </p:spTree>
    <p:extLst>
      <p:ext uri="{BB962C8B-B14F-4D97-AF65-F5344CB8AC3E}">
        <p14:creationId xmlns:p14="http://schemas.microsoft.com/office/powerpoint/2010/main" val="32658783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cstate="email">
            <a:alphaModFix amt="30000"/>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AF1AC01-FF76-46D0-B2A1-9AD549801A56}" type="datetimeFigureOut">
              <a:rPr lang="fa-IR" smtClean="0"/>
              <a:t>16/04/1441</a:t>
            </a:fld>
            <a:endParaRPr lang="fa-IR"/>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338D0B8-81B3-4B96-A546-F8565051DD9C}" type="slidenum">
              <a:rPr lang="fa-IR" smtClean="0"/>
              <a:t>‹#›</a:t>
            </a:fld>
            <a:endParaRPr lang="fa-IR"/>
          </a:p>
        </p:txBody>
      </p:sp>
    </p:spTree>
    <p:extLst>
      <p:ext uri="{BB962C8B-B14F-4D97-AF65-F5344CB8AC3E}">
        <p14:creationId xmlns:p14="http://schemas.microsoft.com/office/powerpoint/2010/main" val="994246108"/>
      </p:ext>
    </p:extLst>
  </p:cSld>
  <p:clrMap bg1="dk1" tx1="lt1" bg2="dk2" tx2="lt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Lst>
  <p:txStyles>
    <p:titleStyle>
      <a:lvl1pPr algn="l" defTabSz="914400" rtl="1"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r" defTabSz="914400" rtl="1"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r" defTabSz="914400" rtl="1"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r" defTabSz="914400" rtl="1"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hyperlink" Target="http://www.tabnak.ir/"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autocarhire.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876424" y="1876925"/>
            <a:ext cx="8791575" cy="1633037"/>
          </a:xfrm>
        </p:spPr>
        <p:txBody>
          <a:bodyPr>
            <a:normAutofit/>
          </a:bodyPr>
          <a:lstStyle/>
          <a:p>
            <a:pPr algn="ctr"/>
            <a:r>
              <a:rPr lang="fa-IR" sz="5400" b="1" cap="none"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cs typeface="B Homa" panose="00000400000000000000" pitchFamily="2" charset="-78"/>
              </a:rPr>
              <a:t>معرفی و بررسی میدان </a:t>
            </a:r>
            <a:r>
              <a:rPr lang="fa-IR" sz="5400" b="1" cap="none" dirty="0">
                <a:ln w="10160">
                  <a:solidFill>
                    <a:schemeClr val="accent5"/>
                  </a:solidFill>
                  <a:prstDash val="solid"/>
                </a:ln>
                <a:solidFill>
                  <a:srgbClr val="FFFFFF"/>
                </a:solidFill>
                <a:effectLst>
                  <a:outerShdw blurRad="38100" dist="22860" dir="5400000" algn="tl" rotWithShape="0">
                    <a:srgbClr val="000000">
                      <a:alpha val="30000"/>
                    </a:srgbClr>
                  </a:outerShdw>
                </a:effectLst>
                <a:cs typeface="B Homa" panose="00000400000000000000" pitchFamily="2" charset="-78"/>
              </a:rPr>
              <a:t>سن </a:t>
            </a:r>
            <a:r>
              <a:rPr lang="fa-IR" sz="5400" b="1" cap="none"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cs typeface="B Homa" panose="00000400000000000000" pitchFamily="2" charset="-78"/>
              </a:rPr>
              <a:t>مارکو</a:t>
            </a:r>
            <a:endParaRPr lang="fa-IR" sz="5400" dirty="0">
              <a:cs typeface="B Homa" panose="00000400000000000000" pitchFamily="2" charset="-78"/>
            </a:endParaRPr>
          </a:p>
        </p:txBody>
      </p:sp>
    </p:spTree>
    <p:extLst>
      <p:ext uri="{BB962C8B-B14F-4D97-AF65-F5344CB8AC3E}">
        <p14:creationId xmlns:p14="http://schemas.microsoft.com/office/powerpoint/2010/main" val="31012336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1" y="493295"/>
            <a:ext cx="10118557" cy="5297905"/>
          </a:xfrm>
        </p:spPr>
        <p:txBody>
          <a:bodyPr anchor="t">
            <a:normAutofit/>
          </a:bodyPr>
          <a:lstStyle/>
          <a:p>
            <a:pPr algn="just" rtl="1"/>
            <a:endParaRPr lang="en-US" sz="2000" dirty="0">
              <a:cs typeface="B Homa" panose="00000400000000000000" pitchFamily="2" charset="-78"/>
            </a:endParaRPr>
          </a:p>
          <a:p>
            <a:pPr algn="just" rtl="1"/>
            <a:r>
              <a:rPr lang="fa-IR" sz="2000" dirty="0">
                <a:cs typeface="B Homa" panose="00000400000000000000" pitchFamily="2" charset="-78"/>
              </a:rPr>
              <a:t>سیر تکامل فرم پیاتزا سن مارکو نیز در سه پلان </a:t>
            </a:r>
            <a:r>
              <a:rPr lang="fa-IR" sz="2000" dirty="0" smtClean="0">
                <a:cs typeface="B Homa" panose="00000400000000000000" pitchFamily="2" charset="-78"/>
              </a:rPr>
              <a:t>زیر نشان </a:t>
            </a:r>
            <a:r>
              <a:rPr lang="fa-IR" sz="2000" dirty="0">
                <a:cs typeface="B Homa" panose="00000400000000000000" pitchFamily="2" charset="-78"/>
              </a:rPr>
              <a:t>داده شده و در آنها می توان دید که در این دوره طراحی فضا فرایندی آگاهانه داشته و حاصل رشته ای دراز از «تصمیمات دردناک» بوده که هدف همه ی آنها چیزی جز به کمال رساندن میدان ها نبوده است. تحولی که بین طرح های دو و سه رخ داده و در آن کل دیوار جنوبی میدان تخریب شده و چند متر به طرف جنوب عقب نشسته است </a:t>
            </a:r>
            <a:r>
              <a:rPr lang="fa-IR" sz="2000" dirty="0" smtClean="0">
                <a:cs typeface="B Homa" panose="00000400000000000000" pitchFamily="2" charset="-78"/>
              </a:rPr>
              <a:t>(و </a:t>
            </a:r>
            <a:r>
              <a:rPr lang="fa-IR" sz="2000" dirty="0">
                <a:cs typeface="B Homa" panose="00000400000000000000" pitchFamily="2" charset="-78"/>
              </a:rPr>
              <a:t>بدین ترتیب برج ناقوس قدیمی را از بناهای پایین آن رهانده و گذاشته است تا باز آزادانه در میان فضای اطراف خود قد برافرازد)، نشان می دهد که اقدامات دولتی تا چه میزان با هدف های زیبایی شناسانه ی ناب منطبق بوده </a:t>
            </a:r>
            <a:r>
              <a:rPr lang="fa-IR" sz="2000" dirty="0" smtClean="0">
                <a:cs typeface="B Homa" panose="00000400000000000000" pitchFamily="2" charset="-78"/>
              </a:rPr>
              <a:t>است(بیکن،1386،ص 104).</a:t>
            </a:r>
            <a:endParaRPr lang="fa-IR" sz="2000" dirty="0">
              <a:cs typeface="B Homa" panose="00000400000000000000" pitchFamily="2" charset="-78"/>
            </a:endParaRPr>
          </a:p>
          <a:p>
            <a:pPr algn="just" rtl="1"/>
            <a:endParaRPr lang="fa-IR" sz="2000" dirty="0" smtClean="0">
              <a:cs typeface="B Homa" panose="00000400000000000000" pitchFamily="2" charset="-78"/>
            </a:endParaRPr>
          </a:p>
          <a:p>
            <a:pPr algn="just" rtl="1"/>
            <a:endParaRPr lang="en-US" sz="2000" dirty="0">
              <a:cs typeface="B Homa" panose="00000400000000000000" pitchFamily="2" charset="-78"/>
            </a:endParaRPr>
          </a:p>
          <a:p>
            <a:pPr algn="just" rtl="1"/>
            <a:endParaRPr lang="en-US" sz="2000" dirty="0">
              <a:cs typeface="B Homa" panose="00000400000000000000" pitchFamily="2" charset="-7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6961" y="3376101"/>
            <a:ext cx="2974346" cy="2762756"/>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7815" y="3376101"/>
            <a:ext cx="3060196" cy="2762756"/>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2970" y="3376101"/>
            <a:ext cx="3095895" cy="2762756"/>
          </a:xfrm>
          <a:prstGeom prst="rect">
            <a:avLst/>
          </a:prstGeom>
        </p:spPr>
      </p:pic>
    </p:spTree>
    <p:extLst>
      <p:ext uri="{BB962C8B-B14F-4D97-AF65-F5344CB8AC3E}">
        <p14:creationId xmlns:p14="http://schemas.microsoft.com/office/powerpoint/2010/main" val="3447971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2" y="397043"/>
            <a:ext cx="10034336" cy="5394158"/>
          </a:xfrm>
        </p:spPr>
        <p:txBody>
          <a:bodyPr anchor="t">
            <a:normAutofit/>
          </a:bodyPr>
          <a:lstStyle/>
          <a:p>
            <a:pPr algn="just" rtl="1"/>
            <a:endParaRPr lang="fa-IR" sz="2000" dirty="0" smtClean="0">
              <a:cs typeface="B Homa" panose="00000400000000000000" pitchFamily="2" charset="-78"/>
            </a:endParaRPr>
          </a:p>
          <a:p>
            <a:pPr algn="just" rtl="1"/>
            <a:r>
              <a:rPr lang="fa-IR" sz="2000" dirty="0" smtClean="0">
                <a:cs typeface="B Homa" panose="00000400000000000000" pitchFamily="2" charset="-78"/>
              </a:rPr>
              <a:t>طرح زیر اثر </a:t>
            </a:r>
            <a:r>
              <a:rPr lang="fa-IR" sz="2000" dirty="0">
                <a:cs typeface="B Homa" panose="00000400000000000000" pitchFamily="2" charset="-78"/>
              </a:rPr>
              <a:t>لوئیس کان، معمار، واقعیتی را در مورد این میدان برجسته می کند که اغلب آن را نادیده گرفته اند: چگونه سطحی که به وسیله دو ستون آزاد در مرکز تصویر ایجاد شده است پذیرای یورش بٌردار حرکت در مسیر گراند کانال می شود ( که در این نقطه نرده ی پل آن را محصور و هدایت کرده است) و این بردار را که با کوبیدن خود به توده ی پیش </a:t>
            </a:r>
            <a:r>
              <a:rPr lang="fa-IR" sz="2000" dirty="0" smtClean="0">
                <a:cs typeface="B Homa" panose="00000400000000000000" pitchFamily="2" charset="-78"/>
              </a:rPr>
              <a:t>آمده ی </a:t>
            </a:r>
            <a:r>
              <a:rPr lang="fa-IR" sz="2000" dirty="0">
                <a:cs typeface="B Homa" panose="00000400000000000000" pitchFamily="2" charset="-78"/>
              </a:rPr>
              <a:t>کتابخانه کلیسای سنت مارک می خواهد راه باز کند به عمق پیاتزا سن مارکو منحرف می کند. در اینجا معماری با بینشی کمیاب به ما کمک می کند تا نیروهای اصلی فعال در یک کمپوزیسیون را که اغلب صرفاً از جنبه سطحی و رمانتیک به آن می نگرند درک </a:t>
            </a:r>
            <a:r>
              <a:rPr lang="fa-IR" sz="2000" dirty="0" smtClean="0">
                <a:cs typeface="B Homa" panose="00000400000000000000" pitchFamily="2" charset="-78"/>
              </a:rPr>
              <a:t>کنیم(بیکن،1386،ص 105).</a:t>
            </a:r>
            <a:endParaRPr lang="fa-IR" sz="2000" dirty="0">
              <a:cs typeface="B Homa" panose="00000400000000000000" pitchFamily="2" charset="-78"/>
            </a:endParaRPr>
          </a:p>
          <a:p>
            <a:pPr algn="just" rtl="1"/>
            <a:endParaRPr lang="fa-IR" sz="2000" dirty="0" smtClean="0">
              <a:cs typeface="B Homa" panose="00000400000000000000" pitchFamily="2" charset="-78"/>
            </a:endParaRPr>
          </a:p>
          <a:p>
            <a:pPr algn="just" rtl="1"/>
            <a:endParaRPr lang="en-US" sz="2000" dirty="0">
              <a:cs typeface="B Homa" panose="00000400000000000000" pitchFamily="2" charset="-78"/>
            </a:endParaRPr>
          </a:p>
          <a:p>
            <a:pPr algn="just" rtl="1"/>
            <a:endParaRPr lang="en-US" sz="2000" dirty="0">
              <a:cs typeface="B Homa" panose="00000400000000000000" pitchFamily="2" charset="-78"/>
            </a:endParaRPr>
          </a:p>
        </p:txBody>
      </p:sp>
      <p:grpSp>
        <p:nvGrpSpPr>
          <p:cNvPr id="5" name="Group 4"/>
          <p:cNvGrpSpPr/>
          <p:nvPr/>
        </p:nvGrpSpPr>
        <p:grpSpPr>
          <a:xfrm>
            <a:off x="3446444" y="2568754"/>
            <a:ext cx="4422209" cy="3868779"/>
            <a:chOff x="3446444" y="2568754"/>
            <a:chExt cx="4422209" cy="3868779"/>
          </a:xfrm>
        </p:grpSpPr>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46444" y="2568754"/>
              <a:ext cx="4422209" cy="3580269"/>
            </a:xfrm>
            <a:prstGeom prst="rect">
              <a:avLst/>
            </a:prstGeom>
          </p:spPr>
        </p:pic>
        <p:sp>
          <p:nvSpPr>
            <p:cNvPr id="4" name="TextBox 3"/>
            <p:cNvSpPr txBox="1"/>
            <p:nvPr/>
          </p:nvSpPr>
          <p:spPr>
            <a:xfrm>
              <a:off x="3446444" y="5791202"/>
              <a:ext cx="3219051" cy="646331"/>
            </a:xfrm>
            <a:prstGeom prst="rect">
              <a:avLst/>
            </a:prstGeom>
            <a:noFill/>
          </p:spPr>
          <p:txBody>
            <a:bodyPr wrap="square" rtlCol="0">
              <a:spAutoFit/>
            </a:bodyPr>
            <a:lstStyle/>
            <a:p>
              <a:r>
                <a:rPr lang="fa-IR" dirty="0">
                  <a:solidFill>
                    <a:schemeClr val="bg1"/>
                  </a:solidFill>
                  <a:cs typeface="B Homa" panose="00000400000000000000" pitchFamily="2" charset="-78"/>
                </a:rPr>
                <a:t>بیکن، طراحی شهر ها، </a:t>
              </a:r>
              <a:r>
                <a:rPr lang="fa-IR" dirty="0" smtClean="0">
                  <a:solidFill>
                    <a:schemeClr val="bg1"/>
                  </a:solidFill>
                  <a:cs typeface="B Homa" panose="00000400000000000000" pitchFamily="2" charset="-78"/>
                </a:rPr>
                <a:t>ص 104</a:t>
              </a:r>
              <a:endParaRPr lang="en-US" dirty="0">
                <a:cs typeface="B Homa" panose="00000400000000000000" pitchFamily="2" charset="-78"/>
              </a:endParaRPr>
            </a:p>
            <a:p>
              <a:endParaRPr lang="en-US" dirty="0"/>
            </a:p>
          </p:txBody>
        </p:sp>
      </p:grpSp>
    </p:spTree>
    <p:extLst>
      <p:ext uri="{BB962C8B-B14F-4D97-AF65-F5344CB8AC3E}">
        <p14:creationId xmlns:p14="http://schemas.microsoft.com/office/powerpoint/2010/main" val="1341527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09600"/>
            <a:ext cx="10131425" cy="858253"/>
          </a:xfrm>
        </p:spPr>
        <p:txBody>
          <a:bodyPr>
            <a:normAutofit/>
          </a:bodyPr>
          <a:lstStyle/>
          <a:p>
            <a:pPr algn="r" rtl="1"/>
            <a:r>
              <a:rPr lang="fa-IR" sz="4000" b="1" cap="none"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cs typeface="B Homa" panose="00000400000000000000" pitchFamily="2" charset="-78"/>
              </a:rPr>
              <a:t>مشکلات کالبدی</a:t>
            </a:r>
            <a:endParaRPr lang="en-US" sz="4000" b="1" cap="none" dirty="0">
              <a:ln w="10160">
                <a:solidFill>
                  <a:schemeClr val="accent5"/>
                </a:solidFill>
                <a:prstDash val="solid"/>
              </a:ln>
              <a:solidFill>
                <a:srgbClr val="FFFFFF"/>
              </a:solidFill>
              <a:effectLst>
                <a:outerShdw blurRad="38100" dist="22860" dir="5400000" algn="tl" rotWithShape="0">
                  <a:srgbClr val="000000">
                    <a:alpha val="30000"/>
                  </a:srgbClr>
                </a:outerShdw>
              </a:effectLst>
              <a:cs typeface="B Homa" panose="00000400000000000000" pitchFamily="2" charset="-78"/>
            </a:endParaRPr>
          </a:p>
        </p:txBody>
      </p:sp>
      <p:sp>
        <p:nvSpPr>
          <p:cNvPr id="3" name="Content Placeholder 2"/>
          <p:cNvSpPr>
            <a:spLocks noGrp="1"/>
          </p:cNvSpPr>
          <p:nvPr>
            <p:ph idx="1"/>
          </p:nvPr>
        </p:nvSpPr>
        <p:spPr>
          <a:xfrm>
            <a:off x="6412832" y="1383633"/>
            <a:ext cx="4404394" cy="5137484"/>
          </a:xfrm>
        </p:spPr>
        <p:txBody>
          <a:bodyPr anchor="t">
            <a:normAutofit fontScale="92500" lnSpcReduction="20000"/>
          </a:bodyPr>
          <a:lstStyle/>
          <a:p>
            <a:pPr algn="justLow" rtl="1"/>
            <a:r>
              <a:rPr lang="fa-IR" sz="2000" dirty="0" smtClean="0">
                <a:cs typeface="B Homa" panose="00000400000000000000" pitchFamily="2" charset="-78"/>
              </a:rPr>
              <a:t>آب گرفتگی</a:t>
            </a:r>
          </a:p>
          <a:p>
            <a:pPr marL="0" indent="0" algn="justLow" rtl="1">
              <a:buNone/>
            </a:pPr>
            <a:r>
              <a:rPr lang="fa-IR" sz="2000" dirty="0" smtClean="0">
                <a:cs typeface="B Homa" panose="00000400000000000000" pitchFamily="2" charset="-78"/>
              </a:rPr>
              <a:t>	در زمستان میدان اغلب دچار ابگرفتگی می شود. که برای حل این معضل برای بالا آوردن سنگفرش برنامه ریزی شده است.</a:t>
            </a:r>
          </a:p>
          <a:p>
            <a:pPr marL="0" indent="0" algn="r" rtl="1">
              <a:buNone/>
            </a:pPr>
            <a:endParaRPr lang="fa-IR" sz="2000" dirty="0" smtClean="0">
              <a:cs typeface="B Homa" panose="00000400000000000000" pitchFamily="2" charset="-78"/>
            </a:endParaRPr>
          </a:p>
          <a:p>
            <a:pPr marL="0" indent="0" algn="r" rtl="1">
              <a:buNone/>
            </a:pPr>
            <a:endParaRPr lang="fa-IR" sz="2000" dirty="0">
              <a:cs typeface="B Homa" panose="00000400000000000000" pitchFamily="2" charset="-78"/>
            </a:endParaRPr>
          </a:p>
          <a:p>
            <a:pPr marL="0" indent="0" algn="r" rtl="1">
              <a:buNone/>
            </a:pPr>
            <a:endParaRPr lang="fa-IR" sz="2000" dirty="0" smtClean="0">
              <a:cs typeface="B Homa" panose="00000400000000000000" pitchFamily="2" charset="-78"/>
            </a:endParaRPr>
          </a:p>
          <a:p>
            <a:pPr marL="0" indent="0" algn="r" rtl="1">
              <a:buNone/>
            </a:pPr>
            <a:endParaRPr lang="fa-IR" sz="2000" dirty="0">
              <a:cs typeface="B Homa" panose="00000400000000000000" pitchFamily="2" charset="-78"/>
            </a:endParaRPr>
          </a:p>
          <a:p>
            <a:pPr marL="0" indent="0" algn="r" rtl="1">
              <a:buNone/>
            </a:pPr>
            <a:endParaRPr lang="fa-IR" sz="2000" dirty="0">
              <a:cs typeface="B Homa" panose="00000400000000000000" pitchFamily="2" charset="-78"/>
            </a:endParaRPr>
          </a:p>
          <a:p>
            <a:pPr marL="0" indent="0" algn="r" rtl="1">
              <a:buNone/>
            </a:pPr>
            <a:endParaRPr lang="fa-IR" sz="2000" dirty="0" smtClean="0">
              <a:cs typeface="B Homa" panose="00000400000000000000" pitchFamily="2" charset="-78"/>
            </a:endParaRPr>
          </a:p>
          <a:p>
            <a:pPr algn="justLow" rtl="1"/>
            <a:r>
              <a:rPr lang="fa-IR" sz="2000" dirty="0" smtClean="0">
                <a:cs typeface="B Homa" panose="00000400000000000000" pitchFamily="2" charset="-78"/>
              </a:rPr>
              <a:t>وجود کبوتر ها که به تزیینات بناهای میدان صدمه می زدند، ولی اکنون با وجود قانونی تعداد این کبوتر ها کمتر شده است.</a:t>
            </a:r>
          </a:p>
          <a:p>
            <a:pPr marL="0" indent="0" algn="r" rtl="1">
              <a:buNone/>
            </a:pPr>
            <a:endParaRPr lang="en-US" sz="2000" dirty="0">
              <a:cs typeface="B Homa" panose="00000400000000000000" pitchFamily="2" charset="-78"/>
            </a:endParaRPr>
          </a:p>
        </p:txBody>
      </p:sp>
      <p:grpSp>
        <p:nvGrpSpPr>
          <p:cNvPr id="8" name="Group 7"/>
          <p:cNvGrpSpPr/>
          <p:nvPr/>
        </p:nvGrpSpPr>
        <p:grpSpPr>
          <a:xfrm>
            <a:off x="3809606" y="4154304"/>
            <a:ext cx="1807845" cy="2732224"/>
            <a:chOff x="3809606" y="4154304"/>
            <a:chExt cx="1807845" cy="2732224"/>
          </a:xfrm>
        </p:grpSpPr>
        <p:pic>
          <p:nvPicPr>
            <p:cNvPr id="6" name="Picture 5"/>
            <p:cNvPicPr/>
            <p:nvPr/>
          </p:nvPicPr>
          <p:blipFill>
            <a:blip r:embed="rId2" cstate="email">
              <a:extLst>
                <a:ext uri="{28A0092B-C50C-407E-A947-70E740481C1C}">
                  <a14:useLocalDpi xmlns:a14="http://schemas.microsoft.com/office/drawing/2010/main"/>
                </a:ext>
              </a:extLst>
            </a:blip>
            <a:srcRect/>
            <a:stretch>
              <a:fillRect/>
            </a:stretch>
          </p:blipFill>
          <p:spPr bwMode="auto">
            <a:xfrm>
              <a:off x="3809606" y="4154304"/>
              <a:ext cx="1807845" cy="2567940"/>
            </a:xfrm>
            <a:prstGeom prst="rect">
              <a:avLst/>
            </a:prstGeom>
            <a:noFill/>
          </p:spPr>
        </p:pic>
        <p:sp>
          <p:nvSpPr>
            <p:cNvPr id="7" name="TextBox 6"/>
            <p:cNvSpPr txBox="1"/>
            <p:nvPr/>
          </p:nvSpPr>
          <p:spPr>
            <a:xfrm>
              <a:off x="3809606" y="6424863"/>
              <a:ext cx="1807845" cy="461665"/>
            </a:xfrm>
            <a:prstGeom prst="rect">
              <a:avLst/>
            </a:prstGeom>
            <a:noFill/>
          </p:spPr>
          <p:txBody>
            <a:bodyPr wrap="square" rtlCol="0">
              <a:spAutoFit/>
            </a:bodyPr>
            <a:lstStyle/>
            <a:p>
              <a:r>
                <a:rPr lang="en-US" sz="1200" b="1" dirty="0"/>
                <a:t>www.aviewoncities.com</a:t>
              </a:r>
              <a:endParaRPr lang="en-US" sz="1200" dirty="0"/>
            </a:p>
            <a:p>
              <a:endParaRPr lang="en-US" sz="1200" dirty="0"/>
            </a:p>
          </p:txBody>
        </p:sp>
      </p:grpSp>
      <p:grpSp>
        <p:nvGrpSpPr>
          <p:cNvPr id="12" name="Group 11"/>
          <p:cNvGrpSpPr/>
          <p:nvPr/>
        </p:nvGrpSpPr>
        <p:grpSpPr>
          <a:xfrm>
            <a:off x="5999442" y="2638043"/>
            <a:ext cx="3436649" cy="2327625"/>
            <a:chOff x="5999442" y="2638043"/>
            <a:chExt cx="3436649" cy="2327625"/>
          </a:xfrm>
        </p:grpSpPr>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99442" y="2638043"/>
              <a:ext cx="3436649" cy="2089482"/>
            </a:xfrm>
            <a:prstGeom prst="rect">
              <a:avLst/>
            </a:prstGeom>
          </p:spPr>
        </p:pic>
        <p:sp>
          <p:nvSpPr>
            <p:cNvPr id="9" name="TextBox 8"/>
            <p:cNvSpPr txBox="1"/>
            <p:nvPr/>
          </p:nvSpPr>
          <p:spPr>
            <a:xfrm>
              <a:off x="5999442" y="4319337"/>
              <a:ext cx="2206095" cy="646331"/>
            </a:xfrm>
            <a:prstGeom prst="rect">
              <a:avLst/>
            </a:prstGeom>
            <a:noFill/>
          </p:spPr>
          <p:txBody>
            <a:bodyPr wrap="square" rtlCol="0">
              <a:spAutoFit/>
            </a:bodyPr>
            <a:lstStyle/>
            <a:p>
              <a:r>
                <a:rPr lang="en-US" dirty="0">
                  <a:solidFill>
                    <a:schemeClr val="bg1"/>
                  </a:solidFill>
                  <a:hlinkClick r:id="rId4"/>
                </a:rPr>
                <a:t>www.tabnak.ir</a:t>
              </a:r>
              <a:endParaRPr lang="en-US" dirty="0">
                <a:solidFill>
                  <a:schemeClr val="bg1"/>
                </a:solidFill>
              </a:endParaRPr>
            </a:p>
            <a:p>
              <a:endParaRPr lang="en-US" dirty="0">
                <a:solidFill>
                  <a:schemeClr val="bg1"/>
                </a:solidFill>
              </a:endParaRPr>
            </a:p>
          </p:txBody>
        </p:sp>
      </p:grpSp>
      <p:grpSp>
        <p:nvGrpSpPr>
          <p:cNvPr id="11" name="Group 10"/>
          <p:cNvGrpSpPr/>
          <p:nvPr/>
        </p:nvGrpSpPr>
        <p:grpSpPr>
          <a:xfrm>
            <a:off x="907264" y="1612391"/>
            <a:ext cx="3405252" cy="2631655"/>
            <a:chOff x="907264" y="1612391"/>
            <a:chExt cx="3405252" cy="2631655"/>
          </a:xfrm>
        </p:grpSpPr>
        <p:pic>
          <p:nvPicPr>
            <p:cNvPr id="4" name="Picture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07264" y="1612391"/>
              <a:ext cx="3405252" cy="2070393"/>
            </a:xfrm>
            <a:prstGeom prst="rect">
              <a:avLst/>
            </a:prstGeom>
          </p:spPr>
        </p:pic>
        <p:sp>
          <p:nvSpPr>
            <p:cNvPr id="10" name="TextBox 9"/>
            <p:cNvSpPr txBox="1"/>
            <p:nvPr/>
          </p:nvSpPr>
          <p:spPr>
            <a:xfrm>
              <a:off x="907264" y="3320716"/>
              <a:ext cx="2208915" cy="923330"/>
            </a:xfrm>
            <a:prstGeom prst="rect">
              <a:avLst/>
            </a:prstGeom>
            <a:noFill/>
          </p:spPr>
          <p:txBody>
            <a:bodyPr wrap="square" rtlCol="0">
              <a:spAutoFit/>
            </a:bodyPr>
            <a:lstStyle/>
            <a:p>
              <a:r>
                <a:rPr lang="en-US" dirty="0">
                  <a:solidFill>
                    <a:schemeClr val="bg1"/>
                  </a:solidFill>
                  <a:hlinkClick r:id="rId4"/>
                </a:rPr>
                <a:t>www.tabnak.ir</a:t>
              </a:r>
              <a:endParaRPr lang="en-US" dirty="0">
                <a:solidFill>
                  <a:schemeClr val="bg1"/>
                </a:solidFill>
              </a:endParaRPr>
            </a:p>
            <a:p>
              <a:endParaRPr lang="en-US" dirty="0">
                <a:solidFill>
                  <a:schemeClr val="bg1"/>
                </a:solidFill>
              </a:endParaRPr>
            </a:p>
            <a:p>
              <a:endParaRPr lang="en-US" dirty="0"/>
            </a:p>
          </p:txBody>
        </p:sp>
      </p:grpSp>
    </p:spTree>
    <p:extLst>
      <p:ext uri="{BB962C8B-B14F-4D97-AF65-F5344CB8AC3E}">
        <p14:creationId xmlns:p14="http://schemas.microsoft.com/office/powerpoint/2010/main" val="2810205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fade">
                                      <p:cBhvr>
                                        <p:cTn id="36" dur="1000"/>
                                        <p:tgtEl>
                                          <p:spTgt spid="3">
                                            <p:txEl>
                                              <p:pRg st="8" end="8"/>
                                            </p:txEl>
                                          </p:spTgt>
                                        </p:tgtEl>
                                      </p:cBhvr>
                                    </p:animEffect>
                                    <p:anim calcmode="lin" valueType="num">
                                      <p:cBhvr>
                                        <p:cTn id="3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ppt_x"/>
                                          </p:val>
                                        </p:tav>
                                        <p:tav tm="100000">
                                          <p:val>
                                            <p:strVal val="#ppt_x"/>
                                          </p:val>
                                        </p:tav>
                                      </p:tavLst>
                                    </p:anim>
                                    <p:anim calcmode="lin" valueType="num">
                                      <p:cBhvr additive="base">
                                        <p:cTn id="4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539" y="278041"/>
            <a:ext cx="9905998" cy="1478570"/>
          </a:xfrm>
        </p:spPr>
        <p:txBody>
          <a:bodyPr>
            <a:normAutofit/>
          </a:bodyPr>
          <a:lstStyle/>
          <a:p>
            <a:pPr algn="just" rtl="1"/>
            <a:r>
              <a:rPr lang="fa-IR" sz="4000" b="1" cap="none"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cs typeface="B Homa" panose="00000400000000000000" pitchFamily="2" charset="-78"/>
              </a:rPr>
              <a:t>نتیجه گیری</a:t>
            </a:r>
            <a:endParaRPr lang="en-US" sz="4000" b="1" cap="none" dirty="0">
              <a:ln w="10160">
                <a:solidFill>
                  <a:schemeClr val="accent5"/>
                </a:solidFill>
                <a:prstDash val="solid"/>
              </a:ln>
              <a:solidFill>
                <a:srgbClr val="FFFFFF"/>
              </a:solidFill>
              <a:effectLst>
                <a:outerShdw blurRad="38100" dist="22860" dir="5400000" algn="tl" rotWithShape="0">
                  <a:srgbClr val="000000">
                    <a:alpha val="30000"/>
                  </a:srgbClr>
                </a:outerShdw>
              </a:effectLst>
              <a:cs typeface="B Homa" panose="00000400000000000000" pitchFamily="2" charset="-78"/>
            </a:endParaRPr>
          </a:p>
        </p:txBody>
      </p:sp>
      <p:sp>
        <p:nvSpPr>
          <p:cNvPr id="3" name="Content Placeholder 2"/>
          <p:cNvSpPr>
            <a:spLocks noGrp="1"/>
          </p:cNvSpPr>
          <p:nvPr>
            <p:ph idx="1"/>
          </p:nvPr>
        </p:nvSpPr>
        <p:spPr>
          <a:xfrm>
            <a:off x="6232358" y="1503948"/>
            <a:ext cx="5306764" cy="5077326"/>
          </a:xfrm>
        </p:spPr>
        <p:txBody>
          <a:bodyPr anchor="t">
            <a:normAutofit fontScale="92500" lnSpcReduction="20000"/>
          </a:bodyPr>
          <a:lstStyle/>
          <a:p>
            <a:pPr algn="just" rtl="1"/>
            <a:r>
              <a:rPr lang="fa-IR" sz="2000" dirty="0" smtClean="0">
                <a:cs typeface="B Homa" panose="00000400000000000000" pitchFamily="2" charset="-78"/>
              </a:rPr>
              <a:t>مضمون </a:t>
            </a:r>
            <a:r>
              <a:rPr lang="fa-IR" sz="2000" dirty="0">
                <a:cs typeface="B Homa" panose="00000400000000000000" pitchFamily="2" charset="-78"/>
              </a:rPr>
              <a:t>اصلی طراحی فضا بیان صریح و قدرتمند وحدت مدنی است که با یکی از وجوه بیان کننده نیروهای طبیعی منطقه ارتباط یافته است.</a:t>
            </a:r>
            <a:endParaRPr lang="en-US" sz="2000" dirty="0"/>
          </a:p>
          <a:p>
            <a:pPr algn="just" rtl="1"/>
            <a:r>
              <a:rPr lang="fa-IR" sz="2000" dirty="0" smtClean="0">
                <a:cs typeface="B Homa" panose="00000400000000000000" pitchFamily="2" charset="-78"/>
              </a:rPr>
              <a:t>مجموعه </a:t>
            </a:r>
            <a:r>
              <a:rPr lang="fa-IR" sz="2000" dirty="0">
                <a:cs typeface="B Homa" panose="00000400000000000000" pitchFamily="2" charset="-78"/>
              </a:rPr>
              <a:t>ی میادین و پیاتزا سن مارک شبکه ای از فضاهای مرتبط با هم را تشکیل می دهند که هر یک فقط در ارتباط با بقیه قابل درک خواهند بود</a:t>
            </a:r>
            <a:r>
              <a:rPr lang="fa-IR" sz="2000" dirty="0" smtClean="0">
                <a:cs typeface="B Homa" panose="00000400000000000000" pitchFamily="2" charset="-78"/>
              </a:rPr>
              <a:t>. و با وجود تعریض پیاتزای اصلی و پیازتا و جدا شدن ناقوس سن مارک، این مجموعه همچنان وحدت و هماهنگی خود را حفظ کرده است.</a:t>
            </a:r>
          </a:p>
          <a:p>
            <a:pPr algn="just" rtl="1"/>
            <a:r>
              <a:rPr lang="fa-IR" sz="2000" dirty="0" smtClean="0">
                <a:cs typeface="B Homa" panose="00000400000000000000" pitchFamily="2" charset="-78"/>
              </a:rPr>
              <a:t>در این مجموعه از پرسپکتیو معکوس برای بزرگ نمایی کلیسا استفاده شده است.</a:t>
            </a:r>
          </a:p>
          <a:p>
            <a:pPr algn="just" rtl="1"/>
            <a:r>
              <a:rPr lang="fa-IR" sz="2000" dirty="0" smtClean="0">
                <a:cs typeface="B Homa" panose="00000400000000000000" pitchFamily="2" charset="-78"/>
              </a:rPr>
              <a:t>این عظمت و شکوه بی نظیر ناشی از تاثیر دریا، وجود بناهای متعدد که با تندیس های مجلل تزیین شده اند و رنگ های فوق العاده میدان سن مارکو و ناقوس کلیسا است.</a:t>
            </a:r>
          </a:p>
          <a:p>
            <a:pPr algn="just" rtl="1"/>
            <a:r>
              <a:rPr lang="fa-IR" sz="2000" dirty="0" smtClean="0">
                <a:cs typeface="B Homa" panose="00000400000000000000" pitchFamily="2" charset="-78"/>
              </a:rPr>
              <a:t>همچنین راهرو های ستون دار در جداره میدان باعث افزایش حس محصوریت شده است.</a:t>
            </a:r>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0233" y="1960668"/>
            <a:ext cx="5541335" cy="3701611"/>
          </a:xfrm>
          <a:prstGeom prst="rect">
            <a:avLst/>
          </a:prstGeom>
        </p:spPr>
      </p:pic>
    </p:spTree>
    <p:extLst>
      <p:ext uri="{BB962C8B-B14F-4D97-AF65-F5344CB8AC3E}">
        <p14:creationId xmlns:p14="http://schemas.microsoft.com/office/powerpoint/2010/main" val="3102488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1000"/>
                                        <p:tgtEl>
                                          <p:spTgt spid="3">
                                            <p:txEl>
                                              <p:pRg st="4" end="4"/>
                                            </p:txEl>
                                          </p:spTgt>
                                        </p:tgtEl>
                                      </p:cBhvr>
                                    </p:animEffect>
                                    <p:anim calcmode="lin" valueType="num">
                                      <p:cBhvr>
                                        <p:cTn id="3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rtl="1"/>
            <a:r>
              <a:rPr lang="fa-IR" sz="4000" b="1" cap="none"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cs typeface="B Homa" panose="00000400000000000000" pitchFamily="2" charset="-78"/>
              </a:rPr>
              <a:t>منابع </a:t>
            </a:r>
            <a:endParaRPr lang="en-US" sz="4000" b="1" cap="none" dirty="0">
              <a:ln w="10160">
                <a:solidFill>
                  <a:schemeClr val="accent5"/>
                </a:solidFill>
                <a:prstDash val="solid"/>
              </a:ln>
              <a:solidFill>
                <a:srgbClr val="FFFFFF"/>
              </a:solidFill>
              <a:effectLst>
                <a:outerShdw blurRad="38100" dist="22860" dir="5400000" algn="tl" rotWithShape="0">
                  <a:srgbClr val="000000">
                    <a:alpha val="30000"/>
                  </a:srgbClr>
                </a:outerShdw>
              </a:effectLst>
              <a:cs typeface="B Homa" panose="00000400000000000000" pitchFamily="2" charset="-78"/>
            </a:endParaRPr>
          </a:p>
        </p:txBody>
      </p:sp>
      <p:sp>
        <p:nvSpPr>
          <p:cNvPr id="3" name="Content Placeholder 2"/>
          <p:cNvSpPr>
            <a:spLocks noGrp="1"/>
          </p:cNvSpPr>
          <p:nvPr>
            <p:ph idx="1"/>
          </p:nvPr>
        </p:nvSpPr>
        <p:spPr>
          <a:xfrm>
            <a:off x="1227221" y="1804736"/>
            <a:ext cx="9820190" cy="4427621"/>
          </a:xfrm>
        </p:spPr>
        <p:txBody>
          <a:bodyPr anchor="t">
            <a:normAutofit fontScale="92500" lnSpcReduction="10000"/>
          </a:bodyPr>
          <a:lstStyle/>
          <a:p>
            <a:pPr marL="457200" indent="-457200" algn="r" rtl="1">
              <a:buFont typeface="+mj-lt"/>
              <a:buAutoNum type="arabicPeriod"/>
            </a:pPr>
            <a:r>
              <a:rPr lang="fa-IR" sz="2000" dirty="0" smtClean="0">
                <a:cs typeface="B Homa" panose="00000400000000000000" pitchFamily="2" charset="-78"/>
              </a:rPr>
              <a:t>بیکن، ادموند (1386) طراحی شهر ها، ترجمه فرزانه طاهری، انتشارات مرکز مطالعات و تحقیقات شهرسازی و معماری ایران</a:t>
            </a:r>
          </a:p>
          <a:p>
            <a:pPr marL="457200" indent="-457200" algn="r" rtl="1">
              <a:buFont typeface="+mj-lt"/>
              <a:buAutoNum type="arabicPeriod"/>
            </a:pPr>
            <a:r>
              <a:rPr lang="fa-IR" sz="2000" dirty="0" smtClean="0">
                <a:cs typeface="B Homa" panose="00000400000000000000" pitchFamily="2" charset="-78"/>
              </a:rPr>
              <a:t>توسلی، محمود(1371) طراحی فضای شهری</a:t>
            </a:r>
          </a:p>
          <a:p>
            <a:pPr marL="457200" indent="-457200" algn="r" rtl="1">
              <a:buFont typeface="+mj-lt"/>
              <a:buAutoNum type="arabicPeriod"/>
            </a:pPr>
            <a:r>
              <a:rPr lang="fa-IR" sz="2000" dirty="0" smtClean="0">
                <a:cs typeface="B Homa" panose="00000400000000000000" pitchFamily="2" charset="-78"/>
              </a:rPr>
              <a:t>موریس، جیمز (1390) تاریخ شکل شهر، ترجمه راضیه رضازاده؛ انتشارات دانشگاه علم و صنعت</a:t>
            </a:r>
          </a:p>
          <a:p>
            <a:pPr marL="457200" indent="-457200" algn="r" rtl="1">
              <a:buFont typeface="+mj-lt"/>
              <a:buAutoNum type="arabicPeriod"/>
            </a:pPr>
            <a:r>
              <a:rPr lang="fa-IR" sz="2000" dirty="0" smtClean="0">
                <a:cs typeface="B Homa" panose="00000400000000000000" pitchFamily="2" charset="-78"/>
              </a:rPr>
              <a:t>ویکی پدیا، دانشنامه آزاد</a:t>
            </a:r>
          </a:p>
          <a:p>
            <a:pPr marL="457200" indent="-457200" algn="r" rtl="1">
              <a:buFont typeface="+mj-lt"/>
              <a:buAutoNum type="arabicPeriod"/>
            </a:pPr>
            <a:r>
              <a:rPr lang="en-US" sz="2000" dirty="0" smtClean="0">
                <a:cs typeface="B Homa" panose="00000400000000000000" pitchFamily="2" charset="-78"/>
              </a:rPr>
              <a:t>Fa.Wikipedia.org</a:t>
            </a:r>
          </a:p>
          <a:p>
            <a:pPr marL="457200" indent="-457200" algn="r" rtl="1">
              <a:buFont typeface="+mj-lt"/>
              <a:buAutoNum type="arabicPeriod"/>
            </a:pPr>
            <a:r>
              <a:rPr lang="en-US" sz="2000" dirty="0" smtClean="0">
                <a:cs typeface="B Homa" panose="00000400000000000000" pitchFamily="2" charset="-78"/>
              </a:rPr>
              <a:t>Naghsh-negar.ir</a:t>
            </a:r>
          </a:p>
          <a:p>
            <a:pPr marL="457200" indent="-457200" algn="r" rtl="1">
              <a:buFont typeface="+mj-lt"/>
              <a:buAutoNum type="arabicPeriod"/>
            </a:pPr>
            <a:r>
              <a:rPr lang="en-US" sz="2000" dirty="0" smtClean="0">
                <a:cs typeface="B Homa" panose="00000400000000000000" pitchFamily="2" charset="-78"/>
                <a:hlinkClick r:id="rId2"/>
              </a:rPr>
              <a:t>www.autocarhire.com</a:t>
            </a:r>
            <a:endParaRPr lang="fa-IR" sz="2000" dirty="0" smtClean="0">
              <a:cs typeface="B Homa" panose="00000400000000000000" pitchFamily="2" charset="-78"/>
            </a:endParaRPr>
          </a:p>
          <a:p>
            <a:pPr marL="457200" indent="-457200" algn="r" rtl="1">
              <a:buFont typeface="+mj-lt"/>
              <a:buAutoNum type="arabicPeriod"/>
            </a:pPr>
            <a:r>
              <a:rPr lang="en-US" sz="2000" dirty="0">
                <a:cs typeface="B Homa" panose="00000400000000000000" pitchFamily="2" charset="-78"/>
              </a:rPr>
              <a:t>www. aviewoncities.com</a:t>
            </a:r>
            <a:endParaRPr lang="en-US" sz="2000" dirty="0" smtClean="0">
              <a:cs typeface="B Homa" panose="00000400000000000000" pitchFamily="2" charset="-78"/>
            </a:endParaRPr>
          </a:p>
          <a:p>
            <a:pPr marL="457200" indent="-457200" algn="r" rtl="1">
              <a:buFont typeface="+mj-lt"/>
              <a:buAutoNum type="arabicPeriod"/>
            </a:pPr>
            <a:r>
              <a:rPr lang="en-US" sz="2000" dirty="0" smtClean="0">
                <a:cs typeface="B Homa" panose="00000400000000000000" pitchFamily="2" charset="-78"/>
              </a:rPr>
              <a:t>www.minecraftforum.net</a:t>
            </a:r>
            <a:endParaRPr lang="en-US" sz="2000" dirty="0">
              <a:cs typeface="B Homa" panose="00000400000000000000" pitchFamily="2" charset="-78"/>
            </a:endParaRPr>
          </a:p>
        </p:txBody>
      </p:sp>
    </p:spTree>
    <p:extLst>
      <p:ext uri="{BB962C8B-B14F-4D97-AF65-F5344CB8AC3E}">
        <p14:creationId xmlns:p14="http://schemas.microsoft.com/office/powerpoint/2010/main" val="2883785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1000"/>
                                        <p:tgtEl>
                                          <p:spTgt spid="3">
                                            <p:txEl>
                                              <p:pRg st="4" end="4"/>
                                            </p:txEl>
                                          </p:spTgt>
                                        </p:tgtEl>
                                      </p:cBhvr>
                                    </p:animEffect>
                                    <p:anim calcmode="lin" valueType="num">
                                      <p:cBhvr>
                                        <p:cTn id="3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1000"/>
                                        <p:tgtEl>
                                          <p:spTgt spid="3">
                                            <p:txEl>
                                              <p:pRg st="7" end="7"/>
                                            </p:txEl>
                                          </p:spTgt>
                                        </p:tgtEl>
                                      </p:cBhvr>
                                    </p:animEffect>
                                    <p:anim calcmode="lin" valueType="num">
                                      <p:cBhvr>
                                        <p:cTn id="4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1000"/>
                                        <p:tgtEl>
                                          <p:spTgt spid="3">
                                            <p:txEl>
                                              <p:pRg st="8" end="8"/>
                                            </p:txEl>
                                          </p:spTgt>
                                        </p:tgtEl>
                                      </p:cBhvr>
                                    </p:animEffect>
                                    <p:anim calcmode="lin" valueType="num">
                                      <p:cBhvr>
                                        <p:cTn id="5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000" b="1" cap="none"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cs typeface="B Homa" panose="00000400000000000000" pitchFamily="2" charset="-78"/>
              </a:rPr>
              <a:t>فهرست</a:t>
            </a:r>
            <a:endParaRPr lang="en-US" sz="4000" b="1" cap="none"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3" name="Content Placeholder 2"/>
          <p:cNvSpPr>
            <a:spLocks noGrp="1"/>
          </p:cNvSpPr>
          <p:nvPr>
            <p:ph idx="1"/>
          </p:nvPr>
        </p:nvSpPr>
        <p:spPr>
          <a:xfrm>
            <a:off x="599991" y="1816350"/>
            <a:ext cx="9905999" cy="3541714"/>
          </a:xfrm>
        </p:spPr>
        <p:txBody>
          <a:bodyPr anchor="t">
            <a:normAutofit fontScale="92500" lnSpcReduction="10000"/>
          </a:bodyPr>
          <a:lstStyle/>
          <a:p>
            <a:pPr algn="r" rtl="1"/>
            <a:r>
              <a:rPr lang="fa-IR" sz="2400" dirty="0" smtClean="0">
                <a:cs typeface="B Homa" panose="00000400000000000000" pitchFamily="2" charset="-78"/>
              </a:rPr>
              <a:t>مقدمه</a:t>
            </a:r>
          </a:p>
          <a:p>
            <a:pPr algn="r" rtl="1"/>
            <a:r>
              <a:rPr lang="fa-IR" sz="2400" dirty="0" smtClean="0">
                <a:cs typeface="B Homa" panose="00000400000000000000" pitchFamily="2" charset="-78"/>
              </a:rPr>
              <a:t>پلان میدان</a:t>
            </a:r>
          </a:p>
          <a:p>
            <a:pPr algn="r" rtl="1"/>
            <a:r>
              <a:rPr lang="fa-IR" sz="2400" dirty="0" smtClean="0">
                <a:cs typeface="B Homa" panose="00000400000000000000" pitchFamily="2" charset="-78"/>
              </a:rPr>
              <a:t>ساختار و عناصر فضا</a:t>
            </a:r>
          </a:p>
          <a:p>
            <a:pPr algn="r" rtl="1"/>
            <a:r>
              <a:rPr lang="fa-IR" sz="2400" dirty="0" smtClean="0">
                <a:cs typeface="B Homa" panose="00000400000000000000" pitchFamily="2" charset="-78"/>
              </a:rPr>
              <a:t>سیر شکل گیری و تکامل</a:t>
            </a:r>
          </a:p>
          <a:p>
            <a:pPr algn="r" rtl="1"/>
            <a:r>
              <a:rPr lang="fa-IR" sz="2400" dirty="0" smtClean="0">
                <a:cs typeface="B Homa" panose="00000400000000000000" pitchFamily="2" charset="-78"/>
              </a:rPr>
              <a:t>مشکلات کالبدی</a:t>
            </a:r>
          </a:p>
          <a:p>
            <a:pPr algn="r" rtl="1"/>
            <a:r>
              <a:rPr lang="fa-IR" sz="2400" dirty="0" smtClean="0">
                <a:cs typeface="B Homa" panose="00000400000000000000" pitchFamily="2" charset="-78"/>
              </a:rPr>
              <a:t>نظر شخصی</a:t>
            </a:r>
          </a:p>
          <a:p>
            <a:pPr algn="r" rtl="1"/>
            <a:r>
              <a:rPr lang="fa-IR" sz="2400" dirty="0" smtClean="0">
                <a:cs typeface="B Homa" panose="00000400000000000000" pitchFamily="2" charset="-78"/>
              </a:rPr>
              <a:t>منابع</a:t>
            </a:r>
          </a:p>
          <a:p>
            <a:pPr algn="r" rtl="1"/>
            <a:endParaRPr lang="fa-IR" sz="2400" dirty="0" smtClean="0">
              <a:cs typeface="B Homa" panose="00000400000000000000" pitchFamily="2" charset="-78"/>
            </a:endParaRPr>
          </a:p>
          <a:p>
            <a:pPr algn="r" rtl="1"/>
            <a:endParaRPr lang="en-US" sz="2400" dirty="0">
              <a:cs typeface="B Homa" panose="00000400000000000000" pitchFamily="2" charset="-78"/>
            </a:endParaRPr>
          </a:p>
        </p:txBody>
      </p:sp>
    </p:spTree>
    <p:extLst>
      <p:ext uri="{BB962C8B-B14F-4D97-AF65-F5344CB8AC3E}">
        <p14:creationId xmlns:p14="http://schemas.microsoft.com/office/powerpoint/2010/main" val="4230448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1000"/>
                                        <p:tgtEl>
                                          <p:spTgt spid="3">
                                            <p:txEl>
                                              <p:pRg st="4" end="4"/>
                                            </p:txEl>
                                          </p:spTgt>
                                        </p:tgtEl>
                                      </p:cBhvr>
                                    </p:animEffect>
                                    <p:anim calcmode="lin" valueType="num">
                                      <p:cBhvr>
                                        <p:cTn id="3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09601"/>
            <a:ext cx="10131425" cy="822158"/>
          </a:xfrm>
        </p:spPr>
        <p:txBody>
          <a:bodyPr>
            <a:normAutofit/>
          </a:bodyPr>
          <a:lstStyle/>
          <a:p>
            <a:pPr algn="just" rtl="1"/>
            <a:r>
              <a:rPr lang="fa-IR" sz="4000" b="1" cap="none"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cs typeface="B Homa" panose="00000400000000000000" pitchFamily="2" charset="-78"/>
              </a:rPr>
              <a:t>مقدمه</a:t>
            </a:r>
            <a:endParaRPr lang="en-US" sz="4000" dirty="0">
              <a:cs typeface="B Homa" panose="00000400000000000000" pitchFamily="2" charset="-78"/>
            </a:endParaRPr>
          </a:p>
        </p:txBody>
      </p:sp>
      <p:sp>
        <p:nvSpPr>
          <p:cNvPr id="3" name="Content Placeholder 2"/>
          <p:cNvSpPr>
            <a:spLocks noGrp="1"/>
          </p:cNvSpPr>
          <p:nvPr>
            <p:ph idx="1"/>
          </p:nvPr>
        </p:nvSpPr>
        <p:spPr>
          <a:xfrm>
            <a:off x="685801" y="1552075"/>
            <a:ext cx="10131425" cy="4239126"/>
          </a:xfrm>
        </p:spPr>
        <p:txBody>
          <a:bodyPr>
            <a:normAutofit fontScale="92500" lnSpcReduction="20000"/>
          </a:bodyPr>
          <a:lstStyle/>
          <a:p>
            <a:pPr lvl="1" algn="justLow" rtl="1"/>
            <a:r>
              <a:rPr lang="fa-IR" sz="2000" dirty="0" smtClean="0">
                <a:cs typeface="B Homa" panose="00000400000000000000" pitchFamily="2" charset="-78"/>
              </a:rPr>
              <a:t>شهر ونیز در دو سوی گراند کانال و جزیره مستقل گیودیکا به شش قسمت قدیمی تقسیم شده است. این قسمت ها ابتدا در جزایری مشخص در مجمع الجزایر بودند، اما امروزه به صورت یک فرم شهری منسجم درآمده اند</a:t>
            </a:r>
            <a:r>
              <a:rPr lang="fa-IR" sz="2000" dirty="0">
                <a:cs typeface="B Homa" panose="00000400000000000000" pitchFamily="2" charset="-78"/>
              </a:rPr>
              <a:t>. (موریس،1390،ص 207) </a:t>
            </a:r>
            <a:endParaRPr lang="fa-IR" sz="2000" dirty="0" smtClean="0">
              <a:cs typeface="B Homa" panose="00000400000000000000" pitchFamily="2" charset="-78"/>
            </a:endParaRPr>
          </a:p>
          <a:p>
            <a:pPr lvl="1" algn="justLow" rtl="1"/>
            <a:r>
              <a:rPr lang="ar-SA" sz="2000" dirty="0" smtClean="0">
                <a:cs typeface="B Homa" panose="00000400000000000000" pitchFamily="2" charset="-78"/>
              </a:rPr>
              <a:t>سان </a:t>
            </a:r>
            <a:r>
              <a:rPr lang="ar-SA" sz="2000" dirty="0">
                <a:cs typeface="B Homa" panose="00000400000000000000" pitchFamily="2" charset="-78"/>
              </a:rPr>
              <a:t>مارکو یکی از شش</a:t>
            </a:r>
            <a:r>
              <a:rPr lang="en-US" sz="2000" dirty="0">
                <a:cs typeface="B Homa" panose="00000400000000000000" pitchFamily="2" charset="-78"/>
              </a:rPr>
              <a:t> </a:t>
            </a:r>
            <a:r>
              <a:rPr lang="fa-IR" sz="2000" dirty="0" smtClean="0">
                <a:cs typeface="B Homa" panose="00000400000000000000" pitchFamily="2" charset="-78"/>
              </a:rPr>
              <a:t>قسمت</a:t>
            </a:r>
            <a:r>
              <a:rPr lang="en-US" sz="2000" dirty="0" smtClean="0">
                <a:cs typeface="B Homa" panose="00000400000000000000" pitchFamily="2" charset="-78"/>
              </a:rPr>
              <a:t> </a:t>
            </a:r>
            <a:r>
              <a:rPr lang="ar-SA" sz="2000" dirty="0">
                <a:cs typeface="B Homa" panose="00000400000000000000" pitchFamily="2" charset="-78"/>
              </a:rPr>
              <a:t>ونیز است </a:t>
            </a:r>
            <a:r>
              <a:rPr lang="fa-IR" sz="2000" dirty="0">
                <a:cs typeface="B Homa" panose="00000400000000000000" pitchFamily="2" charset="-78"/>
              </a:rPr>
              <a:t> که در قلب شهر به عنوان محل اصلی ونیز </a:t>
            </a:r>
            <a:r>
              <a:rPr lang="fa-IR" sz="2000" dirty="0" smtClean="0">
                <a:cs typeface="B Homa" panose="00000400000000000000" pitchFamily="2" charset="-78"/>
              </a:rPr>
              <a:t>واقع شده است. </a:t>
            </a:r>
            <a:r>
              <a:rPr lang="fa-IR" sz="2000" dirty="0">
                <a:cs typeface="B Homa" panose="00000400000000000000" pitchFamily="2" charset="-78"/>
              </a:rPr>
              <a:t>سان مارکو همچنین شامل جزیره سان جورجیو </a:t>
            </a:r>
            <a:r>
              <a:rPr lang="fa-IR" sz="2000" dirty="0" smtClean="0">
                <a:cs typeface="B Homa" panose="00000400000000000000" pitchFamily="2" charset="-78"/>
              </a:rPr>
              <a:t>ماجوره </a:t>
            </a:r>
            <a:r>
              <a:rPr lang="fa-IR" sz="2000" dirty="0">
                <a:cs typeface="B Homa" panose="00000400000000000000" pitchFamily="2" charset="-78"/>
              </a:rPr>
              <a:t>است. با </a:t>
            </a:r>
            <a:r>
              <a:rPr lang="fa-IR" sz="2000" dirty="0" smtClean="0">
                <a:cs typeface="B Homa" panose="00000400000000000000" pitchFamily="2" charset="-78"/>
              </a:rPr>
              <a:t>وجود </a:t>
            </a:r>
            <a:r>
              <a:rPr lang="fa-IR" sz="2000" dirty="0">
                <a:cs typeface="B Homa" panose="00000400000000000000" pitchFamily="2" charset="-78"/>
              </a:rPr>
              <a:t>اینکه این منطقه شامل میدان سنت مارک می شود، هرگز به عنوان بخشی از </a:t>
            </a:r>
            <a:r>
              <a:rPr lang="fa-IR" sz="2000" dirty="0" smtClean="0">
                <a:cs typeface="B Homa" panose="00000400000000000000" pitchFamily="2" charset="-78"/>
              </a:rPr>
              <a:t>آن قسمت قدیمی</a:t>
            </a:r>
            <a:r>
              <a:rPr lang="en-US" sz="2000" dirty="0" smtClean="0">
                <a:cs typeface="B Homa" panose="00000400000000000000" pitchFamily="2" charset="-78"/>
              </a:rPr>
              <a:t> </a:t>
            </a:r>
            <a:r>
              <a:rPr lang="fa-IR" sz="2000" dirty="0">
                <a:cs typeface="B Homa" panose="00000400000000000000" pitchFamily="2" charset="-78"/>
              </a:rPr>
              <a:t>مدیریت نشد(متن ترجمه شده از سایت ویکی پدیا</a:t>
            </a:r>
            <a:r>
              <a:rPr lang="fa-IR" sz="2000" dirty="0" smtClean="0">
                <a:cs typeface="B Homa" panose="00000400000000000000" pitchFamily="2" charset="-78"/>
              </a:rPr>
              <a:t>).</a:t>
            </a:r>
          </a:p>
          <a:p>
            <a:pPr lvl="1" algn="justLow" rtl="1"/>
            <a:r>
              <a:rPr lang="fa-IR" sz="2000" dirty="0" smtClean="0">
                <a:cs typeface="B Homa" panose="00000400000000000000" pitchFamily="2" charset="-78"/>
              </a:rPr>
              <a:t>این میدان متعلق </a:t>
            </a:r>
            <a:r>
              <a:rPr lang="fa-IR" sz="2000" dirty="0">
                <a:cs typeface="B Homa" panose="00000400000000000000" pitchFamily="2" charset="-78"/>
              </a:rPr>
              <a:t>به دوره رنسانس </a:t>
            </a:r>
            <a:r>
              <a:rPr lang="fa-IR" sz="2000" dirty="0" smtClean="0">
                <a:cs typeface="B Homa" panose="00000400000000000000" pitchFamily="2" charset="-78"/>
              </a:rPr>
              <a:t>هست</a:t>
            </a:r>
            <a:r>
              <a:rPr lang="fa-IR" sz="2000" dirty="0">
                <a:cs typeface="B Homa" panose="00000400000000000000" pitchFamily="2" charset="-78"/>
              </a:rPr>
              <a:t> </a:t>
            </a:r>
            <a:r>
              <a:rPr lang="fa-IR" sz="2000" dirty="0" smtClean="0">
                <a:cs typeface="B Homa" panose="00000400000000000000" pitchFamily="2" charset="-78"/>
              </a:rPr>
              <a:t>و تنها </a:t>
            </a:r>
            <a:r>
              <a:rPr lang="fa-IR" sz="2000" dirty="0">
                <a:cs typeface="B Homa" panose="00000400000000000000" pitchFamily="2" charset="-78"/>
              </a:rPr>
              <a:t>مرکز عمده اجتماعات مردم در ونیز </a:t>
            </a:r>
            <a:r>
              <a:rPr lang="fa-IR" sz="2000" dirty="0" smtClean="0">
                <a:cs typeface="B Homa" panose="00000400000000000000" pitchFamily="2" charset="-78"/>
              </a:rPr>
              <a:t>هست که </a:t>
            </a:r>
            <a:r>
              <a:rPr lang="fa-IR" sz="2000" dirty="0">
                <a:cs typeface="B Homa" panose="00000400000000000000" pitchFamily="2" charset="-78"/>
              </a:rPr>
              <a:t>ازقرن 9 میلادی تاکنون به تدریج شکل </a:t>
            </a:r>
            <a:r>
              <a:rPr lang="fa-IR" sz="2000" dirty="0" smtClean="0">
                <a:cs typeface="B Homa" panose="00000400000000000000" pitchFamily="2" charset="-78"/>
              </a:rPr>
              <a:t>گرفته است (توسلی،1371).</a:t>
            </a:r>
          </a:p>
          <a:p>
            <a:pPr lvl="1" algn="justLow" rtl="1"/>
            <a:r>
              <a:rPr lang="fa-IR" sz="2000" dirty="0" smtClean="0">
                <a:cs typeface="B Homa" panose="00000400000000000000" pitchFamily="2" charset="-78"/>
              </a:rPr>
              <a:t>عناصر عمده مجموعه را کلیسای سن مارک، برج ناقوس، کاخ دوج، کتابخانه، پروکوراتی ویچی، پروکوراتی نوا و فابریکانو تشکیل می دهند.</a:t>
            </a:r>
          </a:p>
          <a:p>
            <a:pPr lvl="1" algn="justLow" rtl="1"/>
            <a:r>
              <a:rPr lang="fa-IR" sz="2000" dirty="0" smtClean="0">
                <a:cs typeface="B Homa" panose="00000400000000000000" pitchFamily="2" charset="-78"/>
              </a:rPr>
              <a:t>منطقه </a:t>
            </a:r>
            <a:r>
              <a:rPr lang="fa-IR" sz="2000" dirty="0">
                <a:cs typeface="B Homa" panose="00000400000000000000" pitchFamily="2" charset="-78"/>
              </a:rPr>
              <a:t>متراکم ساخته شده و مقر دولت ونیز </a:t>
            </a:r>
            <a:r>
              <a:rPr lang="fa-IR" sz="2000" dirty="0" smtClean="0">
                <a:cs typeface="B Homa" panose="00000400000000000000" pitchFamily="2" charset="-78"/>
              </a:rPr>
              <a:t>بوده است </a:t>
            </a:r>
            <a:r>
              <a:rPr lang="ar-SA" sz="2000" dirty="0" smtClean="0">
                <a:cs typeface="B Homa" panose="00000400000000000000" pitchFamily="2" charset="-78"/>
              </a:rPr>
              <a:t>که </a:t>
            </a:r>
            <a:r>
              <a:rPr lang="fa-IR" sz="2000" dirty="0">
                <a:cs typeface="B Homa" panose="00000400000000000000" pitchFamily="2" charset="-78"/>
              </a:rPr>
              <a:t>در حال حاضر از جاذبه توریستی بالایی برخوردار است و بسیاری از هتل ها، بانک ها و فروشگاه های گران قیمت در آن وجود </a:t>
            </a:r>
            <a:r>
              <a:rPr lang="fa-IR" sz="2000" dirty="0" smtClean="0">
                <a:cs typeface="B Homa" panose="00000400000000000000" pitchFamily="2" charset="-78"/>
              </a:rPr>
              <a:t>دارد(متن ترجمه شده از سایت ویکی پدیا).</a:t>
            </a:r>
          </a:p>
          <a:p>
            <a:pPr lvl="1" algn="justLow" rtl="1"/>
            <a:r>
              <a:rPr lang="fa-IR" sz="2000" dirty="0">
                <a:cs typeface="B Homa" panose="00000400000000000000" pitchFamily="2" charset="-78"/>
              </a:rPr>
              <a:t>پیاتزا سان مارکو یکی از زیباترین مجموعه های کالبدی تاریخ شهر نشینی است</a:t>
            </a:r>
            <a:r>
              <a:rPr lang="fa-IR" sz="2000" dirty="0" smtClean="0">
                <a:cs typeface="B Homa" panose="00000400000000000000" pitchFamily="2" charset="-78"/>
              </a:rPr>
              <a:t>.(موریس،1390،ص 207) </a:t>
            </a:r>
            <a:endParaRPr lang="en-US" sz="2000" dirty="0">
              <a:cs typeface="B Homa" panose="00000400000000000000" pitchFamily="2" charset="-78"/>
            </a:endParaRPr>
          </a:p>
          <a:p>
            <a:pPr lvl="1" algn="justLow"/>
            <a:endParaRPr lang="en-US" sz="2000" dirty="0">
              <a:cs typeface="B Homa" panose="00000400000000000000" pitchFamily="2" charset="-78"/>
            </a:endParaRPr>
          </a:p>
        </p:txBody>
      </p:sp>
      <p:grpSp>
        <p:nvGrpSpPr>
          <p:cNvPr id="6" name="Group 5"/>
          <p:cNvGrpSpPr/>
          <p:nvPr/>
        </p:nvGrpSpPr>
        <p:grpSpPr>
          <a:xfrm>
            <a:off x="1572565" y="805595"/>
            <a:ext cx="8049491" cy="5102159"/>
            <a:chOff x="1537855" y="1140813"/>
            <a:chExt cx="8049491" cy="5102159"/>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43163" y="1140813"/>
              <a:ext cx="8044183" cy="5102159"/>
            </a:xfrm>
            <a:prstGeom prst="rect">
              <a:avLst/>
            </a:prstGeom>
          </p:spPr>
        </p:pic>
        <p:sp>
          <p:nvSpPr>
            <p:cNvPr id="5" name="TextBox 4"/>
            <p:cNvSpPr txBox="1"/>
            <p:nvPr/>
          </p:nvSpPr>
          <p:spPr>
            <a:xfrm>
              <a:off x="1537855" y="5791201"/>
              <a:ext cx="5056909" cy="400110"/>
            </a:xfrm>
            <a:prstGeom prst="rect">
              <a:avLst/>
            </a:prstGeom>
            <a:noFill/>
          </p:spPr>
          <p:txBody>
            <a:bodyPr wrap="square" rtlCol="0">
              <a:spAutoFit/>
            </a:bodyPr>
            <a:lstStyle/>
            <a:p>
              <a:r>
                <a:rPr lang="en-US" sz="2000" dirty="0" smtClean="0"/>
                <a:t>fa.Wikipedia.org</a:t>
              </a:r>
              <a:endParaRPr lang="en-US" sz="2000" dirty="0"/>
            </a:p>
          </p:txBody>
        </p:sp>
      </p:grpSp>
    </p:spTree>
    <p:extLst>
      <p:ext uri="{BB962C8B-B14F-4D97-AF65-F5344CB8AC3E}">
        <p14:creationId xmlns:p14="http://schemas.microsoft.com/office/powerpoint/2010/main" val="3959203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1000"/>
                                        <p:tgtEl>
                                          <p:spTgt spid="3">
                                            <p:txEl>
                                              <p:pRg st="4" end="4"/>
                                            </p:txEl>
                                          </p:spTgt>
                                        </p:tgtEl>
                                      </p:cBhvr>
                                    </p:animEffect>
                                    <p:anim calcmode="lin" valueType="num">
                                      <p:cBhvr>
                                        <p:cTn id="3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1000"/>
                                        <p:tgtEl>
                                          <p:spTgt spid="6"/>
                                        </p:tgtEl>
                                      </p:cBhvr>
                                    </p:animEffect>
                                    <p:anim calcmode="lin" valueType="num">
                                      <p:cBhvr>
                                        <p:cTn id="45" dur="1000" fill="hold"/>
                                        <p:tgtEl>
                                          <p:spTgt spid="6"/>
                                        </p:tgtEl>
                                        <p:attrNameLst>
                                          <p:attrName>ppt_x</p:attrName>
                                        </p:attrNameLst>
                                      </p:cBhvr>
                                      <p:tavLst>
                                        <p:tav tm="0">
                                          <p:val>
                                            <p:strVal val="#ppt_x"/>
                                          </p:val>
                                        </p:tav>
                                        <p:tav tm="100000">
                                          <p:val>
                                            <p:strVal val="#ppt_x"/>
                                          </p:val>
                                        </p:tav>
                                      </p:tavLst>
                                    </p:anim>
                                    <p:anim calcmode="lin" valueType="num">
                                      <p:cBhvr>
                                        <p:cTn id="4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000" b="1" cap="none"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cs typeface="B Homa" panose="00000400000000000000" pitchFamily="2" charset="-78"/>
              </a:rPr>
              <a:t>پلان میدان</a:t>
            </a:r>
            <a:endParaRPr lang="en-US" sz="4000" b="1" cap="none" dirty="0">
              <a:ln w="10160">
                <a:solidFill>
                  <a:schemeClr val="accent5"/>
                </a:solidFill>
                <a:prstDash val="solid"/>
              </a:ln>
              <a:solidFill>
                <a:srgbClr val="FFFFFF"/>
              </a:solidFill>
              <a:effectLst>
                <a:outerShdw blurRad="38100" dist="22860" dir="5400000" algn="tl" rotWithShape="0">
                  <a:srgbClr val="000000">
                    <a:alpha val="30000"/>
                  </a:srgbClr>
                </a:outerShdw>
              </a:effectLst>
              <a:cs typeface="B Homa" panose="00000400000000000000" pitchFamily="2" charset="-78"/>
            </a:endParaRPr>
          </a:p>
        </p:txBody>
      </p:sp>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238020" y="2639480"/>
            <a:ext cx="3712786" cy="2761727"/>
          </a:xfrm>
          <a:prstGeom prst="rect">
            <a:avLst/>
          </a:prstGeom>
        </p:spPr>
      </p:pic>
      <p:sp>
        <p:nvSpPr>
          <p:cNvPr id="5" name="TextBox 4"/>
          <p:cNvSpPr txBox="1"/>
          <p:nvPr/>
        </p:nvSpPr>
        <p:spPr>
          <a:xfrm>
            <a:off x="1316182" y="2641022"/>
            <a:ext cx="4544291" cy="3477875"/>
          </a:xfrm>
          <a:prstGeom prst="rect">
            <a:avLst/>
          </a:prstGeom>
          <a:noFill/>
        </p:spPr>
        <p:txBody>
          <a:bodyPr wrap="square" rtlCol="0">
            <a:spAutoFit/>
          </a:bodyPr>
          <a:lstStyle/>
          <a:p>
            <a:pPr algn="just" rtl="1"/>
            <a:r>
              <a:rPr lang="fa-IR" sz="2000" dirty="0" smtClean="0">
                <a:cs typeface="B Homa" panose="00000400000000000000" pitchFamily="2" charset="-78"/>
              </a:rPr>
              <a:t>ونیز</a:t>
            </a:r>
            <a:r>
              <a:rPr lang="fa-IR" sz="2000" dirty="0">
                <a:cs typeface="B Homa" panose="00000400000000000000" pitchFamily="2" charset="-78"/>
              </a:rPr>
              <a:t>، عکس هوایی پیاتزای سنت مارک از </a:t>
            </a:r>
            <a:r>
              <a:rPr lang="fa-IR" sz="2000" dirty="0" smtClean="0">
                <a:cs typeface="B Homa" panose="00000400000000000000" pitchFamily="2" charset="-78"/>
              </a:rPr>
              <a:t>جنوب </a:t>
            </a:r>
            <a:r>
              <a:rPr lang="fa-IR" sz="2000" dirty="0">
                <a:cs typeface="B Homa" panose="00000400000000000000" pitchFamily="2" charset="-78"/>
              </a:rPr>
              <a:t>و نقشه راهنما که در همان جهت قرار دارد. </a:t>
            </a:r>
            <a:endParaRPr lang="fa-IR" sz="2000" dirty="0" smtClean="0">
              <a:cs typeface="B Homa" panose="00000400000000000000" pitchFamily="2" charset="-78"/>
            </a:endParaRPr>
          </a:p>
          <a:p>
            <a:pPr algn="just" rtl="1"/>
            <a:r>
              <a:rPr lang="fa-IR" sz="2000" dirty="0" smtClean="0">
                <a:cs typeface="B Homa" panose="00000400000000000000" pitchFamily="2" charset="-78"/>
              </a:rPr>
              <a:t>راهنما</a:t>
            </a:r>
            <a:r>
              <a:rPr lang="fa-IR" sz="2000" dirty="0">
                <a:cs typeface="B Homa" panose="00000400000000000000" pitchFamily="2" charset="-78"/>
              </a:rPr>
              <a:t>: </a:t>
            </a:r>
            <a:r>
              <a:rPr lang="en-US" sz="2000" dirty="0">
                <a:cs typeface="B Homa" panose="00000400000000000000" pitchFamily="2" charset="-78"/>
              </a:rPr>
              <a:t>A</a:t>
            </a:r>
            <a:r>
              <a:rPr lang="fa-IR" sz="2000" dirty="0">
                <a:cs typeface="B Homa" panose="00000400000000000000" pitchFamily="2" charset="-78"/>
              </a:rPr>
              <a:t> ، بازیلیکای سنت مارک. </a:t>
            </a:r>
            <a:r>
              <a:rPr lang="en-US" sz="2000" dirty="0">
                <a:cs typeface="B Homa" panose="00000400000000000000" pitchFamily="2" charset="-78"/>
              </a:rPr>
              <a:t>B</a:t>
            </a:r>
            <a:r>
              <a:rPr lang="fa-IR" sz="2000" dirty="0">
                <a:cs typeface="B Homa" panose="00000400000000000000" pitchFamily="2" charset="-78"/>
              </a:rPr>
              <a:t> ، کاخ دوج. </a:t>
            </a:r>
            <a:r>
              <a:rPr lang="en-US" sz="2000" dirty="0">
                <a:cs typeface="B Homa" panose="00000400000000000000" pitchFamily="2" charset="-78"/>
              </a:rPr>
              <a:t>C</a:t>
            </a:r>
            <a:r>
              <a:rPr lang="fa-IR" sz="2000" dirty="0">
                <a:cs typeface="B Homa" panose="00000400000000000000" pitchFamily="2" charset="-78"/>
              </a:rPr>
              <a:t> ، پروکوراتیه </a:t>
            </a:r>
            <a:r>
              <a:rPr lang="fa-IR" sz="2000" dirty="0" smtClean="0">
                <a:cs typeface="B Homa" panose="00000400000000000000" pitchFamily="2" charset="-78"/>
              </a:rPr>
              <a:t>وچی. </a:t>
            </a:r>
            <a:r>
              <a:rPr lang="en-US" sz="2000" dirty="0">
                <a:cs typeface="B Homa" panose="00000400000000000000" pitchFamily="2" charset="-78"/>
              </a:rPr>
              <a:t>D</a:t>
            </a:r>
            <a:r>
              <a:rPr lang="fa-IR" sz="2000" dirty="0">
                <a:cs typeface="B Homa" panose="00000400000000000000" pitchFamily="2" charset="-78"/>
              </a:rPr>
              <a:t> ، کتابخانه. </a:t>
            </a:r>
            <a:r>
              <a:rPr lang="en-US" sz="2000" dirty="0">
                <a:cs typeface="B Homa" panose="00000400000000000000" pitchFamily="2" charset="-78"/>
              </a:rPr>
              <a:t>E</a:t>
            </a:r>
            <a:r>
              <a:rPr lang="fa-IR" sz="2000" dirty="0">
                <a:cs typeface="B Homa" panose="00000400000000000000" pitchFamily="2" charset="-78"/>
              </a:rPr>
              <a:t> ، پروکوراتیه نوا</a:t>
            </a:r>
            <a:r>
              <a:rPr lang="fa-IR" sz="2000" dirty="0" smtClean="0">
                <a:cs typeface="B Homa" panose="00000400000000000000" pitchFamily="2" charset="-78"/>
              </a:rPr>
              <a:t>. </a:t>
            </a:r>
            <a:r>
              <a:rPr lang="en-US" sz="2000" dirty="0" smtClean="0">
                <a:cs typeface="B Homa" panose="00000400000000000000" pitchFamily="2" charset="-78"/>
              </a:rPr>
              <a:t>F</a:t>
            </a:r>
            <a:r>
              <a:rPr lang="fa-IR" sz="2000" dirty="0" smtClean="0">
                <a:cs typeface="B Homa" panose="00000400000000000000" pitchFamily="2" charset="-78"/>
              </a:rPr>
              <a:t>، </a:t>
            </a:r>
            <a:r>
              <a:rPr lang="fa-IR" sz="2000" dirty="0">
                <a:cs typeface="B Homa" panose="00000400000000000000" pitchFamily="2" charset="-78"/>
              </a:rPr>
              <a:t>فابریکانوا. برج با رنگ سیاه در نقشه نشان داده شده است. بقیه ساختمان ها و طرح طبقه همکف آنها نیز توسط خطوط ممتد نشان داده شده است.</a:t>
            </a:r>
            <a:endParaRPr lang="en-US" sz="2000" dirty="0">
              <a:cs typeface="B Homa" panose="00000400000000000000" pitchFamily="2" charset="-78"/>
            </a:endParaRPr>
          </a:p>
          <a:p>
            <a:pPr algn="just" rtl="1"/>
            <a:r>
              <a:rPr lang="fa-IR" sz="2000" dirty="0">
                <a:cs typeface="B Homa" panose="00000400000000000000" pitchFamily="2" charset="-78"/>
              </a:rPr>
              <a:t>عکس هوایی تفاوت عمده میان حجم سازی منظم و دقیق و هماهنگی معماری فضاهای پیاتزا با الگوی رشد ارگانیک ساختمان های پیرامون آن را نشان می </a:t>
            </a:r>
            <a:r>
              <a:rPr lang="fa-IR" sz="2000" dirty="0" smtClean="0">
                <a:cs typeface="B Homa" panose="00000400000000000000" pitchFamily="2" charset="-78"/>
              </a:rPr>
              <a:t>دهد (موریس، 1390، ص 207)</a:t>
            </a:r>
            <a:endParaRPr lang="en-US" sz="2000" dirty="0">
              <a:cs typeface="B Homa" panose="00000400000000000000" pitchFamily="2" charset="-78"/>
            </a:endParaRPr>
          </a:p>
        </p:txBody>
      </p:sp>
      <p:sp>
        <p:nvSpPr>
          <p:cNvPr id="10" name="TextBox 9"/>
          <p:cNvSpPr txBox="1"/>
          <p:nvPr/>
        </p:nvSpPr>
        <p:spPr>
          <a:xfrm>
            <a:off x="8253664" y="5749565"/>
            <a:ext cx="2888415" cy="369332"/>
          </a:xfrm>
          <a:prstGeom prst="rect">
            <a:avLst/>
          </a:prstGeom>
          <a:noFill/>
        </p:spPr>
        <p:txBody>
          <a:bodyPr wrap="square" rtlCol="0">
            <a:spAutoFit/>
          </a:bodyPr>
          <a:lstStyle/>
          <a:p>
            <a:pPr algn="just" rtl="1"/>
            <a:r>
              <a:rPr lang="fa-IR" dirty="0">
                <a:solidFill>
                  <a:schemeClr val="bg1"/>
                </a:solidFill>
                <a:cs typeface="B Homa" panose="00000400000000000000" pitchFamily="2" charset="-78"/>
              </a:rPr>
              <a:t>موریس، تاریخ شکل شهر، ص 207</a:t>
            </a:r>
            <a:endParaRPr lang="en-US" dirty="0">
              <a:solidFill>
                <a:schemeClr val="bg1"/>
              </a:solidFill>
              <a:cs typeface="B Homa" panose="00000400000000000000" pitchFamily="2" charset="-78"/>
            </a:endParaRPr>
          </a:p>
        </p:txBody>
      </p:sp>
    </p:spTree>
    <p:extLst>
      <p:ext uri="{BB962C8B-B14F-4D97-AF65-F5344CB8AC3E}">
        <p14:creationId xmlns:p14="http://schemas.microsoft.com/office/powerpoint/2010/main" val="3342498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par>
                                <p:cTn id="13" presetID="22" presetClass="entr" presetSubtype="4"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09601"/>
            <a:ext cx="10131425" cy="930442"/>
          </a:xfrm>
        </p:spPr>
        <p:txBody>
          <a:bodyPr>
            <a:normAutofit/>
          </a:bodyPr>
          <a:lstStyle/>
          <a:p>
            <a:pPr algn="r" rtl="1"/>
            <a:r>
              <a:rPr lang="fa-IR" sz="4000" b="1" cap="none"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cs typeface="B Homa" panose="00000400000000000000" pitchFamily="2" charset="-78"/>
              </a:rPr>
              <a:t>ساختار و عناصر فضا</a:t>
            </a:r>
            <a:endParaRPr lang="en-US" sz="4000" b="1" cap="none" dirty="0">
              <a:ln w="10160">
                <a:solidFill>
                  <a:schemeClr val="accent5"/>
                </a:solidFill>
                <a:prstDash val="solid"/>
              </a:ln>
              <a:solidFill>
                <a:srgbClr val="FFFFFF"/>
              </a:solidFill>
              <a:effectLst>
                <a:outerShdw blurRad="38100" dist="22860" dir="5400000" algn="tl" rotWithShape="0">
                  <a:srgbClr val="000000">
                    <a:alpha val="30000"/>
                  </a:srgbClr>
                </a:outerShdw>
              </a:effectLst>
              <a:cs typeface="B Homa" panose="00000400000000000000" pitchFamily="2" charset="-78"/>
            </a:endParaRPr>
          </a:p>
        </p:txBody>
      </p:sp>
      <p:sp>
        <p:nvSpPr>
          <p:cNvPr id="3" name="Content Placeholder 2"/>
          <p:cNvSpPr>
            <a:spLocks noGrp="1"/>
          </p:cNvSpPr>
          <p:nvPr>
            <p:ph idx="1"/>
          </p:nvPr>
        </p:nvSpPr>
        <p:spPr>
          <a:xfrm>
            <a:off x="3673099" y="1540044"/>
            <a:ext cx="7144128" cy="4435160"/>
          </a:xfrm>
        </p:spPr>
        <p:txBody>
          <a:bodyPr anchor="t">
            <a:noAutofit/>
          </a:bodyPr>
          <a:lstStyle/>
          <a:p>
            <a:pPr algn="just" rtl="1"/>
            <a:r>
              <a:rPr lang="fa-IR" sz="2000" dirty="0" smtClean="0">
                <a:cs typeface="B Homa" panose="00000400000000000000" pitchFamily="2" charset="-78"/>
              </a:rPr>
              <a:t>	این </a:t>
            </a:r>
            <a:r>
              <a:rPr lang="fa-IR" sz="2000" dirty="0">
                <a:cs typeface="B Homa" panose="00000400000000000000" pitchFamily="2" charset="-78"/>
              </a:rPr>
              <a:t>مجموعه در واقع از دو پیاتزای پیوسته به وجود آمده </a:t>
            </a:r>
            <a:r>
              <a:rPr lang="fa-IR" sz="2000" dirty="0" smtClean="0">
                <a:cs typeface="B Homa" panose="00000400000000000000" pitchFamily="2" charset="-78"/>
              </a:rPr>
              <a:t>است:</a:t>
            </a:r>
          </a:p>
          <a:p>
            <a:pPr algn="just" rtl="1"/>
            <a:r>
              <a:rPr lang="fa-IR" sz="2000" dirty="0" smtClean="0">
                <a:cs typeface="B Homa" panose="00000400000000000000" pitchFamily="2" charset="-78"/>
              </a:rPr>
              <a:t> </a:t>
            </a:r>
            <a:r>
              <a:rPr lang="fa-IR" sz="2000" dirty="0">
                <a:cs typeface="B Homa" panose="00000400000000000000" pitchFamily="2" charset="-78"/>
              </a:rPr>
              <a:t>پیاتزای اصلی که در مقابل بازیلیکای سنت مارک قرار </a:t>
            </a:r>
            <a:r>
              <a:rPr lang="fa-IR" sz="2000" dirty="0" smtClean="0">
                <a:cs typeface="B Homa" panose="00000400000000000000" pitchFamily="2" charset="-78"/>
              </a:rPr>
              <a:t>دارد که </a:t>
            </a:r>
            <a:r>
              <a:rPr lang="fa-IR" sz="2000" dirty="0">
                <a:cs typeface="B Homa" panose="00000400000000000000" pitchFamily="2" charset="-78"/>
              </a:rPr>
              <a:t>فضای عمده شهر ونیز است</a:t>
            </a:r>
            <a:r>
              <a:rPr lang="fa-IR" sz="2000" dirty="0" smtClean="0">
                <a:cs typeface="B Homa" panose="00000400000000000000" pitchFamily="2" charset="-78"/>
              </a:rPr>
              <a:t> </a:t>
            </a:r>
            <a:r>
              <a:rPr lang="fa-IR" sz="2000" dirty="0">
                <a:cs typeface="B Homa" panose="00000400000000000000" pitchFamily="2" charset="-78"/>
              </a:rPr>
              <a:t>و </a:t>
            </a:r>
            <a:r>
              <a:rPr lang="fa-IR" sz="2000" dirty="0" smtClean="0">
                <a:cs typeface="B Homa" panose="00000400000000000000" pitchFamily="2" charset="-78"/>
              </a:rPr>
              <a:t>پیازتا که </a:t>
            </a:r>
            <a:r>
              <a:rPr lang="fa-IR" sz="2000" dirty="0">
                <a:cs typeface="B Homa" panose="00000400000000000000" pitchFamily="2" charset="-78"/>
              </a:rPr>
              <a:t>آنرا به ساحل مرداب متصل می </a:t>
            </a:r>
            <a:r>
              <a:rPr lang="fa-IR" sz="2000" dirty="0" smtClean="0">
                <a:cs typeface="B Homa" panose="00000400000000000000" pitchFamily="2" charset="-78"/>
              </a:rPr>
              <a:t>کند و</a:t>
            </a:r>
            <a:r>
              <a:rPr lang="fa-IR" sz="2000" dirty="0">
                <a:cs typeface="B Homa" panose="00000400000000000000" pitchFamily="2" charset="-78"/>
              </a:rPr>
              <a:t> مدخل شهر به </a:t>
            </a:r>
            <a:r>
              <a:rPr lang="fa-IR" sz="2000" dirty="0" smtClean="0">
                <a:cs typeface="B Homa" panose="00000400000000000000" pitchFamily="2" charset="-78"/>
              </a:rPr>
              <a:t>دریاست (موریس،1390، ص208)(توسلی،1371،ص)</a:t>
            </a:r>
          </a:p>
          <a:p>
            <a:pPr algn="just" rtl="1"/>
            <a:endParaRPr lang="en-US" sz="2000" dirty="0">
              <a:cs typeface="B Homa" panose="00000400000000000000" pitchFamily="2" charset="-78"/>
            </a:endParaRPr>
          </a:p>
        </p:txBody>
      </p:sp>
      <p:grpSp>
        <p:nvGrpSpPr>
          <p:cNvPr id="9" name="Group 8"/>
          <p:cNvGrpSpPr/>
          <p:nvPr/>
        </p:nvGrpSpPr>
        <p:grpSpPr>
          <a:xfrm>
            <a:off x="1332020" y="2875547"/>
            <a:ext cx="4682157" cy="3807543"/>
            <a:chOff x="1332020" y="2875547"/>
            <a:chExt cx="4682157" cy="3807543"/>
          </a:xfrm>
        </p:grpSpPr>
        <p:pic>
          <p:nvPicPr>
            <p:cNvPr id="8" name="Content Placeholder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2020" y="2875547"/>
              <a:ext cx="4682157" cy="3482786"/>
            </a:xfrm>
            <a:prstGeom prst="rect">
              <a:avLst/>
            </a:prstGeom>
          </p:spPr>
        </p:pic>
        <p:sp>
          <p:nvSpPr>
            <p:cNvPr id="5" name="TextBox 4"/>
            <p:cNvSpPr txBox="1"/>
            <p:nvPr/>
          </p:nvSpPr>
          <p:spPr>
            <a:xfrm>
              <a:off x="2502568" y="5975204"/>
              <a:ext cx="3511609" cy="707886"/>
            </a:xfrm>
            <a:prstGeom prst="rect">
              <a:avLst/>
            </a:prstGeom>
            <a:noFill/>
          </p:spPr>
          <p:txBody>
            <a:bodyPr wrap="square" rtlCol="0">
              <a:spAutoFit/>
            </a:bodyPr>
            <a:lstStyle/>
            <a:p>
              <a:pPr algn="r" rtl="1"/>
              <a:r>
                <a:rPr lang="fa-IR" sz="2000" dirty="0">
                  <a:solidFill>
                    <a:schemeClr val="bg1"/>
                  </a:solidFill>
                  <a:cs typeface="B Homa" panose="00000400000000000000" pitchFamily="2" charset="-78"/>
                </a:rPr>
                <a:t>موریس، تاریخ شکل شهر، ص 207</a:t>
              </a:r>
              <a:endParaRPr lang="en-US" sz="2000" dirty="0">
                <a:solidFill>
                  <a:schemeClr val="bg1"/>
                </a:solidFill>
                <a:cs typeface="B Homa" panose="00000400000000000000" pitchFamily="2" charset="-78"/>
              </a:endParaRPr>
            </a:p>
            <a:p>
              <a:pPr algn="r" rtl="1"/>
              <a:endParaRPr lang="en-US" sz="2000" dirty="0"/>
            </a:p>
          </p:txBody>
        </p:sp>
      </p:grpSp>
    </p:spTree>
    <p:extLst>
      <p:ext uri="{BB962C8B-B14F-4D97-AF65-F5344CB8AC3E}">
        <p14:creationId xmlns:p14="http://schemas.microsoft.com/office/powerpoint/2010/main" val="1116249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74958" y="565485"/>
            <a:ext cx="6641432" cy="5225716"/>
          </a:xfrm>
        </p:spPr>
        <p:txBody>
          <a:bodyPr anchor="t">
            <a:normAutofit/>
          </a:bodyPr>
          <a:lstStyle/>
          <a:p>
            <a:pPr algn="just" rtl="1"/>
            <a:r>
              <a:rPr lang="fa-IR" sz="2000" dirty="0">
                <a:cs typeface="B Homa" panose="00000400000000000000" pitchFamily="2" charset="-78"/>
              </a:rPr>
              <a:t>	ناقوس سن مارک نیز که به صورت منفرد در فضای باریک میان این دو پیاتزا قرار گرفته چون مفصل میان این دو فضا عمل می کند (موریس،1390، ص208) و مانند شاهین ترازو باعث تعادل این دو مجموعه شده (توسلی،1371،ص) و یک بنای گوتیک ونیزی است. ناقوس در سال 1902 فرو ریخت و معبد کوچکی که پایین آن قرار داشت را نیز منهدم ساخت، اما هر دو با موفقیت بازسازی گردیدند (موریس،1390،ص209</a:t>
            </a:r>
            <a:r>
              <a:rPr lang="fa-IR" sz="2000" dirty="0" smtClean="0">
                <a:cs typeface="B Homa" panose="00000400000000000000" pitchFamily="2" charset="-78"/>
              </a:rPr>
              <a:t>).</a:t>
            </a:r>
          </a:p>
          <a:p>
            <a:pPr algn="just" rtl="1"/>
            <a:r>
              <a:rPr lang="fa-IR" sz="2000" dirty="0">
                <a:cs typeface="B Homa" panose="00000400000000000000" pitchFamily="2" charset="-78"/>
              </a:rPr>
              <a:t>	علاوه بر این یک پیاتزای کوچک دیگر نیز در ضلع شمالی بازیلیکا قرار دارد. در زمان اسکان اولیه ونیز این مکان محل استقرار بازار شهر بوده که خارج شهر واقع شده بود. این مکان از سال 827 میلادی که معبد سنت مارک (که ابتدا عبادتگاه خصوصی دوج بوده) بصورت مقبره ای در آمد- که سنت مارک در آن به خاک سپرده شده- به مهمترین مرکز شهر تبدیل شد (موریس،1390، ص208). </a:t>
            </a:r>
            <a:endParaRPr lang="fa-IR" sz="2000" dirty="0" smtClean="0">
              <a:cs typeface="B Homa" panose="00000400000000000000" pitchFamily="2" charset="-78"/>
            </a:endParaRPr>
          </a:p>
          <a:p>
            <a:pPr algn="just" rtl="1"/>
            <a:endParaRPr lang="en-US" sz="2000" dirty="0">
              <a:cs typeface="B Homa" panose="00000400000000000000" pitchFamily="2" charset="-78"/>
            </a:endParaRP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5802" y="578669"/>
            <a:ext cx="3328704" cy="5212532"/>
          </a:xfrm>
          <a:prstGeom prst="rect">
            <a:avLst/>
          </a:prstGeom>
        </p:spPr>
      </p:pic>
    </p:spTree>
    <p:extLst>
      <p:ext uri="{BB962C8B-B14F-4D97-AF65-F5344CB8AC3E}">
        <p14:creationId xmlns:p14="http://schemas.microsoft.com/office/powerpoint/2010/main" val="123127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1" y="433137"/>
            <a:ext cx="10250903" cy="5859379"/>
          </a:xfrm>
        </p:spPr>
        <p:txBody>
          <a:bodyPr anchor="t"/>
          <a:lstStyle/>
          <a:p>
            <a:pPr algn="just" rtl="1"/>
            <a:endParaRPr lang="fa-IR" dirty="0" smtClean="0">
              <a:cs typeface="B Homa" panose="00000400000000000000" pitchFamily="2" charset="-78"/>
            </a:endParaRPr>
          </a:p>
          <a:p>
            <a:pPr algn="just" rtl="1"/>
            <a:r>
              <a:rPr lang="fa-IR" dirty="0" smtClean="0">
                <a:cs typeface="B Homa" panose="00000400000000000000" pitchFamily="2" charset="-78"/>
              </a:rPr>
              <a:t>کاخ </a:t>
            </a:r>
            <a:r>
              <a:rPr lang="fa-IR" dirty="0">
                <a:cs typeface="B Homa" panose="00000400000000000000" pitchFamily="2" charset="-78"/>
              </a:rPr>
              <a:t>دوج </a:t>
            </a:r>
            <a:r>
              <a:rPr lang="fa-IR" dirty="0" smtClean="0">
                <a:cs typeface="B Homa" panose="00000400000000000000" pitchFamily="2" charset="-78"/>
              </a:rPr>
              <a:t>که </a:t>
            </a:r>
            <a:r>
              <a:rPr lang="fa-IR" dirty="0">
                <a:cs typeface="B Homa" panose="00000400000000000000" pitchFamily="2" charset="-78"/>
              </a:rPr>
              <a:t>در اواخر قرن هشتم بصورت قلعه ای در خارج دیوار ها بنا گردید در فاصله سال های 1309 تا 1424 بازسازی گردید. اکنون این کاخ و بازیلیکای سن مارک ضلع شرقی پیاتزای اصلی و پیازتا را بوجود آورده است (موریس،1390، ص208</a:t>
            </a:r>
            <a:r>
              <a:rPr lang="fa-IR" dirty="0" smtClean="0">
                <a:cs typeface="B Homa" panose="00000400000000000000" pitchFamily="2" charset="-78"/>
              </a:rPr>
              <a:t>).</a:t>
            </a:r>
            <a:endParaRPr lang="en-US" dirty="0">
              <a:cs typeface="B Homa" panose="00000400000000000000" pitchFamily="2" charset="-78"/>
            </a:endParaRPr>
          </a:p>
          <a:p>
            <a:pPr algn="just" rtl="1"/>
            <a:r>
              <a:rPr lang="fa-IR" dirty="0" smtClean="0">
                <a:cs typeface="B Homa" panose="00000400000000000000" pitchFamily="2" charset="-78"/>
              </a:rPr>
              <a:t>کلیسای سن مارکو آن زمان یک کلیسای کوچک بود که قسمتی از کاخ دوج به حساب می آمد. این کلیسا یکی از بهترین نمونه های معماری با طرح بیزانتین (ترکیبی از سبک غربی و شرقی) است</a:t>
            </a:r>
            <a:r>
              <a:rPr lang="fa-IR" dirty="0">
                <a:cs typeface="B Homa" panose="00000400000000000000" pitchFamily="2" charset="-78"/>
              </a:rPr>
              <a:t> (توسلی،1371،ص</a:t>
            </a:r>
            <a:r>
              <a:rPr lang="fa-IR" dirty="0" smtClean="0">
                <a:cs typeface="B Homa" panose="00000400000000000000" pitchFamily="2" charset="-78"/>
              </a:rPr>
              <a:t>). این کلیسا ملقب به کلیسای طلا بوده است زیرا مقر ریش سفید شهر در زمان جمهوری ونیز بوده است. این کلیسا دارای قوس های خارق العاده و تزیینات مرمری می باشد و در نمای آن حکاکی های رومانی به چشم می خورد و در نمای آن 4 اسب به نشانه ی قدرت و افتخار ونیز در سال 1379 میلادی بوده است. که 400 سال بعد از آن ناپلئون آنها را به پاریس منتقل کرد(</a:t>
            </a:r>
            <a:r>
              <a:rPr lang="en-US" dirty="0">
                <a:cs typeface="B Homa" panose="00000400000000000000" pitchFamily="2" charset="-78"/>
              </a:rPr>
              <a:t>aviewoncities.com</a:t>
            </a:r>
            <a:r>
              <a:rPr lang="fa-IR" dirty="0">
                <a:cs typeface="B Homa" panose="00000400000000000000" pitchFamily="2" charset="-78"/>
              </a:rPr>
              <a:t>). </a:t>
            </a:r>
            <a:endParaRPr lang="en-US" dirty="0">
              <a:cs typeface="B Homa" panose="00000400000000000000" pitchFamily="2" charset="-78"/>
            </a:endParaRPr>
          </a:p>
          <a:p>
            <a:endParaRPr lang="en-US" dirty="0"/>
          </a:p>
        </p:txBody>
      </p:sp>
      <p:grpSp>
        <p:nvGrpSpPr>
          <p:cNvPr id="7" name="Group 6"/>
          <p:cNvGrpSpPr/>
          <p:nvPr/>
        </p:nvGrpSpPr>
        <p:grpSpPr>
          <a:xfrm>
            <a:off x="1563741" y="3582676"/>
            <a:ext cx="3851563" cy="2878282"/>
            <a:chOff x="6954982" y="3082636"/>
            <a:chExt cx="3851563" cy="2878282"/>
          </a:xfrm>
        </p:grpSpPr>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68836" y="3082636"/>
              <a:ext cx="3837709" cy="2878282"/>
            </a:xfrm>
            <a:prstGeom prst="rect">
              <a:avLst/>
            </a:prstGeom>
          </p:spPr>
        </p:pic>
        <p:sp>
          <p:nvSpPr>
            <p:cNvPr id="6" name="TextBox 5"/>
            <p:cNvSpPr txBox="1"/>
            <p:nvPr/>
          </p:nvSpPr>
          <p:spPr>
            <a:xfrm>
              <a:off x="6954982" y="5527964"/>
              <a:ext cx="2660073" cy="400110"/>
            </a:xfrm>
            <a:prstGeom prst="rect">
              <a:avLst/>
            </a:prstGeom>
            <a:noFill/>
          </p:spPr>
          <p:txBody>
            <a:bodyPr wrap="square" rtlCol="0">
              <a:spAutoFit/>
            </a:bodyPr>
            <a:lstStyle/>
            <a:p>
              <a:r>
                <a:rPr lang="en-US" sz="2000" dirty="0" smtClean="0"/>
                <a:t>Naghsh-negar.ir</a:t>
              </a:r>
              <a:endParaRPr lang="en-US" sz="2000" dirty="0"/>
            </a:p>
          </p:txBody>
        </p:sp>
      </p:grpSp>
      <p:grpSp>
        <p:nvGrpSpPr>
          <p:cNvPr id="4" name="Group 3"/>
          <p:cNvGrpSpPr/>
          <p:nvPr/>
        </p:nvGrpSpPr>
        <p:grpSpPr>
          <a:xfrm>
            <a:off x="5811252" y="3050947"/>
            <a:ext cx="4525819" cy="3410011"/>
            <a:chOff x="5811252" y="2369127"/>
            <a:chExt cx="4525819" cy="3410011"/>
          </a:xfrm>
        </p:grpSpPr>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11252" y="2369127"/>
              <a:ext cx="4525819" cy="3394364"/>
            </a:xfrm>
            <a:prstGeom prst="rect">
              <a:avLst/>
            </a:prstGeom>
          </p:spPr>
        </p:pic>
        <p:sp>
          <p:nvSpPr>
            <p:cNvPr id="9" name="TextBox 8"/>
            <p:cNvSpPr txBox="1"/>
            <p:nvPr/>
          </p:nvSpPr>
          <p:spPr>
            <a:xfrm>
              <a:off x="5811252" y="5379028"/>
              <a:ext cx="3277330" cy="400110"/>
            </a:xfrm>
            <a:prstGeom prst="rect">
              <a:avLst/>
            </a:prstGeom>
            <a:noFill/>
          </p:spPr>
          <p:txBody>
            <a:bodyPr wrap="square" rtlCol="0">
              <a:spAutoFit/>
            </a:bodyPr>
            <a:lstStyle/>
            <a:p>
              <a:r>
                <a:rPr lang="en-US" sz="2000" dirty="0" smtClean="0"/>
                <a:t>www.autocarhire.com</a:t>
              </a:r>
              <a:endParaRPr lang="en-US" sz="2000" dirty="0"/>
            </a:p>
          </p:txBody>
        </p:sp>
      </p:grpSp>
    </p:spTree>
    <p:extLst>
      <p:ext uri="{BB962C8B-B14F-4D97-AF65-F5344CB8AC3E}">
        <p14:creationId xmlns:p14="http://schemas.microsoft.com/office/powerpoint/2010/main" val="790473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07747" y="433137"/>
            <a:ext cx="7663955" cy="6215635"/>
          </a:xfrm>
        </p:spPr>
        <p:txBody>
          <a:bodyPr anchor="t">
            <a:noAutofit/>
          </a:bodyPr>
          <a:lstStyle/>
          <a:p>
            <a:pPr algn="just" rtl="1"/>
            <a:r>
              <a:rPr lang="fa-IR" sz="1800" dirty="0" smtClean="0">
                <a:cs typeface="B Homa" panose="00000400000000000000" pitchFamily="2" charset="-78"/>
              </a:rPr>
              <a:t>در اوایل قرن پانزدهم پیاتزا هنوز کوچک بوده و نمای غیر متشابه منازل آن را احاطه نموده بود. پیاتزا پس از بنای پروکوراتی وچی، در سال های 1480 تا 1517 هویت کنونی خود را یافت. در بازسازی این ضلع پیاتزا و ضلع پیازتا فضا تعریض گردید و بدین ترتیب ناقوس سن مارک بصورت یک بنای منفرد باقی ماند. در ضلع غربی پیازتا ساختمان کتابخانه ای قرار دارد که در سال 1536 توسط سن ساوینو طراحی و در سال 1584 و پس از مرگ وی توسط اسکاموتسی طراحی گردیده و در 1640 توسط لانگنا تکمیل گردید(موریس،1390، ص208). </a:t>
            </a:r>
          </a:p>
          <a:p>
            <a:pPr algn="just" rtl="1"/>
            <a:r>
              <a:rPr lang="fa-IR" sz="1800" dirty="0" smtClean="0">
                <a:cs typeface="B Homa" panose="00000400000000000000" pitchFamily="2" charset="-78"/>
              </a:rPr>
              <a:t>پیاتزای اصلی در سال 1810 و پس از بنای فابریکانوا در ضلع غربی آن تکمیل گردید(موریس،1390، ص 208و209).  </a:t>
            </a:r>
          </a:p>
          <a:p>
            <a:pPr algn="just" rtl="1"/>
            <a:r>
              <a:rPr lang="fa-IR" sz="1800" dirty="0" smtClean="0">
                <a:cs typeface="B Homa" panose="00000400000000000000" pitchFamily="2" charset="-78"/>
              </a:rPr>
              <a:t>پیاتزای اصلی (میدان) و پیازتا (میدانچه) که به صورت حرف انگلیسی «</a:t>
            </a:r>
            <a:r>
              <a:rPr lang="en-US" sz="1800" dirty="0" smtClean="0">
                <a:cs typeface="B Homa" panose="00000400000000000000" pitchFamily="2" charset="-78"/>
              </a:rPr>
              <a:t>L</a:t>
            </a:r>
            <a:r>
              <a:rPr lang="fa-IR" sz="1800" dirty="0" smtClean="0">
                <a:cs typeface="B Homa" panose="00000400000000000000" pitchFamily="2" charset="-78"/>
              </a:rPr>
              <a:t>» به هم متصلند یک فضا را تشکیل </a:t>
            </a:r>
            <a:r>
              <a:rPr lang="fa-IR" sz="1800" dirty="0">
                <a:cs typeface="B Homa" panose="00000400000000000000" pitchFamily="2" charset="-78"/>
              </a:rPr>
              <a:t>می دهند(توسلی،1371،ص</a:t>
            </a:r>
            <a:r>
              <a:rPr lang="fa-IR" sz="1800" dirty="0" smtClean="0">
                <a:cs typeface="B Homa" panose="00000400000000000000" pitchFamily="2" charset="-78"/>
              </a:rPr>
              <a:t>).</a:t>
            </a:r>
          </a:p>
          <a:p>
            <a:pPr algn="just" rtl="1"/>
            <a:r>
              <a:rPr lang="fa-IR" sz="1800" dirty="0" smtClean="0">
                <a:cs typeface="B Homa" panose="00000400000000000000" pitchFamily="2" charset="-78"/>
              </a:rPr>
              <a:t>سه میله پرچمی که در مقابل سن مارک قرار دارند و نقش جانبی در طراحی آن نیز ایفا می کنند در سال 1505 برافراشته شدند. (موریس،1390، ص209). </a:t>
            </a:r>
          </a:p>
          <a:p>
            <a:pPr algn="just" rtl="1"/>
            <a:r>
              <a:rPr lang="fa-IR" sz="1800" dirty="0" smtClean="0">
                <a:cs typeface="B Homa" panose="00000400000000000000" pitchFamily="2" charset="-78"/>
              </a:rPr>
              <a:t>سنگفرش زمین که عامل انسجام طرح بشمار می رود در سال های 35-1722 انجام شده است(موریس،1390، ص209). </a:t>
            </a:r>
          </a:p>
          <a:p>
            <a:pPr algn="just" rtl="1"/>
            <a:r>
              <a:rPr lang="fa-IR" sz="1800" dirty="0" smtClean="0">
                <a:cs typeface="B Homa" panose="00000400000000000000" pitchFamily="2" charset="-78"/>
              </a:rPr>
              <a:t>در میدان بدنه موازی نداریم و این امر سبب فضاهای نامنظم شده است(توسلی،1371،ص).</a:t>
            </a:r>
            <a:endParaRPr lang="en-US" sz="1800" dirty="0" smtClean="0">
              <a:cs typeface="B Homa" panose="00000400000000000000" pitchFamily="2" charset="-78"/>
            </a:endParaRPr>
          </a:p>
          <a:p>
            <a:pPr algn="just" rtl="1"/>
            <a:r>
              <a:rPr lang="fa-IR" sz="1800" dirty="0" smtClean="0">
                <a:cs typeface="B Homa" panose="00000400000000000000" pitchFamily="2" charset="-78"/>
              </a:rPr>
              <a:t>فضای اصلی میدان نیز به شکل حرف انگلیسی «</a:t>
            </a:r>
            <a:r>
              <a:rPr lang="en-US" sz="1800" dirty="0" smtClean="0">
                <a:cs typeface="B Homa" panose="00000400000000000000" pitchFamily="2" charset="-78"/>
              </a:rPr>
              <a:t>U</a:t>
            </a:r>
            <a:r>
              <a:rPr lang="fa-IR" sz="1800" dirty="0" smtClean="0">
                <a:cs typeface="B Homa" panose="00000400000000000000" pitchFamily="2" charset="-78"/>
              </a:rPr>
              <a:t>» است که فضای مطلوبی به نمای اصلی کلیسا </a:t>
            </a:r>
            <a:r>
              <a:rPr lang="fa-IR" sz="1800" dirty="0">
                <a:cs typeface="B Homa" panose="00000400000000000000" pitchFamily="2" charset="-78"/>
              </a:rPr>
              <a:t>داده </a:t>
            </a:r>
            <a:r>
              <a:rPr lang="fa-IR" sz="1800" dirty="0" smtClean="0">
                <a:cs typeface="B Homa" panose="00000400000000000000" pitchFamily="2" charset="-78"/>
              </a:rPr>
              <a:t>است</a:t>
            </a:r>
            <a:r>
              <a:rPr lang="fa-IR" sz="1800" dirty="0">
                <a:cs typeface="B Homa" panose="00000400000000000000" pitchFamily="2" charset="-78"/>
              </a:rPr>
              <a:t>(توسلی،1371،ص</a:t>
            </a:r>
            <a:r>
              <a:rPr lang="fa-IR" sz="1800" dirty="0" smtClean="0">
                <a:cs typeface="B Homa" panose="00000400000000000000" pitchFamily="2" charset="-78"/>
              </a:rPr>
              <a:t>).</a:t>
            </a:r>
            <a:endParaRPr lang="en-US" sz="1800" dirty="0">
              <a:cs typeface="B Homa" panose="00000400000000000000" pitchFamily="2" charset="-78"/>
            </a:endParaRPr>
          </a:p>
        </p:txBody>
      </p:sp>
      <p:grpSp>
        <p:nvGrpSpPr>
          <p:cNvPr id="8" name="Group 7"/>
          <p:cNvGrpSpPr/>
          <p:nvPr/>
        </p:nvGrpSpPr>
        <p:grpSpPr>
          <a:xfrm>
            <a:off x="125619" y="3540954"/>
            <a:ext cx="4074422" cy="2788361"/>
            <a:chOff x="1347537" y="1254011"/>
            <a:chExt cx="4932982" cy="3272931"/>
          </a:xfrm>
        </p:grpSpPr>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47537" y="1254011"/>
              <a:ext cx="4932982" cy="3269863"/>
            </a:xfrm>
            <a:prstGeom prst="rect">
              <a:avLst/>
            </a:prstGeom>
          </p:spPr>
        </p:pic>
        <p:sp>
          <p:nvSpPr>
            <p:cNvPr id="7" name="TextBox 6"/>
            <p:cNvSpPr txBox="1"/>
            <p:nvPr/>
          </p:nvSpPr>
          <p:spPr>
            <a:xfrm>
              <a:off x="1347537" y="4126832"/>
              <a:ext cx="3080084" cy="400110"/>
            </a:xfrm>
            <a:prstGeom prst="rect">
              <a:avLst/>
            </a:prstGeom>
            <a:noFill/>
          </p:spPr>
          <p:txBody>
            <a:bodyPr wrap="square" rtlCol="0">
              <a:spAutoFit/>
            </a:bodyPr>
            <a:lstStyle/>
            <a:p>
              <a:r>
                <a:rPr lang="en-US" sz="2000" dirty="0" smtClean="0"/>
                <a:t>Naghsh-negar.ir</a:t>
              </a:r>
              <a:endParaRPr lang="en-US" sz="2000" dirty="0"/>
            </a:p>
          </p:txBody>
        </p:sp>
      </p:grpSp>
      <p:grpSp>
        <p:nvGrpSpPr>
          <p:cNvPr id="11" name="Group 10"/>
          <p:cNvGrpSpPr/>
          <p:nvPr/>
        </p:nvGrpSpPr>
        <p:grpSpPr>
          <a:xfrm>
            <a:off x="125618" y="433137"/>
            <a:ext cx="4074423" cy="2960992"/>
            <a:chOff x="3705726" y="1785937"/>
            <a:chExt cx="4771524" cy="3291389"/>
          </a:xfrm>
        </p:grpSpPr>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14750" y="1785937"/>
              <a:ext cx="4762500" cy="3286125"/>
            </a:xfrm>
            <a:prstGeom prst="rect">
              <a:avLst/>
            </a:prstGeom>
          </p:spPr>
        </p:pic>
        <p:sp>
          <p:nvSpPr>
            <p:cNvPr id="10" name="TextBox 9"/>
            <p:cNvSpPr txBox="1"/>
            <p:nvPr/>
          </p:nvSpPr>
          <p:spPr>
            <a:xfrm>
              <a:off x="3705726" y="4695040"/>
              <a:ext cx="3693695" cy="382286"/>
            </a:xfrm>
            <a:prstGeom prst="rect">
              <a:avLst/>
            </a:prstGeom>
            <a:noFill/>
          </p:spPr>
          <p:txBody>
            <a:bodyPr wrap="square" rtlCol="0">
              <a:spAutoFit/>
            </a:bodyPr>
            <a:lstStyle/>
            <a:p>
              <a:r>
                <a:rPr lang="en-US" b="1" dirty="0" smtClean="0"/>
                <a:t>www.postcrossing.com</a:t>
              </a:r>
              <a:endParaRPr lang="en-US" b="1" dirty="0"/>
            </a:p>
          </p:txBody>
        </p:sp>
      </p:grpSp>
    </p:spTree>
    <p:extLst>
      <p:ext uri="{BB962C8B-B14F-4D97-AF65-F5344CB8AC3E}">
        <p14:creationId xmlns:p14="http://schemas.microsoft.com/office/powerpoint/2010/main" val="3603262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down)">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1000"/>
                                        <p:tgtEl>
                                          <p:spTgt spid="3">
                                            <p:txEl>
                                              <p:pRg st="4" end="4"/>
                                            </p:txEl>
                                          </p:spTgt>
                                        </p:tgtEl>
                                      </p:cBhvr>
                                    </p:animEffect>
                                    <p:anim calcmode="lin" valueType="num">
                                      <p:cBhvr>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1000"/>
                                        <p:tgtEl>
                                          <p:spTgt spid="3">
                                            <p:txEl>
                                              <p:pRg st="5" end="5"/>
                                            </p:txEl>
                                          </p:spTgt>
                                        </p:tgtEl>
                                      </p:cBhvr>
                                    </p:animEffect>
                                    <p:anim calcmode="lin" valueType="num">
                                      <p:cBhvr>
                                        <p:cTn id="4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Effect transition="in" filter="fade">
                                      <p:cBhvr>
                                        <p:cTn id="48" dur="1000"/>
                                        <p:tgtEl>
                                          <p:spTgt spid="3">
                                            <p:txEl>
                                              <p:pRg st="6" end="6"/>
                                            </p:txEl>
                                          </p:spTgt>
                                        </p:tgtEl>
                                      </p:cBhvr>
                                    </p:animEffect>
                                    <p:anim calcmode="lin" valueType="num">
                                      <p:cBhvr>
                                        <p:cTn id="4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down)">
                                      <p:cBhvr>
                                        <p:cTn id="5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09601"/>
            <a:ext cx="10131425" cy="810126"/>
          </a:xfrm>
        </p:spPr>
        <p:txBody>
          <a:bodyPr>
            <a:normAutofit/>
          </a:bodyPr>
          <a:lstStyle/>
          <a:p>
            <a:pPr algn="just" rtl="1"/>
            <a:r>
              <a:rPr lang="fa-IR" sz="4000" b="1" cap="none" dirty="0">
                <a:ln w="10160">
                  <a:solidFill>
                    <a:schemeClr val="accent5"/>
                  </a:solidFill>
                  <a:prstDash val="solid"/>
                </a:ln>
                <a:solidFill>
                  <a:srgbClr val="FFFFFF"/>
                </a:solidFill>
                <a:effectLst>
                  <a:outerShdw blurRad="38100" dist="22860" dir="5400000" algn="tl" rotWithShape="0">
                    <a:srgbClr val="000000">
                      <a:alpha val="30000"/>
                    </a:srgbClr>
                  </a:outerShdw>
                </a:effectLst>
                <a:cs typeface="B Homa" panose="00000400000000000000" pitchFamily="2" charset="-78"/>
              </a:rPr>
              <a:t>سیر شکل گیری و </a:t>
            </a:r>
            <a:r>
              <a:rPr lang="fa-IR" sz="4000" b="1" cap="none"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cs typeface="B Homa" panose="00000400000000000000" pitchFamily="2" charset="-78"/>
              </a:rPr>
              <a:t>تکامل</a:t>
            </a:r>
            <a:endParaRPr lang="en-US" sz="4000" b="1" cap="none" dirty="0">
              <a:ln w="10160">
                <a:solidFill>
                  <a:schemeClr val="accent5"/>
                </a:solidFill>
                <a:prstDash val="solid"/>
              </a:ln>
              <a:solidFill>
                <a:srgbClr val="FFFFFF"/>
              </a:solidFill>
              <a:effectLst>
                <a:outerShdw blurRad="38100" dist="22860" dir="5400000" algn="tl" rotWithShape="0">
                  <a:srgbClr val="000000">
                    <a:alpha val="30000"/>
                  </a:srgbClr>
                </a:outerShdw>
              </a:effectLst>
              <a:cs typeface="B Homa" panose="00000400000000000000" pitchFamily="2" charset="-78"/>
            </a:endParaRPr>
          </a:p>
        </p:txBody>
      </p:sp>
      <p:sp>
        <p:nvSpPr>
          <p:cNvPr id="3" name="Content Placeholder 2"/>
          <p:cNvSpPr>
            <a:spLocks noGrp="1"/>
          </p:cNvSpPr>
          <p:nvPr>
            <p:ph idx="1"/>
          </p:nvPr>
        </p:nvSpPr>
        <p:spPr>
          <a:xfrm>
            <a:off x="685801" y="1528011"/>
            <a:ext cx="10131425" cy="5077326"/>
          </a:xfrm>
        </p:spPr>
        <p:txBody>
          <a:bodyPr anchor="t">
            <a:noAutofit/>
          </a:bodyPr>
          <a:lstStyle/>
          <a:p>
            <a:pPr algn="just" rtl="1"/>
            <a:r>
              <a:rPr lang="fa-IR" sz="2000" dirty="0">
                <a:cs typeface="B Homa" panose="00000400000000000000" pitchFamily="2" charset="-78"/>
              </a:rPr>
              <a:t>هدف از ارائه </a:t>
            </a:r>
            <a:r>
              <a:rPr lang="fa-IR" sz="2000" dirty="0" smtClean="0">
                <a:cs typeface="B Homa" panose="00000400000000000000" pitchFamily="2" charset="-78"/>
              </a:rPr>
              <a:t>دو طرح پایین این است که </a:t>
            </a:r>
            <a:r>
              <a:rPr lang="fa-IR" sz="2000" dirty="0">
                <a:cs typeface="B Homa" panose="00000400000000000000" pitchFamily="2" charset="-78"/>
              </a:rPr>
              <a:t>نشان دهیم مجموعه ی میادین و پیاتزا سن مارک شبکه ای از فضاهای مرتبط با هم را تشکیل می دهند که هر یک فقط در ارتباط با بقیه قابل درک خواهند بود. این طرح مشخصاً نشان می دهد که نقوش سنگفرش، محل پله ها، پل ها، نماهای آراسته کلیسا </a:t>
            </a:r>
            <a:r>
              <a:rPr lang="fa-IR" sz="2000" dirty="0" smtClean="0">
                <a:cs typeface="B Homa" panose="00000400000000000000" pitchFamily="2" charset="-78"/>
              </a:rPr>
              <a:t>ها، دهانه </a:t>
            </a:r>
            <a:r>
              <a:rPr lang="fa-IR" sz="2000" dirty="0">
                <a:cs typeface="B Homa" panose="00000400000000000000" pitchFamily="2" charset="-78"/>
              </a:rPr>
              <a:t>ی چاه ها، بناهای یادمانی، و میله های پرچم و در واقع محل میزهای کافه ها </a:t>
            </a:r>
            <a:r>
              <a:rPr lang="fa-IR" sz="2000" dirty="0" smtClean="0">
                <a:cs typeface="B Homa" panose="00000400000000000000" pitchFamily="2" charset="-78"/>
              </a:rPr>
              <a:t>و </a:t>
            </a:r>
            <a:r>
              <a:rPr lang="fa-IR" sz="2000" dirty="0">
                <a:cs typeface="B Homa" panose="00000400000000000000" pitchFamily="2" charset="-78"/>
              </a:rPr>
              <a:t>گلدان های </a:t>
            </a:r>
            <a:r>
              <a:rPr lang="fa-IR" sz="2000" dirty="0" smtClean="0">
                <a:cs typeface="B Homa" panose="00000400000000000000" pitchFamily="2" charset="-78"/>
              </a:rPr>
              <a:t>همراهشان، </a:t>
            </a:r>
            <a:r>
              <a:rPr lang="fa-IR" sz="2000" dirty="0">
                <a:cs typeface="B Homa" panose="00000400000000000000" pitchFamily="2" charset="-78"/>
              </a:rPr>
              <a:t>همگی چگونه در ایجاد وحدت تجربه نقشی دارند و اغلب جزئی را با جزء دیگر گره می </a:t>
            </a:r>
            <a:r>
              <a:rPr lang="fa-IR" sz="2000" dirty="0" smtClean="0">
                <a:cs typeface="B Homa" panose="00000400000000000000" pitchFamily="2" charset="-78"/>
              </a:rPr>
              <a:t>زنند(بیکن،1386،ص 104).</a:t>
            </a:r>
          </a:p>
          <a:p>
            <a:pPr algn="just" rtl="1"/>
            <a:endParaRPr lang="en-US" sz="2000" dirty="0">
              <a:cs typeface="B Homa" panose="00000400000000000000" pitchFamily="2" charset="-78"/>
            </a:endParaRPr>
          </a:p>
        </p:txBody>
      </p:sp>
      <p:grpSp>
        <p:nvGrpSpPr>
          <p:cNvPr id="10" name="Group 9"/>
          <p:cNvGrpSpPr/>
          <p:nvPr/>
        </p:nvGrpSpPr>
        <p:grpSpPr>
          <a:xfrm>
            <a:off x="3626133" y="2984931"/>
            <a:ext cx="4717767" cy="3489728"/>
            <a:chOff x="3626133" y="2984931"/>
            <a:chExt cx="4717767" cy="3489728"/>
          </a:xfrm>
        </p:grpSpPr>
        <p:grpSp>
          <p:nvGrpSpPr>
            <p:cNvPr id="8" name="Group 7"/>
            <p:cNvGrpSpPr/>
            <p:nvPr/>
          </p:nvGrpSpPr>
          <p:grpSpPr>
            <a:xfrm>
              <a:off x="3626133" y="2984931"/>
              <a:ext cx="2300106" cy="3489728"/>
              <a:chOff x="3626133" y="2984931"/>
              <a:chExt cx="2300106" cy="3489728"/>
            </a:xfrm>
          </p:grpSpPr>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26133" y="2984931"/>
                <a:ext cx="2300106" cy="3451963"/>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3626133" y="6136105"/>
                <a:ext cx="2300106" cy="338554"/>
              </a:xfrm>
              <a:prstGeom prst="rect">
                <a:avLst/>
              </a:prstGeom>
              <a:noFill/>
            </p:spPr>
            <p:txBody>
              <a:bodyPr wrap="square" rtlCol="0">
                <a:spAutoFit/>
              </a:bodyPr>
              <a:lstStyle/>
              <a:p>
                <a:r>
                  <a:rPr lang="fa-IR" sz="1600" dirty="0" smtClean="0">
                    <a:solidFill>
                      <a:schemeClr val="bg1"/>
                    </a:solidFill>
                    <a:cs typeface="B Homa" panose="00000400000000000000" pitchFamily="2" charset="-78"/>
                  </a:rPr>
                  <a:t>بیکن، طراحی شهر ها، ص103</a:t>
                </a:r>
                <a:endParaRPr lang="en-US" sz="1600" dirty="0">
                  <a:solidFill>
                    <a:schemeClr val="bg1"/>
                  </a:solidFill>
                  <a:cs typeface="B Homa" panose="00000400000000000000" pitchFamily="2" charset="-78"/>
                </a:endParaRPr>
              </a:p>
            </p:txBody>
          </p:sp>
        </p:grpSp>
        <p:grpSp>
          <p:nvGrpSpPr>
            <p:cNvPr id="9" name="Group 8"/>
            <p:cNvGrpSpPr/>
            <p:nvPr/>
          </p:nvGrpSpPr>
          <p:grpSpPr>
            <a:xfrm>
              <a:off x="5920223" y="2984931"/>
              <a:ext cx="2423677" cy="3489728"/>
              <a:chOff x="5920223" y="2984931"/>
              <a:chExt cx="2423677" cy="3489728"/>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26239" y="2984931"/>
                <a:ext cx="2411645" cy="3451963"/>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5920223" y="6136105"/>
                <a:ext cx="2423677" cy="338554"/>
              </a:xfrm>
              <a:prstGeom prst="rect">
                <a:avLst/>
              </a:prstGeom>
              <a:noFill/>
            </p:spPr>
            <p:txBody>
              <a:bodyPr wrap="square" rtlCol="0">
                <a:spAutoFit/>
              </a:bodyPr>
              <a:lstStyle/>
              <a:p>
                <a:r>
                  <a:rPr lang="fa-IR" sz="1600" dirty="0">
                    <a:solidFill>
                      <a:schemeClr val="bg1"/>
                    </a:solidFill>
                    <a:cs typeface="B Homa" panose="00000400000000000000" pitchFamily="2" charset="-78"/>
                  </a:rPr>
                  <a:t>بیکن، طراحی شهر ها، </a:t>
                </a:r>
                <a:r>
                  <a:rPr lang="fa-IR" sz="1600" dirty="0" smtClean="0">
                    <a:solidFill>
                      <a:schemeClr val="bg1"/>
                    </a:solidFill>
                    <a:cs typeface="B Homa" panose="00000400000000000000" pitchFamily="2" charset="-78"/>
                  </a:rPr>
                  <a:t>ص102</a:t>
                </a:r>
                <a:endParaRPr lang="en-US" sz="1600" dirty="0">
                  <a:solidFill>
                    <a:schemeClr val="bg1"/>
                  </a:solidFill>
                  <a:cs typeface="B Homa" panose="00000400000000000000" pitchFamily="2" charset="-78"/>
                </a:endParaRPr>
              </a:p>
            </p:txBody>
          </p:sp>
        </p:grpSp>
      </p:grpSp>
    </p:spTree>
    <p:extLst>
      <p:ext uri="{BB962C8B-B14F-4D97-AF65-F5344CB8AC3E}">
        <p14:creationId xmlns:p14="http://schemas.microsoft.com/office/powerpoint/2010/main" val="2390056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inVertical)">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docProps/app.xml><?xml version="1.0" encoding="utf-8"?>
<Properties xmlns="http://schemas.openxmlformats.org/officeDocument/2006/extended-properties" xmlns:vt="http://schemas.openxmlformats.org/officeDocument/2006/docPropsVTypes">
  <Template>Circuit</Template>
  <TotalTime>45</TotalTime>
  <Words>1408</Words>
  <Application>Microsoft Office PowerPoint</Application>
  <PresentationFormat>Widescreen</PresentationFormat>
  <Paragraphs>82</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B Homa</vt:lpstr>
      <vt:lpstr>Trebuchet MS</vt:lpstr>
      <vt:lpstr>Tw Cen MT</vt:lpstr>
      <vt:lpstr>Circuit</vt:lpstr>
      <vt:lpstr>معرفی و بررسی میدان سن مارکو</vt:lpstr>
      <vt:lpstr>فهرست</vt:lpstr>
      <vt:lpstr>مقدمه</vt:lpstr>
      <vt:lpstr>پلان میدان</vt:lpstr>
      <vt:lpstr>ساختار و عناصر فضا</vt:lpstr>
      <vt:lpstr>PowerPoint Presentation</vt:lpstr>
      <vt:lpstr>PowerPoint Presentation</vt:lpstr>
      <vt:lpstr>PowerPoint Presentation</vt:lpstr>
      <vt:lpstr>سیر شکل گیری و تکامل</vt:lpstr>
      <vt:lpstr>PowerPoint Presentation</vt:lpstr>
      <vt:lpstr>PowerPoint Presentation</vt:lpstr>
      <vt:lpstr>مشکلات کالبدی</vt:lpstr>
      <vt:lpstr>نتیجه گیری</vt:lpstr>
      <vt:lpstr>منابع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معرفی و بررسی میدان سن مارکو</dc:title>
  <dc:creator>Mohammad</dc:creator>
  <cp:lastModifiedBy>Mohammad</cp:lastModifiedBy>
  <cp:revision>14</cp:revision>
  <dcterms:created xsi:type="dcterms:W3CDTF">2019-12-12T15:10:23Z</dcterms:created>
  <dcterms:modified xsi:type="dcterms:W3CDTF">2019-12-13T16:15:39Z</dcterms:modified>
</cp:coreProperties>
</file>