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2" r:id="rId1"/>
  </p:sldMasterIdLst>
  <p:notesMasterIdLst>
    <p:notesMasterId r:id="rId16"/>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71" r:id="rId14"/>
    <p:sldId id="270" r:id="rId15"/>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3975" autoAdjust="0"/>
    <p:restoredTop sz="94660"/>
  </p:normalViewPr>
  <p:slideViewPr>
    <p:cSldViewPr snapToGrid="0">
      <p:cViewPr varScale="1">
        <p:scale>
          <a:sx n="80" d="100"/>
          <a:sy n="80" d="100"/>
        </p:scale>
        <p:origin x="94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C54CB9C-9C5A-4EE2-9046-9C44B0C5480F}" type="doc">
      <dgm:prSet loTypeId="urn:microsoft.com/office/officeart/2005/8/layout/equation2" loCatId="process" qsTypeId="urn:microsoft.com/office/officeart/2005/8/quickstyle/3d3" qsCatId="3D" csTypeId="urn:microsoft.com/office/officeart/2005/8/colors/colorful3" csCatId="colorful" phldr="1"/>
      <dgm:spPr/>
      <dgm:t>
        <a:bodyPr/>
        <a:lstStyle/>
        <a:p>
          <a:endParaRPr lang="en-US"/>
        </a:p>
      </dgm:t>
    </dgm:pt>
    <dgm:pt modelId="{F8ED185D-78BE-4C5C-AF9C-DB45FD977055}">
      <dgm:prSet phldrT="[Text]" custT="1"/>
      <dgm:spPr/>
      <dgm:t>
        <a:bodyPr/>
        <a:lstStyle/>
        <a:p>
          <a:r>
            <a:rPr lang="fa-IR" sz="1400" b="1" dirty="0" smtClean="0">
              <a:cs typeface="B Homa" panose="00000400000000000000" pitchFamily="2" charset="-78"/>
            </a:rPr>
            <a:t>فرسودگی میدان</a:t>
          </a:r>
          <a:endParaRPr lang="en-US" sz="1400" b="1" dirty="0">
            <a:cs typeface="B Homa" panose="00000400000000000000" pitchFamily="2" charset="-78"/>
          </a:endParaRPr>
        </a:p>
      </dgm:t>
    </dgm:pt>
    <dgm:pt modelId="{1B6DC68D-1270-48EE-85CC-69B5B7FE44EA}" type="parTrans" cxnId="{F522E380-F79B-4D9D-9ACE-70FBB45CDAC8}">
      <dgm:prSet/>
      <dgm:spPr/>
      <dgm:t>
        <a:bodyPr/>
        <a:lstStyle/>
        <a:p>
          <a:endParaRPr lang="en-US"/>
        </a:p>
      </dgm:t>
    </dgm:pt>
    <dgm:pt modelId="{38D73EC9-DADD-4214-A11E-B0EF5DD7AB48}" type="sibTrans" cxnId="{F522E380-F79B-4D9D-9ACE-70FBB45CDAC8}">
      <dgm:prSet/>
      <dgm:spPr/>
      <dgm:t>
        <a:bodyPr/>
        <a:lstStyle/>
        <a:p>
          <a:endParaRPr lang="en-US"/>
        </a:p>
      </dgm:t>
    </dgm:pt>
    <dgm:pt modelId="{4FC7E894-023F-4B3A-AA32-2FB770AEC467}">
      <dgm:prSet phldrT="[Text]" custT="1"/>
      <dgm:spPr/>
      <dgm:t>
        <a:bodyPr/>
        <a:lstStyle/>
        <a:p>
          <a:r>
            <a:rPr lang="fa-IR" sz="1400" b="1" dirty="0" smtClean="0">
              <a:cs typeface="B Homa" panose="00000400000000000000" pitchFamily="2" charset="-78"/>
            </a:rPr>
            <a:t>خرابی مبلمان</a:t>
          </a:r>
          <a:endParaRPr lang="en-US" sz="1400" b="1" dirty="0">
            <a:cs typeface="B Homa" panose="00000400000000000000" pitchFamily="2" charset="-78"/>
          </a:endParaRPr>
        </a:p>
      </dgm:t>
    </dgm:pt>
    <dgm:pt modelId="{3B994AC0-DE7F-4A66-8172-186A968D43F8}" type="parTrans" cxnId="{89352ECE-2D5D-44FB-874F-446F918421DB}">
      <dgm:prSet/>
      <dgm:spPr/>
      <dgm:t>
        <a:bodyPr/>
        <a:lstStyle/>
        <a:p>
          <a:endParaRPr lang="en-US"/>
        </a:p>
      </dgm:t>
    </dgm:pt>
    <dgm:pt modelId="{0CACBAE9-34FD-416D-B840-A3D12CC25A78}" type="sibTrans" cxnId="{89352ECE-2D5D-44FB-874F-446F918421DB}">
      <dgm:prSet/>
      <dgm:spPr/>
      <dgm:t>
        <a:bodyPr/>
        <a:lstStyle/>
        <a:p>
          <a:endParaRPr lang="en-US"/>
        </a:p>
      </dgm:t>
    </dgm:pt>
    <dgm:pt modelId="{EBF41AB6-042B-48C0-BF78-2F3AE17E6C13}">
      <dgm:prSet phldrT="[Text]"/>
      <dgm:spPr/>
      <dgm:t>
        <a:bodyPr/>
        <a:lstStyle/>
        <a:p>
          <a:r>
            <a:rPr lang="fa-IR" dirty="0" smtClean="0"/>
            <a:t>کاهش کیفیت فضا</a:t>
          </a:r>
          <a:endParaRPr lang="en-US" dirty="0"/>
        </a:p>
      </dgm:t>
    </dgm:pt>
    <dgm:pt modelId="{5F77560D-C17A-44F8-82C5-80F50BAE8064}" type="parTrans" cxnId="{E96D0457-A5BB-409D-850A-FF7EDF6E660E}">
      <dgm:prSet/>
      <dgm:spPr/>
      <dgm:t>
        <a:bodyPr/>
        <a:lstStyle/>
        <a:p>
          <a:endParaRPr lang="en-US"/>
        </a:p>
      </dgm:t>
    </dgm:pt>
    <dgm:pt modelId="{71E07AEF-4376-4A26-8321-F1EBD28A4CCE}" type="sibTrans" cxnId="{E96D0457-A5BB-409D-850A-FF7EDF6E660E}">
      <dgm:prSet/>
      <dgm:spPr/>
      <dgm:t>
        <a:bodyPr/>
        <a:lstStyle/>
        <a:p>
          <a:endParaRPr lang="en-US"/>
        </a:p>
      </dgm:t>
    </dgm:pt>
    <dgm:pt modelId="{95B3D170-4976-464E-8B1F-AFDD393B4D6F}">
      <dgm:prSet phldrT="[Text]" custT="1"/>
      <dgm:spPr/>
      <dgm:t>
        <a:bodyPr/>
        <a:lstStyle/>
        <a:p>
          <a:r>
            <a:rPr lang="fa-IR" sz="1100" b="1" dirty="0" smtClean="0">
              <a:cs typeface="B Homa" panose="00000400000000000000" pitchFamily="2" charset="-78"/>
            </a:rPr>
            <a:t>اختصاص محیط اطراف به ساکنان تک اطاقی</a:t>
          </a:r>
          <a:endParaRPr lang="en-US" sz="1100" b="1" dirty="0">
            <a:cs typeface="B Homa" panose="00000400000000000000" pitchFamily="2" charset="-78"/>
          </a:endParaRPr>
        </a:p>
      </dgm:t>
    </dgm:pt>
    <dgm:pt modelId="{56D39A96-B56B-4539-AACD-816C68B6642D}" type="parTrans" cxnId="{CDCC6ECA-269D-4970-A1D0-AC3B65E737EE}">
      <dgm:prSet/>
      <dgm:spPr/>
      <dgm:t>
        <a:bodyPr/>
        <a:lstStyle/>
        <a:p>
          <a:endParaRPr lang="en-US"/>
        </a:p>
      </dgm:t>
    </dgm:pt>
    <dgm:pt modelId="{C382F79A-00AB-4DD5-8196-0BCC26D6914A}" type="sibTrans" cxnId="{CDCC6ECA-269D-4970-A1D0-AC3B65E737EE}">
      <dgm:prSet/>
      <dgm:spPr/>
      <dgm:t>
        <a:bodyPr/>
        <a:lstStyle/>
        <a:p>
          <a:endParaRPr lang="en-US"/>
        </a:p>
      </dgm:t>
    </dgm:pt>
    <dgm:pt modelId="{7E207C73-9080-4E5D-8643-CB8AEB642C9B}" type="pres">
      <dgm:prSet presAssocID="{9C54CB9C-9C5A-4EE2-9046-9C44B0C5480F}" presName="Name0" presStyleCnt="0">
        <dgm:presLayoutVars>
          <dgm:dir/>
          <dgm:resizeHandles val="exact"/>
        </dgm:presLayoutVars>
      </dgm:prSet>
      <dgm:spPr/>
      <dgm:t>
        <a:bodyPr/>
        <a:lstStyle/>
        <a:p>
          <a:endParaRPr lang="en-US"/>
        </a:p>
      </dgm:t>
    </dgm:pt>
    <dgm:pt modelId="{42A69738-6259-4921-BE21-11E4220D4D31}" type="pres">
      <dgm:prSet presAssocID="{9C54CB9C-9C5A-4EE2-9046-9C44B0C5480F}" presName="vNodes" presStyleCnt="0"/>
      <dgm:spPr/>
    </dgm:pt>
    <dgm:pt modelId="{9ABFDC69-5C37-48CE-A255-C0FBF57849AD}" type="pres">
      <dgm:prSet presAssocID="{F8ED185D-78BE-4C5C-AF9C-DB45FD977055}" presName="node" presStyleLbl="node1" presStyleIdx="0" presStyleCnt="4">
        <dgm:presLayoutVars>
          <dgm:bulletEnabled val="1"/>
        </dgm:presLayoutVars>
      </dgm:prSet>
      <dgm:spPr/>
      <dgm:t>
        <a:bodyPr/>
        <a:lstStyle/>
        <a:p>
          <a:endParaRPr lang="en-US"/>
        </a:p>
      </dgm:t>
    </dgm:pt>
    <dgm:pt modelId="{9D8082B2-CF88-4B47-ADD7-159680E8316B}" type="pres">
      <dgm:prSet presAssocID="{38D73EC9-DADD-4214-A11E-B0EF5DD7AB48}" presName="spacerT" presStyleCnt="0"/>
      <dgm:spPr/>
    </dgm:pt>
    <dgm:pt modelId="{923938DD-36C2-4050-ADD6-1E48E0A883CE}" type="pres">
      <dgm:prSet presAssocID="{38D73EC9-DADD-4214-A11E-B0EF5DD7AB48}" presName="sibTrans" presStyleLbl="sibTrans2D1" presStyleIdx="0" presStyleCnt="3"/>
      <dgm:spPr/>
      <dgm:t>
        <a:bodyPr/>
        <a:lstStyle/>
        <a:p>
          <a:endParaRPr lang="en-US"/>
        </a:p>
      </dgm:t>
    </dgm:pt>
    <dgm:pt modelId="{FB2A92CD-6CB6-42F0-9B85-7469B41D446E}" type="pres">
      <dgm:prSet presAssocID="{38D73EC9-DADD-4214-A11E-B0EF5DD7AB48}" presName="spacerB" presStyleCnt="0"/>
      <dgm:spPr/>
    </dgm:pt>
    <dgm:pt modelId="{CDA42938-C76F-448B-A926-D7ACB0ED2C39}" type="pres">
      <dgm:prSet presAssocID="{4FC7E894-023F-4B3A-AA32-2FB770AEC467}" presName="node" presStyleLbl="node1" presStyleIdx="1" presStyleCnt="4">
        <dgm:presLayoutVars>
          <dgm:bulletEnabled val="1"/>
        </dgm:presLayoutVars>
      </dgm:prSet>
      <dgm:spPr/>
      <dgm:t>
        <a:bodyPr/>
        <a:lstStyle/>
        <a:p>
          <a:endParaRPr lang="en-US"/>
        </a:p>
      </dgm:t>
    </dgm:pt>
    <dgm:pt modelId="{FA9CBCC2-86CB-4632-A8CC-E2C68616E1BC}" type="pres">
      <dgm:prSet presAssocID="{0CACBAE9-34FD-416D-B840-A3D12CC25A78}" presName="spacerT" presStyleCnt="0"/>
      <dgm:spPr/>
    </dgm:pt>
    <dgm:pt modelId="{7FFC63E1-4627-4769-B97C-C3521840C62B}" type="pres">
      <dgm:prSet presAssocID="{0CACBAE9-34FD-416D-B840-A3D12CC25A78}" presName="sibTrans" presStyleLbl="sibTrans2D1" presStyleIdx="1" presStyleCnt="3"/>
      <dgm:spPr/>
      <dgm:t>
        <a:bodyPr/>
        <a:lstStyle/>
        <a:p>
          <a:endParaRPr lang="en-US"/>
        </a:p>
      </dgm:t>
    </dgm:pt>
    <dgm:pt modelId="{0078A702-0ABD-4609-A6D9-7F827F760959}" type="pres">
      <dgm:prSet presAssocID="{0CACBAE9-34FD-416D-B840-A3D12CC25A78}" presName="spacerB" presStyleCnt="0"/>
      <dgm:spPr/>
    </dgm:pt>
    <dgm:pt modelId="{5F7825F2-1BA4-4849-B381-08517F3C3CAF}" type="pres">
      <dgm:prSet presAssocID="{95B3D170-4976-464E-8B1F-AFDD393B4D6F}" presName="node" presStyleLbl="node1" presStyleIdx="2" presStyleCnt="4">
        <dgm:presLayoutVars>
          <dgm:bulletEnabled val="1"/>
        </dgm:presLayoutVars>
      </dgm:prSet>
      <dgm:spPr/>
      <dgm:t>
        <a:bodyPr/>
        <a:lstStyle/>
        <a:p>
          <a:endParaRPr lang="en-US"/>
        </a:p>
      </dgm:t>
    </dgm:pt>
    <dgm:pt modelId="{C560F0CC-0728-4C34-B983-F0656F1B74D5}" type="pres">
      <dgm:prSet presAssocID="{9C54CB9C-9C5A-4EE2-9046-9C44B0C5480F}" presName="sibTransLast" presStyleLbl="sibTrans2D1" presStyleIdx="2" presStyleCnt="3"/>
      <dgm:spPr/>
      <dgm:t>
        <a:bodyPr/>
        <a:lstStyle/>
        <a:p>
          <a:endParaRPr lang="en-US"/>
        </a:p>
      </dgm:t>
    </dgm:pt>
    <dgm:pt modelId="{BAB31A99-3E50-4B36-8E30-E5C4B46562B5}" type="pres">
      <dgm:prSet presAssocID="{9C54CB9C-9C5A-4EE2-9046-9C44B0C5480F}" presName="connectorText" presStyleLbl="sibTrans2D1" presStyleIdx="2" presStyleCnt="3"/>
      <dgm:spPr/>
      <dgm:t>
        <a:bodyPr/>
        <a:lstStyle/>
        <a:p>
          <a:endParaRPr lang="en-US"/>
        </a:p>
      </dgm:t>
    </dgm:pt>
    <dgm:pt modelId="{36FCB10F-217C-4063-96DE-77E9FECB3C2E}" type="pres">
      <dgm:prSet presAssocID="{9C54CB9C-9C5A-4EE2-9046-9C44B0C5480F}" presName="lastNode" presStyleLbl="node1" presStyleIdx="3" presStyleCnt="4">
        <dgm:presLayoutVars>
          <dgm:bulletEnabled val="1"/>
        </dgm:presLayoutVars>
      </dgm:prSet>
      <dgm:spPr/>
      <dgm:t>
        <a:bodyPr/>
        <a:lstStyle/>
        <a:p>
          <a:endParaRPr lang="en-US"/>
        </a:p>
      </dgm:t>
    </dgm:pt>
  </dgm:ptLst>
  <dgm:cxnLst>
    <dgm:cxn modelId="{F522E380-F79B-4D9D-9ACE-70FBB45CDAC8}" srcId="{9C54CB9C-9C5A-4EE2-9046-9C44B0C5480F}" destId="{F8ED185D-78BE-4C5C-AF9C-DB45FD977055}" srcOrd="0" destOrd="0" parTransId="{1B6DC68D-1270-48EE-85CC-69B5B7FE44EA}" sibTransId="{38D73EC9-DADD-4214-A11E-B0EF5DD7AB48}"/>
    <dgm:cxn modelId="{89352ECE-2D5D-44FB-874F-446F918421DB}" srcId="{9C54CB9C-9C5A-4EE2-9046-9C44B0C5480F}" destId="{4FC7E894-023F-4B3A-AA32-2FB770AEC467}" srcOrd="1" destOrd="0" parTransId="{3B994AC0-DE7F-4A66-8172-186A968D43F8}" sibTransId="{0CACBAE9-34FD-416D-B840-A3D12CC25A78}"/>
    <dgm:cxn modelId="{F53A6E14-5552-4CE6-B183-8A75F75DC392}" type="presOf" srcId="{95B3D170-4976-464E-8B1F-AFDD393B4D6F}" destId="{5F7825F2-1BA4-4849-B381-08517F3C3CAF}" srcOrd="0" destOrd="0" presId="urn:microsoft.com/office/officeart/2005/8/layout/equation2"/>
    <dgm:cxn modelId="{DE9F02CE-7A04-45BE-9D8B-7488D1EF889D}" type="presOf" srcId="{38D73EC9-DADD-4214-A11E-B0EF5DD7AB48}" destId="{923938DD-36C2-4050-ADD6-1E48E0A883CE}" srcOrd="0" destOrd="0" presId="urn:microsoft.com/office/officeart/2005/8/layout/equation2"/>
    <dgm:cxn modelId="{66CB03C3-BA64-47B6-9CC9-445B48B1AF72}" type="presOf" srcId="{C382F79A-00AB-4DD5-8196-0BCC26D6914A}" destId="{BAB31A99-3E50-4B36-8E30-E5C4B46562B5}" srcOrd="1" destOrd="0" presId="urn:microsoft.com/office/officeart/2005/8/layout/equation2"/>
    <dgm:cxn modelId="{CDCC6ECA-269D-4970-A1D0-AC3B65E737EE}" srcId="{9C54CB9C-9C5A-4EE2-9046-9C44B0C5480F}" destId="{95B3D170-4976-464E-8B1F-AFDD393B4D6F}" srcOrd="2" destOrd="0" parTransId="{56D39A96-B56B-4539-AACD-816C68B6642D}" sibTransId="{C382F79A-00AB-4DD5-8196-0BCC26D6914A}"/>
    <dgm:cxn modelId="{D1B1DD5E-11F4-41AF-BC3B-9212CEA3EA21}" type="presOf" srcId="{0CACBAE9-34FD-416D-B840-A3D12CC25A78}" destId="{7FFC63E1-4627-4769-B97C-C3521840C62B}" srcOrd="0" destOrd="0" presId="urn:microsoft.com/office/officeart/2005/8/layout/equation2"/>
    <dgm:cxn modelId="{E136F67A-A0A2-4847-A87C-D38BE5CAD3A0}" type="presOf" srcId="{4FC7E894-023F-4B3A-AA32-2FB770AEC467}" destId="{CDA42938-C76F-448B-A926-D7ACB0ED2C39}" srcOrd="0" destOrd="0" presId="urn:microsoft.com/office/officeart/2005/8/layout/equation2"/>
    <dgm:cxn modelId="{E96D0457-A5BB-409D-850A-FF7EDF6E660E}" srcId="{9C54CB9C-9C5A-4EE2-9046-9C44B0C5480F}" destId="{EBF41AB6-042B-48C0-BF78-2F3AE17E6C13}" srcOrd="3" destOrd="0" parTransId="{5F77560D-C17A-44F8-82C5-80F50BAE8064}" sibTransId="{71E07AEF-4376-4A26-8321-F1EBD28A4CCE}"/>
    <dgm:cxn modelId="{C51F5BF7-8768-4123-BD67-6DBFE8AF9E70}" type="presOf" srcId="{F8ED185D-78BE-4C5C-AF9C-DB45FD977055}" destId="{9ABFDC69-5C37-48CE-A255-C0FBF57849AD}" srcOrd="0" destOrd="0" presId="urn:microsoft.com/office/officeart/2005/8/layout/equation2"/>
    <dgm:cxn modelId="{35312320-EFEB-4899-905F-3B2871D7284C}" type="presOf" srcId="{C382F79A-00AB-4DD5-8196-0BCC26D6914A}" destId="{C560F0CC-0728-4C34-B983-F0656F1B74D5}" srcOrd="0" destOrd="0" presId="urn:microsoft.com/office/officeart/2005/8/layout/equation2"/>
    <dgm:cxn modelId="{3BFFDE96-6CC2-41CC-8BC6-0EEEE88FE0C7}" type="presOf" srcId="{9C54CB9C-9C5A-4EE2-9046-9C44B0C5480F}" destId="{7E207C73-9080-4E5D-8643-CB8AEB642C9B}" srcOrd="0" destOrd="0" presId="urn:microsoft.com/office/officeart/2005/8/layout/equation2"/>
    <dgm:cxn modelId="{1156A171-14D8-4EC1-B377-E31C9CC8530F}" type="presOf" srcId="{EBF41AB6-042B-48C0-BF78-2F3AE17E6C13}" destId="{36FCB10F-217C-4063-96DE-77E9FECB3C2E}" srcOrd="0" destOrd="0" presId="urn:microsoft.com/office/officeart/2005/8/layout/equation2"/>
    <dgm:cxn modelId="{02797414-578D-4EBE-9A12-1E036FA7A6DC}" type="presParOf" srcId="{7E207C73-9080-4E5D-8643-CB8AEB642C9B}" destId="{42A69738-6259-4921-BE21-11E4220D4D31}" srcOrd="0" destOrd="0" presId="urn:microsoft.com/office/officeart/2005/8/layout/equation2"/>
    <dgm:cxn modelId="{D06A9C57-D7A1-47A5-8919-6D30F68177CF}" type="presParOf" srcId="{42A69738-6259-4921-BE21-11E4220D4D31}" destId="{9ABFDC69-5C37-48CE-A255-C0FBF57849AD}" srcOrd="0" destOrd="0" presId="urn:microsoft.com/office/officeart/2005/8/layout/equation2"/>
    <dgm:cxn modelId="{22AAAEC3-2850-40DC-87A1-629C413BFEAA}" type="presParOf" srcId="{42A69738-6259-4921-BE21-11E4220D4D31}" destId="{9D8082B2-CF88-4B47-ADD7-159680E8316B}" srcOrd="1" destOrd="0" presId="urn:microsoft.com/office/officeart/2005/8/layout/equation2"/>
    <dgm:cxn modelId="{B4F8FC95-827F-4968-B1A4-807D3E1E1E8A}" type="presParOf" srcId="{42A69738-6259-4921-BE21-11E4220D4D31}" destId="{923938DD-36C2-4050-ADD6-1E48E0A883CE}" srcOrd="2" destOrd="0" presId="urn:microsoft.com/office/officeart/2005/8/layout/equation2"/>
    <dgm:cxn modelId="{B20988F4-E612-4C63-A477-1DB8913F7115}" type="presParOf" srcId="{42A69738-6259-4921-BE21-11E4220D4D31}" destId="{FB2A92CD-6CB6-42F0-9B85-7469B41D446E}" srcOrd="3" destOrd="0" presId="urn:microsoft.com/office/officeart/2005/8/layout/equation2"/>
    <dgm:cxn modelId="{6A4FFB7F-1DDF-4963-B822-205089DECDC0}" type="presParOf" srcId="{42A69738-6259-4921-BE21-11E4220D4D31}" destId="{CDA42938-C76F-448B-A926-D7ACB0ED2C39}" srcOrd="4" destOrd="0" presId="urn:microsoft.com/office/officeart/2005/8/layout/equation2"/>
    <dgm:cxn modelId="{EC5DC8DF-4DE1-4F47-9E5E-942BDE0AA90D}" type="presParOf" srcId="{42A69738-6259-4921-BE21-11E4220D4D31}" destId="{FA9CBCC2-86CB-4632-A8CC-E2C68616E1BC}" srcOrd="5" destOrd="0" presId="urn:microsoft.com/office/officeart/2005/8/layout/equation2"/>
    <dgm:cxn modelId="{5ADA425B-0DAA-4ED2-A446-1CFA4DEDF337}" type="presParOf" srcId="{42A69738-6259-4921-BE21-11E4220D4D31}" destId="{7FFC63E1-4627-4769-B97C-C3521840C62B}" srcOrd="6" destOrd="0" presId="urn:microsoft.com/office/officeart/2005/8/layout/equation2"/>
    <dgm:cxn modelId="{8DFE223A-0D15-44DB-AEEC-E680808959D9}" type="presParOf" srcId="{42A69738-6259-4921-BE21-11E4220D4D31}" destId="{0078A702-0ABD-4609-A6D9-7F827F760959}" srcOrd="7" destOrd="0" presId="urn:microsoft.com/office/officeart/2005/8/layout/equation2"/>
    <dgm:cxn modelId="{691BC790-EC1D-4291-8423-AF9BEB63F7AF}" type="presParOf" srcId="{42A69738-6259-4921-BE21-11E4220D4D31}" destId="{5F7825F2-1BA4-4849-B381-08517F3C3CAF}" srcOrd="8" destOrd="0" presId="urn:microsoft.com/office/officeart/2005/8/layout/equation2"/>
    <dgm:cxn modelId="{DC29B94E-4A5F-4C3B-A1FA-B9246E4E952E}" type="presParOf" srcId="{7E207C73-9080-4E5D-8643-CB8AEB642C9B}" destId="{C560F0CC-0728-4C34-B983-F0656F1B74D5}" srcOrd="1" destOrd="0" presId="urn:microsoft.com/office/officeart/2005/8/layout/equation2"/>
    <dgm:cxn modelId="{163413F6-1197-4832-9A0E-CCC7DF7FBDBD}" type="presParOf" srcId="{C560F0CC-0728-4C34-B983-F0656F1B74D5}" destId="{BAB31A99-3E50-4B36-8E30-E5C4B46562B5}" srcOrd="0" destOrd="0" presId="urn:microsoft.com/office/officeart/2005/8/layout/equation2"/>
    <dgm:cxn modelId="{9AC6CC1C-3107-47F8-9C80-ABA6080DCBC5}" type="presParOf" srcId="{7E207C73-9080-4E5D-8643-CB8AEB642C9B}" destId="{36FCB10F-217C-4063-96DE-77E9FECB3C2E}" srcOrd="2" destOrd="0" presId="urn:microsoft.com/office/officeart/2005/8/layout/equati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AE669281-9B4C-4D53-BCE3-12F1763C42D8}" type="datetimeFigureOut">
              <a:rPr lang="fa-IR" smtClean="0"/>
              <a:t>16/04/1441</a:t>
            </a:fld>
            <a:endParaRPr lang="fa-IR"/>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55DA2E52-8CF3-4D13-A2C8-ADF19C2D0A37}" type="slidenum">
              <a:rPr lang="fa-IR" smtClean="0"/>
              <a:t>‹#›</a:t>
            </a:fld>
            <a:endParaRPr lang="fa-IR"/>
          </a:p>
        </p:txBody>
      </p:sp>
    </p:spTree>
    <p:extLst>
      <p:ext uri="{BB962C8B-B14F-4D97-AF65-F5344CB8AC3E}">
        <p14:creationId xmlns:p14="http://schemas.microsoft.com/office/powerpoint/2010/main" val="4274480474"/>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ED27B47-F7C6-4F09-BF9E-5A5E7A623487}" type="slidenum">
              <a:rPr lang="en-US" smtClean="0"/>
              <a:t>9</a:t>
            </a:fld>
            <a:endParaRPr lang="en-US"/>
          </a:p>
        </p:txBody>
      </p:sp>
    </p:spTree>
    <p:extLst>
      <p:ext uri="{BB962C8B-B14F-4D97-AF65-F5344CB8AC3E}">
        <p14:creationId xmlns:p14="http://schemas.microsoft.com/office/powerpoint/2010/main" val="40975566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6" name="Group 5"/>
          <p:cNvGrpSpPr/>
          <p:nvPr/>
        </p:nvGrpSpPr>
        <p:grpSpPr>
          <a:xfrm>
            <a:off x="-1588" y="0"/>
            <a:ext cx="9145588" cy="6860798"/>
            <a:chOff x="-1588" y="0"/>
            <a:chExt cx="9145588" cy="6860798"/>
          </a:xfrm>
        </p:grpSpPr>
        <p:sp>
          <p:nvSpPr>
            <p:cNvPr id="9" name="Rectangle 8"/>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Oval 9"/>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866440" y="2226503"/>
            <a:ext cx="5917679" cy="2550877"/>
          </a:xfrm>
        </p:spPr>
        <p:txBody>
          <a:bodyPr anchor="b"/>
          <a:lstStyle>
            <a:lvl1pPr>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66440" y="4777380"/>
            <a:ext cx="5917679"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bwMode="gray">
          <a:xfrm rot="5400000">
            <a:off x="7498080" y="1828800"/>
            <a:ext cx="990599" cy="228659"/>
          </a:xfrm>
        </p:spPr>
        <p:txBody>
          <a:bodyPr anchor="t"/>
          <a:lstStyle>
            <a:lvl1pPr algn="l">
              <a:defRPr b="0" i="0">
                <a:solidFill>
                  <a:schemeClr val="bg1">
                    <a:alpha val="60000"/>
                  </a:schemeClr>
                </a:solidFill>
              </a:defRPr>
            </a:lvl1pPr>
          </a:lstStyle>
          <a:p>
            <a:fld id="{7C182D38-A2CA-4F1B-AE1C-1710DA3F1836}" type="datetimeFigureOut">
              <a:rPr lang="fa-IR" smtClean="0"/>
              <a:t>16/04/1441</a:t>
            </a:fld>
            <a:endParaRPr lang="fa-IR"/>
          </a:p>
        </p:txBody>
      </p:sp>
      <p:sp>
        <p:nvSpPr>
          <p:cNvPr id="5" name="Footer Placeholder 4"/>
          <p:cNvSpPr>
            <a:spLocks noGrp="1"/>
          </p:cNvSpPr>
          <p:nvPr>
            <p:ph type="ftr" sz="quarter" idx="11"/>
          </p:nvPr>
        </p:nvSpPr>
        <p:spPr bwMode="gray">
          <a:xfrm rot="5400000">
            <a:off x="6236208" y="3264408"/>
            <a:ext cx="3859795" cy="228660"/>
          </a:xfrm>
        </p:spPr>
        <p:txBody>
          <a:bodyPr/>
          <a:lstStyle>
            <a:lvl1pPr>
              <a:defRPr b="0" i="0">
                <a:solidFill>
                  <a:schemeClr val="bg1">
                    <a:alpha val="60000"/>
                  </a:schemeClr>
                </a:solidFill>
              </a:defRPr>
            </a:lvl1pPr>
          </a:lstStyle>
          <a:p>
            <a:endParaRPr lang="fa-IR"/>
          </a:p>
        </p:txBody>
      </p:sp>
      <p:sp>
        <p:nvSpPr>
          <p:cNvPr id="11" name="Rectangle 10"/>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8" name="Slide Number Placeholder 5"/>
          <p:cNvSpPr>
            <a:spLocks noGrp="1"/>
          </p:cNvSpPr>
          <p:nvPr>
            <p:ph type="sldNum" sz="quarter" idx="12"/>
          </p:nvPr>
        </p:nvSpPr>
        <p:spPr>
          <a:xfrm>
            <a:off x="7678616" y="295730"/>
            <a:ext cx="791308" cy="767687"/>
          </a:xfrm>
          <a:prstGeom prst="rect">
            <a:avLst/>
          </a:prstGeom>
        </p:spPr>
        <p:txBody>
          <a:bodyPr anchor="b"/>
          <a:lstStyle>
            <a:lvl1pPr algn="ctr">
              <a:defRPr sz="2800"/>
            </a:lvl1pPr>
          </a:lstStyle>
          <a:p>
            <a:fld id="{AE79121C-7CDA-4CB6-81B7-2AC16635ED7F}" type="slidenum">
              <a:rPr lang="fa-IR" smtClean="0"/>
              <a:t>‹#›</a:t>
            </a:fld>
            <a:endParaRPr lang="fa-IR"/>
          </a:p>
        </p:txBody>
      </p:sp>
    </p:spTree>
    <p:extLst>
      <p:ext uri="{BB962C8B-B14F-4D97-AF65-F5344CB8AC3E}">
        <p14:creationId xmlns:p14="http://schemas.microsoft.com/office/powerpoint/2010/main" val="32997356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Panoramic Picture with Caption">
    <p:spTree>
      <p:nvGrpSpPr>
        <p:cNvPr id="1" name=""/>
        <p:cNvGrpSpPr/>
        <p:nvPr/>
      </p:nvGrpSpPr>
      <p:grpSpPr>
        <a:xfrm>
          <a:off x="0" y="0"/>
          <a:ext cx="0" cy="0"/>
          <a:chOff x="0" y="0"/>
          <a:chExt cx="0" cy="0"/>
        </a:xfrm>
      </p:grpSpPr>
      <p:grpSp>
        <p:nvGrpSpPr>
          <p:cNvPr id="8" name="Group 7"/>
          <p:cNvGrpSpPr/>
          <p:nvPr/>
        </p:nvGrpSpPr>
        <p:grpSpPr>
          <a:xfrm>
            <a:off x="-1588" y="0"/>
            <a:ext cx="9145588" cy="6860798"/>
            <a:chOff x="-1588" y="0"/>
            <a:chExt cx="9145588" cy="6860798"/>
          </a:xfrm>
        </p:grpSpPr>
        <p:sp>
          <p:nvSpPr>
            <p:cNvPr id="12" name="Rectangle 11"/>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10204164">
              <a:off x="426788" y="4564241"/>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6" name="Rectangle 15"/>
            <p:cNvSpPr/>
            <p:nvPr/>
          </p:nvSpPr>
          <p:spPr>
            <a:xfrm>
              <a:off x="421503" y="402165"/>
              <a:ext cx="8327939" cy="314113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bwMode="gray">
            <a:xfrm rot="10800000">
              <a:off x="485023" y="2670079"/>
              <a:ext cx="8182128" cy="2130508"/>
            </a:xfrm>
            <a:custGeom>
              <a:avLst/>
              <a:gdLst/>
              <a:ahLst/>
              <a:cxnLst/>
              <a:rect l="l" t="t" r="r" b="b"/>
              <a:pathLst>
                <a:path w="10000" h="9621">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bg1"/>
            </a:solidFill>
            <a:ln>
              <a:noFill/>
            </a:ln>
          </p:spPr>
        </p:sp>
        <p:sp>
          <p:nvSpPr>
            <p:cNvPr id="20"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1"/>
          <p:cNvSpPr>
            <a:spLocks noGrp="1"/>
          </p:cNvSpPr>
          <p:nvPr>
            <p:ph type="title"/>
          </p:nvPr>
        </p:nvSpPr>
        <p:spPr>
          <a:xfrm>
            <a:off x="866441" y="4961454"/>
            <a:ext cx="6422004"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66441" y="685800"/>
            <a:ext cx="6422004"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bwMode="gray">
          <a:xfrm>
            <a:off x="866440" y="5528192"/>
            <a:ext cx="6422004"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C182D38-A2CA-4F1B-AE1C-1710DA3F1836}" type="datetimeFigureOut">
              <a:rPr lang="fa-IR" smtClean="0"/>
              <a:t>16/04/1441</a:t>
            </a:fld>
            <a:endParaRPr lang="fa-IR"/>
          </a:p>
        </p:txBody>
      </p:sp>
      <p:sp>
        <p:nvSpPr>
          <p:cNvPr id="6" name="Footer Placeholder 5"/>
          <p:cNvSpPr>
            <a:spLocks noGrp="1"/>
          </p:cNvSpPr>
          <p:nvPr>
            <p:ph type="ftr" sz="quarter" idx="11"/>
          </p:nvPr>
        </p:nvSpPr>
        <p:spPr/>
        <p:txBody>
          <a:bodyPr/>
          <a:lstStyle/>
          <a:p>
            <a:endParaRPr lang="fa-IR"/>
          </a:p>
        </p:txBody>
      </p:sp>
      <p:sp>
        <p:nvSpPr>
          <p:cNvPr id="10" name="Rectangle 9"/>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a:xfrm>
            <a:off x="7678616" y="295730"/>
            <a:ext cx="791308" cy="767687"/>
          </a:xfrm>
          <a:prstGeom prst="rect">
            <a:avLst/>
          </a:prstGeom>
        </p:spPr>
        <p:txBody>
          <a:bodyPr/>
          <a:lstStyle>
            <a:lvl1pPr algn="ctr">
              <a:defRPr sz="2800"/>
            </a:lvl1pPr>
          </a:lstStyle>
          <a:p>
            <a:fld id="{AE79121C-7CDA-4CB6-81B7-2AC16635ED7F}" type="slidenum">
              <a:rPr lang="fa-IR" smtClean="0"/>
              <a:t>‹#›</a:t>
            </a:fld>
            <a:endParaRPr lang="fa-IR"/>
          </a:p>
        </p:txBody>
      </p:sp>
    </p:spTree>
    <p:extLst>
      <p:ext uri="{BB962C8B-B14F-4D97-AF65-F5344CB8AC3E}">
        <p14:creationId xmlns:p14="http://schemas.microsoft.com/office/powerpoint/2010/main" val="16478388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3" name="Group 2"/>
          <p:cNvGrpSpPr/>
          <p:nvPr/>
        </p:nvGrpSpPr>
        <p:grpSpPr>
          <a:xfrm>
            <a:off x="-1588" y="0"/>
            <a:ext cx="9145588" cy="6860798"/>
            <a:chOff x="-1588" y="0"/>
            <a:chExt cx="9145588" cy="6860798"/>
          </a:xfrm>
        </p:grpSpPr>
        <p:sp>
          <p:nvSpPr>
            <p:cNvPr id="12" name="Rectangle 11"/>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21010068">
              <a:off x="6359946" y="2780895"/>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Rectangle 8"/>
            <p:cNvSpPr/>
            <p:nvPr/>
          </p:nvSpPr>
          <p:spPr>
            <a:xfrm>
              <a:off x="485023" y="4343399"/>
              <a:ext cx="8182128" cy="211243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bwMode="gray">
            <a:xfrm>
              <a:off x="485023" y="2854646"/>
              <a:ext cx="8182128" cy="2130508"/>
            </a:xfrm>
            <a:custGeom>
              <a:avLst/>
              <a:gdLst/>
              <a:ahLst/>
              <a:cxnLst/>
              <a:rect l="l" t="t" r="r" b="b"/>
              <a:pathLst>
                <a:path w="10000" h="9621">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bg1"/>
            </a:solidFill>
            <a:ln>
              <a:noFill/>
            </a:ln>
          </p:spPr>
        </p:sp>
        <p:sp>
          <p:nvSpPr>
            <p:cNvPr id="19"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1"/>
          <p:cNvSpPr>
            <a:spLocks noGrp="1"/>
          </p:cNvSpPr>
          <p:nvPr>
            <p:ph type="title"/>
          </p:nvPr>
        </p:nvSpPr>
        <p:spPr>
          <a:xfrm>
            <a:off x="866440" y="927100"/>
            <a:ext cx="6422005" cy="1692720"/>
          </a:xfrm>
        </p:spPr>
        <p:txBody>
          <a:bodyPr/>
          <a:lstStyle>
            <a:lvl1pPr>
              <a:defRPr sz="3600"/>
            </a:lvl1pPr>
          </a:lstStyle>
          <a:p>
            <a:r>
              <a:rPr lang="en-US" smtClean="0"/>
              <a:t>Click to edit Master title style</a:t>
            </a:r>
            <a:endParaRPr lang="en-US" dirty="0"/>
          </a:p>
        </p:txBody>
      </p:sp>
      <p:sp>
        <p:nvSpPr>
          <p:cNvPr id="13" name="Text Placeholder 3"/>
          <p:cNvSpPr>
            <a:spLocks noGrp="1"/>
          </p:cNvSpPr>
          <p:nvPr>
            <p:ph type="body" sz="half" idx="2"/>
          </p:nvPr>
        </p:nvSpPr>
        <p:spPr>
          <a:xfrm>
            <a:off x="866440" y="3488023"/>
            <a:ext cx="6422005" cy="2536857"/>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C182D38-A2CA-4F1B-AE1C-1710DA3F1836}" type="datetimeFigureOut">
              <a:rPr lang="fa-IR" smtClean="0"/>
              <a:t>16/04/1441</a:t>
            </a:fld>
            <a:endParaRPr lang="fa-IR"/>
          </a:p>
        </p:txBody>
      </p:sp>
      <p:sp>
        <p:nvSpPr>
          <p:cNvPr id="5" name="Footer Placeholder 4"/>
          <p:cNvSpPr>
            <a:spLocks noGrp="1"/>
          </p:cNvSpPr>
          <p:nvPr>
            <p:ph type="ftr" sz="quarter" idx="11"/>
          </p:nvPr>
        </p:nvSpPr>
        <p:spPr/>
        <p:txBody>
          <a:bodyPr/>
          <a:lstStyle/>
          <a:p>
            <a:endParaRPr lang="fa-IR"/>
          </a:p>
        </p:txBody>
      </p:sp>
      <p:sp>
        <p:nvSpPr>
          <p:cNvPr id="8" name="Rectangle 7"/>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7678616" y="295730"/>
            <a:ext cx="791308" cy="767687"/>
          </a:xfrm>
          <a:prstGeom prst="rect">
            <a:avLst/>
          </a:prstGeom>
        </p:spPr>
        <p:txBody>
          <a:bodyPr/>
          <a:lstStyle>
            <a:lvl1pPr algn="ctr">
              <a:defRPr sz="2800"/>
            </a:lvl1pPr>
          </a:lstStyle>
          <a:p>
            <a:fld id="{AE79121C-7CDA-4CB6-81B7-2AC16635ED7F}" type="slidenum">
              <a:rPr lang="fa-IR" smtClean="0"/>
              <a:t>‹#›</a:t>
            </a:fld>
            <a:endParaRPr lang="fa-IR"/>
          </a:p>
        </p:txBody>
      </p:sp>
    </p:spTree>
    <p:extLst>
      <p:ext uri="{BB962C8B-B14F-4D97-AF65-F5344CB8AC3E}">
        <p14:creationId xmlns:p14="http://schemas.microsoft.com/office/powerpoint/2010/main" val="10131362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1588" y="0"/>
            <a:ext cx="9145588" cy="6860798"/>
            <a:chOff x="-1588" y="0"/>
            <a:chExt cx="9145588" cy="6860798"/>
          </a:xfrm>
        </p:grpSpPr>
        <p:sp>
          <p:nvSpPr>
            <p:cNvPr id="13" name="Rectangle 12"/>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21010068">
              <a:off x="6359946" y="4309201"/>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10"/>
            <p:cNvSpPr/>
            <p:nvPr/>
          </p:nvSpPr>
          <p:spPr bwMode="gray">
            <a:xfrm>
              <a:off x="485023" y="4381500"/>
              <a:ext cx="8182128" cy="2130508"/>
            </a:xfrm>
            <a:custGeom>
              <a:avLst/>
              <a:gdLst/>
              <a:ahLst/>
              <a:cxnLst/>
              <a:rect l="l" t="t" r="r" b="b"/>
              <a:pathLst>
                <a:path w="10000" h="9621">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bg1"/>
            </a:solidFill>
            <a:ln>
              <a:noFill/>
            </a:ln>
          </p:spPr>
        </p:sp>
        <p:sp>
          <p:nvSpPr>
            <p:cNvPr id="24"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3" name="TextBox 22"/>
          <p:cNvSpPr txBox="1"/>
          <p:nvPr/>
        </p:nvSpPr>
        <p:spPr bwMode="gray">
          <a:xfrm>
            <a:off x="647430" y="651690"/>
            <a:ext cx="601591" cy="1323439"/>
          </a:xfrm>
          <a:prstGeom prst="rect">
            <a:avLst/>
          </a:prstGeom>
          <a:noFill/>
        </p:spPr>
        <p:txBody>
          <a:bodyPr wrap="square" rtlCol="0">
            <a:spAutoFit/>
          </a:bodyPr>
          <a:lstStyle/>
          <a:p>
            <a:pPr algn="r"/>
            <a:r>
              <a:rPr lang="en-US" sz="8000" b="0" i="0" dirty="0">
                <a:solidFill>
                  <a:schemeClr val="accent1">
                    <a:lumMod val="60000"/>
                    <a:lumOff val="40000"/>
                  </a:schemeClr>
                </a:solidFill>
                <a:latin typeface="Arial"/>
                <a:cs typeface="Arial"/>
              </a:rPr>
              <a:t>“</a:t>
            </a:r>
          </a:p>
        </p:txBody>
      </p:sp>
      <p:sp>
        <p:nvSpPr>
          <p:cNvPr id="14" name="TextBox 13"/>
          <p:cNvSpPr txBox="1"/>
          <p:nvPr/>
        </p:nvSpPr>
        <p:spPr bwMode="gray">
          <a:xfrm>
            <a:off x="7069418" y="2900292"/>
            <a:ext cx="619063" cy="1323439"/>
          </a:xfrm>
          <a:prstGeom prst="rect">
            <a:avLst/>
          </a:prstGeom>
          <a:noFill/>
        </p:spPr>
        <p:txBody>
          <a:bodyPr wrap="square" rtlCol="0">
            <a:spAutoFit/>
          </a:bodyPr>
          <a:lstStyle/>
          <a:p>
            <a:pPr algn="r"/>
            <a:r>
              <a:rPr lang="en-US" sz="80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128060" y="927099"/>
            <a:ext cx="6160385" cy="2882179"/>
          </a:xfrm>
        </p:spPr>
        <p:txBody>
          <a:bodyPr anchor="ctr"/>
          <a:lstStyle>
            <a:lvl1pPr>
              <a:defRPr sz="3600"/>
            </a:lvl1pPr>
          </a:lstStyle>
          <a:p>
            <a:r>
              <a:rPr lang="en-US" smtClean="0"/>
              <a:t>Click to edit Master title style</a:t>
            </a:r>
            <a:endParaRPr lang="en-US" dirty="0"/>
          </a:p>
        </p:txBody>
      </p:sp>
      <p:sp>
        <p:nvSpPr>
          <p:cNvPr id="17" name="Text Placeholder 3"/>
          <p:cNvSpPr>
            <a:spLocks noGrp="1"/>
          </p:cNvSpPr>
          <p:nvPr>
            <p:ph type="body" sz="half" idx="13"/>
          </p:nvPr>
        </p:nvSpPr>
        <p:spPr bwMode="gray">
          <a:xfrm>
            <a:off x="1387278" y="3809278"/>
            <a:ext cx="5646143" cy="333113"/>
          </a:xfrm>
        </p:spPr>
        <p:txBody>
          <a:bodyPr>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6" name="Text Placeholder 3"/>
          <p:cNvSpPr>
            <a:spLocks noGrp="1"/>
          </p:cNvSpPr>
          <p:nvPr>
            <p:ph type="body" sz="half" idx="2"/>
          </p:nvPr>
        </p:nvSpPr>
        <p:spPr>
          <a:xfrm>
            <a:off x="866440" y="5000816"/>
            <a:ext cx="6343673" cy="1010619"/>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C182D38-A2CA-4F1B-AE1C-1710DA3F1836}" type="datetimeFigureOut">
              <a:rPr lang="fa-IR" smtClean="0"/>
              <a:t>16/04/1441</a:t>
            </a:fld>
            <a:endParaRPr lang="fa-IR"/>
          </a:p>
        </p:txBody>
      </p:sp>
      <p:sp>
        <p:nvSpPr>
          <p:cNvPr id="5" name="Footer Placeholder 4"/>
          <p:cNvSpPr>
            <a:spLocks noGrp="1"/>
          </p:cNvSpPr>
          <p:nvPr>
            <p:ph type="ftr" sz="quarter" idx="11"/>
          </p:nvPr>
        </p:nvSpPr>
        <p:spPr/>
        <p:txBody>
          <a:bodyPr/>
          <a:lstStyle/>
          <a:p>
            <a:endParaRPr lang="fa-IR"/>
          </a:p>
        </p:txBody>
      </p:sp>
      <p:sp>
        <p:nvSpPr>
          <p:cNvPr id="9" name="Rectangle 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7678616" y="295730"/>
            <a:ext cx="791308" cy="767687"/>
          </a:xfrm>
          <a:prstGeom prst="rect">
            <a:avLst/>
          </a:prstGeom>
        </p:spPr>
        <p:txBody>
          <a:bodyPr/>
          <a:lstStyle>
            <a:lvl1pPr algn="ctr">
              <a:defRPr sz="2800"/>
            </a:lvl1pPr>
          </a:lstStyle>
          <a:p>
            <a:fld id="{AE79121C-7CDA-4CB6-81B7-2AC16635ED7F}" type="slidenum">
              <a:rPr lang="fa-IR" smtClean="0"/>
              <a:t>‹#›</a:t>
            </a:fld>
            <a:endParaRPr lang="fa-IR"/>
          </a:p>
        </p:txBody>
      </p:sp>
    </p:spTree>
    <p:extLst>
      <p:ext uri="{BB962C8B-B14F-4D97-AF65-F5344CB8AC3E}">
        <p14:creationId xmlns:p14="http://schemas.microsoft.com/office/powerpoint/2010/main" val="28496894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1588" y="0"/>
            <a:ext cx="9145588" cy="6860798"/>
            <a:chOff x="-1588" y="0"/>
            <a:chExt cx="9145588" cy="6860798"/>
          </a:xfrm>
        </p:grpSpPr>
        <p:sp>
          <p:nvSpPr>
            <p:cNvPr id="10" name="Rectangle 9"/>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Freeform 5"/>
            <p:cNvSpPr/>
            <p:nvPr/>
          </p:nvSpPr>
          <p:spPr bwMode="gray">
            <a:xfrm rot="21010068">
              <a:off x="6359946" y="4311243"/>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7"/>
            <p:cNvSpPr/>
            <p:nvPr/>
          </p:nvSpPr>
          <p:spPr bwMode="gray">
            <a:xfrm>
              <a:off x="485023" y="4381500"/>
              <a:ext cx="8182128" cy="2130508"/>
            </a:xfrm>
            <a:custGeom>
              <a:avLst/>
              <a:gdLst/>
              <a:ahLst/>
              <a:cxnLst/>
              <a:rect l="l" t="t" r="r" b="b"/>
              <a:pathLst>
                <a:path w="10000" h="9621">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bg1"/>
            </a:solidFill>
            <a:ln>
              <a:noFill/>
            </a:ln>
          </p:spPr>
        </p:sp>
        <p:sp>
          <p:nvSpPr>
            <p:cNvPr id="17"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1"/>
          <p:cNvSpPr>
            <a:spLocks noGrp="1"/>
          </p:cNvSpPr>
          <p:nvPr>
            <p:ph type="title"/>
          </p:nvPr>
        </p:nvSpPr>
        <p:spPr>
          <a:xfrm>
            <a:off x="866440" y="2057400"/>
            <a:ext cx="6422005" cy="20955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1" y="5024908"/>
            <a:ext cx="6422004" cy="994891"/>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C182D38-A2CA-4F1B-AE1C-1710DA3F1836}" type="datetimeFigureOut">
              <a:rPr lang="fa-IR" smtClean="0"/>
              <a:t>16/04/1441</a:t>
            </a:fld>
            <a:endParaRPr lang="fa-IR"/>
          </a:p>
        </p:txBody>
      </p:sp>
      <p:sp>
        <p:nvSpPr>
          <p:cNvPr id="5" name="Footer Placeholder 4"/>
          <p:cNvSpPr>
            <a:spLocks noGrp="1"/>
          </p:cNvSpPr>
          <p:nvPr>
            <p:ph type="ftr" sz="quarter" idx="11"/>
          </p:nvPr>
        </p:nvSpPr>
        <p:spPr/>
        <p:txBody>
          <a:bodyPr/>
          <a:lstStyle/>
          <a:p>
            <a:endParaRPr lang="fa-IR"/>
          </a:p>
        </p:txBody>
      </p:sp>
      <p:sp>
        <p:nvSpPr>
          <p:cNvPr id="7" name="Rectangle 6"/>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7678616" y="295730"/>
            <a:ext cx="791308" cy="767687"/>
          </a:xfrm>
          <a:prstGeom prst="rect">
            <a:avLst/>
          </a:prstGeom>
        </p:spPr>
        <p:txBody>
          <a:bodyPr/>
          <a:lstStyle>
            <a:lvl1pPr algn="ctr">
              <a:defRPr sz="2800"/>
            </a:lvl1pPr>
          </a:lstStyle>
          <a:p>
            <a:fld id="{AE79121C-7CDA-4CB6-81B7-2AC16635ED7F}" type="slidenum">
              <a:rPr lang="fa-IR" smtClean="0"/>
              <a:t>‹#›</a:t>
            </a:fld>
            <a:endParaRPr lang="fa-IR"/>
          </a:p>
        </p:txBody>
      </p:sp>
    </p:spTree>
    <p:extLst>
      <p:ext uri="{BB962C8B-B14F-4D97-AF65-F5344CB8AC3E}">
        <p14:creationId xmlns:p14="http://schemas.microsoft.com/office/powerpoint/2010/main" val="17589228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866440" y="927100"/>
            <a:ext cx="6423593" cy="709864"/>
          </a:xfrm>
        </p:spPr>
        <p:txBody>
          <a:bodyPr/>
          <a:lstStyle>
            <a:lvl1pPr>
              <a:defRPr sz="3200"/>
            </a:lvl1pPr>
          </a:lstStyle>
          <a:p>
            <a:r>
              <a:rPr lang="en-US" smtClean="0"/>
              <a:t>Click to edit Master title style</a:t>
            </a:r>
            <a:endParaRPr lang="en-US" dirty="0"/>
          </a:p>
        </p:txBody>
      </p:sp>
      <p:sp>
        <p:nvSpPr>
          <p:cNvPr id="3" name="Text Placeholder 2"/>
          <p:cNvSpPr>
            <a:spLocks noGrp="1"/>
          </p:cNvSpPr>
          <p:nvPr>
            <p:ph type="body" idx="1"/>
          </p:nvPr>
        </p:nvSpPr>
        <p:spPr>
          <a:xfrm>
            <a:off x="866440" y="2489200"/>
            <a:ext cx="2313432" cy="657962"/>
          </a:xfrm>
        </p:spPr>
        <p:txBody>
          <a:bodyPr anchor="b">
            <a:noAutofit/>
          </a:bodyPr>
          <a:lstStyle>
            <a:lvl1pPr marL="0" indent="0">
              <a:buNone/>
              <a:defRPr sz="20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2" name="Text Placeholder 3"/>
          <p:cNvSpPr>
            <a:spLocks noGrp="1"/>
          </p:cNvSpPr>
          <p:nvPr>
            <p:ph type="body" sz="half" idx="15"/>
          </p:nvPr>
        </p:nvSpPr>
        <p:spPr>
          <a:xfrm>
            <a:off x="866440" y="3147164"/>
            <a:ext cx="2313432" cy="2888366"/>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405614" y="2489200"/>
            <a:ext cx="2318918" cy="657962"/>
          </a:xfrm>
        </p:spPr>
        <p:txBody>
          <a:bodyPr anchor="b">
            <a:noAutofit/>
          </a:bodyPr>
          <a:lstStyle>
            <a:lvl1pPr marL="0" indent="0">
              <a:buNone/>
              <a:defRPr sz="20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Text Placeholder 3"/>
          <p:cNvSpPr>
            <a:spLocks noGrp="1"/>
          </p:cNvSpPr>
          <p:nvPr>
            <p:ph type="body" sz="half" idx="16"/>
          </p:nvPr>
        </p:nvSpPr>
        <p:spPr>
          <a:xfrm>
            <a:off x="3408471" y="3147164"/>
            <a:ext cx="2318918" cy="2888366"/>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958642" y="2489200"/>
            <a:ext cx="2318918" cy="657962"/>
          </a:xfrm>
        </p:spPr>
        <p:txBody>
          <a:bodyPr anchor="b">
            <a:noAutofit/>
          </a:bodyPr>
          <a:lstStyle>
            <a:lvl1pPr marL="0" indent="0">
              <a:buNone/>
              <a:defRPr sz="20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4" name="Text Placeholder 3"/>
          <p:cNvSpPr>
            <a:spLocks noGrp="1"/>
          </p:cNvSpPr>
          <p:nvPr>
            <p:ph type="body" sz="half" idx="17"/>
          </p:nvPr>
        </p:nvSpPr>
        <p:spPr>
          <a:xfrm>
            <a:off x="5960935" y="3147164"/>
            <a:ext cx="2316625" cy="2888366"/>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294530" y="2489201"/>
            <a:ext cx="0" cy="3546328"/>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849521" y="2489201"/>
            <a:ext cx="0" cy="3546328"/>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7C182D38-A2CA-4F1B-AE1C-1710DA3F1836}" type="datetimeFigureOut">
              <a:rPr lang="fa-IR" smtClean="0"/>
              <a:t>16/04/1441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a:xfrm>
            <a:off x="7678616" y="295730"/>
            <a:ext cx="791308" cy="767687"/>
          </a:xfrm>
          <a:prstGeom prst="rect">
            <a:avLst/>
          </a:prstGeom>
        </p:spPr>
        <p:txBody>
          <a:bodyPr/>
          <a:lstStyle>
            <a:lvl1pPr algn="ctr">
              <a:defRPr sz="2800"/>
            </a:lvl1pPr>
          </a:lstStyle>
          <a:p>
            <a:fld id="{AE79121C-7CDA-4CB6-81B7-2AC16635ED7F}" type="slidenum">
              <a:rPr lang="fa-IR" smtClean="0"/>
              <a:t>‹#›</a:t>
            </a:fld>
            <a:endParaRPr lang="fa-IR"/>
          </a:p>
        </p:txBody>
      </p:sp>
    </p:spTree>
    <p:extLst>
      <p:ext uri="{BB962C8B-B14F-4D97-AF65-F5344CB8AC3E}">
        <p14:creationId xmlns:p14="http://schemas.microsoft.com/office/powerpoint/2010/main" val="25077505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866440" y="927100"/>
            <a:ext cx="6345260" cy="709864"/>
          </a:xfrm>
        </p:spPr>
        <p:txBody>
          <a:bodyPr/>
          <a:lstStyle>
            <a:lvl1pPr>
              <a:defRPr sz="3200"/>
            </a:lvl1pPr>
          </a:lstStyle>
          <a:p>
            <a:r>
              <a:rPr lang="en-US" smtClean="0"/>
              <a:t>Click to edit Master title style</a:t>
            </a:r>
            <a:endParaRPr lang="en-US" dirty="0"/>
          </a:p>
        </p:txBody>
      </p:sp>
      <p:sp>
        <p:nvSpPr>
          <p:cNvPr id="3" name="Text Placeholder 2"/>
          <p:cNvSpPr>
            <a:spLocks noGrp="1"/>
          </p:cNvSpPr>
          <p:nvPr>
            <p:ph type="body" idx="1"/>
          </p:nvPr>
        </p:nvSpPr>
        <p:spPr>
          <a:xfrm>
            <a:off x="866440" y="4179596"/>
            <a:ext cx="2313432" cy="657962"/>
          </a:xfrm>
        </p:spPr>
        <p:txBody>
          <a:bodyPr anchor="b">
            <a:noAutofit/>
          </a:bodyPr>
          <a:lstStyle>
            <a:lvl1pPr marL="0" indent="0">
              <a:buNone/>
              <a:defRPr sz="20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2" name="Picture Placeholder 2"/>
          <p:cNvSpPr>
            <a:spLocks noGrp="1" noChangeAspect="1"/>
          </p:cNvSpPr>
          <p:nvPr>
            <p:ph type="pic" idx="15"/>
          </p:nvPr>
        </p:nvSpPr>
        <p:spPr>
          <a:xfrm>
            <a:off x="1019055" y="2489200"/>
            <a:ext cx="2015144" cy="1447342"/>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8"/>
          </p:nvPr>
        </p:nvSpPr>
        <p:spPr>
          <a:xfrm>
            <a:off x="866439" y="4837558"/>
            <a:ext cx="2313432" cy="1187321"/>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411125" y="4179595"/>
            <a:ext cx="2318918" cy="657962"/>
          </a:xfrm>
        </p:spPr>
        <p:txBody>
          <a:bodyPr anchor="b">
            <a:noAutofit/>
          </a:bodyPr>
          <a:lstStyle>
            <a:lvl1pPr marL="0" indent="0">
              <a:buNone/>
              <a:defRPr sz="20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8" name="Picture Placeholder 2"/>
          <p:cNvSpPr>
            <a:spLocks noGrp="1" noChangeAspect="1"/>
          </p:cNvSpPr>
          <p:nvPr>
            <p:ph type="pic" idx="21"/>
          </p:nvPr>
        </p:nvSpPr>
        <p:spPr>
          <a:xfrm>
            <a:off x="3553189" y="2489200"/>
            <a:ext cx="2015144" cy="1447342"/>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3411125" y="4848208"/>
            <a:ext cx="2318918" cy="1187321"/>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958642" y="4179596"/>
            <a:ext cx="2318918" cy="657962"/>
          </a:xfrm>
        </p:spPr>
        <p:txBody>
          <a:bodyPr anchor="b">
            <a:noAutofit/>
          </a:bodyPr>
          <a:lstStyle>
            <a:lvl1pPr marL="0" indent="0">
              <a:buNone/>
              <a:defRPr sz="20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9" name="Picture Placeholder 2"/>
          <p:cNvSpPr>
            <a:spLocks noGrp="1" noChangeAspect="1"/>
          </p:cNvSpPr>
          <p:nvPr>
            <p:ph type="pic" idx="22"/>
          </p:nvPr>
        </p:nvSpPr>
        <p:spPr>
          <a:xfrm>
            <a:off x="6108641" y="2489200"/>
            <a:ext cx="2015144" cy="1447342"/>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5958642" y="4837558"/>
            <a:ext cx="2318918" cy="1187321"/>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40" name="Straight Connector 39"/>
          <p:cNvCxnSpPr/>
          <p:nvPr/>
        </p:nvCxnSpPr>
        <p:spPr>
          <a:xfrm>
            <a:off x="3290019" y="2489201"/>
            <a:ext cx="0" cy="3546328"/>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p:nvCxnSpPr>
        <p:spPr>
          <a:xfrm>
            <a:off x="5849521" y="2489201"/>
            <a:ext cx="0" cy="3546328"/>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7C182D38-A2CA-4F1B-AE1C-1710DA3F1836}" type="datetimeFigureOut">
              <a:rPr lang="fa-IR" smtClean="0"/>
              <a:t>16/04/1441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a:xfrm>
            <a:off x="7678616" y="295730"/>
            <a:ext cx="791308" cy="767687"/>
          </a:xfrm>
          <a:prstGeom prst="rect">
            <a:avLst/>
          </a:prstGeom>
        </p:spPr>
        <p:txBody>
          <a:bodyPr/>
          <a:lstStyle>
            <a:lvl1pPr algn="ctr">
              <a:defRPr sz="2800"/>
            </a:lvl1pPr>
          </a:lstStyle>
          <a:p>
            <a:fld id="{AE79121C-7CDA-4CB6-81B7-2AC16635ED7F}" type="slidenum">
              <a:rPr lang="fa-IR" smtClean="0"/>
              <a:t>‹#›</a:t>
            </a:fld>
            <a:endParaRPr lang="fa-IR"/>
          </a:p>
        </p:txBody>
      </p:sp>
    </p:spTree>
    <p:extLst>
      <p:ext uri="{BB962C8B-B14F-4D97-AF65-F5344CB8AC3E}">
        <p14:creationId xmlns:p14="http://schemas.microsoft.com/office/powerpoint/2010/main" val="28216484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7621301" y="6387910"/>
            <a:ext cx="990599" cy="228659"/>
          </a:xfrm>
        </p:spPr>
        <p:txBody>
          <a:bodyPr/>
          <a:lstStyle/>
          <a:p>
            <a:fld id="{7C182D38-A2CA-4F1B-AE1C-1710DA3F1836}" type="datetimeFigureOut">
              <a:rPr lang="fa-IR" smtClean="0"/>
              <a:t>16/04/1441</a:t>
            </a:fld>
            <a:endParaRPr lang="fa-IR"/>
          </a:p>
        </p:txBody>
      </p:sp>
      <p:sp>
        <p:nvSpPr>
          <p:cNvPr id="5" name="Footer Placeholder 4"/>
          <p:cNvSpPr>
            <a:spLocks noGrp="1"/>
          </p:cNvSpPr>
          <p:nvPr>
            <p:ph type="ftr" sz="quarter" idx="11"/>
          </p:nvPr>
        </p:nvSpPr>
        <p:spPr>
          <a:xfrm>
            <a:off x="516133" y="6387910"/>
            <a:ext cx="3859795" cy="228660"/>
          </a:xfrm>
        </p:spPr>
        <p:txBody>
          <a:bodyPr/>
          <a:lstStyle/>
          <a:p>
            <a:endParaRPr lang="fa-IR"/>
          </a:p>
        </p:txBody>
      </p:sp>
      <p:sp>
        <p:nvSpPr>
          <p:cNvPr id="6" name="Slide Number Placeholder 5"/>
          <p:cNvSpPr>
            <a:spLocks noGrp="1"/>
          </p:cNvSpPr>
          <p:nvPr>
            <p:ph type="sldNum" sz="quarter" idx="12"/>
          </p:nvPr>
        </p:nvSpPr>
        <p:spPr>
          <a:xfrm>
            <a:off x="7678616" y="295730"/>
            <a:ext cx="791308" cy="767687"/>
          </a:xfrm>
          <a:prstGeom prst="rect">
            <a:avLst/>
          </a:prstGeom>
        </p:spPr>
        <p:txBody>
          <a:bodyPr/>
          <a:lstStyle>
            <a:lvl1pPr algn="ctr">
              <a:defRPr sz="2800"/>
            </a:lvl1pPr>
          </a:lstStyle>
          <a:p>
            <a:fld id="{AE79121C-7CDA-4CB6-81B7-2AC16635ED7F}" type="slidenum">
              <a:rPr lang="fa-IR" smtClean="0"/>
              <a:t>‹#›</a:t>
            </a:fld>
            <a:endParaRPr lang="fa-IR"/>
          </a:p>
        </p:txBody>
      </p:sp>
    </p:spTree>
    <p:extLst>
      <p:ext uri="{BB962C8B-B14F-4D97-AF65-F5344CB8AC3E}">
        <p14:creationId xmlns:p14="http://schemas.microsoft.com/office/powerpoint/2010/main" val="37524815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7" name="Group 6"/>
          <p:cNvGrpSpPr/>
          <p:nvPr/>
        </p:nvGrpSpPr>
        <p:grpSpPr>
          <a:xfrm>
            <a:off x="-1588" y="0"/>
            <a:ext cx="9120420" cy="6860798"/>
            <a:chOff x="-1588" y="0"/>
            <a:chExt cx="9120420" cy="6860798"/>
          </a:xfrm>
        </p:grpSpPr>
        <p:sp>
          <p:nvSpPr>
            <p:cNvPr id="11" name="Rectangle 10"/>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Oval 1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Freeform 5"/>
            <p:cNvSpPr/>
            <p:nvPr/>
          </p:nvSpPr>
          <p:spPr bwMode="gray">
            <a:xfrm rot="4966650">
              <a:off x="4673046" y="5107506"/>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grpSp>
      <p:sp>
        <p:nvSpPr>
          <p:cNvPr id="17" name="Rectangle 16"/>
          <p:cNvSpPr/>
          <p:nvPr/>
        </p:nvSpPr>
        <p:spPr>
          <a:xfrm>
            <a:off x="414867" y="402165"/>
            <a:ext cx="46105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9"/>
          <p:cNvSpPr/>
          <p:nvPr/>
        </p:nvSpPr>
        <p:spPr bwMode="gray">
          <a:xfrm rot="5400000">
            <a:off x="1299309" y="1765596"/>
            <a:ext cx="5995993" cy="3326809"/>
          </a:xfrm>
          <a:custGeom>
            <a:avLst/>
            <a:gdLst/>
            <a:ahLst/>
            <a:cxnLst/>
            <a:rect l="0" t="0" r="r" b="b"/>
            <a:pathLst>
              <a:path w="4960" h="2752">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bg1"/>
          </a:solidFill>
          <a:ln>
            <a:noFill/>
          </a:ln>
        </p:spPr>
      </p:sp>
      <p:sp>
        <p:nvSpPr>
          <p:cNvPr id="18"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sp>
      <p:sp>
        <p:nvSpPr>
          <p:cNvPr id="2" name="Vertical Title 1"/>
          <p:cNvSpPr>
            <a:spLocks noGrp="1"/>
          </p:cNvSpPr>
          <p:nvPr>
            <p:ph type="title" orient="vert"/>
          </p:nvPr>
        </p:nvSpPr>
        <p:spPr>
          <a:xfrm>
            <a:off x="6174928" y="1447799"/>
            <a:ext cx="1113516" cy="4572001"/>
          </a:xfrm>
        </p:spPr>
        <p:txBody>
          <a:bodyPr vert="eaVert" anchor="ctr"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66738" y="1447799"/>
            <a:ext cx="4416936" cy="45720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C182D38-A2CA-4F1B-AE1C-1710DA3F1836}" type="datetimeFigureOut">
              <a:rPr lang="fa-IR" smtClean="0"/>
              <a:t>16/04/1441</a:t>
            </a:fld>
            <a:endParaRPr lang="fa-IR"/>
          </a:p>
        </p:txBody>
      </p:sp>
      <p:sp>
        <p:nvSpPr>
          <p:cNvPr id="5" name="Footer Placeholder 4"/>
          <p:cNvSpPr>
            <a:spLocks noGrp="1"/>
          </p:cNvSpPr>
          <p:nvPr>
            <p:ph type="ftr" sz="quarter" idx="11"/>
          </p:nvPr>
        </p:nvSpPr>
        <p:spPr>
          <a:xfrm>
            <a:off x="538546" y="6365498"/>
            <a:ext cx="3859795" cy="228660"/>
          </a:xfrm>
        </p:spPr>
        <p:txBody>
          <a:bodyPr/>
          <a:lstStyle/>
          <a:p>
            <a:endParaRPr lang="fa-IR"/>
          </a:p>
        </p:txBody>
      </p:sp>
      <p:sp>
        <p:nvSpPr>
          <p:cNvPr id="9" name="Rectangle 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7678616" y="295730"/>
            <a:ext cx="791308" cy="767687"/>
          </a:xfrm>
          <a:prstGeom prst="rect">
            <a:avLst/>
          </a:prstGeom>
        </p:spPr>
        <p:txBody>
          <a:bodyPr/>
          <a:lstStyle>
            <a:lvl1pPr algn="ctr">
              <a:defRPr sz="2800"/>
            </a:lvl1pPr>
          </a:lstStyle>
          <a:p>
            <a:fld id="{AE79121C-7CDA-4CB6-81B7-2AC16635ED7F}" type="slidenum">
              <a:rPr lang="fa-IR" smtClean="0"/>
              <a:t>‹#›</a:t>
            </a:fld>
            <a:endParaRPr lang="fa-IR"/>
          </a:p>
        </p:txBody>
      </p:sp>
    </p:spTree>
    <p:extLst>
      <p:ext uri="{BB962C8B-B14F-4D97-AF65-F5344CB8AC3E}">
        <p14:creationId xmlns:p14="http://schemas.microsoft.com/office/powerpoint/2010/main" val="28363158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65970" y="927098"/>
            <a:ext cx="6343672" cy="709865"/>
          </a:xfrm>
        </p:spPr>
        <p:txBody>
          <a:bodyPr anchor="ctr"/>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C182D38-A2CA-4F1B-AE1C-1710DA3F1836}" type="datetimeFigureOut">
              <a:rPr lang="fa-IR" smtClean="0"/>
              <a:t>16/04/1441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a:xfrm>
            <a:off x="7678616" y="295730"/>
            <a:ext cx="791308" cy="767687"/>
          </a:xfrm>
          <a:prstGeom prst="rect">
            <a:avLst/>
          </a:prstGeom>
        </p:spPr>
        <p:txBody>
          <a:bodyPr anchor="b"/>
          <a:lstStyle>
            <a:lvl1pPr algn="ctr">
              <a:defRPr sz="2800"/>
            </a:lvl1pPr>
          </a:lstStyle>
          <a:p>
            <a:fld id="{AE79121C-7CDA-4CB6-81B7-2AC16635ED7F}" type="slidenum">
              <a:rPr lang="fa-IR" smtClean="0"/>
              <a:t>‹#›</a:t>
            </a:fld>
            <a:endParaRPr lang="fa-IR"/>
          </a:p>
        </p:txBody>
      </p:sp>
    </p:spTree>
    <p:extLst>
      <p:ext uri="{BB962C8B-B14F-4D97-AF65-F5344CB8AC3E}">
        <p14:creationId xmlns:p14="http://schemas.microsoft.com/office/powerpoint/2010/main" val="21651446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7" name="Group 6"/>
          <p:cNvGrpSpPr/>
          <p:nvPr/>
        </p:nvGrpSpPr>
        <p:grpSpPr>
          <a:xfrm>
            <a:off x="-1588" y="0"/>
            <a:ext cx="9145588" cy="6860798"/>
            <a:chOff x="-1588" y="0"/>
            <a:chExt cx="9145588" cy="6860798"/>
          </a:xfrm>
        </p:grpSpPr>
        <p:sp>
          <p:nvSpPr>
            <p:cNvPr id="12" name="Rectangle 11"/>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5283673" y="402165"/>
              <a:ext cx="3465769"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bwMode="gray">
            <a:xfrm rot="16200000">
              <a:off x="3105027" y="1765596"/>
              <a:ext cx="5995993" cy="3326809"/>
            </a:xfrm>
            <a:custGeom>
              <a:avLst/>
              <a:gdLst/>
              <a:ahLst/>
              <a:cxnLst/>
              <a:rect l="0" t="0" r="r" b="b"/>
              <a:pathLst>
                <a:path w="4960" h="2752">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bg1"/>
            </a:solidFill>
            <a:ln>
              <a:noFill/>
            </a:ln>
          </p:spPr>
        </p:sp>
        <p:sp>
          <p:nvSpPr>
            <p:cNvPr id="18" name="Freeform 5"/>
            <p:cNvSpPr/>
            <p:nvPr/>
          </p:nvSpPr>
          <p:spPr bwMode="gray">
            <a:xfrm rot="15687606">
              <a:off x="3320102" y="1458373"/>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1"/>
          <p:cNvSpPr>
            <a:spLocks noGrp="1"/>
          </p:cNvSpPr>
          <p:nvPr>
            <p:ph type="title"/>
          </p:nvPr>
        </p:nvSpPr>
        <p:spPr>
          <a:xfrm>
            <a:off x="877534" y="2257588"/>
            <a:ext cx="3090672" cy="3020344"/>
          </a:xfrm>
        </p:spPr>
        <p:txBody>
          <a:bodyPr anchor="ct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5119261" y="2257588"/>
            <a:ext cx="3082516" cy="302034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C182D38-A2CA-4F1B-AE1C-1710DA3F1836}" type="datetimeFigureOut">
              <a:rPr lang="fa-IR" smtClean="0"/>
              <a:t>16/04/1441</a:t>
            </a:fld>
            <a:endParaRPr lang="fa-IR"/>
          </a:p>
        </p:txBody>
      </p:sp>
      <p:sp>
        <p:nvSpPr>
          <p:cNvPr id="5" name="Footer Placeholder 4"/>
          <p:cNvSpPr>
            <a:spLocks noGrp="1"/>
          </p:cNvSpPr>
          <p:nvPr>
            <p:ph type="ftr" sz="quarter" idx="11"/>
          </p:nvPr>
        </p:nvSpPr>
        <p:spPr/>
        <p:txBody>
          <a:bodyPr/>
          <a:lstStyle/>
          <a:p>
            <a:endParaRPr lang="fa-IR"/>
          </a:p>
        </p:txBody>
      </p:sp>
      <p:sp>
        <p:nvSpPr>
          <p:cNvPr id="8" name="Rectangle 7"/>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7678616" y="295730"/>
            <a:ext cx="791308" cy="767687"/>
          </a:xfrm>
          <a:prstGeom prst="rect">
            <a:avLst/>
          </a:prstGeom>
        </p:spPr>
        <p:txBody>
          <a:bodyPr anchor="b"/>
          <a:lstStyle>
            <a:lvl1pPr algn="ctr">
              <a:defRPr sz="2800"/>
            </a:lvl1pPr>
          </a:lstStyle>
          <a:p>
            <a:fld id="{AE79121C-7CDA-4CB6-81B7-2AC16635ED7F}" type="slidenum">
              <a:rPr lang="fa-IR" smtClean="0"/>
              <a:t>‹#›</a:t>
            </a:fld>
            <a:endParaRPr lang="fa-IR"/>
          </a:p>
        </p:txBody>
      </p:sp>
    </p:spTree>
    <p:extLst>
      <p:ext uri="{BB962C8B-B14F-4D97-AF65-F5344CB8AC3E}">
        <p14:creationId xmlns:p14="http://schemas.microsoft.com/office/powerpoint/2010/main" val="24106683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smtClean="0"/>
              <a:t>Click to edit Master title style</a:t>
            </a:r>
            <a:endParaRPr lang="en-US" dirty="0"/>
          </a:p>
        </p:txBody>
      </p:sp>
      <p:sp>
        <p:nvSpPr>
          <p:cNvPr id="3" name="Content Placeholder 2"/>
          <p:cNvSpPr>
            <a:spLocks noGrp="1"/>
          </p:cNvSpPr>
          <p:nvPr>
            <p:ph sz="half" idx="1"/>
          </p:nvPr>
        </p:nvSpPr>
        <p:spPr>
          <a:xfrm>
            <a:off x="866440" y="2489200"/>
            <a:ext cx="3636980" cy="353060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0581" y="2489203"/>
            <a:ext cx="3636980" cy="353060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C182D38-A2CA-4F1B-AE1C-1710DA3F1836}" type="datetimeFigureOut">
              <a:rPr lang="fa-IR" smtClean="0"/>
              <a:t>16/04/1441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a:xfrm>
            <a:off x="7678616" y="295730"/>
            <a:ext cx="791308" cy="767687"/>
          </a:xfrm>
          <a:prstGeom prst="rect">
            <a:avLst/>
          </a:prstGeom>
        </p:spPr>
        <p:txBody>
          <a:bodyPr anchor="b"/>
          <a:lstStyle>
            <a:lvl1pPr algn="ctr">
              <a:defRPr sz="2800"/>
            </a:lvl1pPr>
          </a:lstStyle>
          <a:p>
            <a:fld id="{AE79121C-7CDA-4CB6-81B7-2AC16635ED7F}" type="slidenum">
              <a:rPr lang="fa-IR" smtClean="0"/>
              <a:t>‹#›</a:t>
            </a:fld>
            <a:endParaRPr lang="fa-IR"/>
          </a:p>
        </p:txBody>
      </p:sp>
    </p:spTree>
    <p:extLst>
      <p:ext uri="{BB962C8B-B14F-4D97-AF65-F5344CB8AC3E}">
        <p14:creationId xmlns:p14="http://schemas.microsoft.com/office/powerpoint/2010/main" val="35626080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869918" y="2489200"/>
            <a:ext cx="3633502" cy="759290"/>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66440" y="3248490"/>
            <a:ext cx="3636980" cy="2771311"/>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0581" y="2489200"/>
            <a:ext cx="3636979" cy="756635"/>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0581" y="3245835"/>
            <a:ext cx="3636980" cy="277396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C182D38-A2CA-4F1B-AE1C-1710DA3F1836}" type="datetimeFigureOut">
              <a:rPr lang="fa-IR" smtClean="0"/>
              <a:t>16/04/1441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a:xfrm>
            <a:off x="7678616" y="295730"/>
            <a:ext cx="791308" cy="767687"/>
          </a:xfrm>
          <a:prstGeom prst="rect">
            <a:avLst/>
          </a:prstGeom>
        </p:spPr>
        <p:txBody>
          <a:bodyPr anchor="b"/>
          <a:lstStyle>
            <a:lvl1pPr algn="ctr">
              <a:defRPr sz="2800"/>
            </a:lvl1pPr>
          </a:lstStyle>
          <a:p>
            <a:fld id="{AE79121C-7CDA-4CB6-81B7-2AC16635ED7F}" type="slidenum">
              <a:rPr lang="fa-IR" smtClean="0"/>
              <a:t>‹#›</a:t>
            </a:fld>
            <a:endParaRPr lang="fa-IR"/>
          </a:p>
        </p:txBody>
      </p:sp>
    </p:spTree>
    <p:extLst>
      <p:ext uri="{BB962C8B-B14F-4D97-AF65-F5344CB8AC3E}">
        <p14:creationId xmlns:p14="http://schemas.microsoft.com/office/powerpoint/2010/main" val="37984992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7C182D38-A2CA-4F1B-AE1C-1710DA3F1836}" type="datetimeFigureOut">
              <a:rPr lang="fa-IR" smtClean="0"/>
              <a:t>16/04/1441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a:xfrm>
            <a:off x="7678616" y="295730"/>
            <a:ext cx="791308" cy="767687"/>
          </a:xfrm>
          <a:prstGeom prst="rect">
            <a:avLst/>
          </a:prstGeom>
        </p:spPr>
        <p:txBody>
          <a:bodyPr anchor="b"/>
          <a:lstStyle>
            <a:lvl1pPr algn="ctr">
              <a:defRPr sz="2800"/>
            </a:lvl1pPr>
          </a:lstStyle>
          <a:p>
            <a:fld id="{AE79121C-7CDA-4CB6-81B7-2AC16635ED7F}" type="slidenum">
              <a:rPr lang="fa-IR" smtClean="0"/>
              <a:t>‹#›</a:t>
            </a:fld>
            <a:endParaRPr lang="fa-IR"/>
          </a:p>
        </p:txBody>
      </p:sp>
    </p:spTree>
    <p:extLst>
      <p:ext uri="{BB962C8B-B14F-4D97-AF65-F5344CB8AC3E}">
        <p14:creationId xmlns:p14="http://schemas.microsoft.com/office/powerpoint/2010/main" val="29050611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Date Placeholder 1"/>
          <p:cNvSpPr>
            <a:spLocks noGrp="1"/>
          </p:cNvSpPr>
          <p:nvPr>
            <p:ph type="dt" sz="half" idx="10"/>
          </p:nvPr>
        </p:nvSpPr>
        <p:spPr/>
        <p:txBody>
          <a:bodyPr/>
          <a:lstStyle/>
          <a:p>
            <a:fld id="{7C182D38-A2CA-4F1B-AE1C-1710DA3F1836}" type="datetimeFigureOut">
              <a:rPr lang="fa-IR" smtClean="0"/>
              <a:t>16/04/1441</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a:xfrm>
            <a:off x="7678616" y="295730"/>
            <a:ext cx="791308" cy="767687"/>
          </a:xfrm>
          <a:prstGeom prst="rect">
            <a:avLst/>
          </a:prstGeom>
        </p:spPr>
        <p:txBody>
          <a:bodyPr/>
          <a:lstStyle>
            <a:lvl1pPr algn="ctr">
              <a:defRPr sz="2800"/>
            </a:lvl1pPr>
          </a:lstStyle>
          <a:p>
            <a:fld id="{AE79121C-7CDA-4CB6-81B7-2AC16635ED7F}" type="slidenum">
              <a:rPr lang="fa-IR" smtClean="0"/>
              <a:t>‹#›</a:t>
            </a:fld>
            <a:endParaRPr lang="fa-IR"/>
          </a:p>
        </p:txBody>
      </p:sp>
    </p:spTree>
    <p:extLst>
      <p:ext uri="{BB962C8B-B14F-4D97-AF65-F5344CB8AC3E}">
        <p14:creationId xmlns:p14="http://schemas.microsoft.com/office/powerpoint/2010/main" val="30555920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8" name="Group 7"/>
          <p:cNvGrpSpPr/>
          <p:nvPr/>
        </p:nvGrpSpPr>
        <p:grpSpPr>
          <a:xfrm>
            <a:off x="-1588" y="0"/>
            <a:ext cx="9145588" cy="6860798"/>
            <a:chOff x="-1588" y="0"/>
            <a:chExt cx="9145588" cy="6860798"/>
          </a:xfrm>
        </p:grpSpPr>
        <p:sp>
          <p:nvSpPr>
            <p:cNvPr id="13" name="Rectangle 12"/>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5283673" y="402165"/>
              <a:ext cx="3465769"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bwMode="gray">
            <a:xfrm rot="16200000">
              <a:off x="2548536" y="1765596"/>
              <a:ext cx="5995993" cy="3326809"/>
            </a:xfrm>
            <a:custGeom>
              <a:avLst/>
              <a:gdLst/>
              <a:ahLst/>
              <a:cxnLst/>
              <a:rect l="0" t="0" r="r" b="b"/>
              <a:pathLst>
                <a:path w="4960" h="2752">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bg1"/>
            </a:solidFill>
            <a:ln>
              <a:noFill/>
            </a:ln>
          </p:spPr>
        </p:sp>
        <p:sp>
          <p:nvSpPr>
            <p:cNvPr id="22" name="Freeform 5"/>
            <p:cNvSpPr/>
            <p:nvPr/>
          </p:nvSpPr>
          <p:spPr bwMode="gray">
            <a:xfrm rot="15687606">
              <a:off x="2769747" y="1458373"/>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1"/>
          <p:cNvSpPr>
            <a:spLocks noGrp="1"/>
          </p:cNvSpPr>
          <p:nvPr>
            <p:ph type="title"/>
          </p:nvPr>
        </p:nvSpPr>
        <p:spPr>
          <a:xfrm>
            <a:off x="866440" y="1447800"/>
            <a:ext cx="2712590" cy="1495588"/>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568927" y="1447800"/>
            <a:ext cx="3632850" cy="45720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bwMode="gray">
          <a:xfrm>
            <a:off x="866441" y="3086845"/>
            <a:ext cx="2712589" cy="2933701"/>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C182D38-A2CA-4F1B-AE1C-1710DA3F1836}" type="datetimeFigureOut">
              <a:rPr lang="fa-IR" smtClean="0"/>
              <a:t>16/04/1441</a:t>
            </a:fld>
            <a:endParaRPr lang="fa-IR"/>
          </a:p>
        </p:txBody>
      </p:sp>
      <p:sp>
        <p:nvSpPr>
          <p:cNvPr id="6" name="Footer Placeholder 5"/>
          <p:cNvSpPr>
            <a:spLocks noGrp="1"/>
          </p:cNvSpPr>
          <p:nvPr>
            <p:ph type="ftr" sz="quarter" idx="11"/>
          </p:nvPr>
        </p:nvSpPr>
        <p:spPr/>
        <p:txBody>
          <a:bodyPr/>
          <a:lstStyle/>
          <a:p>
            <a:endParaRPr lang="fa-IR"/>
          </a:p>
        </p:txBody>
      </p:sp>
      <p:sp>
        <p:nvSpPr>
          <p:cNvPr id="9" name="Rectangle 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a:xfrm>
            <a:off x="7678616" y="295730"/>
            <a:ext cx="791308" cy="767687"/>
          </a:xfrm>
          <a:prstGeom prst="rect">
            <a:avLst/>
          </a:prstGeom>
        </p:spPr>
        <p:txBody>
          <a:bodyPr/>
          <a:lstStyle>
            <a:lvl1pPr algn="ctr">
              <a:defRPr sz="2800"/>
            </a:lvl1pPr>
          </a:lstStyle>
          <a:p>
            <a:fld id="{AE79121C-7CDA-4CB6-81B7-2AC16635ED7F}" type="slidenum">
              <a:rPr lang="fa-IR" smtClean="0"/>
              <a:t>‹#›</a:t>
            </a:fld>
            <a:endParaRPr lang="fa-IR"/>
          </a:p>
        </p:txBody>
      </p:sp>
    </p:spTree>
    <p:extLst>
      <p:ext uri="{BB962C8B-B14F-4D97-AF65-F5344CB8AC3E}">
        <p14:creationId xmlns:p14="http://schemas.microsoft.com/office/powerpoint/2010/main" val="20845882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1588" y="0"/>
            <a:ext cx="9145588" cy="6860798"/>
            <a:chOff x="-1588" y="0"/>
            <a:chExt cx="9145588" cy="6860798"/>
          </a:xfrm>
        </p:grpSpPr>
        <p:sp>
          <p:nvSpPr>
            <p:cNvPr id="13" name="Rectangle 12"/>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5283673" y="402165"/>
              <a:ext cx="3465769"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bwMode="gray">
            <a:xfrm rot="16200000">
              <a:off x="2852610" y="1765596"/>
              <a:ext cx="5995993" cy="3326809"/>
            </a:xfrm>
            <a:custGeom>
              <a:avLst/>
              <a:gdLst/>
              <a:ahLst/>
              <a:cxnLst/>
              <a:rect l="0" t="0" r="r" b="b"/>
              <a:pathLst>
                <a:path w="4960" h="2752">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bg1"/>
            </a:solidFill>
            <a:ln>
              <a:noFill/>
            </a:ln>
          </p:spPr>
        </p:sp>
        <p:sp>
          <p:nvSpPr>
            <p:cNvPr id="24" name="Freeform 5"/>
            <p:cNvSpPr/>
            <p:nvPr/>
          </p:nvSpPr>
          <p:spPr bwMode="gray">
            <a:xfrm rot="15687606">
              <a:off x="3074559" y="1458373"/>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1"/>
          <p:cNvSpPr>
            <a:spLocks noGrp="1"/>
          </p:cNvSpPr>
          <p:nvPr>
            <p:ph type="title"/>
          </p:nvPr>
        </p:nvSpPr>
        <p:spPr>
          <a:xfrm>
            <a:off x="866440" y="1381390"/>
            <a:ext cx="2987089" cy="157480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722909" y="1320800"/>
            <a:ext cx="2791102" cy="42164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0" y="3086100"/>
            <a:ext cx="2987089" cy="24511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C182D38-A2CA-4F1B-AE1C-1710DA3F1836}" type="datetimeFigureOut">
              <a:rPr lang="fa-IR" smtClean="0"/>
              <a:t>16/04/1441</a:t>
            </a:fld>
            <a:endParaRPr lang="fa-IR"/>
          </a:p>
        </p:txBody>
      </p:sp>
      <p:sp>
        <p:nvSpPr>
          <p:cNvPr id="6" name="Footer Placeholder 5"/>
          <p:cNvSpPr>
            <a:spLocks noGrp="1"/>
          </p:cNvSpPr>
          <p:nvPr>
            <p:ph type="ftr" sz="quarter" idx="11"/>
          </p:nvPr>
        </p:nvSpPr>
        <p:spPr/>
        <p:txBody>
          <a:bodyPr/>
          <a:lstStyle/>
          <a:p>
            <a:endParaRPr lang="fa-IR"/>
          </a:p>
        </p:txBody>
      </p:sp>
      <p:sp>
        <p:nvSpPr>
          <p:cNvPr id="10" name="Rectangle 9"/>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a:xfrm>
            <a:off x="7678616" y="295730"/>
            <a:ext cx="791308" cy="767687"/>
          </a:xfrm>
          <a:prstGeom prst="rect">
            <a:avLst/>
          </a:prstGeom>
        </p:spPr>
        <p:txBody>
          <a:bodyPr/>
          <a:lstStyle>
            <a:lvl1pPr algn="ctr">
              <a:defRPr sz="2800"/>
            </a:lvl1pPr>
          </a:lstStyle>
          <a:p>
            <a:fld id="{AE79121C-7CDA-4CB6-81B7-2AC16635ED7F}" type="slidenum">
              <a:rPr lang="fa-IR" smtClean="0"/>
              <a:t>‹#›</a:t>
            </a:fld>
            <a:endParaRPr lang="fa-IR"/>
          </a:p>
        </p:txBody>
      </p:sp>
    </p:spTree>
    <p:extLst>
      <p:ext uri="{BB962C8B-B14F-4D97-AF65-F5344CB8AC3E}">
        <p14:creationId xmlns:p14="http://schemas.microsoft.com/office/powerpoint/2010/main" val="20964888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1588" y="0"/>
            <a:ext cx="9145588" cy="6860798"/>
            <a:chOff x="-1588" y="0"/>
            <a:chExt cx="9145588" cy="6860798"/>
          </a:xfrm>
        </p:grpSpPr>
        <p:sp>
          <p:nvSpPr>
            <p:cNvPr id="14" name="Rectangle 13"/>
            <p:cNvSpPr/>
            <p:nvPr/>
          </p:nvSpPr>
          <p:spPr>
            <a:xfrm>
              <a:off x="0" y="0"/>
              <a:ext cx="9118832"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Oval 20"/>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Freeform 5"/>
            <p:cNvSpPr/>
            <p:nvPr/>
          </p:nvSpPr>
          <p:spPr bwMode="gray">
            <a:xfrm rot="21010068">
              <a:off x="6359946" y="1790293"/>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5" name="Freeform 24"/>
            <p:cNvSpPr/>
            <p:nvPr/>
          </p:nvSpPr>
          <p:spPr bwMode="gray">
            <a:xfrm>
              <a:off x="485023" y="1856450"/>
              <a:ext cx="8173954" cy="4535226"/>
            </a:xfrm>
            <a:custGeom>
              <a:avLst/>
              <a:gdLst/>
              <a:ahLst/>
              <a:cxnLst/>
              <a:rect l="0" t="0" r="r" b="b"/>
              <a:pathLst>
                <a:path w="4960" h="2752">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bg1"/>
            </a:solidFill>
            <a:ln>
              <a:noFill/>
            </a:ln>
          </p:spPr>
        </p:sp>
        <p:sp>
          <p:nvSpPr>
            <p:cNvPr id="10"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Placeholder 1"/>
          <p:cNvSpPr>
            <a:spLocks noGrp="1"/>
          </p:cNvSpPr>
          <p:nvPr>
            <p:ph type="title"/>
          </p:nvPr>
        </p:nvSpPr>
        <p:spPr bwMode="gray">
          <a:xfrm>
            <a:off x="866440" y="927099"/>
            <a:ext cx="6345260" cy="709865"/>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64382" y="2489200"/>
            <a:ext cx="6345260" cy="353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574443" y="6365498"/>
            <a:ext cx="990599" cy="228659"/>
          </a:xfrm>
          <a:prstGeom prst="rect">
            <a:avLst/>
          </a:prstGeom>
        </p:spPr>
        <p:txBody>
          <a:bodyPr vert="horz" lIns="91440" tIns="45720" rIns="91440" bIns="45720" rtlCol="0" anchor="b"/>
          <a:lstStyle>
            <a:lvl1pPr algn="r">
              <a:defRPr sz="900" b="1" i="0">
                <a:solidFill>
                  <a:schemeClr val="accent1"/>
                </a:solidFill>
              </a:defRPr>
            </a:lvl1pPr>
          </a:lstStyle>
          <a:p>
            <a:fld id="{7C182D38-A2CA-4F1B-AE1C-1710DA3F1836}" type="datetimeFigureOut">
              <a:rPr lang="fa-IR" smtClean="0"/>
              <a:t>16/04/1441</a:t>
            </a:fld>
            <a:endParaRPr lang="fa-IR"/>
          </a:p>
        </p:txBody>
      </p:sp>
      <p:sp>
        <p:nvSpPr>
          <p:cNvPr id="5" name="Footer Placeholder 4"/>
          <p:cNvSpPr>
            <a:spLocks noGrp="1"/>
          </p:cNvSpPr>
          <p:nvPr>
            <p:ph type="ftr" sz="quarter" idx="3"/>
          </p:nvPr>
        </p:nvSpPr>
        <p:spPr>
          <a:xfrm>
            <a:off x="590843" y="6365497"/>
            <a:ext cx="3859795" cy="228660"/>
          </a:xfrm>
          <a:prstGeom prst="rect">
            <a:avLst/>
          </a:prstGeom>
        </p:spPr>
        <p:txBody>
          <a:bodyPr vert="horz" lIns="91440" tIns="45720" rIns="91440" bIns="45720" rtlCol="0" anchor="b"/>
          <a:lstStyle>
            <a:lvl1pPr algn="l">
              <a:defRPr sz="900" b="1" i="0">
                <a:solidFill>
                  <a:schemeClr val="accent1"/>
                </a:solidFill>
              </a:defRPr>
            </a:lvl1pPr>
          </a:lstStyle>
          <a:p>
            <a:endParaRPr lang="fa-IR"/>
          </a:p>
        </p:txBody>
      </p:sp>
      <p:sp>
        <p:nvSpPr>
          <p:cNvPr id="26" name="Rectangle 25"/>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8" name="Slide Number Placeholder 5"/>
          <p:cNvSpPr>
            <a:spLocks noGrp="1"/>
          </p:cNvSpPr>
          <p:nvPr>
            <p:ph type="sldNum" sz="quarter" idx="4"/>
          </p:nvPr>
        </p:nvSpPr>
        <p:spPr bwMode="gray">
          <a:xfrm>
            <a:off x="7678616" y="295730"/>
            <a:ext cx="791308" cy="767687"/>
          </a:xfrm>
          <a:prstGeom prst="rect">
            <a:avLst/>
          </a:prstGeom>
        </p:spPr>
        <p:txBody>
          <a:bodyPr anchor="b"/>
          <a:lstStyle>
            <a:lvl1pPr algn="ctr">
              <a:defRPr sz="2800">
                <a:solidFill>
                  <a:schemeClr val="bg1"/>
                </a:solidFill>
              </a:defRPr>
            </a:lvl1pPr>
          </a:lstStyle>
          <a:p>
            <a:fld id="{AE79121C-7CDA-4CB6-81B7-2AC16635ED7F}" type="slidenum">
              <a:rPr lang="fa-IR" smtClean="0"/>
              <a:t>‹#›</a:t>
            </a:fld>
            <a:endParaRPr lang="fa-IR"/>
          </a:p>
        </p:txBody>
      </p:sp>
    </p:spTree>
    <p:extLst>
      <p:ext uri="{BB962C8B-B14F-4D97-AF65-F5344CB8AC3E}">
        <p14:creationId xmlns:p14="http://schemas.microsoft.com/office/powerpoint/2010/main" val="428597763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Lst>
  <p:txStyles>
    <p:titleStyle>
      <a:lvl1pPr algn="l" defTabSz="457200" rtl="1" eaLnBrk="1" latinLnBrk="0" hangingPunct="1">
        <a:spcBef>
          <a:spcPct val="0"/>
        </a:spcBef>
        <a:buNone/>
        <a:defRPr sz="3200" b="0" i="0" kern="1200">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685800" indent="-283464" algn="r" defTabSz="457200" rtl="1"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960120" indent="-228600" algn="r" defTabSz="457200" rtl="1"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23444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150876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18146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0718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22590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24862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1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9.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18183" y="2835259"/>
            <a:ext cx="8287846" cy="1015663"/>
          </a:xfrm>
          <a:prstGeom prst="rect">
            <a:avLst/>
          </a:prstGeom>
        </p:spPr>
        <p:txBody>
          <a:bodyPr wrap="none">
            <a:spAutoFit/>
          </a:bodyPr>
          <a:lstStyle/>
          <a:p>
            <a:r>
              <a:rPr lang="fa-IR" sz="6000" b="1" cap="none" dirty="0" smtClean="0">
                <a:ln w="900" cmpd="sng">
                  <a:solidFill>
                    <a:schemeClr val="accent1">
                      <a:satMod val="190000"/>
                      <a:alpha val="55000"/>
                    </a:schemeClr>
                  </a:solidFill>
                  <a:prstDash val="solid"/>
                </a:ln>
                <a:solidFill>
                  <a:srgbClr val="FF0000"/>
                </a:solidFill>
                <a:effectLst>
                  <a:innerShdw blurRad="101600" dist="76200" dir="5400000">
                    <a:schemeClr val="accent1">
                      <a:satMod val="190000"/>
                      <a:tint val="100000"/>
                      <a:alpha val="74000"/>
                    </a:schemeClr>
                  </a:innerShdw>
                </a:effectLst>
                <a:cs typeface="B Homa" panose="00000400000000000000" pitchFamily="2" charset="-78"/>
              </a:rPr>
              <a:t> تحلیل و بررسی میدان پرشینگ</a:t>
            </a:r>
            <a:endParaRPr lang="fa-IR" sz="6000" dirty="0">
              <a:solidFill>
                <a:srgbClr val="FF0000"/>
              </a:solidFill>
            </a:endParaRPr>
          </a:p>
        </p:txBody>
      </p:sp>
    </p:spTree>
    <p:extLst>
      <p:ext uri="{BB962C8B-B14F-4D97-AF65-F5344CB8AC3E}">
        <p14:creationId xmlns:p14="http://schemas.microsoft.com/office/powerpoint/2010/main" val="2876578818"/>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cap="all" dirty="0" smtClean="0">
                <a:ln w="0"/>
                <a:effectLst>
                  <a:reflection blurRad="12700" stA="50000" endPos="50000" dist="5000" dir="5400000" sy="-100000" rotWithShape="0"/>
                </a:effectLst>
                <a:cs typeface="B Homa" panose="00000400000000000000" pitchFamily="2" charset="-78"/>
              </a:rPr>
              <a:t>ساختمان های اطراف میدان</a:t>
            </a:r>
            <a:endParaRPr lang="en-US" dirty="0"/>
          </a:p>
        </p:txBody>
      </p:sp>
      <p:sp>
        <p:nvSpPr>
          <p:cNvPr id="3" name="Content Placeholder 2"/>
          <p:cNvSpPr>
            <a:spLocks noGrp="1"/>
          </p:cNvSpPr>
          <p:nvPr>
            <p:ph idx="1"/>
          </p:nvPr>
        </p:nvSpPr>
        <p:spPr>
          <a:xfrm>
            <a:off x="4648202" y="2342147"/>
            <a:ext cx="4117848" cy="4343400"/>
          </a:xfrm>
        </p:spPr>
        <p:txBody>
          <a:bodyPr>
            <a:normAutofit/>
          </a:bodyPr>
          <a:lstStyle/>
          <a:p>
            <a:pPr marL="0" indent="0">
              <a:buNone/>
            </a:pPr>
            <a:r>
              <a:rPr lang="fa-IR" dirty="0">
                <a:cs typeface="B Homa" panose="00000400000000000000" pitchFamily="2" charset="-78"/>
              </a:rPr>
              <a:t>ساختمان  پایانه ی قطار زیر زمینی که از سال های 1920 به جا مانده و از جمله معدود ساختمان های لس آنجلس است که نمای گرانیت دارد. </a:t>
            </a:r>
          </a:p>
          <a:p>
            <a:pPr marL="0" indent="0">
              <a:buNone/>
            </a:pPr>
            <a:endParaRPr lang="fa-IR" dirty="0" smtClean="0">
              <a:cs typeface="B Homa" panose="00000400000000000000" pitchFamily="2" charset="-78"/>
            </a:endParaRPr>
          </a:p>
          <a:p>
            <a:pPr marL="0" indent="0">
              <a:buNone/>
            </a:pPr>
            <a:r>
              <a:rPr lang="fa-IR" dirty="0" smtClean="0">
                <a:cs typeface="B Homa" panose="00000400000000000000" pitchFamily="2" charset="-78"/>
              </a:rPr>
              <a:t>ساختمان </a:t>
            </a:r>
            <a:r>
              <a:rPr lang="fa-IR" dirty="0">
                <a:cs typeface="B Homa" panose="00000400000000000000" pitchFamily="2" charset="-78"/>
              </a:rPr>
              <a:t>امانات و تنظیم </a:t>
            </a:r>
            <a:r>
              <a:rPr lang="fa-IR" dirty="0" smtClean="0">
                <a:cs typeface="B Homa" panose="00000400000000000000" pitchFamily="2" charset="-78"/>
              </a:rPr>
              <a:t>سند </a:t>
            </a:r>
            <a:r>
              <a:rPr lang="fa-IR" dirty="0">
                <a:cs typeface="B Homa" panose="00000400000000000000" pitchFamily="2" charset="-78"/>
              </a:rPr>
              <a:t>که در سال 1930 ساخته شده و توسط پارکینسون ها طراحی شده که بناهای مشهوری از جمله تالار شهر لس آنجلس را طراحی کرده اند. </a:t>
            </a:r>
          </a:p>
        </p:txBody>
      </p:sp>
      <p:pic>
        <p:nvPicPr>
          <p:cNvPr id="4" name="Picture 3" descr="subway_terminal1.jpeg"/>
          <p:cNvPicPr>
            <a:picLocks noChangeAspect="1"/>
          </p:cNvPicPr>
          <p:nvPr/>
        </p:nvPicPr>
        <p:blipFill>
          <a:blip r:embed="rId2"/>
          <a:stretch>
            <a:fillRect/>
          </a:stretch>
        </p:blipFill>
        <p:spPr>
          <a:xfrm>
            <a:off x="2741092" y="1668057"/>
            <a:ext cx="1680618" cy="2133842"/>
          </a:xfrm>
          <a:prstGeom prst="rect">
            <a:avLst/>
          </a:prstGeom>
        </p:spPr>
      </p:pic>
      <p:pic>
        <p:nvPicPr>
          <p:cNvPr id="5" name="Picture 4" descr="subway_terminal2.jpeg"/>
          <p:cNvPicPr>
            <a:picLocks noChangeAspect="1"/>
          </p:cNvPicPr>
          <p:nvPr/>
        </p:nvPicPr>
        <p:blipFill>
          <a:blip r:embed="rId3"/>
          <a:stretch>
            <a:fillRect/>
          </a:stretch>
        </p:blipFill>
        <p:spPr>
          <a:xfrm>
            <a:off x="228600" y="1668813"/>
            <a:ext cx="2286000" cy="2141431"/>
          </a:xfrm>
          <a:prstGeom prst="rect">
            <a:avLst/>
          </a:prstGeom>
        </p:spPr>
      </p:pic>
      <p:pic>
        <p:nvPicPr>
          <p:cNvPr id="6" name="Picture 5" descr="title_guarantee.jpeg"/>
          <p:cNvPicPr>
            <a:picLocks noChangeAspect="1"/>
          </p:cNvPicPr>
          <p:nvPr/>
        </p:nvPicPr>
        <p:blipFill>
          <a:blip r:embed="rId4"/>
          <a:stretch>
            <a:fillRect/>
          </a:stretch>
        </p:blipFill>
        <p:spPr>
          <a:xfrm>
            <a:off x="2746375" y="4267200"/>
            <a:ext cx="1680616" cy="2276964"/>
          </a:xfrm>
          <a:prstGeom prst="rect">
            <a:avLst/>
          </a:prstGeom>
        </p:spPr>
      </p:pic>
      <p:pic>
        <p:nvPicPr>
          <p:cNvPr id="7" name="Picture 6" descr="krieg1.jpg"/>
          <p:cNvPicPr>
            <a:picLocks noChangeAspect="1"/>
          </p:cNvPicPr>
          <p:nvPr/>
        </p:nvPicPr>
        <p:blipFill>
          <a:blip r:embed="rId5"/>
          <a:stretch>
            <a:fillRect/>
          </a:stretch>
        </p:blipFill>
        <p:spPr>
          <a:xfrm>
            <a:off x="218040" y="4267200"/>
            <a:ext cx="2222753" cy="2276964"/>
          </a:xfrm>
          <a:prstGeom prst="rect">
            <a:avLst/>
          </a:prstGeom>
        </p:spPr>
      </p:pic>
    </p:spTree>
    <p:extLst>
      <p:ext uri="{BB962C8B-B14F-4D97-AF65-F5344CB8AC3E}">
        <p14:creationId xmlns:p14="http://schemas.microsoft.com/office/powerpoint/2010/main" val="287415332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3"/>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strVal val="#ppt_w+.3"/>
                                          </p:val>
                                        </p:tav>
                                        <p:tav tm="100000">
                                          <p:val>
                                            <p:strVal val="#ppt_w"/>
                                          </p:val>
                                        </p:tav>
                                      </p:tavLst>
                                    </p:anim>
                                    <p:anim calcmode="lin" valueType="num">
                                      <p:cBhvr>
                                        <p:cTn id="13" dur="1000" fill="hold"/>
                                        <p:tgtEl>
                                          <p:spTgt spid="5"/>
                                        </p:tgtEl>
                                        <p:attrNameLst>
                                          <p:attrName>ppt_h</p:attrName>
                                        </p:attrNameLst>
                                      </p:cBhvr>
                                      <p:tavLst>
                                        <p:tav tm="0">
                                          <p:val>
                                            <p:strVal val="#ppt_h"/>
                                          </p:val>
                                        </p:tav>
                                        <p:tav tm="100000">
                                          <p:val>
                                            <p:strVal val="#ppt_h"/>
                                          </p:val>
                                        </p:tav>
                                      </p:tavLst>
                                    </p:anim>
                                    <p:animEffect transition="in" filter="fade">
                                      <p:cBhvr>
                                        <p:cTn id="14" dur="1000"/>
                                        <p:tgtEl>
                                          <p:spTgt spid="5"/>
                                        </p:tgtEl>
                                      </p:cBhvr>
                                    </p:animEffect>
                                  </p:childTnLst>
                                </p:cTn>
                              </p:par>
                              <p:par>
                                <p:cTn id="15" presetID="48" presetClass="entr" presetSubtype="0" accel="5000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8" dur="1000" fill="hold"/>
                                        <p:tgtEl>
                                          <p:spTgt spid="6"/>
                                        </p:tgtEl>
                                        <p:attrNameLst>
                                          <p:attrName>ppt_x</p:attrName>
                                        </p:attrNameLst>
                                      </p:cBhvr>
                                      <p:tavLst>
                                        <p:tav tm="0">
                                          <p:val>
                                            <p:fltVal val="-1"/>
                                          </p:val>
                                        </p:tav>
                                        <p:tav tm="50000">
                                          <p:val>
                                            <p:fltVal val="0.95"/>
                                          </p:val>
                                        </p:tav>
                                        <p:tav tm="100000">
                                          <p:val>
                                            <p:strVal val="#ppt_x"/>
                                          </p:val>
                                        </p:tav>
                                      </p:tavLst>
                                    </p:anim>
                                    <p:anim calcmode="lin" valueType="num">
                                      <p:cBhvr>
                                        <p:cTn id="19" dur="1000" fill="hold"/>
                                        <p:tgtEl>
                                          <p:spTgt spid="6"/>
                                        </p:tgtEl>
                                        <p:attrNameLst>
                                          <p:attrName>ppt_y</p:attrName>
                                        </p:attrNameLst>
                                      </p:cBhvr>
                                      <p:tavLst>
                                        <p:tav tm="0">
                                          <p:val>
                                            <p:strVal val="#ppt_y"/>
                                          </p:val>
                                        </p:tav>
                                        <p:tav tm="100000">
                                          <p:val>
                                            <p:strVal val="#ppt_y"/>
                                          </p:val>
                                        </p:tav>
                                      </p:tavLst>
                                    </p:anim>
                                    <p:animEffect transition="in" filter="fade">
                                      <p:cBhvr>
                                        <p:cTn id="20" dur="1000"/>
                                        <p:tgtEl>
                                          <p:spTgt spid="6"/>
                                        </p:tgtEl>
                                      </p:cBhvr>
                                    </p:animEffect>
                                  </p:childTnLst>
                                </p:cTn>
                              </p:par>
                              <p:par>
                                <p:cTn id="21" presetID="48" presetClass="entr" presetSubtype="0" accel="5000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1000" fill="hold"/>
                                        <p:tgtEl>
                                          <p:spTgt spid="7"/>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4" dur="1000" fill="hold"/>
                                        <p:tgtEl>
                                          <p:spTgt spid="7"/>
                                        </p:tgtEl>
                                        <p:attrNameLst>
                                          <p:attrName>ppt_x</p:attrName>
                                        </p:attrNameLst>
                                      </p:cBhvr>
                                      <p:tavLst>
                                        <p:tav tm="0">
                                          <p:val>
                                            <p:fltVal val="-1"/>
                                          </p:val>
                                        </p:tav>
                                        <p:tav tm="50000">
                                          <p:val>
                                            <p:fltVal val="0.95"/>
                                          </p:val>
                                        </p:tav>
                                        <p:tav tm="100000">
                                          <p:val>
                                            <p:strVal val="#ppt_x"/>
                                          </p:val>
                                        </p:tav>
                                      </p:tavLst>
                                    </p:anim>
                                    <p:anim calcmode="lin" valueType="num">
                                      <p:cBhvr>
                                        <p:cTn id="25" dur="1000" fill="hold"/>
                                        <p:tgtEl>
                                          <p:spTgt spid="7"/>
                                        </p:tgtEl>
                                        <p:attrNameLst>
                                          <p:attrName>ppt_y</p:attrName>
                                        </p:attrNameLst>
                                      </p:cBhvr>
                                      <p:tavLst>
                                        <p:tav tm="0">
                                          <p:val>
                                            <p:strVal val="#ppt_y"/>
                                          </p:val>
                                        </p:tav>
                                        <p:tav tm="100000">
                                          <p:val>
                                            <p:strVal val="#ppt_y"/>
                                          </p:val>
                                        </p:tav>
                                      </p:tavLst>
                                    </p:anim>
                                    <p:animEffect transition="in" filter="fade">
                                      <p:cBhvr>
                                        <p:cTn id="2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cap="all" dirty="0" smtClean="0">
                <a:ln w="0"/>
                <a:effectLst>
                  <a:reflection blurRad="12700" stA="50000" endPos="50000" dist="5000" dir="5400000" sy="-100000" rotWithShape="0"/>
                </a:effectLst>
                <a:cs typeface="B Homa" panose="00000400000000000000" pitchFamily="2" charset="-78"/>
              </a:rPr>
              <a:t>ساختمان های اطراف میدان</a:t>
            </a:r>
            <a:endParaRPr lang="en-US" dirty="0"/>
          </a:p>
        </p:txBody>
      </p:sp>
      <p:sp>
        <p:nvSpPr>
          <p:cNvPr id="3" name="Content Placeholder 2"/>
          <p:cNvSpPr>
            <a:spLocks noGrp="1"/>
          </p:cNvSpPr>
          <p:nvPr>
            <p:ph idx="1"/>
          </p:nvPr>
        </p:nvSpPr>
        <p:spPr>
          <a:xfrm>
            <a:off x="4981073" y="2362200"/>
            <a:ext cx="3736848" cy="4495800"/>
          </a:xfrm>
        </p:spPr>
        <p:txBody>
          <a:bodyPr>
            <a:normAutofit/>
          </a:bodyPr>
          <a:lstStyle/>
          <a:p>
            <a:pPr marL="0" indent="0">
              <a:buNone/>
            </a:pPr>
            <a:r>
              <a:rPr lang="fa-IR" dirty="0">
                <a:cs typeface="B Homa" panose="00000400000000000000" pitchFamily="2" charset="-78"/>
              </a:rPr>
              <a:t>ساختمان جیمز </a:t>
            </a:r>
            <a:r>
              <a:rPr lang="fa-IR" dirty="0" smtClean="0">
                <a:cs typeface="B Homa" panose="00000400000000000000" pitchFamily="2" charset="-78"/>
              </a:rPr>
              <a:t>اویات </a:t>
            </a:r>
            <a:r>
              <a:rPr lang="fa-IR" dirty="0">
                <a:cs typeface="B Homa" panose="00000400000000000000" pitchFamily="2" charset="-78"/>
              </a:rPr>
              <a:t>از </a:t>
            </a:r>
            <a:r>
              <a:rPr lang="fa-IR" dirty="0" smtClean="0">
                <a:cs typeface="B Homa" panose="00000400000000000000" pitchFamily="2" charset="-78"/>
              </a:rPr>
              <a:t>مشهورترین </a:t>
            </a:r>
            <a:r>
              <a:rPr lang="fa-IR" dirty="0">
                <a:cs typeface="B Homa" panose="00000400000000000000" pitchFamily="2" charset="-78"/>
              </a:rPr>
              <a:t>و قدیمی ترین ساختمان های لس آنجلس است که در  فهرست آثار ملی نیز به ثبت رسیده .</a:t>
            </a:r>
          </a:p>
          <a:p>
            <a:pPr marL="0" indent="0">
              <a:buNone/>
            </a:pPr>
            <a:endParaRPr lang="fa-IR" dirty="0">
              <a:cs typeface="B Homa" panose="00000400000000000000" pitchFamily="2" charset="-78"/>
            </a:endParaRPr>
          </a:p>
          <a:p>
            <a:pPr marL="0" indent="0">
              <a:buNone/>
            </a:pPr>
            <a:r>
              <a:rPr lang="fa-IR" dirty="0" smtClean="0">
                <a:cs typeface="B Homa" panose="00000400000000000000" pitchFamily="2" charset="-78"/>
              </a:rPr>
              <a:t>هتل بالتیمور ساخته </a:t>
            </a:r>
            <a:r>
              <a:rPr lang="fa-IR" dirty="0">
                <a:cs typeface="B Homa" panose="00000400000000000000" pitchFamily="2" charset="-78"/>
              </a:rPr>
              <a:t>شده در سال 1923، که در آن زمان با 916 اتاق در شمار بزرگترین هتل ها قرار داشت  و به سبک دوره ی رنسانس </a:t>
            </a:r>
            <a:r>
              <a:rPr lang="fa-IR" dirty="0" smtClean="0">
                <a:cs typeface="B Homa" panose="00000400000000000000" pitchFamily="2" charset="-78"/>
              </a:rPr>
              <a:t>طراحی </a:t>
            </a:r>
            <a:r>
              <a:rPr lang="fa-IR" dirty="0">
                <a:cs typeface="B Homa" panose="00000400000000000000" pitchFamily="2" charset="-78"/>
              </a:rPr>
              <a:t>شده است.</a:t>
            </a:r>
          </a:p>
          <a:p>
            <a:pPr marL="0" indent="0">
              <a:buNone/>
            </a:pPr>
            <a:endParaRPr lang="fa-IR" dirty="0">
              <a:cs typeface="B Homa" panose="00000400000000000000" pitchFamily="2" charset="-78"/>
            </a:endParaRPr>
          </a:p>
          <a:p>
            <a:pPr marL="0" indent="0">
              <a:buNone/>
            </a:pPr>
            <a:endParaRPr lang="fa-IR" dirty="0">
              <a:cs typeface="B Homa" panose="00000400000000000000" pitchFamily="2" charset="-78"/>
            </a:endParaRPr>
          </a:p>
        </p:txBody>
      </p:sp>
      <p:pic>
        <p:nvPicPr>
          <p:cNvPr id="4" name="Picture 3" descr="450px-James_Oviatt_Building,_Los_Angeles.JPG"/>
          <p:cNvPicPr>
            <a:picLocks noChangeAspect="1"/>
          </p:cNvPicPr>
          <p:nvPr/>
        </p:nvPicPr>
        <p:blipFill>
          <a:blip r:embed="rId2"/>
          <a:stretch>
            <a:fillRect/>
          </a:stretch>
        </p:blipFill>
        <p:spPr>
          <a:xfrm>
            <a:off x="228600" y="1752600"/>
            <a:ext cx="1828800" cy="1913164"/>
          </a:xfrm>
          <a:prstGeom prst="rect">
            <a:avLst/>
          </a:prstGeom>
        </p:spPr>
      </p:pic>
      <p:pic>
        <p:nvPicPr>
          <p:cNvPr id="5" name="Picture 4" descr="672px-Oviatt_Building_Entrance.jpg"/>
          <p:cNvPicPr>
            <a:picLocks noChangeAspect="1"/>
          </p:cNvPicPr>
          <p:nvPr/>
        </p:nvPicPr>
        <p:blipFill>
          <a:blip r:embed="rId3"/>
          <a:stretch>
            <a:fillRect/>
          </a:stretch>
        </p:blipFill>
        <p:spPr>
          <a:xfrm>
            <a:off x="2590800" y="1752600"/>
            <a:ext cx="2261432" cy="1913164"/>
          </a:xfrm>
          <a:prstGeom prst="rect">
            <a:avLst/>
          </a:prstGeom>
        </p:spPr>
      </p:pic>
      <p:pic>
        <p:nvPicPr>
          <p:cNvPr id="6" name="Picture 5" descr="p152262-Los_Angeles-Millenium_Biltmore.jpg"/>
          <p:cNvPicPr>
            <a:picLocks noChangeAspect="1"/>
          </p:cNvPicPr>
          <p:nvPr/>
        </p:nvPicPr>
        <p:blipFill>
          <a:blip r:embed="rId4"/>
          <a:stretch>
            <a:fillRect/>
          </a:stretch>
        </p:blipFill>
        <p:spPr>
          <a:xfrm>
            <a:off x="2590800" y="4343401"/>
            <a:ext cx="2231254" cy="2057398"/>
          </a:xfrm>
          <a:prstGeom prst="rect">
            <a:avLst/>
          </a:prstGeom>
        </p:spPr>
      </p:pic>
      <p:pic>
        <p:nvPicPr>
          <p:cNvPr id="7" name="Picture 6" descr="220px-Millenniumbiltmore.jpg"/>
          <p:cNvPicPr>
            <a:picLocks noChangeAspect="1"/>
          </p:cNvPicPr>
          <p:nvPr/>
        </p:nvPicPr>
        <p:blipFill>
          <a:blip r:embed="rId5"/>
          <a:stretch>
            <a:fillRect/>
          </a:stretch>
        </p:blipFill>
        <p:spPr>
          <a:xfrm>
            <a:off x="228600" y="4343402"/>
            <a:ext cx="1828800" cy="2057398"/>
          </a:xfrm>
          <a:prstGeom prst="rect">
            <a:avLst/>
          </a:prstGeom>
        </p:spPr>
      </p:pic>
    </p:spTree>
    <p:extLst>
      <p:ext uri="{BB962C8B-B14F-4D97-AF65-F5344CB8AC3E}">
        <p14:creationId xmlns:p14="http://schemas.microsoft.com/office/powerpoint/2010/main" val="1499893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par>
                                <p:cTn id="8" presetID="18" presetClass="entr" presetSubtype="12"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strips(downLeft)">
                                      <p:cBhvr>
                                        <p:cTn id="10" dur="500"/>
                                        <p:tgtEl>
                                          <p:spTgt spid="4"/>
                                        </p:tgtEl>
                                      </p:cBhvr>
                                    </p:animEffect>
                                  </p:childTnLst>
                                </p:cTn>
                              </p:par>
                              <p:par>
                                <p:cTn id="11" presetID="8" presetClass="entr" presetSubtype="16"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amond(in)">
                                      <p:cBhvr>
                                        <p:cTn id="13" dur="2000"/>
                                        <p:tgtEl>
                                          <p:spTgt spid="6"/>
                                        </p:tgtEl>
                                      </p:cBhvr>
                                    </p:animEffect>
                                  </p:childTnLst>
                                </p:cTn>
                              </p:par>
                              <p:par>
                                <p:cTn id="14" presetID="8" presetClass="entr" presetSubtype="16"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diamond(in)">
                                      <p:cBhvr>
                                        <p:cTn id="16"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60054" y="792633"/>
            <a:ext cx="6343672" cy="709865"/>
          </a:xfrm>
        </p:spPr>
        <p:txBody>
          <a:bodyPr/>
          <a:lstStyle/>
          <a:p>
            <a:pPr algn="r"/>
            <a:r>
              <a:rPr lang="fa-IR" b="1" cap="all" dirty="0" smtClean="0">
                <a:ln w="0"/>
                <a:effectLst>
                  <a:reflection blurRad="12700" stA="50000" endPos="50000" dist="5000" dir="5400000" sy="-100000" rotWithShape="0"/>
                </a:effectLst>
                <a:cs typeface="B Homa" panose="00000400000000000000" pitchFamily="2" charset="-78"/>
              </a:rPr>
              <a:t>میزان موفقیت طرح</a:t>
            </a:r>
            <a:endParaRPr lang="en-US" dirty="0"/>
          </a:p>
        </p:txBody>
      </p:sp>
      <p:sp>
        <p:nvSpPr>
          <p:cNvPr id="3" name="Content Placeholder 2"/>
          <p:cNvSpPr>
            <a:spLocks noGrp="1"/>
          </p:cNvSpPr>
          <p:nvPr>
            <p:ph idx="1"/>
          </p:nvPr>
        </p:nvSpPr>
        <p:spPr>
          <a:xfrm>
            <a:off x="4359441" y="2261938"/>
            <a:ext cx="4346448" cy="5029200"/>
          </a:xfrm>
        </p:spPr>
        <p:txBody>
          <a:bodyPr>
            <a:normAutofit/>
          </a:bodyPr>
          <a:lstStyle/>
          <a:p>
            <a:pPr marL="0" indent="0">
              <a:buNone/>
            </a:pPr>
            <a:r>
              <a:rPr lang="fa-IR" dirty="0" smtClean="0">
                <a:cs typeface="B Homa" panose="00000400000000000000" pitchFamily="2" charset="-78"/>
              </a:rPr>
              <a:t>شاید </a:t>
            </a:r>
            <a:r>
              <a:rPr lang="fa-IR" dirty="0">
                <a:cs typeface="B Homa" panose="00000400000000000000" pitchFamily="2" charset="-78"/>
              </a:rPr>
              <a:t>ایده میدان در شرایط اجتماعی و فرهنگی کنونی جنوب کالیفرنیا بی ربط باشد.احتمال زیادی وجود دارد که کاربری های اطراف نتوانند افراد متنوعی را که استفاده کنندگان از میدان خواهند بود،به طرف خود جلب کنند.تنها فقرا بازدیدکنندگان </a:t>
            </a:r>
            <a:r>
              <a:rPr lang="fa-IR" dirty="0" smtClean="0">
                <a:cs typeface="B Homa" panose="00000400000000000000" pitchFamily="2" charset="-78"/>
              </a:rPr>
              <a:t>آن </a:t>
            </a:r>
            <a:r>
              <a:rPr lang="fa-IR" dirty="0">
                <a:cs typeface="B Homa" panose="00000400000000000000" pitchFamily="2" charset="-78"/>
              </a:rPr>
              <a:t>محسوب می شود. (لنگ، </a:t>
            </a:r>
            <a:r>
              <a:rPr lang="fa-IR" dirty="0" smtClean="0">
                <a:cs typeface="B Homa" panose="00000400000000000000" pitchFamily="2" charset="-78"/>
              </a:rPr>
              <a:t>124: </a:t>
            </a:r>
            <a:r>
              <a:rPr lang="fa-IR" dirty="0">
                <a:cs typeface="B Homa" panose="00000400000000000000" pitchFamily="2" charset="-78"/>
              </a:rPr>
              <a:t>1387</a:t>
            </a:r>
            <a:r>
              <a:rPr lang="fa-IR" dirty="0" smtClean="0">
                <a:cs typeface="B Homa" panose="00000400000000000000" pitchFamily="2" charset="-78"/>
              </a:rPr>
              <a:t>)</a:t>
            </a:r>
          </a:p>
          <a:p>
            <a:pPr marL="0" indent="0">
              <a:buNone/>
            </a:pPr>
            <a:r>
              <a:rPr lang="fa-IR" dirty="0">
                <a:cs typeface="B Homa" panose="00000400000000000000" pitchFamily="2" charset="-78"/>
              </a:rPr>
              <a:t>رویداد های میدان مردم را جذب می کند. اما پس از پایان این رویدادها کسی در میدان نمی ماند چون شاید میدان به آنها حس جدا افتادگی و تنهایی القا می کند </a:t>
            </a:r>
            <a:r>
              <a:rPr lang="fa-IR" dirty="0" smtClean="0">
                <a:cs typeface="B Homa" panose="00000400000000000000" pitchFamily="2" charset="-78"/>
              </a:rPr>
              <a:t>.</a:t>
            </a:r>
          </a:p>
          <a:p>
            <a:pPr marL="0" indent="0">
              <a:buNone/>
            </a:pPr>
            <a:r>
              <a:rPr lang="fa-IR" dirty="0" smtClean="0">
                <a:cs typeface="B Homa" panose="00000400000000000000" pitchFamily="2" charset="-78"/>
              </a:rPr>
              <a:t>...میدان </a:t>
            </a:r>
            <a:r>
              <a:rPr lang="fa-IR" dirty="0">
                <a:cs typeface="B Homa" panose="00000400000000000000" pitchFamily="2" charset="-78"/>
              </a:rPr>
              <a:t>از تعدادی بخشهای منفک که خیلی ناشیانه با هم ترکیب شده اند، تشکیل شده است. زمان نشان خواهد داد که آیا ترکیب عناصر به خوبی </a:t>
            </a:r>
            <a:r>
              <a:rPr lang="fa-IR" dirty="0" smtClean="0">
                <a:cs typeface="B Homa" panose="00000400000000000000" pitchFamily="2" charset="-78"/>
              </a:rPr>
              <a:t>جواب </a:t>
            </a:r>
            <a:r>
              <a:rPr lang="fa-IR" dirty="0">
                <a:cs typeface="B Homa" panose="00000400000000000000" pitchFamily="2" charset="-78"/>
              </a:rPr>
              <a:t>خواهد داد یا نه</a:t>
            </a:r>
            <a:r>
              <a:rPr lang="fa-IR" dirty="0" smtClean="0">
                <a:cs typeface="B Homa" panose="00000400000000000000" pitchFamily="2" charset="-78"/>
              </a:rPr>
              <a:t>.(</a:t>
            </a:r>
            <a:r>
              <a:rPr lang="fa-IR" dirty="0">
                <a:cs typeface="B Homa" panose="00000400000000000000" pitchFamily="2" charset="-78"/>
              </a:rPr>
              <a:t>لنگ، </a:t>
            </a:r>
            <a:r>
              <a:rPr lang="fa-IR" dirty="0" smtClean="0">
                <a:cs typeface="B Homa" panose="00000400000000000000" pitchFamily="2" charset="-78"/>
              </a:rPr>
              <a:t>124: </a:t>
            </a:r>
            <a:r>
              <a:rPr lang="fa-IR" dirty="0">
                <a:cs typeface="B Homa" panose="00000400000000000000" pitchFamily="2" charset="-78"/>
              </a:rPr>
              <a:t>1387)</a:t>
            </a:r>
          </a:p>
          <a:p>
            <a:pPr marL="0" indent="0">
              <a:buNone/>
            </a:pPr>
            <a:endParaRPr lang="fa-IR" dirty="0" smtClean="0">
              <a:cs typeface="B Homa" panose="00000400000000000000" pitchFamily="2" charset="-78"/>
            </a:endParaRPr>
          </a:p>
        </p:txBody>
      </p:sp>
      <p:pic>
        <p:nvPicPr>
          <p:cNvPr id="4" name="Picture 3" descr="376-P1.jpg"/>
          <p:cNvPicPr>
            <a:picLocks noChangeAspect="1"/>
          </p:cNvPicPr>
          <p:nvPr/>
        </p:nvPicPr>
        <p:blipFill rotWithShape="1">
          <a:blip r:embed="rId2"/>
          <a:srcRect b="4638"/>
          <a:stretch/>
        </p:blipFill>
        <p:spPr>
          <a:xfrm>
            <a:off x="457201" y="1676400"/>
            <a:ext cx="3448985" cy="2242996"/>
          </a:xfrm>
          <a:prstGeom prst="rect">
            <a:avLst/>
          </a:prstGeom>
        </p:spPr>
      </p:pic>
      <p:pic>
        <p:nvPicPr>
          <p:cNvPr id="5" name="Picture 4" descr="pershing square homeless.jpg"/>
          <p:cNvPicPr>
            <a:picLocks noChangeAspect="1"/>
          </p:cNvPicPr>
          <p:nvPr/>
        </p:nvPicPr>
        <p:blipFill>
          <a:blip r:embed="rId3"/>
          <a:stretch>
            <a:fillRect/>
          </a:stretch>
        </p:blipFill>
        <p:spPr>
          <a:xfrm>
            <a:off x="457202" y="4267200"/>
            <a:ext cx="3448985" cy="2209800"/>
          </a:xfrm>
          <a:prstGeom prst="rect">
            <a:avLst/>
          </a:prstGeom>
        </p:spPr>
      </p:pic>
    </p:spTree>
    <p:extLst>
      <p:ext uri="{BB962C8B-B14F-4D97-AF65-F5344CB8AC3E}">
        <p14:creationId xmlns:p14="http://schemas.microsoft.com/office/powerpoint/2010/main" val="404072313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88654" y="942652"/>
            <a:ext cx="6343672" cy="709865"/>
          </a:xfrm>
        </p:spPr>
        <p:txBody>
          <a:bodyPr/>
          <a:lstStyle/>
          <a:p>
            <a:pPr algn="r"/>
            <a:r>
              <a:rPr lang="fa-IR" b="1" cap="all" dirty="0" smtClean="0">
                <a:ln w="0"/>
                <a:effectLst>
                  <a:reflection blurRad="12700" stA="50000" endPos="50000" dist="5000" dir="5400000" sy="-100000" rotWithShape="0"/>
                </a:effectLst>
                <a:cs typeface="B Homa" panose="00000400000000000000" pitchFamily="2" charset="-78"/>
              </a:rPr>
              <a:t>نتیجه گیری</a:t>
            </a:r>
            <a:endParaRPr lang="en-US" dirty="0"/>
          </a:p>
        </p:txBody>
      </p:sp>
      <p:sp>
        <p:nvSpPr>
          <p:cNvPr id="7" name="Text Placeholder 4"/>
          <p:cNvSpPr txBox="1">
            <a:spLocks/>
          </p:cNvSpPr>
          <p:nvPr/>
        </p:nvSpPr>
        <p:spPr>
          <a:xfrm>
            <a:off x="296931" y="2236656"/>
            <a:ext cx="8550138" cy="1878144"/>
          </a:xfrm>
          <a:prstGeom prst="rect">
            <a:avLst/>
          </a:prstGeom>
        </p:spPr>
        <p:txBody>
          <a:bodyPr>
            <a:noAutofit/>
          </a:bodyPr>
          <a:lstStyle>
            <a:lvl1pPr marL="342900" indent="-342900" algn="r" defTabSz="457200" rtl="1"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685800" indent="-283464" algn="r" defTabSz="457200" rtl="1"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960120" indent="-228600" algn="r" defTabSz="457200" rtl="1"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23444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150876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18146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0718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22590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24862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pPr algn="just"/>
            <a:r>
              <a:rPr lang="fa-IR" sz="2000" dirty="0" smtClean="0">
                <a:cs typeface="B Homa" panose="00000400000000000000" pitchFamily="2" charset="-78"/>
              </a:rPr>
              <a:t>هرچند عناصر این میدان تک به تک از زیبایی و مفهمومی برخوردار هستند، اما ترکیب و چیدمان آن نه تنها هویتی به فضا نداده، بلکه آن را به فضایی بدون مراجعه کننده و مکانی برای تجمع فقرا، معتادین و  بی خانه ها تبریل کرده است.</a:t>
            </a:r>
          </a:p>
          <a:p>
            <a:pPr algn="just"/>
            <a:r>
              <a:rPr lang="fa-IR" sz="2000" dirty="0" smtClean="0">
                <a:cs typeface="B Homa" panose="00000400000000000000" pitchFamily="2" charset="-78"/>
              </a:rPr>
              <a:t>همینطور، نحوه قرارگیری میدان به گونه ای است که از سطح خیابان مرتفع تر بوده، و این خود باعث عدم تشویق مردم به ورود به فضا شده است و تا حدودی میدان را از محیط اطرافش جدا کرده است.</a:t>
            </a:r>
          </a:p>
          <a:p>
            <a:pPr algn="just"/>
            <a:endParaRPr lang="en-US" sz="2000" dirty="0">
              <a:cs typeface="B Homa" panose="00000400000000000000" pitchFamily="2" charset="-78"/>
            </a:endParaRPr>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114800"/>
            <a:ext cx="914400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69296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75325" y="-549442"/>
            <a:ext cx="2712590" cy="1495588"/>
          </a:xfrm>
        </p:spPr>
        <p:txBody>
          <a:bodyPr/>
          <a:lstStyle/>
          <a:p>
            <a:pPr algn="r"/>
            <a:r>
              <a:rPr lang="fa-IR" b="1" cap="all" dirty="0" smtClean="0">
                <a:ln w="0"/>
                <a:effectLst>
                  <a:reflection blurRad="12700" stA="50000" endPos="50000" dist="5000" dir="5400000" sy="-100000" rotWithShape="0"/>
                </a:effectLst>
                <a:cs typeface="B Homa" panose="00000400000000000000" pitchFamily="2" charset="-78"/>
              </a:rPr>
              <a:t>منابع</a:t>
            </a:r>
            <a:endParaRPr lang="en-US" dirty="0"/>
          </a:p>
        </p:txBody>
      </p:sp>
      <p:sp>
        <p:nvSpPr>
          <p:cNvPr id="5" name="Text Placeholder 4"/>
          <p:cNvSpPr>
            <a:spLocks noGrp="1"/>
          </p:cNvSpPr>
          <p:nvPr>
            <p:ph type="body" sz="half" idx="2"/>
          </p:nvPr>
        </p:nvSpPr>
        <p:spPr>
          <a:xfrm>
            <a:off x="827810" y="1584157"/>
            <a:ext cx="7924800" cy="4343400"/>
          </a:xfrm>
          <a:noFill/>
          <a:ln>
            <a:noFill/>
          </a:ln>
        </p:spPr>
        <p:txBody>
          <a:bodyPr>
            <a:normAutofit/>
          </a:bodyPr>
          <a:lstStyle/>
          <a:p>
            <a:pPr marL="342900" indent="-342900">
              <a:buFont typeface="Wingdings" pitchFamily="2" charset="2"/>
              <a:buChar char="v"/>
            </a:pPr>
            <a:r>
              <a:rPr lang="fa-IR" sz="1800" b="1" dirty="0">
                <a:solidFill>
                  <a:schemeClr val="tx1"/>
                </a:solidFill>
                <a:cs typeface="B Homa" panose="00000400000000000000" pitchFamily="2" charset="-78"/>
              </a:rPr>
              <a:t>لنگ، جان (1387) طراحی شهری، گونه شناسی رویه ها و طرح ها، ترجمه حسین بحرینی، انتشارات دانشگاه تهران.</a:t>
            </a:r>
          </a:p>
          <a:p>
            <a:pPr marL="285750" indent="-285750">
              <a:buFont typeface="Wingdings" pitchFamily="2" charset="2"/>
              <a:buChar char="v"/>
            </a:pPr>
            <a:r>
              <a:rPr lang="en-US" sz="1800" b="1" dirty="0" smtClean="0">
                <a:solidFill>
                  <a:schemeClr val="tx1"/>
                </a:solidFill>
              </a:rPr>
              <a:t>hmkandcompanyinteriordesign.wordpress.com</a:t>
            </a:r>
            <a:endParaRPr lang="fa-IR" sz="1800" b="1" dirty="0" smtClean="0">
              <a:solidFill>
                <a:schemeClr val="tx1"/>
              </a:solidFill>
            </a:endParaRPr>
          </a:p>
          <a:p>
            <a:pPr marL="285750" indent="-285750">
              <a:buFont typeface="Wingdings" pitchFamily="2" charset="2"/>
              <a:buChar char="v"/>
            </a:pPr>
            <a:r>
              <a:rPr lang="en-US" sz="1800" b="1" dirty="0" smtClean="0">
                <a:solidFill>
                  <a:schemeClr val="tx1"/>
                </a:solidFill>
              </a:rPr>
              <a:t>architecturelab.net</a:t>
            </a:r>
          </a:p>
          <a:p>
            <a:pPr marL="285750" indent="-285750">
              <a:buFont typeface="Wingdings" pitchFamily="2" charset="2"/>
              <a:buChar char="v"/>
            </a:pPr>
            <a:r>
              <a:rPr lang="en-US" sz="1800" b="1" dirty="0" smtClean="0">
                <a:solidFill>
                  <a:schemeClr val="tx1"/>
                </a:solidFill>
              </a:rPr>
              <a:t>fourstory.org</a:t>
            </a:r>
            <a:endParaRPr lang="en-US" sz="1800" b="1" dirty="0">
              <a:solidFill>
                <a:schemeClr val="tx1"/>
              </a:solidFill>
            </a:endParaRPr>
          </a:p>
          <a:p>
            <a:pPr marL="285750" indent="-285750">
              <a:buFont typeface="Wingdings" pitchFamily="2" charset="2"/>
              <a:buChar char="v"/>
            </a:pPr>
            <a:r>
              <a:rPr lang="en-US" sz="1800" b="1" dirty="0">
                <a:solidFill>
                  <a:schemeClr val="tx1"/>
                </a:solidFill>
              </a:rPr>
              <a:t>planetizen.com</a:t>
            </a:r>
          </a:p>
          <a:p>
            <a:pPr marL="285750" indent="-285750">
              <a:buFont typeface="Wingdings" pitchFamily="2" charset="2"/>
              <a:buChar char="v"/>
            </a:pPr>
            <a:r>
              <a:rPr lang="en-US" sz="1800" b="1" dirty="0">
                <a:solidFill>
                  <a:schemeClr val="tx1"/>
                </a:solidFill>
              </a:rPr>
              <a:t>wikipedia.org</a:t>
            </a:r>
          </a:p>
          <a:p>
            <a:pPr algn="r" rtl="1"/>
            <a:endParaRPr lang="en-US" sz="1800" dirty="0">
              <a:solidFill>
                <a:schemeClr val="tx1"/>
              </a:solidFill>
            </a:endParaRPr>
          </a:p>
        </p:txBody>
      </p:sp>
    </p:spTree>
    <p:extLst>
      <p:ext uri="{BB962C8B-B14F-4D97-AF65-F5344CB8AC3E}">
        <p14:creationId xmlns:p14="http://schemas.microsoft.com/office/powerpoint/2010/main" val="234378351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cap="all" dirty="0">
                <a:ln w="0"/>
                <a:effectLst>
                  <a:reflection blurRad="12700" stA="50000" endPos="50000" dist="5000" dir="5400000" sy="-100000" rotWithShape="0"/>
                </a:effectLst>
                <a:cs typeface="B Homa" panose="00000400000000000000" pitchFamily="2" charset="-78"/>
              </a:rPr>
              <a:t>فهرست</a:t>
            </a:r>
            <a:endParaRPr lang="en-US" dirty="0">
              <a:cs typeface="B Homa" panose="00000400000000000000" pitchFamily="2" charset="-78"/>
            </a:endParaRPr>
          </a:p>
        </p:txBody>
      </p:sp>
      <p:sp>
        <p:nvSpPr>
          <p:cNvPr id="3" name="Content Placeholder 2"/>
          <p:cNvSpPr>
            <a:spLocks noGrp="1"/>
          </p:cNvSpPr>
          <p:nvPr>
            <p:ph idx="1"/>
          </p:nvPr>
        </p:nvSpPr>
        <p:spPr>
          <a:xfrm>
            <a:off x="1670498" y="2693737"/>
            <a:ext cx="6345260" cy="3530600"/>
          </a:xfrm>
        </p:spPr>
        <p:txBody>
          <a:bodyPr>
            <a:normAutofit lnSpcReduction="10000"/>
          </a:bodyPr>
          <a:lstStyle/>
          <a:p>
            <a:pPr algn="r" rtl="1"/>
            <a:r>
              <a:rPr lang="fa-IR" b="1" dirty="0" smtClean="0">
                <a:cs typeface="B Homa" panose="00000400000000000000" pitchFamily="2" charset="-78"/>
              </a:rPr>
              <a:t>پلازای آباجا</a:t>
            </a:r>
          </a:p>
          <a:p>
            <a:pPr algn="r" rtl="1"/>
            <a:r>
              <a:rPr lang="fa-IR" b="1" dirty="0" smtClean="0">
                <a:cs typeface="B Homa" panose="00000400000000000000" pitchFamily="2" charset="-78"/>
              </a:rPr>
              <a:t>میدان پرشینگ</a:t>
            </a:r>
          </a:p>
          <a:p>
            <a:pPr algn="r" rtl="1"/>
            <a:r>
              <a:rPr lang="fa-IR" b="1" dirty="0" smtClean="0">
                <a:cs typeface="B Homa" panose="00000400000000000000" pitchFamily="2" charset="-78"/>
              </a:rPr>
              <a:t>بازسازی میدان</a:t>
            </a:r>
          </a:p>
          <a:p>
            <a:pPr algn="r" rtl="1"/>
            <a:r>
              <a:rPr lang="fa-IR" b="1" dirty="0" smtClean="0">
                <a:cs typeface="B Homa" panose="00000400000000000000" pitchFamily="2" charset="-78"/>
              </a:rPr>
              <a:t>وضعیت کنونی</a:t>
            </a:r>
          </a:p>
          <a:p>
            <a:pPr algn="r" rtl="1"/>
            <a:r>
              <a:rPr lang="fa-IR" b="1" dirty="0" smtClean="0">
                <a:cs typeface="B Homa" panose="00000400000000000000" pitchFamily="2" charset="-78"/>
              </a:rPr>
              <a:t>خصوصیات میدان</a:t>
            </a:r>
            <a:endParaRPr lang="fa-IR" b="1" dirty="0">
              <a:cs typeface="B Homa" panose="00000400000000000000" pitchFamily="2" charset="-78"/>
            </a:endParaRPr>
          </a:p>
          <a:p>
            <a:pPr algn="r" rtl="1"/>
            <a:r>
              <a:rPr lang="fa-IR" b="1" dirty="0">
                <a:cs typeface="B Homa" panose="00000400000000000000" pitchFamily="2" charset="-78"/>
              </a:rPr>
              <a:t>ساختمان های اطراف میدان</a:t>
            </a:r>
          </a:p>
          <a:p>
            <a:pPr algn="r" rtl="1"/>
            <a:r>
              <a:rPr lang="fa-IR" b="1" dirty="0">
                <a:cs typeface="B Homa" panose="00000400000000000000" pitchFamily="2" charset="-78"/>
              </a:rPr>
              <a:t>میزان موفقیت </a:t>
            </a:r>
            <a:r>
              <a:rPr lang="fa-IR" b="1" dirty="0" smtClean="0">
                <a:cs typeface="B Homa" panose="00000400000000000000" pitchFamily="2" charset="-78"/>
              </a:rPr>
              <a:t>طرح</a:t>
            </a:r>
          </a:p>
          <a:p>
            <a:pPr algn="r" rtl="1"/>
            <a:r>
              <a:rPr lang="fa-IR" b="1" dirty="0" smtClean="0">
                <a:cs typeface="B Homa" panose="00000400000000000000" pitchFamily="2" charset="-78"/>
              </a:rPr>
              <a:t>نظر شخصی</a:t>
            </a:r>
          </a:p>
          <a:p>
            <a:pPr algn="r" rtl="1"/>
            <a:r>
              <a:rPr lang="fa-IR" b="1" dirty="0" smtClean="0">
                <a:cs typeface="B Homa" panose="00000400000000000000" pitchFamily="2" charset="-78"/>
              </a:rPr>
              <a:t>منابع</a:t>
            </a:r>
          </a:p>
          <a:p>
            <a:pPr algn="r" rtl="1"/>
            <a:endParaRPr lang="en-US" b="1" dirty="0">
              <a:cs typeface="B Homa" panose="00000400000000000000" pitchFamily="2" charset="-78"/>
            </a:endParaRPr>
          </a:p>
        </p:txBody>
      </p:sp>
    </p:spTree>
    <p:extLst>
      <p:ext uri="{BB962C8B-B14F-4D97-AF65-F5344CB8AC3E}">
        <p14:creationId xmlns:p14="http://schemas.microsoft.com/office/powerpoint/2010/main" val="3078494629"/>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cap="all" dirty="0" smtClean="0">
                <a:ln w="0"/>
                <a:effectLst>
                  <a:reflection blurRad="12700" stA="50000" endPos="50000" dist="5000" dir="5400000" sy="-100000" rotWithShape="0"/>
                </a:effectLst>
                <a:cs typeface="B Homa" panose="00000400000000000000" pitchFamily="2" charset="-78"/>
              </a:rPr>
              <a:t>پلازای آباجا</a:t>
            </a:r>
            <a:endParaRPr lang="en-US" dirty="0"/>
          </a:p>
        </p:txBody>
      </p:sp>
      <p:sp>
        <p:nvSpPr>
          <p:cNvPr id="3" name="Content Placeholder 2"/>
          <p:cNvSpPr>
            <a:spLocks noGrp="1"/>
          </p:cNvSpPr>
          <p:nvPr>
            <p:ph idx="1"/>
          </p:nvPr>
        </p:nvSpPr>
        <p:spPr>
          <a:xfrm>
            <a:off x="4648200" y="2170978"/>
            <a:ext cx="4117848" cy="4495800"/>
          </a:xfrm>
        </p:spPr>
        <p:txBody>
          <a:bodyPr>
            <a:normAutofit/>
          </a:bodyPr>
          <a:lstStyle/>
          <a:p>
            <a:pPr marL="0" indent="0">
              <a:buNone/>
            </a:pPr>
            <a:r>
              <a:rPr lang="fa-IR" dirty="0">
                <a:cs typeface="B Homa" panose="00000400000000000000" pitchFamily="2" charset="-78"/>
              </a:rPr>
              <a:t>این میدان </a:t>
            </a:r>
            <a:r>
              <a:rPr lang="fa-IR" dirty="0" smtClean="0">
                <a:cs typeface="B Homa" panose="00000400000000000000" pitchFamily="2" charset="-78"/>
              </a:rPr>
              <a:t>(واقع در مرکز لس آنجلس، ایالت کالیفرنیا) تاریخ </a:t>
            </a:r>
            <a:r>
              <a:rPr lang="fa-IR" dirty="0">
                <a:cs typeface="B Homa" panose="00000400000000000000" pitchFamily="2" charset="-78"/>
              </a:rPr>
              <a:t>طولانی دارد و که به سال 1866 و زمانی که به عنوان یک پلازای اسپانیایی خوانده شد بر میگردد. (لنگ، 120: 1387</a:t>
            </a:r>
            <a:r>
              <a:rPr lang="fa-IR" dirty="0" smtClean="0">
                <a:cs typeface="B Homa" panose="00000400000000000000" pitchFamily="2" charset="-78"/>
              </a:rPr>
              <a:t>)</a:t>
            </a:r>
          </a:p>
          <a:p>
            <a:pPr marL="0" indent="0">
              <a:buNone/>
            </a:pPr>
            <a:r>
              <a:rPr lang="fa-IR" dirty="0" smtClean="0">
                <a:cs typeface="B Homa" panose="00000400000000000000" pitchFamily="2" charset="-78"/>
              </a:rPr>
              <a:t>ابتدا </a:t>
            </a:r>
            <a:r>
              <a:rPr lang="fa-IR" dirty="0">
                <a:cs typeface="B Homa" panose="00000400000000000000" pitchFamily="2" charset="-78"/>
              </a:rPr>
              <a:t>میدان به عنوان اردوگاه و پناه گاهی برای زاغه نشینان اسپانیولی بود،ده سال بعد دستور داده شد پارک را به بلوک هاییی تقسیم کنند و از ان به عنوان میدان عمومی استفاده بشود .در سال 1890 غرفه ها و سالن هایی برای کنسرت  و کنفرانس در میدان ایجاد شد . در میدان درختان استوایی کاشته شد و این میدان در واقع نقش یک پارک را بر عهده داشت</a:t>
            </a:r>
            <a:r>
              <a:rPr lang="fa-IR" dirty="0" smtClean="0">
                <a:cs typeface="B Homa" panose="00000400000000000000" pitchFamily="2" charset="-78"/>
              </a:rPr>
              <a:t>.</a:t>
            </a:r>
          </a:p>
        </p:txBody>
      </p:sp>
      <p:pic>
        <p:nvPicPr>
          <p:cNvPr id="5" name="Picture 4" descr="CHS-6086.jpg"/>
          <p:cNvPicPr>
            <a:picLocks noChangeAspect="1"/>
          </p:cNvPicPr>
          <p:nvPr/>
        </p:nvPicPr>
        <p:blipFill>
          <a:blip r:embed="rId2"/>
          <a:stretch>
            <a:fillRect/>
          </a:stretch>
        </p:blipFill>
        <p:spPr>
          <a:xfrm>
            <a:off x="304800" y="1557950"/>
            <a:ext cx="3124200" cy="2301494"/>
          </a:xfrm>
          <a:prstGeom prst="rect">
            <a:avLst/>
          </a:prstGeom>
        </p:spPr>
      </p:pic>
      <p:pic>
        <p:nvPicPr>
          <p:cNvPr id="1026" name="Picture 2" descr="C:\Users\Zhila\Desktop\CHS-185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4038602"/>
            <a:ext cx="3950328" cy="233727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04800" y="6343613"/>
            <a:ext cx="4343400" cy="646331"/>
          </a:xfrm>
          <a:prstGeom prst="rect">
            <a:avLst/>
          </a:prstGeom>
          <a:noFill/>
          <a:ln>
            <a:noFill/>
          </a:ln>
        </p:spPr>
        <p:txBody>
          <a:bodyPr wrap="square" rtlCol="0">
            <a:spAutoFit/>
          </a:bodyPr>
          <a:lstStyle/>
          <a:p>
            <a:r>
              <a:rPr lang="en-US" dirty="0"/>
              <a:t>hmkandcompanyinteriordesign.wordpress.com</a:t>
            </a:r>
          </a:p>
        </p:txBody>
      </p:sp>
    </p:spTree>
    <p:extLst>
      <p:ext uri="{BB962C8B-B14F-4D97-AF65-F5344CB8AC3E}">
        <p14:creationId xmlns:p14="http://schemas.microsoft.com/office/powerpoint/2010/main" val="299044042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500"/>
                                        <p:tgtEl>
                                          <p:spTgt spid="1026"/>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cap="all" dirty="0" smtClean="0">
                <a:ln w="0"/>
                <a:effectLst>
                  <a:reflection blurRad="12700" stA="50000" endPos="50000" dist="5000" dir="5400000" sy="-100000" rotWithShape="0"/>
                </a:effectLst>
                <a:cs typeface="B Homa" panose="00000400000000000000" pitchFamily="2" charset="-78"/>
              </a:rPr>
              <a:t>میدان پرشینگ</a:t>
            </a:r>
            <a:endParaRPr lang="en-US" dirty="0"/>
          </a:p>
        </p:txBody>
      </p:sp>
      <p:sp>
        <p:nvSpPr>
          <p:cNvPr id="3" name="Content Placeholder 2"/>
          <p:cNvSpPr>
            <a:spLocks noGrp="1"/>
          </p:cNvSpPr>
          <p:nvPr>
            <p:ph idx="1"/>
          </p:nvPr>
        </p:nvSpPr>
        <p:spPr>
          <a:xfrm>
            <a:off x="4688657" y="2132688"/>
            <a:ext cx="4166585" cy="5105400"/>
          </a:xfrm>
        </p:spPr>
        <p:txBody>
          <a:bodyPr>
            <a:noAutofit/>
          </a:bodyPr>
          <a:lstStyle/>
          <a:p>
            <a:pPr marL="0" indent="0" algn="just">
              <a:buNone/>
            </a:pPr>
            <a:r>
              <a:rPr lang="fa-IR" dirty="0">
                <a:cs typeface="B Homa" panose="00000400000000000000" pitchFamily="2" charset="-78"/>
              </a:rPr>
              <a:t>میدان پرشینگ در سال 1918 به افتخار ژنرال جنگ جهانی اول جان پرشینگ به این نام نامیده شد.</a:t>
            </a:r>
          </a:p>
          <a:p>
            <a:pPr marL="0" indent="0" algn="just">
              <a:buNone/>
            </a:pPr>
            <a:r>
              <a:rPr lang="fa-IR" dirty="0">
                <a:cs typeface="B Homa" panose="00000400000000000000" pitchFamily="2" charset="-78"/>
              </a:rPr>
              <a:t>احداث گاراژ زیرزمینی در سال1951 میدان را تبدیل به لکه هایی از چمن با درختهایی درون گلدان در حاشیه ها کرد.این که مسئولان شهر تصمیم گرفتند پارکینگ بسازند،مبتنی بر این باور بود که از ازدحام منطقه کاسته شده و موجب احیای منطقه تاتر شهر خواهد شد.امروز مرکز شهر لس آنجلس بر اساس استانداردهای جهانی به طور مشهودی عاری از تراکم وسایل نقلیه است،ولی این امر به واسطه این است که طبقات بالای طبقه همکف ساختمان ها اکثرا خالی است.چیزی که پیش بینی می شود که در آینده تغییر کند.گاراژ نتوانست منطقه تاتر را احیا کند.ورودی های گاراژ آن را از محیط اطراف جدا می کرد(لنگ، 121: 1387)</a:t>
            </a:r>
          </a:p>
          <a:p>
            <a:pPr marL="0" indent="0" algn="just">
              <a:buNone/>
            </a:pPr>
            <a:endParaRPr lang="fa-IR" dirty="0">
              <a:cs typeface="B Homa" panose="00000400000000000000" pitchFamily="2" charset="-78"/>
            </a:endParaRPr>
          </a:p>
        </p:txBody>
      </p:sp>
      <p:pic>
        <p:nvPicPr>
          <p:cNvPr id="4" name="Picture 3" descr="1993Sq.jpg"/>
          <p:cNvPicPr>
            <a:picLocks noChangeAspect="1"/>
          </p:cNvPicPr>
          <p:nvPr/>
        </p:nvPicPr>
        <p:blipFill>
          <a:blip r:embed="rId2"/>
          <a:stretch>
            <a:fillRect/>
          </a:stretch>
        </p:blipFill>
        <p:spPr>
          <a:xfrm>
            <a:off x="685800" y="3505200"/>
            <a:ext cx="3619502" cy="2971800"/>
          </a:xfrm>
          <a:prstGeom prst="rect">
            <a:avLst/>
          </a:prstGeom>
        </p:spPr>
      </p:pic>
      <p:pic>
        <p:nvPicPr>
          <p:cNvPr id="5" name="Picture 4" descr="EXM-N-9197-001~3.jpg"/>
          <p:cNvPicPr>
            <a:picLocks noChangeAspect="1"/>
          </p:cNvPicPr>
          <p:nvPr/>
        </p:nvPicPr>
        <p:blipFill>
          <a:blip r:embed="rId3"/>
          <a:stretch>
            <a:fillRect/>
          </a:stretch>
        </p:blipFill>
        <p:spPr>
          <a:xfrm>
            <a:off x="685802" y="1735495"/>
            <a:ext cx="3619501" cy="2949893"/>
          </a:xfrm>
          <a:prstGeom prst="rect">
            <a:avLst/>
          </a:prstGeom>
        </p:spPr>
      </p:pic>
      <p:pic>
        <p:nvPicPr>
          <p:cNvPr id="6" name="Picture 5" descr="EXM-N-9375-015~1.jpg"/>
          <p:cNvPicPr>
            <a:picLocks noChangeAspect="1"/>
          </p:cNvPicPr>
          <p:nvPr/>
        </p:nvPicPr>
        <p:blipFill>
          <a:blip r:embed="rId4"/>
          <a:stretch>
            <a:fillRect/>
          </a:stretch>
        </p:blipFill>
        <p:spPr>
          <a:xfrm>
            <a:off x="1021532" y="2286002"/>
            <a:ext cx="2895600" cy="3580891"/>
          </a:xfrm>
          <a:prstGeom prst="rect">
            <a:avLst/>
          </a:prstGeom>
        </p:spPr>
      </p:pic>
      <p:pic>
        <p:nvPicPr>
          <p:cNvPr id="7" name="Picture 6" descr="CHS-33330.jpg"/>
          <p:cNvPicPr>
            <a:picLocks noChangeAspect="1"/>
          </p:cNvPicPr>
          <p:nvPr/>
        </p:nvPicPr>
        <p:blipFill>
          <a:blip r:embed="rId5"/>
          <a:stretch>
            <a:fillRect/>
          </a:stretch>
        </p:blipFill>
        <p:spPr>
          <a:xfrm>
            <a:off x="313890" y="2282459"/>
            <a:ext cx="4363320" cy="3505200"/>
          </a:xfrm>
          <a:prstGeom prst="rect">
            <a:avLst/>
          </a:prstGeom>
        </p:spPr>
      </p:pic>
      <p:pic>
        <p:nvPicPr>
          <p:cNvPr id="205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0007" y="6364288"/>
            <a:ext cx="443865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8284737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1000" fill="hold"/>
                                        <p:tgtEl>
                                          <p:spTgt spid="7"/>
                                        </p:tgtEl>
                                        <p:attrNameLst>
                                          <p:attrName>ppt_w</p:attrName>
                                        </p:attrNameLst>
                                      </p:cBhvr>
                                      <p:tavLst>
                                        <p:tav tm="0">
                                          <p:val>
                                            <p:fltVal val="0"/>
                                          </p:val>
                                        </p:tav>
                                        <p:tav tm="100000">
                                          <p:val>
                                            <p:strVal val="#ppt_w"/>
                                          </p:val>
                                        </p:tav>
                                      </p:tavLst>
                                    </p:anim>
                                    <p:anim calcmode="lin" valueType="num">
                                      <p:cBhvr>
                                        <p:cTn id="24" dur="1000" fill="hold"/>
                                        <p:tgtEl>
                                          <p:spTgt spid="7"/>
                                        </p:tgtEl>
                                        <p:attrNameLst>
                                          <p:attrName>ppt_h</p:attrName>
                                        </p:attrNameLst>
                                      </p:cBhvr>
                                      <p:tavLst>
                                        <p:tav tm="0">
                                          <p:val>
                                            <p:fltVal val="0"/>
                                          </p:val>
                                        </p:tav>
                                        <p:tav tm="100000">
                                          <p:val>
                                            <p:strVal val="#ppt_h"/>
                                          </p:val>
                                        </p:tav>
                                      </p:tavLst>
                                    </p:anim>
                                    <p:anim calcmode="lin" valueType="num">
                                      <p:cBhvr>
                                        <p:cTn id="25" dur="1000" fill="hold"/>
                                        <p:tgtEl>
                                          <p:spTgt spid="7"/>
                                        </p:tgtEl>
                                        <p:attrNameLst>
                                          <p:attrName>style.rotation</p:attrName>
                                        </p:attrNameLst>
                                      </p:cBhvr>
                                      <p:tavLst>
                                        <p:tav tm="0">
                                          <p:val>
                                            <p:fltVal val="90"/>
                                          </p:val>
                                        </p:tav>
                                        <p:tav tm="100000">
                                          <p:val>
                                            <p:fltVal val="0"/>
                                          </p:val>
                                        </p:tav>
                                      </p:tavLst>
                                    </p:anim>
                                    <p:animEffect transition="in" filter="fade">
                                      <p:cBhvr>
                                        <p:cTn id="26" dur="10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cap="all" dirty="0" smtClean="0">
                <a:ln w="0"/>
                <a:effectLst>
                  <a:reflection blurRad="12700" stA="50000" endPos="50000" dist="5000" dir="5400000" sy="-100000" rotWithShape="0"/>
                </a:effectLst>
                <a:cs typeface="B Homa" panose="00000400000000000000" pitchFamily="2" charset="-78"/>
              </a:rPr>
              <a:t>بازسازی میدان</a:t>
            </a:r>
            <a:endParaRPr lang="en-US" dirty="0"/>
          </a:p>
        </p:txBody>
      </p:sp>
      <p:graphicFrame>
        <p:nvGraphicFramePr>
          <p:cNvPr id="4" name="Diagram 3"/>
          <p:cNvGraphicFramePr/>
          <p:nvPr>
            <p:extLst/>
          </p:nvPr>
        </p:nvGraphicFramePr>
        <p:xfrm>
          <a:off x="-259156" y="16002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Striped Right Arrow 5"/>
          <p:cNvSpPr/>
          <p:nvPr/>
        </p:nvSpPr>
        <p:spPr>
          <a:xfrm>
            <a:off x="4617644" y="3371165"/>
            <a:ext cx="457200" cy="45720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5237052" y="2609165"/>
            <a:ext cx="3124200" cy="1981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5470556" y="3170537"/>
            <a:ext cx="2743200" cy="923330"/>
          </a:xfrm>
          <a:prstGeom prst="rect">
            <a:avLst/>
          </a:prstGeom>
          <a:noFill/>
        </p:spPr>
        <p:txBody>
          <a:bodyPr wrap="square" rtlCol="0">
            <a:spAutoFit/>
          </a:bodyPr>
          <a:lstStyle/>
          <a:p>
            <a:pPr algn="ctr" rtl="1"/>
            <a:r>
              <a:rPr lang="fa-IR" b="1" dirty="0">
                <a:solidFill>
                  <a:schemeClr val="bg1">
                    <a:lumMod val="95000"/>
                  </a:schemeClr>
                </a:solidFill>
                <a:cs typeface="B Homa" panose="00000400000000000000" pitchFamily="2" charset="-78"/>
              </a:rPr>
              <a:t>قطع ارتباط هتل بالتیمور با میدان با بازکردن ورودی جدید از طرف دیگر</a:t>
            </a:r>
            <a:endParaRPr lang="en-US" b="1" dirty="0">
              <a:solidFill>
                <a:schemeClr val="bg1">
                  <a:lumMod val="95000"/>
                </a:schemeClr>
              </a:solidFill>
              <a:cs typeface="B Homa" panose="00000400000000000000" pitchFamily="2" charset="-78"/>
            </a:endParaRPr>
          </a:p>
        </p:txBody>
      </p:sp>
      <p:sp>
        <p:nvSpPr>
          <p:cNvPr id="12" name="Striped Right Arrow 11"/>
          <p:cNvSpPr/>
          <p:nvPr/>
        </p:nvSpPr>
        <p:spPr>
          <a:xfrm rot="5400000">
            <a:off x="6613556" y="4800600"/>
            <a:ext cx="457200" cy="457200"/>
          </a:xfrm>
          <a:prstGeom prst="striped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Rounded Rectangle 10"/>
          <p:cNvSpPr/>
          <p:nvPr/>
        </p:nvSpPr>
        <p:spPr>
          <a:xfrm>
            <a:off x="4937156" y="5410200"/>
            <a:ext cx="3810000" cy="12192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4" name="TextBox 13"/>
          <p:cNvSpPr txBox="1"/>
          <p:nvPr/>
        </p:nvSpPr>
        <p:spPr>
          <a:xfrm>
            <a:off x="5074844" y="5696636"/>
            <a:ext cx="3535756" cy="646331"/>
          </a:xfrm>
          <a:prstGeom prst="rect">
            <a:avLst/>
          </a:prstGeom>
          <a:noFill/>
        </p:spPr>
        <p:txBody>
          <a:bodyPr wrap="square" rtlCol="0">
            <a:spAutoFit/>
          </a:bodyPr>
          <a:lstStyle/>
          <a:p>
            <a:pPr algn="ctr" rtl="1"/>
            <a:r>
              <a:rPr lang="fa-IR" b="1" dirty="0">
                <a:solidFill>
                  <a:schemeClr val="bg1">
                    <a:lumMod val="95000"/>
                  </a:schemeClr>
                </a:solidFill>
                <a:cs typeface="B Homa" panose="00000400000000000000" pitchFamily="2" charset="-78"/>
              </a:rPr>
              <a:t>پایه ریزی فرآیند بازسازی میدان توسط انجمن مدیریت پرشینگ </a:t>
            </a:r>
            <a:endParaRPr lang="en-US" b="1" dirty="0">
              <a:solidFill>
                <a:schemeClr val="bg1">
                  <a:lumMod val="95000"/>
                </a:schemeClr>
              </a:solidFill>
              <a:cs typeface="B Homa" panose="00000400000000000000" pitchFamily="2" charset="-78"/>
            </a:endParaRPr>
          </a:p>
        </p:txBody>
      </p:sp>
      <p:pic>
        <p:nvPicPr>
          <p:cNvPr id="1026"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43867" y="590550"/>
            <a:ext cx="5565775" cy="626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1461763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par>
                                <p:cTn id="26" presetID="31"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1000" fill="hold"/>
                                        <p:tgtEl>
                                          <p:spTgt spid="12"/>
                                        </p:tgtEl>
                                        <p:attrNameLst>
                                          <p:attrName>ppt_w</p:attrName>
                                        </p:attrNameLst>
                                      </p:cBhvr>
                                      <p:tavLst>
                                        <p:tav tm="0">
                                          <p:val>
                                            <p:fltVal val="0"/>
                                          </p:val>
                                        </p:tav>
                                        <p:tav tm="100000">
                                          <p:val>
                                            <p:strVal val="#ppt_w"/>
                                          </p:val>
                                        </p:tav>
                                      </p:tavLst>
                                    </p:anim>
                                    <p:anim calcmode="lin" valueType="num">
                                      <p:cBhvr>
                                        <p:cTn id="29" dur="1000" fill="hold"/>
                                        <p:tgtEl>
                                          <p:spTgt spid="12"/>
                                        </p:tgtEl>
                                        <p:attrNameLst>
                                          <p:attrName>ppt_h</p:attrName>
                                        </p:attrNameLst>
                                      </p:cBhvr>
                                      <p:tavLst>
                                        <p:tav tm="0">
                                          <p:val>
                                            <p:fltVal val="0"/>
                                          </p:val>
                                        </p:tav>
                                        <p:tav tm="100000">
                                          <p:val>
                                            <p:strVal val="#ppt_h"/>
                                          </p:val>
                                        </p:tav>
                                      </p:tavLst>
                                    </p:anim>
                                    <p:anim calcmode="lin" valueType="num">
                                      <p:cBhvr>
                                        <p:cTn id="30" dur="1000" fill="hold"/>
                                        <p:tgtEl>
                                          <p:spTgt spid="12"/>
                                        </p:tgtEl>
                                        <p:attrNameLst>
                                          <p:attrName>style.rotation</p:attrName>
                                        </p:attrNameLst>
                                      </p:cBhvr>
                                      <p:tavLst>
                                        <p:tav tm="0">
                                          <p:val>
                                            <p:fltVal val="90"/>
                                          </p:val>
                                        </p:tav>
                                        <p:tav tm="100000">
                                          <p:val>
                                            <p:fltVal val="0"/>
                                          </p:val>
                                        </p:tav>
                                      </p:tavLst>
                                    </p:anim>
                                    <p:animEffect transition="in" filter="fade">
                                      <p:cBhvr>
                                        <p:cTn id="31" dur="10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31" presetClass="entr" presetSubtype="0"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1000" fill="hold"/>
                                        <p:tgtEl>
                                          <p:spTgt spid="14"/>
                                        </p:tgtEl>
                                        <p:attrNameLst>
                                          <p:attrName>ppt_w</p:attrName>
                                        </p:attrNameLst>
                                      </p:cBhvr>
                                      <p:tavLst>
                                        <p:tav tm="0">
                                          <p:val>
                                            <p:fltVal val="0"/>
                                          </p:val>
                                        </p:tav>
                                        <p:tav tm="100000">
                                          <p:val>
                                            <p:strVal val="#ppt_w"/>
                                          </p:val>
                                        </p:tav>
                                      </p:tavLst>
                                    </p:anim>
                                    <p:anim calcmode="lin" valueType="num">
                                      <p:cBhvr>
                                        <p:cTn id="37" dur="1000" fill="hold"/>
                                        <p:tgtEl>
                                          <p:spTgt spid="14"/>
                                        </p:tgtEl>
                                        <p:attrNameLst>
                                          <p:attrName>ppt_h</p:attrName>
                                        </p:attrNameLst>
                                      </p:cBhvr>
                                      <p:tavLst>
                                        <p:tav tm="0">
                                          <p:val>
                                            <p:fltVal val="0"/>
                                          </p:val>
                                        </p:tav>
                                        <p:tav tm="100000">
                                          <p:val>
                                            <p:strVal val="#ppt_h"/>
                                          </p:val>
                                        </p:tav>
                                      </p:tavLst>
                                    </p:anim>
                                    <p:anim calcmode="lin" valueType="num">
                                      <p:cBhvr>
                                        <p:cTn id="38" dur="1000" fill="hold"/>
                                        <p:tgtEl>
                                          <p:spTgt spid="14"/>
                                        </p:tgtEl>
                                        <p:attrNameLst>
                                          <p:attrName>style.rotation</p:attrName>
                                        </p:attrNameLst>
                                      </p:cBhvr>
                                      <p:tavLst>
                                        <p:tav tm="0">
                                          <p:val>
                                            <p:fltVal val="90"/>
                                          </p:val>
                                        </p:tav>
                                        <p:tav tm="100000">
                                          <p:val>
                                            <p:fltVal val="0"/>
                                          </p:val>
                                        </p:tav>
                                      </p:tavLst>
                                    </p:anim>
                                    <p:animEffect transition="in" filter="fade">
                                      <p:cBhvr>
                                        <p:cTn id="39" dur="1000"/>
                                        <p:tgtEl>
                                          <p:spTgt spid="14"/>
                                        </p:tgtEl>
                                      </p:cBhvr>
                                    </p:animEffect>
                                  </p:childTnLst>
                                </p:cTn>
                              </p:par>
                              <p:par>
                                <p:cTn id="40" presetID="31"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1000" fill="hold"/>
                                        <p:tgtEl>
                                          <p:spTgt spid="11"/>
                                        </p:tgtEl>
                                        <p:attrNameLst>
                                          <p:attrName>ppt_w</p:attrName>
                                        </p:attrNameLst>
                                      </p:cBhvr>
                                      <p:tavLst>
                                        <p:tav tm="0">
                                          <p:val>
                                            <p:fltVal val="0"/>
                                          </p:val>
                                        </p:tav>
                                        <p:tav tm="100000">
                                          <p:val>
                                            <p:strVal val="#ppt_w"/>
                                          </p:val>
                                        </p:tav>
                                      </p:tavLst>
                                    </p:anim>
                                    <p:anim calcmode="lin" valueType="num">
                                      <p:cBhvr>
                                        <p:cTn id="43" dur="1000" fill="hold"/>
                                        <p:tgtEl>
                                          <p:spTgt spid="11"/>
                                        </p:tgtEl>
                                        <p:attrNameLst>
                                          <p:attrName>ppt_h</p:attrName>
                                        </p:attrNameLst>
                                      </p:cBhvr>
                                      <p:tavLst>
                                        <p:tav tm="0">
                                          <p:val>
                                            <p:fltVal val="0"/>
                                          </p:val>
                                        </p:tav>
                                        <p:tav tm="100000">
                                          <p:val>
                                            <p:strVal val="#ppt_h"/>
                                          </p:val>
                                        </p:tav>
                                      </p:tavLst>
                                    </p:anim>
                                    <p:anim calcmode="lin" valueType="num">
                                      <p:cBhvr>
                                        <p:cTn id="44" dur="1000" fill="hold"/>
                                        <p:tgtEl>
                                          <p:spTgt spid="11"/>
                                        </p:tgtEl>
                                        <p:attrNameLst>
                                          <p:attrName>style.rotation</p:attrName>
                                        </p:attrNameLst>
                                      </p:cBhvr>
                                      <p:tavLst>
                                        <p:tav tm="0">
                                          <p:val>
                                            <p:fltVal val="90"/>
                                          </p:val>
                                        </p:tav>
                                        <p:tav tm="100000">
                                          <p:val>
                                            <p:fltVal val="0"/>
                                          </p:val>
                                        </p:tav>
                                      </p:tavLst>
                                    </p:anim>
                                    <p:animEffect transition="in" filter="fade">
                                      <p:cBhvr>
                                        <p:cTn id="45" dur="1000"/>
                                        <p:tgtEl>
                                          <p:spTgt spid="11"/>
                                        </p:tgtEl>
                                      </p:cBhvr>
                                    </p:animEffect>
                                  </p:childTnLst>
                                </p:cTn>
                              </p:par>
                            </p:childTnLst>
                          </p:cTn>
                        </p:par>
                      </p:childTnLst>
                    </p:cTn>
                  </p:par>
                  <p:par>
                    <p:cTn id="46" fill="hold">
                      <p:stCondLst>
                        <p:cond delay="indefinite"/>
                      </p:stCondLst>
                      <p:childTnLst>
                        <p:par>
                          <p:cTn id="47" fill="hold">
                            <p:stCondLst>
                              <p:cond delay="0"/>
                            </p:stCondLst>
                            <p:childTnLst>
                              <p:par>
                                <p:cTn id="48" presetID="53" presetClass="entr" presetSubtype="16" fill="hold" nodeType="clickEffect">
                                  <p:stCondLst>
                                    <p:cond delay="0"/>
                                  </p:stCondLst>
                                  <p:childTnLst>
                                    <p:set>
                                      <p:cBhvr>
                                        <p:cTn id="49" dur="1" fill="hold">
                                          <p:stCondLst>
                                            <p:cond delay="0"/>
                                          </p:stCondLst>
                                        </p:cTn>
                                        <p:tgtEl>
                                          <p:spTgt spid="1026"/>
                                        </p:tgtEl>
                                        <p:attrNameLst>
                                          <p:attrName>style.visibility</p:attrName>
                                        </p:attrNameLst>
                                      </p:cBhvr>
                                      <p:to>
                                        <p:strVal val="visible"/>
                                      </p:to>
                                    </p:set>
                                    <p:anim calcmode="lin" valueType="num">
                                      <p:cBhvr>
                                        <p:cTn id="50" dur="500" fill="hold"/>
                                        <p:tgtEl>
                                          <p:spTgt spid="1026"/>
                                        </p:tgtEl>
                                        <p:attrNameLst>
                                          <p:attrName>ppt_w</p:attrName>
                                        </p:attrNameLst>
                                      </p:cBhvr>
                                      <p:tavLst>
                                        <p:tav tm="0">
                                          <p:val>
                                            <p:fltVal val="0"/>
                                          </p:val>
                                        </p:tav>
                                        <p:tav tm="100000">
                                          <p:val>
                                            <p:strVal val="#ppt_w"/>
                                          </p:val>
                                        </p:tav>
                                      </p:tavLst>
                                    </p:anim>
                                    <p:anim calcmode="lin" valueType="num">
                                      <p:cBhvr>
                                        <p:cTn id="51" dur="500" fill="hold"/>
                                        <p:tgtEl>
                                          <p:spTgt spid="1026"/>
                                        </p:tgtEl>
                                        <p:attrNameLst>
                                          <p:attrName>ppt_h</p:attrName>
                                        </p:attrNameLst>
                                      </p:cBhvr>
                                      <p:tavLst>
                                        <p:tav tm="0">
                                          <p:val>
                                            <p:fltVal val="0"/>
                                          </p:val>
                                        </p:tav>
                                        <p:tav tm="100000">
                                          <p:val>
                                            <p:strVal val="#ppt_h"/>
                                          </p:val>
                                        </p:tav>
                                      </p:tavLst>
                                    </p:anim>
                                    <p:animEffect transition="in" filter="fade">
                                      <p:cBhvr>
                                        <p:cTn id="52"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6" grpId="0" animBg="1"/>
      <p:bldP spid="7" grpId="0" animBg="1"/>
      <p:bldP spid="8" grpId="0"/>
      <p:bldP spid="12" grpId="0" animBg="1"/>
      <p:bldP spid="11" grpId="0" animBg="1"/>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cap="all" dirty="0" smtClean="0">
                <a:ln w="0"/>
                <a:effectLst>
                  <a:reflection blurRad="12700" stA="50000" endPos="50000" dist="5000" dir="5400000" sy="-100000" rotWithShape="0"/>
                </a:effectLst>
                <a:cs typeface="B Homa" panose="00000400000000000000" pitchFamily="2" charset="-78"/>
              </a:rPr>
              <a:t>وضعیت کنونی</a:t>
            </a:r>
            <a:endParaRPr lang="en-US" dirty="0"/>
          </a:p>
        </p:txBody>
      </p:sp>
      <p:sp>
        <p:nvSpPr>
          <p:cNvPr id="3" name="Content Placeholder 2"/>
          <p:cNvSpPr>
            <a:spLocks noGrp="1"/>
          </p:cNvSpPr>
          <p:nvPr>
            <p:ph idx="1"/>
          </p:nvPr>
        </p:nvSpPr>
        <p:spPr>
          <a:xfrm>
            <a:off x="4673252" y="2362200"/>
            <a:ext cx="4117848" cy="4495800"/>
          </a:xfrm>
        </p:spPr>
        <p:txBody>
          <a:bodyPr>
            <a:normAutofit/>
          </a:bodyPr>
          <a:lstStyle/>
          <a:p>
            <a:pPr marL="0" indent="0">
              <a:buNone/>
            </a:pPr>
            <a:r>
              <a:rPr lang="fa-IR" dirty="0" smtClean="0">
                <a:cs typeface="B Homa" panose="00000400000000000000" pitchFamily="2" charset="-78"/>
              </a:rPr>
              <a:t>بازسازی میدان در سال1994بالغ بر14.5میلیون دلار هزینه دربرداشت.</a:t>
            </a:r>
          </a:p>
          <a:p>
            <a:pPr marL="0" indent="0">
              <a:buNone/>
            </a:pPr>
            <a:r>
              <a:rPr lang="fa-IR" dirty="0" smtClean="0">
                <a:cs typeface="B Homa" panose="00000400000000000000" pitchFamily="2" charset="-78"/>
              </a:rPr>
              <a:t>هدف این بود که یک فضای عمومی باز با جاذبه های گسترده به وجود آید.قرار بود محلی باشد برای ملاقات،تصویر مثبتی داشته باشد و واسطه ای،برای فعالیتهای تفریحی آزاد باشد.زمینه فعالیت رویدادهای خاص و تسهیلات موقت(نظیر:اسکیت روی یخ در زمستان و سن اجرای موسیقی برای تابستان)در آن فراهم می </a:t>
            </a:r>
            <a:r>
              <a:rPr lang="fa-IR" dirty="0">
                <a:cs typeface="B Homa" panose="00000400000000000000" pitchFamily="2" charset="-78"/>
              </a:rPr>
              <a:t>شد</a:t>
            </a:r>
            <a:r>
              <a:rPr lang="fa-IR" dirty="0" smtClean="0">
                <a:cs typeface="B Homa" panose="00000400000000000000" pitchFamily="2" charset="-78"/>
              </a:rPr>
              <a:t>.</a:t>
            </a:r>
          </a:p>
          <a:p>
            <a:pPr marL="0" indent="0">
              <a:buNone/>
            </a:pPr>
            <a:r>
              <a:rPr lang="fa-IR" dirty="0" smtClean="0">
                <a:cs typeface="B Homa" panose="00000400000000000000" pitchFamily="2" charset="-78"/>
              </a:rPr>
              <a:t>(لنگ، 122: </a:t>
            </a:r>
            <a:r>
              <a:rPr lang="fa-IR" dirty="0">
                <a:cs typeface="B Homa" panose="00000400000000000000" pitchFamily="2" charset="-78"/>
              </a:rPr>
              <a:t>1387)</a:t>
            </a:r>
          </a:p>
          <a:p>
            <a:pPr marL="0" indent="0">
              <a:buNone/>
            </a:pPr>
            <a:endParaRPr lang="fa-IR" dirty="0" smtClean="0">
              <a:cs typeface="B Homa" panose="00000400000000000000" pitchFamily="2" charset="-78"/>
            </a:endParaRPr>
          </a:p>
        </p:txBody>
      </p:sp>
      <p:pic>
        <p:nvPicPr>
          <p:cNvPr id="6" name="Picture 5" descr="p1050664.jpg"/>
          <p:cNvPicPr>
            <a:picLocks noChangeAspect="1"/>
          </p:cNvPicPr>
          <p:nvPr/>
        </p:nvPicPr>
        <p:blipFill>
          <a:blip r:embed="rId2" cstate="print"/>
          <a:stretch>
            <a:fillRect/>
          </a:stretch>
        </p:blipFill>
        <p:spPr>
          <a:xfrm>
            <a:off x="381000" y="1606236"/>
            <a:ext cx="4191000" cy="2357438"/>
          </a:xfrm>
          <a:prstGeom prst="rect">
            <a:avLst/>
          </a:prstGeom>
        </p:spPr>
      </p:pic>
      <p:pic>
        <p:nvPicPr>
          <p:cNvPr id="7" name="Picture 6" descr="Pershing-Square.jpg"/>
          <p:cNvPicPr>
            <a:picLocks noChangeAspect="1"/>
          </p:cNvPicPr>
          <p:nvPr/>
        </p:nvPicPr>
        <p:blipFill>
          <a:blip r:embed="rId3"/>
          <a:stretch>
            <a:fillRect/>
          </a:stretch>
        </p:blipFill>
        <p:spPr>
          <a:xfrm>
            <a:off x="839392" y="4191001"/>
            <a:ext cx="3274219" cy="2449116"/>
          </a:xfrm>
          <a:prstGeom prst="rect">
            <a:avLst/>
          </a:prstGeom>
        </p:spPr>
      </p:pic>
      <p:pic>
        <p:nvPicPr>
          <p:cNvPr id="8" name="Picture 2" descr="D:\soheil\term 5\shenakht fazaye shahri\pershing\scann13120114070_1_1.jpg"/>
          <p:cNvPicPr>
            <a:picLocks noChangeAspect="1" noChangeArrowheads="1"/>
          </p:cNvPicPr>
          <p:nvPr/>
        </p:nvPicPr>
        <p:blipFill rotWithShape="1">
          <a:blip r:embed="rId4">
            <a:extLst>
              <a:ext uri="{28A0092B-C50C-407E-A947-70E740481C1C}">
                <a14:useLocalDpi xmlns:a14="http://schemas.microsoft.com/office/drawing/2010/main" val="0"/>
              </a:ext>
            </a:extLst>
          </a:blip>
          <a:srcRect l="15622" t="54614" r="16455" b="19022"/>
          <a:stretch/>
        </p:blipFill>
        <p:spPr bwMode="auto">
          <a:xfrm rot="10800000">
            <a:off x="0" y="927098"/>
            <a:ext cx="9144002" cy="5646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08001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par>
                                <p:cTn id="8" presetID="8" presetClass="entr" presetSubtype="16"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amond(in)">
                                      <p:cBhvr>
                                        <p:cTn id="10" dur="2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6918" y="775909"/>
            <a:ext cx="6343672" cy="709865"/>
          </a:xfrm>
        </p:spPr>
        <p:txBody>
          <a:bodyPr/>
          <a:lstStyle/>
          <a:p>
            <a:pPr algn="r"/>
            <a:r>
              <a:rPr lang="fa-IR" b="1" cap="all" dirty="0" smtClean="0">
                <a:ln w="0"/>
                <a:effectLst>
                  <a:reflection blurRad="12700" stA="50000" endPos="50000" dist="5000" dir="5400000" sy="-100000" rotWithShape="0"/>
                </a:effectLst>
                <a:cs typeface="B Homa" panose="00000400000000000000" pitchFamily="2" charset="-78"/>
              </a:rPr>
              <a:t>خصوصیات میدان</a:t>
            </a:r>
            <a:endParaRPr lang="en-US" dirty="0"/>
          </a:p>
        </p:txBody>
      </p:sp>
      <p:sp>
        <p:nvSpPr>
          <p:cNvPr id="3" name="Content Placeholder 2"/>
          <p:cNvSpPr>
            <a:spLocks noGrp="1"/>
          </p:cNvSpPr>
          <p:nvPr>
            <p:ph idx="1"/>
          </p:nvPr>
        </p:nvSpPr>
        <p:spPr>
          <a:xfrm>
            <a:off x="4223085" y="2189748"/>
            <a:ext cx="4446711" cy="5029200"/>
          </a:xfrm>
        </p:spPr>
        <p:txBody>
          <a:bodyPr>
            <a:normAutofit/>
          </a:bodyPr>
          <a:lstStyle/>
          <a:p>
            <a:pPr marL="0" indent="0">
              <a:buNone/>
            </a:pPr>
            <a:r>
              <a:rPr lang="fa-IR" dirty="0">
                <a:cs typeface="B Homa" panose="00000400000000000000" pitchFamily="2" charset="-78"/>
              </a:rPr>
              <a:t>در میدان ، چهار ورودی اصلی از چهار کنج تعریف شده است که دسترسی به همه ی نقاط را ممکن کرده است .مسیر عبور پیاده و سواره از هم جدا شده است و عملاً فضاهایی خاص برای عبور و استراحت عابر پیاده در فضای سبز میدان تهیه شده است . عنصر میدان به این دلیل در سمتی خاص قرار گرفته است (مانند المان بسیاری از میدان ها در وسط قرار نگرفته است) که به یک نحو از ساختمان های مرتفع دور شود و همچنین کسانی که از پشت نماد در حال گذر هستند ، عظمت نماد میدان را در برابر ساختمان های غول پیکر ببینند.</a:t>
            </a:r>
          </a:p>
          <a:p>
            <a:pPr marL="0" indent="0">
              <a:buNone/>
            </a:pPr>
            <a:r>
              <a:rPr lang="fa-IR" dirty="0">
                <a:cs typeface="B Homa" panose="00000400000000000000" pitchFamily="2" charset="-78"/>
              </a:rPr>
              <a:t>در میدان به طور کلی سه نوع درخت استفاده شدهاست : 1- درختان بوته ای  2- درختان معمولی  3- درختان نخل . استفاده از این سه نوع درخت به این دلیل است که که دورنمای میدان از خیابان های اطراف به صورتی باشد که نمای سبز گونه ای از پایین تا بالا به میدان بدهد</a:t>
            </a:r>
            <a:r>
              <a:rPr lang="fa-IR" dirty="0" smtClean="0">
                <a:cs typeface="B Homa" panose="00000400000000000000" pitchFamily="2" charset="-78"/>
              </a:rPr>
              <a:t>.</a:t>
            </a:r>
            <a:endParaRPr lang="fa-IR" dirty="0">
              <a:cs typeface="B Homa" panose="00000400000000000000" pitchFamily="2" charset="-78"/>
            </a:endParaRPr>
          </a:p>
        </p:txBody>
      </p:sp>
      <p:pic>
        <p:nvPicPr>
          <p:cNvPr id="7" name="Picture 6" descr="45612.jpg"/>
          <p:cNvPicPr>
            <a:picLocks noChangeAspect="1"/>
          </p:cNvPicPr>
          <p:nvPr/>
        </p:nvPicPr>
        <p:blipFill>
          <a:blip r:embed="rId2" cstate="print"/>
          <a:stretch>
            <a:fillRect/>
          </a:stretch>
        </p:blipFill>
        <p:spPr>
          <a:xfrm>
            <a:off x="533401" y="1676402"/>
            <a:ext cx="3451311" cy="2209543"/>
          </a:xfrm>
          <a:prstGeom prst="rect">
            <a:avLst/>
          </a:prstGeom>
        </p:spPr>
      </p:pic>
      <p:pic>
        <p:nvPicPr>
          <p:cNvPr id="2050" name="Picture 2" descr="C:\Users\Zhila\Desktop\360x237xpershing_square_large.jpg.pagespeed.ic.dzkEHUlY4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4267200"/>
            <a:ext cx="3451311" cy="228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138546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cap="all" dirty="0" smtClean="0">
                <a:ln w="0"/>
                <a:effectLst>
                  <a:reflection blurRad="12700" stA="50000" endPos="50000" dist="5000" dir="5400000" sy="-100000" rotWithShape="0"/>
                </a:effectLst>
                <a:cs typeface="B Homa" panose="00000400000000000000" pitchFamily="2" charset="-78"/>
              </a:rPr>
              <a:t>خصوصیات میدان</a:t>
            </a:r>
            <a:endParaRPr lang="en-US" dirty="0"/>
          </a:p>
        </p:txBody>
      </p:sp>
      <p:sp>
        <p:nvSpPr>
          <p:cNvPr id="3" name="Content Placeholder 2"/>
          <p:cNvSpPr>
            <a:spLocks noGrp="1"/>
          </p:cNvSpPr>
          <p:nvPr>
            <p:ph idx="1"/>
          </p:nvPr>
        </p:nvSpPr>
        <p:spPr>
          <a:xfrm>
            <a:off x="4639111" y="2201779"/>
            <a:ext cx="4117848" cy="5029200"/>
          </a:xfrm>
        </p:spPr>
        <p:txBody>
          <a:bodyPr>
            <a:normAutofit/>
          </a:bodyPr>
          <a:lstStyle/>
          <a:p>
            <a:pPr marL="0" indent="0">
              <a:buNone/>
            </a:pPr>
            <a:r>
              <a:rPr lang="fa-IR" dirty="0" smtClean="0">
                <a:solidFill>
                  <a:srgbClr val="FF0000"/>
                </a:solidFill>
                <a:cs typeface="B Homa" panose="00000400000000000000" pitchFamily="2" charset="-78"/>
              </a:rPr>
              <a:t></a:t>
            </a:r>
            <a:r>
              <a:rPr lang="fa-IR" dirty="0" smtClean="0">
                <a:cs typeface="B Homa" panose="00000400000000000000" pitchFamily="2" charset="-78"/>
              </a:rPr>
              <a:t>طرح </a:t>
            </a:r>
            <a:r>
              <a:rPr lang="fa-IR" dirty="0">
                <a:cs typeface="B Homa" panose="00000400000000000000" pitchFamily="2" charset="-78"/>
              </a:rPr>
              <a:t>سایت بر پایه </a:t>
            </a:r>
            <a:r>
              <a:rPr lang="fa-IR" dirty="0" smtClean="0">
                <a:cs typeface="B Homa" panose="00000400000000000000" pitchFamily="2" charset="-78"/>
              </a:rPr>
              <a:t>یک </a:t>
            </a:r>
            <a:r>
              <a:rPr lang="fa-IR" dirty="0">
                <a:cs typeface="B Homa" panose="00000400000000000000" pitchFamily="2" charset="-78"/>
              </a:rPr>
              <a:t>شبکه 13فوت در 6فوت شکل گرفت.( فاصله بین ستون ها در گاراژ بوده)</a:t>
            </a:r>
          </a:p>
          <a:p>
            <a:pPr marL="0" indent="0">
              <a:buNone/>
            </a:pPr>
            <a:r>
              <a:rPr lang="fa-IR" dirty="0" smtClean="0">
                <a:solidFill>
                  <a:srgbClr val="FF0000"/>
                </a:solidFill>
                <a:cs typeface="B Homa" panose="00000400000000000000" pitchFamily="2" charset="-78"/>
              </a:rPr>
              <a:t></a:t>
            </a:r>
            <a:r>
              <a:rPr lang="fa-IR" dirty="0" smtClean="0">
                <a:cs typeface="B Homa" panose="00000400000000000000" pitchFamily="2" charset="-78"/>
              </a:rPr>
              <a:t>سطح </a:t>
            </a:r>
            <a:r>
              <a:rPr lang="fa-IR" dirty="0">
                <a:cs typeface="B Homa" panose="00000400000000000000" pitchFamily="2" charset="-78"/>
              </a:rPr>
              <a:t>پارک ناهموار طراحی شد  و برروی ان درختان حاره ای کاشته شد تا محیط های کوچکی ایجاد کند و مردم را به طرف خود  جلب کند. </a:t>
            </a:r>
          </a:p>
          <a:p>
            <a:pPr marL="0" indent="0">
              <a:buNone/>
            </a:pPr>
            <a:r>
              <a:rPr lang="fa-IR" dirty="0" smtClean="0">
                <a:solidFill>
                  <a:srgbClr val="FF0000"/>
                </a:solidFill>
                <a:cs typeface="B Homa" panose="00000400000000000000" pitchFamily="2" charset="-78"/>
              </a:rPr>
              <a:t></a:t>
            </a:r>
            <a:r>
              <a:rPr lang="fa-IR" dirty="0" smtClean="0">
                <a:cs typeface="B Homa" panose="00000400000000000000" pitchFamily="2" charset="-78"/>
              </a:rPr>
              <a:t>تعدادی </a:t>
            </a:r>
            <a:r>
              <a:rPr lang="fa-IR" dirty="0">
                <a:cs typeface="B Homa" panose="00000400000000000000" pitchFamily="2" charset="-78"/>
              </a:rPr>
              <a:t>درخت پرتغال به نشانه اهمیت کشاورزی پرتغال در کانتی لس انجلس در مرکز پارک کاشته شد.</a:t>
            </a:r>
          </a:p>
          <a:p>
            <a:pPr marL="0" indent="0">
              <a:buNone/>
            </a:pPr>
            <a:r>
              <a:rPr lang="fa-IR" dirty="0" smtClean="0">
                <a:solidFill>
                  <a:srgbClr val="FF0000"/>
                </a:solidFill>
                <a:cs typeface="B Homa" panose="00000400000000000000" pitchFamily="2" charset="-78"/>
              </a:rPr>
              <a:t></a:t>
            </a:r>
            <a:r>
              <a:rPr lang="fa-IR" dirty="0" smtClean="0">
                <a:cs typeface="B Homa" panose="00000400000000000000" pitchFamily="2" charset="-78"/>
              </a:rPr>
              <a:t> </a:t>
            </a:r>
            <a:r>
              <a:rPr lang="fa-IR" dirty="0">
                <a:cs typeface="B Homa" panose="00000400000000000000" pitchFamily="2" charset="-78"/>
              </a:rPr>
              <a:t>انتهای جنوبی پارک محوطه ای شامل یک فواره،یک حوض و یک خط مضرس که از سرتاسر پارک می گذرد و نشان دهنده خط گسلی است که شهر لس انجلس بر روی ان قرار گرفته </a:t>
            </a:r>
            <a:r>
              <a:rPr lang="fa-IR" dirty="0" smtClean="0">
                <a:cs typeface="B Homa" panose="00000400000000000000" pitchFamily="2" charset="-78"/>
              </a:rPr>
              <a:t>است.</a:t>
            </a:r>
            <a:endParaRPr lang="fa-IR" dirty="0">
              <a:cs typeface="B Homa" panose="00000400000000000000" pitchFamily="2" charset="-78"/>
            </a:endParaRPr>
          </a:p>
          <a:p>
            <a:pPr marL="0" indent="0">
              <a:buNone/>
            </a:pPr>
            <a:endParaRPr lang="fa-IR" dirty="0">
              <a:cs typeface="B Homa" panose="00000400000000000000" pitchFamily="2" charset="-78"/>
            </a:endParaRPr>
          </a:p>
        </p:txBody>
      </p:sp>
      <p:pic>
        <p:nvPicPr>
          <p:cNvPr id="5" name="Picture 4" descr="pacmutual-overlooking-pershing-square.jpg"/>
          <p:cNvPicPr>
            <a:picLocks noChangeAspect="1"/>
          </p:cNvPicPr>
          <p:nvPr/>
        </p:nvPicPr>
        <p:blipFill>
          <a:blip r:embed="rId2"/>
          <a:stretch>
            <a:fillRect/>
          </a:stretch>
        </p:blipFill>
        <p:spPr>
          <a:xfrm>
            <a:off x="228600" y="3962402"/>
            <a:ext cx="4363514" cy="2493679"/>
          </a:xfrm>
          <a:prstGeom prst="rect">
            <a:avLst/>
          </a:prstGeom>
        </p:spPr>
      </p:pic>
      <p:pic>
        <p:nvPicPr>
          <p:cNvPr id="6" name="Picture 5" descr="Pershing_Square.JPG"/>
          <p:cNvPicPr>
            <a:picLocks noChangeAspect="1"/>
          </p:cNvPicPr>
          <p:nvPr/>
        </p:nvPicPr>
        <p:blipFill>
          <a:blip r:embed="rId3" cstate="print"/>
          <a:stretch>
            <a:fillRect/>
          </a:stretch>
        </p:blipFill>
        <p:spPr>
          <a:xfrm>
            <a:off x="912967" y="1600202"/>
            <a:ext cx="2994780" cy="2004555"/>
          </a:xfrm>
          <a:prstGeom prst="rect">
            <a:avLst/>
          </a:prstGeom>
        </p:spPr>
      </p:pic>
    </p:spTree>
    <p:extLst>
      <p:ext uri="{BB962C8B-B14F-4D97-AF65-F5344CB8AC3E}">
        <p14:creationId xmlns:p14="http://schemas.microsoft.com/office/powerpoint/2010/main" val="407285273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childTnLst>
                                </p:cTn>
                              </p:par>
                              <p:par>
                                <p:cTn id="9" presetID="50" presetClass="entr" presetSubtype="0" decel="10000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strVal val="#ppt_w+.3"/>
                                          </p:val>
                                        </p:tav>
                                        <p:tav tm="100000">
                                          <p:val>
                                            <p:strVal val="#ppt_w"/>
                                          </p:val>
                                        </p:tav>
                                      </p:tavLst>
                                    </p:anim>
                                    <p:anim calcmode="lin" valueType="num">
                                      <p:cBhvr>
                                        <p:cTn id="12" dur="1000" fill="hold"/>
                                        <p:tgtEl>
                                          <p:spTgt spid="6"/>
                                        </p:tgtEl>
                                        <p:attrNameLst>
                                          <p:attrName>ppt_h</p:attrName>
                                        </p:attrNameLst>
                                      </p:cBhvr>
                                      <p:tavLst>
                                        <p:tav tm="0">
                                          <p:val>
                                            <p:strVal val="#ppt_h"/>
                                          </p:val>
                                        </p:tav>
                                        <p:tav tm="100000">
                                          <p:val>
                                            <p:strVal val="#ppt_h"/>
                                          </p:val>
                                        </p:tav>
                                      </p:tavLst>
                                    </p:anim>
                                    <p:animEffect transition="in" filter="fade">
                                      <p:cBhvr>
                                        <p:cTn id="1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cap="all" dirty="0" smtClean="0">
                <a:ln w="0"/>
                <a:effectLst>
                  <a:reflection blurRad="12700" stA="50000" endPos="50000" dist="5000" dir="5400000" sy="-100000" rotWithShape="0"/>
                </a:effectLst>
                <a:cs typeface="B Homa" panose="00000400000000000000" pitchFamily="2" charset="-78"/>
              </a:rPr>
              <a:t>خصوصیات میدان</a:t>
            </a:r>
            <a:endParaRPr lang="en-US" dirty="0"/>
          </a:p>
        </p:txBody>
      </p:sp>
      <p:sp>
        <p:nvSpPr>
          <p:cNvPr id="3" name="Content Placeholder 2"/>
          <p:cNvSpPr>
            <a:spLocks noGrp="1"/>
          </p:cNvSpPr>
          <p:nvPr>
            <p:ph idx="1"/>
          </p:nvPr>
        </p:nvSpPr>
        <p:spPr>
          <a:xfrm>
            <a:off x="4690274" y="1881564"/>
            <a:ext cx="4117848" cy="4495800"/>
          </a:xfrm>
        </p:spPr>
        <p:txBody>
          <a:bodyPr>
            <a:normAutofit/>
          </a:bodyPr>
          <a:lstStyle/>
          <a:p>
            <a:pPr marL="0" indent="0">
              <a:buNone/>
            </a:pPr>
            <a:endParaRPr lang="fa-IR" dirty="0" smtClean="0">
              <a:solidFill>
                <a:srgbClr val="FF0000"/>
              </a:solidFill>
              <a:cs typeface="B Homa" panose="00000400000000000000" pitchFamily="2" charset="-78"/>
            </a:endParaRPr>
          </a:p>
          <a:p>
            <a:pPr marL="0" indent="0">
              <a:buNone/>
            </a:pPr>
            <a:r>
              <a:rPr lang="fa-IR" dirty="0" smtClean="0">
                <a:solidFill>
                  <a:srgbClr val="FF0000"/>
                </a:solidFill>
                <a:cs typeface="B Homa" panose="00000400000000000000" pitchFamily="2" charset="-78"/>
              </a:rPr>
              <a:t></a:t>
            </a:r>
            <a:r>
              <a:rPr lang="fa-IR" dirty="0" smtClean="0">
                <a:cs typeface="B Homa" panose="00000400000000000000" pitchFamily="2" charset="-78"/>
              </a:rPr>
              <a:t>یک </a:t>
            </a:r>
            <a:r>
              <a:rPr lang="fa-IR" dirty="0">
                <a:cs typeface="B Homa" panose="00000400000000000000" pitchFamily="2" charset="-78"/>
              </a:rPr>
              <a:t>امفی تئاتر به سبک مایا در پارک وجود دارد.</a:t>
            </a:r>
          </a:p>
          <a:p>
            <a:pPr marL="0" indent="0">
              <a:buNone/>
            </a:pPr>
            <a:r>
              <a:rPr lang="fa-IR" dirty="0">
                <a:solidFill>
                  <a:srgbClr val="FF0000"/>
                </a:solidFill>
                <a:cs typeface="B Homa" panose="00000400000000000000" pitchFamily="2" charset="-78"/>
              </a:rPr>
              <a:t></a:t>
            </a:r>
            <a:r>
              <a:rPr lang="fa-IR" dirty="0">
                <a:cs typeface="B Homa" panose="00000400000000000000" pitchFamily="2" charset="-78"/>
              </a:rPr>
              <a:t>روی نیمکت های پارک تصاویری از لس انجلس حک شده. </a:t>
            </a:r>
          </a:p>
          <a:p>
            <a:pPr marL="0" indent="0">
              <a:buNone/>
            </a:pPr>
            <a:r>
              <a:rPr lang="fa-IR" dirty="0">
                <a:solidFill>
                  <a:srgbClr val="FF0000"/>
                </a:solidFill>
                <a:cs typeface="B Homa" panose="00000400000000000000" pitchFamily="2" charset="-78"/>
              </a:rPr>
              <a:t></a:t>
            </a:r>
            <a:r>
              <a:rPr lang="fa-IR" dirty="0">
                <a:cs typeface="B Homa" panose="00000400000000000000" pitchFamily="2" charset="-78"/>
              </a:rPr>
              <a:t>اثار هنری  ویادگاری به نماد جنگ ،مانند  یک توپ جنگی در پارک وجود دارد</a:t>
            </a:r>
          </a:p>
          <a:p>
            <a:pPr marL="0" indent="0">
              <a:buNone/>
            </a:pPr>
            <a:r>
              <a:rPr lang="fa-IR" dirty="0">
                <a:solidFill>
                  <a:srgbClr val="FF0000"/>
                </a:solidFill>
                <a:cs typeface="B Homa" panose="00000400000000000000" pitchFamily="2" charset="-78"/>
              </a:rPr>
              <a:t></a:t>
            </a:r>
            <a:r>
              <a:rPr lang="fa-IR" dirty="0">
                <a:cs typeface="B Homa" panose="00000400000000000000" pitchFamily="2" charset="-78"/>
              </a:rPr>
              <a:t>الگوی کف سازی استار واک همانند گروه ستارگانی است که در زمستان و افتاب تابستان قابل رویت است.</a:t>
            </a:r>
          </a:p>
          <a:p>
            <a:pPr marL="0" indent="0">
              <a:buNone/>
            </a:pPr>
            <a:r>
              <a:rPr lang="fa-IR" dirty="0">
                <a:solidFill>
                  <a:srgbClr val="FF0000"/>
                </a:solidFill>
                <a:cs typeface="B Homa" panose="00000400000000000000" pitchFamily="2" charset="-78"/>
              </a:rPr>
              <a:t> </a:t>
            </a:r>
            <a:r>
              <a:rPr lang="fa-IR" dirty="0">
                <a:cs typeface="B Homa" panose="00000400000000000000" pitchFamily="2" charset="-78"/>
              </a:rPr>
              <a:t>پارک دارای فضایی برای اسکیت روی یخ در زمستان و سن اجرای موسیقی برای تابستان </a:t>
            </a:r>
          </a:p>
          <a:p>
            <a:pPr marL="0" indent="0">
              <a:buNone/>
            </a:pPr>
            <a:r>
              <a:rPr lang="fa-IR" dirty="0">
                <a:solidFill>
                  <a:srgbClr val="FF0000"/>
                </a:solidFill>
                <a:cs typeface="B Homa" panose="00000400000000000000" pitchFamily="2" charset="-78"/>
              </a:rPr>
              <a:t></a:t>
            </a:r>
            <a:r>
              <a:rPr lang="fa-IR" dirty="0">
                <a:cs typeface="B Homa" panose="00000400000000000000" pitchFamily="2" charset="-78"/>
              </a:rPr>
              <a:t>مجسمه بتهوون و جان پرشینگ  در پارک وجود دارد</a:t>
            </a:r>
            <a:r>
              <a:rPr lang="fa-IR" dirty="0" smtClean="0">
                <a:cs typeface="B Homa" panose="00000400000000000000" pitchFamily="2" charset="-78"/>
              </a:rPr>
              <a:t>.</a:t>
            </a:r>
            <a:endParaRPr lang="fa-IR" dirty="0">
              <a:cs typeface="B Homa" panose="00000400000000000000" pitchFamily="2" charset="-78"/>
            </a:endParaRPr>
          </a:p>
        </p:txBody>
      </p:sp>
      <p:pic>
        <p:nvPicPr>
          <p:cNvPr id="4" name="Picture 3" descr="NEo.jpg"/>
          <p:cNvPicPr>
            <a:picLocks noChangeAspect="1"/>
          </p:cNvPicPr>
          <p:nvPr/>
        </p:nvPicPr>
        <p:blipFill>
          <a:blip r:embed="rId3"/>
          <a:stretch>
            <a:fillRect/>
          </a:stretch>
        </p:blipFill>
        <p:spPr>
          <a:xfrm>
            <a:off x="298011" y="4343400"/>
            <a:ext cx="2022695" cy="1923602"/>
          </a:xfrm>
          <a:prstGeom prst="rect">
            <a:avLst/>
          </a:prstGeom>
        </p:spPr>
      </p:pic>
      <p:pic>
        <p:nvPicPr>
          <p:cNvPr id="5" name="Picture 4" descr="Pershing-Square-1024x680.jpg"/>
          <p:cNvPicPr>
            <a:picLocks noChangeAspect="1"/>
          </p:cNvPicPr>
          <p:nvPr/>
        </p:nvPicPr>
        <p:blipFill>
          <a:blip r:embed="rId4" cstate="print"/>
          <a:stretch>
            <a:fillRect/>
          </a:stretch>
        </p:blipFill>
        <p:spPr>
          <a:xfrm>
            <a:off x="2514600" y="4341891"/>
            <a:ext cx="2023276" cy="1923602"/>
          </a:xfrm>
          <a:prstGeom prst="rect">
            <a:avLst/>
          </a:prstGeom>
        </p:spPr>
      </p:pic>
      <p:pic>
        <p:nvPicPr>
          <p:cNvPr id="6" name="Picture 5" descr="Los-Angeles-CA-Pershing-Square-Beethoven-Bronze-Statue-Public-Art-Display.jpg"/>
          <p:cNvPicPr>
            <a:picLocks noChangeAspect="1"/>
          </p:cNvPicPr>
          <p:nvPr/>
        </p:nvPicPr>
        <p:blipFill>
          <a:blip r:embed="rId5"/>
          <a:stretch>
            <a:fillRect/>
          </a:stretch>
        </p:blipFill>
        <p:spPr>
          <a:xfrm>
            <a:off x="304801" y="1881564"/>
            <a:ext cx="2057401" cy="1928436"/>
          </a:xfrm>
          <a:prstGeom prst="rect">
            <a:avLst/>
          </a:prstGeom>
        </p:spPr>
      </p:pic>
      <p:pic>
        <p:nvPicPr>
          <p:cNvPr id="7" name="Picture 6" descr="neo0000.jpg"/>
          <p:cNvPicPr>
            <a:picLocks noChangeAspect="1"/>
          </p:cNvPicPr>
          <p:nvPr/>
        </p:nvPicPr>
        <p:blipFill>
          <a:blip r:embed="rId6"/>
          <a:stretch>
            <a:fillRect/>
          </a:stretch>
        </p:blipFill>
        <p:spPr>
          <a:xfrm>
            <a:off x="2514600" y="1881816"/>
            <a:ext cx="2023276" cy="1928184"/>
          </a:xfrm>
          <a:prstGeom prst="rect">
            <a:avLst/>
          </a:prstGeom>
        </p:spPr>
      </p:pic>
    </p:spTree>
    <p:extLst>
      <p:ext uri="{BB962C8B-B14F-4D97-AF65-F5344CB8AC3E}">
        <p14:creationId xmlns:p14="http://schemas.microsoft.com/office/powerpoint/2010/main" val="171856762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13</TotalTime>
  <Words>1118</Words>
  <Application>Microsoft Office PowerPoint</Application>
  <PresentationFormat>On-screen Show (4:3)</PresentationFormat>
  <Paragraphs>68</Paragraphs>
  <Slides>14</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vt:lpstr>
      <vt:lpstr>B Homa</vt:lpstr>
      <vt:lpstr>Calibri</vt:lpstr>
      <vt:lpstr>Century Gothic</vt:lpstr>
      <vt:lpstr>Wingdings</vt:lpstr>
      <vt:lpstr>Wingdings 3</vt:lpstr>
      <vt:lpstr>Ion Boardroom</vt:lpstr>
      <vt:lpstr>PowerPoint Presentation</vt:lpstr>
      <vt:lpstr>فهرست</vt:lpstr>
      <vt:lpstr>پلازای آباجا</vt:lpstr>
      <vt:lpstr>میدان پرشینگ</vt:lpstr>
      <vt:lpstr>بازسازی میدان</vt:lpstr>
      <vt:lpstr>وضعیت کنونی</vt:lpstr>
      <vt:lpstr>خصوصیات میدان</vt:lpstr>
      <vt:lpstr>خصوصیات میدان</vt:lpstr>
      <vt:lpstr>خصوصیات میدان</vt:lpstr>
      <vt:lpstr>ساختمان های اطراف میدان</vt:lpstr>
      <vt:lpstr>ساختمان های اطراف میدان</vt:lpstr>
      <vt:lpstr>میزان موفقیت طرح</vt:lpstr>
      <vt:lpstr>نتیجه گیری</vt:lpstr>
      <vt:lpstr>منابع</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5</cp:revision>
  <dcterms:created xsi:type="dcterms:W3CDTF">2019-12-12T19:56:21Z</dcterms:created>
  <dcterms:modified xsi:type="dcterms:W3CDTF">2019-12-13T13:56:23Z</dcterms:modified>
</cp:coreProperties>
</file>