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77" d="100"/>
          <a:sy n="77" d="100"/>
        </p:scale>
        <p:origin x="5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D8EC645-8636-4B22-B8C4-CB8821AFC2F1}" type="datetimeFigureOut">
              <a:rPr lang="fa-IR" smtClean="0"/>
              <a:t>15/04/1441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8B961FAC-AFB5-42A9-8E14-61D5FBFF955B}" type="slidenum">
              <a:rPr lang="fa-IR" smtClean="0"/>
              <a:t>‹#›</a:t>
            </a:fld>
            <a:endParaRPr lang="fa-IR"/>
          </a:p>
        </p:txBody>
      </p:sp>
    </p:spTree>
    <p:extLst>
      <p:ext uri="{BB962C8B-B14F-4D97-AF65-F5344CB8AC3E}">
        <p14:creationId xmlns:p14="http://schemas.microsoft.com/office/powerpoint/2010/main" val="250295019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035049-A1FB-4CA4-8939-DE4E25DF4E45}" type="slidenum">
              <a:rPr lang="en-US"/>
              <a:pPr/>
              <a:t>1</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388524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AD9A4-5D7C-4EC8-9E70-8B4865E006DF}" type="slidenum">
              <a:rPr lang="en-US"/>
              <a:pPr/>
              <a:t>10</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9473897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AD9A4-5D7C-4EC8-9E70-8B4865E006DF}" type="slidenum">
              <a:rPr lang="en-US"/>
              <a:pPr/>
              <a:t>11</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71384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AD9A4-5D7C-4EC8-9E70-8B4865E006DF}" type="slidenum">
              <a:rPr lang="en-US"/>
              <a:pPr/>
              <a:t>12</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36667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AD9A4-5D7C-4EC8-9E70-8B4865E006DF}" type="slidenum">
              <a:rPr lang="en-US"/>
              <a:pPr/>
              <a:t>13</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34678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AD9A4-5D7C-4EC8-9E70-8B4865E006DF}" type="slidenum">
              <a:rPr lang="en-US"/>
              <a:pPr/>
              <a:t>14</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00577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AD9A4-5D7C-4EC8-9E70-8B4865E006DF}" type="slidenum">
              <a:rPr lang="en-US"/>
              <a:pPr/>
              <a:t>15</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46348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AD9A4-5D7C-4EC8-9E70-8B4865E006DF}" type="slidenum">
              <a:rPr lang="en-US"/>
              <a:pPr/>
              <a:t>16</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863349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035049-A1FB-4CA4-8939-DE4E25DF4E45}" type="slidenum">
              <a:rPr lang="en-US"/>
              <a:pPr/>
              <a:t>2</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pPr marL="0" indent="0" algn="r">
              <a:buNone/>
            </a:pPr>
            <a:r>
              <a:rPr lang="fa-IR" dirty="0" smtClean="0"/>
              <a:t>- مورد استفاده به عنوان محل ملاقات عظیم از زمان ایجاد آن،</a:t>
            </a:r>
          </a:p>
          <a:p>
            <a:pPr marL="0" indent="0" algn="r">
              <a:buNone/>
            </a:pPr>
            <a:r>
              <a:rPr lang="fa-IR" dirty="0" smtClean="0"/>
              <a:t> - مسطح بودن آن است.</a:t>
            </a:r>
          </a:p>
          <a:p>
            <a:pPr marL="0" indent="0" algn="r">
              <a:buNone/>
            </a:pPr>
            <a:r>
              <a:rPr lang="fa-IR" dirty="0" smtClean="0"/>
              <a:t> - خیابان چانگ ان، که برای رژه استفاده می شود، </a:t>
            </a:r>
          </a:p>
          <a:p>
            <a:pPr marL="0" indent="0" algn="r">
              <a:buNone/>
            </a:pPr>
            <a:r>
              <a:rPr lang="fa-IR" dirty="0" smtClean="0"/>
              <a:t>- درختان خط لبه های شرق و غرب از میدان، اما میدان خود به خود باز است، با نه درخت و نه نیمکت.</a:t>
            </a:r>
          </a:p>
          <a:p>
            <a:pPr marL="0" indent="0" algn="r">
              <a:buNone/>
            </a:pPr>
            <a:r>
              <a:rPr lang="fa-IR" dirty="0" smtClean="0"/>
              <a:t>- میدان با لمبستس بزرگ که با دوربین های فیلمبرداری مجهز  توسط پلیس نظارت میشود.</a:t>
            </a:r>
            <a:endParaRPr lang="en-US" dirty="0" smtClean="0"/>
          </a:p>
          <a:p>
            <a:pPr marL="0" indent="0" algn="r">
              <a:buNone/>
            </a:pPr>
            <a:endParaRPr lang="en-US" dirty="0" smtClean="0"/>
          </a:p>
          <a:p>
            <a:pPr algn="r" rtl="1"/>
            <a:endParaRPr lang="en-US" dirty="0"/>
          </a:p>
        </p:txBody>
      </p:sp>
    </p:spTree>
    <p:extLst>
      <p:ext uri="{BB962C8B-B14F-4D97-AF65-F5344CB8AC3E}">
        <p14:creationId xmlns:p14="http://schemas.microsoft.com/office/powerpoint/2010/main" val="1369790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AD9A4-5D7C-4EC8-9E70-8B4865E006DF}" type="slidenum">
              <a:rPr lang="en-US"/>
              <a:pPr/>
              <a:t>3</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20516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035049-A1FB-4CA4-8939-DE4E25DF4E45}" type="slidenum">
              <a:rPr lang="en-US"/>
              <a:pPr/>
              <a:t>4</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pPr marL="0" indent="0" algn="r" rtl="1">
              <a:buNone/>
            </a:pPr>
            <a:r>
              <a:rPr lang="fa-IR" dirty="0" smtClean="0"/>
              <a:t>- برگزاري جشن هاي امپراطوران چين</a:t>
            </a:r>
          </a:p>
          <a:p>
            <a:pPr marL="0" indent="0" algn="r" rtl="1">
              <a:buNone/>
            </a:pPr>
            <a:r>
              <a:rPr lang="fa-IR" dirty="0" smtClean="0"/>
              <a:t>- اشغال چين توسط ژاپني ها در جنگ جهاني اول و دوم</a:t>
            </a:r>
          </a:p>
          <a:p>
            <a:pPr marL="0" indent="0" algn="r" rtl="1">
              <a:buNone/>
            </a:pPr>
            <a:r>
              <a:rPr lang="fa-IR" dirty="0" smtClean="0"/>
              <a:t>-جنگ هاي داخلي 38 ساله بر سر كسب قدرت در چين از 1912،</a:t>
            </a:r>
          </a:p>
          <a:p>
            <a:pPr marL="0" indent="0" algn="r" rtl="1">
              <a:buNone/>
            </a:pPr>
            <a:r>
              <a:rPr lang="fa-IR" dirty="0" smtClean="0"/>
              <a:t> -خيزش مردمي در چهارم ماه مه 1919،</a:t>
            </a:r>
          </a:p>
          <a:p>
            <a:pPr marL="0" indent="0" algn="r" rtl="1">
              <a:buNone/>
            </a:pPr>
            <a:r>
              <a:rPr lang="fa-IR" dirty="0" smtClean="0"/>
              <a:t> -اعلام رسمي برقراري جمهوري خلق چين در اكتبر 1949 توسط مائو تسه دونگ، </a:t>
            </a:r>
          </a:p>
          <a:p>
            <a:pPr marL="0" indent="0" algn="r" rtl="1">
              <a:buNone/>
            </a:pPr>
            <a:r>
              <a:rPr lang="fa-IR" dirty="0" smtClean="0"/>
              <a:t>-اعلام انقلاب فرهنگي در چين به سال 1966، </a:t>
            </a:r>
          </a:p>
          <a:p>
            <a:pPr marL="0" indent="0" algn="r" rtl="1">
              <a:buNone/>
            </a:pPr>
            <a:r>
              <a:rPr lang="fa-IR" dirty="0" smtClean="0"/>
              <a:t>-اعتراضات مردمي به انقلاب فرهنگي در پنجم آوريل 1976 پس از مرگ برتر ژو </a:t>
            </a:r>
            <a:r>
              <a:rPr lang="en-US" dirty="0" err="1" smtClean="0"/>
              <a:t>Enlai</a:t>
            </a:r>
            <a:r>
              <a:rPr lang="fa-IR" dirty="0" smtClean="0"/>
              <a:t> </a:t>
            </a:r>
          </a:p>
          <a:p>
            <a:pPr marL="0" indent="0" algn="r" rtl="1">
              <a:buNone/>
            </a:pPr>
            <a:r>
              <a:rPr lang="fa-IR" dirty="0" smtClean="0"/>
              <a:t>- تظاهرات دانشجويي كه در سال 1989</a:t>
            </a:r>
          </a:p>
          <a:p>
            <a:pPr marL="0" indent="0" algn="r" rtl="1">
              <a:buNone/>
            </a:pPr>
            <a:r>
              <a:rPr lang="fa-IR" dirty="0" smtClean="0"/>
              <a:t>- مراسم جشن سال نو چيني كه همه ساله برگزار مي شود </a:t>
            </a:r>
          </a:p>
          <a:p>
            <a:pPr algn="r" rtl="1"/>
            <a:endParaRPr lang="en-US" dirty="0"/>
          </a:p>
        </p:txBody>
      </p:sp>
    </p:spTree>
    <p:extLst>
      <p:ext uri="{BB962C8B-B14F-4D97-AF65-F5344CB8AC3E}">
        <p14:creationId xmlns:p14="http://schemas.microsoft.com/office/powerpoint/2010/main" val="3934835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9480A2-FEB4-4F59-8483-E3A42C1C886C}" type="slidenum">
              <a:rPr lang="en-US"/>
              <a:pPr/>
              <a:t>5</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pPr marL="0" marR="0" indent="0" algn="r" defTabSz="914400" rtl="1" eaLnBrk="1" fontAlgn="base" latinLnBrk="0" hangingPunct="1">
              <a:lnSpc>
                <a:spcPct val="100000"/>
              </a:lnSpc>
              <a:spcBef>
                <a:spcPct val="30000"/>
              </a:spcBef>
              <a:spcAft>
                <a:spcPct val="0"/>
              </a:spcAft>
              <a:buClrTx/>
              <a:buSzTx/>
              <a:buFontTx/>
              <a:buNone/>
              <a:tabLst/>
              <a:defRPr/>
            </a:pPr>
            <a:r>
              <a:rPr lang="fa-IR" b="1" dirty="0" smtClean="0"/>
              <a:t>کشتار میدان تیان‌آن‌من</a:t>
            </a:r>
            <a:r>
              <a:rPr lang="fa-IR" dirty="0" smtClean="0"/>
              <a:t> به مجموعه‌ای تظاهرات اعتراضی اطلاق می‌شود که به رهبری دانشجویان و از ۱۵ آوریل ۱۹۸۹ تا ۴ ژوئن همان سال ادامه داشتند.</a:t>
            </a:r>
          </a:p>
          <a:p>
            <a:pPr algn="r" rtl="1"/>
            <a:endParaRPr lang="en-US" dirty="0"/>
          </a:p>
        </p:txBody>
      </p:sp>
    </p:spTree>
    <p:extLst>
      <p:ext uri="{BB962C8B-B14F-4D97-AF65-F5344CB8AC3E}">
        <p14:creationId xmlns:p14="http://schemas.microsoft.com/office/powerpoint/2010/main" val="3359028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AD9A4-5D7C-4EC8-9E70-8B4865E006DF}" type="slidenum">
              <a:rPr lang="en-US"/>
              <a:pPr/>
              <a:t>6</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990350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9480A2-FEB4-4F59-8483-E3A42C1C886C}" type="slidenum">
              <a:rPr lang="en-US"/>
              <a:pPr/>
              <a:t>7</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pPr marL="0" marR="0" indent="0" algn="r" defTabSz="914400" rtl="1" eaLnBrk="1" fontAlgn="base" latinLnBrk="0" hangingPunct="1">
              <a:lnSpc>
                <a:spcPct val="100000"/>
              </a:lnSpc>
              <a:spcBef>
                <a:spcPct val="30000"/>
              </a:spcBef>
              <a:spcAft>
                <a:spcPct val="0"/>
              </a:spcAft>
              <a:buClrTx/>
              <a:buSzTx/>
              <a:buFontTx/>
              <a:buNone/>
              <a:tabLst/>
              <a:defRPr/>
            </a:pPr>
            <a:r>
              <a:rPr lang="fa-IR" dirty="0" smtClean="0"/>
              <a:t>تا سال 1911 هيچ كس حق نداشت وارد محوطه ي شهر ممنوعه شود و اگر كسي به هر شكل غيرقانوني وارد مي شد، نمي توانست زنده از اين شهر خارج شود.</a:t>
            </a:r>
            <a:endParaRPr lang="en-US" dirty="0" smtClean="0"/>
          </a:p>
          <a:p>
            <a:pPr algn="r" rtl="1"/>
            <a:endParaRPr lang="en-US" dirty="0" smtClean="0"/>
          </a:p>
          <a:p>
            <a:pPr algn="r" rtl="1"/>
            <a:endParaRPr lang="en-US" dirty="0" smtClean="0"/>
          </a:p>
          <a:p>
            <a:pPr algn="r" rtl="1"/>
            <a:endParaRPr lang="en-US" smtClean="0"/>
          </a:p>
        </p:txBody>
      </p:sp>
    </p:spTree>
    <p:extLst>
      <p:ext uri="{BB962C8B-B14F-4D97-AF65-F5344CB8AC3E}">
        <p14:creationId xmlns:p14="http://schemas.microsoft.com/office/powerpoint/2010/main" val="1429253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9480A2-FEB4-4F59-8483-E3A42C1C886C}" type="slidenum">
              <a:rPr lang="en-US"/>
              <a:pPr/>
              <a:t>8</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pPr algn="r" rtl="1"/>
            <a:endParaRPr lang="en-US" dirty="0"/>
          </a:p>
        </p:txBody>
      </p:sp>
    </p:spTree>
    <p:extLst>
      <p:ext uri="{BB962C8B-B14F-4D97-AF65-F5344CB8AC3E}">
        <p14:creationId xmlns:p14="http://schemas.microsoft.com/office/powerpoint/2010/main" val="1621891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9480A2-FEB4-4F59-8483-E3A42C1C886C}" type="slidenum">
              <a:rPr lang="en-US"/>
              <a:pPr/>
              <a:t>9</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pPr algn="r" rtl="1"/>
            <a:endParaRPr lang="en-US" dirty="0"/>
          </a:p>
        </p:txBody>
      </p:sp>
    </p:spTree>
    <p:extLst>
      <p:ext uri="{BB962C8B-B14F-4D97-AF65-F5344CB8AC3E}">
        <p14:creationId xmlns:p14="http://schemas.microsoft.com/office/powerpoint/2010/main" val="360596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3397887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962437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24426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2069292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6923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2139191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1117049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3889185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279943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1A20A2-B9DE-4FC1-9B8B-45CF848CAC75}" type="datetimeFigureOut">
              <a:rPr lang="fa-IR" smtClean="0"/>
              <a:t>15/04/1441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635488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1A20A2-B9DE-4FC1-9B8B-45CF848CAC75}" type="datetimeFigureOut">
              <a:rPr lang="fa-IR" smtClean="0"/>
              <a:t>15/04/1441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108644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71A20A2-B9DE-4FC1-9B8B-45CF848CAC75}" type="datetimeFigureOut">
              <a:rPr lang="fa-IR" smtClean="0"/>
              <a:t>15/04/1441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2944237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71A20A2-B9DE-4FC1-9B8B-45CF848CAC75}" type="datetimeFigureOut">
              <a:rPr lang="fa-IR" smtClean="0"/>
              <a:t>15/04/1441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2532451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1A20A2-B9DE-4FC1-9B8B-45CF848CAC75}" type="datetimeFigureOut">
              <a:rPr lang="fa-IR" smtClean="0"/>
              <a:t>15/04/1441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1303418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1A20A2-B9DE-4FC1-9B8B-45CF848CAC75}" type="datetimeFigureOut">
              <a:rPr lang="fa-IR" smtClean="0"/>
              <a:t>15/04/1441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2737948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1A20A2-B9DE-4FC1-9B8B-45CF848CAC75}" type="datetimeFigureOut">
              <a:rPr lang="fa-IR" smtClean="0"/>
              <a:t>15/04/1441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A8F6701-645A-454E-A110-783E2B6848E5}" type="slidenum">
              <a:rPr lang="fa-IR" smtClean="0"/>
              <a:t>‹#›</a:t>
            </a:fld>
            <a:endParaRPr lang="fa-IR"/>
          </a:p>
        </p:txBody>
      </p:sp>
    </p:spTree>
    <p:extLst>
      <p:ext uri="{BB962C8B-B14F-4D97-AF65-F5344CB8AC3E}">
        <p14:creationId xmlns:p14="http://schemas.microsoft.com/office/powerpoint/2010/main" val="729374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71A20A2-B9DE-4FC1-9B8B-45CF848CAC75}" type="datetimeFigureOut">
              <a:rPr lang="fa-IR" smtClean="0"/>
              <a:t>15/04/1441</a:t>
            </a:fld>
            <a:endParaRPr lang="fa-I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A8F6701-645A-454E-A110-783E2B6848E5}" type="slidenum">
              <a:rPr lang="fa-IR" smtClean="0"/>
              <a:t>‹#›</a:t>
            </a:fld>
            <a:endParaRPr lang="fa-IR"/>
          </a:p>
        </p:txBody>
      </p:sp>
    </p:spTree>
    <p:extLst>
      <p:ext uri="{BB962C8B-B14F-4D97-AF65-F5344CB8AC3E}">
        <p14:creationId xmlns:p14="http://schemas.microsoft.com/office/powerpoint/2010/main" val="32364713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image" Target="../media/image19.jpg"/><Relationship Id="rId7" Type="http://schemas.openxmlformats.org/officeDocument/2006/relationships/slide" Target="slide13.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12.xml"/><Relationship Id="rId4" Type="http://schemas.openxmlformats.org/officeDocument/2006/relationships/slide" Target="slide11.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slide" Target="slide10.xml"/></Relationships>
</file>

<file path=ppt/slides/_rels/slide1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6.jpg"/><Relationship Id="rId4" Type="http://schemas.openxmlformats.org/officeDocument/2006/relationships/image" Target="../media/image25.jp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5.jp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8.jp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Text Box 7"/>
          <p:cNvSpPr txBox="1">
            <a:spLocks noChangeArrowheads="1"/>
          </p:cNvSpPr>
          <p:nvPr/>
        </p:nvSpPr>
        <p:spPr bwMode="auto">
          <a:xfrm>
            <a:off x="-1905000" y="2840298"/>
            <a:ext cx="5181600" cy="369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endParaRPr lang="en-US" dirty="0">
              <a:solidFill>
                <a:srgbClr val="FFFF00"/>
              </a:solidFill>
            </a:endParaRPr>
          </a:p>
        </p:txBody>
      </p:sp>
      <p:sp>
        <p:nvSpPr>
          <p:cNvPr id="5" name="TextBox 4"/>
          <p:cNvSpPr txBox="1"/>
          <p:nvPr/>
        </p:nvSpPr>
        <p:spPr>
          <a:xfrm>
            <a:off x="2667000" y="2840299"/>
            <a:ext cx="6629400" cy="1323439"/>
          </a:xfrm>
          <a:prstGeom prst="rect">
            <a:avLst/>
          </a:prstGeom>
          <a:noFill/>
        </p:spPr>
        <p:txBody>
          <a:bodyPr wrap="square" rtlCol="1">
            <a:spAutoFit/>
          </a:bodyPr>
          <a:lstStyle/>
          <a:p>
            <a:pPr algn="ctr"/>
            <a:r>
              <a:rPr lang="fa-IR" sz="4000" dirty="0">
                <a:cs typeface="B Homa" panose="00000400000000000000" pitchFamily="2" charset="-78"/>
              </a:rPr>
              <a:t>معرفی و بررسی میدان تیان آن من در کشور چین</a:t>
            </a:r>
          </a:p>
        </p:txBody>
      </p:sp>
      <p:sp>
        <p:nvSpPr>
          <p:cNvPr id="6" name="Rectangle 5"/>
          <p:cNvSpPr/>
          <p:nvPr/>
        </p:nvSpPr>
        <p:spPr>
          <a:xfrm>
            <a:off x="4765021" y="1752601"/>
            <a:ext cx="2433359" cy="646331"/>
          </a:xfrm>
          <a:prstGeom prst="rect">
            <a:avLst/>
          </a:prstGeom>
        </p:spPr>
        <p:txBody>
          <a:bodyPr wrap="none">
            <a:spAutoFit/>
          </a:bodyPr>
          <a:lstStyle/>
          <a:p>
            <a:pPr algn="ctr"/>
            <a:r>
              <a:rPr lang="en-US" sz="3600" b="1" dirty="0">
                <a:latin typeface="Times New Roman" panose="02020603050405020304" pitchFamily="18" charset="0"/>
                <a:cs typeface="Times New Roman" panose="02020603050405020304" pitchFamily="18" charset="0"/>
              </a:rPr>
              <a:t>Tiananmen</a:t>
            </a:r>
            <a:endParaRPr lang="fa-IR"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32702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ext Box 5"/>
          <p:cNvSpPr txBox="1">
            <a:spLocks noChangeArrowheads="1"/>
          </p:cNvSpPr>
          <p:nvPr/>
        </p:nvSpPr>
        <p:spPr bwMode="auto">
          <a:xfrm>
            <a:off x="3048000" y="-15875"/>
            <a:ext cx="60198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en-US" sz="3200" b="1" dirty="0">
                <a:solidFill>
                  <a:srgbClr val="472400"/>
                </a:solidFill>
                <a:latin typeface="Times" pitchFamily="1" charset="0"/>
              </a:rPr>
              <a:t>Tiananmen</a:t>
            </a:r>
            <a:endParaRPr lang="en-US" sz="3200" b="1" dirty="0">
              <a:solidFill>
                <a:srgbClr val="472400"/>
              </a:solidFill>
              <a:latin typeface="Times" pitchFamily="1" charset="0"/>
            </a:endParaRPr>
          </a:p>
        </p:txBody>
      </p:sp>
      <p:sp>
        <p:nvSpPr>
          <p:cNvPr id="7175" name="Text Box 7"/>
          <p:cNvSpPr txBox="1">
            <a:spLocks noChangeArrowheads="1"/>
          </p:cNvSpPr>
          <p:nvPr/>
        </p:nvSpPr>
        <p:spPr bwMode="auto">
          <a:xfrm>
            <a:off x="2895600" y="838201"/>
            <a:ext cx="60198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0105" y="1030517"/>
            <a:ext cx="5692249" cy="4840930"/>
          </a:xfrm>
          <a:prstGeom prst="rect">
            <a:avLst/>
          </a:prstGeom>
        </p:spPr>
      </p:pic>
      <p:sp>
        <p:nvSpPr>
          <p:cNvPr id="10" name="Action Button: Information 9">
            <a:hlinkClick r:id="rId4" action="ppaction://hlinksldjump" highlightClick="1"/>
          </p:cNvPr>
          <p:cNvSpPr/>
          <p:nvPr/>
        </p:nvSpPr>
        <p:spPr bwMode="auto">
          <a:xfrm>
            <a:off x="9829800" y="1422976"/>
            <a:ext cx="381000" cy="312155"/>
          </a:xfrm>
          <a:prstGeom prst="actionButtonInformation">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a:solidFill>
                <a:schemeClr val="tx1"/>
              </a:solidFill>
              <a:latin typeface="Arial" charset="0"/>
              <a:ea typeface="ＭＳ Ｐゴシック" pitchFamily="1" charset="-128"/>
            </a:endParaRPr>
          </a:p>
        </p:txBody>
      </p:sp>
      <p:sp>
        <p:nvSpPr>
          <p:cNvPr id="14" name="Action Button: Information 13">
            <a:hlinkClick r:id="rId5" action="ppaction://hlinksldjump" highlightClick="1"/>
          </p:cNvPr>
          <p:cNvSpPr/>
          <p:nvPr/>
        </p:nvSpPr>
        <p:spPr bwMode="auto">
          <a:xfrm>
            <a:off x="9829800" y="1905001"/>
            <a:ext cx="381000" cy="312155"/>
          </a:xfrm>
          <a:prstGeom prst="actionButtonInformation">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a:solidFill>
                <a:schemeClr val="tx1"/>
              </a:solidFill>
              <a:latin typeface="Arial" charset="0"/>
              <a:ea typeface="ＭＳ Ｐゴシック" pitchFamily="1" charset="-128"/>
            </a:endParaRPr>
          </a:p>
        </p:txBody>
      </p:sp>
      <p:sp>
        <p:nvSpPr>
          <p:cNvPr id="12" name="Action Button: Home 11">
            <a:hlinkClick r:id="rId6" action="ppaction://hlinksldjump" highlightClick="1"/>
          </p:cNvPr>
          <p:cNvSpPr/>
          <p:nvPr/>
        </p:nvSpPr>
        <p:spPr bwMode="auto">
          <a:xfrm>
            <a:off x="9829800" y="3450982"/>
            <a:ext cx="381000" cy="304800"/>
          </a:xfrm>
          <a:prstGeom prst="actionButtonHome">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a:solidFill>
                <a:schemeClr val="tx1"/>
              </a:solidFill>
              <a:latin typeface="Arial" charset="0"/>
              <a:ea typeface="ＭＳ Ｐゴシック" pitchFamily="1" charset="-128"/>
            </a:endParaRPr>
          </a:p>
        </p:txBody>
      </p:sp>
      <p:sp>
        <p:nvSpPr>
          <p:cNvPr id="17" name="Action Button: Home 16">
            <a:hlinkClick r:id="rId7" action="ppaction://hlinksldjump" highlightClick="1"/>
          </p:cNvPr>
          <p:cNvSpPr/>
          <p:nvPr/>
        </p:nvSpPr>
        <p:spPr bwMode="auto">
          <a:xfrm>
            <a:off x="9829800" y="2933964"/>
            <a:ext cx="381000" cy="304800"/>
          </a:xfrm>
          <a:prstGeom prst="actionButtonHome">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a:solidFill>
                <a:schemeClr val="tx1"/>
              </a:solidFill>
              <a:latin typeface="Arial" charset="0"/>
              <a:ea typeface="ＭＳ Ｐゴシック" pitchFamily="1" charset="-128"/>
            </a:endParaRPr>
          </a:p>
        </p:txBody>
      </p:sp>
      <p:sp>
        <p:nvSpPr>
          <p:cNvPr id="18" name="Action Button: Home 17">
            <a:hlinkClick r:id="rId7" action="ppaction://hlinksldjump" highlightClick="1"/>
          </p:cNvPr>
          <p:cNvSpPr/>
          <p:nvPr/>
        </p:nvSpPr>
        <p:spPr bwMode="auto">
          <a:xfrm>
            <a:off x="9829800" y="2430141"/>
            <a:ext cx="381000" cy="304800"/>
          </a:xfrm>
          <a:prstGeom prst="actionButtonHome">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a:solidFill>
                <a:schemeClr val="tx1"/>
              </a:solidFill>
              <a:latin typeface="Arial" charset="0"/>
              <a:ea typeface="ＭＳ Ｐゴシック" pitchFamily="1" charset="-128"/>
            </a:endParaRPr>
          </a:p>
        </p:txBody>
      </p:sp>
      <p:sp>
        <p:nvSpPr>
          <p:cNvPr id="13" name="Rectangle 12"/>
          <p:cNvSpPr/>
          <p:nvPr/>
        </p:nvSpPr>
        <p:spPr>
          <a:xfrm>
            <a:off x="7544649" y="1292165"/>
            <a:ext cx="742511" cy="400110"/>
          </a:xfrm>
          <a:prstGeom prst="rect">
            <a:avLst/>
          </a:prstGeom>
        </p:spPr>
        <p:txBody>
          <a:bodyPr wrap="none">
            <a:spAutoFit/>
          </a:bodyPr>
          <a:lstStyle/>
          <a:p>
            <a:r>
              <a:rPr lang="en-US" sz="2000" dirty="0">
                <a:latin typeface="Gloucester MT Extra Condensed" panose="02030808020601010101" pitchFamily="18" charset="0"/>
              </a:rPr>
              <a:t>3D </a:t>
            </a:r>
            <a:r>
              <a:rPr lang="en-US" sz="2000" dirty="0">
                <a:latin typeface="Gloucester MT Extra Condensed" panose="02030808020601010101" pitchFamily="18" charset="0"/>
              </a:rPr>
              <a:t>map</a:t>
            </a:r>
          </a:p>
        </p:txBody>
      </p:sp>
      <p:sp>
        <p:nvSpPr>
          <p:cNvPr id="3" name="Rectangle 2"/>
          <p:cNvSpPr/>
          <p:nvPr/>
        </p:nvSpPr>
        <p:spPr>
          <a:xfrm>
            <a:off x="7582834" y="1789158"/>
            <a:ext cx="486030" cy="400110"/>
          </a:xfrm>
          <a:prstGeom prst="rect">
            <a:avLst/>
          </a:prstGeom>
        </p:spPr>
        <p:txBody>
          <a:bodyPr wrap="none">
            <a:spAutoFit/>
          </a:bodyPr>
          <a:lstStyle/>
          <a:p>
            <a:r>
              <a:rPr lang="en-US" sz="2000" dirty="0">
                <a:latin typeface="Gloucester MT Extra Condensed" panose="02030808020601010101" pitchFamily="18" charset="0"/>
              </a:rPr>
              <a:t>map</a:t>
            </a:r>
          </a:p>
        </p:txBody>
      </p:sp>
      <p:sp>
        <p:nvSpPr>
          <p:cNvPr id="4" name="Rectangle 3"/>
          <p:cNvSpPr/>
          <p:nvPr/>
        </p:nvSpPr>
        <p:spPr>
          <a:xfrm>
            <a:off x="7562155" y="2283413"/>
            <a:ext cx="1013419" cy="400110"/>
          </a:xfrm>
          <a:prstGeom prst="rect">
            <a:avLst/>
          </a:prstGeom>
        </p:spPr>
        <p:txBody>
          <a:bodyPr wrap="none">
            <a:spAutoFit/>
          </a:bodyPr>
          <a:lstStyle/>
          <a:p>
            <a:r>
              <a:rPr lang="en-US" sz="2000" dirty="0">
                <a:latin typeface="Gloucester MT Extra Condensed" panose="02030808020601010101" pitchFamily="18" charset="0"/>
              </a:rPr>
              <a:t>Tian’anmen</a:t>
            </a:r>
          </a:p>
        </p:txBody>
      </p:sp>
      <p:sp>
        <p:nvSpPr>
          <p:cNvPr id="15" name="Action Button: Home 14">
            <a:hlinkClick r:id="rId8" action="ppaction://hlinksldjump" highlightClick="1"/>
          </p:cNvPr>
          <p:cNvSpPr/>
          <p:nvPr/>
        </p:nvSpPr>
        <p:spPr bwMode="auto">
          <a:xfrm>
            <a:off x="9829800" y="4255096"/>
            <a:ext cx="381000" cy="304800"/>
          </a:xfrm>
          <a:prstGeom prst="actionButtonHome">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a:solidFill>
                <a:schemeClr val="tx1"/>
              </a:solidFill>
              <a:latin typeface="Arial" charset="0"/>
              <a:ea typeface="ＭＳ Ｐゴシック" pitchFamily="1" charset="-128"/>
            </a:endParaRPr>
          </a:p>
        </p:txBody>
      </p:sp>
      <p:sp>
        <p:nvSpPr>
          <p:cNvPr id="5" name="Rectangle 4"/>
          <p:cNvSpPr/>
          <p:nvPr/>
        </p:nvSpPr>
        <p:spPr>
          <a:xfrm>
            <a:off x="7526033" y="2819542"/>
            <a:ext cx="1436612" cy="400110"/>
          </a:xfrm>
          <a:prstGeom prst="rect">
            <a:avLst/>
          </a:prstGeom>
        </p:spPr>
        <p:txBody>
          <a:bodyPr wrap="none">
            <a:spAutoFit/>
          </a:bodyPr>
          <a:lstStyle/>
          <a:p>
            <a:r>
              <a:rPr lang="en-US" sz="2000" dirty="0">
                <a:latin typeface="Gloucester MT Extra Condensed" panose="02030808020601010101" pitchFamily="18" charset="0"/>
              </a:rPr>
              <a:t>The National Flag</a:t>
            </a:r>
          </a:p>
        </p:txBody>
      </p:sp>
      <p:sp>
        <p:nvSpPr>
          <p:cNvPr id="6" name="Rectangle 5"/>
          <p:cNvSpPr/>
          <p:nvPr/>
        </p:nvSpPr>
        <p:spPr>
          <a:xfrm>
            <a:off x="7487253" y="3355672"/>
            <a:ext cx="2638902" cy="400110"/>
          </a:xfrm>
          <a:prstGeom prst="rect">
            <a:avLst/>
          </a:prstGeom>
        </p:spPr>
        <p:txBody>
          <a:bodyPr wrap="square">
            <a:spAutoFit/>
          </a:bodyPr>
          <a:lstStyle/>
          <a:p>
            <a:r>
              <a:rPr lang="en-US" sz="2000" dirty="0">
                <a:latin typeface="Gloucester MT Extra Condensed" panose="02030808020601010101" pitchFamily="18" charset="0"/>
              </a:rPr>
              <a:t>Monument to </a:t>
            </a:r>
            <a:r>
              <a:rPr lang="en-US" sz="2000" dirty="0">
                <a:latin typeface="Gloucester MT Extra Condensed" panose="02030808020601010101" pitchFamily="18" charset="0"/>
              </a:rPr>
              <a:t>the people </a:t>
            </a:r>
            <a:r>
              <a:rPr lang="en-US" sz="2000" dirty="0">
                <a:latin typeface="Gloucester MT Extra Condensed" panose="02030808020601010101" pitchFamily="18" charset="0"/>
              </a:rPr>
              <a:t>Heroes</a:t>
            </a:r>
          </a:p>
        </p:txBody>
      </p:sp>
      <p:sp>
        <p:nvSpPr>
          <p:cNvPr id="7" name="Rectangle 6"/>
          <p:cNvSpPr/>
          <p:nvPr/>
        </p:nvSpPr>
        <p:spPr>
          <a:xfrm>
            <a:off x="7544649" y="4080090"/>
            <a:ext cx="1013483" cy="400110"/>
          </a:xfrm>
          <a:prstGeom prst="rect">
            <a:avLst/>
          </a:prstGeom>
        </p:spPr>
        <p:txBody>
          <a:bodyPr wrap="none">
            <a:spAutoFit/>
          </a:bodyPr>
          <a:lstStyle/>
          <a:p>
            <a:r>
              <a:rPr lang="en-US" sz="2000" dirty="0">
                <a:latin typeface="Gloucester MT Extra Condensed" panose="02030808020601010101" pitchFamily="18" charset="0"/>
              </a:rPr>
              <a:t>San’s street</a:t>
            </a:r>
          </a:p>
        </p:txBody>
      </p:sp>
      <p:sp>
        <p:nvSpPr>
          <p:cNvPr id="2" name="Rectangle 1"/>
          <p:cNvSpPr/>
          <p:nvPr/>
        </p:nvSpPr>
        <p:spPr>
          <a:xfrm>
            <a:off x="1997716" y="5995175"/>
            <a:ext cx="2677208"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tiananmensquarebeijing.com</a:t>
            </a:r>
          </a:p>
        </p:txBody>
      </p:sp>
    </p:spTree>
    <p:extLst>
      <p:ext uri="{BB962C8B-B14F-4D97-AF65-F5344CB8AC3E}">
        <p14:creationId xmlns:p14="http://schemas.microsoft.com/office/powerpoint/2010/main" val="242042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Text Box 7"/>
          <p:cNvSpPr txBox="1">
            <a:spLocks noChangeArrowheads="1"/>
          </p:cNvSpPr>
          <p:nvPr/>
        </p:nvSpPr>
        <p:spPr bwMode="auto">
          <a:xfrm>
            <a:off x="4114800" y="2133601"/>
            <a:ext cx="60198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609600"/>
            <a:ext cx="3810000" cy="5734050"/>
          </a:xfrm>
          <a:prstGeom prst="rect">
            <a:avLst/>
          </a:prstGeom>
        </p:spPr>
      </p:pic>
      <p:sp>
        <p:nvSpPr>
          <p:cNvPr id="3" name="Action Button: Return 2">
            <a:hlinkClick r:id="rId4" action="ppaction://hlinksldjump" highlightClick="1"/>
          </p:cNvPr>
          <p:cNvSpPr/>
          <p:nvPr/>
        </p:nvSpPr>
        <p:spPr>
          <a:xfrm>
            <a:off x="1524000" y="0"/>
            <a:ext cx="304800" cy="3810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4105275" y="6005096"/>
            <a:ext cx="1441100"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blog.lefigaro.fr</a:t>
            </a:r>
          </a:p>
        </p:txBody>
      </p:sp>
    </p:spTree>
    <p:extLst>
      <p:ext uri="{BB962C8B-B14F-4D97-AF65-F5344CB8AC3E}">
        <p14:creationId xmlns:p14="http://schemas.microsoft.com/office/powerpoint/2010/main" val="8792014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Text Box 7"/>
          <p:cNvSpPr txBox="1">
            <a:spLocks noChangeArrowheads="1"/>
          </p:cNvSpPr>
          <p:nvPr/>
        </p:nvSpPr>
        <p:spPr bwMode="auto">
          <a:xfrm>
            <a:off x="4114800" y="2133601"/>
            <a:ext cx="60198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sp>
        <p:nvSpPr>
          <p:cNvPr id="3" name="Action Button: Return 2">
            <a:hlinkClick r:id="rId3" action="ppaction://hlinksldjump" highlightClick="1"/>
          </p:cNvPr>
          <p:cNvSpPr/>
          <p:nvPr/>
        </p:nvSpPr>
        <p:spPr>
          <a:xfrm>
            <a:off x="1524000" y="0"/>
            <a:ext cx="304800" cy="3810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3"/>
          <p:cNvPicPr>
            <a:picLocks noChangeAspect="1"/>
          </p:cNvPicPr>
          <p:nvPr/>
        </p:nvPicPr>
        <p:blipFill>
          <a:blip r:embed="rId4"/>
          <a:stretch>
            <a:fillRect/>
          </a:stretch>
        </p:blipFill>
        <p:spPr>
          <a:xfrm>
            <a:off x="2133600" y="533400"/>
            <a:ext cx="8273140" cy="5791200"/>
          </a:xfrm>
          <a:prstGeom prst="rect">
            <a:avLst/>
          </a:prstGeom>
          <a:ln w="228600" cap="sq" cmpd="thickThin">
            <a:solidFill>
              <a:srgbClr val="000000"/>
            </a:solidFill>
            <a:prstDash val="solid"/>
            <a:miter lim="800000"/>
          </a:ln>
          <a:effectLst>
            <a:innerShdw blurRad="76200">
              <a:srgbClr val="000000"/>
            </a:innerShdw>
          </a:effectLst>
        </p:spPr>
      </p:pic>
      <p:sp>
        <p:nvSpPr>
          <p:cNvPr id="2" name="Rectangle 1"/>
          <p:cNvSpPr/>
          <p:nvPr/>
        </p:nvSpPr>
        <p:spPr>
          <a:xfrm>
            <a:off x="5486401" y="5966996"/>
            <a:ext cx="2071401"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www.micktravels.com</a:t>
            </a:r>
          </a:p>
        </p:txBody>
      </p:sp>
    </p:spTree>
    <p:extLst>
      <p:ext uri="{BB962C8B-B14F-4D97-AF65-F5344CB8AC3E}">
        <p14:creationId xmlns:p14="http://schemas.microsoft.com/office/powerpoint/2010/main" val="8353455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Text Box 7"/>
          <p:cNvSpPr txBox="1">
            <a:spLocks noChangeArrowheads="1"/>
          </p:cNvSpPr>
          <p:nvPr/>
        </p:nvSpPr>
        <p:spPr bwMode="auto">
          <a:xfrm>
            <a:off x="4114800" y="2133601"/>
            <a:ext cx="60198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pic>
        <p:nvPicPr>
          <p:cNvPr id="4" name="Picture 3"/>
          <p:cNvPicPr>
            <a:picLocks noChangeAspect="1"/>
          </p:cNvPicPr>
          <p:nvPr/>
        </p:nvPicPr>
        <p:blipFill>
          <a:blip r:embed="rId3"/>
          <a:stretch>
            <a:fillRect/>
          </a:stretch>
        </p:blipFill>
        <p:spPr>
          <a:xfrm>
            <a:off x="1981200" y="609601"/>
            <a:ext cx="8382000" cy="5667007"/>
          </a:xfrm>
          <a:prstGeom prst="rect">
            <a:avLst/>
          </a:prstGeom>
          <a:ln w="228600" cap="sq" cmpd="thickThin">
            <a:solidFill>
              <a:srgbClr val="000000"/>
            </a:solidFill>
            <a:prstDash val="solid"/>
            <a:miter lim="800000"/>
          </a:ln>
          <a:effectLst>
            <a:innerShdw blurRad="76200">
              <a:srgbClr val="000000"/>
            </a:innerShdw>
          </a:effectLst>
        </p:spPr>
      </p:pic>
      <p:sp>
        <p:nvSpPr>
          <p:cNvPr id="2" name="Rectangle 1"/>
          <p:cNvSpPr/>
          <p:nvPr/>
        </p:nvSpPr>
        <p:spPr>
          <a:xfrm>
            <a:off x="2143556" y="5938053"/>
            <a:ext cx="1971245"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www.tripadvisorcom</a:t>
            </a:r>
          </a:p>
        </p:txBody>
      </p:sp>
    </p:spTree>
    <p:extLst>
      <p:ext uri="{BB962C8B-B14F-4D97-AF65-F5344CB8AC3E}">
        <p14:creationId xmlns:p14="http://schemas.microsoft.com/office/powerpoint/2010/main" val="23433835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Text Box 7"/>
          <p:cNvSpPr txBox="1">
            <a:spLocks noChangeArrowheads="1"/>
          </p:cNvSpPr>
          <p:nvPr/>
        </p:nvSpPr>
        <p:spPr bwMode="auto">
          <a:xfrm>
            <a:off x="4114800" y="2133601"/>
            <a:ext cx="60198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sp>
        <p:nvSpPr>
          <p:cNvPr id="3" name="Action Button: Return 2">
            <a:hlinkClick r:id="rId3" action="ppaction://hlinksldjump" highlightClick="1"/>
          </p:cNvPr>
          <p:cNvSpPr/>
          <p:nvPr/>
        </p:nvSpPr>
        <p:spPr>
          <a:xfrm>
            <a:off x="1524000" y="0"/>
            <a:ext cx="304800" cy="3810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4400" y="399143"/>
            <a:ext cx="7950200" cy="5962650"/>
          </a:xfrm>
          <a:prstGeom prst="rect">
            <a:avLst/>
          </a:prstGeom>
          <a:ln w="228600" cap="sq" cmpd="thickThin">
            <a:solidFill>
              <a:srgbClr val="000000"/>
            </a:solidFill>
            <a:prstDash val="solid"/>
            <a:miter lim="800000"/>
          </a:ln>
          <a:effectLst>
            <a:innerShdw blurRad="76200">
              <a:srgbClr val="000000"/>
            </a:innerShdw>
          </a:effectLst>
        </p:spPr>
      </p:pic>
      <p:sp>
        <p:nvSpPr>
          <p:cNvPr id="2" name="Rectangle 1"/>
          <p:cNvSpPr/>
          <p:nvPr/>
        </p:nvSpPr>
        <p:spPr>
          <a:xfrm>
            <a:off x="2362201" y="5867400"/>
            <a:ext cx="2070567"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upload.Wikimedia.org</a:t>
            </a:r>
            <a:endPar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endParaRPr>
          </a:p>
        </p:txBody>
      </p:sp>
    </p:spTree>
    <p:extLst>
      <p:ext uri="{BB962C8B-B14F-4D97-AF65-F5344CB8AC3E}">
        <p14:creationId xmlns:p14="http://schemas.microsoft.com/office/powerpoint/2010/main" val="5849100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Text Box 7"/>
          <p:cNvSpPr txBox="1">
            <a:spLocks noChangeArrowheads="1"/>
          </p:cNvSpPr>
          <p:nvPr/>
        </p:nvSpPr>
        <p:spPr bwMode="auto">
          <a:xfrm>
            <a:off x="4114800" y="2133601"/>
            <a:ext cx="60198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0856" y="381000"/>
            <a:ext cx="6986153" cy="587094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2754" y="381000"/>
            <a:ext cx="7024254" cy="587094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42754" y="381000"/>
            <a:ext cx="7010398" cy="5870944"/>
          </a:xfrm>
          <a:prstGeom prst="rect">
            <a:avLst/>
          </a:prstGeom>
        </p:spPr>
      </p:pic>
    </p:spTree>
    <p:extLst>
      <p:ext uri="{BB962C8B-B14F-4D97-AF65-F5344CB8AC3E}">
        <p14:creationId xmlns:p14="http://schemas.microsoft.com/office/powerpoint/2010/main" val="1597569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1000"/>
                                  </p:stCondLst>
                                  <p:childTnLst>
                                    <p:animEffect transition="out" filter="fade">
                                      <p:cBhvr>
                                        <p:cTn id="6" dur="1000"/>
                                        <p:tgtEl>
                                          <p:spTgt spid="6"/>
                                        </p:tgtEl>
                                      </p:cBhvr>
                                    </p:animEffect>
                                    <p:set>
                                      <p:cBhvr>
                                        <p:cTn id="7" dur="1" fill="hold">
                                          <p:stCondLst>
                                            <p:cond delay="999"/>
                                          </p:stCondLst>
                                        </p:cTn>
                                        <p:tgtEl>
                                          <p:spTgt spid="6"/>
                                        </p:tgtEl>
                                        <p:attrNameLst>
                                          <p:attrName>style.visibility</p:attrName>
                                        </p:attrNameLst>
                                      </p:cBhvr>
                                      <p:to>
                                        <p:strVal val="hidden"/>
                                      </p:to>
                                    </p:set>
                                  </p:childTnLst>
                                </p:cTn>
                              </p:par>
                            </p:childTnLst>
                          </p:cTn>
                        </p:par>
                        <p:par>
                          <p:cTn id="8" fill="hold">
                            <p:stCondLst>
                              <p:cond delay="2000"/>
                            </p:stCondLst>
                            <p:childTnLst>
                              <p:par>
                                <p:cTn id="9" presetID="10" presetClass="entr" presetSubtype="0" fill="hold"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xit" presetSubtype="0" fill="hold" nodeType="withEffect">
                                  <p:stCondLst>
                                    <p:cond delay="3000"/>
                                  </p:stCondLst>
                                  <p:childTnLst>
                                    <p:animEffect transition="out" filter="fade">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par>
                          <p:cTn id="15" fill="hold">
                            <p:stCondLst>
                              <p:cond delay="5500"/>
                            </p:stCondLst>
                            <p:childTnLst>
                              <p:par>
                                <p:cTn id="16" presetID="10" presetClass="entr" presetSubtype="0" fill="hold" nodeType="afterEffect">
                                  <p:stCondLst>
                                    <p:cond delay="100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819401" y="2188202"/>
            <a:ext cx="2024047" cy="432854"/>
          </a:xfrm>
          <a:prstGeom prst="rect">
            <a:avLst/>
          </a:prstGeom>
        </p:spPr>
      </p:pic>
      <p:sp>
        <p:nvSpPr>
          <p:cNvPr id="6" name="Rectangle 5"/>
          <p:cNvSpPr/>
          <p:nvPr/>
        </p:nvSpPr>
        <p:spPr>
          <a:xfrm>
            <a:off x="2824163" y="2677731"/>
            <a:ext cx="2070567"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upload.Wikimedia.org</a:t>
            </a:r>
            <a:endPar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endParaRPr>
          </a:p>
        </p:txBody>
      </p:sp>
      <p:sp>
        <p:nvSpPr>
          <p:cNvPr id="7" name="Rectangle 6"/>
          <p:cNvSpPr/>
          <p:nvPr/>
        </p:nvSpPr>
        <p:spPr>
          <a:xfrm>
            <a:off x="2819401" y="3207539"/>
            <a:ext cx="1971245"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www.tripadvisorcom</a:t>
            </a:r>
          </a:p>
        </p:txBody>
      </p:sp>
      <p:sp>
        <p:nvSpPr>
          <p:cNvPr id="8" name="Rectangle 7"/>
          <p:cNvSpPr/>
          <p:nvPr/>
        </p:nvSpPr>
        <p:spPr>
          <a:xfrm>
            <a:off x="2819401" y="4886364"/>
            <a:ext cx="2071401"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www.micktravels.com</a:t>
            </a:r>
          </a:p>
        </p:txBody>
      </p:sp>
      <p:sp>
        <p:nvSpPr>
          <p:cNvPr id="9" name="Rectangle 8"/>
          <p:cNvSpPr/>
          <p:nvPr/>
        </p:nvSpPr>
        <p:spPr>
          <a:xfrm>
            <a:off x="2826680" y="5257272"/>
            <a:ext cx="2071401"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www.micktravels.com</a:t>
            </a:r>
          </a:p>
        </p:txBody>
      </p:sp>
      <p:sp>
        <p:nvSpPr>
          <p:cNvPr id="10" name="Rectangle 9"/>
          <p:cNvSpPr/>
          <p:nvPr/>
        </p:nvSpPr>
        <p:spPr>
          <a:xfrm>
            <a:off x="2837616" y="5656885"/>
            <a:ext cx="2071401"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www.micktravels.com</a:t>
            </a:r>
          </a:p>
        </p:txBody>
      </p:sp>
      <p:sp>
        <p:nvSpPr>
          <p:cNvPr id="3" name="Rectangle 2"/>
          <p:cNvSpPr/>
          <p:nvPr/>
        </p:nvSpPr>
        <p:spPr>
          <a:xfrm>
            <a:off x="2851252" y="3516551"/>
            <a:ext cx="4572000" cy="892552"/>
          </a:xfrm>
          <a:prstGeom prst="rect">
            <a:avLst/>
          </a:prstGeom>
        </p:spPr>
        <p:txBody>
          <a:bodyPr>
            <a:spAutoFit/>
          </a:bodyPr>
          <a:lstStyle/>
          <a:p>
            <a:pPr algn="just" rtl="1"/>
            <a:endParaRPr lang="en-US" sz="3600" b="1" dirty="0">
              <a:cs typeface="B Homa" panose="00000400000000000000" pitchFamily="2" charset="-78"/>
            </a:endParaRPr>
          </a:p>
          <a:p>
            <a:pPr algn="just"/>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persian.cri.CN</a:t>
            </a:r>
            <a:endParaRPr lang="fa-IR"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endParaRPr>
          </a:p>
        </p:txBody>
      </p:sp>
      <p:sp>
        <p:nvSpPr>
          <p:cNvPr id="4" name="Rectangle 3"/>
          <p:cNvSpPr/>
          <p:nvPr/>
        </p:nvSpPr>
        <p:spPr>
          <a:xfrm>
            <a:off x="2851253" y="4455658"/>
            <a:ext cx="1819601" cy="338554"/>
          </a:xfrm>
          <a:prstGeom prst="rect">
            <a:avLst/>
          </a:prstGeom>
        </p:spPr>
        <p:txBody>
          <a:bodyPr wrap="none">
            <a:spAutoFit/>
          </a:bodyPr>
          <a:lstStyle/>
          <a:p>
            <a:pPr algn="just">
              <a:buClr>
                <a:srgbClr val="472400"/>
              </a:buClr>
            </a:pPr>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news.bbcimg.co.uk</a:t>
            </a:r>
            <a:endParaRPr lang="fa-IR"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endParaRPr>
          </a:p>
        </p:txBody>
      </p:sp>
      <p:sp>
        <p:nvSpPr>
          <p:cNvPr id="11" name="Rectangle 10"/>
          <p:cNvSpPr/>
          <p:nvPr/>
        </p:nvSpPr>
        <p:spPr>
          <a:xfrm>
            <a:off x="2819400" y="1219200"/>
            <a:ext cx="4572000" cy="338554"/>
          </a:xfrm>
          <a:prstGeom prst="rect">
            <a:avLst/>
          </a:prstGeom>
        </p:spPr>
        <p:txBody>
          <a:bodyPr>
            <a:spAutoFit/>
          </a:bodyPr>
          <a:lstStyle/>
          <a:p>
            <a:pPr algn="just"/>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www.Changanstreet.com</a:t>
            </a:r>
            <a:endParaRPr lang="fa-IR"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endParaRPr>
          </a:p>
        </p:txBody>
      </p:sp>
      <p:sp>
        <p:nvSpPr>
          <p:cNvPr id="12" name="Rectangle 11"/>
          <p:cNvSpPr/>
          <p:nvPr/>
        </p:nvSpPr>
        <p:spPr>
          <a:xfrm>
            <a:off x="2841472" y="1675226"/>
            <a:ext cx="1144672" cy="338554"/>
          </a:xfrm>
          <a:prstGeom prst="rect">
            <a:avLst/>
          </a:prstGeom>
        </p:spPr>
        <p:txBody>
          <a:bodyPr wrap="none">
            <a:spAutoFit/>
          </a:bodyPr>
          <a:lstStyle/>
          <a:p>
            <a:pPr algn="just">
              <a:buClr>
                <a:srgbClr val="472400"/>
              </a:buClr>
            </a:pPr>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www.nat.ir</a:t>
            </a:r>
          </a:p>
        </p:txBody>
      </p:sp>
      <p:sp>
        <p:nvSpPr>
          <p:cNvPr id="13" name="Rectangle 12"/>
          <p:cNvSpPr/>
          <p:nvPr/>
        </p:nvSpPr>
        <p:spPr>
          <a:xfrm>
            <a:off x="2851252" y="3663565"/>
            <a:ext cx="1576522" cy="338554"/>
          </a:xfrm>
          <a:prstGeom prst="rect">
            <a:avLst/>
          </a:prstGeom>
        </p:spPr>
        <p:txBody>
          <a:bodyPr wrap="none">
            <a:spAutoFit/>
          </a:bodyPr>
          <a:lstStyle/>
          <a:p>
            <a:pPr rtl="1">
              <a:buClr>
                <a:srgbClr val="472400"/>
              </a:buClr>
            </a:pPr>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www.urbanity.ir</a:t>
            </a:r>
          </a:p>
        </p:txBody>
      </p:sp>
      <p:sp>
        <p:nvSpPr>
          <p:cNvPr id="14" name="Rectangle 13"/>
          <p:cNvSpPr/>
          <p:nvPr/>
        </p:nvSpPr>
        <p:spPr>
          <a:xfrm>
            <a:off x="9296401" y="253426"/>
            <a:ext cx="990977" cy="584775"/>
          </a:xfrm>
          <a:prstGeom prst="rect">
            <a:avLst/>
          </a:prstGeom>
        </p:spPr>
        <p:txBody>
          <a:bodyPr wrap="none">
            <a:spAutoFit/>
          </a:bodyPr>
          <a:lstStyle/>
          <a:p>
            <a:r>
              <a:rPr lang="fa-IR" sz="3200" b="1" dirty="0">
                <a:cs typeface="B Homa" panose="00000400000000000000" pitchFamily="2" charset="-78"/>
              </a:rPr>
              <a:t>منابع</a:t>
            </a:r>
            <a:endParaRPr lang="en-US" sz="3200" b="1" dirty="0">
              <a:cs typeface="B Homa" panose="00000400000000000000" pitchFamily="2" charset="-78"/>
            </a:endParaRPr>
          </a:p>
        </p:txBody>
      </p:sp>
    </p:spTree>
    <p:extLst>
      <p:ext uri="{BB962C8B-B14F-4D97-AF65-F5344CB8AC3E}">
        <p14:creationId xmlns:p14="http://schemas.microsoft.com/office/powerpoint/2010/main" val="73204049"/>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Text Box 8"/>
          <p:cNvSpPr txBox="1">
            <a:spLocks noChangeArrowheads="1"/>
          </p:cNvSpPr>
          <p:nvPr/>
        </p:nvSpPr>
        <p:spPr bwMode="auto">
          <a:xfrm>
            <a:off x="7387389" y="167085"/>
            <a:ext cx="51816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fa-IR" sz="3200" b="1" dirty="0">
                <a:cs typeface="B Homa" panose="00000400000000000000" pitchFamily="2" charset="-78"/>
              </a:rPr>
              <a:t>معرفی میدان</a:t>
            </a:r>
            <a:endParaRPr lang="fa-IR" sz="3200" b="1" dirty="0">
              <a:latin typeface="Algerian" pitchFamily="82" charset="0"/>
              <a:cs typeface="B Homa" panose="00000400000000000000" pitchFamily="2" charset="-78"/>
            </a:endParaRPr>
          </a:p>
        </p:txBody>
      </p:sp>
      <p:sp>
        <p:nvSpPr>
          <p:cNvPr id="2" name="Rectangle 1"/>
          <p:cNvSpPr/>
          <p:nvPr/>
        </p:nvSpPr>
        <p:spPr>
          <a:xfrm>
            <a:off x="6172200" y="914401"/>
            <a:ext cx="4114800" cy="5526513"/>
          </a:xfrm>
          <a:prstGeom prst="rect">
            <a:avLst/>
          </a:prstGeom>
        </p:spPr>
        <p:txBody>
          <a:bodyPr wrap="square">
            <a:spAutoFit/>
          </a:bodyPr>
          <a:lstStyle/>
          <a:p>
            <a:pPr marL="342900" indent="-342900" algn="just">
              <a:lnSpc>
                <a:spcPct val="107000"/>
              </a:lnSpc>
              <a:buClr>
                <a:srgbClr val="472400"/>
              </a:buClr>
              <a:buFont typeface="Arial" panose="020B0604020202020204" pitchFamily="34" charset="0"/>
              <a:buChar char="•"/>
            </a:pPr>
            <a:r>
              <a:rPr lang="ar-SA" sz="2200" dirty="0">
                <a:latin typeface="Calibri" panose="020F0502020204030204" pitchFamily="34" charset="0"/>
                <a:ea typeface="Times New Roman" panose="02020603050405020304" pitchFamily="18" charset="0"/>
                <a:cs typeface="B Homa" panose="00000400000000000000" pitchFamily="2" charset="-78"/>
              </a:rPr>
              <a:t>. میدان تیان آنمن در مرکز شهر پکن واقع شده است. این میدان با </a:t>
            </a:r>
            <a:r>
              <a:rPr lang="fa-IR" sz="2200" dirty="0">
                <a:latin typeface="Calibri" panose="020F0502020204030204" pitchFamily="34" charset="0"/>
                <a:ea typeface="Times New Roman" panose="02020603050405020304" pitchFamily="18" charset="0"/>
                <a:cs typeface="B Homa" panose="00000400000000000000" pitchFamily="2" charset="-78"/>
              </a:rPr>
              <a:t>۴۴۰</a:t>
            </a:r>
            <a:r>
              <a:rPr lang="ar-SA" sz="2200" dirty="0">
                <a:latin typeface="Calibri" panose="020F0502020204030204" pitchFamily="34" charset="0"/>
                <a:ea typeface="Times New Roman" panose="02020603050405020304" pitchFamily="18" charset="0"/>
                <a:cs typeface="B Homa" panose="00000400000000000000" pitchFamily="2" charset="-78"/>
              </a:rPr>
              <a:t> هزار متر مربع وسعت، بزرگترین میدان جهان است. </a:t>
            </a:r>
            <a:r>
              <a:rPr lang="fa-IR" sz="2200" dirty="0">
                <a:latin typeface="Calibri" panose="020F0502020204030204" pitchFamily="34" charset="0"/>
                <a:ea typeface="Times New Roman" panose="02020603050405020304" pitchFamily="18" charset="0"/>
                <a:cs typeface="B Homa" panose="00000400000000000000" pitchFamily="2" charset="-78"/>
              </a:rPr>
              <a:t>ميدان تيان </a:t>
            </a:r>
            <a:r>
              <a:rPr lang="fa-IR" sz="2200" dirty="0">
                <a:latin typeface="Calibri" panose="020F0502020204030204" pitchFamily="34" charset="0"/>
                <a:ea typeface="Times New Roman" panose="02020603050405020304" pitchFamily="18" charset="0"/>
                <a:cs typeface="B Homa" panose="00000400000000000000" pitchFamily="2" charset="-78"/>
              </a:rPr>
              <a:t>آن </a:t>
            </a:r>
            <a:r>
              <a:rPr lang="fa-IR" sz="2200" dirty="0">
                <a:latin typeface="Calibri" panose="020F0502020204030204" pitchFamily="34" charset="0"/>
                <a:ea typeface="Times New Roman" panose="02020603050405020304" pitchFamily="18" charset="0"/>
                <a:cs typeface="B Homa" panose="00000400000000000000" pitchFamily="2" charset="-78"/>
              </a:rPr>
              <a:t>مستطيل شكل است </a:t>
            </a:r>
            <a:r>
              <a:rPr lang="ar-SA" sz="2200" dirty="0">
                <a:latin typeface="Calibri" panose="020F0502020204030204" pitchFamily="34" charset="0"/>
                <a:ea typeface="Times New Roman" panose="02020603050405020304" pitchFamily="18" charset="0"/>
                <a:cs typeface="B Homa" panose="00000400000000000000" pitchFamily="2" charset="-78"/>
              </a:rPr>
              <a:t>و در هر ضلع آن یکی از عناصر اصلی حاکمیت قبلی و قطعی چین قرار دارند</a:t>
            </a:r>
            <a:r>
              <a:rPr lang="en-US" sz="2200" dirty="0">
                <a:latin typeface="Times New Roman" panose="02020603050405020304" pitchFamily="18" charset="0"/>
                <a:ea typeface="Times New Roman" panose="02020603050405020304" pitchFamily="18" charset="0"/>
                <a:cs typeface="B Homa" panose="00000400000000000000" pitchFamily="2" charset="-78"/>
              </a:rPr>
              <a:t>.</a:t>
            </a:r>
            <a:endParaRPr lang="en-US" sz="2200" dirty="0">
              <a:latin typeface="Calibri" panose="020F0502020204030204" pitchFamily="34" charset="0"/>
              <a:ea typeface="Calibri" panose="020F0502020204030204" pitchFamily="34" charset="0"/>
              <a:cs typeface="B Homa" panose="00000400000000000000" pitchFamily="2" charset="-78"/>
            </a:endParaRPr>
          </a:p>
          <a:p>
            <a:pPr marL="342900" indent="-342900" algn="just">
              <a:lnSpc>
                <a:spcPct val="107000"/>
              </a:lnSpc>
              <a:buClr>
                <a:srgbClr val="472400"/>
              </a:buClr>
              <a:buFont typeface="Arial" panose="020B0604020202020204" pitchFamily="34" charset="0"/>
              <a:buChar char="•"/>
            </a:pPr>
            <a:r>
              <a:rPr lang="ar-SA" sz="2200" dirty="0">
                <a:latin typeface="Calibri" panose="020F0502020204030204" pitchFamily="34" charset="0"/>
                <a:ea typeface="Times New Roman" panose="02020603050405020304" pitchFamily="18" charset="0"/>
                <a:cs typeface="B Homa" panose="00000400000000000000" pitchFamily="2" charset="-78"/>
              </a:rPr>
              <a:t>این </a:t>
            </a:r>
            <a:r>
              <a:rPr lang="ar-SA" sz="2200" dirty="0">
                <a:latin typeface="Calibri" panose="020F0502020204030204" pitchFamily="34" charset="0"/>
                <a:ea typeface="Times New Roman" panose="02020603050405020304" pitchFamily="18" charset="0"/>
                <a:cs typeface="B Homa" panose="00000400000000000000" pitchFamily="2" charset="-78"/>
              </a:rPr>
              <a:t>میدان، یادآور انقلاب کمونیستی جمهوری خلق چین است.در اطراف تیان آنمن تالار بزرگ خلق، چندین یادواره انقلاب و موزه انقلاب و تاریخ قرار گرفته </a:t>
            </a:r>
            <a:r>
              <a:rPr lang="ar-SA" sz="2200" dirty="0">
                <a:latin typeface="Calibri" panose="020F0502020204030204" pitchFamily="34" charset="0"/>
                <a:ea typeface="Times New Roman" panose="02020603050405020304" pitchFamily="18" charset="0"/>
                <a:cs typeface="B Homa" panose="00000400000000000000" pitchFamily="2" charset="-78"/>
              </a:rPr>
              <a:t>اند</a:t>
            </a:r>
            <a:endParaRPr lang="fa-IR" sz="2200" dirty="0">
              <a:latin typeface="Calibri" panose="020F0502020204030204" pitchFamily="34" charset="0"/>
              <a:ea typeface="Times New Roman" panose="02020603050405020304" pitchFamily="18" charset="0"/>
              <a:cs typeface="B Homa" panose="00000400000000000000" pitchFamily="2" charset="-78"/>
            </a:endParaRPr>
          </a:p>
          <a:p>
            <a:pPr marL="342900" indent="-342900" algn="just">
              <a:lnSpc>
                <a:spcPct val="107000"/>
              </a:lnSpc>
              <a:buClr>
                <a:srgbClr val="472400"/>
              </a:buClr>
              <a:buFont typeface="Arial" panose="020B0604020202020204" pitchFamily="34" charset="0"/>
              <a:buChar char="•"/>
            </a:pPr>
            <a:r>
              <a:rPr lang="fa-IR" sz="2200" dirty="0">
                <a:latin typeface="Calibri" panose="020F0502020204030204" pitchFamily="34" charset="0"/>
                <a:ea typeface="Times New Roman" panose="02020603050405020304" pitchFamily="18" charset="0"/>
                <a:cs typeface="B Homa" panose="00000400000000000000" pitchFamily="2" charset="-78"/>
              </a:rPr>
              <a:t>کاربرد اولیه آن دروازه قدیمی شهر ممنوعه بوده‌است</a:t>
            </a:r>
            <a:endParaRPr lang="en-US" sz="2200" dirty="0">
              <a:latin typeface="Calibri" panose="020F0502020204030204" pitchFamily="34" charset="0"/>
              <a:ea typeface="Times New Roman" panose="02020603050405020304" pitchFamily="18" charset="0"/>
              <a:cs typeface="B Homa" panose="00000400000000000000" pitchFamily="2" charset="-78"/>
            </a:endParaRPr>
          </a:p>
          <a:p>
            <a:pPr marL="342900" indent="-342900" algn="just">
              <a:lnSpc>
                <a:spcPct val="107000"/>
              </a:lnSpc>
              <a:buClr>
                <a:srgbClr val="472400"/>
              </a:buClr>
              <a:buFont typeface="Arial" panose="020B0604020202020204" pitchFamily="34" charset="0"/>
              <a:buChar char="•"/>
            </a:pPr>
            <a:endParaRPr lang="en-US" sz="2200" dirty="0">
              <a:latin typeface="Calibri" panose="020F0502020204030204" pitchFamily="34" charset="0"/>
              <a:ea typeface="Calibri" panose="020F0502020204030204" pitchFamily="34" charset="0"/>
              <a:cs typeface="B Homa" panose="00000400000000000000" pitchFamily="2" charset="-78"/>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1" y="961350"/>
            <a:ext cx="4041253" cy="4950536"/>
          </a:xfrm>
          <a:prstGeom prst="rect">
            <a:avLst/>
          </a:prstGeom>
          <a:noFill/>
          <a:ln>
            <a:noFill/>
          </a:ln>
        </p:spPr>
      </p:pic>
    </p:spTree>
    <p:extLst>
      <p:ext uri="{BB962C8B-B14F-4D97-AF65-F5344CB8AC3E}">
        <p14:creationId xmlns:p14="http://schemas.microsoft.com/office/powerpoint/2010/main" val="160777563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Text Box 7"/>
          <p:cNvSpPr txBox="1">
            <a:spLocks noChangeArrowheads="1"/>
          </p:cNvSpPr>
          <p:nvPr/>
        </p:nvSpPr>
        <p:spPr bwMode="auto">
          <a:xfrm>
            <a:off x="7433511" y="244643"/>
            <a:ext cx="60198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fa-IR" sz="3200" b="1" dirty="0">
                <a:cs typeface="B Homa" panose="00000400000000000000" pitchFamily="2" charset="-78"/>
              </a:rPr>
              <a:t>تاریخچه</a:t>
            </a:r>
            <a:endParaRPr lang="en-US" sz="3200" b="1" dirty="0">
              <a:cs typeface="B Homa" panose="00000400000000000000" pitchFamily="2" charset="-78"/>
            </a:endParaRPr>
          </a:p>
        </p:txBody>
      </p:sp>
      <p:sp>
        <p:nvSpPr>
          <p:cNvPr id="14" name="TextBox 13"/>
          <p:cNvSpPr txBox="1"/>
          <p:nvPr/>
        </p:nvSpPr>
        <p:spPr>
          <a:xfrm>
            <a:off x="2699563" y="5791200"/>
            <a:ext cx="2231893" cy="369332"/>
          </a:xfrm>
          <a:prstGeom prst="rect">
            <a:avLst/>
          </a:prstGeom>
          <a:noFill/>
        </p:spPr>
        <p:txBody>
          <a:bodyPr wrap="none" rtlCol="0">
            <a:spAutoFit/>
          </a:bodyPr>
          <a:lstStyle/>
          <a:p>
            <a:r>
              <a:rPr lang="en-US" b="1" dirty="0">
                <a:solidFill>
                  <a:schemeClr val="bg1"/>
                </a:solidFill>
              </a:rPr>
              <a:t>dayyash11tht.wordpr</a:t>
            </a:r>
            <a:endParaRPr lang="en-US" b="1" dirty="0">
              <a:solidFill>
                <a:schemeClr val="bg1"/>
              </a:solidFill>
            </a:endParaRPr>
          </a:p>
        </p:txBody>
      </p:sp>
      <p:sp>
        <p:nvSpPr>
          <p:cNvPr id="2" name="Subtitle 1"/>
          <p:cNvSpPr>
            <a:spLocks noGrp="1"/>
          </p:cNvSpPr>
          <p:nvPr>
            <p:ph type="subTitle" idx="1"/>
          </p:nvPr>
        </p:nvSpPr>
        <p:spPr>
          <a:xfrm>
            <a:off x="2438400" y="1209806"/>
            <a:ext cx="7848600" cy="5648195"/>
          </a:xfrm>
        </p:spPr>
        <p:txBody>
          <a:bodyPr>
            <a:normAutofit fontScale="92500" lnSpcReduction="20000"/>
          </a:bodyPr>
          <a:lstStyle/>
          <a:p>
            <a:pPr marL="342900" indent="-342900">
              <a:buClr>
                <a:srgbClr val="472400"/>
              </a:buClr>
              <a:buSzPct val="150000"/>
              <a:buFont typeface="Arial" panose="020B0604020202020204" pitchFamily="34" charset="0"/>
              <a:buChar char="•"/>
            </a:pPr>
            <a:r>
              <a:rPr lang="fa-IR" sz="2200" b="1" dirty="0">
                <a:solidFill>
                  <a:schemeClr val="tx1"/>
                </a:solidFill>
                <a:cs typeface="B Homa" panose="00000400000000000000" pitchFamily="2" charset="-78"/>
              </a:rPr>
              <a:t>میدان تیان آن من دروازه به شهر ممنوعه در سال 1420 در دوران سلسله مینگ ساخته شده است. </a:t>
            </a:r>
          </a:p>
          <a:p>
            <a:pPr marL="342900" indent="-342900">
              <a:buClr>
                <a:srgbClr val="472400"/>
              </a:buClr>
              <a:buSzPct val="150000"/>
              <a:buFont typeface="Arial" panose="020B0604020202020204" pitchFamily="34" charset="0"/>
              <a:buChar char="•"/>
            </a:pPr>
            <a:r>
              <a:rPr lang="fa-IR" sz="2200" b="1" dirty="0">
                <a:solidFill>
                  <a:schemeClr val="tx1"/>
                </a:solidFill>
                <a:cs typeface="B Homa" panose="00000400000000000000" pitchFamily="2" charset="-78"/>
              </a:rPr>
              <a:t>در قرن هفدهم در زمان سقوط سلسله مینگ ، درگیری های شدید بین چینگ و مینگ در ان انجام شد </a:t>
            </a:r>
          </a:p>
          <a:p>
            <a:pPr marL="342900" indent="-342900">
              <a:buClr>
                <a:srgbClr val="472400"/>
              </a:buClr>
              <a:buSzPct val="150000"/>
              <a:buFont typeface="Arial" panose="020B0604020202020204" pitchFamily="34" charset="0"/>
              <a:buChar char="•"/>
            </a:pPr>
            <a:r>
              <a:rPr lang="fa-IR" sz="2200" b="1" dirty="0">
                <a:solidFill>
                  <a:schemeClr val="tx1"/>
                </a:solidFill>
                <a:cs typeface="B Homa" panose="00000400000000000000" pitchFamily="2" charset="-78"/>
              </a:rPr>
              <a:t>سربازان انگلیسی و فرانسوی به پکن در سال 1860 حمله میکنند در نظر داشتن شهر ممنوعه بسوزانند .</a:t>
            </a:r>
          </a:p>
          <a:p>
            <a:pPr marL="342900" indent="-342900">
              <a:buClr>
                <a:srgbClr val="472400"/>
              </a:buClr>
              <a:buSzPct val="150000"/>
              <a:buFont typeface="Arial" panose="020B0604020202020204" pitchFamily="34" charset="0"/>
              <a:buChar char="•"/>
            </a:pPr>
            <a:r>
              <a:rPr lang="fa-IR" sz="2200" b="1" dirty="0">
                <a:solidFill>
                  <a:schemeClr val="tx1"/>
                </a:solidFill>
                <a:cs typeface="B Homa" panose="00000400000000000000" pitchFamily="2" charset="-78"/>
              </a:rPr>
              <a:t>در جنگ جهانی این منطقه فضایی برای نیروهای خارجی به جمع آوری ارتش ها ی خود شد.</a:t>
            </a:r>
            <a:br>
              <a:rPr lang="fa-IR" sz="2200" b="1" dirty="0">
                <a:solidFill>
                  <a:schemeClr val="tx1"/>
                </a:solidFill>
                <a:cs typeface="B Homa" panose="00000400000000000000" pitchFamily="2" charset="-78"/>
              </a:rPr>
            </a:br>
            <a:endParaRPr lang="en-US" sz="2200" b="1" dirty="0">
              <a:solidFill>
                <a:schemeClr val="tx1"/>
              </a:solidFill>
              <a:cs typeface="B Homa" panose="00000400000000000000" pitchFamily="2" charset="-78"/>
            </a:endParaRPr>
          </a:p>
          <a:p>
            <a:pPr marL="342900" indent="-342900">
              <a:buClr>
                <a:srgbClr val="472400"/>
              </a:buClr>
              <a:buSzPct val="150000"/>
              <a:buFont typeface="Arial" panose="020B0604020202020204" pitchFamily="34" charset="0"/>
              <a:buChar char="•"/>
            </a:pPr>
            <a:r>
              <a:rPr lang="fa-IR" sz="2200" b="1" dirty="0">
                <a:solidFill>
                  <a:schemeClr val="tx1"/>
                </a:solidFill>
                <a:cs typeface="B Homa" panose="00000400000000000000" pitchFamily="2" charset="-78"/>
              </a:rPr>
              <a:t>در اوایل 1950 اطراف تخریب شد برای بزرگ شدن میدان اجازه داده شد</a:t>
            </a:r>
          </a:p>
          <a:p>
            <a:pPr marL="342900" indent="-342900">
              <a:buClr>
                <a:srgbClr val="472400"/>
              </a:buClr>
              <a:buSzPct val="150000"/>
              <a:buFont typeface="Arial" panose="020B0604020202020204" pitchFamily="34" charset="0"/>
              <a:buChar char="•"/>
            </a:pPr>
            <a:r>
              <a:rPr lang="fa-IR" sz="2200" b="1" dirty="0">
                <a:solidFill>
                  <a:schemeClr val="tx1"/>
                </a:solidFill>
                <a:cs typeface="B Homa" panose="00000400000000000000" pitchFamily="2" charset="-78"/>
              </a:rPr>
              <a:t>در 1958 یک توسعه عمده ای از میدان تیان آن من شروع شده ، که تنها پس از 1 سال ، در 1959 به پایان رسید.</a:t>
            </a:r>
          </a:p>
          <a:p>
            <a:pPr marL="342900" indent="-342900">
              <a:buClr>
                <a:srgbClr val="472400"/>
              </a:buClr>
              <a:buSzPct val="150000"/>
              <a:buFont typeface="Arial" panose="020B0604020202020204" pitchFamily="34" charset="0"/>
              <a:buChar char="•"/>
            </a:pPr>
            <a:r>
              <a:rPr lang="fa-IR" sz="2200" b="1" dirty="0">
                <a:solidFill>
                  <a:schemeClr val="tx1"/>
                </a:solidFill>
                <a:cs typeface="B Homa" panose="00000400000000000000" pitchFamily="2" charset="-78"/>
              </a:rPr>
              <a:t>پس از مرگ مائو در سال 1976 ، یک آرامگاه در نزدیکی محل دروازه سابق چین، در محور اصلی از شمال به جنوب از میدان آرامگاه وی ساخته شده است. </a:t>
            </a:r>
          </a:p>
          <a:p>
            <a:pPr marL="342900" indent="-342900">
              <a:buClr>
                <a:srgbClr val="472400"/>
              </a:buClr>
              <a:buSzPct val="150000"/>
              <a:buFont typeface="Arial" panose="020B0604020202020204" pitchFamily="34" charset="0"/>
              <a:buChar char="•"/>
            </a:pPr>
            <a:r>
              <a:rPr lang="fa-IR" sz="2200" b="1" dirty="0">
                <a:solidFill>
                  <a:schemeClr val="tx1"/>
                </a:solidFill>
                <a:cs typeface="B Homa" panose="00000400000000000000" pitchFamily="2" charset="-78"/>
              </a:rPr>
              <a:t>بافت شهری میدان درسال  1990 با ساخت و ساز در تئاتر بزرگ ملی در اطراف آن و گسترش موزه ملی تغییر داده شد.</a:t>
            </a:r>
            <a:endParaRPr lang="en-US" sz="2200" b="1" dirty="0">
              <a:solidFill>
                <a:schemeClr val="tx1"/>
              </a:solidFill>
              <a:cs typeface="B Homa" panose="00000400000000000000" pitchFamily="2" charset="-78"/>
            </a:endParaRPr>
          </a:p>
          <a:p>
            <a:pPr>
              <a:buClr>
                <a:srgbClr val="472400"/>
              </a:buClr>
              <a:buSzPct val="150000"/>
            </a:pPr>
            <a:r>
              <a:rPr lang="en-US" sz="1600" b="1" dirty="0">
                <a:solidFill>
                  <a:schemeClr val="tx1"/>
                </a:solidFill>
                <a:latin typeface="Calibri" panose="020F0502020204030204" pitchFamily="34" charset="0"/>
                <a:ea typeface="Times New Roman" panose="02020603050405020304" pitchFamily="18" charset="0"/>
                <a:cs typeface="B Homa" panose="00000400000000000000" pitchFamily="2" charset="-78"/>
              </a:rPr>
              <a:t>www.Urbanity.ir</a:t>
            </a:r>
            <a:endParaRPr lang="en-US" sz="1600" b="1" dirty="0">
              <a:solidFill>
                <a:schemeClr val="tx1"/>
              </a:solidFill>
              <a:latin typeface="Calibri" panose="020F0502020204030204" pitchFamily="34" charset="0"/>
              <a:ea typeface="Times New Roman" panose="02020603050405020304" pitchFamily="18" charset="0"/>
              <a:cs typeface="B Homa" panose="00000400000000000000" pitchFamily="2" charset="-78"/>
            </a:endParaRPr>
          </a:p>
        </p:txBody>
      </p:sp>
    </p:spTree>
    <p:extLst>
      <p:ext uri="{BB962C8B-B14F-4D97-AF65-F5344CB8AC3E}">
        <p14:creationId xmlns:p14="http://schemas.microsoft.com/office/powerpoint/2010/main" val="97021722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19195" y="1219201"/>
            <a:ext cx="4572000" cy="2462213"/>
          </a:xfrm>
          <a:prstGeom prst="rect">
            <a:avLst/>
          </a:prstGeom>
        </p:spPr>
        <p:txBody>
          <a:bodyPr>
            <a:spAutoFit/>
          </a:bodyPr>
          <a:lstStyle/>
          <a:p>
            <a:pPr marL="342900" indent="-342900" algn="just">
              <a:buClr>
                <a:srgbClr val="472400"/>
              </a:buClr>
              <a:buFont typeface="Arial" panose="020B0604020202020204" pitchFamily="34" charset="0"/>
              <a:buChar char="•"/>
            </a:pPr>
            <a:r>
              <a:rPr lang="fa-IR" sz="2200" b="1" dirty="0">
                <a:cs typeface="B Homa" panose="00000400000000000000" pitchFamily="2" charset="-78"/>
              </a:rPr>
              <a:t>«تیان آن من»، از ابتدا نقطه عطف تاریخ سیاسى چین محسوب شد، به طورى كه از سال ۱۴۲۰ میلادى كه با این نام به معناى «دروازه صلح آسمانى» ساخته شد، به عنوان مقر اصلى برگزارى جشن هاى فرهنگى و یادواره هاى سیاسى چین شناخته شد.</a:t>
            </a:r>
          </a:p>
        </p:txBody>
      </p:sp>
      <p:sp>
        <p:nvSpPr>
          <p:cNvPr id="5" name="Rectangle 4"/>
          <p:cNvSpPr/>
          <p:nvPr/>
        </p:nvSpPr>
        <p:spPr>
          <a:xfrm>
            <a:off x="2188249" y="3681413"/>
            <a:ext cx="4572000" cy="2708434"/>
          </a:xfrm>
          <a:prstGeom prst="rect">
            <a:avLst/>
          </a:prstGeom>
        </p:spPr>
        <p:txBody>
          <a:bodyPr>
            <a:spAutoFit/>
          </a:bodyPr>
          <a:lstStyle/>
          <a:p>
            <a:pPr marL="457200" indent="-457200" algn="just">
              <a:buClr>
                <a:srgbClr val="472400"/>
              </a:buClr>
              <a:buFont typeface="Arial" panose="020B0604020202020204" pitchFamily="34" charset="0"/>
              <a:buChar char="•"/>
            </a:pPr>
            <a:r>
              <a:rPr lang="fa-IR" sz="2200" b="1" dirty="0">
                <a:cs typeface="B Homa" panose="00000400000000000000" pitchFamily="2" charset="-78"/>
              </a:rPr>
              <a:t>از یك اكتبر ۱۹۴۹ كه این میدان به عنوان مقر اصلى و سیاسى جمهورى خلق چین اعلام شد.</a:t>
            </a:r>
          </a:p>
          <a:p>
            <a:pPr marL="457200" indent="-457200" algn="just">
              <a:buClr>
                <a:srgbClr val="472400"/>
              </a:buClr>
              <a:buFont typeface="Arial" panose="020B0604020202020204" pitchFamily="34" charset="0"/>
              <a:buChar char="•"/>
            </a:pPr>
            <a:r>
              <a:rPr lang="fa-IR" sz="2200" b="1" dirty="0">
                <a:cs typeface="B Homa" panose="00000400000000000000" pitchFamily="2" charset="-78"/>
              </a:rPr>
              <a:t> بعدها با واقعه ۴ ژوئن ۱۹۸۹ و كشتار دانشجویان اصلاح طلب طرفدار دموكراسى نام خود را در تاریخ سیاسى و حقوق بشر جهان ثبت كرد. </a:t>
            </a:r>
            <a:endParaRPr lang="en-US" sz="2200" b="1" dirty="0">
              <a:cs typeface="B Homa" panose="00000400000000000000" pitchFamily="2" charset="-78"/>
            </a:endParaRPr>
          </a:p>
          <a:p>
            <a:pPr algn="just" rtl="1">
              <a:buClr>
                <a:srgbClr val="472400"/>
              </a:buClr>
            </a:pPr>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www.nat.ir</a:t>
            </a:r>
          </a:p>
        </p:txBody>
      </p:sp>
      <p:sp>
        <p:nvSpPr>
          <p:cNvPr id="6" name="Rectangle 5"/>
          <p:cNvSpPr/>
          <p:nvPr/>
        </p:nvSpPr>
        <p:spPr>
          <a:xfrm>
            <a:off x="7772400" y="241095"/>
            <a:ext cx="2670924" cy="584775"/>
          </a:xfrm>
          <a:prstGeom prst="rect">
            <a:avLst/>
          </a:prstGeom>
        </p:spPr>
        <p:txBody>
          <a:bodyPr wrap="none">
            <a:spAutoFit/>
          </a:bodyPr>
          <a:lstStyle/>
          <a:p>
            <a:r>
              <a:rPr lang="fa-IR" sz="3200" b="1" dirty="0">
                <a:cs typeface="B Homa" panose="00000400000000000000" pitchFamily="2" charset="-78"/>
              </a:rPr>
              <a:t>علت مشهور شدن</a:t>
            </a:r>
            <a:endParaRPr lang="en-US" sz="3200" b="1" dirty="0">
              <a:cs typeface="B Homa" panose="00000400000000000000" pitchFamily="2" charset="-78"/>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0590" y="1472625"/>
            <a:ext cx="3225890" cy="3937575"/>
          </a:xfrm>
          <a:prstGeom prst="rect">
            <a:avLst/>
          </a:prstGeom>
        </p:spPr>
      </p:pic>
    </p:spTree>
    <p:extLst>
      <p:ext uri="{BB962C8B-B14F-4D97-AF65-F5344CB8AC3E}">
        <p14:creationId xmlns:p14="http://schemas.microsoft.com/office/powerpoint/2010/main" val="1807975477"/>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Text Box 7"/>
          <p:cNvSpPr txBox="1">
            <a:spLocks noChangeArrowheads="1"/>
          </p:cNvSpPr>
          <p:nvPr/>
        </p:nvSpPr>
        <p:spPr bwMode="auto">
          <a:xfrm>
            <a:off x="1676400" y="457201"/>
            <a:ext cx="2895600" cy="692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a:spcBef>
                <a:spcPct val="50000"/>
              </a:spcBef>
            </a:pPr>
            <a:endParaRPr lang="en-US" b="1" i="1" dirty="0">
              <a:solidFill>
                <a:srgbClr val="472400"/>
              </a:solidFill>
              <a:latin typeface="Times" pitchFamily="1" charset="0"/>
            </a:endParaRPr>
          </a:p>
          <a:p>
            <a:pPr algn="ctr">
              <a:spcBef>
                <a:spcPct val="50000"/>
              </a:spcBef>
            </a:pPr>
            <a:endParaRPr lang="en-US" sz="1400" b="1" dirty="0">
              <a:solidFill>
                <a:srgbClr val="472400"/>
              </a:solidFill>
              <a:latin typeface="Times" pitchFamily="1" charset="0"/>
            </a:endParaRPr>
          </a:p>
        </p:txBody>
      </p:sp>
      <p:sp>
        <p:nvSpPr>
          <p:cNvPr id="2061" name="Text Box 13"/>
          <p:cNvSpPr txBox="1">
            <a:spLocks noChangeArrowheads="1"/>
          </p:cNvSpPr>
          <p:nvPr/>
        </p:nvSpPr>
        <p:spPr bwMode="auto">
          <a:xfrm>
            <a:off x="2679700" y="5486400"/>
            <a:ext cx="4343400" cy="400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r"/>
            <a:endParaRPr lang="en-US" sz="2000" dirty="0">
              <a:cs typeface="B Nazanin"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9474" y="1114525"/>
            <a:ext cx="6280727" cy="2853807"/>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5620" y="1108798"/>
            <a:ext cx="6294581" cy="2834206"/>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25619" y="1108798"/>
            <a:ext cx="6294581" cy="2834206"/>
          </a:xfrm>
          <a:prstGeom prst="rect">
            <a:avLst/>
          </a:prstGeom>
        </p:spPr>
      </p:pic>
      <p:sp>
        <p:nvSpPr>
          <p:cNvPr id="3" name="Rectangle 2"/>
          <p:cNvSpPr/>
          <p:nvPr/>
        </p:nvSpPr>
        <p:spPr>
          <a:xfrm>
            <a:off x="3058390" y="4136119"/>
            <a:ext cx="6029036" cy="2708434"/>
          </a:xfrm>
          <a:prstGeom prst="rect">
            <a:avLst/>
          </a:prstGeom>
        </p:spPr>
        <p:txBody>
          <a:bodyPr wrap="square">
            <a:spAutoFit/>
          </a:bodyPr>
          <a:lstStyle/>
          <a:p>
            <a:pPr algn="just" rtl="1"/>
            <a:r>
              <a:rPr lang="fa-IR" sz="2200" b="1" dirty="0">
                <a:cs typeface="B Homa" panose="00000400000000000000" pitchFamily="2" charset="-78"/>
              </a:rPr>
              <a:t>دانشجویان در این واقعه به ناپایداری اقتصادی چین و سرکوب‌های حزب کمونیست و فساد دولتی اعتراض کردند. جنبش دموکراسی چین  در این اعتراضات نقش داشت. این اعتراضات با نیروهای مسلحی که توسط حکومت به پکن فرستاده شدند شدیداً سرکوب شد.این اعتراضات که با حضور بیش از صدهزار نفر برگزار شد، نهایتاً با قتل ۳۰۰۰ دانشجو سرکوب گردید</a:t>
            </a:r>
            <a:r>
              <a:rPr lang="fa-IR" sz="2200" b="1" dirty="0">
                <a:cs typeface="B Homa" panose="00000400000000000000" pitchFamily="2" charset="-78"/>
              </a:rPr>
              <a:t>.</a:t>
            </a:r>
            <a:endParaRPr lang="en-US" sz="2200" b="1" dirty="0">
              <a:cs typeface="B Homa" panose="00000400000000000000" pitchFamily="2" charset="-78"/>
            </a:endParaRPr>
          </a:p>
          <a:p>
            <a:pPr algn="just"/>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www.Changanstreet.com</a:t>
            </a:r>
            <a:endParaRPr lang="fa-IR"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endParaRPr>
          </a:p>
        </p:txBody>
      </p:sp>
      <p:sp>
        <p:nvSpPr>
          <p:cNvPr id="4" name="Rectangle 3"/>
          <p:cNvSpPr/>
          <p:nvPr/>
        </p:nvSpPr>
        <p:spPr>
          <a:xfrm rot="5400000">
            <a:off x="8773118" y="-1278430"/>
            <a:ext cx="677108" cy="3445750"/>
          </a:xfrm>
          <a:prstGeom prst="rect">
            <a:avLst/>
          </a:prstGeom>
        </p:spPr>
        <p:txBody>
          <a:bodyPr vert="vert270" wrap="square">
            <a:spAutoFit/>
          </a:bodyPr>
          <a:lstStyle/>
          <a:p>
            <a:r>
              <a:rPr lang="fa-IR" sz="3200" b="1" dirty="0">
                <a:cs typeface="B Homa" panose="00000400000000000000" pitchFamily="2" charset="-78"/>
              </a:rPr>
              <a:t>واقعه ۴ ژوئن ۱۹۸۹</a:t>
            </a:r>
            <a:endParaRPr lang="en-US" sz="3200" b="1" dirty="0">
              <a:cs typeface="B Homa" panose="00000400000000000000" pitchFamily="2" charset="-78"/>
            </a:endParaRPr>
          </a:p>
        </p:txBody>
      </p:sp>
    </p:spTree>
    <p:extLst>
      <p:ext uri="{BB962C8B-B14F-4D97-AF65-F5344CB8AC3E}">
        <p14:creationId xmlns:p14="http://schemas.microsoft.com/office/powerpoint/2010/main" val="240749049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5"/>
                                        </p:tgtEl>
                                      </p:cBhvr>
                                    </p:animEffect>
                                    <p:set>
                                      <p:cBhvr>
                                        <p:cTn id="7" dur="1" fill="hold">
                                          <p:stCondLst>
                                            <p:cond delay="19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Text Box 7"/>
          <p:cNvSpPr txBox="1">
            <a:spLocks noChangeArrowheads="1"/>
          </p:cNvSpPr>
          <p:nvPr/>
        </p:nvSpPr>
        <p:spPr bwMode="auto">
          <a:xfrm>
            <a:off x="4114800" y="2133601"/>
            <a:ext cx="60198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sp>
        <p:nvSpPr>
          <p:cNvPr id="4" name="Action Button: Return 3">
            <a:hlinkClick r:id="rId3" action="ppaction://hlinksldjump" highlightClick="1"/>
          </p:cNvPr>
          <p:cNvSpPr/>
          <p:nvPr/>
        </p:nvSpPr>
        <p:spPr>
          <a:xfrm>
            <a:off x="1524000" y="0"/>
            <a:ext cx="285750" cy="36195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809750" y="361950"/>
            <a:ext cx="8572500" cy="6134100"/>
            <a:chOff x="285750" y="361950"/>
            <a:chExt cx="8572500" cy="613410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750" y="361950"/>
              <a:ext cx="8572500" cy="6134100"/>
            </a:xfrm>
            <a:prstGeom prst="rect">
              <a:avLst/>
            </a:prstGeom>
            <a:ln w="228600" cap="sq" cmpd="thickThin">
              <a:solidFill>
                <a:srgbClr val="000000"/>
              </a:solidFill>
              <a:prstDash val="solid"/>
              <a:miter lim="800000"/>
            </a:ln>
            <a:effectLst>
              <a:innerShdw blurRad="76200">
                <a:srgbClr val="000000"/>
              </a:innerShdw>
            </a:effectLst>
          </p:spPr>
        </p:pic>
        <p:sp>
          <p:nvSpPr>
            <p:cNvPr id="2" name="Rectangle 1"/>
            <p:cNvSpPr/>
            <p:nvPr/>
          </p:nvSpPr>
          <p:spPr>
            <a:xfrm>
              <a:off x="457200" y="6157496"/>
              <a:ext cx="1976823"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www.chinaspreecom</a:t>
              </a:r>
            </a:p>
          </p:txBody>
        </p:sp>
      </p:grpSp>
    </p:spTree>
    <p:extLst>
      <p:ext uri="{BB962C8B-B14F-4D97-AF65-F5344CB8AC3E}">
        <p14:creationId xmlns:p14="http://schemas.microsoft.com/office/powerpoint/2010/main" val="588695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Text Box 7"/>
          <p:cNvSpPr txBox="1">
            <a:spLocks noChangeArrowheads="1"/>
          </p:cNvSpPr>
          <p:nvPr/>
        </p:nvSpPr>
        <p:spPr bwMode="auto">
          <a:xfrm>
            <a:off x="1676400" y="457201"/>
            <a:ext cx="2895600" cy="692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a:spcBef>
                <a:spcPct val="50000"/>
              </a:spcBef>
            </a:pPr>
            <a:endParaRPr lang="en-US" b="1" i="1" dirty="0">
              <a:solidFill>
                <a:srgbClr val="472400"/>
              </a:solidFill>
              <a:latin typeface="Times" pitchFamily="1" charset="0"/>
            </a:endParaRPr>
          </a:p>
          <a:p>
            <a:pPr algn="ctr">
              <a:spcBef>
                <a:spcPct val="50000"/>
              </a:spcBef>
            </a:pPr>
            <a:endParaRPr lang="en-US" sz="1400" b="1" dirty="0">
              <a:solidFill>
                <a:srgbClr val="472400"/>
              </a:solidFill>
              <a:latin typeface="Times" pitchFamily="1" charset="0"/>
            </a:endParaRPr>
          </a:p>
        </p:txBody>
      </p:sp>
      <p:sp>
        <p:nvSpPr>
          <p:cNvPr id="2060" name="Text Box 12"/>
          <p:cNvSpPr txBox="1">
            <a:spLocks noChangeArrowheads="1"/>
          </p:cNvSpPr>
          <p:nvPr/>
        </p:nvSpPr>
        <p:spPr bwMode="auto">
          <a:xfrm>
            <a:off x="4495800" y="4464051"/>
            <a:ext cx="57150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sp>
        <p:nvSpPr>
          <p:cNvPr id="2" name="Snip Same Side Corner Rectangle 1"/>
          <p:cNvSpPr/>
          <p:nvPr/>
        </p:nvSpPr>
        <p:spPr bwMode="auto">
          <a:xfrm>
            <a:off x="8382000" y="457200"/>
            <a:ext cx="2057400" cy="838200"/>
          </a:xfrm>
          <a:prstGeom prst="snip2SameRect">
            <a:avLst/>
          </a:prstGeom>
          <a:solidFill>
            <a:srgbClr val="A80808"/>
          </a:solidFill>
          <a:ln w="9525" cap="flat" cmpd="sng" algn="ctr">
            <a:solidFill>
              <a:schemeClr val="tx2">
                <a:lumMod val="95000"/>
                <a:lumOff val="5000"/>
              </a:schemeClr>
            </a:solidFill>
            <a:prstDash val="solid"/>
            <a:round/>
            <a:headEnd type="none" w="med" len="med"/>
            <a:tailEnd type="none" w="med" len="med"/>
          </a:ln>
          <a:effectLst>
            <a:outerShdw blurRad="76200" dir="18900000" sy="23000" kx="-1200000" algn="bl" rotWithShape="0">
              <a:prstClr val="black">
                <a:alpha val="20000"/>
              </a:prstClr>
            </a:outerShdw>
            <a:reflection blurRad="6350" stA="52000" endA="300" endPos="35000" dir="5400000" sy="-100000" algn="bl" rotWithShape="0"/>
            <a:softEdge rad="127000"/>
          </a:effectLst>
          <a:scene3d>
            <a:camera prst="orthographicFront"/>
            <a:lightRig rig="threePt" dir="t"/>
          </a:scene3d>
          <a:sp3d>
            <a:bevelT w="114300" prst="artDeco"/>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fa-IR" dirty="0">
                <a:cs typeface="B Farnaz" panose="00000400000000000000" pitchFamily="2" charset="-78"/>
              </a:rPr>
              <a:t>بناهای شاخص</a:t>
            </a:r>
            <a:endParaRPr lang="en-US" sz="2400" dirty="0">
              <a:cs typeface="B Farnaz" panose="00000400000000000000" pitchFamily="2" charset="-78"/>
            </a:endParaRPr>
          </a:p>
        </p:txBody>
      </p:sp>
      <p:sp>
        <p:nvSpPr>
          <p:cNvPr id="5" name="Rounded Rectangle 4"/>
          <p:cNvSpPr/>
          <p:nvPr/>
        </p:nvSpPr>
        <p:spPr bwMode="auto">
          <a:xfrm>
            <a:off x="8382000" y="1547506"/>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دروازه ی آرامش بهشتی</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9" name="Rounded Rectangle 8"/>
          <p:cNvSpPr/>
          <p:nvPr/>
        </p:nvSpPr>
        <p:spPr bwMode="auto">
          <a:xfrm>
            <a:off x="8382000" y="2485412"/>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دروازه ی برج</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0" name="Rounded Rectangle 9"/>
          <p:cNvSpPr/>
          <p:nvPr/>
        </p:nvSpPr>
        <p:spPr bwMode="auto">
          <a:xfrm>
            <a:off x="8382000" y="3438070"/>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مقبره ی مائو</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1" name="Rounded Rectangle 10"/>
          <p:cNvSpPr/>
          <p:nvPr/>
        </p:nvSpPr>
        <p:spPr bwMode="auto">
          <a:xfrm>
            <a:off x="8388927" y="4390728"/>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موزه ی تاریخ چین</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2" name="Rounded Rectangle 11"/>
          <p:cNvSpPr/>
          <p:nvPr/>
        </p:nvSpPr>
        <p:spPr bwMode="auto">
          <a:xfrm>
            <a:off x="8382000" y="5328634"/>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کنگره خلق چین</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3" name="Rounded Rectangle 12"/>
          <p:cNvSpPr/>
          <p:nvPr/>
        </p:nvSpPr>
        <p:spPr bwMode="auto">
          <a:xfrm>
            <a:off x="8388927" y="6215703"/>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یادبود قهرمانان چین</a:t>
            </a:r>
            <a:endParaRPr lang="en-US" sz="2000" dirty="0">
              <a:effectLst>
                <a:outerShdw blurRad="38100" dist="38100" dir="2700000" algn="tl">
                  <a:srgbClr val="000000">
                    <a:alpha val="43137"/>
                  </a:srgbClr>
                </a:outerShdw>
              </a:effectLst>
              <a:cs typeface="B Mitra" panose="00000400000000000000" pitchFamily="2" charset="-78"/>
            </a:endParaRPr>
          </a:p>
        </p:txBody>
      </p:sp>
      <p:cxnSp>
        <p:nvCxnSpPr>
          <p:cNvPr id="17" name="Straight Connector 16"/>
          <p:cNvCxnSpPr/>
          <p:nvPr/>
        </p:nvCxnSpPr>
        <p:spPr bwMode="auto">
          <a:xfrm>
            <a:off x="8229600" y="876300"/>
            <a:ext cx="0" cy="598170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1" name="Straight Connector 20"/>
          <p:cNvCxnSpPr/>
          <p:nvPr/>
        </p:nvCxnSpPr>
        <p:spPr bwMode="auto">
          <a:xfrm>
            <a:off x="10626436" y="876300"/>
            <a:ext cx="0" cy="598170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2" name="Straight Connector 21"/>
          <p:cNvCxnSpPr/>
          <p:nvPr/>
        </p:nvCxnSpPr>
        <p:spPr bwMode="auto">
          <a:xfrm>
            <a:off x="8229600" y="876300"/>
            <a:ext cx="152400"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4" name="Straight Connector 23"/>
          <p:cNvCxnSpPr>
            <a:endCxn id="2" idx="0"/>
          </p:cNvCxnSpPr>
          <p:nvPr/>
        </p:nvCxnSpPr>
        <p:spPr bwMode="auto">
          <a:xfrm flipH="1">
            <a:off x="10439400" y="876300"/>
            <a:ext cx="187036"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9" name="Straight Connector 28"/>
          <p:cNvCxnSpPr/>
          <p:nvPr/>
        </p:nvCxnSpPr>
        <p:spPr bwMode="auto">
          <a:xfrm>
            <a:off x="8229600" y="6858000"/>
            <a:ext cx="152400"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30" name="Straight Connector 29"/>
          <p:cNvCxnSpPr/>
          <p:nvPr/>
        </p:nvCxnSpPr>
        <p:spPr bwMode="auto">
          <a:xfrm flipH="1">
            <a:off x="10439400" y="6858000"/>
            <a:ext cx="187036"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6064" y="503291"/>
            <a:ext cx="6019800" cy="5869559"/>
          </a:xfrm>
          <a:prstGeom prst="rect">
            <a:avLst/>
          </a:prstGeom>
          <a:ln>
            <a:noFill/>
          </a:ln>
          <a:effectLst>
            <a:softEdge rad="419100"/>
          </a:effectLst>
        </p:spPr>
      </p:pic>
      <p:pic>
        <p:nvPicPr>
          <p:cNvPr id="28" name="Picture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89350" y="1068026"/>
            <a:ext cx="4441833" cy="2961222"/>
          </a:xfrm>
          <a:prstGeom prst="rect">
            <a:avLst/>
          </a:prstGeom>
          <a:ln w="38100">
            <a:solidFill>
              <a:schemeClr val="accent5">
                <a:lumMod val="10000"/>
              </a:schemeClr>
            </a:solidFill>
            <a:prstDash val="sysDash"/>
          </a:ln>
          <a:effectLst>
            <a:outerShdw blurRad="190500" algn="tl" rotWithShape="0">
              <a:srgbClr val="000000">
                <a:alpha val="70000"/>
              </a:srgbClr>
            </a:outerShdw>
          </a:effectLst>
        </p:spPr>
      </p:pic>
      <p:sp>
        <p:nvSpPr>
          <p:cNvPr id="31" name="Rectangle 30"/>
          <p:cNvSpPr/>
          <p:nvPr/>
        </p:nvSpPr>
        <p:spPr>
          <a:xfrm>
            <a:off x="2524265" y="4605359"/>
            <a:ext cx="4572000" cy="1785104"/>
          </a:xfrm>
          <a:prstGeom prst="rect">
            <a:avLst/>
          </a:prstGeom>
        </p:spPr>
        <p:txBody>
          <a:bodyPr>
            <a:spAutoFit/>
          </a:bodyPr>
          <a:lstStyle/>
          <a:p>
            <a:pPr algn="just" rtl="1"/>
            <a:r>
              <a:rPr lang="fa-IR" sz="2200" b="1" dirty="0">
                <a:cs typeface="B Homa" panose="00000400000000000000" pitchFamily="2" charset="-78"/>
              </a:rPr>
              <a:t>اين دروازه ورودي اصلي به مجموعه ي عظيم كاخ موزه هاي شهر ممنوعه است. بر بالاي اين دروازه ي عظيم هم اكنون عكس بزرگ مائو تسه دونگ مؤسس و رهبر فقيد جمهوري خلق چين خودنمايي مي كند. </a:t>
            </a:r>
            <a:endParaRPr lang="en-US" sz="2200" b="1" dirty="0">
              <a:cs typeface="B Homa" panose="00000400000000000000" pitchFamily="2" charset="-78"/>
            </a:endParaRPr>
          </a:p>
        </p:txBody>
      </p:sp>
      <p:pic>
        <p:nvPicPr>
          <p:cNvPr id="2048" name="Picture 204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89349" y="1108534"/>
            <a:ext cx="4441833" cy="2961222"/>
          </a:xfrm>
          <a:prstGeom prst="rect">
            <a:avLst/>
          </a:prstGeom>
          <a:ln w="38100">
            <a:solidFill>
              <a:schemeClr val="tx1"/>
            </a:solidFill>
            <a:prstDash val="sysDash"/>
          </a:ln>
          <a:effectLst>
            <a:outerShdw blurRad="292100" dist="139700" dir="2700000" algn="tl" rotWithShape="0">
              <a:srgbClr val="333333">
                <a:alpha val="65000"/>
              </a:srgbClr>
            </a:outerShdw>
          </a:effectLst>
        </p:spPr>
      </p:pic>
      <p:pic>
        <p:nvPicPr>
          <p:cNvPr id="2050" name="Picture 20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76080" y="388002"/>
            <a:ext cx="6350453" cy="5948359"/>
          </a:xfrm>
          <a:prstGeom prst="rect">
            <a:avLst/>
          </a:prstGeom>
          <a:ln>
            <a:noFill/>
          </a:ln>
          <a:effectLst>
            <a:softEdge rad="419100"/>
          </a:effectLst>
        </p:spPr>
      </p:pic>
      <p:sp>
        <p:nvSpPr>
          <p:cNvPr id="2051" name="Rectangle 2050"/>
          <p:cNvSpPr/>
          <p:nvPr/>
        </p:nvSpPr>
        <p:spPr>
          <a:xfrm>
            <a:off x="2327801" y="4408160"/>
            <a:ext cx="4572000" cy="1107996"/>
          </a:xfrm>
          <a:prstGeom prst="rect">
            <a:avLst/>
          </a:prstGeom>
        </p:spPr>
        <p:txBody>
          <a:bodyPr>
            <a:spAutoFit/>
          </a:bodyPr>
          <a:lstStyle/>
          <a:p>
            <a:pPr algn="just" rtl="1"/>
            <a:r>
              <a:rPr lang="fa-IR" sz="2200" b="1" dirty="0">
                <a:cs typeface="B Homa" panose="00000400000000000000" pitchFamily="2" charset="-78"/>
              </a:rPr>
              <a:t>در ضلع جنوبي دروازه ي ديگري به شكل برج قرار دارد. اين برج ديده باني براي اين بوده كه از شهر ممنوعه محافظت كند. </a:t>
            </a:r>
            <a:endParaRPr lang="en-US" sz="2200" b="1" dirty="0">
              <a:cs typeface="B Homa" panose="00000400000000000000" pitchFamily="2" charset="-78"/>
            </a:endParaRPr>
          </a:p>
        </p:txBody>
      </p:sp>
      <p:sp>
        <p:nvSpPr>
          <p:cNvPr id="2052" name="Rectangle 2051"/>
          <p:cNvSpPr/>
          <p:nvPr/>
        </p:nvSpPr>
        <p:spPr>
          <a:xfrm>
            <a:off x="2367590" y="5293637"/>
            <a:ext cx="4572000" cy="1354217"/>
          </a:xfrm>
          <a:prstGeom prst="rect">
            <a:avLst/>
          </a:prstGeom>
        </p:spPr>
        <p:txBody>
          <a:bodyPr>
            <a:spAutoFit/>
          </a:bodyPr>
          <a:lstStyle/>
          <a:p>
            <a:pPr algn="just" rtl="1"/>
            <a:r>
              <a:rPr lang="fa-IR" sz="2200" b="1" dirty="0">
                <a:cs typeface="B Homa" panose="00000400000000000000" pitchFamily="2" charset="-78"/>
              </a:rPr>
              <a:t>ميدان تيان آن من يك ديوار دفاعي دو قسمتي براي حفاظت از شهر ممنوعه بوده </a:t>
            </a:r>
            <a:r>
              <a:rPr lang="fa-IR" sz="2200" b="1" dirty="0">
                <a:cs typeface="B Homa" panose="00000400000000000000" pitchFamily="2" charset="-78"/>
              </a:rPr>
              <a:t>است</a:t>
            </a:r>
            <a:endParaRPr lang="en-US" sz="2200" b="1" dirty="0">
              <a:cs typeface="B Homa" panose="00000400000000000000" pitchFamily="2" charset="-78"/>
            </a:endParaRPr>
          </a:p>
          <a:p>
            <a:pPr algn="just"/>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news.bbcimg.co.uk</a:t>
            </a:r>
            <a:endParaRPr lang="fa-IR"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endParaRPr>
          </a:p>
        </p:txBody>
      </p:sp>
      <p:grpSp>
        <p:nvGrpSpPr>
          <p:cNvPr id="4" name="Group 3"/>
          <p:cNvGrpSpPr/>
          <p:nvPr/>
        </p:nvGrpSpPr>
        <p:grpSpPr>
          <a:xfrm>
            <a:off x="2535347" y="1060965"/>
            <a:ext cx="4485315" cy="3054229"/>
            <a:chOff x="1021866" y="1054928"/>
            <a:chExt cx="4485315" cy="3054229"/>
          </a:xfrm>
        </p:grpSpPr>
        <p:pic>
          <p:nvPicPr>
            <p:cNvPr id="2049" name="Picture 20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0303" y="1054928"/>
              <a:ext cx="4466878" cy="3031940"/>
            </a:xfrm>
            <a:prstGeom prst="rect">
              <a:avLst/>
            </a:prstGeom>
            <a:ln w="38100">
              <a:solidFill>
                <a:schemeClr val="tx1"/>
              </a:solidFill>
              <a:prstDash val="sysDash"/>
            </a:ln>
          </p:spPr>
        </p:pic>
        <p:sp>
          <p:nvSpPr>
            <p:cNvPr id="3" name="Rectangle 2"/>
            <p:cNvSpPr/>
            <p:nvPr/>
          </p:nvSpPr>
          <p:spPr>
            <a:xfrm>
              <a:off x="1021866" y="3770603"/>
              <a:ext cx="1819601" cy="338554"/>
            </a:xfrm>
            <a:prstGeom prst="rect">
              <a:avLst/>
            </a:prstGeom>
          </p:spPr>
          <p:txBody>
            <a:bodyPr wrap="none">
              <a:spAutoFit/>
            </a:bodyPr>
            <a:lstStyle/>
            <a:p>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news.bbcimg.co.uk</a:t>
              </a:r>
            </a:p>
          </p:txBody>
        </p:sp>
      </p:grpSp>
    </p:spTree>
    <p:extLst>
      <p:ext uri="{BB962C8B-B14F-4D97-AF65-F5344CB8AC3E}">
        <p14:creationId xmlns:p14="http://schemas.microsoft.com/office/powerpoint/2010/main" val="9608986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7000" fill="hold"/>
                                        <p:tgtEl>
                                          <p:spTgt spid="5"/>
                                        </p:tgtEl>
                                        <p:attrNameLst>
                                          <p:attrName>fillcolor</p:attrName>
                                        </p:attrNameLst>
                                      </p:cBhvr>
                                      <p:to>
                                        <a:srgbClr val="FFC000"/>
                                      </p:to>
                                    </p:animClr>
                                    <p:set>
                                      <p:cBhvr>
                                        <p:cTn id="7" dur="7000" fill="hold"/>
                                        <p:tgtEl>
                                          <p:spTgt spid="5"/>
                                        </p:tgtEl>
                                        <p:attrNameLst>
                                          <p:attrName>fill.type</p:attrName>
                                        </p:attrNameLst>
                                      </p:cBhvr>
                                      <p:to>
                                        <p:strVal val="solid"/>
                                      </p:to>
                                    </p:set>
                                    <p:set>
                                      <p:cBhvr>
                                        <p:cTn id="8" dur="7000" fill="hold"/>
                                        <p:tgtEl>
                                          <p:spTgt spid="5"/>
                                        </p:tgtEl>
                                        <p:attrNameLst>
                                          <p:attrName>fill.on</p:attrName>
                                        </p:attrNameLst>
                                      </p:cBhvr>
                                      <p:to>
                                        <p:strVal val="tru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26"/>
                                        </p:tgtEl>
                                        <p:attrNameLst>
                                          <p:attrName>style.opacity</p:attrName>
                                        </p:attrNameLst>
                                      </p:cBhvr>
                                      <p:to>
                                        <p:strVal val="0.5"/>
                                      </p:to>
                                    </p:set>
                                    <p:animEffect filter="image" prLst="opacity: 0.5">
                                      <p:cBhvr rctx="IE">
                                        <p:cTn id="15" dur="indefinite"/>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5" fill="hold"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randombar(vertical)">
                                      <p:cBhvr>
                                        <p:cTn id="20" dur="500"/>
                                        <p:tgtEl>
                                          <p:spTgt spid="28"/>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barn(inVertical)">
                                      <p:cBhvr>
                                        <p:cTn id="23" dur="500"/>
                                        <p:tgtEl>
                                          <p:spTgt spid="3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2000"/>
                                        <p:tgtEl>
                                          <p:spTgt spid="28"/>
                                        </p:tgtEl>
                                      </p:cBhvr>
                                    </p:animEffect>
                                    <p:set>
                                      <p:cBhvr>
                                        <p:cTn id="28" dur="1" fill="hold">
                                          <p:stCondLst>
                                            <p:cond delay="1999"/>
                                          </p:stCondLst>
                                        </p:cTn>
                                        <p:tgtEl>
                                          <p:spTgt spid="28"/>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2048"/>
                                        </p:tgtEl>
                                        <p:attrNameLst>
                                          <p:attrName>style.visibility</p:attrName>
                                        </p:attrNameLst>
                                      </p:cBhvr>
                                      <p:to>
                                        <p:strVal val="visible"/>
                                      </p:to>
                                    </p:set>
                                    <p:animEffect transition="in" filter="fade">
                                      <p:cBhvr>
                                        <p:cTn id="31" dur="2000"/>
                                        <p:tgtEl>
                                          <p:spTgt spid="2048"/>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nodeType="clickEffect">
                                  <p:stCondLst>
                                    <p:cond delay="0"/>
                                  </p:stCondLst>
                                  <p:childTnLst>
                                    <p:set>
                                      <p:cBhvr>
                                        <p:cTn id="35" dur="1" fill="hold">
                                          <p:stCondLst>
                                            <p:cond delay="0"/>
                                          </p:stCondLst>
                                        </p:cTn>
                                        <p:tgtEl>
                                          <p:spTgt spid="26"/>
                                        </p:tgtEl>
                                        <p:attrNameLst>
                                          <p:attrName>style.visibility</p:attrName>
                                        </p:attrNameLst>
                                      </p:cBhvr>
                                      <p:to>
                                        <p:strVal val="hidden"/>
                                      </p:to>
                                    </p:set>
                                  </p:childTnLst>
                                </p:cTn>
                              </p:par>
                              <p:par>
                                <p:cTn id="36" presetID="1" presetClass="exit" presetSubtype="0" fill="hold" nodeType="withEffect">
                                  <p:stCondLst>
                                    <p:cond delay="0"/>
                                  </p:stCondLst>
                                  <p:childTnLst>
                                    <p:set>
                                      <p:cBhvr>
                                        <p:cTn id="37" dur="1" fill="hold">
                                          <p:stCondLst>
                                            <p:cond delay="0"/>
                                          </p:stCondLst>
                                        </p:cTn>
                                        <p:tgtEl>
                                          <p:spTgt spid="28"/>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31"/>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2048"/>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 presetClass="emph" presetSubtype="2" fill="hold" nodeType="clickEffect">
                                  <p:stCondLst>
                                    <p:cond delay="0"/>
                                  </p:stCondLst>
                                  <p:childTnLst>
                                    <p:animClr clrSpc="rgb" dir="cw">
                                      <p:cBhvr>
                                        <p:cTn id="45" dur="7000" fill="hold"/>
                                        <p:tgtEl>
                                          <p:spTgt spid="9"/>
                                        </p:tgtEl>
                                        <p:attrNameLst>
                                          <p:attrName>fillcolor</p:attrName>
                                        </p:attrNameLst>
                                      </p:cBhvr>
                                      <p:to>
                                        <a:srgbClr val="FFC000"/>
                                      </p:to>
                                    </p:animClr>
                                    <p:set>
                                      <p:cBhvr>
                                        <p:cTn id="46" dur="7000" fill="hold"/>
                                        <p:tgtEl>
                                          <p:spTgt spid="9"/>
                                        </p:tgtEl>
                                        <p:attrNameLst>
                                          <p:attrName>fill.type</p:attrName>
                                        </p:attrNameLst>
                                      </p:cBhvr>
                                      <p:to>
                                        <p:strVal val="solid"/>
                                      </p:to>
                                    </p:set>
                                    <p:set>
                                      <p:cBhvr>
                                        <p:cTn id="47" dur="7000" fill="hold"/>
                                        <p:tgtEl>
                                          <p:spTgt spid="9"/>
                                        </p:tgtEl>
                                        <p:attrNameLst>
                                          <p:attrName>fill.on</p:attrName>
                                        </p:attrNameLst>
                                      </p:cBhvr>
                                      <p:to>
                                        <p:strVal val="tru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2050"/>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9" presetClass="emph" presetSubtype="0" nodeType="clickEffect">
                                  <p:stCondLst>
                                    <p:cond delay="0"/>
                                  </p:stCondLst>
                                  <p:childTnLst>
                                    <p:set>
                                      <p:cBhvr rctx="PPT">
                                        <p:cTn id="55" dur="indefinite"/>
                                        <p:tgtEl>
                                          <p:spTgt spid="2050"/>
                                        </p:tgtEl>
                                        <p:attrNameLst>
                                          <p:attrName>style.opacity</p:attrName>
                                        </p:attrNameLst>
                                      </p:cBhvr>
                                      <p:to>
                                        <p:strVal val="0.5"/>
                                      </p:to>
                                    </p:set>
                                    <p:animEffect filter="image" prLst="opacity: 0.5">
                                      <p:cBhvr rctx="IE">
                                        <p:cTn id="56" dur="indefinite"/>
                                        <p:tgtEl>
                                          <p:spTgt spid="2050"/>
                                        </p:tgtEl>
                                      </p:cBhvr>
                                    </p:animEffect>
                                  </p:childTnLst>
                                </p:cTn>
                              </p:par>
                              <p:par>
                                <p:cTn id="57" presetID="14" presetClass="entr" presetSubtype="5" fill="hold" nodeType="with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randombar(vertical)">
                                      <p:cBhvr>
                                        <p:cTn id="59" dur="500"/>
                                        <p:tgtEl>
                                          <p:spTgt spid="4"/>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37" fill="hold" grpId="0" nodeType="clickEffect">
                                  <p:stCondLst>
                                    <p:cond delay="0"/>
                                  </p:stCondLst>
                                  <p:childTnLst>
                                    <p:set>
                                      <p:cBhvr>
                                        <p:cTn id="63" dur="1" fill="hold">
                                          <p:stCondLst>
                                            <p:cond delay="0"/>
                                          </p:stCondLst>
                                        </p:cTn>
                                        <p:tgtEl>
                                          <p:spTgt spid="2051"/>
                                        </p:tgtEl>
                                        <p:attrNameLst>
                                          <p:attrName>style.visibility</p:attrName>
                                        </p:attrNameLst>
                                      </p:cBhvr>
                                      <p:to>
                                        <p:strVal val="visible"/>
                                      </p:to>
                                    </p:set>
                                    <p:animEffect transition="in" filter="barn(outVertical)">
                                      <p:cBhvr>
                                        <p:cTn id="64" dur="500"/>
                                        <p:tgtEl>
                                          <p:spTgt spid="2051"/>
                                        </p:tgtEl>
                                      </p:cBhvr>
                                    </p:animEffect>
                                  </p:childTnLst>
                                </p:cTn>
                              </p:par>
                              <p:par>
                                <p:cTn id="65" presetID="16" presetClass="entr" presetSubtype="37" fill="hold" grpId="0" nodeType="withEffect">
                                  <p:stCondLst>
                                    <p:cond delay="0"/>
                                  </p:stCondLst>
                                  <p:childTnLst>
                                    <p:set>
                                      <p:cBhvr>
                                        <p:cTn id="66" dur="1" fill="hold">
                                          <p:stCondLst>
                                            <p:cond delay="0"/>
                                          </p:stCondLst>
                                        </p:cTn>
                                        <p:tgtEl>
                                          <p:spTgt spid="2052"/>
                                        </p:tgtEl>
                                        <p:attrNameLst>
                                          <p:attrName>style.visibility</p:attrName>
                                        </p:attrNameLst>
                                      </p:cBhvr>
                                      <p:to>
                                        <p:strVal val="visible"/>
                                      </p:to>
                                    </p:set>
                                    <p:animEffect transition="in" filter="barn(outVertical)">
                                      <p:cBhvr>
                                        <p:cTn id="67"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2051" grpId="0"/>
      <p:bldP spid="20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Text Box 7"/>
          <p:cNvSpPr txBox="1">
            <a:spLocks noChangeArrowheads="1"/>
          </p:cNvSpPr>
          <p:nvPr/>
        </p:nvSpPr>
        <p:spPr bwMode="auto">
          <a:xfrm>
            <a:off x="1676400" y="457201"/>
            <a:ext cx="2895600" cy="692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a:spcBef>
                <a:spcPct val="50000"/>
              </a:spcBef>
            </a:pPr>
            <a:endParaRPr lang="en-US" b="1" i="1" dirty="0">
              <a:solidFill>
                <a:srgbClr val="472400"/>
              </a:solidFill>
              <a:latin typeface="Times" pitchFamily="1" charset="0"/>
            </a:endParaRPr>
          </a:p>
          <a:p>
            <a:pPr algn="ctr">
              <a:spcBef>
                <a:spcPct val="50000"/>
              </a:spcBef>
            </a:pPr>
            <a:endParaRPr lang="en-US" sz="1400" b="1" dirty="0">
              <a:solidFill>
                <a:srgbClr val="472400"/>
              </a:solidFill>
              <a:latin typeface="Times" pitchFamily="1" charset="0"/>
            </a:endParaRPr>
          </a:p>
        </p:txBody>
      </p:sp>
      <p:sp>
        <p:nvSpPr>
          <p:cNvPr id="2060" name="Text Box 12"/>
          <p:cNvSpPr txBox="1">
            <a:spLocks noChangeArrowheads="1"/>
          </p:cNvSpPr>
          <p:nvPr/>
        </p:nvSpPr>
        <p:spPr bwMode="auto">
          <a:xfrm>
            <a:off x="4495800" y="4464051"/>
            <a:ext cx="57150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sp>
        <p:nvSpPr>
          <p:cNvPr id="2" name="Snip Same Side Corner Rectangle 1"/>
          <p:cNvSpPr/>
          <p:nvPr/>
        </p:nvSpPr>
        <p:spPr bwMode="auto">
          <a:xfrm>
            <a:off x="8382000" y="457200"/>
            <a:ext cx="2057400" cy="838200"/>
          </a:xfrm>
          <a:prstGeom prst="snip2SameRect">
            <a:avLst/>
          </a:prstGeom>
          <a:solidFill>
            <a:srgbClr val="A80808"/>
          </a:solidFill>
          <a:ln w="9525" cap="flat" cmpd="sng" algn="ctr">
            <a:solidFill>
              <a:schemeClr val="tx2">
                <a:lumMod val="95000"/>
                <a:lumOff val="5000"/>
              </a:schemeClr>
            </a:solidFill>
            <a:prstDash val="solid"/>
            <a:round/>
            <a:headEnd type="none" w="med" len="med"/>
            <a:tailEnd type="none" w="med" len="med"/>
          </a:ln>
          <a:effectLst>
            <a:outerShdw blurRad="76200" dir="18900000" sy="23000" kx="-1200000" algn="bl" rotWithShape="0">
              <a:prstClr val="black">
                <a:alpha val="20000"/>
              </a:prstClr>
            </a:outerShdw>
            <a:reflection blurRad="6350" stA="52000" endA="300" endPos="35000" dir="5400000" sy="-100000" algn="bl" rotWithShape="0"/>
            <a:softEdge rad="127000"/>
          </a:effectLst>
          <a:scene3d>
            <a:camera prst="orthographicFront"/>
            <a:lightRig rig="threePt" dir="t"/>
          </a:scene3d>
          <a:sp3d>
            <a:bevelT w="114300" prst="artDeco"/>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fa-IR" dirty="0">
                <a:cs typeface="B Farnaz" panose="00000400000000000000" pitchFamily="2" charset="-78"/>
              </a:rPr>
              <a:t>بناهای شاخص</a:t>
            </a:r>
            <a:endParaRPr lang="en-US" sz="2400" dirty="0">
              <a:cs typeface="B Farnaz" panose="00000400000000000000" pitchFamily="2" charset="-78"/>
            </a:endParaRPr>
          </a:p>
        </p:txBody>
      </p:sp>
      <p:sp>
        <p:nvSpPr>
          <p:cNvPr id="5" name="Rounded Rectangle 4"/>
          <p:cNvSpPr/>
          <p:nvPr/>
        </p:nvSpPr>
        <p:spPr bwMode="auto">
          <a:xfrm>
            <a:off x="8382000" y="1547506"/>
            <a:ext cx="2057400" cy="685800"/>
          </a:xfrm>
          <a:prstGeom prst="roundRect">
            <a:avLst/>
          </a:prstGeom>
          <a:solidFill>
            <a:srgbClr val="FFC000"/>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دروازه ی آرامش بهشتی</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9" name="Rounded Rectangle 8"/>
          <p:cNvSpPr/>
          <p:nvPr/>
        </p:nvSpPr>
        <p:spPr bwMode="auto">
          <a:xfrm>
            <a:off x="8382000" y="2485412"/>
            <a:ext cx="2057400" cy="685800"/>
          </a:xfrm>
          <a:prstGeom prst="roundRect">
            <a:avLst/>
          </a:prstGeom>
          <a:solidFill>
            <a:srgbClr val="FFC000"/>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دروازه ی برج</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0" name="Rounded Rectangle 9"/>
          <p:cNvSpPr/>
          <p:nvPr/>
        </p:nvSpPr>
        <p:spPr bwMode="auto">
          <a:xfrm>
            <a:off x="8382000" y="3438070"/>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مقبره ی مائو</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1" name="Rounded Rectangle 10"/>
          <p:cNvSpPr/>
          <p:nvPr/>
        </p:nvSpPr>
        <p:spPr bwMode="auto">
          <a:xfrm>
            <a:off x="8388927" y="4390728"/>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موزه ی تاریخ چین</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2" name="Rounded Rectangle 11"/>
          <p:cNvSpPr/>
          <p:nvPr/>
        </p:nvSpPr>
        <p:spPr bwMode="auto">
          <a:xfrm>
            <a:off x="8382000" y="5328634"/>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کنگره خلق چین</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3" name="Rounded Rectangle 12"/>
          <p:cNvSpPr/>
          <p:nvPr/>
        </p:nvSpPr>
        <p:spPr bwMode="auto">
          <a:xfrm>
            <a:off x="8388927" y="6215703"/>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یادبود قهرمانان چین</a:t>
            </a:r>
            <a:endParaRPr lang="en-US" sz="2000" dirty="0">
              <a:effectLst>
                <a:outerShdw blurRad="38100" dist="38100" dir="2700000" algn="tl">
                  <a:srgbClr val="000000">
                    <a:alpha val="43137"/>
                  </a:srgbClr>
                </a:outerShdw>
              </a:effectLst>
              <a:cs typeface="B Mitra" panose="00000400000000000000" pitchFamily="2" charset="-78"/>
            </a:endParaRPr>
          </a:p>
        </p:txBody>
      </p:sp>
      <p:cxnSp>
        <p:nvCxnSpPr>
          <p:cNvPr id="17" name="Straight Connector 16"/>
          <p:cNvCxnSpPr/>
          <p:nvPr/>
        </p:nvCxnSpPr>
        <p:spPr bwMode="auto">
          <a:xfrm>
            <a:off x="8229600" y="876300"/>
            <a:ext cx="0" cy="598170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1" name="Straight Connector 20"/>
          <p:cNvCxnSpPr/>
          <p:nvPr/>
        </p:nvCxnSpPr>
        <p:spPr bwMode="auto">
          <a:xfrm>
            <a:off x="10626436" y="876300"/>
            <a:ext cx="0" cy="598170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2" name="Straight Connector 21"/>
          <p:cNvCxnSpPr/>
          <p:nvPr/>
        </p:nvCxnSpPr>
        <p:spPr bwMode="auto">
          <a:xfrm>
            <a:off x="8229600" y="876300"/>
            <a:ext cx="152400"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4" name="Straight Connector 23"/>
          <p:cNvCxnSpPr>
            <a:endCxn id="2" idx="0"/>
          </p:cNvCxnSpPr>
          <p:nvPr/>
        </p:nvCxnSpPr>
        <p:spPr bwMode="auto">
          <a:xfrm flipH="1">
            <a:off x="10439400" y="876300"/>
            <a:ext cx="187036"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9" name="Straight Connector 28"/>
          <p:cNvCxnSpPr/>
          <p:nvPr/>
        </p:nvCxnSpPr>
        <p:spPr bwMode="auto">
          <a:xfrm>
            <a:off x="8229600" y="6858000"/>
            <a:ext cx="152400"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30" name="Straight Connector 29"/>
          <p:cNvCxnSpPr/>
          <p:nvPr/>
        </p:nvCxnSpPr>
        <p:spPr bwMode="auto">
          <a:xfrm flipH="1">
            <a:off x="10439400" y="6858000"/>
            <a:ext cx="187036"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9850" y="1075313"/>
            <a:ext cx="4476750" cy="2734688"/>
          </a:xfrm>
          <a:prstGeom prst="rect">
            <a:avLst/>
          </a:prstGeom>
          <a:ln w="38100">
            <a:solidFill>
              <a:schemeClr val="tx1"/>
            </a:solidFill>
            <a:prstDash val="sysDash"/>
          </a:ln>
          <a:effectLst>
            <a:outerShdw blurRad="292100" dist="139700" dir="2700000" algn="tl" rotWithShape="0">
              <a:srgbClr val="333333">
                <a:alpha val="65000"/>
              </a:srgbClr>
            </a:outerShdw>
          </a:effectLst>
        </p:spPr>
      </p:pic>
      <p:sp>
        <p:nvSpPr>
          <p:cNvPr id="4" name="Rectangle 3"/>
          <p:cNvSpPr/>
          <p:nvPr/>
        </p:nvSpPr>
        <p:spPr>
          <a:xfrm>
            <a:off x="2516910" y="4556559"/>
            <a:ext cx="4572000" cy="2123658"/>
          </a:xfrm>
          <a:prstGeom prst="rect">
            <a:avLst/>
          </a:prstGeom>
        </p:spPr>
        <p:txBody>
          <a:bodyPr>
            <a:spAutoFit/>
          </a:bodyPr>
          <a:lstStyle/>
          <a:p>
            <a:pPr algn="just" rtl="1"/>
            <a:r>
              <a:rPr lang="fa-IR" sz="2200" b="1" dirty="0">
                <a:cs typeface="B Homa" panose="00000400000000000000" pitchFamily="2" charset="-78"/>
              </a:rPr>
              <a:t>در سال 1976 پس از مرگ مائو، وي را در مقبره اي كه در بخش مركزي ميدان ساخته شده است به صورت موميايي قرار دادند. هم اكنون مردم چين به احترام مائو از اين آرامگاه ديدن مي كنند که در آن عكسبرداري و فيلمبرداري ممنوع است.</a:t>
            </a:r>
          </a:p>
        </p:txBody>
      </p:sp>
      <p:pic>
        <p:nvPicPr>
          <p:cNvPr id="8" name="Picture 7"/>
          <p:cNvPicPr>
            <a:picLocks noChangeAspect="1"/>
          </p:cNvPicPr>
          <p:nvPr/>
        </p:nvPicPr>
        <p:blipFill>
          <a:blip r:embed="rId4"/>
          <a:stretch>
            <a:fillRect/>
          </a:stretch>
        </p:blipFill>
        <p:spPr>
          <a:xfrm>
            <a:off x="1548615" y="439627"/>
            <a:ext cx="6612198" cy="6309394"/>
          </a:xfrm>
          <a:prstGeom prst="rect">
            <a:avLst/>
          </a:prstGeom>
          <a:ln>
            <a:noFill/>
          </a:ln>
          <a:effectLst>
            <a:softEdge rad="406400"/>
          </a:effectLst>
        </p:spPr>
      </p:pic>
      <p:pic>
        <p:nvPicPr>
          <p:cNvPr id="6" name="Picture 5"/>
          <p:cNvPicPr>
            <a:picLocks noChangeAspect="1"/>
          </p:cNvPicPr>
          <p:nvPr/>
        </p:nvPicPr>
        <p:blipFill>
          <a:blip r:embed="rId5"/>
          <a:stretch>
            <a:fillRect/>
          </a:stretch>
        </p:blipFill>
        <p:spPr>
          <a:xfrm>
            <a:off x="2298164" y="4513895"/>
            <a:ext cx="4785775" cy="159729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53736" y="1076902"/>
            <a:ext cx="4430203" cy="2755613"/>
          </a:xfrm>
          <a:prstGeom prst="rect">
            <a:avLst/>
          </a:prstGeom>
          <a:ln w="38100">
            <a:solidFill>
              <a:schemeClr val="tx1"/>
            </a:solidFill>
            <a:prstDash val="sysDash"/>
          </a:ln>
        </p:spPr>
      </p:pic>
    </p:spTree>
    <p:extLst>
      <p:ext uri="{BB962C8B-B14F-4D97-AF65-F5344CB8AC3E}">
        <p14:creationId xmlns:p14="http://schemas.microsoft.com/office/powerpoint/2010/main" val="3151609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7000" fill="hold"/>
                                        <p:tgtEl>
                                          <p:spTgt spid="10"/>
                                        </p:tgtEl>
                                        <p:attrNameLst>
                                          <p:attrName>fillcolor</p:attrName>
                                        </p:attrNameLst>
                                      </p:cBhvr>
                                      <p:to>
                                        <a:srgbClr val="FFC000"/>
                                      </p:to>
                                    </p:animClr>
                                    <p:set>
                                      <p:cBhvr>
                                        <p:cTn id="7" dur="7000" fill="hold"/>
                                        <p:tgtEl>
                                          <p:spTgt spid="10"/>
                                        </p:tgtEl>
                                        <p:attrNameLst>
                                          <p:attrName>fill.type</p:attrName>
                                        </p:attrNameLst>
                                      </p:cBhvr>
                                      <p:to>
                                        <p:strVal val="solid"/>
                                      </p:to>
                                    </p:set>
                                    <p:set>
                                      <p:cBhvr>
                                        <p:cTn id="8" dur="7000" fill="hold"/>
                                        <p:tgtEl>
                                          <p:spTgt spid="10"/>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500"/>
                                        <p:tgtEl>
                                          <p:spTgt spid="3"/>
                                        </p:tgtEl>
                                      </p:cBhvr>
                                    </p:animEffect>
                                    <p:set>
                                      <p:cBhvr>
                                        <p:cTn id="13" dur="1" fill="hold">
                                          <p:stCondLst>
                                            <p:cond delay="499"/>
                                          </p:stCondLst>
                                        </p:cTn>
                                        <p:tgtEl>
                                          <p:spTgt spid="3"/>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4"/>
                                        </p:tgtEl>
                                      </p:cBhvr>
                                    </p:animEffect>
                                    <p:set>
                                      <p:cBhvr>
                                        <p:cTn id="16" dur="1" fill="hold">
                                          <p:stCondLst>
                                            <p:cond delay="499"/>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3"/>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4"/>
                                        </p:tgtEl>
                                        <p:attrNameLst>
                                          <p:attrName>style.visibility</p:attrName>
                                        </p:attrNameLst>
                                      </p:cBhvr>
                                      <p:to>
                                        <p:strVal val="hidden"/>
                                      </p:to>
                                    </p:set>
                                  </p:childTnLst>
                                </p:cTn>
                              </p:par>
                              <p:par>
                                <p:cTn id="23" presetID="1" presetClass="emph" presetSubtype="2" fill="hold" nodeType="withEffect">
                                  <p:stCondLst>
                                    <p:cond delay="0"/>
                                  </p:stCondLst>
                                  <p:childTnLst>
                                    <p:animClr clrSpc="rgb" dir="cw">
                                      <p:cBhvr>
                                        <p:cTn id="24" dur="7000" fill="hold"/>
                                        <p:tgtEl>
                                          <p:spTgt spid="11"/>
                                        </p:tgtEl>
                                        <p:attrNameLst>
                                          <p:attrName>fillcolor</p:attrName>
                                        </p:attrNameLst>
                                      </p:cBhvr>
                                      <p:to>
                                        <a:srgbClr val="FFC000"/>
                                      </p:to>
                                    </p:animClr>
                                    <p:set>
                                      <p:cBhvr>
                                        <p:cTn id="25" dur="7000" fill="hold"/>
                                        <p:tgtEl>
                                          <p:spTgt spid="11"/>
                                        </p:tgtEl>
                                        <p:attrNameLst>
                                          <p:attrName>fill.type</p:attrName>
                                        </p:attrNameLst>
                                      </p:cBhvr>
                                      <p:to>
                                        <p:strVal val="solid"/>
                                      </p:to>
                                    </p:set>
                                    <p:set>
                                      <p:cBhvr>
                                        <p:cTn id="26" dur="7000" fill="hold"/>
                                        <p:tgtEl>
                                          <p:spTgt spid="11"/>
                                        </p:tgtEl>
                                        <p:attrNameLst>
                                          <p:attrName>fill.on</p:attrName>
                                        </p:attrNameLst>
                                      </p:cBhvr>
                                      <p:to>
                                        <p:strVal val="tru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9" presetClass="emph" presetSubtype="0" nodeType="clickEffect">
                                  <p:stCondLst>
                                    <p:cond delay="0"/>
                                  </p:stCondLst>
                                  <p:childTnLst>
                                    <p:set>
                                      <p:cBhvr rctx="PPT">
                                        <p:cTn id="32" dur="indefinite"/>
                                        <p:tgtEl>
                                          <p:spTgt spid="8"/>
                                        </p:tgtEl>
                                        <p:attrNameLst>
                                          <p:attrName>style.opacity</p:attrName>
                                        </p:attrNameLst>
                                      </p:cBhvr>
                                      <p:to>
                                        <p:strVal val="0.5"/>
                                      </p:to>
                                    </p:set>
                                    <p:animEffect filter="image" prLst="opacity: 0.5">
                                      <p:cBhvr rctx="IE">
                                        <p:cTn id="33" dur="indefinite"/>
                                        <p:tgtEl>
                                          <p:spTgt spid="8"/>
                                        </p:tgtEl>
                                      </p:cBhvr>
                                    </p:animEffect>
                                  </p:childTnLst>
                                </p:cTn>
                              </p:par>
                              <p:par>
                                <p:cTn id="34" presetID="14" presetClass="entr" presetSubtype="5"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randombar(vertical)">
                                      <p:cBhvr>
                                        <p:cTn id="36" dur="500"/>
                                        <p:tgtEl>
                                          <p:spTgt spid="7"/>
                                        </p:tgtEl>
                                      </p:cBhvr>
                                    </p:animEffect>
                                  </p:childTnLst>
                                </p:cTn>
                              </p:par>
                              <p:par>
                                <p:cTn id="37" presetID="16" presetClass="entr" presetSubtype="37"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Text Box 7"/>
          <p:cNvSpPr txBox="1">
            <a:spLocks noChangeArrowheads="1"/>
          </p:cNvSpPr>
          <p:nvPr/>
        </p:nvSpPr>
        <p:spPr bwMode="auto">
          <a:xfrm>
            <a:off x="1676400" y="457201"/>
            <a:ext cx="2895600" cy="692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a:spcBef>
                <a:spcPct val="50000"/>
              </a:spcBef>
            </a:pPr>
            <a:endParaRPr lang="en-US" b="1" i="1" dirty="0">
              <a:latin typeface="Times" pitchFamily="1" charset="0"/>
            </a:endParaRPr>
          </a:p>
          <a:p>
            <a:pPr algn="ctr">
              <a:spcBef>
                <a:spcPct val="50000"/>
              </a:spcBef>
            </a:pPr>
            <a:endParaRPr lang="en-US" sz="1400" b="1" dirty="0">
              <a:latin typeface="Times" pitchFamily="1" charset="0"/>
            </a:endParaRPr>
          </a:p>
        </p:txBody>
      </p:sp>
      <p:sp>
        <p:nvSpPr>
          <p:cNvPr id="2060" name="Text Box 12"/>
          <p:cNvSpPr txBox="1">
            <a:spLocks noChangeArrowheads="1"/>
          </p:cNvSpPr>
          <p:nvPr/>
        </p:nvSpPr>
        <p:spPr bwMode="auto">
          <a:xfrm>
            <a:off x="4495800" y="4464051"/>
            <a:ext cx="5715000" cy="5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endParaRPr lang="en-US" sz="3200" b="1" dirty="0">
              <a:solidFill>
                <a:srgbClr val="472400"/>
              </a:solidFill>
              <a:latin typeface="Times" pitchFamily="1" charset="0"/>
            </a:endParaRPr>
          </a:p>
        </p:txBody>
      </p:sp>
      <p:sp>
        <p:nvSpPr>
          <p:cNvPr id="2" name="Snip Same Side Corner Rectangle 1"/>
          <p:cNvSpPr/>
          <p:nvPr/>
        </p:nvSpPr>
        <p:spPr bwMode="auto">
          <a:xfrm>
            <a:off x="8382000" y="457200"/>
            <a:ext cx="2057400" cy="838200"/>
          </a:xfrm>
          <a:prstGeom prst="snip2SameRect">
            <a:avLst/>
          </a:prstGeom>
          <a:solidFill>
            <a:srgbClr val="A80808"/>
          </a:solidFill>
          <a:ln w="9525" cap="flat" cmpd="sng" algn="ctr">
            <a:solidFill>
              <a:schemeClr val="tx2">
                <a:lumMod val="95000"/>
                <a:lumOff val="5000"/>
              </a:schemeClr>
            </a:solidFill>
            <a:prstDash val="solid"/>
            <a:round/>
            <a:headEnd type="none" w="med" len="med"/>
            <a:tailEnd type="none" w="med" len="med"/>
          </a:ln>
          <a:effectLst>
            <a:outerShdw blurRad="76200" dir="18900000" sy="23000" kx="-1200000" algn="bl" rotWithShape="0">
              <a:prstClr val="black">
                <a:alpha val="20000"/>
              </a:prstClr>
            </a:outerShdw>
            <a:reflection blurRad="6350" stA="52000" endA="300" endPos="35000" dir="5400000" sy="-100000" algn="bl" rotWithShape="0"/>
            <a:softEdge rad="127000"/>
          </a:effectLst>
          <a:scene3d>
            <a:camera prst="orthographicFront"/>
            <a:lightRig rig="threePt" dir="t"/>
          </a:scene3d>
          <a:sp3d>
            <a:bevelT w="114300" prst="artDeco"/>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fa-IR" dirty="0">
                <a:cs typeface="B Farnaz" panose="00000400000000000000" pitchFamily="2" charset="-78"/>
              </a:rPr>
              <a:t>بناهای شاخص</a:t>
            </a:r>
            <a:endParaRPr lang="en-US" sz="2400" dirty="0">
              <a:cs typeface="B Farnaz" panose="00000400000000000000" pitchFamily="2" charset="-78"/>
            </a:endParaRPr>
          </a:p>
        </p:txBody>
      </p:sp>
      <p:sp>
        <p:nvSpPr>
          <p:cNvPr id="5" name="Rounded Rectangle 4"/>
          <p:cNvSpPr/>
          <p:nvPr/>
        </p:nvSpPr>
        <p:spPr bwMode="auto">
          <a:xfrm>
            <a:off x="8382000" y="1547506"/>
            <a:ext cx="2057400" cy="685800"/>
          </a:xfrm>
          <a:prstGeom prst="roundRect">
            <a:avLst/>
          </a:prstGeom>
          <a:solidFill>
            <a:srgbClr val="FFC000"/>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دروازه ی آرامش بهشتی</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9" name="Rounded Rectangle 8"/>
          <p:cNvSpPr/>
          <p:nvPr/>
        </p:nvSpPr>
        <p:spPr bwMode="auto">
          <a:xfrm>
            <a:off x="8382000" y="2485412"/>
            <a:ext cx="2057400" cy="685800"/>
          </a:xfrm>
          <a:prstGeom prst="roundRect">
            <a:avLst/>
          </a:prstGeom>
          <a:solidFill>
            <a:srgbClr val="FFC000"/>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دروازه ی برج</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0" name="Rounded Rectangle 9"/>
          <p:cNvSpPr/>
          <p:nvPr/>
        </p:nvSpPr>
        <p:spPr bwMode="auto">
          <a:xfrm>
            <a:off x="8382000" y="3438070"/>
            <a:ext cx="2057400" cy="685800"/>
          </a:xfrm>
          <a:prstGeom prst="roundRect">
            <a:avLst/>
          </a:prstGeom>
          <a:solidFill>
            <a:srgbClr val="FFC000"/>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مقبره ی مائو</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1" name="Rounded Rectangle 10"/>
          <p:cNvSpPr/>
          <p:nvPr/>
        </p:nvSpPr>
        <p:spPr bwMode="auto">
          <a:xfrm>
            <a:off x="8388927" y="4390728"/>
            <a:ext cx="2057400" cy="685800"/>
          </a:xfrm>
          <a:prstGeom prst="roundRect">
            <a:avLst/>
          </a:prstGeom>
          <a:solidFill>
            <a:srgbClr val="FFC000"/>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موزه ی تاریخ چین</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2" name="Rounded Rectangle 11"/>
          <p:cNvSpPr/>
          <p:nvPr/>
        </p:nvSpPr>
        <p:spPr bwMode="auto">
          <a:xfrm>
            <a:off x="8382000" y="5328634"/>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کنگره خلق چین</a:t>
            </a:r>
            <a:endParaRPr lang="en-US" sz="2000" dirty="0">
              <a:effectLst>
                <a:outerShdw blurRad="38100" dist="38100" dir="2700000" algn="tl">
                  <a:srgbClr val="000000">
                    <a:alpha val="43137"/>
                  </a:srgbClr>
                </a:outerShdw>
              </a:effectLst>
              <a:cs typeface="B Mitra" panose="00000400000000000000" pitchFamily="2" charset="-78"/>
            </a:endParaRPr>
          </a:p>
        </p:txBody>
      </p:sp>
      <p:sp>
        <p:nvSpPr>
          <p:cNvPr id="13" name="Rounded Rectangle 12"/>
          <p:cNvSpPr/>
          <p:nvPr/>
        </p:nvSpPr>
        <p:spPr bwMode="auto">
          <a:xfrm>
            <a:off x="8388927" y="6215703"/>
            <a:ext cx="2057400" cy="685800"/>
          </a:xfrm>
          <a:prstGeom prst="roundRect">
            <a:avLst/>
          </a:prstGeom>
          <a:solidFill>
            <a:srgbClr val="BD7953"/>
          </a:solidFill>
          <a:ln w="28575" cap="flat" cmpd="sng" algn="ctr">
            <a:solidFill>
              <a:schemeClr val="accent4"/>
            </a:solidFill>
            <a:prstDash val="lgDash"/>
            <a:round/>
            <a:headEnd type="none" w="med" len="med"/>
            <a:tailEnd type="none" w="med" len="med"/>
          </a:ln>
          <a:effectLst>
            <a:glow rad="63500">
              <a:schemeClr val="accent4">
                <a:satMod val="175000"/>
                <a:alpha val="40000"/>
              </a:schemeClr>
            </a:glow>
            <a:outerShdw blurRad="76200" dir="18900000" sy="23000" kx="-1200000" algn="bl" rotWithShape="0">
              <a:prstClr val="black">
                <a:alpha val="20000"/>
              </a:prstClr>
            </a:outerShdw>
          </a:effectLst>
          <a:scene3d>
            <a:camera prst="obliqueTopRight"/>
            <a:lightRig rig="threePt" dir="t"/>
          </a:scene3d>
          <a:sp3d>
            <a:bevelT w="114300" prst="hardEdge"/>
          </a:sp3d>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a-IR" sz="2000" dirty="0">
                <a:effectLst>
                  <a:outerShdw blurRad="38100" dist="38100" dir="2700000" algn="tl">
                    <a:srgbClr val="000000">
                      <a:alpha val="43137"/>
                    </a:srgbClr>
                  </a:outerShdw>
                </a:effectLst>
                <a:cs typeface="B Mitra" panose="00000400000000000000" pitchFamily="2" charset="-78"/>
              </a:rPr>
              <a:t>یادبود قهرمانان چین</a:t>
            </a:r>
            <a:endParaRPr lang="en-US" sz="2000" dirty="0">
              <a:effectLst>
                <a:outerShdw blurRad="38100" dist="38100" dir="2700000" algn="tl">
                  <a:srgbClr val="000000">
                    <a:alpha val="43137"/>
                  </a:srgbClr>
                </a:outerShdw>
              </a:effectLst>
              <a:cs typeface="B Mitra" panose="00000400000000000000" pitchFamily="2" charset="-78"/>
            </a:endParaRPr>
          </a:p>
        </p:txBody>
      </p:sp>
      <p:cxnSp>
        <p:nvCxnSpPr>
          <p:cNvPr id="17" name="Straight Connector 16"/>
          <p:cNvCxnSpPr/>
          <p:nvPr/>
        </p:nvCxnSpPr>
        <p:spPr bwMode="auto">
          <a:xfrm>
            <a:off x="8229600" y="876300"/>
            <a:ext cx="0" cy="598170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1" name="Straight Connector 20"/>
          <p:cNvCxnSpPr/>
          <p:nvPr/>
        </p:nvCxnSpPr>
        <p:spPr bwMode="auto">
          <a:xfrm>
            <a:off x="10626436" y="876300"/>
            <a:ext cx="0" cy="598170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2" name="Straight Connector 21"/>
          <p:cNvCxnSpPr/>
          <p:nvPr/>
        </p:nvCxnSpPr>
        <p:spPr bwMode="auto">
          <a:xfrm>
            <a:off x="8229600" y="876300"/>
            <a:ext cx="152400"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4" name="Straight Connector 23"/>
          <p:cNvCxnSpPr>
            <a:endCxn id="2" idx="0"/>
          </p:cNvCxnSpPr>
          <p:nvPr/>
        </p:nvCxnSpPr>
        <p:spPr bwMode="auto">
          <a:xfrm flipH="1">
            <a:off x="10439400" y="876300"/>
            <a:ext cx="187036"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9" name="Straight Connector 28"/>
          <p:cNvCxnSpPr/>
          <p:nvPr/>
        </p:nvCxnSpPr>
        <p:spPr bwMode="auto">
          <a:xfrm>
            <a:off x="8229600" y="6858000"/>
            <a:ext cx="152400"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30" name="Straight Connector 29"/>
          <p:cNvCxnSpPr/>
          <p:nvPr/>
        </p:nvCxnSpPr>
        <p:spPr bwMode="auto">
          <a:xfrm flipH="1">
            <a:off x="10439400" y="6858000"/>
            <a:ext cx="187036"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2420" y="1043214"/>
            <a:ext cx="4544180" cy="2842986"/>
          </a:xfrm>
          <a:prstGeom prst="rect">
            <a:avLst/>
          </a:prstGeom>
          <a:ln w="38100">
            <a:solidFill>
              <a:schemeClr val="tx1"/>
            </a:solidFill>
            <a:prstDash val="sysDash"/>
          </a:ln>
        </p:spPr>
      </p:pic>
      <p:sp>
        <p:nvSpPr>
          <p:cNvPr id="8" name="Rectangle 7"/>
          <p:cNvSpPr/>
          <p:nvPr/>
        </p:nvSpPr>
        <p:spPr>
          <a:xfrm>
            <a:off x="2514600" y="4634732"/>
            <a:ext cx="4572000" cy="1446550"/>
          </a:xfrm>
          <a:prstGeom prst="rect">
            <a:avLst/>
          </a:prstGeom>
        </p:spPr>
        <p:txBody>
          <a:bodyPr>
            <a:spAutoFit/>
          </a:bodyPr>
          <a:lstStyle/>
          <a:p>
            <a:pPr algn="just" rtl="1"/>
            <a:r>
              <a:rPr lang="fa-IR" sz="2200" b="1" dirty="0">
                <a:cs typeface="B Homa" panose="00000400000000000000" pitchFamily="2" charset="-78"/>
              </a:rPr>
              <a:t>در سمت غرب ميدان، كنگره ي خلق چين قرار دارد اين كنگره بيش از شش هزار نماينده از سرتاسر جمهوري خلق چين دارد كه عمدتاً اعضاي حزب كمونيست چين هستند.</a:t>
            </a:r>
          </a:p>
        </p:txBody>
      </p:sp>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000" y="511371"/>
            <a:ext cx="5638800" cy="6390133"/>
          </a:xfrm>
          <a:prstGeom prst="rect">
            <a:avLst/>
          </a:prstGeom>
          <a:ln>
            <a:noFill/>
          </a:ln>
          <a:effectLst>
            <a:softEdge rad="279400"/>
          </a:effectLst>
        </p:spPr>
      </p:pic>
      <p:sp>
        <p:nvSpPr>
          <p:cNvPr id="14" name="Rectangle 13"/>
          <p:cNvSpPr/>
          <p:nvPr/>
        </p:nvSpPr>
        <p:spPr>
          <a:xfrm>
            <a:off x="2514600" y="4660122"/>
            <a:ext cx="4572000" cy="1692771"/>
          </a:xfrm>
          <a:prstGeom prst="rect">
            <a:avLst/>
          </a:prstGeom>
        </p:spPr>
        <p:txBody>
          <a:bodyPr>
            <a:spAutoFit/>
          </a:bodyPr>
          <a:lstStyle/>
          <a:p>
            <a:pPr algn="just" rtl="1"/>
            <a:r>
              <a:rPr lang="fa-IR" sz="2200" b="1" dirty="0">
                <a:cs typeface="B Homa" panose="00000400000000000000" pitchFamily="2" charset="-78"/>
              </a:rPr>
              <a:t>اسامي قهرماناني كه در جريان انقلاب 1911 و 1949 به عنوان قهرمان ملي شناخته مي شدند، بر روي اين ستون يادبود نوشته شده است</a:t>
            </a:r>
            <a:r>
              <a:rPr lang="fa-IR" sz="2200" b="1" dirty="0">
                <a:cs typeface="B Homa" panose="00000400000000000000" pitchFamily="2" charset="-78"/>
              </a:rPr>
              <a:t>.</a:t>
            </a:r>
            <a:endParaRPr lang="en-US" sz="2200" b="1" dirty="0">
              <a:cs typeface="B Homa" panose="00000400000000000000" pitchFamily="2" charset="-78"/>
            </a:endParaRPr>
          </a:p>
          <a:p>
            <a:pPr algn="just"/>
            <a:r>
              <a:rPr lang="en-US"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rPr>
              <a:t>persian.cri.CN</a:t>
            </a:r>
            <a:endParaRPr lang="fa-IR" sz="1600" b="1" dirty="0">
              <a:solidFill>
                <a:schemeClr val="accent5">
                  <a:lumMod val="25000"/>
                </a:schemeClr>
              </a:solidFill>
              <a:latin typeface="Calibri" panose="020F0502020204030204" pitchFamily="34" charset="0"/>
              <a:ea typeface="Times New Roman" panose="02020603050405020304" pitchFamily="18" charset="0"/>
              <a:cs typeface="B Homa" panose="00000400000000000000" pitchFamily="2" charset="-78"/>
            </a:endParaRPr>
          </a:p>
        </p:txBody>
      </p:sp>
      <p:pic>
        <p:nvPicPr>
          <p:cNvPr id="25" name="Picture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4601" y="1014386"/>
            <a:ext cx="4572000" cy="2871815"/>
          </a:xfrm>
          <a:prstGeom prst="rect">
            <a:avLst/>
          </a:prstGeom>
          <a:ln w="38100">
            <a:solidFill>
              <a:schemeClr val="tx1"/>
            </a:solidFill>
            <a:prstDash val="sysDash"/>
          </a:ln>
        </p:spPr>
      </p:pic>
    </p:spTree>
    <p:extLst>
      <p:ext uri="{BB962C8B-B14F-4D97-AF65-F5344CB8AC3E}">
        <p14:creationId xmlns:p14="http://schemas.microsoft.com/office/powerpoint/2010/main" val="87242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7000" fill="hold"/>
                                        <p:tgtEl>
                                          <p:spTgt spid="12"/>
                                        </p:tgtEl>
                                        <p:attrNameLst>
                                          <p:attrName>fillcolor</p:attrName>
                                        </p:attrNameLst>
                                      </p:cBhvr>
                                      <p:to>
                                        <a:srgbClr val="FFC000"/>
                                      </p:to>
                                    </p:animClr>
                                    <p:set>
                                      <p:cBhvr>
                                        <p:cTn id="7" dur="7000" fill="hold"/>
                                        <p:tgtEl>
                                          <p:spTgt spid="12"/>
                                        </p:tgtEl>
                                        <p:attrNameLst>
                                          <p:attrName>fill.type</p:attrName>
                                        </p:attrNameLst>
                                      </p:cBhvr>
                                      <p:to>
                                        <p:strVal val="solid"/>
                                      </p:to>
                                    </p:set>
                                    <p:set>
                                      <p:cBhvr>
                                        <p:cTn id="8" dur="7000" fill="hold"/>
                                        <p:tgtEl>
                                          <p:spTgt spid="12"/>
                                        </p:tgtEl>
                                        <p:attrNameLst>
                                          <p:attrName>fill.on</p:attrName>
                                        </p:attrNameLst>
                                      </p:cBhvr>
                                      <p:to>
                                        <p:strVal val="true"/>
                                      </p:to>
                                    </p:set>
                                  </p:childTnLst>
                                </p:cTn>
                              </p:par>
                              <p:par>
                                <p:cTn id="9" presetID="14" presetClass="entr" presetSubtype="5"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vertical)">
                                      <p:cBhvr>
                                        <p:cTn id="11" dur="500"/>
                                        <p:tgtEl>
                                          <p:spTgt spid="7"/>
                                        </p:tgtEl>
                                      </p:cBhvr>
                                    </p:animEffect>
                                  </p:childTnLst>
                                </p:cTn>
                              </p:par>
                              <p:par>
                                <p:cTn id="12" presetID="16" presetClass="entr" presetSubtype="37"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outVertic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8"/>
                                        </p:tgtEl>
                                        <p:attrNameLst>
                                          <p:attrName>style.visibility</p:attrName>
                                        </p:attrNameLst>
                                      </p:cBhvr>
                                      <p:to>
                                        <p:strVal val="hidden"/>
                                      </p:to>
                                    </p:set>
                                  </p:childTnLst>
                                </p:cTn>
                              </p:par>
                              <p:par>
                                <p:cTn id="21" presetID="1" presetClass="emph" presetSubtype="2" fill="hold" nodeType="withEffect">
                                  <p:stCondLst>
                                    <p:cond delay="0"/>
                                  </p:stCondLst>
                                  <p:childTnLst>
                                    <p:animClr clrSpc="rgb" dir="cw">
                                      <p:cBhvr>
                                        <p:cTn id="22" dur="7000" fill="hold"/>
                                        <p:tgtEl>
                                          <p:spTgt spid="13"/>
                                        </p:tgtEl>
                                        <p:attrNameLst>
                                          <p:attrName>fillcolor</p:attrName>
                                        </p:attrNameLst>
                                      </p:cBhvr>
                                      <p:to>
                                        <a:srgbClr val="FFC000"/>
                                      </p:to>
                                    </p:animClr>
                                    <p:set>
                                      <p:cBhvr>
                                        <p:cTn id="23" dur="7000" fill="hold"/>
                                        <p:tgtEl>
                                          <p:spTgt spid="13"/>
                                        </p:tgtEl>
                                        <p:attrNameLst>
                                          <p:attrName>fill.type</p:attrName>
                                        </p:attrNameLst>
                                      </p:cBhvr>
                                      <p:to>
                                        <p:strVal val="solid"/>
                                      </p:to>
                                    </p:set>
                                    <p:set>
                                      <p:cBhvr>
                                        <p:cTn id="24" dur="7000" fill="hold"/>
                                        <p:tgtEl>
                                          <p:spTgt spid="13"/>
                                        </p:tgtEl>
                                        <p:attrNameLst>
                                          <p:attrName>fill.on</p:attrName>
                                        </p:attrNameLst>
                                      </p:cBhvr>
                                      <p:to>
                                        <p:strVal val="tru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9" presetClass="emph" presetSubtype="0" nodeType="clickEffect">
                                  <p:stCondLst>
                                    <p:cond delay="0"/>
                                  </p:stCondLst>
                                  <p:childTnLst>
                                    <p:set>
                                      <p:cBhvr rctx="PPT">
                                        <p:cTn id="30" dur="indefinite"/>
                                        <p:tgtEl>
                                          <p:spTgt spid="26"/>
                                        </p:tgtEl>
                                        <p:attrNameLst>
                                          <p:attrName>style.opacity</p:attrName>
                                        </p:attrNameLst>
                                      </p:cBhvr>
                                      <p:to>
                                        <p:strVal val="0.5"/>
                                      </p:to>
                                    </p:set>
                                    <p:animEffect filter="image" prLst="opacity: 0.5">
                                      <p:cBhvr rctx="IE">
                                        <p:cTn id="31" dur="indefinite"/>
                                        <p:tgtEl>
                                          <p:spTgt spid="26"/>
                                        </p:tgtEl>
                                      </p:cBhvr>
                                    </p:animEffect>
                                  </p:childTnLst>
                                </p:cTn>
                              </p:par>
                              <p:par>
                                <p:cTn id="32" presetID="14" presetClass="entr" presetSubtype="5"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randombar(vertical)">
                                      <p:cBhvr>
                                        <p:cTn id="34" dur="500"/>
                                        <p:tgtEl>
                                          <p:spTgt spid="25"/>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outVertic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4"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TotalTime>
  <Words>842</Words>
  <Application>Microsoft Office PowerPoint</Application>
  <PresentationFormat>Widescreen</PresentationFormat>
  <Paragraphs>113</Paragraphs>
  <Slides>16</Slides>
  <Notes>16</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16</vt:i4>
      </vt:variant>
    </vt:vector>
  </HeadingPairs>
  <TitlesOfParts>
    <vt:vector size="31" baseType="lpstr">
      <vt:lpstr>ＭＳ Ｐゴシック</vt:lpstr>
      <vt:lpstr>Algerian</vt:lpstr>
      <vt:lpstr>Arial</vt:lpstr>
      <vt:lpstr>B Farnaz</vt:lpstr>
      <vt:lpstr>B Homa</vt:lpstr>
      <vt:lpstr>B Mitra</vt:lpstr>
      <vt:lpstr>B Nazanin</vt:lpstr>
      <vt:lpstr>Calibri</vt:lpstr>
      <vt:lpstr>Gloucester MT Extra Condensed</vt:lpstr>
      <vt:lpstr>Tahoma</vt:lpstr>
      <vt:lpstr>Times</vt:lpstr>
      <vt:lpstr>Times New Roman</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2019-12-12T20:23:39Z</dcterms:created>
  <dcterms:modified xsi:type="dcterms:W3CDTF">2019-12-12T20:26:26Z</dcterms:modified>
</cp:coreProperties>
</file>