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80" r:id="rId1"/>
  </p:sldMasterIdLst>
  <p:notesMasterIdLst>
    <p:notesMasterId r:id="rId19"/>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72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975" autoAdjust="0"/>
    <p:restoredTop sz="94660"/>
  </p:normalViewPr>
  <p:slideViewPr>
    <p:cSldViewPr snapToGrid="0">
      <p:cViewPr varScale="1">
        <p:scale>
          <a:sx n="80" d="100"/>
          <a:sy n="80" d="100"/>
        </p:scale>
        <p:origin x="18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ax="2646" units="cm"/>
          <inkml:channel name="Y" type="integer" max="1024" units="cm"/>
        </inkml:traceFormat>
        <inkml:channelProperties>
          <inkml:channelProperty channel="X" name="resolution" value="85.35484" units="1/cm"/>
          <inkml:channelProperty channel="Y" name="resolution" value="60.23529" units="1/cm"/>
        </inkml:channelProperties>
      </inkml:inkSource>
      <inkml:timestamp xml:id="ts0" timeString="2013-10-21T07:47:44.664"/>
    </inkml:context>
    <inkml:brush xml:id="br0">
      <inkml:brushProperty name="width" value="0.05292" units="cm"/>
      <inkml:brushProperty name="height" value="0.05292" units="cm"/>
      <inkml:brushProperty name="color" value="#FF0000"/>
    </inkml:brush>
  </inkml:definitions>
  <inkml:trace contextRef="#ctx0" brushRef="#br0">21602 14552,'0'0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8A58F6BC-414A-4333-A1CC-E0ED8295E2E9}" type="datetimeFigureOut">
              <a:rPr lang="fa-IR" smtClean="0"/>
              <a:t>16/04/1441</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256EDE8-05F7-441E-A28A-A69394C37A5D}" type="slidenum">
              <a:rPr lang="fa-IR" smtClean="0"/>
              <a:t>‹#›</a:t>
            </a:fld>
            <a:endParaRPr lang="fa-IR"/>
          </a:p>
        </p:txBody>
      </p:sp>
    </p:spTree>
    <p:extLst>
      <p:ext uri="{BB962C8B-B14F-4D97-AF65-F5344CB8AC3E}">
        <p14:creationId xmlns:p14="http://schemas.microsoft.com/office/powerpoint/2010/main" val="422096039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DF62CB2D-DA6B-4A5D-A36B-F292C8B5A81E}" type="slidenum">
              <a:rPr lang="fa-IR" smtClean="0"/>
              <a:t>1</a:t>
            </a:fld>
            <a:endParaRPr lang="fa-IR"/>
          </a:p>
        </p:txBody>
      </p:sp>
    </p:spTree>
    <p:extLst>
      <p:ext uri="{BB962C8B-B14F-4D97-AF65-F5344CB8AC3E}">
        <p14:creationId xmlns:p14="http://schemas.microsoft.com/office/powerpoint/2010/main" val="260398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DF62CB2D-DA6B-4A5D-A36B-F292C8B5A81E}" type="slidenum">
              <a:rPr lang="fa-IR" smtClean="0"/>
              <a:t>4</a:t>
            </a:fld>
            <a:endParaRPr lang="fa-IR"/>
          </a:p>
        </p:txBody>
      </p:sp>
    </p:spTree>
    <p:extLst>
      <p:ext uri="{BB962C8B-B14F-4D97-AF65-F5344CB8AC3E}">
        <p14:creationId xmlns:p14="http://schemas.microsoft.com/office/powerpoint/2010/main" val="1172641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1"/>
            <a:r>
              <a:rPr lang="fa-IR" sz="1200" kern="1200" dirty="0" smtClean="0">
                <a:solidFill>
                  <a:schemeClr val="tx1"/>
                </a:solidFill>
                <a:effectLst/>
                <a:latin typeface="+mn-lt"/>
                <a:ea typeface="+mn-ea"/>
                <a:cs typeface="+mn-cs"/>
              </a:rPr>
              <a:t>طرح هولفورد از  ساختمان های تجاری باریک شکل در زمینی با هندسه قائم تشکیل شده بود . ارتفاع آنها به  دلیل نزدیکی به کلیسای سن پل محدود شده بود ! این ضابطه را کلیسا وضع کرد و هم چنان به قدرت خود باقیست. طراحی به گونه ای انجام شده بود که نور کافی به فضاهای داخلی ادارات برسد. شکل ساختمان ها  الزامات طرح را به طور کامل برای فضاهای تجاری برآورده نکرده بود  و در حاصل ، كار، بيروح و خسته كننده بود. ساختمان ها در فعاليت روزانه عملكرد مطلوبي نداشتند و خيلي زود طي دهه 1980 به صورت متروكه در آمد و زمين آماده بازسازي مجدد شد</a:t>
            </a:r>
            <a:r>
              <a:rPr lang="en-US" sz="1200" kern="1200" dirty="0" smtClean="0">
                <a:solidFill>
                  <a:schemeClr val="tx1"/>
                </a:solidFill>
                <a:effectLst/>
                <a:latin typeface="+mn-lt"/>
                <a:ea typeface="+mn-ea"/>
                <a:cs typeface="+mn-cs"/>
              </a:rPr>
              <a:t>.</a:t>
            </a:r>
          </a:p>
          <a:p>
            <a:endParaRPr lang="fa-IR" dirty="0"/>
          </a:p>
        </p:txBody>
      </p:sp>
      <p:sp>
        <p:nvSpPr>
          <p:cNvPr id="4" name="Slide Number Placeholder 3"/>
          <p:cNvSpPr>
            <a:spLocks noGrp="1"/>
          </p:cNvSpPr>
          <p:nvPr>
            <p:ph type="sldNum" sz="quarter" idx="10"/>
          </p:nvPr>
        </p:nvSpPr>
        <p:spPr/>
        <p:txBody>
          <a:bodyPr/>
          <a:lstStyle/>
          <a:p>
            <a:fld id="{DF62CB2D-DA6B-4A5D-A36B-F292C8B5A81E}" type="slidenum">
              <a:rPr lang="fa-IR" smtClean="0"/>
              <a:t>7</a:t>
            </a:fld>
            <a:endParaRPr lang="fa-IR"/>
          </a:p>
        </p:txBody>
      </p:sp>
    </p:spTree>
    <p:extLst>
      <p:ext uri="{BB962C8B-B14F-4D97-AF65-F5344CB8AC3E}">
        <p14:creationId xmlns:p14="http://schemas.microsoft.com/office/powerpoint/2010/main" val="2539978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171450" algn="just">
              <a:lnSpc>
                <a:spcPct val="200000"/>
              </a:lnSpc>
              <a:spcAft>
                <a:spcPts val="800"/>
              </a:spcAft>
            </a:pPr>
            <a:r>
              <a:rPr lang="fa-IR" sz="1200" dirty="0" smtClean="0">
                <a:solidFill>
                  <a:schemeClr val="bg1"/>
                </a:solidFill>
                <a:cs typeface="B Homa" panose="00000400000000000000" pitchFamily="2" charset="-78"/>
              </a:rPr>
              <a:t>این پیشنهاد به شدت از سوی پرنس چارلز ، که نظراتش از حمایت گستره مردم بر خوردار بود ، مورد انتقاد قرار گرفت . از دید وی میبایست از طرحی کلاسیک تر ، و متناسب با محل سایت و کلیسا استفاده می شد.</a:t>
            </a:r>
            <a:endParaRPr lang="en-US" sz="1200" dirty="0" smtClean="0">
              <a:solidFill>
                <a:schemeClr val="bg1"/>
              </a:solidFill>
              <a:cs typeface="B Homa" panose="00000400000000000000" pitchFamily="2" charset="-78"/>
            </a:endParaRPr>
          </a:p>
          <a:p>
            <a:endParaRPr lang="fa-IR" dirty="0"/>
          </a:p>
        </p:txBody>
      </p:sp>
      <p:sp>
        <p:nvSpPr>
          <p:cNvPr id="4" name="Slide Number Placeholder 3"/>
          <p:cNvSpPr>
            <a:spLocks noGrp="1"/>
          </p:cNvSpPr>
          <p:nvPr>
            <p:ph type="sldNum" sz="quarter" idx="10"/>
          </p:nvPr>
        </p:nvSpPr>
        <p:spPr/>
        <p:txBody>
          <a:bodyPr/>
          <a:lstStyle/>
          <a:p>
            <a:fld id="{DF62CB2D-DA6B-4A5D-A36B-F292C8B5A81E}" type="slidenum">
              <a:rPr lang="fa-IR" smtClean="0"/>
              <a:t>8</a:t>
            </a:fld>
            <a:endParaRPr lang="fa-IR"/>
          </a:p>
        </p:txBody>
      </p:sp>
    </p:spTree>
    <p:extLst>
      <p:ext uri="{BB962C8B-B14F-4D97-AF65-F5344CB8AC3E}">
        <p14:creationId xmlns:p14="http://schemas.microsoft.com/office/powerpoint/2010/main" val="804713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1"/>
            <a:r>
              <a:rPr lang="fa-IR" sz="1200" kern="1200" dirty="0" smtClean="0">
                <a:solidFill>
                  <a:schemeClr val="tx1"/>
                </a:solidFill>
                <a:effectLst/>
                <a:latin typeface="+mn-lt"/>
                <a:ea typeface="+mn-ea"/>
                <a:cs typeface="+mn-cs"/>
              </a:rPr>
              <a:t>طرح و تغییرات زیادی پیدا کرد ، طرح مشترک جان سیپسون و تری فارل که با هم کاری معماران صاحب نامی چون آلن گریینبرگ ، هاموند بی بی و ببکا و کویئنلن تری تهیه شده بود نیز نتوانست موافقت شهرسازی را به دست آورد . و رکود سال 1993 احتمال احرای ا« را ازبین برد ! </a:t>
            </a:r>
            <a:endParaRPr lang="en-US" sz="1200" kern="1200" dirty="0" smtClean="0">
              <a:solidFill>
                <a:schemeClr val="tx1"/>
              </a:solidFill>
              <a:effectLst/>
              <a:latin typeface="+mn-lt"/>
              <a:ea typeface="+mn-ea"/>
              <a:cs typeface="+mn-cs"/>
            </a:endParaRPr>
          </a:p>
          <a:p>
            <a:pPr rtl="1"/>
            <a:r>
              <a:rPr lang="fa-IR" sz="1200" kern="1200" dirty="0" smtClean="0">
                <a:solidFill>
                  <a:schemeClr val="tx1"/>
                </a:solidFill>
                <a:effectLst/>
                <a:latin typeface="+mn-lt"/>
                <a:ea typeface="+mn-ea"/>
                <a:cs typeface="+mn-cs"/>
              </a:rPr>
              <a:t>گرچه منتقدان آن را به عنوان کار غیر جدی به شدت رد کردند ، اما این طرح مورد تائید پرنس قرار گرفته بود.</a:t>
            </a:r>
            <a:endParaRPr lang="en-US" sz="1200" kern="1200" dirty="0" smtClean="0">
              <a:solidFill>
                <a:schemeClr val="tx1"/>
              </a:solidFill>
              <a:effectLst/>
              <a:latin typeface="+mn-lt"/>
              <a:ea typeface="+mn-ea"/>
              <a:cs typeface="+mn-cs"/>
            </a:endParaRPr>
          </a:p>
          <a:p>
            <a:endParaRPr lang="fa-IR" dirty="0"/>
          </a:p>
        </p:txBody>
      </p:sp>
      <p:sp>
        <p:nvSpPr>
          <p:cNvPr id="4" name="Slide Number Placeholder 3"/>
          <p:cNvSpPr>
            <a:spLocks noGrp="1"/>
          </p:cNvSpPr>
          <p:nvPr>
            <p:ph type="sldNum" sz="quarter" idx="10"/>
          </p:nvPr>
        </p:nvSpPr>
        <p:spPr/>
        <p:txBody>
          <a:bodyPr/>
          <a:lstStyle/>
          <a:p>
            <a:fld id="{DF62CB2D-DA6B-4A5D-A36B-F292C8B5A81E}" type="slidenum">
              <a:rPr lang="fa-IR" smtClean="0"/>
              <a:t>9</a:t>
            </a:fld>
            <a:endParaRPr lang="fa-IR"/>
          </a:p>
        </p:txBody>
      </p:sp>
    </p:spTree>
    <p:extLst>
      <p:ext uri="{BB962C8B-B14F-4D97-AF65-F5344CB8AC3E}">
        <p14:creationId xmlns:p14="http://schemas.microsoft.com/office/powerpoint/2010/main" val="23467464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DF62CB2D-DA6B-4A5D-A36B-F292C8B5A81E}" type="slidenum">
              <a:rPr lang="fa-IR" smtClean="0"/>
              <a:t>10</a:t>
            </a:fld>
            <a:endParaRPr lang="fa-IR"/>
          </a:p>
        </p:txBody>
      </p:sp>
    </p:spTree>
    <p:extLst>
      <p:ext uri="{BB962C8B-B14F-4D97-AF65-F5344CB8AC3E}">
        <p14:creationId xmlns:p14="http://schemas.microsoft.com/office/powerpoint/2010/main" val="35826023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57C09A71-3449-43C9-A2CC-8B91E4B66785}" type="datetimeFigureOut">
              <a:rPr lang="fa-IR" smtClean="0"/>
              <a:t>16/04/1441</a:t>
            </a:fld>
            <a:endParaRPr lang="fa-IR"/>
          </a:p>
        </p:txBody>
      </p:sp>
      <p:sp>
        <p:nvSpPr>
          <p:cNvPr id="5" name="Footer Placeholder 4"/>
          <p:cNvSpPr>
            <a:spLocks noGrp="1"/>
          </p:cNvSpPr>
          <p:nvPr>
            <p:ph type="ftr" sz="quarter" idx="11"/>
          </p:nvPr>
        </p:nvSpPr>
        <p:spPr>
          <a:xfrm>
            <a:off x="1876424" y="5410201"/>
            <a:ext cx="5124886" cy="365125"/>
          </a:xfrm>
        </p:spPr>
        <p:txBody>
          <a:bodyPr/>
          <a:lstStyle/>
          <a:p>
            <a:endParaRPr lang="fa-IR"/>
          </a:p>
        </p:txBody>
      </p:sp>
      <p:sp>
        <p:nvSpPr>
          <p:cNvPr id="6" name="Slide Number Placeholder 5"/>
          <p:cNvSpPr>
            <a:spLocks noGrp="1"/>
          </p:cNvSpPr>
          <p:nvPr>
            <p:ph type="sldNum" sz="quarter" idx="12"/>
          </p:nvPr>
        </p:nvSpPr>
        <p:spPr>
          <a:xfrm>
            <a:off x="9896911" y="5410199"/>
            <a:ext cx="771089" cy="365125"/>
          </a:xfrm>
        </p:spPr>
        <p:txBody>
          <a:bodyPr/>
          <a:lstStyle/>
          <a:p>
            <a:fld id="{B77CDB9C-B472-4BCE-BA83-0EF30E5B894A}" type="slidenum">
              <a:rPr lang="fa-IR" smtClean="0"/>
              <a:t>‹#›</a:t>
            </a:fld>
            <a:endParaRPr lang="fa-IR"/>
          </a:p>
        </p:txBody>
      </p:sp>
    </p:spTree>
    <p:extLst>
      <p:ext uri="{BB962C8B-B14F-4D97-AF65-F5344CB8AC3E}">
        <p14:creationId xmlns:p14="http://schemas.microsoft.com/office/powerpoint/2010/main" val="672472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C09A71-3449-43C9-A2CC-8B91E4B66785}"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77CDB9C-B472-4BCE-BA83-0EF30E5B894A}" type="slidenum">
              <a:rPr lang="fa-IR" smtClean="0"/>
              <a:t>‹#›</a:t>
            </a:fld>
            <a:endParaRPr lang="fa-IR"/>
          </a:p>
        </p:txBody>
      </p:sp>
    </p:spTree>
    <p:extLst>
      <p:ext uri="{BB962C8B-B14F-4D97-AF65-F5344CB8AC3E}">
        <p14:creationId xmlns:p14="http://schemas.microsoft.com/office/powerpoint/2010/main" val="4264406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C09A71-3449-43C9-A2CC-8B91E4B66785}"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77CDB9C-B472-4BCE-BA83-0EF30E5B894A}" type="slidenum">
              <a:rPr lang="fa-IR" smtClean="0"/>
              <a:t>‹#›</a:t>
            </a:fld>
            <a:endParaRPr lang="fa-IR"/>
          </a:p>
        </p:txBody>
      </p:sp>
    </p:spTree>
    <p:extLst>
      <p:ext uri="{BB962C8B-B14F-4D97-AF65-F5344CB8AC3E}">
        <p14:creationId xmlns:p14="http://schemas.microsoft.com/office/powerpoint/2010/main" val="29117865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C09A71-3449-43C9-A2CC-8B91E4B66785}"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77CDB9C-B472-4BCE-BA83-0EF30E5B894A}" type="slidenum">
              <a:rPr lang="fa-IR" smtClean="0"/>
              <a:t>‹#›</a:t>
            </a:fld>
            <a:endParaRPr lang="fa-IR"/>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094244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C09A71-3449-43C9-A2CC-8B91E4B66785}"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77CDB9C-B472-4BCE-BA83-0EF30E5B894A}" type="slidenum">
              <a:rPr lang="fa-IR" smtClean="0"/>
              <a:t>‹#›</a:t>
            </a:fld>
            <a:endParaRPr lang="fa-IR"/>
          </a:p>
        </p:txBody>
      </p:sp>
    </p:spTree>
    <p:extLst>
      <p:ext uri="{BB962C8B-B14F-4D97-AF65-F5344CB8AC3E}">
        <p14:creationId xmlns:p14="http://schemas.microsoft.com/office/powerpoint/2010/main" val="2014445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57C09A71-3449-43C9-A2CC-8B91E4B66785}" type="datetimeFigureOut">
              <a:rPr lang="fa-IR" smtClean="0"/>
              <a:t>16/04/1441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B77CDB9C-B472-4BCE-BA83-0EF30E5B894A}" type="slidenum">
              <a:rPr lang="fa-IR" smtClean="0"/>
              <a:t>‹#›</a:t>
            </a:fld>
            <a:endParaRPr lang="fa-IR"/>
          </a:p>
        </p:txBody>
      </p:sp>
    </p:spTree>
    <p:extLst>
      <p:ext uri="{BB962C8B-B14F-4D97-AF65-F5344CB8AC3E}">
        <p14:creationId xmlns:p14="http://schemas.microsoft.com/office/powerpoint/2010/main" val="3357436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57C09A71-3449-43C9-A2CC-8B91E4B66785}" type="datetimeFigureOut">
              <a:rPr lang="fa-IR" smtClean="0"/>
              <a:t>16/04/1441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B77CDB9C-B472-4BCE-BA83-0EF30E5B894A}" type="slidenum">
              <a:rPr lang="fa-IR" smtClean="0"/>
              <a:t>‹#›</a:t>
            </a:fld>
            <a:endParaRPr lang="fa-IR"/>
          </a:p>
        </p:txBody>
      </p:sp>
    </p:spTree>
    <p:extLst>
      <p:ext uri="{BB962C8B-B14F-4D97-AF65-F5344CB8AC3E}">
        <p14:creationId xmlns:p14="http://schemas.microsoft.com/office/powerpoint/2010/main" val="14888254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7C09A71-3449-43C9-A2CC-8B91E4B66785}"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77CDB9C-B472-4BCE-BA83-0EF30E5B894A}" type="slidenum">
              <a:rPr lang="fa-IR" smtClean="0"/>
              <a:t>‹#›</a:t>
            </a:fld>
            <a:endParaRPr lang="fa-IR"/>
          </a:p>
        </p:txBody>
      </p:sp>
    </p:spTree>
    <p:extLst>
      <p:ext uri="{BB962C8B-B14F-4D97-AF65-F5344CB8AC3E}">
        <p14:creationId xmlns:p14="http://schemas.microsoft.com/office/powerpoint/2010/main" val="20003274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7C09A71-3449-43C9-A2CC-8B91E4B66785}"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77CDB9C-B472-4BCE-BA83-0EF30E5B894A}" type="slidenum">
              <a:rPr lang="fa-IR" smtClean="0"/>
              <a:t>‹#›</a:t>
            </a:fld>
            <a:endParaRPr lang="fa-IR"/>
          </a:p>
        </p:txBody>
      </p:sp>
    </p:spTree>
    <p:extLst>
      <p:ext uri="{BB962C8B-B14F-4D97-AF65-F5344CB8AC3E}">
        <p14:creationId xmlns:p14="http://schemas.microsoft.com/office/powerpoint/2010/main" val="4026335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7C09A71-3449-43C9-A2CC-8B91E4B66785}"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77CDB9C-B472-4BCE-BA83-0EF30E5B894A}" type="slidenum">
              <a:rPr lang="fa-IR" smtClean="0"/>
              <a:t>‹#›</a:t>
            </a:fld>
            <a:endParaRPr lang="fa-IR"/>
          </a:p>
        </p:txBody>
      </p:sp>
    </p:spTree>
    <p:extLst>
      <p:ext uri="{BB962C8B-B14F-4D97-AF65-F5344CB8AC3E}">
        <p14:creationId xmlns:p14="http://schemas.microsoft.com/office/powerpoint/2010/main" val="388648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C09A71-3449-43C9-A2CC-8B91E4B66785}" type="datetimeFigureOut">
              <a:rPr lang="fa-IR" smtClean="0"/>
              <a:t>16/04/1441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77CDB9C-B472-4BCE-BA83-0EF30E5B894A}" type="slidenum">
              <a:rPr lang="fa-IR" smtClean="0"/>
              <a:t>‹#›</a:t>
            </a:fld>
            <a:endParaRPr lang="fa-IR"/>
          </a:p>
        </p:txBody>
      </p:sp>
    </p:spTree>
    <p:extLst>
      <p:ext uri="{BB962C8B-B14F-4D97-AF65-F5344CB8AC3E}">
        <p14:creationId xmlns:p14="http://schemas.microsoft.com/office/powerpoint/2010/main" val="984351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7C09A71-3449-43C9-A2CC-8B91E4B66785}"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77CDB9C-B472-4BCE-BA83-0EF30E5B894A}" type="slidenum">
              <a:rPr lang="fa-IR" smtClean="0"/>
              <a:t>‹#›</a:t>
            </a:fld>
            <a:endParaRPr lang="fa-IR"/>
          </a:p>
        </p:txBody>
      </p:sp>
    </p:spTree>
    <p:extLst>
      <p:ext uri="{BB962C8B-B14F-4D97-AF65-F5344CB8AC3E}">
        <p14:creationId xmlns:p14="http://schemas.microsoft.com/office/powerpoint/2010/main" val="3732277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7C09A71-3449-43C9-A2CC-8B91E4B66785}" type="datetimeFigureOut">
              <a:rPr lang="fa-IR" smtClean="0"/>
              <a:t>16/04/1441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B77CDB9C-B472-4BCE-BA83-0EF30E5B894A}" type="slidenum">
              <a:rPr lang="fa-IR" smtClean="0"/>
              <a:t>‹#›</a:t>
            </a:fld>
            <a:endParaRPr lang="fa-IR"/>
          </a:p>
        </p:txBody>
      </p:sp>
    </p:spTree>
    <p:extLst>
      <p:ext uri="{BB962C8B-B14F-4D97-AF65-F5344CB8AC3E}">
        <p14:creationId xmlns:p14="http://schemas.microsoft.com/office/powerpoint/2010/main" val="1643351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7C09A71-3449-43C9-A2CC-8B91E4B66785}" type="datetimeFigureOut">
              <a:rPr lang="fa-IR" smtClean="0"/>
              <a:t>16/04/1441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B77CDB9C-B472-4BCE-BA83-0EF30E5B894A}" type="slidenum">
              <a:rPr lang="fa-IR" smtClean="0"/>
              <a:t>‹#›</a:t>
            </a:fld>
            <a:endParaRPr lang="fa-IR"/>
          </a:p>
        </p:txBody>
      </p:sp>
    </p:spTree>
    <p:extLst>
      <p:ext uri="{BB962C8B-B14F-4D97-AF65-F5344CB8AC3E}">
        <p14:creationId xmlns:p14="http://schemas.microsoft.com/office/powerpoint/2010/main" val="1325156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C09A71-3449-43C9-A2CC-8B91E4B66785}" type="datetimeFigureOut">
              <a:rPr lang="fa-IR" smtClean="0"/>
              <a:t>16/04/1441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B77CDB9C-B472-4BCE-BA83-0EF30E5B894A}" type="slidenum">
              <a:rPr lang="fa-IR" smtClean="0"/>
              <a:t>‹#›</a:t>
            </a:fld>
            <a:endParaRPr lang="fa-IR"/>
          </a:p>
        </p:txBody>
      </p:sp>
    </p:spTree>
    <p:extLst>
      <p:ext uri="{BB962C8B-B14F-4D97-AF65-F5344CB8AC3E}">
        <p14:creationId xmlns:p14="http://schemas.microsoft.com/office/powerpoint/2010/main" val="40534732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C09A71-3449-43C9-A2CC-8B91E4B66785}"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77CDB9C-B472-4BCE-BA83-0EF30E5B894A}" type="slidenum">
              <a:rPr lang="fa-IR" smtClean="0"/>
              <a:t>‹#›</a:t>
            </a:fld>
            <a:endParaRPr lang="fa-IR"/>
          </a:p>
        </p:txBody>
      </p:sp>
    </p:spTree>
    <p:extLst>
      <p:ext uri="{BB962C8B-B14F-4D97-AF65-F5344CB8AC3E}">
        <p14:creationId xmlns:p14="http://schemas.microsoft.com/office/powerpoint/2010/main" val="2559258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C09A71-3449-43C9-A2CC-8B91E4B66785}" type="datetimeFigureOut">
              <a:rPr lang="fa-IR" smtClean="0"/>
              <a:t>16/04/1441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77CDB9C-B472-4BCE-BA83-0EF30E5B894A}" type="slidenum">
              <a:rPr lang="fa-IR" smtClean="0"/>
              <a:t>‹#›</a:t>
            </a:fld>
            <a:endParaRPr lang="fa-IR"/>
          </a:p>
        </p:txBody>
      </p:sp>
    </p:spTree>
    <p:extLst>
      <p:ext uri="{BB962C8B-B14F-4D97-AF65-F5344CB8AC3E}">
        <p14:creationId xmlns:p14="http://schemas.microsoft.com/office/powerpoint/2010/main" val="1988461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57C09A71-3449-43C9-A2CC-8B91E4B66785}" type="datetimeFigureOut">
              <a:rPr lang="fa-IR" smtClean="0"/>
              <a:t>16/04/1441</a:t>
            </a:fld>
            <a:endParaRPr lang="fa-IR"/>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B77CDB9C-B472-4BCE-BA83-0EF30E5B894A}" type="slidenum">
              <a:rPr lang="fa-IR" smtClean="0"/>
              <a:t>‹#›</a:t>
            </a:fld>
            <a:endParaRPr lang="fa-IR"/>
          </a:p>
        </p:txBody>
      </p:sp>
    </p:spTree>
    <p:extLst>
      <p:ext uri="{BB962C8B-B14F-4D97-AF65-F5344CB8AC3E}">
        <p14:creationId xmlns:p14="http://schemas.microsoft.com/office/powerpoint/2010/main" val="2089079489"/>
      </p:ext>
    </p:extLst>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 id="2147483795" r:id="rId15"/>
    <p:sldLayoutId id="2147483796" r:id="rId16"/>
    <p:sldLayoutId id="2147483797" r:id="rId17"/>
  </p:sldLayoutIdLst>
  <p:txStyles>
    <p:titleStyle>
      <a:lvl1pPr algn="l" defTabSz="914400" rtl="1"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r" defTabSz="914400" rtl="1"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r" defTabSz="914400" rtl="1"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emf"/><Relationship Id="rId4" Type="http://schemas.openxmlformats.org/officeDocument/2006/relationships/customXml" Target="../ink/ink1.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g"/><Relationship Id="rId10" Type="http://schemas.openxmlformats.org/officeDocument/2006/relationships/image" Target="../media/image15.png"/><Relationship Id="rId4" Type="http://schemas.openxmlformats.org/officeDocument/2006/relationships/image" Target="../media/image9.jpg"/><Relationship Id="rId9" Type="http://schemas.openxmlformats.org/officeDocument/2006/relationships/image" Target="../media/image14.jpg"/></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38282" y="2829024"/>
            <a:ext cx="7582018" cy="769441"/>
          </a:xfrm>
          <a:prstGeom prst="rect">
            <a:avLst/>
          </a:prstGeom>
          <a:noFill/>
        </p:spPr>
        <p:txBody>
          <a:bodyPr wrap="square" rtlCol="1">
            <a:spAutoFit/>
          </a:bodyPr>
          <a:lstStyle/>
          <a:p>
            <a:pPr algn="ctr"/>
            <a:r>
              <a:rPr lang="fa-IR" sz="4400" dirty="0" smtClean="0">
                <a:cs typeface="B Homa" panose="00000400000000000000" pitchFamily="2" charset="-78"/>
              </a:rPr>
              <a:t>معرفی و تحلیل </a:t>
            </a:r>
            <a:r>
              <a:rPr lang="fa-IR" sz="4400" dirty="0" smtClean="0">
                <a:cs typeface="B Homa" panose="00000400000000000000" pitchFamily="2" charset="-78"/>
              </a:rPr>
              <a:t>میدان پترنوستر لندن </a:t>
            </a:r>
            <a:endParaRPr lang="fa-IR" sz="4400" dirty="0">
              <a:cs typeface="B Homa" panose="00000400000000000000" pitchFamily="2" charset="-78"/>
            </a:endParaRPr>
          </a:p>
        </p:txBody>
      </p:sp>
    </p:spTree>
    <p:extLst>
      <p:ext uri="{BB962C8B-B14F-4D97-AF65-F5344CB8AC3E}">
        <p14:creationId xmlns:p14="http://schemas.microsoft.com/office/powerpoint/2010/main" val="36307262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17381" y="0"/>
            <a:ext cx="1863714" cy="817852"/>
          </a:xfrm>
        </p:spPr>
        <p:txBody>
          <a:bodyPr>
            <a:noAutofit/>
          </a:bodyPr>
          <a:lstStyle/>
          <a:p>
            <a:r>
              <a:rPr lang="fa-IR" sz="3200" b="1" dirty="0">
                <a:solidFill>
                  <a:schemeClr val="bg1"/>
                </a:solidFill>
                <a:cs typeface="B Homa" panose="00000400000000000000" pitchFamily="2" charset="-78"/>
              </a:rPr>
              <a:t>طرح </a:t>
            </a:r>
            <a:r>
              <a:rPr lang="fa-IR" sz="3200" b="1" dirty="0" smtClean="0">
                <a:solidFill>
                  <a:schemeClr val="bg1"/>
                </a:solidFill>
                <a:cs typeface="B Homa" panose="00000400000000000000" pitchFamily="2" charset="-78"/>
              </a:rPr>
              <a:t>چهارم</a:t>
            </a:r>
            <a:endParaRPr lang="fa-IR" sz="3200" b="1" dirty="0">
              <a:solidFill>
                <a:schemeClr val="bg1"/>
              </a:solidFill>
              <a:cs typeface="B Homa" panose="00000400000000000000" pitchFamily="2" charset="-78"/>
            </a:endParaRPr>
          </a:p>
        </p:txBody>
      </p:sp>
      <p:sp>
        <p:nvSpPr>
          <p:cNvPr id="4" name="Rectangle 3"/>
          <p:cNvSpPr/>
          <p:nvPr/>
        </p:nvSpPr>
        <p:spPr>
          <a:xfrm>
            <a:off x="177800" y="-12700"/>
            <a:ext cx="9796193" cy="1708160"/>
          </a:xfrm>
          <a:prstGeom prst="rect">
            <a:avLst/>
          </a:prstGeom>
        </p:spPr>
        <p:txBody>
          <a:bodyPr wrap="square">
            <a:spAutoFit/>
          </a:bodyPr>
          <a:lstStyle/>
          <a:p>
            <a:pPr algn="just">
              <a:lnSpc>
                <a:spcPct val="150000"/>
              </a:lnSpc>
            </a:pPr>
            <a:r>
              <a:rPr lang="fa-IR" sz="2400" dirty="0">
                <a:solidFill>
                  <a:schemeClr val="bg1"/>
                </a:solidFill>
                <a:cs typeface="B Homa" panose="00000400000000000000" pitchFamily="2" charset="-78"/>
              </a:rPr>
              <a:t>در سال 1995 </a:t>
            </a:r>
            <a:r>
              <a:rPr lang="en-US" sz="2400" dirty="0" smtClean="0">
                <a:solidFill>
                  <a:schemeClr val="bg1"/>
                </a:solidFill>
                <a:cs typeface="B Homa" panose="00000400000000000000" pitchFamily="2" charset="-78"/>
              </a:rPr>
              <a:t> M.E.C </a:t>
            </a:r>
            <a:r>
              <a:rPr lang="fa-IR" sz="2400" dirty="0" smtClean="0">
                <a:solidFill>
                  <a:schemeClr val="bg1"/>
                </a:solidFill>
                <a:cs typeface="B Homa" panose="00000400000000000000" pitchFamily="2" charset="-78"/>
              </a:rPr>
              <a:t>سهم </a:t>
            </a:r>
            <a:r>
              <a:rPr lang="fa-IR" sz="2400" dirty="0">
                <a:solidFill>
                  <a:schemeClr val="bg1"/>
                </a:solidFill>
                <a:cs typeface="B Homa" panose="00000400000000000000" pitchFamily="2" charset="-78"/>
              </a:rPr>
              <a:t>سایر شرکا از زمین را خریداری کرده  </a:t>
            </a:r>
            <a:r>
              <a:rPr lang="fa-IR" sz="2400" u="sng" dirty="0" smtClean="0">
                <a:solidFill>
                  <a:schemeClr val="bg1"/>
                </a:solidFill>
                <a:cs typeface="B Homa" panose="00000400000000000000" pitchFamily="2" charset="-78"/>
              </a:rPr>
              <a:t>ویلیام ویلتفیلد </a:t>
            </a:r>
            <a:r>
              <a:rPr lang="fa-IR" sz="2400" dirty="0" smtClean="0">
                <a:solidFill>
                  <a:schemeClr val="bg1"/>
                </a:solidFill>
                <a:cs typeface="B Homa" panose="00000400000000000000" pitchFamily="2" charset="-78"/>
              </a:rPr>
              <a:t>را </a:t>
            </a:r>
            <a:r>
              <a:rPr lang="fa-IR" sz="2400" dirty="0">
                <a:solidFill>
                  <a:schemeClr val="bg1"/>
                </a:solidFill>
                <a:cs typeface="B Homa" panose="00000400000000000000" pitchFamily="2" charset="-78"/>
              </a:rPr>
              <a:t>به عنوان مسئول طرح منصوب کرد. طرح وی در سال 1996 به تصویب رسید .</a:t>
            </a:r>
          </a:p>
          <a:p>
            <a:pPr algn="just">
              <a:lnSpc>
                <a:spcPct val="150000"/>
              </a:lnSpc>
            </a:pPr>
            <a:r>
              <a:rPr lang="fa-IR" sz="2400" dirty="0">
                <a:solidFill>
                  <a:schemeClr val="bg1"/>
                </a:solidFill>
                <a:cs typeface="B Homa" panose="00000400000000000000" pitchFamily="2" charset="-78"/>
              </a:rPr>
              <a:t>تخریب پروژه هولفورد تا 1999 طول کشید. و در سال 2003 پروژه جدید به اتمام رسید . </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3941" y="1695460"/>
            <a:ext cx="5885018" cy="4800371"/>
          </a:xfrm>
          <a:prstGeom prst="roundRect">
            <a:avLst>
              <a:gd name="adj" fmla="val 4167"/>
            </a:avLst>
          </a:prstGeom>
          <a:solidFill>
            <a:srgbClr val="FFFFFF"/>
          </a:solidFill>
          <a:ln w="76200" cap="sq">
            <a:solidFill>
              <a:srgbClr val="2E7217"/>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Rectangle 2"/>
          <p:cNvSpPr/>
          <p:nvPr/>
        </p:nvSpPr>
        <p:spPr>
          <a:xfrm>
            <a:off x="8188959" y="6126499"/>
            <a:ext cx="3313791" cy="369332"/>
          </a:xfrm>
          <a:prstGeom prst="rect">
            <a:avLst/>
          </a:prstGeom>
        </p:spPr>
        <p:txBody>
          <a:bodyPr wrap="none">
            <a:spAutoFit/>
          </a:bodyPr>
          <a:lstStyle/>
          <a:p>
            <a:r>
              <a:rPr lang="en-US" dirty="0">
                <a:latin typeface="arial" panose="020B0604020202020204" pitchFamily="34" charset="0"/>
              </a:rPr>
              <a:t>www.</a:t>
            </a:r>
            <a:r>
              <a:rPr lang="en-US" b="1" dirty="0">
                <a:latin typeface="arial" panose="020B0604020202020204" pitchFamily="34" charset="0"/>
              </a:rPr>
              <a:t>paternoster</a:t>
            </a:r>
            <a:r>
              <a:rPr lang="en-US" dirty="0">
                <a:latin typeface="arial" panose="020B0604020202020204" pitchFamily="34" charset="0"/>
              </a:rPr>
              <a:t>london.co.uk</a:t>
            </a:r>
            <a:endParaRPr lang="fa-IR" dirty="0"/>
          </a:p>
        </p:txBody>
      </p:sp>
    </p:spTree>
    <p:extLst>
      <p:ext uri="{BB962C8B-B14F-4D97-AF65-F5344CB8AC3E}">
        <p14:creationId xmlns:p14="http://schemas.microsoft.com/office/powerpoint/2010/main" val="1535865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heel(1)">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34662" y="220745"/>
            <a:ext cx="10405241" cy="1477328"/>
          </a:xfrm>
          <a:prstGeom prst="rect">
            <a:avLst/>
          </a:prstGeom>
        </p:spPr>
        <p:txBody>
          <a:bodyPr wrap="square">
            <a:spAutoFit/>
          </a:bodyPr>
          <a:lstStyle/>
          <a:p>
            <a:pPr algn="just">
              <a:lnSpc>
                <a:spcPct val="200000"/>
              </a:lnSpc>
            </a:pPr>
            <a:r>
              <a:rPr lang="fa-IR" sz="2400" dirty="0">
                <a:solidFill>
                  <a:schemeClr val="bg1"/>
                </a:solidFill>
                <a:cs typeface="B Homa" panose="00000400000000000000" pitchFamily="2" charset="-78"/>
              </a:rPr>
              <a:t>طرح از یک میدان </a:t>
            </a:r>
            <a:r>
              <a:rPr lang="fa-IR" sz="2400" dirty="0" smtClean="0">
                <a:solidFill>
                  <a:schemeClr val="bg1"/>
                </a:solidFill>
                <a:cs typeface="B Homa" panose="00000400000000000000" pitchFamily="2" charset="-78"/>
              </a:rPr>
              <a:t>مرکزی </a:t>
            </a:r>
            <a:r>
              <a:rPr lang="fa-IR" sz="2400" dirty="0">
                <a:solidFill>
                  <a:schemeClr val="bg1"/>
                </a:solidFill>
                <a:cs typeface="B Homa" panose="00000400000000000000" pitchFamily="2" charset="-78"/>
              </a:rPr>
              <a:t>و تعدادی پیاده راه تشکیل می شود که میدان را به کلیسا سن پل و ایستگاه زیر زمینی و خیابان نیوگیت متصل می کند </a:t>
            </a: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15195" t="6992" r="20058" b="58309"/>
          <a:stretch/>
        </p:blipFill>
        <p:spPr>
          <a:xfrm>
            <a:off x="407963" y="1017563"/>
            <a:ext cx="7427742" cy="5554077"/>
          </a:xfrm>
          <a:prstGeom prst="roundRect">
            <a:avLst>
              <a:gd name="adj" fmla="val 4167"/>
            </a:avLst>
          </a:prstGeom>
          <a:solidFill>
            <a:srgbClr val="FFFFFF"/>
          </a:solidFill>
          <a:ln w="76200" cap="sq">
            <a:solidFill>
              <a:srgbClr val="2E7217"/>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TextBox 4"/>
          <p:cNvSpPr txBox="1"/>
          <p:nvPr/>
        </p:nvSpPr>
        <p:spPr>
          <a:xfrm>
            <a:off x="8835554" y="6488668"/>
            <a:ext cx="3199915" cy="369332"/>
          </a:xfrm>
          <a:prstGeom prst="rect">
            <a:avLst/>
          </a:prstGeom>
          <a:noFill/>
        </p:spPr>
        <p:txBody>
          <a:bodyPr wrap="none" rtlCol="1">
            <a:spAutoFit/>
          </a:bodyPr>
          <a:lstStyle/>
          <a:p>
            <a:pPr algn="l" rtl="0"/>
            <a:r>
              <a:rPr lang="fa-IR" dirty="0" smtClean="0">
                <a:solidFill>
                  <a:schemeClr val="bg1"/>
                </a:solidFill>
                <a:cs typeface="B Homa" panose="00000400000000000000" pitchFamily="2" charset="-78"/>
              </a:rPr>
              <a:t>جان لنگ، طراحی شهرها ،333:1391   </a:t>
            </a:r>
            <a:endParaRPr lang="fa-IR" dirty="0">
              <a:solidFill>
                <a:schemeClr val="bg1"/>
              </a:solidFill>
              <a:cs typeface="B Homa" panose="00000400000000000000" pitchFamily="2" charset="-78"/>
            </a:endParaRPr>
          </a:p>
        </p:txBody>
      </p:sp>
    </p:spTree>
    <p:extLst>
      <p:ext uri="{BB962C8B-B14F-4D97-AF65-F5344CB8AC3E}">
        <p14:creationId xmlns:p14="http://schemas.microsoft.com/office/powerpoint/2010/main" val="1291943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93920" y="715990"/>
            <a:ext cx="6808763" cy="998806"/>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 name="Title 1"/>
          <p:cNvSpPr>
            <a:spLocks noGrp="1"/>
          </p:cNvSpPr>
          <p:nvPr>
            <p:ph type="title"/>
          </p:nvPr>
        </p:nvSpPr>
        <p:spPr>
          <a:xfrm>
            <a:off x="4693920" y="896944"/>
            <a:ext cx="7383833" cy="817852"/>
          </a:xfrm>
        </p:spPr>
        <p:txBody>
          <a:bodyPr>
            <a:noAutofit/>
          </a:bodyPr>
          <a:lstStyle/>
          <a:p>
            <a:r>
              <a:rPr lang="fa-IR" sz="3200" b="1" dirty="0">
                <a:solidFill>
                  <a:schemeClr val="bg1"/>
                </a:solidFill>
                <a:cs typeface="B Homa" panose="00000400000000000000" pitchFamily="2" charset="-78"/>
              </a:rPr>
              <a:t>مقایسه طرح سیمپسون باطرح ویلیام ویلتفیلد </a:t>
            </a:r>
          </a:p>
        </p:txBody>
      </p:sp>
      <p:sp>
        <p:nvSpPr>
          <p:cNvPr id="5" name="Isosceles Triangle 4"/>
          <p:cNvSpPr/>
          <p:nvPr/>
        </p:nvSpPr>
        <p:spPr>
          <a:xfrm rot="16200000">
            <a:off x="3834620" y="855492"/>
            <a:ext cx="998808" cy="719798"/>
          </a:xfrm>
          <a:prstGeom prst="triangle">
            <a:avLst>
              <a:gd name="adj" fmla="val 48591"/>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5195" t="6992" r="20058" b="58309"/>
          <a:stretch/>
        </p:blipFill>
        <p:spPr>
          <a:xfrm>
            <a:off x="6134100" y="1982081"/>
            <a:ext cx="5219114" cy="3902580"/>
          </a:xfrm>
          <a:prstGeom prst="roundRect">
            <a:avLst>
              <a:gd name="adj" fmla="val 4167"/>
            </a:avLst>
          </a:prstGeom>
          <a:solidFill>
            <a:srgbClr val="FFFFFF"/>
          </a:solidFill>
          <a:ln w="76200" cap="sq">
            <a:solidFill>
              <a:srgbClr val="2E7217"/>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10836" t="11997" r="7576" b="56566"/>
          <a:stretch/>
        </p:blipFill>
        <p:spPr>
          <a:xfrm>
            <a:off x="549226" y="1987649"/>
            <a:ext cx="5219114" cy="3897012"/>
          </a:xfrm>
          <a:prstGeom prst="roundRect">
            <a:avLst>
              <a:gd name="adj" fmla="val 4167"/>
            </a:avLst>
          </a:prstGeom>
          <a:solidFill>
            <a:srgbClr val="FFFFFF"/>
          </a:solidFill>
          <a:ln w="76200" cap="sq">
            <a:solidFill>
              <a:srgbClr val="2E7217"/>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8" name="TextBox 7"/>
          <p:cNvSpPr txBox="1"/>
          <p:nvPr/>
        </p:nvSpPr>
        <p:spPr>
          <a:xfrm>
            <a:off x="117987" y="6328675"/>
            <a:ext cx="3199915" cy="369332"/>
          </a:xfrm>
          <a:prstGeom prst="rect">
            <a:avLst/>
          </a:prstGeom>
          <a:noFill/>
        </p:spPr>
        <p:txBody>
          <a:bodyPr wrap="none" rtlCol="1">
            <a:spAutoFit/>
          </a:bodyPr>
          <a:lstStyle/>
          <a:p>
            <a:pPr algn="l" rtl="0"/>
            <a:r>
              <a:rPr lang="fa-IR" dirty="0" smtClean="0">
                <a:solidFill>
                  <a:schemeClr val="bg1"/>
                </a:solidFill>
                <a:cs typeface="B Homa" panose="00000400000000000000" pitchFamily="2" charset="-78"/>
              </a:rPr>
              <a:t>جان لنگ، طراحی شهرها ،333:1391   </a:t>
            </a:r>
            <a:endParaRPr lang="fa-IR" dirty="0">
              <a:solidFill>
                <a:schemeClr val="bg1"/>
              </a:solidFill>
              <a:cs typeface="B Homa" panose="00000400000000000000" pitchFamily="2" charset="-78"/>
            </a:endParaRPr>
          </a:p>
        </p:txBody>
      </p:sp>
    </p:spTree>
    <p:extLst>
      <p:ext uri="{BB962C8B-B14F-4D97-AF65-F5344CB8AC3E}">
        <p14:creationId xmlns:p14="http://schemas.microsoft.com/office/powerpoint/2010/main" val="2141478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013" y="-31536"/>
            <a:ext cx="2475664" cy="817852"/>
          </a:xfrm>
        </p:spPr>
        <p:txBody>
          <a:bodyPr>
            <a:noAutofit/>
          </a:bodyPr>
          <a:lstStyle/>
          <a:p>
            <a:r>
              <a:rPr lang="fa-IR" sz="2800" b="1" dirty="0">
                <a:solidFill>
                  <a:schemeClr val="bg1"/>
                </a:solidFill>
                <a:cs typeface="B Homa" panose="00000400000000000000" pitchFamily="2" charset="-78"/>
              </a:rPr>
              <a:t>خصوصیات طرح</a:t>
            </a:r>
          </a:p>
        </p:txBody>
      </p:sp>
      <p:sp>
        <p:nvSpPr>
          <p:cNvPr id="5" name="Rectangle 4"/>
          <p:cNvSpPr/>
          <p:nvPr/>
        </p:nvSpPr>
        <p:spPr>
          <a:xfrm>
            <a:off x="1446174" y="400654"/>
            <a:ext cx="8827363" cy="3046988"/>
          </a:xfrm>
          <a:prstGeom prst="rect">
            <a:avLst/>
          </a:prstGeom>
        </p:spPr>
        <p:txBody>
          <a:bodyPr wrap="square">
            <a:spAutoFit/>
          </a:bodyPr>
          <a:lstStyle/>
          <a:p>
            <a:pPr algn="just">
              <a:lnSpc>
                <a:spcPct val="200000"/>
              </a:lnSpc>
            </a:pPr>
            <a:r>
              <a:rPr lang="fa-IR" sz="2400" dirty="0" smtClean="0">
                <a:solidFill>
                  <a:schemeClr val="bg1"/>
                </a:solidFill>
                <a:cs typeface="B Homa" panose="00000400000000000000" pitchFamily="2" charset="-78"/>
              </a:rPr>
              <a:t>طراحی </a:t>
            </a:r>
            <a:r>
              <a:rPr lang="fa-IR" sz="2400" dirty="0">
                <a:solidFill>
                  <a:schemeClr val="bg1"/>
                </a:solidFill>
                <a:cs typeface="B Homa" panose="00000400000000000000" pitchFamily="2" charset="-78"/>
              </a:rPr>
              <a:t>شهر به سبک نوسنتی است</a:t>
            </a:r>
          </a:p>
          <a:p>
            <a:pPr algn="just">
              <a:lnSpc>
                <a:spcPct val="200000"/>
              </a:lnSpc>
            </a:pPr>
            <a:r>
              <a:rPr lang="fa-IR" sz="2400" dirty="0">
                <a:solidFill>
                  <a:schemeClr val="bg1"/>
                </a:solidFill>
                <a:cs typeface="B Homa" panose="00000400000000000000" pitchFamily="2" charset="-78"/>
              </a:rPr>
              <a:t>در طرح جامع سعی شده با به کار بدن مصالح سنگ و آجر طرح کریستوفر ورن </a:t>
            </a:r>
            <a:r>
              <a:rPr lang="fa-IR" sz="2400" dirty="0" smtClean="0">
                <a:solidFill>
                  <a:schemeClr val="bg1"/>
                </a:solidFill>
                <a:cs typeface="B Homa" panose="00000400000000000000" pitchFamily="2" charset="-78"/>
              </a:rPr>
              <a:t>چپتر </a:t>
            </a:r>
            <a:r>
              <a:rPr lang="fa-IR" sz="2400" dirty="0">
                <a:solidFill>
                  <a:schemeClr val="bg1"/>
                </a:solidFill>
                <a:cs typeface="B Homa" panose="00000400000000000000" pitchFamily="2" charset="-78"/>
              </a:rPr>
              <a:t>هوس </a:t>
            </a:r>
            <a:r>
              <a:rPr lang="fa-IR" sz="2400" dirty="0" smtClean="0">
                <a:solidFill>
                  <a:schemeClr val="bg1"/>
                </a:solidFill>
                <a:cs typeface="B Homa" panose="00000400000000000000" pitchFamily="2" charset="-78"/>
              </a:rPr>
              <a:t>کلیسا </a:t>
            </a:r>
            <a:r>
              <a:rPr lang="fa-IR" sz="2400" dirty="0">
                <a:solidFill>
                  <a:schemeClr val="bg1"/>
                </a:solidFill>
                <a:cs typeface="B Homa" panose="00000400000000000000" pitchFamily="2" charset="-78"/>
              </a:rPr>
              <a:t>هماهنگی و انسجام بصری طرح را با کلیسای سن پل بر قرار کند.</a:t>
            </a:r>
          </a:p>
          <a:p>
            <a:pPr algn="just">
              <a:lnSpc>
                <a:spcPct val="200000"/>
              </a:lnSpc>
            </a:pPr>
            <a:endParaRPr lang="fa-IR" sz="2400" dirty="0">
              <a:solidFill>
                <a:schemeClr val="bg1"/>
              </a:solidFill>
              <a:cs typeface="B Homa" panose="00000400000000000000" pitchFamily="2" charset="-78"/>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920" y="830384"/>
            <a:ext cx="5295987" cy="5811716"/>
          </a:xfrm>
          <a:prstGeom prst="roundRect">
            <a:avLst>
              <a:gd name="adj" fmla="val 4167"/>
            </a:avLst>
          </a:prstGeom>
          <a:solidFill>
            <a:srgbClr val="FFFFFF"/>
          </a:solidFill>
          <a:ln w="76200" cap="sq">
            <a:solidFill>
              <a:srgbClr val="2E7217"/>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5026" y="1880313"/>
            <a:ext cx="6167821" cy="3905579"/>
          </a:xfrm>
          <a:prstGeom prst="roundRect">
            <a:avLst>
              <a:gd name="adj" fmla="val 4167"/>
            </a:avLst>
          </a:prstGeom>
          <a:solidFill>
            <a:srgbClr val="FFFFFF"/>
          </a:solidFill>
          <a:ln w="76200" cap="sq">
            <a:solidFill>
              <a:srgbClr val="2E7217"/>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8" name="Rectangle 7"/>
          <p:cNvSpPr/>
          <p:nvPr/>
        </p:nvSpPr>
        <p:spPr>
          <a:xfrm>
            <a:off x="8858215" y="6272768"/>
            <a:ext cx="2300630" cy="369332"/>
          </a:xfrm>
          <a:prstGeom prst="rect">
            <a:avLst/>
          </a:prstGeom>
        </p:spPr>
        <p:txBody>
          <a:bodyPr wrap="none">
            <a:spAutoFit/>
          </a:bodyPr>
          <a:lstStyle/>
          <a:p>
            <a:r>
              <a:rPr lang="en-US" dirty="0">
                <a:solidFill>
                  <a:srgbClr val="00802A"/>
                </a:solidFill>
                <a:latin typeface="arial" panose="020B0604020202020204" pitchFamily="34" charset="0"/>
              </a:rPr>
              <a:t>en.wikipedia.org/wiki</a:t>
            </a:r>
            <a:endParaRPr lang="fa-IR" dirty="0"/>
          </a:p>
        </p:txBody>
      </p:sp>
      <p:sp>
        <p:nvSpPr>
          <p:cNvPr id="9" name="Rectangle 8"/>
          <p:cNvSpPr/>
          <p:nvPr/>
        </p:nvSpPr>
        <p:spPr>
          <a:xfrm>
            <a:off x="109920" y="846769"/>
            <a:ext cx="3313791" cy="369332"/>
          </a:xfrm>
          <a:prstGeom prst="rect">
            <a:avLst/>
          </a:prstGeom>
        </p:spPr>
        <p:txBody>
          <a:bodyPr wrap="none">
            <a:spAutoFit/>
          </a:bodyPr>
          <a:lstStyle/>
          <a:p>
            <a:r>
              <a:rPr lang="en-US" dirty="0">
                <a:solidFill>
                  <a:srgbClr val="00802A"/>
                </a:solidFill>
                <a:latin typeface="arial" panose="020B0604020202020204" pitchFamily="34" charset="0"/>
              </a:rPr>
              <a:t>www.</a:t>
            </a:r>
            <a:r>
              <a:rPr lang="en-US" b="1" dirty="0">
                <a:solidFill>
                  <a:srgbClr val="00802A"/>
                </a:solidFill>
                <a:latin typeface="arial" panose="020B0604020202020204" pitchFamily="34" charset="0"/>
              </a:rPr>
              <a:t>paternoster</a:t>
            </a:r>
            <a:r>
              <a:rPr lang="en-US" dirty="0">
                <a:solidFill>
                  <a:srgbClr val="00802A"/>
                </a:solidFill>
                <a:latin typeface="arial" panose="020B0604020202020204" pitchFamily="34" charset="0"/>
              </a:rPr>
              <a:t>london.co.uk</a:t>
            </a:r>
            <a:endParaRPr lang="fa-IR" dirty="0"/>
          </a:p>
        </p:txBody>
      </p:sp>
    </p:spTree>
    <p:extLst>
      <p:ext uri="{BB962C8B-B14F-4D97-AF65-F5344CB8AC3E}">
        <p14:creationId xmlns:p14="http://schemas.microsoft.com/office/powerpoint/2010/main" val="2643798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additive="base">
                                        <p:cTn id="14"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heel(1)">
                                      <p:cBhvr>
                                        <p:cTn id="20" dur="20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heel(1)">
                                      <p:cBhvr>
                                        <p:cTn id="25" dur="20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74466" y="118128"/>
            <a:ext cx="9979572" cy="1477328"/>
          </a:xfrm>
          <a:prstGeom prst="rect">
            <a:avLst/>
          </a:prstGeom>
        </p:spPr>
        <p:txBody>
          <a:bodyPr wrap="square">
            <a:spAutoFit/>
          </a:bodyPr>
          <a:lstStyle/>
          <a:p>
            <a:pPr marR="171450" algn="just">
              <a:lnSpc>
                <a:spcPct val="200000"/>
              </a:lnSpc>
              <a:spcAft>
                <a:spcPts val="800"/>
              </a:spcAft>
            </a:pPr>
            <a:r>
              <a:rPr lang="fa-IR" sz="2400" dirty="0">
                <a:solidFill>
                  <a:schemeClr val="bg1"/>
                </a:solidFill>
                <a:cs typeface="B Homa" panose="00000400000000000000" pitchFamily="2" charset="-78"/>
              </a:rPr>
              <a:t>در مرکز میدان یک ستون 23 متری قرار دارد، که یک تاج مسی با برگ های  طلای رنگ بر روی آن قرار داده شده و شب ها نور افشانی می شود . </a:t>
            </a:r>
            <a:endParaRPr lang="en-US" sz="2400" dirty="0">
              <a:solidFill>
                <a:schemeClr val="bg1"/>
              </a:solidFill>
              <a:cs typeface="B Homa" panose="00000400000000000000" pitchFamily="2"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14382" y="1711550"/>
            <a:ext cx="5786852" cy="4720297"/>
          </a:xfrm>
          <a:prstGeom prst="roundRect">
            <a:avLst>
              <a:gd name="adj" fmla="val 4167"/>
            </a:avLst>
          </a:prstGeom>
          <a:solidFill>
            <a:srgbClr val="FFFFFF"/>
          </a:solidFill>
          <a:ln w="76200" cap="sq">
            <a:solidFill>
              <a:srgbClr val="2E7217"/>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32" y="2028806"/>
            <a:ext cx="5008971" cy="4085785"/>
          </a:xfrm>
          <a:prstGeom prst="roundRect">
            <a:avLst>
              <a:gd name="adj" fmla="val 4167"/>
            </a:avLst>
          </a:prstGeom>
          <a:solidFill>
            <a:srgbClr val="56F120"/>
          </a:solidFill>
          <a:ln w="76200" cap="sq">
            <a:solidFill>
              <a:srgbClr val="2E7217"/>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6" name="Rectangle 5"/>
          <p:cNvSpPr/>
          <p:nvPr/>
        </p:nvSpPr>
        <p:spPr>
          <a:xfrm>
            <a:off x="831816" y="6346780"/>
            <a:ext cx="2300630" cy="369332"/>
          </a:xfrm>
          <a:prstGeom prst="rect">
            <a:avLst/>
          </a:prstGeom>
        </p:spPr>
        <p:txBody>
          <a:bodyPr wrap="none">
            <a:spAutoFit/>
          </a:bodyPr>
          <a:lstStyle/>
          <a:p>
            <a:r>
              <a:rPr lang="en-US" dirty="0">
                <a:solidFill>
                  <a:srgbClr val="00802A"/>
                </a:solidFill>
                <a:latin typeface="arial" panose="020B0604020202020204" pitchFamily="34" charset="0"/>
              </a:rPr>
              <a:t>en.wikipedia.org/wiki</a:t>
            </a:r>
            <a:endParaRPr lang="fa-IR" dirty="0"/>
          </a:p>
        </p:txBody>
      </p:sp>
      <p:sp>
        <p:nvSpPr>
          <p:cNvPr id="7" name="Rectangle 6"/>
          <p:cNvSpPr/>
          <p:nvPr/>
        </p:nvSpPr>
        <p:spPr>
          <a:xfrm>
            <a:off x="8140247" y="6431847"/>
            <a:ext cx="3313791" cy="369332"/>
          </a:xfrm>
          <a:prstGeom prst="rect">
            <a:avLst/>
          </a:prstGeom>
        </p:spPr>
        <p:txBody>
          <a:bodyPr wrap="none">
            <a:spAutoFit/>
          </a:bodyPr>
          <a:lstStyle/>
          <a:p>
            <a:r>
              <a:rPr lang="en-US" dirty="0">
                <a:solidFill>
                  <a:srgbClr val="00802A"/>
                </a:solidFill>
                <a:latin typeface="arial" panose="020B0604020202020204" pitchFamily="34" charset="0"/>
              </a:rPr>
              <a:t>www.</a:t>
            </a:r>
            <a:r>
              <a:rPr lang="en-US" b="1" dirty="0">
                <a:solidFill>
                  <a:srgbClr val="00802A"/>
                </a:solidFill>
                <a:latin typeface="arial" panose="020B0604020202020204" pitchFamily="34" charset="0"/>
              </a:rPr>
              <a:t>paternoster</a:t>
            </a:r>
            <a:r>
              <a:rPr lang="en-US" dirty="0">
                <a:solidFill>
                  <a:srgbClr val="00802A"/>
                </a:solidFill>
                <a:latin typeface="arial" panose="020B0604020202020204" pitchFamily="34" charset="0"/>
              </a:rPr>
              <a:t>london.co.uk</a:t>
            </a:r>
            <a:endParaRPr lang="fa-IR" dirty="0"/>
          </a:p>
        </p:txBody>
      </p:sp>
    </p:spTree>
    <p:extLst>
      <p:ext uri="{BB962C8B-B14F-4D97-AF65-F5344CB8AC3E}">
        <p14:creationId xmlns:p14="http://schemas.microsoft.com/office/powerpoint/2010/main" val="383782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13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8993" y="0"/>
            <a:ext cx="10594429" cy="1477328"/>
          </a:xfrm>
          <a:prstGeom prst="rect">
            <a:avLst/>
          </a:prstGeom>
        </p:spPr>
        <p:txBody>
          <a:bodyPr wrap="square">
            <a:spAutoFit/>
          </a:bodyPr>
          <a:lstStyle/>
          <a:p>
            <a:pPr marR="171450" algn="just">
              <a:lnSpc>
                <a:spcPct val="200000"/>
              </a:lnSpc>
              <a:spcAft>
                <a:spcPts val="800"/>
              </a:spcAft>
            </a:pPr>
            <a:r>
              <a:rPr lang="fa-IR" sz="2400" dirty="0">
                <a:solidFill>
                  <a:schemeClr val="bg1"/>
                </a:solidFill>
                <a:cs typeface="B Homa" panose="00000400000000000000" pitchFamily="2" charset="-78"/>
              </a:rPr>
              <a:t>در ورودی میدان مجسمه ای مردی در حال راندن گوسفندان نصب شده است . زیرا این منطقه پیش از این ها بازار احشام بوده است.</a:t>
            </a:r>
            <a:endParaRPr lang="en-US" sz="2400" dirty="0">
              <a:solidFill>
                <a:schemeClr val="bg1"/>
              </a:solidFill>
              <a:cs typeface="B Homa" panose="00000400000000000000" pitchFamily="2"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8993" y="784830"/>
            <a:ext cx="4679568" cy="3314694"/>
          </a:xfrm>
          <a:prstGeom prst="roundRect">
            <a:avLst>
              <a:gd name="adj" fmla="val 4167"/>
            </a:avLst>
          </a:prstGeom>
          <a:solidFill>
            <a:srgbClr val="FFFFFF"/>
          </a:solidFill>
          <a:ln w="76200" cap="sq">
            <a:solidFill>
              <a:srgbClr val="2E7217"/>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Rectangle 3"/>
          <p:cNvSpPr/>
          <p:nvPr/>
        </p:nvSpPr>
        <p:spPr>
          <a:xfrm>
            <a:off x="6857906" y="1837366"/>
            <a:ext cx="4872126" cy="4524315"/>
          </a:xfrm>
          <a:prstGeom prst="rect">
            <a:avLst/>
          </a:prstGeom>
        </p:spPr>
        <p:txBody>
          <a:bodyPr wrap="square">
            <a:spAutoFit/>
          </a:bodyPr>
          <a:lstStyle/>
          <a:p>
            <a:pPr algn="justLow">
              <a:lnSpc>
                <a:spcPct val="200000"/>
              </a:lnSpc>
            </a:pPr>
            <a:r>
              <a:rPr lang="fa-IR" sz="2400" dirty="0">
                <a:solidFill>
                  <a:schemeClr val="bg1"/>
                </a:solidFill>
                <a:cs typeface="B Homa" panose="00000400000000000000" pitchFamily="2" charset="-78"/>
              </a:rPr>
              <a:t>در پی تعیین دستور العمل ها خاص به منظور دستیابی به یک طرح هماهنگ و در عین حال متنوع ، 5 معمار مختلف اقدام به طراحی </a:t>
            </a:r>
            <a:r>
              <a:rPr lang="fa-IR" sz="2400" dirty="0" smtClean="0">
                <a:solidFill>
                  <a:schemeClr val="bg1"/>
                </a:solidFill>
                <a:cs typeface="B Homa" panose="00000400000000000000" pitchFamily="2" charset="-78"/>
              </a:rPr>
              <a:t>ساختمانها </a:t>
            </a:r>
            <a:r>
              <a:rPr lang="fa-IR" sz="2400" dirty="0">
                <a:solidFill>
                  <a:schemeClr val="bg1"/>
                </a:solidFill>
                <a:cs typeface="B Homa" panose="00000400000000000000" pitchFamily="2" charset="-78"/>
              </a:rPr>
              <a:t>کردند . </a:t>
            </a:r>
          </a:p>
          <a:p>
            <a:pPr algn="justLow">
              <a:lnSpc>
                <a:spcPct val="200000"/>
              </a:lnSpc>
            </a:pPr>
            <a:r>
              <a:rPr lang="fa-IR" sz="2400" dirty="0">
                <a:solidFill>
                  <a:schemeClr val="bg1"/>
                </a:solidFill>
                <a:cs typeface="B Homa" panose="00000400000000000000" pitchFamily="2" charset="-78"/>
              </a:rPr>
              <a:t>این ساختمان ها همگی در امتداد حیاط  کلیسا قرار داشتند . </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287" y="1286247"/>
            <a:ext cx="6420009" cy="4815007"/>
          </a:xfrm>
          <a:prstGeom prst="roundRect">
            <a:avLst>
              <a:gd name="adj" fmla="val 4167"/>
            </a:avLst>
          </a:prstGeom>
          <a:solidFill>
            <a:srgbClr val="FFFFFF"/>
          </a:solidFill>
          <a:ln w="76200" cap="sq">
            <a:solidFill>
              <a:srgbClr val="2E7217"/>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6" name="Rectangle 5"/>
          <p:cNvSpPr/>
          <p:nvPr/>
        </p:nvSpPr>
        <p:spPr>
          <a:xfrm>
            <a:off x="425416" y="6361681"/>
            <a:ext cx="2300630" cy="369332"/>
          </a:xfrm>
          <a:prstGeom prst="rect">
            <a:avLst/>
          </a:prstGeom>
        </p:spPr>
        <p:txBody>
          <a:bodyPr wrap="none">
            <a:spAutoFit/>
          </a:bodyPr>
          <a:lstStyle/>
          <a:p>
            <a:r>
              <a:rPr lang="en-US" dirty="0">
                <a:solidFill>
                  <a:srgbClr val="00802A"/>
                </a:solidFill>
                <a:latin typeface="arial" panose="020B0604020202020204" pitchFamily="34" charset="0"/>
              </a:rPr>
              <a:t>en.wikipedia.org/wiki</a:t>
            </a:r>
            <a:endParaRPr lang="fa-IR" dirty="0"/>
          </a:p>
        </p:txBody>
      </p:sp>
    </p:spTree>
    <p:extLst>
      <p:ext uri="{BB962C8B-B14F-4D97-AF65-F5344CB8AC3E}">
        <p14:creationId xmlns:p14="http://schemas.microsoft.com/office/powerpoint/2010/main" val="1997341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1)">
                                      <p:cBhvr>
                                        <p:cTn id="13" dur="2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217613" y="0"/>
            <a:ext cx="1974387" cy="817852"/>
          </a:xfrm>
        </p:spPr>
        <p:txBody>
          <a:bodyPr>
            <a:noAutofit/>
          </a:bodyPr>
          <a:lstStyle/>
          <a:p>
            <a:r>
              <a:rPr lang="fa-IR" sz="3200" b="1" dirty="0">
                <a:solidFill>
                  <a:schemeClr val="bg1"/>
                </a:solidFill>
                <a:cs typeface="B Homa" panose="00000400000000000000" pitchFamily="2" charset="-78"/>
              </a:rPr>
              <a:t>فعالیت ها</a:t>
            </a:r>
            <a:endParaRPr lang="fa-IR" sz="3200" b="1" dirty="0">
              <a:solidFill>
                <a:schemeClr val="bg1"/>
              </a:solidFill>
            </a:endParaRPr>
          </a:p>
        </p:txBody>
      </p:sp>
      <p:sp>
        <p:nvSpPr>
          <p:cNvPr id="22" name="Rectangle 21"/>
          <p:cNvSpPr/>
          <p:nvPr/>
        </p:nvSpPr>
        <p:spPr>
          <a:xfrm>
            <a:off x="1545389" y="630908"/>
            <a:ext cx="8496300" cy="1477328"/>
          </a:xfrm>
          <a:prstGeom prst="rect">
            <a:avLst/>
          </a:prstGeom>
        </p:spPr>
        <p:txBody>
          <a:bodyPr wrap="square">
            <a:spAutoFit/>
          </a:bodyPr>
          <a:lstStyle/>
          <a:p>
            <a:pPr>
              <a:lnSpc>
                <a:spcPct val="200000"/>
              </a:lnSpc>
            </a:pPr>
            <a:r>
              <a:rPr lang="ar-SA" sz="2400" dirty="0">
                <a:solidFill>
                  <a:schemeClr val="bg1"/>
                </a:solidFill>
                <a:ea typeface="Times New Roman" panose="02020603050405020304" pitchFamily="18" charset="0"/>
                <a:cs typeface="B Homa" panose="00000400000000000000" pitchFamily="2" charset="-78"/>
              </a:rPr>
              <a:t>طرح شامل ساختمان هاي اداري و فروشگاه ( و نه مسكن) مي شود كه در آن بورس سهام لندن و چند شركت معروف تجاري مستقر </a:t>
            </a:r>
            <a:r>
              <a:rPr lang="ar-SA" sz="2400" dirty="0" smtClean="0">
                <a:solidFill>
                  <a:schemeClr val="bg1"/>
                </a:solidFill>
                <a:ea typeface="Times New Roman" panose="02020603050405020304" pitchFamily="18" charset="0"/>
                <a:cs typeface="B Homa" panose="00000400000000000000" pitchFamily="2" charset="-78"/>
              </a:rPr>
              <a:t>هستند.</a:t>
            </a:r>
            <a:r>
              <a:rPr lang="fa-IR" sz="2400" dirty="0">
                <a:solidFill>
                  <a:schemeClr val="bg1"/>
                </a:solidFill>
                <a:ea typeface="Times New Roman" panose="02020603050405020304" pitchFamily="18" charset="0"/>
                <a:cs typeface="B Homa" panose="00000400000000000000" pitchFamily="2" charset="-78"/>
              </a:rPr>
              <a:t> </a:t>
            </a:r>
            <a:r>
              <a:rPr lang="ar-SA" sz="2400" dirty="0" smtClean="0">
                <a:solidFill>
                  <a:schemeClr val="bg1"/>
                </a:solidFill>
                <a:ea typeface="Times New Roman" panose="02020603050405020304" pitchFamily="18" charset="0"/>
                <a:cs typeface="B Homa" panose="00000400000000000000" pitchFamily="2" charset="-78"/>
              </a:rPr>
              <a:t> </a:t>
            </a:r>
            <a:endParaRPr lang="fa-IR" sz="2400" dirty="0" smtClean="0">
              <a:solidFill>
                <a:schemeClr val="bg1"/>
              </a:solidFill>
              <a:ea typeface="Times New Roman" panose="02020603050405020304" pitchFamily="18" charset="0"/>
              <a:cs typeface="B Homa" panose="00000400000000000000" pitchFamily="2" charset="-78"/>
            </a:endParaRPr>
          </a:p>
        </p:txBody>
      </p:sp>
      <p:pic>
        <p:nvPicPr>
          <p:cNvPr id="23" name="Picture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9334" y="2630316"/>
            <a:ext cx="11766331" cy="3816826"/>
          </a:xfrm>
          <a:prstGeom prst="roundRect">
            <a:avLst>
              <a:gd name="adj" fmla="val 11602"/>
            </a:avLst>
          </a:prstGeom>
          <a:solidFill>
            <a:srgbClr val="FFFFFF"/>
          </a:solidFill>
          <a:ln w="76200" cap="sq">
            <a:solidFill>
              <a:srgbClr val="2E7217"/>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25442372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42897" y="146356"/>
            <a:ext cx="2070265" cy="817852"/>
          </a:xfrm>
        </p:spPr>
        <p:txBody>
          <a:bodyPr>
            <a:noAutofit/>
          </a:bodyPr>
          <a:lstStyle/>
          <a:p>
            <a:r>
              <a:rPr lang="fa-IR" sz="3200" b="1" dirty="0" smtClean="0">
                <a:solidFill>
                  <a:schemeClr val="bg1"/>
                </a:solidFill>
                <a:cs typeface="B Homa" panose="00000400000000000000" pitchFamily="2" charset="-78"/>
              </a:rPr>
              <a:t>منابع و ماخذ</a:t>
            </a:r>
            <a:endParaRPr lang="fa-IR" sz="3200" b="1" dirty="0">
              <a:solidFill>
                <a:schemeClr val="bg1"/>
              </a:solidFill>
              <a:cs typeface="B Homa" panose="00000400000000000000" pitchFamily="2" charset="-78"/>
            </a:endParaRPr>
          </a:p>
        </p:txBody>
      </p:sp>
      <p:sp>
        <p:nvSpPr>
          <p:cNvPr id="4" name="Rectangle 3"/>
          <p:cNvSpPr/>
          <p:nvPr/>
        </p:nvSpPr>
        <p:spPr>
          <a:xfrm>
            <a:off x="1059958" y="1446504"/>
            <a:ext cx="2754280" cy="461665"/>
          </a:xfrm>
          <a:prstGeom prst="rect">
            <a:avLst/>
          </a:prstGeom>
        </p:spPr>
        <p:txBody>
          <a:bodyPr wrap="none">
            <a:spAutoFit/>
          </a:bodyPr>
          <a:lstStyle/>
          <a:p>
            <a:r>
              <a:rPr lang="en-US" sz="2400" dirty="0" smtClean="0">
                <a:solidFill>
                  <a:schemeClr val="bg1"/>
                </a:solidFill>
                <a:latin typeface="arial" panose="020B0604020202020204" pitchFamily="34" charset="0"/>
              </a:rPr>
              <a:t>1. en.wikipedia.org</a:t>
            </a:r>
            <a:endParaRPr lang="fa-IR" sz="2400" dirty="0">
              <a:solidFill>
                <a:schemeClr val="bg1"/>
              </a:solidFill>
            </a:endParaRPr>
          </a:p>
        </p:txBody>
      </p:sp>
      <p:sp>
        <p:nvSpPr>
          <p:cNvPr id="5" name="Rectangle 4"/>
          <p:cNvSpPr/>
          <p:nvPr/>
        </p:nvSpPr>
        <p:spPr>
          <a:xfrm>
            <a:off x="1059958" y="2495056"/>
            <a:ext cx="4482958" cy="461665"/>
          </a:xfrm>
          <a:prstGeom prst="rect">
            <a:avLst/>
          </a:prstGeom>
        </p:spPr>
        <p:txBody>
          <a:bodyPr wrap="none">
            <a:spAutoFit/>
          </a:bodyPr>
          <a:lstStyle/>
          <a:p>
            <a:r>
              <a:rPr lang="en-US" sz="2400" dirty="0" smtClean="0">
                <a:solidFill>
                  <a:schemeClr val="bg1"/>
                </a:solidFill>
                <a:latin typeface="arial" panose="020B0604020202020204" pitchFamily="34" charset="0"/>
              </a:rPr>
              <a:t>3.www.paternosterlondon.co.uk</a:t>
            </a:r>
            <a:endParaRPr lang="fa-IR" sz="2400" dirty="0">
              <a:solidFill>
                <a:schemeClr val="bg1"/>
              </a:solidFill>
              <a:latin typeface="arial" panose="020B0604020202020204" pitchFamily="34" charset="0"/>
            </a:endParaRPr>
          </a:p>
        </p:txBody>
      </p:sp>
      <p:sp>
        <p:nvSpPr>
          <p:cNvPr id="6" name="Rectangle 5"/>
          <p:cNvSpPr/>
          <p:nvPr/>
        </p:nvSpPr>
        <p:spPr>
          <a:xfrm>
            <a:off x="1059958" y="2012760"/>
            <a:ext cx="4260141" cy="461665"/>
          </a:xfrm>
          <a:prstGeom prst="rect">
            <a:avLst/>
          </a:prstGeom>
        </p:spPr>
        <p:txBody>
          <a:bodyPr wrap="none">
            <a:spAutoFit/>
          </a:bodyPr>
          <a:lstStyle/>
          <a:p>
            <a:r>
              <a:rPr lang="en-US" sz="2400" dirty="0" smtClean="0">
                <a:solidFill>
                  <a:schemeClr val="bg1"/>
                </a:solidFill>
                <a:latin typeface="arial" panose="020B0604020202020204" pitchFamily="34" charset="0"/>
              </a:rPr>
              <a:t>www.paternostersquare.info</a:t>
            </a:r>
            <a:r>
              <a:rPr lang="fa-IR" sz="2400" dirty="0" smtClean="0">
                <a:solidFill>
                  <a:schemeClr val="bg1"/>
                </a:solidFill>
                <a:latin typeface="arial" panose="020B0604020202020204" pitchFamily="34" charset="0"/>
              </a:rPr>
              <a:t>.2</a:t>
            </a:r>
            <a:endParaRPr lang="fa-IR" sz="2400" dirty="0">
              <a:solidFill>
                <a:schemeClr val="bg1"/>
              </a:solidFill>
              <a:latin typeface="arial" panose="020B0604020202020204" pitchFamily="34" charset="0"/>
            </a:endParaRPr>
          </a:p>
        </p:txBody>
      </p:sp>
      <p:sp>
        <p:nvSpPr>
          <p:cNvPr id="7" name="Rectangle 6"/>
          <p:cNvSpPr/>
          <p:nvPr/>
        </p:nvSpPr>
        <p:spPr>
          <a:xfrm>
            <a:off x="1059958" y="3113607"/>
            <a:ext cx="2582758" cy="461665"/>
          </a:xfrm>
          <a:prstGeom prst="rect">
            <a:avLst/>
          </a:prstGeom>
        </p:spPr>
        <p:txBody>
          <a:bodyPr wrap="none">
            <a:spAutoFit/>
          </a:bodyPr>
          <a:lstStyle/>
          <a:p>
            <a:r>
              <a:rPr lang="en-US" sz="2400" dirty="0" smtClean="0">
                <a:solidFill>
                  <a:schemeClr val="bg1"/>
                </a:solidFill>
                <a:latin typeface="arial" panose="020B0604020202020204" pitchFamily="34" charset="0"/>
              </a:rPr>
              <a:t>4.fa.wikipedia.org</a:t>
            </a:r>
            <a:endParaRPr lang="fa-IR" sz="2400" dirty="0">
              <a:solidFill>
                <a:schemeClr val="bg1"/>
              </a:solidFill>
              <a:latin typeface="arial" panose="020B0604020202020204" pitchFamily="34" charset="0"/>
            </a:endParaRPr>
          </a:p>
        </p:txBody>
      </p:sp>
      <p:sp>
        <p:nvSpPr>
          <p:cNvPr id="8" name="TextBox 7"/>
          <p:cNvSpPr txBox="1"/>
          <p:nvPr/>
        </p:nvSpPr>
        <p:spPr>
          <a:xfrm>
            <a:off x="3013213" y="3842776"/>
            <a:ext cx="8013733" cy="461665"/>
          </a:xfrm>
          <a:prstGeom prst="rect">
            <a:avLst/>
          </a:prstGeom>
          <a:noFill/>
        </p:spPr>
        <p:txBody>
          <a:bodyPr wrap="none" rtlCol="1">
            <a:spAutoFit/>
          </a:bodyPr>
          <a:lstStyle/>
          <a:p>
            <a:r>
              <a:rPr lang="fa-IR" sz="2400" dirty="0" smtClean="0">
                <a:solidFill>
                  <a:schemeClr val="bg1"/>
                </a:solidFill>
                <a:cs typeface="B Homa" panose="00000400000000000000" pitchFamily="2" charset="-78"/>
              </a:rPr>
              <a:t>5. طراحی شهر ها ، جان لنگ ، دکتر بحرینی ، انتشارات دانشگاه تهران ، 1391</a:t>
            </a:r>
            <a:endParaRPr lang="fa-IR" sz="2400" dirty="0">
              <a:solidFill>
                <a:schemeClr val="bg1"/>
              </a:solidFill>
              <a:cs typeface="B Homa" panose="00000400000000000000" pitchFamily="2" charset="-78"/>
            </a:endParaRPr>
          </a:p>
        </p:txBody>
      </p:sp>
      <p:sp>
        <p:nvSpPr>
          <p:cNvPr id="9" name="TextBox 8"/>
          <p:cNvSpPr txBox="1"/>
          <p:nvPr/>
        </p:nvSpPr>
        <p:spPr>
          <a:xfrm>
            <a:off x="1120070" y="4341112"/>
            <a:ext cx="2462534" cy="461665"/>
          </a:xfrm>
          <a:prstGeom prst="rect">
            <a:avLst/>
          </a:prstGeom>
          <a:noFill/>
        </p:spPr>
        <p:txBody>
          <a:bodyPr wrap="none" rtlCol="1">
            <a:spAutoFit/>
          </a:bodyPr>
          <a:lstStyle/>
          <a:p>
            <a:r>
              <a:rPr lang="en-US" sz="2400" dirty="0" smtClean="0">
                <a:solidFill>
                  <a:schemeClr val="bg1"/>
                </a:solidFill>
                <a:latin typeface="arial" panose="020B0604020202020204" pitchFamily="34" charset="0"/>
              </a:rPr>
              <a:t>3d </a:t>
            </a:r>
            <a:r>
              <a:rPr lang="en-US" sz="2400" dirty="0">
                <a:solidFill>
                  <a:schemeClr val="bg1"/>
                </a:solidFill>
                <a:latin typeface="arial" panose="020B0604020202020204" pitchFamily="34" charset="0"/>
              </a:rPr>
              <a:t>ware </a:t>
            </a:r>
            <a:r>
              <a:rPr lang="en-US" sz="2400" dirty="0" smtClean="0">
                <a:solidFill>
                  <a:schemeClr val="bg1"/>
                </a:solidFill>
                <a:latin typeface="arial" panose="020B0604020202020204" pitchFamily="34" charset="0"/>
              </a:rPr>
              <a:t>house</a:t>
            </a:r>
            <a:r>
              <a:rPr lang="fa-IR" sz="2400" dirty="0" smtClean="0">
                <a:solidFill>
                  <a:schemeClr val="bg1"/>
                </a:solidFill>
                <a:latin typeface="arial" panose="020B0604020202020204" pitchFamily="34" charset="0"/>
              </a:rPr>
              <a:t>.6</a:t>
            </a:r>
            <a:endParaRPr lang="fa-IR" sz="2400" dirty="0">
              <a:solidFill>
                <a:schemeClr val="bg1"/>
              </a:solidFill>
              <a:latin typeface="arial" panose="020B0604020202020204" pitchFamily="34" charset="0"/>
            </a:endParaRPr>
          </a:p>
        </p:txBody>
      </p:sp>
    </p:spTree>
    <p:extLst>
      <p:ext uri="{BB962C8B-B14F-4D97-AF65-F5344CB8AC3E}">
        <p14:creationId xmlns:p14="http://schemas.microsoft.com/office/powerpoint/2010/main" val="1931059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79509" y="220269"/>
            <a:ext cx="1412566" cy="604781"/>
          </a:xfrm>
          <a:prstGeom prst="rect">
            <a:avLst/>
          </a:prstGeom>
          <a:noFill/>
        </p:spPr>
        <p:txBody>
          <a:bodyPr wrap="none" rtlCol="1">
            <a:spAutoFit/>
          </a:bodyPr>
          <a:lstStyle/>
          <a:p>
            <a:pPr>
              <a:lnSpc>
                <a:spcPct val="90000"/>
              </a:lnSpc>
              <a:spcBef>
                <a:spcPct val="0"/>
              </a:spcBef>
            </a:pPr>
            <a:r>
              <a:rPr lang="fa-IR" sz="3600" b="1" dirty="0">
                <a:latin typeface="+mj-lt"/>
                <a:ea typeface="+mj-ea"/>
                <a:cs typeface="B Homa" panose="00000400000000000000" pitchFamily="2" charset="-78"/>
              </a:rPr>
              <a:t>فهرست</a:t>
            </a:r>
          </a:p>
        </p:txBody>
      </p:sp>
      <p:sp>
        <p:nvSpPr>
          <p:cNvPr id="11" name="TextBox 10"/>
          <p:cNvSpPr txBox="1"/>
          <p:nvPr/>
        </p:nvSpPr>
        <p:spPr>
          <a:xfrm>
            <a:off x="5356709" y="1727200"/>
            <a:ext cx="4622800" cy="4031873"/>
          </a:xfrm>
          <a:prstGeom prst="rect">
            <a:avLst/>
          </a:prstGeom>
          <a:noFill/>
        </p:spPr>
        <p:txBody>
          <a:bodyPr wrap="square" rtlCol="1">
            <a:spAutoFit/>
          </a:bodyPr>
          <a:lstStyle/>
          <a:p>
            <a:pPr marL="571500" indent="-571500">
              <a:buFont typeface="Arial" panose="020B0604020202020204" pitchFamily="34" charset="0"/>
              <a:buChar char="•"/>
            </a:pPr>
            <a:r>
              <a:rPr lang="fa-IR" sz="3200" dirty="0" smtClean="0">
                <a:cs typeface="B Homa" panose="00000400000000000000" pitchFamily="2" charset="-78"/>
              </a:rPr>
              <a:t>مقدمه</a:t>
            </a:r>
            <a:endParaRPr lang="fa-IR" sz="3200" dirty="0">
              <a:cs typeface="B Homa" panose="00000400000000000000" pitchFamily="2" charset="-78"/>
            </a:endParaRPr>
          </a:p>
          <a:p>
            <a:pPr marL="571500" indent="-571500">
              <a:buFont typeface="Arial" panose="020B0604020202020204" pitchFamily="34" charset="0"/>
              <a:buChar char="•"/>
            </a:pPr>
            <a:r>
              <a:rPr lang="fa-IR" sz="3200" dirty="0">
                <a:cs typeface="B Homa" panose="00000400000000000000" pitchFamily="2" charset="-78"/>
              </a:rPr>
              <a:t>معرفی</a:t>
            </a:r>
          </a:p>
          <a:p>
            <a:pPr marL="571500" indent="-571500">
              <a:buFont typeface="Arial" panose="020B0604020202020204" pitchFamily="34" charset="0"/>
              <a:buChar char="•"/>
            </a:pPr>
            <a:r>
              <a:rPr lang="fa-IR" sz="3200" dirty="0" smtClean="0">
                <a:cs typeface="B Homa" panose="00000400000000000000" pitchFamily="2" charset="-78"/>
              </a:rPr>
              <a:t>طرح اول</a:t>
            </a:r>
          </a:p>
          <a:p>
            <a:pPr marL="571500" indent="-571500">
              <a:buFont typeface="Arial" panose="020B0604020202020204" pitchFamily="34" charset="0"/>
              <a:buChar char="•"/>
            </a:pPr>
            <a:r>
              <a:rPr lang="fa-IR" sz="3200" dirty="0" smtClean="0">
                <a:cs typeface="B Homa" panose="00000400000000000000" pitchFamily="2" charset="-78"/>
              </a:rPr>
              <a:t>طرح دوم</a:t>
            </a:r>
          </a:p>
          <a:p>
            <a:pPr marL="571500" indent="-571500">
              <a:buFont typeface="Arial" panose="020B0604020202020204" pitchFamily="34" charset="0"/>
              <a:buChar char="•"/>
            </a:pPr>
            <a:r>
              <a:rPr lang="fa-IR" sz="3200" dirty="0" smtClean="0">
                <a:cs typeface="B Homa" panose="00000400000000000000" pitchFamily="2" charset="-78"/>
              </a:rPr>
              <a:t>طرح سوم</a:t>
            </a:r>
          </a:p>
          <a:p>
            <a:pPr marL="571500" indent="-571500">
              <a:buFont typeface="Arial" panose="020B0604020202020204" pitchFamily="34" charset="0"/>
              <a:buChar char="•"/>
            </a:pPr>
            <a:r>
              <a:rPr lang="fa-IR" sz="3200" dirty="0" smtClean="0">
                <a:cs typeface="B Homa" panose="00000400000000000000" pitchFamily="2" charset="-78"/>
              </a:rPr>
              <a:t>طرح چهارم</a:t>
            </a:r>
          </a:p>
          <a:p>
            <a:pPr marL="571500" indent="-571500">
              <a:buFont typeface="Arial" panose="020B0604020202020204" pitchFamily="34" charset="0"/>
              <a:buChar char="•"/>
            </a:pPr>
            <a:r>
              <a:rPr lang="fa-IR" sz="3200" dirty="0" smtClean="0">
                <a:cs typeface="B Homa" panose="00000400000000000000" pitchFamily="2" charset="-78"/>
              </a:rPr>
              <a:t>توضیحات</a:t>
            </a:r>
          </a:p>
          <a:p>
            <a:pPr marL="571500" indent="-571500">
              <a:buFont typeface="Arial" panose="020B0604020202020204" pitchFamily="34" charset="0"/>
              <a:buChar char="•"/>
            </a:pPr>
            <a:r>
              <a:rPr lang="fa-IR" sz="3200" dirty="0" smtClean="0">
                <a:cs typeface="B Homa" panose="00000400000000000000" pitchFamily="2" charset="-78"/>
              </a:rPr>
              <a:t>منابع</a:t>
            </a:r>
          </a:p>
        </p:txBody>
      </p:sp>
    </p:spTree>
    <p:extLst>
      <p:ext uri="{BB962C8B-B14F-4D97-AF65-F5344CB8AC3E}">
        <p14:creationId xmlns:p14="http://schemas.microsoft.com/office/powerpoint/2010/main" val="11562009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2278" y="1232244"/>
            <a:ext cx="8961120" cy="4729500"/>
          </a:xfrm>
          <a:prstGeom prst="rect">
            <a:avLst/>
          </a:prstGeom>
          <a:noFill/>
        </p:spPr>
        <p:txBody>
          <a:bodyPr wrap="square">
            <a:spAutoFit/>
          </a:bodyPr>
          <a:lstStyle/>
          <a:p>
            <a:pPr marR="171450" algn="just">
              <a:lnSpc>
                <a:spcPct val="200000"/>
              </a:lnSpc>
              <a:spcAft>
                <a:spcPts val="800"/>
              </a:spcAft>
            </a:pPr>
            <a:r>
              <a:rPr lang="fa-IR" sz="2400" dirty="0">
                <a:solidFill>
                  <a:schemeClr val="bg1"/>
                </a:solidFill>
                <a:cs typeface="B Homa" panose="00000400000000000000" pitchFamily="2" charset="-78"/>
              </a:rPr>
              <a:t>یک فضای مناسب در مقابل یکی از مهمترین کلیساهای لندن طراحان را به سوی طراحی یک فضای شهری ایده آل و کاربردی سوق می دهد . برای این میدان در ده های مختلف ، طرح هایی ارائه می شود که حتی  برخی از آنها اجرایی شده اما با موفقیتی همراه نبوده است. </a:t>
            </a:r>
            <a:endParaRPr lang="fa-IR" sz="2400" dirty="0" smtClean="0">
              <a:solidFill>
                <a:schemeClr val="bg1"/>
              </a:solidFill>
              <a:cs typeface="B Homa" panose="00000400000000000000" pitchFamily="2" charset="-78"/>
            </a:endParaRPr>
          </a:p>
          <a:p>
            <a:pPr marR="171450" algn="just">
              <a:lnSpc>
                <a:spcPct val="200000"/>
              </a:lnSpc>
              <a:spcAft>
                <a:spcPts val="800"/>
              </a:spcAft>
            </a:pPr>
            <a:r>
              <a:rPr lang="fa-IR" sz="2400" dirty="0" smtClean="0">
                <a:solidFill>
                  <a:schemeClr val="bg1"/>
                </a:solidFill>
                <a:cs typeface="B Homa" panose="00000400000000000000" pitchFamily="2" charset="-78"/>
              </a:rPr>
              <a:t>در ادامه به بررسی این طرح ها می </a:t>
            </a:r>
            <a:r>
              <a:rPr lang="fa-IR" sz="2400" dirty="0" smtClean="0">
                <a:solidFill>
                  <a:schemeClr val="bg1"/>
                </a:solidFill>
                <a:cs typeface="B Homa" panose="00000400000000000000" pitchFamily="2" charset="-78"/>
              </a:rPr>
              <a:t>پردازیم:</a:t>
            </a:r>
            <a:endParaRPr lang="fa-IR" sz="2400" dirty="0" smtClean="0">
              <a:solidFill>
                <a:schemeClr val="bg1"/>
              </a:solidFill>
              <a:cs typeface="B Homa" panose="00000400000000000000" pitchFamily="2" charset="-78"/>
            </a:endParaRPr>
          </a:p>
          <a:p>
            <a:pPr marR="171450" algn="just">
              <a:lnSpc>
                <a:spcPct val="200000"/>
              </a:lnSpc>
              <a:spcAft>
                <a:spcPts val="800"/>
              </a:spcAft>
            </a:pPr>
            <a:endParaRPr lang="en-US" sz="2400" dirty="0">
              <a:solidFill>
                <a:schemeClr val="bg1"/>
              </a:solidFill>
              <a:cs typeface="B Homa" panose="00000400000000000000" pitchFamily="2" charset="-78"/>
            </a:endParaRPr>
          </a:p>
        </p:txBody>
      </p:sp>
      <p:sp>
        <p:nvSpPr>
          <p:cNvPr id="5" name="Title 1"/>
          <p:cNvSpPr txBox="1">
            <a:spLocks/>
          </p:cNvSpPr>
          <p:nvPr/>
        </p:nvSpPr>
        <p:spPr>
          <a:xfrm>
            <a:off x="10016198" y="96417"/>
            <a:ext cx="1717964" cy="845127"/>
          </a:xfrm>
          <a:prstGeom prst="rect">
            <a:avLst/>
          </a:prstGeom>
        </p:spPr>
        <p:txBody>
          <a:bodyPr vert="horz" lIns="91440" tIns="45720" rIns="91440" bIns="45720" rtlCol="1" anchor="ctr">
            <a:norm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r>
              <a:rPr lang="fa-IR" dirty="0" smtClean="0">
                <a:solidFill>
                  <a:schemeClr val="bg1"/>
                </a:solidFill>
                <a:cs typeface="B Homa" panose="00000400000000000000" pitchFamily="2" charset="-78"/>
              </a:rPr>
              <a:t>مقدمه</a:t>
            </a:r>
            <a:endParaRPr lang="fa-IR" dirty="0">
              <a:solidFill>
                <a:schemeClr val="bg1"/>
              </a:solidFill>
              <a:cs typeface="B Homa" panose="00000400000000000000" pitchFamily="2" charset="-78"/>
            </a:endParaRPr>
          </a:p>
        </p:txBody>
      </p:sp>
    </p:spTree>
    <p:extLst>
      <p:ext uri="{BB962C8B-B14F-4D97-AF65-F5344CB8AC3E}">
        <p14:creationId xmlns:p14="http://schemas.microsoft.com/office/powerpoint/2010/main" val="35597068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60783" y="0"/>
            <a:ext cx="1717964" cy="845127"/>
          </a:xfrm>
        </p:spPr>
        <p:txBody>
          <a:bodyPr>
            <a:normAutofit/>
          </a:bodyPr>
          <a:lstStyle/>
          <a:p>
            <a:r>
              <a:rPr lang="fa-IR" sz="4000" dirty="0" smtClean="0">
                <a:solidFill>
                  <a:schemeClr val="bg1"/>
                </a:solidFill>
                <a:cs typeface="B Homa" panose="00000400000000000000" pitchFamily="2" charset="-78"/>
              </a:rPr>
              <a:t>معرفی</a:t>
            </a:r>
            <a:endParaRPr lang="fa-IR" sz="4000" dirty="0">
              <a:solidFill>
                <a:schemeClr val="bg1"/>
              </a:solidFill>
              <a:cs typeface="B Homa" panose="00000400000000000000" pitchFamily="2" charset="-78"/>
            </a:endParaRPr>
          </a:p>
        </p:txBody>
      </p:sp>
      <p:sp>
        <p:nvSpPr>
          <p:cNvPr id="5" name="Rectangle 4"/>
          <p:cNvSpPr/>
          <p:nvPr/>
        </p:nvSpPr>
        <p:spPr>
          <a:xfrm>
            <a:off x="1177795" y="845127"/>
            <a:ext cx="8823304" cy="3816429"/>
          </a:xfrm>
          <a:prstGeom prst="rect">
            <a:avLst/>
          </a:prstGeom>
        </p:spPr>
        <p:txBody>
          <a:bodyPr wrap="square">
            <a:spAutoFit/>
          </a:bodyPr>
          <a:lstStyle/>
          <a:p>
            <a:pPr algn="just">
              <a:lnSpc>
                <a:spcPct val="200000"/>
              </a:lnSpc>
            </a:pPr>
            <a:r>
              <a:rPr lang="fa-IR" sz="2800" b="1" dirty="0" smtClean="0">
                <a:solidFill>
                  <a:schemeClr val="bg1"/>
                </a:solidFill>
                <a:cs typeface="B Homa" panose="00000400000000000000" pitchFamily="2" charset="-78"/>
              </a:rPr>
              <a:t>خیابان پتر نوستر </a:t>
            </a:r>
          </a:p>
          <a:p>
            <a:pPr algn="just">
              <a:lnSpc>
                <a:spcPct val="200000"/>
              </a:lnSpc>
            </a:pPr>
            <a:r>
              <a:rPr lang="fa-IR" sz="2400" dirty="0" smtClean="0">
                <a:solidFill>
                  <a:schemeClr val="bg1"/>
                </a:solidFill>
                <a:cs typeface="B Homa" panose="00000400000000000000" pitchFamily="2" charset="-78"/>
              </a:rPr>
              <a:t>خیابان </a:t>
            </a:r>
            <a:r>
              <a:rPr lang="fa-IR" sz="2400" dirty="0">
                <a:solidFill>
                  <a:schemeClr val="bg1"/>
                </a:solidFill>
                <a:cs typeface="B Homa" panose="00000400000000000000" pitchFamily="2" charset="-78"/>
              </a:rPr>
              <a:t>پتر نوستر  که </a:t>
            </a:r>
            <a:r>
              <a:rPr lang="fa-IR" sz="2400" dirty="0" smtClean="0">
                <a:solidFill>
                  <a:schemeClr val="bg1"/>
                </a:solidFill>
                <a:cs typeface="B Homa" panose="00000400000000000000" pitchFamily="2" charset="-78"/>
              </a:rPr>
              <a:t>محل </a:t>
            </a:r>
            <a:r>
              <a:rPr lang="fa-IR" sz="2400" dirty="0">
                <a:solidFill>
                  <a:schemeClr val="bg1"/>
                </a:solidFill>
                <a:cs typeface="B Homa" panose="00000400000000000000" pitchFamily="2" charset="-78"/>
              </a:rPr>
              <a:t>قدم زدند و دعایی خوانی روحانیان کلیسای سن پل بود در بحبوحه جنگ جهانی دوم و بر اثر بمب باران و حملات رعد آسای نازی ها  ویران شد. پیش از این ویران ها این ناحیه مرکز تجاری چاپ و نشر لندن محسوب می شد. (1940)</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10519" y="263373"/>
            <a:ext cx="8320422" cy="6375802"/>
          </a:xfrm>
          <a:prstGeom prst="roundRect">
            <a:avLst>
              <a:gd name="adj" fmla="val 4167"/>
            </a:avLst>
          </a:prstGeom>
          <a:solidFill>
            <a:srgbClr val="FFFFFF"/>
          </a:solidFill>
          <a:ln w="76200" cap="sq">
            <a:solidFill>
              <a:srgbClr val="2E7217"/>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4" name="Rectangle 3"/>
          <p:cNvSpPr/>
          <p:nvPr/>
        </p:nvSpPr>
        <p:spPr>
          <a:xfrm>
            <a:off x="6703927" y="6269843"/>
            <a:ext cx="3313791" cy="369332"/>
          </a:xfrm>
          <a:prstGeom prst="rect">
            <a:avLst/>
          </a:prstGeom>
        </p:spPr>
        <p:txBody>
          <a:bodyPr wrap="none">
            <a:spAutoFit/>
          </a:bodyPr>
          <a:lstStyle/>
          <a:p>
            <a:r>
              <a:rPr lang="en-US" dirty="0">
                <a:solidFill>
                  <a:srgbClr val="00802A"/>
                </a:solidFill>
                <a:latin typeface="arial" panose="020B0604020202020204" pitchFamily="34" charset="0"/>
              </a:rPr>
              <a:t>www.</a:t>
            </a:r>
            <a:r>
              <a:rPr lang="en-US" b="1" dirty="0">
                <a:solidFill>
                  <a:srgbClr val="00802A"/>
                </a:solidFill>
                <a:latin typeface="arial" panose="020B0604020202020204" pitchFamily="34" charset="0"/>
              </a:rPr>
              <a:t>paternoster</a:t>
            </a:r>
            <a:r>
              <a:rPr lang="en-US" dirty="0">
                <a:solidFill>
                  <a:srgbClr val="00802A"/>
                </a:solidFill>
                <a:latin typeface="arial" panose="020B0604020202020204" pitchFamily="34" charset="0"/>
              </a:rPr>
              <a:t>london.co.uk</a:t>
            </a:r>
            <a:endParaRPr lang="fa-IR" dirty="0"/>
          </a:p>
        </p:txBody>
      </p:sp>
      <mc:AlternateContent xmlns:mc="http://schemas.openxmlformats.org/markup-compatibility/2006" xmlns:p14="http://schemas.microsoft.com/office/powerpoint/2010/main">
        <mc:Choice Requires="p14">
          <p:contentPart p14:bwMode="auto" r:id="rId4">
            <p14:nvContentPartPr>
              <p14:cNvPr id="3" name="Ink 2"/>
              <p14:cNvContentPartPr/>
              <p14:nvPr/>
            </p14:nvContentPartPr>
            <p14:xfrm>
              <a:off x="7776720" y="5238720"/>
              <a:ext cx="360" cy="360"/>
            </p14:xfrm>
          </p:contentPart>
        </mc:Choice>
        <mc:Fallback xmlns="">
          <p:pic>
            <p:nvPicPr>
              <p:cNvPr id="3" name="Ink 2"/>
              <p:cNvPicPr/>
              <p:nvPr/>
            </p:nvPicPr>
            <p:blipFill>
              <a:blip r:embed="rId5"/>
              <a:stretch>
                <a:fillRect/>
              </a:stretch>
            </p:blipFill>
            <p:spPr>
              <a:xfrm>
                <a:off x="7767360" y="5229360"/>
                <a:ext cx="19080" cy="19080"/>
              </a:xfrm>
              <a:prstGeom prst="rect">
                <a:avLst/>
              </a:prstGeom>
            </p:spPr>
          </p:pic>
        </mc:Fallback>
      </mc:AlternateContent>
    </p:spTree>
    <p:extLst>
      <p:ext uri="{BB962C8B-B14F-4D97-AF65-F5344CB8AC3E}">
        <p14:creationId xmlns:p14="http://schemas.microsoft.com/office/powerpoint/2010/main" val="485693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5">
                                            <p:txEl>
                                              <p:pRg st="0" end="0"/>
                                            </p:txEl>
                                          </p:spTgt>
                                        </p:tgtEl>
                                        <p:attrNameLst>
                                          <p:attrName>style.color</p:attrName>
                                        </p:attrNameLst>
                                      </p:cBhvr>
                                      <p:to>
                                        <a:schemeClr val="accent2"/>
                                      </p:to>
                                    </p:animClr>
                                    <p:animClr clrSpc="rgb" dir="cw">
                                      <p:cBhvr>
                                        <p:cTn id="7" dur="500" fill="hold"/>
                                        <p:tgtEl>
                                          <p:spTgt spid="5">
                                            <p:txEl>
                                              <p:pRg st="0" end="0"/>
                                            </p:txEl>
                                          </p:spTgt>
                                        </p:tgtEl>
                                        <p:attrNameLst>
                                          <p:attrName>fillcolor</p:attrName>
                                        </p:attrNameLst>
                                      </p:cBhvr>
                                      <p:to>
                                        <a:schemeClr val="accent2"/>
                                      </p:to>
                                    </p:animClr>
                                    <p:set>
                                      <p:cBhvr>
                                        <p:cTn id="8" dur="500" fill="hold"/>
                                        <p:tgtEl>
                                          <p:spTgt spid="5">
                                            <p:txEl>
                                              <p:pRg st="0" end="0"/>
                                            </p:txEl>
                                          </p:spTgt>
                                        </p:tgtEl>
                                        <p:attrNameLst>
                                          <p:attrName>fill.type</p:attrName>
                                        </p:attrNameLst>
                                      </p:cBhvr>
                                      <p:to>
                                        <p:strVal val="solid"/>
                                      </p:to>
                                    </p:set>
                                    <p:set>
                                      <p:cBhvr>
                                        <p:cTn id="9" dur="500" fill="hold"/>
                                        <p:tgtEl>
                                          <p:spTgt spid="5">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500"/>
                                        <p:tgtEl>
                                          <p:spTgt spid="5">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20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11399" y="845127"/>
            <a:ext cx="9011990" cy="2431435"/>
          </a:xfrm>
          <a:prstGeom prst="rect">
            <a:avLst/>
          </a:prstGeom>
        </p:spPr>
        <p:txBody>
          <a:bodyPr wrap="square">
            <a:spAutoFit/>
          </a:bodyPr>
          <a:lstStyle/>
          <a:p>
            <a:pPr algn="just">
              <a:lnSpc>
                <a:spcPct val="200000"/>
              </a:lnSpc>
            </a:pPr>
            <a:r>
              <a:rPr lang="fa-IR" sz="2800" b="1" dirty="0" smtClean="0">
                <a:solidFill>
                  <a:schemeClr val="bg1"/>
                </a:solidFill>
                <a:cs typeface="B Homa" panose="00000400000000000000" pitchFamily="2" charset="-78"/>
              </a:rPr>
              <a:t>میدان پتر </a:t>
            </a:r>
            <a:r>
              <a:rPr lang="fa-IR" sz="2800" b="1" dirty="0">
                <a:solidFill>
                  <a:schemeClr val="bg1"/>
                </a:solidFill>
                <a:cs typeface="B Homa" panose="00000400000000000000" pitchFamily="2" charset="-78"/>
              </a:rPr>
              <a:t>نوستر </a:t>
            </a:r>
          </a:p>
          <a:p>
            <a:pPr algn="just">
              <a:lnSpc>
                <a:spcPct val="200000"/>
              </a:lnSpc>
            </a:pPr>
            <a:r>
              <a:rPr lang="fa-IR" sz="2400" dirty="0" smtClean="0">
                <a:solidFill>
                  <a:schemeClr val="bg1"/>
                </a:solidFill>
                <a:cs typeface="B Homa" panose="00000400000000000000" pitchFamily="2" charset="-78"/>
              </a:rPr>
              <a:t>اغلب فضای تاریخی و انباشته شده  این میدان  بعد از آتش سوزی بزرگ لندن ، بر اثر بمب باران و حمله رعد آسای جنگ جهانی </a:t>
            </a:r>
            <a:r>
              <a:rPr lang="en-US" sz="2400" dirty="0" smtClean="0">
                <a:solidFill>
                  <a:schemeClr val="bg1"/>
                </a:solidFill>
                <a:latin typeface="Aban_q" panose="00000400000000000000" pitchFamily="2" charset="-78"/>
                <a:cs typeface="Aban_q" panose="00000400000000000000" pitchFamily="2" charset="-78"/>
              </a:rPr>
              <a:t>II</a:t>
            </a:r>
            <a:r>
              <a:rPr lang="en-US" sz="2400" dirty="0" smtClean="0">
                <a:solidFill>
                  <a:schemeClr val="bg1"/>
                </a:solidFill>
                <a:cs typeface="B Homa" panose="00000400000000000000" pitchFamily="2" charset="-78"/>
              </a:rPr>
              <a:t> </a:t>
            </a:r>
            <a:r>
              <a:rPr lang="fa-IR" sz="2400" dirty="0" smtClean="0">
                <a:solidFill>
                  <a:schemeClr val="bg1"/>
                </a:solidFill>
                <a:cs typeface="B Homa" panose="00000400000000000000" pitchFamily="2" charset="-78"/>
              </a:rPr>
              <a:t> ویران شد.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8701" y="1215717"/>
            <a:ext cx="6010960" cy="4602678"/>
          </a:xfrm>
          <a:prstGeom prst="roundRect">
            <a:avLst>
              <a:gd name="adj" fmla="val 4167"/>
            </a:avLst>
          </a:prstGeom>
          <a:solidFill>
            <a:srgbClr val="FFFFFF"/>
          </a:solidFill>
          <a:ln w="76200" cap="sq">
            <a:solidFill>
              <a:srgbClr val="2E7217"/>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7" name="Rectangle 6"/>
          <p:cNvSpPr/>
          <p:nvPr/>
        </p:nvSpPr>
        <p:spPr>
          <a:xfrm>
            <a:off x="462461" y="4619534"/>
            <a:ext cx="10343439" cy="1477328"/>
          </a:xfrm>
          <a:prstGeom prst="rect">
            <a:avLst/>
          </a:prstGeom>
        </p:spPr>
        <p:txBody>
          <a:bodyPr wrap="square">
            <a:spAutoFit/>
          </a:bodyPr>
          <a:lstStyle/>
          <a:p>
            <a:pPr algn="just">
              <a:lnSpc>
                <a:spcPct val="200000"/>
              </a:lnSpc>
            </a:pPr>
            <a:r>
              <a:rPr lang="fa-IR" sz="2400" dirty="0">
                <a:solidFill>
                  <a:schemeClr val="bg1"/>
                </a:solidFill>
                <a:cs typeface="B Homa" panose="00000400000000000000" pitchFamily="2" charset="-78"/>
              </a:rPr>
              <a:t>برای این میدان در ده های مختلف ، طرح هایی ارائه می شود که حتی </a:t>
            </a:r>
            <a:r>
              <a:rPr lang="fa-IR" sz="2400" dirty="0" smtClean="0">
                <a:solidFill>
                  <a:schemeClr val="bg1"/>
                </a:solidFill>
                <a:cs typeface="B Homa" panose="00000400000000000000" pitchFamily="2" charset="-78"/>
              </a:rPr>
              <a:t>برخی </a:t>
            </a:r>
            <a:r>
              <a:rPr lang="fa-IR" sz="2400" dirty="0">
                <a:solidFill>
                  <a:schemeClr val="bg1"/>
                </a:solidFill>
                <a:cs typeface="B Homa" panose="00000400000000000000" pitchFamily="2" charset="-78"/>
              </a:rPr>
              <a:t>از آنها اجرایی شده اما </a:t>
            </a:r>
            <a:r>
              <a:rPr lang="fa-IR" sz="2400" dirty="0" smtClean="0">
                <a:solidFill>
                  <a:schemeClr val="bg1"/>
                </a:solidFill>
                <a:cs typeface="B Homa" panose="00000400000000000000" pitchFamily="2" charset="-78"/>
              </a:rPr>
              <a:t>با </a:t>
            </a:r>
            <a:r>
              <a:rPr lang="fa-IR" sz="2400" dirty="0">
                <a:solidFill>
                  <a:schemeClr val="bg1"/>
                </a:solidFill>
                <a:cs typeface="B Homa" panose="00000400000000000000" pitchFamily="2" charset="-78"/>
              </a:rPr>
              <a:t>موفقیتی همراه نبوده است در ادامه به بررسی و نقد این طرح ها می پردازیم.</a:t>
            </a:r>
          </a:p>
        </p:txBody>
      </p:sp>
      <p:sp>
        <p:nvSpPr>
          <p:cNvPr id="8" name="Title 1"/>
          <p:cNvSpPr txBox="1">
            <a:spLocks/>
          </p:cNvSpPr>
          <p:nvPr/>
        </p:nvSpPr>
        <p:spPr>
          <a:xfrm>
            <a:off x="10260783" y="0"/>
            <a:ext cx="1717964" cy="845127"/>
          </a:xfrm>
          <a:prstGeom prst="rect">
            <a:avLst/>
          </a:prstGeom>
        </p:spPr>
        <p:txBody>
          <a:bodyPr vert="horz" lIns="91440" tIns="45720" rIns="91440" bIns="45720" rtlCol="0" anchor="ctr">
            <a:normAutofit/>
          </a:bodyPr>
          <a:lstStyle>
            <a:lvl1pPr algn="l" defTabSz="914400" rtl="1" eaLnBrk="1" latinLnBrk="0" hangingPunct="1">
              <a:lnSpc>
                <a:spcPct val="90000"/>
              </a:lnSpc>
              <a:spcBef>
                <a:spcPct val="0"/>
              </a:spcBef>
              <a:buNone/>
              <a:defRPr sz="3600" kern="1200" cap="all" baseline="0">
                <a:solidFill>
                  <a:schemeClr val="tx1"/>
                </a:solidFill>
                <a:latin typeface="+mj-lt"/>
                <a:ea typeface="+mj-ea"/>
                <a:cs typeface="+mj-cs"/>
              </a:defRPr>
            </a:lvl1pPr>
          </a:lstStyle>
          <a:p>
            <a:r>
              <a:rPr lang="fa-IR" sz="4000" smtClean="0">
                <a:solidFill>
                  <a:schemeClr val="bg1"/>
                </a:solidFill>
                <a:cs typeface="B Homa" panose="00000400000000000000" pitchFamily="2" charset="-78"/>
              </a:rPr>
              <a:t>معرفی</a:t>
            </a:r>
            <a:endParaRPr lang="fa-IR" sz="4000" dirty="0">
              <a:solidFill>
                <a:schemeClr val="bg1"/>
              </a:solidFill>
              <a:cs typeface="B Homa" panose="00000400000000000000" pitchFamily="2" charset="-78"/>
            </a:endParaRPr>
          </a:p>
        </p:txBody>
      </p:sp>
    </p:spTree>
    <p:extLst>
      <p:ext uri="{BB962C8B-B14F-4D97-AF65-F5344CB8AC3E}">
        <p14:creationId xmlns:p14="http://schemas.microsoft.com/office/powerpoint/2010/main" val="3248288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5">
                                            <p:txEl>
                                              <p:pRg st="0" end="0"/>
                                            </p:txEl>
                                          </p:spTgt>
                                        </p:tgtEl>
                                        <p:attrNameLst>
                                          <p:attrName>style.color</p:attrName>
                                        </p:attrNameLst>
                                      </p:cBhvr>
                                      <p:to>
                                        <a:schemeClr val="accent2"/>
                                      </p:to>
                                    </p:animClr>
                                    <p:animClr clrSpc="rgb" dir="cw">
                                      <p:cBhvr>
                                        <p:cTn id="7" dur="500" fill="hold"/>
                                        <p:tgtEl>
                                          <p:spTgt spid="5">
                                            <p:txEl>
                                              <p:pRg st="0" end="0"/>
                                            </p:txEl>
                                          </p:spTgt>
                                        </p:tgtEl>
                                        <p:attrNameLst>
                                          <p:attrName>fillcolor</p:attrName>
                                        </p:attrNameLst>
                                      </p:cBhvr>
                                      <p:to>
                                        <a:schemeClr val="accent2"/>
                                      </p:to>
                                    </p:animClr>
                                    <p:set>
                                      <p:cBhvr>
                                        <p:cTn id="8" dur="500" fill="hold"/>
                                        <p:tgtEl>
                                          <p:spTgt spid="5">
                                            <p:txEl>
                                              <p:pRg st="0" end="0"/>
                                            </p:txEl>
                                          </p:spTgt>
                                        </p:tgtEl>
                                        <p:attrNameLst>
                                          <p:attrName>fill.type</p:attrName>
                                        </p:attrNameLst>
                                      </p:cBhvr>
                                      <p:to>
                                        <p:strVal val="solid"/>
                                      </p:to>
                                    </p:set>
                                    <p:set>
                                      <p:cBhvr>
                                        <p:cTn id="9" dur="500" fill="hold"/>
                                        <p:tgtEl>
                                          <p:spTgt spid="5">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additive="base">
                                        <p:cTn id="14"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heel(1)">
                                      <p:cBhvr>
                                        <p:cTn id="20" dur="20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604474" y="422563"/>
            <a:ext cx="2185214" cy="846386"/>
          </a:xfrm>
          <a:prstGeom prst="rect">
            <a:avLst/>
          </a:prstGeom>
        </p:spPr>
        <p:txBody>
          <a:bodyPr wrap="none">
            <a:spAutoFit/>
          </a:bodyPr>
          <a:lstStyle/>
          <a:p>
            <a:pPr algn="just">
              <a:lnSpc>
                <a:spcPct val="200000"/>
              </a:lnSpc>
            </a:pPr>
            <a:r>
              <a:rPr lang="fa-IR" sz="2800" b="1" dirty="0">
                <a:solidFill>
                  <a:schemeClr val="bg1"/>
                </a:solidFill>
                <a:cs typeface="B Homa" panose="00000400000000000000" pitchFamily="2" charset="-78"/>
              </a:rPr>
              <a:t>موقعیت مکانی</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8088" y="1035072"/>
            <a:ext cx="6563040" cy="5353428"/>
          </a:xfrm>
          <a:prstGeom prst="rect">
            <a:avLst/>
          </a:prstGeom>
        </p:spPr>
      </p:pic>
      <p:sp>
        <p:nvSpPr>
          <p:cNvPr id="3" name="Rectangle 2"/>
          <p:cNvSpPr/>
          <p:nvPr/>
        </p:nvSpPr>
        <p:spPr>
          <a:xfrm>
            <a:off x="8040186" y="6388500"/>
            <a:ext cx="3313791" cy="369332"/>
          </a:xfrm>
          <a:prstGeom prst="rect">
            <a:avLst/>
          </a:prstGeom>
        </p:spPr>
        <p:txBody>
          <a:bodyPr wrap="none">
            <a:spAutoFit/>
          </a:bodyPr>
          <a:lstStyle/>
          <a:p>
            <a:r>
              <a:rPr lang="en-US" dirty="0">
                <a:solidFill>
                  <a:srgbClr val="00802A"/>
                </a:solidFill>
                <a:latin typeface="arial" panose="020B0604020202020204" pitchFamily="34" charset="0"/>
              </a:rPr>
              <a:t>www.</a:t>
            </a:r>
            <a:r>
              <a:rPr lang="en-US" b="1" dirty="0">
                <a:solidFill>
                  <a:srgbClr val="00802A"/>
                </a:solidFill>
                <a:latin typeface="arial" panose="020B0604020202020204" pitchFamily="34" charset="0"/>
              </a:rPr>
              <a:t>paternoster</a:t>
            </a:r>
            <a:r>
              <a:rPr lang="en-US" dirty="0">
                <a:solidFill>
                  <a:srgbClr val="00802A"/>
                </a:solidFill>
                <a:latin typeface="arial" panose="020B0604020202020204" pitchFamily="34" charset="0"/>
              </a:rPr>
              <a:t>london.co.uk</a:t>
            </a:r>
            <a:endParaRPr lang="fa-IR" dirty="0"/>
          </a:p>
        </p:txBody>
      </p:sp>
      <p:sp>
        <p:nvSpPr>
          <p:cNvPr id="6" name="Title 1"/>
          <p:cNvSpPr txBox="1">
            <a:spLocks/>
          </p:cNvSpPr>
          <p:nvPr/>
        </p:nvSpPr>
        <p:spPr>
          <a:xfrm>
            <a:off x="10260783" y="0"/>
            <a:ext cx="1717964" cy="845127"/>
          </a:xfrm>
          <a:prstGeom prst="rect">
            <a:avLst/>
          </a:prstGeom>
        </p:spPr>
        <p:txBody>
          <a:bodyPr vert="horz" lIns="91440" tIns="45720" rIns="91440" bIns="45720" rtlCol="0" anchor="ctr">
            <a:normAutofit/>
          </a:bodyPr>
          <a:lstStyle>
            <a:lvl1pPr algn="l" defTabSz="914400" rtl="1" eaLnBrk="1" latinLnBrk="0" hangingPunct="1">
              <a:lnSpc>
                <a:spcPct val="90000"/>
              </a:lnSpc>
              <a:spcBef>
                <a:spcPct val="0"/>
              </a:spcBef>
              <a:buNone/>
              <a:defRPr sz="3600" kern="1200" cap="all" baseline="0">
                <a:solidFill>
                  <a:schemeClr val="tx1"/>
                </a:solidFill>
                <a:latin typeface="+mj-lt"/>
                <a:ea typeface="+mj-ea"/>
                <a:cs typeface="+mj-cs"/>
              </a:defRPr>
            </a:lvl1pPr>
          </a:lstStyle>
          <a:p>
            <a:r>
              <a:rPr lang="fa-IR" sz="4000" smtClean="0">
                <a:solidFill>
                  <a:schemeClr val="bg1"/>
                </a:solidFill>
                <a:cs typeface="B Homa" panose="00000400000000000000" pitchFamily="2" charset="-78"/>
              </a:rPr>
              <a:t>معرفی</a:t>
            </a:r>
            <a:endParaRPr lang="fa-IR" sz="4000" dirty="0">
              <a:solidFill>
                <a:schemeClr val="bg1"/>
              </a:solidFill>
              <a:cs typeface="B Homa" panose="00000400000000000000" pitchFamily="2" charset="-78"/>
            </a:endParaRPr>
          </a:p>
        </p:txBody>
      </p:sp>
    </p:spTree>
    <p:extLst>
      <p:ext uri="{BB962C8B-B14F-4D97-AF65-F5344CB8AC3E}">
        <p14:creationId xmlns:p14="http://schemas.microsoft.com/office/powerpoint/2010/main" val="3532279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4">
                                            <p:txEl>
                                              <p:pRg st="0" end="0"/>
                                            </p:txEl>
                                          </p:spTgt>
                                        </p:tgtEl>
                                        <p:attrNameLst>
                                          <p:attrName>style.color</p:attrName>
                                        </p:attrNameLst>
                                      </p:cBhvr>
                                      <p:to>
                                        <a:schemeClr val="accent2"/>
                                      </p:to>
                                    </p:animClr>
                                    <p:animClr clrSpc="rgb" dir="cw">
                                      <p:cBhvr>
                                        <p:cTn id="7" dur="500" fill="hold"/>
                                        <p:tgtEl>
                                          <p:spTgt spid="4">
                                            <p:txEl>
                                              <p:pRg st="0" end="0"/>
                                            </p:txEl>
                                          </p:spTgt>
                                        </p:tgtEl>
                                        <p:attrNameLst>
                                          <p:attrName>fillcolor</p:attrName>
                                        </p:attrNameLst>
                                      </p:cBhvr>
                                      <p:to>
                                        <a:schemeClr val="accent2"/>
                                      </p:to>
                                    </p:animClr>
                                    <p:set>
                                      <p:cBhvr>
                                        <p:cTn id="8" dur="500" fill="hold"/>
                                        <p:tgtEl>
                                          <p:spTgt spid="4">
                                            <p:txEl>
                                              <p:pRg st="0" end="0"/>
                                            </p:txEl>
                                          </p:spTgt>
                                        </p:tgtEl>
                                        <p:attrNameLst>
                                          <p:attrName>fill.type</p:attrName>
                                        </p:attrNameLst>
                                      </p:cBhvr>
                                      <p:to>
                                        <p:strVal val="solid"/>
                                      </p:to>
                                    </p:set>
                                    <p:set>
                                      <p:cBhvr>
                                        <p:cTn id="9" dur="500" fill="hold"/>
                                        <p:tgtEl>
                                          <p:spTgt spid="4">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heel(1)">
                                      <p:cBhvr>
                                        <p:cTn id="14" dur="2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25404" y="133932"/>
            <a:ext cx="1666596" cy="817852"/>
          </a:xfrm>
        </p:spPr>
        <p:txBody>
          <a:bodyPr>
            <a:noAutofit/>
          </a:bodyPr>
          <a:lstStyle/>
          <a:p>
            <a:r>
              <a:rPr lang="fa-IR" sz="3200" b="1" dirty="0">
                <a:solidFill>
                  <a:schemeClr val="bg1"/>
                </a:solidFill>
                <a:cs typeface="B Homa" panose="00000400000000000000" pitchFamily="2" charset="-78"/>
              </a:rPr>
              <a:t>طرح اول</a:t>
            </a:r>
          </a:p>
        </p:txBody>
      </p:sp>
      <p:sp>
        <p:nvSpPr>
          <p:cNvPr id="5" name="Rectangle 4"/>
          <p:cNvSpPr/>
          <p:nvPr/>
        </p:nvSpPr>
        <p:spPr>
          <a:xfrm>
            <a:off x="1430753" y="133932"/>
            <a:ext cx="8606971" cy="3046988"/>
          </a:xfrm>
          <a:prstGeom prst="rect">
            <a:avLst/>
          </a:prstGeom>
        </p:spPr>
        <p:txBody>
          <a:bodyPr wrap="square">
            <a:spAutoFit/>
          </a:bodyPr>
          <a:lstStyle/>
          <a:p>
            <a:pPr algn="just">
              <a:lnSpc>
                <a:spcPct val="200000"/>
              </a:lnSpc>
            </a:pPr>
            <a:r>
              <a:rPr lang="fa-IR" sz="2400" dirty="0">
                <a:solidFill>
                  <a:schemeClr val="bg1"/>
                </a:solidFill>
                <a:cs typeface="B Homa" panose="00000400000000000000" pitchFamily="2" charset="-78"/>
              </a:rPr>
              <a:t>16 سال پس </a:t>
            </a:r>
            <a:r>
              <a:rPr lang="fa-IR" sz="2400" dirty="0" smtClean="0">
                <a:solidFill>
                  <a:schemeClr val="bg1"/>
                </a:solidFill>
                <a:cs typeface="B Homa" panose="00000400000000000000" pitchFamily="2" charset="-78"/>
              </a:rPr>
              <a:t>از جنگ جهانی دوم و حملات برق آسا سر </a:t>
            </a:r>
            <a:r>
              <a:rPr lang="fa-IR" sz="2400" dirty="0">
                <a:solidFill>
                  <a:schemeClr val="bg1"/>
                </a:solidFill>
                <a:cs typeface="B Homa" panose="00000400000000000000" pitchFamily="2" charset="-78"/>
              </a:rPr>
              <a:t>ویلیام هولفورد پیشنهادی </a:t>
            </a:r>
            <a:r>
              <a:rPr lang="fa-IR" sz="2400" dirty="0" smtClean="0">
                <a:solidFill>
                  <a:schemeClr val="bg1"/>
                </a:solidFill>
                <a:cs typeface="B Homa" panose="00000400000000000000" pitchFamily="2" charset="-78"/>
              </a:rPr>
              <a:t>برای بازسازی </a:t>
            </a:r>
            <a:r>
              <a:rPr lang="fa-IR" sz="2400" dirty="0">
                <a:solidFill>
                  <a:schemeClr val="bg1"/>
                </a:solidFill>
                <a:cs typeface="B Homa" panose="00000400000000000000" pitchFamily="2" charset="-78"/>
              </a:rPr>
              <a:t>این محدوده ارائه </a:t>
            </a:r>
            <a:r>
              <a:rPr lang="fa-IR" sz="2400" dirty="0" smtClean="0">
                <a:solidFill>
                  <a:schemeClr val="bg1"/>
                </a:solidFill>
                <a:cs typeface="B Homa" panose="00000400000000000000" pitchFamily="2" charset="-78"/>
              </a:rPr>
              <a:t>داد. </a:t>
            </a:r>
            <a:r>
              <a:rPr lang="fa-IR" sz="2400" dirty="0">
                <a:solidFill>
                  <a:schemeClr val="bg1"/>
                </a:solidFill>
                <a:cs typeface="B Homa" panose="00000400000000000000" pitchFamily="2" charset="-78"/>
              </a:rPr>
              <a:t>محدوده این طرح از کلیسای سن پل تا خیابان </a:t>
            </a:r>
            <a:r>
              <a:rPr lang="fa-IR" sz="2400" dirty="0" smtClean="0">
                <a:solidFill>
                  <a:schemeClr val="bg1"/>
                </a:solidFill>
                <a:cs typeface="B Homa" panose="00000400000000000000" pitchFamily="2" charset="-78"/>
              </a:rPr>
              <a:t>نیوگیت </a:t>
            </a:r>
            <a:r>
              <a:rPr lang="fa-IR" sz="2400" dirty="0">
                <a:solidFill>
                  <a:schemeClr val="bg1"/>
                </a:solidFill>
                <a:cs typeface="B Homa" panose="00000400000000000000" pitchFamily="2" charset="-78"/>
              </a:rPr>
              <a:t>ادامه </a:t>
            </a:r>
            <a:r>
              <a:rPr lang="fa-IR" sz="2400" dirty="0" smtClean="0">
                <a:solidFill>
                  <a:schemeClr val="bg1"/>
                </a:solidFill>
                <a:cs typeface="B Homa" panose="00000400000000000000" pitchFamily="2" charset="-78"/>
              </a:rPr>
              <a:t>دارد. </a:t>
            </a:r>
            <a:r>
              <a:rPr lang="fa-IR" sz="2400" dirty="0">
                <a:solidFill>
                  <a:schemeClr val="bg1"/>
                </a:solidFill>
                <a:cs typeface="B Homa" panose="00000400000000000000" pitchFamily="2" charset="-78"/>
              </a:rPr>
              <a:t>طرح هولفورد یک طراحی شهری کامل است ، با طرح و معماری مدرن ،  این پروژه بین سال </a:t>
            </a:r>
            <a:r>
              <a:rPr lang="fa-IR" sz="2400" dirty="0" smtClean="0">
                <a:solidFill>
                  <a:schemeClr val="bg1"/>
                </a:solidFill>
                <a:cs typeface="B Homa" panose="00000400000000000000" pitchFamily="2" charset="-78"/>
              </a:rPr>
              <a:t>های 1961 </a:t>
            </a:r>
            <a:r>
              <a:rPr lang="fa-IR" sz="2400" dirty="0">
                <a:solidFill>
                  <a:schemeClr val="bg1"/>
                </a:solidFill>
                <a:cs typeface="B Homa" panose="00000400000000000000" pitchFamily="2" charset="-78"/>
              </a:rPr>
              <a:t>-1966 اجرایی </a:t>
            </a:r>
            <a:r>
              <a:rPr lang="fa-IR" sz="2400" dirty="0" smtClean="0">
                <a:solidFill>
                  <a:schemeClr val="bg1"/>
                </a:solidFill>
                <a:cs typeface="B Homa" panose="00000400000000000000" pitchFamily="2" charset="-78"/>
              </a:rPr>
              <a:t>گردید. </a:t>
            </a:r>
            <a:endParaRPr lang="fa-IR" sz="2400" dirty="0">
              <a:solidFill>
                <a:schemeClr val="bg1"/>
              </a:solidFill>
              <a:cs typeface="B Homa" panose="00000400000000000000" pitchFamily="2" charset="-78"/>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1089" y="3180920"/>
            <a:ext cx="4033618" cy="3413961"/>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8477" y="3180919"/>
            <a:ext cx="5795557" cy="3413961"/>
          </a:xfrm>
          <a:prstGeom prst="rect">
            <a:avLst/>
          </a:prstGeom>
        </p:spPr>
      </p:pic>
      <p:sp>
        <p:nvSpPr>
          <p:cNvPr id="6" name="TextBox 5"/>
          <p:cNvSpPr txBox="1"/>
          <p:nvPr/>
        </p:nvSpPr>
        <p:spPr>
          <a:xfrm>
            <a:off x="113549" y="6594880"/>
            <a:ext cx="3118161" cy="369332"/>
          </a:xfrm>
          <a:prstGeom prst="rect">
            <a:avLst/>
          </a:prstGeom>
          <a:noFill/>
        </p:spPr>
        <p:txBody>
          <a:bodyPr wrap="none" rtlCol="1">
            <a:spAutoFit/>
          </a:bodyPr>
          <a:lstStyle/>
          <a:p>
            <a:pPr algn="l" rtl="0"/>
            <a:r>
              <a:rPr lang="fa-IR" dirty="0" smtClean="0">
                <a:solidFill>
                  <a:schemeClr val="bg1"/>
                </a:solidFill>
                <a:cs typeface="B Homa" panose="00000400000000000000" pitchFamily="2" charset="-78"/>
              </a:rPr>
              <a:t>جان لنگ، طراحی شهرها ،331:1391   </a:t>
            </a:r>
            <a:endParaRPr lang="fa-IR" dirty="0">
              <a:solidFill>
                <a:schemeClr val="bg1"/>
              </a:solidFill>
              <a:cs typeface="B Homa" panose="00000400000000000000" pitchFamily="2" charset="-78"/>
            </a:endParaRPr>
          </a:p>
        </p:txBody>
      </p:sp>
    </p:spTree>
    <p:extLst>
      <p:ext uri="{BB962C8B-B14F-4D97-AF65-F5344CB8AC3E}">
        <p14:creationId xmlns:p14="http://schemas.microsoft.com/office/powerpoint/2010/main" val="29497482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69134" y="64709"/>
            <a:ext cx="1722866" cy="817852"/>
          </a:xfrm>
        </p:spPr>
        <p:txBody>
          <a:bodyPr>
            <a:noAutofit/>
          </a:bodyPr>
          <a:lstStyle/>
          <a:p>
            <a:r>
              <a:rPr lang="fa-IR" sz="3200" b="1" dirty="0">
                <a:solidFill>
                  <a:schemeClr val="bg1"/>
                </a:solidFill>
                <a:cs typeface="B Homa" panose="00000400000000000000" pitchFamily="2" charset="-78"/>
              </a:rPr>
              <a:t>طرح دوم</a:t>
            </a:r>
          </a:p>
        </p:txBody>
      </p:sp>
      <p:sp>
        <p:nvSpPr>
          <p:cNvPr id="5" name="Rectangle 4"/>
          <p:cNvSpPr/>
          <p:nvPr/>
        </p:nvSpPr>
        <p:spPr>
          <a:xfrm>
            <a:off x="1516009" y="359902"/>
            <a:ext cx="8785700" cy="1154162"/>
          </a:xfrm>
          <a:prstGeom prst="rect">
            <a:avLst/>
          </a:prstGeom>
        </p:spPr>
        <p:txBody>
          <a:bodyPr wrap="square">
            <a:spAutoFit/>
          </a:bodyPr>
          <a:lstStyle/>
          <a:p>
            <a:pPr algn="just">
              <a:lnSpc>
                <a:spcPct val="150000"/>
              </a:lnSpc>
            </a:pPr>
            <a:r>
              <a:rPr lang="fa-IR" sz="2400" dirty="0">
                <a:solidFill>
                  <a:schemeClr val="bg1"/>
                </a:solidFill>
                <a:cs typeface="B Homa" panose="00000400000000000000" pitchFamily="2" charset="-78"/>
              </a:rPr>
              <a:t>در سال 1986 یک مسابقه معماری از طرف گروه مونتلیه برگزار شد . نقشه پیشنهادی  7 معمار از بین کلیه  پیشنهادات انتخاب </a:t>
            </a:r>
            <a:r>
              <a:rPr lang="fa-IR" sz="2400" dirty="0" smtClean="0">
                <a:solidFill>
                  <a:schemeClr val="bg1"/>
                </a:solidFill>
                <a:cs typeface="B Homa" panose="00000400000000000000" pitchFamily="2" charset="-78"/>
              </a:rPr>
              <a:t>شد.</a:t>
            </a:r>
            <a:endParaRPr lang="fa-IR" sz="2400" dirty="0">
              <a:solidFill>
                <a:schemeClr val="bg1"/>
              </a:solidFill>
              <a:cs typeface="B Homa" panose="00000400000000000000" pitchFamily="2" charset="-78"/>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3922" y="1692046"/>
            <a:ext cx="2616592" cy="2266981"/>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8609" y="1692046"/>
            <a:ext cx="2700997" cy="2266981"/>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0662" y="1678772"/>
            <a:ext cx="2629604" cy="2280255"/>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4488" y="4123735"/>
            <a:ext cx="2546252" cy="2280255"/>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17776" y="4123734"/>
            <a:ext cx="2545824" cy="2280255"/>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90207" y="4123734"/>
            <a:ext cx="2559897" cy="2255749"/>
          </a:xfrm>
          <a:prstGeom prst="rect">
            <a:avLst/>
          </a:prstGeom>
        </p:spPr>
      </p:pic>
      <p:pic>
        <p:nvPicPr>
          <p:cNvPr id="10" name="Pictur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77140" y="4123733"/>
            <a:ext cx="2546252" cy="2255749"/>
          </a:xfrm>
          <a:prstGeom prst="rect">
            <a:avLst/>
          </a:prstGeom>
        </p:spPr>
      </p:pic>
      <p:pic>
        <p:nvPicPr>
          <p:cNvPr id="11" name="Picture 10"/>
          <p:cNvPicPr>
            <a:picLocks noChangeAspect="1"/>
          </p:cNvPicPr>
          <p:nvPr/>
        </p:nvPicPr>
        <p:blipFill>
          <a:blip r:embed="rId10"/>
          <a:stretch>
            <a:fillRect/>
          </a:stretch>
        </p:blipFill>
        <p:spPr>
          <a:xfrm>
            <a:off x="120219" y="882561"/>
            <a:ext cx="5633898" cy="5683059"/>
          </a:xfrm>
          <a:prstGeom prst="roundRect">
            <a:avLst>
              <a:gd name="adj" fmla="val 4167"/>
            </a:avLst>
          </a:prstGeom>
          <a:solidFill>
            <a:srgbClr val="FFFFFF"/>
          </a:solidFill>
          <a:ln w="76200" cap="sq">
            <a:solidFill>
              <a:srgbClr val="2E7217"/>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2" name="TextBox 11"/>
          <p:cNvSpPr txBox="1"/>
          <p:nvPr/>
        </p:nvSpPr>
        <p:spPr>
          <a:xfrm>
            <a:off x="8549468" y="6486341"/>
            <a:ext cx="3148619" cy="369332"/>
          </a:xfrm>
          <a:prstGeom prst="rect">
            <a:avLst/>
          </a:prstGeom>
          <a:noFill/>
        </p:spPr>
        <p:txBody>
          <a:bodyPr wrap="none" rtlCol="1">
            <a:spAutoFit/>
          </a:bodyPr>
          <a:lstStyle/>
          <a:p>
            <a:pPr algn="l" rtl="0"/>
            <a:r>
              <a:rPr lang="fa-IR" dirty="0" smtClean="0">
                <a:solidFill>
                  <a:schemeClr val="bg1"/>
                </a:solidFill>
                <a:cs typeface="B Homa" panose="00000400000000000000" pitchFamily="2" charset="-78"/>
              </a:rPr>
              <a:t>جان لنگ، طراحی شهرها ،332:1391   </a:t>
            </a:r>
            <a:endParaRPr lang="fa-IR" dirty="0">
              <a:solidFill>
                <a:schemeClr val="bg1"/>
              </a:solidFill>
              <a:cs typeface="B Homa" panose="00000400000000000000" pitchFamily="2" charset="-78"/>
            </a:endParaRPr>
          </a:p>
        </p:txBody>
      </p:sp>
    </p:spTree>
    <p:extLst>
      <p:ext uri="{BB962C8B-B14F-4D97-AF65-F5344CB8AC3E}">
        <p14:creationId xmlns:p14="http://schemas.microsoft.com/office/powerpoint/2010/main" val="1211838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inVertical)">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heel(1)">
                                      <p:cBhvr>
                                        <p:cTn id="4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0334" y="276699"/>
            <a:ext cx="9070981" cy="2215991"/>
          </a:xfrm>
          <a:prstGeom prst="rect">
            <a:avLst/>
          </a:prstGeom>
        </p:spPr>
        <p:txBody>
          <a:bodyPr wrap="square">
            <a:spAutoFit/>
          </a:bodyPr>
          <a:lstStyle/>
          <a:p>
            <a:pPr algn="just">
              <a:lnSpc>
                <a:spcPct val="200000"/>
              </a:lnSpc>
            </a:pPr>
            <a:r>
              <a:rPr lang="fa-IR" sz="2400" dirty="0" smtClean="0">
                <a:solidFill>
                  <a:schemeClr val="bg1"/>
                </a:solidFill>
                <a:cs typeface="B Homa" panose="00000400000000000000" pitchFamily="2" charset="-78"/>
              </a:rPr>
              <a:t>جان </a:t>
            </a:r>
            <a:r>
              <a:rPr lang="fa-IR" sz="2400" dirty="0">
                <a:solidFill>
                  <a:schemeClr val="bg1"/>
                </a:solidFill>
                <a:cs typeface="B Homa" panose="00000400000000000000" pitchFamily="2" charset="-78"/>
              </a:rPr>
              <a:t>سیمپسون طرحی را که مشاوران پرنس پیشنهاد کرده بودند ، تکمیل </a:t>
            </a:r>
            <a:r>
              <a:rPr lang="fa-IR" sz="2400" dirty="0" smtClean="0">
                <a:solidFill>
                  <a:schemeClr val="bg1"/>
                </a:solidFill>
                <a:cs typeface="B Homa" panose="00000400000000000000" pitchFamily="2" charset="-78"/>
              </a:rPr>
              <a:t>کرد سیمپسون </a:t>
            </a:r>
            <a:r>
              <a:rPr lang="fa-IR" sz="2400" dirty="0">
                <a:solidFill>
                  <a:schemeClr val="bg1"/>
                </a:solidFill>
                <a:cs typeface="B Homa" panose="00000400000000000000" pitchFamily="2" charset="-78"/>
              </a:rPr>
              <a:t>سعی کرد الزامات </a:t>
            </a:r>
            <a:r>
              <a:rPr lang="fa-IR" sz="2400" dirty="0" smtClean="0">
                <a:solidFill>
                  <a:schemeClr val="bg1"/>
                </a:solidFill>
                <a:cs typeface="B Homa" panose="00000400000000000000" pitchFamily="2" charset="-78"/>
              </a:rPr>
              <a:t>عملکردی را </a:t>
            </a:r>
            <a:r>
              <a:rPr lang="fa-IR" sz="2400" dirty="0">
                <a:solidFill>
                  <a:schemeClr val="bg1"/>
                </a:solidFill>
                <a:cs typeface="B Homa" panose="00000400000000000000" pitchFamily="2" charset="-78"/>
              </a:rPr>
              <a:t>در مجموعه ای </a:t>
            </a:r>
            <a:r>
              <a:rPr lang="fa-IR" sz="2400" dirty="0" smtClean="0">
                <a:solidFill>
                  <a:schemeClr val="bg1"/>
                </a:solidFill>
                <a:cs typeface="B Homa" panose="00000400000000000000" pitchFamily="2" charset="-78"/>
              </a:rPr>
              <a:t>که شامل </a:t>
            </a:r>
            <a:r>
              <a:rPr lang="fa-IR" sz="2400" dirty="0">
                <a:solidFill>
                  <a:schemeClr val="bg1"/>
                </a:solidFill>
                <a:cs typeface="B Homa" panose="00000400000000000000" pitchFamily="2" charset="-78"/>
              </a:rPr>
              <a:t>یک مرکز خرید زیر زمینی و یک ساختمان اداری با نماهای کلاسیک ، مستقر کند . </a:t>
            </a:r>
          </a:p>
        </p:txBody>
      </p:sp>
      <p:sp>
        <p:nvSpPr>
          <p:cNvPr id="4" name="Title 3"/>
          <p:cNvSpPr>
            <a:spLocks noGrp="1"/>
          </p:cNvSpPr>
          <p:nvPr>
            <p:ph type="title"/>
          </p:nvPr>
        </p:nvSpPr>
        <p:spPr>
          <a:xfrm>
            <a:off x="10341632" y="109494"/>
            <a:ext cx="1765465" cy="817852"/>
          </a:xfrm>
        </p:spPr>
        <p:txBody>
          <a:bodyPr>
            <a:noAutofit/>
          </a:bodyPr>
          <a:lstStyle/>
          <a:p>
            <a:r>
              <a:rPr lang="fa-IR" sz="3200" b="1" dirty="0">
                <a:solidFill>
                  <a:schemeClr val="bg1"/>
                </a:solidFill>
                <a:cs typeface="B Homa" panose="00000400000000000000" pitchFamily="2" charset="-78"/>
              </a:rPr>
              <a:t>طرح </a:t>
            </a:r>
            <a:r>
              <a:rPr lang="fa-IR" sz="3200" b="1" dirty="0" smtClean="0">
                <a:solidFill>
                  <a:schemeClr val="bg1"/>
                </a:solidFill>
                <a:cs typeface="B Homa" panose="00000400000000000000" pitchFamily="2" charset="-78"/>
              </a:rPr>
              <a:t>سوم</a:t>
            </a:r>
            <a:endParaRPr lang="fa-IR" sz="3200" b="1" dirty="0">
              <a:solidFill>
                <a:schemeClr val="bg1"/>
              </a:solidFill>
              <a:cs typeface="B Homa" panose="00000400000000000000" pitchFamily="2" charset="-78"/>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0836" t="11997" r="7576" b="56566"/>
          <a:stretch/>
        </p:blipFill>
        <p:spPr>
          <a:xfrm>
            <a:off x="117987" y="276699"/>
            <a:ext cx="6278630" cy="3727938"/>
          </a:xfrm>
          <a:prstGeom prst="roundRect">
            <a:avLst>
              <a:gd name="adj" fmla="val 4167"/>
            </a:avLst>
          </a:prstGeom>
          <a:solidFill>
            <a:srgbClr val="FFFFFF"/>
          </a:solidFill>
          <a:ln w="76200" cap="sq">
            <a:solidFill>
              <a:srgbClr val="2E7217"/>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1155" t="42193" r="7257" b="26370"/>
          <a:stretch/>
        </p:blipFill>
        <p:spPr>
          <a:xfrm>
            <a:off x="4557932" y="2145322"/>
            <a:ext cx="7356660" cy="4368019"/>
          </a:xfrm>
          <a:prstGeom prst="roundRect">
            <a:avLst>
              <a:gd name="adj" fmla="val 4167"/>
            </a:avLst>
          </a:prstGeom>
          <a:solidFill>
            <a:srgbClr val="FFFFFF"/>
          </a:solidFill>
          <a:ln w="76200" cap="sq">
            <a:solidFill>
              <a:srgbClr val="2E7217"/>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TextBox 2"/>
          <p:cNvSpPr txBox="1"/>
          <p:nvPr/>
        </p:nvSpPr>
        <p:spPr>
          <a:xfrm>
            <a:off x="117987" y="6328675"/>
            <a:ext cx="3199915" cy="369332"/>
          </a:xfrm>
          <a:prstGeom prst="rect">
            <a:avLst/>
          </a:prstGeom>
          <a:noFill/>
        </p:spPr>
        <p:txBody>
          <a:bodyPr wrap="none" rtlCol="1">
            <a:spAutoFit/>
          </a:bodyPr>
          <a:lstStyle/>
          <a:p>
            <a:pPr algn="l" rtl="0"/>
            <a:r>
              <a:rPr lang="fa-IR" dirty="0" smtClean="0">
                <a:solidFill>
                  <a:schemeClr val="bg1"/>
                </a:solidFill>
                <a:cs typeface="B Homa" panose="00000400000000000000" pitchFamily="2" charset="-78"/>
              </a:rPr>
              <a:t>جان لنگ، طراحی شهرها ،333:1391   </a:t>
            </a:r>
            <a:endParaRPr lang="fa-IR" dirty="0">
              <a:solidFill>
                <a:schemeClr val="bg1"/>
              </a:solidFill>
              <a:cs typeface="B Homa" panose="00000400000000000000" pitchFamily="2" charset="-78"/>
            </a:endParaRPr>
          </a:p>
        </p:txBody>
      </p:sp>
    </p:spTree>
    <p:extLst>
      <p:ext uri="{BB962C8B-B14F-4D97-AF65-F5344CB8AC3E}">
        <p14:creationId xmlns:p14="http://schemas.microsoft.com/office/powerpoint/2010/main" val="2495042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1)">
                                      <p:cBhvr>
                                        <p:cTn id="13" dur="2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heel(1)">
                                      <p:cBhvr>
                                        <p:cTn id="1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5</TotalTime>
  <Words>919</Words>
  <Application>Microsoft Office PowerPoint</Application>
  <PresentationFormat>Widescreen</PresentationFormat>
  <Paragraphs>72</Paragraphs>
  <Slides>17</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Aban_q</vt:lpstr>
      <vt:lpstr>Arial</vt:lpstr>
      <vt:lpstr>Arial</vt:lpstr>
      <vt:lpstr>B Homa</vt:lpstr>
      <vt:lpstr>Calibri</vt:lpstr>
      <vt:lpstr>Times New Roman</vt:lpstr>
      <vt:lpstr>Trebuchet MS</vt:lpstr>
      <vt:lpstr>Tw Cen MT</vt:lpstr>
      <vt:lpstr>Circuit</vt:lpstr>
      <vt:lpstr>PowerPoint Presentation</vt:lpstr>
      <vt:lpstr>PowerPoint Presentation</vt:lpstr>
      <vt:lpstr>PowerPoint Presentation</vt:lpstr>
      <vt:lpstr>معرفی</vt:lpstr>
      <vt:lpstr>PowerPoint Presentation</vt:lpstr>
      <vt:lpstr>PowerPoint Presentation</vt:lpstr>
      <vt:lpstr>طرح اول</vt:lpstr>
      <vt:lpstr>طرح دوم</vt:lpstr>
      <vt:lpstr>طرح سوم</vt:lpstr>
      <vt:lpstr>طرح چهارم</vt:lpstr>
      <vt:lpstr>PowerPoint Presentation</vt:lpstr>
      <vt:lpstr>مقایسه طرح سیمپسون باطرح ویلیام ویلتفیلد </vt:lpstr>
      <vt:lpstr>خصوصیات طرح</vt:lpstr>
      <vt:lpstr>PowerPoint Presentation</vt:lpstr>
      <vt:lpstr>PowerPoint Presentation</vt:lpstr>
      <vt:lpstr>فعالیت ها</vt:lpstr>
      <vt:lpstr>منابع و ماخذ</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2019-12-12T21:53:03Z</dcterms:created>
  <dcterms:modified xsi:type="dcterms:W3CDTF">2019-12-12T21:58:57Z</dcterms:modified>
</cp:coreProperties>
</file>