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0"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9" r:id="rId1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94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73628817-5D20-4857-BB98-4E771867BA08}" type="datetimeFigureOut">
              <a:rPr lang="fa-IR" smtClean="0"/>
              <a:t>16/04/1441</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DC71153-69D1-4FDB-A8A8-4F6B6FFFD9BF}" type="slidenum">
              <a:rPr lang="fa-IR" smtClean="0"/>
              <a:t>‹#›</a:t>
            </a:fld>
            <a:endParaRPr lang="fa-IR"/>
          </a:p>
        </p:txBody>
      </p:sp>
    </p:spTree>
    <p:extLst>
      <p:ext uri="{BB962C8B-B14F-4D97-AF65-F5344CB8AC3E}">
        <p14:creationId xmlns:p14="http://schemas.microsoft.com/office/powerpoint/2010/main" val="61819006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06B8C-0A4E-4122-8612-5F6888DB307F}" type="slidenum">
              <a:rPr lang="en-US" smtClean="0"/>
              <a:t>5</a:t>
            </a:fld>
            <a:endParaRPr lang="en-US" dirty="0"/>
          </a:p>
        </p:txBody>
      </p:sp>
    </p:spTree>
    <p:extLst>
      <p:ext uri="{BB962C8B-B14F-4D97-AF65-F5344CB8AC3E}">
        <p14:creationId xmlns:p14="http://schemas.microsoft.com/office/powerpoint/2010/main" val="3033201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06B8C-0A4E-4122-8612-5F6888DB307F}" type="slidenum">
              <a:rPr lang="en-US" smtClean="0"/>
              <a:t>9</a:t>
            </a:fld>
            <a:endParaRPr lang="en-US" dirty="0"/>
          </a:p>
        </p:txBody>
      </p:sp>
    </p:spTree>
    <p:extLst>
      <p:ext uri="{BB962C8B-B14F-4D97-AF65-F5344CB8AC3E}">
        <p14:creationId xmlns:p14="http://schemas.microsoft.com/office/powerpoint/2010/main" val="1727663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06B8C-0A4E-4122-8612-5F6888DB307F}" type="slidenum">
              <a:rPr lang="en-US" smtClean="0"/>
              <a:t>10</a:t>
            </a:fld>
            <a:endParaRPr lang="en-US" dirty="0"/>
          </a:p>
        </p:txBody>
      </p:sp>
    </p:spTree>
    <p:extLst>
      <p:ext uri="{BB962C8B-B14F-4D97-AF65-F5344CB8AC3E}">
        <p14:creationId xmlns:p14="http://schemas.microsoft.com/office/powerpoint/2010/main" val="128717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2999125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3205715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68728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24261995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407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1699979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4120936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167180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592319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246BD-6026-4279-8D8A-AC5C9950D55D}"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2263435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3B246BD-6026-4279-8D8A-AC5C9950D55D}"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2028305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3B246BD-6026-4279-8D8A-AC5C9950D55D}" type="datetimeFigureOut">
              <a:rPr lang="fa-IR" smtClean="0"/>
              <a:t>16/04/1441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1540393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B246BD-6026-4279-8D8A-AC5C9950D55D}"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142565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B246BD-6026-4279-8D8A-AC5C9950D55D}" type="datetimeFigureOut">
              <a:rPr lang="fa-IR" smtClean="0"/>
              <a:t>16/04/1441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3103157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246BD-6026-4279-8D8A-AC5C9950D55D}"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1303908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246BD-6026-4279-8D8A-AC5C9950D55D}"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B2C6FEF-A92C-4093-99C1-698F2B270642}" type="slidenum">
              <a:rPr lang="fa-IR" smtClean="0"/>
              <a:t>‹#›</a:t>
            </a:fld>
            <a:endParaRPr lang="fa-IR"/>
          </a:p>
        </p:txBody>
      </p:sp>
    </p:spTree>
    <p:extLst>
      <p:ext uri="{BB962C8B-B14F-4D97-AF65-F5344CB8AC3E}">
        <p14:creationId xmlns:p14="http://schemas.microsoft.com/office/powerpoint/2010/main" val="4173669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3B246BD-6026-4279-8D8A-AC5C9950D55D}" type="datetimeFigureOut">
              <a:rPr lang="fa-IR" smtClean="0"/>
              <a:t>16/04/1441</a:t>
            </a:fld>
            <a:endParaRPr lang="fa-I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B2C6FEF-A92C-4093-99C1-698F2B270642}" type="slidenum">
              <a:rPr lang="fa-IR" smtClean="0"/>
              <a:t>‹#›</a:t>
            </a:fld>
            <a:endParaRPr lang="fa-IR"/>
          </a:p>
        </p:txBody>
      </p:sp>
    </p:spTree>
    <p:extLst>
      <p:ext uri="{BB962C8B-B14F-4D97-AF65-F5344CB8AC3E}">
        <p14:creationId xmlns:p14="http://schemas.microsoft.com/office/powerpoint/2010/main" val="74659201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17.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s>
</file>

<file path=ppt/slides/_rels/slide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11560" y="86188"/>
            <a:ext cx="7776864" cy="6741368"/>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marL="0" indent="0" algn="ctr" rtl="1">
              <a:buNone/>
            </a:pPr>
            <a:endParaRPr lang="fa-IR" sz="2000" dirty="0">
              <a:solidFill>
                <a:srgbClr val="C00000"/>
              </a:solidFill>
              <a:cs typeface="B Homa" panose="00000400000000000000" pitchFamily="2" charset="-78"/>
            </a:endParaRPr>
          </a:p>
          <a:p>
            <a:pPr marL="0" indent="0" algn="ctr" rtl="1">
              <a:lnSpc>
                <a:spcPct val="150000"/>
              </a:lnSpc>
              <a:buNone/>
            </a:pPr>
            <a:endParaRPr lang="fa-IR" sz="2400" dirty="0">
              <a:solidFill>
                <a:srgbClr val="C00000"/>
              </a:solidFill>
              <a:cs typeface="B Homa" panose="00000400000000000000" pitchFamily="2" charset="-78"/>
            </a:endParaRPr>
          </a:p>
          <a:p>
            <a:pPr marL="0" indent="0" algn="ctr" rtl="1">
              <a:lnSpc>
                <a:spcPct val="150000"/>
              </a:lnSpc>
              <a:buNone/>
            </a:pPr>
            <a:endParaRPr lang="fa-IR" sz="2000" dirty="0">
              <a:solidFill>
                <a:srgbClr val="C00000"/>
              </a:solidFill>
              <a:cs typeface="B Homa" panose="00000400000000000000" pitchFamily="2" charset="-78"/>
            </a:endParaRPr>
          </a:p>
          <a:p>
            <a:pPr marL="0" indent="0" algn="ctr" rtl="1">
              <a:buNone/>
            </a:pPr>
            <a:r>
              <a:rPr lang="fa-IR" sz="4400" dirty="0" smtClean="0">
                <a:solidFill>
                  <a:srgbClr val="C00000"/>
                </a:solidFill>
                <a:cs typeface="B Homa" panose="00000400000000000000" pitchFamily="2" charset="-78"/>
              </a:rPr>
              <a:t>معرفی و بررسی پلاس </a:t>
            </a:r>
            <a:r>
              <a:rPr lang="fa-IR" sz="4400" dirty="0">
                <a:solidFill>
                  <a:srgbClr val="C00000"/>
                </a:solidFill>
                <a:cs typeface="B Homa" panose="00000400000000000000" pitchFamily="2" charset="-78"/>
              </a:rPr>
              <a:t>دولا </a:t>
            </a:r>
            <a:r>
              <a:rPr lang="fa-IR" sz="4400" dirty="0" smtClean="0">
                <a:solidFill>
                  <a:srgbClr val="C00000"/>
                </a:solidFill>
                <a:cs typeface="B Homa" panose="00000400000000000000" pitchFamily="2" charset="-78"/>
              </a:rPr>
              <a:t>کنکورد</a:t>
            </a:r>
          </a:p>
          <a:p>
            <a:pPr marL="0" indent="0" algn="ctr" rtl="1">
              <a:buNone/>
            </a:pPr>
            <a:r>
              <a:rPr lang="fa-IR" sz="4400" dirty="0" smtClean="0">
                <a:solidFill>
                  <a:srgbClr val="C00000"/>
                </a:solidFill>
                <a:cs typeface="B Homa" panose="00000400000000000000" pitchFamily="2" charset="-78"/>
              </a:rPr>
              <a:t>(</a:t>
            </a:r>
            <a:r>
              <a:rPr lang="en-US" sz="4400" dirty="0">
                <a:solidFill>
                  <a:srgbClr val="C00000"/>
                </a:solidFill>
                <a:cs typeface="B Homa" panose="00000400000000000000" pitchFamily="2" charset="-78"/>
              </a:rPr>
              <a:t>Place de la </a:t>
            </a:r>
            <a:r>
              <a:rPr lang="en-US" sz="4400" dirty="0" smtClean="0">
                <a:solidFill>
                  <a:srgbClr val="C00000"/>
                </a:solidFill>
                <a:cs typeface="B Homa" panose="00000400000000000000" pitchFamily="2" charset="-78"/>
              </a:rPr>
              <a:t>Concorde</a:t>
            </a:r>
            <a:r>
              <a:rPr lang="fa-IR" sz="4400" dirty="0" smtClean="0">
                <a:solidFill>
                  <a:srgbClr val="C00000"/>
                </a:solidFill>
                <a:cs typeface="B Homa" panose="00000400000000000000" pitchFamily="2" charset="-78"/>
              </a:rPr>
              <a:t>)</a:t>
            </a:r>
          </a:p>
          <a:p>
            <a:pPr marL="0" indent="0" algn="ctr" rtl="1">
              <a:lnSpc>
                <a:spcPct val="150000"/>
              </a:lnSpc>
              <a:buNone/>
            </a:pPr>
            <a:endParaRPr lang="fa-IR" sz="2000" dirty="0">
              <a:solidFill>
                <a:srgbClr val="C00000"/>
              </a:solidFill>
              <a:cs typeface="B Homa" panose="00000400000000000000" pitchFamily="2" charset="-78"/>
            </a:endParaRPr>
          </a:p>
          <a:p>
            <a:pPr marL="0" indent="0" algn="ctr" rtl="1">
              <a:lnSpc>
                <a:spcPct val="150000"/>
              </a:lnSpc>
              <a:buNone/>
            </a:pPr>
            <a:endParaRPr lang="fa-IR" sz="2800" dirty="0" smtClean="0">
              <a:solidFill>
                <a:srgbClr val="C00000"/>
              </a:solidFill>
              <a:cs typeface="B Homa" panose="00000400000000000000" pitchFamily="2" charset="-78"/>
            </a:endParaRPr>
          </a:p>
        </p:txBody>
      </p:sp>
    </p:spTree>
    <p:extLst>
      <p:ext uri="{BB962C8B-B14F-4D97-AF65-F5344CB8AC3E}">
        <p14:creationId xmlns:p14="http://schemas.microsoft.com/office/powerpoint/2010/main" val="1826632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SONY\Desktop\Untitled.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39552" y="188640"/>
            <a:ext cx="8229600" cy="1399032"/>
          </a:xfrm>
        </p:spPr>
        <p:txBody>
          <a:bodyPr>
            <a:normAutofit/>
          </a:bodyPr>
          <a:lstStyle/>
          <a:p>
            <a:pPr algn="just" rtl="1"/>
            <a:r>
              <a:rPr lang="fa-IR" sz="2400" b="1" dirty="0">
                <a:ln w="6350">
                  <a:solidFill>
                    <a:srgbClr val="CC0099"/>
                  </a:solidFill>
                </a:ln>
                <a:solidFill>
                  <a:srgbClr val="CC0099"/>
                </a:solidFill>
                <a:cs typeface="B Homa" panose="00000400000000000000" pitchFamily="2" charset="-78"/>
              </a:rPr>
              <a:t>ساختمان های </a:t>
            </a:r>
            <a:r>
              <a:rPr lang="fa-IR" sz="2400" b="1" dirty="0">
                <a:ln w="6350">
                  <a:solidFill>
                    <a:srgbClr val="CC0099"/>
                  </a:solidFill>
                </a:ln>
                <a:solidFill>
                  <a:srgbClr val="CC0099"/>
                </a:solidFill>
                <a:cs typeface="B Homa" panose="00000400000000000000" pitchFamily="2" charset="-78"/>
              </a:rPr>
              <a:t>اطراف</a:t>
            </a:r>
            <a:endParaRPr lang="en-US" sz="2400" b="1" dirty="0">
              <a:ln w="6350">
                <a:solidFill>
                  <a:srgbClr val="CC0099"/>
                </a:solidFill>
              </a:ln>
              <a:solidFill>
                <a:srgbClr val="CC0099"/>
              </a:solidFill>
              <a:cs typeface="B Homa" panose="00000400000000000000" pitchFamily="2" charset="-78"/>
            </a:endParaRPr>
          </a:p>
        </p:txBody>
      </p:sp>
      <p:sp>
        <p:nvSpPr>
          <p:cNvPr id="3" name="Content Placeholder 2"/>
          <p:cNvSpPr>
            <a:spLocks noGrp="1"/>
          </p:cNvSpPr>
          <p:nvPr>
            <p:ph idx="1"/>
          </p:nvPr>
        </p:nvSpPr>
        <p:spPr>
          <a:xfrm>
            <a:off x="4139954" y="1340768"/>
            <a:ext cx="4562103" cy="4968552"/>
          </a:xfrm>
        </p:spPr>
        <p:txBody>
          <a:bodyPr>
            <a:normAutofit/>
          </a:bodyPr>
          <a:lstStyle/>
          <a:p>
            <a:pPr marL="36576" indent="0" algn="just">
              <a:lnSpc>
                <a:spcPct val="150000"/>
              </a:lnSpc>
              <a:buNone/>
            </a:pPr>
            <a:r>
              <a:rPr lang="fa-IR" sz="1800" dirty="0">
                <a:solidFill>
                  <a:schemeClr val="tx1"/>
                </a:solidFill>
                <a:effectLst>
                  <a:outerShdw blurRad="38100" dist="38100" dir="2700000" algn="tl">
                    <a:srgbClr val="000000">
                      <a:alpha val="43137"/>
                    </a:srgbClr>
                  </a:outerShdw>
                </a:effectLst>
                <a:cs typeface="B Homa" panose="00000400000000000000" pitchFamily="2" charset="-78"/>
              </a:rPr>
              <a:t>گابریل در سال های 1760 تا 1765 در طول ضلع شمالی میدان گاردمبل دو ساختمان یک شکل با نمایی مشابه به نمای پره لور بنا شد. این دو ساختمان به صورتی متقارن در دو سوی محور کوچه ی رویال قرار گرفته اند. میدان در جهت شرق به وسیله سکو و ستونهایی بارز و مشخص از تویلری گاردنز جدا شده است. در اینجا نیز مانند پلاس واندوم نخست تنها نمای گاردمبل بنا شد</a:t>
            </a:r>
            <a:r>
              <a:rPr lang="fa-IR" sz="1800" dirty="0">
                <a:solidFill>
                  <a:schemeClr val="tx1"/>
                </a:solidFill>
                <a:effectLst>
                  <a:outerShdw blurRad="38100" dist="38100" dir="2700000" algn="tl">
                    <a:srgbClr val="000000">
                      <a:alpha val="43137"/>
                    </a:srgbClr>
                  </a:outerShdw>
                </a:effectLst>
                <a:cs typeface="B Homa" panose="00000400000000000000" pitchFamily="2" charset="-78"/>
              </a:rPr>
              <a:t>. </a:t>
            </a:r>
            <a:r>
              <a:rPr lang="fa-IR" sz="1500" b="1" dirty="0">
                <a:solidFill>
                  <a:schemeClr val="tx1"/>
                </a:solidFill>
                <a:cs typeface="B Homa" panose="00000400000000000000" pitchFamily="2" charset="-78"/>
              </a:rPr>
              <a:t>(موریس، 1374 :228 و229)</a:t>
            </a:r>
            <a:endParaRPr lang="en-US" sz="1500" b="1" dirty="0">
              <a:solidFill>
                <a:schemeClr val="tx1"/>
              </a:solidFill>
              <a:cs typeface="B Homa" panose="00000400000000000000" pitchFamily="2" charset="-78"/>
            </a:endParaRPr>
          </a:p>
          <a:p>
            <a:pPr marL="36576" indent="0" algn="just">
              <a:lnSpc>
                <a:spcPct val="150000"/>
              </a:lnSpc>
              <a:buNone/>
            </a:pPr>
            <a:endParaRPr lang="fa-IR" sz="1800" dirty="0">
              <a:solidFill>
                <a:schemeClr val="tx1"/>
              </a:solidFill>
              <a:effectLst>
                <a:outerShdw blurRad="38100" dist="38100" dir="2700000" algn="tl">
                  <a:srgbClr val="000000">
                    <a:alpha val="43137"/>
                  </a:srgbClr>
                </a:outerShdw>
              </a:effectLst>
              <a:cs typeface="B Homa" panose="00000400000000000000" pitchFamily="2" charset="-78"/>
            </a:endParaRPr>
          </a:p>
          <a:p>
            <a:pPr marL="36576" indent="0" algn="just">
              <a:lnSpc>
                <a:spcPct val="150000"/>
              </a:lnSpc>
              <a:buNone/>
            </a:pPr>
            <a:endParaRPr lang="en-US" sz="1800" dirty="0">
              <a:solidFill>
                <a:schemeClr val="tx1"/>
              </a:solidFill>
              <a:effectLst>
                <a:outerShdw blurRad="38100" dist="38100" dir="2700000" algn="tl">
                  <a:srgbClr val="000000">
                    <a:alpha val="43137"/>
                  </a:srgbClr>
                </a:outerShdw>
              </a:effectLst>
              <a:cs typeface="B Homa" panose="00000400000000000000" pitchFamily="2" charset="-78"/>
            </a:endParaRPr>
          </a:p>
        </p:txBody>
      </p:sp>
      <p:sp>
        <p:nvSpPr>
          <p:cNvPr id="5" name="Rectangle 4"/>
          <p:cNvSpPr/>
          <p:nvPr/>
        </p:nvSpPr>
        <p:spPr>
          <a:xfrm>
            <a:off x="4932040" y="2996952"/>
            <a:ext cx="2088232" cy="792088"/>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195736" y="2996952"/>
            <a:ext cx="2088232" cy="792088"/>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2" y="6581003"/>
            <a:ext cx="1664903" cy="276999"/>
          </a:xfrm>
          <a:prstGeom prst="rect">
            <a:avLst/>
          </a:prstGeom>
        </p:spPr>
        <p:txBody>
          <a:bodyPr wrap="square">
            <a:spAutoFit/>
          </a:bodyPr>
          <a:lstStyle/>
          <a:p>
            <a:r>
              <a:rPr lang="en-US" sz="1200" dirty="0">
                <a:solidFill>
                  <a:schemeClr val="bg1"/>
                </a:solidFill>
              </a:rPr>
              <a:t>(en.wikipedia.org)</a:t>
            </a:r>
          </a:p>
        </p:txBody>
      </p:sp>
    </p:spTree>
    <p:extLst>
      <p:ext uri="{BB962C8B-B14F-4D97-AF65-F5344CB8AC3E}">
        <p14:creationId xmlns:p14="http://schemas.microsoft.com/office/powerpoint/2010/main" val="39849577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1)">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7" grpId="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b="1" dirty="0">
                <a:ln w="6350">
                  <a:solidFill>
                    <a:srgbClr val="CC0099"/>
                  </a:solidFill>
                </a:ln>
                <a:solidFill>
                  <a:srgbClr val="CC0099"/>
                </a:solidFill>
                <a:cs typeface="B Homa" panose="00000400000000000000" pitchFamily="2" charset="-78"/>
              </a:rPr>
              <a:t>محورهای </a:t>
            </a:r>
            <a:r>
              <a:rPr lang="fa-IR" sz="2400" b="1" dirty="0">
                <a:ln w="6350">
                  <a:solidFill>
                    <a:srgbClr val="CC0099"/>
                  </a:solidFill>
                </a:ln>
                <a:solidFill>
                  <a:srgbClr val="CC0099"/>
                </a:solidFill>
                <a:cs typeface="B Homa" panose="00000400000000000000" pitchFamily="2" charset="-78"/>
              </a:rPr>
              <a:t>دید</a:t>
            </a:r>
            <a:endParaRPr lang="en-US" dirty="0"/>
          </a:p>
        </p:txBody>
      </p:sp>
      <p:sp>
        <p:nvSpPr>
          <p:cNvPr id="3" name="Content Placeholder 2"/>
          <p:cNvSpPr>
            <a:spLocks noGrp="1"/>
          </p:cNvSpPr>
          <p:nvPr>
            <p:ph idx="1"/>
          </p:nvPr>
        </p:nvSpPr>
        <p:spPr>
          <a:xfrm>
            <a:off x="539552" y="1380396"/>
            <a:ext cx="8147248" cy="4572000"/>
          </a:xfrm>
        </p:spPr>
        <p:txBody>
          <a:bodyPr>
            <a:normAutofit/>
          </a:bodyPr>
          <a:lstStyle/>
          <a:p>
            <a:pPr marL="64008" indent="0" algn="just">
              <a:lnSpc>
                <a:spcPct val="150000"/>
              </a:lnSpc>
              <a:buNone/>
            </a:pPr>
            <a:r>
              <a:rPr lang="fa-IR" sz="1800" dirty="0">
                <a:cs typeface="B Homa" panose="00000400000000000000" pitchFamily="2" charset="-78"/>
              </a:rPr>
              <a:t>میدان </a:t>
            </a:r>
            <a:r>
              <a:rPr lang="fa-IR" sz="1800" dirty="0">
                <a:cs typeface="B Homa" panose="00000400000000000000" pitchFamily="2" charset="-78"/>
              </a:rPr>
              <a:t>دولاکنکورد، همچنان به عنوان فلکه یا میدان ترافیکی، با محور شرق به غرب شانزه لیزه، تاق نصرت و محور  شمال_جنوب به سمت خیابان رویال و </a:t>
            </a:r>
            <a:r>
              <a:rPr lang="fa-IR" sz="1800" dirty="0">
                <a:cs typeface="B Homa" panose="00000400000000000000" pitchFamily="2" charset="-78"/>
              </a:rPr>
              <a:t>مادلین </a:t>
            </a:r>
            <a:r>
              <a:rPr lang="fa-IR" sz="1800" dirty="0">
                <a:cs typeface="B Homa" panose="00000400000000000000" pitchFamily="2" charset="-78"/>
              </a:rPr>
              <a:t>جاذبه ی خود را حفظ کرده است. </a:t>
            </a:r>
            <a:r>
              <a:rPr lang="fa-IR" sz="1500" dirty="0">
                <a:cs typeface="B Homa" panose="00000400000000000000" pitchFamily="2" charset="-78"/>
              </a:rPr>
              <a:t>(قریب، 1388: 83)</a:t>
            </a:r>
          </a:p>
          <a:p>
            <a:pPr marL="64008" indent="0" algn="just">
              <a:lnSpc>
                <a:spcPct val="150000"/>
              </a:lnSpc>
              <a:buNone/>
            </a:pPr>
            <a:endParaRPr lang="en-US" sz="1800" dirty="0">
              <a:cs typeface="B Homa" panose="00000400000000000000" pitchFamily="2" charset="-78"/>
            </a:endParaRPr>
          </a:p>
          <a:p>
            <a:pPr marL="36576" indent="0" algn="just">
              <a:lnSpc>
                <a:spcPct val="150000"/>
              </a:lnSpc>
              <a:buNone/>
            </a:pPr>
            <a:endParaRPr lang="en-US" sz="1800" dirty="0">
              <a:cs typeface="B Homa" panose="00000400000000000000" pitchFamily="2" charset="-78"/>
            </a:endParaRPr>
          </a:p>
        </p:txBody>
      </p:sp>
      <p:pic>
        <p:nvPicPr>
          <p:cNvPr id="2050" name="Picture 2" descr="C:\Users\SONY\Desktop\کنکورد\Triump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0562" y="4472824"/>
            <a:ext cx="3020779" cy="217938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SONY\Desktop\کنکورد\81gehba(www,iran-eng.co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4472828"/>
            <a:ext cx="2286000" cy="217937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322274" y="6375211"/>
            <a:ext cx="1368965" cy="276999"/>
          </a:xfrm>
          <a:prstGeom prst="rect">
            <a:avLst/>
          </a:prstGeom>
        </p:spPr>
        <p:txBody>
          <a:bodyPr wrap="none">
            <a:spAutoFit/>
          </a:bodyPr>
          <a:lstStyle/>
          <a:p>
            <a:r>
              <a:rPr lang="en-US" sz="1200" dirty="0"/>
              <a:t>www.iran-eng.com</a:t>
            </a:r>
            <a:endParaRPr lang="en-US" sz="1200" dirty="0"/>
          </a:p>
        </p:txBody>
      </p:sp>
      <p:sp>
        <p:nvSpPr>
          <p:cNvPr id="13" name="Rectangle 12"/>
          <p:cNvSpPr/>
          <p:nvPr/>
        </p:nvSpPr>
        <p:spPr>
          <a:xfrm>
            <a:off x="4479070" y="6375205"/>
            <a:ext cx="1052403" cy="276999"/>
          </a:xfrm>
          <a:prstGeom prst="rect">
            <a:avLst/>
          </a:prstGeom>
        </p:spPr>
        <p:txBody>
          <a:bodyPr wrap="none">
            <a:spAutoFit/>
          </a:bodyPr>
          <a:lstStyle/>
          <a:p>
            <a:r>
              <a:rPr lang="en-US" sz="1200" dirty="0"/>
              <a:t>shanagasht,.ir</a:t>
            </a:r>
            <a:endParaRPr lang="en-US" sz="1200" dirty="0"/>
          </a:p>
        </p:txBody>
      </p:sp>
      <p:pic>
        <p:nvPicPr>
          <p:cNvPr id="12" name="Picture 3" descr="C:\Users\SONY\Desktop\کنکورد\Madeleine_Paris(en.wikipedia.or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6988" y="2573311"/>
            <a:ext cx="2550984" cy="189951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3166989" y="4195830"/>
            <a:ext cx="1664903" cy="276999"/>
          </a:xfrm>
          <a:prstGeom prst="rect">
            <a:avLst/>
          </a:prstGeom>
        </p:spPr>
        <p:txBody>
          <a:bodyPr wrap="square">
            <a:spAutoFit/>
          </a:bodyPr>
          <a:lstStyle/>
          <a:p>
            <a:r>
              <a:rPr lang="en-US" sz="1200" dirty="0"/>
              <a:t>(en.wikipedia.org)</a:t>
            </a:r>
          </a:p>
        </p:txBody>
      </p:sp>
      <p:sp>
        <p:nvSpPr>
          <p:cNvPr id="4" name="Oval 3"/>
          <p:cNvSpPr/>
          <p:nvPr/>
        </p:nvSpPr>
        <p:spPr>
          <a:xfrm>
            <a:off x="2809432" y="4520539"/>
            <a:ext cx="216024" cy="25231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rgbClr val="FF0000"/>
                </a:solidFill>
              </a:ln>
            </a:endParaRPr>
          </a:p>
        </p:txBody>
      </p:sp>
    </p:spTree>
    <p:extLst>
      <p:ext uri="{BB962C8B-B14F-4D97-AF65-F5344CB8AC3E}">
        <p14:creationId xmlns:p14="http://schemas.microsoft.com/office/powerpoint/2010/main" val="3127035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052"/>
                                        </p:tgtEl>
                                        <p:attrNameLst>
                                          <p:attrName>style.visibility</p:attrName>
                                        </p:attrNameLst>
                                      </p:cBhvr>
                                      <p:to>
                                        <p:strVal val="visible"/>
                                      </p:to>
                                    </p:set>
                                    <p:animEffect transition="in" filter="fade">
                                      <p:cBhvr>
                                        <p:cTn id="19" dur="1000"/>
                                        <p:tgtEl>
                                          <p:spTgt spid="2052"/>
                                        </p:tgtEl>
                                      </p:cBhvr>
                                    </p:animEffect>
                                    <p:anim calcmode="lin" valueType="num">
                                      <p:cBhvr>
                                        <p:cTn id="20" dur="1000" fill="hold"/>
                                        <p:tgtEl>
                                          <p:spTgt spid="2052"/>
                                        </p:tgtEl>
                                        <p:attrNameLst>
                                          <p:attrName>ppt_x</p:attrName>
                                        </p:attrNameLst>
                                      </p:cBhvr>
                                      <p:tavLst>
                                        <p:tav tm="0">
                                          <p:val>
                                            <p:strVal val="#ppt_x"/>
                                          </p:val>
                                        </p:tav>
                                        <p:tav tm="100000">
                                          <p:val>
                                            <p:strVal val="#ppt_x"/>
                                          </p:val>
                                        </p:tav>
                                      </p:tavLst>
                                    </p:anim>
                                    <p:anim calcmode="lin" valueType="num">
                                      <p:cBhvr>
                                        <p:cTn id="21" dur="1000" fill="hold"/>
                                        <p:tgtEl>
                                          <p:spTgt spid="205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050"/>
                                        </p:tgtEl>
                                        <p:attrNameLst>
                                          <p:attrName>style.visibility</p:attrName>
                                        </p:attrNameLst>
                                      </p:cBhvr>
                                      <p:to>
                                        <p:strVal val="visible"/>
                                      </p:to>
                                    </p:set>
                                    <p:animEffect transition="in" filter="fade">
                                      <p:cBhvr>
                                        <p:cTn id="29" dur="1000"/>
                                        <p:tgtEl>
                                          <p:spTgt spid="2050"/>
                                        </p:tgtEl>
                                      </p:cBhvr>
                                    </p:animEffect>
                                    <p:anim calcmode="lin" valueType="num">
                                      <p:cBhvr>
                                        <p:cTn id="30" dur="1000" fill="hold"/>
                                        <p:tgtEl>
                                          <p:spTgt spid="2050"/>
                                        </p:tgtEl>
                                        <p:attrNameLst>
                                          <p:attrName>ppt_x</p:attrName>
                                        </p:attrNameLst>
                                      </p:cBhvr>
                                      <p:tavLst>
                                        <p:tav tm="0">
                                          <p:val>
                                            <p:strVal val="#ppt_x"/>
                                          </p:val>
                                        </p:tav>
                                        <p:tav tm="100000">
                                          <p:val>
                                            <p:strVal val="#ppt_x"/>
                                          </p:val>
                                        </p:tav>
                                      </p:tavLst>
                                    </p:anim>
                                    <p:anim calcmode="lin" valueType="num">
                                      <p:cBhvr>
                                        <p:cTn id="31" dur="1000" fill="hold"/>
                                        <p:tgtEl>
                                          <p:spTgt spid="205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13" grpId="0"/>
      <p:bldP spid="14" grpId="0"/>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b="1" dirty="0">
                <a:ln w="6350">
                  <a:solidFill>
                    <a:srgbClr val="CC0099"/>
                  </a:solidFill>
                </a:ln>
                <a:solidFill>
                  <a:srgbClr val="CC0099"/>
                </a:solidFill>
                <a:cs typeface="B Homa" panose="00000400000000000000" pitchFamily="2" charset="-78"/>
              </a:rPr>
              <a:t>منابع</a:t>
            </a:r>
            <a:endParaRPr lang="en-US" sz="2400" b="1" dirty="0">
              <a:ln w="6350">
                <a:solidFill>
                  <a:srgbClr val="CC0099"/>
                </a:solidFill>
              </a:ln>
              <a:solidFill>
                <a:srgbClr val="CC0099"/>
              </a:solidFill>
              <a:cs typeface="B Homa" panose="00000400000000000000" pitchFamily="2" charset="-78"/>
            </a:endParaRPr>
          </a:p>
        </p:txBody>
      </p:sp>
      <p:sp>
        <p:nvSpPr>
          <p:cNvPr id="3" name="Content Placeholder 2"/>
          <p:cNvSpPr>
            <a:spLocks noGrp="1"/>
          </p:cNvSpPr>
          <p:nvPr>
            <p:ph idx="1"/>
          </p:nvPr>
        </p:nvSpPr>
        <p:spPr>
          <a:xfrm>
            <a:off x="395536" y="1484784"/>
            <a:ext cx="8229600" cy="4572000"/>
          </a:xfrm>
        </p:spPr>
        <p:txBody>
          <a:bodyPr>
            <a:normAutofit fontScale="92500" lnSpcReduction="20000"/>
          </a:bodyPr>
          <a:lstStyle/>
          <a:p>
            <a:pPr marL="64008" indent="0" algn="just">
              <a:buNone/>
            </a:pPr>
            <a:r>
              <a:rPr lang="fa-IR" sz="1800" b="1" dirty="0">
                <a:cs typeface="B Homa" panose="00000400000000000000" pitchFamily="2" charset="-78"/>
              </a:rPr>
              <a:t>کتاب </a:t>
            </a:r>
            <a:r>
              <a:rPr lang="fa-IR" sz="1800" b="1" dirty="0">
                <a:cs typeface="B Homa" panose="00000400000000000000" pitchFamily="2" charset="-78"/>
              </a:rPr>
              <a:t>ها</a:t>
            </a:r>
            <a:endParaRPr lang="en-US" sz="1800" dirty="0">
              <a:cs typeface="B Homa" panose="00000400000000000000" pitchFamily="2" charset="-78"/>
            </a:endParaRPr>
          </a:p>
          <a:p>
            <a:pPr lvl="0" algn="just" rtl="1"/>
            <a:r>
              <a:rPr lang="fa-IR" sz="1800" dirty="0">
                <a:cs typeface="B Homa" panose="00000400000000000000" pitchFamily="2" charset="-78"/>
              </a:rPr>
              <a:t>کنیرش، یورگن، 1388، </a:t>
            </a:r>
            <a:r>
              <a:rPr lang="fa-IR" sz="1800" b="1" dirty="0">
                <a:cs typeface="B Homa" panose="00000400000000000000" pitchFamily="2" charset="-78"/>
              </a:rPr>
              <a:t>میدان های شهری</a:t>
            </a:r>
            <a:r>
              <a:rPr lang="fa-IR" sz="1800" dirty="0">
                <a:cs typeface="B Homa" panose="00000400000000000000" pitchFamily="2" charset="-78"/>
              </a:rPr>
              <a:t>، معماری و طراحی فضاهای باز، ترجمه ی فریدون قریب، تهران: انتشارات دانشگاه تهران</a:t>
            </a:r>
            <a:endParaRPr lang="en-US" sz="1800" dirty="0">
              <a:cs typeface="B Homa" panose="00000400000000000000" pitchFamily="2" charset="-78"/>
            </a:endParaRPr>
          </a:p>
          <a:p>
            <a:pPr lvl="0" algn="just" rtl="1"/>
            <a:r>
              <a:rPr lang="fa-IR" sz="1800" dirty="0">
                <a:cs typeface="B Homa" panose="00000400000000000000" pitchFamily="2" charset="-78"/>
              </a:rPr>
              <a:t>مدنی پور، علی، 1379، </a:t>
            </a:r>
            <a:r>
              <a:rPr lang="fa-IR" sz="1800" b="1" dirty="0">
                <a:cs typeface="B Homa" panose="00000400000000000000" pitchFamily="2" charset="-78"/>
              </a:rPr>
              <a:t>طراحی فضای شهری</a:t>
            </a:r>
            <a:r>
              <a:rPr lang="fa-IR" sz="1800" dirty="0">
                <a:cs typeface="B Homa" panose="00000400000000000000" pitchFamily="2" charset="-78"/>
              </a:rPr>
              <a:t>، ترجمه ی فرهاد مرتضایی، تهران: انتشارات شرکت پردازش و برنامه ریزی شهری</a:t>
            </a:r>
            <a:endParaRPr lang="en-US" sz="1800" dirty="0">
              <a:cs typeface="B Homa" panose="00000400000000000000" pitchFamily="2" charset="-78"/>
            </a:endParaRPr>
          </a:p>
          <a:p>
            <a:pPr lvl="0" algn="just" rtl="1"/>
            <a:r>
              <a:rPr lang="fa-IR" sz="1800" dirty="0">
                <a:cs typeface="B Homa" panose="00000400000000000000" pitchFamily="2" charset="-78"/>
              </a:rPr>
              <a:t>موریس، جیمز، 1374، </a:t>
            </a:r>
            <a:r>
              <a:rPr lang="fa-IR" sz="1800" b="1" dirty="0">
                <a:cs typeface="B Homa" panose="00000400000000000000" pitchFamily="2" charset="-78"/>
              </a:rPr>
              <a:t>تاریخ شکل شهر تا انقلاب صنعتی</a:t>
            </a:r>
            <a:r>
              <a:rPr lang="fa-IR" sz="1800" dirty="0">
                <a:cs typeface="B Homa" panose="00000400000000000000" pitchFamily="2" charset="-78"/>
              </a:rPr>
              <a:t>، ترجمه ی راضیه رضازاده، انتشارات دانشگاه علم و صنعت ایران</a:t>
            </a:r>
            <a:endParaRPr lang="en-US" sz="1800" dirty="0">
              <a:cs typeface="B Homa" panose="00000400000000000000" pitchFamily="2" charset="-78"/>
            </a:endParaRPr>
          </a:p>
          <a:p>
            <a:pPr marL="64008" indent="0" algn="just">
              <a:buNone/>
            </a:pPr>
            <a:r>
              <a:rPr lang="fa-IR" sz="1800" b="1" dirty="0">
                <a:cs typeface="B Homa" panose="00000400000000000000" pitchFamily="2" charset="-78"/>
              </a:rPr>
              <a:t>      سایت ها</a:t>
            </a:r>
            <a:endParaRPr lang="en-US" sz="1800" dirty="0">
              <a:cs typeface="B Homa" panose="00000400000000000000" pitchFamily="2" charset="-78"/>
            </a:endParaRPr>
          </a:p>
          <a:p>
            <a:pPr lvl="0" algn="just"/>
            <a:r>
              <a:rPr lang="en-US" sz="1800" dirty="0">
                <a:cs typeface="B Homa" panose="00000400000000000000" pitchFamily="2" charset="-78"/>
              </a:rPr>
              <a:t>commons.wikimedia.org</a:t>
            </a:r>
          </a:p>
          <a:p>
            <a:pPr lvl="0" algn="just"/>
            <a:r>
              <a:rPr lang="en-US" sz="1800" dirty="0">
                <a:cs typeface="B Homa" panose="00000400000000000000" pitchFamily="2" charset="-78"/>
              </a:rPr>
              <a:t>www.fa.wikipedia.org</a:t>
            </a:r>
          </a:p>
          <a:p>
            <a:pPr lvl="0" algn="just"/>
            <a:r>
              <a:rPr lang="en-US" sz="1800" dirty="0">
                <a:cs typeface="B Homa" panose="00000400000000000000" pitchFamily="2" charset="-78"/>
              </a:rPr>
              <a:t>www.en.wikipedia.org</a:t>
            </a:r>
          </a:p>
          <a:p>
            <a:pPr lvl="0" algn="just" rtl="1"/>
            <a:r>
              <a:rPr lang="fa-IR" sz="1800" dirty="0">
                <a:cs typeface="B Homa" panose="00000400000000000000" pitchFamily="2" charset="-78"/>
              </a:rPr>
              <a:t> </a:t>
            </a:r>
            <a:endParaRPr lang="en-US" sz="1800" dirty="0">
              <a:cs typeface="B Homa" panose="00000400000000000000" pitchFamily="2" charset="-78"/>
            </a:endParaRPr>
          </a:p>
          <a:p>
            <a:pPr marL="64008" indent="0" algn="just">
              <a:buNone/>
            </a:pPr>
            <a:r>
              <a:rPr lang="fa-IR" sz="1800" b="1" dirty="0">
                <a:cs typeface="B Homa" panose="00000400000000000000" pitchFamily="2" charset="-78"/>
              </a:rPr>
              <a:t>           نقشه ها</a:t>
            </a:r>
            <a:endParaRPr lang="en-US" sz="1800" dirty="0">
              <a:cs typeface="B Homa" panose="00000400000000000000" pitchFamily="2" charset="-78"/>
            </a:endParaRPr>
          </a:p>
          <a:p>
            <a:pPr algn="just"/>
            <a:r>
              <a:rPr lang="en-US" sz="1800" dirty="0">
                <a:cs typeface="B Homa" panose="00000400000000000000" pitchFamily="2" charset="-78"/>
              </a:rPr>
              <a:t>Google Earth      </a:t>
            </a:r>
          </a:p>
          <a:p>
            <a:pPr algn="just"/>
            <a:endParaRPr lang="en-US" sz="1800" dirty="0">
              <a:cs typeface="B Homa" panose="00000400000000000000" pitchFamily="2" charset="-78"/>
            </a:endParaRPr>
          </a:p>
          <a:p>
            <a:pPr marL="64008" indent="0" algn="just">
              <a:buNone/>
            </a:pPr>
            <a:endParaRPr lang="en-US" sz="1800" dirty="0">
              <a:cs typeface="B Homa" panose="00000400000000000000" pitchFamily="2" charset="-78"/>
            </a:endParaRPr>
          </a:p>
        </p:txBody>
      </p:sp>
    </p:spTree>
    <p:extLst>
      <p:ext uri="{BB962C8B-B14F-4D97-AF65-F5344CB8AC3E}">
        <p14:creationId xmlns:p14="http://schemas.microsoft.com/office/powerpoint/2010/main" val="4159443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b="1" dirty="0">
                <a:ln w="6350">
                  <a:solidFill>
                    <a:srgbClr val="CC0099"/>
                  </a:solidFill>
                </a:ln>
                <a:solidFill>
                  <a:srgbClr val="CC0099"/>
                </a:solidFill>
                <a:cs typeface="B Homa" panose="00000400000000000000" pitchFamily="2" charset="-78"/>
              </a:rPr>
              <a:t>فهرست</a:t>
            </a:r>
            <a:endParaRPr lang="en-US" sz="2400" b="1" dirty="0">
              <a:ln w="6350">
                <a:solidFill>
                  <a:srgbClr val="CC0099"/>
                </a:solidFill>
              </a:ln>
              <a:solidFill>
                <a:srgbClr val="CC0099"/>
              </a:solidFill>
              <a:cs typeface="B Homa" panose="00000400000000000000" pitchFamily="2" charset="-78"/>
            </a:endParaRPr>
          </a:p>
        </p:txBody>
      </p:sp>
      <p:sp>
        <p:nvSpPr>
          <p:cNvPr id="3" name="Content Placeholder 2"/>
          <p:cNvSpPr>
            <a:spLocks noGrp="1"/>
          </p:cNvSpPr>
          <p:nvPr>
            <p:ph idx="1"/>
          </p:nvPr>
        </p:nvSpPr>
        <p:spPr>
          <a:xfrm>
            <a:off x="287433" y="1270000"/>
            <a:ext cx="8229600" cy="4572000"/>
          </a:xfrm>
        </p:spPr>
        <p:txBody>
          <a:bodyPr>
            <a:noAutofit/>
          </a:bodyPr>
          <a:lstStyle/>
          <a:p>
            <a:pPr marL="64008" indent="0">
              <a:lnSpc>
                <a:spcPct val="150000"/>
              </a:lnSpc>
              <a:buNone/>
            </a:pPr>
            <a:r>
              <a:rPr lang="fa-IR" sz="1600" dirty="0">
                <a:ln w="0"/>
                <a:effectLst>
                  <a:outerShdw blurRad="38100" dist="19050" dir="2700000" algn="tl" rotWithShape="0">
                    <a:schemeClr val="dk1">
                      <a:alpha val="40000"/>
                    </a:schemeClr>
                  </a:outerShdw>
                </a:effectLst>
                <a:cs typeface="B Homa" panose="00000400000000000000" pitchFamily="2" charset="-78"/>
              </a:rPr>
              <a:t>میدان</a:t>
            </a:r>
          </a:p>
          <a:p>
            <a:pPr marL="64008" indent="0">
              <a:lnSpc>
                <a:spcPct val="150000"/>
              </a:lnSpc>
              <a:buNone/>
            </a:pPr>
            <a:r>
              <a:rPr lang="fa-IR" sz="1600" dirty="0">
                <a:ln w="0"/>
                <a:effectLst>
                  <a:outerShdw blurRad="38100" dist="19050" dir="2700000" algn="tl" rotWithShape="0">
                    <a:schemeClr val="dk1">
                      <a:alpha val="40000"/>
                    </a:schemeClr>
                  </a:outerShdw>
                </a:effectLst>
                <a:cs typeface="B Homa" panose="00000400000000000000" pitchFamily="2" charset="-78"/>
              </a:rPr>
              <a:t>معرفی </a:t>
            </a:r>
            <a:r>
              <a:rPr lang="fa-IR" sz="1600" dirty="0">
                <a:ln w="0"/>
                <a:effectLst>
                  <a:outerShdw blurRad="38100" dist="19050" dir="2700000" algn="tl" rotWithShape="0">
                    <a:schemeClr val="dk1">
                      <a:alpha val="40000"/>
                    </a:schemeClr>
                  </a:outerShdw>
                </a:effectLst>
                <a:cs typeface="B Homa" panose="00000400000000000000" pitchFamily="2" charset="-78"/>
              </a:rPr>
              <a:t>میدان</a:t>
            </a:r>
          </a:p>
          <a:p>
            <a:pPr marL="64008" indent="0">
              <a:lnSpc>
                <a:spcPct val="150000"/>
              </a:lnSpc>
              <a:buNone/>
            </a:pPr>
            <a:r>
              <a:rPr lang="fa-IR" sz="1600" dirty="0">
                <a:ln w="0"/>
                <a:effectLst>
                  <a:outerShdw blurRad="38100" dist="19050" dir="2700000" algn="tl" rotWithShape="0">
                    <a:schemeClr val="dk1">
                      <a:alpha val="40000"/>
                    </a:schemeClr>
                  </a:outerShdw>
                </a:effectLst>
                <a:cs typeface="B Homa" panose="00000400000000000000" pitchFamily="2" charset="-78"/>
              </a:rPr>
              <a:t>تاریخچه میدان</a:t>
            </a:r>
            <a:endParaRPr lang="fa-IR" sz="1600" dirty="0">
              <a:ln w="0"/>
              <a:effectLst>
                <a:outerShdw blurRad="38100" dist="19050" dir="2700000" algn="tl" rotWithShape="0">
                  <a:schemeClr val="dk1">
                    <a:alpha val="40000"/>
                  </a:schemeClr>
                </a:outerShdw>
              </a:effectLst>
              <a:cs typeface="B Homa" panose="00000400000000000000" pitchFamily="2" charset="-78"/>
            </a:endParaRPr>
          </a:p>
          <a:p>
            <a:pPr marL="64008" indent="0">
              <a:lnSpc>
                <a:spcPct val="150000"/>
              </a:lnSpc>
              <a:buNone/>
            </a:pPr>
            <a:r>
              <a:rPr lang="fa-IR" sz="1600" dirty="0">
                <a:ln w="0"/>
                <a:effectLst>
                  <a:outerShdw blurRad="38100" dist="19050" dir="2700000" algn="tl" rotWithShape="0">
                    <a:schemeClr val="dk1">
                      <a:alpha val="40000"/>
                    </a:schemeClr>
                  </a:outerShdw>
                </a:effectLst>
                <a:cs typeface="B Homa" panose="00000400000000000000" pitchFamily="2" charset="-78"/>
              </a:rPr>
              <a:t>فضای میدان</a:t>
            </a:r>
            <a:endParaRPr lang="fa-IR" sz="1600" dirty="0">
              <a:ln w="0"/>
              <a:effectLst>
                <a:outerShdw blurRad="38100" dist="19050" dir="2700000" algn="tl" rotWithShape="0">
                  <a:schemeClr val="dk1">
                    <a:alpha val="40000"/>
                  </a:schemeClr>
                </a:outerShdw>
              </a:effectLst>
              <a:cs typeface="B Homa" panose="00000400000000000000" pitchFamily="2" charset="-78"/>
            </a:endParaRPr>
          </a:p>
          <a:p>
            <a:pPr marL="64008" indent="0">
              <a:lnSpc>
                <a:spcPct val="150000"/>
              </a:lnSpc>
              <a:buNone/>
            </a:pPr>
            <a:r>
              <a:rPr lang="fa-IR" sz="1600" dirty="0">
                <a:ln w="0"/>
                <a:effectLst>
                  <a:outerShdw blurRad="38100" dist="19050" dir="2700000" algn="tl" rotWithShape="0">
                    <a:schemeClr val="dk1">
                      <a:alpha val="40000"/>
                    </a:schemeClr>
                  </a:outerShdw>
                </a:effectLst>
                <a:cs typeface="B Homa" panose="00000400000000000000" pitchFamily="2" charset="-78"/>
              </a:rPr>
              <a:t>طراحی </a:t>
            </a:r>
            <a:r>
              <a:rPr lang="fa-IR" sz="1600" dirty="0">
                <a:ln w="0"/>
                <a:effectLst>
                  <a:outerShdw blurRad="38100" dist="19050" dir="2700000" algn="tl" rotWithShape="0">
                    <a:schemeClr val="dk1">
                      <a:alpha val="40000"/>
                    </a:schemeClr>
                  </a:outerShdw>
                </a:effectLst>
                <a:cs typeface="B Homa" panose="00000400000000000000" pitchFamily="2" charset="-78"/>
              </a:rPr>
              <a:t>میدان</a:t>
            </a:r>
          </a:p>
          <a:p>
            <a:pPr marL="64008" indent="0">
              <a:lnSpc>
                <a:spcPct val="150000"/>
              </a:lnSpc>
              <a:buNone/>
            </a:pPr>
            <a:r>
              <a:rPr lang="fa-IR" sz="1600" dirty="0">
                <a:ln w="0"/>
                <a:effectLst>
                  <a:outerShdw blurRad="38100" dist="19050" dir="2700000" algn="tl" rotWithShape="0">
                    <a:schemeClr val="dk1">
                      <a:alpha val="40000"/>
                    </a:schemeClr>
                  </a:outerShdw>
                </a:effectLst>
                <a:cs typeface="B Homa" panose="00000400000000000000" pitchFamily="2" charset="-78"/>
              </a:rPr>
              <a:t>عناصر </a:t>
            </a:r>
            <a:r>
              <a:rPr lang="fa-IR" sz="1600" dirty="0">
                <a:ln w="0"/>
                <a:effectLst>
                  <a:outerShdw blurRad="38100" dist="19050" dir="2700000" algn="tl" rotWithShape="0">
                    <a:schemeClr val="dk1">
                      <a:alpha val="40000"/>
                    </a:schemeClr>
                  </a:outerShdw>
                </a:effectLst>
                <a:cs typeface="B Homa" panose="00000400000000000000" pitchFamily="2" charset="-78"/>
              </a:rPr>
              <a:t>میدان</a:t>
            </a:r>
          </a:p>
          <a:p>
            <a:pPr marL="64008" indent="0">
              <a:lnSpc>
                <a:spcPct val="150000"/>
              </a:lnSpc>
              <a:buNone/>
            </a:pPr>
            <a:r>
              <a:rPr lang="fa-IR" sz="1600" dirty="0">
                <a:ln w="0"/>
                <a:effectLst>
                  <a:outerShdw blurRad="38100" dist="19050" dir="2700000" algn="tl" rotWithShape="0">
                    <a:schemeClr val="dk1">
                      <a:alpha val="40000"/>
                    </a:schemeClr>
                  </a:outerShdw>
                </a:effectLst>
                <a:cs typeface="B Homa" panose="00000400000000000000" pitchFamily="2" charset="-78"/>
              </a:rPr>
              <a:t>دسترسی های </a:t>
            </a:r>
            <a:r>
              <a:rPr lang="fa-IR" sz="1600" dirty="0">
                <a:ln w="0"/>
                <a:effectLst>
                  <a:outerShdw blurRad="38100" dist="19050" dir="2700000" algn="tl" rotWithShape="0">
                    <a:schemeClr val="dk1">
                      <a:alpha val="40000"/>
                    </a:schemeClr>
                  </a:outerShdw>
                </a:effectLst>
                <a:cs typeface="B Homa" panose="00000400000000000000" pitchFamily="2" charset="-78"/>
              </a:rPr>
              <a:t>میدان</a:t>
            </a:r>
          </a:p>
          <a:p>
            <a:pPr marL="64008" indent="0">
              <a:lnSpc>
                <a:spcPct val="150000"/>
              </a:lnSpc>
              <a:buNone/>
            </a:pPr>
            <a:r>
              <a:rPr lang="fa-IR" sz="1600" dirty="0">
                <a:ln w="0"/>
                <a:effectLst>
                  <a:outerShdw blurRad="38100" dist="19050" dir="2700000" algn="tl" rotWithShape="0">
                    <a:schemeClr val="dk1">
                      <a:alpha val="40000"/>
                    </a:schemeClr>
                  </a:outerShdw>
                </a:effectLst>
                <a:cs typeface="B Homa" panose="00000400000000000000" pitchFamily="2" charset="-78"/>
              </a:rPr>
              <a:t>ساختمان های </a:t>
            </a:r>
            <a:r>
              <a:rPr lang="fa-IR" sz="1600" dirty="0">
                <a:ln w="0"/>
                <a:effectLst>
                  <a:outerShdw blurRad="38100" dist="19050" dir="2700000" algn="tl" rotWithShape="0">
                    <a:schemeClr val="dk1">
                      <a:alpha val="40000"/>
                    </a:schemeClr>
                  </a:outerShdw>
                </a:effectLst>
                <a:cs typeface="B Homa" panose="00000400000000000000" pitchFamily="2" charset="-78"/>
              </a:rPr>
              <a:t>اطراف</a:t>
            </a:r>
          </a:p>
          <a:p>
            <a:pPr marL="64008" indent="0">
              <a:lnSpc>
                <a:spcPct val="150000"/>
              </a:lnSpc>
              <a:buNone/>
            </a:pPr>
            <a:r>
              <a:rPr lang="fa-IR" sz="1600" dirty="0">
                <a:ln w="0"/>
                <a:effectLst>
                  <a:outerShdw blurRad="38100" dist="19050" dir="2700000" algn="tl" rotWithShape="0">
                    <a:schemeClr val="dk1">
                      <a:alpha val="40000"/>
                    </a:schemeClr>
                  </a:outerShdw>
                </a:effectLst>
                <a:cs typeface="B Homa" panose="00000400000000000000" pitchFamily="2" charset="-78"/>
              </a:rPr>
              <a:t>محورهای </a:t>
            </a:r>
            <a:r>
              <a:rPr lang="fa-IR" sz="1600" dirty="0">
                <a:ln w="0"/>
                <a:effectLst>
                  <a:outerShdw blurRad="38100" dist="19050" dir="2700000" algn="tl" rotWithShape="0">
                    <a:schemeClr val="dk1">
                      <a:alpha val="40000"/>
                    </a:schemeClr>
                  </a:outerShdw>
                </a:effectLst>
                <a:cs typeface="B Homa" panose="00000400000000000000" pitchFamily="2" charset="-78"/>
              </a:rPr>
              <a:t>دید</a:t>
            </a:r>
          </a:p>
          <a:p>
            <a:pPr marL="64008" indent="0">
              <a:lnSpc>
                <a:spcPct val="150000"/>
              </a:lnSpc>
              <a:buNone/>
            </a:pPr>
            <a:r>
              <a:rPr lang="fa-IR" sz="1600" dirty="0" smtClean="0">
                <a:ln w="0"/>
                <a:effectLst>
                  <a:outerShdw blurRad="38100" dist="19050" dir="2700000" algn="tl" rotWithShape="0">
                    <a:schemeClr val="dk1">
                      <a:alpha val="40000"/>
                    </a:schemeClr>
                  </a:outerShdw>
                </a:effectLst>
                <a:cs typeface="B Homa" panose="00000400000000000000" pitchFamily="2" charset="-78"/>
              </a:rPr>
              <a:t>منابع</a:t>
            </a:r>
            <a:endParaRPr lang="en-US" sz="1600" dirty="0">
              <a:ln w="0"/>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184186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pPr algn="r" rtl="1"/>
            <a:r>
              <a:rPr lang="fa-IR" sz="2400" b="1" dirty="0">
                <a:ln w="6350">
                  <a:solidFill>
                    <a:srgbClr val="CC0099"/>
                  </a:solidFill>
                </a:ln>
                <a:solidFill>
                  <a:srgbClr val="CC0099"/>
                </a:solidFill>
                <a:effectLst/>
                <a:cs typeface="B Homa" panose="00000400000000000000" pitchFamily="2" charset="-78"/>
              </a:rPr>
              <a:t>میدان</a:t>
            </a:r>
            <a:endParaRPr lang="fa-IR" sz="2400" b="1" dirty="0">
              <a:ln w="6350">
                <a:solidFill>
                  <a:srgbClr val="CC0099"/>
                </a:solidFill>
              </a:ln>
              <a:solidFill>
                <a:srgbClr val="CC0099"/>
              </a:solidFill>
              <a:cs typeface="B Homa" panose="00000400000000000000" pitchFamily="2" charset="-78"/>
            </a:endParaRPr>
          </a:p>
        </p:txBody>
      </p:sp>
      <p:sp>
        <p:nvSpPr>
          <p:cNvPr id="5" name="Content Placeholder 2"/>
          <p:cNvSpPr txBox="1">
            <a:spLocks/>
          </p:cNvSpPr>
          <p:nvPr/>
        </p:nvSpPr>
        <p:spPr>
          <a:xfrm>
            <a:off x="609600" y="2035208"/>
            <a:ext cx="8229600" cy="4572000"/>
          </a:xfrm>
          <a:prstGeom prst="rect">
            <a:avLst/>
          </a:prstGeom>
        </p:spPr>
        <p:txBody>
          <a:bodyPr vert="horz" anchor="t">
            <a:normAutofit/>
          </a:bodyPr>
          <a:lst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marL="64008" indent="0" algn="just" rtl="1">
              <a:buNone/>
            </a:pPr>
            <a:r>
              <a:rPr lang="fa-IR" sz="1800" dirty="0">
                <a:cs typeface="B Homa" panose="00000400000000000000" pitchFamily="2" charset="-78"/>
              </a:rPr>
              <a:t>فضای عمومی، بستر مشترکی که مردم، فعالیت های کارکردی و مراسمی را که پیوند دهنده ی اعضای جامعه است در آن انجام می دهند.فضایی است که در آن با غریبه ها سهیم می شویم.مردمی که اقوام، دوستان و همکار ما نیستند.</a:t>
            </a:r>
          </a:p>
          <a:p>
            <a:pPr marL="64008" indent="0" algn="just" rtl="1">
              <a:buNone/>
            </a:pPr>
            <a:r>
              <a:rPr lang="fa-IR" sz="1800" dirty="0">
                <a:cs typeface="B Homa" panose="00000400000000000000" pitchFamily="2" charset="-78"/>
              </a:rPr>
              <a:t>(مدنی پور، 1379 : 211)</a:t>
            </a:r>
            <a:endParaRPr lang="en-US" sz="1800" dirty="0">
              <a:cs typeface="B Homa" panose="00000400000000000000" pitchFamily="2" charset="-78"/>
            </a:endParaRPr>
          </a:p>
        </p:txBody>
      </p:sp>
    </p:spTree>
    <p:extLst>
      <p:ext uri="{BB962C8B-B14F-4D97-AF65-F5344CB8AC3E}">
        <p14:creationId xmlns:p14="http://schemas.microsoft.com/office/powerpoint/2010/main" val="228701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rtl="1"/>
            <a:r>
              <a:rPr lang="fa-IR" sz="2400" b="1" dirty="0">
                <a:ln w="6350">
                  <a:solidFill>
                    <a:srgbClr val="CC0099"/>
                  </a:solidFill>
                </a:ln>
                <a:solidFill>
                  <a:srgbClr val="CC0099"/>
                </a:solidFill>
                <a:cs typeface="B Homa" panose="00000400000000000000" pitchFamily="2" charset="-78"/>
              </a:rPr>
              <a:t>معرفی میدان</a:t>
            </a:r>
            <a:endParaRPr lang="en-US" sz="2400" b="1" dirty="0">
              <a:ln w="6350">
                <a:solidFill>
                  <a:srgbClr val="CC0099"/>
                </a:solidFill>
              </a:ln>
              <a:solidFill>
                <a:srgbClr val="CC0099"/>
              </a:solidFill>
              <a:cs typeface="B Homa" panose="00000400000000000000" pitchFamily="2" charset="-78"/>
            </a:endParaRPr>
          </a:p>
        </p:txBody>
      </p:sp>
      <p:sp>
        <p:nvSpPr>
          <p:cNvPr id="3" name="Content Placeholder 2"/>
          <p:cNvSpPr>
            <a:spLocks noGrp="1"/>
          </p:cNvSpPr>
          <p:nvPr>
            <p:ph idx="1"/>
          </p:nvPr>
        </p:nvSpPr>
        <p:spPr>
          <a:xfrm>
            <a:off x="5004048" y="1327099"/>
            <a:ext cx="3671988" cy="4572000"/>
          </a:xfrm>
        </p:spPr>
        <p:txBody>
          <a:bodyPr>
            <a:normAutofit/>
          </a:bodyPr>
          <a:lstStyle/>
          <a:p>
            <a:pPr marL="36576" indent="0" algn="just">
              <a:lnSpc>
                <a:spcPct val="150000"/>
              </a:lnSpc>
              <a:buNone/>
            </a:pPr>
            <a:r>
              <a:rPr lang="fa-IR" sz="1800" dirty="0">
                <a:cs typeface="B Homa" panose="00000400000000000000" pitchFamily="2" charset="-78"/>
              </a:rPr>
              <a:t>پلاس دولا کنکورد یکی از بزرگترین میدان های اروپا است که در پاریس واقع شده است. میدان </a:t>
            </a:r>
            <a:r>
              <a:rPr lang="fa-IR" sz="1800" dirty="0">
                <a:cs typeface="B Homa" panose="00000400000000000000" pitchFamily="2" charset="-78"/>
              </a:rPr>
              <a:t>کنکورد، نماد و قلب پاریس محسوب می شود و به عنوان توزیع کننده ی ترافیک شهری و تقاطعی برای توسعه ی شهری و البته به عنوان گردشگاه و صحنه ای برای عرضه ی نمایش های مردم پسند و نیز به عنوان میدان مسابقه به خدمت گرفته می شود</a:t>
            </a:r>
            <a:r>
              <a:rPr lang="fa-IR" sz="1800" dirty="0">
                <a:cs typeface="B Homa" panose="00000400000000000000" pitchFamily="2" charset="-78"/>
              </a:rPr>
              <a:t>. (قریب، 1388: 81)</a:t>
            </a:r>
            <a:endParaRPr lang="en-US" sz="1800" dirty="0">
              <a:cs typeface="B Homa" panose="00000400000000000000" pitchFamily="2" charset="-78"/>
            </a:endParaRPr>
          </a:p>
          <a:p>
            <a:pPr marL="36576" indent="0">
              <a:buNone/>
            </a:pPr>
            <a:endParaRPr lang="en-US" sz="1800" dirty="0"/>
          </a:p>
          <a:p>
            <a:pPr marL="36576" indent="0" algn="just">
              <a:lnSpc>
                <a:spcPct val="150000"/>
              </a:lnSpc>
              <a:buNone/>
            </a:pPr>
            <a:endParaRPr lang="fa-IR" sz="1800" dirty="0">
              <a:cs typeface="B Homa" panose="00000400000000000000" pitchFamily="2" charset="-78"/>
            </a:endParaRPr>
          </a:p>
        </p:txBody>
      </p:sp>
      <p:pic>
        <p:nvPicPr>
          <p:cNvPr id="2050" name="Picture 2" descr="C:\Users\SONY\Desktop\مریم\کنکورد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 y="779629"/>
            <a:ext cx="4870797" cy="40746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SONY\Desktop\مریم\کنکورد0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836632"/>
            <a:ext cx="9144000" cy="202136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16407" y="6614995"/>
            <a:ext cx="1093569" cy="276999"/>
          </a:xfrm>
          <a:prstGeom prst="rect">
            <a:avLst/>
          </a:prstGeom>
        </p:spPr>
        <p:txBody>
          <a:bodyPr wrap="none">
            <a:spAutoFit/>
          </a:bodyPr>
          <a:lstStyle/>
          <a:p>
            <a:r>
              <a:rPr lang="en-US" sz="1200" dirty="0"/>
              <a:t>(Google earth)</a:t>
            </a:r>
            <a:endParaRPr lang="en-US" sz="1200" dirty="0"/>
          </a:p>
        </p:txBody>
      </p:sp>
      <p:sp>
        <p:nvSpPr>
          <p:cNvPr id="7" name="Rectangle 6"/>
          <p:cNvSpPr/>
          <p:nvPr/>
        </p:nvSpPr>
        <p:spPr>
          <a:xfrm>
            <a:off x="216407" y="4577287"/>
            <a:ext cx="1093569" cy="276999"/>
          </a:xfrm>
          <a:prstGeom prst="rect">
            <a:avLst/>
          </a:prstGeom>
        </p:spPr>
        <p:txBody>
          <a:bodyPr wrap="none">
            <a:spAutoFit/>
          </a:bodyPr>
          <a:lstStyle/>
          <a:p>
            <a:r>
              <a:rPr lang="en-US" sz="1200" dirty="0"/>
              <a:t>(Google earth)</a:t>
            </a:r>
            <a:endParaRPr lang="en-US" sz="1200" dirty="0"/>
          </a:p>
        </p:txBody>
      </p:sp>
    </p:spTree>
    <p:extLst>
      <p:ext uri="{BB962C8B-B14F-4D97-AF65-F5344CB8AC3E}">
        <p14:creationId xmlns:p14="http://schemas.microsoft.com/office/powerpoint/2010/main" val="4032978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0"/>
                                        <p:tgtEl>
                                          <p:spTgt spid="2050"/>
                                        </p:tgtEl>
                                      </p:cBhvr>
                                    </p:animEffect>
                                    <p:anim calcmode="lin" valueType="num">
                                      <p:cBhvr>
                                        <p:cTn id="15" dur="1000" fill="hold"/>
                                        <p:tgtEl>
                                          <p:spTgt spid="2050"/>
                                        </p:tgtEl>
                                        <p:attrNameLst>
                                          <p:attrName>ppt_x</p:attrName>
                                        </p:attrNameLst>
                                      </p:cBhvr>
                                      <p:tavLst>
                                        <p:tav tm="0">
                                          <p:val>
                                            <p:strVal val="#ppt_x"/>
                                          </p:val>
                                        </p:tav>
                                        <p:tav tm="100000">
                                          <p:val>
                                            <p:strVal val="#ppt_x"/>
                                          </p:val>
                                        </p:tav>
                                      </p:tavLst>
                                    </p:anim>
                                    <p:anim calcmode="lin" valueType="num">
                                      <p:cBhvr>
                                        <p:cTn id="16"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animEffect transition="in" filter="fade">
                                      <p:cBhvr>
                                        <p:cTn id="21" dur="1000"/>
                                        <p:tgtEl>
                                          <p:spTgt spid="2052"/>
                                        </p:tgtEl>
                                      </p:cBhvr>
                                    </p:animEffect>
                                    <p:anim calcmode="lin" valueType="num">
                                      <p:cBhvr>
                                        <p:cTn id="22" dur="1000" fill="hold"/>
                                        <p:tgtEl>
                                          <p:spTgt spid="2052"/>
                                        </p:tgtEl>
                                        <p:attrNameLst>
                                          <p:attrName>ppt_x</p:attrName>
                                        </p:attrNameLst>
                                      </p:cBhvr>
                                      <p:tavLst>
                                        <p:tav tm="0">
                                          <p:val>
                                            <p:strVal val="#ppt_x"/>
                                          </p:val>
                                        </p:tav>
                                        <p:tav tm="100000">
                                          <p:val>
                                            <p:strVal val="#ppt_x"/>
                                          </p:val>
                                        </p:tav>
                                      </p:tavLst>
                                    </p:anim>
                                    <p:anim calcmode="lin" valueType="num">
                                      <p:cBhvr>
                                        <p:cTn id="23" dur="1000" fill="hold"/>
                                        <p:tgtEl>
                                          <p:spTgt spid="2052"/>
                                        </p:tgtEl>
                                        <p:attrNameLst>
                                          <p:attrName>ppt_y</p:attrName>
                                        </p:attrNameLst>
                                      </p:cBhvr>
                                      <p:tavLst>
                                        <p:tav tm="0">
                                          <p:val>
                                            <p:strVal val="#ppt_y+.1"/>
                                          </p:val>
                                        </p:tav>
                                        <p:tav tm="100000">
                                          <p:val>
                                            <p:strVal val="#ppt_y"/>
                                          </p:val>
                                        </p:tav>
                                      </p:tavLst>
                                    </p:anim>
                                  </p:childTnLst>
                                </p:cTn>
                              </p:par>
                              <p:par>
                                <p:cTn id="24" presetID="31"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fltVal val="0"/>
                                          </p:val>
                                        </p:tav>
                                        <p:tav tm="100000">
                                          <p:val>
                                            <p:strVal val="#ppt_w"/>
                                          </p:val>
                                        </p:tav>
                                      </p:tavLst>
                                    </p:anim>
                                    <p:anim calcmode="lin" valueType="num">
                                      <p:cBhvr>
                                        <p:cTn id="27" dur="1000" fill="hold"/>
                                        <p:tgtEl>
                                          <p:spTgt spid="6"/>
                                        </p:tgtEl>
                                        <p:attrNameLst>
                                          <p:attrName>ppt_h</p:attrName>
                                        </p:attrNameLst>
                                      </p:cBhvr>
                                      <p:tavLst>
                                        <p:tav tm="0">
                                          <p:val>
                                            <p:fltVal val="0"/>
                                          </p:val>
                                        </p:tav>
                                        <p:tav tm="100000">
                                          <p:val>
                                            <p:strVal val="#ppt_h"/>
                                          </p:val>
                                        </p:tav>
                                      </p:tavLst>
                                    </p:anim>
                                    <p:anim calcmode="lin" valueType="num">
                                      <p:cBhvr>
                                        <p:cTn id="28" dur="1000" fill="hold"/>
                                        <p:tgtEl>
                                          <p:spTgt spid="6"/>
                                        </p:tgtEl>
                                        <p:attrNameLst>
                                          <p:attrName>style.rotation</p:attrName>
                                        </p:attrNameLst>
                                      </p:cBhvr>
                                      <p:tavLst>
                                        <p:tav tm="0">
                                          <p:val>
                                            <p:fltVal val="90"/>
                                          </p:val>
                                        </p:tav>
                                        <p:tav tm="100000">
                                          <p:val>
                                            <p:fltVal val="0"/>
                                          </p:val>
                                        </p:tav>
                                      </p:tavLst>
                                    </p:anim>
                                    <p:animEffect transition="in" filter="fade">
                                      <p:cBhvr>
                                        <p:cTn id="29" dur="1000"/>
                                        <p:tgtEl>
                                          <p:spTgt spid="6"/>
                                        </p:tgtEl>
                                      </p:cBhvr>
                                    </p:animEffect>
                                  </p:childTnLst>
                                </p:cTn>
                              </p:par>
                              <p:par>
                                <p:cTn id="30" presetID="16" presetClass="exit" presetSubtype="21" fill="hold" grpId="1" nodeType="withEffect">
                                  <p:stCondLst>
                                    <p:cond delay="0"/>
                                  </p:stCondLst>
                                  <p:childTnLst>
                                    <p:animEffect transition="out" filter="barn(inVertical)">
                                      <p:cBhvr>
                                        <p:cTn id="31" dur="500"/>
                                        <p:tgtEl>
                                          <p:spTgt spid="6"/>
                                        </p:tgtEl>
                                      </p:cBhvr>
                                    </p:animEffect>
                                    <p:set>
                                      <p:cBhvr>
                                        <p:cTn id="32" dur="1" fill="hold">
                                          <p:stCondLst>
                                            <p:cond delay="499"/>
                                          </p:stCondLst>
                                        </p:cTn>
                                        <p:tgtEl>
                                          <p:spTgt spid="6"/>
                                        </p:tgtEl>
                                        <p:attrNameLst>
                                          <p:attrName>style.visibility</p:attrName>
                                        </p:attrNameLst>
                                      </p:cBhvr>
                                      <p:to>
                                        <p:strVal val="hidden"/>
                                      </p:to>
                                    </p:set>
                                  </p:childTnLst>
                                </p:cTn>
                              </p:par>
                              <p:par>
                                <p:cTn id="33" presetID="3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ppt_w</p:attrName>
                                        </p:attrNameLst>
                                      </p:cBhvr>
                                      <p:tavLst>
                                        <p:tav tm="0">
                                          <p:val>
                                            <p:fltVal val="0"/>
                                          </p:val>
                                        </p:tav>
                                        <p:tav tm="100000">
                                          <p:val>
                                            <p:strVal val="#ppt_w"/>
                                          </p:val>
                                        </p:tav>
                                      </p:tavLst>
                                    </p:anim>
                                    <p:anim calcmode="lin" valueType="num">
                                      <p:cBhvr>
                                        <p:cTn id="36" dur="1000" fill="hold"/>
                                        <p:tgtEl>
                                          <p:spTgt spid="7"/>
                                        </p:tgtEl>
                                        <p:attrNameLst>
                                          <p:attrName>ppt_h</p:attrName>
                                        </p:attrNameLst>
                                      </p:cBhvr>
                                      <p:tavLst>
                                        <p:tav tm="0">
                                          <p:val>
                                            <p:fltVal val="0"/>
                                          </p:val>
                                        </p:tav>
                                        <p:tav tm="100000">
                                          <p:val>
                                            <p:strVal val="#ppt_h"/>
                                          </p:val>
                                        </p:tav>
                                      </p:tavLst>
                                    </p:anim>
                                    <p:anim calcmode="lin" valueType="num">
                                      <p:cBhvr>
                                        <p:cTn id="37" dur="1000" fill="hold"/>
                                        <p:tgtEl>
                                          <p:spTgt spid="7"/>
                                        </p:tgtEl>
                                        <p:attrNameLst>
                                          <p:attrName>style.rotation</p:attrName>
                                        </p:attrNameLst>
                                      </p:cBhvr>
                                      <p:tavLst>
                                        <p:tav tm="0">
                                          <p:val>
                                            <p:fltVal val="90"/>
                                          </p:val>
                                        </p:tav>
                                        <p:tav tm="100000">
                                          <p:val>
                                            <p:fltVal val="0"/>
                                          </p:val>
                                        </p:tav>
                                      </p:tavLst>
                                    </p:anim>
                                    <p:animEffect transition="in" filter="fade">
                                      <p:cBhvr>
                                        <p:cTn id="38" dur="1000"/>
                                        <p:tgtEl>
                                          <p:spTgt spid="7"/>
                                        </p:tgtEl>
                                      </p:cBhvr>
                                    </p:animEffect>
                                  </p:childTnLst>
                                </p:cTn>
                              </p:par>
                              <p:par>
                                <p:cTn id="39" presetID="16" presetClass="exit" presetSubtype="21" fill="hold" grpId="1" nodeType="withEffect">
                                  <p:stCondLst>
                                    <p:cond delay="0"/>
                                  </p:stCondLst>
                                  <p:childTnLst>
                                    <p:animEffect transition="out" filter="barn(inVertical)">
                                      <p:cBhvr>
                                        <p:cTn id="40" dur="500"/>
                                        <p:tgtEl>
                                          <p:spTgt spid="7"/>
                                        </p:tgtEl>
                                      </p:cBhvr>
                                    </p:animEffect>
                                    <p:set>
                                      <p:cBhvr>
                                        <p:cTn id="41"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6" grpId="1"/>
      <p:bldP spid="7" grpId="0"/>
      <p:bldP spid="7"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rtl="1"/>
            <a:r>
              <a:rPr lang="fa-IR" sz="2500" b="1" dirty="0">
                <a:ln w="6350">
                  <a:solidFill>
                    <a:srgbClr val="CC0099"/>
                  </a:solidFill>
                </a:ln>
                <a:solidFill>
                  <a:srgbClr val="CC0099"/>
                </a:solidFill>
                <a:cs typeface="B Homa" panose="00000400000000000000" pitchFamily="2" charset="-78"/>
              </a:rPr>
              <a:t>تاریخچه میدان</a:t>
            </a:r>
            <a:endParaRPr lang="en-US" sz="2500" b="1" dirty="0">
              <a:ln w="6350">
                <a:solidFill>
                  <a:srgbClr val="CC0099"/>
                </a:solidFill>
              </a:ln>
              <a:solidFill>
                <a:srgbClr val="CC0099"/>
              </a:solidFill>
              <a:cs typeface="B Homa" panose="00000400000000000000" pitchFamily="2" charset="-78"/>
            </a:endParaRPr>
          </a:p>
        </p:txBody>
      </p:sp>
      <p:sp>
        <p:nvSpPr>
          <p:cNvPr id="3" name="Content Placeholder 2"/>
          <p:cNvSpPr>
            <a:spLocks noGrp="1"/>
          </p:cNvSpPr>
          <p:nvPr>
            <p:ph idx="1"/>
          </p:nvPr>
        </p:nvSpPr>
        <p:spPr>
          <a:xfrm>
            <a:off x="4372940" y="1340768"/>
            <a:ext cx="4268574" cy="4572000"/>
          </a:xfrm>
        </p:spPr>
        <p:txBody>
          <a:bodyPr>
            <a:noAutofit/>
          </a:bodyPr>
          <a:lstStyle/>
          <a:p>
            <a:pPr marL="36576" indent="0" algn="just">
              <a:buNone/>
            </a:pPr>
            <a:r>
              <a:rPr lang="fa-IR" sz="1700" b="1" dirty="0">
                <a:ln>
                  <a:solidFill>
                    <a:srgbClr val="CC0099"/>
                  </a:solidFill>
                </a:ln>
                <a:cs typeface="B Homa" panose="00000400000000000000" pitchFamily="2" charset="-78"/>
              </a:rPr>
              <a:t>در </a:t>
            </a:r>
            <a:r>
              <a:rPr lang="fa-IR" sz="1700" b="1" dirty="0">
                <a:ln>
                  <a:solidFill>
                    <a:srgbClr val="CC0099"/>
                  </a:solidFill>
                </a:ln>
                <a:cs typeface="B Homa" panose="00000400000000000000" pitchFamily="2" charset="-78"/>
              </a:rPr>
              <a:t>سال </a:t>
            </a:r>
            <a:r>
              <a:rPr lang="fa-IR" sz="1700" b="1" dirty="0">
                <a:ln>
                  <a:solidFill>
                    <a:srgbClr val="CC0099"/>
                  </a:solidFill>
                </a:ln>
                <a:cs typeface="B Homa" panose="00000400000000000000" pitchFamily="2" charset="-78"/>
              </a:rPr>
              <a:t>1748: </a:t>
            </a:r>
            <a:r>
              <a:rPr lang="fa-IR" sz="1700" dirty="0">
                <a:cs typeface="B Homa" panose="00000400000000000000" pitchFamily="2" charset="-78"/>
              </a:rPr>
              <a:t>بر اساس معاهده ی صلح آخن  </a:t>
            </a:r>
            <a:r>
              <a:rPr lang="fa-IR" sz="1700" dirty="0">
                <a:cs typeface="B Homa" panose="00000400000000000000" pitchFamily="2" charset="-78"/>
              </a:rPr>
              <a:t>لوئی </a:t>
            </a:r>
            <a:r>
              <a:rPr lang="fa-IR" sz="1700" dirty="0">
                <a:cs typeface="B Homa" panose="00000400000000000000" pitchFamily="2" charset="-78"/>
              </a:rPr>
              <a:t>پانزدهم، تصمیم گرفت، بین باغ های توئیلری و شانزه لیزه، یادبودی عظیم احداث کند</a:t>
            </a:r>
            <a:r>
              <a:rPr lang="fa-IR" sz="1700" dirty="0">
                <a:cs typeface="B Homa" panose="00000400000000000000" pitchFamily="2" charset="-78"/>
              </a:rPr>
              <a:t>. سطح </a:t>
            </a:r>
            <a:r>
              <a:rPr lang="fa-IR" sz="1700" dirty="0">
                <a:cs typeface="B Homa" panose="00000400000000000000" pitchFamily="2" charset="-78"/>
              </a:rPr>
              <a:t>خود میدان از طریق کانالی پوشیده از چمن با طارمی هایی از سنگ مرمر محدود شد و در مرکز میدان، مجسمه ی سوار بر اسب لودویک پانزدهم نصب شد. (قریب، 1388: </a:t>
            </a:r>
            <a:r>
              <a:rPr lang="fa-IR" sz="1700" dirty="0">
                <a:cs typeface="B Homa" panose="00000400000000000000" pitchFamily="2" charset="-78"/>
              </a:rPr>
              <a:t>80)</a:t>
            </a:r>
            <a:endParaRPr lang="en-US" sz="1700" dirty="0">
              <a:cs typeface="B Homa" panose="00000400000000000000" pitchFamily="2" charset="-78"/>
            </a:endParaRPr>
          </a:p>
          <a:p>
            <a:pPr marL="36576" indent="0" algn="just">
              <a:buNone/>
            </a:pPr>
            <a:r>
              <a:rPr lang="fa-IR" sz="1700" b="1" dirty="0">
                <a:ln>
                  <a:solidFill>
                    <a:srgbClr val="CC0099"/>
                  </a:solidFill>
                </a:ln>
                <a:cs typeface="B Homa" panose="00000400000000000000" pitchFamily="2" charset="-78"/>
              </a:rPr>
              <a:t>در سال 1792: </a:t>
            </a:r>
            <a:r>
              <a:rPr lang="fa-IR" sz="1700" dirty="0">
                <a:cs typeface="B Homa" panose="00000400000000000000" pitchFamily="2" charset="-78"/>
              </a:rPr>
              <a:t>زمان </a:t>
            </a:r>
            <a:r>
              <a:rPr lang="fa-IR" sz="1700" dirty="0">
                <a:cs typeface="B Homa" panose="00000400000000000000" pitchFamily="2" charset="-78"/>
              </a:rPr>
              <a:t>جشن انقلاب و آزادی بود</a:t>
            </a:r>
            <a:r>
              <a:rPr lang="fa-IR" sz="1700" dirty="0">
                <a:cs typeface="B Homa" panose="00000400000000000000" pitchFamily="2" charset="-78"/>
              </a:rPr>
              <a:t>. در این سال مجسمه </a:t>
            </a:r>
            <a:r>
              <a:rPr lang="fa-IR" sz="1700" dirty="0">
                <a:cs typeface="B Homa" panose="00000400000000000000" pitchFamily="2" charset="-78"/>
              </a:rPr>
              <a:t>لوئی </a:t>
            </a:r>
            <a:r>
              <a:rPr lang="fa-IR" sz="1700" dirty="0">
                <a:cs typeface="B Homa" panose="00000400000000000000" pitchFamily="2" charset="-78"/>
              </a:rPr>
              <a:t>پانزدهم سرنگون </a:t>
            </a:r>
            <a:r>
              <a:rPr lang="fa-IR" sz="1700" dirty="0">
                <a:cs typeface="B Homa" panose="00000400000000000000" pitchFamily="2" charset="-78"/>
              </a:rPr>
              <a:t>شد و گیوتین را مستقر ساختند و میدان دولاکنکورد محلی برای اعدام های خونین شد. (قریب، 1388: 81</a:t>
            </a:r>
            <a:r>
              <a:rPr lang="fa-IR" sz="1700" dirty="0">
                <a:cs typeface="B Homa" panose="00000400000000000000" pitchFamily="2" charset="-78"/>
              </a:rPr>
              <a:t>)</a:t>
            </a:r>
          </a:p>
          <a:p>
            <a:pPr marL="36576" indent="0" algn="just">
              <a:buNone/>
            </a:pPr>
            <a:r>
              <a:rPr lang="fa-IR" sz="1700" b="1" dirty="0">
                <a:ln>
                  <a:solidFill>
                    <a:srgbClr val="CC0099"/>
                  </a:solidFill>
                </a:ln>
                <a:cs typeface="B Homa" panose="00000400000000000000" pitchFamily="2" charset="-78"/>
              </a:rPr>
              <a:t>در </a:t>
            </a:r>
            <a:r>
              <a:rPr lang="fa-IR" sz="1700" b="1" dirty="0">
                <a:ln>
                  <a:solidFill>
                    <a:srgbClr val="CC0099"/>
                  </a:solidFill>
                </a:ln>
                <a:cs typeface="B Homa" panose="00000400000000000000" pitchFamily="2" charset="-78"/>
              </a:rPr>
              <a:t>سال </a:t>
            </a:r>
            <a:r>
              <a:rPr lang="fa-IR" sz="1700" b="1" dirty="0">
                <a:ln>
                  <a:solidFill>
                    <a:srgbClr val="CC0099"/>
                  </a:solidFill>
                </a:ln>
                <a:cs typeface="B Homa" panose="00000400000000000000" pitchFamily="2" charset="-78"/>
              </a:rPr>
              <a:t>1793: </a:t>
            </a:r>
            <a:r>
              <a:rPr lang="fa-IR" sz="1700" dirty="0">
                <a:cs typeface="B Homa" panose="00000400000000000000" pitchFamily="2" charset="-78"/>
              </a:rPr>
              <a:t>لوئی شانزدهم </a:t>
            </a:r>
            <a:r>
              <a:rPr lang="fa-IR" sz="1700" dirty="0">
                <a:cs typeface="B Homa" panose="00000400000000000000" pitchFamily="2" charset="-78"/>
              </a:rPr>
              <a:t>در </a:t>
            </a:r>
            <a:r>
              <a:rPr lang="fa-IR" sz="1700" dirty="0">
                <a:cs typeface="B Homa" panose="00000400000000000000" pitchFamily="2" charset="-78"/>
              </a:rPr>
              <a:t>گوشه شمال غربی میدان پدر خود که بعداً به چلا لارو لوسیون تغییر نام یافت، گیوتین زده شد</a:t>
            </a:r>
            <a:r>
              <a:rPr lang="fa-IR" sz="1700" dirty="0">
                <a:cs typeface="B Homa" panose="00000400000000000000" pitchFamily="2" charset="-78"/>
              </a:rPr>
              <a:t>.(موریس، 1374 : 227)</a:t>
            </a:r>
            <a:endParaRPr lang="fa-IR" sz="1700" dirty="0">
              <a:cs typeface="B Homa" panose="00000400000000000000" pitchFamily="2" charset="-78"/>
            </a:endParaRPr>
          </a:p>
          <a:p>
            <a:pPr marL="36576" indent="0" algn="just">
              <a:buNone/>
            </a:pPr>
            <a:r>
              <a:rPr lang="fa-IR" sz="1700" b="1" dirty="0">
                <a:ln>
                  <a:solidFill>
                    <a:srgbClr val="CC0099"/>
                  </a:solidFill>
                </a:ln>
                <a:cs typeface="B Homa" panose="00000400000000000000" pitchFamily="2" charset="-78"/>
              </a:rPr>
              <a:t>در سال </a:t>
            </a:r>
            <a:r>
              <a:rPr lang="fa-IR" sz="1700" b="1" dirty="0">
                <a:ln>
                  <a:solidFill>
                    <a:srgbClr val="CC0099"/>
                  </a:solidFill>
                </a:ln>
                <a:cs typeface="B Homa" panose="00000400000000000000" pitchFamily="2" charset="-78"/>
              </a:rPr>
              <a:t>1836: </a:t>
            </a:r>
            <a:r>
              <a:rPr lang="fa-IR" sz="1700" dirty="0">
                <a:cs typeface="B Homa" panose="00000400000000000000" pitchFamily="2" charset="-78"/>
              </a:rPr>
              <a:t>ستون یاد بود عظیم الاقصر که توسط چارلز دهم به غنیمت گرفته شده بود </a:t>
            </a:r>
            <a:r>
              <a:rPr lang="fa-IR" sz="1700" dirty="0">
                <a:cs typeface="B Homa" panose="00000400000000000000" pitchFamily="2" charset="-78"/>
              </a:rPr>
              <a:t>در </a:t>
            </a:r>
            <a:r>
              <a:rPr lang="fa-IR" sz="1700" dirty="0">
                <a:cs typeface="B Homa" panose="00000400000000000000" pitchFamily="2" charset="-78"/>
              </a:rPr>
              <a:t>محل مجسمه و در وسط میدان بر پا گردید. </a:t>
            </a:r>
            <a:r>
              <a:rPr lang="fa-IR" sz="1700" dirty="0">
                <a:cs typeface="B Homa" panose="00000400000000000000" pitchFamily="2" charset="-78"/>
              </a:rPr>
              <a:t>(موریس،  1374: 227)</a:t>
            </a:r>
          </a:p>
          <a:p>
            <a:pPr marL="36576" indent="0" algn="just">
              <a:buNone/>
            </a:pPr>
            <a:r>
              <a:rPr lang="fa-IR" sz="1700" b="1" dirty="0">
                <a:ln>
                  <a:solidFill>
                    <a:srgbClr val="CC0099"/>
                  </a:solidFill>
                </a:ln>
                <a:cs typeface="B Homa" panose="00000400000000000000" pitchFamily="2" charset="-78"/>
              </a:rPr>
              <a:t>در </a:t>
            </a:r>
            <a:r>
              <a:rPr lang="fa-IR" sz="1700" b="1" dirty="0">
                <a:ln>
                  <a:solidFill>
                    <a:srgbClr val="CC0099"/>
                  </a:solidFill>
                </a:ln>
                <a:cs typeface="B Homa" panose="00000400000000000000" pitchFamily="2" charset="-78"/>
              </a:rPr>
              <a:t>سال1854: </a:t>
            </a:r>
            <a:r>
              <a:rPr lang="fa-IR" sz="1700" dirty="0">
                <a:cs typeface="B Homa" panose="00000400000000000000" pitchFamily="2" charset="-78"/>
              </a:rPr>
              <a:t>کانال اطراف میدان پر </a:t>
            </a:r>
            <a:r>
              <a:rPr lang="fa-IR" sz="1700" dirty="0">
                <a:cs typeface="B Homa" panose="00000400000000000000" pitchFamily="2" charset="-78"/>
              </a:rPr>
              <a:t>شد تا میدان فقط برای عبور ترافیک باقی </a:t>
            </a:r>
            <a:r>
              <a:rPr lang="fa-IR" sz="1700" dirty="0">
                <a:cs typeface="B Homa" panose="00000400000000000000" pitchFamily="2" charset="-78"/>
              </a:rPr>
              <a:t>بماند و پلاس </a:t>
            </a:r>
            <a:r>
              <a:rPr lang="fa-IR" sz="1700" dirty="0">
                <a:cs typeface="B Homa" panose="00000400000000000000" pitchFamily="2" charset="-78"/>
              </a:rPr>
              <a:t>دولا کنکورد سیمای کنونی خود را یافت. (قریب، 1388: </a:t>
            </a:r>
            <a:r>
              <a:rPr lang="fa-IR" sz="1700" dirty="0">
                <a:cs typeface="B Homa" panose="00000400000000000000" pitchFamily="2" charset="-78"/>
              </a:rPr>
              <a:t>80 و 81)</a:t>
            </a:r>
            <a:endParaRPr lang="fa-IR" sz="1700" dirty="0">
              <a:cs typeface="B Homa" panose="00000400000000000000" pitchFamily="2" charset="-78"/>
            </a:endParaRPr>
          </a:p>
          <a:p>
            <a:pPr marL="36576" indent="0" algn="just">
              <a:buNone/>
            </a:pPr>
            <a:endParaRPr lang="en-US" sz="1700" dirty="0">
              <a:cs typeface="B Homa" panose="00000400000000000000" pitchFamily="2" charset="-78"/>
            </a:endParaRPr>
          </a:p>
          <a:p>
            <a:pPr marL="36576" indent="0" algn="just">
              <a:buNone/>
            </a:pPr>
            <a:endParaRPr lang="en-US" sz="1700" dirty="0">
              <a:cs typeface="B Homa" panose="00000400000000000000" pitchFamily="2" charset="-78"/>
            </a:endParaRPr>
          </a:p>
          <a:p>
            <a:pPr marL="36576" indent="0" algn="just">
              <a:buNone/>
            </a:pPr>
            <a:endParaRPr lang="en-US" sz="1700" dirty="0">
              <a:cs typeface="B Homa" panose="00000400000000000000" pitchFamily="2" charset="-78"/>
            </a:endParaRPr>
          </a:p>
        </p:txBody>
      </p:sp>
      <p:pic>
        <p:nvPicPr>
          <p:cNvPr id="1026" name="Picture 2" descr="C:\Users\SONY\Desktop\کنکورد\لوئی 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36" y="1412776"/>
            <a:ext cx="4193428" cy="417646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ONY\Desktop\کنکورد\اعددام.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916832"/>
            <a:ext cx="4232804" cy="309634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ONY\Desktop\کنکورد\1.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738" y="567556"/>
            <a:ext cx="3864471" cy="579489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ONY\Desktop\کنکورد\1ابلیسک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6100" y="1262113"/>
            <a:ext cx="6264696" cy="404554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52507" y="5030655"/>
            <a:ext cx="1093569" cy="276999"/>
          </a:xfrm>
          <a:prstGeom prst="rect">
            <a:avLst/>
          </a:prstGeom>
        </p:spPr>
        <p:txBody>
          <a:bodyPr wrap="none">
            <a:spAutoFit/>
          </a:bodyPr>
          <a:lstStyle/>
          <a:p>
            <a:r>
              <a:rPr lang="en-US" sz="1200" dirty="0"/>
              <a:t>(Google earth)</a:t>
            </a:r>
            <a:endParaRPr lang="en-US" sz="1200" dirty="0"/>
          </a:p>
        </p:txBody>
      </p:sp>
      <p:sp>
        <p:nvSpPr>
          <p:cNvPr id="9" name="Rectangle 8"/>
          <p:cNvSpPr/>
          <p:nvPr/>
        </p:nvSpPr>
        <p:spPr>
          <a:xfrm>
            <a:off x="486615" y="6027899"/>
            <a:ext cx="1657312" cy="276999"/>
          </a:xfrm>
          <a:prstGeom prst="rect">
            <a:avLst/>
          </a:prstGeom>
        </p:spPr>
        <p:txBody>
          <a:bodyPr wrap="none">
            <a:spAutoFit/>
          </a:bodyPr>
          <a:lstStyle/>
          <a:p>
            <a:r>
              <a:rPr lang="en-US" sz="1200" dirty="0"/>
              <a:t>common.wikimedia.org</a:t>
            </a:r>
          </a:p>
        </p:txBody>
      </p:sp>
      <p:sp>
        <p:nvSpPr>
          <p:cNvPr id="10" name="Rectangle 9"/>
          <p:cNvSpPr/>
          <p:nvPr/>
        </p:nvSpPr>
        <p:spPr>
          <a:xfrm>
            <a:off x="319934" y="4736179"/>
            <a:ext cx="1216166" cy="276999"/>
          </a:xfrm>
          <a:prstGeom prst="rect">
            <a:avLst/>
          </a:prstGeom>
        </p:spPr>
        <p:txBody>
          <a:bodyPr wrap="none">
            <a:spAutoFit/>
          </a:bodyPr>
          <a:lstStyle/>
          <a:p>
            <a:r>
              <a:rPr lang="en-US" sz="1200" dirty="0"/>
              <a:t>en.wikipedia.org</a:t>
            </a:r>
          </a:p>
        </p:txBody>
      </p:sp>
      <p:sp>
        <p:nvSpPr>
          <p:cNvPr id="11" name="Rectangle 10"/>
          <p:cNvSpPr/>
          <p:nvPr/>
        </p:nvSpPr>
        <p:spPr>
          <a:xfrm>
            <a:off x="397166" y="5307654"/>
            <a:ext cx="1216166" cy="276999"/>
          </a:xfrm>
          <a:prstGeom prst="rect">
            <a:avLst/>
          </a:prstGeom>
        </p:spPr>
        <p:txBody>
          <a:bodyPr wrap="none">
            <a:spAutoFit/>
          </a:bodyPr>
          <a:lstStyle/>
          <a:p>
            <a:r>
              <a:rPr lang="en-US" sz="1200" dirty="0"/>
              <a:t>en.wikipedia.org</a:t>
            </a:r>
          </a:p>
        </p:txBody>
      </p:sp>
    </p:spTree>
    <p:extLst>
      <p:ext uri="{BB962C8B-B14F-4D97-AF65-F5344CB8AC3E}">
        <p14:creationId xmlns:p14="http://schemas.microsoft.com/office/powerpoint/2010/main" val="3737366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1000"/>
                                        <p:tgtEl>
                                          <p:spTgt spid="1026"/>
                                        </p:tgtEl>
                                      </p:cBhvr>
                                    </p:animEffect>
                                    <p:anim calcmode="lin" valueType="num">
                                      <p:cBhvr>
                                        <p:cTn id="15" dur="1000" fill="hold"/>
                                        <p:tgtEl>
                                          <p:spTgt spid="1026"/>
                                        </p:tgtEl>
                                        <p:attrNameLst>
                                          <p:attrName>ppt_x</p:attrName>
                                        </p:attrNameLst>
                                      </p:cBhvr>
                                      <p:tavLst>
                                        <p:tav tm="0">
                                          <p:val>
                                            <p:strVal val="#ppt_x"/>
                                          </p:val>
                                        </p:tav>
                                        <p:tav tm="100000">
                                          <p:val>
                                            <p:strVal val="#ppt_x"/>
                                          </p:val>
                                        </p:tav>
                                      </p:tavLst>
                                    </p:anim>
                                    <p:anim calcmode="lin" valueType="num">
                                      <p:cBhvr>
                                        <p:cTn id="16" dur="1000" fill="hold"/>
                                        <p:tgtEl>
                                          <p:spTgt spid="1026"/>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xit" presetSubtype="21" fill="hold" nodeType="clickEffect">
                                  <p:stCondLst>
                                    <p:cond delay="0"/>
                                  </p:stCondLst>
                                  <p:childTnLst>
                                    <p:animEffect transition="out" filter="barn(inVertical)">
                                      <p:cBhvr>
                                        <p:cTn id="32" dur="500"/>
                                        <p:tgtEl>
                                          <p:spTgt spid="1026"/>
                                        </p:tgtEl>
                                      </p:cBhvr>
                                    </p:animEffect>
                                    <p:set>
                                      <p:cBhvr>
                                        <p:cTn id="33" dur="1" fill="hold">
                                          <p:stCondLst>
                                            <p:cond delay="499"/>
                                          </p:stCondLst>
                                        </p:cTn>
                                        <p:tgtEl>
                                          <p:spTgt spid="1026"/>
                                        </p:tgtEl>
                                        <p:attrNameLst>
                                          <p:attrName>style.visibility</p:attrName>
                                        </p:attrNameLst>
                                      </p:cBhvr>
                                      <p:to>
                                        <p:strVal val="hidden"/>
                                      </p:to>
                                    </p:set>
                                  </p:childTnLst>
                                </p:cTn>
                              </p:par>
                              <p:par>
                                <p:cTn id="34" presetID="16" presetClass="exit" presetSubtype="21" fill="hold" grpId="1" nodeType="withEffect">
                                  <p:stCondLst>
                                    <p:cond delay="0"/>
                                  </p:stCondLst>
                                  <p:childTnLst>
                                    <p:animEffect transition="out" filter="barn(inVertical)">
                                      <p:cBhvr>
                                        <p:cTn id="35" dur="500"/>
                                        <p:tgtEl>
                                          <p:spTgt spid="11"/>
                                        </p:tgtEl>
                                      </p:cBhvr>
                                    </p:animEffect>
                                    <p:set>
                                      <p:cBhvr>
                                        <p:cTn id="36" dur="1" fill="hold">
                                          <p:stCondLst>
                                            <p:cond delay="499"/>
                                          </p:stCondLst>
                                        </p:cTn>
                                        <p:tgtEl>
                                          <p:spTgt spid="11"/>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027"/>
                                        </p:tgtEl>
                                        <p:attrNameLst>
                                          <p:attrName>style.visibility</p:attrName>
                                        </p:attrNameLst>
                                      </p:cBhvr>
                                      <p:to>
                                        <p:strVal val="visible"/>
                                      </p:to>
                                    </p:set>
                                    <p:animEffect transition="in" filter="fade">
                                      <p:cBhvr>
                                        <p:cTn id="41" dur="1000"/>
                                        <p:tgtEl>
                                          <p:spTgt spid="1027"/>
                                        </p:tgtEl>
                                      </p:cBhvr>
                                    </p:animEffect>
                                    <p:anim calcmode="lin" valueType="num">
                                      <p:cBhvr>
                                        <p:cTn id="42" dur="1000" fill="hold"/>
                                        <p:tgtEl>
                                          <p:spTgt spid="1027"/>
                                        </p:tgtEl>
                                        <p:attrNameLst>
                                          <p:attrName>ppt_x</p:attrName>
                                        </p:attrNameLst>
                                      </p:cBhvr>
                                      <p:tavLst>
                                        <p:tav tm="0">
                                          <p:val>
                                            <p:strVal val="#ppt_x"/>
                                          </p:val>
                                        </p:tav>
                                        <p:tav tm="100000">
                                          <p:val>
                                            <p:strVal val="#ppt_x"/>
                                          </p:val>
                                        </p:tav>
                                      </p:tavLst>
                                    </p:anim>
                                    <p:anim calcmode="lin" valueType="num">
                                      <p:cBhvr>
                                        <p:cTn id="43" dur="1000" fill="hold"/>
                                        <p:tgtEl>
                                          <p:spTgt spid="102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
                                            <p:txEl>
                                              <p:pRg st="2" end="2"/>
                                            </p:txEl>
                                          </p:spTgt>
                                        </p:tgtEl>
                                        <p:attrNameLst>
                                          <p:attrName>style.visibility</p:attrName>
                                        </p:attrNameLst>
                                      </p:cBhvr>
                                      <p:to>
                                        <p:strVal val="visible"/>
                                      </p:to>
                                    </p:set>
                                    <p:animEffect transition="in" filter="fade">
                                      <p:cBhvr>
                                        <p:cTn id="53" dur="1000"/>
                                        <p:tgtEl>
                                          <p:spTgt spid="3">
                                            <p:txEl>
                                              <p:pRg st="2" end="2"/>
                                            </p:txEl>
                                          </p:spTgt>
                                        </p:tgtEl>
                                      </p:cBhvr>
                                    </p:animEffect>
                                    <p:anim calcmode="lin" valueType="num">
                                      <p:cBhvr>
                                        <p:cTn id="5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6" presetClass="exit" presetSubtype="21" fill="hold" nodeType="clickEffect">
                                  <p:stCondLst>
                                    <p:cond delay="0"/>
                                  </p:stCondLst>
                                  <p:childTnLst>
                                    <p:animEffect transition="out" filter="barn(inVertical)">
                                      <p:cBhvr>
                                        <p:cTn id="59" dur="500"/>
                                        <p:tgtEl>
                                          <p:spTgt spid="1027"/>
                                        </p:tgtEl>
                                      </p:cBhvr>
                                    </p:animEffect>
                                    <p:set>
                                      <p:cBhvr>
                                        <p:cTn id="60" dur="1" fill="hold">
                                          <p:stCondLst>
                                            <p:cond delay="499"/>
                                          </p:stCondLst>
                                        </p:cTn>
                                        <p:tgtEl>
                                          <p:spTgt spid="1027"/>
                                        </p:tgtEl>
                                        <p:attrNameLst>
                                          <p:attrName>style.visibility</p:attrName>
                                        </p:attrNameLst>
                                      </p:cBhvr>
                                      <p:to>
                                        <p:strVal val="hidden"/>
                                      </p:to>
                                    </p:set>
                                  </p:childTnLst>
                                </p:cTn>
                              </p:par>
                              <p:par>
                                <p:cTn id="61" presetID="16" presetClass="exit" presetSubtype="21" fill="hold" grpId="1" nodeType="withEffect">
                                  <p:stCondLst>
                                    <p:cond delay="0"/>
                                  </p:stCondLst>
                                  <p:childTnLst>
                                    <p:animEffect transition="out" filter="barn(inVertical)">
                                      <p:cBhvr>
                                        <p:cTn id="62" dur="500"/>
                                        <p:tgtEl>
                                          <p:spTgt spid="10"/>
                                        </p:tgtEl>
                                      </p:cBhvr>
                                    </p:animEffect>
                                    <p:set>
                                      <p:cBhvr>
                                        <p:cTn id="63" dur="1" fill="hold">
                                          <p:stCondLst>
                                            <p:cond delay="499"/>
                                          </p:stCondLst>
                                        </p:cTn>
                                        <p:tgtEl>
                                          <p:spTgt spid="10"/>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1000"/>
                                        <p:tgtEl>
                                          <p:spTgt spid="9"/>
                                        </p:tgtEl>
                                      </p:cBhvr>
                                    </p:animEffect>
                                    <p:anim calcmode="lin" valueType="num">
                                      <p:cBhvr>
                                        <p:cTn id="69" dur="1000" fill="hold"/>
                                        <p:tgtEl>
                                          <p:spTgt spid="9"/>
                                        </p:tgtEl>
                                        <p:attrNameLst>
                                          <p:attrName>ppt_x</p:attrName>
                                        </p:attrNameLst>
                                      </p:cBhvr>
                                      <p:tavLst>
                                        <p:tav tm="0">
                                          <p:val>
                                            <p:strVal val="#ppt_x"/>
                                          </p:val>
                                        </p:tav>
                                        <p:tav tm="100000">
                                          <p:val>
                                            <p:strVal val="#ppt_x"/>
                                          </p:val>
                                        </p:tav>
                                      </p:tavLst>
                                    </p:anim>
                                    <p:anim calcmode="lin" valueType="num">
                                      <p:cBhvr>
                                        <p:cTn id="70" dur="1000" fill="hold"/>
                                        <p:tgtEl>
                                          <p:spTgt spid="9"/>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1028"/>
                                        </p:tgtEl>
                                        <p:attrNameLst>
                                          <p:attrName>style.visibility</p:attrName>
                                        </p:attrNameLst>
                                      </p:cBhvr>
                                      <p:to>
                                        <p:strVal val="visible"/>
                                      </p:to>
                                    </p:set>
                                    <p:animEffect transition="in" filter="fade">
                                      <p:cBhvr>
                                        <p:cTn id="73" dur="1000"/>
                                        <p:tgtEl>
                                          <p:spTgt spid="1028"/>
                                        </p:tgtEl>
                                      </p:cBhvr>
                                    </p:animEffect>
                                    <p:anim calcmode="lin" valueType="num">
                                      <p:cBhvr>
                                        <p:cTn id="74" dur="1000" fill="hold"/>
                                        <p:tgtEl>
                                          <p:spTgt spid="1028"/>
                                        </p:tgtEl>
                                        <p:attrNameLst>
                                          <p:attrName>ppt_x</p:attrName>
                                        </p:attrNameLst>
                                      </p:cBhvr>
                                      <p:tavLst>
                                        <p:tav tm="0">
                                          <p:val>
                                            <p:strVal val="#ppt_x"/>
                                          </p:val>
                                        </p:tav>
                                        <p:tav tm="100000">
                                          <p:val>
                                            <p:strVal val="#ppt_x"/>
                                          </p:val>
                                        </p:tav>
                                      </p:tavLst>
                                    </p:anim>
                                    <p:anim calcmode="lin" valueType="num">
                                      <p:cBhvr>
                                        <p:cTn id="75"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3">
                                            <p:txEl>
                                              <p:pRg st="3" end="3"/>
                                            </p:txEl>
                                          </p:spTgt>
                                        </p:tgtEl>
                                        <p:attrNameLst>
                                          <p:attrName>style.visibility</p:attrName>
                                        </p:attrNameLst>
                                      </p:cBhvr>
                                      <p:to>
                                        <p:strVal val="visible"/>
                                      </p:to>
                                    </p:set>
                                    <p:animEffect transition="in" filter="fade">
                                      <p:cBhvr>
                                        <p:cTn id="80" dur="1000"/>
                                        <p:tgtEl>
                                          <p:spTgt spid="3">
                                            <p:txEl>
                                              <p:pRg st="3" end="3"/>
                                            </p:txEl>
                                          </p:spTgt>
                                        </p:tgtEl>
                                      </p:cBhvr>
                                    </p:animEffect>
                                    <p:anim calcmode="lin" valueType="num">
                                      <p:cBhvr>
                                        <p:cTn id="8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8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6" presetClass="exit" presetSubtype="21" fill="hold" grpId="1" nodeType="clickEffect">
                                  <p:stCondLst>
                                    <p:cond delay="0"/>
                                  </p:stCondLst>
                                  <p:childTnLst>
                                    <p:animEffect transition="out" filter="barn(inVertical)">
                                      <p:cBhvr>
                                        <p:cTn id="86" dur="500"/>
                                        <p:tgtEl>
                                          <p:spTgt spid="9"/>
                                        </p:tgtEl>
                                      </p:cBhvr>
                                    </p:animEffect>
                                    <p:set>
                                      <p:cBhvr>
                                        <p:cTn id="87" dur="1" fill="hold">
                                          <p:stCondLst>
                                            <p:cond delay="499"/>
                                          </p:stCondLst>
                                        </p:cTn>
                                        <p:tgtEl>
                                          <p:spTgt spid="9"/>
                                        </p:tgtEl>
                                        <p:attrNameLst>
                                          <p:attrName>style.visibility</p:attrName>
                                        </p:attrNameLst>
                                      </p:cBhvr>
                                      <p:to>
                                        <p:strVal val="hidden"/>
                                      </p:to>
                                    </p:set>
                                  </p:childTnLst>
                                </p:cTn>
                              </p:par>
                              <p:par>
                                <p:cTn id="88" presetID="16" presetClass="exit" presetSubtype="21" fill="hold" nodeType="withEffect">
                                  <p:stCondLst>
                                    <p:cond delay="0"/>
                                  </p:stCondLst>
                                  <p:childTnLst>
                                    <p:animEffect transition="out" filter="barn(inVertical)">
                                      <p:cBhvr>
                                        <p:cTn id="89" dur="500"/>
                                        <p:tgtEl>
                                          <p:spTgt spid="1028"/>
                                        </p:tgtEl>
                                      </p:cBhvr>
                                    </p:animEffect>
                                    <p:set>
                                      <p:cBhvr>
                                        <p:cTn id="90" dur="1" fill="hold">
                                          <p:stCondLst>
                                            <p:cond delay="499"/>
                                          </p:stCondLst>
                                        </p:cTn>
                                        <p:tgtEl>
                                          <p:spTgt spid="1028"/>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6" presetClass="exit" presetSubtype="21" fill="hold" nodeType="clickEffect">
                                  <p:stCondLst>
                                    <p:cond delay="0"/>
                                  </p:stCondLst>
                                  <p:childTnLst>
                                    <p:animEffect transition="out" filter="barn(inVertical)">
                                      <p:cBhvr>
                                        <p:cTn id="94" dur="500"/>
                                        <p:tgtEl>
                                          <p:spTgt spid="3">
                                            <p:txEl>
                                              <p:pRg st="0" end="0"/>
                                            </p:txEl>
                                          </p:spTgt>
                                        </p:tgtEl>
                                      </p:cBhvr>
                                    </p:animEffect>
                                    <p:set>
                                      <p:cBhvr>
                                        <p:cTn id="95" dur="1" fill="hold">
                                          <p:stCondLst>
                                            <p:cond delay="499"/>
                                          </p:stCondLst>
                                        </p:cTn>
                                        <p:tgtEl>
                                          <p:spTgt spid="3">
                                            <p:txEl>
                                              <p:pRg st="0" end="0"/>
                                            </p:txEl>
                                          </p:spTgt>
                                        </p:tgtEl>
                                        <p:attrNameLst>
                                          <p:attrName>style.visibility</p:attrName>
                                        </p:attrNameLst>
                                      </p:cBhvr>
                                      <p:to>
                                        <p:strVal val="hidden"/>
                                      </p:to>
                                    </p:set>
                                  </p:childTnLst>
                                </p:cTn>
                              </p:par>
                              <p:par>
                                <p:cTn id="96" presetID="16" presetClass="exit" presetSubtype="21" fill="hold" nodeType="withEffect">
                                  <p:stCondLst>
                                    <p:cond delay="0"/>
                                  </p:stCondLst>
                                  <p:childTnLst>
                                    <p:animEffect transition="out" filter="barn(inVertical)">
                                      <p:cBhvr>
                                        <p:cTn id="97" dur="500"/>
                                        <p:tgtEl>
                                          <p:spTgt spid="3">
                                            <p:txEl>
                                              <p:pRg st="1" end="1"/>
                                            </p:txEl>
                                          </p:spTgt>
                                        </p:tgtEl>
                                      </p:cBhvr>
                                    </p:animEffect>
                                    <p:set>
                                      <p:cBhvr>
                                        <p:cTn id="98" dur="1" fill="hold">
                                          <p:stCondLst>
                                            <p:cond delay="499"/>
                                          </p:stCondLst>
                                        </p:cTn>
                                        <p:tgtEl>
                                          <p:spTgt spid="3">
                                            <p:txEl>
                                              <p:pRg st="1" end="1"/>
                                            </p:txEl>
                                          </p:spTgt>
                                        </p:tgtEl>
                                        <p:attrNameLst>
                                          <p:attrName>style.visibility</p:attrName>
                                        </p:attrNameLst>
                                      </p:cBhvr>
                                      <p:to>
                                        <p:strVal val="hidden"/>
                                      </p:to>
                                    </p:set>
                                  </p:childTnLst>
                                </p:cTn>
                              </p:par>
                              <p:par>
                                <p:cTn id="99" presetID="16" presetClass="exit" presetSubtype="21" fill="hold" nodeType="withEffect">
                                  <p:stCondLst>
                                    <p:cond delay="0"/>
                                  </p:stCondLst>
                                  <p:childTnLst>
                                    <p:animEffect transition="out" filter="barn(inVertical)">
                                      <p:cBhvr>
                                        <p:cTn id="100" dur="500"/>
                                        <p:tgtEl>
                                          <p:spTgt spid="3">
                                            <p:txEl>
                                              <p:pRg st="2" end="2"/>
                                            </p:txEl>
                                          </p:spTgt>
                                        </p:tgtEl>
                                      </p:cBhvr>
                                    </p:animEffect>
                                    <p:set>
                                      <p:cBhvr>
                                        <p:cTn id="101" dur="1" fill="hold">
                                          <p:stCondLst>
                                            <p:cond delay="499"/>
                                          </p:stCondLst>
                                        </p:cTn>
                                        <p:tgtEl>
                                          <p:spTgt spid="3">
                                            <p:txEl>
                                              <p:pRg st="2" end="2"/>
                                            </p:txEl>
                                          </p:spTgt>
                                        </p:tgtEl>
                                        <p:attrNameLst>
                                          <p:attrName>style.visibility</p:attrName>
                                        </p:attrNameLst>
                                      </p:cBhvr>
                                      <p:to>
                                        <p:strVal val="hidden"/>
                                      </p:to>
                                    </p:set>
                                  </p:childTnLst>
                                </p:cTn>
                              </p:par>
                              <p:par>
                                <p:cTn id="102" presetID="16" presetClass="exit" presetSubtype="21" fill="hold" nodeType="withEffect">
                                  <p:stCondLst>
                                    <p:cond delay="0"/>
                                  </p:stCondLst>
                                  <p:childTnLst>
                                    <p:animEffect transition="out" filter="barn(inVertical)">
                                      <p:cBhvr>
                                        <p:cTn id="103" dur="500"/>
                                        <p:tgtEl>
                                          <p:spTgt spid="3">
                                            <p:txEl>
                                              <p:pRg st="3" end="3"/>
                                            </p:txEl>
                                          </p:spTgt>
                                        </p:tgtEl>
                                      </p:cBhvr>
                                    </p:animEffect>
                                    <p:set>
                                      <p:cBhvr>
                                        <p:cTn id="104"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nodeType="clickEffect">
                                  <p:stCondLst>
                                    <p:cond delay="0"/>
                                  </p:stCondLst>
                                  <p:childTnLst>
                                    <p:set>
                                      <p:cBhvr>
                                        <p:cTn id="108" dur="1" fill="hold">
                                          <p:stCondLst>
                                            <p:cond delay="0"/>
                                          </p:stCondLst>
                                        </p:cTn>
                                        <p:tgtEl>
                                          <p:spTgt spid="3">
                                            <p:txEl>
                                              <p:pRg st="4" end="4"/>
                                            </p:txEl>
                                          </p:spTgt>
                                        </p:tgtEl>
                                        <p:attrNameLst>
                                          <p:attrName>style.visibility</p:attrName>
                                        </p:attrNameLst>
                                      </p:cBhvr>
                                      <p:to>
                                        <p:strVal val="visible"/>
                                      </p:to>
                                    </p:set>
                                    <p:animEffect transition="in" filter="fade">
                                      <p:cBhvr>
                                        <p:cTn id="109" dur="1000"/>
                                        <p:tgtEl>
                                          <p:spTgt spid="3">
                                            <p:txEl>
                                              <p:pRg st="4" end="4"/>
                                            </p:txEl>
                                          </p:spTgt>
                                        </p:tgtEl>
                                      </p:cBhvr>
                                    </p:animEffect>
                                    <p:anim calcmode="lin" valueType="num">
                                      <p:cBhvr>
                                        <p:cTn id="11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1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grpId="0" nodeType="clickEffect">
                                  <p:stCondLst>
                                    <p:cond delay="0"/>
                                  </p:stCondLst>
                                  <p:childTnLst>
                                    <p:set>
                                      <p:cBhvr>
                                        <p:cTn id="115" dur="1" fill="hold">
                                          <p:stCondLst>
                                            <p:cond delay="0"/>
                                          </p:stCondLst>
                                        </p:cTn>
                                        <p:tgtEl>
                                          <p:spTgt spid="8"/>
                                        </p:tgtEl>
                                        <p:attrNameLst>
                                          <p:attrName>style.visibility</p:attrName>
                                        </p:attrNameLst>
                                      </p:cBhvr>
                                      <p:to>
                                        <p:strVal val="visible"/>
                                      </p:to>
                                    </p:set>
                                    <p:animEffect transition="in" filter="fade">
                                      <p:cBhvr>
                                        <p:cTn id="116" dur="1000"/>
                                        <p:tgtEl>
                                          <p:spTgt spid="8"/>
                                        </p:tgtEl>
                                      </p:cBhvr>
                                    </p:animEffect>
                                    <p:anim calcmode="lin" valueType="num">
                                      <p:cBhvr>
                                        <p:cTn id="117" dur="1000" fill="hold"/>
                                        <p:tgtEl>
                                          <p:spTgt spid="8"/>
                                        </p:tgtEl>
                                        <p:attrNameLst>
                                          <p:attrName>ppt_x</p:attrName>
                                        </p:attrNameLst>
                                      </p:cBhvr>
                                      <p:tavLst>
                                        <p:tav tm="0">
                                          <p:val>
                                            <p:strVal val="#ppt_x"/>
                                          </p:val>
                                        </p:tav>
                                        <p:tav tm="100000">
                                          <p:val>
                                            <p:strVal val="#ppt_x"/>
                                          </p:val>
                                        </p:tav>
                                      </p:tavLst>
                                    </p:anim>
                                    <p:anim calcmode="lin" valueType="num">
                                      <p:cBhvr>
                                        <p:cTn id="118" dur="1000" fill="hold"/>
                                        <p:tgtEl>
                                          <p:spTgt spid="8"/>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0"/>
                                  </p:stCondLst>
                                  <p:childTnLst>
                                    <p:set>
                                      <p:cBhvr>
                                        <p:cTn id="120" dur="1" fill="hold">
                                          <p:stCondLst>
                                            <p:cond delay="0"/>
                                          </p:stCondLst>
                                        </p:cTn>
                                        <p:tgtEl>
                                          <p:spTgt spid="1029"/>
                                        </p:tgtEl>
                                        <p:attrNameLst>
                                          <p:attrName>style.visibility</p:attrName>
                                        </p:attrNameLst>
                                      </p:cBhvr>
                                      <p:to>
                                        <p:strVal val="visible"/>
                                      </p:to>
                                    </p:set>
                                    <p:animEffect transition="in" filter="fade">
                                      <p:cBhvr>
                                        <p:cTn id="121" dur="1000"/>
                                        <p:tgtEl>
                                          <p:spTgt spid="1029"/>
                                        </p:tgtEl>
                                      </p:cBhvr>
                                    </p:animEffect>
                                    <p:anim calcmode="lin" valueType="num">
                                      <p:cBhvr>
                                        <p:cTn id="122" dur="1000" fill="hold"/>
                                        <p:tgtEl>
                                          <p:spTgt spid="1029"/>
                                        </p:tgtEl>
                                        <p:attrNameLst>
                                          <p:attrName>ppt_x</p:attrName>
                                        </p:attrNameLst>
                                      </p:cBhvr>
                                      <p:tavLst>
                                        <p:tav tm="0">
                                          <p:val>
                                            <p:strVal val="#ppt_x"/>
                                          </p:val>
                                        </p:tav>
                                        <p:tav tm="100000">
                                          <p:val>
                                            <p:strVal val="#ppt_x"/>
                                          </p:val>
                                        </p:tav>
                                      </p:tavLst>
                                    </p:anim>
                                    <p:anim calcmode="lin" valueType="num">
                                      <p:cBhvr>
                                        <p:cTn id="123" dur="1000" fill="hold"/>
                                        <p:tgtEl>
                                          <p:spTgt spid="10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P spid="10" grpId="0"/>
      <p:bldP spid="10" grpId="1"/>
      <p:bldP spid="11" grpId="0"/>
      <p:bldP spid="11"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rtl="1"/>
            <a:r>
              <a:rPr lang="fa-IR" sz="2400" b="1" dirty="0">
                <a:ln w="6350">
                  <a:solidFill>
                    <a:srgbClr val="CC0099"/>
                  </a:solidFill>
                </a:ln>
                <a:solidFill>
                  <a:srgbClr val="CC0099"/>
                </a:solidFill>
                <a:cs typeface="B Homa" panose="00000400000000000000" pitchFamily="2" charset="-78"/>
              </a:rPr>
              <a:t>فضای میدان</a:t>
            </a:r>
            <a:endParaRPr lang="en-US" sz="2400" b="1" dirty="0">
              <a:ln w="6350">
                <a:solidFill>
                  <a:srgbClr val="CC0099"/>
                </a:solidFill>
              </a:ln>
              <a:solidFill>
                <a:srgbClr val="CC0099"/>
              </a:solidFill>
              <a:cs typeface="B Homa" panose="00000400000000000000" pitchFamily="2" charset="-78"/>
            </a:endParaRPr>
          </a:p>
        </p:txBody>
      </p:sp>
      <p:sp>
        <p:nvSpPr>
          <p:cNvPr id="3" name="Content Placeholder 2"/>
          <p:cNvSpPr>
            <a:spLocks noGrp="1"/>
          </p:cNvSpPr>
          <p:nvPr>
            <p:ph idx="1"/>
          </p:nvPr>
        </p:nvSpPr>
        <p:spPr>
          <a:xfrm>
            <a:off x="5364088" y="1340768"/>
            <a:ext cx="3333056" cy="4572000"/>
          </a:xfrm>
        </p:spPr>
        <p:txBody>
          <a:bodyPr>
            <a:normAutofit/>
          </a:bodyPr>
          <a:lstStyle/>
          <a:p>
            <a:pPr marL="36576" indent="0" algn="just">
              <a:buNone/>
            </a:pPr>
            <a:r>
              <a:rPr lang="fa-IR" sz="1800" dirty="0">
                <a:cs typeface="B Homa" panose="00000400000000000000" pitchFamily="2" charset="-78"/>
              </a:rPr>
              <a:t>میادین سلطنتی قرن 17 اساساً فضاهایی بسته بودند: عناصر منظرسازی کمتر به کار برده شده، </a:t>
            </a:r>
            <a:r>
              <a:rPr lang="fa-IR" sz="1800" dirty="0">
                <a:cs typeface="B Homa" panose="00000400000000000000" pitchFamily="2" charset="-78"/>
              </a:rPr>
              <a:t>به </a:t>
            </a:r>
            <a:r>
              <a:rPr lang="fa-IR" sz="1800" dirty="0">
                <a:cs typeface="B Homa" panose="00000400000000000000" pitchFamily="2" charset="-78"/>
              </a:rPr>
              <a:t>گفته زوکر در قرن 18 فضای باز در مقابل فضای بسته به صورت آرمانی جدید در آمد که دربرگرفتن طبیعت رسیدن به این فضای باز را میسر می داشت. از میان این تمایلات بود که پادشاه اراضی باز مجاور ژاردن د تویلری، رودخانه سن، شانزه لیزه و منطقه پیرامون کلیسای آینده مادلین را در اختیار شهرداری پاریس قرار داد. بدین ترتیب میدان جدید می توانست از سه جهت به داخل فضای باز توسعه یابد</a:t>
            </a:r>
            <a:r>
              <a:rPr lang="fa-IR" sz="1800" dirty="0">
                <a:cs typeface="B Homa" panose="00000400000000000000" pitchFamily="2" charset="-78"/>
              </a:rPr>
              <a:t>.</a:t>
            </a:r>
          </a:p>
          <a:p>
            <a:pPr marL="36576" indent="0" algn="just">
              <a:buNone/>
            </a:pPr>
            <a:r>
              <a:rPr lang="fa-IR" sz="1800" dirty="0">
                <a:cs typeface="B Homa" panose="00000400000000000000" pitchFamily="2" charset="-78"/>
              </a:rPr>
              <a:t>(موریس، 1374 :227)</a:t>
            </a:r>
            <a:endParaRPr lang="en-US" sz="1800" dirty="0">
              <a:cs typeface="B Homa" panose="00000400000000000000" pitchFamily="2" charset="-78"/>
            </a:endParaRPr>
          </a:p>
        </p:txBody>
      </p:sp>
      <p:pic>
        <p:nvPicPr>
          <p:cNvPr id="1026" name="Picture 2" descr="C:\Users\SONY\Desktop\کنکورد\کنکورد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40768"/>
            <a:ext cx="5112568" cy="427691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95919" y="5328325"/>
            <a:ext cx="1093569" cy="276999"/>
          </a:xfrm>
          <a:prstGeom prst="rect">
            <a:avLst/>
          </a:prstGeom>
        </p:spPr>
        <p:txBody>
          <a:bodyPr wrap="none">
            <a:spAutoFit/>
          </a:bodyPr>
          <a:lstStyle/>
          <a:p>
            <a:r>
              <a:rPr lang="en-US" sz="1200" dirty="0"/>
              <a:t>(Google earth)</a:t>
            </a:r>
            <a:endParaRPr lang="en-US" sz="1200" dirty="0"/>
          </a:p>
        </p:txBody>
      </p:sp>
    </p:spTree>
    <p:extLst>
      <p:ext uri="{BB962C8B-B14F-4D97-AF65-F5344CB8AC3E}">
        <p14:creationId xmlns:p14="http://schemas.microsoft.com/office/powerpoint/2010/main" val="615688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1000"/>
                                        <p:tgtEl>
                                          <p:spTgt spid="1026"/>
                                        </p:tgtEl>
                                      </p:cBhvr>
                                    </p:animEffect>
                                    <p:anim calcmode="lin" valueType="num">
                                      <p:cBhvr>
                                        <p:cTn id="20" dur="1000" fill="hold"/>
                                        <p:tgtEl>
                                          <p:spTgt spid="1026"/>
                                        </p:tgtEl>
                                        <p:attrNameLst>
                                          <p:attrName>ppt_x</p:attrName>
                                        </p:attrNameLst>
                                      </p:cBhvr>
                                      <p:tavLst>
                                        <p:tav tm="0">
                                          <p:val>
                                            <p:strVal val="#ppt_x"/>
                                          </p:val>
                                        </p:tav>
                                        <p:tav tm="100000">
                                          <p:val>
                                            <p:strVal val="#ppt_x"/>
                                          </p:val>
                                        </p:tav>
                                      </p:tavLst>
                                    </p:anim>
                                    <p:anim calcmode="lin" valueType="num">
                                      <p:cBhvr>
                                        <p:cTn id="21" dur="1000" fill="hold"/>
                                        <p:tgtEl>
                                          <p:spTgt spid="102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399032"/>
          </a:xfrm>
        </p:spPr>
        <p:txBody>
          <a:bodyPr>
            <a:normAutofit/>
          </a:bodyPr>
          <a:lstStyle/>
          <a:p>
            <a:pPr algn="r" rtl="1"/>
            <a:r>
              <a:rPr lang="fa-IR" sz="2400" b="1" dirty="0">
                <a:ln w="6350">
                  <a:solidFill>
                    <a:srgbClr val="CC0099"/>
                  </a:solidFill>
                </a:ln>
                <a:solidFill>
                  <a:srgbClr val="CC0099"/>
                </a:solidFill>
                <a:cs typeface="B Homa" panose="00000400000000000000" pitchFamily="2" charset="-78"/>
              </a:rPr>
              <a:t>طراحی میدان</a:t>
            </a:r>
            <a:br>
              <a:rPr lang="fa-IR" sz="2400" b="1" dirty="0">
                <a:ln w="6350">
                  <a:solidFill>
                    <a:srgbClr val="CC0099"/>
                  </a:solidFill>
                </a:ln>
                <a:solidFill>
                  <a:srgbClr val="CC0099"/>
                </a:solidFill>
                <a:cs typeface="B Homa" panose="00000400000000000000" pitchFamily="2" charset="-78"/>
              </a:rPr>
            </a:br>
            <a:endParaRPr lang="en-US" sz="2000" b="1" dirty="0">
              <a:ln w="6350">
                <a:solidFill>
                  <a:srgbClr val="CC0099"/>
                </a:solidFill>
              </a:ln>
              <a:solidFill>
                <a:srgbClr val="CC0099"/>
              </a:solidFill>
              <a:cs typeface="B Homa" panose="00000400000000000000" pitchFamily="2" charset="-78"/>
            </a:endParaRPr>
          </a:p>
        </p:txBody>
      </p:sp>
      <p:sp>
        <p:nvSpPr>
          <p:cNvPr id="3" name="Content Placeholder 2"/>
          <p:cNvSpPr>
            <a:spLocks noGrp="1"/>
          </p:cNvSpPr>
          <p:nvPr>
            <p:ph idx="1"/>
          </p:nvPr>
        </p:nvSpPr>
        <p:spPr>
          <a:xfrm>
            <a:off x="611560" y="1060605"/>
            <a:ext cx="7755632" cy="4525963"/>
          </a:xfrm>
        </p:spPr>
        <p:txBody>
          <a:bodyPr>
            <a:noAutofit/>
          </a:bodyPr>
          <a:lstStyle/>
          <a:p>
            <a:pPr marL="36576" indent="0" algn="just">
              <a:buNone/>
            </a:pPr>
            <a:r>
              <a:rPr lang="fa-IR" sz="1500" b="1" dirty="0">
                <a:ln w="6350">
                  <a:solidFill>
                    <a:srgbClr val="CC0099"/>
                  </a:solidFill>
                </a:ln>
                <a:solidFill>
                  <a:srgbClr val="CC0099"/>
                </a:solidFill>
                <a:cs typeface="B Homa" panose="00000400000000000000" pitchFamily="2" charset="-78"/>
              </a:rPr>
              <a:t>گابریل</a:t>
            </a:r>
            <a:endParaRPr lang="en-US" sz="1500" b="1" dirty="0">
              <a:ln w="6350">
                <a:solidFill>
                  <a:srgbClr val="CC0099"/>
                </a:solidFill>
              </a:ln>
              <a:solidFill>
                <a:srgbClr val="CC0099"/>
              </a:solidFill>
              <a:cs typeface="B Homa" panose="00000400000000000000" pitchFamily="2" charset="-78"/>
            </a:endParaRPr>
          </a:p>
          <a:p>
            <a:pPr marL="36576" indent="0" algn="just">
              <a:buNone/>
            </a:pPr>
            <a:r>
              <a:rPr lang="fa-IR" sz="1500" dirty="0">
                <a:cs typeface="B Homa" panose="00000400000000000000" pitchFamily="2" charset="-78"/>
              </a:rPr>
              <a:t>برای محل و نحوه ی استقرار مجسمه در شهر مسابقه ای ترتیب داده شد که گابریل برنده مسابقه شد.</a:t>
            </a:r>
          </a:p>
          <a:p>
            <a:pPr marL="36576" indent="0" algn="just">
              <a:buNone/>
            </a:pPr>
            <a:r>
              <a:rPr lang="fa-IR" sz="1500" dirty="0">
                <a:cs typeface="B Homa" panose="00000400000000000000" pitchFamily="2" charset="-78"/>
              </a:rPr>
              <a:t>گابریل برای </a:t>
            </a:r>
            <a:r>
              <a:rPr lang="fa-IR" sz="1500" dirty="0">
                <a:cs typeface="B Homa" panose="00000400000000000000" pitchFamily="2" charset="-78"/>
              </a:rPr>
              <a:t>استقرار مجسمه سکوی وسیع و غیر قابل دسترسی را برگزید که در حد فاصل تویلری گاردنز و شانزه لیزه واقع می شد. (موریس، 1374 :227)</a:t>
            </a:r>
            <a:endParaRPr lang="en-US" sz="1500" dirty="0">
              <a:cs typeface="B Homa" panose="00000400000000000000" pitchFamily="2" charset="-78"/>
            </a:endParaRPr>
          </a:p>
          <a:p>
            <a:pPr marL="36576" indent="0" algn="just">
              <a:buNone/>
            </a:pPr>
            <a:r>
              <a:rPr lang="fa-IR" sz="1500" dirty="0">
                <a:cs typeface="B Homa" panose="00000400000000000000" pitchFamily="2" charset="-78"/>
              </a:rPr>
              <a:t>نخستین مسأله گابریل مشخص کردن حدود میدان بدون جدا کردن آن از فضای منظرسازی شده ی موجود در غرب بود. دومین مسأله وی ایجاد رابطه ای برنامه ریزی شده میان چهار محور موجودی بود که از میان زمین می گذشت که عبارت بودند از تویلری گاردنز، شانزه لیزه و کوچه رویال و محورهای کوردولارن و خیابان مشابه آن در شمال شانزه لیزه</a:t>
            </a:r>
            <a:r>
              <a:rPr lang="fa-IR" sz="1500" dirty="0">
                <a:cs typeface="B Homa" panose="00000400000000000000" pitchFamily="2" charset="-78"/>
              </a:rPr>
              <a:t>. (</a:t>
            </a:r>
            <a:r>
              <a:rPr lang="fa-IR" sz="1500" dirty="0">
                <a:cs typeface="B Homa" panose="00000400000000000000" pitchFamily="2" charset="-78"/>
              </a:rPr>
              <a:t>موریس، 1374 :227)</a:t>
            </a:r>
            <a:endParaRPr lang="fa-IR" sz="1500" dirty="0">
              <a:cs typeface="B Homa" panose="00000400000000000000" pitchFamily="2" charset="-78"/>
            </a:endParaRPr>
          </a:p>
          <a:p>
            <a:pPr marL="36576" indent="0" algn="just">
              <a:buNone/>
            </a:pPr>
            <a:r>
              <a:rPr lang="fa-IR" sz="1500" dirty="0">
                <a:cs typeface="B Homa" panose="00000400000000000000" pitchFamily="2" charset="-78"/>
              </a:rPr>
              <a:t>اساس </a:t>
            </a:r>
            <a:r>
              <a:rPr lang="fa-IR" sz="1500" dirty="0">
                <a:cs typeface="B Homa" panose="00000400000000000000" pitchFamily="2" charset="-78"/>
              </a:rPr>
              <a:t>طرح گابریل یک خندق یا کانال به عمق 15 فوت بود که پیرامون آن ستون هایی به شکل نرده قرار گرفته بودند. </a:t>
            </a:r>
            <a:r>
              <a:rPr lang="fa-IR" sz="1500" dirty="0">
                <a:cs typeface="B Homa" panose="00000400000000000000" pitchFamily="2" charset="-78"/>
              </a:rPr>
              <a:t>این </a:t>
            </a:r>
            <a:r>
              <a:rPr lang="fa-IR" sz="1500" dirty="0">
                <a:cs typeface="B Homa" panose="00000400000000000000" pitchFamily="2" charset="-78"/>
              </a:rPr>
              <a:t>ورودی ها به همراه ورودی هایی که به صورت محوری و از وسط 4 ضلع این میدان به آن واردمی شدند در مجموع 6 پل بر روی کانال به وجود آورده بودند. </a:t>
            </a:r>
            <a:r>
              <a:rPr lang="fa-IR" sz="1500" dirty="0">
                <a:cs typeface="B Homa" panose="00000400000000000000" pitchFamily="2" charset="-78"/>
              </a:rPr>
              <a:t>کف کانال سبز </a:t>
            </a:r>
            <a:r>
              <a:rPr lang="fa-IR" sz="1500" dirty="0">
                <a:cs typeface="B Homa" panose="00000400000000000000" pitchFamily="2" charset="-78"/>
              </a:rPr>
              <a:t>شده بود. </a:t>
            </a:r>
            <a:r>
              <a:rPr lang="fa-IR" sz="1500" dirty="0">
                <a:cs typeface="B Homa" panose="00000400000000000000" pitchFamily="2" charset="-78"/>
              </a:rPr>
              <a:t>در </a:t>
            </a:r>
            <a:r>
              <a:rPr lang="fa-IR" sz="1500" dirty="0">
                <a:cs typeface="B Homa" panose="00000400000000000000" pitchFamily="2" charset="-78"/>
              </a:rPr>
              <a:t>سال 1854 هیتورف دوفوآره ای که در طرح اولیه گابریل وجود داشت را در دو سوی ستون یاد بود و در محل تلاقی محور های کوردولارن و خیابان مشابه آن در در گوشه ی شمال غربی با محور مادلین پون دولا کنکورد بر پا داشت. (موریس، 1374 :227)</a:t>
            </a:r>
          </a:p>
          <a:p>
            <a:pPr marL="36576" indent="0" algn="just">
              <a:buNone/>
            </a:pPr>
            <a:endParaRPr lang="fa-IR" sz="1500" dirty="0">
              <a:cs typeface="B Homa" panose="00000400000000000000" pitchFamily="2" charset="-78"/>
            </a:endParaRPr>
          </a:p>
          <a:p>
            <a:pPr marL="36576" indent="0" algn="just">
              <a:buNone/>
            </a:pPr>
            <a:endParaRPr lang="en-US" sz="1500" dirty="0">
              <a:cs typeface="B Homa" panose="00000400000000000000" pitchFamily="2" charset="-78"/>
            </a:endParaRPr>
          </a:p>
          <a:p>
            <a:pPr marL="36576" indent="0" algn="just">
              <a:buNone/>
            </a:pPr>
            <a:endParaRPr lang="en-US" sz="1500" dirty="0">
              <a:cs typeface="B Homa" panose="00000400000000000000" pitchFamily="2" charset="-78"/>
            </a:endParaRPr>
          </a:p>
        </p:txBody>
      </p:sp>
      <p:pic>
        <p:nvPicPr>
          <p:cNvPr id="2050" name="Picture 2" descr="C:\Users\SONY\Desktop\کنکورد\کنکورد0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81128"/>
            <a:ext cx="9144000" cy="201087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83568" y="1628800"/>
            <a:ext cx="7632848" cy="2308324"/>
          </a:xfrm>
          <a:prstGeom prst="rect">
            <a:avLst/>
          </a:prstGeom>
        </p:spPr>
        <p:txBody>
          <a:bodyPr wrap="square">
            <a:spAutoFit/>
          </a:bodyPr>
          <a:lstStyle/>
          <a:p>
            <a:pPr marL="36576" algn="just"/>
            <a:r>
              <a:rPr lang="fa-IR" b="1" dirty="0">
                <a:solidFill>
                  <a:srgbClr val="CC0099"/>
                </a:solidFill>
                <a:cs typeface="B Homa" panose="00000400000000000000" pitchFamily="2" charset="-78"/>
              </a:rPr>
              <a:t>ژاکوب اژناز</a:t>
            </a:r>
          </a:p>
          <a:p>
            <a:pPr marL="36576" algn="just"/>
            <a:r>
              <a:rPr lang="fa-IR" dirty="0">
                <a:cs typeface="B Homa" panose="00000400000000000000" pitchFamily="2" charset="-78"/>
              </a:rPr>
              <a:t>اگر در بیستمین سال قرن نوزدهم هنوز میدان منظره ی روستایی خود را حفظ کرده بود، در سال 1834توسط ژاکوب اژناز به شکل جدیدی طراحی شد. تک ستون در وسط میدان مستقر شد و بین دو آبنمای دوقلو قرار گرفت، در حاشیه ی میدان، هشت مجسمه ی عظیم، صورت ظاهری میدان دگرگون شده را تحت تاثیر قرار دادند.بارون هوسمن در اواسط قرن نوزدهم طرحی با هدف احداث خیابانی عریض برای ترافیک رو به رشد پایتخت، که از میدان عبور می کرد، ارائه داد.کانال ها پر شدند و فقط طارمی های داخلی میدان باقی ماندند. </a:t>
            </a:r>
            <a:r>
              <a:rPr lang="fa-IR" sz="1500" dirty="0">
                <a:cs typeface="B Homa" panose="00000400000000000000" pitchFamily="2" charset="-78"/>
              </a:rPr>
              <a:t>(قریب، 1388: </a:t>
            </a:r>
            <a:r>
              <a:rPr lang="fa-IR" sz="1500" dirty="0">
                <a:cs typeface="B Homa" panose="00000400000000000000" pitchFamily="2" charset="-78"/>
              </a:rPr>
              <a:t>81 و 82)</a:t>
            </a:r>
            <a:endParaRPr lang="en-US" sz="1500" dirty="0">
              <a:cs typeface="B Homa" panose="00000400000000000000" pitchFamily="2" charset="-78"/>
            </a:endParaRPr>
          </a:p>
          <a:p>
            <a:pPr marL="36576" algn="just"/>
            <a:endParaRPr lang="en-US" dirty="0"/>
          </a:p>
        </p:txBody>
      </p:sp>
      <p:sp>
        <p:nvSpPr>
          <p:cNvPr id="6" name="Rectangle 5"/>
          <p:cNvSpPr/>
          <p:nvPr/>
        </p:nvSpPr>
        <p:spPr>
          <a:xfrm>
            <a:off x="216407" y="6315007"/>
            <a:ext cx="1093569" cy="276999"/>
          </a:xfrm>
          <a:prstGeom prst="rect">
            <a:avLst/>
          </a:prstGeom>
        </p:spPr>
        <p:txBody>
          <a:bodyPr wrap="none">
            <a:spAutoFit/>
          </a:bodyPr>
          <a:lstStyle/>
          <a:p>
            <a:r>
              <a:rPr lang="en-US" sz="1200" dirty="0"/>
              <a:t>(Google earth)</a:t>
            </a:r>
            <a:endParaRPr lang="en-US" sz="1200" dirty="0"/>
          </a:p>
        </p:txBody>
      </p:sp>
    </p:spTree>
    <p:extLst>
      <p:ext uri="{BB962C8B-B14F-4D97-AF65-F5344CB8AC3E}">
        <p14:creationId xmlns:p14="http://schemas.microsoft.com/office/powerpoint/2010/main" val="2700439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6" presetClass="exit" presetSubtype="21" fill="hold" nodeType="clickEffect">
                                  <p:stCondLst>
                                    <p:cond delay="0"/>
                                  </p:stCondLst>
                                  <p:childTnLst>
                                    <p:animEffect transition="out" filter="barn(inVertical)">
                                      <p:cBhvr>
                                        <p:cTn id="33" dur="500"/>
                                        <p:tgtEl>
                                          <p:spTgt spid="3">
                                            <p:txEl>
                                              <p:pRg st="0" end="0"/>
                                            </p:txEl>
                                          </p:spTgt>
                                        </p:tgtEl>
                                      </p:cBhvr>
                                    </p:animEffect>
                                    <p:set>
                                      <p:cBhvr>
                                        <p:cTn id="34" dur="1" fill="hold">
                                          <p:stCondLst>
                                            <p:cond delay="499"/>
                                          </p:stCondLst>
                                        </p:cTn>
                                        <p:tgtEl>
                                          <p:spTgt spid="3">
                                            <p:txEl>
                                              <p:pRg st="0" end="0"/>
                                            </p:txEl>
                                          </p:spTgt>
                                        </p:tgtEl>
                                        <p:attrNameLst>
                                          <p:attrName>style.visibility</p:attrName>
                                        </p:attrNameLst>
                                      </p:cBhvr>
                                      <p:to>
                                        <p:strVal val="hidden"/>
                                      </p:to>
                                    </p:set>
                                  </p:childTnLst>
                                </p:cTn>
                              </p:par>
                              <p:par>
                                <p:cTn id="35" presetID="16" presetClass="exit" presetSubtype="21" fill="hold" nodeType="withEffect">
                                  <p:stCondLst>
                                    <p:cond delay="0"/>
                                  </p:stCondLst>
                                  <p:childTnLst>
                                    <p:animEffect transition="out" filter="barn(inVertical)">
                                      <p:cBhvr>
                                        <p:cTn id="36" dur="500"/>
                                        <p:tgtEl>
                                          <p:spTgt spid="3">
                                            <p:txEl>
                                              <p:pRg st="1" end="1"/>
                                            </p:txEl>
                                          </p:spTgt>
                                        </p:tgtEl>
                                      </p:cBhvr>
                                    </p:animEffect>
                                    <p:set>
                                      <p:cBhvr>
                                        <p:cTn id="37" dur="1" fill="hold">
                                          <p:stCondLst>
                                            <p:cond delay="499"/>
                                          </p:stCondLst>
                                        </p:cTn>
                                        <p:tgtEl>
                                          <p:spTgt spid="3">
                                            <p:txEl>
                                              <p:pRg st="1" end="1"/>
                                            </p:txEl>
                                          </p:spTgt>
                                        </p:tgtEl>
                                        <p:attrNameLst>
                                          <p:attrName>style.visibility</p:attrName>
                                        </p:attrNameLst>
                                      </p:cBhvr>
                                      <p:to>
                                        <p:strVal val="hidden"/>
                                      </p:to>
                                    </p:set>
                                  </p:childTnLst>
                                </p:cTn>
                              </p:par>
                              <p:par>
                                <p:cTn id="38" presetID="16" presetClass="exit" presetSubtype="21" fill="hold" nodeType="withEffect">
                                  <p:stCondLst>
                                    <p:cond delay="0"/>
                                  </p:stCondLst>
                                  <p:childTnLst>
                                    <p:animEffect transition="out" filter="barn(inVertical)">
                                      <p:cBhvr>
                                        <p:cTn id="39" dur="500"/>
                                        <p:tgtEl>
                                          <p:spTgt spid="3">
                                            <p:txEl>
                                              <p:pRg st="2" end="2"/>
                                            </p:txEl>
                                          </p:spTgt>
                                        </p:tgtEl>
                                      </p:cBhvr>
                                    </p:animEffect>
                                    <p:set>
                                      <p:cBhvr>
                                        <p:cTn id="40" dur="1" fill="hold">
                                          <p:stCondLst>
                                            <p:cond delay="499"/>
                                          </p:stCondLst>
                                        </p:cTn>
                                        <p:tgtEl>
                                          <p:spTgt spid="3">
                                            <p:txEl>
                                              <p:pRg st="2" end="2"/>
                                            </p:txEl>
                                          </p:spTgt>
                                        </p:tgtEl>
                                        <p:attrNameLst>
                                          <p:attrName>style.visibility</p:attrName>
                                        </p:attrNameLst>
                                      </p:cBhvr>
                                      <p:to>
                                        <p:strVal val="hidden"/>
                                      </p:to>
                                    </p:set>
                                  </p:childTnLst>
                                </p:cTn>
                              </p:par>
                              <p:par>
                                <p:cTn id="41" presetID="16" presetClass="exit" presetSubtype="21" fill="hold" nodeType="withEffect">
                                  <p:stCondLst>
                                    <p:cond delay="0"/>
                                  </p:stCondLst>
                                  <p:childTnLst>
                                    <p:animEffect transition="out" filter="barn(inVertical)">
                                      <p:cBhvr>
                                        <p:cTn id="42" dur="500"/>
                                        <p:tgtEl>
                                          <p:spTgt spid="3">
                                            <p:txEl>
                                              <p:pRg st="3" end="3"/>
                                            </p:txEl>
                                          </p:spTgt>
                                        </p:tgtEl>
                                      </p:cBhvr>
                                    </p:animEffect>
                                    <p:set>
                                      <p:cBhvr>
                                        <p:cTn id="43" dur="1" fill="hold">
                                          <p:stCondLst>
                                            <p:cond delay="499"/>
                                          </p:stCondLst>
                                        </p:cTn>
                                        <p:tgtEl>
                                          <p:spTgt spid="3">
                                            <p:txEl>
                                              <p:pRg st="3" end="3"/>
                                            </p:txEl>
                                          </p:spTgt>
                                        </p:tgtEl>
                                        <p:attrNameLst>
                                          <p:attrName>style.visibility</p:attrName>
                                        </p:attrNameLst>
                                      </p:cBhvr>
                                      <p:to>
                                        <p:strVal val="hidden"/>
                                      </p:to>
                                    </p:set>
                                  </p:childTnLst>
                                </p:cTn>
                              </p:par>
                              <p:par>
                                <p:cTn id="44" presetID="16" presetClass="exit" presetSubtype="21" fill="hold" nodeType="withEffect">
                                  <p:stCondLst>
                                    <p:cond delay="0"/>
                                  </p:stCondLst>
                                  <p:childTnLst>
                                    <p:animEffect transition="out" filter="barn(inVertical)">
                                      <p:cBhvr>
                                        <p:cTn id="45" dur="500"/>
                                        <p:tgtEl>
                                          <p:spTgt spid="3">
                                            <p:txEl>
                                              <p:pRg st="4" end="4"/>
                                            </p:txEl>
                                          </p:spTgt>
                                        </p:tgtEl>
                                      </p:cBhvr>
                                    </p:animEffect>
                                    <p:set>
                                      <p:cBhvr>
                                        <p:cTn id="46"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animEffect transition="in" filter="fade">
                                      <p:cBhvr>
                                        <p:cTn id="51" dur="1000"/>
                                        <p:tgtEl>
                                          <p:spTgt spid="4">
                                            <p:txEl>
                                              <p:pRg st="0" end="0"/>
                                            </p:txEl>
                                          </p:spTgt>
                                        </p:tgtEl>
                                      </p:cBhvr>
                                    </p:animEffect>
                                    <p:anim calcmode="lin" valueType="num">
                                      <p:cBhvr>
                                        <p:cTn id="5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3" dur="1000" fill="hold"/>
                                        <p:tgtEl>
                                          <p:spTgt spid="4">
                                            <p:txEl>
                                              <p:pRg st="0" end="0"/>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4">
                                            <p:txEl>
                                              <p:pRg st="1" end="1"/>
                                            </p:txEl>
                                          </p:spTgt>
                                        </p:tgtEl>
                                        <p:attrNameLst>
                                          <p:attrName>style.visibility</p:attrName>
                                        </p:attrNameLst>
                                      </p:cBhvr>
                                      <p:to>
                                        <p:strVal val="visible"/>
                                      </p:to>
                                    </p:set>
                                    <p:animEffect transition="in" filter="fade">
                                      <p:cBhvr>
                                        <p:cTn id="56" dur="1000"/>
                                        <p:tgtEl>
                                          <p:spTgt spid="4">
                                            <p:txEl>
                                              <p:pRg st="1" end="1"/>
                                            </p:txEl>
                                          </p:spTgt>
                                        </p:tgtEl>
                                      </p:cBhvr>
                                    </p:animEffect>
                                    <p:anim calcmode="lin" valueType="num">
                                      <p:cBhvr>
                                        <p:cTn id="57"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050"/>
                                        </p:tgtEl>
                                        <p:attrNameLst>
                                          <p:attrName>style.visibility</p:attrName>
                                        </p:attrNameLst>
                                      </p:cBhvr>
                                      <p:to>
                                        <p:strVal val="visible"/>
                                      </p:to>
                                    </p:set>
                                    <p:animEffect transition="in" filter="fade">
                                      <p:cBhvr>
                                        <p:cTn id="63" dur="1000"/>
                                        <p:tgtEl>
                                          <p:spTgt spid="2050"/>
                                        </p:tgtEl>
                                      </p:cBhvr>
                                    </p:animEffect>
                                    <p:anim calcmode="lin" valueType="num">
                                      <p:cBhvr>
                                        <p:cTn id="64" dur="1000" fill="hold"/>
                                        <p:tgtEl>
                                          <p:spTgt spid="2050"/>
                                        </p:tgtEl>
                                        <p:attrNameLst>
                                          <p:attrName>ppt_x</p:attrName>
                                        </p:attrNameLst>
                                      </p:cBhvr>
                                      <p:tavLst>
                                        <p:tav tm="0">
                                          <p:val>
                                            <p:strVal val="#ppt_x"/>
                                          </p:val>
                                        </p:tav>
                                        <p:tav tm="100000">
                                          <p:val>
                                            <p:strVal val="#ppt_x"/>
                                          </p:val>
                                        </p:tav>
                                      </p:tavLst>
                                    </p:anim>
                                    <p:anim calcmode="lin" valueType="num">
                                      <p:cBhvr>
                                        <p:cTn id="65"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1000"/>
                                        <p:tgtEl>
                                          <p:spTgt spid="6"/>
                                        </p:tgtEl>
                                      </p:cBhvr>
                                    </p:animEffect>
                                    <p:anim calcmode="lin" valueType="num">
                                      <p:cBhvr>
                                        <p:cTn id="71" dur="1000" fill="hold"/>
                                        <p:tgtEl>
                                          <p:spTgt spid="6"/>
                                        </p:tgtEl>
                                        <p:attrNameLst>
                                          <p:attrName>ppt_x</p:attrName>
                                        </p:attrNameLst>
                                      </p:cBhvr>
                                      <p:tavLst>
                                        <p:tav tm="0">
                                          <p:val>
                                            <p:strVal val="#ppt_x"/>
                                          </p:val>
                                        </p:tav>
                                        <p:tav tm="100000">
                                          <p:val>
                                            <p:strVal val="#ppt_x"/>
                                          </p:val>
                                        </p:tav>
                                      </p:tavLst>
                                    </p:anim>
                                    <p:anim calcmode="lin" valueType="num">
                                      <p:cBhvr>
                                        <p:cTn id="7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b="1" dirty="0">
                <a:ln w="6350">
                  <a:solidFill>
                    <a:srgbClr val="CC0099"/>
                  </a:solidFill>
                </a:ln>
                <a:solidFill>
                  <a:srgbClr val="CC0099"/>
                </a:solidFill>
                <a:cs typeface="B Homa" panose="00000400000000000000" pitchFamily="2" charset="-78"/>
              </a:rPr>
              <a:t>عناصر میدان</a:t>
            </a:r>
            <a:endParaRPr lang="en-US" sz="2400" b="1" dirty="0">
              <a:ln w="6350">
                <a:solidFill>
                  <a:srgbClr val="CC0099"/>
                </a:solidFill>
              </a:ln>
              <a:solidFill>
                <a:srgbClr val="CC0099"/>
              </a:solidFill>
              <a:cs typeface="B Homa" panose="00000400000000000000" pitchFamily="2" charset="-78"/>
            </a:endParaRPr>
          </a:p>
        </p:txBody>
      </p:sp>
      <p:sp>
        <p:nvSpPr>
          <p:cNvPr id="3" name="Content Placeholder 2"/>
          <p:cNvSpPr>
            <a:spLocks noGrp="1"/>
          </p:cNvSpPr>
          <p:nvPr>
            <p:ph idx="1"/>
          </p:nvPr>
        </p:nvSpPr>
        <p:spPr/>
        <p:txBody>
          <a:bodyPr>
            <a:normAutofit/>
          </a:bodyPr>
          <a:lstStyle/>
          <a:p>
            <a:pPr marL="406908" indent="-342900">
              <a:buAutoNum type="arabicPeriod"/>
            </a:pPr>
            <a:r>
              <a:rPr lang="fa-IR" sz="1800" dirty="0">
                <a:cs typeface="B Homa" panose="00000400000000000000" pitchFamily="2" charset="-78"/>
              </a:rPr>
              <a:t>ابلیسک</a:t>
            </a:r>
          </a:p>
          <a:p>
            <a:pPr marL="406908" indent="-342900">
              <a:buAutoNum type="arabicPeriod"/>
            </a:pPr>
            <a:r>
              <a:rPr lang="fa-IR" sz="1800" dirty="0">
                <a:cs typeface="B Homa" panose="00000400000000000000" pitchFamily="2" charset="-78"/>
              </a:rPr>
              <a:t>دو فواره</a:t>
            </a:r>
          </a:p>
          <a:p>
            <a:pPr marL="406908" indent="-342900">
              <a:buAutoNum type="arabicPeriod"/>
            </a:pPr>
            <a:r>
              <a:rPr lang="fa-IR" sz="1800" dirty="0">
                <a:cs typeface="B Homa" panose="00000400000000000000" pitchFamily="2" charset="-78"/>
              </a:rPr>
              <a:t>مجسمه های نماد شهرها</a:t>
            </a:r>
          </a:p>
          <a:p>
            <a:pPr marL="406908" indent="-342900">
              <a:buAutoNum type="arabicPeriod"/>
            </a:pPr>
            <a:endParaRPr lang="en-US" sz="1800" dirty="0">
              <a:cs typeface="B Homa" panose="00000400000000000000" pitchFamily="2" charset="-78"/>
            </a:endParaRPr>
          </a:p>
        </p:txBody>
      </p:sp>
      <p:pic>
        <p:nvPicPr>
          <p:cNvPr id="1026" name="Picture 2" descr="C:\Users\SONY\Desktop\مریم\1.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6534" y="374593"/>
            <a:ext cx="4179562" cy="6267385"/>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2383007" y="4725144"/>
            <a:ext cx="1300145" cy="1368152"/>
          </a:xfrm>
          <a:prstGeom prst="ellipse">
            <a:avLst/>
          </a:prstGeom>
          <a:noFill/>
          <a:ln>
            <a:solidFill>
              <a:srgbClr val="D42C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7" name="Picture 3" descr="C:\Users\SONY\Desktop\مریم\ابلیسک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1039" y="4298340"/>
            <a:ext cx="2045079" cy="25936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ONY\Desktop\مریم\ابلیسک3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4298340"/>
            <a:ext cx="2045079" cy="2593652"/>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a:stCxn id="4" idx="2"/>
            <a:endCxn id="1028" idx="3"/>
          </p:cNvCxnSpPr>
          <p:nvPr/>
        </p:nvCxnSpPr>
        <p:spPr>
          <a:xfrm flipH="1">
            <a:off x="2045079" y="5409220"/>
            <a:ext cx="337926" cy="185946"/>
          </a:xfrm>
          <a:prstGeom prst="straightConnector1">
            <a:avLst/>
          </a:prstGeom>
          <a:ln>
            <a:solidFill>
              <a:srgbClr val="D42CB0"/>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p:cNvCxnSpPr>
            <a:endCxn id="1027" idx="1"/>
          </p:cNvCxnSpPr>
          <p:nvPr/>
        </p:nvCxnSpPr>
        <p:spPr>
          <a:xfrm>
            <a:off x="3995938" y="5304173"/>
            <a:ext cx="315101" cy="290995"/>
          </a:xfrm>
          <a:prstGeom prst="straightConnector1">
            <a:avLst/>
          </a:prstGeom>
          <a:ln>
            <a:solidFill>
              <a:srgbClr val="D42CB0"/>
            </a:solidFill>
            <a:tailEnd type="arrow"/>
          </a:ln>
        </p:spPr>
        <p:style>
          <a:lnRef idx="2">
            <a:schemeClr val="dk1"/>
          </a:lnRef>
          <a:fillRef idx="0">
            <a:schemeClr val="dk1"/>
          </a:fillRef>
          <a:effectRef idx="1">
            <a:schemeClr val="dk1"/>
          </a:effectRef>
          <a:fontRef idx="minor">
            <a:schemeClr val="tx1"/>
          </a:fontRef>
        </p:style>
      </p:cxnSp>
      <p:sp>
        <p:nvSpPr>
          <p:cNvPr id="1030" name="Rectangle 1029"/>
          <p:cNvSpPr/>
          <p:nvPr/>
        </p:nvSpPr>
        <p:spPr>
          <a:xfrm>
            <a:off x="2515441" y="6355461"/>
            <a:ext cx="1750287" cy="276999"/>
          </a:xfrm>
          <a:prstGeom prst="rect">
            <a:avLst/>
          </a:prstGeom>
        </p:spPr>
        <p:txBody>
          <a:bodyPr wrap="none">
            <a:spAutoFit/>
          </a:bodyPr>
          <a:lstStyle/>
          <a:p>
            <a:r>
              <a:rPr lang="en-US" sz="1200" dirty="0"/>
              <a:t>(common.wikimedia.org)</a:t>
            </a:r>
          </a:p>
        </p:txBody>
      </p:sp>
      <p:sp>
        <p:nvSpPr>
          <p:cNvPr id="1031" name="Rectangle 1030"/>
          <p:cNvSpPr/>
          <p:nvPr/>
        </p:nvSpPr>
        <p:spPr>
          <a:xfrm>
            <a:off x="216407" y="6614995"/>
            <a:ext cx="1093569" cy="276999"/>
          </a:xfrm>
          <a:prstGeom prst="rect">
            <a:avLst/>
          </a:prstGeom>
        </p:spPr>
        <p:txBody>
          <a:bodyPr wrap="none">
            <a:spAutoFit/>
          </a:bodyPr>
          <a:lstStyle/>
          <a:p>
            <a:r>
              <a:rPr lang="en-US" sz="1200" dirty="0"/>
              <a:t>(Google earth)</a:t>
            </a:r>
            <a:endParaRPr lang="en-US" sz="1200" dirty="0"/>
          </a:p>
        </p:txBody>
      </p:sp>
      <p:sp>
        <p:nvSpPr>
          <p:cNvPr id="40" name="Rectangle 39"/>
          <p:cNvSpPr/>
          <p:nvPr/>
        </p:nvSpPr>
        <p:spPr>
          <a:xfrm>
            <a:off x="4499737" y="6614994"/>
            <a:ext cx="1093569" cy="276999"/>
          </a:xfrm>
          <a:prstGeom prst="rect">
            <a:avLst/>
          </a:prstGeom>
        </p:spPr>
        <p:txBody>
          <a:bodyPr wrap="none">
            <a:spAutoFit/>
          </a:bodyPr>
          <a:lstStyle/>
          <a:p>
            <a:r>
              <a:rPr lang="en-US" sz="1200" dirty="0"/>
              <a:t>(Google earth)</a:t>
            </a:r>
            <a:endParaRPr lang="en-US" sz="1200" dirty="0"/>
          </a:p>
        </p:txBody>
      </p:sp>
      <p:pic>
        <p:nvPicPr>
          <p:cNvPr id="1032" name="Picture 5" descr="C:\Users\SONY\Desktop\مریم\800px-Fontaine_des_Fleuves(commons.wikimedia.or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4221088"/>
            <a:ext cx="3712021" cy="247313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6" descr="C:\Users\SONY\Desktop\مریم\800px-Fontaine-place-de-la-concorde-paris(commons.wikimedia.or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673" y="219419"/>
            <a:ext cx="6085114" cy="405420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C:\Users\SONY\Desktop\مریم\کنکورد4.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75346" y="4273624"/>
            <a:ext cx="2387443" cy="2420598"/>
          </a:xfrm>
          <a:prstGeom prst="rect">
            <a:avLst/>
          </a:prstGeom>
          <a:noFill/>
          <a:extLst>
            <a:ext uri="{909E8E84-426E-40DD-AFC4-6F175D3DCCD1}">
              <a14:hiddenFill xmlns:a14="http://schemas.microsoft.com/office/drawing/2010/main">
                <a:solidFill>
                  <a:srgbClr val="FFFFFF"/>
                </a:solidFill>
              </a14:hiddenFill>
            </a:ext>
          </a:extLst>
        </p:spPr>
      </p:pic>
      <p:sp>
        <p:nvSpPr>
          <p:cNvPr id="1036" name="Rectangle 1035"/>
          <p:cNvSpPr/>
          <p:nvPr/>
        </p:nvSpPr>
        <p:spPr>
          <a:xfrm>
            <a:off x="497184" y="6417225"/>
            <a:ext cx="1811200" cy="276999"/>
          </a:xfrm>
          <a:prstGeom prst="rect">
            <a:avLst/>
          </a:prstGeom>
        </p:spPr>
        <p:txBody>
          <a:bodyPr wrap="none">
            <a:spAutoFit/>
          </a:bodyPr>
          <a:lstStyle/>
          <a:p>
            <a:r>
              <a:rPr lang="en-US" sz="1200" dirty="0"/>
              <a:t>(commons.wikimedia.org)</a:t>
            </a:r>
          </a:p>
        </p:txBody>
      </p:sp>
      <p:pic>
        <p:nvPicPr>
          <p:cNvPr id="1037" name="Picture 8" descr="C:\Users\SONY\Desktop\مریم\bordeaux.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20232" y="4672949"/>
            <a:ext cx="1718087" cy="216183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9" descr="C:\Users\SONY\Desktop\مریم\brest.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14044" y="2134549"/>
            <a:ext cx="1706563" cy="2179637"/>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0" descr="C:\Users\SONY\Desktop\مریم\lille.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11039" y="2041526"/>
            <a:ext cx="1760537" cy="2476500"/>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2" descr="C:\Users\SONY\Desktop\مریم\nantes.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9407" y="2041525"/>
            <a:ext cx="1698625" cy="24765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3" descr="C:\Users\SONY\Desktop\مریم\rouen.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2199" y="4672949"/>
            <a:ext cx="1943100" cy="2161835"/>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4" descr="C:\Users\SONY\Desktop\مریم\strasbourg.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22198" y="94457"/>
            <a:ext cx="1943100" cy="188277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15" descr="C:\Users\SONY\Desktop\مریم\brodeaux.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30026" y="94457"/>
            <a:ext cx="1961280" cy="1882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66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1000"/>
                                        <p:tgtEl>
                                          <p:spTgt spid="1026"/>
                                        </p:tgtEl>
                                      </p:cBhvr>
                                    </p:animEffect>
                                    <p:anim calcmode="lin" valueType="num">
                                      <p:cBhvr>
                                        <p:cTn id="15" dur="1000" fill="hold"/>
                                        <p:tgtEl>
                                          <p:spTgt spid="1026"/>
                                        </p:tgtEl>
                                        <p:attrNameLst>
                                          <p:attrName>ppt_x</p:attrName>
                                        </p:attrNameLst>
                                      </p:cBhvr>
                                      <p:tavLst>
                                        <p:tav tm="0">
                                          <p:val>
                                            <p:strVal val="#ppt_x"/>
                                          </p:val>
                                        </p:tav>
                                        <p:tav tm="100000">
                                          <p:val>
                                            <p:strVal val="#ppt_x"/>
                                          </p:val>
                                        </p:tav>
                                      </p:tavLst>
                                    </p:anim>
                                    <p:anim calcmode="lin" valueType="num">
                                      <p:cBhvr>
                                        <p:cTn id="16" dur="1000" fill="hold"/>
                                        <p:tgtEl>
                                          <p:spTgt spid="1026"/>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fade">
                                      <p:cBhvr>
                                        <p:cTn id="19" dur="1000"/>
                                        <p:tgtEl>
                                          <p:spTgt spid="1030"/>
                                        </p:tgtEl>
                                      </p:cBhvr>
                                    </p:animEffect>
                                    <p:anim calcmode="lin" valueType="num">
                                      <p:cBhvr>
                                        <p:cTn id="20" dur="1000" fill="hold"/>
                                        <p:tgtEl>
                                          <p:spTgt spid="1030"/>
                                        </p:tgtEl>
                                        <p:attrNameLst>
                                          <p:attrName>ppt_x</p:attrName>
                                        </p:attrNameLst>
                                      </p:cBhvr>
                                      <p:tavLst>
                                        <p:tav tm="0">
                                          <p:val>
                                            <p:strVal val="#ppt_x"/>
                                          </p:val>
                                        </p:tav>
                                        <p:tav tm="100000">
                                          <p:val>
                                            <p:strVal val="#ppt_x"/>
                                          </p:val>
                                        </p:tav>
                                      </p:tavLst>
                                    </p:anim>
                                    <p:anim calcmode="lin" valueType="num">
                                      <p:cBhvr>
                                        <p:cTn id="21" dur="1000" fill="hold"/>
                                        <p:tgtEl>
                                          <p:spTgt spid="103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heel(1)">
                                      <p:cBhvr>
                                        <p:cTn id="26" dur="20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90"/>
                                          </p:val>
                                        </p:tav>
                                        <p:tav tm="100000">
                                          <p:val>
                                            <p:fltVal val="0"/>
                                          </p:val>
                                        </p:tav>
                                      </p:tavLst>
                                    </p:anim>
                                    <p:animEffect transition="in" filter="fade">
                                      <p:cBhvr>
                                        <p:cTn id="34" dur="1000"/>
                                        <p:tgtEl>
                                          <p:spTgt spid="6"/>
                                        </p:tgtEl>
                                      </p:cBhvr>
                                    </p:animEffect>
                                  </p:childTnLst>
                                </p:cTn>
                              </p:par>
                              <p:par>
                                <p:cTn id="35" presetID="31" presetClass="entr" presetSubtype="0" fill="hold" nodeType="withEffect">
                                  <p:stCondLst>
                                    <p:cond delay="0"/>
                                  </p:stCondLst>
                                  <p:childTnLst>
                                    <p:set>
                                      <p:cBhvr>
                                        <p:cTn id="36" dur="1" fill="hold">
                                          <p:stCondLst>
                                            <p:cond delay="0"/>
                                          </p:stCondLst>
                                        </p:cTn>
                                        <p:tgtEl>
                                          <p:spTgt spid="1028"/>
                                        </p:tgtEl>
                                        <p:attrNameLst>
                                          <p:attrName>style.visibility</p:attrName>
                                        </p:attrNameLst>
                                      </p:cBhvr>
                                      <p:to>
                                        <p:strVal val="visible"/>
                                      </p:to>
                                    </p:set>
                                    <p:anim calcmode="lin" valueType="num">
                                      <p:cBhvr>
                                        <p:cTn id="37" dur="1000" fill="hold"/>
                                        <p:tgtEl>
                                          <p:spTgt spid="1028"/>
                                        </p:tgtEl>
                                        <p:attrNameLst>
                                          <p:attrName>ppt_w</p:attrName>
                                        </p:attrNameLst>
                                      </p:cBhvr>
                                      <p:tavLst>
                                        <p:tav tm="0">
                                          <p:val>
                                            <p:fltVal val="0"/>
                                          </p:val>
                                        </p:tav>
                                        <p:tav tm="100000">
                                          <p:val>
                                            <p:strVal val="#ppt_w"/>
                                          </p:val>
                                        </p:tav>
                                      </p:tavLst>
                                    </p:anim>
                                    <p:anim calcmode="lin" valueType="num">
                                      <p:cBhvr>
                                        <p:cTn id="38" dur="1000" fill="hold"/>
                                        <p:tgtEl>
                                          <p:spTgt spid="1028"/>
                                        </p:tgtEl>
                                        <p:attrNameLst>
                                          <p:attrName>ppt_h</p:attrName>
                                        </p:attrNameLst>
                                      </p:cBhvr>
                                      <p:tavLst>
                                        <p:tav tm="0">
                                          <p:val>
                                            <p:fltVal val="0"/>
                                          </p:val>
                                        </p:tav>
                                        <p:tav tm="100000">
                                          <p:val>
                                            <p:strVal val="#ppt_h"/>
                                          </p:val>
                                        </p:tav>
                                      </p:tavLst>
                                    </p:anim>
                                    <p:anim calcmode="lin" valueType="num">
                                      <p:cBhvr>
                                        <p:cTn id="39" dur="1000" fill="hold"/>
                                        <p:tgtEl>
                                          <p:spTgt spid="1028"/>
                                        </p:tgtEl>
                                        <p:attrNameLst>
                                          <p:attrName>style.rotation</p:attrName>
                                        </p:attrNameLst>
                                      </p:cBhvr>
                                      <p:tavLst>
                                        <p:tav tm="0">
                                          <p:val>
                                            <p:fltVal val="90"/>
                                          </p:val>
                                        </p:tav>
                                        <p:tav tm="100000">
                                          <p:val>
                                            <p:fltVal val="0"/>
                                          </p:val>
                                        </p:tav>
                                      </p:tavLst>
                                    </p:anim>
                                    <p:animEffect transition="in" filter="fade">
                                      <p:cBhvr>
                                        <p:cTn id="40" dur="1000"/>
                                        <p:tgtEl>
                                          <p:spTgt spid="1028"/>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031"/>
                                        </p:tgtEl>
                                        <p:attrNameLst>
                                          <p:attrName>style.visibility</p:attrName>
                                        </p:attrNameLst>
                                      </p:cBhvr>
                                      <p:to>
                                        <p:strVal val="visible"/>
                                      </p:to>
                                    </p:set>
                                    <p:anim calcmode="lin" valueType="num">
                                      <p:cBhvr>
                                        <p:cTn id="43" dur="1000" fill="hold"/>
                                        <p:tgtEl>
                                          <p:spTgt spid="1031"/>
                                        </p:tgtEl>
                                        <p:attrNameLst>
                                          <p:attrName>ppt_w</p:attrName>
                                        </p:attrNameLst>
                                      </p:cBhvr>
                                      <p:tavLst>
                                        <p:tav tm="0">
                                          <p:val>
                                            <p:fltVal val="0"/>
                                          </p:val>
                                        </p:tav>
                                        <p:tav tm="100000">
                                          <p:val>
                                            <p:strVal val="#ppt_w"/>
                                          </p:val>
                                        </p:tav>
                                      </p:tavLst>
                                    </p:anim>
                                    <p:anim calcmode="lin" valueType="num">
                                      <p:cBhvr>
                                        <p:cTn id="44" dur="1000" fill="hold"/>
                                        <p:tgtEl>
                                          <p:spTgt spid="1031"/>
                                        </p:tgtEl>
                                        <p:attrNameLst>
                                          <p:attrName>ppt_h</p:attrName>
                                        </p:attrNameLst>
                                      </p:cBhvr>
                                      <p:tavLst>
                                        <p:tav tm="0">
                                          <p:val>
                                            <p:fltVal val="0"/>
                                          </p:val>
                                        </p:tav>
                                        <p:tav tm="100000">
                                          <p:val>
                                            <p:strVal val="#ppt_h"/>
                                          </p:val>
                                        </p:tav>
                                      </p:tavLst>
                                    </p:anim>
                                    <p:anim calcmode="lin" valueType="num">
                                      <p:cBhvr>
                                        <p:cTn id="45" dur="1000" fill="hold"/>
                                        <p:tgtEl>
                                          <p:spTgt spid="1031"/>
                                        </p:tgtEl>
                                        <p:attrNameLst>
                                          <p:attrName>style.rotation</p:attrName>
                                        </p:attrNameLst>
                                      </p:cBhvr>
                                      <p:tavLst>
                                        <p:tav tm="0">
                                          <p:val>
                                            <p:fltVal val="90"/>
                                          </p:val>
                                        </p:tav>
                                        <p:tav tm="100000">
                                          <p:val>
                                            <p:fltVal val="0"/>
                                          </p:val>
                                        </p:tav>
                                      </p:tavLst>
                                    </p:anim>
                                    <p:animEffect transition="in" filter="fade">
                                      <p:cBhvr>
                                        <p:cTn id="46" dur="1000"/>
                                        <p:tgtEl>
                                          <p:spTgt spid="1031"/>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nodeType="clickEffect">
                                  <p:stCondLst>
                                    <p:cond delay="0"/>
                                  </p:stCondLst>
                                  <p:childTnLst>
                                    <p:set>
                                      <p:cBhvr>
                                        <p:cTn id="50" dur="1" fill="hold">
                                          <p:stCondLst>
                                            <p:cond delay="0"/>
                                          </p:stCondLst>
                                        </p:cTn>
                                        <p:tgtEl>
                                          <p:spTgt spid="1027"/>
                                        </p:tgtEl>
                                        <p:attrNameLst>
                                          <p:attrName>style.visibility</p:attrName>
                                        </p:attrNameLst>
                                      </p:cBhvr>
                                      <p:to>
                                        <p:strVal val="visible"/>
                                      </p:to>
                                    </p:set>
                                    <p:anim calcmode="lin" valueType="num">
                                      <p:cBhvr>
                                        <p:cTn id="51" dur="1000" fill="hold"/>
                                        <p:tgtEl>
                                          <p:spTgt spid="1027"/>
                                        </p:tgtEl>
                                        <p:attrNameLst>
                                          <p:attrName>ppt_w</p:attrName>
                                        </p:attrNameLst>
                                      </p:cBhvr>
                                      <p:tavLst>
                                        <p:tav tm="0">
                                          <p:val>
                                            <p:fltVal val="0"/>
                                          </p:val>
                                        </p:tav>
                                        <p:tav tm="100000">
                                          <p:val>
                                            <p:strVal val="#ppt_w"/>
                                          </p:val>
                                        </p:tav>
                                      </p:tavLst>
                                    </p:anim>
                                    <p:anim calcmode="lin" valueType="num">
                                      <p:cBhvr>
                                        <p:cTn id="52" dur="1000" fill="hold"/>
                                        <p:tgtEl>
                                          <p:spTgt spid="1027"/>
                                        </p:tgtEl>
                                        <p:attrNameLst>
                                          <p:attrName>ppt_h</p:attrName>
                                        </p:attrNameLst>
                                      </p:cBhvr>
                                      <p:tavLst>
                                        <p:tav tm="0">
                                          <p:val>
                                            <p:fltVal val="0"/>
                                          </p:val>
                                        </p:tav>
                                        <p:tav tm="100000">
                                          <p:val>
                                            <p:strVal val="#ppt_h"/>
                                          </p:val>
                                        </p:tav>
                                      </p:tavLst>
                                    </p:anim>
                                    <p:anim calcmode="lin" valueType="num">
                                      <p:cBhvr>
                                        <p:cTn id="53" dur="1000" fill="hold"/>
                                        <p:tgtEl>
                                          <p:spTgt spid="1027"/>
                                        </p:tgtEl>
                                        <p:attrNameLst>
                                          <p:attrName>style.rotation</p:attrName>
                                        </p:attrNameLst>
                                      </p:cBhvr>
                                      <p:tavLst>
                                        <p:tav tm="0">
                                          <p:val>
                                            <p:fltVal val="90"/>
                                          </p:val>
                                        </p:tav>
                                        <p:tav tm="100000">
                                          <p:val>
                                            <p:fltVal val="0"/>
                                          </p:val>
                                        </p:tav>
                                      </p:tavLst>
                                    </p:anim>
                                    <p:animEffect transition="in" filter="fade">
                                      <p:cBhvr>
                                        <p:cTn id="54" dur="1000"/>
                                        <p:tgtEl>
                                          <p:spTgt spid="1027"/>
                                        </p:tgtEl>
                                      </p:cBhvr>
                                    </p:animEffect>
                                  </p:childTnLst>
                                </p:cTn>
                              </p:par>
                              <p:par>
                                <p:cTn id="55" presetID="31" presetClass="entr" presetSubtype="0"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1000" fill="hold"/>
                                        <p:tgtEl>
                                          <p:spTgt spid="11"/>
                                        </p:tgtEl>
                                        <p:attrNameLst>
                                          <p:attrName>ppt_w</p:attrName>
                                        </p:attrNameLst>
                                      </p:cBhvr>
                                      <p:tavLst>
                                        <p:tav tm="0">
                                          <p:val>
                                            <p:fltVal val="0"/>
                                          </p:val>
                                        </p:tav>
                                        <p:tav tm="100000">
                                          <p:val>
                                            <p:strVal val="#ppt_w"/>
                                          </p:val>
                                        </p:tav>
                                      </p:tavLst>
                                    </p:anim>
                                    <p:anim calcmode="lin" valueType="num">
                                      <p:cBhvr>
                                        <p:cTn id="58" dur="1000" fill="hold"/>
                                        <p:tgtEl>
                                          <p:spTgt spid="11"/>
                                        </p:tgtEl>
                                        <p:attrNameLst>
                                          <p:attrName>ppt_h</p:attrName>
                                        </p:attrNameLst>
                                      </p:cBhvr>
                                      <p:tavLst>
                                        <p:tav tm="0">
                                          <p:val>
                                            <p:fltVal val="0"/>
                                          </p:val>
                                        </p:tav>
                                        <p:tav tm="100000">
                                          <p:val>
                                            <p:strVal val="#ppt_h"/>
                                          </p:val>
                                        </p:tav>
                                      </p:tavLst>
                                    </p:anim>
                                    <p:anim calcmode="lin" valueType="num">
                                      <p:cBhvr>
                                        <p:cTn id="59" dur="1000" fill="hold"/>
                                        <p:tgtEl>
                                          <p:spTgt spid="11"/>
                                        </p:tgtEl>
                                        <p:attrNameLst>
                                          <p:attrName>style.rotation</p:attrName>
                                        </p:attrNameLst>
                                      </p:cBhvr>
                                      <p:tavLst>
                                        <p:tav tm="0">
                                          <p:val>
                                            <p:fltVal val="90"/>
                                          </p:val>
                                        </p:tav>
                                        <p:tav tm="100000">
                                          <p:val>
                                            <p:fltVal val="0"/>
                                          </p:val>
                                        </p:tav>
                                      </p:tavLst>
                                    </p:anim>
                                    <p:animEffect transition="in" filter="fade">
                                      <p:cBhvr>
                                        <p:cTn id="60" dur="1000"/>
                                        <p:tgtEl>
                                          <p:spTgt spid="11"/>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1000" fill="hold"/>
                                        <p:tgtEl>
                                          <p:spTgt spid="40"/>
                                        </p:tgtEl>
                                        <p:attrNameLst>
                                          <p:attrName>ppt_w</p:attrName>
                                        </p:attrNameLst>
                                      </p:cBhvr>
                                      <p:tavLst>
                                        <p:tav tm="0">
                                          <p:val>
                                            <p:fltVal val="0"/>
                                          </p:val>
                                        </p:tav>
                                        <p:tav tm="100000">
                                          <p:val>
                                            <p:strVal val="#ppt_w"/>
                                          </p:val>
                                        </p:tav>
                                      </p:tavLst>
                                    </p:anim>
                                    <p:anim calcmode="lin" valueType="num">
                                      <p:cBhvr>
                                        <p:cTn id="64" dur="1000" fill="hold"/>
                                        <p:tgtEl>
                                          <p:spTgt spid="40"/>
                                        </p:tgtEl>
                                        <p:attrNameLst>
                                          <p:attrName>ppt_h</p:attrName>
                                        </p:attrNameLst>
                                      </p:cBhvr>
                                      <p:tavLst>
                                        <p:tav tm="0">
                                          <p:val>
                                            <p:fltVal val="0"/>
                                          </p:val>
                                        </p:tav>
                                        <p:tav tm="100000">
                                          <p:val>
                                            <p:strVal val="#ppt_h"/>
                                          </p:val>
                                        </p:tav>
                                      </p:tavLst>
                                    </p:anim>
                                    <p:anim calcmode="lin" valueType="num">
                                      <p:cBhvr>
                                        <p:cTn id="65" dur="1000" fill="hold"/>
                                        <p:tgtEl>
                                          <p:spTgt spid="40"/>
                                        </p:tgtEl>
                                        <p:attrNameLst>
                                          <p:attrName>style.rotation</p:attrName>
                                        </p:attrNameLst>
                                      </p:cBhvr>
                                      <p:tavLst>
                                        <p:tav tm="0">
                                          <p:val>
                                            <p:fltVal val="90"/>
                                          </p:val>
                                        </p:tav>
                                        <p:tav tm="100000">
                                          <p:val>
                                            <p:fltVal val="0"/>
                                          </p:val>
                                        </p:tav>
                                      </p:tavLst>
                                    </p:anim>
                                    <p:animEffect transition="in" filter="fade">
                                      <p:cBhvr>
                                        <p:cTn id="66" dur="1000"/>
                                        <p:tgtEl>
                                          <p:spTgt spid="40"/>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3">
                                            <p:txEl>
                                              <p:pRg st="1" end="1"/>
                                            </p:txEl>
                                          </p:spTgt>
                                        </p:tgtEl>
                                        <p:attrNameLst>
                                          <p:attrName>style.visibility</p:attrName>
                                        </p:attrNameLst>
                                      </p:cBhvr>
                                      <p:to>
                                        <p:strVal val="visible"/>
                                      </p:to>
                                    </p:set>
                                    <p:animEffect transition="in" filter="fade">
                                      <p:cBhvr>
                                        <p:cTn id="71" dur="1000"/>
                                        <p:tgtEl>
                                          <p:spTgt spid="3">
                                            <p:txEl>
                                              <p:pRg st="1" end="1"/>
                                            </p:txEl>
                                          </p:spTgt>
                                        </p:tgtEl>
                                      </p:cBhvr>
                                    </p:animEffect>
                                    <p:anim calcmode="lin" valueType="num">
                                      <p:cBhvr>
                                        <p:cTn id="7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7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6" presetClass="exit" presetSubtype="21" fill="hold" nodeType="clickEffect">
                                  <p:stCondLst>
                                    <p:cond delay="0"/>
                                  </p:stCondLst>
                                  <p:childTnLst>
                                    <p:animEffect transition="out" filter="barn(inVertical)">
                                      <p:cBhvr>
                                        <p:cTn id="77" dur="500"/>
                                        <p:tgtEl>
                                          <p:spTgt spid="1026"/>
                                        </p:tgtEl>
                                      </p:cBhvr>
                                    </p:animEffect>
                                    <p:set>
                                      <p:cBhvr>
                                        <p:cTn id="78" dur="1" fill="hold">
                                          <p:stCondLst>
                                            <p:cond delay="499"/>
                                          </p:stCondLst>
                                        </p:cTn>
                                        <p:tgtEl>
                                          <p:spTgt spid="1026"/>
                                        </p:tgtEl>
                                        <p:attrNameLst>
                                          <p:attrName>style.visibility</p:attrName>
                                        </p:attrNameLst>
                                      </p:cBhvr>
                                      <p:to>
                                        <p:strVal val="hidden"/>
                                      </p:to>
                                    </p:set>
                                  </p:childTnLst>
                                </p:cTn>
                              </p:par>
                              <p:par>
                                <p:cTn id="79" presetID="16" presetClass="exit" presetSubtype="21" fill="hold" grpId="1" nodeType="withEffect">
                                  <p:stCondLst>
                                    <p:cond delay="0"/>
                                  </p:stCondLst>
                                  <p:childTnLst>
                                    <p:animEffect transition="out" filter="barn(inVertical)">
                                      <p:cBhvr>
                                        <p:cTn id="80" dur="500"/>
                                        <p:tgtEl>
                                          <p:spTgt spid="1030"/>
                                        </p:tgtEl>
                                      </p:cBhvr>
                                    </p:animEffect>
                                    <p:set>
                                      <p:cBhvr>
                                        <p:cTn id="81" dur="1" fill="hold">
                                          <p:stCondLst>
                                            <p:cond delay="499"/>
                                          </p:stCondLst>
                                        </p:cTn>
                                        <p:tgtEl>
                                          <p:spTgt spid="1030"/>
                                        </p:tgtEl>
                                        <p:attrNameLst>
                                          <p:attrName>style.visibility</p:attrName>
                                        </p:attrNameLst>
                                      </p:cBhvr>
                                      <p:to>
                                        <p:strVal val="hidden"/>
                                      </p:to>
                                    </p:set>
                                  </p:childTnLst>
                                </p:cTn>
                              </p:par>
                              <p:par>
                                <p:cTn id="82" presetID="16" presetClass="exit" presetSubtype="21" fill="hold" grpId="1" nodeType="withEffect">
                                  <p:stCondLst>
                                    <p:cond delay="0"/>
                                  </p:stCondLst>
                                  <p:childTnLst>
                                    <p:animEffect transition="out" filter="barn(inVertical)">
                                      <p:cBhvr>
                                        <p:cTn id="83" dur="500"/>
                                        <p:tgtEl>
                                          <p:spTgt spid="4"/>
                                        </p:tgtEl>
                                      </p:cBhvr>
                                    </p:animEffect>
                                    <p:set>
                                      <p:cBhvr>
                                        <p:cTn id="84" dur="1" fill="hold">
                                          <p:stCondLst>
                                            <p:cond delay="499"/>
                                          </p:stCondLst>
                                        </p:cTn>
                                        <p:tgtEl>
                                          <p:spTgt spid="4"/>
                                        </p:tgtEl>
                                        <p:attrNameLst>
                                          <p:attrName>style.visibility</p:attrName>
                                        </p:attrNameLst>
                                      </p:cBhvr>
                                      <p:to>
                                        <p:strVal val="hidden"/>
                                      </p:to>
                                    </p:set>
                                  </p:childTnLst>
                                </p:cTn>
                              </p:par>
                              <p:par>
                                <p:cTn id="85" presetID="16" presetClass="exit" presetSubtype="21" fill="hold" nodeType="withEffect">
                                  <p:stCondLst>
                                    <p:cond delay="0"/>
                                  </p:stCondLst>
                                  <p:childTnLst>
                                    <p:animEffect transition="out" filter="barn(inVertical)">
                                      <p:cBhvr>
                                        <p:cTn id="86" dur="500"/>
                                        <p:tgtEl>
                                          <p:spTgt spid="6"/>
                                        </p:tgtEl>
                                      </p:cBhvr>
                                    </p:animEffect>
                                    <p:set>
                                      <p:cBhvr>
                                        <p:cTn id="87" dur="1" fill="hold">
                                          <p:stCondLst>
                                            <p:cond delay="499"/>
                                          </p:stCondLst>
                                        </p:cTn>
                                        <p:tgtEl>
                                          <p:spTgt spid="6"/>
                                        </p:tgtEl>
                                        <p:attrNameLst>
                                          <p:attrName>style.visibility</p:attrName>
                                        </p:attrNameLst>
                                      </p:cBhvr>
                                      <p:to>
                                        <p:strVal val="hidden"/>
                                      </p:to>
                                    </p:set>
                                  </p:childTnLst>
                                </p:cTn>
                              </p:par>
                              <p:par>
                                <p:cTn id="88" presetID="16" presetClass="exit" presetSubtype="21" fill="hold" nodeType="withEffect">
                                  <p:stCondLst>
                                    <p:cond delay="0"/>
                                  </p:stCondLst>
                                  <p:childTnLst>
                                    <p:animEffect transition="out" filter="barn(inVertical)">
                                      <p:cBhvr>
                                        <p:cTn id="89" dur="500"/>
                                        <p:tgtEl>
                                          <p:spTgt spid="1028"/>
                                        </p:tgtEl>
                                      </p:cBhvr>
                                    </p:animEffect>
                                    <p:set>
                                      <p:cBhvr>
                                        <p:cTn id="90" dur="1" fill="hold">
                                          <p:stCondLst>
                                            <p:cond delay="499"/>
                                          </p:stCondLst>
                                        </p:cTn>
                                        <p:tgtEl>
                                          <p:spTgt spid="1028"/>
                                        </p:tgtEl>
                                        <p:attrNameLst>
                                          <p:attrName>style.visibility</p:attrName>
                                        </p:attrNameLst>
                                      </p:cBhvr>
                                      <p:to>
                                        <p:strVal val="hidden"/>
                                      </p:to>
                                    </p:set>
                                  </p:childTnLst>
                                </p:cTn>
                              </p:par>
                              <p:par>
                                <p:cTn id="91" presetID="16" presetClass="exit" presetSubtype="21" fill="hold" grpId="1" nodeType="withEffect">
                                  <p:stCondLst>
                                    <p:cond delay="0"/>
                                  </p:stCondLst>
                                  <p:childTnLst>
                                    <p:animEffect transition="out" filter="barn(inVertical)">
                                      <p:cBhvr>
                                        <p:cTn id="92" dur="500"/>
                                        <p:tgtEl>
                                          <p:spTgt spid="1031"/>
                                        </p:tgtEl>
                                      </p:cBhvr>
                                    </p:animEffect>
                                    <p:set>
                                      <p:cBhvr>
                                        <p:cTn id="93" dur="1" fill="hold">
                                          <p:stCondLst>
                                            <p:cond delay="499"/>
                                          </p:stCondLst>
                                        </p:cTn>
                                        <p:tgtEl>
                                          <p:spTgt spid="1031"/>
                                        </p:tgtEl>
                                        <p:attrNameLst>
                                          <p:attrName>style.visibility</p:attrName>
                                        </p:attrNameLst>
                                      </p:cBhvr>
                                      <p:to>
                                        <p:strVal val="hidden"/>
                                      </p:to>
                                    </p:set>
                                  </p:childTnLst>
                                </p:cTn>
                              </p:par>
                              <p:par>
                                <p:cTn id="94" presetID="16" presetClass="exit" presetSubtype="21" fill="hold" nodeType="withEffect">
                                  <p:stCondLst>
                                    <p:cond delay="0"/>
                                  </p:stCondLst>
                                  <p:childTnLst>
                                    <p:animEffect transition="out" filter="barn(inVertical)">
                                      <p:cBhvr>
                                        <p:cTn id="95" dur="500"/>
                                        <p:tgtEl>
                                          <p:spTgt spid="1027"/>
                                        </p:tgtEl>
                                      </p:cBhvr>
                                    </p:animEffect>
                                    <p:set>
                                      <p:cBhvr>
                                        <p:cTn id="96" dur="1" fill="hold">
                                          <p:stCondLst>
                                            <p:cond delay="499"/>
                                          </p:stCondLst>
                                        </p:cTn>
                                        <p:tgtEl>
                                          <p:spTgt spid="1027"/>
                                        </p:tgtEl>
                                        <p:attrNameLst>
                                          <p:attrName>style.visibility</p:attrName>
                                        </p:attrNameLst>
                                      </p:cBhvr>
                                      <p:to>
                                        <p:strVal val="hidden"/>
                                      </p:to>
                                    </p:set>
                                  </p:childTnLst>
                                </p:cTn>
                              </p:par>
                              <p:par>
                                <p:cTn id="97" presetID="16" presetClass="exit" presetSubtype="21" fill="hold" nodeType="withEffect">
                                  <p:stCondLst>
                                    <p:cond delay="0"/>
                                  </p:stCondLst>
                                  <p:childTnLst>
                                    <p:animEffect transition="out" filter="barn(inVertical)">
                                      <p:cBhvr>
                                        <p:cTn id="98" dur="500"/>
                                        <p:tgtEl>
                                          <p:spTgt spid="11"/>
                                        </p:tgtEl>
                                      </p:cBhvr>
                                    </p:animEffect>
                                    <p:set>
                                      <p:cBhvr>
                                        <p:cTn id="99" dur="1" fill="hold">
                                          <p:stCondLst>
                                            <p:cond delay="499"/>
                                          </p:stCondLst>
                                        </p:cTn>
                                        <p:tgtEl>
                                          <p:spTgt spid="11"/>
                                        </p:tgtEl>
                                        <p:attrNameLst>
                                          <p:attrName>style.visibility</p:attrName>
                                        </p:attrNameLst>
                                      </p:cBhvr>
                                      <p:to>
                                        <p:strVal val="hidden"/>
                                      </p:to>
                                    </p:set>
                                  </p:childTnLst>
                                </p:cTn>
                              </p:par>
                              <p:par>
                                <p:cTn id="100" presetID="16" presetClass="exit" presetSubtype="21" fill="hold" grpId="1" nodeType="withEffect">
                                  <p:stCondLst>
                                    <p:cond delay="0"/>
                                  </p:stCondLst>
                                  <p:childTnLst>
                                    <p:animEffect transition="out" filter="barn(inVertical)">
                                      <p:cBhvr>
                                        <p:cTn id="101" dur="500"/>
                                        <p:tgtEl>
                                          <p:spTgt spid="40"/>
                                        </p:tgtEl>
                                      </p:cBhvr>
                                    </p:animEffect>
                                    <p:set>
                                      <p:cBhvr>
                                        <p:cTn id="102" dur="1" fill="hold">
                                          <p:stCondLst>
                                            <p:cond delay="499"/>
                                          </p:stCondLst>
                                        </p:cTn>
                                        <p:tgtEl>
                                          <p:spTgt spid="40"/>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nodeType="clickEffect">
                                  <p:stCondLst>
                                    <p:cond delay="0"/>
                                  </p:stCondLst>
                                  <p:childTnLst>
                                    <p:set>
                                      <p:cBhvr>
                                        <p:cTn id="106" dur="1" fill="hold">
                                          <p:stCondLst>
                                            <p:cond delay="0"/>
                                          </p:stCondLst>
                                        </p:cTn>
                                        <p:tgtEl>
                                          <p:spTgt spid="1033"/>
                                        </p:tgtEl>
                                        <p:attrNameLst>
                                          <p:attrName>style.visibility</p:attrName>
                                        </p:attrNameLst>
                                      </p:cBhvr>
                                      <p:to>
                                        <p:strVal val="visible"/>
                                      </p:to>
                                    </p:set>
                                    <p:animEffect transition="in" filter="fade">
                                      <p:cBhvr>
                                        <p:cTn id="107" dur="1000"/>
                                        <p:tgtEl>
                                          <p:spTgt spid="1033"/>
                                        </p:tgtEl>
                                      </p:cBhvr>
                                    </p:animEffect>
                                    <p:anim calcmode="lin" valueType="num">
                                      <p:cBhvr>
                                        <p:cTn id="108" dur="1000" fill="hold"/>
                                        <p:tgtEl>
                                          <p:spTgt spid="1033"/>
                                        </p:tgtEl>
                                        <p:attrNameLst>
                                          <p:attrName>ppt_x</p:attrName>
                                        </p:attrNameLst>
                                      </p:cBhvr>
                                      <p:tavLst>
                                        <p:tav tm="0">
                                          <p:val>
                                            <p:strVal val="#ppt_x"/>
                                          </p:val>
                                        </p:tav>
                                        <p:tav tm="100000">
                                          <p:val>
                                            <p:strVal val="#ppt_x"/>
                                          </p:val>
                                        </p:tav>
                                      </p:tavLst>
                                    </p:anim>
                                    <p:anim calcmode="lin" valueType="num">
                                      <p:cBhvr>
                                        <p:cTn id="109" dur="1000" fill="hold"/>
                                        <p:tgtEl>
                                          <p:spTgt spid="1033"/>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1034"/>
                                        </p:tgtEl>
                                        <p:attrNameLst>
                                          <p:attrName>style.visibility</p:attrName>
                                        </p:attrNameLst>
                                      </p:cBhvr>
                                      <p:to>
                                        <p:strVal val="visible"/>
                                      </p:to>
                                    </p:set>
                                    <p:animEffect transition="in" filter="fade">
                                      <p:cBhvr>
                                        <p:cTn id="112" dur="1000"/>
                                        <p:tgtEl>
                                          <p:spTgt spid="1034"/>
                                        </p:tgtEl>
                                      </p:cBhvr>
                                    </p:animEffect>
                                    <p:anim calcmode="lin" valueType="num">
                                      <p:cBhvr>
                                        <p:cTn id="113" dur="1000" fill="hold"/>
                                        <p:tgtEl>
                                          <p:spTgt spid="1034"/>
                                        </p:tgtEl>
                                        <p:attrNameLst>
                                          <p:attrName>ppt_x</p:attrName>
                                        </p:attrNameLst>
                                      </p:cBhvr>
                                      <p:tavLst>
                                        <p:tav tm="0">
                                          <p:val>
                                            <p:strVal val="#ppt_x"/>
                                          </p:val>
                                        </p:tav>
                                        <p:tav tm="100000">
                                          <p:val>
                                            <p:strVal val="#ppt_x"/>
                                          </p:val>
                                        </p:tav>
                                      </p:tavLst>
                                    </p:anim>
                                    <p:anim calcmode="lin" valueType="num">
                                      <p:cBhvr>
                                        <p:cTn id="114" dur="1000" fill="hold"/>
                                        <p:tgtEl>
                                          <p:spTgt spid="1034"/>
                                        </p:tgtEl>
                                        <p:attrNameLst>
                                          <p:attrName>ppt_y</p:attrName>
                                        </p:attrNameLst>
                                      </p:cBhvr>
                                      <p:tavLst>
                                        <p:tav tm="0">
                                          <p:val>
                                            <p:strVal val="#ppt_y+.1"/>
                                          </p:val>
                                        </p:tav>
                                        <p:tav tm="100000">
                                          <p:val>
                                            <p:strVal val="#ppt_y"/>
                                          </p:val>
                                        </p:tav>
                                      </p:tavLst>
                                    </p:anim>
                                  </p:childTnLst>
                                </p:cTn>
                              </p:par>
                              <p:par>
                                <p:cTn id="115" presetID="42" presetClass="entr" presetSubtype="0" fill="hold" nodeType="withEffect">
                                  <p:stCondLst>
                                    <p:cond delay="0"/>
                                  </p:stCondLst>
                                  <p:childTnLst>
                                    <p:set>
                                      <p:cBhvr>
                                        <p:cTn id="116" dur="1" fill="hold">
                                          <p:stCondLst>
                                            <p:cond delay="0"/>
                                          </p:stCondLst>
                                        </p:cTn>
                                        <p:tgtEl>
                                          <p:spTgt spid="1032"/>
                                        </p:tgtEl>
                                        <p:attrNameLst>
                                          <p:attrName>style.visibility</p:attrName>
                                        </p:attrNameLst>
                                      </p:cBhvr>
                                      <p:to>
                                        <p:strVal val="visible"/>
                                      </p:to>
                                    </p:set>
                                    <p:animEffect transition="in" filter="fade">
                                      <p:cBhvr>
                                        <p:cTn id="117" dur="1000"/>
                                        <p:tgtEl>
                                          <p:spTgt spid="1032"/>
                                        </p:tgtEl>
                                      </p:cBhvr>
                                    </p:animEffect>
                                    <p:anim calcmode="lin" valueType="num">
                                      <p:cBhvr>
                                        <p:cTn id="118" dur="1000" fill="hold"/>
                                        <p:tgtEl>
                                          <p:spTgt spid="1032"/>
                                        </p:tgtEl>
                                        <p:attrNameLst>
                                          <p:attrName>ppt_x</p:attrName>
                                        </p:attrNameLst>
                                      </p:cBhvr>
                                      <p:tavLst>
                                        <p:tav tm="0">
                                          <p:val>
                                            <p:strVal val="#ppt_x"/>
                                          </p:val>
                                        </p:tav>
                                        <p:tav tm="100000">
                                          <p:val>
                                            <p:strVal val="#ppt_x"/>
                                          </p:val>
                                        </p:tav>
                                      </p:tavLst>
                                    </p:anim>
                                    <p:anim calcmode="lin" valueType="num">
                                      <p:cBhvr>
                                        <p:cTn id="119" dur="1000" fill="hold"/>
                                        <p:tgtEl>
                                          <p:spTgt spid="1032"/>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1036"/>
                                        </p:tgtEl>
                                        <p:attrNameLst>
                                          <p:attrName>style.visibility</p:attrName>
                                        </p:attrNameLst>
                                      </p:cBhvr>
                                      <p:to>
                                        <p:strVal val="visible"/>
                                      </p:to>
                                    </p:set>
                                    <p:animEffect transition="in" filter="fade">
                                      <p:cBhvr>
                                        <p:cTn id="122" dur="1000"/>
                                        <p:tgtEl>
                                          <p:spTgt spid="1036"/>
                                        </p:tgtEl>
                                      </p:cBhvr>
                                    </p:animEffect>
                                    <p:anim calcmode="lin" valueType="num">
                                      <p:cBhvr>
                                        <p:cTn id="123" dur="1000" fill="hold"/>
                                        <p:tgtEl>
                                          <p:spTgt spid="1036"/>
                                        </p:tgtEl>
                                        <p:attrNameLst>
                                          <p:attrName>ppt_x</p:attrName>
                                        </p:attrNameLst>
                                      </p:cBhvr>
                                      <p:tavLst>
                                        <p:tav tm="0">
                                          <p:val>
                                            <p:strVal val="#ppt_x"/>
                                          </p:val>
                                        </p:tav>
                                        <p:tav tm="100000">
                                          <p:val>
                                            <p:strVal val="#ppt_x"/>
                                          </p:val>
                                        </p:tav>
                                      </p:tavLst>
                                    </p:anim>
                                    <p:anim calcmode="lin" valueType="num">
                                      <p:cBhvr>
                                        <p:cTn id="124" dur="1000" fill="hold"/>
                                        <p:tgtEl>
                                          <p:spTgt spid="1036"/>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42" presetClass="entr" presetSubtype="0" fill="hold" nodeType="clickEffect">
                                  <p:stCondLst>
                                    <p:cond delay="0"/>
                                  </p:stCondLst>
                                  <p:childTnLst>
                                    <p:set>
                                      <p:cBhvr>
                                        <p:cTn id="128" dur="1" fill="hold">
                                          <p:stCondLst>
                                            <p:cond delay="0"/>
                                          </p:stCondLst>
                                        </p:cTn>
                                        <p:tgtEl>
                                          <p:spTgt spid="3">
                                            <p:txEl>
                                              <p:pRg st="2" end="2"/>
                                            </p:txEl>
                                          </p:spTgt>
                                        </p:tgtEl>
                                        <p:attrNameLst>
                                          <p:attrName>style.visibility</p:attrName>
                                        </p:attrNameLst>
                                      </p:cBhvr>
                                      <p:to>
                                        <p:strVal val="visible"/>
                                      </p:to>
                                    </p:set>
                                    <p:animEffect transition="in" filter="fade">
                                      <p:cBhvr>
                                        <p:cTn id="129" dur="1000"/>
                                        <p:tgtEl>
                                          <p:spTgt spid="3">
                                            <p:txEl>
                                              <p:pRg st="2" end="2"/>
                                            </p:txEl>
                                          </p:spTgt>
                                        </p:tgtEl>
                                      </p:cBhvr>
                                    </p:animEffect>
                                    <p:anim calcmode="lin" valueType="num">
                                      <p:cBhvr>
                                        <p:cTn id="1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3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16" presetClass="exit" presetSubtype="21" fill="hold" nodeType="clickEffect">
                                  <p:stCondLst>
                                    <p:cond delay="0"/>
                                  </p:stCondLst>
                                  <p:childTnLst>
                                    <p:animEffect transition="out" filter="barn(inVertical)">
                                      <p:cBhvr>
                                        <p:cTn id="135" dur="500"/>
                                        <p:tgtEl>
                                          <p:spTgt spid="1033"/>
                                        </p:tgtEl>
                                      </p:cBhvr>
                                    </p:animEffect>
                                    <p:set>
                                      <p:cBhvr>
                                        <p:cTn id="136" dur="1" fill="hold">
                                          <p:stCondLst>
                                            <p:cond delay="499"/>
                                          </p:stCondLst>
                                        </p:cTn>
                                        <p:tgtEl>
                                          <p:spTgt spid="1033"/>
                                        </p:tgtEl>
                                        <p:attrNameLst>
                                          <p:attrName>style.visibility</p:attrName>
                                        </p:attrNameLst>
                                      </p:cBhvr>
                                      <p:to>
                                        <p:strVal val="hidden"/>
                                      </p:to>
                                    </p:set>
                                  </p:childTnLst>
                                </p:cTn>
                              </p:par>
                              <p:par>
                                <p:cTn id="137" presetID="16" presetClass="exit" presetSubtype="21" fill="hold" nodeType="withEffect">
                                  <p:stCondLst>
                                    <p:cond delay="0"/>
                                  </p:stCondLst>
                                  <p:childTnLst>
                                    <p:animEffect transition="out" filter="barn(inVertical)">
                                      <p:cBhvr>
                                        <p:cTn id="138" dur="500"/>
                                        <p:tgtEl>
                                          <p:spTgt spid="1034"/>
                                        </p:tgtEl>
                                      </p:cBhvr>
                                    </p:animEffect>
                                    <p:set>
                                      <p:cBhvr>
                                        <p:cTn id="139" dur="1" fill="hold">
                                          <p:stCondLst>
                                            <p:cond delay="499"/>
                                          </p:stCondLst>
                                        </p:cTn>
                                        <p:tgtEl>
                                          <p:spTgt spid="1034"/>
                                        </p:tgtEl>
                                        <p:attrNameLst>
                                          <p:attrName>style.visibility</p:attrName>
                                        </p:attrNameLst>
                                      </p:cBhvr>
                                      <p:to>
                                        <p:strVal val="hidden"/>
                                      </p:to>
                                    </p:set>
                                  </p:childTnLst>
                                </p:cTn>
                              </p:par>
                              <p:par>
                                <p:cTn id="140" presetID="16" presetClass="exit" presetSubtype="21" fill="hold" nodeType="withEffect">
                                  <p:stCondLst>
                                    <p:cond delay="0"/>
                                  </p:stCondLst>
                                  <p:childTnLst>
                                    <p:animEffect transition="out" filter="barn(inVertical)">
                                      <p:cBhvr>
                                        <p:cTn id="141" dur="500"/>
                                        <p:tgtEl>
                                          <p:spTgt spid="1032"/>
                                        </p:tgtEl>
                                      </p:cBhvr>
                                    </p:animEffect>
                                    <p:set>
                                      <p:cBhvr>
                                        <p:cTn id="142" dur="1" fill="hold">
                                          <p:stCondLst>
                                            <p:cond delay="499"/>
                                          </p:stCondLst>
                                        </p:cTn>
                                        <p:tgtEl>
                                          <p:spTgt spid="1032"/>
                                        </p:tgtEl>
                                        <p:attrNameLst>
                                          <p:attrName>style.visibility</p:attrName>
                                        </p:attrNameLst>
                                      </p:cBhvr>
                                      <p:to>
                                        <p:strVal val="hidden"/>
                                      </p:to>
                                    </p:set>
                                  </p:childTnLst>
                                </p:cTn>
                              </p:par>
                              <p:par>
                                <p:cTn id="143" presetID="16" presetClass="exit" presetSubtype="21" fill="hold" grpId="1" nodeType="withEffect">
                                  <p:stCondLst>
                                    <p:cond delay="0"/>
                                  </p:stCondLst>
                                  <p:childTnLst>
                                    <p:animEffect transition="out" filter="barn(inVertical)">
                                      <p:cBhvr>
                                        <p:cTn id="144" dur="500"/>
                                        <p:tgtEl>
                                          <p:spTgt spid="1036"/>
                                        </p:tgtEl>
                                      </p:cBhvr>
                                    </p:animEffect>
                                    <p:set>
                                      <p:cBhvr>
                                        <p:cTn id="145" dur="1" fill="hold">
                                          <p:stCondLst>
                                            <p:cond delay="499"/>
                                          </p:stCondLst>
                                        </p:cTn>
                                        <p:tgtEl>
                                          <p:spTgt spid="1036"/>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21" presetClass="entr" presetSubtype="1" fill="hold" nodeType="clickEffect">
                                  <p:stCondLst>
                                    <p:cond delay="0"/>
                                  </p:stCondLst>
                                  <p:childTnLst>
                                    <p:set>
                                      <p:cBhvr>
                                        <p:cTn id="149" dur="1" fill="hold">
                                          <p:stCondLst>
                                            <p:cond delay="0"/>
                                          </p:stCondLst>
                                        </p:cTn>
                                        <p:tgtEl>
                                          <p:spTgt spid="1044"/>
                                        </p:tgtEl>
                                        <p:attrNameLst>
                                          <p:attrName>style.visibility</p:attrName>
                                        </p:attrNameLst>
                                      </p:cBhvr>
                                      <p:to>
                                        <p:strVal val="visible"/>
                                      </p:to>
                                    </p:set>
                                    <p:animEffect transition="in" filter="wheel(1)">
                                      <p:cBhvr>
                                        <p:cTn id="150" dur="2000"/>
                                        <p:tgtEl>
                                          <p:spTgt spid="1044"/>
                                        </p:tgtEl>
                                      </p:cBhvr>
                                    </p:animEffect>
                                  </p:childTnLst>
                                </p:cTn>
                              </p:par>
                              <p:par>
                                <p:cTn id="151" presetID="21" presetClass="entr" presetSubtype="1" fill="hold" nodeType="withEffect">
                                  <p:stCondLst>
                                    <p:cond delay="0"/>
                                  </p:stCondLst>
                                  <p:childTnLst>
                                    <p:set>
                                      <p:cBhvr>
                                        <p:cTn id="152" dur="1" fill="hold">
                                          <p:stCondLst>
                                            <p:cond delay="0"/>
                                          </p:stCondLst>
                                        </p:cTn>
                                        <p:tgtEl>
                                          <p:spTgt spid="1043"/>
                                        </p:tgtEl>
                                        <p:attrNameLst>
                                          <p:attrName>style.visibility</p:attrName>
                                        </p:attrNameLst>
                                      </p:cBhvr>
                                      <p:to>
                                        <p:strVal val="visible"/>
                                      </p:to>
                                    </p:set>
                                    <p:animEffect transition="in" filter="wheel(1)">
                                      <p:cBhvr>
                                        <p:cTn id="153" dur="2000"/>
                                        <p:tgtEl>
                                          <p:spTgt spid="1043"/>
                                        </p:tgtEl>
                                      </p:cBhvr>
                                    </p:animEffect>
                                  </p:childTnLst>
                                </p:cTn>
                              </p:par>
                              <p:par>
                                <p:cTn id="154" presetID="21" presetClass="entr" presetSubtype="1" fill="hold" nodeType="withEffect">
                                  <p:stCondLst>
                                    <p:cond delay="0"/>
                                  </p:stCondLst>
                                  <p:childTnLst>
                                    <p:set>
                                      <p:cBhvr>
                                        <p:cTn id="155" dur="1" fill="hold">
                                          <p:stCondLst>
                                            <p:cond delay="0"/>
                                          </p:stCondLst>
                                        </p:cTn>
                                        <p:tgtEl>
                                          <p:spTgt spid="1039"/>
                                        </p:tgtEl>
                                        <p:attrNameLst>
                                          <p:attrName>style.visibility</p:attrName>
                                        </p:attrNameLst>
                                      </p:cBhvr>
                                      <p:to>
                                        <p:strVal val="visible"/>
                                      </p:to>
                                    </p:set>
                                    <p:animEffect transition="in" filter="wheel(1)">
                                      <p:cBhvr>
                                        <p:cTn id="156" dur="2000"/>
                                        <p:tgtEl>
                                          <p:spTgt spid="1039"/>
                                        </p:tgtEl>
                                      </p:cBhvr>
                                    </p:animEffect>
                                  </p:childTnLst>
                                </p:cTn>
                              </p:par>
                              <p:par>
                                <p:cTn id="157" presetID="21" presetClass="entr" presetSubtype="1" fill="hold" nodeType="withEffect">
                                  <p:stCondLst>
                                    <p:cond delay="0"/>
                                  </p:stCondLst>
                                  <p:childTnLst>
                                    <p:set>
                                      <p:cBhvr>
                                        <p:cTn id="158" dur="1" fill="hold">
                                          <p:stCondLst>
                                            <p:cond delay="0"/>
                                          </p:stCondLst>
                                        </p:cTn>
                                        <p:tgtEl>
                                          <p:spTgt spid="1038"/>
                                        </p:tgtEl>
                                        <p:attrNameLst>
                                          <p:attrName>style.visibility</p:attrName>
                                        </p:attrNameLst>
                                      </p:cBhvr>
                                      <p:to>
                                        <p:strVal val="visible"/>
                                      </p:to>
                                    </p:set>
                                    <p:animEffect transition="in" filter="wheel(1)">
                                      <p:cBhvr>
                                        <p:cTn id="159" dur="2000"/>
                                        <p:tgtEl>
                                          <p:spTgt spid="1038"/>
                                        </p:tgtEl>
                                      </p:cBhvr>
                                    </p:animEffect>
                                  </p:childTnLst>
                                </p:cTn>
                              </p:par>
                              <p:par>
                                <p:cTn id="160" presetID="21" presetClass="entr" presetSubtype="1" fill="hold" nodeType="withEffect">
                                  <p:stCondLst>
                                    <p:cond delay="0"/>
                                  </p:stCondLst>
                                  <p:childTnLst>
                                    <p:set>
                                      <p:cBhvr>
                                        <p:cTn id="161" dur="1" fill="hold">
                                          <p:stCondLst>
                                            <p:cond delay="0"/>
                                          </p:stCondLst>
                                        </p:cTn>
                                        <p:tgtEl>
                                          <p:spTgt spid="1041"/>
                                        </p:tgtEl>
                                        <p:attrNameLst>
                                          <p:attrName>style.visibility</p:attrName>
                                        </p:attrNameLst>
                                      </p:cBhvr>
                                      <p:to>
                                        <p:strVal val="visible"/>
                                      </p:to>
                                    </p:set>
                                    <p:animEffect transition="in" filter="wheel(1)">
                                      <p:cBhvr>
                                        <p:cTn id="162" dur="2000"/>
                                        <p:tgtEl>
                                          <p:spTgt spid="1041"/>
                                        </p:tgtEl>
                                      </p:cBhvr>
                                    </p:animEffect>
                                  </p:childTnLst>
                                </p:cTn>
                              </p:par>
                              <p:par>
                                <p:cTn id="163" presetID="21" presetClass="entr" presetSubtype="1" fill="hold" nodeType="withEffect">
                                  <p:stCondLst>
                                    <p:cond delay="0"/>
                                  </p:stCondLst>
                                  <p:childTnLst>
                                    <p:set>
                                      <p:cBhvr>
                                        <p:cTn id="164" dur="1" fill="hold">
                                          <p:stCondLst>
                                            <p:cond delay="0"/>
                                          </p:stCondLst>
                                        </p:cTn>
                                        <p:tgtEl>
                                          <p:spTgt spid="1037"/>
                                        </p:tgtEl>
                                        <p:attrNameLst>
                                          <p:attrName>style.visibility</p:attrName>
                                        </p:attrNameLst>
                                      </p:cBhvr>
                                      <p:to>
                                        <p:strVal val="visible"/>
                                      </p:to>
                                    </p:set>
                                    <p:animEffect transition="in" filter="wheel(1)">
                                      <p:cBhvr>
                                        <p:cTn id="165" dur="2000"/>
                                        <p:tgtEl>
                                          <p:spTgt spid="1037"/>
                                        </p:tgtEl>
                                      </p:cBhvr>
                                    </p:animEffect>
                                  </p:childTnLst>
                                </p:cTn>
                              </p:par>
                              <p:par>
                                <p:cTn id="166" presetID="21" presetClass="entr" presetSubtype="1" fill="hold" nodeType="withEffect">
                                  <p:stCondLst>
                                    <p:cond delay="0"/>
                                  </p:stCondLst>
                                  <p:childTnLst>
                                    <p:set>
                                      <p:cBhvr>
                                        <p:cTn id="167" dur="1" fill="hold">
                                          <p:stCondLst>
                                            <p:cond delay="0"/>
                                          </p:stCondLst>
                                        </p:cTn>
                                        <p:tgtEl>
                                          <p:spTgt spid="1042"/>
                                        </p:tgtEl>
                                        <p:attrNameLst>
                                          <p:attrName>style.visibility</p:attrName>
                                        </p:attrNameLst>
                                      </p:cBhvr>
                                      <p:to>
                                        <p:strVal val="visible"/>
                                      </p:to>
                                    </p:set>
                                    <p:animEffect transition="in" filter="wheel(1)">
                                      <p:cBhvr>
                                        <p:cTn id="168" dur="2000"/>
                                        <p:tgtEl>
                                          <p:spTgt spid="10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1030" grpId="0"/>
      <p:bldP spid="1030" grpId="1"/>
      <p:bldP spid="1031" grpId="0"/>
      <p:bldP spid="1031" grpId="1"/>
      <p:bldP spid="40" grpId="0"/>
      <p:bldP spid="40" grpId="1"/>
      <p:bldP spid="1036" grpId="0"/>
      <p:bldP spid="103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7285"/>
            <a:ext cx="8229600" cy="1399032"/>
          </a:xfrm>
        </p:spPr>
        <p:txBody>
          <a:bodyPr>
            <a:normAutofit/>
          </a:bodyPr>
          <a:lstStyle/>
          <a:p>
            <a:pPr algn="r" rtl="1"/>
            <a:r>
              <a:rPr lang="fa-IR" sz="2400" b="1" dirty="0">
                <a:ln w="6350">
                  <a:solidFill>
                    <a:srgbClr val="CC0099"/>
                  </a:solidFill>
                </a:ln>
                <a:solidFill>
                  <a:srgbClr val="CC0099"/>
                </a:solidFill>
                <a:cs typeface="B Homa" panose="00000400000000000000" pitchFamily="2" charset="-78"/>
              </a:rPr>
              <a:t>دسترسی های </a:t>
            </a:r>
            <a:r>
              <a:rPr lang="fa-IR" sz="2400" b="1" dirty="0">
                <a:ln w="6350">
                  <a:solidFill>
                    <a:srgbClr val="CC0099"/>
                  </a:solidFill>
                </a:ln>
                <a:solidFill>
                  <a:srgbClr val="CC0099"/>
                </a:solidFill>
                <a:cs typeface="B Homa" panose="00000400000000000000" pitchFamily="2" charset="-78"/>
              </a:rPr>
              <a:t>میدان</a:t>
            </a:r>
            <a:endParaRPr lang="en-US" dirty="0"/>
          </a:p>
        </p:txBody>
      </p:sp>
      <p:pic>
        <p:nvPicPr>
          <p:cNvPr id="1026" name="Picture 2" descr="C:\Users\SONY\Desktop\کنکورد\کنکورد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340768"/>
            <a:ext cx="6264696" cy="4664826"/>
          </a:xfrm>
          <a:prstGeom prst="rect">
            <a:avLst/>
          </a:prstGeom>
          <a:noFill/>
          <a:extLst>
            <a:ext uri="{909E8E84-426E-40DD-AFC4-6F175D3DCCD1}">
              <a14:hiddenFill xmlns:a14="http://schemas.microsoft.com/office/drawing/2010/main">
                <a:solidFill>
                  <a:srgbClr val="FFFFFF"/>
                </a:solidFill>
              </a14:hiddenFill>
            </a:ext>
          </a:extLst>
        </p:spPr>
      </p:pic>
      <p:sp>
        <p:nvSpPr>
          <p:cNvPr id="11" name="Left-Right Arrow 10"/>
          <p:cNvSpPr/>
          <p:nvPr/>
        </p:nvSpPr>
        <p:spPr>
          <a:xfrm rot="17595132">
            <a:off x="3971498" y="2204815"/>
            <a:ext cx="1477694" cy="136458"/>
          </a:xfrm>
          <a:prstGeom prst="leftRightArrow">
            <a:avLst/>
          </a:prstGeom>
          <a:solidFill>
            <a:srgbClr val="FF0000"/>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dirty="0">
              <a:solidFill>
                <a:srgbClr val="FF0000"/>
              </a:solidFill>
            </a:endParaRPr>
          </a:p>
        </p:txBody>
      </p:sp>
      <p:sp>
        <p:nvSpPr>
          <p:cNvPr id="15" name="Rectangle 14"/>
          <p:cNvSpPr/>
          <p:nvPr/>
        </p:nvSpPr>
        <p:spPr>
          <a:xfrm>
            <a:off x="3701437" y="1844824"/>
            <a:ext cx="1172116" cy="369332"/>
          </a:xfrm>
          <a:prstGeom prst="rect">
            <a:avLst/>
          </a:prstGeom>
        </p:spPr>
        <p:txBody>
          <a:bodyPr wrap="none">
            <a:spAutoFit/>
          </a:bodyPr>
          <a:lstStyle/>
          <a:p>
            <a:r>
              <a:rPr lang="fa-IR" b="1" dirty="0">
                <a:ln>
                  <a:solidFill>
                    <a:srgbClr val="FF0000"/>
                  </a:solidFill>
                </a:ln>
                <a:solidFill>
                  <a:srgbClr val="FFFF00"/>
                </a:solidFill>
                <a:cs typeface="B Homa" panose="00000400000000000000" pitchFamily="2" charset="-78"/>
              </a:rPr>
              <a:t>خیابان رویال</a:t>
            </a:r>
            <a:endParaRPr lang="en-US" b="1" dirty="0">
              <a:ln>
                <a:solidFill>
                  <a:srgbClr val="FF0000"/>
                </a:solidFill>
              </a:ln>
              <a:solidFill>
                <a:srgbClr val="FFFF00"/>
              </a:solidFill>
            </a:endParaRPr>
          </a:p>
        </p:txBody>
      </p:sp>
      <p:sp>
        <p:nvSpPr>
          <p:cNvPr id="16" name="Oval 15"/>
          <p:cNvSpPr/>
          <p:nvPr/>
        </p:nvSpPr>
        <p:spPr>
          <a:xfrm>
            <a:off x="4896036" y="1268760"/>
            <a:ext cx="324036" cy="3254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7" name="Picture 3" descr="C:\Users\SONY\Desktop\کنکورد\Madeleine_Paris(en.wikipedia.or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8638" y="2978815"/>
            <a:ext cx="5077714" cy="3780974"/>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p:cNvSpPr/>
          <p:nvPr/>
        </p:nvSpPr>
        <p:spPr>
          <a:xfrm>
            <a:off x="1980305" y="6482792"/>
            <a:ext cx="1309141" cy="276999"/>
          </a:xfrm>
          <a:prstGeom prst="rect">
            <a:avLst/>
          </a:prstGeom>
        </p:spPr>
        <p:txBody>
          <a:bodyPr wrap="none">
            <a:spAutoFit/>
          </a:bodyPr>
          <a:lstStyle/>
          <a:p>
            <a:r>
              <a:rPr lang="en-US" sz="1200" dirty="0"/>
              <a:t>(en.wikipedia.org)</a:t>
            </a:r>
          </a:p>
        </p:txBody>
      </p:sp>
      <p:sp>
        <p:nvSpPr>
          <p:cNvPr id="29" name="Left-Right Arrow 28"/>
          <p:cNvSpPr/>
          <p:nvPr/>
        </p:nvSpPr>
        <p:spPr>
          <a:xfrm rot="12251624">
            <a:off x="1509159" y="2970953"/>
            <a:ext cx="2190064" cy="160337"/>
          </a:xfrm>
          <a:prstGeom prst="leftRightArrow">
            <a:avLst/>
          </a:prstGeom>
          <a:solidFill>
            <a:srgbClr val="FF0000"/>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dirty="0">
              <a:solidFill>
                <a:srgbClr val="FF0000"/>
              </a:solidFill>
            </a:endParaRPr>
          </a:p>
        </p:txBody>
      </p:sp>
      <p:sp>
        <p:nvSpPr>
          <p:cNvPr id="30" name="Rectangle 29"/>
          <p:cNvSpPr/>
          <p:nvPr/>
        </p:nvSpPr>
        <p:spPr>
          <a:xfrm>
            <a:off x="2202604" y="2420888"/>
            <a:ext cx="1540806" cy="369332"/>
          </a:xfrm>
          <a:prstGeom prst="rect">
            <a:avLst/>
          </a:prstGeom>
        </p:spPr>
        <p:txBody>
          <a:bodyPr wrap="none">
            <a:spAutoFit/>
          </a:bodyPr>
          <a:lstStyle/>
          <a:p>
            <a:r>
              <a:rPr lang="fa-IR" b="1" dirty="0">
                <a:ln>
                  <a:solidFill>
                    <a:srgbClr val="FF0000"/>
                  </a:solidFill>
                </a:ln>
                <a:solidFill>
                  <a:srgbClr val="FFFF00"/>
                </a:solidFill>
                <a:cs typeface="B Homa" panose="00000400000000000000" pitchFamily="2" charset="-78"/>
              </a:rPr>
              <a:t>خیابان </a:t>
            </a:r>
            <a:r>
              <a:rPr lang="fa-IR" b="1" dirty="0">
                <a:ln>
                  <a:solidFill>
                    <a:srgbClr val="FF0000"/>
                  </a:solidFill>
                </a:ln>
                <a:solidFill>
                  <a:srgbClr val="FFFF00"/>
                </a:solidFill>
                <a:cs typeface="B Homa" panose="00000400000000000000" pitchFamily="2" charset="-78"/>
              </a:rPr>
              <a:t>شانزه لیزه</a:t>
            </a:r>
            <a:endParaRPr lang="en-US" b="1" dirty="0">
              <a:ln>
                <a:solidFill>
                  <a:srgbClr val="FF0000"/>
                </a:solidFill>
              </a:ln>
              <a:solidFill>
                <a:srgbClr val="FFFF00"/>
              </a:solidFill>
            </a:endParaRPr>
          </a:p>
        </p:txBody>
      </p:sp>
      <p:sp>
        <p:nvSpPr>
          <p:cNvPr id="31" name="Left-Right Arrow 30"/>
          <p:cNvSpPr/>
          <p:nvPr/>
        </p:nvSpPr>
        <p:spPr>
          <a:xfrm rot="17620606">
            <a:off x="2923912" y="4936827"/>
            <a:ext cx="1207299" cy="177544"/>
          </a:xfrm>
          <a:prstGeom prst="leftRightArrow">
            <a:avLst/>
          </a:prstGeom>
          <a:solidFill>
            <a:srgbClr val="FF0000"/>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dirty="0">
              <a:solidFill>
                <a:srgbClr val="FF0000"/>
              </a:solidFill>
            </a:endParaRPr>
          </a:p>
        </p:txBody>
      </p:sp>
      <p:sp>
        <p:nvSpPr>
          <p:cNvPr id="32" name="Rectangle 31"/>
          <p:cNvSpPr/>
          <p:nvPr/>
        </p:nvSpPr>
        <p:spPr>
          <a:xfrm>
            <a:off x="1395935" y="4575328"/>
            <a:ext cx="2087431" cy="369332"/>
          </a:xfrm>
          <a:prstGeom prst="rect">
            <a:avLst/>
          </a:prstGeom>
        </p:spPr>
        <p:txBody>
          <a:bodyPr wrap="none">
            <a:spAutoFit/>
          </a:bodyPr>
          <a:lstStyle/>
          <a:p>
            <a:r>
              <a:rPr lang="fa-IR" b="1" dirty="0">
                <a:ln>
                  <a:solidFill>
                    <a:srgbClr val="FF0000"/>
                  </a:solidFill>
                </a:ln>
                <a:solidFill>
                  <a:srgbClr val="FFFF00"/>
                </a:solidFill>
                <a:cs typeface="B Homa" panose="00000400000000000000" pitchFamily="2" charset="-78"/>
              </a:rPr>
              <a:t>خیابان </a:t>
            </a:r>
            <a:r>
              <a:rPr lang="fa-IR" b="1" dirty="0">
                <a:ln>
                  <a:solidFill>
                    <a:srgbClr val="FF0000"/>
                  </a:solidFill>
                </a:ln>
                <a:solidFill>
                  <a:srgbClr val="FFFF00"/>
                </a:solidFill>
                <a:cs typeface="B Homa" panose="00000400000000000000" pitchFamily="2" charset="-78"/>
              </a:rPr>
              <a:t>پونت دولا کنکورد</a:t>
            </a:r>
            <a:endParaRPr lang="en-US" b="1" dirty="0">
              <a:ln>
                <a:solidFill>
                  <a:srgbClr val="FF0000"/>
                </a:solidFill>
              </a:ln>
              <a:solidFill>
                <a:srgbClr val="FFFF00"/>
              </a:solidFill>
            </a:endParaRPr>
          </a:p>
        </p:txBody>
      </p:sp>
      <p:sp>
        <p:nvSpPr>
          <p:cNvPr id="33" name="Oval 32"/>
          <p:cNvSpPr/>
          <p:nvPr/>
        </p:nvSpPr>
        <p:spPr>
          <a:xfrm>
            <a:off x="2998882" y="5589240"/>
            <a:ext cx="431001" cy="4163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p:cNvSpPr/>
          <p:nvPr/>
        </p:nvSpPr>
        <p:spPr>
          <a:xfrm>
            <a:off x="6588749" y="4563648"/>
            <a:ext cx="935581" cy="9239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Left-Right Arrow 34"/>
          <p:cNvSpPr/>
          <p:nvPr/>
        </p:nvSpPr>
        <p:spPr>
          <a:xfrm rot="12251624">
            <a:off x="5416867" y="4528676"/>
            <a:ext cx="1183934" cy="159904"/>
          </a:xfrm>
          <a:prstGeom prst="leftRightArrow">
            <a:avLst/>
          </a:prstGeom>
          <a:solidFill>
            <a:srgbClr val="FF0000"/>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dirty="0">
              <a:solidFill>
                <a:srgbClr val="FF0000"/>
              </a:solidFill>
            </a:endParaRPr>
          </a:p>
        </p:txBody>
      </p:sp>
      <p:pic>
        <p:nvPicPr>
          <p:cNvPr id="1028" name="Picture 4" descr="C:\Users\SONY\Desktop\کنکورد\81gehba(www,iran-eng.com).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5621" y="1340767"/>
            <a:ext cx="4080023" cy="466482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ONY\Desktop\کنکورد\پل کنکورد در پاریس.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8652" y="1052738"/>
            <a:ext cx="4487604" cy="3368247"/>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37"/>
          <p:cNvSpPr/>
          <p:nvPr/>
        </p:nvSpPr>
        <p:spPr>
          <a:xfrm>
            <a:off x="5089463" y="4802579"/>
            <a:ext cx="1292341" cy="369332"/>
          </a:xfrm>
          <a:prstGeom prst="rect">
            <a:avLst/>
          </a:prstGeom>
        </p:spPr>
        <p:txBody>
          <a:bodyPr wrap="none">
            <a:spAutoFit/>
          </a:bodyPr>
          <a:lstStyle/>
          <a:p>
            <a:r>
              <a:rPr lang="fa-IR" b="1" dirty="0">
                <a:ln>
                  <a:solidFill>
                    <a:srgbClr val="FF0000"/>
                  </a:solidFill>
                </a:ln>
                <a:solidFill>
                  <a:srgbClr val="FFFF00"/>
                </a:solidFill>
                <a:cs typeface="B Homa" panose="00000400000000000000" pitchFamily="2" charset="-78"/>
              </a:rPr>
              <a:t>خیابان </a:t>
            </a:r>
            <a:r>
              <a:rPr lang="fa-IR" b="1" dirty="0">
                <a:ln>
                  <a:solidFill>
                    <a:srgbClr val="FF0000"/>
                  </a:solidFill>
                </a:ln>
                <a:solidFill>
                  <a:srgbClr val="FFFF00"/>
                </a:solidFill>
                <a:cs typeface="B Homa" panose="00000400000000000000" pitchFamily="2" charset="-78"/>
              </a:rPr>
              <a:t>تویلری</a:t>
            </a:r>
            <a:endParaRPr lang="en-US" b="1" dirty="0">
              <a:ln>
                <a:solidFill>
                  <a:srgbClr val="FF0000"/>
                </a:solidFill>
              </a:ln>
              <a:solidFill>
                <a:srgbClr val="FFFF00"/>
              </a:solidFill>
            </a:endParaRPr>
          </a:p>
        </p:txBody>
      </p:sp>
      <p:pic>
        <p:nvPicPr>
          <p:cNvPr id="1030" name="Picture 6" descr="C:\Users\SONY\Desktop\کنکورد\5.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2087" y="1180106"/>
            <a:ext cx="4248470" cy="2698234"/>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SONY\Desktop\کنکورد\7.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9245" y="1792751"/>
            <a:ext cx="4242939" cy="2770899"/>
          </a:xfrm>
          <a:prstGeom prst="rect">
            <a:avLst/>
          </a:prstGeom>
          <a:noFill/>
          <a:extLst>
            <a:ext uri="{909E8E84-426E-40DD-AFC4-6F175D3DCCD1}">
              <a14:hiddenFill xmlns:a14="http://schemas.microsoft.com/office/drawing/2010/main">
                <a:solidFill>
                  <a:srgbClr val="FFFFFF"/>
                </a:solidFill>
              </a14:hiddenFill>
            </a:ext>
          </a:extLst>
        </p:spPr>
      </p:pic>
      <p:sp>
        <p:nvSpPr>
          <p:cNvPr id="41" name="Oval 40"/>
          <p:cNvSpPr/>
          <p:nvPr/>
        </p:nvSpPr>
        <p:spPr>
          <a:xfrm>
            <a:off x="4873553" y="3933056"/>
            <a:ext cx="623376" cy="687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3930245" y="5713075"/>
            <a:ext cx="1461939" cy="276999"/>
          </a:xfrm>
          <a:prstGeom prst="rect">
            <a:avLst/>
          </a:prstGeom>
        </p:spPr>
        <p:txBody>
          <a:bodyPr wrap="none">
            <a:spAutoFit/>
          </a:bodyPr>
          <a:lstStyle/>
          <a:p>
            <a:r>
              <a:rPr lang="en-US" sz="1200" dirty="0"/>
              <a:t>(www.iran-eng.com</a:t>
            </a:r>
            <a:r>
              <a:rPr lang="en-US" sz="1200" dirty="0"/>
              <a:t>)</a:t>
            </a:r>
          </a:p>
        </p:txBody>
      </p:sp>
      <p:sp>
        <p:nvSpPr>
          <p:cNvPr id="26" name="Rectangle 25"/>
          <p:cNvSpPr/>
          <p:nvPr/>
        </p:nvSpPr>
        <p:spPr>
          <a:xfrm>
            <a:off x="1059729" y="3601343"/>
            <a:ext cx="1461939" cy="276999"/>
          </a:xfrm>
          <a:prstGeom prst="rect">
            <a:avLst/>
          </a:prstGeom>
        </p:spPr>
        <p:txBody>
          <a:bodyPr wrap="none">
            <a:spAutoFit/>
          </a:bodyPr>
          <a:lstStyle/>
          <a:p>
            <a:r>
              <a:rPr lang="en-US" sz="1200" dirty="0"/>
              <a:t>(www.iran-eng.com</a:t>
            </a:r>
            <a:r>
              <a:rPr lang="en-US" sz="1200" dirty="0"/>
              <a:t>)</a:t>
            </a:r>
          </a:p>
        </p:txBody>
      </p:sp>
      <p:sp>
        <p:nvSpPr>
          <p:cNvPr id="4" name="Rectangle 3"/>
          <p:cNvSpPr/>
          <p:nvPr/>
        </p:nvSpPr>
        <p:spPr>
          <a:xfrm>
            <a:off x="2728640" y="4143986"/>
            <a:ext cx="2007088" cy="276999"/>
          </a:xfrm>
          <a:prstGeom prst="rect">
            <a:avLst/>
          </a:prstGeom>
        </p:spPr>
        <p:txBody>
          <a:bodyPr wrap="none">
            <a:spAutoFit/>
          </a:bodyPr>
          <a:lstStyle/>
          <a:p>
            <a:pPr rtl="1"/>
            <a:r>
              <a:rPr lang="en-US" sz="1200" dirty="0"/>
              <a:t>passagers-de-paris.blofa.com</a:t>
            </a:r>
          </a:p>
        </p:txBody>
      </p:sp>
      <p:sp>
        <p:nvSpPr>
          <p:cNvPr id="27" name="Rectangle 26"/>
          <p:cNvSpPr/>
          <p:nvPr/>
        </p:nvSpPr>
        <p:spPr>
          <a:xfrm>
            <a:off x="1619510" y="4262919"/>
            <a:ext cx="1461939" cy="276999"/>
          </a:xfrm>
          <a:prstGeom prst="rect">
            <a:avLst/>
          </a:prstGeom>
        </p:spPr>
        <p:txBody>
          <a:bodyPr wrap="none">
            <a:spAutoFit/>
          </a:bodyPr>
          <a:lstStyle/>
          <a:p>
            <a:r>
              <a:rPr lang="en-US" sz="1200" dirty="0"/>
              <a:t>(www.iran-eng.com</a:t>
            </a:r>
            <a:r>
              <a:rPr lang="en-US" sz="1200" dirty="0"/>
              <a:t>)</a:t>
            </a:r>
          </a:p>
        </p:txBody>
      </p:sp>
    </p:spTree>
    <p:extLst>
      <p:ext uri="{BB962C8B-B14F-4D97-AF65-F5344CB8AC3E}">
        <p14:creationId xmlns:p14="http://schemas.microsoft.com/office/powerpoint/2010/main" val="1024930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down)">
                                      <p:cBhvr>
                                        <p:cTn id="14" dur="500"/>
                                        <p:tgtEl>
                                          <p:spTgt spid="11"/>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heel(1)">
                                      <p:cBhvr>
                                        <p:cTn id="22" dur="2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027"/>
                                        </p:tgtEl>
                                        <p:attrNameLst>
                                          <p:attrName>style.visibility</p:attrName>
                                        </p:attrNameLst>
                                      </p:cBhvr>
                                      <p:to>
                                        <p:strVal val="visible"/>
                                      </p:to>
                                    </p:set>
                                    <p:animEffect transition="in" filter="fade">
                                      <p:cBhvr>
                                        <p:cTn id="27" dur="1000"/>
                                        <p:tgtEl>
                                          <p:spTgt spid="1027"/>
                                        </p:tgtEl>
                                      </p:cBhvr>
                                    </p:animEffect>
                                    <p:anim calcmode="lin" valueType="num">
                                      <p:cBhvr>
                                        <p:cTn id="28" dur="1000" fill="hold"/>
                                        <p:tgtEl>
                                          <p:spTgt spid="1027"/>
                                        </p:tgtEl>
                                        <p:attrNameLst>
                                          <p:attrName>ppt_x</p:attrName>
                                        </p:attrNameLst>
                                      </p:cBhvr>
                                      <p:tavLst>
                                        <p:tav tm="0">
                                          <p:val>
                                            <p:strVal val="#ppt_x"/>
                                          </p:val>
                                        </p:tav>
                                        <p:tav tm="100000">
                                          <p:val>
                                            <p:strVal val="#ppt_x"/>
                                          </p:val>
                                        </p:tav>
                                      </p:tavLst>
                                    </p:anim>
                                    <p:anim calcmode="lin" valueType="num">
                                      <p:cBhvr>
                                        <p:cTn id="29" dur="1000" fill="hold"/>
                                        <p:tgtEl>
                                          <p:spTgt spid="102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6" presetClass="exit" presetSubtype="21" fill="hold" grpId="1" nodeType="clickEffect">
                                  <p:stCondLst>
                                    <p:cond delay="0"/>
                                  </p:stCondLst>
                                  <p:childTnLst>
                                    <p:animEffect transition="out" filter="barn(inVertical)">
                                      <p:cBhvr>
                                        <p:cTn id="38" dur="500"/>
                                        <p:tgtEl>
                                          <p:spTgt spid="11"/>
                                        </p:tgtEl>
                                      </p:cBhvr>
                                    </p:animEffect>
                                    <p:set>
                                      <p:cBhvr>
                                        <p:cTn id="39" dur="1" fill="hold">
                                          <p:stCondLst>
                                            <p:cond delay="499"/>
                                          </p:stCondLst>
                                        </p:cTn>
                                        <p:tgtEl>
                                          <p:spTgt spid="11"/>
                                        </p:tgtEl>
                                        <p:attrNameLst>
                                          <p:attrName>style.visibility</p:attrName>
                                        </p:attrNameLst>
                                      </p:cBhvr>
                                      <p:to>
                                        <p:strVal val="hidden"/>
                                      </p:to>
                                    </p:set>
                                  </p:childTnLst>
                                </p:cTn>
                              </p:par>
                              <p:par>
                                <p:cTn id="40" presetID="16" presetClass="exit" presetSubtype="21" fill="hold" grpId="1" nodeType="withEffect">
                                  <p:stCondLst>
                                    <p:cond delay="0"/>
                                  </p:stCondLst>
                                  <p:childTnLst>
                                    <p:animEffect transition="out" filter="barn(inVertical)">
                                      <p:cBhvr>
                                        <p:cTn id="41" dur="500"/>
                                        <p:tgtEl>
                                          <p:spTgt spid="15"/>
                                        </p:tgtEl>
                                      </p:cBhvr>
                                    </p:animEffect>
                                    <p:set>
                                      <p:cBhvr>
                                        <p:cTn id="42" dur="1" fill="hold">
                                          <p:stCondLst>
                                            <p:cond delay="499"/>
                                          </p:stCondLst>
                                        </p:cTn>
                                        <p:tgtEl>
                                          <p:spTgt spid="15"/>
                                        </p:tgtEl>
                                        <p:attrNameLst>
                                          <p:attrName>style.visibility</p:attrName>
                                        </p:attrNameLst>
                                      </p:cBhvr>
                                      <p:to>
                                        <p:strVal val="hidden"/>
                                      </p:to>
                                    </p:set>
                                  </p:childTnLst>
                                </p:cTn>
                              </p:par>
                              <p:par>
                                <p:cTn id="43" presetID="16" presetClass="exit" presetSubtype="21" fill="hold" grpId="1" nodeType="withEffect">
                                  <p:stCondLst>
                                    <p:cond delay="0"/>
                                  </p:stCondLst>
                                  <p:childTnLst>
                                    <p:animEffect transition="out" filter="barn(inVertical)">
                                      <p:cBhvr>
                                        <p:cTn id="44" dur="500"/>
                                        <p:tgtEl>
                                          <p:spTgt spid="16"/>
                                        </p:tgtEl>
                                      </p:cBhvr>
                                    </p:animEffect>
                                    <p:set>
                                      <p:cBhvr>
                                        <p:cTn id="45" dur="1" fill="hold">
                                          <p:stCondLst>
                                            <p:cond delay="499"/>
                                          </p:stCondLst>
                                        </p:cTn>
                                        <p:tgtEl>
                                          <p:spTgt spid="16"/>
                                        </p:tgtEl>
                                        <p:attrNameLst>
                                          <p:attrName>style.visibility</p:attrName>
                                        </p:attrNameLst>
                                      </p:cBhvr>
                                      <p:to>
                                        <p:strVal val="hidden"/>
                                      </p:to>
                                    </p:set>
                                  </p:childTnLst>
                                </p:cTn>
                              </p:par>
                              <p:par>
                                <p:cTn id="46" presetID="16" presetClass="exit" presetSubtype="21" fill="hold" nodeType="withEffect">
                                  <p:stCondLst>
                                    <p:cond delay="0"/>
                                  </p:stCondLst>
                                  <p:childTnLst>
                                    <p:animEffect transition="out" filter="barn(inVertical)">
                                      <p:cBhvr>
                                        <p:cTn id="47" dur="500"/>
                                        <p:tgtEl>
                                          <p:spTgt spid="1027"/>
                                        </p:tgtEl>
                                      </p:cBhvr>
                                    </p:animEffect>
                                    <p:set>
                                      <p:cBhvr>
                                        <p:cTn id="48" dur="1" fill="hold">
                                          <p:stCondLst>
                                            <p:cond delay="499"/>
                                          </p:stCondLst>
                                        </p:cTn>
                                        <p:tgtEl>
                                          <p:spTgt spid="1027"/>
                                        </p:tgtEl>
                                        <p:attrNameLst>
                                          <p:attrName>style.visibility</p:attrName>
                                        </p:attrNameLst>
                                      </p:cBhvr>
                                      <p:to>
                                        <p:strVal val="hidden"/>
                                      </p:to>
                                    </p:set>
                                  </p:childTnLst>
                                </p:cTn>
                              </p:par>
                              <p:par>
                                <p:cTn id="49" presetID="16" presetClass="exit" presetSubtype="21" fill="hold" grpId="1" nodeType="withEffect">
                                  <p:stCondLst>
                                    <p:cond delay="0"/>
                                  </p:stCondLst>
                                  <p:childTnLst>
                                    <p:animEffect transition="out" filter="barn(inVertical)">
                                      <p:cBhvr>
                                        <p:cTn id="50" dur="500"/>
                                        <p:tgtEl>
                                          <p:spTgt spid="25"/>
                                        </p:tgtEl>
                                      </p:cBhvr>
                                    </p:animEffect>
                                    <p:set>
                                      <p:cBhvr>
                                        <p:cTn id="51" dur="1" fill="hold">
                                          <p:stCondLst>
                                            <p:cond delay="499"/>
                                          </p:stCondLst>
                                        </p:cTn>
                                        <p:tgtEl>
                                          <p:spTgt spid="25"/>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down)">
                                      <p:cBhvr>
                                        <p:cTn id="56" dur="500"/>
                                        <p:tgtEl>
                                          <p:spTgt spid="30"/>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down)">
                                      <p:cBhvr>
                                        <p:cTn id="59" dur="500"/>
                                        <p:tgtEl>
                                          <p:spTgt spid="29"/>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028"/>
                                        </p:tgtEl>
                                        <p:attrNameLst>
                                          <p:attrName>style.visibility</p:attrName>
                                        </p:attrNameLst>
                                      </p:cBhvr>
                                      <p:to>
                                        <p:strVal val="visible"/>
                                      </p:to>
                                    </p:set>
                                    <p:animEffect transition="in" filter="fade">
                                      <p:cBhvr>
                                        <p:cTn id="64" dur="1000"/>
                                        <p:tgtEl>
                                          <p:spTgt spid="1028"/>
                                        </p:tgtEl>
                                      </p:cBhvr>
                                    </p:animEffect>
                                    <p:anim calcmode="lin" valueType="num">
                                      <p:cBhvr>
                                        <p:cTn id="65" dur="1000" fill="hold"/>
                                        <p:tgtEl>
                                          <p:spTgt spid="1028"/>
                                        </p:tgtEl>
                                        <p:attrNameLst>
                                          <p:attrName>ppt_x</p:attrName>
                                        </p:attrNameLst>
                                      </p:cBhvr>
                                      <p:tavLst>
                                        <p:tav tm="0">
                                          <p:val>
                                            <p:strVal val="#ppt_x"/>
                                          </p:val>
                                        </p:tav>
                                        <p:tav tm="100000">
                                          <p:val>
                                            <p:strVal val="#ppt_x"/>
                                          </p:val>
                                        </p:tav>
                                      </p:tavLst>
                                    </p:anim>
                                    <p:anim calcmode="lin" valueType="num">
                                      <p:cBhvr>
                                        <p:cTn id="66" dur="1000" fill="hold"/>
                                        <p:tgtEl>
                                          <p:spTgt spid="1028"/>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fade">
                                      <p:cBhvr>
                                        <p:cTn id="69" dur="1000"/>
                                        <p:tgtEl>
                                          <p:spTgt spid="3"/>
                                        </p:tgtEl>
                                      </p:cBhvr>
                                    </p:animEffect>
                                    <p:anim calcmode="lin" valueType="num">
                                      <p:cBhvr>
                                        <p:cTn id="70" dur="1000" fill="hold"/>
                                        <p:tgtEl>
                                          <p:spTgt spid="3"/>
                                        </p:tgtEl>
                                        <p:attrNameLst>
                                          <p:attrName>ppt_x</p:attrName>
                                        </p:attrNameLst>
                                      </p:cBhvr>
                                      <p:tavLst>
                                        <p:tav tm="0">
                                          <p:val>
                                            <p:strVal val="#ppt_x"/>
                                          </p:val>
                                        </p:tav>
                                        <p:tav tm="100000">
                                          <p:val>
                                            <p:strVal val="#ppt_x"/>
                                          </p:val>
                                        </p:tav>
                                      </p:tavLst>
                                    </p:anim>
                                    <p:anim calcmode="lin" valueType="num">
                                      <p:cBhvr>
                                        <p:cTn id="7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16" presetClass="exit" presetSubtype="21" fill="hold" grpId="1" nodeType="clickEffect">
                                  <p:stCondLst>
                                    <p:cond delay="0"/>
                                  </p:stCondLst>
                                  <p:childTnLst>
                                    <p:animEffect transition="out" filter="barn(inVertical)">
                                      <p:cBhvr>
                                        <p:cTn id="75" dur="500"/>
                                        <p:tgtEl>
                                          <p:spTgt spid="30"/>
                                        </p:tgtEl>
                                      </p:cBhvr>
                                    </p:animEffect>
                                    <p:set>
                                      <p:cBhvr>
                                        <p:cTn id="76" dur="1" fill="hold">
                                          <p:stCondLst>
                                            <p:cond delay="499"/>
                                          </p:stCondLst>
                                        </p:cTn>
                                        <p:tgtEl>
                                          <p:spTgt spid="30"/>
                                        </p:tgtEl>
                                        <p:attrNameLst>
                                          <p:attrName>style.visibility</p:attrName>
                                        </p:attrNameLst>
                                      </p:cBhvr>
                                      <p:to>
                                        <p:strVal val="hidden"/>
                                      </p:to>
                                    </p:set>
                                  </p:childTnLst>
                                </p:cTn>
                              </p:par>
                              <p:par>
                                <p:cTn id="77" presetID="16" presetClass="exit" presetSubtype="21" fill="hold" grpId="1" nodeType="withEffect">
                                  <p:stCondLst>
                                    <p:cond delay="0"/>
                                  </p:stCondLst>
                                  <p:childTnLst>
                                    <p:animEffect transition="out" filter="barn(inVertical)">
                                      <p:cBhvr>
                                        <p:cTn id="78" dur="500"/>
                                        <p:tgtEl>
                                          <p:spTgt spid="29"/>
                                        </p:tgtEl>
                                      </p:cBhvr>
                                    </p:animEffect>
                                    <p:set>
                                      <p:cBhvr>
                                        <p:cTn id="79" dur="1" fill="hold">
                                          <p:stCondLst>
                                            <p:cond delay="499"/>
                                          </p:stCondLst>
                                        </p:cTn>
                                        <p:tgtEl>
                                          <p:spTgt spid="29"/>
                                        </p:tgtEl>
                                        <p:attrNameLst>
                                          <p:attrName>style.visibility</p:attrName>
                                        </p:attrNameLst>
                                      </p:cBhvr>
                                      <p:to>
                                        <p:strVal val="hidden"/>
                                      </p:to>
                                    </p:set>
                                  </p:childTnLst>
                                </p:cTn>
                              </p:par>
                              <p:par>
                                <p:cTn id="80" presetID="16" presetClass="exit" presetSubtype="21" fill="hold" nodeType="withEffect">
                                  <p:stCondLst>
                                    <p:cond delay="0"/>
                                  </p:stCondLst>
                                  <p:childTnLst>
                                    <p:animEffect transition="out" filter="barn(inVertical)">
                                      <p:cBhvr>
                                        <p:cTn id="81" dur="500"/>
                                        <p:tgtEl>
                                          <p:spTgt spid="1028"/>
                                        </p:tgtEl>
                                      </p:cBhvr>
                                    </p:animEffect>
                                    <p:set>
                                      <p:cBhvr>
                                        <p:cTn id="82" dur="1" fill="hold">
                                          <p:stCondLst>
                                            <p:cond delay="499"/>
                                          </p:stCondLst>
                                        </p:cTn>
                                        <p:tgtEl>
                                          <p:spTgt spid="1028"/>
                                        </p:tgtEl>
                                        <p:attrNameLst>
                                          <p:attrName>style.visibility</p:attrName>
                                        </p:attrNameLst>
                                      </p:cBhvr>
                                      <p:to>
                                        <p:strVal val="hidden"/>
                                      </p:to>
                                    </p:set>
                                  </p:childTnLst>
                                </p:cTn>
                              </p:par>
                              <p:par>
                                <p:cTn id="83" presetID="16" presetClass="exit" presetSubtype="21" fill="hold" grpId="1" nodeType="withEffect">
                                  <p:stCondLst>
                                    <p:cond delay="0"/>
                                  </p:stCondLst>
                                  <p:childTnLst>
                                    <p:animEffect transition="out" filter="barn(inVertical)">
                                      <p:cBhvr>
                                        <p:cTn id="84" dur="500"/>
                                        <p:tgtEl>
                                          <p:spTgt spid="3"/>
                                        </p:tgtEl>
                                      </p:cBhvr>
                                    </p:animEffect>
                                    <p:set>
                                      <p:cBhvr>
                                        <p:cTn id="85" dur="1" fill="hold">
                                          <p:stCondLst>
                                            <p:cond delay="499"/>
                                          </p:stCondLst>
                                        </p:cTn>
                                        <p:tgtEl>
                                          <p:spTgt spid="3"/>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wipe(down)">
                                      <p:cBhvr>
                                        <p:cTn id="90" dur="500"/>
                                        <p:tgtEl>
                                          <p:spTgt spid="3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wipe(down)">
                                      <p:cBhvr>
                                        <p:cTn id="93" dur="500"/>
                                        <p:tgtEl>
                                          <p:spTgt spid="32"/>
                                        </p:tgtEl>
                                      </p:cBhvr>
                                    </p:animEffect>
                                  </p:childTnLst>
                                </p:cTn>
                              </p:par>
                            </p:childTnLst>
                          </p:cTn>
                        </p:par>
                      </p:childTnLst>
                    </p:cTn>
                  </p:par>
                  <p:par>
                    <p:cTn id="94" fill="hold">
                      <p:stCondLst>
                        <p:cond delay="indefinite"/>
                      </p:stCondLst>
                      <p:childTnLst>
                        <p:par>
                          <p:cTn id="95" fill="hold">
                            <p:stCondLst>
                              <p:cond delay="0"/>
                            </p:stCondLst>
                            <p:childTnLst>
                              <p:par>
                                <p:cTn id="96" presetID="21" presetClass="entr" presetSubtype="1" fill="hold" grpId="0" nodeType="clickEffect">
                                  <p:stCondLst>
                                    <p:cond delay="0"/>
                                  </p:stCondLst>
                                  <p:childTnLst>
                                    <p:set>
                                      <p:cBhvr>
                                        <p:cTn id="97" dur="1" fill="hold">
                                          <p:stCondLst>
                                            <p:cond delay="0"/>
                                          </p:stCondLst>
                                        </p:cTn>
                                        <p:tgtEl>
                                          <p:spTgt spid="33"/>
                                        </p:tgtEl>
                                        <p:attrNameLst>
                                          <p:attrName>style.visibility</p:attrName>
                                        </p:attrNameLst>
                                      </p:cBhvr>
                                      <p:to>
                                        <p:strVal val="visible"/>
                                      </p:to>
                                    </p:set>
                                    <p:animEffect transition="in" filter="wheel(1)">
                                      <p:cBhvr>
                                        <p:cTn id="98" dur="2000"/>
                                        <p:tgtEl>
                                          <p:spTgt spid="33"/>
                                        </p:tgtEl>
                                      </p:cBhvr>
                                    </p:animEffect>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nodeType="clickEffect">
                                  <p:stCondLst>
                                    <p:cond delay="0"/>
                                  </p:stCondLst>
                                  <p:childTnLst>
                                    <p:set>
                                      <p:cBhvr>
                                        <p:cTn id="102" dur="1" fill="hold">
                                          <p:stCondLst>
                                            <p:cond delay="0"/>
                                          </p:stCondLst>
                                        </p:cTn>
                                        <p:tgtEl>
                                          <p:spTgt spid="1029"/>
                                        </p:tgtEl>
                                        <p:attrNameLst>
                                          <p:attrName>style.visibility</p:attrName>
                                        </p:attrNameLst>
                                      </p:cBhvr>
                                      <p:to>
                                        <p:strVal val="visible"/>
                                      </p:to>
                                    </p:set>
                                    <p:animEffect transition="in" filter="fade">
                                      <p:cBhvr>
                                        <p:cTn id="103" dur="1000"/>
                                        <p:tgtEl>
                                          <p:spTgt spid="1029"/>
                                        </p:tgtEl>
                                      </p:cBhvr>
                                    </p:animEffect>
                                    <p:anim calcmode="lin" valueType="num">
                                      <p:cBhvr>
                                        <p:cTn id="104" dur="1000" fill="hold"/>
                                        <p:tgtEl>
                                          <p:spTgt spid="1029"/>
                                        </p:tgtEl>
                                        <p:attrNameLst>
                                          <p:attrName>ppt_x</p:attrName>
                                        </p:attrNameLst>
                                      </p:cBhvr>
                                      <p:tavLst>
                                        <p:tav tm="0">
                                          <p:val>
                                            <p:strVal val="#ppt_x"/>
                                          </p:val>
                                        </p:tav>
                                        <p:tav tm="100000">
                                          <p:val>
                                            <p:strVal val="#ppt_x"/>
                                          </p:val>
                                        </p:tav>
                                      </p:tavLst>
                                    </p:anim>
                                    <p:anim calcmode="lin" valueType="num">
                                      <p:cBhvr>
                                        <p:cTn id="105" dur="1000" fill="hold"/>
                                        <p:tgtEl>
                                          <p:spTgt spid="1029"/>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4"/>
                                        </p:tgtEl>
                                        <p:attrNameLst>
                                          <p:attrName>style.visibility</p:attrName>
                                        </p:attrNameLst>
                                      </p:cBhvr>
                                      <p:to>
                                        <p:strVal val="visible"/>
                                      </p:to>
                                    </p:set>
                                    <p:animEffect transition="in" filter="fade">
                                      <p:cBhvr>
                                        <p:cTn id="108" dur="1000"/>
                                        <p:tgtEl>
                                          <p:spTgt spid="4"/>
                                        </p:tgtEl>
                                      </p:cBhvr>
                                    </p:animEffect>
                                    <p:anim calcmode="lin" valueType="num">
                                      <p:cBhvr>
                                        <p:cTn id="109" dur="1000" fill="hold"/>
                                        <p:tgtEl>
                                          <p:spTgt spid="4"/>
                                        </p:tgtEl>
                                        <p:attrNameLst>
                                          <p:attrName>ppt_x</p:attrName>
                                        </p:attrNameLst>
                                      </p:cBhvr>
                                      <p:tavLst>
                                        <p:tav tm="0">
                                          <p:val>
                                            <p:strVal val="#ppt_x"/>
                                          </p:val>
                                        </p:tav>
                                        <p:tav tm="100000">
                                          <p:val>
                                            <p:strVal val="#ppt_x"/>
                                          </p:val>
                                        </p:tav>
                                      </p:tavLst>
                                    </p:anim>
                                    <p:anim calcmode="lin" valueType="num">
                                      <p:cBhvr>
                                        <p:cTn id="11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16" presetClass="exit" presetSubtype="21" fill="hold" grpId="1" nodeType="clickEffect">
                                  <p:stCondLst>
                                    <p:cond delay="0"/>
                                  </p:stCondLst>
                                  <p:childTnLst>
                                    <p:animEffect transition="out" filter="barn(inVertical)">
                                      <p:cBhvr>
                                        <p:cTn id="114" dur="500"/>
                                        <p:tgtEl>
                                          <p:spTgt spid="31"/>
                                        </p:tgtEl>
                                      </p:cBhvr>
                                    </p:animEffect>
                                    <p:set>
                                      <p:cBhvr>
                                        <p:cTn id="115" dur="1" fill="hold">
                                          <p:stCondLst>
                                            <p:cond delay="499"/>
                                          </p:stCondLst>
                                        </p:cTn>
                                        <p:tgtEl>
                                          <p:spTgt spid="31"/>
                                        </p:tgtEl>
                                        <p:attrNameLst>
                                          <p:attrName>style.visibility</p:attrName>
                                        </p:attrNameLst>
                                      </p:cBhvr>
                                      <p:to>
                                        <p:strVal val="hidden"/>
                                      </p:to>
                                    </p:set>
                                  </p:childTnLst>
                                </p:cTn>
                              </p:par>
                              <p:par>
                                <p:cTn id="116" presetID="16" presetClass="exit" presetSubtype="21" fill="hold" grpId="1" nodeType="withEffect">
                                  <p:stCondLst>
                                    <p:cond delay="0"/>
                                  </p:stCondLst>
                                  <p:childTnLst>
                                    <p:animEffect transition="out" filter="barn(inVertical)">
                                      <p:cBhvr>
                                        <p:cTn id="117" dur="500"/>
                                        <p:tgtEl>
                                          <p:spTgt spid="32"/>
                                        </p:tgtEl>
                                      </p:cBhvr>
                                    </p:animEffect>
                                    <p:set>
                                      <p:cBhvr>
                                        <p:cTn id="118" dur="1" fill="hold">
                                          <p:stCondLst>
                                            <p:cond delay="499"/>
                                          </p:stCondLst>
                                        </p:cTn>
                                        <p:tgtEl>
                                          <p:spTgt spid="32"/>
                                        </p:tgtEl>
                                        <p:attrNameLst>
                                          <p:attrName>style.visibility</p:attrName>
                                        </p:attrNameLst>
                                      </p:cBhvr>
                                      <p:to>
                                        <p:strVal val="hidden"/>
                                      </p:to>
                                    </p:set>
                                  </p:childTnLst>
                                </p:cTn>
                              </p:par>
                              <p:par>
                                <p:cTn id="119" presetID="16" presetClass="exit" presetSubtype="21" fill="hold" grpId="1" nodeType="withEffect">
                                  <p:stCondLst>
                                    <p:cond delay="0"/>
                                  </p:stCondLst>
                                  <p:childTnLst>
                                    <p:animEffect transition="out" filter="barn(inVertical)">
                                      <p:cBhvr>
                                        <p:cTn id="120" dur="500"/>
                                        <p:tgtEl>
                                          <p:spTgt spid="33"/>
                                        </p:tgtEl>
                                      </p:cBhvr>
                                    </p:animEffect>
                                    <p:set>
                                      <p:cBhvr>
                                        <p:cTn id="121" dur="1" fill="hold">
                                          <p:stCondLst>
                                            <p:cond delay="499"/>
                                          </p:stCondLst>
                                        </p:cTn>
                                        <p:tgtEl>
                                          <p:spTgt spid="33"/>
                                        </p:tgtEl>
                                        <p:attrNameLst>
                                          <p:attrName>style.visibility</p:attrName>
                                        </p:attrNameLst>
                                      </p:cBhvr>
                                      <p:to>
                                        <p:strVal val="hidden"/>
                                      </p:to>
                                    </p:set>
                                  </p:childTnLst>
                                </p:cTn>
                              </p:par>
                              <p:par>
                                <p:cTn id="122" presetID="16" presetClass="exit" presetSubtype="21" fill="hold" nodeType="withEffect">
                                  <p:stCondLst>
                                    <p:cond delay="0"/>
                                  </p:stCondLst>
                                  <p:childTnLst>
                                    <p:animEffect transition="out" filter="barn(inVertical)">
                                      <p:cBhvr>
                                        <p:cTn id="123" dur="500"/>
                                        <p:tgtEl>
                                          <p:spTgt spid="1029"/>
                                        </p:tgtEl>
                                      </p:cBhvr>
                                    </p:animEffect>
                                    <p:set>
                                      <p:cBhvr>
                                        <p:cTn id="124" dur="1" fill="hold">
                                          <p:stCondLst>
                                            <p:cond delay="499"/>
                                          </p:stCondLst>
                                        </p:cTn>
                                        <p:tgtEl>
                                          <p:spTgt spid="1029"/>
                                        </p:tgtEl>
                                        <p:attrNameLst>
                                          <p:attrName>style.visibility</p:attrName>
                                        </p:attrNameLst>
                                      </p:cBhvr>
                                      <p:to>
                                        <p:strVal val="hidden"/>
                                      </p:to>
                                    </p:set>
                                  </p:childTnLst>
                                </p:cTn>
                              </p:par>
                              <p:par>
                                <p:cTn id="125" presetID="16" presetClass="exit" presetSubtype="21" fill="hold" grpId="1" nodeType="withEffect">
                                  <p:stCondLst>
                                    <p:cond delay="0"/>
                                  </p:stCondLst>
                                  <p:childTnLst>
                                    <p:animEffect transition="out" filter="barn(inVertical)">
                                      <p:cBhvr>
                                        <p:cTn id="126" dur="500"/>
                                        <p:tgtEl>
                                          <p:spTgt spid="4"/>
                                        </p:tgtEl>
                                      </p:cBhvr>
                                    </p:animEffect>
                                    <p:set>
                                      <p:cBhvr>
                                        <p:cTn id="127" dur="1" fill="hold">
                                          <p:stCondLst>
                                            <p:cond delay="499"/>
                                          </p:stCondLst>
                                        </p:cTn>
                                        <p:tgtEl>
                                          <p:spTgt spid="4"/>
                                        </p:tgtEl>
                                        <p:attrNameLst>
                                          <p:attrName>style.visibility</p:attrName>
                                        </p:attrNameLst>
                                      </p:cBhvr>
                                      <p:to>
                                        <p:strVal val="hidden"/>
                                      </p:to>
                                    </p:set>
                                  </p:childTnLst>
                                </p:cTn>
                              </p:par>
                            </p:childTnLst>
                          </p:cTn>
                        </p:par>
                      </p:childTnLst>
                    </p:cTn>
                  </p:par>
                  <p:par>
                    <p:cTn id="128" fill="hold">
                      <p:stCondLst>
                        <p:cond delay="indefinite"/>
                      </p:stCondLst>
                      <p:childTnLst>
                        <p:par>
                          <p:cTn id="129" fill="hold">
                            <p:stCondLst>
                              <p:cond delay="0"/>
                            </p:stCondLst>
                            <p:childTnLst>
                              <p:par>
                                <p:cTn id="130" presetID="22" presetClass="entr" presetSubtype="4" fill="hold" grpId="0" nodeType="clickEffect">
                                  <p:stCondLst>
                                    <p:cond delay="0"/>
                                  </p:stCondLst>
                                  <p:childTnLst>
                                    <p:set>
                                      <p:cBhvr>
                                        <p:cTn id="131" dur="1" fill="hold">
                                          <p:stCondLst>
                                            <p:cond delay="0"/>
                                          </p:stCondLst>
                                        </p:cTn>
                                        <p:tgtEl>
                                          <p:spTgt spid="35"/>
                                        </p:tgtEl>
                                        <p:attrNameLst>
                                          <p:attrName>style.visibility</p:attrName>
                                        </p:attrNameLst>
                                      </p:cBhvr>
                                      <p:to>
                                        <p:strVal val="visible"/>
                                      </p:to>
                                    </p:set>
                                    <p:animEffect transition="in" filter="wipe(down)">
                                      <p:cBhvr>
                                        <p:cTn id="132" dur="500"/>
                                        <p:tgtEl>
                                          <p:spTgt spid="35"/>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38"/>
                                        </p:tgtEl>
                                        <p:attrNameLst>
                                          <p:attrName>style.visibility</p:attrName>
                                        </p:attrNameLst>
                                      </p:cBhvr>
                                      <p:to>
                                        <p:strVal val="visible"/>
                                      </p:to>
                                    </p:set>
                                    <p:animEffect transition="in" filter="wipe(down)">
                                      <p:cBhvr>
                                        <p:cTn id="135" dur="500"/>
                                        <p:tgtEl>
                                          <p:spTgt spid="38"/>
                                        </p:tgtEl>
                                      </p:cBhvr>
                                    </p:animEffect>
                                  </p:childTnLst>
                                </p:cTn>
                              </p:par>
                            </p:childTnLst>
                          </p:cTn>
                        </p:par>
                      </p:childTnLst>
                    </p:cTn>
                  </p:par>
                  <p:par>
                    <p:cTn id="136" fill="hold">
                      <p:stCondLst>
                        <p:cond delay="indefinite"/>
                      </p:stCondLst>
                      <p:childTnLst>
                        <p:par>
                          <p:cTn id="137" fill="hold">
                            <p:stCondLst>
                              <p:cond delay="0"/>
                            </p:stCondLst>
                            <p:childTnLst>
                              <p:par>
                                <p:cTn id="138" presetID="21" presetClass="entr" presetSubtype="1" fill="hold" grpId="0" nodeType="clickEffect">
                                  <p:stCondLst>
                                    <p:cond delay="0"/>
                                  </p:stCondLst>
                                  <p:childTnLst>
                                    <p:set>
                                      <p:cBhvr>
                                        <p:cTn id="139" dur="1" fill="hold">
                                          <p:stCondLst>
                                            <p:cond delay="0"/>
                                          </p:stCondLst>
                                        </p:cTn>
                                        <p:tgtEl>
                                          <p:spTgt spid="34"/>
                                        </p:tgtEl>
                                        <p:attrNameLst>
                                          <p:attrName>style.visibility</p:attrName>
                                        </p:attrNameLst>
                                      </p:cBhvr>
                                      <p:to>
                                        <p:strVal val="visible"/>
                                      </p:to>
                                    </p:set>
                                    <p:animEffect transition="in" filter="wheel(1)">
                                      <p:cBhvr>
                                        <p:cTn id="140" dur="2000"/>
                                        <p:tgtEl>
                                          <p:spTgt spid="34"/>
                                        </p:tgtEl>
                                      </p:cBhvr>
                                    </p:animEffect>
                                  </p:childTnLst>
                                </p:cTn>
                              </p:par>
                            </p:childTnLst>
                          </p:cTn>
                        </p:par>
                      </p:childTnLst>
                    </p:cTn>
                  </p:par>
                  <p:par>
                    <p:cTn id="141" fill="hold">
                      <p:stCondLst>
                        <p:cond delay="indefinite"/>
                      </p:stCondLst>
                      <p:childTnLst>
                        <p:par>
                          <p:cTn id="142" fill="hold">
                            <p:stCondLst>
                              <p:cond delay="0"/>
                            </p:stCondLst>
                            <p:childTnLst>
                              <p:par>
                                <p:cTn id="143" presetID="42" presetClass="entr" presetSubtype="0" fill="hold" nodeType="clickEffect">
                                  <p:stCondLst>
                                    <p:cond delay="0"/>
                                  </p:stCondLst>
                                  <p:childTnLst>
                                    <p:set>
                                      <p:cBhvr>
                                        <p:cTn id="144" dur="1" fill="hold">
                                          <p:stCondLst>
                                            <p:cond delay="0"/>
                                          </p:stCondLst>
                                        </p:cTn>
                                        <p:tgtEl>
                                          <p:spTgt spid="1031"/>
                                        </p:tgtEl>
                                        <p:attrNameLst>
                                          <p:attrName>style.visibility</p:attrName>
                                        </p:attrNameLst>
                                      </p:cBhvr>
                                      <p:to>
                                        <p:strVal val="visible"/>
                                      </p:to>
                                    </p:set>
                                    <p:animEffect transition="in" filter="fade">
                                      <p:cBhvr>
                                        <p:cTn id="145" dur="1000"/>
                                        <p:tgtEl>
                                          <p:spTgt spid="1031"/>
                                        </p:tgtEl>
                                      </p:cBhvr>
                                    </p:animEffect>
                                    <p:anim calcmode="lin" valueType="num">
                                      <p:cBhvr>
                                        <p:cTn id="146" dur="1000" fill="hold"/>
                                        <p:tgtEl>
                                          <p:spTgt spid="1031"/>
                                        </p:tgtEl>
                                        <p:attrNameLst>
                                          <p:attrName>ppt_x</p:attrName>
                                        </p:attrNameLst>
                                      </p:cBhvr>
                                      <p:tavLst>
                                        <p:tav tm="0">
                                          <p:val>
                                            <p:strVal val="#ppt_x"/>
                                          </p:val>
                                        </p:tav>
                                        <p:tav tm="100000">
                                          <p:val>
                                            <p:strVal val="#ppt_x"/>
                                          </p:val>
                                        </p:tav>
                                      </p:tavLst>
                                    </p:anim>
                                    <p:anim calcmode="lin" valueType="num">
                                      <p:cBhvr>
                                        <p:cTn id="147" dur="1000" fill="hold"/>
                                        <p:tgtEl>
                                          <p:spTgt spid="1031"/>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27"/>
                                        </p:tgtEl>
                                        <p:attrNameLst>
                                          <p:attrName>style.visibility</p:attrName>
                                        </p:attrNameLst>
                                      </p:cBhvr>
                                      <p:to>
                                        <p:strVal val="visible"/>
                                      </p:to>
                                    </p:set>
                                    <p:animEffect transition="in" filter="fade">
                                      <p:cBhvr>
                                        <p:cTn id="150" dur="1000"/>
                                        <p:tgtEl>
                                          <p:spTgt spid="27"/>
                                        </p:tgtEl>
                                      </p:cBhvr>
                                    </p:animEffect>
                                    <p:anim calcmode="lin" valueType="num">
                                      <p:cBhvr>
                                        <p:cTn id="151" dur="1000" fill="hold"/>
                                        <p:tgtEl>
                                          <p:spTgt spid="27"/>
                                        </p:tgtEl>
                                        <p:attrNameLst>
                                          <p:attrName>ppt_x</p:attrName>
                                        </p:attrNameLst>
                                      </p:cBhvr>
                                      <p:tavLst>
                                        <p:tav tm="0">
                                          <p:val>
                                            <p:strVal val="#ppt_x"/>
                                          </p:val>
                                        </p:tav>
                                        <p:tav tm="100000">
                                          <p:val>
                                            <p:strVal val="#ppt_x"/>
                                          </p:val>
                                        </p:tav>
                                      </p:tavLst>
                                    </p:anim>
                                    <p:anim calcmode="lin" valueType="num">
                                      <p:cBhvr>
                                        <p:cTn id="15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16" presetClass="exit" presetSubtype="21" fill="hold" grpId="1" nodeType="clickEffect">
                                  <p:stCondLst>
                                    <p:cond delay="0"/>
                                  </p:stCondLst>
                                  <p:childTnLst>
                                    <p:animEffect transition="out" filter="barn(inVertical)">
                                      <p:cBhvr>
                                        <p:cTn id="156" dur="500"/>
                                        <p:tgtEl>
                                          <p:spTgt spid="34"/>
                                        </p:tgtEl>
                                      </p:cBhvr>
                                    </p:animEffect>
                                    <p:set>
                                      <p:cBhvr>
                                        <p:cTn id="157" dur="1" fill="hold">
                                          <p:stCondLst>
                                            <p:cond delay="499"/>
                                          </p:stCondLst>
                                        </p:cTn>
                                        <p:tgtEl>
                                          <p:spTgt spid="34"/>
                                        </p:tgtEl>
                                        <p:attrNameLst>
                                          <p:attrName>style.visibility</p:attrName>
                                        </p:attrNameLst>
                                      </p:cBhvr>
                                      <p:to>
                                        <p:strVal val="hidden"/>
                                      </p:to>
                                    </p:set>
                                  </p:childTnLst>
                                </p:cTn>
                              </p:par>
                              <p:par>
                                <p:cTn id="158" presetID="16" presetClass="exit" presetSubtype="21" fill="hold" nodeType="withEffect">
                                  <p:stCondLst>
                                    <p:cond delay="0"/>
                                  </p:stCondLst>
                                  <p:childTnLst>
                                    <p:animEffect transition="out" filter="barn(inVertical)">
                                      <p:cBhvr>
                                        <p:cTn id="159" dur="500"/>
                                        <p:tgtEl>
                                          <p:spTgt spid="1031"/>
                                        </p:tgtEl>
                                      </p:cBhvr>
                                    </p:animEffect>
                                    <p:set>
                                      <p:cBhvr>
                                        <p:cTn id="160" dur="1" fill="hold">
                                          <p:stCondLst>
                                            <p:cond delay="499"/>
                                          </p:stCondLst>
                                        </p:cTn>
                                        <p:tgtEl>
                                          <p:spTgt spid="1031"/>
                                        </p:tgtEl>
                                        <p:attrNameLst>
                                          <p:attrName>style.visibility</p:attrName>
                                        </p:attrNameLst>
                                      </p:cBhvr>
                                      <p:to>
                                        <p:strVal val="hidden"/>
                                      </p:to>
                                    </p:set>
                                  </p:childTnLst>
                                </p:cTn>
                              </p:par>
                              <p:par>
                                <p:cTn id="161" presetID="16" presetClass="exit" presetSubtype="21" fill="hold" grpId="1" nodeType="withEffect">
                                  <p:stCondLst>
                                    <p:cond delay="0"/>
                                  </p:stCondLst>
                                  <p:childTnLst>
                                    <p:animEffect transition="out" filter="barn(inVertical)">
                                      <p:cBhvr>
                                        <p:cTn id="162" dur="500"/>
                                        <p:tgtEl>
                                          <p:spTgt spid="27"/>
                                        </p:tgtEl>
                                      </p:cBhvr>
                                    </p:animEffect>
                                    <p:set>
                                      <p:cBhvr>
                                        <p:cTn id="163" dur="1" fill="hold">
                                          <p:stCondLst>
                                            <p:cond delay="499"/>
                                          </p:stCondLst>
                                        </p:cTn>
                                        <p:tgtEl>
                                          <p:spTgt spid="27"/>
                                        </p:tgtEl>
                                        <p:attrNameLst>
                                          <p:attrName>style.visibility</p:attrName>
                                        </p:attrNameLst>
                                      </p:cBhvr>
                                      <p:to>
                                        <p:strVal val="hidden"/>
                                      </p:to>
                                    </p:set>
                                  </p:childTnLst>
                                </p:cTn>
                              </p:par>
                            </p:childTnLst>
                          </p:cTn>
                        </p:par>
                      </p:childTnLst>
                    </p:cTn>
                  </p:par>
                  <p:par>
                    <p:cTn id="164" fill="hold">
                      <p:stCondLst>
                        <p:cond delay="indefinite"/>
                      </p:stCondLst>
                      <p:childTnLst>
                        <p:par>
                          <p:cTn id="165" fill="hold">
                            <p:stCondLst>
                              <p:cond delay="0"/>
                            </p:stCondLst>
                            <p:childTnLst>
                              <p:par>
                                <p:cTn id="166" presetID="21" presetClass="entr" presetSubtype="1" fill="hold" grpId="0" nodeType="clickEffect">
                                  <p:stCondLst>
                                    <p:cond delay="0"/>
                                  </p:stCondLst>
                                  <p:childTnLst>
                                    <p:set>
                                      <p:cBhvr>
                                        <p:cTn id="167" dur="1" fill="hold">
                                          <p:stCondLst>
                                            <p:cond delay="0"/>
                                          </p:stCondLst>
                                        </p:cTn>
                                        <p:tgtEl>
                                          <p:spTgt spid="41"/>
                                        </p:tgtEl>
                                        <p:attrNameLst>
                                          <p:attrName>style.visibility</p:attrName>
                                        </p:attrNameLst>
                                      </p:cBhvr>
                                      <p:to>
                                        <p:strVal val="visible"/>
                                      </p:to>
                                    </p:set>
                                    <p:animEffect transition="in" filter="wheel(1)">
                                      <p:cBhvr>
                                        <p:cTn id="168" dur="2000"/>
                                        <p:tgtEl>
                                          <p:spTgt spid="41"/>
                                        </p:tgtEl>
                                      </p:cBhvr>
                                    </p:animEffect>
                                  </p:childTnLst>
                                </p:cTn>
                              </p:par>
                            </p:childTnLst>
                          </p:cTn>
                        </p:par>
                      </p:childTnLst>
                    </p:cTn>
                  </p:par>
                  <p:par>
                    <p:cTn id="169" fill="hold">
                      <p:stCondLst>
                        <p:cond delay="indefinite"/>
                      </p:stCondLst>
                      <p:childTnLst>
                        <p:par>
                          <p:cTn id="170" fill="hold">
                            <p:stCondLst>
                              <p:cond delay="0"/>
                            </p:stCondLst>
                            <p:childTnLst>
                              <p:par>
                                <p:cTn id="171" presetID="42" presetClass="entr" presetSubtype="0" fill="hold" nodeType="clickEffect">
                                  <p:stCondLst>
                                    <p:cond delay="0"/>
                                  </p:stCondLst>
                                  <p:childTnLst>
                                    <p:set>
                                      <p:cBhvr>
                                        <p:cTn id="172" dur="1" fill="hold">
                                          <p:stCondLst>
                                            <p:cond delay="0"/>
                                          </p:stCondLst>
                                        </p:cTn>
                                        <p:tgtEl>
                                          <p:spTgt spid="1030"/>
                                        </p:tgtEl>
                                        <p:attrNameLst>
                                          <p:attrName>style.visibility</p:attrName>
                                        </p:attrNameLst>
                                      </p:cBhvr>
                                      <p:to>
                                        <p:strVal val="visible"/>
                                      </p:to>
                                    </p:set>
                                    <p:animEffect transition="in" filter="fade">
                                      <p:cBhvr>
                                        <p:cTn id="173" dur="1000"/>
                                        <p:tgtEl>
                                          <p:spTgt spid="1030"/>
                                        </p:tgtEl>
                                      </p:cBhvr>
                                    </p:animEffect>
                                    <p:anim calcmode="lin" valueType="num">
                                      <p:cBhvr>
                                        <p:cTn id="174" dur="1000" fill="hold"/>
                                        <p:tgtEl>
                                          <p:spTgt spid="1030"/>
                                        </p:tgtEl>
                                        <p:attrNameLst>
                                          <p:attrName>ppt_x</p:attrName>
                                        </p:attrNameLst>
                                      </p:cBhvr>
                                      <p:tavLst>
                                        <p:tav tm="0">
                                          <p:val>
                                            <p:strVal val="#ppt_x"/>
                                          </p:val>
                                        </p:tav>
                                        <p:tav tm="100000">
                                          <p:val>
                                            <p:strVal val="#ppt_x"/>
                                          </p:val>
                                        </p:tav>
                                      </p:tavLst>
                                    </p:anim>
                                    <p:anim calcmode="lin" valueType="num">
                                      <p:cBhvr>
                                        <p:cTn id="175" dur="1000" fill="hold"/>
                                        <p:tgtEl>
                                          <p:spTgt spid="1030"/>
                                        </p:tgtEl>
                                        <p:attrNameLst>
                                          <p:attrName>ppt_y</p:attrName>
                                        </p:attrNameLst>
                                      </p:cBhvr>
                                      <p:tavLst>
                                        <p:tav tm="0">
                                          <p:val>
                                            <p:strVal val="#ppt_y+.1"/>
                                          </p:val>
                                        </p:tav>
                                        <p:tav tm="100000">
                                          <p:val>
                                            <p:strVal val="#ppt_y"/>
                                          </p:val>
                                        </p:tav>
                                      </p:tavLst>
                                    </p:anim>
                                  </p:childTnLst>
                                </p:cTn>
                              </p:par>
                              <p:par>
                                <p:cTn id="176" presetID="42" presetClass="entr" presetSubtype="0" fill="hold" grpId="0" nodeType="withEffect">
                                  <p:stCondLst>
                                    <p:cond delay="0"/>
                                  </p:stCondLst>
                                  <p:childTnLst>
                                    <p:set>
                                      <p:cBhvr>
                                        <p:cTn id="177" dur="1" fill="hold">
                                          <p:stCondLst>
                                            <p:cond delay="0"/>
                                          </p:stCondLst>
                                        </p:cTn>
                                        <p:tgtEl>
                                          <p:spTgt spid="26"/>
                                        </p:tgtEl>
                                        <p:attrNameLst>
                                          <p:attrName>style.visibility</p:attrName>
                                        </p:attrNameLst>
                                      </p:cBhvr>
                                      <p:to>
                                        <p:strVal val="visible"/>
                                      </p:to>
                                    </p:set>
                                    <p:animEffect transition="in" filter="fade">
                                      <p:cBhvr>
                                        <p:cTn id="178" dur="1000"/>
                                        <p:tgtEl>
                                          <p:spTgt spid="26"/>
                                        </p:tgtEl>
                                      </p:cBhvr>
                                    </p:animEffect>
                                    <p:anim calcmode="lin" valueType="num">
                                      <p:cBhvr>
                                        <p:cTn id="179" dur="1000" fill="hold"/>
                                        <p:tgtEl>
                                          <p:spTgt spid="26"/>
                                        </p:tgtEl>
                                        <p:attrNameLst>
                                          <p:attrName>ppt_x</p:attrName>
                                        </p:attrNameLst>
                                      </p:cBhvr>
                                      <p:tavLst>
                                        <p:tav tm="0">
                                          <p:val>
                                            <p:strVal val="#ppt_x"/>
                                          </p:val>
                                        </p:tav>
                                        <p:tav tm="100000">
                                          <p:val>
                                            <p:strVal val="#ppt_x"/>
                                          </p:val>
                                        </p:tav>
                                      </p:tavLst>
                                    </p:anim>
                                    <p:anim calcmode="lin" valueType="num">
                                      <p:cBhvr>
                                        <p:cTn id="18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5" grpId="0"/>
      <p:bldP spid="15" grpId="1"/>
      <p:bldP spid="16" grpId="0" animBg="1"/>
      <p:bldP spid="16" grpId="1" animBg="1"/>
      <p:bldP spid="25" grpId="0"/>
      <p:bldP spid="25" grpId="1"/>
      <p:bldP spid="29" grpId="0" animBg="1"/>
      <p:bldP spid="29" grpId="1" animBg="1"/>
      <p:bldP spid="30" grpId="0"/>
      <p:bldP spid="30" grpId="1"/>
      <p:bldP spid="31" grpId="0" animBg="1"/>
      <p:bldP spid="31" grpId="1" animBg="1"/>
      <p:bldP spid="32" grpId="0"/>
      <p:bldP spid="32" grpId="1"/>
      <p:bldP spid="33" grpId="0" animBg="1"/>
      <p:bldP spid="33" grpId="1" animBg="1"/>
      <p:bldP spid="34" grpId="0" animBg="1"/>
      <p:bldP spid="34" grpId="1" animBg="1"/>
      <p:bldP spid="35" grpId="0" animBg="1"/>
      <p:bldP spid="38" grpId="0"/>
      <p:bldP spid="41" grpId="0" animBg="1"/>
      <p:bldP spid="3" grpId="0"/>
      <p:bldP spid="3" grpId="1"/>
      <p:bldP spid="26" grpId="0"/>
      <p:bldP spid="4" grpId="0"/>
      <p:bldP spid="4" grpId="1"/>
      <p:bldP spid="27" grpId="0"/>
      <p:bldP spid="27" grpId="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20</TotalTime>
  <Words>1147</Words>
  <Application>Microsoft Office PowerPoint</Application>
  <PresentationFormat>On-screen Show (4:3)</PresentationFormat>
  <Paragraphs>89</Paragraphs>
  <Slides>12</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B Homa</vt:lpstr>
      <vt:lpstr>Calibri</vt:lpstr>
      <vt:lpstr>Tahoma</vt:lpstr>
      <vt:lpstr>Trebuchet MS</vt:lpstr>
      <vt:lpstr>Wingdings 2</vt:lpstr>
      <vt:lpstr>Wingdings 3</vt:lpstr>
      <vt:lpstr>Facet</vt:lpstr>
      <vt:lpstr>PowerPoint Presentation</vt:lpstr>
      <vt:lpstr>فهرست</vt:lpstr>
      <vt:lpstr>PowerPoint Presentation</vt:lpstr>
      <vt:lpstr>معرفی میدان</vt:lpstr>
      <vt:lpstr>تاریخچه میدان</vt:lpstr>
      <vt:lpstr>فضای میدان</vt:lpstr>
      <vt:lpstr>طراحی میدان </vt:lpstr>
      <vt:lpstr>عناصر میدان</vt:lpstr>
      <vt:lpstr>دسترسی های میدان</vt:lpstr>
      <vt:lpstr>ساختمان های اطراف</vt:lpstr>
      <vt:lpstr>محورهای دید</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3</cp:revision>
  <dcterms:created xsi:type="dcterms:W3CDTF">2019-12-13T11:33:19Z</dcterms:created>
  <dcterms:modified xsi:type="dcterms:W3CDTF">2019-12-13T11:54:14Z</dcterms:modified>
</cp:coreProperties>
</file>