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19"/>
  </p:notesMasterIdLst>
  <p:sldIdLst>
    <p:sldId id="257" r:id="rId2"/>
    <p:sldId id="258" r:id="rId3"/>
    <p:sldId id="259" r:id="rId4"/>
    <p:sldId id="272" r:id="rId5"/>
    <p:sldId id="260" r:id="rId6"/>
    <p:sldId id="261" r:id="rId7"/>
    <p:sldId id="262" r:id="rId8"/>
    <p:sldId id="263" r:id="rId9"/>
    <p:sldId id="264" r:id="rId10"/>
    <p:sldId id="265" r:id="rId11"/>
    <p:sldId id="266" r:id="rId12"/>
    <p:sldId id="267" r:id="rId13"/>
    <p:sldId id="268" r:id="rId14"/>
    <p:sldId id="269" r:id="rId15"/>
    <p:sldId id="270" r:id="rId16"/>
    <p:sldId id="273" r:id="rId17"/>
    <p:sldId id="271" r:id="rId18"/>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975" autoAdjust="0"/>
    <p:restoredTop sz="94660"/>
  </p:normalViewPr>
  <p:slideViewPr>
    <p:cSldViewPr snapToGrid="0">
      <p:cViewPr varScale="1">
        <p:scale>
          <a:sx n="80" d="100"/>
          <a:sy n="80" d="100"/>
        </p:scale>
        <p:origin x="180"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17D10543-F1AA-4AA4-8EDF-DDE441C5380C}" type="datetimeFigureOut">
              <a:rPr lang="fa-IR" smtClean="0"/>
              <a:t>18/04/1441</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A693A062-6AE1-4728-9966-CDA0EA2FFD4C}" type="slidenum">
              <a:rPr lang="fa-IR" smtClean="0"/>
              <a:t>‹#›</a:t>
            </a:fld>
            <a:endParaRPr lang="fa-IR"/>
          </a:p>
        </p:txBody>
      </p:sp>
    </p:spTree>
    <p:extLst>
      <p:ext uri="{BB962C8B-B14F-4D97-AF65-F5344CB8AC3E}">
        <p14:creationId xmlns:p14="http://schemas.microsoft.com/office/powerpoint/2010/main" val="162621910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baseline="0" dirty="0" smtClean="0"/>
          </a:p>
        </p:txBody>
      </p:sp>
      <p:sp>
        <p:nvSpPr>
          <p:cNvPr id="4" name="Slide Number Placeholder 3"/>
          <p:cNvSpPr>
            <a:spLocks noGrp="1"/>
          </p:cNvSpPr>
          <p:nvPr>
            <p:ph type="sldNum" sz="quarter" idx="10"/>
          </p:nvPr>
        </p:nvSpPr>
        <p:spPr/>
        <p:txBody>
          <a:bodyPr/>
          <a:lstStyle/>
          <a:p>
            <a:fld id="{AA9B2BDA-3AFE-4ED0-99D2-F0BF3F69D609}"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46354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baseline="0" dirty="0" smtClean="0"/>
          </a:p>
        </p:txBody>
      </p:sp>
      <p:sp>
        <p:nvSpPr>
          <p:cNvPr id="4" name="Slide Number Placeholder 3"/>
          <p:cNvSpPr>
            <a:spLocks noGrp="1"/>
          </p:cNvSpPr>
          <p:nvPr>
            <p:ph type="sldNum" sz="quarter" idx="10"/>
          </p:nvPr>
        </p:nvSpPr>
        <p:spPr/>
        <p:txBody>
          <a:bodyPr/>
          <a:lstStyle/>
          <a:p>
            <a:fld id="{AA9B2BDA-3AFE-4ED0-99D2-F0BF3F69D609}"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432851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شرکت</a:t>
            </a:r>
            <a:r>
              <a:rPr lang="fa-IR" baseline="0" dirty="0" smtClean="0"/>
              <a:t> جزیی از مستغلات رایچمن در کانادا بود.</a:t>
            </a:r>
          </a:p>
          <a:p>
            <a:endParaRPr lang="en-US" dirty="0"/>
          </a:p>
        </p:txBody>
      </p:sp>
      <p:sp>
        <p:nvSpPr>
          <p:cNvPr id="4" name="Slide Number Placeholder 3"/>
          <p:cNvSpPr>
            <a:spLocks noGrp="1"/>
          </p:cNvSpPr>
          <p:nvPr>
            <p:ph type="sldNum" sz="quarter" idx="10"/>
          </p:nvPr>
        </p:nvSpPr>
        <p:spPr/>
        <p:txBody>
          <a:bodyPr/>
          <a:lstStyle/>
          <a:p>
            <a:fld id="{AA9B2BDA-3AFE-4ED0-99D2-F0BF3F69D609}"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1935628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fa-IR" dirty="0" smtClean="0"/>
              <a:t>ساختمانی است به نسبت ساده با ارتفاع </a:t>
            </a:r>
            <a:r>
              <a:rPr lang="fa-IR" dirty="0" smtClean="0">
                <a:cs typeface="B Sara" panose="00000400000000000000" pitchFamily="2" charset="-78"/>
              </a:rPr>
              <a:t>800</a:t>
            </a:r>
            <a:r>
              <a:rPr lang="fa-IR" baseline="0" dirty="0" smtClean="0">
                <a:cs typeface="B Sara" panose="00000400000000000000" pitchFamily="2" charset="-78"/>
              </a:rPr>
              <a:t> فوت(245) متر ،مدرن،با استیل و شیشه و پایه سنگ که بیشتر به خاطر موقعیت آن در انتهای محور و ارتفاعش قابل تشخیص بود.</a:t>
            </a:r>
            <a:endParaRPr lang="en-US" dirty="0"/>
          </a:p>
        </p:txBody>
      </p:sp>
      <p:sp>
        <p:nvSpPr>
          <p:cNvPr id="4" name="Slide Number Placeholder 3"/>
          <p:cNvSpPr>
            <a:spLocks noGrp="1"/>
          </p:cNvSpPr>
          <p:nvPr>
            <p:ph type="sldNum" sz="quarter" idx="10"/>
          </p:nvPr>
        </p:nvSpPr>
        <p:spPr/>
        <p:txBody>
          <a:bodyPr/>
          <a:lstStyle/>
          <a:p>
            <a:fld id="{AA9B2BDA-3AFE-4ED0-99D2-F0BF3F69D609}"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7020348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white">
                    <a:tint val="75000"/>
                    <a:alpha val="60000"/>
                  </a:prstClr>
                </a:solidFill>
              </a:rPr>
              <a:pPr/>
              <a:t>12/15/2019</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1341825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solidFill>
                  <a:prstClr val="white">
                    <a:tint val="75000"/>
                    <a:alpha val="60000"/>
                  </a:prstClr>
                </a:solidFill>
              </a:rPr>
              <a:pPr/>
              <a:t>12/15/2019</a:t>
            </a:fld>
            <a:endParaRPr lang="en-US" dirty="0">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7775543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white">
                    <a:tint val="75000"/>
                    <a:alpha val="60000"/>
                  </a:prstClr>
                </a:solidFill>
              </a:rPr>
              <a:pPr/>
              <a:t>12/15/2019</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093924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white">
                    <a:tint val="75000"/>
                    <a:alpha val="60000"/>
                  </a:prstClr>
                </a:solidFill>
              </a:rPr>
              <a:pPr/>
              <a:t>12/15/2019</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white">
                    <a:tint val="75000"/>
                  </a:prstClr>
                </a:solidFill>
              </a:rPr>
              <a:pPr/>
              <a:t>‹#›</a:t>
            </a:fld>
            <a:endParaRPr lang="en-US" dirty="0">
              <a:solidFill>
                <a:prstClr val="white">
                  <a:tint val="75000"/>
                </a:prstClr>
              </a:solidFill>
            </a:endParaRPr>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defTabSz="457200" rtl="0"/>
            <a:r>
              <a:rPr lang="en-US" dirty="0">
                <a:solidFill>
                  <a:srgbClr val="1E5155">
                    <a:lumMod val="40000"/>
                    <a:lumOff val="60000"/>
                  </a:srgbClr>
                </a:solidFill>
              </a:rPr>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defTabSz="457200" rtl="0"/>
            <a:r>
              <a:rPr lang="en-US" dirty="0">
                <a:solidFill>
                  <a:srgbClr val="1E5155">
                    <a:lumMod val="40000"/>
                    <a:lumOff val="60000"/>
                  </a:srgbClr>
                </a:solidFill>
              </a:rPr>
              <a:t>”</a:t>
            </a:r>
          </a:p>
        </p:txBody>
      </p:sp>
    </p:spTree>
    <p:extLst>
      <p:ext uri="{BB962C8B-B14F-4D97-AF65-F5344CB8AC3E}">
        <p14:creationId xmlns:p14="http://schemas.microsoft.com/office/powerpoint/2010/main" val="28730500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white">
                    <a:tint val="75000"/>
                    <a:alpha val="60000"/>
                  </a:prstClr>
                </a:solidFill>
              </a:rPr>
              <a:pPr/>
              <a:t>12/15/2019</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7604031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1BEF0D-F0BB-DE4B-95CE-6DB70DBA9567}" type="datetimeFigureOut">
              <a:rPr lang="en-US" smtClean="0">
                <a:solidFill>
                  <a:prstClr val="white">
                    <a:tint val="75000"/>
                    <a:alpha val="60000"/>
                  </a:prstClr>
                </a:solidFill>
              </a:rPr>
              <a:pPr/>
              <a:t>12/15/2019</a:t>
            </a:fld>
            <a:endParaRPr lang="en-US" dirty="0">
              <a:solidFill>
                <a:prstClr val="white">
                  <a:tint val="75000"/>
                  <a:alpha val="60000"/>
                </a:prstClr>
              </a:solidFill>
            </a:endParaRPr>
          </a:p>
        </p:txBody>
      </p:sp>
      <p:sp>
        <p:nvSpPr>
          <p:cNvPr id="4" name="Footer Placeholder 4"/>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2208756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1BEF0D-F0BB-DE4B-95CE-6DB70DBA9567}" type="datetimeFigureOut">
              <a:rPr lang="en-US" smtClean="0">
                <a:solidFill>
                  <a:prstClr val="white">
                    <a:tint val="75000"/>
                    <a:alpha val="60000"/>
                  </a:prstClr>
                </a:solidFill>
              </a:rPr>
              <a:pPr/>
              <a:t>12/15/2019</a:t>
            </a:fld>
            <a:endParaRPr lang="en-US" dirty="0">
              <a:solidFill>
                <a:prstClr val="white">
                  <a:tint val="75000"/>
                  <a:alpha val="60000"/>
                </a:prstClr>
              </a:solidFill>
            </a:endParaRPr>
          </a:p>
        </p:txBody>
      </p:sp>
      <p:sp>
        <p:nvSpPr>
          <p:cNvPr id="4" name="Footer Placeholder 4"/>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9143240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white">
                    <a:tint val="75000"/>
                    <a:alpha val="60000"/>
                  </a:prstClr>
                </a:solidFill>
              </a:rPr>
              <a:pPr/>
              <a:t>12/15/2019</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6239877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white">
                    <a:tint val="75000"/>
                    <a:alpha val="60000"/>
                  </a:prstClr>
                </a:solidFill>
              </a:rPr>
              <a:pPr/>
              <a:t>12/15/2019</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99805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B61BEF0D-F0BB-DE4B-95CE-6DB70DBA9567}" type="datetimeFigureOut">
              <a:rPr lang="en-US" smtClean="0">
                <a:solidFill>
                  <a:prstClr val="white">
                    <a:tint val="75000"/>
                    <a:alpha val="60000"/>
                  </a:prstClr>
                </a:solidFill>
              </a:rPr>
              <a:pPr/>
              <a:t>12/15/2019</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0944208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white">
                    <a:tint val="75000"/>
                    <a:alpha val="60000"/>
                  </a:prstClr>
                </a:solidFill>
              </a:rPr>
              <a:pPr/>
              <a:t>12/15/2019</a:t>
            </a:fld>
            <a:endParaRPr lang="en-US" dirty="0">
              <a:solidFill>
                <a:prstClr val="white">
                  <a:tint val="75000"/>
                  <a:alpha val="60000"/>
                </a:prstClr>
              </a:solidFill>
            </a:endParaRPr>
          </a:p>
        </p:txBody>
      </p:sp>
      <p:sp>
        <p:nvSpPr>
          <p:cNvPr id="5" name="Footer Placeholder 4"/>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9449431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solidFill>
                  <a:prstClr val="white">
                    <a:tint val="75000"/>
                    <a:alpha val="60000"/>
                  </a:prstClr>
                </a:solidFill>
              </a:rPr>
              <a:pPr/>
              <a:t>12/15/2019</a:t>
            </a:fld>
            <a:endParaRPr lang="en-US" dirty="0">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461807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solidFill>
                  <a:prstClr val="white">
                    <a:tint val="75000"/>
                    <a:alpha val="60000"/>
                  </a:prstClr>
                </a:solidFill>
              </a:rPr>
              <a:pPr/>
              <a:t>12/15/2019</a:t>
            </a:fld>
            <a:endParaRPr lang="en-US" dirty="0">
              <a:solidFill>
                <a:prstClr val="white">
                  <a:tint val="75000"/>
                  <a:alpha val="60000"/>
                </a:prstClr>
              </a:solidFill>
            </a:endParaRPr>
          </a:p>
        </p:txBody>
      </p:sp>
      <p:sp>
        <p:nvSpPr>
          <p:cNvPr id="8" name="Footer Placeholder 7"/>
          <p:cNvSpPr>
            <a:spLocks noGrp="1"/>
          </p:cNvSpPr>
          <p:nvPr>
            <p:ph type="ftr" sz="quarter" idx="11"/>
          </p:nvPr>
        </p:nvSpPr>
        <p:spPr/>
        <p:txBody>
          <a:bodyPr/>
          <a:lstStyle/>
          <a:p>
            <a:endParaRPr lang="en-US" dirty="0">
              <a:solidFill>
                <a:prstClr val="white">
                  <a:tint val="75000"/>
                  <a:alpha val="60000"/>
                </a:prstClr>
              </a:solidFill>
            </a:endParaRPr>
          </a:p>
        </p:txBody>
      </p:sp>
      <p:sp>
        <p:nvSpPr>
          <p:cNvPr id="9" name="Slide Number Placeholder 8"/>
          <p:cNvSpPr>
            <a:spLocks noGrp="1"/>
          </p:cNvSpPr>
          <p:nvPr>
            <p:ph type="sldNum" sz="quarter" idx="12"/>
          </p:nvPr>
        </p:nvSpPr>
        <p:spPr/>
        <p:txBody>
          <a:bodyPr/>
          <a:lstStyle/>
          <a:p>
            <a:fld id="{D57F1E4F-1CFF-5643-939E-217C01CD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7967122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B61BEF0D-F0BB-DE4B-95CE-6DB70DBA9567}" type="datetimeFigureOut">
              <a:rPr lang="en-US" smtClean="0">
                <a:solidFill>
                  <a:prstClr val="white">
                    <a:tint val="75000"/>
                    <a:alpha val="60000"/>
                  </a:prstClr>
                </a:solidFill>
              </a:rPr>
              <a:pPr/>
              <a:t>12/15/2019</a:t>
            </a:fld>
            <a:endParaRPr lang="en-US" dirty="0">
              <a:solidFill>
                <a:prstClr val="white">
                  <a:tint val="75000"/>
                  <a:alpha val="60000"/>
                </a:prstClr>
              </a:solidFill>
            </a:endParaRPr>
          </a:p>
        </p:txBody>
      </p:sp>
      <p:sp>
        <p:nvSpPr>
          <p:cNvPr id="5" name="Footer Placeholder 3"/>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4"/>
          <p:cNvSpPr>
            <a:spLocks noGrp="1"/>
          </p:cNvSpPr>
          <p:nvPr>
            <p:ph type="sldNum" sz="quarter" idx="12"/>
          </p:nvPr>
        </p:nvSpPr>
        <p:spPr/>
        <p:txBody>
          <a:bodyPr/>
          <a:lstStyle/>
          <a:p>
            <a:fld id="{D57F1E4F-1CFF-5643-939E-217C01CD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121591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B61BEF0D-F0BB-DE4B-95CE-6DB70DBA9567}" type="datetimeFigureOut">
              <a:rPr lang="en-US" smtClean="0">
                <a:solidFill>
                  <a:prstClr val="white">
                    <a:tint val="75000"/>
                    <a:alpha val="60000"/>
                  </a:prstClr>
                </a:solidFill>
              </a:rPr>
              <a:pPr/>
              <a:t>12/15/2019</a:t>
            </a:fld>
            <a:endParaRPr lang="en-US" dirty="0">
              <a:solidFill>
                <a:prstClr val="white">
                  <a:tint val="75000"/>
                  <a:alpha val="60000"/>
                </a:prstClr>
              </a:solidFill>
            </a:endParaRPr>
          </a:p>
        </p:txBody>
      </p:sp>
      <p:sp>
        <p:nvSpPr>
          <p:cNvPr id="5" name="Footer Placeholder 2"/>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3"/>
          <p:cNvSpPr>
            <a:spLocks noGrp="1"/>
          </p:cNvSpPr>
          <p:nvPr>
            <p:ph type="sldNum" sz="quarter" idx="12"/>
          </p:nvPr>
        </p:nvSpPr>
        <p:spPr/>
        <p:txBody>
          <a:bodyPr/>
          <a:lstStyle/>
          <a:p>
            <a:fld id="{D57F1E4F-1CFF-5643-939E-217C01CD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201396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B61BEF0D-F0BB-DE4B-95CE-6DB70DBA9567}" type="datetimeFigureOut">
              <a:rPr lang="en-US" smtClean="0">
                <a:solidFill>
                  <a:prstClr val="white">
                    <a:tint val="75000"/>
                    <a:alpha val="60000"/>
                  </a:prstClr>
                </a:solidFill>
              </a:rPr>
              <a:pPr/>
              <a:t>12/15/2019</a:t>
            </a:fld>
            <a:endParaRPr lang="en-US" dirty="0">
              <a:solidFill>
                <a:prstClr val="white">
                  <a:tint val="75000"/>
                  <a:alpha val="60000"/>
                </a:prstClr>
              </a:solidFill>
            </a:endParaRPr>
          </a:p>
        </p:txBody>
      </p:sp>
      <p:sp>
        <p:nvSpPr>
          <p:cNvPr id="5" name="Footer Placeholder 5"/>
          <p:cNvSpPr>
            <a:spLocks noGrp="1"/>
          </p:cNvSpPr>
          <p:nvPr>
            <p:ph type="ftr" sz="quarter" idx="11"/>
          </p:nvPr>
        </p:nvSpPr>
        <p:spPr/>
        <p:txBody>
          <a:bodyPr/>
          <a:lstStyle/>
          <a:p>
            <a:endParaRPr lang="en-US" dirty="0">
              <a:solidFill>
                <a:prstClr val="white">
                  <a:tint val="75000"/>
                  <a:alpha val="60000"/>
                </a:prstClr>
              </a:solidFill>
            </a:endParaRPr>
          </a:p>
        </p:txBody>
      </p:sp>
      <p:sp>
        <p:nvSpPr>
          <p:cNvPr id="6" name="Slide Number Placeholder 6"/>
          <p:cNvSpPr>
            <a:spLocks noGrp="1"/>
          </p:cNvSpPr>
          <p:nvPr>
            <p:ph type="sldNum" sz="quarter" idx="12"/>
          </p:nvPr>
        </p:nvSpPr>
        <p:spPr/>
        <p:txBody>
          <a:bodyPr/>
          <a:lstStyle/>
          <a:p>
            <a:fld id="{D57F1E4F-1CFF-5643-939E-217C01CD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165786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solidFill>
                  <a:prstClr val="white">
                    <a:tint val="75000"/>
                    <a:alpha val="60000"/>
                  </a:prstClr>
                </a:solidFill>
              </a:rPr>
              <a:pPr/>
              <a:t>12/15/2019</a:t>
            </a:fld>
            <a:endParaRPr lang="en-US" dirty="0">
              <a:solidFill>
                <a:prstClr val="white">
                  <a:tint val="75000"/>
                  <a:alpha val="60000"/>
                </a:prstClr>
              </a:solidFill>
            </a:endParaRPr>
          </a:p>
        </p:txBody>
      </p:sp>
      <p:sp>
        <p:nvSpPr>
          <p:cNvPr id="6" name="Footer Placeholder 5"/>
          <p:cNvSpPr>
            <a:spLocks noGrp="1"/>
          </p:cNvSpPr>
          <p:nvPr>
            <p:ph type="ftr" sz="quarter" idx="11"/>
          </p:nvPr>
        </p:nvSpPr>
        <p:spPr/>
        <p:txBody>
          <a:bodyPr/>
          <a:lstStyle/>
          <a:p>
            <a:endParaRPr lang="en-US" dirty="0">
              <a:solidFill>
                <a:prstClr val="white">
                  <a:tint val="75000"/>
                  <a:alpha val="60000"/>
                </a:prstClr>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7015790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cstate="email">
            <a:extLst>
              <a:ext uri="{28A0092B-C50C-407E-A947-70E740481C1C}">
                <a14:useLocalDpi xmlns:a14="http://schemas.microsoft.com/office/drawing/2010/main"/>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cstate="email">
            <a:extLst>
              <a:ext uri="{28A0092B-C50C-407E-A947-70E740481C1C}">
                <a14:useLocalDpi xmlns:a14="http://schemas.microsoft.com/office/drawing/2010/main"/>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cstate="email">
            <a:extLst>
              <a:ext uri="{28A0092B-C50C-407E-A947-70E740481C1C}">
                <a14:useLocalDpi xmlns:a14="http://schemas.microsoft.com/office/drawing/2010/main"/>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cstate="email">
            <a:extLst>
              <a:ext uri="{28A0092B-C50C-407E-A947-70E740481C1C}">
                <a14:useLocalDpi xmlns:a14="http://schemas.microsoft.com/office/drawing/2010/main"/>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pPr defTabSz="457200" rtl="0"/>
            <a:fld id="{B61BEF0D-F0BB-DE4B-95CE-6DB70DBA9567}" type="datetimeFigureOut">
              <a:rPr lang="en-US" smtClean="0">
                <a:solidFill>
                  <a:prstClr val="white">
                    <a:tint val="75000"/>
                    <a:alpha val="60000"/>
                  </a:prstClr>
                </a:solidFill>
              </a:rPr>
              <a:pPr defTabSz="457200" rtl="0"/>
              <a:t>12/15/2019</a:t>
            </a:fld>
            <a:endParaRPr lang="en-US" dirty="0">
              <a:solidFill>
                <a:prstClr val="white">
                  <a:tint val="75000"/>
                  <a:alpha val="60000"/>
                </a:prstClr>
              </a:solidFill>
            </a:endParaRPr>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pPr defTabSz="457200" rtl="0"/>
            <a:endParaRPr lang="en-US" dirty="0">
              <a:solidFill>
                <a:prstClr val="white">
                  <a:tint val="75000"/>
                  <a:alpha val="60000"/>
                </a:prstClr>
              </a:solidFill>
            </a:endParaRPr>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pPr defTabSz="457200" rtl="0"/>
            <a:fld id="{D57F1E4F-1CFF-5643-939E-217C01CDF565}" type="slidenum">
              <a:rPr lang="en-US" smtClean="0">
                <a:solidFill>
                  <a:prstClr val="white">
                    <a:tint val="75000"/>
                  </a:prstClr>
                </a:solidFill>
              </a:rPr>
              <a:pPr defTabSz="457200" rtl="0"/>
              <a:t>‹#›</a:t>
            </a:fld>
            <a:endParaRPr lang="en-US" dirty="0">
              <a:solidFill>
                <a:prstClr val="white">
                  <a:tint val="75000"/>
                </a:prstClr>
              </a:solidFill>
            </a:endParaRPr>
          </a:p>
        </p:txBody>
      </p:sp>
    </p:spTree>
    <p:extLst>
      <p:ext uri="{BB962C8B-B14F-4D97-AF65-F5344CB8AC3E}">
        <p14:creationId xmlns:p14="http://schemas.microsoft.com/office/powerpoint/2010/main" val="103280864"/>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29.png"/></Relationships>
</file>

<file path=ppt/slides/_rels/slide17.xml.rels><?xml version="1.0" encoding="UTF-8" standalone="yes"?>
<Relationships xmlns="http://schemas.openxmlformats.org/package/2006/relationships"><Relationship Id="rId2" Type="http://schemas.openxmlformats.org/officeDocument/2006/relationships/hyperlink" Target="http://www.en.wikipedia.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p:cNvSpPr/>
          <p:nvPr/>
        </p:nvSpPr>
        <p:spPr>
          <a:xfrm>
            <a:off x="1120651" y="2580375"/>
            <a:ext cx="9484297" cy="2308324"/>
          </a:xfrm>
          <a:prstGeom prst="rect">
            <a:avLst/>
          </a:prstGeom>
        </p:spPr>
        <p:txBody>
          <a:bodyPr wrap="square">
            <a:spAutoFit/>
          </a:bodyPr>
          <a:lstStyle/>
          <a:p>
            <a:pPr algn="ctr" rtl="0">
              <a:defRPr/>
            </a:pPr>
            <a:r>
              <a:rPr lang="fa-IR" sz="6600" b="1" kern="0" dirty="0">
                <a:latin typeface="Calibri"/>
                <a:cs typeface="B Homa" panose="00000400000000000000" pitchFamily="2" charset="-78"/>
              </a:rPr>
              <a:t>معرفی و بررسی  تبدیل اسکله داکلندز به مجموعه کاناری وارف</a:t>
            </a:r>
            <a:r>
              <a:rPr lang="fa-IR" sz="4000" b="1" kern="0" dirty="0">
                <a:latin typeface="Calibri"/>
                <a:cs typeface="B Homa" panose="00000400000000000000" pitchFamily="2" charset="-78"/>
              </a:rPr>
              <a:t/>
            </a:r>
            <a:br>
              <a:rPr lang="fa-IR" sz="4000" b="1" kern="0" dirty="0">
                <a:latin typeface="Calibri"/>
                <a:cs typeface="B Homa" panose="00000400000000000000" pitchFamily="2" charset="-78"/>
              </a:rPr>
            </a:br>
            <a:endParaRPr lang="en-US" sz="1200" kern="0" dirty="0">
              <a:cs typeface="B Homa" panose="00000400000000000000" pitchFamily="2" charset="-78"/>
            </a:endParaRPr>
          </a:p>
        </p:txBody>
      </p:sp>
    </p:spTree>
    <p:extLst>
      <p:ext uri="{BB962C8B-B14F-4D97-AF65-F5344CB8AC3E}">
        <p14:creationId xmlns:p14="http://schemas.microsoft.com/office/powerpoint/2010/main" val="281055834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81272" y="288172"/>
            <a:ext cx="5881015" cy="641445"/>
          </a:xfrm>
        </p:spPr>
        <p:txBody>
          <a:bodyPr>
            <a:noAutofit/>
          </a:bodyPr>
          <a:lstStyle/>
          <a:p>
            <a:pPr algn="r"/>
            <a:r>
              <a:rPr lang="fa-IR" sz="4000" b="1" dirty="0">
                <a:solidFill>
                  <a:schemeClr val="tx1"/>
                </a:solidFill>
                <a:effectLst>
                  <a:outerShdw blurRad="38100" dist="38100" dir="2700000" algn="tl">
                    <a:srgbClr val="000000">
                      <a:alpha val="43137"/>
                    </a:srgbClr>
                  </a:outerShdw>
                </a:effectLst>
                <a:cs typeface="B Homa" panose="00000400000000000000" pitchFamily="2" charset="-78"/>
              </a:rPr>
              <a:t>بحران های موجود در اجرای </a:t>
            </a:r>
            <a:r>
              <a:rPr lang="fa-IR" sz="4000" b="1" dirty="0" smtClean="0">
                <a:solidFill>
                  <a:schemeClr val="tx1"/>
                </a:solidFill>
                <a:effectLst>
                  <a:outerShdw blurRad="38100" dist="38100" dir="2700000" algn="tl">
                    <a:srgbClr val="000000">
                      <a:alpha val="43137"/>
                    </a:srgbClr>
                  </a:outerShdw>
                </a:effectLst>
                <a:cs typeface="B Homa" panose="00000400000000000000" pitchFamily="2" charset="-78"/>
              </a:rPr>
              <a:t>طرح</a:t>
            </a:r>
            <a:endParaRPr lang="en-US" sz="4000" b="1" dirty="0">
              <a:solidFill>
                <a:schemeClr val="tx1"/>
              </a:solidFill>
              <a:effectLst>
                <a:outerShdw blurRad="38100" dist="38100" dir="2700000" algn="tl">
                  <a:srgbClr val="000000">
                    <a:alpha val="43137"/>
                  </a:srgbClr>
                </a:outerShdw>
              </a:effectLst>
              <a:cs typeface="B Homa" panose="00000400000000000000" pitchFamily="2" charset="-78"/>
            </a:endParaRPr>
          </a:p>
        </p:txBody>
      </p:sp>
      <p:sp>
        <p:nvSpPr>
          <p:cNvPr id="3" name="Content Placeholder 2"/>
          <p:cNvSpPr>
            <a:spLocks noGrp="1"/>
          </p:cNvSpPr>
          <p:nvPr>
            <p:ph idx="1"/>
          </p:nvPr>
        </p:nvSpPr>
        <p:spPr>
          <a:xfrm>
            <a:off x="754950" y="1151935"/>
            <a:ext cx="11335450" cy="5473835"/>
          </a:xfrm>
        </p:spPr>
        <p:txBody>
          <a:bodyPr>
            <a:noAutofit/>
          </a:bodyPr>
          <a:lstStyle/>
          <a:p>
            <a:pPr marL="0" indent="0" algn="just" rtl="1">
              <a:buNone/>
            </a:pPr>
            <a:r>
              <a:rPr lang="fa-IR" sz="1800" b="1" dirty="0">
                <a:cs typeface="B Homa" panose="00000400000000000000" pitchFamily="2" charset="-78"/>
              </a:rPr>
              <a:t>در سال 1987 سرمایه گذارانی بنام المپیا و یورک که پیش از این سرمایه گذار اصلی پروژه پتری پارک سیتی بودند ، میراث </a:t>
            </a:r>
            <a:r>
              <a:rPr lang="fa-IR" sz="1800" b="1" dirty="0" smtClean="0">
                <a:cs typeface="B Homa" panose="00000400000000000000" pitchFamily="2" charset="-78"/>
              </a:rPr>
              <a:t>دار  طرح </a:t>
            </a:r>
            <a:r>
              <a:rPr lang="fa-IR" sz="1800" b="1" dirty="0">
                <a:cs typeface="B Homa" panose="00000400000000000000" pitchFamily="2" charset="-78"/>
              </a:rPr>
              <a:t>جامع شدند</a:t>
            </a:r>
            <a:r>
              <a:rPr lang="fa-IR" sz="1800" b="1" dirty="0" smtClean="0">
                <a:cs typeface="B Homa" panose="00000400000000000000" pitchFamily="2" charset="-78"/>
              </a:rPr>
              <a:t>.</a:t>
            </a:r>
          </a:p>
          <a:p>
            <a:pPr marL="0" indent="0" algn="just" rtl="1">
              <a:buNone/>
            </a:pPr>
            <a:r>
              <a:rPr lang="fa-IR" sz="1800" b="1" dirty="0" smtClean="0">
                <a:cs typeface="B Homa" panose="00000400000000000000" pitchFamily="2" charset="-78"/>
              </a:rPr>
              <a:t>یکی از اعضای اصلی شرکت به دلیل موقعیت کاناری وارف مخالف سرمایه گزاری در آن بود.</a:t>
            </a:r>
          </a:p>
          <a:p>
            <a:pPr marL="0" indent="0" algn="just" rtl="1">
              <a:lnSpc>
                <a:spcPct val="170000"/>
              </a:lnSpc>
              <a:buNone/>
            </a:pPr>
            <a:r>
              <a:rPr lang="fa-IR" sz="1800" b="1" dirty="0" smtClean="0">
                <a:cs typeface="B Homa" panose="00000400000000000000" pitchFamily="2" charset="-78"/>
              </a:rPr>
              <a:t>پائول رایچمن که ارتباط نزدیکی با مارگارت تاچر پیدا کرده بود،ترغیب شد که بر اساس قول شخصی وی (که یک ارتباط راه آهن زیر زمینی با محل پروژه برقرار خواهد شد،تا پروژه از نظر تجاری مثمر ثمر واقع شود.) پروژه را شروع کند.تا سال 1990 که تاچر پست خود را ترک کرد،هیچ گونه پیشرفتی در مورد این خط ارتباطی صورت نگرفته بود.</a:t>
            </a:r>
          </a:p>
          <a:p>
            <a:pPr marL="0" indent="0" algn="just" rtl="1">
              <a:lnSpc>
                <a:spcPct val="170000"/>
              </a:lnSpc>
              <a:buNone/>
            </a:pPr>
            <a:r>
              <a:rPr lang="fa-IR" sz="1800" b="1" dirty="0">
                <a:cs typeface="B Homa" panose="00000400000000000000" pitchFamily="2" charset="-78"/>
              </a:rPr>
              <a:t> ساخت پروژه کاناری وارف نیز مانند لودفانس به سهولت انجام نشد و پروژه با بحران مالی روبه رو شد . بازار اجاره برای فعالیت </a:t>
            </a:r>
            <a:r>
              <a:rPr lang="fa-IR" sz="1800" b="1" dirty="0" smtClean="0">
                <a:cs typeface="B Homa" panose="00000400000000000000" pitchFamily="2" charset="-78"/>
              </a:rPr>
              <a:t>های </a:t>
            </a:r>
            <a:r>
              <a:rPr lang="fa-IR" sz="1800" b="1" dirty="0">
                <a:cs typeface="B Homa" panose="00000400000000000000" pitchFamily="2" charset="-78"/>
              </a:rPr>
              <a:t>تجاری به شدت دچار رکود </a:t>
            </a:r>
            <a:r>
              <a:rPr lang="fa-IR" sz="1800" b="1" dirty="0" smtClean="0">
                <a:cs typeface="B Homa" panose="00000400000000000000" pitchFamily="2" charset="-78"/>
              </a:rPr>
              <a:t>شد.</a:t>
            </a:r>
          </a:p>
          <a:p>
            <a:pPr marL="0" indent="0" algn="just" rtl="1">
              <a:lnSpc>
                <a:spcPct val="170000"/>
              </a:lnSpc>
              <a:buNone/>
            </a:pPr>
            <a:r>
              <a:rPr lang="fa-IR" sz="1800" b="1" dirty="0" smtClean="0">
                <a:cs typeface="B Homa" panose="00000400000000000000" pitchFamily="2" charset="-78"/>
              </a:rPr>
              <a:t>فقدان تقاضا برای فضای اداری_تجاری تاثیر عمده ای بر پروژه کاناری وارف داشت،زیرا پروژه یک کاربری مختلط نبود. </a:t>
            </a:r>
          </a:p>
          <a:p>
            <a:pPr marL="0" indent="0" algn="just" rtl="1">
              <a:lnSpc>
                <a:spcPct val="170000"/>
              </a:lnSpc>
              <a:buNone/>
            </a:pPr>
            <a:r>
              <a:rPr lang="fa-IR" sz="1800" b="1" dirty="0" smtClean="0">
                <a:cs typeface="B Homa" panose="00000400000000000000" pitchFamily="2" charset="-78"/>
              </a:rPr>
              <a:t>شرکت المپیا و یورک در سال 1992 به خاطر ورشکستگی تحت نظارت قرار گرفتند. سه سال بعد کاناری وارف به یک کنسرسیوم بین المللی که پائول رایچمن یک عضو اصلی آن بود به مبلغ 700 میلیون پوند فروخته شد.</a:t>
            </a:r>
          </a:p>
          <a:p>
            <a:pPr marL="0" indent="0" algn="just" rtl="1">
              <a:lnSpc>
                <a:spcPct val="170000"/>
              </a:lnSpc>
              <a:buNone/>
            </a:pPr>
            <a:r>
              <a:rPr lang="fa-IR" sz="1800" b="1" dirty="0" smtClean="0">
                <a:cs typeface="B Homa" panose="00000400000000000000" pitchFamily="2" charset="-78"/>
              </a:rPr>
              <a:t>در سال 1995 با کمک شاهزاده ای از عربستان سعودی کاناری وارف از ورشکستگی نجات پیدا کرد.</a:t>
            </a:r>
          </a:p>
          <a:p>
            <a:pPr marL="0" indent="0" algn="just" rtl="1">
              <a:lnSpc>
                <a:spcPct val="170000"/>
              </a:lnSpc>
              <a:buNone/>
            </a:pPr>
            <a:r>
              <a:rPr lang="fa-IR" sz="1800" b="1" dirty="0" smtClean="0">
                <a:cs typeface="B Homa" panose="00000400000000000000" pitchFamily="2" charset="-78"/>
              </a:rPr>
              <a:t>(طراحی شهری،گونه شناسی رویه ها و طرح ها،جان لنگ،1391،ص 298 و 299)</a:t>
            </a:r>
            <a:endParaRPr lang="fa-IR" sz="1800" b="1" dirty="0">
              <a:cs typeface="B Homa" panose="00000400000000000000" pitchFamily="2" charset="-78"/>
            </a:endParaRPr>
          </a:p>
          <a:p>
            <a:pPr marL="0" indent="0" algn="r">
              <a:buNone/>
            </a:pPr>
            <a:endParaRPr lang="fa-IR" sz="1800" dirty="0">
              <a:cs typeface="B Homa" panose="00000400000000000000" pitchFamily="2" charset="-78"/>
            </a:endParaRPr>
          </a:p>
          <a:p>
            <a:pPr marL="0" indent="0" algn="r">
              <a:buNone/>
            </a:pPr>
            <a:endParaRPr lang="en-US" sz="1800" dirty="0">
              <a:cs typeface="B Homa" panose="00000400000000000000" pitchFamily="2" charset="-78"/>
            </a:endParaRPr>
          </a:p>
        </p:txBody>
      </p:sp>
    </p:spTree>
    <p:extLst>
      <p:ext uri="{BB962C8B-B14F-4D97-AF65-F5344CB8AC3E}">
        <p14:creationId xmlns:p14="http://schemas.microsoft.com/office/powerpoint/2010/main" val="134908188"/>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360" y="936586"/>
            <a:ext cx="11199095" cy="5419244"/>
          </a:xfrm>
        </p:spPr>
        <p:txBody>
          <a:bodyPr>
            <a:normAutofit/>
          </a:bodyPr>
          <a:lstStyle/>
          <a:p>
            <a:pPr marL="0" indent="0" algn="r">
              <a:buNone/>
            </a:pPr>
            <a:r>
              <a:rPr lang="fa-IR" dirty="0" smtClean="0">
                <a:cs typeface="B Homa" panose="00000400000000000000" pitchFamily="2" charset="-78"/>
              </a:rPr>
              <a:t>ا</a:t>
            </a:r>
            <a:r>
              <a:rPr lang="fa-IR" sz="2400" dirty="0" smtClean="0">
                <a:cs typeface="B Homa" panose="00000400000000000000" pitchFamily="2" charset="-78"/>
              </a:rPr>
              <a:t>نفجار بمب توسط ارتش آزادی بخش ایرلند در سال 1996 نیز پروژه را با کندی رو به رو کرد.</a:t>
            </a:r>
          </a:p>
          <a:p>
            <a:pPr marL="0" indent="0" algn="r">
              <a:buNone/>
            </a:pPr>
            <a:r>
              <a:rPr lang="fa-IR" sz="2400" dirty="0">
                <a:cs typeface="B Homa" panose="00000400000000000000" pitchFamily="2" charset="-78"/>
              </a:rPr>
              <a:t>با افزایش تقاضا برای فضای اداری در اواسط دهه 1990،ساختمان های زیادی ساخته شد.تغییر </a:t>
            </a:r>
            <a:r>
              <a:rPr lang="fa-IR" sz="2400" dirty="0" smtClean="0">
                <a:cs typeface="B Homa" panose="00000400000000000000" pitchFamily="2" charset="-78"/>
              </a:rPr>
              <a:t>در </a:t>
            </a:r>
            <a:r>
              <a:rPr lang="fa-IR" sz="2400" dirty="0">
                <a:cs typeface="B Homa" panose="00000400000000000000" pitchFamily="2" charset="-78"/>
              </a:rPr>
              <a:t>برنامه کاربری ساختمان، تنوع </a:t>
            </a:r>
            <a:r>
              <a:rPr lang="fa-IR" sz="2400" dirty="0" smtClean="0">
                <a:cs typeface="B Homa" panose="00000400000000000000" pitchFamily="2" charset="-78"/>
              </a:rPr>
              <a:t>پروژه را </a:t>
            </a:r>
            <a:r>
              <a:rPr lang="fa-IR" sz="2400" dirty="0">
                <a:cs typeface="B Homa" panose="00000400000000000000" pitchFamily="2" charset="-78"/>
              </a:rPr>
              <a:t>زیاد </a:t>
            </a:r>
            <a:r>
              <a:rPr lang="fa-IR" sz="2400" dirty="0" smtClean="0">
                <a:cs typeface="B Homa" panose="00000400000000000000" pitchFamily="2" charset="-78"/>
              </a:rPr>
              <a:t>کرد.  </a:t>
            </a:r>
          </a:p>
          <a:p>
            <a:pPr marL="0" indent="0" algn="r">
              <a:buNone/>
            </a:pPr>
            <a:r>
              <a:rPr lang="fa-IR" sz="2400" dirty="0" smtClean="0">
                <a:cs typeface="B Homa" panose="00000400000000000000" pitchFamily="2" charset="-78"/>
              </a:rPr>
              <a:t>در سال 2002، 95 درصد فضاهای کاناری وارف اجاره داده شده بود.پروژه دارای 55000 نفرجمعیت کارکن در روز و ساختمان های جدید هم درمناطق همجوار در حال ساخته شدن هستند،ولی با این حال پروژه کاناری وارف هم چنان از نظر مالی با مشکل رو به رو است.</a:t>
            </a:r>
          </a:p>
          <a:p>
            <a:pPr marL="0" indent="0" algn="r">
              <a:buNone/>
            </a:pPr>
            <a:r>
              <a:rPr lang="fa-IR" sz="2400" dirty="0">
                <a:cs typeface="B Homa" panose="00000400000000000000" pitchFamily="2" charset="-78"/>
              </a:rPr>
              <a:t>در سال 2003 کاناری وارف سه میلیون پوند بدهی داشت.تلاش هایی برای فروش شرکت صورت گرفت. رکود بازار فضای اداری در لندن باعث </a:t>
            </a:r>
            <a:r>
              <a:rPr lang="fa-IR" sz="2400" dirty="0" smtClean="0">
                <a:cs typeface="B Homa" panose="00000400000000000000" pitchFamily="2" charset="-78"/>
              </a:rPr>
              <a:t>تنزل </a:t>
            </a:r>
            <a:r>
              <a:rPr lang="fa-IR" sz="2400" dirty="0">
                <a:cs typeface="B Homa" panose="00000400000000000000" pitchFamily="2" charset="-78"/>
              </a:rPr>
              <a:t>سهام شرکت گردید </a:t>
            </a:r>
            <a:r>
              <a:rPr lang="fa-IR" sz="2400" dirty="0" smtClean="0">
                <a:cs typeface="B Homa" panose="00000400000000000000" pitchFamily="2" charset="-78"/>
              </a:rPr>
              <a:t>. </a:t>
            </a:r>
          </a:p>
          <a:p>
            <a:pPr marL="0" indent="0" algn="r">
              <a:buNone/>
            </a:pPr>
            <a:r>
              <a:rPr lang="fa-IR" sz="2400" dirty="0">
                <a:cs typeface="B Homa" panose="00000400000000000000" pitchFamily="2" charset="-78"/>
              </a:rPr>
              <a:t>مستاجرانی که قراردادهای آنها به انتها رسیده  و باید تمدید میشد </a:t>
            </a:r>
            <a:r>
              <a:rPr lang="fa-IR" sz="2400" dirty="0" smtClean="0">
                <a:cs typeface="B Homa" panose="00000400000000000000" pitchFamily="2" charset="-78"/>
              </a:rPr>
              <a:t>بر مشکلات </a:t>
            </a:r>
            <a:r>
              <a:rPr lang="fa-IR" sz="2400" dirty="0">
                <a:cs typeface="B Homa" panose="00000400000000000000" pitchFamily="2" charset="-78"/>
              </a:rPr>
              <a:t>مالی موجود اضافه </a:t>
            </a:r>
            <a:r>
              <a:rPr lang="fa-IR" sz="2400" dirty="0" smtClean="0">
                <a:cs typeface="B Homa" panose="00000400000000000000" pitchFamily="2" charset="-78"/>
              </a:rPr>
              <a:t>شدند</a:t>
            </a:r>
            <a:r>
              <a:rPr lang="fa-IR" sz="2400" dirty="0">
                <a:cs typeface="B Homa" panose="00000400000000000000" pitchFamily="2" charset="-78"/>
              </a:rPr>
              <a:t> </a:t>
            </a:r>
            <a:r>
              <a:rPr lang="fa-IR" sz="2400" dirty="0" smtClean="0">
                <a:cs typeface="B Homa" panose="00000400000000000000" pitchFamily="2" charset="-78"/>
              </a:rPr>
              <a:t>چون خواستار نرخ پایین تری نسبت به آنچه </a:t>
            </a:r>
            <a:r>
              <a:rPr lang="fa-IR" sz="2400" dirty="0">
                <a:cs typeface="B Homa" panose="00000400000000000000" pitchFamily="2" charset="-78"/>
              </a:rPr>
              <a:t>می پرداختند شده بودند. ولی با این وجود محیط کالبدی وجود دارد و هر کسی میتواند آن را ببیند</a:t>
            </a:r>
            <a:r>
              <a:rPr lang="fa-IR" sz="2400" dirty="0" smtClean="0">
                <a:cs typeface="B Homa" panose="00000400000000000000" pitchFamily="2" charset="-78"/>
              </a:rPr>
              <a:t>.</a:t>
            </a:r>
          </a:p>
          <a:p>
            <a:pPr marL="0" indent="0" algn="r">
              <a:buNone/>
            </a:pPr>
            <a:r>
              <a:rPr lang="fa-IR" sz="2400" dirty="0" smtClean="0">
                <a:cs typeface="B Homa" panose="00000400000000000000" pitchFamily="2" charset="-78"/>
              </a:rPr>
              <a:t>(طراحی شهری،گونه شناسی رویه ها و طرح ها،جان لنگ،1391،ص 299 و 300 ) </a:t>
            </a:r>
            <a:endParaRPr lang="fa-IR" sz="2400" dirty="0">
              <a:cs typeface="B Homa" panose="00000400000000000000" pitchFamily="2" charset="-78"/>
            </a:endParaRPr>
          </a:p>
        </p:txBody>
      </p:sp>
    </p:spTree>
    <p:extLst>
      <p:ext uri="{BB962C8B-B14F-4D97-AF65-F5344CB8AC3E}">
        <p14:creationId xmlns:p14="http://schemas.microsoft.com/office/powerpoint/2010/main" val="693796374"/>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97463" y="83379"/>
            <a:ext cx="3588911" cy="655092"/>
          </a:xfrm>
        </p:spPr>
        <p:txBody>
          <a:bodyPr>
            <a:noAutofit/>
          </a:bodyPr>
          <a:lstStyle/>
          <a:p>
            <a:pPr algn="r"/>
            <a:r>
              <a:rPr lang="fa-IR" sz="4000" b="1" dirty="0">
                <a:effectLst>
                  <a:outerShdw blurRad="38100" dist="38100" dir="2700000" algn="tl">
                    <a:srgbClr val="000000">
                      <a:alpha val="43137"/>
                    </a:srgbClr>
                  </a:outerShdw>
                </a:effectLst>
                <a:cs typeface="B Homa" panose="00000400000000000000" pitchFamily="2" charset="-78"/>
              </a:rPr>
              <a:t>تحولات </a:t>
            </a:r>
            <a:r>
              <a:rPr lang="fa-IR" sz="4000" b="1" dirty="0" smtClean="0">
                <a:effectLst>
                  <a:outerShdw blurRad="38100" dist="38100" dir="2700000" algn="tl">
                    <a:srgbClr val="000000">
                      <a:alpha val="43137"/>
                    </a:srgbClr>
                  </a:outerShdw>
                </a:effectLst>
                <a:cs typeface="B Homa" panose="00000400000000000000" pitchFamily="2" charset="-78"/>
              </a:rPr>
              <a:t>آتی</a:t>
            </a:r>
            <a:endParaRPr lang="en-US" sz="4000" b="1" dirty="0">
              <a:effectLst>
                <a:outerShdw blurRad="38100" dist="38100" dir="2700000" algn="tl">
                  <a:srgbClr val="000000">
                    <a:alpha val="43137"/>
                  </a:srgbClr>
                </a:outerShdw>
              </a:effectLst>
              <a:cs typeface="B Homa" panose="00000400000000000000" pitchFamily="2" charset="-78"/>
            </a:endParaRPr>
          </a:p>
        </p:txBody>
      </p:sp>
      <p:sp>
        <p:nvSpPr>
          <p:cNvPr id="3" name="Content Placeholder 2"/>
          <p:cNvSpPr>
            <a:spLocks noGrp="1"/>
          </p:cNvSpPr>
          <p:nvPr>
            <p:ph idx="1"/>
          </p:nvPr>
        </p:nvSpPr>
        <p:spPr>
          <a:xfrm>
            <a:off x="835123" y="920301"/>
            <a:ext cx="10126638" cy="5745707"/>
          </a:xfrm>
        </p:spPr>
        <p:txBody>
          <a:bodyPr/>
          <a:lstStyle/>
          <a:p>
            <a:pPr marL="0" indent="0" algn="r">
              <a:buNone/>
            </a:pPr>
            <a:r>
              <a:rPr lang="fa-IR" dirty="0">
                <a:cs typeface="B Homa" panose="00000400000000000000" pitchFamily="2" charset="-78"/>
              </a:rPr>
              <a:t>ا</a:t>
            </a:r>
            <a:r>
              <a:rPr lang="fa-IR" sz="2400" dirty="0">
                <a:cs typeface="B Homa" panose="00000400000000000000" pitchFamily="2" charset="-78"/>
              </a:rPr>
              <a:t>دامه موفقیت توسعه داکلندز باعث تسریع یک تعدادی از طرح های توسعه شده است، شامل:</a:t>
            </a:r>
          </a:p>
          <a:p>
            <a:pPr marL="0" lvl="0" indent="0" algn="r">
              <a:buNone/>
            </a:pPr>
            <a:r>
              <a:rPr lang="en-US" sz="2400" dirty="0">
                <a:cs typeface="B Homa" panose="00000400000000000000" pitchFamily="2" charset="-78"/>
              </a:rPr>
              <a:t> </a:t>
            </a:r>
            <a:r>
              <a:rPr lang="en-US" sz="2400" dirty="0" err="1" smtClean="0">
                <a:cs typeface="B Homa" panose="00000400000000000000" pitchFamily="2" charset="-78"/>
              </a:rPr>
              <a:t>dagenham</a:t>
            </a:r>
            <a:r>
              <a:rPr lang="en-US" sz="2400" dirty="0" smtClean="0">
                <a:cs typeface="B Homa" panose="00000400000000000000" pitchFamily="2" charset="-78"/>
              </a:rPr>
              <a:t> </a:t>
            </a:r>
            <a:r>
              <a:rPr lang="fa-IR" sz="2400" dirty="0" smtClean="0">
                <a:cs typeface="B Homa" panose="00000400000000000000" pitchFamily="2" charset="-78"/>
              </a:rPr>
              <a:t> داکلندز به </a:t>
            </a:r>
            <a:r>
              <a:rPr lang="en-US" sz="2400" dirty="0">
                <a:cs typeface="B Homa" panose="00000400000000000000" pitchFamily="2" charset="-78"/>
              </a:rPr>
              <a:t>light </a:t>
            </a:r>
            <a:r>
              <a:rPr lang="en-US" sz="2400" dirty="0" smtClean="0">
                <a:cs typeface="B Homa" panose="00000400000000000000" pitchFamily="2" charset="-78"/>
              </a:rPr>
              <a:t>railway</a:t>
            </a:r>
            <a:r>
              <a:rPr lang="fa-IR" sz="2400" dirty="0">
                <a:cs typeface="B Homa" panose="00000400000000000000" pitchFamily="2" charset="-78"/>
              </a:rPr>
              <a:t>احتمال امتداد دادن  </a:t>
            </a:r>
            <a:endParaRPr lang="fa-IR" sz="2400" dirty="0" smtClean="0">
              <a:cs typeface="B Homa" panose="00000400000000000000" pitchFamily="2" charset="-78"/>
            </a:endParaRPr>
          </a:p>
          <a:p>
            <a:pPr marL="0" lvl="0" indent="0" algn="r">
              <a:buNone/>
            </a:pPr>
            <a:r>
              <a:rPr lang="fa-IR" sz="2400" dirty="0" smtClean="0">
                <a:cs typeface="B Homa" panose="00000400000000000000" pitchFamily="2" charset="-78"/>
              </a:rPr>
              <a:t> بین </a:t>
            </a:r>
            <a:r>
              <a:rPr lang="fa-IR" sz="2400" dirty="0">
                <a:cs typeface="B Homa" panose="00000400000000000000" pitchFamily="2" charset="-78"/>
              </a:rPr>
              <a:t>کاناری وارف، لندن مرکزی و </a:t>
            </a:r>
            <a:r>
              <a:rPr lang="fa-IR" sz="2400" dirty="0" smtClean="0">
                <a:cs typeface="B Homa" panose="00000400000000000000" pitchFamily="2" charset="-78"/>
              </a:rPr>
              <a:t>فرودگاه هیترو </a:t>
            </a:r>
            <a:r>
              <a:rPr lang="en-US" sz="2400" dirty="0" err="1" smtClean="0">
                <a:cs typeface="B Homa" panose="00000400000000000000" pitchFamily="2" charset="-78"/>
              </a:rPr>
              <a:t>crossrail</a:t>
            </a:r>
            <a:r>
              <a:rPr lang="fa-IR" sz="2400" dirty="0" smtClean="0">
                <a:cs typeface="B Homa" panose="00000400000000000000" pitchFamily="2" charset="-78"/>
              </a:rPr>
              <a:t>ارتباط خط اصلی </a:t>
            </a:r>
            <a:r>
              <a:rPr lang="en-US" sz="2400" dirty="0" smtClean="0">
                <a:cs typeface="B Homa" panose="00000400000000000000" pitchFamily="2" charset="-78"/>
              </a:rPr>
              <a:t>    </a:t>
            </a:r>
            <a:endParaRPr lang="fa-IR" sz="2400" dirty="0" smtClean="0">
              <a:cs typeface="B Homa" panose="00000400000000000000" pitchFamily="2" charset="-78"/>
            </a:endParaRPr>
          </a:p>
          <a:p>
            <a:pPr marL="0" lvl="0" indent="0" algn="r">
              <a:buNone/>
            </a:pPr>
            <a:r>
              <a:rPr lang="fa-IR" sz="2400" dirty="0" smtClean="0">
                <a:cs typeface="B Homa" panose="00000400000000000000" pitchFamily="2" charset="-78"/>
              </a:rPr>
              <a:t>در شرق کاناری وارف </a:t>
            </a:r>
            <a:r>
              <a:rPr lang="en-US" sz="2400" dirty="0" smtClean="0">
                <a:cs typeface="B Homa" panose="00000400000000000000" pitchFamily="2" charset="-78"/>
              </a:rPr>
              <a:t> </a:t>
            </a:r>
            <a:r>
              <a:rPr lang="fa-IR" sz="2400" dirty="0" smtClean="0">
                <a:cs typeface="B Homa" panose="00000400000000000000" pitchFamily="2" charset="-78"/>
              </a:rPr>
              <a:t>( تنها قسمت مسکونی پروژه)</a:t>
            </a:r>
            <a:r>
              <a:rPr lang="en-US" sz="2400" dirty="0" smtClean="0">
                <a:cs typeface="B Homa" panose="00000400000000000000" pitchFamily="2" charset="-78"/>
              </a:rPr>
              <a:t>Wood Wharf  </a:t>
            </a:r>
            <a:r>
              <a:rPr lang="fa-IR" sz="2400" dirty="0" smtClean="0">
                <a:cs typeface="B Homa" panose="00000400000000000000" pitchFamily="2" charset="-78"/>
              </a:rPr>
              <a:t>و</a:t>
            </a:r>
            <a:r>
              <a:rPr lang="en-US" sz="2400" dirty="0" smtClean="0">
                <a:cs typeface="B Homa" panose="00000400000000000000" pitchFamily="2" charset="-78"/>
              </a:rPr>
              <a:t> Black wall Basin</a:t>
            </a:r>
            <a:r>
              <a:rPr lang="fa-IR" sz="2400" dirty="0" smtClean="0">
                <a:cs typeface="B Homa" panose="00000400000000000000" pitchFamily="2" charset="-78"/>
              </a:rPr>
              <a:t>توسعه مجدد </a:t>
            </a:r>
          </a:p>
          <a:p>
            <a:pPr marL="0" lvl="0" indent="0" algn="r">
              <a:buNone/>
            </a:pPr>
            <a:r>
              <a:rPr lang="fa-IR" sz="2400" dirty="0" smtClean="0">
                <a:cs typeface="B Homa" panose="00000400000000000000" pitchFamily="2" charset="-78"/>
              </a:rPr>
              <a:t>،</a:t>
            </a:r>
            <a:r>
              <a:rPr lang="en-US" sz="2400" dirty="0" smtClean="0">
                <a:cs typeface="B Homa" panose="00000400000000000000" pitchFamily="2" charset="-78"/>
              </a:rPr>
              <a:t>Riverside South</a:t>
            </a:r>
            <a:r>
              <a:rPr lang="fa-IR" sz="2400" dirty="0" smtClean="0">
                <a:cs typeface="B Homa" panose="00000400000000000000" pitchFamily="2" charset="-78"/>
              </a:rPr>
              <a:t>ساخته شدن آسمان خراش های جدید در کاناری وارف شامل برج های </a:t>
            </a:r>
          </a:p>
          <a:p>
            <a:pPr marL="0" lvl="0" indent="0" algn="r">
              <a:buNone/>
            </a:pPr>
            <a:r>
              <a:rPr lang="en-US" sz="2400" dirty="0" smtClean="0">
                <a:cs typeface="B Homa" panose="00000400000000000000" pitchFamily="2" charset="-78"/>
              </a:rPr>
              <a:t>         </a:t>
            </a:r>
            <a:r>
              <a:rPr lang="fa-IR" sz="2400" dirty="0" smtClean="0">
                <a:cs typeface="B Homa" panose="00000400000000000000" pitchFamily="2" charset="-78"/>
              </a:rPr>
              <a:t>شامل سه برج</a:t>
            </a:r>
            <a:r>
              <a:rPr lang="en-US" sz="2400" dirty="0" smtClean="0">
                <a:cs typeface="B Homa" panose="00000400000000000000" pitchFamily="2" charset="-78"/>
              </a:rPr>
              <a:t>  North Quay </a:t>
            </a:r>
            <a:r>
              <a:rPr lang="fa-IR" sz="2400" dirty="0" smtClean="0">
                <a:cs typeface="B Homa" panose="00000400000000000000" pitchFamily="2" charset="-78"/>
              </a:rPr>
              <a:t>، و پروژه</a:t>
            </a:r>
            <a:r>
              <a:rPr lang="en-US" sz="2400" dirty="0" smtClean="0">
                <a:cs typeface="B Homa" panose="00000400000000000000" pitchFamily="2" charset="-78"/>
              </a:rPr>
              <a:t>Heron Quays West</a:t>
            </a:r>
            <a:r>
              <a:rPr lang="fa-IR" sz="2400" dirty="0" smtClean="0">
                <a:cs typeface="B Homa" panose="00000400000000000000" pitchFamily="2" charset="-78"/>
              </a:rPr>
              <a:t>توسعه دو آسمان خراش </a:t>
            </a:r>
          </a:p>
          <a:p>
            <a:pPr marL="0" lvl="0" indent="0" algn="r">
              <a:buNone/>
            </a:pPr>
            <a:r>
              <a:rPr lang="en-US" sz="2400" b="1" dirty="0">
                <a:latin typeface="Arabic Typesetting" pitchFamily="66" charset="-78"/>
                <a:cs typeface="B Homa" panose="00000400000000000000" pitchFamily="2" charset="-78"/>
              </a:rPr>
              <a:t>WWW.en.wikipedia.org</a:t>
            </a:r>
            <a:endParaRPr lang="fa-IR" sz="2400" b="1" dirty="0">
              <a:cs typeface="B Homa" panose="00000400000000000000" pitchFamily="2" charset="-78"/>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35123" y="4818248"/>
            <a:ext cx="2097206" cy="1572904"/>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22274" y="4818248"/>
            <a:ext cx="2369645" cy="1665930"/>
          </a:xfrm>
          <a:prstGeom prst="rect">
            <a:avLst/>
          </a:prstGeom>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17226" y="4818248"/>
            <a:ext cx="2629229" cy="1532063"/>
          </a:xfrm>
          <a:prstGeom prst="rect">
            <a:avLst/>
          </a:prstGeom>
        </p:spPr>
      </p:pic>
      <p:sp>
        <p:nvSpPr>
          <p:cNvPr id="6" name="TextBox 5"/>
          <p:cNvSpPr txBox="1"/>
          <p:nvPr/>
        </p:nvSpPr>
        <p:spPr>
          <a:xfrm>
            <a:off x="4340602" y="4709654"/>
            <a:ext cx="1859755" cy="369332"/>
          </a:xfrm>
          <a:prstGeom prst="rect">
            <a:avLst/>
          </a:prstGeom>
          <a:noFill/>
        </p:spPr>
        <p:txBody>
          <a:bodyPr wrap="square" rtlCol="0">
            <a:spAutoFit/>
          </a:bodyPr>
          <a:lstStyle/>
          <a:p>
            <a:pPr defTabSz="457200" rtl="0"/>
            <a:r>
              <a:rPr lang="en-US" b="1" dirty="0">
                <a:solidFill>
                  <a:prstClr val="white">
                    <a:lumMod val="95000"/>
                  </a:prstClr>
                </a:solidFill>
                <a:latin typeface="Arabic Typesetting" pitchFamily="66" charset="-78"/>
                <a:cs typeface="Arabic Typesetting" pitchFamily="66" charset="-78"/>
              </a:rPr>
              <a:t>WWW.en.wikipedia.org</a:t>
            </a:r>
            <a:endParaRPr lang="fa-IR" b="1" dirty="0">
              <a:solidFill>
                <a:prstClr val="white">
                  <a:lumMod val="95000"/>
                </a:prstClr>
              </a:solidFill>
              <a:cs typeface="B Kamran" panose="00000400000000000000" pitchFamily="2" charset="-78"/>
            </a:endParaRPr>
          </a:p>
        </p:txBody>
      </p:sp>
      <p:sp>
        <p:nvSpPr>
          <p:cNvPr id="8" name="TextBox 7"/>
          <p:cNvSpPr txBox="1"/>
          <p:nvPr/>
        </p:nvSpPr>
        <p:spPr>
          <a:xfrm>
            <a:off x="6765384" y="4807207"/>
            <a:ext cx="2094430" cy="369332"/>
          </a:xfrm>
          <a:prstGeom prst="rect">
            <a:avLst/>
          </a:prstGeom>
          <a:noFill/>
        </p:spPr>
        <p:txBody>
          <a:bodyPr wrap="square" rtlCol="0">
            <a:spAutoFit/>
          </a:bodyPr>
          <a:lstStyle/>
          <a:p>
            <a:pPr defTabSz="457200" rtl="0"/>
            <a:r>
              <a:rPr lang="en-US" b="1" dirty="0">
                <a:solidFill>
                  <a:prstClr val="white">
                    <a:lumMod val="95000"/>
                  </a:prstClr>
                </a:solidFill>
                <a:latin typeface="Arabic Typesetting" pitchFamily="66" charset="-78"/>
                <a:cs typeface="Arabic Typesetting" pitchFamily="66" charset="-78"/>
              </a:rPr>
              <a:t>WWW.en.wikipedia.org</a:t>
            </a:r>
            <a:endParaRPr lang="fa-IR" b="1" dirty="0">
              <a:solidFill>
                <a:prstClr val="white">
                  <a:lumMod val="95000"/>
                </a:prstClr>
              </a:solidFill>
              <a:cs typeface="B Kamran" panose="00000400000000000000" pitchFamily="2" charset="-78"/>
            </a:endParaRPr>
          </a:p>
        </p:txBody>
      </p:sp>
      <p:sp>
        <p:nvSpPr>
          <p:cNvPr id="9" name="TextBox 8"/>
          <p:cNvSpPr txBox="1"/>
          <p:nvPr/>
        </p:nvSpPr>
        <p:spPr>
          <a:xfrm>
            <a:off x="1164940" y="6114846"/>
            <a:ext cx="1767389" cy="369332"/>
          </a:xfrm>
          <a:prstGeom prst="rect">
            <a:avLst/>
          </a:prstGeom>
          <a:noFill/>
        </p:spPr>
        <p:txBody>
          <a:bodyPr wrap="square" rtlCol="0">
            <a:spAutoFit/>
          </a:bodyPr>
          <a:lstStyle/>
          <a:p>
            <a:pPr defTabSz="457200" rtl="0"/>
            <a:r>
              <a:rPr lang="en-US" b="1" dirty="0">
                <a:solidFill>
                  <a:prstClr val="white">
                    <a:lumMod val="95000"/>
                  </a:prstClr>
                </a:solidFill>
                <a:latin typeface="Arabic Typesetting" pitchFamily="66" charset="-78"/>
                <a:cs typeface="Arabic Typesetting" pitchFamily="66" charset="-78"/>
              </a:rPr>
              <a:t>WWW.en.wikipedia.org</a:t>
            </a:r>
            <a:endParaRPr lang="fa-IR" b="1" dirty="0">
              <a:solidFill>
                <a:prstClr val="white">
                  <a:lumMod val="95000"/>
                </a:prstClr>
              </a:solidFill>
              <a:cs typeface="B Kamran" panose="00000400000000000000" pitchFamily="2" charset="-78"/>
            </a:endParaRPr>
          </a:p>
        </p:txBody>
      </p:sp>
    </p:spTree>
    <p:extLst>
      <p:ext uri="{BB962C8B-B14F-4D97-AF65-F5344CB8AC3E}">
        <p14:creationId xmlns:p14="http://schemas.microsoft.com/office/powerpoint/2010/main" val="26612276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36843" y="345342"/>
            <a:ext cx="3275013" cy="672427"/>
          </a:xfrm>
        </p:spPr>
        <p:txBody>
          <a:bodyPr>
            <a:noAutofit/>
          </a:bodyPr>
          <a:lstStyle/>
          <a:p>
            <a:pPr algn="r"/>
            <a:r>
              <a:rPr lang="fa-IR" sz="3200" b="1" dirty="0">
                <a:effectLst>
                  <a:outerShdw blurRad="38100" dist="38100" dir="2700000" algn="tl">
                    <a:srgbClr val="000000">
                      <a:alpha val="43137"/>
                    </a:srgbClr>
                  </a:outerShdw>
                </a:effectLst>
                <a:cs typeface="B Homa" panose="00000400000000000000" pitchFamily="2" charset="-78"/>
              </a:rPr>
              <a:t>معماری کاناری </a:t>
            </a:r>
            <a:r>
              <a:rPr lang="fa-IR" sz="3200" b="1" dirty="0" smtClean="0">
                <a:effectLst>
                  <a:outerShdw blurRad="38100" dist="38100" dir="2700000" algn="tl">
                    <a:srgbClr val="000000">
                      <a:alpha val="43137"/>
                    </a:srgbClr>
                  </a:outerShdw>
                </a:effectLst>
                <a:cs typeface="B Homa" panose="00000400000000000000" pitchFamily="2" charset="-78"/>
              </a:rPr>
              <a:t>وارف</a:t>
            </a:r>
            <a:endParaRPr lang="en-US" sz="3200" b="1" dirty="0">
              <a:effectLst>
                <a:outerShdw blurRad="38100" dist="38100" dir="2700000" algn="tl">
                  <a:srgbClr val="000000">
                    <a:alpha val="43137"/>
                  </a:srgbClr>
                </a:outerShdw>
              </a:effectLst>
              <a:cs typeface="B Homa" panose="00000400000000000000" pitchFamily="2" charset="-78"/>
            </a:endParaRPr>
          </a:p>
        </p:txBody>
      </p:sp>
      <p:sp>
        <p:nvSpPr>
          <p:cNvPr id="3" name="Content Placeholder 2"/>
          <p:cNvSpPr>
            <a:spLocks noGrp="1"/>
          </p:cNvSpPr>
          <p:nvPr>
            <p:ph idx="1"/>
          </p:nvPr>
        </p:nvSpPr>
        <p:spPr>
          <a:xfrm>
            <a:off x="3542654" y="1203441"/>
            <a:ext cx="7524823" cy="5235860"/>
          </a:xfrm>
        </p:spPr>
        <p:txBody>
          <a:bodyPr>
            <a:normAutofit fontScale="92500" lnSpcReduction="20000"/>
          </a:bodyPr>
          <a:lstStyle/>
          <a:p>
            <a:pPr marL="0" indent="0" algn="just" rtl="1">
              <a:buNone/>
            </a:pPr>
            <a:r>
              <a:rPr lang="fa-IR" sz="2400" dirty="0">
                <a:cs typeface="B Homa" panose="00000400000000000000" pitchFamily="2" charset="-78"/>
              </a:rPr>
              <a:t>معماری ساختمان ها به عنوان «کلاسیک پست مدرن»توصیف شده است.مهمترین مصالح ساختمانی عبارتند از:مرمر،،آهن و شیشه.وحدت </a:t>
            </a:r>
            <a:r>
              <a:rPr lang="fa-IR" sz="2400" dirty="0" smtClean="0">
                <a:cs typeface="B Homa" panose="00000400000000000000" pitchFamily="2" charset="-78"/>
              </a:rPr>
              <a:t>طراحی با </a:t>
            </a:r>
            <a:r>
              <a:rPr lang="fa-IR" sz="2400" dirty="0">
                <a:cs typeface="B Homa" panose="00000400000000000000" pitchFamily="2" charset="-78"/>
              </a:rPr>
              <a:t>کنج گرد برج ها در ورودی میدان ها،نمای سه گوش ورودی ها روبه روی تایمز،شبکه شطرنجی پنجره ها و عقب نشینی طبقه بالا (زیر </a:t>
            </a:r>
            <a:r>
              <a:rPr lang="fa-IR" sz="2400" dirty="0" smtClean="0">
                <a:cs typeface="B Homa" panose="00000400000000000000" pitchFamily="2" charset="-78"/>
              </a:rPr>
              <a:t>سقف)تحقق </a:t>
            </a:r>
            <a:r>
              <a:rPr lang="fa-IR" sz="2400" dirty="0">
                <a:cs typeface="B Homa" panose="00000400000000000000" pitchFamily="2" charset="-78"/>
              </a:rPr>
              <a:t>پیدا </a:t>
            </a:r>
            <a:r>
              <a:rPr lang="fa-IR" sz="2400" dirty="0" smtClean="0">
                <a:cs typeface="B Homa" panose="00000400000000000000" pitchFamily="2" charset="-78"/>
              </a:rPr>
              <a:t>میکند.</a:t>
            </a:r>
          </a:p>
          <a:p>
            <a:pPr marL="0" indent="0" algn="just" rtl="1">
              <a:buNone/>
            </a:pPr>
            <a:r>
              <a:rPr lang="fa-IR" sz="2400" dirty="0">
                <a:cs typeface="B Homa" panose="00000400000000000000" pitchFamily="2" charset="-78"/>
              </a:rPr>
              <a:t>ساختمان ها توسط متخصصان جهانی حرفه معماری مانند کوهن پدرسون فاکس،آی.ام.پی.،تروتن مکاسلان سزار پلی طراحی شد.المپیا و یورک </a:t>
            </a:r>
            <a:r>
              <a:rPr lang="fa-IR" sz="2400" dirty="0" smtClean="0">
                <a:cs typeface="B Homa" panose="00000400000000000000" pitchFamily="2" charset="-78"/>
              </a:rPr>
              <a:t>ازپلی </a:t>
            </a:r>
            <a:r>
              <a:rPr lang="fa-IR" sz="2400" dirty="0">
                <a:cs typeface="B Homa" panose="00000400000000000000" pitchFamily="2" charset="-78"/>
              </a:rPr>
              <a:t>(که معمار مرکز تجارت جهانی در بتری پارک سیتی بود)خواستند که ساختمان کلیدی وان کانادا اسکوئر را که یکی از سه برج شاخص بوده و </a:t>
            </a:r>
            <a:r>
              <a:rPr lang="fa-IR" sz="2400" dirty="0" smtClean="0">
                <a:cs typeface="B Homa" panose="00000400000000000000" pitchFamily="2" charset="-78"/>
              </a:rPr>
              <a:t>از </a:t>
            </a:r>
            <a:r>
              <a:rPr lang="fa-IR" sz="2400" dirty="0">
                <a:cs typeface="B Homa" panose="00000400000000000000" pitchFamily="2" charset="-78"/>
              </a:rPr>
              <a:t>دور قابل رویت خواهد بود،طراحی </a:t>
            </a:r>
            <a:r>
              <a:rPr lang="fa-IR" sz="2400" dirty="0" smtClean="0">
                <a:cs typeface="B Homa" panose="00000400000000000000" pitchFamily="2" charset="-78"/>
              </a:rPr>
              <a:t>کند. </a:t>
            </a:r>
          </a:p>
          <a:p>
            <a:pPr marL="0" indent="0" algn="just" rtl="1">
              <a:buNone/>
            </a:pPr>
            <a:r>
              <a:rPr lang="fa-IR" sz="2400" dirty="0">
                <a:latin typeface="Arabic Typesetting" pitchFamily="66" charset="-78"/>
                <a:cs typeface="B Homa" panose="00000400000000000000" pitchFamily="2" charset="-78"/>
              </a:rPr>
              <a:t>   کنترل های طراحی موجب شد که کاناری وارف نسبت به بسیاری از معماری های دهه 1990 از درخشندگی چندانی برخوردار نباشد. </a:t>
            </a:r>
            <a:endParaRPr lang="fa-IR" sz="2400" dirty="0">
              <a:cs typeface="B Homa" panose="00000400000000000000" pitchFamily="2" charset="-78"/>
            </a:endParaRPr>
          </a:p>
          <a:p>
            <a:pPr marL="0" indent="0" algn="just" rtl="1">
              <a:buNone/>
            </a:pPr>
            <a:r>
              <a:rPr lang="fa-IR" sz="2400" dirty="0">
                <a:cs typeface="B Homa" panose="00000400000000000000" pitchFamily="2" charset="-78"/>
              </a:rPr>
              <a:t> یکی از تفاوت های بارز طراحی شهری بین کاناری وارف و لودفانس این است که در اینجا ساختمان ها دارای آدرس خیابانی اند و بنابر این میتوان </a:t>
            </a:r>
            <a:r>
              <a:rPr lang="fa-IR" sz="2400" dirty="0" smtClean="0">
                <a:cs typeface="B Homa" panose="00000400000000000000" pitchFamily="2" charset="-78"/>
              </a:rPr>
              <a:t>از </a:t>
            </a:r>
            <a:r>
              <a:rPr lang="fa-IR" sz="2400" dirty="0">
                <a:cs typeface="B Homa" panose="00000400000000000000" pitchFamily="2" charset="-78"/>
              </a:rPr>
              <a:t>خیابان به آن ها دسترسی پیدا کرد.در لودفانس مناطق مخصوص عبور عابر پیاده اغلب از یکدیگر غیر قابل تشخیص اند</a:t>
            </a:r>
            <a:r>
              <a:rPr lang="fa-IR" sz="2400" dirty="0" smtClean="0">
                <a:cs typeface="B Homa" panose="00000400000000000000" pitchFamily="2" charset="-78"/>
              </a:rPr>
              <a:t>.</a:t>
            </a:r>
          </a:p>
          <a:p>
            <a:pPr marL="0" indent="0" algn="just" rtl="1">
              <a:buNone/>
            </a:pPr>
            <a:r>
              <a:rPr lang="fa-IR" sz="2400" dirty="0" smtClean="0">
                <a:cs typeface="B Homa" panose="00000400000000000000" pitchFamily="2" charset="-78"/>
              </a:rPr>
              <a:t>(طراحی شهری،گونه شناسی رویه ها و طرح ها،جان لنگ،1391،ص 300 )</a:t>
            </a:r>
            <a:endParaRPr lang="en-US" sz="2400" dirty="0">
              <a:cs typeface="B Homa" panose="00000400000000000000" pitchFamily="2" charset="-78"/>
            </a:endParaRP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2369" y="1495923"/>
            <a:ext cx="2292295" cy="3383573"/>
          </a:xfrm>
          <a:prstGeom prst="rect">
            <a:avLst/>
          </a:prstGeom>
        </p:spPr>
      </p:pic>
      <p:sp>
        <p:nvSpPr>
          <p:cNvPr id="5" name="TextBox 4"/>
          <p:cNvSpPr txBox="1"/>
          <p:nvPr/>
        </p:nvSpPr>
        <p:spPr>
          <a:xfrm>
            <a:off x="280563" y="1495923"/>
            <a:ext cx="1951629" cy="369332"/>
          </a:xfrm>
          <a:prstGeom prst="rect">
            <a:avLst/>
          </a:prstGeom>
          <a:noFill/>
        </p:spPr>
        <p:txBody>
          <a:bodyPr wrap="square" rtlCol="0">
            <a:spAutoFit/>
          </a:bodyPr>
          <a:lstStyle/>
          <a:p>
            <a:pPr defTabSz="457200" rtl="0"/>
            <a:r>
              <a:rPr lang="en-US" b="1" dirty="0">
                <a:solidFill>
                  <a:prstClr val="white">
                    <a:lumMod val="95000"/>
                  </a:prstClr>
                </a:solidFill>
                <a:latin typeface="Arabic Typesetting" pitchFamily="66" charset="-78"/>
                <a:cs typeface="Arabic Typesetting" pitchFamily="66" charset="-78"/>
              </a:rPr>
              <a:t>WWW.en.wikipedia.org</a:t>
            </a:r>
            <a:endParaRPr lang="fa-IR" b="1" dirty="0">
              <a:solidFill>
                <a:prstClr val="white">
                  <a:lumMod val="95000"/>
                </a:prstClr>
              </a:solidFill>
              <a:cs typeface="B Kamran" panose="00000400000000000000" pitchFamily="2" charset="-78"/>
            </a:endParaRPr>
          </a:p>
        </p:txBody>
      </p:sp>
    </p:spTree>
    <p:extLst>
      <p:ext uri="{BB962C8B-B14F-4D97-AF65-F5344CB8AC3E}">
        <p14:creationId xmlns:p14="http://schemas.microsoft.com/office/powerpoint/2010/main" val="2738354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0" y="553141"/>
            <a:ext cx="4865711" cy="563245"/>
          </a:xfrm>
        </p:spPr>
        <p:txBody>
          <a:bodyPr>
            <a:normAutofit fontScale="90000"/>
          </a:bodyPr>
          <a:lstStyle/>
          <a:p>
            <a:pPr algn="r"/>
            <a:r>
              <a:rPr lang="fa-IR" sz="4400" b="1" dirty="0">
                <a:effectLst>
                  <a:outerShdw blurRad="38100" dist="38100" dir="2700000" algn="tl">
                    <a:srgbClr val="000000">
                      <a:alpha val="43137"/>
                    </a:srgbClr>
                  </a:outerShdw>
                </a:effectLst>
                <a:cs typeface="B Homa" panose="00000400000000000000" pitchFamily="2" charset="-78"/>
              </a:rPr>
              <a:t>ارزیابی طرح کاناری </a:t>
            </a:r>
            <a:r>
              <a:rPr lang="fa-IR" sz="4400" b="1" dirty="0" smtClean="0">
                <a:effectLst>
                  <a:outerShdw blurRad="38100" dist="38100" dir="2700000" algn="tl">
                    <a:srgbClr val="000000">
                      <a:alpha val="43137"/>
                    </a:srgbClr>
                  </a:outerShdw>
                </a:effectLst>
                <a:cs typeface="B Homa" panose="00000400000000000000" pitchFamily="2" charset="-78"/>
              </a:rPr>
              <a:t>وارف</a:t>
            </a:r>
            <a:endParaRPr lang="en-US" dirty="0">
              <a:effectLst>
                <a:outerShdw blurRad="38100" dist="38100" dir="2700000" algn="tl">
                  <a:srgbClr val="000000">
                    <a:alpha val="43137"/>
                  </a:srgbClr>
                </a:outerShdw>
              </a:effectLst>
              <a:cs typeface="B Homa" panose="00000400000000000000" pitchFamily="2" charset="-78"/>
            </a:endParaRPr>
          </a:p>
        </p:txBody>
      </p:sp>
      <p:sp>
        <p:nvSpPr>
          <p:cNvPr id="3" name="Content Placeholder 2"/>
          <p:cNvSpPr>
            <a:spLocks noGrp="1"/>
          </p:cNvSpPr>
          <p:nvPr>
            <p:ph idx="1"/>
          </p:nvPr>
        </p:nvSpPr>
        <p:spPr>
          <a:xfrm>
            <a:off x="745588" y="1257063"/>
            <a:ext cx="9606523" cy="5208895"/>
          </a:xfrm>
        </p:spPr>
        <p:txBody>
          <a:bodyPr>
            <a:normAutofit fontScale="92500" lnSpcReduction="10000"/>
          </a:bodyPr>
          <a:lstStyle/>
          <a:p>
            <a:pPr marL="0" indent="0" algn="just" rtl="1">
              <a:buNone/>
            </a:pPr>
            <a:r>
              <a:rPr lang="fa-IR" sz="2400" dirty="0">
                <a:cs typeface="B Homa" panose="00000400000000000000" pitchFamily="2" charset="-78"/>
              </a:rPr>
              <a:t>پروژه هم مورد انتقاد قرار گرفته است و هم تحسین شده است.</a:t>
            </a:r>
          </a:p>
          <a:p>
            <a:pPr marL="0" indent="0" algn="just" rtl="1">
              <a:buNone/>
            </a:pPr>
            <a:r>
              <a:rPr lang="fa-IR" sz="2400" b="1" dirty="0">
                <a:cs typeface="B Homa" panose="00000400000000000000" pitchFamily="2" charset="-78"/>
              </a:rPr>
              <a:t>نقد</a:t>
            </a:r>
            <a:r>
              <a:rPr lang="fa-IR" sz="2400" b="1" dirty="0" smtClean="0">
                <a:cs typeface="B Homa" panose="00000400000000000000" pitchFamily="2" charset="-78"/>
              </a:rPr>
              <a:t>:</a:t>
            </a:r>
          </a:p>
          <a:p>
            <a:pPr marL="0" indent="0" algn="just" rtl="1">
              <a:buNone/>
            </a:pPr>
            <a:r>
              <a:rPr lang="fa-IR" sz="2400" dirty="0">
                <a:cs typeface="B Homa" panose="00000400000000000000" pitchFamily="2" charset="-78"/>
              </a:rPr>
              <a:t>عدم توجه به زیرساخت های مورد نیاز برای کارکنان به ویژه در زمینه حمل و نقل عمومی ،به شدت مورد انتقاد همه واقع شده است .</a:t>
            </a:r>
          </a:p>
          <a:p>
            <a:pPr marL="0" indent="0" algn="just" rtl="1">
              <a:buNone/>
            </a:pPr>
            <a:r>
              <a:rPr lang="fa-IR" sz="2400" dirty="0">
                <a:cs typeface="B Homa" panose="00000400000000000000" pitchFamily="2" charset="-78"/>
              </a:rPr>
              <a:t> برقراری ارتباط مستقیم با فرودگاه هیثرو و ایستگاه خیابان لیور پول همچنان در حد پیشنهاد باقی مانده </a:t>
            </a:r>
            <a:r>
              <a:rPr lang="fa-IR" sz="2400" dirty="0" smtClean="0">
                <a:cs typeface="B Homa" panose="00000400000000000000" pitchFamily="2" charset="-78"/>
              </a:rPr>
              <a:t>است.</a:t>
            </a:r>
          </a:p>
          <a:p>
            <a:pPr marL="0" indent="0" algn="just" rtl="1">
              <a:buNone/>
            </a:pPr>
            <a:r>
              <a:rPr lang="fa-IR" sz="2400" dirty="0">
                <a:cs typeface="B Homa" panose="00000400000000000000" pitchFamily="2" charset="-78"/>
              </a:rPr>
              <a:t>علاوه بر این پیشنهادی هم برای احداث یک ارتباط مونو ریلی به مرکز شهر ارائه شده است</a:t>
            </a:r>
            <a:r>
              <a:rPr lang="fa-IR" sz="2400" dirty="0" smtClean="0">
                <a:cs typeface="B Homa" panose="00000400000000000000" pitchFamily="2" charset="-78"/>
              </a:rPr>
              <a:t>.</a:t>
            </a:r>
          </a:p>
          <a:p>
            <a:pPr marL="0" indent="0" algn="just" rtl="1">
              <a:buNone/>
            </a:pPr>
            <a:r>
              <a:rPr lang="fa-IR" sz="2400" dirty="0">
                <a:cs typeface="B Homa" panose="00000400000000000000" pitchFamily="2" charset="-78"/>
              </a:rPr>
              <a:t>پروژه کاناری وارف به دلیل معماری و تزئینات متوسط ،بی ارزش و از نظر تبادل هوا،بسته بودن آن مورد انتقاد قرار گرفته است.به طور غیر منصفانه ای به عنوان«تجلی معماری تاچریزم»آن را رد میکنند.البته پروژه مسائلی هم دارد</a:t>
            </a:r>
            <a:r>
              <a:rPr lang="fa-IR" sz="2400" dirty="0" smtClean="0">
                <a:cs typeface="B Homa" panose="00000400000000000000" pitchFamily="2" charset="-78"/>
              </a:rPr>
              <a:t>.</a:t>
            </a:r>
          </a:p>
          <a:p>
            <a:pPr marL="0" indent="0" algn="just" rtl="1">
              <a:buNone/>
            </a:pPr>
            <a:r>
              <a:rPr lang="fa-IR" sz="2400" dirty="0" smtClean="0">
                <a:cs typeface="B Homa" panose="00000400000000000000" pitchFamily="2" charset="-78"/>
              </a:rPr>
              <a:t>تک فرهنگی ادارات که باعث می شود ساختمان از مشکلات اجتماعی مردم اطراف جدا بیفتد نیز نظر منفی دیگری است که ارائه شده است</a:t>
            </a:r>
            <a:r>
              <a:rPr lang="fa-IR" sz="2400" dirty="0">
                <a:cs typeface="B Homa" panose="00000400000000000000" pitchFamily="2" charset="-78"/>
              </a:rPr>
              <a:t>. همچنین کسانی که در بیرون پروژه کاناری وارف قرار دارند،آن را یک ملک خصوصی می دانند. </a:t>
            </a:r>
            <a:endParaRPr lang="fa-IR" sz="2400" dirty="0" smtClean="0">
              <a:cs typeface="B Homa" panose="00000400000000000000" pitchFamily="2" charset="-78"/>
            </a:endParaRPr>
          </a:p>
          <a:p>
            <a:pPr marL="0" indent="0" algn="just" rtl="1">
              <a:buNone/>
            </a:pPr>
            <a:r>
              <a:rPr lang="fa-IR" sz="2400" dirty="0" smtClean="0">
                <a:cs typeface="B Homa" panose="00000400000000000000" pitchFamily="2" charset="-78"/>
              </a:rPr>
              <a:t>(طراحی شهری،گونه شناسی رویه ها و طرح ها،جان لنگ،1391،ص 300 )</a:t>
            </a:r>
            <a:endParaRPr lang="fa-IR" sz="2400" dirty="0">
              <a:cs typeface="B Homa" panose="00000400000000000000" pitchFamily="2" charset="-78"/>
            </a:endParaRPr>
          </a:p>
          <a:p>
            <a:pPr marL="0" indent="0" algn="r">
              <a:buNone/>
            </a:pPr>
            <a:endParaRPr lang="fa-IR" dirty="0">
              <a:cs typeface="B Homa" panose="00000400000000000000" pitchFamily="2" charset="-78"/>
            </a:endParaRPr>
          </a:p>
          <a:p>
            <a:pPr marL="0" indent="0" algn="r">
              <a:buNone/>
            </a:pPr>
            <a:endParaRPr lang="fa-IR" dirty="0">
              <a:cs typeface="B Homa" panose="00000400000000000000" pitchFamily="2" charset="-78"/>
            </a:endParaRPr>
          </a:p>
        </p:txBody>
      </p:sp>
    </p:spTree>
    <p:extLst>
      <p:ext uri="{BB962C8B-B14F-4D97-AF65-F5344CB8AC3E}">
        <p14:creationId xmlns:p14="http://schemas.microsoft.com/office/powerpoint/2010/main" val="3303813800"/>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08745" y="506815"/>
            <a:ext cx="7128892" cy="5679210"/>
          </a:xfrm>
        </p:spPr>
        <p:txBody>
          <a:bodyPr/>
          <a:lstStyle/>
          <a:p>
            <a:pPr marL="0" indent="0" algn="r">
              <a:buNone/>
            </a:pPr>
            <a:r>
              <a:rPr lang="fa-IR" sz="4000" b="1" dirty="0">
                <a:effectLst>
                  <a:outerShdw blurRad="38100" dist="38100" dir="2700000" algn="tl">
                    <a:srgbClr val="000000">
                      <a:alpha val="43137"/>
                    </a:srgbClr>
                  </a:outerShdw>
                </a:effectLst>
                <a:cs typeface="B Homa" panose="00000400000000000000" pitchFamily="2" charset="-78"/>
              </a:rPr>
              <a:t>نکات </a:t>
            </a:r>
            <a:r>
              <a:rPr lang="fa-IR" sz="4000" b="1" dirty="0" smtClean="0">
                <a:effectLst>
                  <a:outerShdw blurRad="38100" dist="38100" dir="2700000" algn="tl">
                    <a:srgbClr val="000000">
                      <a:alpha val="43137"/>
                    </a:srgbClr>
                  </a:outerShdw>
                </a:effectLst>
                <a:cs typeface="B Homa" panose="00000400000000000000" pitchFamily="2" charset="-78"/>
              </a:rPr>
              <a:t>مثبت</a:t>
            </a:r>
          </a:p>
          <a:p>
            <a:pPr marL="0" indent="0" algn="r">
              <a:buNone/>
            </a:pPr>
            <a:endParaRPr lang="fa-IR" sz="4000" b="1" dirty="0">
              <a:effectLst>
                <a:outerShdw blurRad="38100" dist="38100" dir="2700000" algn="tl">
                  <a:srgbClr val="000000">
                    <a:alpha val="43137"/>
                  </a:srgbClr>
                </a:outerShdw>
              </a:effectLst>
              <a:cs typeface="B Homa" panose="00000400000000000000" pitchFamily="2" charset="-78"/>
            </a:endParaRPr>
          </a:p>
          <a:p>
            <a:pPr marL="0" indent="0" algn="r">
              <a:buNone/>
            </a:pPr>
            <a:r>
              <a:rPr lang="fa-IR" sz="2400" dirty="0">
                <a:cs typeface="B Homa" panose="00000400000000000000" pitchFamily="2" charset="-78"/>
              </a:rPr>
              <a:t>از طرح جامع به واسطه کیفیت منظرسازی تعریف شده است.</a:t>
            </a:r>
          </a:p>
          <a:p>
            <a:pPr marL="0" indent="0" algn="r">
              <a:buNone/>
            </a:pPr>
            <a:r>
              <a:rPr lang="fa-IR" sz="2400" dirty="0" smtClean="0">
                <a:cs typeface="B Homa" panose="00000400000000000000" pitchFamily="2" charset="-78"/>
              </a:rPr>
              <a:t>شخصیت </a:t>
            </a:r>
            <a:r>
              <a:rPr lang="fa-IR" sz="2400" dirty="0">
                <a:cs typeface="B Homa" panose="00000400000000000000" pitchFamily="2" charset="-78"/>
              </a:rPr>
              <a:t>فردی ساختمان هایی که توسط معماران مختلف طراحی </a:t>
            </a:r>
            <a:r>
              <a:rPr lang="fa-IR" sz="2400" dirty="0" smtClean="0">
                <a:cs typeface="B Homa" panose="00000400000000000000" pitchFamily="2" charset="-78"/>
              </a:rPr>
              <a:t>شده( یعنی کیفیت طراحی شهری هماهنگ آن ) </a:t>
            </a:r>
            <a:r>
              <a:rPr lang="fa-IR" sz="2400" dirty="0">
                <a:cs typeface="B Homa" panose="00000400000000000000" pitchFamily="2" charset="-78"/>
              </a:rPr>
              <a:t>دستاورد </a:t>
            </a:r>
            <a:endParaRPr lang="fa-IR" sz="2400" dirty="0" smtClean="0">
              <a:cs typeface="B Homa" panose="00000400000000000000" pitchFamily="2" charset="-78"/>
            </a:endParaRPr>
          </a:p>
          <a:p>
            <a:pPr marL="0" indent="0" algn="r">
              <a:buNone/>
            </a:pPr>
            <a:r>
              <a:rPr lang="fa-IR" sz="2400" dirty="0" smtClean="0">
                <a:cs typeface="B Homa" panose="00000400000000000000" pitchFamily="2" charset="-78"/>
              </a:rPr>
              <a:t>ارزشمندی </a:t>
            </a:r>
            <a:r>
              <a:rPr lang="fa-IR" sz="2400" dirty="0">
                <a:cs typeface="B Homa" panose="00000400000000000000" pitchFamily="2" charset="-78"/>
              </a:rPr>
              <a:t>است.</a:t>
            </a:r>
          </a:p>
          <a:p>
            <a:pPr marL="0" indent="0" algn="r">
              <a:buNone/>
            </a:pPr>
            <a:r>
              <a:rPr lang="fa-IR" sz="2400" dirty="0">
                <a:cs typeface="B Homa" panose="00000400000000000000" pitchFamily="2" charset="-78"/>
              </a:rPr>
              <a:t>به نظر میرسد </a:t>
            </a:r>
            <a:r>
              <a:rPr lang="fa-IR" sz="2400" dirty="0" smtClean="0">
                <a:cs typeface="B Homa" panose="00000400000000000000" pitchFamily="2" charset="-78"/>
              </a:rPr>
              <a:t>پروژه در </a:t>
            </a:r>
            <a:r>
              <a:rPr lang="fa-IR" sz="2400" dirty="0">
                <a:cs typeface="B Homa" panose="00000400000000000000" pitchFamily="2" charset="-78"/>
              </a:rPr>
              <a:t>هدف اصلی خود که کم کردن،و نه حذف،فشار بر روی شهر مرکزی(سیتی)باشد ،موفق بوده </a:t>
            </a:r>
            <a:r>
              <a:rPr lang="fa-IR" sz="2400" dirty="0" smtClean="0">
                <a:cs typeface="B Homa" panose="00000400000000000000" pitchFamily="2" charset="-78"/>
              </a:rPr>
              <a:t>است.</a:t>
            </a:r>
          </a:p>
          <a:p>
            <a:pPr marL="0" indent="0" algn="r">
              <a:buNone/>
            </a:pPr>
            <a:r>
              <a:rPr lang="fa-IR" sz="2400" dirty="0" smtClean="0">
                <a:cs typeface="B Homa" panose="00000400000000000000" pitchFamily="2" charset="-78"/>
              </a:rPr>
              <a:t>(طراحی شهری،گونه شناسی رویه ها و طرح ها،جان لنگ،1391،ص 302 )</a:t>
            </a:r>
            <a:endParaRPr lang="en-US" sz="2400" dirty="0">
              <a:cs typeface="B Homa" panose="00000400000000000000" pitchFamily="2" charset="-7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1981750"/>
            <a:ext cx="3792912" cy="3004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81626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511682"/>
            <a:ext cx="12192000" cy="6303925"/>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733952"/>
            <a:ext cx="12192000" cy="6124048"/>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733187"/>
            <a:ext cx="12192000" cy="6086650"/>
          </a:xfrm>
          <a:prstGeom prst="rect">
            <a:avLst/>
          </a:prstGeom>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618560"/>
            <a:ext cx="12192000" cy="6199162"/>
          </a:xfrm>
          <a:prstGeom prst="rect">
            <a:avLst/>
          </a:prstGeom>
        </p:spPr>
      </p:pic>
      <p:pic>
        <p:nvPicPr>
          <p:cNvPr id="8" name="Picture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 y="616158"/>
            <a:ext cx="12229571" cy="6199450"/>
          </a:xfrm>
          <a:prstGeom prst="rect">
            <a:avLst/>
          </a:prstGeom>
        </p:spPr>
      </p:pic>
      <p:pic>
        <p:nvPicPr>
          <p:cNvPr id="9" name="Picture 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610631"/>
            <a:ext cx="12229571" cy="6114786"/>
          </a:xfrm>
          <a:prstGeom prst="rect">
            <a:avLst/>
          </a:prstGeom>
        </p:spPr>
      </p:pic>
      <p:pic>
        <p:nvPicPr>
          <p:cNvPr id="10" name="Picture 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0" y="568958"/>
            <a:ext cx="12219213" cy="6156459"/>
          </a:xfrm>
          <a:prstGeom prst="rect">
            <a:avLst/>
          </a:prstGeom>
        </p:spPr>
      </p:pic>
      <p:pic>
        <p:nvPicPr>
          <p:cNvPr id="11" name="Picture 10"/>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 y="696480"/>
            <a:ext cx="12187429" cy="6178875"/>
          </a:xfrm>
          <a:prstGeom prst="rect">
            <a:avLst/>
          </a:prstGeom>
        </p:spPr>
      </p:pic>
      <p:sp>
        <p:nvSpPr>
          <p:cNvPr id="3" name="Content Placeholder 2"/>
          <p:cNvSpPr>
            <a:spLocks noGrp="1"/>
          </p:cNvSpPr>
          <p:nvPr>
            <p:ph idx="1"/>
          </p:nvPr>
        </p:nvSpPr>
        <p:spPr>
          <a:xfrm>
            <a:off x="0" y="-19082"/>
            <a:ext cx="12192000" cy="829616"/>
          </a:xfrm>
          <a:solidFill>
            <a:schemeClr val="accent3">
              <a:lumMod val="75000"/>
            </a:schemeClr>
          </a:solidFill>
        </p:spPr>
        <p:txBody>
          <a:bodyPr/>
          <a:lstStyle/>
          <a:p>
            <a:pPr marL="0" indent="0" algn="r">
              <a:buNone/>
            </a:pPr>
            <a:r>
              <a:rPr lang="fa-IR" sz="4000" b="1" dirty="0" smtClean="0">
                <a:effectLst>
                  <a:outerShdw blurRad="38100" dist="38100" dir="2700000" algn="tl">
                    <a:srgbClr val="000000">
                      <a:alpha val="43137"/>
                    </a:srgbClr>
                  </a:outerShdw>
                </a:effectLst>
                <a:cs typeface="B Homa" panose="00000400000000000000" pitchFamily="2" charset="-78"/>
              </a:rPr>
              <a:t>دیدهای از مجموعه</a:t>
            </a:r>
          </a:p>
        </p:txBody>
      </p:sp>
    </p:spTree>
    <p:extLst>
      <p:ext uri="{BB962C8B-B14F-4D97-AF65-F5344CB8AC3E}">
        <p14:creationId xmlns:p14="http://schemas.microsoft.com/office/powerpoint/2010/main" val="35071445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ppt_x"/>
                                          </p:val>
                                        </p:tav>
                                        <p:tav tm="100000">
                                          <p:val>
                                            <p:strVal val="#ppt_x"/>
                                          </p:val>
                                        </p:tav>
                                      </p:tavLst>
                                    </p:anim>
                                    <p:anim calcmode="lin" valueType="num">
                                      <p:cBhvr additive="base">
                                        <p:cTn id="4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75565" y="351155"/>
            <a:ext cx="1964827" cy="767962"/>
          </a:xfrm>
        </p:spPr>
        <p:txBody>
          <a:bodyPr/>
          <a:lstStyle/>
          <a:p>
            <a:pPr algn="r"/>
            <a:r>
              <a:rPr lang="fa-IR" sz="4000" b="1" dirty="0" smtClean="0">
                <a:cs typeface="B Homa" panose="00000400000000000000" pitchFamily="2" charset="-78"/>
              </a:rPr>
              <a:t>منابع</a:t>
            </a:r>
            <a:endParaRPr lang="en-US" sz="4000" b="1" dirty="0">
              <a:cs typeface="B Homa" panose="00000400000000000000" pitchFamily="2" charset="-78"/>
            </a:endParaRPr>
          </a:p>
        </p:txBody>
      </p:sp>
      <p:sp>
        <p:nvSpPr>
          <p:cNvPr id="3" name="Content Placeholder 2"/>
          <p:cNvSpPr>
            <a:spLocks noGrp="1"/>
          </p:cNvSpPr>
          <p:nvPr>
            <p:ph idx="1"/>
          </p:nvPr>
        </p:nvSpPr>
        <p:spPr>
          <a:xfrm>
            <a:off x="1210788" y="1119117"/>
            <a:ext cx="8915400" cy="3777622"/>
          </a:xfrm>
        </p:spPr>
        <p:txBody>
          <a:bodyPr/>
          <a:lstStyle/>
          <a:p>
            <a:pPr marL="0" indent="0" algn="r">
              <a:buNone/>
            </a:pPr>
            <a:r>
              <a:rPr lang="fa-IR" sz="2400" dirty="0">
                <a:cs typeface="B Homa" panose="00000400000000000000" pitchFamily="2" charset="-78"/>
              </a:rPr>
              <a:t>جان لنگ ,طراحی شهری گونه شناسی رویه ها وروشها ,ترجمه دکتر بحرینی، 1391،  انتشارات دانشگاه </a:t>
            </a:r>
            <a:r>
              <a:rPr lang="fa-IR" sz="2400" dirty="0" smtClean="0">
                <a:cs typeface="B Homa" panose="00000400000000000000" pitchFamily="2" charset="-78"/>
              </a:rPr>
              <a:t>تهران</a:t>
            </a:r>
            <a:endParaRPr lang="fa-IR" dirty="0" smtClean="0">
              <a:cs typeface="B Homa" panose="00000400000000000000" pitchFamily="2" charset="-78"/>
            </a:endParaRPr>
          </a:p>
          <a:p>
            <a:pPr marL="0" indent="0" algn="r">
              <a:buNone/>
            </a:pPr>
            <a:r>
              <a:rPr lang="en-US" sz="1800" b="1" dirty="0" smtClean="0">
                <a:cs typeface="B Homa" panose="00000400000000000000" pitchFamily="2" charset="-78"/>
                <a:hlinkClick r:id="rId2"/>
              </a:rPr>
              <a:t>WWW.en.wikipedia.org</a:t>
            </a:r>
            <a:endParaRPr lang="en-US" sz="1800" b="1" dirty="0" smtClean="0">
              <a:cs typeface="B Homa" panose="00000400000000000000" pitchFamily="2" charset="-78"/>
            </a:endParaRPr>
          </a:p>
          <a:p>
            <a:pPr marL="0" indent="0" algn="r">
              <a:buNone/>
            </a:pPr>
            <a:r>
              <a:rPr lang="en-US" sz="1800" b="1" dirty="0" smtClean="0">
                <a:cs typeface="B Homa" panose="00000400000000000000" pitchFamily="2" charset="-78"/>
              </a:rPr>
              <a:t>Google.com/maps</a:t>
            </a:r>
          </a:p>
          <a:p>
            <a:pPr marL="0" indent="0" algn="r">
              <a:buNone/>
            </a:pPr>
            <a:endParaRPr lang="en-US" sz="1800" b="1" dirty="0" smtClean="0">
              <a:cs typeface="B Homa" panose="00000400000000000000" pitchFamily="2" charset="-78"/>
            </a:endParaRPr>
          </a:p>
          <a:p>
            <a:pPr marL="0" indent="0" algn="r">
              <a:buNone/>
            </a:pPr>
            <a:endParaRPr lang="en-US" sz="2400" b="1" dirty="0">
              <a:cs typeface="B Homa" panose="00000400000000000000" pitchFamily="2" charset="-78"/>
            </a:endParaRPr>
          </a:p>
          <a:p>
            <a:pPr marL="0" indent="0" algn="r">
              <a:buNone/>
            </a:pPr>
            <a:endParaRPr lang="en-US" dirty="0">
              <a:cs typeface="B Homa" panose="00000400000000000000" pitchFamily="2" charset="-78"/>
            </a:endParaRPr>
          </a:p>
        </p:txBody>
      </p:sp>
    </p:spTree>
    <p:extLst>
      <p:ext uri="{BB962C8B-B14F-4D97-AF65-F5344CB8AC3E}">
        <p14:creationId xmlns:p14="http://schemas.microsoft.com/office/powerpoint/2010/main" val="982332034"/>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lumMod val="75000"/>
            <a:lumOff val="25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30900" y="970671"/>
            <a:ext cx="6281497" cy="391780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3" name="Content Placeholder 2"/>
          <p:cNvSpPr>
            <a:spLocks noGrp="1"/>
          </p:cNvSpPr>
          <p:nvPr>
            <p:ph idx="1"/>
          </p:nvPr>
        </p:nvSpPr>
        <p:spPr>
          <a:xfrm>
            <a:off x="5397280" y="221888"/>
            <a:ext cx="6049821" cy="6359857"/>
          </a:xfrm>
        </p:spPr>
        <p:txBody>
          <a:bodyPr>
            <a:normAutofit fontScale="92500" lnSpcReduction="10000"/>
          </a:bodyPr>
          <a:lstStyle/>
          <a:p>
            <a:pPr marL="0" indent="0" algn="r">
              <a:buNone/>
            </a:pPr>
            <a:r>
              <a:rPr lang="fa-IR" sz="3600" b="1" dirty="0" smtClean="0">
                <a:effectLst>
                  <a:outerShdw blurRad="38100" dist="38100" dir="2700000" algn="tl">
                    <a:srgbClr val="000000">
                      <a:alpha val="43137"/>
                    </a:srgbClr>
                  </a:outerShdw>
                </a:effectLst>
                <a:cs typeface="B Homa" panose="00000400000000000000" pitchFamily="2" charset="-78"/>
              </a:rPr>
              <a:t> </a:t>
            </a:r>
            <a:r>
              <a:rPr lang="fa-IR" sz="4000" b="1" dirty="0" smtClean="0">
                <a:effectLst>
                  <a:outerShdw blurRad="38100" dist="38100" dir="2700000" algn="tl">
                    <a:srgbClr val="000000">
                      <a:alpha val="43137"/>
                    </a:srgbClr>
                  </a:outerShdw>
                </a:effectLst>
                <a:cs typeface="B Homa" panose="00000400000000000000" pitchFamily="2" charset="-78"/>
              </a:rPr>
              <a:t>  فهرست</a:t>
            </a:r>
          </a:p>
          <a:p>
            <a:pPr marL="0" indent="0" algn="r">
              <a:buNone/>
            </a:pPr>
            <a:endParaRPr lang="fa-IR" sz="2400" b="1" dirty="0" smtClean="0">
              <a:cs typeface="B Homa" panose="00000400000000000000" pitchFamily="2" charset="-78"/>
            </a:endParaRPr>
          </a:p>
          <a:p>
            <a:pPr algn="r" rtl="1">
              <a:buFont typeface="Wingdings" panose="05000000000000000000" pitchFamily="2" charset="2"/>
              <a:buChar char="Ø"/>
            </a:pPr>
            <a:r>
              <a:rPr lang="fa-IR" sz="2400" b="1" dirty="0">
                <a:cs typeface="B Homa" panose="00000400000000000000" pitchFamily="2" charset="-78"/>
              </a:rPr>
              <a:t>معرفی کاناری </a:t>
            </a:r>
            <a:r>
              <a:rPr lang="fa-IR" sz="2400" b="1" dirty="0" smtClean="0">
                <a:cs typeface="B Homa" panose="00000400000000000000" pitchFamily="2" charset="-78"/>
              </a:rPr>
              <a:t>وارف</a:t>
            </a:r>
          </a:p>
          <a:p>
            <a:pPr algn="r" rtl="1">
              <a:buFont typeface="Wingdings" panose="05000000000000000000" pitchFamily="2" charset="2"/>
              <a:buChar char="Ø"/>
            </a:pPr>
            <a:r>
              <a:rPr lang="fa-IR" sz="2400" b="1" dirty="0" smtClean="0">
                <a:cs typeface="B Homa" panose="00000400000000000000" pitchFamily="2" charset="-78"/>
              </a:rPr>
              <a:t>موقعیت مکانی</a:t>
            </a:r>
          </a:p>
          <a:p>
            <a:pPr algn="r" rtl="1">
              <a:buFont typeface="Wingdings" panose="05000000000000000000" pitchFamily="2" charset="2"/>
              <a:buChar char="Ø"/>
            </a:pPr>
            <a:r>
              <a:rPr lang="fa-IR" sz="2400" b="1" dirty="0" smtClean="0">
                <a:cs typeface="B Homa" panose="00000400000000000000" pitchFamily="2" charset="-78"/>
              </a:rPr>
              <a:t>تاریخچه داکلندز</a:t>
            </a:r>
          </a:p>
          <a:p>
            <a:pPr algn="r" rtl="1">
              <a:buFont typeface="Wingdings" panose="05000000000000000000" pitchFamily="2" charset="2"/>
              <a:buChar char="Ø"/>
            </a:pPr>
            <a:r>
              <a:rPr lang="fa-IR" sz="2400" b="1" dirty="0">
                <a:cs typeface="B Homa" panose="00000400000000000000" pitchFamily="2" charset="-78"/>
              </a:rPr>
              <a:t>اهداف اولیه طرح بازسازی </a:t>
            </a:r>
            <a:r>
              <a:rPr lang="fa-IR" sz="2400" b="1" dirty="0" smtClean="0">
                <a:cs typeface="B Homa" panose="00000400000000000000" pitchFamily="2" charset="-78"/>
              </a:rPr>
              <a:t>داکلندز</a:t>
            </a:r>
          </a:p>
          <a:p>
            <a:pPr algn="r" rtl="1">
              <a:buFont typeface="Wingdings" panose="05000000000000000000" pitchFamily="2" charset="2"/>
              <a:buChar char="Ø"/>
            </a:pPr>
            <a:r>
              <a:rPr lang="fa-IR" sz="2400" b="1" dirty="0">
                <a:cs typeface="B Homa" panose="00000400000000000000" pitchFamily="2" charset="-78"/>
              </a:rPr>
              <a:t>آغاز طرح کاناری </a:t>
            </a:r>
            <a:r>
              <a:rPr lang="fa-IR" sz="2400" b="1" dirty="0" smtClean="0">
                <a:cs typeface="B Homa" panose="00000400000000000000" pitchFamily="2" charset="-78"/>
              </a:rPr>
              <a:t>وارف</a:t>
            </a:r>
          </a:p>
          <a:p>
            <a:pPr algn="r" rtl="1">
              <a:buFont typeface="Wingdings" panose="05000000000000000000" pitchFamily="2" charset="2"/>
              <a:buChar char="Ø"/>
            </a:pPr>
            <a:r>
              <a:rPr lang="fa-IR" sz="2400" b="1" dirty="0">
                <a:cs typeface="B Homa" panose="00000400000000000000" pitchFamily="2" charset="-78"/>
              </a:rPr>
              <a:t>طرح کاناری </a:t>
            </a:r>
            <a:r>
              <a:rPr lang="fa-IR" sz="2400" b="1" dirty="0" smtClean="0">
                <a:cs typeface="B Homa" panose="00000400000000000000" pitchFamily="2" charset="-78"/>
              </a:rPr>
              <a:t>وارف</a:t>
            </a:r>
          </a:p>
          <a:p>
            <a:pPr algn="r" rtl="1">
              <a:buFont typeface="Wingdings" panose="05000000000000000000" pitchFamily="2" charset="2"/>
              <a:buChar char="Ø"/>
            </a:pPr>
            <a:r>
              <a:rPr lang="fa-IR" sz="2400" b="1" dirty="0">
                <a:cs typeface="B Homa" panose="00000400000000000000" pitchFamily="2" charset="-78"/>
              </a:rPr>
              <a:t>بحران های موجود در اجرای </a:t>
            </a:r>
            <a:r>
              <a:rPr lang="fa-IR" sz="2400" b="1" dirty="0" smtClean="0">
                <a:cs typeface="B Homa" panose="00000400000000000000" pitchFamily="2" charset="-78"/>
              </a:rPr>
              <a:t>طرح</a:t>
            </a:r>
          </a:p>
          <a:p>
            <a:pPr algn="r" rtl="1">
              <a:buFont typeface="Wingdings" panose="05000000000000000000" pitchFamily="2" charset="2"/>
              <a:buChar char="Ø"/>
            </a:pPr>
            <a:r>
              <a:rPr lang="fa-IR" sz="2400" b="1" dirty="0">
                <a:cs typeface="B Homa" panose="00000400000000000000" pitchFamily="2" charset="-78"/>
              </a:rPr>
              <a:t>تحولات </a:t>
            </a:r>
            <a:r>
              <a:rPr lang="fa-IR" sz="2400" b="1" dirty="0" smtClean="0">
                <a:cs typeface="B Homa" panose="00000400000000000000" pitchFamily="2" charset="-78"/>
              </a:rPr>
              <a:t>آتی</a:t>
            </a:r>
          </a:p>
          <a:p>
            <a:pPr algn="r" rtl="1">
              <a:buFont typeface="Wingdings" panose="05000000000000000000" pitchFamily="2" charset="2"/>
              <a:buChar char="Ø"/>
            </a:pPr>
            <a:r>
              <a:rPr lang="fa-IR" sz="2400" b="1" dirty="0">
                <a:cs typeface="B Homa" panose="00000400000000000000" pitchFamily="2" charset="-78"/>
              </a:rPr>
              <a:t>معماری کاناری </a:t>
            </a:r>
            <a:r>
              <a:rPr lang="fa-IR" sz="2400" b="1" dirty="0" smtClean="0">
                <a:cs typeface="B Homa" panose="00000400000000000000" pitchFamily="2" charset="-78"/>
              </a:rPr>
              <a:t>وارف</a:t>
            </a:r>
          </a:p>
          <a:p>
            <a:pPr algn="r" rtl="1">
              <a:buFont typeface="Wingdings" panose="05000000000000000000" pitchFamily="2" charset="2"/>
              <a:buChar char="Ø"/>
            </a:pPr>
            <a:r>
              <a:rPr lang="fa-IR" sz="2400" b="1" dirty="0">
                <a:cs typeface="B Homa" panose="00000400000000000000" pitchFamily="2" charset="-78"/>
              </a:rPr>
              <a:t>ارزیابی طرح کاناری </a:t>
            </a:r>
            <a:r>
              <a:rPr lang="fa-IR" sz="2400" b="1" dirty="0" smtClean="0">
                <a:cs typeface="B Homa" panose="00000400000000000000" pitchFamily="2" charset="-78"/>
              </a:rPr>
              <a:t>وارف</a:t>
            </a:r>
          </a:p>
          <a:p>
            <a:pPr algn="r" rtl="1">
              <a:buFont typeface="Wingdings" panose="05000000000000000000" pitchFamily="2" charset="2"/>
              <a:buChar char="Ø"/>
            </a:pPr>
            <a:r>
              <a:rPr lang="fa-IR" sz="2400" b="1" dirty="0" smtClean="0">
                <a:cs typeface="B Homa" panose="00000400000000000000" pitchFamily="2" charset="-78"/>
              </a:rPr>
              <a:t>دیدهایی از داخل مجموعه</a:t>
            </a:r>
          </a:p>
          <a:p>
            <a:pPr algn="r" rtl="1">
              <a:buFont typeface="Wingdings" panose="05000000000000000000" pitchFamily="2" charset="2"/>
              <a:buChar char="Ø"/>
            </a:pPr>
            <a:r>
              <a:rPr lang="fa-IR" sz="2400" b="1" dirty="0" smtClean="0">
                <a:cs typeface="B Homa" panose="00000400000000000000" pitchFamily="2" charset="-78"/>
              </a:rPr>
              <a:t>منابع</a:t>
            </a:r>
            <a:endParaRPr lang="en-US" sz="2400" b="1" dirty="0">
              <a:cs typeface="B Homa" panose="00000400000000000000" pitchFamily="2" charset="-78"/>
            </a:endParaRPr>
          </a:p>
        </p:txBody>
      </p:sp>
      <p:sp>
        <p:nvSpPr>
          <p:cNvPr id="5" name="TextBox 4"/>
          <p:cNvSpPr txBox="1"/>
          <p:nvPr/>
        </p:nvSpPr>
        <p:spPr>
          <a:xfrm rot="21392577">
            <a:off x="1630900" y="4519142"/>
            <a:ext cx="3419250" cy="369332"/>
          </a:xfrm>
          <a:prstGeom prst="rect">
            <a:avLst/>
          </a:prstGeom>
          <a:noFill/>
        </p:spPr>
        <p:txBody>
          <a:bodyPr wrap="square" rtlCol="0">
            <a:spAutoFit/>
          </a:bodyPr>
          <a:lstStyle/>
          <a:p>
            <a:pPr defTabSz="457200" rtl="0"/>
            <a:r>
              <a:rPr lang="en-US" b="1" dirty="0">
                <a:solidFill>
                  <a:prstClr val="white">
                    <a:lumMod val="95000"/>
                  </a:prstClr>
                </a:solidFill>
                <a:latin typeface="Arabic Typesetting" pitchFamily="66" charset="-78"/>
                <a:cs typeface="Arabic Typesetting" pitchFamily="66" charset="-78"/>
              </a:rPr>
              <a:t>WWW.en.wikipedia.org</a:t>
            </a:r>
            <a:endParaRPr lang="fa-IR" b="1" dirty="0">
              <a:solidFill>
                <a:prstClr val="white">
                  <a:lumMod val="95000"/>
                </a:prstClr>
              </a:solidFill>
              <a:cs typeface="B Kamran" panose="00000400000000000000" pitchFamily="2" charset="-78"/>
            </a:endParaRPr>
          </a:p>
        </p:txBody>
      </p:sp>
    </p:spTree>
    <p:extLst>
      <p:ext uri="{BB962C8B-B14F-4D97-AF65-F5344CB8AC3E}">
        <p14:creationId xmlns:p14="http://schemas.microsoft.com/office/powerpoint/2010/main" val="2363673923"/>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225259" y="259418"/>
            <a:ext cx="4363759" cy="757476"/>
          </a:xfrm>
        </p:spPr>
        <p:txBody>
          <a:bodyPr>
            <a:noAutofit/>
          </a:bodyPr>
          <a:lstStyle/>
          <a:p>
            <a:pPr algn="r" rtl="1"/>
            <a:r>
              <a:rPr lang="fa-IR" sz="4000" b="1" dirty="0" smtClean="0">
                <a:solidFill>
                  <a:schemeClr val="tx1"/>
                </a:solidFill>
                <a:cs typeface="B Homa" panose="00000400000000000000" pitchFamily="2" charset="-78"/>
              </a:rPr>
              <a:t>معرفی کاناری وارف</a:t>
            </a:r>
            <a:endParaRPr lang="en-US" sz="4000" b="1" dirty="0">
              <a:solidFill>
                <a:schemeClr val="tx1"/>
              </a:solidFill>
              <a:cs typeface="B Homa" panose="00000400000000000000" pitchFamily="2" charset="-78"/>
            </a:endParaRPr>
          </a:p>
        </p:txBody>
      </p:sp>
      <p:sp>
        <p:nvSpPr>
          <p:cNvPr id="3" name="Content Placeholder 2"/>
          <p:cNvSpPr>
            <a:spLocks noGrp="1"/>
          </p:cNvSpPr>
          <p:nvPr>
            <p:ph idx="1"/>
          </p:nvPr>
        </p:nvSpPr>
        <p:spPr>
          <a:xfrm>
            <a:off x="4295196" y="1016894"/>
            <a:ext cx="7272996" cy="6028483"/>
          </a:xfrm>
        </p:spPr>
        <p:txBody>
          <a:bodyPr>
            <a:normAutofit lnSpcReduction="10000"/>
          </a:bodyPr>
          <a:lstStyle/>
          <a:p>
            <a:pPr marL="114300" lvl="8" indent="0" algn="r" rtl="1">
              <a:buNone/>
            </a:pPr>
            <a:r>
              <a:rPr lang="fa-IR" sz="2400" b="1" dirty="0" smtClean="0">
                <a:cs typeface="B Homa" panose="00000400000000000000" pitchFamily="2" charset="-78"/>
              </a:rPr>
              <a:t>کاناری </a:t>
            </a:r>
            <a:r>
              <a:rPr lang="fa-IR" sz="2400" b="1" dirty="0">
                <a:cs typeface="B Homa" panose="00000400000000000000" pitchFamily="2" charset="-78"/>
              </a:rPr>
              <a:t>وارف که عنصر مرکزی طرح بازسازی داکلندز در لندن است یکی از نتایج طرح لودفانس می باشد. دولت </a:t>
            </a:r>
            <a:r>
              <a:rPr lang="fa-IR" sz="2400" b="1" dirty="0" smtClean="0">
                <a:cs typeface="B Homa" panose="00000400000000000000" pitchFamily="2" charset="-78"/>
              </a:rPr>
              <a:t>مارگارت </a:t>
            </a:r>
            <a:r>
              <a:rPr lang="fa-IR" sz="2400" b="1" dirty="0">
                <a:cs typeface="B Homa" panose="00000400000000000000" pitchFamily="2" charset="-78"/>
              </a:rPr>
              <a:t>تاچر با تاثیرپذیری از طرح </a:t>
            </a:r>
            <a:r>
              <a:rPr lang="fa-IR" sz="2400" b="1" dirty="0" smtClean="0">
                <a:cs typeface="B Homa" panose="00000400000000000000" pitchFamily="2" charset="-78"/>
              </a:rPr>
              <a:t>لودفانس </a:t>
            </a:r>
            <a:r>
              <a:rPr lang="fa-IR" sz="2400" b="1" dirty="0">
                <a:cs typeface="B Homa" panose="00000400000000000000" pitchFamily="2" charset="-78"/>
              </a:rPr>
              <a:t>سیاست مشابهی را در لندن دنبال کرد</a:t>
            </a:r>
            <a:r>
              <a:rPr lang="fa-IR" sz="2400" b="1" dirty="0" smtClean="0">
                <a:cs typeface="B Homa" panose="00000400000000000000" pitchFamily="2" charset="-78"/>
              </a:rPr>
              <a:t>.</a:t>
            </a:r>
          </a:p>
          <a:p>
            <a:pPr marL="114300" lvl="8" indent="0" algn="r" rtl="1">
              <a:buNone/>
            </a:pPr>
            <a:r>
              <a:rPr lang="fa-IR" sz="2400" b="1" dirty="0">
                <a:cs typeface="B Homa" panose="00000400000000000000" pitchFamily="2" charset="-78"/>
              </a:rPr>
              <a:t>هدف از طراحی کاناری وارف ارائه خدمات تجاری لندن در خارج از مرکز تجاری که همان «سیتی»لندن باشد،بود</a:t>
            </a:r>
            <a:r>
              <a:rPr lang="fa-IR" sz="2400" b="1" dirty="0" smtClean="0">
                <a:cs typeface="B Homa" panose="00000400000000000000" pitchFamily="2" charset="-78"/>
              </a:rPr>
              <a:t>.</a:t>
            </a:r>
          </a:p>
          <a:p>
            <a:pPr marL="114300" lvl="8" indent="0" algn="r" rtl="1">
              <a:buNone/>
            </a:pPr>
            <a:r>
              <a:rPr lang="fa-IR" sz="2400" b="1" dirty="0">
                <a:cs typeface="B Homa" panose="00000400000000000000" pitchFamily="2" charset="-78"/>
              </a:rPr>
              <a:t> امروزه منطقه داکلندز شامل 18ساختمان اداری،یک مرکز خرده فروشی، هتل،یک مرکز پذیرایی و سالن کنفرانس، پنج پارکینگ عمومی(علاوه </a:t>
            </a:r>
            <a:r>
              <a:rPr lang="fa-IR" sz="2400" b="1" dirty="0" smtClean="0">
                <a:cs typeface="B Homa" panose="00000400000000000000" pitchFamily="2" charset="-78"/>
              </a:rPr>
              <a:t>بر </a:t>
            </a:r>
            <a:r>
              <a:rPr lang="fa-IR" sz="2400" b="1" dirty="0">
                <a:cs typeface="B Homa" panose="00000400000000000000" pitchFamily="2" charset="-78"/>
              </a:rPr>
              <a:t>پارکینگ زیر ساختمان اداری) و یک فضای باز منظرسازی شده است. یک شبکه راه آهن سبک </a:t>
            </a:r>
            <a:r>
              <a:rPr lang="fa-IR" sz="2400" b="1" dirty="0" smtClean="0">
                <a:cs typeface="B Homa" panose="00000400000000000000" pitchFamily="2" charset="-78"/>
              </a:rPr>
              <a:t>و بالاخره در سال 2000 یک ایستگاه زیرزمینی راه آهن در جوبلی لاین دسترسی منطقه را تامین می کند.</a:t>
            </a:r>
            <a:endParaRPr lang="en-US" sz="2400" b="1" dirty="0" smtClean="0">
              <a:cs typeface="B Homa" panose="00000400000000000000" pitchFamily="2" charset="-78"/>
            </a:endParaRPr>
          </a:p>
          <a:p>
            <a:pPr marL="114300" lvl="8" indent="0" algn="r" rtl="1">
              <a:buNone/>
            </a:pPr>
            <a:r>
              <a:rPr lang="fa-IR" sz="2400" b="1" dirty="0" smtClean="0">
                <a:cs typeface="B Homa" panose="00000400000000000000" pitchFamily="2" charset="-78"/>
              </a:rPr>
              <a:t>این </a:t>
            </a:r>
            <a:r>
              <a:rPr lang="fa-IR" sz="2400" b="1" dirty="0">
                <a:cs typeface="B Homa" panose="00000400000000000000" pitchFamily="2" charset="-78"/>
              </a:rPr>
              <a:t>پروژه در زمینی به مساحت 86 ایکر(34.4هکتار) ساخته شد،که20% آن فضای باز منظرسازی شده </a:t>
            </a:r>
            <a:r>
              <a:rPr lang="fa-IR" sz="2400" b="1" dirty="0" smtClean="0">
                <a:cs typeface="B Homa" panose="00000400000000000000" pitchFamily="2" charset="-78"/>
              </a:rPr>
              <a:t>است</a:t>
            </a:r>
            <a:r>
              <a:rPr lang="fa-IR" sz="2400" dirty="0" smtClean="0">
                <a:cs typeface="B Homa" panose="00000400000000000000" pitchFamily="2" charset="-78"/>
              </a:rPr>
              <a:t>.</a:t>
            </a:r>
          </a:p>
          <a:p>
            <a:pPr marL="114300" lvl="8" indent="0" algn="r" rtl="1">
              <a:buNone/>
            </a:pPr>
            <a:r>
              <a:rPr lang="fa-IR" sz="2400" b="1" dirty="0" smtClean="0">
                <a:cs typeface="B Homa" panose="00000400000000000000" pitchFamily="2" charset="-78"/>
              </a:rPr>
              <a:t>(طراحی شهری،گونه شناسی رویه ها و طرح ها،جان لنگ،1391 ،ص 296 )</a:t>
            </a:r>
            <a:endParaRPr lang="fa-IR" sz="1800" b="1" dirty="0">
              <a:cs typeface="B Homa" panose="00000400000000000000" pitchFamily="2" charset="-78"/>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4647" y="547540"/>
            <a:ext cx="3929724" cy="259299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4646" y="3388546"/>
            <a:ext cx="3950550" cy="29507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p:cNvSpPr txBox="1"/>
          <p:nvPr/>
        </p:nvSpPr>
        <p:spPr>
          <a:xfrm>
            <a:off x="344231" y="3402819"/>
            <a:ext cx="1965278" cy="369332"/>
          </a:xfrm>
          <a:prstGeom prst="rect">
            <a:avLst/>
          </a:prstGeom>
          <a:noFill/>
        </p:spPr>
        <p:txBody>
          <a:bodyPr wrap="square" rtlCol="0">
            <a:spAutoFit/>
          </a:bodyPr>
          <a:lstStyle/>
          <a:p>
            <a:pPr defTabSz="457200" rtl="0"/>
            <a:r>
              <a:rPr lang="en-US" b="1" dirty="0">
                <a:solidFill>
                  <a:prstClr val="white">
                    <a:lumMod val="95000"/>
                  </a:prstClr>
                </a:solidFill>
                <a:latin typeface="Arabic Typesetting" pitchFamily="66" charset="-78"/>
                <a:cs typeface="Arabic Typesetting" pitchFamily="66" charset="-78"/>
              </a:rPr>
              <a:t>WWW.en.wikipedia.org</a:t>
            </a:r>
            <a:endParaRPr lang="fa-IR" b="1" dirty="0">
              <a:solidFill>
                <a:prstClr val="white">
                  <a:lumMod val="95000"/>
                </a:prstClr>
              </a:solidFill>
              <a:cs typeface="B Kamran" panose="00000400000000000000" pitchFamily="2" charset="-78"/>
            </a:endParaRPr>
          </a:p>
        </p:txBody>
      </p:sp>
    </p:spTree>
    <p:extLst>
      <p:ext uri="{BB962C8B-B14F-4D97-AF65-F5344CB8AC3E}">
        <p14:creationId xmlns:p14="http://schemas.microsoft.com/office/powerpoint/2010/main" val="15607084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6621007" y="0"/>
            <a:ext cx="5328960" cy="757476"/>
          </a:xfrm>
          <a:solidFill>
            <a:schemeClr val="accent2"/>
          </a:solidFill>
        </p:spPr>
        <p:txBody>
          <a:bodyPr>
            <a:noAutofit/>
          </a:bodyPr>
          <a:lstStyle/>
          <a:p>
            <a:pPr algn="r" rtl="1"/>
            <a:r>
              <a:rPr lang="fa-IR" sz="4000" b="1" dirty="0" smtClean="0">
                <a:solidFill>
                  <a:schemeClr val="tx1"/>
                </a:solidFill>
                <a:cs typeface="B Homa" panose="00000400000000000000" pitchFamily="2" charset="-78"/>
              </a:rPr>
              <a:t>موقعیت مکانی کاناری وارف</a:t>
            </a:r>
            <a:endParaRPr lang="en-US" sz="4000" b="1" dirty="0">
              <a:solidFill>
                <a:schemeClr val="tx1"/>
              </a:solidFill>
              <a:cs typeface="B Homa" panose="00000400000000000000" pitchFamily="2" charset="-78"/>
            </a:endParaRPr>
          </a:p>
        </p:txBody>
      </p:sp>
      <p:sp>
        <p:nvSpPr>
          <p:cNvPr id="9" name="Oval 8"/>
          <p:cNvSpPr/>
          <p:nvPr/>
        </p:nvSpPr>
        <p:spPr>
          <a:xfrm>
            <a:off x="4010154" y="1973179"/>
            <a:ext cx="5221705" cy="3910263"/>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 y="130811"/>
            <a:ext cx="12192000" cy="6596377"/>
          </a:xfrm>
          <a:prstGeom prst="rect">
            <a:avLst/>
          </a:prstGeom>
          <a:ln>
            <a:solidFill>
              <a:srgbClr val="FF0000"/>
            </a:solidFill>
          </a:ln>
        </p:spPr>
      </p:pic>
      <p:sp>
        <p:nvSpPr>
          <p:cNvPr id="11" name="TextBox 10"/>
          <p:cNvSpPr txBox="1"/>
          <p:nvPr/>
        </p:nvSpPr>
        <p:spPr>
          <a:xfrm>
            <a:off x="1" y="3643532"/>
            <a:ext cx="1997612" cy="369332"/>
          </a:xfrm>
          <a:prstGeom prst="rect">
            <a:avLst/>
          </a:prstGeom>
          <a:solidFill>
            <a:srgbClr val="C00000"/>
          </a:solidFill>
        </p:spPr>
        <p:txBody>
          <a:bodyPr wrap="square" rtlCol="1">
            <a:spAutoFit/>
          </a:bodyPr>
          <a:lstStyle/>
          <a:p>
            <a:r>
              <a:rPr lang="fa-IR" dirty="0" smtClean="0">
                <a:cs typeface="B Homa" panose="00000400000000000000" pitchFamily="2" charset="-78"/>
              </a:rPr>
              <a:t>مجاورت رودخانه تامس</a:t>
            </a:r>
            <a:endParaRPr lang="fa-IR" dirty="0">
              <a:cs typeface="B Homa" panose="00000400000000000000" pitchFamily="2" charset="-78"/>
            </a:endParaRPr>
          </a:p>
        </p:txBody>
      </p:sp>
      <p:sp>
        <p:nvSpPr>
          <p:cNvPr id="12" name="TextBox 11"/>
          <p:cNvSpPr txBox="1"/>
          <p:nvPr/>
        </p:nvSpPr>
        <p:spPr>
          <a:xfrm>
            <a:off x="5781822" y="770519"/>
            <a:ext cx="2311790" cy="369332"/>
          </a:xfrm>
          <a:prstGeom prst="rect">
            <a:avLst/>
          </a:prstGeom>
          <a:solidFill>
            <a:srgbClr val="C00000"/>
          </a:solidFill>
        </p:spPr>
        <p:txBody>
          <a:bodyPr wrap="square" rtlCol="1">
            <a:spAutoFit/>
          </a:bodyPr>
          <a:lstStyle/>
          <a:p>
            <a:r>
              <a:rPr lang="fa-IR" dirty="0" smtClean="0">
                <a:cs typeface="B Homa" panose="00000400000000000000" pitchFamily="2" charset="-78"/>
              </a:rPr>
              <a:t>مجاورت بزرگراه </a:t>
            </a:r>
            <a:r>
              <a:rPr lang="en-US" dirty="0" smtClean="0">
                <a:cs typeface="B Homa" panose="00000400000000000000" pitchFamily="2" charset="-78"/>
              </a:rPr>
              <a:t>A1261</a:t>
            </a:r>
            <a:endParaRPr lang="fa-IR" dirty="0">
              <a:cs typeface="B Homa" panose="00000400000000000000" pitchFamily="2" charset="-78"/>
            </a:endParaRPr>
          </a:p>
        </p:txBody>
      </p:sp>
      <p:sp>
        <p:nvSpPr>
          <p:cNvPr id="13" name="TextBox 12"/>
          <p:cNvSpPr txBox="1"/>
          <p:nvPr/>
        </p:nvSpPr>
        <p:spPr>
          <a:xfrm>
            <a:off x="9638177" y="2768131"/>
            <a:ext cx="2311790" cy="369332"/>
          </a:xfrm>
          <a:prstGeom prst="rect">
            <a:avLst/>
          </a:prstGeom>
          <a:solidFill>
            <a:srgbClr val="C00000"/>
          </a:solidFill>
        </p:spPr>
        <p:txBody>
          <a:bodyPr wrap="square" rtlCol="1">
            <a:spAutoFit/>
          </a:bodyPr>
          <a:lstStyle/>
          <a:p>
            <a:r>
              <a:rPr lang="fa-IR" dirty="0" smtClean="0">
                <a:cs typeface="B Homa" panose="00000400000000000000" pitchFamily="2" charset="-78"/>
              </a:rPr>
              <a:t>خیابان </a:t>
            </a:r>
            <a:r>
              <a:rPr lang="en-US" dirty="0" err="1" smtClean="0">
                <a:cs typeface="B Homa" panose="00000400000000000000" pitchFamily="2" charset="-78"/>
              </a:rPr>
              <a:t>trafalgar</a:t>
            </a:r>
            <a:endParaRPr lang="fa-IR" dirty="0">
              <a:cs typeface="B Homa" panose="00000400000000000000" pitchFamily="2" charset="-78"/>
            </a:endParaRPr>
          </a:p>
        </p:txBody>
      </p:sp>
      <p:sp>
        <p:nvSpPr>
          <p:cNvPr id="20" name="TextBox 19"/>
          <p:cNvSpPr txBox="1"/>
          <p:nvPr/>
        </p:nvSpPr>
        <p:spPr>
          <a:xfrm rot="17029265">
            <a:off x="1177979" y="333003"/>
            <a:ext cx="1798414" cy="369332"/>
          </a:xfrm>
          <a:prstGeom prst="rect">
            <a:avLst/>
          </a:prstGeom>
          <a:solidFill>
            <a:srgbClr val="C00000"/>
          </a:solidFill>
        </p:spPr>
        <p:txBody>
          <a:bodyPr wrap="square" rtlCol="1">
            <a:spAutoFit/>
          </a:bodyPr>
          <a:lstStyle/>
          <a:p>
            <a:r>
              <a:rPr lang="fa-IR" dirty="0" smtClean="0">
                <a:cs typeface="B Homa" panose="00000400000000000000" pitchFamily="2" charset="-78"/>
              </a:rPr>
              <a:t>خیابان </a:t>
            </a:r>
            <a:r>
              <a:rPr lang="en-US" dirty="0" smtClean="0">
                <a:cs typeface="B Homa" panose="00000400000000000000" pitchFamily="2" charset="-78"/>
              </a:rPr>
              <a:t>A1206</a:t>
            </a:r>
            <a:endParaRPr lang="fa-IR" dirty="0">
              <a:cs typeface="B Homa" panose="00000400000000000000" pitchFamily="2" charset="-78"/>
            </a:endParaRPr>
          </a:p>
        </p:txBody>
      </p:sp>
    </p:spTree>
    <p:extLst>
      <p:ext uri="{BB962C8B-B14F-4D97-AF65-F5344CB8AC3E}">
        <p14:creationId xmlns:p14="http://schemas.microsoft.com/office/powerpoint/2010/main" val="18116702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ppt_x"/>
                                          </p:val>
                                        </p:tav>
                                        <p:tav tm="100000">
                                          <p:val>
                                            <p:strVal val="#ppt_x"/>
                                          </p:val>
                                        </p:tav>
                                      </p:tavLst>
                                    </p:anim>
                                    <p:anim calcmode="lin" valueType="num">
                                      <p:cBhvr additive="base">
                                        <p:cTn id="2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3"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52529" y="273886"/>
            <a:ext cx="3193125" cy="822553"/>
          </a:xfrm>
        </p:spPr>
        <p:txBody>
          <a:bodyPr>
            <a:normAutofit/>
          </a:bodyPr>
          <a:lstStyle/>
          <a:p>
            <a:pPr algn="r"/>
            <a:r>
              <a:rPr lang="fa-IR" sz="4000" b="1" dirty="0" smtClean="0">
                <a:effectLst>
                  <a:outerShdw blurRad="38100" dist="38100" dir="2700000" algn="tl">
                    <a:srgbClr val="000000">
                      <a:alpha val="43137"/>
                    </a:srgbClr>
                  </a:outerShdw>
                </a:effectLst>
                <a:cs typeface="B Homa" panose="00000400000000000000" pitchFamily="2" charset="-78"/>
              </a:rPr>
              <a:t>تاریخچه داکلندز</a:t>
            </a:r>
            <a:endParaRPr lang="en-US" sz="4000" b="1" dirty="0">
              <a:effectLst>
                <a:outerShdw blurRad="38100" dist="38100" dir="2700000" algn="tl">
                  <a:srgbClr val="000000">
                    <a:alpha val="43137"/>
                  </a:srgbClr>
                </a:outerShdw>
              </a:effectLst>
              <a:cs typeface="B Homa" panose="00000400000000000000" pitchFamily="2" charset="-78"/>
            </a:endParaRPr>
          </a:p>
        </p:txBody>
      </p:sp>
      <p:sp>
        <p:nvSpPr>
          <p:cNvPr id="3" name="Content Placeholder 2"/>
          <p:cNvSpPr>
            <a:spLocks noGrp="1"/>
          </p:cNvSpPr>
          <p:nvPr>
            <p:ph idx="1"/>
          </p:nvPr>
        </p:nvSpPr>
        <p:spPr>
          <a:xfrm>
            <a:off x="1267937" y="1273860"/>
            <a:ext cx="10142805" cy="5197278"/>
          </a:xfrm>
        </p:spPr>
        <p:txBody>
          <a:bodyPr>
            <a:normAutofit fontScale="92500" lnSpcReduction="10000"/>
          </a:bodyPr>
          <a:lstStyle/>
          <a:p>
            <a:pPr marL="0" indent="0" algn="r">
              <a:buNone/>
            </a:pPr>
            <a:r>
              <a:rPr lang="fa-IR" dirty="0">
                <a:cs typeface="B Homa" panose="00000400000000000000" pitchFamily="2" charset="-78"/>
              </a:rPr>
              <a:t> </a:t>
            </a:r>
            <a:r>
              <a:rPr lang="fa-IR" sz="2400" dirty="0">
                <a:cs typeface="B Homa" panose="00000400000000000000" pitchFamily="2" charset="-78"/>
              </a:rPr>
              <a:t>تاریخچه داکلندز لندن به قرن 17  </a:t>
            </a:r>
            <a:r>
              <a:rPr lang="fa-IR" sz="2400" dirty="0" smtClean="0">
                <a:cs typeface="B Homa" panose="00000400000000000000" pitchFamily="2" charset="-78"/>
              </a:rPr>
              <a:t>برمی گردد.داکلندز به معنی محل</a:t>
            </a:r>
          </a:p>
          <a:p>
            <a:pPr marL="0" indent="0" algn="r">
              <a:buNone/>
            </a:pPr>
            <a:r>
              <a:rPr lang="fa-IR" sz="2400" dirty="0" smtClean="0">
                <a:cs typeface="B Homa" panose="00000400000000000000" pitchFamily="2" charset="-78"/>
              </a:rPr>
              <a:t> اسکله ها است. تعدادی </a:t>
            </a:r>
            <a:r>
              <a:rPr lang="fa-IR" sz="2400" dirty="0">
                <a:cs typeface="B Homa" panose="00000400000000000000" pitchFamily="2" charset="-78"/>
              </a:rPr>
              <a:t>از اسکله ها شروع به رشد کردند و شاهد </a:t>
            </a:r>
            <a:endParaRPr lang="fa-IR" sz="2400" dirty="0" smtClean="0">
              <a:cs typeface="B Homa" panose="00000400000000000000" pitchFamily="2" charset="-78"/>
            </a:endParaRPr>
          </a:p>
          <a:p>
            <a:pPr marL="0" indent="0" algn="r">
              <a:buNone/>
            </a:pPr>
            <a:r>
              <a:rPr lang="fa-IR" sz="2400" dirty="0" smtClean="0">
                <a:cs typeface="B Homa" panose="00000400000000000000" pitchFamily="2" charset="-78"/>
              </a:rPr>
              <a:t>یک </a:t>
            </a:r>
            <a:r>
              <a:rPr lang="fa-IR" sz="2400" dirty="0">
                <a:cs typeface="B Homa" panose="00000400000000000000" pitchFamily="2" charset="-78"/>
              </a:rPr>
              <a:t>انفجار در </a:t>
            </a:r>
            <a:r>
              <a:rPr lang="fa-IR" sz="2400" dirty="0" smtClean="0">
                <a:cs typeface="B Homa" panose="00000400000000000000" pitchFamily="2" charset="-78"/>
              </a:rPr>
              <a:t>سال </a:t>
            </a:r>
            <a:r>
              <a:rPr lang="fa-IR" sz="2400" dirty="0">
                <a:cs typeface="B Homa" panose="00000400000000000000" pitchFamily="2" charset="-78"/>
              </a:rPr>
              <a:t>1800 بودند. </a:t>
            </a:r>
            <a:endParaRPr lang="fa-IR" sz="2400" dirty="0" smtClean="0">
              <a:cs typeface="B Homa" panose="00000400000000000000" pitchFamily="2" charset="-78"/>
            </a:endParaRPr>
          </a:p>
          <a:p>
            <a:pPr marL="0" indent="0" algn="r">
              <a:buNone/>
            </a:pPr>
            <a:r>
              <a:rPr lang="fa-IR" sz="2400" dirty="0">
                <a:cs typeface="B Homa" panose="00000400000000000000" pitchFamily="2" charset="-78"/>
              </a:rPr>
              <a:t>داکلندز در سال 1930 به نقطه اوج خود رسید وقتی که </a:t>
            </a:r>
            <a:r>
              <a:rPr lang="fa-IR" sz="2400" dirty="0" smtClean="0">
                <a:cs typeface="B Homa" panose="00000400000000000000" pitchFamily="2" charset="-78"/>
              </a:rPr>
              <a:t>بالای</a:t>
            </a:r>
          </a:p>
          <a:p>
            <a:pPr marL="0" indent="0" algn="r">
              <a:buNone/>
            </a:pPr>
            <a:r>
              <a:rPr lang="fa-IR" sz="2400" dirty="0" smtClean="0">
                <a:cs typeface="B Homa" panose="00000400000000000000" pitchFamily="2" charset="-78"/>
              </a:rPr>
              <a:t> </a:t>
            </a:r>
            <a:r>
              <a:rPr lang="fa-IR" sz="2400" dirty="0">
                <a:cs typeface="B Homa" panose="00000400000000000000" pitchFamily="2" charset="-78"/>
              </a:rPr>
              <a:t>100000 </a:t>
            </a:r>
            <a:r>
              <a:rPr lang="fa-IR" sz="2400" dirty="0" smtClean="0">
                <a:cs typeface="B Homa" panose="00000400000000000000" pitchFamily="2" charset="-78"/>
              </a:rPr>
              <a:t>نفر با </a:t>
            </a:r>
            <a:r>
              <a:rPr lang="fa-IR" sz="2400" dirty="0">
                <a:cs typeface="B Homa" panose="00000400000000000000" pitchFamily="2" charset="-78"/>
              </a:rPr>
              <a:t>بندر لندن در رابطه با شغلشان ارتباط </a:t>
            </a:r>
            <a:r>
              <a:rPr lang="fa-IR" sz="2400" dirty="0" smtClean="0">
                <a:cs typeface="B Homa" panose="00000400000000000000" pitchFamily="2" charset="-78"/>
              </a:rPr>
              <a:t>برقرار کردند.</a:t>
            </a:r>
          </a:p>
          <a:p>
            <a:pPr marL="0" indent="0" algn="r">
              <a:buNone/>
            </a:pPr>
            <a:r>
              <a:rPr lang="fa-IR" sz="2400" dirty="0" smtClean="0">
                <a:cs typeface="B Homa" panose="00000400000000000000" pitchFamily="2" charset="-78"/>
              </a:rPr>
              <a:t>در </a:t>
            </a:r>
            <a:r>
              <a:rPr lang="fa-IR" sz="2400" dirty="0">
                <a:cs typeface="B Homa" panose="00000400000000000000" pitchFamily="2" charset="-78"/>
              </a:rPr>
              <a:t>سال های جنگ جهانی دوم ، مردم شاهد کم شدن و تمام شدن </a:t>
            </a:r>
            <a:endParaRPr lang="fa-IR" sz="2400" dirty="0" smtClean="0">
              <a:cs typeface="B Homa" panose="00000400000000000000" pitchFamily="2" charset="-78"/>
            </a:endParaRPr>
          </a:p>
          <a:p>
            <a:pPr marL="0" indent="0" algn="r">
              <a:buNone/>
            </a:pPr>
            <a:r>
              <a:rPr lang="fa-IR" sz="2400" dirty="0" smtClean="0">
                <a:cs typeface="B Homa" panose="00000400000000000000" pitchFamily="2" charset="-78"/>
              </a:rPr>
              <a:t>اسکله </a:t>
            </a:r>
            <a:r>
              <a:rPr lang="fa-IR" sz="2400" dirty="0">
                <a:cs typeface="B Homa" panose="00000400000000000000" pitchFamily="2" charset="-78"/>
              </a:rPr>
              <a:t>ها در جهان بودند که داکلندز لندن نیز از این قاعده  مستثنی نبود</a:t>
            </a:r>
            <a:r>
              <a:rPr lang="fa-IR" sz="2400" dirty="0" smtClean="0">
                <a:cs typeface="B Homa" panose="00000400000000000000" pitchFamily="2" charset="-78"/>
              </a:rPr>
              <a:t>.</a:t>
            </a:r>
            <a:endParaRPr lang="fa-IR" sz="2400" dirty="0">
              <a:cs typeface="B Homa" panose="00000400000000000000" pitchFamily="2" charset="-78"/>
            </a:endParaRPr>
          </a:p>
          <a:p>
            <a:pPr marL="0" indent="0" algn="r">
              <a:buNone/>
            </a:pPr>
            <a:r>
              <a:rPr lang="fa-IR" sz="2400" dirty="0" smtClean="0">
                <a:cs typeface="B Homa" panose="00000400000000000000" pitchFamily="2" charset="-78"/>
              </a:rPr>
              <a:t>تکنولوژی  </a:t>
            </a:r>
            <a:r>
              <a:rPr lang="fa-IR" sz="2400" dirty="0">
                <a:cs typeface="B Homa" panose="00000400000000000000" pitchFamily="2" charset="-78"/>
              </a:rPr>
              <a:t>های جدید  مثل  حمل و نقل  کالا و حمل و نقل هوایی  باعث تعطیل شدن تعداد زیادی از اسکله ها در اطراف این منطقه در سال 1960 ، ترک انبار های خالی و بوجود آوردن محیط های  متروکه </a:t>
            </a:r>
            <a:r>
              <a:rPr lang="fa-IR" sz="2400" dirty="0" smtClean="0">
                <a:cs typeface="B Homa" panose="00000400000000000000" pitchFamily="2" charset="-78"/>
              </a:rPr>
              <a:t>شد.</a:t>
            </a:r>
          </a:p>
          <a:p>
            <a:pPr marL="0" indent="0" algn="r">
              <a:buNone/>
            </a:pPr>
            <a:r>
              <a:rPr lang="fa-IR" sz="2400" dirty="0">
                <a:cs typeface="B Homa" panose="00000400000000000000" pitchFamily="2" charset="-78"/>
              </a:rPr>
              <a:t> کلمه ای که اغلب برای توصیف داکلندز لندن در اواخر 1970  و 1980 ، استفاده میشد متروکه ، خالی، کم کاربرد و </a:t>
            </a:r>
            <a:r>
              <a:rPr lang="fa-IR" sz="2400" dirty="0" smtClean="0">
                <a:cs typeface="B Homa" panose="00000400000000000000" pitchFamily="2" charset="-78"/>
              </a:rPr>
              <a:t>بدون</a:t>
            </a:r>
          </a:p>
          <a:p>
            <a:pPr marL="0" indent="0" algn="r">
              <a:buNone/>
            </a:pPr>
            <a:r>
              <a:rPr lang="fa-IR" sz="2400" dirty="0" smtClean="0">
                <a:cs typeface="B Homa" panose="00000400000000000000" pitchFamily="2" charset="-78"/>
              </a:rPr>
              <a:t> </a:t>
            </a:r>
            <a:r>
              <a:rPr lang="fa-IR" sz="2400" dirty="0">
                <a:cs typeface="B Homa" panose="00000400000000000000" pitchFamily="2" charset="-78"/>
              </a:rPr>
              <a:t>استفاده در نظر گرفته شده بود. </a:t>
            </a:r>
            <a:r>
              <a:rPr lang="fa-IR" sz="2400" dirty="0" smtClean="0">
                <a:cs typeface="B Homa" panose="00000400000000000000" pitchFamily="2" charset="-78"/>
              </a:rPr>
              <a:t>همچنین </a:t>
            </a:r>
            <a:r>
              <a:rPr lang="fa-IR" sz="2400" dirty="0">
                <a:cs typeface="B Homa" panose="00000400000000000000" pitchFamily="2" charset="-78"/>
              </a:rPr>
              <a:t>این منطقه یک فقدان شغلی سخت بین 1978 تا  1983 تجربه کرده بود</a:t>
            </a:r>
            <a:r>
              <a:rPr lang="fa-IR" sz="2400" dirty="0" smtClean="0">
                <a:cs typeface="B Homa" panose="00000400000000000000" pitchFamily="2" charset="-78"/>
              </a:rPr>
              <a:t>. </a:t>
            </a:r>
            <a:r>
              <a:rPr lang="en-US" sz="2400" b="1" dirty="0">
                <a:solidFill>
                  <a:schemeClr val="tx1">
                    <a:lumMod val="95000"/>
                  </a:schemeClr>
                </a:solidFill>
                <a:latin typeface="Arabic Typesetting" pitchFamily="66" charset="-78"/>
                <a:cs typeface="B Homa" panose="00000400000000000000" pitchFamily="2" charset="-78"/>
              </a:rPr>
              <a:t>WWW.en.wikipedia.org</a:t>
            </a:r>
            <a:endParaRPr lang="fa-IR" sz="2400" b="1" dirty="0">
              <a:solidFill>
                <a:schemeClr val="tx1">
                  <a:lumMod val="95000"/>
                </a:schemeClr>
              </a:solidFill>
              <a:cs typeface="B Homa" panose="00000400000000000000" pitchFamily="2" charset="-78"/>
            </a:endParaRPr>
          </a:p>
          <a:p>
            <a:pPr marL="0" indent="0" algn="r">
              <a:buNone/>
            </a:pPr>
            <a:endParaRPr lang="fa-IR" sz="2400" dirty="0" smtClean="0">
              <a:cs typeface="B Homa" panose="00000400000000000000" pitchFamily="2" charset="-78"/>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513" y="1096439"/>
            <a:ext cx="5071402" cy="3022510"/>
          </a:xfrm>
          <a:prstGeom prst="rect">
            <a:avLst/>
          </a:prstGeom>
          <a:ln>
            <a:noFill/>
          </a:ln>
          <a:effectLst>
            <a:softEdge rad="112500"/>
          </a:effectLst>
        </p:spPr>
      </p:pic>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096439"/>
            <a:ext cx="5071402" cy="3022510"/>
          </a:xfrm>
          <a:prstGeom prst="rect">
            <a:avLst/>
          </a:prstGeom>
        </p:spPr>
      </p:pic>
      <p:sp>
        <p:nvSpPr>
          <p:cNvPr id="4" name="TextBox 3"/>
          <p:cNvSpPr txBox="1"/>
          <p:nvPr/>
        </p:nvSpPr>
        <p:spPr>
          <a:xfrm>
            <a:off x="2511188" y="1433015"/>
            <a:ext cx="2156345" cy="369332"/>
          </a:xfrm>
          <a:prstGeom prst="rect">
            <a:avLst/>
          </a:prstGeom>
          <a:noFill/>
        </p:spPr>
        <p:txBody>
          <a:bodyPr wrap="square" rtlCol="0">
            <a:spAutoFit/>
          </a:bodyPr>
          <a:lstStyle/>
          <a:p>
            <a:pPr defTabSz="457200" rtl="0"/>
            <a:r>
              <a:rPr lang="en-US" b="1" dirty="0">
                <a:solidFill>
                  <a:prstClr val="white">
                    <a:lumMod val="95000"/>
                  </a:prstClr>
                </a:solidFill>
                <a:latin typeface="Arabic Typesetting" pitchFamily="66" charset="-78"/>
                <a:cs typeface="Arabic Typesetting" pitchFamily="66" charset="-78"/>
              </a:rPr>
              <a:t>WWW.en.wikipedia.org</a:t>
            </a:r>
            <a:endParaRPr lang="fa-IR" b="1" dirty="0">
              <a:solidFill>
                <a:prstClr val="white">
                  <a:lumMod val="95000"/>
                </a:prstClr>
              </a:solidFill>
              <a:cs typeface="B Kamran" panose="00000400000000000000" pitchFamily="2" charset="-78"/>
            </a:endParaRPr>
          </a:p>
        </p:txBody>
      </p:sp>
    </p:spTree>
    <p:extLst>
      <p:ext uri="{BB962C8B-B14F-4D97-AF65-F5344CB8AC3E}">
        <p14:creationId xmlns:p14="http://schemas.microsoft.com/office/powerpoint/2010/main" val="15909247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6644" y="443709"/>
            <a:ext cx="7748537" cy="633046"/>
          </a:xfrm>
        </p:spPr>
        <p:txBody>
          <a:bodyPr>
            <a:noAutofit/>
          </a:bodyPr>
          <a:lstStyle/>
          <a:p>
            <a:pPr algn="r"/>
            <a:r>
              <a:rPr lang="fa-IR" sz="4000" b="1" dirty="0">
                <a:effectLst>
                  <a:outerShdw blurRad="38100" dist="38100" dir="2700000" algn="tl">
                    <a:srgbClr val="000000">
                      <a:alpha val="43137"/>
                    </a:srgbClr>
                  </a:outerShdw>
                </a:effectLst>
                <a:cs typeface="B Homa" panose="00000400000000000000" pitchFamily="2" charset="-78"/>
              </a:rPr>
              <a:t>اهداف اولیه طرح بازسازی </a:t>
            </a:r>
            <a:r>
              <a:rPr lang="fa-IR" sz="4000" b="1" dirty="0" smtClean="0">
                <a:effectLst>
                  <a:outerShdw blurRad="38100" dist="38100" dir="2700000" algn="tl">
                    <a:srgbClr val="000000">
                      <a:alpha val="43137"/>
                    </a:srgbClr>
                  </a:outerShdw>
                </a:effectLst>
                <a:cs typeface="B Homa" panose="00000400000000000000" pitchFamily="2" charset="-78"/>
              </a:rPr>
              <a:t>داکلندز</a:t>
            </a:r>
            <a:endParaRPr lang="en-US" sz="4000" b="1" dirty="0">
              <a:effectLst>
                <a:outerShdw blurRad="38100" dist="38100" dir="2700000" algn="tl">
                  <a:srgbClr val="000000">
                    <a:alpha val="43137"/>
                  </a:srgbClr>
                </a:outerShdw>
              </a:effectLst>
              <a:cs typeface="B Homa" panose="00000400000000000000" pitchFamily="2" charset="-78"/>
            </a:endParaRPr>
          </a:p>
        </p:txBody>
      </p:sp>
      <p:sp>
        <p:nvSpPr>
          <p:cNvPr id="3" name="Content Placeholder 2"/>
          <p:cNvSpPr>
            <a:spLocks noGrp="1"/>
          </p:cNvSpPr>
          <p:nvPr>
            <p:ph idx="1"/>
          </p:nvPr>
        </p:nvSpPr>
        <p:spPr>
          <a:xfrm>
            <a:off x="182880" y="1392702"/>
            <a:ext cx="11149684" cy="4754880"/>
          </a:xfrm>
        </p:spPr>
        <p:txBody>
          <a:bodyPr>
            <a:noAutofit/>
          </a:bodyPr>
          <a:lstStyle/>
          <a:p>
            <a:pPr marL="0" indent="0" algn="r" rtl="1">
              <a:buNone/>
            </a:pPr>
            <a:r>
              <a:rPr lang="fa-IR" sz="2400" dirty="0" smtClean="0">
                <a:cs typeface="B Homa" panose="00000400000000000000" pitchFamily="2" charset="-78"/>
              </a:rPr>
              <a:t>در دهه 1980 دولت انگلستان با رهبری تاچر کنترل منطقه داکلندز را از پنج دولت ناحیه ای که مسئولیت آن را به عهده داشتند،</a:t>
            </a:r>
            <a:r>
              <a:rPr lang="fa-IR" sz="2400" dirty="0">
                <a:cs typeface="B Homa" panose="00000400000000000000" pitchFamily="2" charset="-78"/>
              </a:rPr>
              <a:t>د</a:t>
            </a:r>
            <a:r>
              <a:rPr lang="fa-IR" sz="2400" dirty="0" smtClean="0">
                <a:cs typeface="B Homa" panose="00000400000000000000" pitchFamily="2" charset="-78"/>
              </a:rPr>
              <a:t>ر اختیار گرفته،شرکت توسعه داکلندز لندن (ال.دی.دی.سی) را تاسیس کرد.</a:t>
            </a:r>
          </a:p>
          <a:p>
            <a:pPr marL="0" indent="0" algn="r" rtl="1">
              <a:buNone/>
            </a:pPr>
            <a:r>
              <a:rPr lang="fa-IR" sz="2400" dirty="0">
                <a:cs typeface="B Homa" panose="00000400000000000000" pitchFamily="2" charset="-78"/>
              </a:rPr>
              <a:t> در سال 1981 </a:t>
            </a:r>
            <a:r>
              <a:rPr lang="fa-IR" sz="2400" dirty="0" smtClean="0">
                <a:cs typeface="B Homa" panose="00000400000000000000" pitchFamily="2" charset="-78"/>
              </a:rPr>
              <a:t>وظایفی برای (ال.دی.دی.سی)توسط وزیر محیط زیست آن زمان،مایکل هسلتاین اعلام شد:</a:t>
            </a:r>
          </a:p>
          <a:p>
            <a:pPr algn="r" rtl="1">
              <a:buFont typeface="Wingdings" panose="05000000000000000000" pitchFamily="2" charset="2"/>
              <a:buChar char="Ø"/>
            </a:pPr>
            <a:r>
              <a:rPr lang="fa-IR" sz="2400" dirty="0" smtClean="0">
                <a:cs typeface="B Homa" panose="00000400000000000000" pitchFamily="2" charset="-78"/>
              </a:rPr>
              <a:t>ساخت </a:t>
            </a:r>
            <a:r>
              <a:rPr lang="fa-IR" sz="2400" dirty="0">
                <a:cs typeface="B Homa" panose="00000400000000000000" pitchFamily="2" charset="-78"/>
              </a:rPr>
              <a:t>زمین ها وساختمان های مفید با کاربری بیشتر از یکی </a:t>
            </a:r>
            <a:endParaRPr lang="fa-IR" sz="2400" dirty="0" smtClean="0">
              <a:cs typeface="B Homa" panose="00000400000000000000" pitchFamily="2" charset="-78"/>
            </a:endParaRPr>
          </a:p>
          <a:p>
            <a:pPr algn="r" rtl="1">
              <a:buFont typeface="Wingdings" panose="05000000000000000000" pitchFamily="2" charset="2"/>
              <a:buChar char="Ø"/>
            </a:pPr>
            <a:r>
              <a:rPr lang="fa-IR" sz="2400" dirty="0">
                <a:cs typeface="B Homa" panose="00000400000000000000" pitchFamily="2" charset="-78"/>
              </a:rPr>
              <a:t>تحسین صنعت جدید و تجارت در منطقه </a:t>
            </a:r>
            <a:endParaRPr lang="fa-IR" sz="2400" dirty="0" smtClean="0">
              <a:cs typeface="B Homa" panose="00000400000000000000" pitchFamily="2" charset="-78"/>
            </a:endParaRPr>
          </a:p>
          <a:p>
            <a:pPr algn="r" rtl="1">
              <a:buFont typeface="Wingdings" panose="05000000000000000000" pitchFamily="2" charset="2"/>
              <a:buChar char="Ø"/>
            </a:pPr>
            <a:r>
              <a:rPr lang="fa-IR" sz="2400" dirty="0">
                <a:cs typeface="B Homa" panose="00000400000000000000" pitchFamily="2" charset="-78"/>
              </a:rPr>
              <a:t>تامین مسکن خوب و سازگاری برای ساکنین </a:t>
            </a:r>
            <a:endParaRPr lang="fa-IR" sz="2400" dirty="0" smtClean="0">
              <a:cs typeface="B Homa" panose="00000400000000000000" pitchFamily="2" charset="-78"/>
            </a:endParaRPr>
          </a:p>
          <a:p>
            <a:pPr algn="r" rtl="1">
              <a:buFont typeface="Wingdings" panose="05000000000000000000" pitchFamily="2" charset="2"/>
              <a:buChar char="Ø"/>
            </a:pPr>
            <a:r>
              <a:rPr lang="fa-IR" sz="2400" dirty="0">
                <a:cs typeface="B Homa" panose="00000400000000000000" pitchFamily="2" charset="-78"/>
              </a:rPr>
              <a:t>خلق یک محیط خوش آیند </a:t>
            </a:r>
          </a:p>
          <a:p>
            <a:pPr marL="0" indent="0" algn="r" rtl="1">
              <a:buNone/>
            </a:pPr>
            <a:r>
              <a:rPr lang="fa-IR" sz="2400" dirty="0" smtClean="0">
                <a:cs typeface="B Homa" panose="00000400000000000000" pitchFamily="2" charset="-78"/>
              </a:rPr>
              <a:t>(ال.دی.دی.سی )به </a:t>
            </a:r>
            <a:r>
              <a:rPr lang="fa-IR" sz="2400" dirty="0">
                <a:cs typeface="B Homa" panose="00000400000000000000" pitchFamily="2" charset="-78"/>
              </a:rPr>
              <a:t>جای وابسته بودن به یک برنامه بزرگ ، برای </a:t>
            </a:r>
            <a:r>
              <a:rPr lang="fa-IR" sz="2400" dirty="0" smtClean="0">
                <a:cs typeface="B Homa" panose="00000400000000000000" pitchFamily="2" charset="-78"/>
              </a:rPr>
              <a:t>گسترش</a:t>
            </a:r>
          </a:p>
          <a:p>
            <a:pPr marL="0" indent="0" algn="r" rtl="1">
              <a:buNone/>
            </a:pPr>
            <a:r>
              <a:rPr lang="fa-IR" sz="2400" dirty="0" smtClean="0">
                <a:cs typeface="B Homa" panose="00000400000000000000" pitchFamily="2" charset="-78"/>
              </a:rPr>
              <a:t> بر </a:t>
            </a:r>
            <a:r>
              <a:rPr lang="fa-IR" sz="2400" dirty="0">
                <a:cs typeface="B Homa" panose="00000400000000000000" pitchFamily="2" charset="-78"/>
              </a:rPr>
              <a:t>روی </a:t>
            </a:r>
            <a:r>
              <a:rPr lang="fa-IR" sz="2400" dirty="0" smtClean="0">
                <a:cs typeface="B Homa" panose="00000400000000000000" pitchFamily="2" charset="-78"/>
              </a:rPr>
              <a:t>یک </a:t>
            </a:r>
            <a:r>
              <a:rPr lang="fa-IR" sz="2400" dirty="0">
                <a:cs typeface="B Homa" panose="00000400000000000000" pitchFamily="2" charset="-78"/>
              </a:rPr>
              <a:t>مرکز تجارت توسعه یافته بر </a:t>
            </a:r>
            <a:r>
              <a:rPr lang="fa-IR" sz="2400" dirty="0" smtClean="0">
                <a:cs typeface="B Homa" panose="00000400000000000000" pitchFamily="2" charset="-78"/>
              </a:rPr>
              <a:t>اساس انعطاف </a:t>
            </a:r>
            <a:r>
              <a:rPr lang="fa-IR" sz="2400" dirty="0">
                <a:cs typeface="B Homa" panose="00000400000000000000" pitchFamily="2" charset="-78"/>
              </a:rPr>
              <a:t>بیشتر </a:t>
            </a:r>
            <a:r>
              <a:rPr lang="fa-IR" sz="2400" dirty="0" smtClean="0">
                <a:cs typeface="B Homa" panose="00000400000000000000" pitchFamily="2" charset="-78"/>
              </a:rPr>
              <a:t>تمرکز</a:t>
            </a:r>
          </a:p>
          <a:p>
            <a:pPr marL="0" indent="0" algn="r" rtl="1">
              <a:buNone/>
            </a:pPr>
            <a:r>
              <a:rPr lang="fa-IR" sz="2400" dirty="0" smtClean="0">
                <a:cs typeface="B Homa" panose="00000400000000000000" pitchFamily="2" charset="-78"/>
              </a:rPr>
              <a:t> </a:t>
            </a:r>
            <a:r>
              <a:rPr lang="fa-IR" sz="2400" dirty="0">
                <a:cs typeface="B Homa" panose="00000400000000000000" pitchFamily="2" charset="-78"/>
              </a:rPr>
              <a:t>کرده </a:t>
            </a:r>
            <a:r>
              <a:rPr lang="fa-IR" sz="2400" dirty="0" smtClean="0">
                <a:cs typeface="B Homa" panose="00000400000000000000" pitchFamily="2" charset="-78"/>
              </a:rPr>
              <a:t>بود.</a:t>
            </a:r>
            <a:r>
              <a:rPr lang="en-US" sz="2400" b="1" dirty="0" smtClean="0">
                <a:solidFill>
                  <a:schemeClr val="tx1">
                    <a:lumMod val="95000"/>
                  </a:schemeClr>
                </a:solidFill>
                <a:latin typeface="Arabic Typesetting" pitchFamily="66" charset="-78"/>
                <a:cs typeface="B Homa" panose="00000400000000000000" pitchFamily="2" charset="-78"/>
              </a:rPr>
              <a:t>WWW.en.wikipedia.org</a:t>
            </a:r>
            <a:endParaRPr lang="fa-IR" sz="2400" b="1" dirty="0" smtClean="0">
              <a:solidFill>
                <a:schemeClr val="tx1">
                  <a:lumMod val="95000"/>
                </a:schemeClr>
              </a:solidFill>
              <a:cs typeface="B Homa" panose="00000400000000000000" pitchFamily="2" charset="-78"/>
            </a:endParaRPr>
          </a:p>
          <a:p>
            <a:pPr marL="0" indent="0" algn="r" rtl="1">
              <a:buNone/>
            </a:pPr>
            <a:r>
              <a:rPr lang="fa-IR" sz="2400" dirty="0" smtClean="0">
                <a:cs typeface="B Homa" panose="00000400000000000000" pitchFamily="2" charset="-78"/>
              </a:rPr>
              <a:t> </a:t>
            </a:r>
            <a:endParaRPr lang="fa-IR" sz="2400" dirty="0">
              <a:cs typeface="B Homa" panose="00000400000000000000" pitchFamily="2" charset="-78"/>
            </a:endParaRPr>
          </a:p>
        </p:txBody>
      </p:sp>
      <p:pic>
        <p:nvPicPr>
          <p:cNvPr id="4" name="Picture 3"/>
          <p:cNvPicPr>
            <a:picLocks noChangeAspect="1"/>
          </p:cNvPicPr>
          <p:nvPr/>
        </p:nvPicPr>
        <p:blipFill>
          <a:blip r:embed="rId2"/>
          <a:stretch>
            <a:fillRect/>
          </a:stretch>
        </p:blipFill>
        <p:spPr>
          <a:xfrm>
            <a:off x="-157808" y="3174284"/>
            <a:ext cx="3940930" cy="3123396"/>
          </a:xfrm>
          <a:prstGeom prst="rect">
            <a:avLst/>
          </a:prstGeom>
        </p:spPr>
      </p:pic>
      <p:sp>
        <p:nvSpPr>
          <p:cNvPr id="5" name="TextBox 4"/>
          <p:cNvSpPr txBox="1"/>
          <p:nvPr/>
        </p:nvSpPr>
        <p:spPr>
          <a:xfrm>
            <a:off x="2101755" y="2879676"/>
            <a:ext cx="1884403" cy="369332"/>
          </a:xfrm>
          <a:prstGeom prst="rect">
            <a:avLst/>
          </a:prstGeom>
          <a:noFill/>
        </p:spPr>
        <p:txBody>
          <a:bodyPr wrap="square" rtlCol="0">
            <a:spAutoFit/>
          </a:bodyPr>
          <a:lstStyle/>
          <a:p>
            <a:pPr defTabSz="457200" rtl="0"/>
            <a:r>
              <a:rPr lang="en-US" b="1" dirty="0">
                <a:solidFill>
                  <a:prstClr val="white">
                    <a:lumMod val="95000"/>
                  </a:prstClr>
                </a:solidFill>
                <a:latin typeface="Arabic Typesetting" pitchFamily="66" charset="-78"/>
                <a:cs typeface="Arabic Typesetting" pitchFamily="66" charset="-78"/>
              </a:rPr>
              <a:t>WWW.en.wikipedia.org</a:t>
            </a:r>
            <a:endParaRPr lang="fa-IR" b="1" dirty="0">
              <a:solidFill>
                <a:prstClr val="white">
                  <a:lumMod val="95000"/>
                </a:prstClr>
              </a:solidFill>
              <a:cs typeface="B Kamran" panose="00000400000000000000" pitchFamily="2" charset="-78"/>
            </a:endParaRPr>
          </a:p>
        </p:txBody>
      </p:sp>
    </p:spTree>
    <p:extLst>
      <p:ext uri="{BB962C8B-B14F-4D97-AF65-F5344CB8AC3E}">
        <p14:creationId xmlns:p14="http://schemas.microsoft.com/office/powerpoint/2010/main" val="8733960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35867" y="266467"/>
            <a:ext cx="4529797" cy="705483"/>
          </a:xfrm>
        </p:spPr>
        <p:txBody>
          <a:bodyPr>
            <a:normAutofit/>
          </a:bodyPr>
          <a:lstStyle/>
          <a:p>
            <a:pPr algn="r"/>
            <a:r>
              <a:rPr lang="fa-IR" sz="4000" b="1" dirty="0">
                <a:solidFill>
                  <a:schemeClr val="tx1"/>
                </a:solidFill>
                <a:effectLst>
                  <a:outerShdw blurRad="38100" dist="38100" dir="2700000" algn="tl">
                    <a:srgbClr val="000000">
                      <a:alpha val="43137"/>
                    </a:srgbClr>
                  </a:outerShdw>
                </a:effectLst>
                <a:cs typeface="B Homa" panose="00000400000000000000" pitchFamily="2" charset="-78"/>
              </a:rPr>
              <a:t>آغاز طرح کاناری </a:t>
            </a:r>
            <a:r>
              <a:rPr lang="fa-IR" sz="4000" b="1" dirty="0" smtClean="0">
                <a:solidFill>
                  <a:schemeClr val="tx1"/>
                </a:solidFill>
                <a:effectLst>
                  <a:outerShdw blurRad="38100" dist="38100" dir="2700000" algn="tl">
                    <a:srgbClr val="000000">
                      <a:alpha val="43137"/>
                    </a:srgbClr>
                  </a:outerShdw>
                </a:effectLst>
                <a:cs typeface="B Homa" panose="00000400000000000000" pitchFamily="2" charset="-78"/>
              </a:rPr>
              <a:t>وارف</a:t>
            </a:r>
            <a:endParaRPr lang="en-US" sz="4000" b="1" dirty="0">
              <a:solidFill>
                <a:schemeClr val="tx1"/>
              </a:solidFill>
              <a:effectLst>
                <a:outerShdw blurRad="38100" dist="38100" dir="2700000" algn="tl">
                  <a:srgbClr val="000000">
                    <a:alpha val="43137"/>
                  </a:srgbClr>
                </a:outerShdw>
              </a:effectLst>
              <a:cs typeface="B Homa" panose="00000400000000000000" pitchFamily="2" charset="-78"/>
            </a:endParaRPr>
          </a:p>
        </p:txBody>
      </p:sp>
      <p:sp>
        <p:nvSpPr>
          <p:cNvPr id="3" name="Content Placeholder 2"/>
          <p:cNvSpPr>
            <a:spLocks noGrp="1"/>
          </p:cNvSpPr>
          <p:nvPr>
            <p:ph idx="1"/>
          </p:nvPr>
        </p:nvSpPr>
        <p:spPr>
          <a:xfrm>
            <a:off x="1519311" y="1196802"/>
            <a:ext cx="8792307" cy="4912415"/>
          </a:xfrm>
        </p:spPr>
        <p:txBody>
          <a:bodyPr>
            <a:normAutofit/>
          </a:bodyPr>
          <a:lstStyle/>
          <a:p>
            <a:pPr marL="0" indent="0" algn="just">
              <a:buNone/>
            </a:pPr>
            <a:r>
              <a:rPr lang="fa-IR" sz="2400" b="1" dirty="0">
                <a:cs typeface="B Homa" panose="00000400000000000000" pitchFamily="2" charset="-78"/>
              </a:rPr>
              <a:t>تلاش برای توسعه مجدد اسکله ها به محض اینکه آنها بسته شدند شروع شد. به منظور این امر مشکلات زیادی وجود داشت که برای حل این مشکلات از  شرکت توسعه داکلندز لندن (ال.دی.دی.سی ) کمک گرفته شد</a:t>
            </a:r>
            <a:r>
              <a:rPr lang="fa-IR" sz="2400" b="1" dirty="0" smtClean="0">
                <a:cs typeface="B Homa" panose="00000400000000000000" pitchFamily="2" charset="-78"/>
              </a:rPr>
              <a:t>.</a:t>
            </a:r>
          </a:p>
          <a:p>
            <a:pPr marL="0" indent="0" algn="just">
              <a:buNone/>
            </a:pPr>
            <a:r>
              <a:rPr lang="en-US" sz="2400" dirty="0">
                <a:latin typeface="Arabic Typesetting" pitchFamily="66" charset="-78"/>
                <a:cs typeface="B Homa" panose="00000400000000000000" pitchFamily="2" charset="-78"/>
              </a:rPr>
              <a:t>WWW.en.wikipedia.org</a:t>
            </a:r>
            <a:endParaRPr lang="fa-IR" sz="2400" dirty="0" smtClean="0">
              <a:cs typeface="B Homa" panose="00000400000000000000" pitchFamily="2" charset="-78"/>
            </a:endParaRPr>
          </a:p>
          <a:p>
            <a:pPr marL="0" indent="0" algn="just">
              <a:buNone/>
            </a:pPr>
            <a:r>
              <a:rPr lang="fa-IR" sz="2400" b="1" dirty="0" smtClean="0">
                <a:cs typeface="B Homa" panose="00000400000000000000" pitchFamily="2" charset="-78"/>
              </a:rPr>
              <a:t>این </a:t>
            </a:r>
            <a:r>
              <a:rPr lang="fa-IR" sz="2400" b="1" dirty="0">
                <a:cs typeface="B Homa" panose="00000400000000000000" pitchFamily="2" charset="-78"/>
              </a:rPr>
              <a:t>شرکت از یک راهکاره بازار محور برای طراحی جانبداری می کرد و در کنار آن منطقه ای را هم به عنوان منطقه فعالیت ایجاد کرد و با در نظر گرفتن مشوق های مالی،شرکت ها را به مستقر شدن در کاناری وارف جذب کرد</a:t>
            </a:r>
            <a:r>
              <a:rPr lang="fa-IR" sz="2400" b="1" dirty="0" smtClean="0">
                <a:cs typeface="B Homa" panose="00000400000000000000" pitchFamily="2" charset="-78"/>
              </a:rPr>
              <a:t>.</a:t>
            </a:r>
          </a:p>
          <a:p>
            <a:pPr marL="0" indent="0" algn="just">
              <a:buNone/>
            </a:pPr>
            <a:r>
              <a:rPr lang="fa-IR" sz="2400" b="1" dirty="0" smtClean="0">
                <a:cs typeface="B Homa" panose="00000400000000000000" pitchFamily="2" charset="-78"/>
              </a:rPr>
              <a:t>مقررات </a:t>
            </a:r>
            <a:r>
              <a:rPr lang="fa-IR" sz="2400" b="1" dirty="0">
                <a:cs typeface="B Homa" panose="00000400000000000000" pitchFamily="2" charset="-78"/>
              </a:rPr>
              <a:t>قانونی </a:t>
            </a:r>
            <a:r>
              <a:rPr lang="fa-IR" sz="2400" b="1" dirty="0" smtClean="0">
                <a:cs typeface="B Homa" panose="00000400000000000000" pitchFamily="2" charset="-78"/>
              </a:rPr>
              <a:t>داکلندز </a:t>
            </a:r>
            <a:r>
              <a:rPr lang="fa-IR" sz="2400" b="1" dirty="0">
                <a:cs typeface="B Homa" panose="00000400000000000000" pitchFamily="2" charset="-78"/>
              </a:rPr>
              <a:t>هم به تعلیق درآمد و بنابراین همه چیز بلاتکلیف ماند و تصمیمات به صورت موردی گرفته می شد. </a:t>
            </a:r>
            <a:r>
              <a:rPr lang="fa-IR" sz="2400" b="1" dirty="0" smtClean="0">
                <a:cs typeface="B Homa" panose="00000400000000000000" pitchFamily="2" charset="-78"/>
              </a:rPr>
              <a:t>(طراحی شهری،گونه شناسی رویه ها و طرح ها،جان لنگ،1391،ص </a:t>
            </a:r>
            <a:r>
              <a:rPr lang="fa-IR" sz="2400" b="1" dirty="0">
                <a:cs typeface="B Homa" panose="00000400000000000000" pitchFamily="2" charset="-78"/>
              </a:rPr>
              <a:t>296 </a:t>
            </a:r>
            <a:r>
              <a:rPr lang="fa-IR" sz="2400" b="1" dirty="0" smtClean="0">
                <a:cs typeface="B Homa" panose="00000400000000000000" pitchFamily="2" charset="-78"/>
              </a:rPr>
              <a:t>)</a:t>
            </a:r>
            <a:endParaRPr lang="en-US" sz="2400" b="1" dirty="0">
              <a:cs typeface="B Homa" panose="00000400000000000000" pitchFamily="2" charset="-78"/>
            </a:endParaRPr>
          </a:p>
        </p:txBody>
      </p:sp>
    </p:spTree>
    <p:extLst>
      <p:ext uri="{BB962C8B-B14F-4D97-AF65-F5344CB8AC3E}">
        <p14:creationId xmlns:p14="http://schemas.microsoft.com/office/powerpoint/2010/main" val="313818405"/>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10428" y="454628"/>
            <a:ext cx="3360048" cy="569821"/>
          </a:xfrm>
        </p:spPr>
        <p:txBody>
          <a:bodyPr>
            <a:noAutofit/>
          </a:bodyPr>
          <a:lstStyle/>
          <a:p>
            <a:pPr algn="r"/>
            <a:r>
              <a:rPr lang="fa-IR" sz="4000" b="1" dirty="0">
                <a:effectLst>
                  <a:outerShdw blurRad="38100" dist="38100" dir="2700000" algn="tl">
                    <a:srgbClr val="000000">
                      <a:alpha val="43137"/>
                    </a:srgbClr>
                  </a:outerShdw>
                </a:effectLst>
                <a:cs typeface="B Homa" panose="00000400000000000000" pitchFamily="2" charset="-78"/>
              </a:rPr>
              <a:t>طرح کاناری </a:t>
            </a:r>
            <a:r>
              <a:rPr lang="fa-IR" sz="4000" b="1" dirty="0" smtClean="0">
                <a:effectLst>
                  <a:outerShdw blurRad="38100" dist="38100" dir="2700000" algn="tl">
                    <a:srgbClr val="000000">
                      <a:alpha val="43137"/>
                    </a:srgbClr>
                  </a:outerShdw>
                </a:effectLst>
                <a:cs typeface="B Homa" panose="00000400000000000000" pitchFamily="2" charset="-78"/>
              </a:rPr>
              <a:t>وارف</a:t>
            </a:r>
            <a:endParaRPr lang="en-US" sz="4000" b="1" dirty="0">
              <a:effectLst>
                <a:outerShdw blurRad="38100" dist="38100" dir="2700000" algn="tl">
                  <a:srgbClr val="000000">
                    <a:alpha val="43137"/>
                  </a:srgbClr>
                </a:outerShdw>
              </a:effectLst>
              <a:cs typeface="B Homa" panose="00000400000000000000" pitchFamily="2" charset="-78"/>
            </a:endParaRPr>
          </a:p>
        </p:txBody>
      </p:sp>
      <p:sp>
        <p:nvSpPr>
          <p:cNvPr id="3" name="Content Placeholder 2"/>
          <p:cNvSpPr>
            <a:spLocks noGrp="1"/>
          </p:cNvSpPr>
          <p:nvPr>
            <p:ph idx="1"/>
          </p:nvPr>
        </p:nvSpPr>
        <p:spPr>
          <a:xfrm>
            <a:off x="4234375" y="1525098"/>
            <a:ext cx="6558543" cy="4609721"/>
          </a:xfrm>
        </p:spPr>
        <p:txBody>
          <a:bodyPr>
            <a:normAutofit fontScale="85000" lnSpcReduction="10000"/>
          </a:bodyPr>
          <a:lstStyle/>
          <a:p>
            <a:pPr marL="0" indent="0" algn="r">
              <a:buNone/>
            </a:pPr>
            <a:r>
              <a:rPr lang="fa-IR" dirty="0">
                <a:cs typeface="B Homa" panose="00000400000000000000" pitchFamily="2" charset="-78"/>
              </a:rPr>
              <a:t> </a:t>
            </a:r>
            <a:r>
              <a:rPr lang="fa-IR" sz="2800" dirty="0" smtClean="0">
                <a:cs typeface="B Homa" panose="00000400000000000000" pitchFamily="2" charset="-78"/>
              </a:rPr>
              <a:t>در سل 1985یک سرمایه گذار آمریکایی به نام جی.ویرتراولستد یک پروژه 35 هکتاری تجاری پیشنهاد </a:t>
            </a:r>
            <a:r>
              <a:rPr lang="fa-IR" sz="2800" dirty="0">
                <a:cs typeface="B Homa" panose="00000400000000000000" pitchFamily="2" charset="-78"/>
              </a:rPr>
              <a:t>کرد که هنا-اولین آن </a:t>
            </a:r>
            <a:endParaRPr lang="fa-IR" sz="2800" dirty="0" smtClean="0">
              <a:cs typeface="B Homa" panose="00000400000000000000" pitchFamily="2" charset="-78"/>
            </a:endParaRPr>
          </a:p>
          <a:p>
            <a:pPr marL="0" indent="0" algn="r">
              <a:buNone/>
            </a:pPr>
            <a:r>
              <a:rPr lang="fa-IR" sz="2800" dirty="0" smtClean="0">
                <a:cs typeface="B Homa" panose="00000400000000000000" pitchFamily="2" charset="-78"/>
              </a:rPr>
              <a:t>را </a:t>
            </a:r>
            <a:r>
              <a:rPr lang="fa-IR" sz="2800" dirty="0">
                <a:cs typeface="B Homa" panose="00000400000000000000" pitchFamily="2" charset="-78"/>
              </a:rPr>
              <a:t>برای کاناری وارف  طراحی کرده بود،ولی در همین سال از </a:t>
            </a:r>
            <a:endParaRPr lang="fa-IR" sz="2800" dirty="0" smtClean="0">
              <a:cs typeface="B Homa" panose="00000400000000000000" pitchFamily="2" charset="-78"/>
            </a:endParaRPr>
          </a:p>
          <a:p>
            <a:pPr marL="0" indent="0" algn="r">
              <a:buNone/>
            </a:pPr>
            <a:r>
              <a:rPr lang="fa-IR" sz="2800" dirty="0" smtClean="0">
                <a:cs typeface="B Homa" panose="00000400000000000000" pitchFamily="2" charset="-78"/>
              </a:rPr>
              <a:t>اسکیدمور،اوئینگنز </a:t>
            </a:r>
            <a:r>
              <a:rPr lang="fa-IR" sz="2800" dirty="0">
                <a:cs typeface="B Homa" panose="00000400000000000000" pitchFamily="2" charset="-78"/>
              </a:rPr>
              <a:t>و مریل (اس.ا.ام) خواسته شد،که طرح جامع و </a:t>
            </a:r>
            <a:endParaRPr lang="fa-IR" sz="2800" dirty="0" smtClean="0">
              <a:cs typeface="B Homa" panose="00000400000000000000" pitchFamily="2" charset="-78"/>
            </a:endParaRPr>
          </a:p>
          <a:p>
            <a:pPr marL="0" indent="0" algn="r">
              <a:buNone/>
            </a:pPr>
            <a:r>
              <a:rPr lang="fa-IR" sz="2800" dirty="0" smtClean="0">
                <a:cs typeface="B Homa" panose="00000400000000000000" pitchFamily="2" charset="-78"/>
              </a:rPr>
              <a:t>دستورالعمل </a:t>
            </a:r>
            <a:r>
              <a:rPr lang="fa-IR" sz="2800" dirty="0">
                <a:cs typeface="B Homa" panose="00000400000000000000" pitchFamily="2" charset="-78"/>
              </a:rPr>
              <a:t>طراحی را برای  منطقه تهیه </a:t>
            </a:r>
            <a:r>
              <a:rPr lang="fa-IR" sz="2800" dirty="0" smtClean="0">
                <a:cs typeface="B Homa" panose="00000400000000000000" pitchFamily="2" charset="-78"/>
              </a:rPr>
              <a:t>کند.</a:t>
            </a:r>
          </a:p>
          <a:p>
            <a:pPr marL="0" indent="0" algn="r">
              <a:buNone/>
            </a:pPr>
            <a:r>
              <a:rPr lang="fa-IR" sz="2800" dirty="0" smtClean="0">
                <a:cs typeface="B Homa" panose="00000400000000000000" pitchFamily="2" charset="-78"/>
              </a:rPr>
              <a:t>شکل فعلی </a:t>
            </a:r>
            <a:r>
              <a:rPr lang="fa-IR" sz="2800" dirty="0">
                <a:cs typeface="B Homa" panose="00000400000000000000" pitchFamily="2" charset="-78"/>
              </a:rPr>
              <a:t>پروژه ویژگی های همان طرح را دارد. طرح دارای یک </a:t>
            </a:r>
            <a:endParaRPr lang="fa-IR" sz="2800" dirty="0" smtClean="0">
              <a:cs typeface="B Homa" panose="00000400000000000000" pitchFamily="2" charset="-78"/>
            </a:endParaRPr>
          </a:p>
          <a:p>
            <a:pPr marL="0" indent="0" algn="r">
              <a:buNone/>
            </a:pPr>
            <a:r>
              <a:rPr lang="fa-IR" sz="2800" dirty="0" smtClean="0">
                <a:cs typeface="B Homa" panose="00000400000000000000" pitchFamily="2" charset="-78"/>
              </a:rPr>
              <a:t>محور زیباسازی </a:t>
            </a:r>
            <a:r>
              <a:rPr lang="fa-IR" sz="2800" dirty="0">
                <a:cs typeface="B Homa" panose="00000400000000000000" pitchFamily="2" charset="-78"/>
              </a:rPr>
              <a:t>شهری /بوزار است که به یک ساختمان شاخص منتهی می شود.</a:t>
            </a:r>
          </a:p>
          <a:p>
            <a:pPr marL="0" indent="0" algn="r">
              <a:buNone/>
            </a:pPr>
            <a:r>
              <a:rPr lang="fa-IR" sz="2400" dirty="0">
                <a:cs typeface="B Homa" panose="00000400000000000000" pitchFamily="2" charset="-78"/>
              </a:rPr>
              <a:t>(</a:t>
            </a:r>
            <a:r>
              <a:rPr lang="fa-IR" sz="2400" dirty="0" smtClean="0">
                <a:cs typeface="B Homa" panose="00000400000000000000" pitchFamily="2" charset="-78"/>
              </a:rPr>
              <a:t>طراحی شهری،گونه شناسی رویه ها و طرح ها،جان لنگ،1391،ص 297 </a:t>
            </a:r>
            <a:r>
              <a:rPr lang="fa-IR" sz="2800" dirty="0" smtClean="0">
                <a:cs typeface="B Homa" panose="00000400000000000000" pitchFamily="2" charset="-78"/>
              </a:rPr>
              <a:t>)</a:t>
            </a:r>
          </a:p>
          <a:p>
            <a:pPr marL="0" indent="0" algn="r">
              <a:buNone/>
            </a:pPr>
            <a:endParaRPr lang="en-US" dirty="0">
              <a:cs typeface="B Homa" panose="00000400000000000000" pitchFamily="2" charset="-78"/>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5408" y="739539"/>
            <a:ext cx="3161427" cy="4558874"/>
          </a:xfrm>
          <a:prstGeom prst="rect">
            <a:avLst/>
          </a:prstGeom>
          <a:ln>
            <a:noFill/>
          </a:ln>
          <a:effectLst>
            <a:softEdge rad="112500"/>
          </a:effectLst>
        </p:spPr>
      </p:pic>
      <p:sp>
        <p:nvSpPr>
          <p:cNvPr id="5" name="TextBox 4"/>
          <p:cNvSpPr txBox="1"/>
          <p:nvPr/>
        </p:nvSpPr>
        <p:spPr>
          <a:xfrm>
            <a:off x="430965" y="5392405"/>
            <a:ext cx="3390314" cy="338554"/>
          </a:xfrm>
          <a:prstGeom prst="rect">
            <a:avLst/>
          </a:prstGeom>
          <a:noFill/>
        </p:spPr>
        <p:txBody>
          <a:bodyPr wrap="square" rtlCol="0">
            <a:spAutoFit/>
          </a:bodyPr>
          <a:lstStyle/>
          <a:p>
            <a:pPr algn="ctr" defTabSz="457200" rtl="0"/>
            <a:r>
              <a:rPr lang="fa-IR" sz="1600" b="1" dirty="0">
                <a:solidFill>
                  <a:prstClr val="white"/>
                </a:solidFill>
                <a:cs typeface="B Kamran" panose="00000400000000000000" pitchFamily="2" charset="-78"/>
              </a:rPr>
              <a:t>ماکتی ازپیشنهاد اس.ا.ام برای کاناری وارف</a:t>
            </a:r>
            <a:endParaRPr lang="en-US" sz="1600" b="1" dirty="0">
              <a:solidFill>
                <a:prstClr val="white"/>
              </a:solidFill>
              <a:cs typeface="B Kamran" panose="00000400000000000000" pitchFamily="2" charset="-78"/>
            </a:endParaRP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448" y="1841937"/>
            <a:ext cx="4162927" cy="2703540"/>
          </a:xfrm>
          <a:prstGeom prst="rect">
            <a:avLst/>
          </a:prstGeom>
          <a:ln>
            <a:noFill/>
          </a:ln>
          <a:effectLst>
            <a:softEdge rad="112500"/>
          </a:effectLst>
        </p:spPr>
      </p:pic>
      <p:sp>
        <p:nvSpPr>
          <p:cNvPr id="7" name="TextBox 6"/>
          <p:cNvSpPr txBox="1"/>
          <p:nvPr/>
        </p:nvSpPr>
        <p:spPr>
          <a:xfrm>
            <a:off x="985293" y="4583391"/>
            <a:ext cx="2335235" cy="338554"/>
          </a:xfrm>
          <a:prstGeom prst="rect">
            <a:avLst/>
          </a:prstGeom>
          <a:noFill/>
        </p:spPr>
        <p:txBody>
          <a:bodyPr wrap="square" rtlCol="0">
            <a:spAutoFit/>
          </a:bodyPr>
          <a:lstStyle/>
          <a:p>
            <a:pPr algn="ctr" defTabSz="457200" rtl="0"/>
            <a:r>
              <a:rPr lang="fa-IR" sz="1600" b="1" dirty="0">
                <a:solidFill>
                  <a:prstClr val="white"/>
                </a:solidFill>
                <a:cs typeface="B Kamran" panose="00000400000000000000" pitchFamily="2" charset="-78"/>
              </a:rPr>
              <a:t>طرح کاناری وارف</a:t>
            </a:r>
            <a:endParaRPr lang="en-US" sz="1600" b="1" dirty="0">
              <a:solidFill>
                <a:prstClr val="white"/>
              </a:solidFill>
              <a:cs typeface="B Kamran" panose="00000400000000000000" pitchFamily="2" charset="-78"/>
            </a:endParaRPr>
          </a:p>
        </p:txBody>
      </p:sp>
    </p:spTree>
    <p:extLst>
      <p:ext uri="{BB962C8B-B14F-4D97-AF65-F5344CB8AC3E}">
        <p14:creationId xmlns:p14="http://schemas.microsoft.com/office/powerpoint/2010/main" val="39823302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nodeType="clickEffect">
                                  <p:stCondLst>
                                    <p:cond delay="0"/>
                                  </p:stCondLst>
                                  <p:childTnLst>
                                    <p:anim calcmode="lin" valueType="num">
                                      <p:cBhvr>
                                        <p:cTn id="6" dur="500"/>
                                        <p:tgtEl>
                                          <p:spTgt spid="4"/>
                                        </p:tgtEl>
                                        <p:attrNameLst>
                                          <p:attrName>ppt_w</p:attrName>
                                        </p:attrNameLst>
                                      </p:cBhvr>
                                      <p:tavLst>
                                        <p:tav tm="0">
                                          <p:val>
                                            <p:strVal val="ppt_w"/>
                                          </p:val>
                                        </p:tav>
                                        <p:tav tm="100000">
                                          <p:val>
                                            <p:fltVal val="0"/>
                                          </p:val>
                                        </p:tav>
                                      </p:tavLst>
                                    </p:anim>
                                    <p:anim calcmode="lin" valueType="num">
                                      <p:cBhvr>
                                        <p:cTn id="7" dur="500"/>
                                        <p:tgtEl>
                                          <p:spTgt spid="4"/>
                                        </p:tgtEl>
                                        <p:attrNameLst>
                                          <p:attrName>ppt_h</p:attrName>
                                        </p:attrNameLst>
                                      </p:cBhvr>
                                      <p:tavLst>
                                        <p:tav tm="0">
                                          <p:val>
                                            <p:strVal val="ppt_h"/>
                                          </p:val>
                                        </p:tav>
                                        <p:tav tm="100000">
                                          <p:val>
                                            <p:fltVal val="0"/>
                                          </p:val>
                                        </p:tav>
                                      </p:tavLst>
                                    </p:anim>
                                    <p:animEffect transition="out" filter="fade">
                                      <p:cBhvr>
                                        <p:cTn id="8" dur="500"/>
                                        <p:tgtEl>
                                          <p:spTgt spid="4"/>
                                        </p:tgtEl>
                                      </p:cBhvr>
                                    </p:animEffect>
                                    <p:set>
                                      <p:cBhvr>
                                        <p:cTn id="9" dur="1" fill="hold">
                                          <p:stCondLst>
                                            <p:cond delay="499"/>
                                          </p:stCondLst>
                                        </p:cTn>
                                        <p:tgtEl>
                                          <p:spTgt spid="4"/>
                                        </p:tgtEl>
                                        <p:attrNameLst>
                                          <p:attrName>style.visibility</p:attrName>
                                        </p:attrNameLst>
                                      </p:cBhvr>
                                      <p:to>
                                        <p:strVal val="hidden"/>
                                      </p:to>
                                    </p:set>
                                  </p:childTnLst>
                                </p:cTn>
                              </p:par>
                              <p:par>
                                <p:cTn id="10" presetID="53" presetClass="exit" presetSubtype="32" fill="hold" grpId="0" nodeType="withEffect">
                                  <p:stCondLst>
                                    <p:cond delay="0"/>
                                  </p:stCondLst>
                                  <p:childTnLst>
                                    <p:anim calcmode="lin" valueType="num">
                                      <p:cBhvr>
                                        <p:cTn id="11" dur="500"/>
                                        <p:tgtEl>
                                          <p:spTgt spid="5"/>
                                        </p:tgtEl>
                                        <p:attrNameLst>
                                          <p:attrName>ppt_w</p:attrName>
                                        </p:attrNameLst>
                                      </p:cBhvr>
                                      <p:tavLst>
                                        <p:tav tm="0">
                                          <p:val>
                                            <p:strVal val="ppt_w"/>
                                          </p:val>
                                        </p:tav>
                                        <p:tav tm="100000">
                                          <p:val>
                                            <p:fltVal val="0"/>
                                          </p:val>
                                        </p:tav>
                                      </p:tavLst>
                                    </p:anim>
                                    <p:anim calcmode="lin" valueType="num">
                                      <p:cBhvr>
                                        <p:cTn id="12" dur="500"/>
                                        <p:tgtEl>
                                          <p:spTgt spid="5"/>
                                        </p:tgtEl>
                                        <p:attrNameLst>
                                          <p:attrName>ppt_h</p:attrName>
                                        </p:attrNameLst>
                                      </p:cBhvr>
                                      <p:tavLst>
                                        <p:tav tm="0">
                                          <p:val>
                                            <p:strVal val="ppt_h"/>
                                          </p:val>
                                        </p:tav>
                                        <p:tav tm="100000">
                                          <p:val>
                                            <p:fltVal val="0"/>
                                          </p:val>
                                        </p:tav>
                                      </p:tavLst>
                                    </p:anim>
                                    <p:animEffect transition="out" filter="fade">
                                      <p:cBhvr>
                                        <p:cTn id="13" dur="500"/>
                                        <p:tgtEl>
                                          <p:spTgt spid="5"/>
                                        </p:tgtEl>
                                      </p:cBhvr>
                                    </p:animEffect>
                                    <p:set>
                                      <p:cBhvr>
                                        <p:cTn id="14" dur="1" fill="hold">
                                          <p:stCondLst>
                                            <p:cond delay="499"/>
                                          </p:stCondLst>
                                        </p:cTn>
                                        <p:tgtEl>
                                          <p:spTgt spid="5"/>
                                        </p:tgtEl>
                                        <p:attrNameLst>
                                          <p:attrName>style.visibility</p:attrName>
                                        </p:attrNameLst>
                                      </p:cBhvr>
                                      <p:to>
                                        <p:strVal val="hidden"/>
                                      </p:to>
                                    </p:se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44987" y="629818"/>
            <a:ext cx="9481625" cy="4430596"/>
          </a:xfrm>
        </p:spPr>
        <p:txBody>
          <a:bodyPr>
            <a:normAutofit/>
          </a:bodyPr>
          <a:lstStyle/>
          <a:p>
            <a:pPr marL="0" indent="0" algn="just" rtl="1">
              <a:buNone/>
            </a:pPr>
            <a:r>
              <a:rPr lang="fa-IR" sz="2400" dirty="0" smtClean="0">
                <a:cs typeface="B Homa" panose="00000400000000000000" pitchFamily="2" charset="-78"/>
              </a:rPr>
              <a:t>منطقه به 26 زمین برای ساختمان و باغ های رسمی منظر سازی شده تقسیم شد.</a:t>
            </a:r>
          </a:p>
          <a:p>
            <a:pPr marL="0" indent="0" algn="just" rtl="1">
              <a:buNone/>
            </a:pPr>
            <a:r>
              <a:rPr lang="fa-IR" sz="2400" dirty="0">
                <a:cs typeface="B Homa" panose="00000400000000000000" pitchFamily="2" charset="-78"/>
              </a:rPr>
              <a:t> دستورالعمل های طراحی که توسط اس.ا.ام و ال.دی.دی.سی تهیه شد،محدودیت هایی را وضع کرد تا برج های مرکزی به </a:t>
            </a:r>
            <a:endParaRPr lang="fa-IR" sz="2400" dirty="0" smtClean="0">
              <a:cs typeface="B Homa" panose="00000400000000000000" pitchFamily="2" charset="-78"/>
            </a:endParaRPr>
          </a:p>
          <a:p>
            <a:pPr marL="0" indent="0" algn="just" rtl="1">
              <a:buNone/>
            </a:pPr>
            <a:r>
              <a:rPr lang="fa-IR" sz="2400" dirty="0" smtClean="0">
                <a:cs typeface="B Homa" panose="00000400000000000000" pitchFamily="2" charset="-78"/>
              </a:rPr>
              <a:t>صورت </a:t>
            </a:r>
            <a:r>
              <a:rPr lang="fa-IR" sz="2400" dirty="0">
                <a:cs typeface="B Homa" panose="00000400000000000000" pitchFamily="2" charset="-78"/>
              </a:rPr>
              <a:t>نشانه </a:t>
            </a:r>
            <a:r>
              <a:rPr lang="fa-IR" sz="2400" dirty="0" smtClean="0">
                <a:cs typeface="B Homa" panose="00000400000000000000" pitchFamily="2" charset="-78"/>
              </a:rPr>
              <a:t>در آمده و علاوه بر این الزاماتی را نیز در مورد مصالح مقرر کرد، تا با به کار گرفته شدن آن ها یک حس وحدت در طرح ایجاد شود.</a:t>
            </a:r>
          </a:p>
          <a:p>
            <a:pPr marL="0" indent="0" algn="just" rtl="1">
              <a:buNone/>
            </a:pPr>
            <a:r>
              <a:rPr lang="fa-IR" sz="2400" dirty="0" smtClean="0">
                <a:cs typeface="B Homa" panose="00000400000000000000" pitchFamily="2" charset="-78"/>
              </a:rPr>
              <a:t>دستورالعمل </a:t>
            </a:r>
            <a:r>
              <a:rPr lang="fa-IR" sz="2400" dirty="0">
                <a:cs typeface="B Homa" panose="00000400000000000000" pitchFamily="2" charset="-78"/>
              </a:rPr>
              <a:t>ها به طور کامل تجویزی بوده و آزادی </a:t>
            </a:r>
            <a:r>
              <a:rPr lang="fa-IR" sz="2400" dirty="0" smtClean="0">
                <a:cs typeface="B Homa" panose="00000400000000000000" pitchFamily="2" charset="-78"/>
              </a:rPr>
              <a:t>عمل </a:t>
            </a:r>
            <a:r>
              <a:rPr lang="fa-IR" sz="2400" dirty="0">
                <a:cs typeface="B Homa" panose="00000400000000000000" pitchFamily="2" charset="-78"/>
              </a:rPr>
              <a:t>چندانی برای معماران باقی </a:t>
            </a:r>
            <a:r>
              <a:rPr lang="fa-IR" sz="2400" dirty="0" smtClean="0">
                <a:cs typeface="B Homa" panose="00000400000000000000" pitchFamily="2" charset="-78"/>
              </a:rPr>
              <a:t>نمی </a:t>
            </a:r>
            <a:r>
              <a:rPr lang="fa-IR" sz="2400" dirty="0">
                <a:cs typeface="B Homa" panose="00000400000000000000" pitchFamily="2" charset="-78"/>
              </a:rPr>
              <a:t>گذارد</a:t>
            </a:r>
            <a:r>
              <a:rPr lang="fa-IR" sz="2400" dirty="0" smtClean="0">
                <a:cs typeface="B Homa" panose="00000400000000000000" pitchFamily="2" charset="-78"/>
              </a:rPr>
              <a:t>.</a:t>
            </a:r>
          </a:p>
          <a:p>
            <a:pPr marL="0" indent="0" algn="just" rtl="1">
              <a:buNone/>
            </a:pPr>
            <a:r>
              <a:rPr lang="fa-IR" sz="2400" dirty="0" smtClean="0">
                <a:cs typeface="B Homa" panose="00000400000000000000" pitchFamily="2" charset="-78"/>
              </a:rPr>
              <a:t> </a:t>
            </a:r>
            <a:r>
              <a:rPr lang="fa-IR" sz="2400" dirty="0">
                <a:cs typeface="B Homa" panose="00000400000000000000" pitchFamily="2" charset="-78"/>
              </a:rPr>
              <a:t>(</a:t>
            </a:r>
            <a:r>
              <a:rPr lang="fa-IR" sz="2400" dirty="0" smtClean="0">
                <a:cs typeface="B Homa" panose="00000400000000000000" pitchFamily="2" charset="-78"/>
              </a:rPr>
              <a:t>طراحی شهری،گونه شناسی رویه ها و طرح ها،جان لنگ،1391،ص 298 )</a:t>
            </a:r>
            <a:endParaRPr lang="en-US" sz="2400" dirty="0">
              <a:cs typeface="B Homa" panose="00000400000000000000" pitchFamily="2" charset="-78"/>
            </a:endParaRPr>
          </a:p>
        </p:txBody>
      </p:sp>
      <p:pic>
        <p:nvPicPr>
          <p:cNvPr id="2" name="Picture 1"/>
          <p:cNvPicPr>
            <a:picLocks noChangeAspect="1"/>
          </p:cNvPicPr>
          <p:nvPr/>
        </p:nvPicPr>
        <p:blipFill>
          <a:blip r:embed="rId2"/>
          <a:stretch>
            <a:fillRect/>
          </a:stretch>
        </p:blipFill>
        <p:spPr>
          <a:xfrm>
            <a:off x="2574386" y="4248719"/>
            <a:ext cx="6822829" cy="2609281"/>
          </a:xfrm>
          <a:prstGeom prst="rect">
            <a:avLst/>
          </a:prstGeom>
        </p:spPr>
      </p:pic>
      <p:sp>
        <p:nvSpPr>
          <p:cNvPr id="4" name="TextBox 3"/>
          <p:cNvSpPr txBox="1"/>
          <p:nvPr/>
        </p:nvSpPr>
        <p:spPr>
          <a:xfrm>
            <a:off x="3152633" y="4012442"/>
            <a:ext cx="1931645" cy="369332"/>
          </a:xfrm>
          <a:prstGeom prst="rect">
            <a:avLst/>
          </a:prstGeom>
          <a:noFill/>
        </p:spPr>
        <p:txBody>
          <a:bodyPr wrap="square" rtlCol="0">
            <a:spAutoFit/>
          </a:bodyPr>
          <a:lstStyle/>
          <a:p>
            <a:pPr algn="l" defTabSz="457200" rtl="0"/>
            <a:endParaRPr lang="en-US" dirty="0">
              <a:solidFill>
                <a:prstClr val="white"/>
              </a:solidFill>
            </a:endParaRPr>
          </a:p>
        </p:txBody>
      </p:sp>
      <p:sp>
        <p:nvSpPr>
          <p:cNvPr id="5" name="TextBox 4"/>
          <p:cNvSpPr txBox="1"/>
          <p:nvPr/>
        </p:nvSpPr>
        <p:spPr>
          <a:xfrm>
            <a:off x="3305033" y="4164842"/>
            <a:ext cx="1931645" cy="369332"/>
          </a:xfrm>
          <a:prstGeom prst="rect">
            <a:avLst/>
          </a:prstGeom>
          <a:noFill/>
        </p:spPr>
        <p:txBody>
          <a:bodyPr wrap="square" rtlCol="0">
            <a:spAutoFit/>
          </a:bodyPr>
          <a:lstStyle/>
          <a:p>
            <a:pPr algn="l" defTabSz="457200" rtl="0"/>
            <a:endParaRPr lang="en-US" dirty="0">
              <a:solidFill>
                <a:prstClr val="white"/>
              </a:solidFill>
            </a:endParaRPr>
          </a:p>
        </p:txBody>
      </p:sp>
      <p:sp>
        <p:nvSpPr>
          <p:cNvPr id="6" name="TextBox 5"/>
          <p:cNvSpPr txBox="1"/>
          <p:nvPr/>
        </p:nvSpPr>
        <p:spPr>
          <a:xfrm>
            <a:off x="2817513" y="4050690"/>
            <a:ext cx="1931645" cy="369332"/>
          </a:xfrm>
          <a:prstGeom prst="rect">
            <a:avLst/>
          </a:prstGeom>
          <a:noFill/>
        </p:spPr>
        <p:txBody>
          <a:bodyPr wrap="square" rtlCol="0">
            <a:spAutoFit/>
          </a:bodyPr>
          <a:lstStyle/>
          <a:p>
            <a:pPr defTabSz="457200" rtl="0"/>
            <a:r>
              <a:rPr lang="en-US" b="1" dirty="0">
                <a:solidFill>
                  <a:prstClr val="white">
                    <a:lumMod val="95000"/>
                  </a:prstClr>
                </a:solidFill>
                <a:latin typeface="Arabic Typesetting" pitchFamily="66" charset="-78"/>
                <a:cs typeface="Arabic Typesetting" pitchFamily="66" charset="-78"/>
              </a:rPr>
              <a:t>WWW.en.wikipedia.org</a:t>
            </a:r>
            <a:endParaRPr lang="fa-IR" b="1" dirty="0">
              <a:solidFill>
                <a:prstClr val="white">
                  <a:lumMod val="95000"/>
                </a:prstClr>
              </a:solidFill>
              <a:cs typeface="B Kamran" panose="00000400000000000000" pitchFamily="2" charset="-78"/>
            </a:endParaRPr>
          </a:p>
        </p:txBody>
      </p:sp>
    </p:spTree>
    <p:extLst>
      <p:ext uri="{BB962C8B-B14F-4D97-AF65-F5344CB8AC3E}">
        <p14:creationId xmlns:p14="http://schemas.microsoft.com/office/powerpoint/2010/main" val="39580113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TotalTime>
  <Words>1880</Words>
  <Application>Microsoft Office PowerPoint</Application>
  <PresentationFormat>Widescreen</PresentationFormat>
  <Paragraphs>134</Paragraphs>
  <Slides>17</Slides>
  <Notes>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17</vt:i4>
      </vt:variant>
    </vt:vector>
  </HeadingPairs>
  <TitlesOfParts>
    <vt:vector size="27" baseType="lpstr">
      <vt:lpstr>Arabic Typesetting</vt:lpstr>
      <vt:lpstr>Arial</vt:lpstr>
      <vt:lpstr>B Homa</vt:lpstr>
      <vt:lpstr>B Kamran</vt:lpstr>
      <vt:lpstr>B Sara</vt:lpstr>
      <vt:lpstr>Calibri</vt:lpstr>
      <vt:lpstr>Century Gothic</vt:lpstr>
      <vt:lpstr>Wingdings</vt:lpstr>
      <vt:lpstr>Wingdings 3</vt:lpstr>
      <vt:lpstr>Ion</vt:lpstr>
      <vt:lpstr>PowerPoint Presentation</vt:lpstr>
      <vt:lpstr>PowerPoint Presentation</vt:lpstr>
      <vt:lpstr>معرفی کاناری وارف</vt:lpstr>
      <vt:lpstr>موقعیت مکانی کاناری وارف</vt:lpstr>
      <vt:lpstr>تاریخچه داکلندز</vt:lpstr>
      <vt:lpstr>اهداف اولیه طرح بازسازی داکلندز</vt:lpstr>
      <vt:lpstr>آغاز طرح کاناری وارف</vt:lpstr>
      <vt:lpstr>طرح کاناری وارف</vt:lpstr>
      <vt:lpstr>PowerPoint Presentation</vt:lpstr>
      <vt:lpstr>بحران های موجود در اجرای طرح</vt:lpstr>
      <vt:lpstr>PowerPoint Presentation</vt:lpstr>
      <vt:lpstr>تحولات آتی</vt:lpstr>
      <vt:lpstr>معماری کاناری وارف</vt:lpstr>
      <vt:lpstr>ارزیابی طرح کاناری وارف</vt:lpstr>
      <vt:lpstr>PowerPoint Presentation</vt:lpstr>
      <vt:lpstr>PowerPoint Presentation</vt:lpstr>
      <vt:lpstr>منابع</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10</cp:revision>
  <dcterms:created xsi:type="dcterms:W3CDTF">2019-12-13T12:17:20Z</dcterms:created>
  <dcterms:modified xsi:type="dcterms:W3CDTF">2019-12-15T14:37:25Z</dcterms:modified>
</cp:coreProperties>
</file>