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1"/>
  </p:notesMasterIdLst>
  <p:sldIdLst>
    <p:sldId id="256" r:id="rId2"/>
    <p:sldId id="257" r:id="rId3"/>
    <p:sldId id="259" r:id="rId4"/>
    <p:sldId id="258" r:id="rId5"/>
    <p:sldId id="265" r:id="rId6"/>
    <p:sldId id="263" r:id="rId7"/>
    <p:sldId id="268" r:id="rId8"/>
    <p:sldId id="266" r:id="rId9"/>
    <p:sldId id="260" r:id="rId10"/>
    <p:sldId id="264" r:id="rId11"/>
    <p:sldId id="261" r:id="rId12"/>
    <p:sldId id="270" r:id="rId13"/>
    <p:sldId id="262" r:id="rId14"/>
    <p:sldId id="269" r:id="rId15"/>
    <p:sldId id="273" r:id="rId16"/>
    <p:sldId id="272" r:id="rId17"/>
    <p:sldId id="271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hammad" initials="M" lastIdx="1" clrIdx="0">
    <p:extLst>
      <p:ext uri="{19B8F6BF-5375-455C-9EA6-DF929625EA0E}">
        <p15:presenceInfo xmlns:p15="http://schemas.microsoft.com/office/powerpoint/2012/main" userId="Mohamma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2" autoAdjust="0"/>
    <p:restoredTop sz="94660"/>
  </p:normalViewPr>
  <p:slideViewPr>
    <p:cSldViewPr snapToGrid="0">
      <p:cViewPr varScale="1">
        <p:scale>
          <a:sx n="80" d="100"/>
          <a:sy n="80" d="100"/>
        </p:scale>
        <p:origin x="22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2-26T16:43:31.165" idx="1">
    <p:pos x="10" y="10"/>
    <p:text/>
    <p:extLst>
      <p:ext uri="{C676402C-5697-4E1C-873F-D02D1690AC5C}">
        <p15:threadingInfo xmlns:p15="http://schemas.microsoft.com/office/powerpoint/2012/main" timeZoneBias="-21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7A46FE-3659-4E36-8CCB-5656371AC703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DAB5F-A793-4349-B6BC-A89F7A52A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391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DAB5F-A793-4349-B6BC-A89F7A52ABD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553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864C-BE7B-447E-9067-F6585FAEDBB0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9146-C27B-4082-9807-7243861F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412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864C-BE7B-447E-9067-F6585FAEDBB0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9146-C27B-4082-9807-7243861F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307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864C-BE7B-447E-9067-F6585FAEDBB0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9146-C27B-4082-9807-7243861F180C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6862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864C-BE7B-447E-9067-F6585FAEDBB0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9146-C27B-4082-9807-7243861F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4298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864C-BE7B-447E-9067-F6585FAEDBB0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9146-C27B-4082-9807-7243861F180C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38632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864C-BE7B-447E-9067-F6585FAEDBB0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9146-C27B-4082-9807-7243861F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5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864C-BE7B-447E-9067-F6585FAEDBB0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9146-C27B-4082-9807-7243861F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9758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864C-BE7B-447E-9067-F6585FAEDBB0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9146-C27B-4082-9807-7243861F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066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864C-BE7B-447E-9067-F6585FAEDBB0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9146-C27B-4082-9807-7243861F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196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864C-BE7B-447E-9067-F6585FAEDBB0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9146-C27B-4082-9807-7243861F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9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864C-BE7B-447E-9067-F6585FAEDBB0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9146-C27B-4082-9807-7243861F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80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864C-BE7B-447E-9067-F6585FAEDBB0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9146-C27B-4082-9807-7243861F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327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864C-BE7B-447E-9067-F6585FAEDBB0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9146-C27B-4082-9807-7243861F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816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864C-BE7B-447E-9067-F6585FAEDBB0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9146-C27B-4082-9807-7243861F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33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864C-BE7B-447E-9067-F6585FAEDBB0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9146-C27B-4082-9807-7243861F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535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864C-BE7B-447E-9067-F6585FAEDBB0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9146-C27B-4082-9807-7243861F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817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8864C-BE7B-447E-9067-F6585FAEDBB0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2AF9146-C27B-4082-9807-7243861F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4338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comments" Target="../comments/commen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80223" y="634931"/>
            <a:ext cx="7213600" cy="156966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Palace Script MT" panose="030303020206070C0B05" pitchFamily="66" charset="0"/>
              </a:rPr>
              <a:t>Place des </a:t>
            </a:r>
            <a:r>
              <a:rPr lang="en-US" sz="9600" dirty="0" err="1" smtClean="0">
                <a:latin typeface="Palace Script MT" panose="030303020206070C0B05" pitchFamily="66" charset="0"/>
              </a:rPr>
              <a:t>vosges</a:t>
            </a:r>
            <a:endParaRPr lang="en-US" sz="9600" dirty="0">
              <a:latin typeface="Palace Script MT" panose="030303020206070C0B05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82863" y="2521350"/>
            <a:ext cx="5608320" cy="93871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4000" b="1" dirty="0" smtClean="0">
                <a:solidFill>
                  <a:schemeClr val="bg1"/>
                </a:solidFill>
                <a:latin typeface="AGA Islamic Phrases" pitchFamily="2" charset="0"/>
                <a:cs typeface="B Kamran" panose="00000400000000000000" pitchFamily="2" charset="-78"/>
              </a:rPr>
              <a:t>معرفی و بررسی میدان پلاس دو وژ </a:t>
            </a:r>
            <a:endParaRPr lang="fa-IR" sz="4000" b="1" dirty="0" smtClean="0">
              <a:solidFill>
                <a:schemeClr val="bg1"/>
              </a:solidFill>
              <a:latin typeface="AGA Islamic Phrases" pitchFamily="2" charset="0"/>
              <a:cs typeface="B Kamr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6722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64100" y="804289"/>
            <a:ext cx="316523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z="2800" dirty="0" smtClean="0">
                <a:cs typeface="B Kamran" panose="00000400000000000000" pitchFamily="2" charset="-78"/>
              </a:rPr>
              <a:t>ميدان </a:t>
            </a:r>
            <a:r>
              <a:rPr lang="fa-IR" sz="2800" dirty="0">
                <a:cs typeface="B Kamran" panose="00000400000000000000" pitchFamily="2" charset="-78"/>
              </a:rPr>
              <a:t>پلاس دووژ يكي از ميدانهاي قديمي دوره رنسانس پاريس مي باشد.اين ميدان در قسمت شمال شرقي پاريس ،در منطقه </a:t>
            </a:r>
            <a:r>
              <a:rPr lang="en-US" dirty="0">
                <a:cs typeface="B Kamran" panose="00000400000000000000" pitchFamily="2" charset="-78"/>
              </a:rPr>
              <a:t>Marais</a:t>
            </a:r>
            <a:r>
              <a:rPr lang="fa-IR" sz="2800" dirty="0">
                <a:cs typeface="B Kamran" panose="00000400000000000000" pitchFamily="2" charset="-78"/>
              </a:rPr>
              <a:t> و نزديك ميدان باستي قرار گرفته است.</a:t>
            </a:r>
            <a:endParaRPr lang="en-US" sz="2800" dirty="0">
              <a:cs typeface="B Kamran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34886" y="197731"/>
            <a:ext cx="2624708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 rtl="1"/>
            <a:r>
              <a:rPr lang="fa-IR" sz="3600" b="1" dirty="0">
                <a:solidFill>
                  <a:schemeClr val="bg1"/>
                </a:solidFill>
                <a:cs typeface="B Kamran" panose="00000400000000000000" pitchFamily="2" charset="-78"/>
              </a:rPr>
              <a:t>موقعيت ميدان</a:t>
            </a:r>
            <a:endParaRPr lang="en-US" sz="3600" dirty="0">
              <a:solidFill>
                <a:schemeClr val="bg1"/>
              </a:solidFill>
              <a:cs typeface="B Kamran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87" y="844062"/>
            <a:ext cx="5180664" cy="2890811"/>
          </a:xfrm>
          <a:prstGeom prst="rect">
            <a:avLst/>
          </a:prstGeom>
        </p:spPr>
      </p:pic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3848667" y="2182890"/>
            <a:ext cx="300253" cy="314649"/>
          </a:xfrm>
          <a:prstGeom prst="ellipse">
            <a:avLst/>
          </a:prstGeom>
          <a:noFill/>
          <a:ln w="28575">
            <a:solidFill>
              <a:srgbClr val="FF99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8"/>
          <p:cNvSpPr txBox="1"/>
          <p:nvPr/>
        </p:nvSpPr>
        <p:spPr>
          <a:xfrm>
            <a:off x="802887" y="3830638"/>
            <a:ext cx="1676400" cy="3143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rtl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</a:t>
            </a:r>
            <a:r>
              <a:rPr lang="en-US" sz="1200" kern="1200" dirty="0" smtClean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www.googleearth.com)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352931" y="3516313"/>
            <a:ext cx="1676400" cy="3143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rtl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</a:t>
            </a:r>
            <a:r>
              <a:rPr lang="en-US" sz="1200" kern="1200" dirty="0" smtClean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www.en.wikipedia.org)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72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346918" y="725262"/>
            <a:ext cx="471267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z="2800" dirty="0" smtClean="0">
                <a:cs typeface="B Kamran" panose="00000400000000000000" pitchFamily="2" charset="-78"/>
              </a:rPr>
              <a:t>پلاس </a:t>
            </a:r>
            <a:r>
              <a:rPr lang="fa-IR" sz="2800" dirty="0">
                <a:cs typeface="B Kamran" panose="00000400000000000000" pitchFamily="2" charset="-78"/>
              </a:rPr>
              <a:t>دووژ (پلاس رويال ) توسط هنري چهارم طي سالهاي 1605 تا 1612 ساخته شد. يك ميدان مربع شكل با ابعاد دقيق 140*140 متر. اين ميدان اولين برنامه و طرح شهرسازي سلطنتي بود.پلاس دووژ يك شكل اوليه و نمونه اصلي تمام ميادين مسكوني در شهرهاي اروپايي مي باشد</a:t>
            </a:r>
            <a:endParaRPr lang="en-US" sz="2800" dirty="0">
              <a:cs typeface="B Kamran" panose="00000400000000000000" pitchFamily="2" charset="-78"/>
            </a:endParaRPr>
          </a:p>
        </p:txBody>
      </p:sp>
      <p:pic>
        <p:nvPicPr>
          <p:cNvPr id="4102" name="Picture 6" descr="vos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383" y="362497"/>
            <a:ext cx="2552700" cy="232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346918" y="3361761"/>
            <a:ext cx="471267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z="2800" dirty="0">
                <a:cs typeface="B Kamran" panose="00000400000000000000" pitchFamily="2" charset="-78"/>
              </a:rPr>
              <a:t>همان طور كه در </a:t>
            </a:r>
            <a:r>
              <a:rPr lang="fa-IR" sz="2800" dirty="0" smtClean="0">
                <a:cs typeface="B Kamran" panose="00000400000000000000" pitchFamily="2" charset="-78"/>
              </a:rPr>
              <a:t>عكسهاي مقابل مشاهده </a:t>
            </a:r>
            <a:r>
              <a:rPr lang="fa-IR" sz="2800" dirty="0">
                <a:cs typeface="B Kamran" panose="00000400000000000000" pitchFamily="2" charset="-78"/>
              </a:rPr>
              <a:t>مي فرمائيد، خانه هاي جلويي تماماً طراحي يكساني از آجر قرمز به همراه يك نوار سنگي زاويه دار بالاي يك راهروي طاقدار كه روي ستونهاي مربع شكل ايستاده اند</a:t>
            </a:r>
            <a:r>
              <a:rPr lang="fa-IR" sz="2800" dirty="0" smtClean="0">
                <a:cs typeface="B Kamran" panose="00000400000000000000" pitchFamily="2" charset="-78"/>
              </a:rPr>
              <a:t>، رادارا </a:t>
            </a:r>
            <a:r>
              <a:rPr lang="fa-IR" sz="2800" dirty="0">
                <a:cs typeface="B Kamran" panose="00000400000000000000" pitchFamily="2" charset="-78"/>
              </a:rPr>
              <a:t>مي </a:t>
            </a:r>
            <a:r>
              <a:rPr lang="fa-IR" sz="2800" dirty="0" smtClean="0">
                <a:cs typeface="B Kamran" panose="00000400000000000000" pitchFamily="2" charset="-78"/>
              </a:rPr>
              <a:t>باشند.</a:t>
            </a:r>
            <a:endParaRPr lang="en-US" sz="2800" dirty="0" smtClean="0">
              <a:cs typeface="B Kamran" panose="00000400000000000000" pitchFamily="2" charset="-78"/>
            </a:endParaRPr>
          </a:p>
          <a:p>
            <a:pPr algn="r" rtl="1"/>
            <a:r>
              <a:rPr lang="fa-IR" sz="1400" dirty="0">
                <a:cs typeface="B Kamran" panose="00000400000000000000" pitchFamily="2" charset="-78"/>
              </a:rPr>
              <a:t>(تاریخ شکل شهر</a:t>
            </a:r>
            <a:r>
              <a:rPr lang="en-US" sz="1400" dirty="0">
                <a:cs typeface="B Kamran" panose="00000400000000000000" pitchFamily="2" charset="-78"/>
              </a:rPr>
              <a:t>,</a:t>
            </a:r>
            <a:r>
              <a:rPr lang="fa-IR" sz="1400" dirty="0">
                <a:cs typeface="B Kamran" panose="00000400000000000000" pitchFamily="2" charset="-78"/>
              </a:rPr>
              <a:t>جیمز موریس)</a:t>
            </a:r>
            <a:endParaRPr lang="en-US" sz="1400" dirty="0">
              <a:cs typeface="B Kamran" panose="00000400000000000000" pitchFamily="2" charset="-78"/>
            </a:endParaRPr>
          </a:p>
          <a:p>
            <a:pPr algn="r"/>
            <a:endParaRPr lang="en-US" sz="2800" dirty="0">
              <a:cs typeface="B Kamran" panose="00000400000000000000" pitchFamily="2" charset="-78"/>
            </a:endParaRPr>
          </a:p>
        </p:txBody>
      </p:sp>
      <p:pic>
        <p:nvPicPr>
          <p:cNvPr id="2049" name="Picture 1" descr="place vosg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383" y="2806026"/>
            <a:ext cx="2552700" cy="170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097086" y="342832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2" name="Picture 4" descr="place vosges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193" y="4624080"/>
            <a:ext cx="2552700" cy="191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-1037992" y="472837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096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096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096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096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096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96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96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96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96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96963" algn="l"/>
              </a:tabLst>
            </a:pPr>
            <a:r>
              <a:rPr kumimoji="0" lang="fa-I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96963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34887" y="102962"/>
            <a:ext cx="2624708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 rtl="1"/>
            <a:r>
              <a:rPr lang="fa-IR" sz="3600" b="1" dirty="0">
                <a:solidFill>
                  <a:schemeClr val="bg1"/>
                </a:solidFill>
                <a:cs typeface="B Kamran" panose="00000400000000000000" pitchFamily="2" charset="-78"/>
              </a:rPr>
              <a:t>و</a:t>
            </a:r>
            <a:r>
              <a:rPr lang="ar-SA" sz="3600" b="1" dirty="0">
                <a:solidFill>
                  <a:schemeClr val="bg1"/>
                </a:solidFill>
                <a:cs typeface="B Kamran" panose="00000400000000000000" pitchFamily="2" charset="-78"/>
              </a:rPr>
              <a:t>يژگي هاي كالبدي</a:t>
            </a:r>
            <a:endParaRPr lang="en-US" sz="3600" dirty="0">
              <a:solidFill>
                <a:schemeClr val="bg1"/>
              </a:solidFill>
              <a:cs typeface="B Kamran" panose="00000400000000000000" pitchFamily="2" charset="-78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31983" y="6229042"/>
            <a:ext cx="1676400" cy="3143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rtl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</a:t>
            </a:r>
            <a:r>
              <a:rPr lang="en-US" sz="1200" kern="1200" dirty="0" smtClean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www.en.wikipedia.org)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917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17690" y="342123"/>
            <a:ext cx="418854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2800" dirty="0" smtClean="0">
                <a:ea typeface="Times New Roman" panose="02020603050405020304" pitchFamily="18" charset="0"/>
                <a:cs typeface="B Kamran" panose="00000400000000000000" pitchFamily="2" charset="-78"/>
              </a:rPr>
              <a:t>دو عمارت </a:t>
            </a:r>
            <a:r>
              <a:rPr lang="fa-IR" sz="2800" dirty="0">
                <a:ea typeface="Times New Roman" panose="02020603050405020304" pitchFamily="18" charset="0"/>
                <a:cs typeface="B Kamran" panose="00000400000000000000" pitchFamily="2" charset="-78"/>
              </a:rPr>
              <a:t>كلاه فرنگي كه بلندتر از خط سقف يكي شده ساختمانهاي ميدان مي باشند،به نماي شمالي و جنوبي ميدان مركزيت مي دهند و همچنين دو دسترسي به ميدان از طريق طاقهاي سه تايي زير اين دو عمارت تامين مي شود.</a:t>
            </a:r>
            <a:endParaRPr lang="en-US" sz="2800" dirty="0">
              <a:cs typeface="B Kamran" panose="00000400000000000000" pitchFamily="2" charset="-78"/>
            </a:endParaRPr>
          </a:p>
        </p:txBody>
      </p:sp>
      <p:pic>
        <p:nvPicPr>
          <p:cNvPr id="3076" name="Picture 4" descr="kvefr0234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52" y="543279"/>
            <a:ext cx="4322763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2089533" y="967141"/>
            <a:ext cx="1828800" cy="1600200"/>
          </a:xfrm>
          <a:prstGeom prst="ellipse">
            <a:avLst/>
          </a:prstGeom>
          <a:noFill/>
          <a:ln w="38100">
            <a:solidFill>
              <a:srgbClr val="FFFF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23246" y="3019779"/>
            <a:ext cx="401156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z="2800" dirty="0">
                <a:cs typeface="B Kamran" panose="00000400000000000000" pitchFamily="2" charset="-78"/>
              </a:rPr>
              <a:t>همجنين در وسط اين ميدان مجسمه لوئي سيزدهم قرار گرفته است</a:t>
            </a:r>
            <a:r>
              <a:rPr lang="fa-IR" sz="2800" dirty="0" smtClean="0">
                <a:cs typeface="B Kamran" panose="00000400000000000000" pitchFamily="2" charset="-78"/>
              </a:rPr>
              <a:t>.</a:t>
            </a:r>
            <a:endParaRPr lang="en-US" sz="2800" dirty="0" smtClean="0">
              <a:cs typeface="B Kamran" panose="00000400000000000000" pitchFamily="2" charset="-78"/>
            </a:endParaRPr>
          </a:p>
          <a:p>
            <a:pPr algn="r" rtl="1"/>
            <a:r>
              <a:rPr lang="fa-IR" sz="1400" dirty="0">
                <a:cs typeface="B Kamran" panose="00000400000000000000" pitchFamily="2" charset="-78"/>
              </a:rPr>
              <a:t>(تاریخ شکل شهر</a:t>
            </a:r>
            <a:r>
              <a:rPr lang="en-US" sz="1400" dirty="0">
                <a:cs typeface="B Kamran" panose="00000400000000000000" pitchFamily="2" charset="-78"/>
              </a:rPr>
              <a:t>,</a:t>
            </a:r>
            <a:r>
              <a:rPr lang="fa-IR" sz="1400" dirty="0">
                <a:cs typeface="B Kamran" panose="00000400000000000000" pitchFamily="2" charset="-78"/>
              </a:rPr>
              <a:t>جیمز موریس)</a:t>
            </a:r>
            <a:endParaRPr lang="en-US" sz="1400" dirty="0">
              <a:cs typeface="B Kamran" panose="00000400000000000000" pitchFamily="2" charset="-78"/>
            </a:endParaRPr>
          </a:p>
          <a:p>
            <a:pPr algn="r"/>
            <a:endParaRPr lang="en-US" sz="2800" dirty="0">
              <a:cs typeface="B Kamran" panose="00000400000000000000" pitchFamily="2" charset="-78"/>
            </a:endParaRPr>
          </a:p>
        </p:txBody>
      </p:sp>
      <p:pic>
        <p:nvPicPr>
          <p:cNvPr id="3080" name="Picture 8" descr="Paris1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039" y="3963645"/>
            <a:ext cx="3373388" cy="248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2592565" y="5245682"/>
            <a:ext cx="517936" cy="342899"/>
          </a:xfrm>
          <a:prstGeom prst="ellipse">
            <a:avLst/>
          </a:prstGeom>
          <a:noFill/>
          <a:ln w="28575">
            <a:solidFill>
              <a:srgbClr val="FF99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2" name="Picture 10" descr="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492" y="4346363"/>
            <a:ext cx="1404938" cy="1798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Line 11"/>
          <p:cNvSpPr>
            <a:spLocks noChangeShapeType="1"/>
          </p:cNvSpPr>
          <p:nvPr/>
        </p:nvSpPr>
        <p:spPr bwMode="auto">
          <a:xfrm flipV="1">
            <a:off x="3133725" y="5073444"/>
            <a:ext cx="3375766" cy="336755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Box 8"/>
          <p:cNvSpPr txBox="1"/>
          <p:nvPr/>
        </p:nvSpPr>
        <p:spPr>
          <a:xfrm>
            <a:off x="1241039" y="6451519"/>
            <a:ext cx="1676400" cy="3143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rtl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</a:t>
            </a:r>
            <a:r>
              <a:rPr lang="en-US" sz="1200" kern="1200" dirty="0" smtClean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www.en.wikipedia.org)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766352" y="3031816"/>
            <a:ext cx="1676400" cy="3143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rtl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</a:t>
            </a:r>
            <a:r>
              <a:rPr lang="en-US" sz="1200" kern="1200" dirty="0" smtClean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www.en.wikipedia.org)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26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61100" y="342900"/>
            <a:ext cx="31877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  <a:buNone/>
            </a:pPr>
            <a:r>
              <a:rPr lang="fa-IR" sz="2800" dirty="0">
                <a:cs typeface="B Kamran" panose="00000400000000000000" pitchFamily="2" charset="-78"/>
              </a:rPr>
              <a:t>عناصر تقارن در محوطه میدان:</a:t>
            </a:r>
          </a:p>
          <a:p>
            <a:pPr algn="r" rtl="1">
              <a:lnSpc>
                <a:spcPct val="150000"/>
              </a:lnSpc>
            </a:pPr>
            <a:r>
              <a:rPr lang="fa-IR" sz="2800" dirty="0" smtClean="0">
                <a:cs typeface="B Kamran" panose="00000400000000000000" pitchFamily="2" charset="-78"/>
              </a:rPr>
              <a:t>مجسمه در مرکز</a:t>
            </a:r>
            <a:endParaRPr lang="fa-IR" sz="2800" dirty="0">
              <a:cs typeface="B Kamra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800" dirty="0" smtClean="0">
                <a:cs typeface="B Kamran" panose="00000400000000000000" pitchFamily="2" charset="-78"/>
              </a:rPr>
              <a:t>مجموعه درختان انبوه</a:t>
            </a:r>
          </a:p>
          <a:p>
            <a:pPr algn="r" rtl="1">
              <a:lnSpc>
                <a:spcPct val="150000"/>
              </a:lnSpc>
            </a:pPr>
            <a:r>
              <a:rPr lang="fa-IR" sz="2800" dirty="0" smtClean="0">
                <a:cs typeface="B Kamran" panose="00000400000000000000" pitchFamily="2" charset="-78"/>
              </a:rPr>
              <a:t>چهار </a:t>
            </a:r>
            <a:r>
              <a:rPr lang="fa-IR" sz="2800" dirty="0">
                <a:cs typeface="B Kamran" panose="00000400000000000000" pitchFamily="2" charset="-78"/>
              </a:rPr>
              <a:t>مسیر شنی</a:t>
            </a:r>
          </a:p>
          <a:p>
            <a:pPr algn="r" rtl="1">
              <a:lnSpc>
                <a:spcPct val="150000"/>
              </a:lnSpc>
            </a:pPr>
            <a:r>
              <a:rPr lang="fa-IR" sz="2800" dirty="0">
                <a:cs typeface="B Kamran" panose="00000400000000000000" pitchFamily="2" charset="-78"/>
              </a:rPr>
              <a:t>چهار محوطه چمن و فواره</a:t>
            </a:r>
          </a:p>
          <a:p>
            <a:pPr algn="r" rtl="1">
              <a:lnSpc>
                <a:spcPct val="150000"/>
              </a:lnSpc>
            </a:pPr>
            <a:r>
              <a:rPr lang="fa-IR" sz="2800" dirty="0">
                <a:cs typeface="B Kamran" panose="00000400000000000000" pitchFamily="2" charset="-78"/>
              </a:rPr>
              <a:t>درختکاری </a:t>
            </a:r>
            <a:r>
              <a:rPr lang="fa-IR" sz="2800" dirty="0" smtClean="0">
                <a:cs typeface="B Kamran" panose="00000400000000000000" pitchFamily="2" charset="-78"/>
              </a:rPr>
              <a:t>ردیفی</a:t>
            </a:r>
            <a:endParaRPr lang="en-US" sz="2800" dirty="0">
              <a:cs typeface="B Kamran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244" y="827139"/>
            <a:ext cx="4802944" cy="3001840"/>
          </a:xfrm>
          <a:prstGeom prst="rect">
            <a:avLst/>
          </a:prstGeom>
        </p:spPr>
      </p:pic>
      <p:sp>
        <p:nvSpPr>
          <p:cNvPr id="4" name="TextBox 8"/>
          <p:cNvSpPr txBox="1"/>
          <p:nvPr/>
        </p:nvSpPr>
        <p:spPr>
          <a:xfrm>
            <a:off x="6907539" y="4313218"/>
            <a:ext cx="2838450" cy="3143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(Hilary </a:t>
            </a:r>
            <a:r>
              <a:rPr lang="en-US" sz="1200" kern="12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Ballon</a:t>
            </a:r>
            <a:r>
              <a:rPr lang="en-US" sz="1200" kern="12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The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Paris of Henry IV)</a:t>
            </a:r>
          </a:p>
        </p:txBody>
      </p:sp>
      <p:sp>
        <p:nvSpPr>
          <p:cNvPr id="6" name="TextBox 8"/>
          <p:cNvSpPr txBox="1"/>
          <p:nvPr/>
        </p:nvSpPr>
        <p:spPr>
          <a:xfrm>
            <a:off x="1124244" y="3998893"/>
            <a:ext cx="1676400" cy="3143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rtl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</a:t>
            </a:r>
            <a:r>
              <a:rPr lang="en-US" sz="1200" kern="1200" dirty="0" smtClean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www.en.wikipedia.org)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12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24500" y="584200"/>
            <a:ext cx="3759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  <a:buNone/>
            </a:pPr>
            <a:r>
              <a:rPr lang="fa-IR" sz="2800" dirty="0">
                <a:cs typeface="B Kamran" panose="00000400000000000000" pitchFamily="2" charset="-78"/>
              </a:rPr>
              <a:t>عناصر نماهای هماهنگ:</a:t>
            </a:r>
          </a:p>
          <a:p>
            <a:pPr algn="r" rtl="1">
              <a:lnSpc>
                <a:spcPct val="200000"/>
              </a:lnSpc>
            </a:pPr>
            <a:r>
              <a:rPr lang="fa-IR" sz="2800" dirty="0">
                <a:cs typeface="B Kamran" panose="00000400000000000000" pitchFamily="2" charset="-78"/>
              </a:rPr>
              <a:t>آجر قرمز</a:t>
            </a:r>
          </a:p>
          <a:p>
            <a:pPr algn="r" rtl="1">
              <a:lnSpc>
                <a:spcPct val="200000"/>
              </a:lnSpc>
            </a:pPr>
            <a:r>
              <a:rPr lang="fa-IR" sz="2800" dirty="0" smtClean="0">
                <a:cs typeface="B Kamran" panose="00000400000000000000" pitchFamily="2" charset="-78"/>
              </a:rPr>
              <a:t>سنگ های مثلثی شکل</a:t>
            </a:r>
          </a:p>
          <a:p>
            <a:pPr algn="r" rtl="1">
              <a:lnSpc>
                <a:spcPct val="200000"/>
              </a:lnSpc>
            </a:pPr>
            <a:r>
              <a:rPr lang="fa-IR" sz="2800" dirty="0" smtClean="0">
                <a:cs typeface="B Kamran" panose="00000400000000000000" pitchFamily="2" charset="-78"/>
              </a:rPr>
              <a:t>سقف </a:t>
            </a:r>
            <a:r>
              <a:rPr lang="fa-IR" sz="2800" dirty="0">
                <a:cs typeface="B Kamran" panose="00000400000000000000" pitchFamily="2" charset="-78"/>
              </a:rPr>
              <a:t>با شیب تند</a:t>
            </a:r>
          </a:p>
          <a:p>
            <a:pPr algn="r" rtl="1">
              <a:lnSpc>
                <a:spcPct val="200000"/>
              </a:lnSpc>
            </a:pPr>
            <a:r>
              <a:rPr lang="fa-IR" sz="2800" dirty="0" smtClean="0">
                <a:cs typeface="B Kamran" panose="00000400000000000000" pitchFamily="2" charset="-78"/>
              </a:rPr>
              <a:t>پنجره </a:t>
            </a:r>
            <a:r>
              <a:rPr lang="fa-IR" sz="2800" dirty="0">
                <a:cs typeface="B Kamran" panose="00000400000000000000" pitchFamily="2" charset="-78"/>
              </a:rPr>
              <a:t>های ردیفی و همگون</a:t>
            </a:r>
            <a:endParaRPr lang="en-US" sz="2800" dirty="0">
              <a:cs typeface="B Kamran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094" y="1066827"/>
            <a:ext cx="5709315" cy="3810856"/>
          </a:xfrm>
          <a:prstGeom prst="rect">
            <a:avLst/>
          </a:prstGeom>
        </p:spPr>
      </p:pic>
      <p:sp>
        <p:nvSpPr>
          <p:cNvPr id="4" name="TextBox 8"/>
          <p:cNvSpPr txBox="1"/>
          <p:nvPr/>
        </p:nvSpPr>
        <p:spPr>
          <a:xfrm>
            <a:off x="6753303" y="4963213"/>
            <a:ext cx="2838450" cy="3143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(Hilary </a:t>
            </a:r>
            <a:r>
              <a:rPr lang="en-US" sz="1200" kern="12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Ballon</a:t>
            </a:r>
            <a:r>
              <a:rPr lang="en-US" sz="1200" kern="12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The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Paris of Henry IV)</a:t>
            </a:r>
          </a:p>
        </p:txBody>
      </p:sp>
      <p:sp>
        <p:nvSpPr>
          <p:cNvPr id="5" name="TextBox 8"/>
          <p:cNvSpPr txBox="1"/>
          <p:nvPr/>
        </p:nvSpPr>
        <p:spPr>
          <a:xfrm>
            <a:off x="818094" y="4963212"/>
            <a:ext cx="1676400" cy="3143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rtl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</a:t>
            </a:r>
            <a:r>
              <a:rPr lang="en-US" sz="1200" kern="1200" dirty="0" smtClean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www.en.wikipedia.org)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76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arefe\place\366px-Paris,_Place_des_Vosges_-_OpenStreetMap_svg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81568" y="3314260"/>
            <a:ext cx="2342229" cy="3429024"/>
          </a:xfrm>
          <a:prstGeom prst="rect">
            <a:avLst/>
          </a:prstGeom>
          <a:noFill/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481568" y="1742623"/>
            <a:ext cx="4443418" cy="20717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ct val="200000"/>
              </a:lnSpc>
            </a:pPr>
            <a:r>
              <a:rPr lang="fa-IR" sz="2800" dirty="0" smtClean="0">
                <a:cs typeface="B Kamran" panose="00000400000000000000" pitchFamily="2" charset="-78"/>
              </a:rPr>
              <a:t>عمارت پادشاه (</a:t>
            </a:r>
            <a:r>
              <a:rPr lang="en-US" sz="2800" dirty="0" smtClean="0">
                <a:cs typeface="B Kamran" panose="00000400000000000000" pitchFamily="2" charset="-78"/>
              </a:rPr>
              <a:t>Pavilion Du </a:t>
            </a:r>
            <a:r>
              <a:rPr lang="en-US" sz="2800" dirty="0" err="1" smtClean="0">
                <a:cs typeface="B Kamran" panose="00000400000000000000" pitchFamily="2" charset="-78"/>
              </a:rPr>
              <a:t>Roi</a:t>
            </a:r>
            <a:r>
              <a:rPr lang="en-US" sz="2800" dirty="0" smtClean="0">
                <a:cs typeface="B Kamran" panose="00000400000000000000" pitchFamily="2" charset="-78"/>
              </a:rPr>
              <a:t> </a:t>
            </a:r>
            <a:r>
              <a:rPr lang="fa-IR" sz="2800" dirty="0" smtClean="0">
                <a:cs typeface="B Kamran" panose="00000400000000000000" pitchFamily="2" charset="-78"/>
              </a:rPr>
              <a:t>) در جنوب میدان قرار دارد.</a:t>
            </a:r>
          </a:p>
        </p:txBody>
      </p:sp>
      <p:sp>
        <p:nvSpPr>
          <p:cNvPr id="4" name="Flowchart: Connector 3"/>
          <p:cNvSpPr/>
          <p:nvPr/>
        </p:nvSpPr>
        <p:spPr>
          <a:xfrm>
            <a:off x="1338824" y="4872927"/>
            <a:ext cx="357190" cy="357190"/>
          </a:xfrm>
          <a:prstGeom prst="flowChartConnector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D:\arefe\place\450px-Paris_PlaceDesVosges_Sud_PavillonDuRo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790" y="1242557"/>
            <a:ext cx="3714776" cy="495303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6" name="Straight Arrow Connector 5"/>
          <p:cNvCxnSpPr>
            <a:stCxn id="4" idx="6"/>
          </p:cNvCxnSpPr>
          <p:nvPr/>
        </p:nvCxnSpPr>
        <p:spPr>
          <a:xfrm flipV="1">
            <a:off x="1696014" y="4087109"/>
            <a:ext cx="3714776" cy="964413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5" descr="D:\arefe\place\Paris%20French%20Moments%20200908119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786050" y="726179"/>
            <a:ext cx="4000528" cy="29703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Flowchart: Connector 7"/>
          <p:cNvSpPr/>
          <p:nvPr/>
        </p:nvSpPr>
        <p:spPr>
          <a:xfrm>
            <a:off x="1696014" y="3696571"/>
            <a:ext cx="357190" cy="357190"/>
          </a:xfrm>
          <a:prstGeom prst="flowChartConnector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057672" y="4071942"/>
            <a:ext cx="4443418" cy="18573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r" defTabSz="914400" rtl="1" eaLnBrk="1" fontAlgn="auto" latinLnBrk="0" hangingPunct="1">
              <a:lnSpc>
                <a:spcPct val="2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fa-I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B Kamran" panose="00000400000000000000" pitchFamily="2" charset="-78"/>
              </a:rPr>
              <a:t>عمارت ملکه (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B Kamran" panose="00000400000000000000" pitchFamily="2" charset="-78"/>
              </a:rPr>
              <a:t>Pavilion De La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B Kamran" panose="00000400000000000000" pitchFamily="2" charset="-78"/>
              </a:rPr>
              <a:t>Reine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B Kamran" panose="00000400000000000000" pitchFamily="2" charset="-78"/>
              </a:rPr>
              <a:t> </a:t>
            </a:r>
            <a:r>
              <a:rPr kumimoji="0" lang="fa-I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B Kamran" panose="00000400000000000000" pitchFamily="2" charset="-78"/>
              </a:rPr>
              <a:t>) در شمال میدان قرار دارد.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B Kamran" panose="00000400000000000000" pitchFamily="2" charset="-78"/>
            </a:endParaRPr>
          </a:p>
        </p:txBody>
      </p:sp>
      <p:cxnSp>
        <p:nvCxnSpPr>
          <p:cNvPr id="10" name="Straight Arrow Connector 9"/>
          <p:cNvCxnSpPr>
            <a:stCxn id="8" idx="6"/>
            <a:endCxn id="7" idx="3"/>
          </p:cNvCxnSpPr>
          <p:nvPr/>
        </p:nvCxnSpPr>
        <p:spPr>
          <a:xfrm flipV="1">
            <a:off x="2053204" y="3261567"/>
            <a:ext cx="1318710" cy="613599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owchart: Connector 16"/>
          <p:cNvSpPr/>
          <p:nvPr/>
        </p:nvSpPr>
        <p:spPr>
          <a:xfrm>
            <a:off x="1824628" y="4909708"/>
            <a:ext cx="357190" cy="357190"/>
          </a:xfrm>
          <a:prstGeom prst="flowChartConnector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3" descr="D:\arefe\Photos du Marais Place des Vosges, Petit Hôtel de Rohan_files\6a00d8341d8a0f53ef00e550561a308833-500w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96264" y="1837874"/>
            <a:ext cx="4175133" cy="295275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19" name="Straight Arrow Connector 18"/>
          <p:cNvCxnSpPr>
            <a:stCxn id="17" idx="7"/>
          </p:cNvCxnSpPr>
          <p:nvPr/>
        </p:nvCxnSpPr>
        <p:spPr>
          <a:xfrm rot="5400000" flipH="1" flipV="1">
            <a:off x="2486699" y="3766701"/>
            <a:ext cx="838127" cy="1552507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2"/>
          <p:cNvSpPr txBox="1">
            <a:spLocks/>
          </p:cNvSpPr>
          <p:nvPr/>
        </p:nvSpPr>
        <p:spPr>
          <a:xfrm>
            <a:off x="2789057" y="4736677"/>
            <a:ext cx="6215074" cy="18573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Low" defTabSz="914400" rtl="1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B Kamran" panose="00000400000000000000" pitchFamily="2" charset="-78"/>
              </a:rPr>
              <a:t>موزه ویکتور هوگو</a:t>
            </a:r>
          </a:p>
          <a:p>
            <a:pPr marL="274320" marR="0" lvl="0" indent="-274320" algn="justLow" defTabSz="914400" rtl="1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fa-I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B Kamran" panose="00000400000000000000" pitchFamily="2" charset="-78"/>
              </a:rPr>
              <a:t>    هوگو از سال 1832 تا 1848 در طبقه دوم ساختمان  هتل روهان زن</a:t>
            </a:r>
            <a:r>
              <a:rPr lang="fa-IR" sz="2800" dirty="0">
                <a:cs typeface="B Kamran" panose="00000400000000000000" pitchFamily="2" charset="-78"/>
              </a:rPr>
              <a:t>د</a:t>
            </a:r>
            <a:r>
              <a:rPr kumimoji="0" lang="fa-I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B Kamran" panose="00000400000000000000" pitchFamily="2" charset="-78"/>
              </a:rPr>
              <a:t>گی میکرد که بعد ها  تبدیل به موزه شد.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B Kamran" panose="00000400000000000000" pitchFamily="2" charset="-78"/>
            </a:endParaRPr>
          </a:p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B Kamran" panose="00000400000000000000" pitchFamily="2" charset="-78"/>
            </a:endParaRPr>
          </a:p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B Kamran" panose="00000400000000000000" pitchFamily="2" charset="-7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21533" y="136752"/>
            <a:ext cx="2624708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sz="3600" dirty="0" smtClean="0">
                <a:solidFill>
                  <a:schemeClr val="bg1"/>
                </a:solidFill>
                <a:cs typeface="B Kamran" panose="00000400000000000000" pitchFamily="2" charset="-78"/>
              </a:rPr>
              <a:t>مکان های مهم</a:t>
            </a:r>
            <a:endParaRPr lang="en-US" sz="3600" dirty="0">
              <a:solidFill>
                <a:schemeClr val="bg1"/>
              </a:solidFill>
              <a:cs typeface="B Kamran" panose="00000400000000000000" pitchFamily="2" charset="-78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2899273" y="6225117"/>
            <a:ext cx="1676400" cy="3143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rtl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</a:t>
            </a:r>
            <a:r>
              <a:rPr lang="en-US" sz="1200" kern="1200" dirty="0" smtClean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www.en.wikipedia.org)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10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4" grpId="0" animBg="1"/>
      <p:bldP spid="4" grpId="1" animBg="1"/>
      <p:bldP spid="8" grpId="0" animBg="1"/>
      <p:bldP spid="8" grpId="1" animBg="1"/>
      <p:bldP spid="9" grpId="0"/>
      <p:bldP spid="9" grpId="1"/>
      <p:bldP spid="17" grpId="0" animBg="1"/>
      <p:bldP spid="17" grpId="1" animBg="1"/>
      <p:bldP spid="20" grpId="0"/>
      <p:bldP spid="20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6437" y="758872"/>
            <a:ext cx="894705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800" dirty="0" smtClean="0">
                <a:cs typeface="B Kamran" panose="00000400000000000000" pitchFamily="2" charset="-78"/>
              </a:rPr>
              <a:t>امروزه </a:t>
            </a:r>
            <a:r>
              <a:rPr lang="fa-IR" sz="2800" dirty="0">
                <a:cs typeface="B Kamran" panose="00000400000000000000" pitchFamily="2" charset="-78"/>
              </a:rPr>
              <a:t>اين ميدان علاوه بر حفظ عملكرد مسكوني خود، جنبه توريستي نيز پيدا كرده است. لذا در اين ميدان فعاليتهاي خاصي از قبيل فروش صنايع دستي و ... رواج دارد.همچنين خانه اي كه ويكتور هوگو درآن سكونت داشته است،امروزه به موزه آثار وي تبديل شده است و به جنبه توريستي ميدان افزوده است.</a:t>
            </a:r>
            <a:endParaRPr lang="en-US" sz="2800" dirty="0">
              <a:cs typeface="B Kamran" panose="00000400000000000000" pitchFamily="2" charset="-78"/>
            </a:endParaRPr>
          </a:p>
          <a:p>
            <a:pPr algn="r" rtl="1"/>
            <a:r>
              <a:rPr lang="fa-IR" sz="2800" dirty="0">
                <a:cs typeface="B Kamran" panose="00000400000000000000" pitchFamily="2" charset="-78"/>
              </a:rPr>
              <a:t>در واقع مي توان گفت كه ميدان پلاس دووژ به قشر خاصي از مردم ( هنرمندان و علاقه مندان يه هنر )  تعلق دارد و رفتارهاي موجود در فضا </a:t>
            </a:r>
            <a:r>
              <a:rPr lang="fa-IR" sz="2800" dirty="0" smtClean="0">
                <a:cs typeface="B Kamran" panose="00000400000000000000" pitchFamily="2" charset="-78"/>
              </a:rPr>
              <a:t>اين </a:t>
            </a:r>
            <a:r>
              <a:rPr lang="fa-IR" sz="2800" dirty="0">
                <a:cs typeface="B Kamran" panose="00000400000000000000" pitchFamily="2" charset="-78"/>
              </a:rPr>
              <a:t>امر را تصديق ميكند. </a:t>
            </a:r>
            <a:endParaRPr lang="en-US" sz="2800" dirty="0">
              <a:cs typeface="B Kamran" panose="00000400000000000000" pitchFamily="2" charset="-78"/>
            </a:endParaRPr>
          </a:p>
          <a:p>
            <a:pPr algn="r" rtl="1"/>
            <a:r>
              <a:rPr lang="fa-IR" sz="2800" dirty="0">
                <a:cs typeface="B Kamran" panose="00000400000000000000" pitchFamily="2" charset="-78"/>
              </a:rPr>
              <a:t>همچنين مغازه هاي زيادي جهت فروش آثار هنري در طبفه همكف ميدان وجود دارد كه بر خاص بودن اين ميدان مي افزايد.</a:t>
            </a:r>
            <a:endParaRPr lang="en-US" sz="2800" dirty="0">
              <a:cs typeface="B Kamran" panose="00000400000000000000" pitchFamily="2" charset="-78"/>
            </a:endParaRPr>
          </a:p>
        </p:txBody>
      </p:sp>
      <p:pic>
        <p:nvPicPr>
          <p:cNvPr id="1026" name="Picture 2" descr="place_des_vosges_1006017_w8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37" y="4267425"/>
            <a:ext cx="4338638" cy="228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3941246_9325641a69_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5403" y="4264055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49403" y="112541"/>
            <a:ext cx="2624708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 rtl="1"/>
            <a:r>
              <a:rPr lang="fa-IR" sz="3600" b="1" dirty="0" smtClean="0">
                <a:solidFill>
                  <a:schemeClr val="bg1"/>
                </a:solidFill>
                <a:cs typeface="B Kamran" panose="00000400000000000000" pitchFamily="2" charset="-78"/>
              </a:rPr>
              <a:t>و اما امروز...</a:t>
            </a:r>
            <a:endParaRPr lang="en-US" sz="3600" dirty="0">
              <a:solidFill>
                <a:schemeClr val="bg1"/>
              </a:solidFill>
              <a:cs typeface="B Kamran" panose="00000400000000000000" pitchFamily="2" charset="-78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4979963" y="3866747"/>
            <a:ext cx="1676400" cy="3143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rtl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</a:t>
            </a:r>
            <a:r>
              <a:rPr lang="en-US" sz="1200" kern="1200" dirty="0" smtClean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www.en.wikipedia.org)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506437" y="6550055"/>
            <a:ext cx="1676400" cy="3143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rtl="1"/>
            <a:r>
              <a:rPr lang="en-US" sz="1200" dirty="0"/>
              <a:t>(www.parisinfo.com)</a:t>
            </a:r>
          </a:p>
        </p:txBody>
      </p:sp>
    </p:spTree>
    <p:extLst>
      <p:ext uri="{BB962C8B-B14F-4D97-AF65-F5344CB8AC3E}">
        <p14:creationId xmlns:p14="http://schemas.microsoft.com/office/powerpoint/2010/main" val="330434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2702" y="365760"/>
            <a:ext cx="76668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800" dirty="0">
                <a:cs typeface="B Kamran" panose="00000400000000000000" pitchFamily="2" charset="-78"/>
              </a:rPr>
              <a:t>علاوه بر تمام فعاليتهايي كه در بالا و مسائلي كه در </a:t>
            </a:r>
            <a:r>
              <a:rPr lang="fa-IR" sz="2800" dirty="0" smtClean="0">
                <a:cs typeface="B Kamran" panose="00000400000000000000" pitchFamily="2" charset="-78"/>
              </a:rPr>
              <a:t>تاريخچه </a:t>
            </a:r>
            <a:r>
              <a:rPr lang="fa-IR" sz="2800" dirty="0">
                <a:cs typeface="B Kamran" panose="00000400000000000000" pitchFamily="2" charset="-78"/>
              </a:rPr>
              <a:t>ميدان گفته شد ، بي ترديد يكي از دلايل </a:t>
            </a:r>
            <a:r>
              <a:rPr lang="fa-IR" sz="2800" dirty="0" smtClean="0">
                <a:cs typeface="B Kamran" panose="00000400000000000000" pitchFamily="2" charset="-78"/>
              </a:rPr>
              <a:t>زنده وفعال </a:t>
            </a:r>
            <a:r>
              <a:rPr lang="fa-IR" sz="2800" dirty="0">
                <a:cs typeface="B Kamran" panose="00000400000000000000" pitchFamily="2" charset="-78"/>
              </a:rPr>
              <a:t>بودن ميدان پلاس دووژ پس از اين مدت ، فضاي سبز داخل ميدان  ( چمن كاري و درختكاري به همراه راههاي شني در ميان چمنها ) و عملكرد تفريحي آن مي باشد.</a:t>
            </a:r>
            <a:endParaRPr lang="en-US" sz="2800" dirty="0">
              <a:cs typeface="B Kamran" panose="00000400000000000000" pitchFamily="2" charset="-78"/>
            </a:endParaRPr>
          </a:p>
          <a:p>
            <a:pPr algn="r" rtl="1"/>
            <a:r>
              <a:rPr lang="fa-IR" sz="2800" dirty="0">
                <a:cs typeface="B Kamran" panose="00000400000000000000" pitchFamily="2" charset="-78"/>
              </a:rPr>
              <a:t>همچنين  كافه ها و رستورانهاي موجود در اطراف فضاي ميدان بر عملكرد تفريحي اين ميدان مي افزايد و اين ميدان را به فضاي مناسبي براي تعاملات اجتماعي تبديل كرده است كه اين خود از ويژگي هاي يك فضاي شهري فعال و پويا مي باشد</a:t>
            </a:r>
            <a:r>
              <a:rPr lang="fa-IR" sz="2800" dirty="0" smtClean="0">
                <a:cs typeface="B Kamran" panose="00000400000000000000" pitchFamily="2" charset="-78"/>
              </a:rPr>
              <a:t>.</a:t>
            </a:r>
            <a:endParaRPr lang="en-US" sz="2800" dirty="0">
              <a:cs typeface="B Kamran" panose="00000400000000000000" pitchFamily="2" charset="-78"/>
            </a:endParaRPr>
          </a:p>
        </p:txBody>
      </p:sp>
      <p:pic>
        <p:nvPicPr>
          <p:cNvPr id="2050" name="Picture 2" descr="Place_des%20Vosges%20fount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348" y="3474303"/>
            <a:ext cx="4419600" cy="286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8"/>
          <p:cNvSpPr txBox="1"/>
          <p:nvPr/>
        </p:nvSpPr>
        <p:spPr>
          <a:xfrm>
            <a:off x="7435948" y="3474303"/>
            <a:ext cx="1676400" cy="3143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rtl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</a:t>
            </a:r>
            <a:r>
              <a:rPr lang="en-US" sz="1200" kern="1200" dirty="0" smtClean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www.en.wikipedia.org)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1339948" y="6022753"/>
            <a:ext cx="1676400" cy="3143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rtl="1"/>
            <a:r>
              <a:rPr lang="en-US" sz="1200" dirty="0"/>
              <a:t>(</a:t>
            </a:r>
            <a:r>
              <a:rPr lang="en-US" sz="1200" dirty="0" smtClean="0"/>
              <a:t>www.parisinfo.com)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975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89649" y="998806"/>
            <a:ext cx="77231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z="2800" dirty="0" smtClean="0">
                <a:cs typeface="B Kamran" panose="00000400000000000000" pitchFamily="2" charset="-78"/>
              </a:rPr>
              <a:t>میدان پلاس دووژ با وجود ایجاد سددگمی برای افراد به دلیل وجود تشابه زیاد در طرح و نمای ساختمان های اطراف،که از نقاط ضعف این میدان به شمار می آید به دلیل ترکیب عملکرد های مختلفی چون مسکونی،هندی و تفریحی توانسته پویایی لازم را برای ماندگاری تا به امروز داشته باشد</a:t>
            </a:r>
            <a:endParaRPr lang="en-US" sz="2800" dirty="0">
              <a:cs typeface="B Kamra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49403" y="112541"/>
            <a:ext cx="2624708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sz="3600" dirty="0">
                <a:solidFill>
                  <a:schemeClr val="bg1"/>
                </a:solidFill>
                <a:cs typeface="B Kamran" panose="00000400000000000000" pitchFamily="2" charset="-78"/>
              </a:rPr>
              <a:t>نظر شخصی:</a:t>
            </a:r>
          </a:p>
        </p:txBody>
      </p:sp>
    </p:spTree>
    <p:extLst>
      <p:ext uri="{BB962C8B-B14F-4D97-AF65-F5344CB8AC3E}">
        <p14:creationId xmlns:p14="http://schemas.microsoft.com/office/powerpoint/2010/main" val="362313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9419" y="1330036"/>
            <a:ext cx="744582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800" b="1" dirty="0">
                <a:cs typeface="B Kamran" panose="00000400000000000000" pitchFamily="2" charset="-78"/>
              </a:rPr>
              <a:t> </a:t>
            </a:r>
            <a:endParaRPr lang="en-US" sz="2800" dirty="0">
              <a:cs typeface="B Kamran" panose="00000400000000000000" pitchFamily="2" charset="-78"/>
            </a:endParaRPr>
          </a:p>
          <a:p>
            <a:pPr algn="r" rtl="1"/>
            <a:r>
              <a:rPr lang="fa-IR" sz="2800" b="1" dirty="0">
                <a:cs typeface="B Kamran" panose="00000400000000000000" pitchFamily="2" charset="-78"/>
              </a:rPr>
              <a:t>تاريخ شكل شهر ، جيمز موريس ، ترجمه راضيه رضازاده </a:t>
            </a:r>
            <a:endParaRPr lang="en-US" sz="2800" dirty="0">
              <a:cs typeface="B Kamran" panose="00000400000000000000" pitchFamily="2" charset="-78"/>
            </a:endParaRPr>
          </a:p>
          <a:p>
            <a:pPr algn="r"/>
            <a:r>
              <a:rPr lang="en-US" sz="2800" b="1" dirty="0">
                <a:cs typeface="B Kamran" panose="00000400000000000000" pitchFamily="2" charset="-78"/>
              </a:rPr>
              <a:t> </a:t>
            </a:r>
            <a:endParaRPr lang="en-US" sz="2800" dirty="0">
              <a:cs typeface="B Kamran" panose="00000400000000000000" pitchFamily="2" charset="-78"/>
            </a:endParaRPr>
          </a:p>
          <a:p>
            <a:r>
              <a:rPr lang="en-US" sz="1600" b="1" dirty="0">
                <a:cs typeface="B Kamran" panose="00000400000000000000" pitchFamily="2" charset="-78"/>
              </a:rPr>
              <a:t>Hilary </a:t>
            </a:r>
            <a:r>
              <a:rPr lang="en-US" sz="1600" b="1" dirty="0" err="1">
                <a:cs typeface="B Kamran" panose="00000400000000000000" pitchFamily="2" charset="-78"/>
              </a:rPr>
              <a:t>Ballon</a:t>
            </a:r>
            <a:r>
              <a:rPr lang="en-US" sz="1600" b="1" dirty="0">
                <a:cs typeface="B Kamran" panose="00000400000000000000" pitchFamily="2" charset="-78"/>
              </a:rPr>
              <a:t>, </a:t>
            </a:r>
            <a:r>
              <a:rPr lang="en-US" sz="1600" b="1" i="1" dirty="0">
                <a:cs typeface="B Kamran" panose="00000400000000000000" pitchFamily="2" charset="-78"/>
              </a:rPr>
              <a:t>The Paris of Henry IV: Architecture and Urbanism, </a:t>
            </a:r>
            <a:r>
              <a:rPr lang="en-US" sz="1600" b="1" i="1" dirty="0" smtClean="0">
                <a:cs typeface="B Kamran" panose="00000400000000000000" pitchFamily="2" charset="-78"/>
              </a:rPr>
              <a:t>1994</a:t>
            </a:r>
            <a:endParaRPr lang="fa-IR" sz="1600" b="1" i="1" dirty="0" smtClean="0">
              <a:cs typeface="B Kamran" panose="00000400000000000000" pitchFamily="2" charset="-78"/>
            </a:endParaRPr>
          </a:p>
          <a:p>
            <a:pPr rtl="1"/>
            <a:r>
              <a:rPr lang="en-US" sz="16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(www.en.wikipedia.org</a:t>
            </a:r>
            <a:r>
              <a:rPr lang="en-US" sz="16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)</a:t>
            </a:r>
          </a:p>
          <a:p>
            <a:pPr rtl="1"/>
            <a:r>
              <a:rPr lang="en-US" sz="1600" dirty="0"/>
              <a:t>(www.parisinfo.com)</a:t>
            </a:r>
          </a:p>
          <a:p>
            <a:pPr rtl="1"/>
            <a:r>
              <a:rPr lang="en-US" sz="16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(www.googleearth.com)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rtl="1"/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00539" y="373798"/>
            <a:ext cx="2624708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>
                <a:solidFill>
                  <a:schemeClr val="bg1"/>
                </a:solidFill>
                <a:cs typeface="B Kamran" panose="00000400000000000000" pitchFamily="2" charset="-78"/>
              </a:rPr>
              <a:t>منابع و ماخذ</a:t>
            </a:r>
            <a:endParaRPr lang="en-US" sz="3600" dirty="0">
              <a:solidFill>
                <a:schemeClr val="bg1"/>
              </a:solidFill>
              <a:cs typeface="B Kamran" panose="00000400000000000000" pitchFamily="2" charset="-78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31983" y="6229042"/>
            <a:ext cx="1676400" cy="3143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rtl="1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14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404105" y="203200"/>
            <a:ext cx="1983735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a-IR" sz="3200" b="1" dirty="0">
                <a:solidFill>
                  <a:schemeClr val="bg1"/>
                </a:solidFill>
                <a:latin typeface="Aharoni" pitchFamily="2" charset="-79"/>
                <a:cs typeface="2  Nazanin" panose="00000400000000000000" pitchFamily="2" charset="-78"/>
              </a:rPr>
              <a:t>فهرست</a:t>
            </a:r>
            <a:endParaRPr lang="en-US" sz="3200" dirty="0">
              <a:solidFill>
                <a:schemeClr val="bg1"/>
              </a:solidFill>
              <a:cs typeface="2  Nazanin" panose="00000400000000000000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19520" y="1300480"/>
            <a:ext cx="306832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z="2400" dirty="0" smtClean="0">
                <a:cs typeface="B Nazanin" panose="00000400000000000000" pitchFamily="2" charset="-78"/>
              </a:rPr>
              <a:t>رنسانس</a:t>
            </a:r>
            <a:endParaRPr lang="fa-IR" sz="2400" dirty="0">
              <a:cs typeface="B Nazanin" panose="00000400000000000000" pitchFamily="2" charset="-78"/>
            </a:endParaRPr>
          </a:p>
          <a:p>
            <a:pPr algn="r"/>
            <a:endParaRPr lang="fa-IR" sz="2400" b="1" dirty="0" smtClean="0">
              <a:cs typeface="B Nazanin" panose="00000400000000000000" pitchFamily="2" charset="-78"/>
            </a:endParaRPr>
          </a:p>
          <a:p>
            <a:pPr algn="r"/>
            <a:r>
              <a:rPr lang="fa-IR" sz="2400" dirty="0" smtClean="0">
                <a:cs typeface="B Nazanin" panose="00000400000000000000" pitchFamily="2" charset="-78"/>
              </a:rPr>
              <a:t>تاریخچه</a:t>
            </a:r>
          </a:p>
          <a:p>
            <a:pPr algn="r"/>
            <a:endParaRPr lang="fa-IR" sz="2400" dirty="0">
              <a:cs typeface="B Nazanin" panose="00000400000000000000" pitchFamily="2" charset="-78"/>
            </a:endParaRPr>
          </a:p>
          <a:p>
            <a:pPr algn="r"/>
            <a:r>
              <a:rPr lang="fa-IR" sz="2400" dirty="0">
                <a:cs typeface="B Nazanin" panose="00000400000000000000" pitchFamily="2" charset="-78"/>
              </a:rPr>
              <a:t>موقعيت ميدان</a:t>
            </a:r>
          </a:p>
          <a:p>
            <a:pPr algn="r"/>
            <a:endParaRPr lang="fa-IR" sz="2400" dirty="0">
              <a:cs typeface="B Nazanin" panose="00000400000000000000" pitchFamily="2" charset="-78"/>
            </a:endParaRPr>
          </a:p>
          <a:p>
            <a:pPr algn="r"/>
            <a:r>
              <a:rPr lang="fa-IR" sz="2400" dirty="0">
                <a:cs typeface="B Nazanin" panose="00000400000000000000" pitchFamily="2" charset="-78"/>
              </a:rPr>
              <a:t>ويژگي هاي كالبدي</a:t>
            </a:r>
          </a:p>
          <a:p>
            <a:pPr algn="r"/>
            <a:endParaRPr lang="fa-IR" sz="2400" dirty="0">
              <a:cs typeface="B Nazanin" panose="00000400000000000000" pitchFamily="2" charset="-78"/>
            </a:endParaRPr>
          </a:p>
          <a:p>
            <a:pPr algn="r"/>
            <a:r>
              <a:rPr lang="fa-IR" sz="2400" dirty="0">
                <a:cs typeface="B Nazanin" panose="00000400000000000000" pitchFamily="2" charset="-78"/>
              </a:rPr>
              <a:t>مکان های مهم اطراف میدان</a:t>
            </a:r>
          </a:p>
          <a:p>
            <a:pPr algn="r"/>
            <a:endParaRPr lang="fa-IR" sz="2400" dirty="0">
              <a:cs typeface="B Nazanin" panose="00000400000000000000" pitchFamily="2" charset="-78"/>
            </a:endParaRPr>
          </a:p>
          <a:p>
            <a:pPr algn="r"/>
            <a:r>
              <a:rPr lang="fa-IR" sz="2400" dirty="0">
                <a:cs typeface="B Nazanin" panose="00000400000000000000" pitchFamily="2" charset="-78"/>
              </a:rPr>
              <a:t>و اما امروز</a:t>
            </a:r>
            <a:endParaRPr lang="en-US" sz="2400" dirty="0">
              <a:cs typeface="B Nazanin" panose="00000400000000000000" pitchFamily="2" charset="-78"/>
            </a:endParaRPr>
          </a:p>
        </p:txBody>
      </p:sp>
      <p:pic>
        <p:nvPicPr>
          <p:cNvPr id="1026" name="Picture 2" descr="Paris1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23" y="1300481"/>
            <a:ext cx="5745814" cy="415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5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557" y="949451"/>
            <a:ext cx="8026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800" dirty="0" smtClean="0">
                <a:cs typeface="B Kamran" panose="00000400000000000000" pitchFamily="2" charset="-78"/>
              </a:rPr>
              <a:t>با </a:t>
            </a:r>
            <a:r>
              <a:rPr lang="fa-IR" sz="2800" dirty="0">
                <a:cs typeface="B Kamran" panose="00000400000000000000" pitchFamily="2" charset="-78"/>
              </a:rPr>
              <a:t>توجه به اين كه ميدان پلاس دووژ از ميدانهاي دوره رنسانس مي باشد ، لذا در اين قسمت به طور كاملا خلاصه و اجمالي به بيان ويژگي هاي دوره رنسانس </a:t>
            </a:r>
            <a:r>
              <a:rPr lang="fa-IR" sz="2800" dirty="0" smtClean="0">
                <a:cs typeface="B Kamran" panose="00000400000000000000" pitchFamily="2" charset="-78"/>
              </a:rPr>
              <a:t>پرداخته </a:t>
            </a:r>
            <a:r>
              <a:rPr lang="fa-IR" sz="2800" dirty="0">
                <a:cs typeface="B Kamran" panose="00000400000000000000" pitchFamily="2" charset="-78"/>
              </a:rPr>
              <a:t>شده است و به بررسي اصول شهرسازي  در دوره رنسانس و همچنين عناصر موجود در طراحي دوره رنسانس اختصاص داده شده است.</a:t>
            </a:r>
            <a:endParaRPr lang="en-US" sz="2800" dirty="0">
              <a:cs typeface="B Kamran" panose="00000400000000000000" pitchFamily="2" charset="-78"/>
            </a:endParaRPr>
          </a:p>
          <a:p>
            <a:pPr algn="r" rtl="1"/>
            <a:r>
              <a:rPr lang="fa-IR" sz="2800" dirty="0">
                <a:cs typeface="B Kamran" panose="00000400000000000000" pitchFamily="2" charset="-78"/>
              </a:rPr>
              <a:t> </a:t>
            </a:r>
            <a:endParaRPr lang="en-US" sz="2800" dirty="0">
              <a:cs typeface="B Kamran" panose="00000400000000000000" pitchFamily="2" charset="-78"/>
            </a:endParaRPr>
          </a:p>
          <a:p>
            <a:pPr lvl="0" algn="r" rtl="1"/>
            <a:r>
              <a:rPr lang="fa-IR" sz="2800" dirty="0">
                <a:cs typeface="B Kamran" panose="00000400000000000000" pitchFamily="2" charset="-78"/>
              </a:rPr>
              <a:t>دوره رنسانس در تاريخ شهري با آغاز </a:t>
            </a:r>
            <a:r>
              <a:rPr lang="fa-IR" sz="2800" dirty="0" smtClean="0">
                <a:cs typeface="B Kamran" panose="00000400000000000000" pitchFamily="2" charset="-78"/>
              </a:rPr>
              <a:t>حركت</a:t>
            </a:r>
            <a:r>
              <a:rPr lang="fa-IR" sz="2800" dirty="0">
                <a:cs typeface="B Kamran" panose="00000400000000000000" pitchFamily="2" charset="-78"/>
              </a:rPr>
              <a:t>ی</a:t>
            </a:r>
            <a:r>
              <a:rPr lang="fa-IR" sz="2800" dirty="0" smtClean="0">
                <a:cs typeface="B Kamran" panose="00000400000000000000" pitchFamily="2" charset="-78"/>
              </a:rPr>
              <a:t> </a:t>
            </a:r>
            <a:r>
              <a:rPr lang="fa-IR" sz="2800" dirty="0">
                <a:cs typeface="B Kamran" panose="00000400000000000000" pitchFamily="2" charset="-78"/>
              </a:rPr>
              <a:t>در اوايل قرن 15 در ايتاليا شروع شد و تا پايان قرن 18 ادامه مي يابد و 75 سال بعد به فرانسه راه مي يابد.</a:t>
            </a:r>
            <a:endParaRPr lang="en-US" sz="2800" dirty="0">
              <a:cs typeface="B Kamran" panose="00000400000000000000" pitchFamily="2" charset="-78"/>
            </a:endParaRPr>
          </a:p>
          <a:p>
            <a:pPr algn="r" rtl="1"/>
            <a:r>
              <a:rPr lang="fa-IR" sz="2800" dirty="0">
                <a:cs typeface="B Kamran" panose="00000400000000000000" pitchFamily="2" charset="-78"/>
              </a:rPr>
              <a:t> </a:t>
            </a:r>
            <a:endParaRPr lang="en-US" sz="2800" dirty="0">
              <a:cs typeface="B Kamran" panose="00000400000000000000" pitchFamily="2" charset="-78"/>
            </a:endParaRPr>
          </a:p>
          <a:p>
            <a:pPr lvl="0" algn="r" rtl="1"/>
            <a:r>
              <a:rPr lang="fa-IR" sz="2800" dirty="0">
                <a:cs typeface="B Kamran" panose="00000400000000000000" pitchFamily="2" charset="-78"/>
              </a:rPr>
              <a:t>رنسانس از لحاظ لغوي به معناي تجديد حيات مي باشد .در واقع هنر رنسانس  ، احياي مجددعلاقه به صور مختلف هنر كلاسيك يونان و رم باستان و استفاده از آنها به عنوان الهام بخش نقاشي ، مجسمه سازي ، معماري و شهرسازي مي باشد.</a:t>
            </a:r>
            <a:endParaRPr lang="en-US" sz="2800" dirty="0">
              <a:cs typeface="B Kamran" panose="00000400000000000000" pitchFamily="2" charset="-78"/>
            </a:endParaRPr>
          </a:p>
          <a:p>
            <a:pPr algn="r" rtl="1"/>
            <a:r>
              <a:rPr lang="fa-IR" sz="2800" dirty="0">
                <a:cs typeface="B Kamran" panose="00000400000000000000" pitchFamily="2" charset="-78"/>
              </a:rPr>
              <a:t>شهرسازي رنسانس همزمان با رشد سريع شهرنشيني و جمعيت شهرهاي اروپايي آغاز شد.</a:t>
            </a:r>
            <a:endParaRPr lang="en-US" sz="2800" dirty="0">
              <a:cs typeface="B Kamra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40249" y="71300"/>
            <a:ext cx="2624708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 rtl="1"/>
            <a:r>
              <a:rPr lang="fa-IR" sz="3600" dirty="0">
                <a:solidFill>
                  <a:schemeClr val="bg1"/>
                </a:solidFill>
                <a:cs typeface="B Kamran" panose="00000400000000000000" pitchFamily="2" charset="-78"/>
              </a:rPr>
              <a:t>رنسانس</a:t>
            </a:r>
            <a:endParaRPr lang="en-US" sz="3600" dirty="0">
              <a:solidFill>
                <a:schemeClr val="bg1"/>
              </a:solidFill>
              <a:cs typeface="B Kamran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9933" y="6216406"/>
            <a:ext cx="19688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fa-IR" dirty="0">
                <a:cs typeface="B Kamran" panose="00000400000000000000" pitchFamily="2" charset="-78"/>
              </a:rPr>
              <a:t>(تاریخ شکل شهر</a:t>
            </a:r>
            <a:r>
              <a:rPr lang="en-US" dirty="0">
                <a:cs typeface="B Kamran" panose="00000400000000000000" pitchFamily="2" charset="-78"/>
              </a:rPr>
              <a:t>,</a:t>
            </a:r>
            <a:r>
              <a:rPr lang="fa-IR" dirty="0">
                <a:cs typeface="B Kamran" panose="00000400000000000000" pitchFamily="2" charset="-78"/>
              </a:rPr>
              <a:t>جیمز موریس)</a:t>
            </a:r>
            <a:endParaRPr lang="en-US" dirty="0">
              <a:cs typeface="B Kamr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5250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7600" y="401816"/>
            <a:ext cx="733552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rtl="1"/>
            <a:r>
              <a:rPr lang="fa-IR" sz="3600" b="1" dirty="0">
                <a:cs typeface="B Kamran" panose="00000400000000000000" pitchFamily="2" charset="-78"/>
              </a:rPr>
              <a:t>اصول طراحي دوره رنسانس :</a:t>
            </a:r>
            <a:endParaRPr lang="en-US" sz="3600" dirty="0">
              <a:cs typeface="B Kamran" panose="00000400000000000000" pitchFamily="2" charset="-78"/>
            </a:endParaRPr>
          </a:p>
          <a:p>
            <a:pPr lvl="0" algn="r" rtl="1"/>
            <a:r>
              <a:rPr lang="fa-IR" sz="2800" dirty="0">
                <a:cs typeface="B Kamran" panose="00000400000000000000" pitchFamily="2" charset="-78"/>
              </a:rPr>
              <a:t>تقارن معطوف : تركيبي متوازن حول يك يا جند محور اصلي</a:t>
            </a:r>
            <a:endParaRPr lang="en-US" sz="2800" dirty="0">
              <a:cs typeface="B Kamran" panose="00000400000000000000" pitchFamily="2" charset="-78"/>
            </a:endParaRPr>
          </a:p>
          <a:p>
            <a:pPr lvl="0" algn="r" rtl="1"/>
            <a:r>
              <a:rPr lang="fa-IR" sz="2800" dirty="0">
                <a:cs typeface="B Kamran" panose="00000400000000000000" pitchFamily="2" charset="-78"/>
              </a:rPr>
              <a:t>انسداد مناظر با قرار دادن دقيق ستونهاي يادبود ، مجسمه هاي مشخص در انتهاي خيابانهاي مستقيم و بلند</a:t>
            </a:r>
            <a:endParaRPr lang="en-US" sz="2800" dirty="0">
              <a:cs typeface="B Kamran" panose="00000400000000000000" pitchFamily="2" charset="-78"/>
            </a:endParaRPr>
          </a:p>
          <a:p>
            <a:pPr lvl="0" algn="r" rtl="1"/>
            <a:r>
              <a:rPr lang="fa-IR" sz="2800" dirty="0">
                <a:cs typeface="B Kamran" panose="00000400000000000000" pitchFamily="2" charset="-78"/>
              </a:rPr>
              <a:t>تركيب ساختمانهاي منفرد بصورت يك واحد منسجم معماري با تكرار يك طرح واحد</a:t>
            </a:r>
            <a:endParaRPr lang="en-US" sz="2800" dirty="0">
              <a:cs typeface="B Kamran" panose="00000400000000000000" pitchFamily="2" charset="-78"/>
            </a:endParaRPr>
          </a:p>
          <a:p>
            <a:pPr lvl="0" algn="r" rtl="1"/>
            <a:r>
              <a:rPr lang="fa-IR" sz="2800" dirty="0">
                <a:cs typeface="B Kamran" panose="00000400000000000000" pitchFamily="2" charset="-78"/>
              </a:rPr>
              <a:t>تئوري </a:t>
            </a:r>
            <a:r>
              <a:rPr lang="fa-IR" sz="2800" dirty="0" smtClean="0">
                <a:cs typeface="B Kamran" panose="00000400000000000000" pitchFamily="2" charset="-78"/>
              </a:rPr>
              <a:t>پرسپكتيو</a:t>
            </a:r>
            <a:endParaRPr lang="en-US" sz="2800" dirty="0">
              <a:cs typeface="B Kamra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39844" y="3723416"/>
            <a:ext cx="69697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r" rtl="1"/>
            <a:r>
              <a:rPr lang="fa-IR" sz="2800" dirty="0">
                <a:cs typeface="B Kamran" panose="00000400000000000000" pitchFamily="2" charset="-78"/>
              </a:rPr>
              <a:t>شهرسازي رنسانس براي اقشار برگزيده جامعه ايجاد شده بود.</a:t>
            </a:r>
            <a:endParaRPr lang="en-US" sz="2800" dirty="0">
              <a:cs typeface="B Kamran" panose="00000400000000000000" pitchFamily="2" charset="-78"/>
            </a:endParaRPr>
          </a:p>
          <a:p>
            <a:pPr lvl="1" algn="r" rtl="1"/>
            <a:r>
              <a:rPr lang="fa-IR" sz="2800" dirty="0">
                <a:cs typeface="B Kamran" panose="00000400000000000000" pitchFamily="2" charset="-78"/>
              </a:rPr>
              <a:t>دوره رنسانس پاريس از زمان فرانسيس اول آغاز و تا پايان قرن 18 طول كشيد.</a:t>
            </a:r>
            <a:endParaRPr lang="en-US" sz="2800" dirty="0">
              <a:cs typeface="B Kamran" panose="00000400000000000000" pitchFamily="2" charset="-78"/>
            </a:endParaRPr>
          </a:p>
          <a:p>
            <a:pPr lvl="1" algn="r" rtl="1"/>
            <a:r>
              <a:rPr lang="fa-IR" sz="2800" dirty="0">
                <a:cs typeface="B Kamran" panose="00000400000000000000" pitchFamily="2" charset="-78"/>
              </a:rPr>
              <a:t>طي اين 250 سال كمترين كوششي براي تغيير ساخت هسته قرون وسطايي انجام نشد به جز احداث محور شانزليزه</a:t>
            </a:r>
            <a:endParaRPr lang="en-US" sz="2800" dirty="0">
              <a:cs typeface="B Kamran" panose="00000400000000000000" pitchFamily="2" charset="-78"/>
            </a:endParaRPr>
          </a:p>
          <a:p>
            <a:pPr lvl="1" algn="r" rtl="1"/>
            <a:r>
              <a:rPr lang="en-US" sz="2800" dirty="0" smtClean="0">
                <a:cs typeface="B Kamran" panose="00000400000000000000" pitchFamily="2" charset="-78"/>
              </a:rPr>
              <a:t> </a:t>
            </a:r>
            <a:r>
              <a:rPr lang="fa-IR" sz="2800" dirty="0" smtClean="0">
                <a:cs typeface="B Kamran" panose="00000400000000000000" pitchFamily="2" charset="-78"/>
              </a:rPr>
              <a:t>كار </a:t>
            </a:r>
            <a:r>
              <a:rPr lang="fa-IR" sz="2800" dirty="0">
                <a:cs typeface="B Kamran" panose="00000400000000000000" pitchFamily="2" charset="-78"/>
              </a:rPr>
              <a:t>شهرسازان رنسانس اساساً به ايجاد عناصر منفرد شهري محدود مي شد</a:t>
            </a:r>
            <a:r>
              <a:rPr lang="fa-IR" sz="2800" dirty="0" smtClean="0">
                <a:cs typeface="B Kamran" panose="00000400000000000000" pitchFamily="2" charset="-78"/>
              </a:rPr>
              <a:t>.</a:t>
            </a:r>
            <a:endParaRPr lang="en-US" sz="2800" dirty="0">
              <a:cs typeface="B Kamran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9933" y="6216406"/>
            <a:ext cx="19688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fa-IR" dirty="0">
                <a:cs typeface="B Kamran" panose="00000400000000000000" pitchFamily="2" charset="-78"/>
              </a:rPr>
              <a:t>(تاریخ شکل شهر</a:t>
            </a:r>
            <a:r>
              <a:rPr lang="en-US" dirty="0">
                <a:cs typeface="B Kamran" panose="00000400000000000000" pitchFamily="2" charset="-78"/>
              </a:rPr>
              <a:t>,</a:t>
            </a:r>
            <a:r>
              <a:rPr lang="fa-IR" dirty="0">
                <a:cs typeface="B Kamran" panose="00000400000000000000" pitchFamily="2" charset="-78"/>
              </a:rPr>
              <a:t>جیمز موریس)</a:t>
            </a:r>
            <a:endParaRPr lang="en-US" dirty="0">
              <a:cs typeface="B Kamr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8635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9587" y="733246"/>
            <a:ext cx="719328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800" dirty="0">
                <a:cs typeface="B Kamran" panose="00000400000000000000" pitchFamily="2" charset="-78"/>
              </a:rPr>
              <a:t>بطور خلاصه اتفاقات تاريخي موثر بر شكل گيري ميدان به شرح زير مي باشد</a:t>
            </a:r>
            <a:r>
              <a:rPr lang="fa-IR" sz="2800" dirty="0" smtClean="0">
                <a:cs typeface="B Kamran" panose="00000400000000000000" pitchFamily="2" charset="-78"/>
              </a:rPr>
              <a:t>:</a:t>
            </a:r>
            <a:endParaRPr lang="en-US" sz="2800" dirty="0">
              <a:cs typeface="B Kamran" panose="00000400000000000000" pitchFamily="2" charset="-78"/>
            </a:endParaRPr>
          </a:p>
          <a:p>
            <a:pPr lvl="0" algn="r" rtl="1"/>
            <a:r>
              <a:rPr lang="fa-IR" sz="2800" i="1" dirty="0">
                <a:cs typeface="B Kamran" panose="00000400000000000000" pitchFamily="2" charset="-78"/>
              </a:rPr>
              <a:t>ترور دوك در سال 1407</a:t>
            </a:r>
            <a:endParaRPr lang="en-US" sz="2800" dirty="0">
              <a:cs typeface="B Kamran" panose="00000400000000000000" pitchFamily="2" charset="-78"/>
            </a:endParaRPr>
          </a:p>
          <a:p>
            <a:pPr lvl="0" algn="r" rtl="1"/>
            <a:r>
              <a:rPr lang="fa-IR" sz="2800" i="1" dirty="0">
                <a:cs typeface="B Kamran" panose="00000400000000000000" pitchFamily="2" charset="-78"/>
              </a:rPr>
              <a:t>مرگ لوئي 12 در سال 1515 در اين مكان </a:t>
            </a:r>
            <a:endParaRPr lang="en-US" sz="2800" dirty="0">
              <a:cs typeface="B Kamran" panose="00000400000000000000" pitchFamily="2" charset="-78"/>
            </a:endParaRPr>
          </a:p>
          <a:p>
            <a:pPr lvl="0" algn="r" rtl="1"/>
            <a:r>
              <a:rPr lang="fa-IR" sz="2800" i="1" dirty="0">
                <a:cs typeface="B Kamran" panose="00000400000000000000" pitchFamily="2" charset="-78"/>
              </a:rPr>
              <a:t>مرگ هنري دوم در يك مسابقه                   تخريب هتل توسط كاترين</a:t>
            </a:r>
            <a:endParaRPr lang="en-US" sz="2800" dirty="0">
              <a:cs typeface="B Kamran" panose="00000400000000000000" pitchFamily="2" charset="-78"/>
            </a:endParaRPr>
          </a:p>
          <a:p>
            <a:pPr lvl="0" algn="r" rtl="1"/>
            <a:r>
              <a:rPr lang="fa-IR" sz="2800" i="1" dirty="0">
                <a:cs typeface="B Kamran" panose="00000400000000000000" pitchFamily="2" charset="-78"/>
              </a:rPr>
              <a:t>باز سازي نيمي از آن(قسمت شمالي) در زمان هنري 4 در سال 1594 به عنوان بازار اسب</a:t>
            </a:r>
            <a:endParaRPr lang="en-US" sz="2800" dirty="0">
              <a:cs typeface="B Kamran" panose="00000400000000000000" pitchFamily="2" charset="-78"/>
            </a:endParaRPr>
          </a:p>
          <a:p>
            <a:pPr lvl="0" algn="r" rtl="1"/>
            <a:r>
              <a:rPr lang="fa-IR" sz="2800" i="1" dirty="0">
                <a:cs typeface="B Kamran" panose="00000400000000000000" pitchFamily="2" charset="-78"/>
              </a:rPr>
              <a:t>پيشنهاد احداث كارخانه </a:t>
            </a:r>
            <a:r>
              <a:rPr lang="fa-IR" sz="2800" i="1" dirty="0" smtClean="0">
                <a:cs typeface="B Kamran" panose="00000400000000000000" pitchFamily="2" charset="-78"/>
              </a:rPr>
              <a:t>مخمل </a:t>
            </a:r>
            <a:r>
              <a:rPr lang="fa-IR" sz="2800" i="1" dirty="0">
                <a:cs typeface="B Kamran" panose="00000400000000000000" pitchFamily="2" charset="-78"/>
              </a:rPr>
              <a:t>بافي توسط دسيل در سال 1599 و تصويب آن در سال 1604</a:t>
            </a:r>
            <a:endParaRPr lang="en-US" sz="2800" dirty="0">
              <a:cs typeface="B Kamran" panose="00000400000000000000" pitchFamily="2" charset="-78"/>
            </a:endParaRPr>
          </a:p>
          <a:p>
            <a:pPr lvl="0" algn="r" rtl="1"/>
            <a:r>
              <a:rPr lang="fa-IR" sz="2800" i="1" dirty="0">
                <a:cs typeface="B Kamran" panose="00000400000000000000" pitchFamily="2" charset="-78"/>
              </a:rPr>
              <a:t>احداث سه رديف خانه  پيوسته و همگون و بوجود آمدن ميدان جديدي در مقابل كارخانه(در قسمت جنوبي) در سال 1605</a:t>
            </a:r>
            <a:endParaRPr lang="en-US" sz="2800" dirty="0">
              <a:cs typeface="B Kamran" panose="00000400000000000000" pitchFamily="2" charset="-78"/>
            </a:endParaRPr>
          </a:p>
          <a:p>
            <a:pPr lvl="0" algn="r" rtl="1"/>
            <a:r>
              <a:rPr lang="fa-IR" sz="2800" i="1" dirty="0">
                <a:cs typeface="B Kamran" panose="00000400000000000000" pitchFamily="2" charset="-78"/>
              </a:rPr>
              <a:t>تعطيل شدن كارخانه در سال 1606 و احداث ضلع چهارم ميدان</a:t>
            </a:r>
            <a:endParaRPr lang="en-US" sz="2800" dirty="0">
              <a:cs typeface="B Kamran" panose="00000400000000000000" pitchFamily="2" charset="-78"/>
            </a:endParaRPr>
          </a:p>
          <a:p>
            <a:pPr lvl="0" algn="r" rtl="1"/>
            <a:r>
              <a:rPr lang="fa-IR" sz="2800" i="1" dirty="0">
                <a:cs typeface="B Kamran" panose="00000400000000000000" pitchFamily="2" charset="-78"/>
              </a:rPr>
              <a:t>تكميل شدن ميدان در سال 1612</a:t>
            </a:r>
            <a:endParaRPr lang="en-US" sz="2800" dirty="0">
              <a:cs typeface="B Kamran" panose="00000400000000000000" pitchFamily="2" charset="-78"/>
            </a:endParaRPr>
          </a:p>
          <a:p>
            <a:pPr lvl="0" algn="r" rtl="1"/>
            <a:r>
              <a:rPr lang="fa-IR" sz="2800" i="1" dirty="0">
                <a:cs typeface="B Kamran" panose="00000400000000000000" pitchFamily="2" charset="-78"/>
              </a:rPr>
              <a:t>نصب مجسمه لوئي 13 در سال </a:t>
            </a:r>
            <a:r>
              <a:rPr lang="fa-IR" sz="2800" i="1" dirty="0" smtClean="0">
                <a:cs typeface="B Kamran" panose="00000400000000000000" pitchFamily="2" charset="-78"/>
              </a:rPr>
              <a:t>1639</a:t>
            </a:r>
            <a:r>
              <a:rPr lang="en-US" sz="1000" i="1" dirty="0" smtClean="0">
                <a:cs typeface="B Nazanin" panose="00000400000000000000" pitchFamily="2" charset="-78"/>
              </a:rPr>
              <a:t>    ( Pierre </a:t>
            </a:r>
            <a:r>
              <a:rPr lang="en-US" sz="1000" i="1" dirty="0" err="1" smtClean="0">
                <a:cs typeface="B Nazanin" panose="00000400000000000000" pitchFamily="2" charset="-78"/>
              </a:rPr>
              <a:t>Lavedan</a:t>
            </a:r>
            <a:r>
              <a:rPr lang="en-US" sz="1000" i="1" dirty="0" smtClean="0">
                <a:cs typeface="B Nazanin" panose="00000400000000000000" pitchFamily="2" charset="-78"/>
              </a:rPr>
              <a:t>, Histoire de I </a:t>
            </a:r>
            <a:r>
              <a:rPr lang="en-US" sz="1000" i="1" dirty="0" err="1" smtClean="0">
                <a:cs typeface="B Nazanin" panose="00000400000000000000" pitchFamily="2" charset="-78"/>
              </a:rPr>
              <a:t>urbanisme</a:t>
            </a:r>
            <a:r>
              <a:rPr lang="en-US" sz="1000" i="1" dirty="0" smtClean="0">
                <a:cs typeface="B Nazanin" panose="00000400000000000000" pitchFamily="2" charset="-78"/>
              </a:rPr>
              <a:t>)</a:t>
            </a:r>
            <a:endParaRPr lang="en-US" sz="2800" dirty="0">
              <a:cs typeface="B Kamran" panose="00000400000000000000" pitchFamily="2" charset="-78"/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H="1" flipV="1">
            <a:off x="3913345" y="2281532"/>
            <a:ext cx="1097280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08159" y="97058"/>
            <a:ext cx="2624708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sz="3600" dirty="0" smtClean="0">
                <a:solidFill>
                  <a:schemeClr val="bg1"/>
                </a:solidFill>
                <a:cs typeface="B Kamran" panose="00000400000000000000" pitchFamily="2" charset="-78"/>
              </a:rPr>
              <a:t>تاریخچه</a:t>
            </a:r>
            <a:endParaRPr lang="en-US" sz="3600" dirty="0">
              <a:solidFill>
                <a:schemeClr val="bg1"/>
              </a:solidFill>
              <a:cs typeface="B Kamr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9733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0247" y="191168"/>
            <a:ext cx="7315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800" dirty="0">
                <a:cs typeface="B Kamran" panose="00000400000000000000" pitchFamily="2" charset="-78"/>
              </a:rPr>
              <a:t>شكلي كه پلاس رويال در نهايت در سال 1612 به خود گرفت ، در تاريخ شهري اروپا به عنوان نمونه ميادين مسكوني از اهميت فوق العاده اي برخوردار است.به خلاف روش معمول قرار دادن واحدهاي مسكوني در حاشيه خيابانهاي عبوري چند منظوره ، در اين ميدان از فرم مصنوع براي حذف تردد اضافي و يا حداقل كاهش آن استفاده شده است.</a:t>
            </a:r>
            <a:endParaRPr lang="en-US" sz="2800" dirty="0">
              <a:cs typeface="B Kamran" panose="00000400000000000000" pitchFamily="2" charset="-78"/>
            </a:endParaRPr>
          </a:p>
          <a:p>
            <a:pPr algn="r" rtl="1"/>
            <a:r>
              <a:rPr lang="fa-IR" sz="2800" dirty="0">
                <a:cs typeface="B Kamran" panose="00000400000000000000" pitchFamily="2" charset="-78"/>
              </a:rPr>
              <a:t>اين ميدان از 38 واحد مسكوني كه داراي نمائي همگون بودند، به وجود آمده بود. در وسط دو ضلع شمالي و جنوبي ميدان و قبل از احداث جاده اي كه به ضلع شمالي ختم مي شد،دهانه هاي بزرگتر و بلند تري تنها دو ورودي طاقدار ميدان را در بر مي گرفتند. </a:t>
            </a:r>
            <a:r>
              <a:rPr lang="fa-IR" sz="1400" dirty="0" smtClean="0">
                <a:cs typeface="B Kamran" panose="00000400000000000000" pitchFamily="2" charset="-78"/>
              </a:rPr>
              <a:t>(تاریخ شکل شهر</a:t>
            </a:r>
            <a:r>
              <a:rPr lang="en-US" sz="1400" dirty="0" smtClean="0">
                <a:cs typeface="B Kamran" panose="00000400000000000000" pitchFamily="2" charset="-78"/>
              </a:rPr>
              <a:t>,</a:t>
            </a:r>
            <a:r>
              <a:rPr lang="fa-IR" sz="1400" dirty="0" smtClean="0">
                <a:cs typeface="B Kamran" panose="00000400000000000000" pitchFamily="2" charset="-78"/>
              </a:rPr>
              <a:t>جیمز موریس)</a:t>
            </a:r>
            <a:endParaRPr lang="en-US" sz="1400" dirty="0">
              <a:cs typeface="B Kamr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8857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50" y="1085850"/>
            <a:ext cx="72771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800" dirty="0">
                <a:cs typeface="B Kamran" panose="00000400000000000000" pitchFamily="2" charset="-78"/>
              </a:rPr>
              <a:t>احداث پلاس رويال </a:t>
            </a:r>
            <a:r>
              <a:rPr lang="fa-IR" sz="2800" dirty="0" smtClean="0">
                <a:cs typeface="B Kamran" panose="00000400000000000000" pitchFamily="2" charset="-78"/>
              </a:rPr>
              <a:t>از </a:t>
            </a:r>
            <a:r>
              <a:rPr lang="fa-IR" sz="2800" dirty="0">
                <a:cs typeface="B Kamran" panose="00000400000000000000" pitchFamily="2" charset="-78"/>
              </a:rPr>
              <a:t>اهميت اجتماعي فوق العاده اي برخوردار بوده است</a:t>
            </a:r>
            <a:r>
              <a:rPr lang="fa-IR" sz="2800" dirty="0" smtClean="0">
                <a:cs typeface="B Kamran" panose="00000400000000000000" pitchFamily="2" charset="-78"/>
              </a:rPr>
              <a:t>.</a:t>
            </a:r>
            <a:endParaRPr lang="en-US" sz="2800" dirty="0" smtClean="0">
              <a:cs typeface="B Kamran" panose="00000400000000000000" pitchFamily="2" charset="-78"/>
            </a:endParaRPr>
          </a:p>
          <a:p>
            <a:pPr algn="r" rtl="1"/>
            <a:r>
              <a:rPr lang="fa-IR" sz="2800" dirty="0" smtClean="0">
                <a:cs typeface="B Kamran" panose="00000400000000000000" pitchFamily="2" charset="-78"/>
              </a:rPr>
              <a:t>پيش از اين اشراف يا در قصرها و كاخهاي خود در مناطق خارج شهر زندگي مي كردند يا در هتل هاي واقع در بخشهاي مختلف شهر سكونت داشتند.</a:t>
            </a:r>
            <a:endParaRPr lang="en-US" sz="2800" dirty="0" smtClean="0">
              <a:cs typeface="B Kamran" panose="00000400000000000000" pitchFamily="2" charset="-78"/>
            </a:endParaRPr>
          </a:p>
          <a:p>
            <a:pPr algn="r" rtl="1"/>
            <a:r>
              <a:rPr lang="fa-IR" sz="2800" dirty="0" smtClean="0">
                <a:cs typeface="B Kamran" panose="00000400000000000000" pitchFamily="2" charset="-78"/>
              </a:rPr>
              <a:t>در </a:t>
            </a:r>
            <a:r>
              <a:rPr lang="fa-IR" sz="2800" dirty="0">
                <a:cs typeface="B Kamran" panose="00000400000000000000" pitchFamily="2" charset="-78"/>
              </a:rPr>
              <a:t>واقع پلاس رويال تلاشي آشكار براي پيوند اشراف، تحت ايدهاي وحدت بخش و آن ايجاد زمينه اي براي حكومت استبداد است تا به جاي خيل عظيم شاهزادگان كوچك و حقيري كه با هم و با پادشاه در تعارض هستند ، همگي به صورت بخشي از نماي شكوه آميز دربار </a:t>
            </a:r>
            <a:r>
              <a:rPr lang="fa-IR" sz="2800" dirty="0" smtClean="0">
                <a:cs typeface="B Kamran" panose="00000400000000000000" pitchFamily="2" charset="-78"/>
              </a:rPr>
              <a:t>درآيند</a:t>
            </a:r>
            <a:r>
              <a:rPr lang="en-US" sz="1400" dirty="0" smtClean="0">
                <a:cs typeface="B Kamran" panose="00000400000000000000" pitchFamily="2" charset="-78"/>
              </a:rPr>
              <a:t> </a:t>
            </a:r>
            <a:r>
              <a:rPr lang="fa-IR" sz="1400" dirty="0" smtClean="0">
                <a:cs typeface="B Kamran" panose="00000400000000000000" pitchFamily="2" charset="-78"/>
              </a:rPr>
              <a:t>(</a:t>
            </a:r>
            <a:r>
              <a:rPr lang="fa-IR" sz="1400" dirty="0">
                <a:cs typeface="B Kamran" panose="00000400000000000000" pitchFamily="2" charset="-78"/>
              </a:rPr>
              <a:t>تاریخ شکل شهر</a:t>
            </a:r>
            <a:r>
              <a:rPr lang="en-US" sz="1400" dirty="0">
                <a:cs typeface="B Kamran" panose="00000400000000000000" pitchFamily="2" charset="-78"/>
              </a:rPr>
              <a:t>,</a:t>
            </a:r>
            <a:r>
              <a:rPr lang="fa-IR" sz="1400" dirty="0">
                <a:cs typeface="B Kamran" panose="00000400000000000000" pitchFamily="2" charset="-78"/>
              </a:rPr>
              <a:t>جیمز موریس)</a:t>
            </a:r>
            <a:endParaRPr lang="en-US" sz="1400" dirty="0">
              <a:cs typeface="B Kamran" panose="00000400000000000000" pitchFamily="2" charset="-78"/>
            </a:endParaRPr>
          </a:p>
          <a:p>
            <a:pPr algn="r" rtl="1"/>
            <a:endParaRPr lang="en-US" sz="1000" dirty="0">
              <a:cs typeface="B Kamr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1598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14850" y="378559"/>
            <a:ext cx="493395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800" dirty="0">
                <a:cs typeface="B Kamran" panose="00000400000000000000" pitchFamily="2" charset="-78"/>
              </a:rPr>
              <a:t>در بدو امر فضاي مركزي ميدان كه در حدفاصل ساختمانها قرار مي گرفت ، به صورت فضاي باز شني حفظ شده بود.استفاده از اين فضا به عنوان زمين مسابقه طي چند سال همچنان تداوم يافت و پنجره هاي طبقات فوقاني نظاره مستقيم مسابقات و جشنها را ميسر مي داشت. در سال 1639 كاردينال ريشليو كه براي مدتي در خانه شماره 21 سكونت داشت ، مجسمه سواره اي از لوئي سيزدهم را براي استقرار در وسط ميدان ارائه نمود و بدين ترتيب به اين ميدان مسكوني ، ويژگي ميدان مجسمه را نيز افزود.اين مجسمه در طول انقلاب فرانسه نابود شد و يك مجسمه مشابه آن در سال 1825 دوباره در ميدان نصب گشت </a:t>
            </a:r>
            <a:r>
              <a:rPr lang="fa-IR" sz="2800" dirty="0" smtClean="0">
                <a:cs typeface="B Kamran" panose="00000400000000000000" pitchFamily="2" charset="-78"/>
              </a:rPr>
              <a:t>.</a:t>
            </a:r>
            <a:endParaRPr lang="en-US" sz="2800" dirty="0" smtClean="0">
              <a:cs typeface="B Kamran" panose="00000400000000000000" pitchFamily="2" charset="-78"/>
            </a:endParaRPr>
          </a:p>
          <a:p>
            <a:pPr algn="r" rtl="1"/>
            <a:r>
              <a:rPr lang="fa-IR" sz="2800" dirty="0" smtClean="0">
                <a:cs typeface="B Kamran" panose="00000400000000000000" pitchFamily="2" charset="-78"/>
              </a:rPr>
              <a:t> </a:t>
            </a:r>
            <a:r>
              <a:rPr lang="fa-IR" sz="1400" dirty="0" smtClean="0">
                <a:cs typeface="B Kamran" panose="00000400000000000000" pitchFamily="2" charset="-78"/>
              </a:rPr>
              <a:t>(تاریخ شکل شهر</a:t>
            </a:r>
            <a:r>
              <a:rPr lang="en-US" sz="1400" dirty="0" smtClean="0">
                <a:cs typeface="B Kamran" panose="00000400000000000000" pitchFamily="2" charset="-78"/>
              </a:rPr>
              <a:t>,</a:t>
            </a:r>
            <a:r>
              <a:rPr lang="fa-IR" sz="1400" dirty="0" smtClean="0">
                <a:cs typeface="B Kamran" panose="00000400000000000000" pitchFamily="2" charset="-78"/>
              </a:rPr>
              <a:t>جیمز موریس)</a:t>
            </a:r>
            <a:endParaRPr lang="en-US" sz="1400" dirty="0">
              <a:cs typeface="B Kamran" panose="00000400000000000000" pitchFamily="2" charset="-78"/>
            </a:endParaRPr>
          </a:p>
          <a:p>
            <a:pPr algn="r" rtl="1"/>
            <a:endParaRPr lang="en-US" sz="2800" dirty="0">
              <a:cs typeface="B Kamran" panose="00000400000000000000" pitchFamily="2" charset="-78"/>
            </a:endParaRPr>
          </a:p>
        </p:txBody>
      </p:sp>
      <p:pic>
        <p:nvPicPr>
          <p:cNvPr id="3074" name="Picture 2" descr="place-royale-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97330"/>
            <a:ext cx="3837784" cy="3679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2371725" y="2724298"/>
            <a:ext cx="457200" cy="571500"/>
          </a:xfrm>
          <a:prstGeom prst="ellipse">
            <a:avLst/>
          </a:prstGeom>
          <a:solidFill>
            <a:srgbClr val="FFFF00">
              <a:alpha val="28000"/>
            </a:srgbClr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8"/>
          <p:cNvSpPr txBox="1"/>
          <p:nvPr/>
        </p:nvSpPr>
        <p:spPr>
          <a:xfrm>
            <a:off x="685800" y="4993217"/>
            <a:ext cx="1676400" cy="3143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rtl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</a:t>
            </a:r>
            <a:r>
              <a:rPr lang="en-US" sz="1200" kern="1200" dirty="0" smtClean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www.en.wikipedia.org)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56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5926" y="281354"/>
            <a:ext cx="804671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800" dirty="0" smtClean="0">
                <a:cs typeface="B Kamran" panose="00000400000000000000" pitchFamily="2" charset="-78"/>
              </a:rPr>
              <a:t>با اضافه نمودن منظر سازي بر اساس فضاهاي چمني كه پيرامون آنها نرده كشيده شده و كاشت متقارن  و گروهي درختان ، هويت ميدان مجددا تغيير نموده و مجسمه نقش مسلط خود را از دست داد و همچنين پس از مدت كوتاهي که  پلاس دووژ مورد توجه خاص جامعه پاريس قرار گرفته بود ، محلات مسكوني جديدتري شكل گرفتند تا آنكه اين ميدان تنها به صورت عنصري در منطقه اي از خانه هاي مخروبه قرار گرفت. با اين همه ، همواره كيفيت واحدهاي مسكوني پيرامون آن به لحاظ جذابيت فضاي سبز و باز مركزي كه در سالهاي اخير دليلي براي احياء مداوم پلاس دووژ شناخته شده ،به حالتي متعادل و مطلوب در مي آمده . احتمالا برنامه بازسازي كامل منطقه  </a:t>
            </a:r>
            <a:r>
              <a:rPr lang="en-US" dirty="0" smtClean="0">
                <a:cs typeface="B Kamran" panose="00000400000000000000" pitchFamily="2" charset="-78"/>
              </a:rPr>
              <a:t>Marais</a:t>
            </a:r>
            <a:r>
              <a:rPr lang="fa-IR" sz="2800" dirty="0" smtClean="0">
                <a:cs typeface="B Kamran" panose="00000400000000000000" pitchFamily="2" charset="-78"/>
              </a:rPr>
              <a:t> نقش بسزايي در رونق دوباره اين ميدان داشته است</a:t>
            </a:r>
            <a:r>
              <a:rPr lang="fa-IR" sz="2800" dirty="0">
                <a:cs typeface="B Kamran" panose="00000400000000000000" pitchFamily="2" charset="-78"/>
              </a:rPr>
              <a:t>. </a:t>
            </a:r>
            <a:r>
              <a:rPr lang="fa-IR" sz="1400" dirty="0">
                <a:cs typeface="B Kamran" panose="00000400000000000000" pitchFamily="2" charset="-78"/>
              </a:rPr>
              <a:t>(تاریخ شکل شهر</a:t>
            </a:r>
            <a:r>
              <a:rPr lang="en-US" sz="1400" dirty="0">
                <a:cs typeface="B Kamran" panose="00000400000000000000" pitchFamily="2" charset="-78"/>
              </a:rPr>
              <a:t>,</a:t>
            </a:r>
            <a:r>
              <a:rPr lang="fa-IR" sz="1400" dirty="0">
                <a:cs typeface="B Kamran" panose="00000400000000000000" pitchFamily="2" charset="-78"/>
              </a:rPr>
              <a:t>جیمز موریس</a:t>
            </a:r>
            <a:r>
              <a:rPr lang="fa-IR" sz="1400" dirty="0" smtClean="0">
                <a:cs typeface="B Kamran" panose="00000400000000000000" pitchFamily="2" charset="-78"/>
              </a:rPr>
              <a:t>)</a:t>
            </a:r>
            <a:endParaRPr lang="en-US" sz="1400" dirty="0" smtClean="0">
              <a:cs typeface="B Kamran" panose="00000400000000000000" pitchFamily="2" charset="-78"/>
            </a:endParaRPr>
          </a:p>
          <a:p>
            <a:pPr algn="r"/>
            <a:r>
              <a:rPr lang="fa-IR" sz="2800" dirty="0" smtClean="0">
                <a:cs typeface="B Kamran" panose="00000400000000000000" pitchFamily="2" charset="-78"/>
              </a:rPr>
              <a:t>نام </a:t>
            </a:r>
            <a:r>
              <a:rPr lang="fa-IR" sz="2800" dirty="0">
                <a:cs typeface="B Kamran" panose="00000400000000000000" pitchFamily="2" charset="-78"/>
              </a:rPr>
              <a:t>اوليه اين ميدان پلاس رويال بوده كه در سال 1800 ناپلئون براي نشان دادن برتري خود بر گروه وژها ( اولين گروهي در فرانسه كه ماليات پرداختند) ؟،نام اين ميدان را به پلاس دووژ تغيير داد.اين ميدان دوباره در سال 1815 به نام اوليه خود تغيير نام داد و در نهايت در سال 1870 دوباره پلاس دووژ نام گذاري شد. </a:t>
            </a:r>
            <a:endParaRPr lang="en-US" sz="2800" dirty="0">
              <a:cs typeface="B Kamr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3718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474</TotalTime>
  <Words>1520</Words>
  <Application>Microsoft Office PowerPoint</Application>
  <PresentationFormat>Widescreen</PresentationFormat>
  <Paragraphs>110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3" baseType="lpstr">
      <vt:lpstr>2  Nazanin</vt:lpstr>
      <vt:lpstr>AGA Islamic Phrases</vt:lpstr>
      <vt:lpstr>Aharoni</vt:lpstr>
      <vt:lpstr>Arial</vt:lpstr>
      <vt:lpstr>B Kamran</vt:lpstr>
      <vt:lpstr>B Nazanin</vt:lpstr>
      <vt:lpstr>Calibri</vt:lpstr>
      <vt:lpstr>Palace Script MT</vt:lpstr>
      <vt:lpstr>Tahoma</vt:lpstr>
      <vt:lpstr>Times New Roman</vt:lpstr>
      <vt:lpstr>Trebuchet MS</vt:lpstr>
      <vt:lpstr>Wingdings 2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43</cp:revision>
  <dcterms:created xsi:type="dcterms:W3CDTF">2015-02-26T09:36:43Z</dcterms:created>
  <dcterms:modified xsi:type="dcterms:W3CDTF">2019-12-13T12:35:41Z</dcterms:modified>
</cp:coreProperties>
</file>