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8"/>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5" autoAdjust="0"/>
    <p:restoredTop sz="94660"/>
  </p:normalViewPr>
  <p:slideViewPr>
    <p:cSldViewPr snapToGrid="0">
      <p:cViewPr varScale="1">
        <p:scale>
          <a:sx n="80" d="100"/>
          <a:sy n="80" d="100"/>
        </p:scale>
        <p:origin x="1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F7D3696-1A84-43B5-8360-4AD0815E06DF}" type="datetimeFigureOut">
              <a:rPr lang="fa-IR" smtClean="0"/>
              <a:t>16/04/1441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A9E7569-F2F9-423F-9D1C-CB1FEA38ECF5}" type="slidenum">
              <a:rPr lang="fa-IR" smtClean="0"/>
              <a:t>‹#›</a:t>
            </a:fld>
            <a:endParaRPr lang="fa-IR"/>
          </a:p>
        </p:txBody>
      </p:sp>
    </p:spTree>
    <p:extLst>
      <p:ext uri="{BB962C8B-B14F-4D97-AF65-F5344CB8AC3E}">
        <p14:creationId xmlns:p14="http://schemas.microsoft.com/office/powerpoint/2010/main" val="41417475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9956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5871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806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3188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8348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6679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6858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9605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875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0653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79AA1-473B-49D5-80DB-03E2C0E050B3}" type="datetimeFigureOut">
              <a:rPr lang="en-US" smtClean="0">
                <a:solidFill>
                  <a:prstClr val="black">
                    <a:tint val="75000"/>
                  </a:prstClr>
                </a:solidFill>
              </a:rPr>
              <a:pPr/>
              <a:t>12/13/2019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067C9B-6C03-4DA6-AF22-CBA951BB6D6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9911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duotone>
              <a:prstClr val="black"/>
              <a:srgbClr val="D9C3A5">
                <a:tint val="50000"/>
                <a:satMod val="180000"/>
              </a:srgbClr>
            </a:duotone>
            <a:lum/>
            <a:extLst>
              <a:ext uri="{BEBA8EAE-BF5A-486C-A8C5-ECC9F3942E4B}">
                <a14:imgProps xmlns:a14="http://schemas.microsoft.com/office/drawing/2010/main">
                  <a14:imgLayer r:embed="rId14">
                    <a14:imgEffect>
                      <a14:sharpenSoften amount="50000"/>
                    </a14:imgEffect>
                    <a14:imgEffect>
                      <a14:colorTemperature colorTemp="6800"/>
                    </a14:imgEffect>
                    <a14:imgEffect>
                      <a14:saturation sat="87000"/>
                    </a14:imgEffect>
                    <a14:imgEffect>
                      <a14:brightnessContrast bright="8000" contrast="4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84379AA1-473B-49D5-80DB-03E2C0E050B3}" type="datetimeFigureOut">
              <a:rPr lang="en-US" smtClean="0">
                <a:solidFill>
                  <a:prstClr val="black">
                    <a:tint val="75000"/>
                  </a:prstClr>
                </a:solidFill>
              </a:rPr>
              <a:pPr rtl="0"/>
              <a:t>12/13/2019</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DC067C9B-6C03-4DA6-AF22-CBA951BB6D62}"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3621735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6092" y="1158813"/>
            <a:ext cx="6658377" cy="923330"/>
          </a:xfrm>
          <a:prstGeom prst="rect">
            <a:avLst/>
          </a:prstGeom>
          <a:noFill/>
        </p:spPr>
        <p:txBody>
          <a:bodyPr wrap="square" rtlCol="0">
            <a:spAutoFit/>
          </a:bodyPr>
          <a:lstStyle/>
          <a:p>
            <a:pPr algn="ctr"/>
            <a:r>
              <a:rPr lang="fa-IR" sz="5400" b="1" dirty="0">
                <a:solidFill>
                  <a:prstClr val="black"/>
                </a:solidFill>
                <a:cs typeface="B Homa" panose="00000400000000000000" pitchFamily="2" charset="-78"/>
              </a:rPr>
              <a:t>میدان دل کامپو</a:t>
            </a:r>
            <a:endParaRPr lang="en-US" sz="5400" b="1" dirty="0">
              <a:solidFill>
                <a:prstClr val="black"/>
              </a:solidFill>
              <a:cs typeface="B Homa" panose="00000400000000000000" pitchFamily="2" charset="-78"/>
            </a:endParaRPr>
          </a:p>
        </p:txBody>
      </p:sp>
      <p:sp>
        <p:nvSpPr>
          <p:cNvPr id="4" name="TextBox 3"/>
          <p:cNvSpPr txBox="1"/>
          <p:nvPr/>
        </p:nvSpPr>
        <p:spPr>
          <a:xfrm>
            <a:off x="3837904" y="2516704"/>
            <a:ext cx="5061397" cy="646331"/>
          </a:xfrm>
          <a:prstGeom prst="rect">
            <a:avLst/>
          </a:prstGeom>
          <a:noFill/>
        </p:spPr>
        <p:txBody>
          <a:bodyPr wrap="square" rtlCol="0">
            <a:spAutoFit/>
          </a:bodyPr>
          <a:lstStyle/>
          <a:p>
            <a:pPr algn="ctr"/>
            <a:r>
              <a:rPr lang="fa-IR" sz="3600" dirty="0">
                <a:solidFill>
                  <a:prstClr val="black"/>
                </a:solidFill>
                <a:cs typeface="B Homa" panose="00000400000000000000" pitchFamily="2" charset="-78"/>
              </a:rPr>
              <a:t>سیه نا ایتالیا</a:t>
            </a:r>
            <a:endParaRPr lang="en-US" sz="3600" dirty="0">
              <a:solidFill>
                <a:prstClr val="black"/>
              </a:solidFill>
              <a:cs typeface="B Homa"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4032157"/>
            <a:ext cx="2700270" cy="2250225"/>
          </a:xfrm>
          <a:prstGeom prst="rect">
            <a:avLst/>
          </a:prstGeom>
          <a:ln w="228600" cap="sq" cmpd="thickThin">
            <a:solidFill>
              <a:srgbClr val="000000"/>
            </a:solidFill>
            <a:prstDash val="solid"/>
            <a:miter lim="800000"/>
          </a:ln>
          <a:effectLst>
            <a:innerShdw blurRad="76200">
              <a:srgbClr val="000000"/>
            </a:inn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235" y="4032157"/>
            <a:ext cx="2700270" cy="2277009"/>
          </a:xfrm>
          <a:prstGeom prst="rect">
            <a:avLst/>
          </a:prstGeom>
          <a:ln w="228600" cap="sq" cmpd="thickThin">
            <a:solidFill>
              <a:srgbClr val="000000"/>
            </a:solidFill>
            <a:prstDash val="solid"/>
            <a:miter lim="800000"/>
          </a:ln>
          <a:effectLst>
            <a:innerShdw blurRad="76200">
              <a:srgbClr val="000000"/>
            </a:innerShdw>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0471" y="4032157"/>
            <a:ext cx="3004452" cy="2250225"/>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483151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36200" y="541107"/>
            <a:ext cx="1447800"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آب نما</a:t>
            </a:r>
            <a:endParaRPr lang="en-US" sz="2400" b="1" dirty="0">
              <a:solidFill>
                <a:prstClr val="black"/>
              </a:solidFill>
              <a:cs typeface="B Nazanin" panose="00000400000000000000" pitchFamily="2" charset="-78"/>
            </a:endParaRPr>
          </a:p>
        </p:txBody>
      </p:sp>
      <p:sp>
        <p:nvSpPr>
          <p:cNvPr id="3" name="TextBox 2"/>
          <p:cNvSpPr txBox="1"/>
          <p:nvPr/>
        </p:nvSpPr>
        <p:spPr>
          <a:xfrm>
            <a:off x="558800" y="1092202"/>
            <a:ext cx="11125200" cy="1323439"/>
          </a:xfrm>
          <a:prstGeom prst="rect">
            <a:avLst/>
          </a:prstGeom>
          <a:noFill/>
        </p:spPr>
        <p:txBody>
          <a:bodyPr wrap="square" rtlCol="0">
            <a:spAutoFit/>
          </a:bodyPr>
          <a:lstStyle/>
          <a:p>
            <a:pPr algn="just"/>
            <a:r>
              <a:rPr lang="ar-SA" sz="2000" dirty="0">
                <a:solidFill>
                  <a:prstClr val="black"/>
                </a:solidFill>
                <a:cs typeface="B Nazanin" panose="00000400000000000000" pitchFamily="2" charset="-78"/>
              </a:rPr>
              <a:t>آب</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نمای </a:t>
            </a:r>
            <a:r>
              <a:rPr lang="ar-SA" sz="2000" dirty="0">
                <a:solidFill>
                  <a:prstClr val="black"/>
                </a:solidFill>
                <a:cs typeface="B Nazanin" panose="00000400000000000000" pitchFamily="2" charset="-78"/>
              </a:rPr>
              <a:t>مرمرین فونته گایا در سال </a:t>
            </a:r>
            <a:r>
              <a:rPr lang="ar-SA" sz="2000" dirty="0">
                <a:solidFill>
                  <a:prstClr val="black"/>
                </a:solidFill>
                <a:cs typeface="B Nazanin" panose="00000400000000000000" pitchFamily="2" charset="-78"/>
              </a:rPr>
              <a:t>1419</a:t>
            </a:r>
            <a:r>
              <a:rPr lang="fa-IR" sz="2000" dirty="0">
                <a:solidFill>
                  <a:prstClr val="black"/>
                </a:solidFill>
                <a:cs typeface="B Nazanin" panose="00000400000000000000" pitchFamily="2" charset="-78"/>
              </a:rPr>
              <a:t>میلادی</a:t>
            </a:r>
            <a:r>
              <a:rPr lang="ar-SA"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بعنوان نقطه پایانی بر سیستم کانال کشی که آب را به مرکز شهر هدایت می کرد ساخته شد.و پس از تکمیل کانال کشی آب جایگزین آبنمای قبلی </a:t>
            </a:r>
            <a:r>
              <a:rPr lang="ar-SA" sz="2000" dirty="0">
                <a:solidFill>
                  <a:prstClr val="black"/>
                </a:solidFill>
                <a:cs typeface="B Nazanin" panose="00000400000000000000" pitchFamily="2" charset="-78"/>
              </a:rPr>
              <a:t>شد.آب</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نمای </a:t>
            </a:r>
            <a:r>
              <a:rPr lang="ar-SA" sz="2000" dirty="0">
                <a:solidFill>
                  <a:prstClr val="black"/>
                </a:solidFill>
                <a:cs typeface="B Nazanin" panose="00000400000000000000" pitchFamily="2" charset="-78"/>
              </a:rPr>
              <a:t>فعلی که بعنوان اصلی ترین جاذبه میدان شناخته شده است بشکل مستطیلی می باشد که در سه ضلع آن با نقش برجسته هایی از تمثال مریم مقدس و نقوش کلاسیک و همچنین مسیح تزئین شده و نشان از حکومتی تحت حمایت مسیحیت را دارد. </a:t>
            </a:r>
            <a:endParaRPr lang="en-US" sz="2000" dirty="0">
              <a:solidFill>
                <a:prstClr val="black"/>
              </a:solidFill>
              <a:cs typeface="B Nazanin" panose="00000400000000000000" pitchFamily="2" charset="-78"/>
            </a:endParaRPr>
          </a:p>
        </p:txBody>
      </p:sp>
      <p:pic>
        <p:nvPicPr>
          <p:cNvPr id="4" name="Picture 3"/>
          <p:cNvPicPr>
            <a:picLocks noChangeAspect="1"/>
          </p:cNvPicPr>
          <p:nvPr/>
        </p:nvPicPr>
        <p:blipFill>
          <a:blip r:embed="rId2"/>
          <a:stretch>
            <a:fillRect/>
          </a:stretch>
        </p:blipFill>
        <p:spPr>
          <a:xfrm>
            <a:off x="933240" y="3148499"/>
            <a:ext cx="4050884" cy="281683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5979582" y="1964129"/>
            <a:ext cx="2555124" cy="646331"/>
          </a:xfrm>
          <a:prstGeom prst="rect">
            <a:avLst/>
          </a:prstGeom>
          <a:noFill/>
        </p:spPr>
        <p:txBody>
          <a:bodyPr wrap="square" rtlCol="0">
            <a:spAutoFit/>
          </a:bodyPr>
          <a:lstStyle/>
          <a:p>
            <a:pPr algn="l" rtl="0"/>
            <a:r>
              <a:rPr lang="en-US" dirty="0">
                <a:solidFill>
                  <a:prstClr val="black"/>
                </a:solidFill>
              </a:rPr>
              <a:t>(www.en.wikipedia.org</a:t>
            </a:r>
            <a:r>
              <a:rPr lang="en-US" dirty="0">
                <a:solidFill>
                  <a:prstClr val="black"/>
                </a:solidFill>
                <a:latin typeface="Tahoma" pitchFamily="34" charset="0"/>
                <a:ea typeface="Tahoma" pitchFamily="34" charset="0"/>
                <a:cs typeface="B Nazanin" panose="00000400000000000000" pitchFamily="2" charset="-78"/>
              </a:rPr>
              <a:t>)</a:t>
            </a:r>
            <a:endParaRPr lang="en-US" dirty="0">
              <a:solidFill>
                <a:prstClr val="black"/>
              </a:solidFill>
            </a:endParaRPr>
          </a:p>
          <a:p>
            <a:pPr algn="l" rtl="0"/>
            <a:endParaRPr lang="en-US" dirty="0">
              <a:solidFill>
                <a:prstClr val="black"/>
              </a:solidFill>
            </a:endParaRPr>
          </a:p>
        </p:txBody>
      </p:sp>
      <p:sp>
        <p:nvSpPr>
          <p:cNvPr id="7" name="TextBox 6"/>
          <p:cNvSpPr txBox="1"/>
          <p:nvPr/>
        </p:nvSpPr>
        <p:spPr>
          <a:xfrm>
            <a:off x="1978777" y="6211669"/>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8" name="TextBox 7"/>
          <p:cNvSpPr txBox="1"/>
          <p:nvPr/>
        </p:nvSpPr>
        <p:spPr>
          <a:xfrm>
            <a:off x="7257144" y="6211669"/>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www.etood.com)</a:t>
            </a:r>
            <a:endParaRPr lang="en-US" dirty="0">
              <a:solidFill>
                <a:prstClr val="black"/>
              </a:solidFill>
            </a:endParaRPr>
          </a:p>
          <a:p>
            <a:pPr algn="l" rtl="0"/>
            <a:endParaRPr lang="en-US" dirty="0">
              <a:solidFill>
                <a:prstClr val="black"/>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7334" y="3200015"/>
            <a:ext cx="4402766" cy="281683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2077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08900" y="329349"/>
            <a:ext cx="3678888"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کارکرد و فعالیت های جاری                    </a:t>
            </a:r>
            <a:endParaRPr lang="en-US" sz="2400" b="1" dirty="0">
              <a:solidFill>
                <a:prstClr val="black"/>
              </a:solidFill>
              <a:cs typeface="B Nazanin" panose="00000400000000000000" pitchFamily="2" charset="-78"/>
            </a:endParaRPr>
          </a:p>
        </p:txBody>
      </p:sp>
      <p:sp>
        <p:nvSpPr>
          <p:cNvPr id="3" name="TextBox 2"/>
          <p:cNvSpPr txBox="1"/>
          <p:nvPr/>
        </p:nvSpPr>
        <p:spPr>
          <a:xfrm>
            <a:off x="673101" y="1016004"/>
            <a:ext cx="10858500" cy="1323439"/>
          </a:xfrm>
          <a:prstGeom prst="rect">
            <a:avLst/>
          </a:prstGeom>
          <a:noFill/>
        </p:spPr>
        <p:txBody>
          <a:bodyPr wrap="square" rtlCol="0">
            <a:spAutoFit/>
          </a:bodyPr>
          <a:lstStyle/>
          <a:p>
            <a:r>
              <a:rPr lang="fa-IR" dirty="0">
                <a:solidFill>
                  <a:prstClr val="black"/>
                </a:solidFill>
              </a:rPr>
              <a:t> </a:t>
            </a:r>
            <a:r>
              <a:rPr lang="ar-SA" sz="2000" dirty="0">
                <a:solidFill>
                  <a:prstClr val="black"/>
                </a:solidFill>
                <a:cs typeface="B Nazanin" panose="00000400000000000000" pitchFamily="2" charset="-78"/>
              </a:rPr>
              <a:t>میدان کامپو در قرن13میلادی شکل گرفت و سالی</a:t>
            </a:r>
            <a:r>
              <a:rPr lang="fa-IR" sz="2000" dirty="0">
                <a:solidFill>
                  <a:prstClr val="black"/>
                </a:solidFill>
                <a:cs typeface="B Nazanin" panose="00000400000000000000" pitchFamily="2" charset="-78"/>
              </a:rPr>
              <a:t>ا</a:t>
            </a:r>
            <a:r>
              <a:rPr lang="ar-SA" sz="2000" dirty="0">
                <a:solidFill>
                  <a:prstClr val="black"/>
                </a:solidFill>
                <a:cs typeface="B Nazanin" panose="00000400000000000000" pitchFamily="2" charset="-78"/>
              </a:rPr>
              <a:t>ن متمادی از آن بعنوان محلی برای نمایش و بازاراستفاده میشد. </a:t>
            </a:r>
            <a:endParaRPr lang="en-US" sz="2000" dirty="0">
              <a:solidFill>
                <a:prstClr val="black"/>
              </a:solidFill>
              <a:cs typeface="B Nazanin" panose="00000400000000000000" pitchFamily="2" charset="-78"/>
            </a:endParaRPr>
          </a:p>
          <a:p>
            <a:r>
              <a:rPr lang="ar-SA" sz="2000" dirty="0">
                <a:solidFill>
                  <a:prstClr val="black"/>
                </a:solidFill>
                <a:cs typeface="B Nazanin" panose="00000400000000000000" pitchFamily="2" charset="-78"/>
              </a:rPr>
              <a:t>در ابتدا هدف از ساخت این میدان ایجاد فضایی بود باگنجایش همه اهالی شهر برای برگزاری جشنها و مسابقاتی نظیر  اسب دوانی وگاوبازی. </a:t>
            </a:r>
            <a:endParaRPr lang="en-US" sz="2000" dirty="0">
              <a:solidFill>
                <a:prstClr val="black"/>
              </a:solidFill>
              <a:cs typeface="B Nazanin" panose="00000400000000000000" pitchFamily="2" charset="-78"/>
            </a:endParaRPr>
          </a:p>
          <a:p>
            <a:r>
              <a:rPr lang="ar-SA" sz="2000" dirty="0">
                <a:solidFill>
                  <a:prstClr val="black"/>
                </a:solidFill>
                <a:cs typeface="B Nazanin" panose="00000400000000000000" pitchFamily="2" charset="-78"/>
              </a:rPr>
              <a:t>در طی سالیان دراز کامپو پذیرای مهمترین مراسمات و حوا</a:t>
            </a:r>
            <a:r>
              <a:rPr lang="fa-IR" sz="2000" dirty="0">
                <a:solidFill>
                  <a:prstClr val="black"/>
                </a:solidFill>
                <a:cs typeface="B Nazanin" panose="00000400000000000000" pitchFamily="2" charset="-78"/>
              </a:rPr>
              <a:t>د</a:t>
            </a:r>
            <a:r>
              <a:rPr lang="ar-SA" sz="2000" dirty="0">
                <a:solidFill>
                  <a:prstClr val="black"/>
                </a:solidFill>
                <a:cs typeface="B Nazanin" panose="00000400000000000000" pitchFamily="2" charset="-78"/>
              </a:rPr>
              <a:t>ث و جشنهای  سیه نا بوده است.درواقع کامپو حکم تماشاخانه ای وسیع را برای اهالی سی</a:t>
            </a:r>
            <a:r>
              <a:rPr lang="fa-IR" sz="2000" dirty="0">
                <a:solidFill>
                  <a:prstClr val="black"/>
                </a:solidFill>
                <a:cs typeface="B Nazanin" panose="00000400000000000000" pitchFamily="2" charset="-78"/>
              </a:rPr>
              <a:t>ه </a:t>
            </a:r>
            <a:r>
              <a:rPr lang="ar-SA" sz="2000" dirty="0">
                <a:solidFill>
                  <a:prstClr val="black"/>
                </a:solidFill>
                <a:cs typeface="B Nazanin" panose="00000400000000000000" pitchFamily="2" charset="-78"/>
              </a:rPr>
              <a:t>نا دارد که امروزه نیز مسابقات معروف اسب دوانی پالیو سالی دوبار در آن برگزار می شو</a:t>
            </a:r>
            <a:r>
              <a:rPr lang="fa-IR" sz="2000" dirty="0">
                <a:solidFill>
                  <a:prstClr val="black"/>
                </a:solidFill>
                <a:cs typeface="B Nazanin" panose="00000400000000000000" pitchFamily="2" charset="-78"/>
              </a:rPr>
              <a:t>د.</a:t>
            </a:r>
            <a:endParaRPr lang="en-US" sz="2000" dirty="0">
              <a:solidFill>
                <a:prstClr val="black"/>
              </a:solidFill>
              <a:cs typeface="B Nazanin" panose="00000400000000000000" pitchFamily="2" charset="-78"/>
            </a:endParaRPr>
          </a:p>
        </p:txBody>
      </p:sp>
      <p:pic>
        <p:nvPicPr>
          <p:cNvPr id="4" name="Picture 3" descr="C:\Users\Comp Center\Desktop\200808151722198piazza-del-campo.jpg"/>
          <p:cNvPicPr/>
          <p:nvPr/>
        </p:nvPicPr>
        <p:blipFill>
          <a:blip r:embed="rId2"/>
          <a:srcRect/>
          <a:stretch>
            <a:fillRect/>
          </a:stretch>
        </p:blipFill>
        <p:spPr bwMode="auto">
          <a:xfrm>
            <a:off x="673101" y="3026092"/>
            <a:ext cx="2646680" cy="1796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2" descr="C:\Users\norikia\Desktop\delcampo\Piazza del Campo Print  Palio.jpg"/>
          <p:cNvPicPr>
            <a:picLocks noChangeAspect="1" noChangeArrowheads="1"/>
          </p:cNvPicPr>
          <p:nvPr/>
        </p:nvPicPr>
        <p:blipFill>
          <a:blip r:embed="rId3"/>
          <a:srcRect/>
          <a:stretch>
            <a:fillRect/>
          </a:stretch>
        </p:blipFill>
        <p:spPr bwMode="auto">
          <a:xfrm>
            <a:off x="3842853" y="3460445"/>
            <a:ext cx="4081177" cy="27241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C:\Users\Comp Center\Desktop\bs17-560x342.jpg"/>
          <p:cNvPicPr/>
          <p:nvPr/>
        </p:nvPicPr>
        <p:blipFill>
          <a:blip r:embed="rId4"/>
          <a:srcRect/>
          <a:stretch>
            <a:fillRect/>
          </a:stretch>
        </p:blipFill>
        <p:spPr bwMode="auto">
          <a:xfrm>
            <a:off x="8447103" y="3026092"/>
            <a:ext cx="2940685" cy="1796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4540548" y="6211669"/>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9" name="TextBox 8"/>
          <p:cNvSpPr txBox="1"/>
          <p:nvPr/>
        </p:nvSpPr>
        <p:spPr>
          <a:xfrm>
            <a:off x="8447102" y="5311783"/>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10" name="TextBox 9"/>
          <p:cNvSpPr txBox="1"/>
          <p:nvPr/>
        </p:nvSpPr>
        <p:spPr>
          <a:xfrm>
            <a:off x="717832" y="5311783"/>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11" name="TextBox 10"/>
          <p:cNvSpPr txBox="1"/>
          <p:nvPr/>
        </p:nvSpPr>
        <p:spPr>
          <a:xfrm>
            <a:off x="4299266" y="2384468"/>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Tree>
    <p:extLst>
      <p:ext uri="{BB962C8B-B14F-4D97-AF65-F5344CB8AC3E}">
        <p14:creationId xmlns:p14="http://schemas.microsoft.com/office/powerpoint/2010/main" val="407902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05741" y="665408"/>
            <a:ext cx="2678806"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اصول طراحی شهری</a:t>
            </a:r>
            <a:endParaRPr lang="en-US" sz="2400" b="1" dirty="0">
              <a:solidFill>
                <a:prstClr val="black"/>
              </a:solidFill>
              <a:cs typeface="B Nazanin" panose="00000400000000000000" pitchFamily="2" charset="-78"/>
            </a:endParaRPr>
          </a:p>
        </p:txBody>
      </p:sp>
      <p:sp>
        <p:nvSpPr>
          <p:cNvPr id="4" name="TextBox 3"/>
          <p:cNvSpPr txBox="1"/>
          <p:nvPr/>
        </p:nvSpPr>
        <p:spPr>
          <a:xfrm>
            <a:off x="6207617" y="1277975"/>
            <a:ext cx="5396248" cy="3754874"/>
          </a:xfrm>
          <a:prstGeom prst="rect">
            <a:avLst/>
          </a:prstGeom>
          <a:noFill/>
        </p:spPr>
        <p:txBody>
          <a:bodyPr wrap="square" rtlCol="0">
            <a:spAutoFit/>
          </a:bodyPr>
          <a:lstStyle/>
          <a:p>
            <a:r>
              <a:rPr lang="ar-SA" dirty="0">
                <a:solidFill>
                  <a:prstClr val="black"/>
                </a:solidFill>
              </a:rPr>
              <a:t> </a:t>
            </a:r>
            <a:endParaRPr lang="en-US" dirty="0">
              <a:solidFill>
                <a:prstClr val="black"/>
              </a:solidFill>
            </a:endParaRPr>
          </a:p>
          <a:p>
            <a:pPr algn="just"/>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دل کامپو در مرکز شهر سیه نا قرار دارد و حکم نقطه کانونی شهر را دارد.علاوه بر اینکه خیابانهای اصلی شهر از آن می گذرند همچنین یازده خیابان باریک نیز از سمت میدان به شهر منتهی می شوند. وجود این يازده خيابان در اطراف ميدان كيفيت نفوذ پذيري آنرا تامين مي كند</a:t>
            </a:r>
            <a:r>
              <a:rPr lang="fa-IR" sz="2000" dirty="0">
                <a:solidFill>
                  <a:prstClr val="black"/>
                </a:solidFill>
                <a:cs typeface="B Nazanin" panose="00000400000000000000" pitchFamily="2" charset="-78"/>
              </a:rPr>
              <a:t>.</a:t>
            </a:r>
            <a:endParaRPr lang="en-US" sz="2000" dirty="0">
              <a:solidFill>
                <a:prstClr val="black"/>
              </a:solidFill>
              <a:cs typeface="B Nazanin" panose="00000400000000000000" pitchFamily="2" charset="-78"/>
            </a:endParaRPr>
          </a:p>
          <a:p>
            <a:pPr algn="just"/>
            <a:r>
              <a:rPr lang="ar-SA" sz="2000" dirty="0">
                <a:solidFill>
                  <a:prstClr val="black"/>
                </a:solidFill>
                <a:cs typeface="B Nazanin" panose="00000400000000000000" pitchFamily="2" charset="-78"/>
              </a:rPr>
              <a:t>ورودي ها به میدان چنان مكان دهي شده اند كه بر گره به مثابه عنصر برجسته و متمايز از پيرامونش تاكيد مي كند,و در عین حال كمترين مزاحمت را براي سطوح محصور گره ايجاد مي كنند.</a:t>
            </a:r>
            <a:endParaRPr lang="fa-IR" sz="2000" dirty="0">
              <a:solidFill>
                <a:prstClr val="black"/>
              </a:solidFill>
              <a:cs typeface="B Nazanin" panose="00000400000000000000" pitchFamily="2" charset="-78"/>
            </a:endParaRPr>
          </a:p>
          <a:p>
            <a:pPr algn="just"/>
            <a:r>
              <a:rPr lang="ar-SA" sz="2000" dirty="0">
                <a:solidFill>
                  <a:prstClr val="black"/>
                </a:solidFill>
                <a:cs typeface="B Nazanin" panose="00000400000000000000" pitchFamily="2" charset="-78"/>
              </a:rPr>
              <a:t>این میدان بعنوان یک فضای شهری مناسب نقش بسزایی ایفا می کند چرا که مردم را برای افزایش حجم فعالیت های اجتماعی و همچنین کسب آرامش به خود دعوت می کند. </a:t>
            </a:r>
            <a:endParaRPr lang="en-US" sz="2000" b="1" dirty="0">
              <a:solidFill>
                <a:prstClr val="black"/>
              </a:solidFill>
              <a:cs typeface="B Nazanin" panose="00000400000000000000" pitchFamily="2" charset="-78"/>
            </a:endParaRPr>
          </a:p>
        </p:txBody>
      </p:sp>
      <p:pic>
        <p:nvPicPr>
          <p:cNvPr id="5" name="Picture 4" descr="C:\Users\norikia\Desktop\delcampo\sie.JPG"/>
          <p:cNvPicPr/>
          <p:nvPr/>
        </p:nvPicPr>
        <p:blipFill>
          <a:blip r:embed="rId2"/>
          <a:srcRect/>
          <a:stretch>
            <a:fillRect/>
          </a:stretch>
        </p:blipFill>
        <p:spPr bwMode="auto">
          <a:xfrm>
            <a:off x="1092249" y="1401807"/>
            <a:ext cx="3992452" cy="3507209"/>
          </a:xfrm>
          <a:prstGeom prst="rect">
            <a:avLst/>
          </a:prstGeom>
          <a:noFill/>
        </p:spPr>
      </p:pic>
      <p:sp>
        <p:nvSpPr>
          <p:cNvPr id="7" name="TextBox 6"/>
          <p:cNvSpPr txBox="1"/>
          <p:nvPr/>
        </p:nvSpPr>
        <p:spPr>
          <a:xfrm>
            <a:off x="1884555" y="5402181"/>
            <a:ext cx="2407840" cy="369332"/>
          </a:xfrm>
          <a:prstGeom prst="rect">
            <a:avLst/>
          </a:prstGeom>
          <a:noFill/>
        </p:spPr>
        <p:txBody>
          <a:bodyPr wrap="square" rtlCol="0">
            <a:spAutoFit/>
          </a:bodyPr>
          <a:lstStyle/>
          <a:p>
            <a:pPr algn="l" rtl="0"/>
            <a:r>
              <a:rPr lang="en-US" dirty="0">
                <a:solidFill>
                  <a:prstClr val="black"/>
                </a:solidFill>
              </a:rPr>
              <a:t>www.Noandishan.com</a:t>
            </a:r>
            <a:endParaRPr lang="en-US" dirty="0">
              <a:solidFill>
                <a:prstClr val="black"/>
              </a:solidFill>
            </a:endParaRPr>
          </a:p>
        </p:txBody>
      </p:sp>
      <p:sp>
        <p:nvSpPr>
          <p:cNvPr id="2" name="Rectangle 1"/>
          <p:cNvSpPr/>
          <p:nvPr/>
        </p:nvSpPr>
        <p:spPr>
          <a:xfrm>
            <a:off x="6448612" y="5032849"/>
            <a:ext cx="4581703" cy="369332"/>
          </a:xfrm>
          <a:prstGeom prst="rect">
            <a:avLst/>
          </a:prstGeom>
        </p:spPr>
        <p:txBody>
          <a:bodyPr wrap="none">
            <a:spAutoFit/>
          </a:bodyPr>
          <a:lstStyle/>
          <a:p>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 کنیرش  ، میدان های شهری معماری و طراحی فضا های باز </a:t>
            </a:r>
            <a:r>
              <a:rPr lang="en-US" dirty="0">
                <a:solidFill>
                  <a:prstClr val="black"/>
                </a:solidFill>
                <a:cs typeface="B Nazanin" panose="00000400000000000000" pitchFamily="2" charset="-78"/>
              </a:rPr>
              <a:t>(</a:t>
            </a:r>
            <a:endParaRPr lang="fa-IR" dirty="0">
              <a:solidFill>
                <a:prstClr val="black"/>
              </a:solidFill>
              <a:cs typeface="B Nazanin" panose="00000400000000000000" pitchFamily="2" charset="-78"/>
            </a:endParaRPr>
          </a:p>
        </p:txBody>
      </p:sp>
    </p:spTree>
    <p:extLst>
      <p:ext uri="{BB962C8B-B14F-4D97-AF65-F5344CB8AC3E}">
        <p14:creationId xmlns:p14="http://schemas.microsoft.com/office/powerpoint/2010/main" val="1742783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33376" y="717937"/>
            <a:ext cx="5370490" cy="1323439"/>
          </a:xfrm>
          <a:prstGeom prst="rect">
            <a:avLst/>
          </a:prstGeom>
          <a:noFill/>
        </p:spPr>
        <p:txBody>
          <a:bodyPr wrap="square" rtlCol="0">
            <a:spAutoFit/>
          </a:bodyPr>
          <a:lstStyle/>
          <a:p>
            <a:pPr algn="just"/>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مسیر خمیده محیط میدان بعنوان یک لبه فعال عمل کرده و  مکث کوچکی برای خیابانهای باریک منتهی به میدان نیز ایفای نقش می </a:t>
            </a:r>
            <a:r>
              <a:rPr lang="ar-SA" sz="2000" dirty="0">
                <a:solidFill>
                  <a:prstClr val="black"/>
                </a:solidFill>
                <a:cs typeface="B Nazanin" panose="00000400000000000000" pitchFamily="2" charset="-78"/>
              </a:rPr>
              <a:t>کند.این</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مسیرعلاوه </a:t>
            </a:r>
            <a:r>
              <a:rPr lang="ar-SA" sz="2000" dirty="0">
                <a:solidFill>
                  <a:prstClr val="black"/>
                </a:solidFill>
                <a:cs typeface="B Nazanin" panose="00000400000000000000" pitchFamily="2" charset="-78"/>
              </a:rPr>
              <a:t>براینکه مکانیست </a:t>
            </a:r>
            <a:r>
              <a:rPr lang="ar-SA" sz="2000" dirty="0">
                <a:solidFill>
                  <a:prstClr val="black"/>
                </a:solidFill>
                <a:cs typeface="B Nazanin" panose="00000400000000000000" pitchFamily="2" charset="-78"/>
              </a:rPr>
              <a:t>برای</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گردش و حرکت </a:t>
            </a:r>
            <a:r>
              <a:rPr lang="ar-SA" sz="2000" dirty="0">
                <a:solidFill>
                  <a:prstClr val="black"/>
                </a:solidFill>
                <a:cs typeface="B Nazanin" panose="00000400000000000000" pitchFamily="2" charset="-78"/>
              </a:rPr>
              <a:t>عابرین,دارای کافه هایی جهت استراحت و سکون نیز می باشد.</a:t>
            </a:r>
            <a:r>
              <a:rPr lang="fa-IR" sz="2000" dirty="0">
                <a:solidFill>
                  <a:prstClr val="black"/>
                </a:solidFill>
                <a:cs typeface="B Nazanin" panose="00000400000000000000" pitchFamily="2" charset="-78"/>
              </a:rPr>
              <a:t>  </a:t>
            </a:r>
            <a:endParaRPr lang="en-US" sz="2000" dirty="0">
              <a:solidFill>
                <a:prstClr val="black"/>
              </a:solidFill>
              <a:cs typeface="B Nazanin" panose="00000400000000000000" pitchFamily="2" charset="-78"/>
            </a:endParaRPr>
          </a:p>
        </p:txBody>
      </p:sp>
      <p:pic>
        <p:nvPicPr>
          <p:cNvPr id="3" name="Picture 3" descr="C:\Users\norikia\Desktop\delcampo\delcampo.18.JPG"/>
          <p:cNvPicPr>
            <a:picLocks noChangeAspect="1" noChangeArrowheads="1"/>
          </p:cNvPicPr>
          <p:nvPr/>
        </p:nvPicPr>
        <p:blipFill>
          <a:blip r:embed="rId2"/>
          <a:srcRect/>
          <a:stretch>
            <a:fillRect/>
          </a:stretch>
        </p:blipFill>
        <p:spPr bwMode="auto">
          <a:xfrm>
            <a:off x="942576" y="489397"/>
            <a:ext cx="3590788" cy="2705646"/>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942576" y="4713668"/>
            <a:ext cx="5370490" cy="707886"/>
          </a:xfrm>
          <a:prstGeom prst="rect">
            <a:avLst/>
          </a:prstGeom>
          <a:noFill/>
        </p:spPr>
        <p:txBody>
          <a:bodyPr wrap="square" rtlCol="0">
            <a:spAutoFit/>
          </a:bodyPr>
          <a:lstStyle/>
          <a:p>
            <a:pPr algn="just"/>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بخش میانی و شیبدار میدان نیز با جهت گیری خاص خود مکانی برای انجام فعالیتهای جمعی و تماشای مسابقات و جشنها می </a:t>
            </a:r>
            <a:r>
              <a:rPr lang="ar-SA" sz="2000" dirty="0">
                <a:solidFill>
                  <a:prstClr val="black"/>
                </a:solidFill>
                <a:cs typeface="B Nazanin" panose="00000400000000000000" pitchFamily="2" charset="-78"/>
              </a:rPr>
              <a:t>باشد</a:t>
            </a:r>
            <a:r>
              <a:rPr lang="fa-IR" sz="2000" dirty="0">
                <a:solidFill>
                  <a:prstClr val="black"/>
                </a:solidFill>
                <a:cs typeface="B Nazanin" panose="00000400000000000000" pitchFamily="2" charset="-78"/>
              </a:rPr>
              <a:t>.</a:t>
            </a:r>
            <a:endParaRPr lang="en-US" sz="2000" dirty="0">
              <a:solidFill>
                <a:prstClr val="black"/>
              </a:solidFill>
              <a:cs typeface="B Nazanin" panose="00000400000000000000" pitchFamily="2" charset="-78"/>
            </a:endParaRPr>
          </a:p>
        </p:txBody>
      </p:sp>
      <p:pic>
        <p:nvPicPr>
          <p:cNvPr id="5" name="Picture 2" descr="C:\Users\norikia\Desktop\delcampo\Siena_Piazza_view_xlarge.jpg"/>
          <p:cNvPicPr>
            <a:picLocks noChangeAspect="1" noChangeArrowheads="1"/>
          </p:cNvPicPr>
          <p:nvPr/>
        </p:nvPicPr>
        <p:blipFill>
          <a:blip r:embed="rId3"/>
          <a:srcRect/>
          <a:stretch>
            <a:fillRect/>
          </a:stretch>
        </p:blipFill>
        <p:spPr bwMode="auto">
          <a:xfrm>
            <a:off x="7424013" y="3194591"/>
            <a:ext cx="4179852" cy="2782035"/>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517429" y="3457325"/>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9" name="TextBox 8"/>
          <p:cNvSpPr txBox="1"/>
          <p:nvPr/>
        </p:nvSpPr>
        <p:spPr>
          <a:xfrm>
            <a:off x="7929763" y="5976626"/>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10" name="Rectangle 9"/>
          <p:cNvSpPr/>
          <p:nvPr/>
        </p:nvSpPr>
        <p:spPr>
          <a:xfrm>
            <a:off x="6216793" y="2087986"/>
            <a:ext cx="4581703" cy="369332"/>
          </a:xfrm>
          <a:prstGeom prst="rect">
            <a:avLst/>
          </a:prstGeom>
        </p:spPr>
        <p:txBody>
          <a:bodyPr wrap="none">
            <a:spAutoFit/>
          </a:bodyPr>
          <a:lstStyle/>
          <a:p>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 کنیرش  ، میدان های شهری معماری و طراحی فضا های باز </a:t>
            </a:r>
            <a:r>
              <a:rPr lang="en-US" dirty="0">
                <a:solidFill>
                  <a:prstClr val="black"/>
                </a:solidFill>
                <a:cs typeface="B Nazanin" panose="00000400000000000000" pitchFamily="2" charset="-78"/>
              </a:rPr>
              <a:t>(</a:t>
            </a:r>
            <a:endParaRPr lang="fa-IR" dirty="0">
              <a:solidFill>
                <a:prstClr val="black"/>
              </a:solidFill>
              <a:cs typeface="B Nazanin" panose="00000400000000000000" pitchFamily="2" charset="-78"/>
            </a:endParaRPr>
          </a:p>
        </p:txBody>
      </p:sp>
    </p:spTree>
    <p:extLst>
      <p:ext uri="{BB962C8B-B14F-4D97-AF65-F5344CB8AC3E}">
        <p14:creationId xmlns:p14="http://schemas.microsoft.com/office/powerpoint/2010/main" val="29618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762" y="811369"/>
            <a:ext cx="11165983" cy="1323439"/>
          </a:xfrm>
          <a:prstGeom prst="rect">
            <a:avLst/>
          </a:prstGeom>
          <a:noFill/>
        </p:spPr>
        <p:txBody>
          <a:bodyPr wrap="square" rtlCol="0">
            <a:spAutoFit/>
          </a:bodyPr>
          <a:lstStyle/>
          <a:p>
            <a:pPr algn="just"/>
            <a:r>
              <a:rPr lang="en-US" dirty="0">
                <a:solidFill>
                  <a:prstClr val="black"/>
                </a:solidFill>
              </a:rPr>
              <a:t> </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این جداسازی میان مکان شکل گیری فعالیت های عمومی و فردی  در میدان عدم تعارض کاربران را موجب می شود.بطوریکه تماشاکنندگان مسابقات و افراد متفرقه که درحال عبور یا گردش می باشند برای هم ایجاد مزاحمت نخواهند کرد. </a:t>
            </a:r>
            <a:endParaRPr lang="en-US" sz="2000" dirty="0">
              <a:solidFill>
                <a:prstClr val="black"/>
              </a:solidFill>
              <a:cs typeface="B Nazanin" panose="00000400000000000000" pitchFamily="2" charset="-78"/>
            </a:endParaRPr>
          </a:p>
          <a:p>
            <a:pPr algn="just"/>
            <a:r>
              <a:rPr lang="ar-SA" sz="2000" dirty="0">
                <a:solidFill>
                  <a:prstClr val="black"/>
                </a:solidFill>
                <a:cs typeface="B Nazanin" panose="00000400000000000000" pitchFamily="2" charset="-78"/>
              </a:rPr>
              <a:t>در دسته بندی دیگری نیز می توان گفت اکثر کاربران جوانتر میدان و همچنین فعالیت های غیر رسمی تر گرایش به بخش میانی میدان دارند درحالیکه فعالیت های خصوصی تر و رسمی تر در اطراف میدان شکل می گیرد. </a:t>
            </a:r>
            <a:endParaRPr lang="en-US" sz="2000" dirty="0">
              <a:solidFill>
                <a:prstClr val="black"/>
              </a:solidFill>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741" y="2768956"/>
            <a:ext cx="4351518" cy="32273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3" descr="C:\Users\norikia\Desktop\delcampo\delcampo.22.JPG"/>
          <p:cNvPicPr>
            <a:picLocks noChangeAspect="1" noChangeArrowheads="1"/>
          </p:cNvPicPr>
          <p:nvPr/>
        </p:nvPicPr>
        <p:blipFill>
          <a:blip r:embed="rId3"/>
          <a:srcRect/>
          <a:stretch>
            <a:fillRect/>
          </a:stretch>
        </p:blipFill>
        <p:spPr bwMode="auto">
          <a:xfrm>
            <a:off x="1004552" y="2768956"/>
            <a:ext cx="4351518" cy="32239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7515568" y="6121517"/>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8" name="TextBox 7"/>
          <p:cNvSpPr txBox="1"/>
          <p:nvPr/>
        </p:nvSpPr>
        <p:spPr>
          <a:xfrm>
            <a:off x="1913258" y="6121516"/>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5" name="Rectangle 4"/>
          <p:cNvSpPr/>
          <p:nvPr/>
        </p:nvSpPr>
        <p:spPr>
          <a:xfrm>
            <a:off x="1709188" y="2134808"/>
            <a:ext cx="4581703" cy="369332"/>
          </a:xfrm>
          <a:prstGeom prst="rect">
            <a:avLst/>
          </a:prstGeom>
        </p:spPr>
        <p:txBody>
          <a:bodyPr wrap="none">
            <a:spAutoFit/>
          </a:bodyPr>
          <a:lstStyle/>
          <a:p>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 کنیرش  ، میدان های شهری معماری و طراحی فضا های باز </a:t>
            </a:r>
            <a:r>
              <a:rPr lang="en-US" dirty="0">
                <a:solidFill>
                  <a:prstClr val="black"/>
                </a:solidFill>
                <a:cs typeface="B Nazanin" panose="00000400000000000000" pitchFamily="2" charset="-78"/>
              </a:rPr>
              <a:t>(</a:t>
            </a:r>
            <a:endParaRPr lang="fa-IR" dirty="0">
              <a:solidFill>
                <a:prstClr val="black"/>
              </a:solidFill>
              <a:cs typeface="B Nazanin" panose="00000400000000000000" pitchFamily="2" charset="-78"/>
            </a:endParaRPr>
          </a:p>
        </p:txBody>
      </p:sp>
    </p:spTree>
    <p:extLst>
      <p:ext uri="{BB962C8B-B14F-4D97-AF65-F5344CB8AC3E}">
        <p14:creationId xmlns:p14="http://schemas.microsoft.com/office/powerpoint/2010/main" val="282269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5155" y="2897747"/>
            <a:ext cx="11243257" cy="646331"/>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میدان دل کامپو بستری است برای تبلور فرهنگ مردم شهر سیه نا ، که در معماری این فضای شهری به موضوعات اجتماعی هم توجه شده است.</a:t>
            </a:r>
          </a:p>
          <a:p>
            <a:pPr algn="l" rtl="0"/>
            <a:endParaRPr lang="en-US" dirty="0">
              <a:solidFill>
                <a:prstClr val="black"/>
              </a:solidFill>
            </a:endParaRPr>
          </a:p>
        </p:txBody>
      </p:sp>
      <p:sp>
        <p:nvSpPr>
          <p:cNvPr id="2" name="TextBox 1"/>
          <p:cNvSpPr txBox="1"/>
          <p:nvPr/>
        </p:nvSpPr>
        <p:spPr>
          <a:xfrm>
            <a:off x="4778061" y="940158"/>
            <a:ext cx="3129567" cy="369332"/>
          </a:xfrm>
          <a:prstGeom prst="rect">
            <a:avLst/>
          </a:prstGeom>
          <a:noFill/>
        </p:spPr>
        <p:txBody>
          <a:bodyPr wrap="square" rtlCol="0">
            <a:spAutoFit/>
          </a:bodyPr>
          <a:lstStyle/>
          <a:p>
            <a:pPr algn="ctr"/>
            <a:r>
              <a:rPr lang="fa-IR" b="1" dirty="0">
                <a:solidFill>
                  <a:prstClr val="black"/>
                </a:solidFill>
                <a:cs typeface="B Nazanin" panose="00000400000000000000" pitchFamily="2" charset="-78"/>
              </a:rPr>
              <a:t>نظر شخصی</a:t>
            </a:r>
            <a:endParaRPr lang="en-US" b="1" dirty="0">
              <a:solidFill>
                <a:prstClr val="black"/>
              </a:solidFill>
              <a:cs typeface="B Nazanin" panose="00000400000000000000" pitchFamily="2" charset="-78"/>
            </a:endParaRPr>
          </a:p>
        </p:txBody>
      </p:sp>
      <p:sp>
        <p:nvSpPr>
          <p:cNvPr id="3" name="Down Arrow 2"/>
          <p:cNvSpPr/>
          <p:nvPr/>
        </p:nvSpPr>
        <p:spPr>
          <a:xfrm>
            <a:off x="6136783" y="1824645"/>
            <a:ext cx="444322" cy="557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Tree>
    <p:extLst>
      <p:ext uri="{BB962C8B-B14F-4D97-AF65-F5344CB8AC3E}">
        <p14:creationId xmlns:p14="http://schemas.microsoft.com/office/powerpoint/2010/main" val="1494658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3696" y="476518"/>
            <a:ext cx="2704563"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منابع</a:t>
            </a:r>
            <a:endParaRPr lang="en-US" sz="2400" b="1" dirty="0">
              <a:solidFill>
                <a:prstClr val="black"/>
              </a:solidFill>
              <a:cs typeface="B Nazanin" panose="00000400000000000000" pitchFamily="2" charset="-78"/>
            </a:endParaRPr>
          </a:p>
        </p:txBody>
      </p:sp>
      <p:sp>
        <p:nvSpPr>
          <p:cNvPr id="3" name="TextBox 2"/>
          <p:cNvSpPr txBox="1"/>
          <p:nvPr/>
        </p:nvSpPr>
        <p:spPr>
          <a:xfrm>
            <a:off x="8667482" y="2543894"/>
            <a:ext cx="2807595" cy="2862322"/>
          </a:xfrm>
          <a:prstGeom prst="rect">
            <a:avLst/>
          </a:prstGeom>
          <a:noFill/>
        </p:spPr>
        <p:txBody>
          <a:bodyPr wrap="square" rtlCol="0">
            <a:spAutoFit/>
          </a:bodyPr>
          <a:lstStyle/>
          <a:p>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کتاب میدان های شهری معماری و طراحی فضا های باز از یورگن کنیرش ، ترجمه ی دکتر فریدون قریب</a:t>
            </a:r>
            <a:r>
              <a:rPr lang="en-US" dirty="0">
                <a:solidFill>
                  <a:prstClr val="black"/>
                </a:solidFill>
                <a:cs typeface="B Nazanin" panose="00000400000000000000" pitchFamily="2" charset="-78"/>
              </a:rPr>
              <a:t>(</a:t>
            </a:r>
            <a:endParaRPr lang="en-US" dirty="0">
              <a:solidFill>
                <a:prstClr val="black"/>
              </a:solidFill>
            </a:endParaRPr>
          </a:p>
          <a:p>
            <a:pPr algn="l" rtl="0"/>
            <a:r>
              <a:rPr lang="en-US" dirty="0">
                <a:solidFill>
                  <a:prstClr val="black"/>
                </a:solidFill>
              </a:rPr>
              <a:t>www.pps.org</a:t>
            </a:r>
            <a:endParaRPr lang="en-US" dirty="0">
              <a:solidFill>
                <a:prstClr val="black"/>
              </a:solidFill>
            </a:endParaRPr>
          </a:p>
          <a:p>
            <a:pPr algn="l" rtl="0"/>
            <a:r>
              <a:rPr lang="en-US" dirty="0">
                <a:solidFill>
                  <a:prstClr val="black"/>
                </a:solidFill>
              </a:rPr>
              <a:t>www.etood.com</a:t>
            </a:r>
            <a:endParaRPr lang="en-US" dirty="0">
              <a:solidFill>
                <a:prstClr val="black"/>
              </a:solidFill>
            </a:endParaRPr>
          </a:p>
          <a:p>
            <a:pPr algn="l" rtl="0"/>
            <a:r>
              <a:rPr lang="en-US" dirty="0">
                <a:solidFill>
                  <a:prstClr val="black"/>
                </a:solidFill>
              </a:rPr>
              <a:t>www.noandishan.com</a:t>
            </a:r>
            <a:endParaRPr lang="en-US" dirty="0">
              <a:solidFill>
                <a:prstClr val="black"/>
              </a:solidFill>
            </a:endParaRPr>
          </a:p>
          <a:p>
            <a:pPr algn="l" rtl="0"/>
            <a:r>
              <a:rPr lang="en-US" dirty="0">
                <a:solidFill>
                  <a:prstClr val="black"/>
                </a:solidFill>
              </a:rPr>
              <a:t>www.archiseek.com</a:t>
            </a:r>
          </a:p>
          <a:p>
            <a:pPr algn="l" rtl="0"/>
            <a:r>
              <a:rPr lang="en-US" dirty="0">
                <a:solidFill>
                  <a:prstClr val="black"/>
                </a:solidFill>
              </a:rPr>
              <a:t>www.en.wikipedia.org</a:t>
            </a:r>
          </a:p>
          <a:p>
            <a:pPr algn="l" rtl="0"/>
            <a:r>
              <a:rPr lang="en-US" dirty="0">
                <a:solidFill>
                  <a:prstClr val="black"/>
                </a:solidFill>
              </a:rPr>
              <a:t>Google </a:t>
            </a:r>
            <a:r>
              <a:rPr lang="en-US" dirty="0">
                <a:solidFill>
                  <a:prstClr val="black"/>
                </a:solidFill>
              </a:rPr>
              <a:t>earth </a:t>
            </a:r>
          </a:p>
          <a:p>
            <a:pPr algn="l" rtl="0"/>
            <a:endParaRPr lang="en-US" dirty="0">
              <a:solidFill>
                <a:prstClr val="black"/>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075054" cy="6858000"/>
          </a:xfrm>
          <a:prstGeom prst="rect">
            <a:avLst/>
          </a:prstGeom>
        </p:spPr>
      </p:pic>
    </p:spTree>
    <p:extLst>
      <p:ext uri="{BB962C8B-B14F-4D97-AF65-F5344CB8AC3E}">
        <p14:creationId xmlns:p14="http://schemas.microsoft.com/office/powerpoint/2010/main" val="3524281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42472" y="817041"/>
            <a:ext cx="3374265" cy="5016758"/>
          </a:xfrm>
          <a:prstGeom prst="rect">
            <a:avLst/>
          </a:prstGeom>
          <a:noFill/>
        </p:spPr>
        <p:txBody>
          <a:bodyPr wrap="square" rtlCol="0">
            <a:spAutoFit/>
          </a:bodyPr>
          <a:lstStyle/>
          <a:p>
            <a:r>
              <a:rPr lang="fa-IR" sz="2000" b="1" dirty="0">
                <a:solidFill>
                  <a:prstClr val="black"/>
                </a:solidFill>
                <a:cs typeface="2  Nazanin" panose="00000400000000000000" pitchFamily="2" charset="-78"/>
              </a:rPr>
              <a:t>معرفی</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بستر طبیعی و میدان شهر</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دسترسی های شهر و میدان</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کالبد</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کف</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آب نما</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کارکرد و فعالیت های جاری</a:t>
            </a:r>
          </a:p>
          <a:p>
            <a:endParaRPr lang="fa-IR" sz="2000" b="1" dirty="0">
              <a:solidFill>
                <a:prstClr val="black"/>
              </a:solidFill>
              <a:cs typeface="2  Nazanin" panose="00000400000000000000" pitchFamily="2" charset="-78"/>
            </a:endParaRPr>
          </a:p>
          <a:p>
            <a:r>
              <a:rPr lang="fa-IR" sz="2000" b="1" dirty="0">
                <a:solidFill>
                  <a:prstClr val="black"/>
                </a:solidFill>
                <a:cs typeface="2  Nazanin" panose="00000400000000000000" pitchFamily="2" charset="-78"/>
              </a:rPr>
              <a:t>اصول طراحی شهری</a:t>
            </a:r>
          </a:p>
          <a:p>
            <a:endParaRPr lang="en-US" sz="2000" b="1" dirty="0">
              <a:solidFill>
                <a:prstClr val="black"/>
              </a:solidFill>
              <a:cs typeface="2  Nazanin"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500056" cy="6858000"/>
          </a:xfrm>
          <a:prstGeom prst="rect">
            <a:avLst/>
          </a:prstGeom>
        </p:spPr>
      </p:pic>
      <p:sp>
        <p:nvSpPr>
          <p:cNvPr id="4" name="Left Arrow 3"/>
          <p:cNvSpPr/>
          <p:nvPr/>
        </p:nvSpPr>
        <p:spPr>
          <a:xfrm>
            <a:off x="11616743" y="1493949"/>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7" name="Left Arrow 6"/>
          <p:cNvSpPr/>
          <p:nvPr/>
        </p:nvSpPr>
        <p:spPr>
          <a:xfrm>
            <a:off x="11616736" y="2090844"/>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8" name="Left Arrow 7"/>
          <p:cNvSpPr/>
          <p:nvPr/>
        </p:nvSpPr>
        <p:spPr>
          <a:xfrm>
            <a:off x="11616737" y="2687916"/>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9" name="Left Arrow 8"/>
          <p:cNvSpPr/>
          <p:nvPr/>
        </p:nvSpPr>
        <p:spPr>
          <a:xfrm>
            <a:off x="11629608" y="3325420"/>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0" name="Left Arrow 9"/>
          <p:cNvSpPr/>
          <p:nvPr/>
        </p:nvSpPr>
        <p:spPr>
          <a:xfrm>
            <a:off x="11565206" y="3930822"/>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1" name="Left Arrow 10"/>
          <p:cNvSpPr/>
          <p:nvPr/>
        </p:nvSpPr>
        <p:spPr>
          <a:xfrm>
            <a:off x="11590972" y="4568326"/>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2" name="Left Arrow 11"/>
          <p:cNvSpPr/>
          <p:nvPr/>
        </p:nvSpPr>
        <p:spPr>
          <a:xfrm>
            <a:off x="11616739" y="5160821"/>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3" name="Left Arrow 12"/>
          <p:cNvSpPr/>
          <p:nvPr/>
        </p:nvSpPr>
        <p:spPr>
          <a:xfrm>
            <a:off x="11616737" y="896877"/>
            <a:ext cx="334851" cy="2189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Tree>
    <p:extLst>
      <p:ext uri="{BB962C8B-B14F-4D97-AF65-F5344CB8AC3E}">
        <p14:creationId xmlns:p14="http://schemas.microsoft.com/office/powerpoint/2010/main" val="778176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8959" y="1251800"/>
            <a:ext cx="11262403" cy="1323439"/>
          </a:xfrm>
          <a:prstGeom prst="rect">
            <a:avLst/>
          </a:prstGeom>
          <a:noFill/>
        </p:spPr>
        <p:txBody>
          <a:bodyPr wrap="square" rtlCol="0">
            <a:spAutoFit/>
          </a:bodyPr>
          <a:lstStyle/>
          <a:p>
            <a:pPr algn="just"/>
            <a:r>
              <a:rPr lang="fa-IR" sz="2000" b="1" dirty="0">
                <a:solidFill>
                  <a:prstClr val="black"/>
                </a:solidFill>
                <a:cs typeface="B Nazanin" panose="00000400000000000000" pitchFamily="2" charset="-78"/>
              </a:rPr>
              <a:t>تاریخ شهر سیِه نا ایتالیا با میدان معروف شهر,</a:t>
            </a:r>
            <a:r>
              <a:rPr lang="fa-IR" sz="2000" b="1" i="1" dirty="0">
                <a:solidFill>
                  <a:prstClr val="black"/>
                </a:solidFill>
                <a:cs typeface="B Nazanin" panose="00000400000000000000" pitchFamily="2" charset="-78"/>
              </a:rPr>
              <a:t> کامپو</a:t>
            </a:r>
            <a:r>
              <a:rPr lang="fa-IR" sz="2000" b="1" dirty="0">
                <a:solidFill>
                  <a:prstClr val="black"/>
                </a:solidFill>
                <a:cs typeface="B Nazanin" panose="00000400000000000000" pitchFamily="2" charset="-78"/>
              </a:rPr>
              <a:t>,یا به گفته اهالی شهر </a:t>
            </a:r>
            <a:r>
              <a:rPr lang="fa-IR" sz="2000" b="1" i="1" dirty="0">
                <a:solidFill>
                  <a:prstClr val="black"/>
                </a:solidFill>
                <a:cs typeface="B Nazanin" panose="00000400000000000000" pitchFamily="2" charset="-78"/>
              </a:rPr>
              <a:t>ایل کامپو </a:t>
            </a:r>
            <a:r>
              <a:rPr lang="fa-IR" sz="2000" b="1" dirty="0">
                <a:solidFill>
                  <a:prstClr val="black"/>
                </a:solidFill>
                <a:cs typeface="B Nazanin" panose="00000400000000000000" pitchFamily="2" charset="-78"/>
              </a:rPr>
              <a:t>قرین </a:t>
            </a:r>
            <a:r>
              <a:rPr lang="fa-IR" sz="2000" b="1" dirty="0">
                <a:solidFill>
                  <a:prstClr val="black"/>
                </a:solidFill>
                <a:cs typeface="B Nazanin" panose="00000400000000000000" pitchFamily="2" charset="-78"/>
              </a:rPr>
              <a:t>شده.هربخش </a:t>
            </a:r>
            <a:r>
              <a:rPr lang="fa-IR" sz="2000" b="1" dirty="0">
                <a:solidFill>
                  <a:prstClr val="black"/>
                </a:solidFill>
                <a:cs typeface="B Nazanin" panose="00000400000000000000" pitchFamily="2" charset="-78"/>
              </a:rPr>
              <a:t>میدان ،مرکزی کوچکی دارد,که همگی بسوی کامپو متمرکز   شده اند.میدان کامپو یکی از مشهورترین نمونه های معماری غیر مذهبی می باشد که بهترین نقطه گردهمایی در سیه نا است.در گذشته تفریحات مهیج اهالی در این نقطه از شهر برگزار می شده که امروزه جای خود را به پالیو(مسابقات اسب دوانی)داده است.اهالی از این میدان بعنوان مکانی برای برپایی بازار نیز استفاده می </a:t>
            </a:r>
            <a:r>
              <a:rPr lang="fa-IR" sz="2000" b="1" dirty="0">
                <a:solidFill>
                  <a:prstClr val="black"/>
                </a:solidFill>
                <a:cs typeface="B Nazanin" panose="00000400000000000000" pitchFamily="2" charset="-78"/>
              </a:rPr>
              <a:t>کردند</a:t>
            </a:r>
            <a:r>
              <a:rPr lang="en-US" sz="2000" b="1" dirty="0">
                <a:solidFill>
                  <a:prstClr val="black"/>
                </a:solidFill>
                <a:cs typeface="B Nazanin" panose="00000400000000000000" pitchFamily="2" charset="-78"/>
              </a:rPr>
              <a:t>.</a:t>
            </a:r>
            <a:r>
              <a:rPr lang="fa-IR" sz="2000" b="1" dirty="0">
                <a:solidFill>
                  <a:prstClr val="black"/>
                </a:solidFill>
                <a:cs typeface="B Nazanin" panose="00000400000000000000" pitchFamily="2" charset="-78"/>
              </a:rPr>
              <a:t>  </a:t>
            </a:r>
            <a:endParaRPr lang="en-US" sz="2000" b="1" dirty="0">
              <a:solidFill>
                <a:prstClr val="black"/>
              </a:solidFill>
              <a:cs typeface="B Nazanin"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29916" y="3498569"/>
            <a:ext cx="4099335" cy="2382646"/>
          </a:xfrm>
          <a:prstGeom prst="rect">
            <a:avLst/>
          </a:prstGeom>
        </p:spPr>
      </p:pic>
      <p:sp>
        <p:nvSpPr>
          <p:cNvPr id="6" name="TextBox 5"/>
          <p:cNvSpPr txBox="1"/>
          <p:nvPr/>
        </p:nvSpPr>
        <p:spPr>
          <a:xfrm>
            <a:off x="9489343" y="606701"/>
            <a:ext cx="2082019"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معرفی </a:t>
            </a:r>
            <a:endParaRPr lang="en-US" sz="2400" b="1" dirty="0">
              <a:solidFill>
                <a:prstClr val="black"/>
              </a:solidFill>
              <a:cs typeface="B Nazanin" panose="00000400000000000000" pitchFamily="2" charset="-78"/>
            </a:endParaRPr>
          </a:p>
        </p:txBody>
      </p:sp>
      <p:pic>
        <p:nvPicPr>
          <p:cNvPr id="8" name="Picture 4" descr="C:\Users\norikia\Desktop\delcampo\delcampo.2.JPG"/>
          <p:cNvPicPr>
            <a:picLocks noChangeAspect="1" noChangeArrowheads="1"/>
          </p:cNvPicPr>
          <p:nvPr/>
        </p:nvPicPr>
        <p:blipFill>
          <a:blip r:embed="rId3"/>
          <a:srcRect/>
          <a:stretch>
            <a:fillRect/>
          </a:stretch>
        </p:blipFill>
        <p:spPr bwMode="auto">
          <a:xfrm>
            <a:off x="1513331" y="3511269"/>
            <a:ext cx="4099335" cy="2382646"/>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2279497" y="6211669"/>
            <a:ext cx="2567002" cy="646331"/>
          </a:xfrm>
          <a:prstGeom prst="rect">
            <a:avLst/>
          </a:prstGeom>
          <a:noFill/>
        </p:spPr>
        <p:txBody>
          <a:bodyPr wrap="square" rtlCol="0">
            <a:spAutoFit/>
          </a:bodyPr>
          <a:lstStyle/>
          <a:p>
            <a:pPr algn="l" rtl="0"/>
            <a:r>
              <a:rPr lang="fa-IR"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fa-IR" dirty="0">
                <a:solidFill>
                  <a:prstClr val="black"/>
                </a:solidFill>
              </a:rPr>
              <a:t>(</a:t>
            </a:r>
            <a:endParaRPr lang="en-US" dirty="0">
              <a:solidFill>
                <a:prstClr val="black"/>
              </a:solidFill>
            </a:endParaRPr>
          </a:p>
          <a:p>
            <a:pPr algn="l" rtl="0"/>
            <a:endParaRPr lang="en-US" dirty="0">
              <a:solidFill>
                <a:prstClr val="black"/>
              </a:solidFill>
            </a:endParaRPr>
          </a:p>
        </p:txBody>
      </p:sp>
      <p:sp>
        <p:nvSpPr>
          <p:cNvPr id="2" name="TextBox 1"/>
          <p:cNvSpPr txBox="1"/>
          <p:nvPr/>
        </p:nvSpPr>
        <p:spPr>
          <a:xfrm>
            <a:off x="8360229" y="6211669"/>
            <a:ext cx="2170123" cy="369332"/>
          </a:xfrm>
          <a:prstGeom prst="rect">
            <a:avLst/>
          </a:prstGeom>
          <a:noFill/>
        </p:spPr>
        <p:txBody>
          <a:bodyPr wrap="square" rtlCol="0">
            <a:spAutoFit/>
          </a:bodyPr>
          <a:lstStyle/>
          <a:p>
            <a:pPr algn="l" rtl="0"/>
            <a:r>
              <a:rPr lang="en-US" dirty="0">
                <a:solidFill>
                  <a:prstClr val="black"/>
                </a:solidFill>
              </a:rPr>
              <a:t>Google Earth</a:t>
            </a:r>
            <a:endParaRPr lang="en-US" dirty="0">
              <a:solidFill>
                <a:prstClr val="black"/>
              </a:solidFill>
            </a:endParaRPr>
          </a:p>
        </p:txBody>
      </p:sp>
      <p:sp>
        <p:nvSpPr>
          <p:cNvPr id="10" name="TextBox 9"/>
          <p:cNvSpPr txBox="1"/>
          <p:nvPr/>
        </p:nvSpPr>
        <p:spPr>
          <a:xfrm>
            <a:off x="5052998" y="2852238"/>
            <a:ext cx="2929859" cy="646331"/>
          </a:xfrm>
          <a:prstGeom prst="rect">
            <a:avLst/>
          </a:prstGeom>
          <a:noFill/>
        </p:spPr>
        <p:txBody>
          <a:bodyPr wrap="square" rtlCol="0">
            <a:spAutoFit/>
          </a:bodyPr>
          <a:lstStyle/>
          <a:p>
            <a:pPr algn="l" rtl="0"/>
            <a:r>
              <a:rPr lang="fa-IR"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fa-IR" dirty="0">
                <a:solidFill>
                  <a:prstClr val="black"/>
                </a:solidFill>
              </a:rPr>
              <a:t>(</a:t>
            </a:r>
            <a:endParaRPr lang="en-US" dirty="0">
              <a:solidFill>
                <a:prstClr val="black"/>
              </a:solidFill>
            </a:endParaRPr>
          </a:p>
          <a:p>
            <a:pPr algn="l" rtl="0"/>
            <a:endParaRPr lang="en-US" dirty="0">
              <a:solidFill>
                <a:prstClr val="black"/>
              </a:solidFill>
            </a:endParaRPr>
          </a:p>
        </p:txBody>
      </p:sp>
    </p:spTree>
    <p:extLst>
      <p:ext uri="{BB962C8B-B14F-4D97-AF65-F5344CB8AC3E}">
        <p14:creationId xmlns:p14="http://schemas.microsoft.com/office/powerpoint/2010/main" val="700825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438" y="1146629"/>
            <a:ext cx="11148535" cy="6186309"/>
          </a:xfrm>
          <a:prstGeom prst="rect">
            <a:avLst/>
          </a:prstGeom>
          <a:noFill/>
        </p:spPr>
        <p:txBody>
          <a:bodyPr wrap="square" rtlCol="0">
            <a:spAutoFit/>
          </a:bodyPr>
          <a:lstStyle/>
          <a:p>
            <a:pPr algn="just"/>
            <a:endParaRPr lang="en-US" sz="2000" b="1" dirty="0">
              <a:solidFill>
                <a:prstClr val="black"/>
              </a:solidFill>
              <a:cs typeface="B Nazanin" panose="00000400000000000000" pitchFamily="2" charset="-78"/>
            </a:endParaRPr>
          </a:p>
          <a:p>
            <a:pPr algn="just"/>
            <a:r>
              <a:rPr lang="fa-IR" sz="2000" b="1" dirty="0">
                <a:solidFill>
                  <a:prstClr val="black"/>
                </a:solidFill>
                <a:cs typeface="B Nazanin" panose="00000400000000000000" pitchFamily="2" charset="-78"/>
              </a:rPr>
              <a:t>در سیه نا پستی و بلندی ها و راه های دسترسی و ارتباطی آنچنان در هم ترکیب شده اند که میدان شهر علاوه برآنکه به عنوان مکان برجسته ای جلوه مینماید,به صورتی نمادین با جایگزینی کلیسا,کامپو و بازار در اطراف آن جلوه گر ارتباط اجتماعی بین زندگی معنوی,فعالیتهای روزمره و دادوستد های تجاری است. محور اصلی دره از میان میدان عبور می کند و افق دید شهر در راستای این میدان قرار دارد.</a:t>
            </a:r>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endParaRPr lang="fa-IR" sz="2000" b="1" dirty="0">
              <a:solidFill>
                <a:prstClr val="black"/>
              </a:solidFill>
              <a:cs typeface="B Nazanin" panose="00000400000000000000" pitchFamily="2" charset="-78"/>
            </a:endParaRPr>
          </a:p>
          <a:p>
            <a:endParaRPr lang="en-US" sz="2000" b="1" dirty="0">
              <a:solidFill>
                <a:prstClr val="black"/>
              </a:solidFill>
              <a:cs typeface="B Nazanin" panose="00000400000000000000" pitchFamily="2" charset="-78"/>
            </a:endParaRPr>
          </a:p>
          <a:p>
            <a:pPr algn="just"/>
            <a:r>
              <a:rPr lang="fa-IR" sz="2000" b="1" dirty="0">
                <a:solidFill>
                  <a:prstClr val="black"/>
                </a:solidFill>
                <a:cs typeface="B Nazanin" panose="00000400000000000000" pitchFamily="2" charset="-78"/>
              </a:rPr>
              <a:t>شیب و عوارض طبیعی زمین به صورت دیواره محافظی </a:t>
            </a:r>
            <a:r>
              <a:rPr lang="fa-IR" sz="2000" b="1" dirty="0">
                <a:solidFill>
                  <a:prstClr val="black"/>
                </a:solidFill>
                <a:cs typeface="B Nazanin" panose="00000400000000000000" pitchFamily="2" charset="-78"/>
              </a:rPr>
              <a:t>اطراف </a:t>
            </a:r>
            <a:r>
              <a:rPr lang="fa-IR" sz="2000" b="1" dirty="0">
                <a:solidFill>
                  <a:prstClr val="black"/>
                </a:solidFill>
                <a:cs typeface="B Nazanin" panose="00000400000000000000" pitchFamily="2" charset="-78"/>
              </a:rPr>
              <a:t>میدان قرار دارد و این حالت با استقرار ابنیه بر لبه آن وضوح بیشتری  یافته و مجموعه به صورتی متقارن بر محور دره قرار گرفته,مرکز این میدان نقطه عطف دید های بیرونی و درونی مجموعه است.</a:t>
            </a:r>
            <a:endParaRPr lang="en-US" sz="2000" b="1" dirty="0">
              <a:solidFill>
                <a:prstClr val="black"/>
              </a:solidFill>
              <a:cs typeface="B Nazanin" panose="00000400000000000000" pitchFamily="2" charset="-78"/>
            </a:endParaRPr>
          </a:p>
          <a:p>
            <a:endParaRPr lang="en-US" dirty="0">
              <a:solidFill>
                <a:prstClr val="black"/>
              </a:solidFill>
            </a:endParaRPr>
          </a:p>
          <a:p>
            <a:endParaRPr lang="en-US" dirty="0">
              <a:solidFill>
                <a:prstClr val="black"/>
              </a:solidFill>
            </a:endParaRPr>
          </a:p>
        </p:txBody>
      </p:sp>
      <p:pic>
        <p:nvPicPr>
          <p:cNvPr id="3" name="Picture 2"/>
          <p:cNvPicPr>
            <a:picLocks noChangeAspect="1"/>
          </p:cNvPicPr>
          <p:nvPr/>
        </p:nvPicPr>
        <p:blipFill>
          <a:blip r:embed="rId2"/>
          <a:stretch>
            <a:fillRect/>
          </a:stretch>
        </p:blipFill>
        <p:spPr>
          <a:xfrm>
            <a:off x="6825803" y="2772175"/>
            <a:ext cx="3399513" cy="2453315"/>
          </a:xfrm>
          <a:prstGeom prst="rect">
            <a:avLst/>
          </a:prstGeom>
        </p:spPr>
      </p:pic>
      <p:sp>
        <p:nvSpPr>
          <p:cNvPr id="4" name="TextBox 3"/>
          <p:cNvSpPr txBox="1"/>
          <p:nvPr/>
        </p:nvSpPr>
        <p:spPr>
          <a:xfrm>
            <a:off x="8795659" y="684965"/>
            <a:ext cx="2859315"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بستر طبیعی و میدان شهر</a:t>
            </a:r>
            <a:endParaRPr lang="en-US" sz="2400" b="1" dirty="0">
              <a:solidFill>
                <a:prstClr val="black"/>
              </a:solidFill>
              <a:cs typeface="B Nazanin" panose="00000400000000000000"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6943" y="2775543"/>
            <a:ext cx="4088933" cy="2449947"/>
          </a:xfrm>
          <a:prstGeom prst="rect">
            <a:avLst/>
          </a:prstGeom>
        </p:spPr>
      </p:pic>
      <p:sp>
        <p:nvSpPr>
          <p:cNvPr id="6" name="TextBox 5"/>
          <p:cNvSpPr txBox="1"/>
          <p:nvPr/>
        </p:nvSpPr>
        <p:spPr>
          <a:xfrm>
            <a:off x="5495876" y="2449008"/>
            <a:ext cx="2929859" cy="646331"/>
          </a:xfrm>
          <a:prstGeom prst="rect">
            <a:avLst/>
          </a:prstGeom>
          <a:noFill/>
        </p:spPr>
        <p:txBody>
          <a:bodyPr wrap="square" rtlCol="0">
            <a:spAutoFit/>
          </a:bodyPr>
          <a:lstStyle/>
          <a:p>
            <a:pPr algn="l" rtl="0"/>
            <a:r>
              <a:rPr lang="fa-IR"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fa-IR" dirty="0">
                <a:solidFill>
                  <a:prstClr val="black"/>
                </a:solidFill>
              </a:rPr>
              <a:t>(</a:t>
            </a:r>
            <a:endParaRPr lang="en-US" dirty="0">
              <a:solidFill>
                <a:prstClr val="black"/>
              </a:solidFill>
            </a:endParaRPr>
          </a:p>
          <a:p>
            <a:pPr algn="l" rtl="0"/>
            <a:endParaRPr lang="en-US" dirty="0">
              <a:solidFill>
                <a:prstClr val="black"/>
              </a:solidFill>
            </a:endParaRPr>
          </a:p>
        </p:txBody>
      </p:sp>
      <p:sp>
        <p:nvSpPr>
          <p:cNvPr id="8" name="TextBox 7"/>
          <p:cNvSpPr txBox="1"/>
          <p:nvPr/>
        </p:nvSpPr>
        <p:spPr>
          <a:xfrm>
            <a:off x="2743200" y="5367359"/>
            <a:ext cx="2170123" cy="369332"/>
          </a:xfrm>
          <a:prstGeom prst="rect">
            <a:avLst/>
          </a:prstGeom>
          <a:noFill/>
        </p:spPr>
        <p:txBody>
          <a:bodyPr wrap="square" rtlCol="0">
            <a:spAutoFit/>
          </a:bodyPr>
          <a:lstStyle/>
          <a:p>
            <a:pPr algn="l" rtl="0"/>
            <a:r>
              <a:rPr lang="en-US" dirty="0">
                <a:solidFill>
                  <a:prstClr val="black"/>
                </a:solidFill>
              </a:rPr>
              <a:t>Google Earth</a:t>
            </a:r>
            <a:endParaRPr lang="en-US" dirty="0">
              <a:solidFill>
                <a:prstClr val="black"/>
              </a:solidFill>
            </a:endParaRPr>
          </a:p>
        </p:txBody>
      </p:sp>
      <p:sp>
        <p:nvSpPr>
          <p:cNvPr id="7" name="TextBox 6"/>
          <p:cNvSpPr txBox="1"/>
          <p:nvPr/>
        </p:nvSpPr>
        <p:spPr>
          <a:xfrm>
            <a:off x="7321639" y="5351349"/>
            <a:ext cx="2407840" cy="369332"/>
          </a:xfrm>
          <a:prstGeom prst="rect">
            <a:avLst/>
          </a:prstGeom>
          <a:noFill/>
        </p:spPr>
        <p:txBody>
          <a:bodyPr wrap="square" rtlCol="0">
            <a:spAutoFit/>
          </a:bodyPr>
          <a:lstStyle/>
          <a:p>
            <a:pPr algn="l" rtl="0"/>
            <a:r>
              <a:rPr lang="en-US" dirty="0">
                <a:solidFill>
                  <a:prstClr val="black"/>
                </a:solidFill>
              </a:rPr>
              <a:t>www.Noandishan.com</a:t>
            </a:r>
            <a:endParaRPr lang="en-US" dirty="0">
              <a:solidFill>
                <a:prstClr val="black"/>
              </a:solidFill>
            </a:endParaRPr>
          </a:p>
        </p:txBody>
      </p:sp>
    </p:spTree>
    <p:extLst>
      <p:ext uri="{BB962C8B-B14F-4D97-AF65-F5344CB8AC3E}">
        <p14:creationId xmlns:p14="http://schemas.microsoft.com/office/powerpoint/2010/main" val="101996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8344" y="1248230"/>
            <a:ext cx="11074401" cy="1938992"/>
          </a:xfrm>
          <a:prstGeom prst="rect">
            <a:avLst/>
          </a:prstGeom>
          <a:noFill/>
        </p:spPr>
        <p:txBody>
          <a:bodyPr wrap="square" rtlCol="0">
            <a:spAutoFit/>
          </a:bodyPr>
          <a:lstStyle/>
          <a:p>
            <a:pPr algn="just"/>
            <a:r>
              <a:rPr lang="fa-IR" sz="2000" b="1" dirty="0">
                <a:solidFill>
                  <a:prstClr val="black"/>
                </a:solidFill>
                <a:cs typeface="B Nazanin" panose="00000400000000000000" pitchFamily="2" charset="-78"/>
              </a:rPr>
              <a:t>دسترسی های شهر که کاملا مطابق وضعیت توپوگرافی زمین شکل گرفته انددر میدان کامپو با هم </a:t>
            </a:r>
            <a:r>
              <a:rPr lang="fa-IR" sz="2000" b="1" dirty="0">
                <a:solidFill>
                  <a:prstClr val="black"/>
                </a:solidFill>
                <a:cs typeface="B Nazanin" panose="00000400000000000000" pitchFamily="2" charset="-78"/>
              </a:rPr>
              <a:t>تلاقی پیدا  می کنند.اکثر </a:t>
            </a:r>
            <a:r>
              <a:rPr lang="fa-IR" sz="2000" b="1" dirty="0">
                <a:solidFill>
                  <a:prstClr val="black"/>
                </a:solidFill>
                <a:cs typeface="B Nazanin" panose="00000400000000000000" pitchFamily="2" charset="-78"/>
              </a:rPr>
              <a:t>این مسیرها و معابر باریکند,ازین رو عبور از آنها و رسیدن به فضای وسیع میدان هیجان انگیز است.</a:t>
            </a:r>
            <a:r>
              <a:rPr lang="ar-SA" sz="2000" b="1" dirty="0">
                <a:solidFill>
                  <a:prstClr val="black"/>
                </a:solidFill>
                <a:cs typeface="B Nazanin" panose="00000400000000000000" pitchFamily="2" charset="-78"/>
              </a:rPr>
              <a:t> در مسير گذرهاي اصلي كه حالت منظم تري دارند دكانها قرار گرفته اند</a:t>
            </a:r>
            <a:r>
              <a:rPr lang="fa-IR" sz="2000" b="1" dirty="0">
                <a:solidFill>
                  <a:prstClr val="black"/>
                </a:solidFill>
                <a:cs typeface="B Nazanin" panose="00000400000000000000" pitchFamily="2" charset="-78"/>
              </a:rPr>
              <a:t>.</a:t>
            </a:r>
            <a:r>
              <a:rPr lang="ar-SA" sz="2000" b="1" dirty="0">
                <a:solidFill>
                  <a:prstClr val="black"/>
                </a:solidFill>
                <a:cs typeface="B Nazanin" panose="00000400000000000000" pitchFamily="2" charset="-78"/>
              </a:rPr>
              <a:t> اين گذرها از دروازه شهر تا ميدان مركزي امتداد دارند و بيشتر بار ترافيك شهر روي آنهاست. در بيشتر شهرهاي شمالي ايتاليا ديدهاي </a:t>
            </a:r>
            <a:r>
              <a:rPr lang="ar-SA" sz="2000" b="1" dirty="0">
                <a:solidFill>
                  <a:prstClr val="black"/>
                </a:solidFill>
                <a:cs typeface="B Nazanin" panose="00000400000000000000" pitchFamily="2" charset="-78"/>
              </a:rPr>
              <a:t>ورودي </a:t>
            </a:r>
            <a:r>
              <a:rPr lang="ar-SA" sz="2000" b="1" dirty="0">
                <a:solidFill>
                  <a:prstClr val="black"/>
                </a:solidFill>
                <a:cs typeface="B Nazanin" panose="00000400000000000000" pitchFamily="2" charset="-78"/>
              </a:rPr>
              <a:t>ميدان عامل تعيين كننده اي در محل قرارگيري عناصر مسلط بر فضاي ميادين بشمار مي روند. هم چنين طراحي جزئيات معماري يك بناي مهم در ميدان ، بستگي به ديد ناظر از نقاط مختلف ميدان دارد.</a:t>
            </a:r>
            <a:endParaRPr lang="en-US" sz="2000" b="1" dirty="0">
              <a:solidFill>
                <a:prstClr val="black"/>
              </a:solidFill>
              <a:cs typeface="B Nazanin" panose="00000400000000000000" pitchFamily="2" charset="-78"/>
            </a:endParaRPr>
          </a:p>
        </p:txBody>
      </p:sp>
      <p:pic>
        <p:nvPicPr>
          <p:cNvPr id="3" name="Picture 2"/>
          <p:cNvPicPr>
            <a:picLocks noChangeAspect="1"/>
          </p:cNvPicPr>
          <p:nvPr/>
        </p:nvPicPr>
        <p:blipFill>
          <a:blip r:embed="rId2"/>
          <a:stretch>
            <a:fillRect/>
          </a:stretch>
        </p:blipFill>
        <p:spPr>
          <a:xfrm>
            <a:off x="2851143" y="3349670"/>
            <a:ext cx="4773152" cy="2949202"/>
          </a:xfrm>
          <a:prstGeom prst="rect">
            <a:avLst/>
          </a:prstGeom>
        </p:spPr>
      </p:pic>
      <p:sp>
        <p:nvSpPr>
          <p:cNvPr id="5" name="TextBox 4"/>
          <p:cNvSpPr txBox="1"/>
          <p:nvPr/>
        </p:nvSpPr>
        <p:spPr>
          <a:xfrm>
            <a:off x="8128004" y="624117"/>
            <a:ext cx="3294743"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دسترسی های شهر و میدان</a:t>
            </a:r>
            <a:endParaRPr lang="en-US" sz="2400" b="1" dirty="0">
              <a:solidFill>
                <a:prstClr val="black"/>
              </a:solidFill>
              <a:cs typeface="B Nazanin" panose="00000400000000000000" pitchFamily="2" charset="-78"/>
            </a:endParaRPr>
          </a:p>
        </p:txBody>
      </p:sp>
      <p:sp>
        <p:nvSpPr>
          <p:cNvPr id="6" name="Rectangle 5"/>
          <p:cNvSpPr/>
          <p:nvPr/>
        </p:nvSpPr>
        <p:spPr>
          <a:xfrm>
            <a:off x="1699755" y="2817890"/>
            <a:ext cx="8371578" cy="369332"/>
          </a:xfrm>
          <a:prstGeom prst="rect">
            <a:avLst/>
          </a:prstGeom>
        </p:spPr>
        <p:txBody>
          <a:bodyPr wrap="square">
            <a:spAutoFit/>
          </a:bodyPr>
          <a:lstStyle/>
          <a:p>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 </a:t>
            </a:r>
            <a:r>
              <a:rPr lang="fa-IR" dirty="0">
                <a:solidFill>
                  <a:prstClr val="black"/>
                </a:solidFill>
                <a:cs typeface="B Nazanin" panose="00000400000000000000" pitchFamily="2" charset="-78"/>
              </a:rPr>
              <a:t>کنیرش </a:t>
            </a:r>
            <a:r>
              <a:rPr lang="fa-IR" dirty="0">
                <a:solidFill>
                  <a:prstClr val="black"/>
                </a:solidFill>
                <a:cs typeface="B Nazanin" panose="00000400000000000000" pitchFamily="2" charset="-78"/>
              </a:rPr>
              <a:t> ، میدان </a:t>
            </a:r>
            <a:r>
              <a:rPr lang="fa-IR" dirty="0">
                <a:solidFill>
                  <a:prstClr val="black"/>
                </a:solidFill>
                <a:cs typeface="B Nazanin" panose="00000400000000000000" pitchFamily="2" charset="-78"/>
              </a:rPr>
              <a:t>های شهری معماری و طراحی فضا های باز </a:t>
            </a:r>
            <a:r>
              <a:rPr lang="en-US" dirty="0">
                <a:solidFill>
                  <a:prstClr val="black"/>
                </a:solidFill>
                <a:cs typeface="B Nazanin" panose="00000400000000000000" pitchFamily="2" charset="-78"/>
              </a:rPr>
              <a:t>(</a:t>
            </a:r>
            <a:endParaRPr lang="fa-IR" dirty="0">
              <a:solidFill>
                <a:prstClr val="black"/>
              </a:solidFill>
              <a:cs typeface="B Nazanin" panose="00000400000000000000" pitchFamily="2" charset="-78"/>
            </a:endParaRPr>
          </a:p>
        </p:txBody>
      </p:sp>
      <p:sp>
        <p:nvSpPr>
          <p:cNvPr id="7" name="TextBox 6"/>
          <p:cNvSpPr txBox="1"/>
          <p:nvPr/>
        </p:nvSpPr>
        <p:spPr>
          <a:xfrm>
            <a:off x="8158567" y="6118109"/>
            <a:ext cx="2407840" cy="369332"/>
          </a:xfrm>
          <a:prstGeom prst="rect">
            <a:avLst/>
          </a:prstGeom>
          <a:noFill/>
        </p:spPr>
        <p:txBody>
          <a:bodyPr wrap="square" rtlCol="0">
            <a:spAutoFit/>
          </a:bodyPr>
          <a:lstStyle/>
          <a:p>
            <a:pPr algn="l" rtl="0"/>
            <a:r>
              <a:rPr lang="en-US" dirty="0">
                <a:solidFill>
                  <a:prstClr val="black"/>
                </a:solidFill>
              </a:rPr>
              <a:t>www.Noandishan.com</a:t>
            </a:r>
            <a:endParaRPr lang="en-US" dirty="0">
              <a:solidFill>
                <a:prstClr val="black"/>
              </a:solidFill>
            </a:endParaRPr>
          </a:p>
        </p:txBody>
      </p:sp>
    </p:spTree>
    <p:extLst>
      <p:ext uri="{BB962C8B-B14F-4D97-AF65-F5344CB8AC3E}">
        <p14:creationId xmlns:p14="http://schemas.microsoft.com/office/powerpoint/2010/main" val="412095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93945" y="394682"/>
            <a:ext cx="2046515"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کالبد</a:t>
            </a:r>
            <a:endParaRPr lang="en-US" sz="2400" b="1" dirty="0">
              <a:solidFill>
                <a:prstClr val="black"/>
              </a:solidFill>
              <a:cs typeface="B Nazanin" panose="00000400000000000000" pitchFamily="2" charset="-78"/>
            </a:endParaRPr>
          </a:p>
        </p:txBody>
      </p:sp>
      <p:sp>
        <p:nvSpPr>
          <p:cNvPr id="3" name="TextBox 2"/>
          <p:cNvSpPr txBox="1"/>
          <p:nvPr/>
        </p:nvSpPr>
        <p:spPr>
          <a:xfrm>
            <a:off x="577098" y="766191"/>
            <a:ext cx="11205028" cy="2246769"/>
          </a:xfrm>
          <a:prstGeom prst="rect">
            <a:avLst/>
          </a:prstGeom>
          <a:noFill/>
        </p:spPr>
        <p:txBody>
          <a:bodyPr wrap="square" rtlCol="0">
            <a:spAutoFit/>
          </a:bodyPr>
          <a:lstStyle/>
          <a:p>
            <a:pPr algn="just"/>
            <a:r>
              <a:rPr lang="fa-IR" sz="2000" dirty="0">
                <a:solidFill>
                  <a:prstClr val="black"/>
                </a:solidFill>
                <a:cs typeface="B Nazanin" panose="00000400000000000000" pitchFamily="2" charset="-78"/>
              </a:rPr>
              <a:t> </a:t>
            </a:r>
            <a:endParaRPr lang="en-US" sz="2000" dirty="0">
              <a:solidFill>
                <a:prstClr val="black"/>
              </a:solidFill>
              <a:cs typeface="B Nazanin" panose="00000400000000000000" pitchFamily="2" charset="-78"/>
            </a:endParaRPr>
          </a:p>
          <a:p>
            <a:pPr algn="just"/>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کامپو با کالبد منحصر بفرد خود که بشکل پوست ای وسیع و مقعر می باشد یکی از معروفترین میادین جهان است.</a:t>
            </a:r>
            <a:endParaRPr lang="en-US" sz="2000" dirty="0">
              <a:solidFill>
                <a:prstClr val="black"/>
              </a:solidFill>
              <a:cs typeface="B Nazanin" panose="00000400000000000000" pitchFamily="2" charset="-78"/>
            </a:endParaRPr>
          </a:p>
          <a:p>
            <a:pPr algn="just"/>
            <a:r>
              <a:rPr lang="ar-SA" sz="2000" dirty="0">
                <a:solidFill>
                  <a:prstClr val="black"/>
                </a:solidFill>
                <a:cs typeface="B Nazanin" panose="00000400000000000000" pitchFamily="2" charset="-78"/>
              </a:rPr>
              <a:t>اطراف میدان را تالار شهر-</a:t>
            </a:r>
            <a:r>
              <a:rPr lang="fa-IR" sz="2000" dirty="0">
                <a:solidFill>
                  <a:prstClr val="black"/>
                </a:solidFill>
                <a:cs typeface="B Nazanin" panose="00000400000000000000" pitchFamily="2" charset="-78"/>
              </a:rPr>
              <a:t>کاخ</a:t>
            </a:r>
            <a:r>
              <a:rPr lang="ar-SA" sz="2000" dirty="0">
                <a:solidFill>
                  <a:prstClr val="black"/>
                </a:solidFill>
                <a:cs typeface="B Nazanin" panose="00000400000000000000" pitchFamily="2" charset="-78"/>
              </a:rPr>
              <a:t> پابلیکو- و برج </a:t>
            </a:r>
            <a:r>
              <a:rPr lang="fa-IR" sz="2000" dirty="0">
                <a:solidFill>
                  <a:prstClr val="black"/>
                </a:solidFill>
                <a:cs typeface="B Nazanin" panose="00000400000000000000" pitchFamily="2" charset="-78"/>
              </a:rPr>
              <a:t>ناقوس</a:t>
            </a:r>
            <a:r>
              <a:rPr lang="ar-SA" sz="2000" dirty="0">
                <a:solidFill>
                  <a:prstClr val="black"/>
                </a:solidFill>
                <a:cs typeface="B Nazanin" panose="00000400000000000000" pitchFamily="2" charset="-78"/>
              </a:rPr>
              <a:t> آن- مانیا- و ساختمانهای متعددی بنام پالازی سینور</a:t>
            </a:r>
            <a:r>
              <a:rPr lang="fa-IR" sz="2000" dirty="0">
                <a:solidFill>
                  <a:prstClr val="black"/>
                </a:solidFill>
                <a:cs typeface="B Nazanin" panose="00000400000000000000" pitchFamily="2" charset="-78"/>
              </a:rPr>
              <a:t>ل</a:t>
            </a:r>
            <a:r>
              <a:rPr lang="ar-SA" sz="2000" dirty="0">
                <a:solidFill>
                  <a:prstClr val="black"/>
                </a:solidFill>
                <a:cs typeface="B Nazanin" panose="00000400000000000000" pitchFamily="2" charset="-78"/>
              </a:rPr>
              <a:t>ی احاطه کرده اند.تالار شهر-</a:t>
            </a:r>
            <a:r>
              <a:rPr lang="fa-IR" sz="2000" dirty="0">
                <a:solidFill>
                  <a:prstClr val="black"/>
                </a:solidFill>
                <a:cs typeface="B Nazanin" panose="00000400000000000000" pitchFamily="2" charset="-78"/>
              </a:rPr>
              <a:t>کاخ</a:t>
            </a:r>
            <a:r>
              <a:rPr lang="ar-SA" sz="2000" dirty="0">
                <a:solidFill>
                  <a:prstClr val="black"/>
                </a:solidFill>
                <a:cs typeface="B Nazanin" panose="00000400000000000000" pitchFamily="2" charset="-78"/>
              </a:rPr>
              <a:t> پابلیکو- برخلاف معمول درپایین ترین ضلع میدان قرار دارد.همچنین برج بلند و باریک مانیا که با ارتفاع 102متر(با احتساب میله فلزی)سر به آسمان کشیده است</a:t>
            </a:r>
            <a:r>
              <a:rPr lang="fa-IR" sz="2000" dirty="0">
                <a:solidFill>
                  <a:prstClr val="black"/>
                </a:solidFill>
                <a:cs typeface="B Nazanin" panose="00000400000000000000" pitchFamily="2" charset="-78"/>
              </a:rPr>
              <a:t> ، </a:t>
            </a:r>
            <a:r>
              <a:rPr lang="ar-SA" sz="2000" dirty="0">
                <a:solidFill>
                  <a:prstClr val="black"/>
                </a:solidFill>
                <a:cs typeface="B Nazanin" panose="00000400000000000000" pitchFamily="2" charset="-78"/>
              </a:rPr>
              <a:t>در قسمت پایین تالار شهر کلیسای میدان قرار دارد که در سال 1348</a:t>
            </a:r>
            <a:r>
              <a:rPr lang="fa-IR" sz="2000" dirty="0">
                <a:solidFill>
                  <a:prstClr val="black"/>
                </a:solidFill>
                <a:cs typeface="B Nazanin" panose="00000400000000000000" pitchFamily="2" charset="-78"/>
              </a:rPr>
              <a:t>میلادی</a:t>
            </a:r>
            <a:r>
              <a:rPr lang="ar-SA" sz="2000" dirty="0">
                <a:solidFill>
                  <a:prstClr val="black"/>
                </a:solidFill>
                <a:cs typeface="B Nazanin" panose="00000400000000000000" pitchFamily="2" charset="-78"/>
              </a:rPr>
              <a:t> پس از رهایی مردم شهر</a:t>
            </a:r>
            <a:r>
              <a:rPr lang="fa-IR" sz="2000" dirty="0">
                <a:solidFill>
                  <a:prstClr val="black"/>
                </a:solidFill>
                <a:cs typeface="B Nazanin" panose="00000400000000000000" pitchFamily="2" charset="-78"/>
              </a:rPr>
              <a:t>،</a:t>
            </a:r>
            <a:r>
              <a:rPr lang="ar-SA" sz="2000" dirty="0">
                <a:solidFill>
                  <a:prstClr val="black"/>
                </a:solidFill>
                <a:cs typeface="B Nazanin" panose="00000400000000000000" pitchFamily="2" charset="-78"/>
              </a:rPr>
              <a:t> از طاعون توسط اهالی شهر برای ادای ن</a:t>
            </a:r>
            <a:r>
              <a:rPr lang="fa-IR" sz="2000" dirty="0">
                <a:solidFill>
                  <a:prstClr val="black"/>
                </a:solidFill>
                <a:cs typeface="B Nazanin" panose="00000400000000000000" pitchFamily="2" charset="-78"/>
              </a:rPr>
              <a:t>ذر</a:t>
            </a:r>
            <a:r>
              <a:rPr lang="ar-SA" sz="2000" dirty="0">
                <a:solidFill>
                  <a:prstClr val="black"/>
                </a:solidFill>
                <a:cs typeface="B Nazanin" panose="00000400000000000000" pitchFamily="2" charset="-78"/>
              </a:rPr>
              <a:t> ساخته شد.پالازی سینورلی که محل زندگی خانواده های حکومتیست,سقفهای یکپارچه  دارند و بشکل خطی ضخیم میدان را محاط کرده اند.</a:t>
            </a:r>
          </a:p>
        </p:txBody>
      </p:sp>
      <p:pic>
        <p:nvPicPr>
          <p:cNvPr id="5" name="Picture 4"/>
          <p:cNvPicPr/>
          <p:nvPr/>
        </p:nvPicPr>
        <p:blipFill>
          <a:blip r:embed="rId2"/>
          <a:srcRect/>
          <a:stretch>
            <a:fillRect/>
          </a:stretch>
        </p:blipFill>
        <p:spPr bwMode="auto">
          <a:xfrm>
            <a:off x="6467651" y="3628513"/>
            <a:ext cx="4185835" cy="2573983"/>
          </a:xfrm>
          <a:prstGeom prst="rect">
            <a:avLst/>
          </a:prstGeom>
          <a:noFill/>
          <a:ln w="9525">
            <a:noFill/>
            <a:miter lim="800000"/>
            <a:headEnd/>
            <a:tailEnd/>
          </a:ln>
        </p:spPr>
      </p:pic>
      <p:sp>
        <p:nvSpPr>
          <p:cNvPr id="6" name="TextBox 5"/>
          <p:cNvSpPr txBox="1"/>
          <p:nvPr/>
        </p:nvSpPr>
        <p:spPr>
          <a:xfrm>
            <a:off x="2109213" y="6340797"/>
            <a:ext cx="2952328"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www.etood.com)</a:t>
            </a:r>
            <a:endParaRPr lang="en-US" dirty="0">
              <a:solidFill>
                <a:prstClr val="black"/>
              </a:solidFill>
            </a:endParaRPr>
          </a:p>
          <a:p>
            <a:pPr algn="l" rtl="0"/>
            <a:endParaRPr lang="en-US" dirty="0">
              <a:solidFill>
                <a:prstClr val="black"/>
              </a:solidFill>
            </a:endParaRPr>
          </a:p>
        </p:txBody>
      </p:sp>
      <p:sp>
        <p:nvSpPr>
          <p:cNvPr id="8" name="Rectangle 7"/>
          <p:cNvSpPr/>
          <p:nvPr/>
        </p:nvSpPr>
        <p:spPr>
          <a:xfrm>
            <a:off x="4876087" y="2620052"/>
            <a:ext cx="2075543" cy="369332"/>
          </a:xfrm>
          <a:prstGeom prst="rect">
            <a:avLst/>
          </a:prstGeom>
        </p:spPr>
        <p:txBody>
          <a:bodyPr wrap="square">
            <a:spAutoFit/>
          </a:bodyPr>
          <a:lstStyle/>
          <a:p>
            <a:r>
              <a:rPr lang="en-US" dirty="0">
                <a:solidFill>
                  <a:prstClr val="black"/>
                </a:solidFill>
                <a:cs typeface="B Nazanin" panose="00000400000000000000" pitchFamily="2" charset="-78"/>
              </a:rPr>
              <a:t>(www.pps.org)</a:t>
            </a:r>
            <a:endParaRPr lang="fa-IR" dirty="0">
              <a:solidFill>
                <a:prstClr val="black"/>
              </a:solidFill>
              <a:cs typeface="B Nazanin" panose="00000400000000000000" pitchFamily="2" charset="-78"/>
            </a:endParaRPr>
          </a:p>
        </p:txBody>
      </p:sp>
      <p:sp>
        <p:nvSpPr>
          <p:cNvPr id="9" name="TextBox 8"/>
          <p:cNvSpPr txBox="1"/>
          <p:nvPr/>
        </p:nvSpPr>
        <p:spPr>
          <a:xfrm>
            <a:off x="7356648" y="6306169"/>
            <a:ext cx="2407840" cy="369332"/>
          </a:xfrm>
          <a:prstGeom prst="rect">
            <a:avLst/>
          </a:prstGeom>
          <a:noFill/>
        </p:spPr>
        <p:txBody>
          <a:bodyPr wrap="square" rtlCol="0">
            <a:spAutoFit/>
          </a:bodyPr>
          <a:lstStyle/>
          <a:p>
            <a:pPr algn="l" rtl="0"/>
            <a:r>
              <a:rPr lang="en-US" dirty="0">
                <a:solidFill>
                  <a:prstClr val="black"/>
                </a:solidFill>
              </a:rPr>
              <a:t>www.Noandishan.com</a:t>
            </a:r>
            <a:endParaRPr lang="en-US" dirty="0">
              <a:solidFill>
                <a:prstClr val="black"/>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705" y="3643359"/>
            <a:ext cx="4185836" cy="2559137"/>
          </a:xfrm>
          <a:prstGeom prst="rect">
            <a:avLst/>
          </a:prstGeom>
        </p:spPr>
      </p:pic>
    </p:spTree>
    <p:extLst>
      <p:ext uri="{BB962C8B-B14F-4D97-AF65-F5344CB8AC3E}">
        <p14:creationId xmlns:p14="http://schemas.microsoft.com/office/powerpoint/2010/main" val="4177496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5157" y="540913"/>
            <a:ext cx="10985679" cy="1323439"/>
          </a:xfrm>
          <a:prstGeom prst="rect">
            <a:avLst/>
          </a:prstGeom>
          <a:noFill/>
        </p:spPr>
        <p:txBody>
          <a:bodyPr wrap="square" rtlCol="0">
            <a:spAutoFit/>
          </a:bodyPr>
          <a:lstStyle/>
          <a:p>
            <a:r>
              <a:rPr lang="ar-SA" sz="2000" dirty="0">
                <a:solidFill>
                  <a:prstClr val="black"/>
                </a:solidFill>
                <a:cs typeface="B Nazanin" panose="00000400000000000000" pitchFamily="2" charset="-78"/>
              </a:rPr>
              <a:t>سه دستگاه ابنیه احداث شده- پالازی </a:t>
            </a:r>
            <a:r>
              <a:rPr lang="ar-SA" sz="2000" dirty="0">
                <a:solidFill>
                  <a:prstClr val="black"/>
                </a:solidFill>
                <a:cs typeface="B Nazanin" panose="00000400000000000000" pitchFamily="2" charset="-78"/>
              </a:rPr>
              <a:t>سینورلی- </a:t>
            </a:r>
            <a:r>
              <a:rPr lang="ar-SA" sz="2000" dirty="0">
                <a:solidFill>
                  <a:prstClr val="black"/>
                </a:solidFill>
                <a:cs typeface="B Nazanin" panose="00000400000000000000" pitchFamily="2" charset="-78"/>
              </a:rPr>
              <a:t>در ضلع جنوبی میدان و فرم صدف مانند و متقارن تالار شهر,میانه میدان را به صورت نقطه ای کانونی جلوه گر و حاکی از اهمیت زندگی اجتماعی جاری در آن میباشد</a:t>
            </a:r>
            <a:r>
              <a:rPr lang="fa-IR" sz="2000" dirty="0">
                <a:solidFill>
                  <a:prstClr val="black"/>
                </a:solidFill>
                <a:cs typeface="B Nazanin" panose="00000400000000000000" pitchFamily="2" charset="-78"/>
              </a:rPr>
              <a:t>.</a:t>
            </a:r>
          </a:p>
          <a:p>
            <a:r>
              <a:rPr lang="fa-IR" sz="2000" dirty="0">
                <a:solidFill>
                  <a:prstClr val="black"/>
                </a:solidFill>
                <a:cs typeface="B Nazanin" panose="00000400000000000000" pitchFamily="2" charset="-78"/>
              </a:rPr>
              <a:t>برج </a:t>
            </a:r>
            <a:r>
              <a:rPr lang="fa-IR" sz="2000" dirty="0">
                <a:solidFill>
                  <a:prstClr val="black"/>
                </a:solidFill>
                <a:cs typeface="B Nazanin" panose="00000400000000000000" pitchFamily="2" charset="-78"/>
              </a:rPr>
              <a:t>مانیا </a:t>
            </a:r>
            <a:r>
              <a:rPr lang="fa-IR" sz="2000" dirty="0">
                <a:solidFill>
                  <a:prstClr val="black"/>
                </a:solidFill>
                <a:cs typeface="B Nazanin" panose="00000400000000000000" pitchFamily="2" charset="-78"/>
              </a:rPr>
              <a:t>تنها عنصر عمودی در محدوده میدان در قسمت فوقانی خود به صورت بارزی تزئین شده است و از فواصل بسیار دور به صورت نمادی برجسته و با هویت قومی جلوه می نماید. ساعت روی آن جهت دیده شدن از داخل میدان در قسمت تحتانی نصب شده است.</a:t>
            </a:r>
            <a:endParaRPr lang="en-US" sz="2000" dirty="0">
              <a:solidFill>
                <a:prstClr val="black"/>
              </a:solidFill>
              <a:cs typeface="B Nazanin" panose="00000400000000000000" pitchFamily="2" charset="-78"/>
            </a:endParaRPr>
          </a:p>
        </p:txBody>
      </p:sp>
      <p:pic>
        <p:nvPicPr>
          <p:cNvPr id="4" name="Picture 3"/>
          <p:cNvPicPr/>
          <p:nvPr/>
        </p:nvPicPr>
        <p:blipFill>
          <a:blip r:embed="rId2"/>
          <a:srcRect/>
          <a:stretch>
            <a:fillRect/>
          </a:stretch>
        </p:blipFill>
        <p:spPr bwMode="auto">
          <a:xfrm>
            <a:off x="1183632" y="2734294"/>
            <a:ext cx="3850783" cy="2928959"/>
          </a:xfrm>
          <a:prstGeom prst="rect">
            <a:avLst/>
          </a:prstGeom>
          <a:noFill/>
          <a:ln w="9525">
            <a:noFill/>
            <a:miter lim="800000"/>
            <a:headEnd/>
            <a:tailEnd/>
          </a:ln>
        </p:spPr>
      </p:pic>
      <p:sp>
        <p:nvSpPr>
          <p:cNvPr id="5" name="Rectangle 4"/>
          <p:cNvSpPr/>
          <p:nvPr/>
        </p:nvSpPr>
        <p:spPr>
          <a:xfrm>
            <a:off x="5486400" y="1934610"/>
            <a:ext cx="2075543" cy="369332"/>
          </a:xfrm>
          <a:prstGeom prst="rect">
            <a:avLst/>
          </a:prstGeom>
        </p:spPr>
        <p:txBody>
          <a:bodyPr wrap="square">
            <a:spAutoFit/>
          </a:bodyPr>
          <a:lstStyle/>
          <a:p>
            <a:r>
              <a:rPr lang="en-US" dirty="0">
                <a:solidFill>
                  <a:prstClr val="black"/>
                </a:solidFill>
                <a:cs typeface="B Nazanin" panose="00000400000000000000" pitchFamily="2" charset="-78"/>
              </a:rPr>
              <a:t>(www.pps.org)</a:t>
            </a:r>
            <a:endParaRPr lang="fa-IR" dirty="0">
              <a:solidFill>
                <a:prstClr val="black"/>
              </a:solidFill>
              <a:cs typeface="B Nazanin" panose="00000400000000000000" pitchFamily="2" charset="-78"/>
            </a:endParaRPr>
          </a:p>
        </p:txBody>
      </p:sp>
      <p:sp>
        <p:nvSpPr>
          <p:cNvPr id="6" name="TextBox 5"/>
          <p:cNvSpPr txBox="1"/>
          <p:nvPr/>
        </p:nvSpPr>
        <p:spPr>
          <a:xfrm>
            <a:off x="7776133" y="5863030"/>
            <a:ext cx="3130790"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www.etood.com)</a:t>
            </a:r>
            <a:endParaRPr lang="en-US" dirty="0">
              <a:solidFill>
                <a:prstClr val="black"/>
              </a:solidFill>
            </a:endParaRPr>
          </a:p>
          <a:p>
            <a:pPr algn="l" rtl="0"/>
            <a:endParaRPr lang="en-US" dirty="0">
              <a:solidFill>
                <a:prstClr val="black"/>
              </a:solidFill>
            </a:endParaRPr>
          </a:p>
        </p:txBody>
      </p:sp>
      <p:sp>
        <p:nvSpPr>
          <p:cNvPr id="7" name="TextBox 6"/>
          <p:cNvSpPr txBox="1"/>
          <p:nvPr/>
        </p:nvSpPr>
        <p:spPr>
          <a:xfrm>
            <a:off x="1737677" y="5863030"/>
            <a:ext cx="2407840" cy="369332"/>
          </a:xfrm>
          <a:prstGeom prst="rect">
            <a:avLst/>
          </a:prstGeom>
          <a:noFill/>
        </p:spPr>
        <p:txBody>
          <a:bodyPr wrap="square" rtlCol="0">
            <a:spAutoFit/>
          </a:bodyPr>
          <a:lstStyle/>
          <a:p>
            <a:pPr algn="l" rtl="0"/>
            <a:r>
              <a:rPr lang="en-US" dirty="0">
                <a:solidFill>
                  <a:prstClr val="black"/>
                </a:solidFill>
              </a:rPr>
              <a:t>www.Noandishan.com</a:t>
            </a:r>
            <a:endParaRPr lang="en-US" dirty="0">
              <a:solidFill>
                <a:prstClr val="black"/>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6140" y="2746212"/>
            <a:ext cx="3850783" cy="2905124"/>
          </a:xfrm>
          <a:prstGeom prst="rect">
            <a:avLst/>
          </a:prstGeom>
        </p:spPr>
      </p:pic>
    </p:spTree>
    <p:extLst>
      <p:ext uri="{BB962C8B-B14F-4D97-AF65-F5344CB8AC3E}">
        <p14:creationId xmlns:p14="http://schemas.microsoft.com/office/powerpoint/2010/main" val="96714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40215" y="360611"/>
            <a:ext cx="2266683"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جداره</a:t>
            </a:r>
            <a:endParaRPr lang="en-US" sz="2400" b="1" dirty="0">
              <a:solidFill>
                <a:prstClr val="black"/>
              </a:solidFill>
              <a:cs typeface="B Nazanin" panose="00000400000000000000" pitchFamily="2" charset="-78"/>
            </a:endParaRPr>
          </a:p>
        </p:txBody>
      </p:sp>
      <p:sp>
        <p:nvSpPr>
          <p:cNvPr id="3" name="TextBox 2"/>
          <p:cNvSpPr txBox="1"/>
          <p:nvPr/>
        </p:nvSpPr>
        <p:spPr>
          <a:xfrm>
            <a:off x="682581" y="1017433"/>
            <a:ext cx="11024316" cy="1631216"/>
          </a:xfrm>
          <a:prstGeom prst="rect">
            <a:avLst/>
          </a:prstGeom>
          <a:noFill/>
        </p:spPr>
        <p:txBody>
          <a:bodyPr wrap="square" rtlCol="0">
            <a:spAutoFit/>
          </a:bodyPr>
          <a:lstStyle/>
          <a:p>
            <a:pPr algn="just"/>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بر اساس قوانین سیه نا آداب اجتماعی و معماری بطور خاص باید </a:t>
            </a:r>
            <a:r>
              <a:rPr lang="fa-IR" sz="2000" dirty="0">
                <a:solidFill>
                  <a:prstClr val="black"/>
                </a:solidFill>
                <a:cs typeface="B Nazanin" panose="00000400000000000000" pitchFamily="2" charset="-78"/>
              </a:rPr>
              <a:t>ر</a:t>
            </a:r>
            <a:r>
              <a:rPr lang="ar-SA" sz="2000" dirty="0">
                <a:solidFill>
                  <a:prstClr val="black"/>
                </a:solidFill>
                <a:cs typeface="B Nazanin" panose="00000400000000000000" pitchFamily="2" charset="-78"/>
              </a:rPr>
              <a:t>عایت شوند. این قوانین در جهت زیبایی هرچه بیشتر شهر و رضایتمندی اکثر مردم وضع شده اند.بطوری که اگر بنایی جدید احداث یا دوباره سازی شد باید با بافت شهر و دیگر بناهای اطراف همخوانی داشته باشد.بهمین دلیل این ساختمانهای </a:t>
            </a:r>
            <a:r>
              <a:rPr lang="ar-SA" sz="2000" dirty="0">
                <a:solidFill>
                  <a:prstClr val="black"/>
                </a:solidFill>
                <a:cs typeface="B Nazanin" panose="00000400000000000000" pitchFamily="2" charset="-78"/>
              </a:rPr>
              <a:t>نو</a:t>
            </a:r>
            <a:r>
              <a:rPr lang="fa-IR" sz="2000" dirty="0">
                <a:solidFill>
                  <a:prstClr val="black"/>
                </a:solidFill>
                <a:cs typeface="B Nazanin" panose="00000400000000000000" pitchFamily="2" charset="-78"/>
              </a:rPr>
              <a:t> </a:t>
            </a:r>
            <a:r>
              <a:rPr lang="ar-SA" sz="2000" dirty="0">
                <a:solidFill>
                  <a:prstClr val="black"/>
                </a:solidFill>
                <a:cs typeface="B Nazanin" panose="00000400000000000000" pitchFamily="2" charset="-78"/>
              </a:rPr>
              <a:t>با </a:t>
            </a:r>
            <a:r>
              <a:rPr lang="ar-SA" sz="2000" dirty="0">
                <a:solidFill>
                  <a:prstClr val="black"/>
                </a:solidFill>
                <a:cs typeface="B Nazanin" panose="00000400000000000000" pitchFamily="2" charset="-78"/>
              </a:rPr>
              <a:t>پوششی از آجر که پوشش محلی  و استاندارد بنا در سیه نا می </a:t>
            </a:r>
            <a:r>
              <a:rPr lang="ar-SA" sz="2000" dirty="0">
                <a:solidFill>
                  <a:prstClr val="black"/>
                </a:solidFill>
                <a:cs typeface="B Nazanin" panose="00000400000000000000" pitchFamily="2" charset="-78"/>
              </a:rPr>
              <a:t>باشد</a:t>
            </a:r>
            <a:r>
              <a:rPr lang="fa-IR" sz="2000" dirty="0">
                <a:solidFill>
                  <a:prstClr val="black"/>
                </a:solidFill>
                <a:cs typeface="B Nazanin" panose="00000400000000000000" pitchFamily="2" charset="-78"/>
              </a:rPr>
              <a:t>تزیین </a:t>
            </a:r>
            <a:r>
              <a:rPr lang="ar-SA" sz="2000" dirty="0">
                <a:solidFill>
                  <a:prstClr val="black"/>
                </a:solidFill>
                <a:cs typeface="B Nazanin" panose="00000400000000000000" pitchFamily="2" charset="-78"/>
              </a:rPr>
              <a:t>شده </a:t>
            </a:r>
            <a:r>
              <a:rPr lang="ar-SA" sz="2000" dirty="0">
                <a:solidFill>
                  <a:prstClr val="black"/>
                </a:solidFill>
                <a:cs typeface="B Nazanin" panose="00000400000000000000" pitchFamily="2" charset="-78"/>
              </a:rPr>
              <a:t>اند.ساختمانهای اطراف میدان همگی بر اساس ویژگی ها و طرح های سال 1297 میلادی بنا شده اند که محدودیت ها و قیود اجتناب ناپذیری را درمورد ارتفاع و تزئینات بنا شامل می شد.کلیسای سنت پیتر و پل که در مجاورت میدان قرار داشت بدلیل عدم همخوانی با قوانین آن زمان تخریب شد. </a:t>
            </a:r>
            <a:endParaRPr lang="en-US" sz="2000" dirty="0">
              <a:solidFill>
                <a:prstClr val="black"/>
              </a:solidFill>
              <a:cs typeface="B Nazanin" panose="00000400000000000000" pitchFamily="2" charset="-78"/>
            </a:endParaRPr>
          </a:p>
        </p:txBody>
      </p:sp>
      <p:pic>
        <p:nvPicPr>
          <p:cNvPr id="4" name="Picture 3" descr="C:\Users\norikia\Desktop\delcampo\delcampo.13.JPG"/>
          <p:cNvPicPr/>
          <p:nvPr/>
        </p:nvPicPr>
        <p:blipFill>
          <a:blip r:embed="rId2"/>
          <a:srcRect/>
          <a:stretch>
            <a:fillRect/>
          </a:stretch>
        </p:blipFill>
        <p:spPr bwMode="auto">
          <a:xfrm>
            <a:off x="1137114" y="4150644"/>
            <a:ext cx="2491105" cy="1691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C:\Users\norikia\Desktop\delcampo\delcampo.15.JPG"/>
          <p:cNvPicPr>
            <a:picLocks noChangeAspect="1" noChangeArrowheads="1"/>
          </p:cNvPicPr>
          <p:nvPr/>
        </p:nvPicPr>
        <p:blipFill>
          <a:blip r:embed="rId3"/>
          <a:srcRect/>
          <a:stretch>
            <a:fillRect/>
          </a:stretch>
        </p:blipFill>
        <p:spPr bwMode="auto">
          <a:xfrm>
            <a:off x="4431543" y="3161964"/>
            <a:ext cx="3896259" cy="29289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descr="C:\Users\norikia\Desktop\delcampo\delcampo.19.JPG"/>
          <p:cNvPicPr>
            <a:picLocks noChangeAspect="1" noChangeArrowheads="1"/>
          </p:cNvPicPr>
          <p:nvPr/>
        </p:nvPicPr>
        <p:blipFill>
          <a:blip r:embed="rId4"/>
          <a:srcRect/>
          <a:stretch>
            <a:fillRect/>
          </a:stretch>
        </p:blipFill>
        <p:spPr bwMode="auto">
          <a:xfrm>
            <a:off x="9131123" y="4150645"/>
            <a:ext cx="2185116" cy="1691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682581" y="2657035"/>
            <a:ext cx="2002971" cy="373542"/>
          </a:xfrm>
          <a:prstGeom prst="rect">
            <a:avLst/>
          </a:prstGeom>
        </p:spPr>
        <p:txBody>
          <a:bodyPr wrap="square">
            <a:spAutoFit/>
          </a:bodyPr>
          <a:lstStyle/>
          <a:p>
            <a:r>
              <a:rPr lang="en-US" dirty="0">
                <a:solidFill>
                  <a:prstClr val="black"/>
                </a:solidFill>
                <a:cs typeface="B Nazanin" panose="00000400000000000000" pitchFamily="2" charset="-78"/>
              </a:rPr>
              <a:t>(www.pps.org)</a:t>
            </a:r>
            <a:endParaRPr lang="fa-IR" dirty="0">
              <a:solidFill>
                <a:prstClr val="black"/>
              </a:solidFill>
              <a:cs typeface="B Nazanin" panose="00000400000000000000" pitchFamily="2" charset="-78"/>
            </a:endParaRPr>
          </a:p>
        </p:txBody>
      </p:sp>
      <p:sp>
        <p:nvSpPr>
          <p:cNvPr id="8" name="TextBox 7"/>
          <p:cNvSpPr txBox="1"/>
          <p:nvPr/>
        </p:nvSpPr>
        <p:spPr>
          <a:xfrm>
            <a:off x="1101376" y="6090923"/>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9" name="TextBox 8"/>
          <p:cNvSpPr txBox="1"/>
          <p:nvPr/>
        </p:nvSpPr>
        <p:spPr>
          <a:xfrm>
            <a:off x="5073052" y="6090923"/>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10" name="TextBox 9"/>
          <p:cNvSpPr txBox="1"/>
          <p:nvPr/>
        </p:nvSpPr>
        <p:spPr>
          <a:xfrm>
            <a:off x="8639505" y="6090923"/>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Tree>
    <p:extLst>
      <p:ext uri="{BB962C8B-B14F-4D97-AF65-F5344CB8AC3E}">
        <p14:creationId xmlns:p14="http://schemas.microsoft.com/office/powerpoint/2010/main" val="396594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83811" y="395474"/>
            <a:ext cx="1738648" cy="461665"/>
          </a:xfrm>
          <a:prstGeom prst="rect">
            <a:avLst/>
          </a:prstGeom>
          <a:noFill/>
        </p:spPr>
        <p:txBody>
          <a:bodyPr wrap="square" rtlCol="0">
            <a:spAutoFit/>
          </a:bodyPr>
          <a:lstStyle/>
          <a:p>
            <a:r>
              <a:rPr lang="fa-IR" sz="2400" b="1" dirty="0">
                <a:solidFill>
                  <a:prstClr val="black"/>
                </a:solidFill>
                <a:cs typeface="B Nazanin" panose="00000400000000000000" pitchFamily="2" charset="-78"/>
              </a:rPr>
              <a:t>کف</a:t>
            </a:r>
            <a:endParaRPr lang="en-US" sz="2400" b="1" dirty="0">
              <a:solidFill>
                <a:prstClr val="black"/>
              </a:solidFill>
              <a:cs typeface="B Nazanin" panose="00000400000000000000" pitchFamily="2" charset="-78"/>
            </a:endParaRPr>
          </a:p>
        </p:txBody>
      </p:sp>
      <p:sp>
        <p:nvSpPr>
          <p:cNvPr id="3" name="TextBox 2"/>
          <p:cNvSpPr txBox="1"/>
          <p:nvPr/>
        </p:nvSpPr>
        <p:spPr>
          <a:xfrm>
            <a:off x="579551" y="888644"/>
            <a:ext cx="11333409" cy="1015663"/>
          </a:xfrm>
          <a:prstGeom prst="rect">
            <a:avLst/>
          </a:prstGeom>
          <a:noFill/>
        </p:spPr>
        <p:txBody>
          <a:bodyPr wrap="square" rtlCol="0">
            <a:spAutoFit/>
          </a:bodyPr>
          <a:lstStyle/>
          <a:p>
            <a:pPr algn="just"/>
            <a:r>
              <a:rPr lang="ar-SA" sz="2000" dirty="0">
                <a:solidFill>
                  <a:prstClr val="black"/>
                </a:solidFill>
                <a:cs typeface="B Nazanin" panose="00000400000000000000" pitchFamily="2" charset="-78"/>
              </a:rPr>
              <a:t>کف میدان توسط آجرهای قرمز رنگ با الگوی جناغی فرش شده که در مجموع با استفاده از سنگ تراورتن سفید بشکل اشعه های خورشید به 9 قسمت تقسیم بندی شده است.(به یاد 9 حکمران سیه نا که مابین سالهای 1299 تا 1235 بر شهر حکومت می کردند).این کفسازی صدفی شکل بطور ناخودآگاه چشم بیننده را به سمت تالار شهرداری و برج </a:t>
            </a:r>
            <a:r>
              <a:rPr lang="ar-SA" sz="2000" dirty="0">
                <a:solidFill>
                  <a:prstClr val="black"/>
                </a:solidFill>
                <a:cs typeface="B Nazanin" panose="00000400000000000000" pitchFamily="2" charset="-78"/>
              </a:rPr>
              <a:t>توره </a:t>
            </a:r>
            <a:r>
              <a:rPr lang="ar-SA" sz="2000" dirty="0">
                <a:solidFill>
                  <a:prstClr val="black"/>
                </a:solidFill>
                <a:cs typeface="B Nazanin" panose="00000400000000000000" pitchFamily="2" charset="-78"/>
              </a:rPr>
              <a:t>دل مانیا هدایت می کند. </a:t>
            </a:r>
            <a:endParaRPr lang="en-US" sz="2000" dirty="0">
              <a:solidFill>
                <a:prstClr val="black"/>
              </a:solidFill>
              <a:cs typeface="B Nazanin" panose="00000400000000000000" pitchFamily="2" charset="-78"/>
            </a:endParaRPr>
          </a:p>
        </p:txBody>
      </p:sp>
      <p:pic>
        <p:nvPicPr>
          <p:cNvPr id="4" name="Picture 3" descr="C:\Users\norikia\Desktop\delcampo\delcampo.paving.JPG"/>
          <p:cNvPicPr/>
          <p:nvPr/>
        </p:nvPicPr>
        <p:blipFill>
          <a:blip r:embed="rId2"/>
          <a:srcRect/>
          <a:stretch>
            <a:fillRect/>
          </a:stretch>
        </p:blipFill>
        <p:spPr bwMode="auto">
          <a:xfrm>
            <a:off x="779887" y="2151986"/>
            <a:ext cx="2427770" cy="1897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2" descr="C:\Users\norikia\Desktop\delcampo\delcampo.35.jpg"/>
          <p:cNvPicPr>
            <a:picLocks noChangeAspect="1" noChangeArrowheads="1"/>
          </p:cNvPicPr>
          <p:nvPr/>
        </p:nvPicPr>
        <p:blipFill>
          <a:blip r:embed="rId3"/>
          <a:srcRect/>
          <a:stretch>
            <a:fillRect/>
          </a:stretch>
        </p:blipFill>
        <p:spPr bwMode="auto">
          <a:xfrm>
            <a:off x="4388867" y="3100736"/>
            <a:ext cx="3714776" cy="25504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4920343" y="1904307"/>
            <a:ext cx="2497887" cy="646331"/>
          </a:xfrm>
          <a:prstGeom prst="rect">
            <a:avLst/>
          </a:prstGeom>
          <a:noFill/>
        </p:spPr>
        <p:txBody>
          <a:bodyPr wrap="square" rtlCol="0">
            <a:spAutoFit/>
          </a:bodyPr>
          <a:lstStyle/>
          <a:p>
            <a:pPr algn="l" rtl="0"/>
            <a:r>
              <a:rPr lang="en-US" dirty="0">
                <a:solidFill>
                  <a:prstClr val="black"/>
                </a:solidFill>
              </a:rPr>
              <a:t>(www.en.wikipedia.org</a:t>
            </a:r>
            <a:r>
              <a:rPr lang="en-US" dirty="0">
                <a:solidFill>
                  <a:prstClr val="black"/>
                </a:solidFill>
                <a:latin typeface="Tahoma" pitchFamily="34" charset="0"/>
                <a:ea typeface="Tahoma" pitchFamily="34" charset="0"/>
                <a:cs typeface="B Nazanin" panose="00000400000000000000" pitchFamily="2" charset="-78"/>
              </a:rPr>
              <a:t>)</a:t>
            </a:r>
            <a:endParaRPr lang="en-US" dirty="0">
              <a:solidFill>
                <a:prstClr val="black"/>
              </a:solidFill>
            </a:endParaRPr>
          </a:p>
          <a:p>
            <a:pPr algn="l" rtl="0"/>
            <a:endParaRPr lang="en-US" dirty="0">
              <a:solidFill>
                <a:prstClr val="black"/>
              </a:solidFill>
            </a:endParaRPr>
          </a:p>
        </p:txBody>
      </p:sp>
      <p:sp>
        <p:nvSpPr>
          <p:cNvPr id="8" name="TextBox 7"/>
          <p:cNvSpPr txBox="1"/>
          <p:nvPr/>
        </p:nvSpPr>
        <p:spPr>
          <a:xfrm>
            <a:off x="779887" y="4508866"/>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9" name="TextBox 8"/>
          <p:cNvSpPr txBox="1"/>
          <p:nvPr/>
        </p:nvSpPr>
        <p:spPr>
          <a:xfrm>
            <a:off x="9007368" y="4508866"/>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sp>
        <p:nvSpPr>
          <p:cNvPr id="10" name="TextBox 9"/>
          <p:cNvSpPr txBox="1"/>
          <p:nvPr/>
        </p:nvSpPr>
        <p:spPr>
          <a:xfrm>
            <a:off x="4920344" y="6061894"/>
            <a:ext cx="3168352" cy="646331"/>
          </a:xfrm>
          <a:prstGeom prst="rect">
            <a:avLst/>
          </a:prstGeom>
          <a:noFill/>
        </p:spPr>
        <p:txBody>
          <a:bodyPr wrap="square" rtlCol="0">
            <a:spAutoFit/>
          </a:bodyPr>
          <a:lstStyle/>
          <a:p>
            <a:pPr algn="l" rtl="0"/>
            <a:r>
              <a:rPr lang="en-US" dirty="0">
                <a:solidFill>
                  <a:prstClr val="black"/>
                </a:solidFill>
                <a:latin typeface="Tahoma" pitchFamily="34" charset="0"/>
                <a:ea typeface="Tahoma" pitchFamily="34" charset="0"/>
                <a:cs typeface="B Nazanin" panose="00000400000000000000" pitchFamily="2" charset="-78"/>
              </a:rPr>
              <a:t>(</a:t>
            </a:r>
            <a:r>
              <a:rPr lang="en-US" dirty="0">
                <a:solidFill>
                  <a:prstClr val="black"/>
                </a:solidFill>
              </a:rPr>
              <a:t>www.en.wikipedia.org</a:t>
            </a:r>
            <a:r>
              <a:rPr lang="en-US" dirty="0">
                <a:solidFill>
                  <a:prstClr val="black"/>
                </a:solidFill>
              </a:rPr>
              <a:t>)</a:t>
            </a:r>
          </a:p>
          <a:p>
            <a:pPr algn="l" rtl="0"/>
            <a:endParaRPr lang="en-US" dirty="0">
              <a:solidFill>
                <a:prstClr val="black"/>
              </a:solidFill>
            </a:endParaRPr>
          </a:p>
        </p:txBody>
      </p:sp>
      <p:pic>
        <p:nvPicPr>
          <p:cNvPr id="11" name="Picture 4" descr="C:\Users\norikia\Desktop\delcampo\S2p40675_Siena.jpg"/>
          <p:cNvPicPr>
            <a:picLocks noChangeAspect="1" noChangeArrowheads="1"/>
          </p:cNvPicPr>
          <p:nvPr/>
        </p:nvPicPr>
        <p:blipFill>
          <a:blip r:embed="rId4"/>
          <a:srcRect/>
          <a:stretch>
            <a:fillRect/>
          </a:stretch>
        </p:blipFill>
        <p:spPr bwMode="auto">
          <a:xfrm>
            <a:off x="8998859" y="2257836"/>
            <a:ext cx="2427769" cy="1897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3471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1104</Words>
  <Application>Microsoft Office PowerPoint</Application>
  <PresentationFormat>Widescreen</PresentationFormat>
  <Paragraphs>107</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2  Nazanin</vt:lpstr>
      <vt:lpstr>Arial</vt:lpstr>
      <vt:lpstr>B Homa</vt:lpstr>
      <vt:lpstr>B Nazanin</vt:lpstr>
      <vt:lpstr>Calibri</vt:lpstr>
      <vt:lpstr>Calibri Light</vt:lpstr>
      <vt:lpstr>Tahoma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2019-12-13T12:37:15Z</dcterms:created>
  <dcterms:modified xsi:type="dcterms:W3CDTF">2019-12-13T12:38:27Z</dcterms:modified>
</cp:coreProperties>
</file>