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826" autoAdjust="0"/>
    <p:restoredTop sz="94660"/>
  </p:normalViewPr>
  <p:slideViewPr>
    <p:cSldViewPr snapToGrid="0">
      <p:cViewPr varScale="1">
        <p:scale>
          <a:sx n="80" d="100"/>
          <a:sy n="80" d="100"/>
        </p:scale>
        <p:origin x="29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E7B842FE-01D0-4043-BC4B-48FB7BA5E5AF}" type="datetimeFigureOut">
              <a:rPr lang="fa-IR" smtClean="0"/>
              <a:t>16/04/1441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8D4B9E3-C67C-4653-8EE9-8DCBE14C60DC}" type="slidenum">
              <a:rPr lang="fa-IR" smtClean="0"/>
              <a:t>‹#›</a:t>
            </a:fld>
            <a:endParaRPr lang="fa-IR"/>
          </a:p>
        </p:txBody>
      </p:sp>
    </p:spTree>
    <p:extLst>
      <p:ext uri="{BB962C8B-B14F-4D97-AF65-F5344CB8AC3E}">
        <p14:creationId xmlns:p14="http://schemas.microsoft.com/office/powerpoint/2010/main" val="369280066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25DE13-F18D-4F13-B064-FFCBDA15EAAC}"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9718490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5" name="Footer Placeholder 4"/>
          <p:cNvSpPr>
            <a:spLocks noGrp="1"/>
          </p:cNvSpPr>
          <p:nvPr>
            <p:ph type="ftr" sz="quarter" idx="11"/>
          </p:nvPr>
        </p:nvSpPr>
        <p:spPr>
          <a:xfrm>
            <a:off x="1876424" y="5410201"/>
            <a:ext cx="5124886" cy="365125"/>
          </a:xfrm>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282127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43723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1749158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defTabSz="457200" rtl="0"/>
            <a:r>
              <a:rPr lang="en-US" sz="8000" dirty="0">
                <a:solidFill>
                  <a:prstClr val="white"/>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defTabSz="457200" rtl="0"/>
            <a:r>
              <a:rPr lang="en-US" sz="8000" dirty="0">
                <a:solidFill>
                  <a:prstClr val="white"/>
                </a:solidFill>
                <a:effectLst/>
              </a:rPr>
              <a:t>”</a:t>
            </a:r>
          </a:p>
        </p:txBody>
      </p:sp>
    </p:spTree>
    <p:extLst>
      <p:ext uri="{BB962C8B-B14F-4D97-AF65-F5344CB8AC3E}">
        <p14:creationId xmlns:p14="http://schemas.microsoft.com/office/powerpoint/2010/main" val="1601479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8739124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421904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354806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1530299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408839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507957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805639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96575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8" name="Footer Placeholder 7"/>
          <p:cNvSpPr>
            <a:spLocks noGrp="1"/>
          </p:cNvSpPr>
          <p:nvPr>
            <p:ph type="ftr" sz="quarter" idx="11"/>
          </p:nvPr>
        </p:nvSpPr>
        <p:spPr/>
        <p:txBody>
          <a:bodyPr/>
          <a:lstStyle/>
          <a:p>
            <a:endParaRPr lang="en-US" dirty="0">
              <a:solidFill>
                <a:prstClr val="white">
                  <a:tint val="75000"/>
                </a:prstClr>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850060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977308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3" name="Footer Placeholder 2"/>
          <p:cNvSpPr>
            <a:spLocks noGrp="1"/>
          </p:cNvSpPr>
          <p:nvPr>
            <p:ph type="ftr" sz="quarter" idx="11"/>
          </p:nvPr>
        </p:nvSpPr>
        <p:spPr/>
        <p:txBody>
          <a:bodyPr/>
          <a:lstStyle/>
          <a:p>
            <a:endParaRPr lang="en-US" dirty="0">
              <a:solidFill>
                <a:prstClr val="white">
                  <a:tint val="75000"/>
                </a:prstClr>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82017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971828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white">
                    <a:tint val="75000"/>
                  </a:prstClr>
                </a:solidFill>
              </a:rPr>
              <a:pPr/>
              <a:t>12/13/2019</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147728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defTabSz="457200" rtl="0"/>
            <a:fld id="{48A87A34-81AB-432B-8DAE-1953F412C126}" type="datetimeFigureOut">
              <a:rPr lang="en-US" smtClean="0">
                <a:solidFill>
                  <a:prstClr val="white">
                    <a:tint val="75000"/>
                  </a:prstClr>
                </a:solidFill>
              </a:rPr>
              <a:pPr defTabSz="457200" rtl="0"/>
              <a:t>12/13/2019</a:t>
            </a:fld>
            <a:endParaRPr lang="en-US" dirty="0">
              <a:solidFill>
                <a:prstClr val="white">
                  <a:tint val="75000"/>
                </a:prstClr>
              </a:solidFill>
            </a:endParaRPr>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pPr defTabSz="457200" rtl="0"/>
            <a:endParaRPr lang="en-US" dirty="0">
              <a:solidFill>
                <a:prstClr val="white">
                  <a:tint val="75000"/>
                </a:prstClr>
              </a:solidFill>
            </a:endParaRPr>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defTabSz="457200" rtl="0"/>
            <a:fld id="{6D22F896-40B5-4ADD-8801-0D06FADFA095}" type="slidenum">
              <a:rPr lang="en-US" smtClean="0">
                <a:solidFill>
                  <a:prstClr val="white">
                    <a:tint val="75000"/>
                  </a:prstClr>
                </a:solidFill>
              </a:rPr>
              <a:pPr defTabSz="457200" rtl="0"/>
              <a:t>‹#›</a:t>
            </a:fld>
            <a:endParaRPr lang="en-US" dirty="0">
              <a:solidFill>
                <a:prstClr val="white">
                  <a:tint val="75000"/>
                </a:prstClr>
              </a:solidFill>
            </a:endParaRPr>
          </a:p>
        </p:txBody>
      </p:sp>
    </p:spTree>
    <p:extLst>
      <p:ext uri="{BB962C8B-B14F-4D97-AF65-F5344CB8AC3E}">
        <p14:creationId xmlns:p14="http://schemas.microsoft.com/office/powerpoint/2010/main" val="317192381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6180" y="2306336"/>
            <a:ext cx="9001462" cy="1372070"/>
          </a:xfrm>
        </p:spPr>
        <p:txBody>
          <a:bodyPr/>
          <a:lstStyle/>
          <a:p>
            <a:r>
              <a:rPr lang="fa-IR" dirty="0" smtClean="0">
                <a:cs typeface="B Homa" panose="00000400000000000000" pitchFamily="2" charset="-78"/>
              </a:rPr>
              <a:t>معرفی و بررسی پروژه باربیکان لندن</a:t>
            </a:r>
            <a:endParaRPr lang="en-US" dirty="0">
              <a:cs typeface="B Homa" panose="00000400000000000000" pitchFamily="2" charset="-78"/>
            </a:endParaRPr>
          </a:p>
        </p:txBody>
      </p:sp>
    </p:spTree>
    <p:extLst>
      <p:ext uri="{BB962C8B-B14F-4D97-AF65-F5344CB8AC3E}">
        <p14:creationId xmlns:p14="http://schemas.microsoft.com/office/powerpoint/2010/main" val="11715139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95" y="991673"/>
            <a:ext cx="10353762" cy="4799527"/>
          </a:xfrm>
        </p:spPr>
        <p:txBody>
          <a:bodyPr>
            <a:normAutofit fontScale="92500" lnSpcReduction="10000"/>
          </a:bodyPr>
          <a:lstStyle/>
          <a:p>
            <a:pPr marL="0" indent="0" algn="r" rtl="1">
              <a:buNone/>
            </a:pPr>
            <a:endParaRPr lang="fa-IR" sz="2400" dirty="0" smtClean="0">
              <a:cs typeface="B Homa" panose="00000400000000000000" pitchFamily="2" charset="-78"/>
            </a:endParaRPr>
          </a:p>
          <a:p>
            <a:pPr marL="0" indent="0" algn="r" rtl="1">
              <a:buNone/>
            </a:pPr>
            <a:endParaRPr lang="fa-IR" sz="2400" dirty="0">
              <a:cs typeface="B Homa" panose="00000400000000000000" pitchFamily="2" charset="-78"/>
            </a:endParaRPr>
          </a:p>
          <a:p>
            <a:pPr marL="0" indent="0" algn="r" rtl="1">
              <a:buNone/>
            </a:pPr>
            <a:endParaRPr lang="fa-IR" sz="2400" dirty="0" smtClean="0">
              <a:cs typeface="B Homa" panose="00000400000000000000" pitchFamily="2" charset="-78"/>
            </a:endParaRPr>
          </a:p>
          <a:p>
            <a:pPr algn="r" rtl="1">
              <a:buFont typeface="Wingdings" panose="05000000000000000000" pitchFamily="2" charset="2"/>
              <a:buChar char="ü"/>
            </a:pPr>
            <a:r>
              <a:rPr lang="fa-IR" sz="2400" dirty="0" smtClean="0">
                <a:cs typeface="B Homa" panose="00000400000000000000" pitchFamily="2" charset="-78"/>
              </a:rPr>
              <a:t>2113 واحد آپارتمانی</a:t>
            </a:r>
          </a:p>
          <a:p>
            <a:pPr algn="r" rtl="1">
              <a:buFont typeface="Wingdings" panose="05000000000000000000" pitchFamily="2" charset="2"/>
              <a:buChar char="ü"/>
            </a:pPr>
            <a:r>
              <a:rPr lang="fa-IR" sz="2400" dirty="0" smtClean="0">
                <a:cs typeface="B Homa" panose="00000400000000000000" pitchFamily="2" charset="-78"/>
              </a:rPr>
              <a:t>خانه های مستقل دو طبقه و خانه های تراس دار</a:t>
            </a:r>
          </a:p>
          <a:p>
            <a:pPr algn="r" rtl="1">
              <a:buFont typeface="Wingdings" panose="05000000000000000000" pitchFamily="2" charset="2"/>
              <a:buChar char="ü"/>
            </a:pPr>
            <a:r>
              <a:rPr lang="fa-IR" sz="2400" dirty="0" smtClean="0">
                <a:cs typeface="B Homa" panose="00000400000000000000" pitchFamily="2" charset="-78"/>
              </a:rPr>
              <a:t>دانشکده گیلد هال موسیقی و تئاتر</a:t>
            </a:r>
          </a:p>
          <a:p>
            <a:pPr algn="r" rtl="1">
              <a:buFont typeface="Wingdings" panose="05000000000000000000" pitchFamily="2" charset="2"/>
              <a:buChar char="ü"/>
            </a:pPr>
            <a:r>
              <a:rPr lang="fa-IR" sz="2400" dirty="0" smtClean="0">
                <a:cs typeface="B Homa" panose="00000400000000000000" pitchFamily="2" charset="-78"/>
              </a:rPr>
              <a:t>دانشکده دختران شهر لندن</a:t>
            </a:r>
          </a:p>
          <a:p>
            <a:pPr algn="r" rtl="1">
              <a:buFont typeface="Wingdings" panose="05000000000000000000" pitchFamily="2" charset="2"/>
              <a:buChar char="ü"/>
            </a:pPr>
            <a:r>
              <a:rPr lang="fa-IR" sz="2400" dirty="0" smtClean="0">
                <a:cs typeface="B Homa" panose="00000400000000000000" pitchFamily="2" charset="-78"/>
              </a:rPr>
              <a:t>آتش نشانی،حیاط کرونر،محل نگهداری مرده ها قبل از مراسم،دو هتل،تعدادی مغازه،رستوران و کافه و تسهیلات ورزشی</a:t>
            </a:r>
          </a:p>
          <a:p>
            <a:pPr algn="r" rtl="1">
              <a:buFont typeface="Wingdings" panose="05000000000000000000" pitchFamily="2" charset="2"/>
              <a:buChar char="ü"/>
            </a:pPr>
            <a:r>
              <a:rPr lang="fa-IR" sz="2400" dirty="0" smtClean="0">
                <a:cs typeface="B Homa" panose="00000400000000000000" pitchFamily="2" charset="-78"/>
              </a:rPr>
              <a:t>پارکینگ،دفع مواد زائد و فاضلاب همه در یک واحد</a:t>
            </a:r>
            <a:endParaRPr lang="fa-IR" sz="2400" dirty="0">
              <a:cs typeface="B Homa" panose="00000400000000000000" pitchFamily="2" charset="-78"/>
            </a:endParaRPr>
          </a:p>
        </p:txBody>
      </p:sp>
      <p:sp>
        <p:nvSpPr>
          <p:cNvPr id="2" name="Pentagon 1"/>
          <p:cNvSpPr/>
          <p:nvPr/>
        </p:nvSpPr>
        <p:spPr>
          <a:xfrm rot="10800000">
            <a:off x="9528909" y="835601"/>
            <a:ext cx="1738648" cy="772732"/>
          </a:xfrm>
          <a:prstGeom prst="homePlate">
            <a:avLst/>
          </a:prstGeom>
          <a:noFill/>
          <a:ln>
            <a:solidFill>
              <a:schemeClr val="tx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sp>
        <p:nvSpPr>
          <p:cNvPr id="4" name="TextBox 3"/>
          <p:cNvSpPr txBox="1"/>
          <p:nvPr/>
        </p:nvSpPr>
        <p:spPr>
          <a:xfrm>
            <a:off x="9760729" y="835601"/>
            <a:ext cx="1506828" cy="830997"/>
          </a:xfrm>
          <a:prstGeom prst="rect">
            <a:avLst/>
          </a:prstGeom>
          <a:noFill/>
        </p:spPr>
        <p:txBody>
          <a:bodyPr wrap="square" rtlCol="0">
            <a:spAutoFit/>
          </a:bodyPr>
          <a:lstStyle/>
          <a:p>
            <a:pPr algn="ctr" defTabSz="457200" rtl="0"/>
            <a:r>
              <a:rPr lang="fa-IR" sz="2400" dirty="0">
                <a:cs typeface="B Homa" panose="00000400000000000000" pitchFamily="2" charset="-78"/>
              </a:rPr>
              <a:t>نمونه اجرا شده</a:t>
            </a:r>
            <a:endParaRPr lang="en-US" sz="2400" dirty="0">
              <a:cs typeface="B Homa" panose="00000400000000000000" pitchFamily="2" charset="-78"/>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864" y="628805"/>
            <a:ext cx="4701357" cy="3681486"/>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054" y="154546"/>
            <a:ext cx="6023019" cy="45172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674" y="140593"/>
            <a:ext cx="5994399" cy="4495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6876579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95" y="991673"/>
            <a:ext cx="10353762" cy="4799527"/>
          </a:xfrm>
        </p:spPr>
        <p:txBody>
          <a:bodyPr>
            <a:noAutofit/>
          </a:bodyPr>
          <a:lstStyle/>
          <a:p>
            <a:pPr marL="0" indent="0" algn="r" rtl="1">
              <a:buClr>
                <a:srgbClr val="FFFF00"/>
              </a:buClr>
              <a:buNone/>
            </a:pPr>
            <a:r>
              <a:rPr lang="fa-IR" sz="2800" b="1" dirty="0" smtClean="0">
                <a:solidFill>
                  <a:schemeClr val="accent2">
                    <a:lumMod val="40000"/>
                    <a:lumOff val="60000"/>
                  </a:schemeClr>
                </a:solidFill>
                <a:cs typeface="B Homa" panose="00000400000000000000" pitchFamily="2" charset="-78"/>
              </a:rPr>
              <a:t>  باربیکان </a:t>
            </a:r>
            <a:r>
              <a:rPr lang="fa-IR" sz="2800" b="1" dirty="0">
                <a:solidFill>
                  <a:schemeClr val="accent2">
                    <a:lumMod val="40000"/>
                    <a:lumOff val="60000"/>
                  </a:schemeClr>
                </a:solidFill>
                <a:cs typeface="B Homa" panose="00000400000000000000" pitchFamily="2" charset="-78"/>
              </a:rPr>
              <a:t>از دید </a:t>
            </a:r>
            <a:r>
              <a:rPr lang="fa-IR" sz="2800" b="1" dirty="0" smtClean="0">
                <a:solidFill>
                  <a:schemeClr val="accent2">
                    <a:lumMod val="40000"/>
                    <a:lumOff val="60000"/>
                  </a:schemeClr>
                </a:solidFill>
                <a:cs typeface="B Homa" panose="00000400000000000000" pitchFamily="2" charset="-78"/>
              </a:rPr>
              <a:t>امروز</a:t>
            </a:r>
            <a:endParaRPr lang="fa-IR" sz="2800" b="1" dirty="0">
              <a:solidFill>
                <a:schemeClr val="accent2">
                  <a:lumMod val="40000"/>
                  <a:lumOff val="60000"/>
                </a:schemeClr>
              </a:solidFill>
              <a:cs typeface="B Homa" panose="00000400000000000000" pitchFamily="2" charset="-78"/>
            </a:endParaRPr>
          </a:p>
          <a:p>
            <a:pPr algn="r" rtl="1">
              <a:buClr>
                <a:schemeClr val="tx1"/>
              </a:buClr>
              <a:buFont typeface="Wingdings" pitchFamily="2" charset="2"/>
              <a:buChar char="ü"/>
            </a:pPr>
            <a:r>
              <a:rPr lang="fa-IR" sz="2400" b="1" dirty="0">
                <a:cs typeface="B Homa" panose="00000400000000000000" pitchFamily="2" charset="-78"/>
              </a:rPr>
              <a:t>امروزه پروژه تا حدودی برای بازدیدکنندگان ناخوش آیند است.</a:t>
            </a:r>
          </a:p>
          <a:p>
            <a:pPr algn="r" rtl="1">
              <a:buClr>
                <a:schemeClr val="tx1"/>
              </a:buClr>
              <a:buFont typeface="Wingdings" pitchFamily="2" charset="2"/>
              <a:buChar char="ü"/>
            </a:pPr>
            <a:r>
              <a:rPr lang="fa-IR" sz="2400" b="1" dirty="0">
                <a:cs typeface="B Homa" panose="00000400000000000000" pitchFamily="2" charset="-78"/>
              </a:rPr>
              <a:t>   راهیابی در آن به سهولت انجام نمی گیرد.</a:t>
            </a:r>
          </a:p>
          <a:p>
            <a:pPr algn="r" rtl="1">
              <a:buClr>
                <a:schemeClr val="tx1"/>
              </a:buClr>
              <a:buFont typeface="Wingdings" pitchFamily="2" charset="2"/>
              <a:buChar char="ü"/>
            </a:pPr>
            <a:r>
              <a:rPr lang="fa-IR" sz="2400" b="1" dirty="0">
                <a:cs typeface="B Homa" panose="00000400000000000000" pitchFamily="2" charset="-78"/>
              </a:rPr>
              <a:t>پروژه </a:t>
            </a:r>
            <a:r>
              <a:rPr lang="fa-IR" sz="2400" b="1" dirty="0" smtClean="0">
                <a:cs typeface="B Homa" panose="00000400000000000000" pitchFamily="2" charset="-78"/>
              </a:rPr>
              <a:t>باربیکان در سال </a:t>
            </a:r>
            <a:r>
              <a:rPr lang="fa-IR" sz="2400" b="1" dirty="0">
                <a:cs typeface="B Homa" panose="00000400000000000000" pitchFamily="2" charset="-78"/>
              </a:rPr>
              <a:t>2001 در فهرست میراث قرار گرفت.</a:t>
            </a:r>
          </a:p>
          <a:p>
            <a:pPr algn="r" rtl="1">
              <a:buClr>
                <a:schemeClr val="tx1"/>
              </a:buClr>
              <a:buFont typeface="Wingdings" pitchFamily="2" charset="2"/>
              <a:buChar char="ü"/>
            </a:pPr>
            <a:r>
              <a:rPr lang="fa-IR" sz="2400" b="1" dirty="0">
                <a:cs typeface="B Homa" panose="00000400000000000000" pitchFamily="2" charset="-78"/>
              </a:rPr>
              <a:t>جزئیات منظر سازی و توجه به تزئینات </a:t>
            </a:r>
            <a:r>
              <a:rPr lang="fa-IR" sz="2400" b="1" dirty="0" smtClean="0">
                <a:cs typeface="B Homa" panose="00000400000000000000" pitchFamily="2" charset="-78"/>
              </a:rPr>
              <a:t>ساختمانی </a:t>
            </a:r>
            <a:r>
              <a:rPr lang="fa-IR" sz="2400" b="1" dirty="0">
                <a:cs typeface="B Homa" panose="00000400000000000000" pitchFamily="2" charset="-78"/>
              </a:rPr>
              <a:t>و توجه به تزئینات ساختمانی حداقل بخشی از جنبه های منفی بالا را جبران کرده است.</a:t>
            </a:r>
          </a:p>
          <a:p>
            <a:pPr algn="r" rtl="1">
              <a:buClr>
                <a:schemeClr val="tx1"/>
              </a:buClr>
              <a:buFont typeface="Wingdings" pitchFamily="2" charset="2"/>
              <a:buChar char="ü"/>
            </a:pPr>
            <a:r>
              <a:rPr lang="fa-IR" sz="2400" b="1" dirty="0">
                <a:cs typeface="B Homa" panose="00000400000000000000" pitchFamily="2" charset="-78"/>
              </a:rPr>
              <a:t>فضاهای منحصر به فرد و خیره کننده ی این املاک باعث شده که این منطقه  به عنوان محل برگزاری بین المللی بسیاری از رخدادهای هنری با چشم انداز شهری شناخته شود.که آن را به یکی از مهمترین دستاورد های قرن 20 تبدیل کرده است.</a:t>
            </a:r>
          </a:p>
          <a:p>
            <a:pPr algn="r" rtl="1"/>
            <a:endParaRPr lang="en-US" sz="2400" dirty="0">
              <a:cs typeface="B Homa" panose="00000400000000000000" pitchFamily="2" charset="-78"/>
            </a:endParaRPr>
          </a:p>
        </p:txBody>
      </p:sp>
    </p:spTree>
    <p:extLst>
      <p:ext uri="{BB962C8B-B14F-4D97-AF65-F5344CB8AC3E}">
        <p14:creationId xmlns:p14="http://schemas.microsoft.com/office/powerpoint/2010/main" val="36794522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9248" y="1258937"/>
            <a:ext cx="10353762" cy="3695136"/>
          </a:xfrm>
        </p:spPr>
        <p:txBody>
          <a:bodyPr>
            <a:normAutofit/>
          </a:bodyPr>
          <a:lstStyle/>
          <a:p>
            <a:pPr algn="r" rtl="1"/>
            <a:r>
              <a:rPr lang="fa-IR" sz="2400" dirty="0" smtClean="0">
                <a:solidFill>
                  <a:schemeClr val="tx1">
                    <a:lumMod val="85000"/>
                  </a:schemeClr>
                </a:solidFill>
                <a:effectLst>
                  <a:outerShdw blurRad="38100" dist="38100" dir="2700000" algn="tl">
                    <a:srgbClr val="000000">
                      <a:alpha val="43137"/>
                    </a:srgbClr>
                  </a:outerShdw>
                </a:effectLst>
                <a:cs typeface="B Homa" panose="00000400000000000000" pitchFamily="2" charset="-78"/>
              </a:rPr>
              <a:t>لنگ،جان،1391،حسین </a:t>
            </a:r>
            <a:r>
              <a:rPr lang="fa-IR" sz="2400" dirty="0" smtClean="0">
                <a:solidFill>
                  <a:schemeClr val="tx1">
                    <a:lumMod val="85000"/>
                  </a:schemeClr>
                </a:solidFill>
                <a:effectLst>
                  <a:outerShdw blurRad="38100" dist="38100" dir="2700000" algn="tl">
                    <a:srgbClr val="000000">
                      <a:alpha val="43137"/>
                    </a:srgbClr>
                  </a:outerShdw>
                </a:effectLst>
                <a:cs typeface="B Homa" panose="00000400000000000000" pitchFamily="2" charset="-78"/>
              </a:rPr>
              <a:t>بحرینی،طراحی شهری</a:t>
            </a:r>
          </a:p>
          <a:p>
            <a:pPr algn="r" rtl="1"/>
            <a:r>
              <a:rPr lang="en-US" sz="2400" dirty="0" smtClean="0">
                <a:solidFill>
                  <a:schemeClr val="tx1">
                    <a:lumMod val="85000"/>
                  </a:schemeClr>
                </a:solidFill>
                <a:effectLst>
                  <a:outerShdw blurRad="38100" dist="38100" dir="2700000" algn="tl">
                    <a:srgbClr val="000000">
                      <a:alpha val="43137"/>
                    </a:srgbClr>
                  </a:outerShdw>
                </a:effectLst>
                <a:cs typeface="B Homa" panose="00000400000000000000" pitchFamily="2" charset="-78"/>
              </a:rPr>
              <a:t>En.Wikipedia.org</a:t>
            </a:r>
          </a:p>
          <a:p>
            <a:pPr algn="r" rtl="1">
              <a:lnSpc>
                <a:spcPct val="150000"/>
              </a:lnSpc>
            </a:pPr>
            <a:r>
              <a:rPr lang="en-US" sz="2400" dirty="0" smtClean="0">
                <a:solidFill>
                  <a:schemeClr val="tx1">
                    <a:lumMod val="85000"/>
                  </a:schemeClr>
                </a:solidFill>
                <a:effectLst>
                  <a:outerShdw blurRad="38100" dist="38100" dir="2700000" algn="tl">
                    <a:srgbClr val="000000">
                      <a:alpha val="43137"/>
                    </a:srgbClr>
                  </a:outerShdw>
                </a:effectLst>
                <a:cs typeface="B Homa" panose="00000400000000000000" pitchFamily="2" charset="-78"/>
              </a:rPr>
              <a:t>Planetwar.com</a:t>
            </a:r>
            <a:endParaRPr lang="fa-IR" sz="2400" dirty="0">
              <a:solidFill>
                <a:schemeClr val="tx1">
                  <a:lumMod val="85000"/>
                </a:schemeClr>
              </a:solidFill>
              <a:effectLst>
                <a:outerShdw blurRad="38100" dist="38100" dir="2700000" algn="tl">
                  <a:srgbClr val="000000">
                    <a:alpha val="43137"/>
                  </a:srgbClr>
                </a:outerShdw>
              </a:effectLst>
              <a:cs typeface="B Homa" panose="00000400000000000000" pitchFamily="2" charset="-78"/>
            </a:endParaRPr>
          </a:p>
          <a:p>
            <a:pPr algn="r" rtl="1">
              <a:lnSpc>
                <a:spcPct val="150000"/>
              </a:lnSpc>
            </a:pPr>
            <a:r>
              <a:rPr lang="en-US" sz="2400" dirty="0" smtClean="0">
                <a:solidFill>
                  <a:schemeClr val="tx1">
                    <a:lumMod val="85000"/>
                  </a:schemeClr>
                </a:solidFill>
                <a:effectLst>
                  <a:outerShdw blurRad="38100" dist="38100" dir="2700000" algn="tl">
                    <a:srgbClr val="000000">
                      <a:alpha val="43137"/>
                    </a:srgbClr>
                  </a:outerShdw>
                </a:effectLst>
                <a:cs typeface="B Homa" panose="00000400000000000000" pitchFamily="2" charset="-78"/>
              </a:rPr>
              <a:t>Barbican.org</a:t>
            </a:r>
            <a:endParaRPr lang="en-US" sz="2400" dirty="0">
              <a:solidFill>
                <a:schemeClr val="tx1">
                  <a:lumMod val="85000"/>
                </a:schemeClr>
              </a:solidFill>
              <a:effectLst>
                <a:outerShdw blurRad="38100" dist="38100" dir="2700000" algn="tl">
                  <a:srgbClr val="000000">
                    <a:alpha val="43137"/>
                  </a:srgbClr>
                </a:outerShdw>
              </a:effectLst>
              <a:cs typeface="B Homa" panose="00000400000000000000" pitchFamily="2" charset="-78"/>
            </a:endParaRPr>
          </a:p>
        </p:txBody>
      </p:sp>
      <p:sp>
        <p:nvSpPr>
          <p:cNvPr id="2" name="Rectangle 1"/>
          <p:cNvSpPr/>
          <p:nvPr/>
        </p:nvSpPr>
        <p:spPr>
          <a:xfrm>
            <a:off x="10495871" y="164250"/>
            <a:ext cx="989373" cy="584775"/>
          </a:xfrm>
          <a:prstGeom prst="rect">
            <a:avLst/>
          </a:prstGeom>
        </p:spPr>
        <p:txBody>
          <a:bodyPr wrap="none">
            <a:spAutoFit/>
          </a:bodyPr>
          <a:lstStyle/>
          <a:p>
            <a:r>
              <a:rPr lang="fa-IR" sz="3200" dirty="0" smtClean="0">
                <a:effectLst>
                  <a:outerShdw blurRad="38100" dist="38100" dir="2700000" algn="tl">
                    <a:srgbClr val="000000">
                      <a:alpha val="43137"/>
                    </a:srgbClr>
                  </a:outerShdw>
                </a:effectLst>
                <a:cs typeface="B Homa" panose="00000400000000000000" pitchFamily="2" charset="-78"/>
              </a:rPr>
              <a:t>منابع</a:t>
            </a:r>
            <a:endParaRPr lang="fa-IR" sz="3200" dirty="0" smtClean="0">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19455138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8190" y="1065754"/>
            <a:ext cx="10353762" cy="3313063"/>
          </a:xfrm>
        </p:spPr>
        <p:txBody>
          <a:bodyPr>
            <a:normAutofit fontScale="92500" lnSpcReduction="10000"/>
          </a:bodyPr>
          <a:lstStyle/>
          <a:p>
            <a:pPr algn="r" rtl="1"/>
            <a:r>
              <a:rPr lang="fa-IR" sz="2400" dirty="0" smtClean="0">
                <a:effectLst/>
                <a:cs typeface="B Homa" panose="00000400000000000000" pitchFamily="2" charset="-78"/>
              </a:rPr>
              <a:t>پروژه باربیکان در یک زمین 25 هکتاری در گوشه ی شمال غربی شهر لندن قرار گرفته است.</a:t>
            </a:r>
          </a:p>
          <a:p>
            <a:pPr algn="r" rtl="1"/>
            <a:r>
              <a:rPr lang="fa-IR" sz="2400" dirty="0" smtClean="0">
                <a:effectLst/>
                <a:cs typeface="B Homa" panose="00000400000000000000" pitchFamily="2" charset="-78"/>
              </a:rPr>
              <a:t>این مکان در خلال جنگ جهانی دوم به طور کامل تخریب شد.بنابراین می توان آن را یک پروژه بازسازی شهری دانست.</a:t>
            </a:r>
          </a:p>
          <a:p>
            <a:pPr algn="r" rtl="1"/>
            <a:r>
              <a:rPr lang="fa-IR" sz="2400" dirty="0" smtClean="0">
                <a:effectLst/>
                <a:cs typeface="B Homa" panose="00000400000000000000" pitchFamily="2" charset="-78"/>
              </a:rPr>
              <a:t>این پروژه از سه قسمت تشکیل شده: </a:t>
            </a:r>
          </a:p>
          <a:p>
            <a:pPr algn="r" rtl="1">
              <a:buFont typeface="Courier New" panose="02070309020205020404" pitchFamily="49" charset="0"/>
              <a:buChar char="o"/>
            </a:pPr>
            <a:r>
              <a:rPr lang="fa-IR" sz="2400" dirty="0" smtClean="0">
                <a:effectLst/>
                <a:cs typeface="B Homa" panose="00000400000000000000" pitchFamily="2" charset="-78"/>
              </a:rPr>
              <a:t>یک زمین 5 هکتاری برای طرح گلدن لین</a:t>
            </a:r>
          </a:p>
          <a:p>
            <a:pPr algn="r" rtl="1">
              <a:buFont typeface="Courier New" panose="02070309020205020404" pitchFamily="49" charset="0"/>
              <a:buChar char="o"/>
            </a:pPr>
            <a:r>
              <a:rPr lang="fa-IR" sz="2400" dirty="0" smtClean="0">
                <a:effectLst/>
                <a:cs typeface="B Homa" panose="00000400000000000000" pitchFamily="2" charset="-78"/>
              </a:rPr>
              <a:t>یک بخش جنوبی به وسعت 4 هکتار</a:t>
            </a:r>
          </a:p>
          <a:p>
            <a:pPr algn="r" rtl="1">
              <a:buFont typeface="Courier New" panose="02070309020205020404" pitchFamily="49" charset="0"/>
              <a:buChar char="o"/>
            </a:pPr>
            <a:r>
              <a:rPr lang="fa-IR" sz="2400" dirty="0" smtClean="0">
                <a:effectLst/>
                <a:cs typeface="B Homa" panose="00000400000000000000" pitchFamily="2" charset="-78"/>
              </a:rPr>
              <a:t>یک بخش مرکزی به وسعت 10 هکتار</a:t>
            </a:r>
          </a:p>
          <a:p>
            <a:pPr marL="0" indent="0" algn="r" rtl="1">
              <a:buNone/>
            </a:pPr>
            <a:endParaRPr lang="fa-IR" sz="2400" dirty="0" smtClean="0">
              <a:effectLst/>
              <a:cs typeface="B Homa" panose="00000400000000000000" pitchFamily="2" charset="-78"/>
            </a:endParaRPr>
          </a:p>
          <a:p>
            <a:pPr algn="r" rtl="1"/>
            <a:endParaRPr lang="en-US" sz="2400" dirty="0">
              <a:effectLst/>
              <a:cs typeface="B Homa" panose="00000400000000000000" pitchFamily="2" charset="-78"/>
            </a:endParaRPr>
          </a:p>
        </p:txBody>
      </p:sp>
      <p:sp>
        <p:nvSpPr>
          <p:cNvPr id="5" name="TextBox 4"/>
          <p:cNvSpPr txBox="1"/>
          <p:nvPr/>
        </p:nvSpPr>
        <p:spPr>
          <a:xfrm>
            <a:off x="4314424" y="4353060"/>
            <a:ext cx="7031864" cy="1200329"/>
          </a:xfrm>
          <a:prstGeom prst="rect">
            <a:avLst/>
          </a:prstGeom>
          <a:noFill/>
        </p:spPr>
        <p:txBody>
          <a:bodyPr wrap="square" rtlCol="0">
            <a:spAutoFit/>
          </a:bodyPr>
          <a:lstStyle/>
          <a:p>
            <a:pPr marL="285750" indent="-285750" defTabSz="457200">
              <a:buFont typeface="Arial" panose="020B0604020202020204" pitchFamily="34" charset="0"/>
              <a:buChar char="•"/>
            </a:pPr>
            <a:r>
              <a:rPr lang="fa-IR" sz="2400" dirty="0">
                <a:solidFill>
                  <a:prstClr val="white"/>
                </a:solidFill>
                <a:cs typeface="B Homa" panose="00000400000000000000" pitchFamily="2" charset="-78"/>
              </a:rPr>
              <a:t>بخش مرکزی که دارای کاربری مختلط ولی بیشتر مجتمع های مسکونی است و توسط چامبرلین،پاول و بن در سال 1959 طراحی شد،نمونه ای است از  یک پروژه طراحی شهری </a:t>
            </a:r>
            <a:r>
              <a:rPr lang="fa-IR" sz="2400" dirty="0">
                <a:solidFill>
                  <a:prstClr val="white"/>
                </a:solidFill>
                <a:cs typeface="B Homa" panose="00000400000000000000" pitchFamily="2" charset="-78"/>
              </a:rPr>
              <a:t>کامل</a:t>
            </a:r>
            <a:endParaRPr lang="fa-IR" sz="2400" dirty="0">
              <a:solidFill>
                <a:prstClr val="white"/>
              </a:solidFill>
              <a:cs typeface="B Homa" panose="00000400000000000000" pitchFamily="2"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324" y="2998656"/>
            <a:ext cx="4270465" cy="2993434"/>
          </a:xfrm>
          <a:prstGeom prst="rect">
            <a:avLst/>
          </a:prstGeom>
          <a:ln w="88900" cap="sq" cmpd="thickThin">
            <a:solidFill>
              <a:srgbClr val="000000"/>
            </a:solidFill>
            <a:prstDash val="solid"/>
            <a:miter lim="800000"/>
          </a:ln>
          <a:effectLst>
            <a:innerShdw blurRad="76200">
              <a:srgbClr val="000000"/>
            </a:innerShdw>
          </a:effec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832" y="381000"/>
            <a:ext cx="3251200" cy="2438400"/>
          </a:xfrm>
          <a:prstGeom prst="rect">
            <a:avLst/>
          </a:prstGeom>
          <a:ln>
            <a:noFill/>
          </a:ln>
          <a:effectLst>
            <a:softEdge rad="112500"/>
          </a:effectLst>
        </p:spPr>
      </p:pic>
    </p:spTree>
    <p:extLst>
      <p:ext uri="{BB962C8B-B14F-4D97-AF65-F5344CB8AC3E}">
        <p14:creationId xmlns:p14="http://schemas.microsoft.com/office/powerpoint/2010/main" val="3182274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1000" fill="hold"/>
                                        <p:tgtEl>
                                          <p:spTgt spid="2"/>
                                        </p:tgtEl>
                                        <p:attrNameLst>
                                          <p:attrName>ppt_w</p:attrName>
                                        </p:attrNameLst>
                                      </p:cBhvr>
                                      <p:tavLst>
                                        <p:tav tm="0">
                                          <p:val>
                                            <p:fltVal val="0"/>
                                          </p:val>
                                        </p:tav>
                                        <p:tav tm="100000">
                                          <p:val>
                                            <p:strVal val="#ppt_w"/>
                                          </p:val>
                                        </p:tav>
                                      </p:tavLst>
                                    </p:anim>
                                    <p:anim calcmode="lin" valueType="num">
                                      <p:cBhvr>
                                        <p:cTn id="32" dur="1000" fill="hold"/>
                                        <p:tgtEl>
                                          <p:spTgt spid="2"/>
                                        </p:tgtEl>
                                        <p:attrNameLst>
                                          <p:attrName>ppt_h</p:attrName>
                                        </p:attrNameLst>
                                      </p:cBhvr>
                                      <p:tavLst>
                                        <p:tav tm="0">
                                          <p:val>
                                            <p:fltVal val="0"/>
                                          </p:val>
                                        </p:tav>
                                        <p:tav tm="100000">
                                          <p:val>
                                            <p:strVal val="#ppt_h"/>
                                          </p:val>
                                        </p:tav>
                                      </p:tavLst>
                                    </p:anim>
                                    <p:anim calcmode="lin" valueType="num">
                                      <p:cBhvr>
                                        <p:cTn id="33" dur="1000" fill="hold"/>
                                        <p:tgtEl>
                                          <p:spTgt spid="2"/>
                                        </p:tgtEl>
                                        <p:attrNameLst>
                                          <p:attrName>style.rotation</p:attrName>
                                        </p:attrNameLst>
                                      </p:cBhvr>
                                      <p:tavLst>
                                        <p:tav tm="0">
                                          <p:val>
                                            <p:fltVal val="90"/>
                                          </p:val>
                                        </p:tav>
                                        <p:tav tm="100000">
                                          <p:val>
                                            <p:fltVal val="0"/>
                                          </p:val>
                                        </p:tav>
                                      </p:tavLst>
                                    </p:anim>
                                    <p:animEffect transition="in" filter="fade">
                                      <p:cBhvr>
                                        <p:cTn id="34" dur="10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xit" presetSubtype="0" fill="hold" nodeType="clickEffect">
                                  <p:stCondLst>
                                    <p:cond delay="0"/>
                                  </p:stCondLst>
                                  <p:childTnLst>
                                    <p:animEffect transition="out" filter="wipe(down)">
                                      <p:cBhvr>
                                        <p:cTn id="38" dur="180" accel="50000">
                                          <p:stCondLst>
                                            <p:cond delay="1820"/>
                                          </p:stCondLst>
                                        </p:cTn>
                                        <p:tgtEl>
                                          <p:spTgt spid="2"/>
                                        </p:tgtEl>
                                      </p:cBhvr>
                                    </p:animEffect>
                                    <p:anim calcmode="lin" valueType="num">
                                      <p:cBhvr>
                                        <p:cTn id="39" dur="1822" tmFilter="0,0; 0.14,0.31; 0.43,0.73; 0.71,0.91; 1.0,1.0">
                                          <p:stCondLst>
                                            <p:cond delay="0"/>
                                          </p:stCondLst>
                                        </p:cTn>
                                        <p:tgtEl>
                                          <p:spTgt spid="2"/>
                                        </p:tgtEl>
                                        <p:attrNameLst>
                                          <p:attrName>ppt_x</p:attrName>
                                        </p:attrNameLst>
                                      </p:cBhvr>
                                      <p:tavLst>
                                        <p:tav tm="0">
                                          <p:val>
                                            <p:strVal val="ppt_x"/>
                                          </p:val>
                                        </p:tav>
                                        <p:tav tm="100000">
                                          <p:val>
                                            <p:strVal val="#ppt_x+0.25"/>
                                          </p:val>
                                        </p:tav>
                                      </p:tavLst>
                                    </p:anim>
                                    <p:anim calcmode="lin" valueType="num">
                                      <p:cBhvr>
                                        <p:cTn id="40" dur="178">
                                          <p:stCondLst>
                                            <p:cond delay="1822"/>
                                          </p:stCondLst>
                                        </p:cTn>
                                        <p:tgtEl>
                                          <p:spTgt spid="2"/>
                                        </p:tgtEl>
                                        <p:attrNameLst>
                                          <p:attrName>ppt_x</p:attrName>
                                        </p:attrNameLst>
                                      </p:cBhvr>
                                      <p:tavLst>
                                        <p:tav tm="0">
                                          <p:val>
                                            <p:strVal val="ppt_x"/>
                                          </p:val>
                                        </p:tav>
                                        <p:tav tm="100000">
                                          <p:val>
                                            <p:strVal val="ppt_x"/>
                                          </p:val>
                                        </p:tav>
                                      </p:tavLst>
                                    </p:anim>
                                    <p:anim calcmode="lin" valueType="num">
                                      <p:cBhvr>
                                        <p:cTn id="41" dur="664" tmFilter="0.0,0.0;0.25,0.07;0.50,0.2;0.75,0.467;1.0,1.0">
                                          <p:stCondLst>
                                            <p:cond delay="0"/>
                                          </p:stCondLst>
                                        </p:cTn>
                                        <p:tgtEl>
                                          <p:spTgt spid="2"/>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42" dur="664" tmFilter="0, 0; 0.125,0.2665; 0.25,0.4; 0.375,0.465; 0.5,0.5;  0.625,0.535; 0.75,0.6; 0.875,0.7335; 1,1">
                                          <p:stCondLst>
                                            <p:cond delay="664"/>
                                          </p:stCondLst>
                                        </p:cTn>
                                        <p:tgtEl>
                                          <p:spTgt spid="2"/>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43" dur="332" tmFilter="0, 0; 0.125,0.2665; 0.25,0.4; 0.375,0.465; 0.5,0.5;  0.625,0.535; 0.75,0.6; 0.875,0.7335; 1,1">
                                          <p:stCondLst>
                                            <p:cond delay="1324"/>
                                          </p:stCondLst>
                                        </p:cTn>
                                        <p:tgtEl>
                                          <p:spTgt spid="2"/>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44" dur="164" tmFilter="0, 0; 0.125,0.2665; 0.25,0.4; 0.375,0.465; 0.5,0.5;  0.625,0.535; 0.75,0.6; 0.875,0.7335; 1,1">
                                          <p:stCondLst>
                                            <p:cond delay="1656"/>
                                          </p:stCondLst>
                                        </p:cTn>
                                        <p:tgtEl>
                                          <p:spTgt spid="2"/>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45" dur="180" accel="50000">
                                          <p:stCondLst>
                                            <p:cond delay="1820"/>
                                          </p:stCondLst>
                                        </p:cTn>
                                        <p:tgtEl>
                                          <p:spTgt spid="2"/>
                                        </p:tgtEl>
                                        <p:attrNameLst>
                                          <p:attrName>ppt_y</p:attrName>
                                        </p:attrNameLst>
                                      </p:cBhvr>
                                      <p:tavLst>
                                        <p:tav tm="0">
                                          <p:val>
                                            <p:strVal val="ppt_y"/>
                                          </p:val>
                                        </p:tav>
                                        <p:tav tm="100000">
                                          <p:val>
                                            <p:strVal val="ppt_y+ppt_h"/>
                                          </p:val>
                                        </p:tav>
                                      </p:tavLst>
                                    </p:anim>
                                    <p:animScale>
                                      <p:cBhvr>
                                        <p:cTn id="46" dur="26">
                                          <p:stCondLst>
                                            <p:cond delay="620"/>
                                          </p:stCondLst>
                                        </p:cTn>
                                        <p:tgtEl>
                                          <p:spTgt spid="2"/>
                                        </p:tgtEl>
                                      </p:cBhvr>
                                      <p:to x="100000" y="60000"/>
                                    </p:animScale>
                                    <p:animScale>
                                      <p:cBhvr>
                                        <p:cTn id="47" dur="166" decel="50000">
                                          <p:stCondLst>
                                            <p:cond delay="646"/>
                                          </p:stCondLst>
                                        </p:cTn>
                                        <p:tgtEl>
                                          <p:spTgt spid="2"/>
                                        </p:tgtEl>
                                      </p:cBhvr>
                                      <p:to x="100000" y="100000"/>
                                    </p:animScale>
                                    <p:animScale>
                                      <p:cBhvr>
                                        <p:cTn id="48" dur="26">
                                          <p:stCondLst>
                                            <p:cond delay="1312"/>
                                          </p:stCondLst>
                                        </p:cTn>
                                        <p:tgtEl>
                                          <p:spTgt spid="2"/>
                                        </p:tgtEl>
                                      </p:cBhvr>
                                      <p:to x="100000" y="80000"/>
                                    </p:animScale>
                                    <p:animScale>
                                      <p:cBhvr>
                                        <p:cTn id="49" dur="166" decel="50000">
                                          <p:stCondLst>
                                            <p:cond delay="1338"/>
                                          </p:stCondLst>
                                        </p:cTn>
                                        <p:tgtEl>
                                          <p:spTgt spid="2"/>
                                        </p:tgtEl>
                                      </p:cBhvr>
                                      <p:to x="100000" y="100000"/>
                                    </p:animScale>
                                    <p:animScale>
                                      <p:cBhvr>
                                        <p:cTn id="50" dur="26">
                                          <p:stCondLst>
                                            <p:cond delay="1642"/>
                                          </p:stCondLst>
                                        </p:cTn>
                                        <p:tgtEl>
                                          <p:spTgt spid="2"/>
                                        </p:tgtEl>
                                      </p:cBhvr>
                                      <p:to x="100000" y="90000"/>
                                    </p:animScale>
                                    <p:animScale>
                                      <p:cBhvr>
                                        <p:cTn id="51" dur="166" decel="50000">
                                          <p:stCondLst>
                                            <p:cond delay="1668"/>
                                          </p:stCondLst>
                                        </p:cTn>
                                        <p:tgtEl>
                                          <p:spTgt spid="2"/>
                                        </p:tgtEl>
                                      </p:cBhvr>
                                      <p:to x="100000" y="100000"/>
                                    </p:animScale>
                                    <p:animScale>
                                      <p:cBhvr>
                                        <p:cTn id="52" dur="26">
                                          <p:stCondLst>
                                            <p:cond delay="1808"/>
                                          </p:stCondLst>
                                        </p:cTn>
                                        <p:tgtEl>
                                          <p:spTgt spid="2"/>
                                        </p:tgtEl>
                                      </p:cBhvr>
                                      <p:to x="100000" y="95000"/>
                                    </p:animScale>
                                    <p:animScale>
                                      <p:cBhvr>
                                        <p:cTn id="53" dur="166" decel="50000">
                                          <p:stCondLst>
                                            <p:cond delay="1834"/>
                                          </p:stCondLst>
                                        </p:cTn>
                                        <p:tgtEl>
                                          <p:spTgt spid="2"/>
                                        </p:tgtEl>
                                      </p:cBhvr>
                                      <p:to x="100000" y="100000"/>
                                    </p:animScale>
                                    <p:set>
                                      <p:cBhvr>
                                        <p:cTn id="54"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bmp"/>
          <p:cNvPicPr>
            <a:picLocks noChangeAspect="1"/>
          </p:cNvPicPr>
          <p:nvPr/>
        </p:nvPicPr>
        <p:blipFill>
          <a:blip r:embed="rId2" cstate="print"/>
          <a:stretch>
            <a:fillRect/>
          </a:stretch>
        </p:blipFill>
        <p:spPr>
          <a:xfrm>
            <a:off x="154546" y="2627291"/>
            <a:ext cx="6490952" cy="36511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Content Placeholder 2"/>
          <p:cNvSpPr>
            <a:spLocks noGrp="1"/>
          </p:cNvSpPr>
          <p:nvPr>
            <p:ph idx="1"/>
          </p:nvPr>
        </p:nvSpPr>
        <p:spPr>
          <a:xfrm>
            <a:off x="913795" y="811370"/>
            <a:ext cx="10353762" cy="1712890"/>
          </a:xfrm>
        </p:spPr>
        <p:txBody>
          <a:bodyPr>
            <a:normAutofit fontScale="92500"/>
          </a:bodyPr>
          <a:lstStyle/>
          <a:p>
            <a:pPr algn="r" rtl="1"/>
            <a:r>
              <a:rPr lang="fa-IR" sz="2400" dirty="0" smtClean="0">
                <a:cs typeface="B Homa" panose="00000400000000000000" pitchFamily="2" charset="-78"/>
              </a:rPr>
              <a:t>در دهه 1950 در حالی که میزان اشتغال در شهر رو به افزایش بود،جمعیت ساکن کاهش پیدا میکرد.</a:t>
            </a:r>
          </a:p>
          <a:p>
            <a:pPr algn="r" rtl="1"/>
            <a:r>
              <a:rPr lang="fa-IR" sz="2400" dirty="0" smtClean="0">
                <a:cs typeface="B Homa" panose="00000400000000000000" pitchFamily="2" charset="-78"/>
              </a:rPr>
              <a:t>سیاست عمومی شورا این بود که مردم را ترغیب کند که دوباره به شهر برگشته و در آن زندگی کنند.جواب این مسئله باربیکان بود.</a:t>
            </a:r>
            <a:endParaRPr lang="en-US" sz="2400" dirty="0">
              <a:cs typeface="B Homa" panose="00000400000000000000" pitchFamily="2" charset="-78"/>
            </a:endParaRPr>
          </a:p>
        </p:txBody>
      </p:sp>
      <p:pic>
        <p:nvPicPr>
          <p:cNvPr id="5" name="Picture 4" descr="barbican5276.jpg"/>
          <p:cNvPicPr>
            <a:picLocks noChangeAspect="1"/>
          </p:cNvPicPr>
          <p:nvPr/>
        </p:nvPicPr>
        <p:blipFill>
          <a:blip r:embed="rId3" cstate="print"/>
          <a:stretch>
            <a:fillRect/>
          </a:stretch>
        </p:blipFill>
        <p:spPr>
          <a:xfrm>
            <a:off x="7493182" y="2422301"/>
            <a:ext cx="3582648" cy="4191000"/>
          </a:xfrm>
          <a:prstGeom prst="rect">
            <a:avLst/>
          </a:prstGeom>
          <a:ln>
            <a:noFill/>
          </a:ln>
          <a:effectLst>
            <a:softEdge rad="112500"/>
          </a:effectLst>
        </p:spPr>
      </p:pic>
    </p:spTree>
    <p:extLst>
      <p:ext uri="{BB962C8B-B14F-4D97-AF65-F5344CB8AC3E}">
        <p14:creationId xmlns:p14="http://schemas.microsoft.com/office/powerpoint/2010/main" val="2645854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70490" y="1442433"/>
            <a:ext cx="5961461" cy="4799527"/>
          </a:xfrm>
        </p:spPr>
        <p:txBody>
          <a:bodyPr>
            <a:normAutofit/>
          </a:bodyPr>
          <a:lstStyle/>
          <a:p>
            <a:pPr algn="r" rtl="1"/>
            <a:r>
              <a:rPr lang="fa-IR" sz="2400" dirty="0" smtClean="0">
                <a:cs typeface="B Homa" panose="00000400000000000000" pitchFamily="2" charset="-78"/>
              </a:rPr>
              <a:t>شرکت شهر لندن مسئولیت اولیه پروژه را بر عهده گرفت،ولی در نهایت شورای کانتی لندن بود که پروژه را پیش برد.</a:t>
            </a:r>
          </a:p>
          <a:p>
            <a:pPr algn="r" rtl="1"/>
            <a:r>
              <a:rPr lang="fa-IR" sz="2400" dirty="0" smtClean="0">
                <a:cs typeface="B Homa" panose="00000400000000000000" pitchFamily="2" charset="-78"/>
              </a:rPr>
              <a:t>سرجرالد باری نیز برای تاثیر گذاری در نوع توسعه ای که قرار بود اتفاق بیفتد،کمیته جدید باربیکان را تشکیل داد.که اولین برنامه ساختمانی را برای محل تهیه کرد.</a:t>
            </a:r>
          </a:p>
          <a:p>
            <a:pPr algn="r" rtl="1"/>
            <a:r>
              <a:rPr lang="fa-IR" sz="2400" dirty="0" smtClean="0">
                <a:cs typeface="B Homa" panose="00000400000000000000" pitchFamily="2" charset="-78"/>
              </a:rPr>
              <a:t>هدف این بود که یک «یادمان شهری» ایجاد شود.</a:t>
            </a:r>
          </a:p>
        </p:txBody>
      </p:sp>
      <p:pic>
        <p:nvPicPr>
          <p:cNvPr id="4" name="Picture 2" descr="C:\Users\KADOOS\Desktop\barbican\عکس از جهات مختلف\barbican-mg-ma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65272"/>
            <a:ext cx="4172164" cy="583264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03437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30679" y="1998966"/>
            <a:ext cx="9905999" cy="3541714"/>
          </a:xfrm>
        </p:spPr>
        <p:txBody>
          <a:bodyPr>
            <a:normAutofit fontScale="92500" lnSpcReduction="10000"/>
          </a:bodyPr>
          <a:lstStyle/>
          <a:p>
            <a:pPr algn="r" rtl="1"/>
            <a:r>
              <a:rPr lang="fa-IR" sz="2400" b="1" dirty="0" smtClean="0">
                <a:cs typeface="B Homa" panose="00000400000000000000" pitchFamily="2" charset="-78"/>
              </a:rPr>
              <a:t>طرح کمیته ی باربیکان در سال 1954:</a:t>
            </a:r>
          </a:p>
          <a:p>
            <a:pPr algn="r" rtl="1">
              <a:buFont typeface="Wingdings" panose="05000000000000000000" pitchFamily="2" charset="2"/>
              <a:buChar char="ü"/>
            </a:pPr>
            <a:r>
              <a:rPr lang="fa-IR" sz="2400" dirty="0" smtClean="0">
                <a:cs typeface="B Homa" panose="00000400000000000000" pitchFamily="2" charset="-78"/>
              </a:rPr>
              <a:t>این طرح توسط کادلیه،ویت فیلد و هورسبرگ تهیه شد</a:t>
            </a:r>
          </a:p>
          <a:p>
            <a:pPr algn="r" rtl="1">
              <a:buFont typeface="Wingdings" panose="05000000000000000000" pitchFamily="2" charset="2"/>
              <a:buChar char="ü"/>
            </a:pPr>
            <a:r>
              <a:rPr lang="fa-IR" sz="2400" dirty="0" smtClean="0">
                <a:cs typeface="B Homa" panose="00000400000000000000" pitchFamily="2" charset="-78"/>
              </a:rPr>
              <a:t>طرح شامل:یک ساختمان کلان پیکر چند طبقه و چند عملکردی</a:t>
            </a:r>
          </a:p>
          <a:p>
            <a:pPr marL="0" indent="0" algn="r" rtl="1">
              <a:buNone/>
            </a:pPr>
            <a:r>
              <a:rPr lang="fa-IR" sz="2400" dirty="0">
                <a:cs typeface="B Homa" panose="00000400000000000000" pitchFamily="2" charset="-78"/>
              </a:rPr>
              <a:t> </a:t>
            </a:r>
            <a:r>
              <a:rPr lang="fa-IR" sz="2400" dirty="0" smtClean="0">
                <a:cs typeface="B Homa" panose="00000400000000000000" pitchFamily="2" charset="-78"/>
              </a:rPr>
              <a:t>                    چهار طبقه عمده فروشی زیر زمینی</a:t>
            </a:r>
          </a:p>
          <a:p>
            <a:pPr marL="0" indent="0" algn="r" rtl="1">
              <a:buNone/>
            </a:pPr>
            <a:r>
              <a:rPr lang="fa-IR" sz="2400" dirty="0">
                <a:cs typeface="B Homa" panose="00000400000000000000" pitchFamily="2" charset="-78"/>
              </a:rPr>
              <a:t> </a:t>
            </a:r>
            <a:r>
              <a:rPr lang="fa-IR" sz="2400" dirty="0" smtClean="0">
                <a:cs typeface="B Homa" panose="00000400000000000000" pitchFamily="2" charset="-78"/>
              </a:rPr>
              <a:t>                    فضای پارکینگ برای 3000 اتومبیل</a:t>
            </a:r>
          </a:p>
          <a:p>
            <a:pPr marL="0" indent="0" algn="r" rtl="1">
              <a:buNone/>
            </a:pPr>
            <a:r>
              <a:rPr lang="fa-IR" sz="2400" dirty="0">
                <a:cs typeface="B Homa" panose="00000400000000000000" pitchFamily="2" charset="-78"/>
              </a:rPr>
              <a:t> </a:t>
            </a:r>
            <a:r>
              <a:rPr lang="fa-IR" sz="2400" dirty="0" smtClean="0">
                <a:cs typeface="B Homa" panose="00000400000000000000" pitchFamily="2" charset="-78"/>
              </a:rPr>
              <a:t>                   ساختمان های قدیمی به صورت عناصری در فضا</a:t>
            </a:r>
          </a:p>
          <a:p>
            <a:pPr marL="0" indent="0" algn="r" rtl="1">
              <a:buNone/>
            </a:pPr>
            <a:r>
              <a:rPr lang="fa-IR" sz="2400" dirty="0">
                <a:cs typeface="B Homa" panose="00000400000000000000" pitchFamily="2" charset="-78"/>
              </a:rPr>
              <a:t> </a:t>
            </a:r>
            <a:r>
              <a:rPr lang="fa-IR" sz="2400" dirty="0" smtClean="0">
                <a:cs typeface="B Homa" panose="00000400000000000000" pitchFamily="2" charset="-78"/>
              </a:rPr>
              <a:t>                  پنج برج و یک مرکز تجارت و هتل/کنفرانس</a:t>
            </a:r>
            <a:endParaRPr lang="en-US" sz="2400" dirty="0">
              <a:cs typeface="B Homa" panose="00000400000000000000" pitchFamily="2" charset="-78"/>
            </a:endParaRPr>
          </a:p>
        </p:txBody>
      </p:sp>
      <p:sp>
        <p:nvSpPr>
          <p:cNvPr id="5" name="Round Diagonal Corner Rectangle 4"/>
          <p:cNvSpPr/>
          <p:nvPr/>
        </p:nvSpPr>
        <p:spPr>
          <a:xfrm>
            <a:off x="8435661" y="605307"/>
            <a:ext cx="3201017" cy="772732"/>
          </a:xfrm>
          <a:prstGeom prst="round2DiagRect">
            <a:avLst/>
          </a:prstGeom>
          <a:no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sp>
        <p:nvSpPr>
          <p:cNvPr id="7" name="TextBox 6"/>
          <p:cNvSpPr txBox="1"/>
          <p:nvPr/>
        </p:nvSpPr>
        <p:spPr>
          <a:xfrm>
            <a:off x="8512935" y="605307"/>
            <a:ext cx="3123744" cy="646331"/>
          </a:xfrm>
          <a:prstGeom prst="rect">
            <a:avLst/>
          </a:prstGeom>
          <a:noFill/>
        </p:spPr>
        <p:txBody>
          <a:bodyPr wrap="square" rtlCol="0">
            <a:spAutoFit/>
          </a:bodyPr>
          <a:lstStyle/>
          <a:p>
            <a:pPr algn="l" defTabSz="457200" rtl="0"/>
            <a:r>
              <a:rPr lang="fa-IR" sz="3600" dirty="0">
                <a:solidFill>
                  <a:prstClr val="white"/>
                </a:solidFill>
                <a:cs typeface="B Homa" panose="00000400000000000000" pitchFamily="2" charset="-78"/>
              </a:rPr>
              <a:t>طرح های ارائه شده</a:t>
            </a:r>
            <a:endParaRPr lang="en-US" sz="3600" dirty="0">
              <a:solidFill>
                <a:prstClr val="white"/>
              </a:solidFill>
              <a:cs typeface="B Homa" panose="00000400000000000000" pitchFamily="2" charset="-78"/>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007" y="1659823"/>
            <a:ext cx="5143500" cy="440055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451682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95" y="1867437"/>
            <a:ext cx="10353762" cy="3923763"/>
          </a:xfrm>
        </p:spPr>
        <p:txBody>
          <a:bodyPr>
            <a:normAutofit/>
          </a:bodyPr>
          <a:lstStyle/>
          <a:p>
            <a:pPr algn="r" rtl="1"/>
            <a:r>
              <a:rPr lang="fa-IR" sz="2400" b="1" dirty="0" smtClean="0">
                <a:cs typeface="B Homa" panose="00000400000000000000" pitchFamily="2" charset="-78"/>
              </a:rPr>
              <a:t>طرح بخش شهرسازی شورای کانتی لندن:</a:t>
            </a:r>
          </a:p>
          <a:p>
            <a:pPr algn="r" rtl="1">
              <a:buFont typeface="Wingdings" panose="05000000000000000000" pitchFamily="2" charset="2"/>
              <a:buChar char="ü"/>
            </a:pPr>
            <a:r>
              <a:rPr lang="fa-IR" sz="2400" b="1" dirty="0" smtClean="0">
                <a:cs typeface="B Homa" panose="00000400000000000000" pitchFamily="2" charset="-78"/>
              </a:rPr>
              <a:t>یک پروژه مسکونی با تراکم کمتر نسبت به طرح قبل</a:t>
            </a:r>
          </a:p>
          <a:p>
            <a:pPr algn="r" rtl="1">
              <a:buFont typeface="Wingdings" panose="05000000000000000000" pitchFamily="2" charset="2"/>
              <a:buChar char="ü"/>
            </a:pPr>
            <a:r>
              <a:rPr lang="fa-IR" sz="2400" b="1" dirty="0" smtClean="0">
                <a:cs typeface="B Homa" panose="00000400000000000000" pitchFamily="2" charset="-78"/>
              </a:rPr>
              <a:t>ساختمان های اداری</a:t>
            </a:r>
          </a:p>
          <a:p>
            <a:pPr algn="r" rtl="1">
              <a:buFont typeface="Wingdings" panose="05000000000000000000" pitchFamily="2" charset="2"/>
              <a:buChar char="ü"/>
            </a:pPr>
            <a:r>
              <a:rPr lang="fa-IR" sz="2400" b="1" dirty="0" smtClean="0">
                <a:cs typeface="B Homa" panose="00000400000000000000" pitchFamily="2" charset="-78"/>
              </a:rPr>
              <a:t>چند بلوک ساختمان برای تجارت عمومی</a:t>
            </a:r>
          </a:p>
          <a:p>
            <a:pPr algn="r" rtl="1">
              <a:buFont typeface="Wingdings" panose="05000000000000000000" pitchFamily="2" charset="2"/>
              <a:buChar char="ü"/>
            </a:pPr>
            <a:r>
              <a:rPr lang="fa-IR" sz="2400" b="1" dirty="0" smtClean="0">
                <a:cs typeface="B Homa" panose="00000400000000000000" pitchFamily="2" charset="-78"/>
              </a:rPr>
              <a:t>دو برج اداری</a:t>
            </a:r>
            <a:endParaRPr lang="en-US" sz="2400" b="1" dirty="0">
              <a:cs typeface="B Homa" panose="00000400000000000000" pitchFamily="2" charset="-78"/>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818" y="1566939"/>
            <a:ext cx="4752528" cy="3668214"/>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2498502" y="991673"/>
            <a:ext cx="1584102" cy="461665"/>
          </a:xfrm>
          <a:prstGeom prst="rect">
            <a:avLst/>
          </a:prstGeom>
          <a:noFill/>
          <a:ln>
            <a:solidFill>
              <a:schemeClr val="tx1"/>
            </a:solidFill>
          </a:ln>
        </p:spPr>
        <p:txBody>
          <a:bodyPr wrap="square" rtlCol="0">
            <a:spAutoFit/>
          </a:bodyPr>
          <a:lstStyle/>
          <a:p>
            <a:pPr algn="ctr" defTabSz="457200" rtl="0"/>
            <a:r>
              <a:rPr lang="fa-IR" sz="2400" dirty="0">
                <a:solidFill>
                  <a:srgbClr val="4FD093">
                    <a:lumMod val="40000"/>
                    <a:lumOff val="60000"/>
                  </a:srgbClr>
                </a:solidFill>
                <a:latin typeface="Adobe Arabic" panose="02040503050201020203" pitchFamily="18" charset="-78"/>
                <a:cs typeface="Adobe Arabic" panose="02040503050201020203" pitchFamily="18" charset="-78"/>
              </a:rPr>
              <a:t>طرح مارتین-مید</a:t>
            </a:r>
            <a:endParaRPr lang="en-US" sz="2400" dirty="0">
              <a:solidFill>
                <a:srgbClr val="4FD093">
                  <a:lumMod val="40000"/>
                  <a:lumOff val="60000"/>
                </a:srgbClr>
              </a:solidFill>
              <a:latin typeface="Adobe Arabic" panose="02040503050201020203" pitchFamily="18" charset="-78"/>
              <a:cs typeface="Adobe Arabic" panose="02040503050201020203" pitchFamily="18" charset="-78"/>
            </a:endParaRPr>
          </a:p>
        </p:txBody>
      </p:sp>
      <p:sp>
        <p:nvSpPr>
          <p:cNvPr id="8" name="Round Diagonal Corner Rectangle 7"/>
          <p:cNvSpPr/>
          <p:nvPr/>
        </p:nvSpPr>
        <p:spPr>
          <a:xfrm>
            <a:off x="8435661" y="605307"/>
            <a:ext cx="3201017" cy="772732"/>
          </a:xfrm>
          <a:prstGeom prst="round2DiagRect">
            <a:avLst/>
          </a:prstGeom>
          <a:no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sp>
        <p:nvSpPr>
          <p:cNvPr id="9" name="TextBox 8"/>
          <p:cNvSpPr txBox="1"/>
          <p:nvPr/>
        </p:nvSpPr>
        <p:spPr>
          <a:xfrm>
            <a:off x="8512935" y="605307"/>
            <a:ext cx="3123744" cy="646331"/>
          </a:xfrm>
          <a:prstGeom prst="rect">
            <a:avLst/>
          </a:prstGeom>
          <a:noFill/>
        </p:spPr>
        <p:txBody>
          <a:bodyPr wrap="square" rtlCol="0">
            <a:spAutoFit/>
          </a:bodyPr>
          <a:lstStyle/>
          <a:p>
            <a:pPr algn="l" defTabSz="457200" rtl="0"/>
            <a:r>
              <a:rPr lang="fa-IR" sz="3600" dirty="0">
                <a:solidFill>
                  <a:prstClr val="white"/>
                </a:solidFill>
                <a:cs typeface="B Homa" panose="00000400000000000000" pitchFamily="2" charset="-78"/>
              </a:rPr>
              <a:t>طرح های ارائه شده</a:t>
            </a:r>
            <a:endParaRPr lang="en-US" sz="3600" dirty="0">
              <a:solidFill>
                <a:prstClr val="white"/>
              </a:solidFill>
              <a:cs typeface="B Homa" panose="00000400000000000000" pitchFamily="2" charset="-78"/>
            </a:endParaRPr>
          </a:p>
        </p:txBody>
      </p:sp>
    </p:spTree>
    <p:extLst>
      <p:ext uri="{BB962C8B-B14F-4D97-AF65-F5344CB8AC3E}">
        <p14:creationId xmlns:p14="http://schemas.microsoft.com/office/powerpoint/2010/main" val="363636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5358" y="1855433"/>
            <a:ext cx="7571320" cy="3695136"/>
          </a:xfrm>
        </p:spPr>
        <p:txBody>
          <a:bodyPr>
            <a:normAutofit/>
          </a:bodyPr>
          <a:lstStyle/>
          <a:p>
            <a:pPr algn="r" rtl="1"/>
            <a:r>
              <a:rPr lang="fa-IR" sz="2400" b="1" dirty="0" smtClean="0">
                <a:cs typeface="B Homa" panose="00000400000000000000" pitchFamily="2" charset="-78"/>
              </a:rPr>
              <a:t>طرح بخش برنامه ریزی:</a:t>
            </a:r>
          </a:p>
          <a:p>
            <a:pPr algn="r" rtl="1">
              <a:buFont typeface="Wingdings" panose="05000000000000000000" pitchFamily="2" charset="2"/>
              <a:buChar char="ü"/>
            </a:pPr>
            <a:r>
              <a:rPr lang="fa-IR" sz="2400" dirty="0" smtClean="0">
                <a:cs typeface="B Homa" panose="00000400000000000000" pitchFamily="2" charset="-78"/>
              </a:rPr>
              <a:t>تراکم این طرح بین دو طرح قبلی بود</a:t>
            </a:r>
          </a:p>
          <a:p>
            <a:pPr algn="r" rtl="1">
              <a:buFont typeface="Wingdings" panose="05000000000000000000" pitchFamily="2" charset="2"/>
              <a:buChar char="ü"/>
            </a:pPr>
            <a:r>
              <a:rPr lang="fa-IR" sz="2400" dirty="0" smtClean="0">
                <a:cs typeface="B Homa" panose="00000400000000000000" pitchFamily="2" charset="-78"/>
              </a:rPr>
              <a:t>این طرح بیشتر روی توسعه تجاری تاکید داشت</a:t>
            </a:r>
          </a:p>
          <a:p>
            <a:pPr algn="r" rtl="1">
              <a:buFont typeface="Wingdings" panose="05000000000000000000" pitchFamily="2" charset="2"/>
              <a:buChar char="ü"/>
            </a:pPr>
            <a:r>
              <a:rPr lang="fa-IR" sz="2400" dirty="0" smtClean="0">
                <a:cs typeface="B Homa" panose="00000400000000000000" pitchFamily="2" charset="-78"/>
              </a:rPr>
              <a:t>تعدادی ساختمان مسکونی و دو برج هم در آن پیشنهاد شده بود.</a:t>
            </a:r>
          </a:p>
          <a:p>
            <a:pPr algn="r" rtl="1">
              <a:buFont typeface="Wingdings" panose="05000000000000000000" pitchFamily="2" charset="2"/>
              <a:buChar char="ü"/>
            </a:pPr>
            <a:r>
              <a:rPr lang="fa-IR" sz="2400" dirty="0" smtClean="0">
                <a:cs typeface="B Homa" panose="00000400000000000000" pitchFamily="2" charset="-78"/>
              </a:rPr>
              <a:t>برخلاف پیشنهاد های قبلی در این طرح خیابان پیش بینی شده بود.</a:t>
            </a:r>
            <a:endParaRPr lang="en-US" sz="2400" dirty="0">
              <a:cs typeface="B Homa" panose="00000400000000000000" pitchFamily="2" charset="-78"/>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152" y="2027543"/>
            <a:ext cx="4601608" cy="3350915"/>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
        <p:nvSpPr>
          <p:cNvPr id="8" name="Round Diagonal Corner Rectangle 7"/>
          <p:cNvSpPr/>
          <p:nvPr/>
        </p:nvSpPr>
        <p:spPr>
          <a:xfrm>
            <a:off x="8435661" y="605307"/>
            <a:ext cx="3201017" cy="772732"/>
          </a:xfrm>
          <a:prstGeom prst="round2DiagRect">
            <a:avLst/>
          </a:prstGeom>
          <a:no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sp>
        <p:nvSpPr>
          <p:cNvPr id="9" name="TextBox 8"/>
          <p:cNvSpPr txBox="1"/>
          <p:nvPr/>
        </p:nvSpPr>
        <p:spPr>
          <a:xfrm>
            <a:off x="8512935" y="605307"/>
            <a:ext cx="3123744" cy="646331"/>
          </a:xfrm>
          <a:prstGeom prst="rect">
            <a:avLst/>
          </a:prstGeom>
          <a:noFill/>
        </p:spPr>
        <p:txBody>
          <a:bodyPr wrap="square" rtlCol="0">
            <a:spAutoFit/>
          </a:bodyPr>
          <a:lstStyle/>
          <a:p>
            <a:pPr algn="l" defTabSz="457200" rtl="0"/>
            <a:r>
              <a:rPr lang="fa-IR" sz="3600" dirty="0">
                <a:solidFill>
                  <a:prstClr val="white"/>
                </a:solidFill>
                <a:cs typeface="B Homa" panose="00000400000000000000" pitchFamily="2" charset="-78"/>
              </a:rPr>
              <a:t>طرح های ارائه شده</a:t>
            </a:r>
            <a:endParaRPr lang="en-US" sz="3600" dirty="0">
              <a:solidFill>
                <a:prstClr val="white"/>
              </a:solidFill>
              <a:cs typeface="B Homa" panose="00000400000000000000" pitchFamily="2" charset="-78"/>
            </a:endParaRPr>
          </a:p>
        </p:txBody>
      </p:sp>
    </p:spTree>
    <p:extLst>
      <p:ext uri="{BB962C8B-B14F-4D97-AF65-F5344CB8AC3E}">
        <p14:creationId xmlns:p14="http://schemas.microsoft.com/office/powerpoint/2010/main" val="2194586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95" y="901521"/>
            <a:ext cx="10353762" cy="4889679"/>
          </a:xfrm>
        </p:spPr>
        <p:txBody>
          <a:bodyPr>
            <a:normAutofit/>
          </a:bodyPr>
          <a:lstStyle/>
          <a:p>
            <a:pPr algn="r" rtl="1"/>
            <a:r>
              <a:rPr lang="fa-IR" sz="2400" b="1" dirty="0" smtClean="0">
                <a:cs typeface="B Homa" panose="00000400000000000000" pitchFamily="2" charset="-78"/>
              </a:rPr>
              <a:t>وزیر وقت مسکن و حکومت محلی،دانکن سندیس،خواستار یک محله مسکونی با مدرسه،مغازه و فضای باز شد که به تقاضای او در بازار جواب مثبت زیادی داده نشد.</a:t>
            </a:r>
          </a:p>
          <a:p>
            <a:pPr algn="r" rtl="1"/>
            <a:r>
              <a:rPr lang="fa-IR" sz="2400" b="1" dirty="0" smtClean="0">
                <a:cs typeface="B Homa" panose="00000400000000000000" pitchFamily="2" charset="-78"/>
              </a:rPr>
              <a:t>در نهایت طرحی که توسط چامبرلین،پوول و بن طراحی شده بود،روی اولین پیشنهادی که برای کمیته باربیکان جدید تهیه شده بود،ساخته شد.</a:t>
            </a:r>
            <a:endParaRPr lang="en-US" sz="2400" b="1" dirty="0">
              <a:cs typeface="B Homa" panose="00000400000000000000" pitchFamily="2" charset="-78"/>
            </a:endParaRPr>
          </a:p>
        </p:txBody>
      </p:sp>
      <p:pic>
        <p:nvPicPr>
          <p:cNvPr id="6"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6567" y="3039048"/>
            <a:ext cx="5588157" cy="338437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cxnSp>
        <p:nvCxnSpPr>
          <p:cNvPr id="8" name="Straight Arrow Connector 7"/>
          <p:cNvCxnSpPr/>
          <p:nvPr/>
        </p:nvCxnSpPr>
        <p:spPr>
          <a:xfrm flipH="1">
            <a:off x="6593983" y="2356834"/>
            <a:ext cx="1571223" cy="7984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457616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95" y="798490"/>
            <a:ext cx="10353762" cy="4310130"/>
          </a:xfrm>
        </p:spPr>
        <p:txBody>
          <a:bodyPr>
            <a:normAutofit/>
          </a:bodyPr>
          <a:lstStyle/>
          <a:p>
            <a:pPr algn="r" rtl="1"/>
            <a:r>
              <a:rPr lang="fa-IR" sz="2400" dirty="0" smtClean="0">
                <a:cs typeface="B Homa" panose="00000400000000000000" pitchFamily="2" charset="-78"/>
              </a:rPr>
              <a:t>برای اینکه طرح از نظر اقتصادی مقرون به صرفه باشد تراکم جمعیتی طرح بالا در نظر گرفته شد.</a:t>
            </a:r>
          </a:p>
          <a:p>
            <a:pPr marL="0" indent="0" algn="r" rtl="1">
              <a:buNone/>
            </a:pPr>
            <a:endParaRPr lang="fa-IR" sz="2400" dirty="0" smtClean="0">
              <a:cs typeface="B Homa" panose="00000400000000000000" pitchFamily="2" charset="-78"/>
            </a:endParaRPr>
          </a:p>
          <a:p>
            <a:pPr marL="0" indent="0" algn="r" rtl="1">
              <a:buNone/>
            </a:pPr>
            <a:endParaRPr lang="fa-IR" sz="2400" dirty="0">
              <a:cs typeface="B Homa" panose="00000400000000000000" pitchFamily="2" charset="-78"/>
            </a:endParaRPr>
          </a:p>
          <a:p>
            <a:pPr marL="0" indent="0" algn="r" rtl="1">
              <a:buNone/>
            </a:pPr>
            <a:endParaRPr lang="fa-IR" sz="2400" dirty="0" smtClean="0">
              <a:cs typeface="B Homa" panose="00000400000000000000" pitchFamily="2" charset="-78"/>
            </a:endParaRPr>
          </a:p>
          <a:p>
            <a:pPr algn="r" rtl="1">
              <a:buFont typeface="Wingdings" panose="05000000000000000000" pitchFamily="2" charset="2"/>
              <a:buChar char="v"/>
            </a:pPr>
            <a:r>
              <a:rPr lang="fa-IR" sz="2400" dirty="0" smtClean="0">
                <a:cs typeface="B Homa" panose="00000400000000000000" pitchFamily="2" charset="-78"/>
              </a:rPr>
              <a:t>شامل یک شبکه چند طبقه حمل و نقل،چند بلوک برج،یک تئاتر،چندین رستوران،زمین های چمن بین ساختمان ها و آب نما و باغچه است.</a:t>
            </a:r>
            <a:endParaRPr lang="en-US" sz="2400" dirty="0">
              <a:cs typeface="B Homa" panose="00000400000000000000" pitchFamily="2" charset="-78"/>
            </a:endParaRPr>
          </a:p>
        </p:txBody>
      </p:sp>
      <p:sp>
        <p:nvSpPr>
          <p:cNvPr id="2" name="Pentagon 1"/>
          <p:cNvSpPr/>
          <p:nvPr/>
        </p:nvSpPr>
        <p:spPr>
          <a:xfrm rot="10800000">
            <a:off x="9015212" y="1738647"/>
            <a:ext cx="1867436" cy="862885"/>
          </a:xfrm>
          <a:prstGeom prst="homePlate">
            <a:avLst/>
          </a:prstGeom>
          <a:no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sp>
        <p:nvSpPr>
          <p:cNvPr id="4" name="TextBox 3"/>
          <p:cNvSpPr txBox="1"/>
          <p:nvPr/>
        </p:nvSpPr>
        <p:spPr>
          <a:xfrm>
            <a:off x="9195515" y="1880316"/>
            <a:ext cx="1506828" cy="523220"/>
          </a:xfrm>
          <a:prstGeom prst="rect">
            <a:avLst/>
          </a:prstGeom>
          <a:noFill/>
        </p:spPr>
        <p:txBody>
          <a:bodyPr wrap="square" rtlCol="0">
            <a:spAutoFit/>
          </a:bodyPr>
          <a:lstStyle/>
          <a:p>
            <a:pPr defTabSz="457200"/>
            <a:r>
              <a:rPr lang="fa-IR" sz="2800" b="1" dirty="0">
                <a:cs typeface="B Homa" panose="00000400000000000000" pitchFamily="2" charset="-78"/>
              </a:rPr>
              <a:t>طرح نهایی</a:t>
            </a:r>
            <a:endParaRPr lang="en-US" sz="2800" b="1" dirty="0">
              <a:cs typeface="B Homa" panose="00000400000000000000" pitchFamily="2" charset="-78"/>
            </a:endParaRPr>
          </a:p>
        </p:txBody>
      </p:sp>
      <p:pic>
        <p:nvPicPr>
          <p:cNvPr id="6" name="Picture 5" descr="AS.bmp"/>
          <p:cNvPicPr>
            <a:picLocks noChangeAspect="1"/>
          </p:cNvPicPr>
          <p:nvPr/>
        </p:nvPicPr>
        <p:blipFill>
          <a:blip r:embed="rId2" cstate="print"/>
          <a:stretch>
            <a:fillRect/>
          </a:stretch>
        </p:blipFill>
        <p:spPr>
          <a:xfrm>
            <a:off x="775901" y="3871505"/>
            <a:ext cx="2995184" cy="20636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BAQ.bmp"/>
          <p:cNvPicPr>
            <a:picLocks noChangeAspect="1"/>
          </p:cNvPicPr>
          <p:nvPr/>
        </p:nvPicPr>
        <p:blipFill>
          <a:blip r:embed="rId3" cstate="print"/>
          <a:stretch>
            <a:fillRect/>
          </a:stretch>
        </p:blipFill>
        <p:spPr>
          <a:xfrm>
            <a:off x="4670977" y="4093358"/>
            <a:ext cx="2802136" cy="21016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DDD.bmp"/>
          <p:cNvPicPr>
            <a:picLocks noChangeAspect="1"/>
          </p:cNvPicPr>
          <p:nvPr/>
        </p:nvPicPr>
        <p:blipFill>
          <a:blip r:embed="rId4" cstate="print"/>
          <a:stretch>
            <a:fillRect/>
          </a:stretch>
        </p:blipFill>
        <p:spPr>
          <a:xfrm>
            <a:off x="8539755" y="4308323"/>
            <a:ext cx="2949638" cy="23042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7995783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Scale>
                                      <p:cBhvr>
                                        <p:cTn id="1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7"/>
                                        </p:tgtEl>
                                        <p:attrNameLst>
                                          <p:attrName>ppt_x</p:attrName>
                                          <p:attrName>ppt_y</p:attrName>
                                        </p:attrNameLst>
                                      </p:cBhvr>
                                    </p:animMotion>
                                    <p:animEffect transition="in" filter="fade">
                                      <p:cBhvr>
                                        <p:cTn id="15" dur="1000"/>
                                        <p:tgtEl>
                                          <p:spTgt spid="7"/>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Scale>
                                      <p:cBhvr>
                                        <p:cTn id="1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
                                        </p:tgtEl>
                                        <p:attrNameLst>
                                          <p:attrName>ppt_x</p:attrName>
                                          <p:attrName>ppt_y</p:attrName>
                                        </p:attrNameLst>
                                      </p:cBhvr>
                                    </p:animMotion>
                                    <p:animEffect transition="in" filter="fade">
                                      <p:cBhvr>
                                        <p:cTn id="2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622</Words>
  <Application>Microsoft Office PowerPoint</Application>
  <PresentationFormat>Widescreen</PresentationFormat>
  <Paragraphs>64</Paragraphs>
  <Slides>12</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Adobe Arabic</vt:lpstr>
      <vt:lpstr>Arial</vt:lpstr>
      <vt:lpstr>B Homa</vt:lpstr>
      <vt:lpstr>Calibri</vt:lpstr>
      <vt:lpstr>Courier New</vt:lpstr>
      <vt:lpstr>Trebuchet MS</vt:lpstr>
      <vt:lpstr>Tw Cen MT</vt:lpstr>
      <vt:lpstr>Wingdings</vt:lpstr>
      <vt:lpstr>Circuit</vt:lpstr>
      <vt:lpstr>معرفی و بررسی پروژه باربیکان لندن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معرفی و بررسی پروژه باربیکان لندن</dc:title>
  <dc:creator>Mohammad</dc:creator>
  <cp:lastModifiedBy>Mohammad</cp:lastModifiedBy>
  <cp:revision>1</cp:revision>
  <dcterms:created xsi:type="dcterms:W3CDTF">2019-12-13T12:46:33Z</dcterms:created>
  <dcterms:modified xsi:type="dcterms:W3CDTF">2019-12-13T12:49:57Z</dcterms:modified>
</cp:coreProperties>
</file>