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3" r:id="rId1"/>
  </p:sldMasterIdLst>
  <p:notesMasterIdLst>
    <p:notesMasterId r:id="rId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1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cs typeface="B Homa" panose="00000400000000000000" pitchFamily="2" charset="-78"/>
              </a:defRPr>
            </a:lvl1pPr>
          </a:lstStyle>
          <a:p>
            <a:endParaRPr lang="fa-IR" dirty="0"/>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cs typeface="B Homa" panose="00000400000000000000" pitchFamily="2" charset="-78"/>
              </a:defRPr>
            </a:lvl1pPr>
          </a:lstStyle>
          <a:p>
            <a:fld id="{88D5E09B-7CA4-4B31-8E9C-CA4B126E87CB}" type="datetimeFigureOut">
              <a:rPr lang="fa-IR" smtClean="0"/>
              <a:pPr/>
              <a:t>16/04/1441</a:t>
            </a:fld>
            <a:endParaRPr lang="fa-I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cs typeface="B Homa" panose="00000400000000000000" pitchFamily="2" charset="-78"/>
              </a:defRPr>
            </a:lvl1pPr>
          </a:lstStyle>
          <a:p>
            <a:endParaRPr lang="fa-IR" dirty="0"/>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cs typeface="B Homa" panose="00000400000000000000" pitchFamily="2" charset="-78"/>
              </a:defRPr>
            </a:lvl1pPr>
          </a:lstStyle>
          <a:p>
            <a:fld id="{CC001E6E-3E77-4D6C-9FA8-95BA707CC81B}" type="slidenum">
              <a:rPr lang="fa-IR" smtClean="0"/>
              <a:pPr/>
              <a:t>‹#›</a:t>
            </a:fld>
            <a:endParaRPr lang="fa-IR" dirty="0"/>
          </a:p>
        </p:txBody>
      </p:sp>
    </p:spTree>
    <p:extLst>
      <p:ext uri="{BB962C8B-B14F-4D97-AF65-F5344CB8AC3E}">
        <p14:creationId xmlns:p14="http://schemas.microsoft.com/office/powerpoint/2010/main" val="18331731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B Homa" panose="00000400000000000000" pitchFamily="2" charset="-78"/>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B Homa" panose="00000400000000000000" pitchFamily="2"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این میدان به</a:t>
            </a:r>
            <a:r>
              <a:rPr lang="fa-IR" baseline="0" dirty="0" smtClean="0"/>
              <a:t> شکل مربع در محل اتصال شهر  قرون وسطایی نانسی و رنسانسی واقع شده است.</a:t>
            </a:r>
          </a:p>
          <a:p>
            <a:r>
              <a:rPr lang="fa-IR" baseline="0" dirty="0" smtClean="0"/>
              <a:t>به دستور استنیسلاس و توسط هره دوکرنی ساخته شده و معمار ساختمان های اطرافش امانوئل بود.</a:t>
            </a:r>
            <a:endParaRPr lang="en-US" dirty="0"/>
          </a:p>
        </p:txBody>
      </p:sp>
      <p:sp>
        <p:nvSpPr>
          <p:cNvPr id="4" name="Slide Number Placeholder 3"/>
          <p:cNvSpPr>
            <a:spLocks noGrp="1"/>
          </p:cNvSpPr>
          <p:nvPr>
            <p:ph type="sldNum" sz="quarter" idx="10"/>
          </p:nvPr>
        </p:nvSpPr>
        <p:spPr/>
        <p:txBody>
          <a:bodyPr/>
          <a:lstStyle/>
          <a:p>
            <a:fld id="{E2B17DC4-1E25-4031-8AFF-95D85FA6E4C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57987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در 4 گوشه میدان به چشم میخورد.</a:t>
            </a:r>
          </a:p>
          <a:p>
            <a:r>
              <a:rPr lang="fa-IR" dirty="0" smtClean="0"/>
              <a:t>چیزی که این پلاس رویال را خاص کرده همین نرده های آهنیشه</a:t>
            </a:r>
          </a:p>
          <a:p>
            <a:r>
              <a:rPr lang="fa-IR" dirty="0" smtClean="0"/>
              <a:t>نرده</a:t>
            </a:r>
            <a:r>
              <a:rPr lang="fa-IR" baseline="0" dirty="0" smtClean="0"/>
              <a:t> های کنار هتل دو ویله باعث ترافیک شذند ولی دو گوشه ی دیگر منظر خوبی را از بیرون به نمایش میگذارند.</a:t>
            </a:r>
            <a:endParaRPr lang="fa-IR" dirty="0" smtClean="0"/>
          </a:p>
          <a:p>
            <a:r>
              <a:rPr lang="fa-IR" dirty="0" smtClean="0"/>
              <a:t>دروازه های کنار</a:t>
            </a:r>
            <a:r>
              <a:rPr lang="fa-IR" baseline="0" dirty="0" smtClean="0"/>
              <a:t> هتل دو ویله </a:t>
            </a:r>
            <a:endParaRPr lang="en-US" dirty="0"/>
          </a:p>
        </p:txBody>
      </p:sp>
      <p:sp>
        <p:nvSpPr>
          <p:cNvPr id="4" name="Slide Number Placeholder 3"/>
          <p:cNvSpPr>
            <a:spLocks noGrp="1"/>
          </p:cNvSpPr>
          <p:nvPr>
            <p:ph type="sldNum" sz="quarter" idx="10"/>
          </p:nvPr>
        </p:nvSpPr>
        <p:spPr/>
        <p:txBody>
          <a:bodyPr/>
          <a:lstStyle/>
          <a:p>
            <a:fld id="{E2B17DC4-1E25-4031-8AFF-95D85FA6E4C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225186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جنوب میدان</a:t>
            </a:r>
          </a:p>
          <a:p>
            <a:r>
              <a:rPr lang="fa-IR" dirty="0" smtClean="0"/>
              <a:t>روبه روی هتل ویله</a:t>
            </a:r>
          </a:p>
          <a:p>
            <a:r>
              <a:rPr lang="fa-IR" dirty="0" smtClean="0"/>
              <a:t>فضای بسته ی میدان</a:t>
            </a:r>
            <a:r>
              <a:rPr lang="fa-IR" baseline="0" dirty="0" smtClean="0"/>
              <a:t> را به پلاس دولاکاریر متصل می کند.</a:t>
            </a:r>
          </a:p>
          <a:p>
            <a:r>
              <a:rPr lang="fa-IR" baseline="0" dirty="0" smtClean="0"/>
              <a:t>در ابتدا خیابانی باز بوده ولی بعدها مغازه های دوطبقه جای این فضای باز رو گرفتند.</a:t>
            </a:r>
          </a:p>
          <a:p>
            <a:r>
              <a:rPr lang="fa-IR" baseline="0" dirty="0" smtClean="0"/>
              <a:t>این طاق نصرت روح حصار شهر رو به نمایش میذاره و شهر قدیم قرون وسطایی رو از شهر جدید جدا می کنه و فرم شهر دوبخشی قدیم رو دوباره خلق میکنه </a:t>
            </a:r>
            <a:endParaRPr lang="en-US" dirty="0"/>
          </a:p>
        </p:txBody>
      </p:sp>
      <p:sp>
        <p:nvSpPr>
          <p:cNvPr id="4" name="Slide Number Placeholder 3"/>
          <p:cNvSpPr>
            <a:spLocks noGrp="1"/>
          </p:cNvSpPr>
          <p:nvPr>
            <p:ph type="sldNum" sz="quarter" idx="10"/>
          </p:nvPr>
        </p:nvSpPr>
        <p:spPr/>
        <p:txBody>
          <a:bodyPr/>
          <a:lstStyle/>
          <a:p>
            <a:fld id="{E2B17DC4-1E25-4031-8AFF-95D85FA6E4C1}"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521518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هتل 4 ستاره</a:t>
            </a:r>
            <a:endParaRPr lang="en-US" dirty="0"/>
          </a:p>
        </p:txBody>
      </p:sp>
      <p:sp>
        <p:nvSpPr>
          <p:cNvPr id="4" name="Slide Number Placeholder 3"/>
          <p:cNvSpPr>
            <a:spLocks noGrp="1"/>
          </p:cNvSpPr>
          <p:nvPr>
            <p:ph type="sldNum" sz="quarter" idx="10"/>
          </p:nvPr>
        </p:nvSpPr>
        <p:spPr/>
        <p:txBody>
          <a:bodyPr/>
          <a:lstStyle/>
          <a:p>
            <a:fld id="{E2B17DC4-1E25-4031-8AFF-95D85FA6E4C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581076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B17DC4-1E25-4031-8AFF-95D85FA6E4C1}"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774634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در</a:t>
            </a:r>
            <a:r>
              <a:rPr lang="fa-IR" baseline="0" dirty="0" smtClean="0"/>
              <a:t> وسط میدان ابتدا مجسمه لویی 15 بود</a:t>
            </a:r>
          </a:p>
          <a:p>
            <a:r>
              <a:rPr lang="fa-IR" baseline="0" dirty="0" smtClean="0"/>
              <a:t>بعد خرابش میکنند و مجسمه ای ساده تر جایگزینش میکنند.</a:t>
            </a:r>
          </a:p>
          <a:p>
            <a:r>
              <a:rPr lang="fa-IR" baseline="0" dirty="0" smtClean="0"/>
              <a:t>بعد جای این مجسمه رو مجسمه  برنزی استنیسلاس میگیره</a:t>
            </a:r>
          </a:p>
          <a:p>
            <a:r>
              <a:rPr lang="fa-IR" baseline="0" dirty="0" smtClean="0"/>
              <a:t>انگشت به سمت شمال اشاره داره</a:t>
            </a:r>
            <a:endParaRPr lang="en-US" dirty="0"/>
          </a:p>
        </p:txBody>
      </p:sp>
      <p:sp>
        <p:nvSpPr>
          <p:cNvPr id="4" name="Slide Number Placeholder 3"/>
          <p:cNvSpPr>
            <a:spLocks noGrp="1"/>
          </p:cNvSpPr>
          <p:nvPr>
            <p:ph type="sldNum" sz="quarter" idx="10"/>
          </p:nvPr>
        </p:nvSpPr>
        <p:spPr/>
        <p:txBody>
          <a:bodyPr/>
          <a:lstStyle/>
          <a:p>
            <a:fld id="{E2B17DC4-1E25-4031-8AFF-95D85FA6E4C1}"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483740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B17DC4-1E25-4031-8AFF-95D85FA6E4C1}"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2833976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5" name="Footer Placeholder 4"/>
          <p:cNvSpPr>
            <a:spLocks noGrp="1"/>
          </p:cNvSpPr>
          <p:nvPr>
            <p:ph type="ftr" sz="quarter" idx="11"/>
          </p:nvPr>
        </p:nvSpPr>
        <p:spPr>
          <a:xfrm>
            <a:off x="1876424" y="5410201"/>
            <a:ext cx="5124886" cy="365125"/>
          </a:xfrm>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a:xfrm>
            <a:off x="9896911" y="5410199"/>
            <a:ext cx="771089" cy="365125"/>
          </a:xfrm>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3002285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698000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1147635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4D1AE62D-E7E3-4E75-A429-DD5A7E5F0C76}" type="slidenum">
              <a:rPr lang="fa-IR" smtClean="0"/>
              <a:pPr/>
              <a:t>‹#›</a:t>
            </a:fld>
            <a:endParaRPr lang="fa-IR"/>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2467667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1795790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1561573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373622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38186881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1921435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2641580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1381920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2152369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3159032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1502029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4053708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105238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859CD-9638-4D14-80A2-8719D897A3A5}" type="datetimeFigureOut">
              <a:rPr lang="fa-IR" smtClean="0">
                <a:solidFill>
                  <a:prstClr val="black">
                    <a:tint val="75000"/>
                  </a:prstClr>
                </a:solidFill>
              </a:rPr>
              <a:pPr/>
              <a:t>16/04/1441</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4D1AE62D-E7E3-4E75-A429-DD5A7E5F0C76}" type="slidenum">
              <a:rPr lang="fa-IR" smtClean="0"/>
              <a:pPr/>
              <a:t>‹#›</a:t>
            </a:fld>
            <a:endParaRPr lang="fa-IR"/>
          </a:p>
        </p:txBody>
      </p:sp>
    </p:spTree>
    <p:extLst>
      <p:ext uri="{BB962C8B-B14F-4D97-AF65-F5344CB8AC3E}">
        <p14:creationId xmlns:p14="http://schemas.microsoft.com/office/powerpoint/2010/main" val="3854471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cs typeface="B Homa" panose="00000400000000000000" pitchFamily="2" charset="-78"/>
              </a:defRPr>
            </a:lvl1pPr>
          </a:lstStyle>
          <a:p>
            <a:fld id="{75F859CD-9638-4D14-80A2-8719D897A3A5}" type="datetimeFigureOut">
              <a:rPr lang="fa-IR" smtClean="0">
                <a:solidFill>
                  <a:prstClr val="black">
                    <a:tint val="75000"/>
                  </a:prstClr>
                </a:solidFill>
              </a:rPr>
              <a:pPr/>
              <a:t>16/04/1441</a:t>
            </a:fld>
            <a:endParaRPr lang="fa-IR" dirty="0">
              <a:solidFill>
                <a:prstClr val="black">
                  <a:tint val="75000"/>
                </a:prstClr>
              </a:solidFill>
            </a:endParaRPr>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cs typeface="B Homa" panose="00000400000000000000" pitchFamily="2" charset="-78"/>
              </a:defRPr>
            </a:lvl1pPr>
          </a:lstStyle>
          <a:p>
            <a:endParaRPr lang="fa-IR" dirty="0">
              <a:solidFill>
                <a:prstClr val="black">
                  <a:tint val="75000"/>
                </a:prstClr>
              </a:solidFill>
            </a:endParaRPr>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cs typeface="B Homa" panose="00000400000000000000" pitchFamily="2" charset="-78"/>
              </a:defRPr>
            </a:lvl1pPr>
          </a:lstStyle>
          <a:p>
            <a:fld id="{4D1AE62D-E7E3-4E75-A429-DD5A7E5F0C76}" type="slidenum">
              <a:rPr lang="fa-IR" smtClean="0"/>
              <a:pPr/>
              <a:t>‹#›</a:t>
            </a:fld>
            <a:endParaRPr lang="fa-IR" dirty="0"/>
          </a:p>
        </p:txBody>
      </p:sp>
    </p:spTree>
    <p:extLst>
      <p:ext uri="{BB962C8B-B14F-4D97-AF65-F5344CB8AC3E}">
        <p14:creationId xmlns:p14="http://schemas.microsoft.com/office/powerpoint/2010/main" val="2556108564"/>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Lst>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5.jpg"/><Relationship Id="rId4"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G"/><Relationship Id="rId4" Type="http://schemas.openxmlformats.org/officeDocument/2006/relationships/image" Target="../media/image22.jpg"/></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5.jpg"/></Relationships>
</file>

<file path=ppt/slides/_rels/slide1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5.jpg"/><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0859" y="2899610"/>
            <a:ext cx="9278668" cy="1346519"/>
          </a:xfrm>
        </p:spPr>
        <p:txBody>
          <a:bodyPr>
            <a:noAutofit/>
          </a:bodyPr>
          <a:lstStyle/>
          <a:p>
            <a:pPr algn="ctr"/>
            <a:r>
              <a:rPr lang="fa-IR" sz="5000" dirty="0" smtClean="0">
                <a:ln w="0"/>
                <a:solidFill>
                  <a:schemeClr val="tx1"/>
                </a:solidFill>
                <a:effectLst>
                  <a:outerShdw blurRad="38100" dist="19050" dir="2700000" algn="tl" rotWithShape="0">
                    <a:schemeClr val="dk1">
                      <a:alpha val="40000"/>
                    </a:schemeClr>
                  </a:outerShdw>
                </a:effectLst>
                <a:cs typeface="B Homa" panose="00000400000000000000" pitchFamily="2" charset="-78"/>
              </a:rPr>
              <a:t>معرفی و بررسی میدان پلاس رویال نانسی</a:t>
            </a:r>
            <a:br>
              <a:rPr lang="fa-IR" sz="5000" dirty="0" smtClean="0">
                <a:ln w="0"/>
                <a:solidFill>
                  <a:schemeClr val="tx1"/>
                </a:solidFill>
                <a:effectLst>
                  <a:outerShdw blurRad="38100" dist="19050" dir="2700000" algn="tl" rotWithShape="0">
                    <a:schemeClr val="dk1">
                      <a:alpha val="40000"/>
                    </a:schemeClr>
                  </a:outerShdw>
                </a:effectLst>
                <a:cs typeface="B Homa" panose="00000400000000000000" pitchFamily="2" charset="-78"/>
              </a:rPr>
            </a:br>
            <a:endParaRPr lang="fa-IR" sz="5000" dirty="0">
              <a:ln w="0"/>
              <a:solidFill>
                <a:schemeClr val="tx1"/>
              </a:solidFill>
              <a:effectLst>
                <a:outerShdw blurRad="38100" dist="19050" dir="2700000" algn="tl" rotWithShape="0">
                  <a:schemeClr val="dk1">
                    <a:alpha val="40000"/>
                  </a:schemeClr>
                </a:outerShdw>
              </a:effectLst>
              <a:cs typeface="B Homa" panose="00000400000000000000" pitchFamily="2" charset="-78"/>
            </a:endParaRPr>
          </a:p>
        </p:txBody>
      </p:sp>
    </p:spTree>
    <p:extLst>
      <p:ext uri="{BB962C8B-B14F-4D97-AF65-F5344CB8AC3E}">
        <p14:creationId xmlns:p14="http://schemas.microsoft.com/office/powerpoint/2010/main" val="18661221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Box 2"/>
          <p:cNvSpPr txBox="1"/>
          <p:nvPr/>
        </p:nvSpPr>
        <p:spPr>
          <a:xfrm>
            <a:off x="10617093" y="321972"/>
            <a:ext cx="1223491" cy="369332"/>
          </a:xfrm>
          <a:prstGeom prst="rect">
            <a:avLst/>
          </a:prstGeom>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wrap="square" rtlCol="1">
            <a:spAutoFit/>
          </a:bodyPr>
          <a:lstStyle/>
          <a:p>
            <a:r>
              <a:rPr lang="fa-IR" dirty="0">
                <a:solidFill>
                  <a:prstClr val="black"/>
                </a:solidFill>
                <a:cs typeface="B Homa" panose="00000400000000000000" pitchFamily="2" charset="-78"/>
              </a:rPr>
              <a:t>طاق نصرت</a:t>
            </a:r>
            <a:endParaRPr lang="fa-IR" dirty="0">
              <a:solidFill>
                <a:prstClr val="black"/>
              </a:solidFill>
              <a:cs typeface="B Homa" panose="00000400000000000000" pitchFamily="2" charset="-78"/>
            </a:endParaRPr>
          </a:p>
        </p:txBody>
      </p:sp>
      <p:sp>
        <p:nvSpPr>
          <p:cNvPr id="4" name="Rounded Rectangle 3"/>
          <p:cNvSpPr/>
          <p:nvPr/>
        </p:nvSpPr>
        <p:spPr>
          <a:xfrm rot="20942700">
            <a:off x="1950875" y="656431"/>
            <a:ext cx="3216243" cy="1169798"/>
          </a:xfrm>
          <a:prstGeom prst="round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solidFill>
                <a:prstClr val="white"/>
              </a:solidFill>
              <a:cs typeface="B Homa" panose="00000400000000000000" pitchFamily="2" charset="-78"/>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2310" y="321972"/>
            <a:ext cx="4663367" cy="3258354"/>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9896" y="4082603"/>
            <a:ext cx="7899400" cy="2550233"/>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7" name="TextBox 6"/>
          <p:cNvSpPr txBox="1"/>
          <p:nvPr/>
        </p:nvSpPr>
        <p:spPr>
          <a:xfrm>
            <a:off x="149896" y="6263504"/>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
        <p:nvSpPr>
          <p:cNvPr id="8" name="TextBox 7"/>
          <p:cNvSpPr txBox="1"/>
          <p:nvPr/>
        </p:nvSpPr>
        <p:spPr>
          <a:xfrm>
            <a:off x="5602310" y="3244334"/>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Tree>
    <p:extLst>
      <p:ext uri="{BB962C8B-B14F-4D97-AF65-F5344CB8AC3E}">
        <p14:creationId xmlns:p14="http://schemas.microsoft.com/office/powerpoint/2010/main" val="970832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par>
                                <p:cTn id="13" presetID="2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Box 2"/>
          <p:cNvSpPr txBox="1"/>
          <p:nvPr/>
        </p:nvSpPr>
        <p:spPr>
          <a:xfrm>
            <a:off x="9118077" y="115489"/>
            <a:ext cx="2979509" cy="369332"/>
          </a:xfrm>
          <a:prstGeom prst="rect">
            <a:avLst/>
          </a:prstGeom>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wrap="square" rtlCol="1">
            <a:spAutoFit/>
          </a:bodyPr>
          <a:lstStyle/>
          <a:p>
            <a:r>
              <a:rPr lang="fa-IR" dirty="0">
                <a:solidFill>
                  <a:prstClr val="black"/>
                </a:solidFill>
                <a:cs typeface="B Homa" panose="00000400000000000000" pitchFamily="2" charset="-78"/>
              </a:rPr>
              <a:t>کاخ استنیسلاس(هتل ویله)</a:t>
            </a:r>
            <a:endParaRPr lang="fa-IR" dirty="0">
              <a:solidFill>
                <a:prstClr val="black"/>
              </a:solidFill>
              <a:cs typeface="B Homa" panose="00000400000000000000" pitchFamily="2" charset="-78"/>
            </a:endParaRPr>
          </a:p>
        </p:txBody>
      </p:sp>
      <p:sp>
        <p:nvSpPr>
          <p:cNvPr id="4" name="Rounded Rectangle 3"/>
          <p:cNvSpPr/>
          <p:nvPr/>
        </p:nvSpPr>
        <p:spPr>
          <a:xfrm rot="20834940">
            <a:off x="4676268" y="4258617"/>
            <a:ext cx="5446584" cy="2192777"/>
          </a:xfrm>
          <a:prstGeom prst="round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solidFill>
                <a:prstClr val="white"/>
              </a:solidFill>
              <a:cs typeface="B Homa" panose="00000400000000000000" pitchFamily="2" charset="-78"/>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5593" y="115489"/>
            <a:ext cx="4037527" cy="2936383"/>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2986" y="760689"/>
            <a:ext cx="4079355" cy="275647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45" y="3425973"/>
            <a:ext cx="4131879" cy="303297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8" name="TextBox 7"/>
          <p:cNvSpPr txBox="1"/>
          <p:nvPr/>
        </p:nvSpPr>
        <p:spPr>
          <a:xfrm>
            <a:off x="31345" y="6083562"/>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
        <p:nvSpPr>
          <p:cNvPr id="9" name="TextBox 8"/>
          <p:cNvSpPr txBox="1"/>
          <p:nvPr/>
        </p:nvSpPr>
        <p:spPr>
          <a:xfrm>
            <a:off x="1195593" y="2657589"/>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
        <p:nvSpPr>
          <p:cNvPr id="10" name="TextBox 9"/>
          <p:cNvSpPr txBox="1"/>
          <p:nvPr/>
        </p:nvSpPr>
        <p:spPr>
          <a:xfrm>
            <a:off x="5602986" y="3147827"/>
            <a:ext cx="1712214"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l"/>
            <a:r>
              <a:rPr lang="en-US" dirty="0">
                <a:solidFill>
                  <a:prstClr val="black"/>
                </a:solidFill>
              </a:rPr>
              <a:t>Google map</a:t>
            </a:r>
            <a:endParaRPr lang="en-US" dirty="0">
              <a:solidFill>
                <a:prstClr val="black"/>
              </a:solidFill>
            </a:endParaRPr>
          </a:p>
        </p:txBody>
      </p:sp>
    </p:spTree>
    <p:extLst>
      <p:ext uri="{BB962C8B-B14F-4D97-AF65-F5344CB8AC3E}">
        <p14:creationId xmlns:p14="http://schemas.microsoft.com/office/powerpoint/2010/main" val="906579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par>
                                <p:cTn id="13" presetID="2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22" presetClass="entr" presetSubtype="4"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ounded Rectangle 2"/>
          <p:cNvSpPr/>
          <p:nvPr/>
        </p:nvSpPr>
        <p:spPr>
          <a:xfrm rot="20652471">
            <a:off x="7843233" y="1558344"/>
            <a:ext cx="2421228" cy="1287887"/>
          </a:xfrm>
          <a:prstGeom prst="round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solidFill>
                <a:prstClr val="white"/>
              </a:solidFill>
              <a:cs typeface="B Homa" panose="00000400000000000000" pitchFamily="2" charset="-78"/>
            </a:endParaRPr>
          </a:p>
        </p:txBody>
      </p:sp>
      <p:sp>
        <p:nvSpPr>
          <p:cNvPr id="4" name="Rounded Rectangle 3"/>
          <p:cNvSpPr/>
          <p:nvPr/>
        </p:nvSpPr>
        <p:spPr>
          <a:xfrm rot="20652471">
            <a:off x="684504" y="3369992"/>
            <a:ext cx="2205550" cy="1287887"/>
          </a:xfrm>
          <a:prstGeom prst="round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solidFill>
                <a:prstClr val="white"/>
              </a:solidFill>
              <a:cs typeface="B Homa" panose="00000400000000000000" pitchFamily="2" charset="-78"/>
            </a:endParaRPr>
          </a:p>
        </p:txBody>
      </p:sp>
      <p:sp>
        <p:nvSpPr>
          <p:cNvPr id="5" name="Rounded Rectangle 4"/>
          <p:cNvSpPr/>
          <p:nvPr/>
        </p:nvSpPr>
        <p:spPr>
          <a:xfrm rot="20652471">
            <a:off x="2097520" y="1451350"/>
            <a:ext cx="4789621" cy="1607277"/>
          </a:xfrm>
          <a:prstGeom prst="round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solidFill>
                <a:prstClr val="white"/>
              </a:solidFill>
              <a:cs typeface="B Homa" panose="00000400000000000000" pitchFamily="2" charset="-78"/>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980116"/>
            <a:ext cx="12192000" cy="192478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65456" y="375629"/>
            <a:ext cx="4448995" cy="3931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9" name="TextBox 8"/>
          <p:cNvSpPr txBox="1"/>
          <p:nvPr/>
        </p:nvSpPr>
        <p:spPr>
          <a:xfrm>
            <a:off x="3410086" y="3934836"/>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www.fr.Wikipedia.irr.ir</a:t>
            </a:r>
            <a:endParaRPr lang="en-US" dirty="0">
              <a:solidFill>
                <a:prstClr val="black"/>
              </a:solidFill>
            </a:endParaRPr>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00484" y="2974411"/>
            <a:ext cx="5666596" cy="378979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0" name="TextBox 9"/>
          <p:cNvSpPr txBox="1"/>
          <p:nvPr/>
        </p:nvSpPr>
        <p:spPr>
          <a:xfrm>
            <a:off x="0" y="6511880"/>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
        <p:nvSpPr>
          <p:cNvPr id="11" name="TextBox 10"/>
          <p:cNvSpPr txBox="1"/>
          <p:nvPr/>
        </p:nvSpPr>
        <p:spPr>
          <a:xfrm>
            <a:off x="5600484" y="6418324"/>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Tree>
    <p:extLst>
      <p:ext uri="{BB962C8B-B14F-4D97-AF65-F5344CB8AC3E}">
        <p14:creationId xmlns:p14="http://schemas.microsoft.com/office/powerpoint/2010/main" val="3830386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xit" presetSubtype="4" fill="hold" nodeType="clickEffect">
                                  <p:stCondLst>
                                    <p:cond delay="0"/>
                                  </p:stCondLst>
                                  <p:childTnLst>
                                    <p:animEffect transition="out" filter="wipe(down)">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xit" presetSubtype="4" fill="hold" nodeType="clickEffect">
                                  <p:stCondLst>
                                    <p:cond delay="0"/>
                                  </p:stCondLst>
                                  <p:childTnLst>
                                    <p:animEffect transition="out" filter="wipe(down)">
                                      <p:cBhvr>
                                        <p:cTn id="31" dur="500"/>
                                        <p:tgtEl>
                                          <p:spTgt spid="7"/>
                                        </p:tgtEl>
                                      </p:cBhvr>
                                    </p:animEffect>
                                    <p:set>
                                      <p:cBhvr>
                                        <p:cTn id="32" dur="1" fill="hold">
                                          <p:stCondLst>
                                            <p:cond delay="499"/>
                                          </p:stCondLst>
                                        </p:cTn>
                                        <p:tgtEl>
                                          <p:spTgt spid="7"/>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down)">
                                      <p:cBhvr>
                                        <p:cTn id="42" dur="500"/>
                                        <p:tgtEl>
                                          <p:spTgt spid="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500"/>
                                        <p:tgtEl>
                                          <p:spTgt spid="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500"/>
                                        <p:tgtEl>
                                          <p:spTgt spid="10"/>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down)">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Box 2"/>
          <p:cNvSpPr txBox="1"/>
          <p:nvPr/>
        </p:nvSpPr>
        <p:spPr>
          <a:xfrm>
            <a:off x="10569782" y="313452"/>
            <a:ext cx="1379647" cy="369332"/>
          </a:xfrm>
          <a:prstGeom prst="rect">
            <a:avLst/>
          </a:prstGeom>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wrap="square" rtlCol="1">
            <a:spAutoFit/>
          </a:bodyPr>
          <a:lstStyle/>
          <a:p>
            <a:r>
              <a:rPr lang="fa-IR" dirty="0">
                <a:solidFill>
                  <a:prstClr val="black"/>
                </a:solidFill>
                <a:cs typeface="B Homa" panose="00000400000000000000" pitchFamily="2" charset="-78"/>
              </a:rPr>
              <a:t>مجسمه ها</a:t>
            </a:r>
            <a:endParaRPr lang="fa-IR" dirty="0">
              <a:solidFill>
                <a:prstClr val="black"/>
              </a:solidFill>
              <a:cs typeface="B Homa" panose="00000400000000000000" pitchFamily="2" charset="-78"/>
            </a:endParaRPr>
          </a:p>
        </p:txBody>
      </p:sp>
      <p:sp>
        <p:nvSpPr>
          <p:cNvPr id="4" name="Oval 3"/>
          <p:cNvSpPr/>
          <p:nvPr/>
        </p:nvSpPr>
        <p:spPr>
          <a:xfrm>
            <a:off x="5306096" y="3296992"/>
            <a:ext cx="1056067" cy="1004552"/>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ln w="0"/>
              <a:solidFill>
                <a:prstClr val="black"/>
              </a:solidFill>
              <a:effectLst>
                <a:outerShdw blurRad="38100" dist="19050" dir="2700000" algn="tl" rotWithShape="0">
                  <a:prstClr val="black">
                    <a:alpha val="40000"/>
                  </a:prstClr>
                </a:outerShdw>
              </a:effectLst>
              <a:cs typeface="B Homa" panose="00000400000000000000" pitchFamily="2" charset="-78"/>
            </a:endParaRPr>
          </a:p>
        </p:txBody>
      </p:sp>
      <p:cxnSp>
        <p:nvCxnSpPr>
          <p:cNvPr id="7" name="Straight Connector 6"/>
          <p:cNvCxnSpPr/>
          <p:nvPr/>
        </p:nvCxnSpPr>
        <p:spPr>
          <a:xfrm flipV="1">
            <a:off x="2717442" y="2794715"/>
            <a:ext cx="1622738" cy="360609"/>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5284631" y="2148626"/>
            <a:ext cx="1622738" cy="360609"/>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4770547" y="4031087"/>
            <a:ext cx="3935571" cy="920843"/>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677196" y="3319531"/>
            <a:ext cx="569890" cy="61496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528811" y="4336965"/>
            <a:ext cx="569890" cy="61496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750935" y="2148626"/>
            <a:ext cx="569890" cy="61496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8702362" y="3137616"/>
            <a:ext cx="569890" cy="61496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886" y="366602"/>
            <a:ext cx="2979970" cy="27386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0747" y="2975019"/>
            <a:ext cx="3554570" cy="2463526"/>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39380" y="1139699"/>
            <a:ext cx="3946039" cy="526138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0" name="TextBox 19"/>
          <p:cNvSpPr txBox="1"/>
          <p:nvPr/>
        </p:nvSpPr>
        <p:spPr>
          <a:xfrm>
            <a:off x="968306" y="2743242"/>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
        <p:nvSpPr>
          <p:cNvPr id="21" name="TextBox 20"/>
          <p:cNvSpPr txBox="1"/>
          <p:nvPr/>
        </p:nvSpPr>
        <p:spPr>
          <a:xfrm>
            <a:off x="3619411" y="5045770"/>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
        <p:nvSpPr>
          <p:cNvPr id="22" name="TextBox 21"/>
          <p:cNvSpPr txBox="1"/>
          <p:nvPr/>
        </p:nvSpPr>
        <p:spPr>
          <a:xfrm>
            <a:off x="7839380" y="6035917"/>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Tree>
    <p:extLst>
      <p:ext uri="{BB962C8B-B14F-4D97-AF65-F5344CB8AC3E}">
        <p14:creationId xmlns:p14="http://schemas.microsoft.com/office/powerpoint/2010/main" val="4209912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xit" presetSubtype="4" fill="hold" nodeType="clickEffect">
                                  <p:stCondLst>
                                    <p:cond delay="0"/>
                                  </p:stCondLst>
                                  <p:childTnLst>
                                    <p:animEffect transition="out" filter="wipe(down)">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par>
                                <p:cTn id="23" presetID="22" presetClass="entr" presetSubtype="4"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4"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par>
                                <p:cTn id="29" presetID="22" presetClass="entr" presetSubtype="4"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par>
                                <p:cTn id="32" presetID="22" presetClass="entr" presetSubtype="4"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par>
                                <p:cTn id="38" presetID="22" presetClass="entr" presetSubtype="4"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down)">
                                      <p:cBhvr>
                                        <p:cTn id="45" dur="500"/>
                                        <p:tgtEl>
                                          <p:spTgt spid="19"/>
                                        </p:tgtEl>
                                      </p:cBhvr>
                                    </p:animEffect>
                                  </p:childTnLst>
                                </p:cTn>
                              </p:par>
                              <p:par>
                                <p:cTn id="46" presetID="22" presetClass="entr" presetSubtype="4"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down)">
                                      <p:cBhvr>
                                        <p:cTn id="48" dur="500"/>
                                        <p:tgtEl>
                                          <p:spTgt spid="18"/>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down)">
                                      <p:cBhvr>
                                        <p:cTn id="51" dur="500"/>
                                        <p:tgtEl>
                                          <p:spTgt spid="20"/>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down)">
                                      <p:cBhvr>
                                        <p:cTn id="54" dur="500"/>
                                        <p:tgtEl>
                                          <p:spTgt spid="21"/>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down)">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animBg="1"/>
      <p:bldP spid="21"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Bent Arrow 3"/>
          <p:cNvSpPr/>
          <p:nvPr/>
        </p:nvSpPr>
        <p:spPr>
          <a:xfrm>
            <a:off x="4468083" y="1931831"/>
            <a:ext cx="450760" cy="2395471"/>
          </a:xfrm>
          <a:prstGeom prst="ben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solidFill>
                <a:srgbClr val="FF0000"/>
              </a:solidFill>
              <a:cs typeface="B Homa" panose="00000400000000000000" pitchFamily="2" charset="-78"/>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2557" y="283335"/>
            <a:ext cx="5066464" cy="337426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6" name="TextBox 5"/>
          <p:cNvSpPr txBox="1"/>
          <p:nvPr/>
        </p:nvSpPr>
        <p:spPr>
          <a:xfrm>
            <a:off x="10419009" y="283335"/>
            <a:ext cx="1313646" cy="369332"/>
          </a:xfrm>
          <a:prstGeom prst="rect">
            <a:avLst/>
          </a:prstGeom>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wrap="square" rtlCol="1">
            <a:spAutoFit/>
          </a:bodyPr>
          <a:lstStyle/>
          <a:p>
            <a:r>
              <a:rPr lang="fa-IR" dirty="0">
                <a:solidFill>
                  <a:prstClr val="black"/>
                </a:solidFill>
                <a:cs typeface="B Homa" panose="00000400000000000000" pitchFamily="2" charset="-78"/>
              </a:rPr>
              <a:t>سنگ</a:t>
            </a:r>
            <a:r>
              <a:rPr lang="fa-IR" dirty="0">
                <a:solidFill>
                  <a:prstClr val="white"/>
                </a:solidFill>
                <a:cs typeface="B Homa" panose="00000400000000000000" pitchFamily="2" charset="-78"/>
              </a:rPr>
              <a:t> </a:t>
            </a:r>
            <a:r>
              <a:rPr lang="fa-IR" dirty="0">
                <a:solidFill>
                  <a:prstClr val="black"/>
                </a:solidFill>
                <a:cs typeface="B Homa" panose="00000400000000000000" pitchFamily="2" charset="-78"/>
              </a:rPr>
              <a:t>فرش</a:t>
            </a:r>
            <a:endParaRPr lang="fa-IR" dirty="0">
              <a:solidFill>
                <a:prstClr val="black"/>
              </a:solidFill>
              <a:cs typeface="B Homa" panose="00000400000000000000" pitchFamily="2" charset="-78"/>
            </a:endParaRPr>
          </a:p>
        </p:txBody>
      </p:sp>
      <p:sp>
        <p:nvSpPr>
          <p:cNvPr id="7" name="TextBox 6"/>
          <p:cNvSpPr txBox="1"/>
          <p:nvPr/>
        </p:nvSpPr>
        <p:spPr>
          <a:xfrm>
            <a:off x="5082557" y="3288268"/>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Tree>
    <p:extLst>
      <p:ext uri="{BB962C8B-B14F-4D97-AF65-F5344CB8AC3E}">
        <p14:creationId xmlns:p14="http://schemas.microsoft.com/office/powerpoint/2010/main" val="99593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72293" y="0"/>
            <a:ext cx="1519707" cy="369332"/>
          </a:xfrm>
          <a:prstGeom prst="rect">
            <a:avLst/>
          </a:prstGeom>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wrap="square" rtlCol="1">
            <a:spAutoFit/>
          </a:bodyPr>
          <a:lstStyle/>
          <a:p>
            <a:r>
              <a:rPr lang="fa-IR" dirty="0">
                <a:solidFill>
                  <a:prstClr val="white"/>
                </a:solidFill>
                <a:cs typeface="B Homa" panose="00000400000000000000" pitchFamily="2" charset="-78"/>
              </a:rPr>
              <a:t>نظرشخصی</a:t>
            </a:r>
            <a:endParaRPr lang="fa-IR" dirty="0">
              <a:solidFill>
                <a:prstClr val="white"/>
              </a:solidFill>
              <a:cs typeface="B Homa" panose="00000400000000000000" pitchFamily="2" charset="-78"/>
            </a:endParaRPr>
          </a:p>
        </p:txBody>
      </p:sp>
      <p:sp>
        <p:nvSpPr>
          <p:cNvPr id="3" name="TextBox 2"/>
          <p:cNvSpPr txBox="1"/>
          <p:nvPr/>
        </p:nvSpPr>
        <p:spPr>
          <a:xfrm>
            <a:off x="978794" y="974226"/>
            <a:ext cx="10856890" cy="923330"/>
          </a:xfrm>
          <a:prstGeom prst="rect">
            <a:avLst/>
          </a:prstGeom>
          <a:noFill/>
        </p:spPr>
        <p:txBody>
          <a:bodyPr wrap="square" rtlCol="1">
            <a:spAutoFit/>
          </a:bodyPr>
          <a:lstStyle/>
          <a:p>
            <a:r>
              <a:rPr lang="fa-IR" dirty="0">
                <a:solidFill>
                  <a:prstClr val="black"/>
                </a:solidFill>
                <a:cs typeface="B Homa" panose="00000400000000000000" pitchFamily="2" charset="-78"/>
              </a:rPr>
              <a:t>این میدان که محل پیوند دو منطقه مجزا از لحاظ دوره تاریخی است نه تنها باعث کم رنگ تر شدن منطقه قرون وسطایی شهر نانسی نشده بلکه باعث شده دو منطقه در کنار هم با وجود همه ی تفاوت ها رشد کنند. </a:t>
            </a:r>
          </a:p>
          <a:p>
            <a:endParaRPr lang="fa-IR" dirty="0">
              <a:solidFill>
                <a:prstClr val="black"/>
              </a:solidFill>
              <a:cs typeface="B Homa" panose="00000400000000000000" pitchFamily="2" charset="-78"/>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0705" b="10985"/>
          <a:stretch/>
        </p:blipFill>
        <p:spPr>
          <a:xfrm>
            <a:off x="0" y="3129566"/>
            <a:ext cx="12192000" cy="3728434"/>
          </a:xfrm>
          <a:prstGeom prst="rect">
            <a:avLst/>
          </a:prstGeom>
        </p:spPr>
      </p:pic>
    </p:spTree>
    <p:extLst>
      <p:ext uri="{BB962C8B-B14F-4D97-AF65-F5344CB8AC3E}">
        <p14:creationId xmlns:p14="http://schemas.microsoft.com/office/powerpoint/2010/main" val="3041829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76892" y="0"/>
            <a:ext cx="715108" cy="369332"/>
          </a:xfrm>
          <a:prstGeom prst="rect">
            <a:avLst/>
          </a:prstGeom>
          <a:ln>
            <a:solidFill>
              <a:srgbClr val="FF0000"/>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fa-IR" dirty="0">
                <a:solidFill>
                  <a:prstClr val="black"/>
                </a:solidFill>
                <a:cs typeface="B Homa" panose="00000400000000000000" pitchFamily="2" charset="-78"/>
              </a:rPr>
              <a:t>منابع</a:t>
            </a:r>
            <a:endParaRPr lang="en-US" dirty="0">
              <a:solidFill>
                <a:prstClr val="black"/>
              </a:solidFill>
            </a:endParaRPr>
          </a:p>
        </p:txBody>
      </p:sp>
      <p:sp>
        <p:nvSpPr>
          <p:cNvPr id="3" name="TextBox 2"/>
          <p:cNvSpPr txBox="1"/>
          <p:nvPr/>
        </p:nvSpPr>
        <p:spPr>
          <a:xfrm>
            <a:off x="4970585" y="785446"/>
            <a:ext cx="7045569" cy="1754326"/>
          </a:xfrm>
          <a:prstGeom prst="rect">
            <a:avLst/>
          </a:prstGeom>
          <a:noFill/>
        </p:spPr>
        <p:txBody>
          <a:bodyPr wrap="square" rtlCol="0">
            <a:spAutoFit/>
          </a:bodyPr>
          <a:lstStyle/>
          <a:p>
            <a:r>
              <a:rPr lang="fa-IR" dirty="0">
                <a:solidFill>
                  <a:prstClr val="black"/>
                </a:solidFill>
                <a:cs typeface="B Homa" panose="00000400000000000000" pitchFamily="2" charset="-78"/>
              </a:rPr>
              <a:t>1-جیمز موریس، راضیه رضازاده،تاریخ شکل گیری شهرهای جهان 1390</a:t>
            </a:r>
          </a:p>
          <a:p>
            <a:r>
              <a:rPr lang="fa-IR" dirty="0">
                <a:solidFill>
                  <a:prstClr val="black"/>
                </a:solidFill>
                <a:cs typeface="B Homa" panose="00000400000000000000" pitchFamily="2" charset="-78"/>
              </a:rPr>
              <a:t>2-ادموند بیکن، فرزانه طاهری، طراحی شهر ها،1386</a:t>
            </a:r>
          </a:p>
          <a:p>
            <a:r>
              <a:rPr lang="fa-IR" dirty="0">
                <a:solidFill>
                  <a:prstClr val="black"/>
                </a:solidFill>
                <a:cs typeface="B Homa" panose="00000400000000000000" pitchFamily="2" charset="-78"/>
              </a:rPr>
              <a:t>3-</a:t>
            </a:r>
            <a:r>
              <a:rPr lang="en-US" dirty="0">
                <a:solidFill>
                  <a:prstClr val="black"/>
                </a:solidFill>
              </a:rPr>
              <a:t>www.fr.Wikipedia.ir</a:t>
            </a:r>
          </a:p>
          <a:p>
            <a:r>
              <a:rPr lang="fa-IR" dirty="0">
                <a:solidFill>
                  <a:prstClr val="black"/>
                </a:solidFill>
                <a:cs typeface="B Homa" panose="00000400000000000000" pitchFamily="2" charset="-78"/>
              </a:rPr>
              <a:t>4-</a:t>
            </a:r>
            <a:r>
              <a:rPr lang="en-US" dirty="0">
                <a:solidFill>
                  <a:prstClr val="black"/>
                </a:solidFill>
              </a:rPr>
              <a:t>www.en.Wikipedia.ir</a:t>
            </a:r>
          </a:p>
          <a:p>
            <a:r>
              <a:rPr lang="fa-IR" dirty="0">
                <a:solidFill>
                  <a:prstClr val="black"/>
                </a:solidFill>
                <a:cs typeface="B Homa" panose="00000400000000000000" pitchFamily="2" charset="-78"/>
              </a:rPr>
              <a:t>5-</a:t>
            </a:r>
            <a:r>
              <a:rPr lang="en-US" dirty="0">
                <a:solidFill>
                  <a:prstClr val="black"/>
                </a:solidFill>
              </a:rPr>
              <a:t>www.tourismadviser.ir</a:t>
            </a:r>
          </a:p>
          <a:p>
            <a:endParaRPr lang="en-US" dirty="0">
              <a:solidFill>
                <a:prstClr val="black"/>
              </a:solidFill>
            </a:endParaRPr>
          </a:p>
        </p:txBody>
      </p:sp>
    </p:spTree>
    <p:extLst>
      <p:ext uri="{BB962C8B-B14F-4D97-AF65-F5344CB8AC3E}">
        <p14:creationId xmlns:p14="http://schemas.microsoft.com/office/powerpoint/2010/main" val="5258371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75187" y="0"/>
            <a:ext cx="1687588" cy="369332"/>
          </a:xfrm>
          <a:prstGeom prst="rect">
            <a:avLst/>
          </a:prstGeom>
          <a:ln>
            <a:solidFill>
              <a:srgbClr val="FF0000"/>
            </a:solidFill>
          </a:ln>
        </p:spPr>
        <p:style>
          <a:lnRef idx="3">
            <a:schemeClr val="lt1"/>
          </a:lnRef>
          <a:fillRef idx="1">
            <a:schemeClr val="accent3"/>
          </a:fillRef>
          <a:effectRef idx="1">
            <a:schemeClr val="accent3"/>
          </a:effectRef>
          <a:fontRef idx="minor">
            <a:schemeClr val="lt1"/>
          </a:fontRef>
        </p:style>
        <p:txBody>
          <a:bodyPr wrap="square" rtlCol="1">
            <a:spAutoFit/>
          </a:bodyPr>
          <a:lstStyle/>
          <a:p>
            <a:r>
              <a:rPr lang="fa-IR" dirty="0">
                <a:solidFill>
                  <a:prstClr val="black"/>
                </a:solidFill>
                <a:cs typeface="B Homa" panose="00000400000000000000" pitchFamily="2" charset="-78"/>
              </a:rPr>
              <a:t>فهرست</a:t>
            </a:r>
            <a:endParaRPr lang="fa-IR" dirty="0">
              <a:solidFill>
                <a:prstClr val="black"/>
              </a:solidFill>
              <a:cs typeface="B Homa" panose="00000400000000000000" pitchFamily="2" charset="-78"/>
            </a:endParaRPr>
          </a:p>
        </p:txBody>
      </p:sp>
      <p:sp>
        <p:nvSpPr>
          <p:cNvPr id="3" name="TextBox 2"/>
          <p:cNvSpPr txBox="1"/>
          <p:nvPr/>
        </p:nvSpPr>
        <p:spPr>
          <a:xfrm>
            <a:off x="651248" y="1745505"/>
            <a:ext cx="9823938" cy="2862322"/>
          </a:xfrm>
          <a:prstGeom prst="rect">
            <a:avLst/>
          </a:prstGeom>
          <a:noFill/>
        </p:spPr>
        <p:txBody>
          <a:bodyPr wrap="square" rtlCol="0">
            <a:spAutoFit/>
          </a:bodyPr>
          <a:lstStyle/>
          <a:p>
            <a:pPr marL="285750" indent="-285750">
              <a:buFont typeface="Wingdings" panose="05000000000000000000" pitchFamily="2" charset="2"/>
              <a:buChar char="q"/>
            </a:pPr>
            <a:r>
              <a:rPr lang="fa-IR" sz="2000" dirty="0">
                <a:solidFill>
                  <a:prstClr val="black"/>
                </a:solidFill>
                <a:cs typeface="B Homa" panose="00000400000000000000" pitchFamily="2" charset="-78"/>
              </a:rPr>
              <a:t>شهر </a:t>
            </a:r>
            <a:r>
              <a:rPr lang="fa-IR" sz="2000" dirty="0" smtClean="0">
                <a:solidFill>
                  <a:prstClr val="black"/>
                </a:solidFill>
                <a:cs typeface="B Homa" panose="00000400000000000000" pitchFamily="2" charset="-78"/>
              </a:rPr>
              <a:t>نانسی</a:t>
            </a:r>
            <a:endParaRPr lang="en-US" sz="2000" dirty="0">
              <a:solidFill>
                <a:prstClr val="black"/>
              </a:solidFill>
            </a:endParaRPr>
          </a:p>
          <a:p>
            <a:endParaRPr lang="fa-IR" sz="2000" dirty="0">
              <a:solidFill>
                <a:prstClr val="black"/>
              </a:solidFill>
              <a:cs typeface="B Homa" panose="00000400000000000000" pitchFamily="2" charset="-78"/>
            </a:endParaRPr>
          </a:p>
          <a:p>
            <a:pPr marL="285750" indent="-285750">
              <a:buFont typeface="Wingdings" panose="05000000000000000000" pitchFamily="2" charset="2"/>
              <a:buChar char="q"/>
            </a:pPr>
            <a:r>
              <a:rPr lang="fa-IR" sz="2000" dirty="0">
                <a:solidFill>
                  <a:prstClr val="black"/>
                </a:solidFill>
                <a:cs typeface="B Homa" panose="00000400000000000000" pitchFamily="2" charset="-78"/>
              </a:rPr>
              <a:t>معرفی میدان </a:t>
            </a:r>
            <a:r>
              <a:rPr lang="fa-IR" sz="2000" dirty="0" smtClean="0">
                <a:solidFill>
                  <a:prstClr val="black"/>
                </a:solidFill>
                <a:cs typeface="B Homa" panose="00000400000000000000" pitchFamily="2" charset="-78"/>
              </a:rPr>
              <a:t>استنیسلاس</a:t>
            </a:r>
            <a:endParaRPr lang="en-US" sz="2000" dirty="0">
              <a:solidFill>
                <a:prstClr val="black"/>
              </a:solidFill>
            </a:endParaRPr>
          </a:p>
          <a:p>
            <a:endParaRPr lang="fa-IR" sz="2000" dirty="0">
              <a:solidFill>
                <a:prstClr val="black"/>
              </a:solidFill>
              <a:cs typeface="B Homa" panose="00000400000000000000" pitchFamily="2" charset="-78"/>
            </a:endParaRPr>
          </a:p>
          <a:p>
            <a:pPr marL="285750" indent="-285750">
              <a:buFont typeface="Wingdings" panose="05000000000000000000" pitchFamily="2" charset="2"/>
              <a:buChar char="q"/>
            </a:pPr>
            <a:r>
              <a:rPr lang="fa-IR" sz="2000" dirty="0">
                <a:solidFill>
                  <a:prstClr val="black"/>
                </a:solidFill>
                <a:cs typeface="B Homa" panose="00000400000000000000" pitchFamily="2" charset="-78"/>
              </a:rPr>
              <a:t>اجزای میدان </a:t>
            </a:r>
            <a:r>
              <a:rPr lang="fa-IR" sz="2000" dirty="0" smtClean="0">
                <a:solidFill>
                  <a:prstClr val="black"/>
                </a:solidFill>
                <a:cs typeface="B Homa" panose="00000400000000000000" pitchFamily="2" charset="-78"/>
              </a:rPr>
              <a:t>استنیسلاس</a:t>
            </a:r>
            <a:endParaRPr lang="en-US" sz="2000" dirty="0">
              <a:solidFill>
                <a:prstClr val="black"/>
              </a:solidFill>
            </a:endParaRPr>
          </a:p>
          <a:p>
            <a:endParaRPr lang="fa-IR" sz="2000" dirty="0">
              <a:solidFill>
                <a:prstClr val="black"/>
              </a:solidFill>
              <a:cs typeface="B Homa" panose="00000400000000000000" pitchFamily="2" charset="-78"/>
            </a:endParaRPr>
          </a:p>
          <a:p>
            <a:pPr marL="285750" indent="-285750">
              <a:buFont typeface="Wingdings" panose="05000000000000000000" pitchFamily="2" charset="2"/>
              <a:buChar char="q"/>
            </a:pPr>
            <a:r>
              <a:rPr lang="fa-IR" sz="2000" dirty="0">
                <a:solidFill>
                  <a:prstClr val="black"/>
                </a:solidFill>
                <a:cs typeface="B Homa" panose="00000400000000000000" pitchFamily="2" charset="-78"/>
              </a:rPr>
              <a:t>نظر شخصی</a:t>
            </a:r>
            <a:endParaRPr lang="en-US" sz="2000" dirty="0">
              <a:solidFill>
                <a:prstClr val="black"/>
              </a:solidFill>
            </a:endParaRPr>
          </a:p>
          <a:p>
            <a:endParaRPr lang="fa-IR" sz="2000" dirty="0">
              <a:solidFill>
                <a:prstClr val="black"/>
              </a:solidFill>
              <a:cs typeface="B Homa" panose="00000400000000000000" pitchFamily="2" charset="-78"/>
            </a:endParaRPr>
          </a:p>
          <a:p>
            <a:pPr marL="285750" indent="-285750">
              <a:buFont typeface="Wingdings" panose="05000000000000000000" pitchFamily="2" charset="2"/>
              <a:buChar char="q"/>
            </a:pPr>
            <a:r>
              <a:rPr lang="fa-IR" sz="2000" dirty="0">
                <a:solidFill>
                  <a:prstClr val="black"/>
                </a:solidFill>
                <a:cs typeface="B Homa" panose="00000400000000000000" pitchFamily="2" charset="-78"/>
              </a:rPr>
              <a:t>منابع</a:t>
            </a:r>
            <a:endParaRPr lang="en-US" sz="2000" dirty="0">
              <a:solidFill>
                <a:prstClr val="black"/>
              </a:solidFill>
            </a:endParaRPr>
          </a:p>
        </p:txBody>
      </p:sp>
    </p:spTree>
    <p:extLst>
      <p:ext uri="{BB962C8B-B14F-4D97-AF65-F5344CB8AC3E}">
        <p14:creationId xmlns:p14="http://schemas.microsoft.com/office/powerpoint/2010/main" val="1938974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50322" y="3017"/>
            <a:ext cx="1841678" cy="738664"/>
          </a:xfrm>
          <a:prstGeom prst="rect">
            <a:avLst/>
          </a:prstGeom>
          <a:solidFill>
            <a:schemeClr val="accent6">
              <a:lumMod val="40000"/>
              <a:lumOff val="60000"/>
            </a:schemeClr>
          </a:solidFill>
          <a:ln>
            <a:solidFill>
              <a:srgbClr val="FF0000"/>
            </a:solidFill>
          </a:ln>
        </p:spPr>
        <p:style>
          <a:lnRef idx="1">
            <a:schemeClr val="accent1"/>
          </a:lnRef>
          <a:fillRef idx="2">
            <a:schemeClr val="accent1"/>
          </a:fillRef>
          <a:effectRef idx="1">
            <a:schemeClr val="accent1"/>
          </a:effectRef>
          <a:fontRef idx="minor">
            <a:schemeClr val="dk1"/>
          </a:fontRef>
        </p:style>
        <p:txBody>
          <a:bodyPr wrap="square" rtlCol="1">
            <a:spAutoFit/>
            <a:scene3d>
              <a:camera prst="orthographicFront"/>
              <a:lightRig rig="harsh" dir="t"/>
            </a:scene3d>
            <a:sp3d extrusionH="57150" prstMaterial="matte">
              <a:bevelT w="63500" h="12700" prst="angle"/>
              <a:contourClr>
                <a:schemeClr val="bg1">
                  <a:lumMod val="65000"/>
                </a:schemeClr>
              </a:contourClr>
            </a:sp3d>
          </a:bodyPr>
          <a:lstStyle/>
          <a:p>
            <a:pPr algn="ctr"/>
            <a:r>
              <a:rPr lang="fa-IR" sz="2400" dirty="0">
                <a:ln w="0"/>
                <a:solidFill>
                  <a:prstClr val="black"/>
                </a:solidFill>
                <a:effectLst>
                  <a:outerShdw blurRad="38100" dist="19050" dir="2700000" algn="tl" rotWithShape="0">
                    <a:prstClr val="black">
                      <a:alpha val="40000"/>
                    </a:prstClr>
                  </a:outerShdw>
                </a:effectLst>
                <a:cs typeface="B Homa" panose="00000400000000000000" pitchFamily="2" charset="-78"/>
              </a:rPr>
              <a:t>شهر نانسی</a:t>
            </a:r>
          </a:p>
          <a:p>
            <a:endParaRPr lang="fa-IR" b="1" dirty="0">
              <a:ln/>
              <a:solidFill>
                <a:srgbClr val="969696"/>
              </a:solidFill>
              <a:cs typeface="B Homa" panose="00000400000000000000" pitchFamily="2" charset="-78"/>
            </a:endParaRPr>
          </a:p>
        </p:txBody>
      </p:sp>
      <p:sp>
        <p:nvSpPr>
          <p:cNvPr id="3" name="Rectangle 2"/>
          <p:cNvSpPr/>
          <p:nvPr/>
        </p:nvSpPr>
        <p:spPr>
          <a:xfrm>
            <a:off x="6341324" y="1147728"/>
            <a:ext cx="5365571" cy="369332"/>
          </a:xfrm>
          <a:prstGeom prst="rect">
            <a:avLst/>
          </a:prstGeom>
        </p:spPr>
        <p:txBody>
          <a:bodyPr wrap="none">
            <a:spAutoFit/>
          </a:bodyPr>
          <a:lstStyle/>
          <a:p>
            <a:r>
              <a:rPr lang="fa-IR" dirty="0">
                <a:solidFill>
                  <a:prstClr val="black"/>
                </a:solidFill>
                <a:cs typeface="B Homa" panose="00000400000000000000" pitchFamily="2" charset="-78"/>
              </a:rPr>
              <a:t>نانسی پایتخت قدیم لورن که در 220 مایلی شرق پاریس قرار </a:t>
            </a:r>
            <a:r>
              <a:rPr lang="fa-IR" dirty="0">
                <a:solidFill>
                  <a:prstClr val="black"/>
                </a:solidFill>
                <a:cs typeface="B Homa" panose="00000400000000000000" pitchFamily="2" charset="-78"/>
              </a:rPr>
              <a:t>دارد. </a:t>
            </a:r>
            <a:endParaRPr lang="fa-IR" dirty="0">
              <a:solidFill>
                <a:prstClr val="black"/>
              </a:solidFill>
              <a:cs typeface="B Homa" panose="00000400000000000000" pitchFamily="2" charset="-78"/>
            </a:endParaRPr>
          </a:p>
        </p:txBody>
      </p:sp>
      <p:sp>
        <p:nvSpPr>
          <p:cNvPr id="5" name="TextBox 4"/>
          <p:cNvSpPr txBox="1"/>
          <p:nvPr/>
        </p:nvSpPr>
        <p:spPr>
          <a:xfrm>
            <a:off x="10444766" y="2292439"/>
            <a:ext cx="1017431" cy="369332"/>
          </a:xfrm>
          <a:prstGeom prst="rect">
            <a:avLst/>
          </a:prstGeom>
          <a:noFill/>
        </p:spPr>
        <p:txBody>
          <a:bodyPr wrap="square" rtlCol="1">
            <a:spAutoFit/>
          </a:bodyPr>
          <a:lstStyle/>
          <a:p>
            <a:r>
              <a:rPr lang="fa-IR" dirty="0">
                <a:solidFill>
                  <a:prstClr val="black"/>
                </a:solidFill>
                <a:cs typeface="B Homa" panose="00000400000000000000" pitchFamily="2" charset="-78"/>
              </a:rPr>
              <a:t>شهر</a:t>
            </a:r>
            <a:endParaRPr lang="fa-IR" dirty="0">
              <a:solidFill>
                <a:prstClr val="black"/>
              </a:solidFill>
              <a:cs typeface="B Homa" panose="00000400000000000000" pitchFamily="2" charset="-78"/>
            </a:endParaRPr>
          </a:p>
        </p:txBody>
      </p:sp>
      <p:sp>
        <p:nvSpPr>
          <p:cNvPr id="6" name="TextBox 5"/>
          <p:cNvSpPr txBox="1"/>
          <p:nvPr/>
        </p:nvSpPr>
        <p:spPr>
          <a:xfrm>
            <a:off x="8834907" y="1961173"/>
            <a:ext cx="1609859" cy="369332"/>
          </a:xfrm>
          <a:prstGeom prst="rect">
            <a:avLst/>
          </a:prstGeom>
          <a:noFill/>
        </p:spPr>
        <p:txBody>
          <a:bodyPr wrap="square" rtlCol="1">
            <a:spAutoFit/>
          </a:bodyPr>
          <a:lstStyle/>
          <a:p>
            <a:r>
              <a:rPr lang="fa-IR" dirty="0">
                <a:solidFill>
                  <a:prstClr val="black"/>
                </a:solidFill>
                <a:cs typeface="B Homa" panose="00000400000000000000" pitchFamily="2" charset="-78"/>
              </a:rPr>
              <a:t>قرون وسطی</a:t>
            </a:r>
            <a:endParaRPr lang="fa-IR" dirty="0">
              <a:solidFill>
                <a:prstClr val="black"/>
              </a:solidFill>
              <a:cs typeface="B Homa" panose="00000400000000000000" pitchFamily="2" charset="-78"/>
            </a:endParaRPr>
          </a:p>
        </p:txBody>
      </p:sp>
      <p:sp>
        <p:nvSpPr>
          <p:cNvPr id="7" name="TextBox 6"/>
          <p:cNvSpPr txBox="1"/>
          <p:nvPr/>
        </p:nvSpPr>
        <p:spPr>
          <a:xfrm>
            <a:off x="9249455" y="2742629"/>
            <a:ext cx="1195311" cy="373487"/>
          </a:xfrm>
          <a:prstGeom prst="rect">
            <a:avLst/>
          </a:prstGeom>
          <a:noFill/>
        </p:spPr>
        <p:txBody>
          <a:bodyPr wrap="square" rtlCol="1">
            <a:spAutoFit/>
          </a:bodyPr>
          <a:lstStyle/>
          <a:p>
            <a:r>
              <a:rPr lang="fa-IR" dirty="0">
                <a:solidFill>
                  <a:prstClr val="black"/>
                </a:solidFill>
                <a:cs typeface="B Homa" panose="00000400000000000000" pitchFamily="2" charset="-78"/>
              </a:rPr>
              <a:t>رنسانس</a:t>
            </a:r>
            <a:endParaRPr lang="fa-IR" dirty="0">
              <a:solidFill>
                <a:prstClr val="black"/>
              </a:solidFill>
              <a:cs typeface="B Homa" panose="00000400000000000000" pitchFamily="2" charset="-78"/>
            </a:endParaRPr>
          </a:p>
        </p:txBody>
      </p:sp>
      <p:sp>
        <p:nvSpPr>
          <p:cNvPr id="8" name="TextBox 7"/>
          <p:cNvSpPr txBox="1"/>
          <p:nvPr/>
        </p:nvSpPr>
        <p:spPr>
          <a:xfrm>
            <a:off x="4910865" y="4516330"/>
            <a:ext cx="7122017" cy="369332"/>
          </a:xfrm>
          <a:prstGeom prst="rect">
            <a:avLst/>
          </a:prstGeom>
          <a:noFill/>
        </p:spPr>
        <p:txBody>
          <a:bodyPr wrap="square" rtlCol="1">
            <a:spAutoFit/>
          </a:bodyPr>
          <a:lstStyle/>
          <a:p>
            <a:r>
              <a:rPr lang="fa-IR" dirty="0">
                <a:solidFill>
                  <a:prstClr val="black"/>
                </a:solidFill>
                <a:cs typeface="B Homa" panose="00000400000000000000" pitchFamily="2" charset="-78"/>
              </a:rPr>
              <a:t>نتیجه ی یکسان سازی و وحدت بخشیدب به دو بخش وی نووه و وی ویله</a:t>
            </a:r>
            <a:endParaRPr lang="fa-IR" dirty="0">
              <a:solidFill>
                <a:prstClr val="black"/>
              </a:solidFill>
              <a:cs typeface="B Homa" panose="00000400000000000000" pitchFamily="2" charset="-78"/>
            </a:endParaRPr>
          </a:p>
        </p:txBody>
      </p:sp>
      <p:sp>
        <p:nvSpPr>
          <p:cNvPr id="9" name="Rectangle 8"/>
          <p:cNvSpPr/>
          <p:nvPr/>
        </p:nvSpPr>
        <p:spPr>
          <a:xfrm>
            <a:off x="2434107" y="3790751"/>
            <a:ext cx="2060620" cy="4121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a:solidFill>
                  <a:prstClr val="black"/>
                </a:solidFill>
                <a:cs typeface="B Homa" panose="00000400000000000000" pitchFamily="2" charset="-78"/>
              </a:rPr>
              <a:t>القای حس شهری</a:t>
            </a:r>
            <a:endParaRPr lang="fa-IR" dirty="0">
              <a:solidFill>
                <a:prstClr val="black"/>
              </a:solidFill>
              <a:cs typeface="B Homa" panose="00000400000000000000" pitchFamily="2" charset="-78"/>
            </a:endParaRPr>
          </a:p>
        </p:txBody>
      </p:sp>
      <p:sp>
        <p:nvSpPr>
          <p:cNvPr id="10" name="TextBox 9"/>
          <p:cNvSpPr txBox="1"/>
          <p:nvPr/>
        </p:nvSpPr>
        <p:spPr>
          <a:xfrm>
            <a:off x="1481070" y="4482159"/>
            <a:ext cx="3013657" cy="369332"/>
          </a:xfrm>
          <a:prstGeom prst="rect">
            <a:avLst/>
          </a:prstGeom>
          <a:noFill/>
        </p:spPr>
        <p:txBody>
          <a:bodyPr wrap="square" rtlCol="1">
            <a:spAutoFit/>
          </a:bodyPr>
          <a:lstStyle/>
          <a:p>
            <a:r>
              <a:rPr lang="fa-IR" dirty="0">
                <a:solidFill>
                  <a:prstClr val="black"/>
                </a:solidFill>
                <a:cs typeface="B Homa" panose="00000400000000000000" pitchFamily="2" charset="-78"/>
              </a:rPr>
              <a:t>نفوذ طبیعت در بافت شهری</a:t>
            </a:r>
            <a:endParaRPr lang="fa-IR" dirty="0">
              <a:solidFill>
                <a:prstClr val="black"/>
              </a:solidFill>
              <a:cs typeface="B Homa" panose="00000400000000000000" pitchFamily="2" charset="-78"/>
            </a:endParaRPr>
          </a:p>
        </p:txBody>
      </p:sp>
      <p:sp>
        <p:nvSpPr>
          <p:cNvPr id="11" name="TextBox 10"/>
          <p:cNvSpPr txBox="1"/>
          <p:nvPr/>
        </p:nvSpPr>
        <p:spPr>
          <a:xfrm>
            <a:off x="1429555" y="5080923"/>
            <a:ext cx="3065172" cy="646331"/>
          </a:xfrm>
          <a:prstGeom prst="rect">
            <a:avLst/>
          </a:prstGeom>
          <a:noFill/>
        </p:spPr>
        <p:txBody>
          <a:bodyPr wrap="square" rtlCol="1">
            <a:spAutoFit/>
          </a:bodyPr>
          <a:lstStyle/>
          <a:p>
            <a:r>
              <a:rPr lang="fa-IR" dirty="0">
                <a:solidFill>
                  <a:prstClr val="black"/>
                </a:solidFill>
                <a:cs typeface="B Homa" panose="00000400000000000000" pitchFamily="2" charset="-78"/>
              </a:rPr>
              <a:t>ادغام معماری قرون وسطی در فضای شهری دوره رنسانس</a:t>
            </a:r>
            <a:endParaRPr lang="fa-IR" dirty="0">
              <a:solidFill>
                <a:prstClr val="black"/>
              </a:solidFill>
              <a:cs typeface="B Homa" panose="00000400000000000000" pitchFamily="2" charset="-78"/>
            </a:endParaRPr>
          </a:p>
        </p:txBody>
      </p:sp>
      <p:sp>
        <p:nvSpPr>
          <p:cNvPr id="13" name="Right Brace 12"/>
          <p:cNvSpPr/>
          <p:nvPr/>
        </p:nvSpPr>
        <p:spPr>
          <a:xfrm>
            <a:off x="4494727" y="3954021"/>
            <a:ext cx="497429" cy="1579271"/>
          </a:xfrm>
          <a:prstGeom prst="rightBrace">
            <a:avLst/>
          </a:prstGeom>
        </p:spPr>
        <p:style>
          <a:lnRef idx="3">
            <a:schemeClr val="dk1"/>
          </a:lnRef>
          <a:fillRef idx="0">
            <a:schemeClr val="dk1"/>
          </a:fillRef>
          <a:effectRef idx="2">
            <a:schemeClr val="dk1"/>
          </a:effectRef>
          <a:fontRef idx="minor">
            <a:schemeClr val="tx1"/>
          </a:fontRef>
        </p:style>
        <p:txBody>
          <a:bodyPr rtlCol="1" anchor="ctr"/>
          <a:lstStyle/>
          <a:p>
            <a:pPr algn="ctr"/>
            <a:endParaRPr lang="fa-IR" dirty="0">
              <a:solidFill>
                <a:prstClr val="black"/>
              </a:solidFill>
              <a:cs typeface="B Homa" panose="00000400000000000000" pitchFamily="2" charset="-78"/>
            </a:endParaRPr>
          </a:p>
        </p:txBody>
      </p:sp>
      <p:sp>
        <p:nvSpPr>
          <p:cNvPr id="14" name="Right Brace 13"/>
          <p:cNvSpPr/>
          <p:nvPr/>
        </p:nvSpPr>
        <p:spPr>
          <a:xfrm>
            <a:off x="10444766" y="2156538"/>
            <a:ext cx="379926" cy="847198"/>
          </a:xfrm>
          <a:prstGeom prst="rightBrace">
            <a:avLst/>
          </a:prstGeom>
        </p:spPr>
        <p:style>
          <a:lnRef idx="3">
            <a:schemeClr val="dk1"/>
          </a:lnRef>
          <a:fillRef idx="0">
            <a:schemeClr val="dk1"/>
          </a:fillRef>
          <a:effectRef idx="2">
            <a:schemeClr val="dk1"/>
          </a:effectRef>
          <a:fontRef idx="minor">
            <a:schemeClr val="tx1"/>
          </a:fontRef>
        </p:style>
        <p:txBody>
          <a:bodyPr rtlCol="1" anchor="ctr"/>
          <a:lstStyle/>
          <a:p>
            <a:pPr algn="ctr"/>
            <a:endParaRPr lang="fa-IR" dirty="0">
              <a:solidFill>
                <a:prstClr val="black"/>
              </a:solidFill>
              <a:cs typeface="B Homa" panose="00000400000000000000" pitchFamily="2" charset="-78"/>
            </a:endParaRPr>
          </a:p>
        </p:txBody>
      </p:sp>
      <p:sp>
        <p:nvSpPr>
          <p:cNvPr id="21" name="Rectangle 20"/>
          <p:cNvSpPr/>
          <p:nvPr/>
        </p:nvSpPr>
        <p:spPr>
          <a:xfrm>
            <a:off x="10046524" y="6364085"/>
            <a:ext cx="1986357" cy="3419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prstClr val="black"/>
                </a:solidFill>
                <a:cs typeface="B Homa" panose="00000400000000000000" pitchFamily="2" charset="-78"/>
              </a:rPr>
              <a:t>موریس،230:1390</a:t>
            </a:r>
            <a:endParaRPr lang="en-US" dirty="0">
              <a:solidFill>
                <a:prstClr val="black"/>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7171"/>
          <a:stretch/>
        </p:blipFill>
        <p:spPr>
          <a:xfrm>
            <a:off x="1094595" y="958549"/>
            <a:ext cx="10766790" cy="5664403"/>
          </a:xfrm>
          <a:prstGeom prst="rect">
            <a:avLst/>
          </a:prstGeom>
          <a:ln w="127000" cap="sq">
            <a:solidFill>
              <a:srgbClr val="000000"/>
            </a:solidFill>
            <a:miter lim="800000"/>
          </a:ln>
          <a:effectLst>
            <a:outerShdw blurRad="57150" dist="50800" dir="2700000" algn="tl" rotWithShape="0">
              <a:srgbClr val="000000">
                <a:alpha val="40000"/>
              </a:srgbClr>
            </a:outerShdw>
          </a:effectLst>
        </p:spPr>
      </p:pic>
      <p:cxnSp>
        <p:nvCxnSpPr>
          <p:cNvPr id="15" name="Straight Connector 14"/>
          <p:cNvCxnSpPr/>
          <p:nvPr/>
        </p:nvCxnSpPr>
        <p:spPr>
          <a:xfrm flipH="1">
            <a:off x="3294185" y="3235569"/>
            <a:ext cx="7530507" cy="2297723"/>
          </a:xfrm>
          <a:prstGeom prst="line">
            <a:avLst/>
          </a:prstGeom>
          <a:ln w="76200"/>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flipH="1" flipV="1">
            <a:off x="5039542" y="2233823"/>
            <a:ext cx="2786413" cy="4225592"/>
          </a:xfrm>
          <a:prstGeom prst="line">
            <a:avLst/>
          </a:prstGeom>
          <a:ln w="76200"/>
        </p:spPr>
        <p:style>
          <a:lnRef idx="3">
            <a:schemeClr val="dk1"/>
          </a:lnRef>
          <a:fillRef idx="0">
            <a:schemeClr val="dk1"/>
          </a:fillRef>
          <a:effectRef idx="2">
            <a:schemeClr val="dk1"/>
          </a:effectRef>
          <a:fontRef idx="minor">
            <a:schemeClr val="tx1"/>
          </a:fontRef>
        </p:style>
      </p:cxnSp>
      <p:sp>
        <p:nvSpPr>
          <p:cNvPr id="22" name="TextBox 21"/>
          <p:cNvSpPr txBox="1"/>
          <p:nvPr/>
        </p:nvSpPr>
        <p:spPr>
          <a:xfrm>
            <a:off x="1072153" y="6208596"/>
            <a:ext cx="183730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Google map</a:t>
            </a:r>
            <a:endParaRPr lang="en-US" dirty="0">
              <a:solidFill>
                <a:prstClr val="black"/>
              </a:solidFill>
            </a:endParaRPr>
          </a:p>
        </p:txBody>
      </p:sp>
    </p:spTree>
    <p:extLst>
      <p:ext uri="{BB962C8B-B14F-4D97-AF65-F5344CB8AC3E}">
        <p14:creationId xmlns:p14="http://schemas.microsoft.com/office/powerpoint/2010/main" val="319625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down)">
                                      <p:cBhvr>
                                        <p:cTn id="33" dur="500"/>
                                        <p:tgtEl>
                                          <p:spTgt spid="9"/>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down)">
                                      <p:cBhvr>
                                        <p:cTn id="44" dur="500"/>
                                        <p:tgtEl>
                                          <p:spTgt spid="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down)">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down)">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down)">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7" grpId="0"/>
      <p:bldP spid="8" grpId="0"/>
      <p:bldP spid="9" grpId="0"/>
      <p:bldP spid="10" grpId="0"/>
      <p:bldP spid="11" grpId="0"/>
      <p:bldP spid="13" grpId="0" animBg="1"/>
      <p:bldP spid="14"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901"/>
          <a:stretch/>
        </p:blipFill>
        <p:spPr>
          <a:xfrm>
            <a:off x="0" y="0"/>
            <a:ext cx="12192000" cy="6858000"/>
          </a:xfrm>
          <a:prstGeom prst="rect">
            <a:avLst/>
          </a:prstGeom>
        </p:spPr>
      </p:pic>
      <p:cxnSp>
        <p:nvCxnSpPr>
          <p:cNvPr id="4" name="Straight Connector 3"/>
          <p:cNvCxnSpPr/>
          <p:nvPr/>
        </p:nvCxnSpPr>
        <p:spPr>
          <a:xfrm>
            <a:off x="5705341" y="0"/>
            <a:ext cx="231820" cy="6858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0" y="6488668"/>
            <a:ext cx="183730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a-IR" dirty="0">
                <a:solidFill>
                  <a:prstClr val="black"/>
                </a:solidFill>
                <a:cs typeface="B Homa" panose="00000400000000000000" pitchFamily="2" charset="-78"/>
              </a:rPr>
              <a:t>بیکن، 1386:176</a:t>
            </a:r>
            <a:endParaRPr lang="en-US" dirty="0">
              <a:solidFill>
                <a:prstClr val="black"/>
              </a:solidFill>
            </a:endParaRPr>
          </a:p>
        </p:txBody>
      </p:sp>
      <p:sp>
        <p:nvSpPr>
          <p:cNvPr id="9" name="Flowchart: Process 8"/>
          <p:cNvSpPr/>
          <p:nvPr/>
        </p:nvSpPr>
        <p:spPr>
          <a:xfrm>
            <a:off x="5462954" y="3598985"/>
            <a:ext cx="691661" cy="855784"/>
          </a:xfrm>
          <a:prstGeom prst="flowChartProcess">
            <a:avLst/>
          </a:prstGeom>
          <a:noFill/>
          <a:ln w="38100">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prstClr val="black">
                    <a:lumMod val="95000"/>
                    <a:lumOff val="5000"/>
                  </a:prstClr>
                </a:solidFill>
              </a:ln>
              <a:solidFill>
                <a:prstClr val="black"/>
              </a:solidFill>
              <a:effectLst>
                <a:outerShdw blurRad="38100" dist="19050" dir="2700000" algn="tl" rotWithShape="0">
                  <a:prstClr val="black">
                    <a:alpha val="40000"/>
                  </a:prstClr>
                </a:outerShdw>
              </a:effectLst>
            </a:endParaRPr>
          </a:p>
        </p:txBody>
      </p:sp>
    </p:spTree>
    <p:extLst>
      <p:ext uri="{BB962C8B-B14F-4D97-AF65-F5344CB8AC3E}">
        <p14:creationId xmlns:p14="http://schemas.microsoft.com/office/powerpoint/2010/main" val="46149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9189" y="1786451"/>
            <a:ext cx="9997239" cy="4134682"/>
          </a:xfrm>
          <a:prstGeom prst="rect">
            <a:avLst/>
          </a:prstGeom>
          <a:ln w="127000" cap="sq">
            <a:solidFill>
              <a:schemeClr val="tx2">
                <a:lumMod val="75000"/>
              </a:schemeClr>
            </a:solidFill>
            <a:miter lim="800000"/>
          </a:ln>
          <a:effectLst>
            <a:outerShdw blurRad="57150" dist="50800" dir="2700000" algn="tl" rotWithShape="0">
              <a:srgbClr val="000000">
                <a:alpha val="40000"/>
              </a:srgbClr>
            </a:outerShdw>
          </a:effectLst>
        </p:spPr>
      </p:pic>
      <p:sp>
        <p:nvSpPr>
          <p:cNvPr id="11" name="Up Arrow 10"/>
          <p:cNvSpPr/>
          <p:nvPr/>
        </p:nvSpPr>
        <p:spPr>
          <a:xfrm>
            <a:off x="2676938" y="1362543"/>
            <a:ext cx="437321" cy="2602761"/>
          </a:xfrm>
          <a:prstGeom prst="upArrow">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fa-IR" dirty="0">
              <a:solidFill>
                <a:prstClr val="white"/>
              </a:solidFill>
              <a:cs typeface="B Homa" panose="00000400000000000000" pitchFamily="2" charset="-78"/>
            </a:endParaRPr>
          </a:p>
        </p:txBody>
      </p:sp>
      <p:sp>
        <p:nvSpPr>
          <p:cNvPr id="12" name="Up Arrow 11"/>
          <p:cNvSpPr/>
          <p:nvPr/>
        </p:nvSpPr>
        <p:spPr>
          <a:xfrm>
            <a:off x="6771517" y="1258956"/>
            <a:ext cx="463826" cy="2703444"/>
          </a:xfrm>
          <a:prstGeom prst="upArrow">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fa-IR" dirty="0">
              <a:solidFill>
                <a:prstClr val="white"/>
              </a:solidFill>
              <a:cs typeface="B Homa" panose="00000400000000000000" pitchFamily="2" charset="-78"/>
            </a:endParaRPr>
          </a:p>
        </p:txBody>
      </p:sp>
      <p:sp>
        <p:nvSpPr>
          <p:cNvPr id="13" name="Up Arrow 12"/>
          <p:cNvSpPr/>
          <p:nvPr/>
        </p:nvSpPr>
        <p:spPr>
          <a:xfrm>
            <a:off x="8548758" y="1274248"/>
            <a:ext cx="384313" cy="2729947"/>
          </a:xfrm>
          <a:prstGeom prst="upArrow">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fa-IR" dirty="0">
              <a:solidFill>
                <a:prstClr val="white"/>
              </a:solidFill>
              <a:cs typeface="B Homa" panose="00000400000000000000" pitchFamily="2" charset="-78"/>
            </a:endParaRPr>
          </a:p>
        </p:txBody>
      </p:sp>
      <p:sp>
        <p:nvSpPr>
          <p:cNvPr id="14" name="TextBox 13"/>
          <p:cNvSpPr txBox="1"/>
          <p:nvPr/>
        </p:nvSpPr>
        <p:spPr>
          <a:xfrm>
            <a:off x="7349690" y="815254"/>
            <a:ext cx="2219739" cy="369332"/>
          </a:xfrm>
          <a:prstGeom prst="rect">
            <a:avLst/>
          </a:prstGeom>
          <a:noFill/>
        </p:spPr>
        <p:txBody>
          <a:bodyPr wrap="square" rtlCol="1">
            <a:spAutoFit/>
          </a:bodyPr>
          <a:lstStyle/>
          <a:p>
            <a:r>
              <a:rPr lang="fa-IR" dirty="0">
                <a:solidFill>
                  <a:prstClr val="black"/>
                </a:solidFill>
                <a:cs typeface="B Homa" panose="00000400000000000000" pitchFamily="2" charset="-78"/>
              </a:rPr>
              <a:t>همی سایکل</a:t>
            </a:r>
            <a:endParaRPr lang="fa-IR" dirty="0">
              <a:solidFill>
                <a:prstClr val="black"/>
              </a:solidFill>
              <a:cs typeface="B Homa" panose="00000400000000000000" pitchFamily="2" charset="-78"/>
            </a:endParaRPr>
          </a:p>
        </p:txBody>
      </p:sp>
      <p:sp>
        <p:nvSpPr>
          <p:cNvPr id="15" name="TextBox 14"/>
          <p:cNvSpPr txBox="1"/>
          <p:nvPr/>
        </p:nvSpPr>
        <p:spPr>
          <a:xfrm>
            <a:off x="6026268" y="889624"/>
            <a:ext cx="1842052" cy="369332"/>
          </a:xfrm>
          <a:prstGeom prst="rect">
            <a:avLst/>
          </a:prstGeom>
          <a:noFill/>
        </p:spPr>
        <p:txBody>
          <a:bodyPr wrap="square" rtlCol="1">
            <a:spAutoFit/>
          </a:bodyPr>
          <a:lstStyle/>
          <a:p>
            <a:r>
              <a:rPr lang="fa-IR" dirty="0">
                <a:solidFill>
                  <a:prstClr val="black"/>
                </a:solidFill>
                <a:cs typeface="B Homa" panose="00000400000000000000" pitchFamily="2" charset="-78"/>
              </a:rPr>
              <a:t>پلاس دولا کاریر</a:t>
            </a:r>
            <a:endParaRPr lang="fa-IR" dirty="0">
              <a:solidFill>
                <a:prstClr val="black"/>
              </a:solidFill>
              <a:cs typeface="B Homa" panose="00000400000000000000" pitchFamily="2" charset="-78"/>
            </a:endParaRPr>
          </a:p>
        </p:txBody>
      </p:sp>
      <p:sp>
        <p:nvSpPr>
          <p:cNvPr id="16" name="TextBox 15"/>
          <p:cNvSpPr txBox="1"/>
          <p:nvPr/>
        </p:nvSpPr>
        <p:spPr>
          <a:xfrm>
            <a:off x="1872505" y="889624"/>
            <a:ext cx="2046185" cy="369332"/>
          </a:xfrm>
          <a:prstGeom prst="rect">
            <a:avLst/>
          </a:prstGeom>
          <a:noFill/>
        </p:spPr>
        <p:txBody>
          <a:bodyPr wrap="square" rtlCol="1">
            <a:spAutoFit/>
          </a:bodyPr>
          <a:lstStyle/>
          <a:p>
            <a:r>
              <a:rPr lang="fa-IR" dirty="0">
                <a:solidFill>
                  <a:prstClr val="black"/>
                </a:solidFill>
                <a:cs typeface="B Homa" panose="00000400000000000000" pitchFamily="2" charset="-78"/>
              </a:rPr>
              <a:t>پلاس استنیسلاس</a:t>
            </a:r>
            <a:endParaRPr lang="fa-IR" dirty="0">
              <a:solidFill>
                <a:prstClr val="black"/>
              </a:solidFill>
              <a:cs typeface="B Homa" panose="00000400000000000000" pitchFamily="2" charset="-78"/>
            </a:endParaRPr>
          </a:p>
        </p:txBody>
      </p:sp>
      <p:sp>
        <p:nvSpPr>
          <p:cNvPr id="9" name="TextBox 8"/>
          <p:cNvSpPr txBox="1"/>
          <p:nvPr/>
        </p:nvSpPr>
        <p:spPr>
          <a:xfrm>
            <a:off x="1359188" y="5551801"/>
            <a:ext cx="2474257"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www.fr.Wikipedia.ir</a:t>
            </a:r>
            <a:endParaRPr lang="en-US" dirty="0">
              <a:solidFill>
                <a:prstClr val="black"/>
              </a:solidFill>
            </a:endParaRPr>
          </a:p>
        </p:txBody>
      </p:sp>
    </p:spTree>
    <p:extLst>
      <p:ext uri="{BB962C8B-B14F-4D97-AF65-F5344CB8AC3E}">
        <p14:creationId xmlns:p14="http://schemas.microsoft.com/office/powerpoint/2010/main" val="1589892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0432"/>
          <a:stretch/>
        </p:blipFill>
        <p:spPr>
          <a:xfrm>
            <a:off x="8680174" y="92764"/>
            <a:ext cx="3511826" cy="6765235"/>
          </a:xfrm>
          <a:prstGeom prst="rect">
            <a:avLst/>
          </a:prstGeom>
          <a:ln w="127000" cap="sq">
            <a:solidFill>
              <a:schemeClr val="tx2">
                <a:lumMod val="75000"/>
              </a:schemeClr>
            </a:solidFill>
            <a:miter lim="800000"/>
          </a:ln>
          <a:effectLst>
            <a:outerShdw blurRad="57150" dist="50800" dir="2700000" algn="tl" rotWithShape="0">
              <a:srgbClr val="000000">
                <a:alpha val="40000"/>
              </a:srgbClr>
            </a:outerShdw>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235" y="182917"/>
            <a:ext cx="4607762" cy="3861050"/>
          </a:xfrm>
          <a:prstGeom prst="rect">
            <a:avLst/>
          </a:prstGeom>
          <a:ln w="127000" cap="sq">
            <a:solidFill>
              <a:schemeClr val="tx2">
                <a:lumMod val="75000"/>
              </a:schemeClr>
            </a:solidFill>
            <a:miter lim="800000"/>
          </a:ln>
          <a:effectLst>
            <a:outerShdw blurRad="57150" dist="50800" dir="2700000" algn="tl" rotWithShape="0">
              <a:srgbClr val="000000">
                <a:alpha val="40000"/>
              </a:srgb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3993" y="3897068"/>
            <a:ext cx="4324014" cy="274605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6" name="TextBox 5"/>
          <p:cNvSpPr txBox="1"/>
          <p:nvPr/>
        </p:nvSpPr>
        <p:spPr>
          <a:xfrm>
            <a:off x="3912346" y="6273792"/>
            <a:ext cx="183730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Google map</a:t>
            </a:r>
            <a:endParaRPr lang="en-US" dirty="0">
              <a:solidFill>
                <a:prstClr val="black"/>
              </a:solidFill>
            </a:endParaRPr>
          </a:p>
        </p:txBody>
      </p:sp>
      <p:sp>
        <p:nvSpPr>
          <p:cNvPr id="7" name="TextBox 6"/>
          <p:cNvSpPr txBox="1"/>
          <p:nvPr/>
        </p:nvSpPr>
        <p:spPr>
          <a:xfrm>
            <a:off x="241311" y="3674635"/>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
        <p:nvSpPr>
          <p:cNvPr id="8" name="TextBox 7"/>
          <p:cNvSpPr txBox="1"/>
          <p:nvPr/>
        </p:nvSpPr>
        <p:spPr>
          <a:xfrm>
            <a:off x="9738049" y="182917"/>
            <a:ext cx="2219739" cy="369332"/>
          </a:xfrm>
          <a:prstGeom prst="rect">
            <a:avLst/>
          </a:prstGeom>
          <a:noFill/>
        </p:spPr>
        <p:txBody>
          <a:bodyPr wrap="square" rtlCol="1">
            <a:spAutoFit/>
          </a:bodyPr>
          <a:lstStyle/>
          <a:p>
            <a:r>
              <a:rPr lang="fa-IR" dirty="0">
                <a:solidFill>
                  <a:prstClr val="black"/>
                </a:solidFill>
                <a:cs typeface="B Homa" panose="00000400000000000000" pitchFamily="2" charset="-78"/>
              </a:rPr>
              <a:t>همی سایکل</a:t>
            </a:r>
            <a:endParaRPr lang="fa-IR" dirty="0">
              <a:solidFill>
                <a:prstClr val="black"/>
              </a:solidFill>
              <a:cs typeface="B Homa" panose="00000400000000000000" pitchFamily="2" charset="-78"/>
            </a:endParaRPr>
          </a:p>
        </p:txBody>
      </p:sp>
    </p:spTree>
    <p:extLst>
      <p:ext uri="{BB962C8B-B14F-4D97-AF65-F5344CB8AC3E}">
        <p14:creationId xmlns:p14="http://schemas.microsoft.com/office/powerpoint/2010/main" val="1822443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9296" r="25900"/>
          <a:stretch/>
        </p:blipFill>
        <p:spPr>
          <a:xfrm>
            <a:off x="3710608" y="2"/>
            <a:ext cx="5234609" cy="6857998"/>
          </a:xfrm>
          <a:prstGeom prst="rect">
            <a:avLst/>
          </a:prstGeom>
          <a:ln w="127000" cap="sq">
            <a:solidFill>
              <a:schemeClr val="tx2">
                <a:lumMod val="75000"/>
              </a:schemeClr>
            </a:solidFill>
            <a:miter lim="800000"/>
          </a:ln>
          <a:effectLst>
            <a:outerShdw blurRad="57150" dist="50800" dir="2700000" algn="tl" rotWithShape="0">
              <a:srgbClr val="000000">
                <a:alpha val="40000"/>
              </a:srgbClr>
            </a:out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985381"/>
            <a:ext cx="5200284" cy="4423746"/>
          </a:xfrm>
          <a:prstGeom prst="rect">
            <a:avLst/>
          </a:prstGeom>
          <a:ln w="127000" cap="sq">
            <a:solidFill>
              <a:schemeClr val="tx2">
                <a:lumMod val="75000"/>
              </a:schemeClr>
            </a:solidFill>
            <a:miter lim="800000"/>
          </a:ln>
          <a:effectLst>
            <a:outerShdw blurRad="57150" dist="50800" dir="2700000" algn="tl" rotWithShape="0">
              <a:srgbClr val="000000">
                <a:alpha val="40000"/>
              </a:srgbClr>
            </a:outerShdw>
          </a:effec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188" y="985381"/>
            <a:ext cx="5441884" cy="442374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6" name="TextBox 5"/>
          <p:cNvSpPr txBox="1"/>
          <p:nvPr/>
        </p:nvSpPr>
        <p:spPr>
          <a:xfrm>
            <a:off x="216188" y="5039795"/>
            <a:ext cx="183730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Google map</a:t>
            </a:r>
            <a:endParaRPr lang="en-US" dirty="0">
              <a:solidFill>
                <a:prstClr val="black"/>
              </a:solidFill>
            </a:endParaRPr>
          </a:p>
        </p:txBody>
      </p:sp>
      <p:sp>
        <p:nvSpPr>
          <p:cNvPr id="8" name="TextBox 7"/>
          <p:cNvSpPr txBox="1"/>
          <p:nvPr/>
        </p:nvSpPr>
        <p:spPr>
          <a:xfrm>
            <a:off x="6096000" y="5039795"/>
            <a:ext cx="2656114"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p>
        </p:txBody>
      </p:sp>
      <p:sp>
        <p:nvSpPr>
          <p:cNvPr id="9" name="TextBox 8"/>
          <p:cNvSpPr txBox="1"/>
          <p:nvPr/>
        </p:nvSpPr>
        <p:spPr>
          <a:xfrm>
            <a:off x="5174974" y="123359"/>
            <a:ext cx="1842052" cy="369332"/>
          </a:xfrm>
          <a:prstGeom prst="rect">
            <a:avLst/>
          </a:prstGeom>
          <a:noFill/>
        </p:spPr>
        <p:txBody>
          <a:bodyPr wrap="square" rtlCol="1">
            <a:spAutoFit/>
          </a:bodyPr>
          <a:lstStyle/>
          <a:p>
            <a:r>
              <a:rPr lang="fa-IR" dirty="0">
                <a:solidFill>
                  <a:prstClr val="black"/>
                </a:solidFill>
                <a:cs typeface="B Homa" panose="00000400000000000000" pitchFamily="2" charset="-78"/>
              </a:rPr>
              <a:t>پلاس دولا کاریر</a:t>
            </a:r>
            <a:endParaRPr lang="fa-IR" dirty="0">
              <a:solidFill>
                <a:prstClr val="black"/>
              </a:solidFill>
              <a:cs typeface="B Homa" panose="00000400000000000000" pitchFamily="2" charset="-78"/>
            </a:endParaRPr>
          </a:p>
        </p:txBody>
      </p:sp>
    </p:spTree>
    <p:extLst>
      <p:ext uri="{BB962C8B-B14F-4D97-AF65-F5344CB8AC3E}">
        <p14:creationId xmlns:p14="http://schemas.microsoft.com/office/powerpoint/2010/main" val="377420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p:cNvSpPr txBox="1"/>
          <p:nvPr/>
        </p:nvSpPr>
        <p:spPr>
          <a:xfrm>
            <a:off x="8019246" y="36353"/>
            <a:ext cx="4172754" cy="369332"/>
          </a:xfrm>
          <a:prstGeom prst="rect">
            <a:avLst/>
          </a:prstGeom>
          <a:ln w="19050">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wrap="square" rtlCol="1">
            <a:spAutoFit/>
          </a:bodyPr>
          <a:lstStyle/>
          <a:p>
            <a:r>
              <a:rPr lang="fa-IR" dirty="0">
                <a:ln w="0"/>
                <a:solidFill>
                  <a:prstClr val="black"/>
                </a:solidFill>
                <a:effectLst>
                  <a:outerShdw blurRad="38100" dist="19050" dir="2700000" algn="tl" rotWithShape="0">
                    <a:prstClr val="black">
                      <a:alpha val="40000"/>
                    </a:prstClr>
                  </a:outerShdw>
                </a:effectLst>
                <a:cs typeface="B Homa" panose="00000400000000000000" pitchFamily="2" charset="-78"/>
              </a:rPr>
              <a:t>معرفی میدان استنیسلاس(پلاس رویال)</a:t>
            </a:r>
            <a:endParaRPr lang="fa-IR" dirty="0">
              <a:ln w="0"/>
              <a:solidFill>
                <a:prstClr val="black"/>
              </a:solidFill>
              <a:effectLst>
                <a:outerShdw blurRad="38100" dist="19050" dir="2700000" algn="tl" rotWithShape="0">
                  <a:prstClr val="black">
                    <a:alpha val="40000"/>
                  </a:prstClr>
                </a:outerShdw>
              </a:effectLst>
              <a:cs typeface="B Homa" panose="00000400000000000000" pitchFamily="2" charset="-78"/>
            </a:endParaRPr>
          </a:p>
        </p:txBody>
      </p:sp>
      <p:sp>
        <p:nvSpPr>
          <p:cNvPr id="5" name="TextBox 4"/>
          <p:cNvSpPr txBox="1"/>
          <p:nvPr/>
        </p:nvSpPr>
        <p:spPr>
          <a:xfrm>
            <a:off x="1532585" y="811370"/>
            <a:ext cx="10470524" cy="923330"/>
          </a:xfrm>
          <a:prstGeom prst="rect">
            <a:avLst/>
          </a:prstGeom>
          <a:noFill/>
        </p:spPr>
        <p:txBody>
          <a:bodyPr wrap="square" rtlCol="1">
            <a:spAutoFit/>
          </a:bodyPr>
          <a:lstStyle/>
          <a:p>
            <a:r>
              <a:rPr lang="fa-IR" dirty="0">
                <a:ln w="0"/>
                <a:solidFill>
                  <a:prstClr val="white"/>
                </a:solidFill>
                <a:effectLst>
                  <a:outerShdw blurRad="38100" dist="19050" dir="2700000" algn="tl" rotWithShape="0">
                    <a:prstClr val="black">
                      <a:alpha val="40000"/>
                    </a:prstClr>
                  </a:outerShdw>
                </a:effectLst>
                <a:cs typeface="B Homa" panose="00000400000000000000" pitchFamily="2" charset="-78"/>
              </a:rPr>
              <a:t>این میدان به شکل مربع در شمال شرق نانسی و در محل اتصال شهر قرون وسطایی</a:t>
            </a:r>
            <a:r>
              <a:rPr lang="en-US" dirty="0">
                <a:ln w="0"/>
                <a:solidFill>
                  <a:prstClr val="white"/>
                </a:solidFill>
                <a:effectLst>
                  <a:outerShdw blurRad="38100" dist="19050" dir="2700000" algn="tl" rotWithShape="0">
                    <a:prstClr val="black">
                      <a:alpha val="40000"/>
                    </a:prstClr>
                  </a:outerShdw>
                </a:effectLst>
              </a:rPr>
              <a:t> </a:t>
            </a:r>
            <a:r>
              <a:rPr lang="fa-IR" dirty="0">
                <a:ln w="0"/>
                <a:solidFill>
                  <a:prstClr val="white"/>
                </a:solidFill>
                <a:effectLst>
                  <a:outerShdw blurRad="38100" dist="19050" dir="2700000" algn="tl" rotWithShape="0">
                    <a:prstClr val="black">
                      <a:alpha val="40000"/>
                    </a:prstClr>
                  </a:outerShdw>
                </a:effectLst>
                <a:cs typeface="B Homa" panose="00000400000000000000" pitchFamily="2" charset="-78"/>
              </a:rPr>
              <a:t>نانسی و رنسانس واقع شده است.</a:t>
            </a:r>
          </a:p>
          <a:p>
            <a:r>
              <a:rPr lang="fa-IR" dirty="0">
                <a:ln w="0"/>
                <a:solidFill>
                  <a:prstClr val="white"/>
                </a:solidFill>
                <a:effectLst>
                  <a:outerShdw blurRad="38100" dist="19050" dir="2700000" algn="tl" rotWithShape="0">
                    <a:prstClr val="black">
                      <a:alpha val="40000"/>
                    </a:prstClr>
                  </a:outerShdw>
                </a:effectLst>
                <a:cs typeface="B Homa" panose="00000400000000000000" pitchFamily="2" charset="-78"/>
              </a:rPr>
              <a:t>این سایت جز میراث جهانی یونسکو می باشد.</a:t>
            </a:r>
          </a:p>
          <a:p>
            <a:r>
              <a:rPr lang="fa-IR" dirty="0">
                <a:ln w="0"/>
                <a:solidFill>
                  <a:prstClr val="white"/>
                </a:solidFill>
                <a:effectLst>
                  <a:outerShdw blurRad="38100" dist="19050" dir="2700000" algn="tl" rotWithShape="0">
                    <a:prstClr val="black">
                      <a:alpha val="40000"/>
                    </a:prstClr>
                  </a:outerShdw>
                </a:effectLst>
                <a:cs typeface="B Homa" panose="00000400000000000000" pitchFamily="2" charset="-78"/>
              </a:rPr>
              <a:t>این میدان به دستور استنیسلاس و با معماری هره دوکرنی بین سال های 1751 تا1755 ساخته شده است.(موریس، 1390)</a:t>
            </a:r>
            <a:endParaRPr lang="fa-IR" dirty="0">
              <a:ln w="0"/>
              <a:solidFill>
                <a:prstClr val="white"/>
              </a:solidFill>
              <a:effectLst>
                <a:outerShdw blurRad="38100" dist="19050" dir="2700000" algn="tl" rotWithShape="0">
                  <a:prstClr val="black">
                    <a:alpha val="40000"/>
                  </a:prstClr>
                </a:outerShdw>
              </a:effectLst>
              <a:cs typeface="B Homa" panose="00000400000000000000" pitchFamily="2" charset="-78"/>
            </a:endParaRPr>
          </a:p>
        </p:txBody>
      </p:sp>
    </p:spTree>
    <p:extLst>
      <p:ext uri="{BB962C8B-B14F-4D97-AF65-F5344CB8AC3E}">
        <p14:creationId xmlns:p14="http://schemas.microsoft.com/office/powerpoint/2010/main" val="32549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Box 2"/>
          <p:cNvSpPr txBox="1"/>
          <p:nvPr/>
        </p:nvSpPr>
        <p:spPr>
          <a:xfrm>
            <a:off x="10388956" y="0"/>
            <a:ext cx="1803044" cy="461665"/>
          </a:xfrm>
          <a:prstGeom prst="rect">
            <a:avLst/>
          </a:prstGeom>
          <a:ln w="19050">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wrap="square" rtlCol="1">
            <a:spAutoFit/>
          </a:bodyPr>
          <a:lstStyle/>
          <a:p>
            <a:r>
              <a:rPr lang="fa-IR" sz="2400" dirty="0">
                <a:solidFill>
                  <a:prstClr val="black"/>
                </a:solidFill>
                <a:cs typeface="B Homa" panose="00000400000000000000" pitchFamily="2" charset="-78"/>
              </a:rPr>
              <a:t>اجزای میدان</a:t>
            </a:r>
            <a:endParaRPr lang="fa-IR" sz="2400" dirty="0">
              <a:solidFill>
                <a:prstClr val="black"/>
              </a:solidFill>
              <a:cs typeface="B Homa" panose="00000400000000000000" pitchFamily="2" charset="-78"/>
            </a:endParaRPr>
          </a:p>
        </p:txBody>
      </p:sp>
      <p:sp>
        <p:nvSpPr>
          <p:cNvPr id="4" name="TextBox 3"/>
          <p:cNvSpPr txBox="1"/>
          <p:nvPr/>
        </p:nvSpPr>
        <p:spPr>
          <a:xfrm>
            <a:off x="8998701" y="665511"/>
            <a:ext cx="1506828" cy="369332"/>
          </a:xfrm>
          <a:prstGeom prst="rect">
            <a:avLst/>
          </a:prstGeom>
          <a:ln w="28575">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wrap="square" rtlCol="1">
            <a:spAutoFit/>
          </a:bodyPr>
          <a:lstStyle/>
          <a:p>
            <a:r>
              <a:rPr lang="fa-IR" dirty="0">
                <a:solidFill>
                  <a:prstClr val="black"/>
                </a:solidFill>
                <a:cs typeface="B Homa" panose="00000400000000000000" pitchFamily="2" charset="-78"/>
              </a:rPr>
              <a:t>دروازه طلایی</a:t>
            </a:r>
            <a:endParaRPr lang="fa-IR" dirty="0">
              <a:solidFill>
                <a:prstClr val="black"/>
              </a:solidFill>
              <a:cs typeface="B Homa" panose="00000400000000000000" pitchFamily="2" charset="-78"/>
            </a:endParaRPr>
          </a:p>
        </p:txBody>
      </p:sp>
      <p:sp>
        <p:nvSpPr>
          <p:cNvPr id="5" name="Rounded Rectangle 4"/>
          <p:cNvSpPr/>
          <p:nvPr/>
        </p:nvSpPr>
        <p:spPr>
          <a:xfrm>
            <a:off x="7031865" y="1738648"/>
            <a:ext cx="953037" cy="927279"/>
          </a:xfrm>
          <a:prstGeom prst="roundRect">
            <a:avLst/>
          </a:prstGeom>
          <a:noFill/>
          <a:ln w="76200">
            <a:solidFill>
              <a:schemeClr val="tx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fa-IR" dirty="0">
              <a:solidFill>
                <a:prstClr val="black"/>
              </a:solidFill>
              <a:cs typeface="B Homa" panose="00000400000000000000" pitchFamily="2" charset="-78"/>
            </a:endParaRPr>
          </a:p>
        </p:txBody>
      </p:sp>
      <p:sp>
        <p:nvSpPr>
          <p:cNvPr id="9" name="Rounded Rectangle 8"/>
          <p:cNvSpPr/>
          <p:nvPr/>
        </p:nvSpPr>
        <p:spPr>
          <a:xfrm>
            <a:off x="2182142" y="2836466"/>
            <a:ext cx="953037" cy="927279"/>
          </a:xfrm>
          <a:prstGeom prst="roundRect">
            <a:avLst/>
          </a:prstGeom>
          <a:noFill/>
          <a:ln w="76200">
            <a:solidFill>
              <a:schemeClr val="tx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fa-IR" dirty="0">
              <a:solidFill>
                <a:prstClr val="black"/>
              </a:solidFill>
              <a:cs typeface="B Homa" panose="00000400000000000000" pitchFamily="2" charset="-78"/>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107" y="230832"/>
            <a:ext cx="4026069" cy="346478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0" name="Rounded Rectangle 9"/>
          <p:cNvSpPr/>
          <p:nvPr/>
        </p:nvSpPr>
        <p:spPr>
          <a:xfrm>
            <a:off x="3918071" y="4698913"/>
            <a:ext cx="953037" cy="927279"/>
          </a:xfrm>
          <a:prstGeom prst="roundRect">
            <a:avLst/>
          </a:prstGeom>
          <a:noFill/>
          <a:ln w="76200">
            <a:solidFill>
              <a:schemeClr val="tx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fa-IR" dirty="0">
              <a:solidFill>
                <a:prstClr val="black"/>
              </a:solidFill>
              <a:cs typeface="B Homa" panose="00000400000000000000" pitchFamily="2" charset="-78"/>
            </a:endParaRPr>
          </a:p>
        </p:txBody>
      </p:sp>
      <p:sp>
        <p:nvSpPr>
          <p:cNvPr id="11" name="Rounded Rectangle 10"/>
          <p:cNvSpPr/>
          <p:nvPr/>
        </p:nvSpPr>
        <p:spPr>
          <a:xfrm>
            <a:off x="8789179" y="3772475"/>
            <a:ext cx="953037" cy="927279"/>
          </a:xfrm>
          <a:prstGeom prst="roundRect">
            <a:avLst/>
          </a:prstGeom>
          <a:noFill/>
          <a:ln w="76200">
            <a:solidFill>
              <a:schemeClr val="tx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fa-IR" dirty="0">
              <a:solidFill>
                <a:prstClr val="black"/>
              </a:solidFill>
              <a:cs typeface="B Homa" panose="00000400000000000000" pitchFamily="2" charset="-78"/>
            </a:endParaRP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96490" y="4111086"/>
            <a:ext cx="4237149" cy="2102932"/>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46203" y="2957441"/>
            <a:ext cx="3582829" cy="372284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3" name="TextBox 12"/>
          <p:cNvSpPr txBox="1"/>
          <p:nvPr/>
        </p:nvSpPr>
        <p:spPr>
          <a:xfrm>
            <a:off x="169107" y="3302498"/>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
        <p:nvSpPr>
          <p:cNvPr id="14" name="TextBox 13"/>
          <p:cNvSpPr txBox="1"/>
          <p:nvPr/>
        </p:nvSpPr>
        <p:spPr>
          <a:xfrm>
            <a:off x="3540656" y="5847079"/>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
        <p:nvSpPr>
          <p:cNvPr id="15" name="TextBox 14"/>
          <p:cNvSpPr txBox="1"/>
          <p:nvPr/>
        </p:nvSpPr>
        <p:spPr>
          <a:xfrm>
            <a:off x="8446203" y="6310949"/>
            <a:ext cx="26206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solidFill>
                  <a:prstClr val="black"/>
                </a:solidFill>
              </a:rPr>
              <a:t>www.tourismadviser.ir</a:t>
            </a:r>
            <a:endParaRPr lang="en-US" dirty="0">
              <a:solidFill>
                <a:prstClr val="black"/>
              </a:solidFill>
            </a:endParaRPr>
          </a:p>
        </p:txBody>
      </p:sp>
    </p:spTree>
    <p:extLst>
      <p:ext uri="{BB962C8B-B14F-4D97-AF65-F5344CB8AC3E}">
        <p14:creationId xmlns:p14="http://schemas.microsoft.com/office/powerpoint/2010/main" val="236790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par>
                                <p:cTn id="27" presetID="22" presetClass="entr" presetSubtype="4"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down)">
                                      <p:cBhvr>
                                        <p:cTn id="38" dur="500"/>
                                        <p:tgtEl>
                                          <p:spTgt spid="14"/>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down)">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0" grpId="0" animBg="1"/>
      <p:bldP spid="11" grpId="0" animBg="1"/>
      <p:bldP spid="13" grpId="0" animBg="1"/>
      <p:bldP spid="14" grpId="0" animBg="1"/>
      <p:bldP spid="1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9</TotalTime>
  <Words>449</Words>
  <Application>Microsoft Office PowerPoint</Application>
  <PresentationFormat>Widescreen</PresentationFormat>
  <Paragraphs>89</Paragraphs>
  <Slides>16</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B Homa</vt:lpstr>
      <vt:lpstr>Calibri</vt:lpstr>
      <vt:lpstr>Trebuchet MS</vt:lpstr>
      <vt:lpstr>Tw Cen MT</vt:lpstr>
      <vt:lpstr>Wingdings</vt:lpstr>
      <vt:lpstr>Circuit</vt:lpstr>
      <vt:lpstr>معرفی و بررسی میدان پلاس رویال نانسی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معرفی و بررسی میدان پلاس رویال نانسی</dc:title>
  <dc:creator>Mohammad</dc:creator>
  <cp:lastModifiedBy>Mohammad</cp:lastModifiedBy>
  <cp:revision>2</cp:revision>
  <dcterms:created xsi:type="dcterms:W3CDTF">2019-12-13T13:03:46Z</dcterms:created>
  <dcterms:modified xsi:type="dcterms:W3CDTF">2019-12-13T13:13:22Z</dcterms:modified>
</cp:coreProperties>
</file>